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3"/>
    <p:sldId id="299" r:id="rId4"/>
    <p:sldId id="300" r:id="rId5"/>
    <p:sldId id="301" r:id="rId6"/>
    <p:sldId id="498" r:id="rId7"/>
    <p:sldId id="302" r:id="rId8"/>
    <p:sldId id="499" r:id="rId9"/>
    <p:sldId id="303" r:id="rId10"/>
    <p:sldId id="491" r:id="rId11"/>
    <p:sldId id="304" r:id="rId12"/>
    <p:sldId id="488" r:id="rId13"/>
    <p:sldId id="489" r:id="rId14"/>
    <p:sldId id="490" r:id="rId15"/>
    <p:sldId id="492" r:id="rId16"/>
    <p:sldId id="305" r:id="rId17"/>
    <p:sldId id="494" r:id="rId18"/>
    <p:sldId id="493" r:id="rId19"/>
    <p:sldId id="349" r:id="rId20"/>
    <p:sldId id="500" r:id="rId21"/>
    <p:sldId id="306" r:id="rId22"/>
    <p:sldId id="514" r:id="rId23"/>
    <p:sldId id="394" r:id="rId24"/>
    <p:sldId id="395" r:id="rId25"/>
    <p:sldId id="513" r:id="rId26"/>
    <p:sldId id="396" r:id="rId27"/>
    <p:sldId id="511" r:id="rId28"/>
    <p:sldId id="512" r:id="rId29"/>
    <p:sldId id="398" r:id="rId30"/>
    <p:sldId id="400" r:id="rId31"/>
    <p:sldId id="402" r:id="rId32"/>
    <p:sldId id="501" r:id="rId33"/>
    <p:sldId id="445" r:id="rId34"/>
    <p:sldId id="496" r:id="rId35"/>
    <p:sldId id="495" r:id="rId36"/>
    <p:sldId id="505" r:id="rId37"/>
    <p:sldId id="506" r:id="rId38"/>
    <p:sldId id="507" r:id="rId39"/>
    <p:sldId id="508" r:id="rId40"/>
    <p:sldId id="509" r:id="rId41"/>
    <p:sldId id="510" r:id="rId42"/>
    <p:sldId id="487" r:id="rId43"/>
    <p:sldId id="497" r:id="rId44"/>
    <p:sldId id="298" r:id="rId45"/>
    <p:sldId id="295" r:id="rId46"/>
    <p:sldId id="296" r:id="rId47"/>
    <p:sldId id="297" r:id="rId48"/>
    <p:sldId id="292" r:id="rId49"/>
    <p:sldId id="293" r:id="rId50"/>
    <p:sldId id="294" r:id="rId51"/>
    <p:sldId id="259" r:id="rId52"/>
    <p:sldId id="264" r:id="rId53"/>
    <p:sldId id="291" r:id="rId54"/>
    <p:sldId id="290" r:id="rId55"/>
    <p:sldId id="503"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notesMaster" Target="notesMasters/notesMaster1.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006601"/>
            <a:ext cx="9144000" cy="1503362"/>
          </a:xfrm>
        </p:spPr>
        <p:txBody>
          <a:bodyPr anchor="b">
            <a:normAutofit/>
          </a:bodyPr>
          <a:lstStyle>
            <a:lvl1pPr algn="ctr">
              <a:defRPr sz="72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BB34228-C879-4F9F-A3D5-15E4064FED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F2B990-54D4-489C-8006-7A7248FD206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7200" b="1"/>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BB34228-C879-4F9F-A3D5-15E4064FED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F2B990-54D4-489C-8006-7A7248FD206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BB34228-C879-4F9F-A3D5-15E4064FED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F2B990-54D4-489C-8006-7A7248FD206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1">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B34228-C879-4F9F-A3D5-15E4064FED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F2B990-54D4-489C-8006-7A7248FD206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solidFill>
                  <a:schemeClr val="bg1"/>
                </a:solidFill>
              </a:defRPr>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87024" y="365125"/>
            <a:ext cx="866775"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99" y="365125"/>
            <a:ext cx="955357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BB34228-C879-4F9F-A3D5-15E4064FED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F2B990-54D4-489C-8006-7A7248FD206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CBB34228-C879-4F9F-A3D5-15E4064FED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59F2B990-54D4-489C-8006-7A7248FD206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3.xml"/><Relationship Id="rId2" Type="http://schemas.openxmlformats.org/officeDocument/2006/relationships/image" Target="../media/image17.png"/><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5.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tags" Target="../tags/tag52.xml"/><Relationship Id="rId2" Type="http://schemas.openxmlformats.org/officeDocument/2006/relationships/image" Target="../media/image21.wmf"/><Relationship Id="rId1"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image" Target="../media/image22.w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57.xml"/><Relationship Id="rId2" Type="http://schemas.openxmlformats.org/officeDocument/2006/relationships/image" Target="../media/image23.wmf"/><Relationship Id="rId1" Type="http://schemas.openxmlformats.org/officeDocument/2006/relationships/oleObject" Target="../embeddings/oleObject6.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p:txBody>
          <a:bodyPr/>
          <a:p>
            <a:r>
              <a:rPr lang="en-US" altLang="zh-CN" smtClean="0"/>
              <a:t>Magento1.9.2</a:t>
            </a:r>
            <a:endParaRPr lang="en-US" altLang="zh-CN" smtClean="0"/>
          </a:p>
        </p:txBody>
      </p:sp>
      <p:sp>
        <p:nvSpPr>
          <p:cNvPr id="5" name="副标题 4"/>
          <p:cNvSpPr>
            <a:spLocks noGrp="1"/>
          </p:cNvSpPr>
          <p:nvPr>
            <p:ph type="subTitle" idx="1"/>
            <p:custDataLst>
              <p:tags r:id="rId2"/>
            </p:custDataLst>
          </p:nvPr>
        </p:nvSpPr>
        <p:spPr/>
        <p:txBody>
          <a:bodyPr>
            <a:normAutofit/>
          </a:bodyPr>
          <a:p>
            <a:r>
              <a:rPr lang="en-US" altLang="zh-CN" sz="1800" smtClean="0"/>
              <a:t>——by zx</a:t>
            </a:r>
            <a:endParaRPr lang="en-US" altLang="zh-CN" sz="1800" smtClean="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基础设置</a:t>
            </a:r>
            <a:endParaRPr lang="zh-CN" altLang="en-US"/>
          </a:p>
        </p:txBody>
      </p:sp>
      <p:sp>
        <p:nvSpPr>
          <p:cNvPr id="3" name="内容占位符 2"/>
          <p:cNvSpPr>
            <a:spLocks noGrp="1"/>
          </p:cNvSpPr>
          <p:nvPr>
            <p:ph idx="1"/>
          </p:nvPr>
        </p:nvSpPr>
        <p:spPr>
          <a:xfrm>
            <a:off x="838200" y="1833880"/>
            <a:ext cx="10515600" cy="4351338"/>
          </a:xfrm>
        </p:spPr>
        <p:txBody>
          <a:bodyPr/>
          <a:p>
            <a:r>
              <a:rPr lang="en-US" altLang="zh-CN"/>
              <a:t>a.</a:t>
            </a:r>
            <a:r>
              <a:rPr lang="zh-CN" altLang="en-US"/>
              <a:t>运输方式设置</a:t>
            </a:r>
            <a:endParaRPr lang="zh-CN" altLang="en-US"/>
          </a:p>
          <a:p>
            <a:pPr lvl="1"/>
            <a:r>
              <a:rPr lang="en-US" altLang="zh-CN"/>
              <a:t>1.</a:t>
            </a:r>
            <a:r>
              <a:rPr lang="zh-CN" altLang="en-US"/>
              <a:t>在</a:t>
            </a:r>
            <a:r>
              <a:rPr lang="en-US" altLang="zh-CN"/>
              <a:t>System-&gt;Configuration-&gt;Shipping Methods </a:t>
            </a:r>
            <a:r>
              <a:rPr lang="zh-CN" altLang="en-US"/>
              <a:t>选择启用合适的运输方式</a:t>
            </a:r>
            <a:endParaRPr lang="zh-CN" altLang="en-US"/>
          </a:p>
          <a:p>
            <a:pPr marL="457200" lvl="1" indent="0">
              <a:buNone/>
            </a:pPr>
            <a:r>
              <a:rPr lang="en-US" altLang="zh-CN"/>
              <a:t>	</a:t>
            </a:r>
            <a:r>
              <a:rPr lang="zh-CN" altLang="en-US"/>
              <a:t>在</a:t>
            </a:r>
            <a:r>
              <a:rPr lang="en-US" altLang="zh-CN">
                <a:sym typeface="+mn-ea"/>
              </a:rPr>
              <a:t>System-&gt;Configuration-&gt;Shipping Setting </a:t>
            </a:r>
            <a:r>
              <a:rPr lang="zh-CN" altLang="en-US">
                <a:sym typeface="+mn-ea"/>
              </a:rPr>
              <a:t>设置国别等信息</a:t>
            </a:r>
            <a:endParaRPr lang="zh-CN" altLang="en-US">
              <a:sym typeface="+mn-ea"/>
            </a:endParaRPr>
          </a:p>
          <a:p>
            <a:pPr marL="457200" lvl="1" indent="0">
              <a:buNone/>
            </a:pPr>
            <a:endParaRPr lang="zh-CN" altLang="en-US">
              <a:sym typeface="+mn-ea"/>
            </a:endParaRPr>
          </a:p>
          <a:p>
            <a:pPr marL="457200" lvl="1" indent="0">
              <a:buNone/>
            </a:pPr>
            <a:r>
              <a:rPr lang="en-US" altLang="zh-CN">
                <a:sym typeface="+mn-ea"/>
              </a:rPr>
              <a:t>2.</a:t>
            </a:r>
            <a:r>
              <a:rPr lang="zh-CN" altLang="en-US">
                <a:sym typeface="+mn-ea"/>
              </a:rPr>
              <a:t>获取运费</a:t>
            </a:r>
            <a:endParaRPr lang="zh-CN" altLang="en-US">
              <a:sym typeface="+mn-ea"/>
            </a:endParaRPr>
          </a:p>
          <a:p>
            <a:pPr marL="457200" lvl="1" indent="0">
              <a:buNone/>
            </a:pPr>
            <a:r>
              <a:rPr lang="zh-CN" altLang="en-US"/>
              <a:t>$quote = Mage::getModel("checkout/session")-&gt;getQuote();</a:t>
            </a:r>
            <a:endParaRPr lang="zh-CN" altLang="en-US"/>
          </a:p>
          <a:p>
            <a:pPr marL="457200" lvl="1" indent="0">
              <a:buNone/>
            </a:pPr>
            <a:r>
              <a:rPr lang="zh-CN" altLang="en-US"/>
              <a:t>$amount = $quote-&gt;getShippingAddress()-&gt;getShippingAmount();</a:t>
            </a:r>
            <a:endParaRPr lang="zh-CN" altLang="en-US"/>
          </a:p>
          <a:p>
            <a:pPr marL="457200" lvl="1" indent="0">
              <a:buNone/>
            </a:pPr>
            <a:endParaRPr lang="zh-CN" altLang="en-US"/>
          </a:p>
          <a:p>
            <a:pPr marL="457200" lvl="1" indent="0">
              <a:buNone/>
            </a:pPr>
            <a:r>
              <a:rPr lang="en-US" altLang="zh-CN"/>
              <a:t>3.获取列表有效的运输方式和付款方式</a:t>
            </a:r>
            <a:r>
              <a:rPr lang="zh-CN" altLang="en-US"/>
              <a:t>（附件）</a:t>
            </a:r>
            <a:endParaRPr lang="en-US" altLang="zh-CN"/>
          </a:p>
          <a:p>
            <a:pPr marL="457200" lvl="1" indent="0">
              <a:buNone/>
            </a:pPr>
            <a:endParaRPr lang="zh-CN" altLang="en-US"/>
          </a:p>
          <a:p>
            <a:pPr marL="457200" lvl="1" indent="0">
              <a:buNone/>
            </a:pPr>
            <a:endParaRPr lang="zh-CN" altLang="en-US"/>
          </a:p>
        </p:txBody>
      </p:sp>
      <p:graphicFrame>
        <p:nvGraphicFramePr>
          <p:cNvPr id="6" name="对象 5">
            <a:hlinkClick r:id="" action="ppaction://ole?verb="/>
          </p:cNvPr>
          <p:cNvGraphicFramePr>
            <a:graphicFrameLocks noChangeAspect="1"/>
          </p:cNvGraphicFramePr>
          <p:nvPr/>
        </p:nvGraphicFramePr>
        <p:xfrm>
          <a:off x="6681470" y="4608830"/>
          <a:ext cx="523240" cy="342900"/>
        </p:xfrm>
        <a:graphic>
          <a:graphicData uri="http://schemas.openxmlformats.org/presentationml/2006/ole">
            <mc:AlternateContent xmlns:mc="http://schemas.openxmlformats.org/markup-compatibility/2006">
              <mc:Choice xmlns:v="urn:schemas-microsoft-com:vml" Requires="v">
                <p:oleObj spid="_x0000_s1025" name="" r:id="rId1" imgW="523240" imgH="457200" progId="Package">
                  <p:embed/>
                </p:oleObj>
              </mc:Choice>
              <mc:Fallback>
                <p:oleObj name="" r:id="rId1" imgW="523240" imgH="457200" progId="Package">
                  <p:embed/>
                  <p:pic>
                    <p:nvPicPr>
                      <p:cNvPr id="0" name="图片 1024"/>
                      <p:cNvPicPr/>
                      <p:nvPr/>
                    </p:nvPicPr>
                    <p:blipFill>
                      <a:blip r:embed="rId2"/>
                      <a:stretch>
                        <a:fillRect/>
                      </a:stretch>
                    </p:blipFill>
                    <p:spPr>
                      <a:xfrm>
                        <a:off x="6681470" y="4608830"/>
                        <a:ext cx="523240" cy="342900"/>
                      </a:xfrm>
                      <a:prstGeom prst="rect">
                        <a:avLst/>
                      </a:prstGeom>
                    </p:spPr>
                  </p:pic>
                </p:oleObj>
              </mc:Fallback>
            </mc:AlternateContent>
          </a:graphicData>
        </a:graphic>
      </p:graphicFrame>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Magento</a:t>
            </a:r>
            <a:r>
              <a:rPr lang="zh-CN" altLang="en-US"/>
              <a:t>自带</a:t>
            </a:r>
            <a:r>
              <a:rPr lang="en-US" altLang="zh-CN"/>
              <a:t>Table Rates</a:t>
            </a:r>
            <a:r>
              <a:rPr lang="zh-CN" altLang="en-US"/>
              <a:t>的使用</a:t>
            </a:r>
            <a:endParaRPr lang="zh-CN" altLang="en-US"/>
          </a:p>
        </p:txBody>
      </p:sp>
      <p:sp>
        <p:nvSpPr>
          <p:cNvPr id="3" name="内容占位符 2"/>
          <p:cNvSpPr>
            <a:spLocks noGrp="1"/>
          </p:cNvSpPr>
          <p:nvPr>
            <p:ph idx="1"/>
          </p:nvPr>
        </p:nvSpPr>
        <p:spPr/>
        <p:txBody>
          <a:bodyPr/>
          <a:p>
            <a:r>
              <a:rPr lang="zh-CN" altLang="en-US"/>
              <a:t>支持定义不同价格范围不同运费标准，同时支持不同国家、省份不同邮费规则；</a:t>
            </a:r>
            <a:endParaRPr lang="zh-CN" altLang="en-US"/>
          </a:p>
          <a:p>
            <a:r>
              <a:rPr lang="zh-CN" altLang="en-US"/>
              <a:t>实现满</a:t>
            </a:r>
            <a:r>
              <a:rPr lang="en-US" altLang="zh-CN"/>
              <a:t>59</a:t>
            </a:r>
            <a:r>
              <a:rPr lang="zh-CN" altLang="en-US"/>
              <a:t>包邮，不满</a:t>
            </a:r>
            <a:r>
              <a:rPr lang="en-US" altLang="zh-CN"/>
              <a:t>59</a:t>
            </a:r>
            <a:r>
              <a:rPr lang="zh-CN" altLang="en-US"/>
              <a:t>运费</a:t>
            </a:r>
            <a:r>
              <a:rPr lang="en-US" altLang="zh-CN"/>
              <a:t>4.95</a:t>
            </a:r>
            <a:endParaRPr lang="en-US" altLang="zh-CN"/>
          </a:p>
        </p:txBody>
      </p:sp>
      <p:graphicFrame>
        <p:nvGraphicFramePr>
          <p:cNvPr id="4" name="表格 3"/>
          <p:cNvGraphicFramePr/>
          <p:nvPr/>
        </p:nvGraphicFramePr>
        <p:xfrm>
          <a:off x="1141095" y="3080385"/>
          <a:ext cx="9697085" cy="2757170"/>
        </p:xfrm>
        <a:graphic>
          <a:graphicData uri="http://schemas.openxmlformats.org/drawingml/2006/table">
            <a:tbl>
              <a:tblPr firstRow="1" bandRow="1">
                <a:tableStyleId>{5C22544A-7EE6-4342-B048-85BDC9FD1C3A}</a:tableStyleId>
              </a:tblPr>
              <a:tblGrid>
                <a:gridCol w="1503045"/>
                <a:gridCol w="2015490"/>
                <a:gridCol w="2113915"/>
                <a:gridCol w="2049145"/>
                <a:gridCol w="2015490"/>
              </a:tblGrid>
              <a:tr h="1911350">
                <a:tc>
                  <a:txBody>
                    <a:bodyPr/>
                    <a:p>
                      <a:pPr indent="0">
                        <a:buNone/>
                      </a:pPr>
                      <a:r>
                        <a:rPr lang="en-US" sz="2000" b="0">
                          <a:solidFill>
                            <a:schemeClr val="accent1"/>
                          </a:solidFill>
                          <a:latin typeface="宋体" panose="02010600030101010101" pitchFamily="2" charset="-122"/>
                        </a:rPr>
                        <a:t>Country</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Region/State</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Zip/Postal Code</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Order Subtotal (and above)</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Shipping Price</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3545">
                <a:tc>
                  <a:txBody>
                    <a:bodyPr/>
                    <a:p>
                      <a:pPr indent="0">
                        <a:buNone/>
                      </a:pPr>
                      <a:r>
                        <a:rPr lang="en-US" sz="2000" b="0">
                          <a:solidFill>
                            <a:schemeClr val="accent1"/>
                          </a:solidFill>
                          <a:latin typeface="宋体" panose="02010600030101010101" pitchFamily="2" charset="-122"/>
                        </a:rPr>
                        <a:t>*</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0</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4.95</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2275">
                <a:tc>
                  <a:txBody>
                    <a:bodyPr/>
                    <a:p>
                      <a:pPr indent="0">
                        <a:buNone/>
                      </a:pPr>
                      <a:r>
                        <a:rPr lang="en-US" sz="2000" b="0">
                          <a:solidFill>
                            <a:schemeClr val="accent1"/>
                          </a:solidFill>
                          <a:latin typeface="宋体" panose="02010600030101010101" pitchFamily="2" charset="-122"/>
                        </a:rPr>
                        <a:t>*</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59</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chemeClr val="accent1"/>
                          </a:solidFill>
                          <a:latin typeface="宋体" panose="02010600030101010101" pitchFamily="2" charset="-122"/>
                        </a:rPr>
                        <a:t>0</a:t>
                      </a:r>
                      <a:endParaRPr lang="en-US" altLang="en-US" sz="2000" b="0">
                        <a:solidFill>
                          <a:schemeClr val="accent1"/>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5" name="对象 4">
            <a:hlinkClick r:id="" action="ppaction://ole?verb="/>
          </p:cNvPr>
          <p:cNvGraphicFramePr>
            <a:graphicFrameLocks noChangeAspect="1"/>
          </p:cNvGraphicFramePr>
          <p:nvPr/>
        </p:nvGraphicFramePr>
        <p:xfrm>
          <a:off x="9769475" y="853440"/>
          <a:ext cx="971550" cy="666750"/>
        </p:xfrm>
        <a:graphic>
          <a:graphicData uri="http://schemas.openxmlformats.org/presentationml/2006/ole">
            <mc:AlternateContent xmlns:mc="http://schemas.openxmlformats.org/markup-compatibility/2006">
              <mc:Choice xmlns:v="urn:schemas-microsoft-com:vml" Requires="v">
                <p:oleObj spid="_x0000_s1025" name="" showAsIcon="1" r:id="rId1" imgW="971550" imgH="666750" progId="Excel.Sheet.8">
                  <p:embed/>
                </p:oleObj>
              </mc:Choice>
              <mc:Fallback>
                <p:oleObj name="" showAsIcon="1" r:id="rId1" imgW="971550" imgH="666750" progId="Excel.Sheet.8">
                  <p:embed/>
                  <p:pic>
                    <p:nvPicPr>
                      <p:cNvPr id="0" name="图片 1024"/>
                      <p:cNvPicPr/>
                      <p:nvPr/>
                    </p:nvPicPr>
                    <p:blipFill>
                      <a:blip r:embed="rId2"/>
                      <a:stretch>
                        <a:fillRect/>
                      </a:stretch>
                    </p:blipFill>
                    <p:spPr>
                      <a:xfrm>
                        <a:off x="9769475" y="853440"/>
                        <a:ext cx="971550" cy="666750"/>
                      </a:xfrm>
                      <a:prstGeom prst="rect">
                        <a:avLst/>
                      </a:prstGeom>
                    </p:spPr>
                  </p:pic>
                </p:oleObj>
              </mc:Fallback>
            </mc:AlternateContent>
          </a:graphicData>
        </a:graphic>
      </p:graphicFrame>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Webshopapps Matrix Rates</a:t>
            </a:r>
            <a:endParaRPr lang="zh-CN" altLang="en-US"/>
          </a:p>
        </p:txBody>
      </p:sp>
      <p:sp>
        <p:nvSpPr>
          <p:cNvPr id="3" name="内容占位符 2"/>
          <p:cNvSpPr>
            <a:spLocks noGrp="1"/>
          </p:cNvSpPr>
          <p:nvPr>
            <p:ph idx="1"/>
          </p:nvPr>
        </p:nvSpPr>
        <p:spPr/>
        <p:txBody>
          <a:bodyPr/>
          <a:p>
            <a:r>
              <a:rPr lang="zh-CN" altLang="en-US"/>
              <a:t>官网：https://webshopapps.com/</a:t>
            </a:r>
            <a:endParaRPr lang="zh-CN" altLang="en-US"/>
          </a:p>
          <a:p>
            <a:r>
              <a:rPr lang="zh-CN" altLang="en-US"/>
              <a:t>单独安装，每次表格上传对应的</a:t>
            </a:r>
            <a:r>
              <a:rPr lang="en-US" altLang="zh-CN"/>
              <a:t>value</a:t>
            </a:r>
            <a:r>
              <a:rPr lang="zh-CN" altLang="en-US"/>
              <a:t>都会变；</a:t>
            </a:r>
            <a:endParaRPr lang="zh-CN" altLang="en-US"/>
          </a:p>
          <a:p>
            <a:r>
              <a:rPr lang="zh-CN" altLang="en-US"/>
              <a:t>实现商业快递</a:t>
            </a:r>
            <a:r>
              <a:rPr lang="en-US" altLang="zh-CN"/>
              <a:t>18.95</a:t>
            </a:r>
            <a:r>
              <a:rPr lang="zh-CN" altLang="en-US"/>
              <a:t>，普通快递满</a:t>
            </a:r>
            <a:r>
              <a:rPr lang="en-US" altLang="zh-CN"/>
              <a:t>59</a:t>
            </a:r>
            <a:r>
              <a:rPr lang="zh-CN" altLang="en-US"/>
              <a:t>包邮，不满</a:t>
            </a:r>
            <a:r>
              <a:rPr lang="en-US" altLang="zh-CN"/>
              <a:t>59</a:t>
            </a:r>
            <a:r>
              <a:rPr lang="zh-CN" altLang="en-US"/>
              <a:t>则</a:t>
            </a:r>
            <a:r>
              <a:rPr lang="en-US" altLang="zh-CN"/>
              <a:t>4.99</a:t>
            </a:r>
            <a:r>
              <a:rPr lang="zh-CN" altLang="en-US"/>
              <a:t>；</a:t>
            </a:r>
            <a:endParaRPr lang="zh-CN" altLang="en-US" b="1"/>
          </a:p>
        </p:txBody>
      </p:sp>
      <p:pic>
        <p:nvPicPr>
          <p:cNvPr id="5" name="图片 4"/>
          <p:cNvPicPr>
            <a:picLocks noChangeAspect="1"/>
          </p:cNvPicPr>
          <p:nvPr/>
        </p:nvPicPr>
        <p:blipFill>
          <a:blip r:embed="rId1"/>
          <a:stretch>
            <a:fillRect/>
          </a:stretch>
        </p:blipFill>
        <p:spPr>
          <a:xfrm>
            <a:off x="255905" y="4734560"/>
            <a:ext cx="11863070" cy="1798320"/>
          </a:xfrm>
          <a:prstGeom prst="rect">
            <a:avLst/>
          </a:prstGeom>
        </p:spPr>
      </p:pic>
      <p:graphicFrame>
        <p:nvGraphicFramePr>
          <p:cNvPr id="6" name="对象 5">
            <a:hlinkClick r:id="" action="ppaction://ole?verb="/>
          </p:cNvPr>
          <p:cNvGraphicFramePr>
            <a:graphicFrameLocks noChangeAspect="1"/>
          </p:cNvGraphicFramePr>
          <p:nvPr/>
        </p:nvGraphicFramePr>
        <p:xfrm>
          <a:off x="10238105" y="694690"/>
          <a:ext cx="971550" cy="666750"/>
        </p:xfrm>
        <a:graphic>
          <a:graphicData uri="http://schemas.openxmlformats.org/presentationml/2006/ole">
            <mc:AlternateContent xmlns:mc="http://schemas.openxmlformats.org/markup-compatibility/2006">
              <mc:Choice xmlns:v="urn:schemas-microsoft-com:vml" Requires="v">
                <p:oleObj spid="_x0000_s2049" name="" showAsIcon="1" r:id="rId2" imgW="971550" imgH="666750" progId="Excel.Sheet.8">
                  <p:embed/>
                </p:oleObj>
              </mc:Choice>
              <mc:Fallback>
                <p:oleObj name="" showAsIcon="1" r:id="rId2" imgW="971550" imgH="666750" progId="Excel.Sheet.8">
                  <p:embed/>
                  <p:pic>
                    <p:nvPicPr>
                      <p:cNvPr id="0" name="图片 2048"/>
                      <p:cNvPicPr/>
                      <p:nvPr/>
                    </p:nvPicPr>
                    <p:blipFill>
                      <a:blip r:embed="rId3"/>
                      <a:stretch>
                        <a:fillRect/>
                      </a:stretch>
                    </p:blipFill>
                    <p:spPr>
                      <a:xfrm>
                        <a:off x="10238105" y="694690"/>
                        <a:ext cx="971550" cy="666750"/>
                      </a:xfrm>
                      <a:prstGeom prst="rect">
                        <a:avLst/>
                      </a:prstGeom>
                    </p:spPr>
                  </p:pic>
                </p:oleObj>
              </mc:Fallback>
            </mc:AlternateContent>
          </a:graphicData>
        </a:graphic>
      </p:graphicFrame>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34975" y="61595"/>
            <a:ext cx="11575415" cy="68580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a:t>
            </a:r>
            <a:r>
              <a:rPr lang="zh-CN" altLang="en-US">
                <a:sym typeface="+mn-ea"/>
              </a:rPr>
              <a:t>、</a:t>
            </a:r>
            <a:r>
              <a:rPr lang="zh-CN" altLang="en-US">
                <a:sym typeface="+mn-ea"/>
              </a:rPr>
              <a:t>cms_block、cms_page、</a:t>
            </a:r>
            <a:r>
              <a:rPr lang="en-US" altLang="zh-CN">
                <a:sym typeface="+mn-ea"/>
              </a:rPr>
              <a:t>oc_block</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cms_page</a:t>
            </a:r>
            <a:endParaRPr lang="en-US" altLang="zh-CN">
              <a:sym typeface="+mn-ea"/>
            </a:endParaRPr>
          </a:p>
        </p:txBody>
      </p:sp>
      <p:sp>
        <p:nvSpPr>
          <p:cNvPr id="3" name="内容占位符 2"/>
          <p:cNvSpPr>
            <a:spLocks noGrp="1"/>
          </p:cNvSpPr>
          <p:nvPr>
            <p:ph idx="1"/>
          </p:nvPr>
        </p:nvSpPr>
        <p:spPr>
          <a:xfrm>
            <a:off x="838200" y="1825625"/>
            <a:ext cx="4623435" cy="4633595"/>
          </a:xfrm>
        </p:spPr>
        <p:txBody>
          <a:bodyPr>
            <a:normAutofit/>
          </a:bodyPr>
          <a:p>
            <a:r>
              <a:rPr lang="en-US" altLang="zh-CN"/>
              <a:t>cms_page</a:t>
            </a:r>
            <a:r>
              <a:rPr lang="zh-CN" altLang="en-US"/>
              <a:t>：首页的使用，以及其他单页面路由使用。同时，</a:t>
            </a:r>
            <a:r>
              <a:rPr lang="en-US" altLang="zh-CN"/>
              <a:t>cms_page</a:t>
            </a:r>
            <a:r>
              <a:rPr lang="zh-CN" altLang="en-US"/>
              <a:t>可以包含</a:t>
            </a:r>
            <a:r>
              <a:rPr lang="en-US" altLang="zh-CN"/>
              <a:t>phtml</a:t>
            </a:r>
            <a:r>
              <a:rPr lang="zh-CN" altLang="en-US"/>
              <a:t>，用法如下：</a:t>
            </a:r>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5699125" y="791845"/>
            <a:ext cx="6847840" cy="545719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cms_page</a:t>
            </a:r>
            <a:endParaRPr lang="zh-CN" altLang="en-US"/>
          </a:p>
        </p:txBody>
      </p:sp>
      <p:sp>
        <p:nvSpPr>
          <p:cNvPr id="3" name="内容占位符 2"/>
          <p:cNvSpPr>
            <a:spLocks noGrp="1"/>
          </p:cNvSpPr>
          <p:nvPr>
            <p:ph idx="1"/>
          </p:nvPr>
        </p:nvSpPr>
        <p:spPr/>
        <p:txBody>
          <a:bodyPr/>
          <a:p>
            <a:r>
              <a:rPr lang="zh-CN" altLang="en-US">
                <a:sym typeface="+mn-ea"/>
              </a:rPr>
              <a:t>{{block type="catalog/product_list" name="bestsellers_list" category_id="270" template="catalog/product/may.phtml"}}</a:t>
            </a:r>
            <a:endParaRPr lang="zh-CN" altLang="en-US"/>
          </a:p>
          <a:p>
            <a:r>
              <a:rPr lang="zh-CN" altLang="en-US">
                <a:sym typeface="+mn-ea"/>
              </a:rPr>
              <a:t>支持传递参数；</a:t>
            </a:r>
            <a:endParaRPr lang="zh-CN" altLang="en-US"/>
          </a:p>
          <a:p>
            <a:r>
              <a:rPr lang="en-US" altLang="zh-CN">
                <a:sym typeface="+mn-ea"/>
              </a:rPr>
              <a:t>type</a:t>
            </a:r>
            <a:r>
              <a:rPr lang="zh-CN" altLang="en-US">
                <a:sym typeface="+mn-ea"/>
              </a:rPr>
              <a:t>可以使用系统内置的，同时也支持自定义，</a:t>
            </a:r>
            <a:r>
              <a:rPr lang="en-US" altLang="zh-CN">
                <a:sym typeface="+mn-ea"/>
              </a:rPr>
              <a:t>type</a:t>
            </a:r>
            <a:r>
              <a:rPr lang="zh-CN" altLang="en-US">
                <a:sym typeface="+mn-ea"/>
              </a:rPr>
              <a:t>不同，调用的</a:t>
            </a:r>
            <a:r>
              <a:rPr lang="en-US" altLang="zh-CN">
                <a:sym typeface="+mn-ea"/>
              </a:rPr>
              <a:t>block</a:t>
            </a:r>
            <a:r>
              <a:rPr lang="zh-CN" altLang="en-US">
                <a:sym typeface="+mn-ea"/>
              </a:rPr>
              <a:t>不同，获取的变量值不同；</a:t>
            </a:r>
            <a:endParaRPr lang="zh-CN" altLang="en-US"/>
          </a:p>
          <a:p>
            <a:endParaRPr lang="zh-CN" altLang="en-US"/>
          </a:p>
        </p:txBody>
      </p:sp>
      <p:pic>
        <p:nvPicPr>
          <p:cNvPr id="5" name="图片 4"/>
          <p:cNvPicPr>
            <a:picLocks noChangeAspect="1"/>
          </p:cNvPicPr>
          <p:nvPr/>
        </p:nvPicPr>
        <p:blipFill>
          <a:blip r:embed="rId1"/>
          <a:stretch>
            <a:fillRect/>
          </a:stretch>
        </p:blipFill>
        <p:spPr>
          <a:xfrm>
            <a:off x="7291070" y="893445"/>
            <a:ext cx="4266565" cy="543814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cms_block</a:t>
            </a:r>
            <a:endParaRPr lang="en-US" altLang="zh-CN"/>
          </a:p>
        </p:txBody>
      </p:sp>
      <p:sp>
        <p:nvSpPr>
          <p:cNvPr id="3" name="内容占位符 2"/>
          <p:cNvSpPr>
            <a:spLocks noGrp="1"/>
          </p:cNvSpPr>
          <p:nvPr>
            <p:ph idx="1"/>
          </p:nvPr>
        </p:nvSpPr>
        <p:spPr/>
        <p:txBody>
          <a:bodyPr>
            <a:normAutofit fontScale="80000"/>
          </a:bodyPr>
          <a:p>
            <a:r>
              <a:rPr lang="en-US" altLang="zh-CN">
                <a:sym typeface="+mn-ea"/>
              </a:rPr>
              <a:t>cms_block</a:t>
            </a:r>
            <a:r>
              <a:rPr lang="zh-CN" altLang="en-US">
                <a:sym typeface="+mn-ea"/>
              </a:rPr>
              <a:t>，常用来在</a:t>
            </a:r>
            <a:r>
              <a:rPr lang="en-US" altLang="zh-CN">
                <a:sym typeface="+mn-ea"/>
              </a:rPr>
              <a:t>phtml</a:t>
            </a:r>
            <a:r>
              <a:rPr lang="zh-CN" altLang="en-US">
                <a:sym typeface="+mn-ea"/>
              </a:rPr>
              <a:t>里面引用，同时支持在</a:t>
            </a:r>
            <a:r>
              <a:rPr lang="en-US" altLang="zh-CN">
                <a:sym typeface="+mn-ea"/>
              </a:rPr>
              <a:t>xml</a:t>
            </a:r>
            <a:r>
              <a:rPr lang="zh-CN" altLang="en-US">
                <a:sym typeface="+mn-ea"/>
              </a:rPr>
              <a:t>配置中引入，用法：</a:t>
            </a:r>
            <a:endParaRPr lang="zh-CN" altLang="en-US"/>
          </a:p>
          <a:p>
            <a:r>
              <a:rPr lang="zh-CN" altLang="en-US">
                <a:sym typeface="+mn-ea"/>
              </a:rPr>
              <a:t> &lt;block type="cms/block" name="product.payment" as="payment"&gt;</a:t>
            </a:r>
            <a:endParaRPr lang="zh-CN" altLang="en-US"/>
          </a:p>
          <a:p>
            <a:r>
              <a:rPr lang="zh-CN" altLang="en-US">
                <a:sym typeface="+mn-ea"/>
              </a:rPr>
              <a:t>                    &lt;action method="addToParentGroup"&gt;&lt;group&gt;detailed_info&lt;/group&gt;&lt;/action&gt;</a:t>
            </a:r>
            <a:endParaRPr lang="zh-CN" altLang="en-US"/>
          </a:p>
          <a:p>
            <a:r>
              <a:rPr lang="zh-CN" altLang="en-US">
                <a:sym typeface="+mn-ea"/>
              </a:rPr>
              <a:t>                    &lt;action method="setTitle" translate="value"&gt;&lt;value&gt;Seller guarantee&lt;/value&gt;&lt;/action&gt;</a:t>
            </a:r>
            <a:endParaRPr lang="zh-CN" altLang="en-US"/>
          </a:p>
          <a:p>
            <a:r>
              <a:rPr lang="zh-CN" altLang="en-US">
                <a:sym typeface="+mn-ea"/>
              </a:rPr>
              <a:t>                    &lt;action method="setBlockId"&gt;&lt;block_id&gt;trading-process-payment&lt;/block_id&gt;&lt;/action&gt;</a:t>
            </a:r>
            <a:endParaRPr lang="zh-CN" altLang="en-US"/>
          </a:p>
          <a:p>
            <a:r>
              <a:rPr lang="zh-CN" altLang="en-US">
                <a:sym typeface="+mn-ea"/>
              </a:rPr>
              <a:t>&lt;/block&gt;</a:t>
            </a:r>
            <a:endParaRPr lang="zh-CN" altLang="en-US">
              <a:sym typeface="+mn-ea"/>
            </a:endParaRPr>
          </a:p>
          <a:p>
            <a:r>
              <a:rPr lang="zh-CN" altLang="en-US"/>
              <a:t>模板引用：&lt;?php echo $this-&gt;getLayout()-&gt;createBlock('cms/block')-&gt;setBlockId('wap_top_ad')-&gt;toHtml();?&gt;</a:t>
            </a:r>
            <a:endParaRPr lang="zh-CN" altLang="en-US"/>
          </a:p>
          <a:p>
            <a:r>
              <a:rPr lang="zh-CN" altLang="en-US">
                <a:sym typeface="+mn-ea"/>
              </a:rPr>
              <a:t>需要注意的一点：编辑</a:t>
            </a:r>
            <a:r>
              <a:rPr lang="en-US" altLang="zh-CN">
                <a:sym typeface="+mn-ea"/>
              </a:rPr>
              <a:t>cms_block</a:t>
            </a:r>
            <a:r>
              <a:rPr lang="zh-CN" altLang="en-US">
                <a:sym typeface="+mn-ea"/>
              </a:rPr>
              <a:t>编辑器会自动补全，如</a:t>
            </a:r>
            <a:r>
              <a:rPr lang="en-US" altLang="zh-CN">
                <a:sym typeface="+mn-ea"/>
              </a:rPr>
              <a:t>li</a:t>
            </a:r>
            <a:r>
              <a:rPr lang="zh-CN" altLang="en-US">
                <a:sym typeface="+mn-ea"/>
              </a:rPr>
              <a:t>补全</a:t>
            </a:r>
            <a:r>
              <a:rPr lang="en-US" altLang="zh-CN">
                <a:sym typeface="+mn-ea"/>
              </a:rPr>
              <a:t>ul</a:t>
            </a:r>
            <a:r>
              <a:rPr lang="zh-CN" altLang="en-US">
                <a:sym typeface="+mn-ea"/>
              </a:rPr>
              <a:t>，导致某些情况下异常</a:t>
            </a:r>
            <a:endParaRPr lang="zh-CN" altLang="en-US"/>
          </a:p>
          <a:p>
            <a:endParaRPr lang="zh-CN" altLang="en-US"/>
          </a:p>
          <a:p>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oc_block</a:t>
            </a:r>
            <a:endParaRPr lang="en-US" altLang="zh-CN"/>
          </a:p>
        </p:txBody>
      </p:sp>
      <p:sp>
        <p:nvSpPr>
          <p:cNvPr id="3" name="内容占位符 2"/>
          <p:cNvSpPr>
            <a:spLocks noGrp="1"/>
          </p:cNvSpPr>
          <p:nvPr>
            <p:ph idx="1"/>
          </p:nvPr>
        </p:nvSpPr>
        <p:spPr/>
        <p:txBody>
          <a:bodyPr/>
          <a:p>
            <a:r>
              <a:rPr lang="en-US" altLang="zh-CN"/>
              <a:t>a</a:t>
            </a:r>
            <a:r>
              <a:rPr lang="zh-CN" altLang="zh-CN"/>
              <a:t>、</a:t>
            </a:r>
            <a:r>
              <a:rPr lang="en-US" altLang="zh-CN"/>
              <a:t>vendor\lib\Cache.php</a:t>
            </a:r>
            <a:r>
              <a:rPr lang="zh-CN" altLang="en-US"/>
              <a:t>的改造，</a:t>
            </a:r>
            <a:endParaRPr lang="zh-CN" altLang="en-US"/>
          </a:p>
          <a:p>
            <a:pPr marL="0" indent="0">
              <a:buNone/>
            </a:pPr>
            <a:r>
              <a:rPr lang="zh-CN" altLang="en-US"/>
              <a:t>   一：压缩gzcompress</a:t>
            </a:r>
            <a:endParaRPr lang="zh-CN" altLang="en-US"/>
          </a:p>
          <a:p>
            <a:pPr marL="0" indent="0">
              <a:buNone/>
            </a:pPr>
            <a:r>
              <a:rPr lang="zh-CN" altLang="en-US"/>
              <a:t>   二：存储方式升级为内存。</a:t>
            </a:r>
            <a:endParaRPr lang="zh-CN" altLang="en-US"/>
          </a:p>
          <a:p>
            <a:pPr marL="0" indent="0">
              <a:buNone/>
            </a:pPr>
            <a:r>
              <a:rPr lang="zh-CN" altLang="en-US"/>
              <a:t>   三：后台清理</a:t>
            </a:r>
            <a:endParaRPr lang="zh-CN" altLang="en-US"/>
          </a:p>
          <a:p>
            <a:r>
              <a:rPr lang="en-US" altLang="zh-CN"/>
              <a:t>b</a:t>
            </a:r>
            <a:r>
              <a:rPr lang="zh-CN" altLang="en-US"/>
              <a:t>、后台新增选项卡 </a:t>
            </a:r>
            <a:r>
              <a:rPr lang="en-US" altLang="zh-CN"/>
              <a:t>	</a:t>
            </a:r>
            <a:r>
              <a:rPr lang="en-US" altLang="zh-CN" sz="1800"/>
              <a:t>1.app\design\adminhtml\default\default\template\page\menu.phtml</a:t>
            </a:r>
            <a:r>
              <a:rPr lang="zh-CN" altLang="en-US" sz="1800"/>
              <a:t>中追加选项卡</a:t>
            </a:r>
            <a:endParaRPr lang="zh-CN" altLang="en-US" sz="1800"/>
          </a:p>
          <a:p>
            <a:pPr marL="914400" lvl="2" indent="0">
              <a:buNone/>
            </a:pPr>
            <a:r>
              <a:rPr lang="en-US" altLang="zh-CN"/>
              <a:t>2.</a:t>
            </a:r>
            <a:r>
              <a:rPr lang="zh-CN" altLang="en-US"/>
              <a:t>创建控制器app\code\local\Xieyu\Common\controllers\Adminhtml\</a:t>
            </a:r>
            <a:r>
              <a:rPr lang="en-US" altLang="zh-CN"/>
              <a:t>Your</a:t>
            </a:r>
            <a:r>
              <a:rPr lang="zh-CN" altLang="en-US"/>
              <a:t>Controller.php</a:t>
            </a:r>
            <a:endParaRPr lang="zh-CN" altLang="en-US"/>
          </a:p>
          <a:p>
            <a:pPr marL="914400" lvl="2" indent="0">
              <a:buNone/>
            </a:pPr>
            <a:r>
              <a:rPr lang="en-US" altLang="zh-CN"/>
              <a:t>3.</a:t>
            </a:r>
            <a:r>
              <a:rPr lang="zh-CN" altLang="en-US"/>
              <a:t>后台使用</a:t>
            </a:r>
            <a:r>
              <a:rPr lang="en-US" altLang="zh-CN"/>
              <a:t>url</a:t>
            </a:r>
            <a:r>
              <a:rPr lang="zh-CN" altLang="en-US"/>
              <a:t>须使用例： $url = $this-&gt;getUrl('admin-common/lens');不然</a:t>
            </a:r>
            <a:r>
              <a:rPr lang="en-US" altLang="zh-CN"/>
              <a:t>404</a:t>
            </a:r>
            <a:r>
              <a:rPr lang="zh-CN" altLang="en-US"/>
              <a:t>，</a:t>
            </a:r>
            <a:r>
              <a:rPr lang="en-US" altLang="zh-CN"/>
              <a:t> getUrl</a:t>
            </a:r>
            <a:r>
              <a:rPr lang="zh-CN" altLang="en-US"/>
              <a:t>（）里控制器名除首字母外区分大小写</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5、产品管理</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sym typeface="+mn-ea"/>
              </a:rPr>
              <a:t>1</a:t>
            </a:r>
            <a:r>
              <a:rPr lang="zh-CN" altLang="zh-CN" sz="4000">
                <a:sym typeface="+mn-ea"/>
              </a:rPr>
              <a:t>、</a:t>
            </a:r>
            <a:r>
              <a:rPr lang="zh-CN" altLang="en-US" sz="4000">
                <a:sym typeface="+mn-ea"/>
              </a:rPr>
              <a:t>邮件模板定制和日志，SMTP Pro插件</a:t>
            </a:r>
            <a:endParaRPr lang="zh-CN" altLang="en-US" sz="40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5</a:t>
            </a:r>
            <a:r>
              <a:rPr lang="en-US" altLang="zh-CN">
                <a:sym typeface="+mn-ea"/>
              </a:rPr>
              <a:t>.1</a:t>
            </a:r>
            <a:r>
              <a:rPr lang="zh-CN" altLang="en-US">
                <a:sym typeface="+mn-ea"/>
              </a:rPr>
              <a:t>、产品的属性管理</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a:t>       </a:t>
            </a:r>
            <a:r>
              <a:rPr lang="zh-CN" altLang="en-US" sz="2800"/>
              <a:t>属性的管理</a:t>
            </a:r>
            <a:endParaRPr lang="en-US" altLang="zh-CN" sz="2800"/>
          </a:p>
          <a:p>
            <a:r>
              <a:rPr lang="en-US" altLang="zh-CN"/>
              <a:t>a. </a:t>
            </a:r>
            <a:r>
              <a:rPr lang="zh-CN" altLang="en-US"/>
              <a:t>新增管理属性 </a:t>
            </a:r>
            <a:r>
              <a:rPr lang="en-US" altLang="zh-CN"/>
              <a:t>Catalog-&gt;Attributes-&gt;Manage Attributes</a:t>
            </a:r>
            <a:endParaRPr lang="en-US" altLang="zh-CN"/>
          </a:p>
          <a:p>
            <a:r>
              <a:rPr lang="en-US" altLang="zh-CN"/>
              <a:t>b.</a:t>
            </a:r>
            <a:r>
              <a:rPr lang="zh-CN" altLang="en-US"/>
              <a:t>属性设置注意事项</a:t>
            </a:r>
            <a:endParaRPr lang="zh-CN" altLang="en-US"/>
          </a:p>
          <a:p>
            <a:pPr lvl="1"/>
            <a:r>
              <a:rPr lang="en-US" altLang="zh-CN"/>
              <a:t>1.Scope </a:t>
            </a:r>
            <a:r>
              <a:rPr lang="zh-CN" altLang="en-US"/>
              <a:t>建议选</a:t>
            </a:r>
            <a:r>
              <a:rPr lang="en-US" altLang="zh-CN"/>
              <a:t>Global(</a:t>
            </a:r>
            <a:r>
              <a:rPr lang="zh-CN" altLang="en-US"/>
              <a:t>特别属性类型为</a:t>
            </a:r>
            <a:r>
              <a:rPr lang="en-US" altLang="zh-CN"/>
              <a:t>Yes/No</a:t>
            </a:r>
            <a:r>
              <a:rPr lang="zh-CN" altLang="en-US"/>
              <a:t>时</a:t>
            </a:r>
            <a:r>
              <a:rPr lang="en-US" altLang="zh-CN"/>
              <a:t>)</a:t>
            </a:r>
            <a:endParaRPr lang="en-US" altLang="zh-CN"/>
          </a:p>
          <a:p>
            <a:pPr lvl="1"/>
            <a:r>
              <a:rPr lang="en-US" altLang="zh-CN"/>
              <a:t>2.</a:t>
            </a:r>
            <a:r>
              <a:rPr lang="zh-CN" altLang="en-US"/>
              <a:t>属性设置</a:t>
            </a:r>
            <a:endParaRPr lang="zh-CN" altLang="en-US"/>
          </a:p>
          <a:p>
            <a:pPr marL="914400" lvl="2" indent="0">
              <a:buNone/>
            </a:pPr>
            <a:r>
              <a:rPr lang="zh-CN" altLang="en-US"/>
              <a:t>是否允许高级搜索 Use in Advanced Search  （</a:t>
            </a:r>
            <a:r>
              <a:rPr lang="en-US" altLang="zh-CN"/>
              <a:t>Yes/No</a:t>
            </a:r>
            <a:r>
              <a:rPr lang="zh-CN" altLang="en-US"/>
              <a:t>）</a:t>
            </a:r>
            <a:endParaRPr lang="zh-CN" altLang="en-US"/>
          </a:p>
          <a:p>
            <a:pPr marL="914400" lvl="2" indent="0">
              <a:buNone/>
            </a:pPr>
            <a:r>
              <a:rPr lang="zh-CN" altLang="en-US"/>
              <a:t>是否允许筛选 Used for Sorting in Product Listing （</a:t>
            </a:r>
            <a:r>
              <a:rPr lang="en-US" altLang="zh-CN"/>
              <a:t>Yes/No</a:t>
            </a:r>
            <a:r>
              <a:rPr lang="zh-CN" altLang="en-US"/>
              <a:t>）</a:t>
            </a:r>
            <a:endParaRPr lang="zh-CN" altLang="en-US"/>
          </a:p>
          <a:p>
            <a:pPr marL="0" lvl="2" indent="0">
              <a:buNone/>
            </a:pPr>
            <a:r>
              <a:rPr lang="en-US" altLang="zh-CN"/>
              <a:t>	</a:t>
            </a:r>
            <a:r>
              <a:rPr lang="zh-CN" altLang="en-US"/>
              <a:t>是否允许应用在促销规则 Use for Promo Rule Conditions</a:t>
            </a:r>
            <a:r>
              <a:rPr lang="zh-CN" altLang="en-US">
                <a:sym typeface="+mn-ea"/>
              </a:rPr>
              <a:t>Position （</a:t>
            </a:r>
            <a:r>
              <a:rPr lang="en-US" altLang="zh-CN">
                <a:sym typeface="+mn-ea"/>
              </a:rPr>
              <a:t>Yes/No</a:t>
            </a:r>
            <a:r>
              <a:rPr lang="zh-CN" altLang="en-US">
                <a:sym typeface="+mn-ea"/>
              </a:rPr>
              <a:t>）</a:t>
            </a:r>
            <a:endParaRPr lang="zh-CN" altLang="en-US"/>
          </a:p>
          <a:p>
            <a:pPr marL="914400" lvl="2" indent="0">
              <a:buNone/>
            </a:pPr>
            <a:r>
              <a:rPr lang="zh-CN" altLang="en-US"/>
              <a:t>若设置搜索范围 需设置属性类型为</a:t>
            </a:r>
            <a:r>
              <a:rPr lang="en-US" altLang="zh-CN"/>
              <a:t>Price</a:t>
            </a:r>
            <a:r>
              <a:rPr lang="zh-CN" altLang="en-US"/>
              <a:t>，并更改前端代码显示</a:t>
            </a:r>
            <a:r>
              <a:rPr lang="en-US" altLang="zh-CN"/>
              <a:t> </a:t>
            </a:r>
            <a:endParaRPr lang="en-US" altLang="zh-CN"/>
          </a:p>
          <a:p>
            <a:pPr lvl="1"/>
            <a:r>
              <a:rPr lang="en-US" altLang="zh-CN"/>
              <a:t>3.</a:t>
            </a:r>
            <a:r>
              <a:rPr lang="zh-CN" altLang="en-US"/>
              <a:t>属性类型的区别</a:t>
            </a:r>
            <a:endParaRPr lang="zh-CN" altLang="en-US"/>
          </a:p>
          <a:p>
            <a:pPr marL="457200" lvl="1" indent="0">
              <a:buNone/>
            </a:pPr>
            <a:r>
              <a:rPr lang="zh-CN" altLang="en-US"/>
              <a:t>属性是否允许被搜索，字段控制，越多越慢</a:t>
            </a:r>
            <a:endParaRPr lang="zh-CN" altLang="en-US"/>
          </a:p>
          <a:p>
            <a:pPr marL="457200" lvl="1" indent="0">
              <a:buNone/>
            </a:pPr>
            <a:endParaRPr lang="zh-CN" altLang="en-US"/>
          </a:p>
          <a:p>
            <a:pPr marL="457200" lvl="1" indent="0">
              <a:buNone/>
            </a:pPr>
            <a:r>
              <a:rPr lang="en-US" altLang="zh-CN"/>
              <a:t>	</a:t>
            </a:r>
            <a:endParaRPr lang="en-US" altLang="zh-CN"/>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54685" y="235585"/>
            <a:ext cx="10767060" cy="616585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39395"/>
            <a:ext cx="10515600" cy="5937885"/>
          </a:xfrm>
        </p:spPr>
        <p:txBody>
          <a:bodyPr>
            <a:normAutofit fontScale="60000"/>
          </a:bodyPr>
          <a:p>
            <a:pPr lvl="1"/>
            <a:r>
              <a:rPr lang="zh-CN" altLang="en-US" sz="2400">
                <a:sym typeface="+mn-ea"/>
              </a:rPr>
              <a:t>Text field</a:t>
            </a:r>
            <a:endParaRPr lang="zh-CN" altLang="en-US" sz="2400"/>
          </a:p>
          <a:p>
            <a:pPr lvl="1"/>
            <a:r>
              <a:rPr lang="zh-CN" altLang="en-US" sz="2400">
                <a:sym typeface="+mn-ea"/>
              </a:rPr>
              <a:t>文本字段是可以具有任意数量的值的任何内容，例如name，sku或可以是任何值的数字。这是一种有用的数据输入类型，不限于一定数量的选项。</a:t>
            </a:r>
            <a:endParaRPr lang="zh-CN" altLang="en-US" sz="2400"/>
          </a:p>
          <a:p>
            <a:pPr lvl="1"/>
            <a:r>
              <a:rPr lang="zh-CN" altLang="en-US" sz="2400">
                <a:sym typeface="+mn-ea"/>
              </a:rPr>
              <a:t>Text area</a:t>
            </a:r>
            <a:endParaRPr lang="zh-CN" altLang="en-US" sz="2400"/>
          </a:p>
          <a:p>
            <a:pPr lvl="1"/>
            <a:r>
              <a:rPr lang="zh-CN" altLang="en-US" sz="2400">
                <a:sym typeface="+mn-ea"/>
              </a:rPr>
              <a:t>文本区域类似于文本字段，但意味着更大量的文本数据，例如关于产品的某些特征的描述或解释。</a:t>
            </a:r>
            <a:endParaRPr lang="zh-CN" altLang="en-US" sz="2400"/>
          </a:p>
          <a:p>
            <a:pPr lvl="1"/>
            <a:r>
              <a:rPr lang="zh-CN" altLang="en-US" sz="2400">
                <a:sym typeface="+mn-ea"/>
              </a:rPr>
              <a:t>Date</a:t>
            </a:r>
            <a:endParaRPr lang="zh-CN" altLang="en-US" sz="2400"/>
          </a:p>
          <a:p>
            <a:pPr lvl="1"/>
            <a:r>
              <a:rPr lang="zh-CN" altLang="en-US" sz="2400">
                <a:sym typeface="+mn-ea"/>
              </a:rPr>
              <a:t>日期正如您所期望的那样。它允许您使用日期作为属性值，以便您可以选择日期并指定日期作为该属性的值。</a:t>
            </a:r>
            <a:endParaRPr lang="zh-CN" altLang="en-US" sz="2400"/>
          </a:p>
          <a:p>
            <a:pPr lvl="1"/>
            <a:r>
              <a:rPr lang="zh-CN" altLang="en-US" sz="2400">
                <a:sym typeface="+mn-ea"/>
              </a:rPr>
              <a:t>Yes/No</a:t>
            </a:r>
            <a:endParaRPr lang="zh-CN" altLang="en-US" sz="2400"/>
          </a:p>
          <a:p>
            <a:pPr lvl="1"/>
            <a:r>
              <a:rPr lang="zh-CN" altLang="en-US" sz="2400">
                <a:sym typeface="+mn-ea"/>
              </a:rPr>
              <a:t>这也非常简单。它适用于只能具有“是”或“否”选项的属性，例如防水。它是肯定的，它是防水的，或者它不是防水的。</a:t>
            </a:r>
            <a:endParaRPr lang="zh-CN" altLang="en-US" sz="2400"/>
          </a:p>
          <a:p>
            <a:pPr lvl="1"/>
            <a:r>
              <a:rPr lang="zh-CN" altLang="en-US" sz="2400">
                <a:sym typeface="+mn-ea"/>
              </a:rPr>
              <a:t>Multiple Select</a:t>
            </a:r>
            <a:endParaRPr lang="zh-CN" altLang="en-US" sz="2400"/>
          </a:p>
          <a:p>
            <a:pPr lvl="1"/>
            <a:r>
              <a:rPr lang="zh-CN" altLang="en-US" sz="2400">
                <a:sym typeface="+mn-ea"/>
              </a:rPr>
              <a:t>多选具有与下拉列表类似的属性。但是，产品可以具有多个选择属性的多个属性选项，而不是只有一个下拉选项。一个例子是可能有多种颜色的产品。</a:t>
            </a:r>
            <a:endParaRPr lang="zh-CN" altLang="en-US" sz="2400"/>
          </a:p>
          <a:p>
            <a:pPr lvl="1"/>
            <a:r>
              <a:rPr lang="zh-CN" altLang="en-US" sz="2400">
                <a:sym typeface="+mn-ea"/>
              </a:rPr>
              <a:t>Dropdown</a:t>
            </a:r>
            <a:endParaRPr lang="zh-CN" altLang="en-US" sz="2400"/>
          </a:p>
          <a:p>
            <a:pPr lvl="1"/>
            <a:r>
              <a:rPr lang="zh-CN" altLang="en-US" sz="2400">
                <a:sym typeface="+mn-ea"/>
              </a:rPr>
              <a:t>下拉列表是一个属性属性，只能有一个选项。例如，产品可能仅适用于3-7岁，8-12岁或13岁以上的人群。因此，您将创建属性年龄组并将其设置为下拉。在管理选项部分，您将创建三个年龄组。然后将产品设置为三个年龄组之一。</a:t>
            </a:r>
            <a:endParaRPr lang="zh-CN" altLang="en-US" sz="2400"/>
          </a:p>
          <a:p>
            <a:pPr lvl="1"/>
            <a:r>
              <a:rPr lang="zh-CN" altLang="en-US" sz="2400">
                <a:sym typeface="+mn-ea"/>
              </a:rPr>
              <a:t>Price</a:t>
            </a:r>
            <a:endParaRPr lang="zh-CN" altLang="en-US" sz="2400"/>
          </a:p>
          <a:p>
            <a:pPr lvl="1"/>
            <a:r>
              <a:rPr lang="zh-CN" altLang="en-US" sz="2400">
                <a:sym typeface="+mn-ea"/>
              </a:rPr>
              <a:t>价格是与产品相关的数字。Magento中的默认价格属性设置具有输入类型价格。但是，您可能希望创建另一个属性，其价格与您或客户可能想要了解的产品的成本或某些其他价格相关元素相关联。</a:t>
            </a:r>
            <a:endParaRPr lang="zh-CN" altLang="en-US" sz="2400"/>
          </a:p>
          <a:p>
            <a:pPr lvl="1"/>
            <a:r>
              <a:rPr lang="zh-CN" altLang="en-US" sz="2400">
                <a:sym typeface="+mn-ea"/>
              </a:rPr>
              <a:t>Media Image</a:t>
            </a:r>
            <a:endParaRPr lang="zh-CN" altLang="en-US" sz="2400"/>
          </a:p>
          <a:p>
            <a:pPr lvl="1"/>
            <a:r>
              <a:rPr lang="zh-CN" altLang="en-US" sz="2400">
                <a:sym typeface="+mn-ea"/>
              </a:rPr>
              <a:t>媒体图像属性“输入类型”允许您将图像添加到产品，例如与产品关联的额外图像。默认的Magento设置具有与之关联的基本图像，小图像和缩略图。如果要使用媒体图像属性输入类型，可以向此设置添加更多图像。</a:t>
            </a:r>
            <a:endParaRPr lang="zh-CN" altLang="en-US" sz="2400"/>
          </a:p>
          <a:p>
            <a:pPr lvl="1"/>
            <a:r>
              <a:rPr lang="zh-CN" altLang="en-US" sz="2400">
                <a:sym typeface="+mn-ea"/>
              </a:rPr>
              <a:t>Fixed Product Tax</a:t>
            </a:r>
            <a:endParaRPr lang="zh-CN" altLang="en-US" sz="2400"/>
          </a:p>
          <a:p>
            <a:pPr lvl="1"/>
            <a:r>
              <a:rPr lang="zh-CN" altLang="en-US" sz="2400">
                <a:sym typeface="+mn-ea"/>
              </a:rPr>
              <a:t>固定产品税将允许您向产品添加固定税。某些司法管辖区的固定税收必须添加到某些类型的产品中。在这些类型的实例中，您可能希望使用Magento中的固定产品税</a:t>
            </a:r>
            <a:endParaRPr lang="zh-CN" altLang="en-US" sz="2400"/>
          </a:p>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5.2</a:t>
            </a:r>
            <a:r>
              <a:rPr lang="zh-CN" altLang="en-US"/>
              <a:t>、</a:t>
            </a:r>
            <a:r>
              <a:rPr lang="zh-CN" altLang="en-US"/>
              <a:t>属性组管理</a:t>
            </a:r>
            <a:endParaRPr lang="zh-CN" altLang="en-US"/>
          </a:p>
        </p:txBody>
      </p:sp>
      <p:sp>
        <p:nvSpPr>
          <p:cNvPr id="3" name="内容占位符 2"/>
          <p:cNvSpPr>
            <a:spLocks noGrp="1"/>
          </p:cNvSpPr>
          <p:nvPr>
            <p:ph idx="1"/>
          </p:nvPr>
        </p:nvSpPr>
        <p:spPr/>
        <p:txBody>
          <a:bodyPr>
            <a:normAutofit fontScale="70000"/>
          </a:bodyPr>
          <a:p>
            <a:pPr marL="0" indent="0">
              <a:buNone/>
            </a:pPr>
            <a:r>
              <a:rPr lang="en-US" altLang="zh-CN" sz="3200"/>
              <a:t>        </a:t>
            </a:r>
            <a:r>
              <a:rPr lang="zh-CN" altLang="en-US" sz="2800"/>
              <a:t>属性组的设置</a:t>
            </a:r>
            <a:endParaRPr lang="zh-CN" altLang="en-US" sz="2800"/>
          </a:p>
          <a:p>
            <a:pPr marL="0" indent="0">
              <a:buNone/>
            </a:pPr>
            <a:r>
              <a:rPr lang="en-US" altLang="zh-CN" sz="2800"/>
              <a:t>	1.C</a:t>
            </a:r>
            <a:r>
              <a:rPr lang="en-US" altLang="zh-CN" sz="2800">
                <a:sym typeface="+mn-ea"/>
              </a:rPr>
              <a:t>atalog-&gt;Attributes-&gt;Manage Attributes Sets</a:t>
            </a:r>
            <a:endParaRPr lang="en-US" altLang="zh-CN" sz="2800">
              <a:sym typeface="+mn-ea"/>
            </a:endParaRPr>
          </a:p>
          <a:p>
            <a:pPr marL="0" indent="0">
              <a:buNone/>
            </a:pPr>
            <a:r>
              <a:rPr lang="en-US" altLang="zh-CN" sz="2800"/>
              <a:t>	2.</a:t>
            </a:r>
            <a:r>
              <a:rPr lang="zh-CN" altLang="en-US" sz="2800"/>
              <a:t>注：属性拖拽的时候应把属性放到别的属性上面</a:t>
            </a:r>
            <a:endParaRPr lang="zh-CN" altLang="en-US" sz="2800"/>
          </a:p>
          <a:p>
            <a:pPr marL="0" indent="0">
              <a:buNone/>
            </a:pPr>
            <a:r>
              <a:rPr lang="en-US" altLang="zh-CN" sz="2800"/>
              <a:t>	3.</a:t>
            </a:r>
            <a:r>
              <a:rPr lang="zh-CN" altLang="en-US" sz="2800"/>
              <a:t>系统属性不可移除</a:t>
            </a:r>
            <a:endParaRPr lang="zh-CN" altLang="en-US" sz="2800"/>
          </a:p>
          <a:p>
            <a:pPr marL="0" indent="0">
              <a:buNone/>
            </a:pPr>
            <a:endParaRPr lang="zh-CN" altLang="en-US" sz="2800"/>
          </a:p>
          <a:p>
            <a:pPr marL="0" indent="0">
              <a:buNone/>
            </a:pPr>
            <a:r>
              <a:rPr lang="en-US" altLang="zh-CN" sz="2800"/>
              <a:t>	</a:t>
            </a:r>
            <a:r>
              <a:rPr lang="zh-CN" altLang="en-US" sz="2800"/>
              <a:t>使用属性集</a:t>
            </a:r>
            <a:endParaRPr lang="zh-CN" altLang="en-US" sz="2800"/>
          </a:p>
          <a:p>
            <a:pPr marL="0" indent="0">
              <a:buNone/>
            </a:pPr>
            <a:r>
              <a:rPr lang="en-US" altLang="zh-CN" sz="2800"/>
              <a:t>	1.A) </a:t>
            </a:r>
            <a:r>
              <a:rPr lang="zh-CN" altLang="en-US" sz="2800"/>
              <a:t>到</a:t>
            </a:r>
            <a:r>
              <a:rPr lang="en-US" altLang="zh-CN" sz="2800"/>
              <a:t> Catalog -&gt; Manage Products:</a:t>
            </a:r>
            <a:endParaRPr lang="en-US" altLang="zh-CN" sz="2800"/>
          </a:p>
          <a:p>
            <a:pPr marL="0" indent="0">
              <a:buNone/>
            </a:pPr>
            <a:r>
              <a:rPr lang="en-US" altLang="zh-CN" sz="2800"/>
              <a:t>	   </a:t>
            </a:r>
            <a:r>
              <a:rPr lang="zh-CN" altLang="en-US" sz="2800"/>
              <a:t>B) 选择 “Add Product”</a:t>
            </a:r>
            <a:endParaRPr lang="zh-CN" altLang="en-US" sz="2800"/>
          </a:p>
          <a:p>
            <a:pPr marL="0" indent="0">
              <a:buNone/>
            </a:pPr>
            <a:r>
              <a:rPr lang="en-US" altLang="zh-CN" sz="2800"/>
              <a:t>	   C)</a:t>
            </a:r>
            <a:r>
              <a:rPr lang="zh-CN" altLang="en-US" sz="2800"/>
              <a:t>选择属性集</a:t>
            </a:r>
            <a:endParaRPr lang="zh-CN" altLang="en-US" sz="2800"/>
          </a:p>
          <a:p>
            <a:pPr marL="0" indent="0">
              <a:buNone/>
            </a:pPr>
            <a:endParaRPr lang="zh-CN" altLang="en-US" sz="2800"/>
          </a:p>
          <a:p>
            <a:pPr marL="0" indent="0">
              <a:buNone/>
            </a:pPr>
            <a:endParaRPr lang="zh-CN" altLang="en-US" sz="2800"/>
          </a:p>
          <a:p>
            <a:pPr marL="0" indent="0">
              <a:buNone/>
            </a:pPr>
            <a:r>
              <a:rPr lang="en-US" altLang="zh-CN" sz="2800"/>
              <a:t>	</a:t>
            </a:r>
            <a:endParaRPr lang="en-US" altLang="zh-CN" sz="28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14400" y="365125"/>
            <a:ext cx="8843010" cy="5663565"/>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5.3</a:t>
            </a:r>
            <a:r>
              <a:rPr lang="zh-CN" altLang="en-US"/>
              <a:t>、</a:t>
            </a:r>
            <a:r>
              <a:rPr lang="zh-CN" altLang="en-US"/>
              <a:t>分类管理</a:t>
            </a:r>
            <a:endParaRPr lang="zh-CN" altLang="en-US"/>
          </a:p>
        </p:txBody>
      </p:sp>
      <p:sp>
        <p:nvSpPr>
          <p:cNvPr id="3" name="内容占位符 2"/>
          <p:cNvSpPr>
            <a:spLocks noGrp="1"/>
          </p:cNvSpPr>
          <p:nvPr>
            <p:ph idx="1"/>
          </p:nvPr>
        </p:nvSpPr>
        <p:spPr/>
        <p:txBody>
          <a:bodyPr/>
          <a:p>
            <a:r>
              <a:rPr lang="en-US" altLang="zh-CN"/>
              <a:t>a.</a:t>
            </a:r>
            <a:r>
              <a:rPr lang="zh-CN" altLang="en-US"/>
              <a:t>分类的排序（正序倒叙）唯一 且只对当前分类有效同时如果用配置产品的话，会出现产品数量过多数据量过大无法保存；解决方案，给产品一个排序属性，全局有效；</a:t>
            </a:r>
            <a:endParaRPr lang="zh-CN" altLang="en-US"/>
          </a:p>
          <a:p>
            <a:r>
              <a:rPr lang="en-US" altLang="zh-CN"/>
              <a:t>b.</a:t>
            </a:r>
            <a:r>
              <a:rPr lang="zh-CN" altLang="en-US"/>
              <a:t>新增分类的模板切换（自定义模板布局）</a:t>
            </a:r>
            <a:r>
              <a:rPr lang="en-US" altLang="zh-CN"/>
              <a:t>Page Layout</a:t>
            </a:r>
            <a:endParaRPr lang="zh-CN" altLang="en-US"/>
          </a:p>
          <a:p>
            <a:pPr lvl="1"/>
            <a:r>
              <a:rPr lang="en-US" altLang="zh-CN"/>
              <a:t>1.</a:t>
            </a:r>
            <a:r>
              <a:rPr lang="zh-CN" altLang="en-US"/>
              <a:t>中</a:t>
            </a:r>
            <a:r>
              <a:rPr lang="en-US" altLang="zh-CN"/>
              <a:t>app\code\local\Gw\CustomPageLayout\etc\config.xml</a:t>
            </a:r>
            <a:r>
              <a:rPr lang="zh-CN" altLang="en-US"/>
              <a:t>新建</a:t>
            </a:r>
            <a:endParaRPr lang="zh-CN" altLang="en-US"/>
          </a:p>
          <a:p>
            <a:pPr marL="914400" lvl="2" indent="0">
              <a:buNone/>
            </a:pPr>
            <a:r>
              <a:rPr lang="zh-CN" altLang="en-US"/>
              <a:t>&lt;category_stock module="page" translate="label"&gt;</a:t>
            </a:r>
            <a:endParaRPr lang="zh-CN" altLang="en-US"/>
          </a:p>
          <a:p>
            <a:pPr lvl="1"/>
            <a:r>
              <a:rPr lang="zh-CN" altLang="en-US"/>
              <a:t>                    &lt;label&gt;category_stock&lt;/label&gt;</a:t>
            </a:r>
            <a:endParaRPr lang="zh-CN" altLang="en-US"/>
          </a:p>
          <a:p>
            <a:pPr lvl="1"/>
            <a:r>
              <a:rPr lang="zh-CN" altLang="en-US"/>
              <a:t>                    &lt;template&gt;page/1column_stock.phtml&lt;/template&gt;</a:t>
            </a:r>
            <a:endParaRPr lang="zh-CN" altLang="en-US"/>
          </a:p>
          <a:p>
            <a:pPr lvl="1"/>
            <a:r>
              <a:rPr lang="zh-CN" altLang="en-US"/>
              <a:t>                    &lt;layout_handle&gt;category_stock&lt;/layout_handle&gt;</a:t>
            </a:r>
            <a:endParaRPr lang="zh-CN" altLang="en-US"/>
          </a:p>
          <a:p>
            <a:pPr lvl="1"/>
            <a:r>
              <a:rPr lang="zh-CN" altLang="en-US"/>
              <a:t>    &lt;/category_stock&gt;</a:t>
            </a:r>
            <a:endParaRPr lang="zh-CN" altLang="en-US"/>
          </a:p>
          <a:p>
            <a:pPr lvl="1"/>
            <a:r>
              <a:rPr lang="en-US" altLang="zh-CN"/>
              <a:t>PC/WAP </a:t>
            </a:r>
            <a:r>
              <a:rPr lang="zh-CN" altLang="en-US"/>
              <a:t>中都要创建</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365125"/>
            <a:ext cx="10280650" cy="606425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16915" y="286385"/>
            <a:ext cx="11231880" cy="5238115"/>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根分类</a:t>
            </a:r>
            <a:endParaRPr lang="zh-CN" altLang="en-US"/>
          </a:p>
        </p:txBody>
      </p:sp>
      <p:sp>
        <p:nvSpPr>
          <p:cNvPr id="3" name="内容占位符 2"/>
          <p:cNvSpPr>
            <a:spLocks noGrp="1"/>
          </p:cNvSpPr>
          <p:nvPr>
            <p:ph idx="1"/>
          </p:nvPr>
        </p:nvSpPr>
        <p:spPr>
          <a:xfrm>
            <a:off x="838200" y="1690370"/>
            <a:ext cx="10515600" cy="4486910"/>
          </a:xfrm>
        </p:spPr>
        <p:txBody>
          <a:bodyPr>
            <a:normAutofit lnSpcReduction="10000"/>
          </a:bodyPr>
          <a:p>
            <a:pPr marL="0" indent="0">
              <a:buNone/>
            </a:pPr>
            <a:r>
              <a:rPr lang="en-US" altLang="zh-CN"/>
              <a:t>     </a:t>
            </a:r>
            <a:r>
              <a:rPr lang="en-US" altLang="zh-CN" sz="2000"/>
              <a:t>1.</a:t>
            </a:r>
            <a:r>
              <a:rPr lang="zh-CN" altLang="en-US" sz="2000"/>
              <a:t>进入到</a:t>
            </a:r>
            <a:r>
              <a:rPr lang="en-US" altLang="zh-CN" sz="2000"/>
              <a:t>Catalog-&gt;Manage Categories</a:t>
            </a:r>
            <a:endParaRPr lang="en-US" altLang="zh-CN"/>
          </a:p>
          <a:p>
            <a:pPr marL="457200" lvl="1" indent="0">
              <a:buNone/>
            </a:pPr>
            <a:r>
              <a:rPr lang="zh-CN" altLang="en-US"/>
              <a:t>选择当前网站Current Configuration Scope:</a:t>
            </a:r>
            <a:r>
              <a:rPr lang="en-US" altLang="zh-CN"/>
              <a:t>English/Wap</a:t>
            </a:r>
            <a:endParaRPr lang="zh-CN" altLang="en-US"/>
          </a:p>
          <a:p>
            <a:pPr marL="457200" lvl="1" indent="0">
              <a:buNone/>
            </a:pPr>
            <a:r>
              <a:rPr lang="en-US" altLang="zh-CN"/>
              <a:t>2.</a:t>
            </a:r>
            <a:r>
              <a:rPr lang="zh-CN" altLang="en-US"/>
              <a:t>把需要当做根目录的子目录拖拽到</a:t>
            </a:r>
            <a:r>
              <a:rPr lang="en-US" altLang="zh-CN"/>
              <a:t>Root Categories</a:t>
            </a:r>
            <a:r>
              <a:rPr lang="zh-CN" altLang="en-US"/>
              <a:t>位置保存</a:t>
            </a:r>
            <a:endParaRPr lang="zh-CN" altLang="en-US"/>
          </a:p>
          <a:p>
            <a:pPr marL="457200" lvl="1" indent="0">
              <a:buNone/>
            </a:pPr>
            <a:r>
              <a:rPr lang="en-US" altLang="zh-CN"/>
              <a:t>3.</a:t>
            </a:r>
            <a:r>
              <a:rPr lang="zh-CN" altLang="en-US"/>
              <a:t>通过分类</a:t>
            </a:r>
            <a:r>
              <a:rPr lang="en-US" altLang="zh-CN"/>
              <a:t>id</a:t>
            </a:r>
            <a:r>
              <a:rPr lang="zh-CN" altLang="en-US"/>
              <a:t>获取分类下产品</a:t>
            </a:r>
            <a:endParaRPr lang="zh-CN" altLang="en-US"/>
          </a:p>
          <a:p>
            <a:pPr marL="457200" lvl="1" indent="0">
              <a:buNone/>
            </a:pPr>
            <a:r>
              <a:rPr lang="en-US" altLang="zh-CN"/>
              <a:t>	1).$category = Mage::getModel('catalog/category')-&gt;load(id)</a:t>
            </a:r>
            <a:endParaRPr lang="en-US" altLang="zh-CN"/>
          </a:p>
          <a:p>
            <a:pPr marL="457200" lvl="1" indent="0">
              <a:buNone/>
            </a:pPr>
            <a:r>
              <a:rPr lang="en-US" altLang="zh-CN"/>
              <a:t>           -&gt;getProductCollection();</a:t>
            </a:r>
            <a:endParaRPr lang="en-US" altLang="zh-CN"/>
          </a:p>
          <a:p>
            <a:pPr marL="457200" lvl="1" indent="0">
              <a:buNone/>
            </a:pPr>
            <a:r>
              <a:rPr lang="en-US" altLang="zh-CN"/>
              <a:t>	2).$category = Mage::getModel('catalog/category')-&gt;load(id);</a:t>
            </a:r>
            <a:endParaRPr lang="en-US" altLang="zh-CN"/>
          </a:p>
          <a:p>
            <a:pPr marL="457200" lvl="1" indent="0">
              <a:buNone/>
            </a:pPr>
            <a:r>
              <a:rPr lang="en-US" altLang="zh-CN"/>
              <a:t>           $products = $category-&gt;getProductCollection()-&gt;addCategoryFilter($category)</a:t>
            </a:r>
            <a:endParaRPr lang="en-US" altLang="zh-CN"/>
          </a:p>
          <a:p>
            <a:pPr marL="457200" lvl="1" indent="0">
              <a:buNone/>
            </a:pPr>
            <a:r>
              <a:rPr lang="en-US" altLang="zh-CN"/>
              <a:t>                         -&gt;addAttributeToFilter('type_id', 'simple')</a:t>
            </a:r>
            <a:endParaRPr lang="en-US" altLang="zh-CN"/>
          </a:p>
          <a:p>
            <a:pPr marL="457200" lvl="1" indent="0">
              <a:buNone/>
            </a:pPr>
            <a:r>
              <a:rPr lang="en-US" altLang="zh-CN"/>
              <a:t>                         -&gt;addAttributeToSelect('*');</a:t>
            </a:r>
            <a:endParaRPr lang="en-US" altLang="zh-CN"/>
          </a:p>
          <a:p>
            <a:pPr marL="457200" lvl="1" indent="0">
              <a:buNone/>
            </a:pPr>
            <a:r>
              <a:rPr lang="en-US" altLang="zh-CN"/>
              <a:t>      3).$oCatId = Mage::getModel('catalog/category')-&gt;load(id); </a:t>
            </a:r>
            <a:endParaRPr lang="en-US" altLang="zh-CN"/>
          </a:p>
          <a:p>
            <a:pPr marL="457200" lvl="1" indent="0">
              <a:buNone/>
            </a:pPr>
            <a:r>
              <a:rPr lang="en-US" altLang="zh-CN"/>
              <a:t>          $products-&gt;addCategoryFilter($oCatId);   //</a:t>
            </a:r>
            <a:r>
              <a:rPr lang="zh-CN" altLang="en-US"/>
              <a:t>在</a:t>
            </a:r>
            <a:r>
              <a:rPr lang="en-US" altLang="zh-CN"/>
              <a:t>phtml</a:t>
            </a:r>
            <a:r>
              <a:rPr lang="zh-CN" altLang="en-US"/>
              <a:t>中获取</a:t>
            </a:r>
            <a:endParaRPr lang="zh-CN" altLang="en-US"/>
          </a:p>
        </p:txBody>
      </p:sp>
      <p:pic>
        <p:nvPicPr>
          <p:cNvPr id="5" name="图片 4"/>
          <p:cNvPicPr>
            <a:picLocks noChangeAspect="1"/>
          </p:cNvPicPr>
          <p:nvPr/>
        </p:nvPicPr>
        <p:blipFill>
          <a:blip r:embed="rId1"/>
          <a:stretch>
            <a:fillRect/>
          </a:stretch>
        </p:blipFill>
        <p:spPr>
          <a:xfrm>
            <a:off x="3162300" y="4420870"/>
            <a:ext cx="8456930" cy="209550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55905"/>
            <a:ext cx="10515600" cy="697230"/>
          </a:xfrm>
        </p:spPr>
        <p:txBody>
          <a:bodyPr>
            <a:normAutofit fontScale="90000"/>
          </a:bodyPr>
          <a:p>
            <a:r>
              <a:rPr lang="en-US" altLang="zh-CN"/>
              <a:t>5.4</a:t>
            </a:r>
            <a:r>
              <a:rPr lang="zh-CN" altLang="en-US"/>
              <a:t>、</a:t>
            </a:r>
            <a:r>
              <a:rPr lang="en-US" altLang="zh-CN"/>
              <a:t> </a:t>
            </a:r>
            <a:r>
              <a:rPr lang="zh-CN" altLang="en-US"/>
              <a:t>产品管理</a:t>
            </a:r>
            <a:endParaRPr lang="zh-CN" altLang="en-US"/>
          </a:p>
        </p:txBody>
      </p:sp>
      <p:sp>
        <p:nvSpPr>
          <p:cNvPr id="3" name="内容占位符 2"/>
          <p:cNvSpPr>
            <a:spLocks noGrp="1"/>
          </p:cNvSpPr>
          <p:nvPr>
            <p:ph idx="1"/>
          </p:nvPr>
        </p:nvSpPr>
        <p:spPr>
          <a:xfrm>
            <a:off x="838200" y="952500"/>
            <a:ext cx="10515600" cy="5619115"/>
          </a:xfrm>
        </p:spPr>
        <p:txBody>
          <a:bodyPr>
            <a:normAutofit lnSpcReduction="20000"/>
          </a:bodyPr>
          <a:p>
            <a:r>
              <a:rPr lang="en-US" altLang="zh-CN"/>
              <a:t>a. </a:t>
            </a:r>
            <a:r>
              <a:rPr lang="zh-CN" altLang="en-US"/>
              <a:t>产品的类型</a:t>
            </a:r>
            <a:endParaRPr lang="zh-CN" altLang="en-US"/>
          </a:p>
          <a:p>
            <a:pPr lvl="1"/>
            <a:r>
              <a:rPr lang="en-US" altLang="zh-CN"/>
              <a:t>1.Simple Product</a:t>
            </a:r>
            <a:endParaRPr lang="en-US" altLang="zh-CN"/>
          </a:p>
          <a:p>
            <a:pPr marL="457200" lvl="1" indent="0">
              <a:buNone/>
            </a:pPr>
            <a:r>
              <a:rPr lang="en-US" altLang="zh-CN"/>
              <a:t>简单的产品是具有单个SKU的物理项目。简单的产品具有各种定价和输入控制，可以销售产品的变化。简单产品可与分组，捆绑和可配置产品结合使用。</a:t>
            </a:r>
            <a:endParaRPr lang="en-US" altLang="zh-CN"/>
          </a:p>
          <a:p>
            <a:pPr lvl="1"/>
            <a:r>
              <a:rPr lang="en-US" altLang="zh-CN"/>
              <a:t>2.Grouped Product</a:t>
            </a:r>
            <a:endParaRPr lang="en-US" altLang="zh-CN"/>
          </a:p>
          <a:p>
            <a:pPr marL="457200" lvl="1" indent="0">
              <a:buNone/>
            </a:pPr>
            <a:r>
              <a:rPr lang="en-US" altLang="zh-CN"/>
              <a:t>分组产品将多个独立产品作为一个整体呈现。您可以提供单个产品的变体，或将它们分组以进行促销。产品可以单独购买，也可以作为一组购买。</a:t>
            </a:r>
            <a:endParaRPr lang="en-US" altLang="zh-CN"/>
          </a:p>
          <a:p>
            <a:pPr lvl="1"/>
            <a:r>
              <a:rPr lang="en-US" altLang="zh-CN"/>
              <a:t>3.Configurable Product</a:t>
            </a:r>
            <a:endParaRPr lang="en-US" altLang="zh-CN"/>
          </a:p>
          <a:p>
            <a:pPr marL="457200" lvl="1" indent="0">
              <a:buNone/>
            </a:pPr>
            <a:r>
              <a:rPr lang="en-US" altLang="zh-CN"/>
              <a:t>可配置产品似乎是单个产品，其中包含每个变体的选项列表。但是，每个选项代表一个单独的，简单的产品，具有独特的SKU，可以跟踪每个变体的库存</a:t>
            </a:r>
            <a:endParaRPr lang="en-US" altLang="zh-CN"/>
          </a:p>
          <a:p>
            <a:pPr lvl="1"/>
            <a:r>
              <a:rPr lang="en-US" altLang="zh-CN"/>
              <a:t>4.</a:t>
            </a:r>
            <a:r>
              <a:rPr lang="zh-CN" altLang="en-US"/>
              <a:t>Virtual Product</a:t>
            </a:r>
            <a:endParaRPr lang="zh-CN" altLang="en-US"/>
          </a:p>
          <a:p>
            <a:pPr marL="457200" lvl="1" indent="0">
              <a:buNone/>
            </a:pPr>
            <a:r>
              <a:rPr lang="zh-CN" altLang="en-US"/>
              <a:t>虚拟产品没有物理存在，通常用于服务，保修和订阅等事务。虚拟产品可与分组和捆绑产品结合使用。</a:t>
            </a:r>
            <a:endParaRPr lang="zh-CN" altLang="en-US"/>
          </a:p>
          <a:p>
            <a:pPr lvl="1"/>
            <a:r>
              <a:rPr lang="en-US" altLang="zh-CN"/>
              <a:t>5.</a:t>
            </a:r>
            <a:r>
              <a:rPr lang="zh-CN" altLang="en-US"/>
              <a:t>Bundle Product</a:t>
            </a:r>
            <a:endParaRPr lang="zh-CN" altLang="en-US"/>
          </a:p>
          <a:p>
            <a:pPr marL="457200" lvl="1" indent="0">
              <a:buNone/>
            </a:pPr>
            <a:r>
              <a:rPr lang="zh-CN" altLang="en-US"/>
              <a:t>捆绑产品让客户可以从各种选项中“建立自己的”。捆绑包可以是礼品篮，计算机或其他任何可以定制的东西。捆绑包中的每个项目都是独立的独立产品</a:t>
            </a:r>
            <a:endParaRPr lang="zh-CN" altLang="en-US"/>
          </a:p>
          <a:p>
            <a:pPr lvl="1"/>
            <a:r>
              <a:rPr lang="en-US" altLang="zh-CN"/>
              <a:t>6.Downloadable</a:t>
            </a:r>
            <a:endParaRPr lang="en-US" altLang="zh-CN"/>
          </a:p>
          <a:p>
            <a:pPr marL="457200" lvl="1" indent="0">
              <a:buNone/>
            </a:pPr>
            <a:r>
              <a:rPr lang="en-US" altLang="zh-CN"/>
              <a:t>数字可下载产品，由一个或多个下载的文件组成。这些文件可以驻留在您的服务器上，也可以作为URL提供给任何其他服务器</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SMTP Pro插件</a:t>
            </a:r>
            <a:endParaRPr lang="zh-CN" altLang="en-US"/>
          </a:p>
        </p:txBody>
      </p:sp>
      <p:sp>
        <p:nvSpPr>
          <p:cNvPr id="4" name="内容占位符 3"/>
          <p:cNvSpPr>
            <a:spLocks noGrp="1"/>
          </p:cNvSpPr>
          <p:nvPr>
            <p:ph idx="1"/>
          </p:nvPr>
        </p:nvSpPr>
        <p:spPr/>
        <p:txBody>
          <a:bodyPr/>
          <a:p>
            <a:r>
              <a:rPr lang="zh-CN" altLang="en-US"/>
              <a:t>https://github.com/aschroder/Magento-SMTP-Pro-Email-Extension</a:t>
            </a:r>
            <a:endParaRPr lang="zh-CN" altLang="en-US"/>
          </a:p>
          <a:p>
            <a:r>
              <a:rPr lang="zh-CN" altLang="en-US"/>
              <a:t>需要注意：</a:t>
            </a:r>
            <a:endParaRPr lang="zh-CN" altLang="en-US"/>
          </a:p>
          <a:p>
            <a:r>
              <a:rPr lang="en-US" altLang="zh-CN"/>
              <a:t>a</a:t>
            </a:r>
            <a:r>
              <a:rPr lang="zh-CN" altLang="en-US"/>
              <a:t>、不同的邮箱服务器接口配置不同，需要去对应的邮箱平台寻找对应的接口；</a:t>
            </a:r>
            <a:endParaRPr lang="zh-CN" altLang="en-US"/>
          </a:p>
          <a:p>
            <a:r>
              <a:rPr lang="en-US" altLang="zh-CN"/>
              <a:t>b</a:t>
            </a:r>
            <a:r>
              <a:rPr lang="zh-CN" altLang="en-US"/>
              <a:t>、Queue Usage设置为</a:t>
            </a:r>
            <a:r>
              <a:rPr lang="en-US" altLang="zh-CN"/>
              <a:t>NO</a:t>
            </a:r>
            <a:r>
              <a:rPr lang="zh-CN" altLang="en-US"/>
              <a:t>，以免出现无法即时发送邮件的情况；</a:t>
            </a:r>
            <a:endParaRPr lang="zh-CN" altLang="en-US"/>
          </a:p>
          <a:p>
            <a:r>
              <a:rPr lang="en-US" altLang="zh-CN"/>
              <a:t>c</a:t>
            </a:r>
            <a:r>
              <a:rPr lang="zh-CN" altLang="en-US"/>
              <a:t>、该插件原生支持Amazon SES，只需要确定发送的地区主服务器地址；</a:t>
            </a:r>
            <a:endParaRPr lang="zh-CN" altLang="en-US"/>
          </a:p>
          <a:p>
            <a:r>
              <a:rPr lang="en-US" altLang="zh-CN"/>
              <a:t>d</a:t>
            </a:r>
            <a:r>
              <a:rPr lang="zh-CN" altLang="en-US"/>
              <a:t>、Email Log Days Kept默认</a:t>
            </a:r>
            <a:r>
              <a:rPr lang="en-US" altLang="zh-CN"/>
              <a:t>90</a:t>
            </a:r>
            <a:r>
              <a:rPr lang="zh-CN" altLang="en-US"/>
              <a:t>天，在</a:t>
            </a:r>
            <a:r>
              <a:rPr lang="en-US" altLang="zh-CN"/>
              <a:t>var/log/</a:t>
            </a:r>
            <a:r>
              <a:rPr lang="zh-CN" altLang="en-US"/>
              <a:t>生成aschroder_smtppro.log，防止文件过大。</a:t>
            </a:r>
            <a:endParaRPr lang="zh-CN" altLang="en-US"/>
          </a:p>
          <a:p>
            <a:r>
              <a:rPr lang="en-US" altLang="zh-CN"/>
              <a:t>c</a:t>
            </a:r>
            <a:r>
              <a:rPr lang="zh-CN" altLang="en-US"/>
              <a:t>、</a:t>
            </a:r>
            <a:r>
              <a:rPr lang="en-US" altLang="zh-CN"/>
              <a:t>system.log</a:t>
            </a:r>
            <a:r>
              <a:rPr lang="zh-CN" altLang="en-US"/>
              <a:t>设置路径</a:t>
            </a:r>
            <a:r>
              <a:rPr lang="en-US" altLang="zh-CN"/>
              <a:t>System-&gt;Log-&gt;Save Log, Days-&gt;180;</a:t>
            </a:r>
            <a:endParaRPr lang="en-US" altLang="zh-CN"/>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06045"/>
            <a:ext cx="10515600" cy="1325563"/>
          </a:xfrm>
        </p:spPr>
        <p:txBody>
          <a:bodyPr/>
          <a:p>
            <a:r>
              <a:rPr lang="en-US" altLang="zh-CN"/>
              <a:t>5.5</a:t>
            </a:r>
            <a:r>
              <a:rPr lang="zh-CN" altLang="en-US"/>
              <a:t>、评论管理</a:t>
            </a:r>
            <a:endParaRPr lang="zh-CN" altLang="en-US"/>
          </a:p>
        </p:txBody>
      </p:sp>
      <p:sp>
        <p:nvSpPr>
          <p:cNvPr id="3" name="内容占位符 2"/>
          <p:cNvSpPr>
            <a:spLocks noGrp="1"/>
          </p:cNvSpPr>
          <p:nvPr>
            <p:ph idx="1"/>
          </p:nvPr>
        </p:nvSpPr>
        <p:spPr>
          <a:xfrm>
            <a:off x="838200" y="1315085"/>
            <a:ext cx="10515600" cy="4862195"/>
          </a:xfrm>
        </p:spPr>
        <p:txBody>
          <a:bodyPr/>
          <a:p>
            <a:r>
              <a:rPr lang="en-US" altLang="zh-CN"/>
              <a:t>a.</a:t>
            </a:r>
            <a:r>
              <a:rPr lang="zh-CN" altLang="en-US"/>
              <a:t>评论的审核 </a:t>
            </a:r>
            <a:r>
              <a:rPr lang="en-US" altLang="zh-CN"/>
              <a:t>Catgalog-&gt;Reviews and Ratings-&gt;Customer Reviews-&gt;Pending Reviews   </a:t>
            </a:r>
            <a:r>
              <a:rPr lang="zh-CN" altLang="en-US"/>
              <a:t>修改Status：</a:t>
            </a:r>
            <a:r>
              <a:rPr lang="en-US" altLang="zh-CN"/>
              <a:t>Approved</a:t>
            </a:r>
            <a:endParaRPr lang="en-US" altLang="zh-CN"/>
          </a:p>
          <a:p>
            <a:r>
              <a:rPr lang="en-US" altLang="zh-CN"/>
              <a:t>b.</a:t>
            </a:r>
            <a:r>
              <a:rPr lang="zh-CN" altLang="en-US"/>
              <a:t>客户图片评论</a:t>
            </a:r>
            <a:endParaRPr lang="zh-CN" altLang="en-US"/>
          </a:p>
          <a:p>
            <a:pPr lvl="1"/>
            <a:r>
              <a:rPr lang="zh-CN" altLang="en-US"/>
              <a:t>模块Senje</a:t>
            </a:r>
            <a:r>
              <a:rPr lang="en-US" altLang="zh-CN"/>
              <a:t>/</a:t>
            </a:r>
            <a:r>
              <a:rPr lang="zh-CN" altLang="en-US"/>
              <a:t>Review</a:t>
            </a:r>
            <a:endParaRPr lang="zh-CN" altLang="en-US"/>
          </a:p>
          <a:p>
            <a:pPr marL="457200" lvl="1" indent="0">
              <a:buNone/>
            </a:pPr>
            <a:r>
              <a:rPr lang="zh-CN" altLang="en-US"/>
              <a:t>app\code\local\Senje\Review\Model\Observer.php</a:t>
            </a:r>
            <a:endParaRPr lang="zh-CN" altLang="en-US"/>
          </a:p>
          <a:p>
            <a:pPr marL="0" lvl="1" indent="0">
              <a:buNone/>
            </a:pPr>
            <a:r>
              <a:rPr lang="zh-CN" altLang="en-US"/>
              <a:t>      分类页面是否显示星级</a:t>
            </a:r>
            <a:r>
              <a:rPr lang="en-US" altLang="zh-CN"/>
              <a:t>System-&gt;</a:t>
            </a:r>
            <a:r>
              <a:rPr lang="en-US" altLang="zh-CN">
                <a:sym typeface="+mn-ea"/>
              </a:rPr>
              <a:t>Configuration-&gt; Theme Settings-&gt;Rating:</a:t>
            </a:r>
            <a:endParaRPr lang="en-US" altLang="zh-CN">
              <a:sym typeface="+mn-ea"/>
            </a:endParaRPr>
          </a:p>
          <a:p>
            <a:pPr marL="0" lvl="1" indent="0">
              <a:buNone/>
            </a:pPr>
            <a:r>
              <a:rPr lang="en-US" altLang="zh-CN">
                <a:sym typeface="+mn-ea"/>
              </a:rPr>
              <a:t>   </a:t>
            </a:r>
            <a:r>
              <a:rPr lang="en-US" altLang="zh-CN" sz="2400">
                <a:sym typeface="+mn-ea"/>
              </a:rPr>
              <a:t>c.</a:t>
            </a:r>
            <a:r>
              <a:rPr lang="zh-CN" altLang="en-US" sz="2400">
                <a:sym typeface="+mn-ea"/>
              </a:rPr>
              <a:t>页面获取评论星级</a:t>
            </a:r>
            <a:endParaRPr lang="en-US" altLang="zh-CN">
              <a:sym typeface="+mn-ea"/>
            </a:endParaRPr>
          </a:p>
          <a:p>
            <a:pPr marL="0" lvl="1" indent="0">
              <a:buNone/>
            </a:pPr>
            <a:r>
              <a:rPr lang="en-US" altLang="zh-CN">
                <a:sym typeface="+mn-ea"/>
              </a:rPr>
              <a:t>       $storeId = Mage::app()-&gt;getStore()-&gt;getId();</a:t>
            </a:r>
            <a:endParaRPr lang="en-US" altLang="zh-CN">
              <a:sym typeface="+mn-ea"/>
            </a:endParaRPr>
          </a:p>
          <a:p>
            <a:pPr marL="0" lvl="1" indent="0">
              <a:buNone/>
            </a:pPr>
            <a:r>
              <a:rPr lang="en-US" altLang="zh-CN">
                <a:sym typeface="+mn-ea"/>
              </a:rPr>
              <a:t>       $summaryData = Mage::getModel('review/review_summary')</a:t>
            </a:r>
            <a:endParaRPr lang="en-US" altLang="zh-CN">
              <a:sym typeface="+mn-ea"/>
            </a:endParaRPr>
          </a:p>
          <a:p>
            <a:pPr marL="0" lvl="1" indent="0">
              <a:buNone/>
            </a:pPr>
            <a:r>
              <a:rPr lang="en-US" altLang="zh-CN">
                <a:sym typeface="+mn-ea"/>
              </a:rPr>
              <a:t>					-&gt;setStoreId($storeId)</a:t>
            </a:r>
            <a:endParaRPr lang="en-US" altLang="zh-CN">
              <a:sym typeface="+mn-ea"/>
            </a:endParaRPr>
          </a:p>
          <a:p>
            <a:pPr marL="0" lvl="1" indent="0">
              <a:buNone/>
            </a:pPr>
            <a:r>
              <a:rPr lang="en-US" altLang="zh-CN">
                <a:sym typeface="+mn-ea"/>
              </a:rPr>
              <a:t>					-&gt;load($_product-&gt;getId());</a:t>
            </a:r>
            <a:endParaRPr lang="en-US" altLang="zh-CN">
              <a:sym typeface="+mn-ea"/>
            </a:endParaRPr>
          </a:p>
          <a:p>
            <a:pPr marL="0" lvl="1" indent="0">
              <a:buNone/>
            </a:pPr>
            <a:r>
              <a:rPr lang="en-US" altLang="zh-CN">
                <a:sym typeface="+mn-ea"/>
              </a:rPr>
              <a:t>       $summary =$summaryData['rating_summary']</a:t>
            </a:r>
            <a:r>
              <a:rPr lang="zh-CN" altLang="en-US">
                <a:sym typeface="+mn-ea"/>
              </a:rPr>
              <a:t>；</a:t>
            </a:r>
            <a:endParaRPr lang="en-US" altLang="zh-CN">
              <a:sym typeface="+mn-ea"/>
            </a:endParaRPr>
          </a:p>
          <a:p>
            <a:pPr marL="457200" lvl="1" indent="0">
              <a:buNone/>
            </a:pPr>
            <a:endParaRPr lang="en-US" altLang="zh-CN"/>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sym typeface="+mn-ea"/>
              </a:rPr>
              <a:t>6</a:t>
            </a:r>
            <a:r>
              <a:rPr lang="zh-CN" altLang="en-US">
                <a:sym typeface="+mn-ea"/>
              </a:rPr>
              <a:t>、</a:t>
            </a:r>
            <a:r>
              <a:rPr lang="en-US" altLang="zh-CN">
                <a:sym typeface="+mn-ea"/>
              </a:rPr>
              <a:t> </a:t>
            </a:r>
            <a:r>
              <a:rPr lang="zh-CN" altLang="en-US">
                <a:sym typeface="+mn-ea"/>
              </a:rPr>
              <a:t>索引管理</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a. System-&gt;Index Management</a:t>
            </a:r>
            <a:endParaRPr lang="en-US" altLang="zh-CN"/>
          </a:p>
          <a:p>
            <a:pPr marL="0" indent="0">
              <a:buNone/>
            </a:pPr>
            <a:r>
              <a:rPr lang="en-US" altLang="zh-CN"/>
              <a:t>      1.</a:t>
            </a:r>
            <a:r>
              <a:rPr lang="zh-CN" altLang="en-US"/>
              <a:t>如遇可配置产品 后台不建议直接刷新索引 可创建脚本到服务器端刷新</a:t>
            </a:r>
            <a:endParaRPr lang="en-US" altLang="zh-CN"/>
          </a:p>
          <a:p>
            <a:pPr marL="0" indent="0">
              <a:buNone/>
            </a:pPr>
            <a:r>
              <a:rPr lang="en-US" altLang="zh-CN"/>
              <a:t>      2.</a:t>
            </a:r>
            <a:r>
              <a:rPr lang="zh-CN" altLang="en-US"/>
              <a:t>使用的数据表 </a:t>
            </a:r>
            <a:r>
              <a:rPr lang="en-US" altLang="zh-CN"/>
              <a:t>core_url_rewrite </a:t>
            </a:r>
            <a:endParaRPr lang="en-US" altLang="zh-CN"/>
          </a:p>
          <a:p>
            <a:pPr marL="0" indent="0">
              <a:buNone/>
            </a:pPr>
            <a:r>
              <a:rPr lang="en-US" altLang="zh-CN"/>
              <a:t>      3.</a:t>
            </a:r>
            <a:r>
              <a:rPr lang="zh-CN" altLang="en-US"/>
              <a:t>强制更改文件，不生成简单产品的</a:t>
            </a:r>
            <a:r>
              <a:rPr lang="en-US" altLang="zh-CN"/>
              <a:t>url</a:t>
            </a:r>
            <a:r>
              <a:rPr lang="zh-CN" altLang="en-US"/>
              <a:t>即可大量的缩减表，</a:t>
            </a:r>
            <a:r>
              <a:rPr lang="en-US" altLang="zh-CN"/>
              <a:t>	</a:t>
            </a:r>
            <a:r>
              <a:rPr lang="en-US" altLang="zh-CN"/>
              <a:t>app\code\local\Mage\Core\Model\Url.php</a:t>
            </a:r>
            <a:endParaRPr lang="en-US" altLang="zh-CN"/>
          </a:p>
          <a:p>
            <a:endParaRPr lang="en-US" altLang="zh-CN"/>
          </a:p>
          <a:p>
            <a:r>
              <a:rPr lang="en-US" altLang="zh-CN"/>
              <a:t>b. Url </a:t>
            </a:r>
            <a:r>
              <a:rPr lang="zh-CN" altLang="en-US"/>
              <a:t>重写  </a:t>
            </a:r>
            <a:endParaRPr lang="zh-CN" altLang="en-US"/>
          </a:p>
          <a:p>
            <a:pPr lvl="1"/>
            <a:r>
              <a:rPr lang="en-US" altLang="zh-CN" sz="2000"/>
              <a:t>1. </a:t>
            </a:r>
            <a:r>
              <a:rPr lang="zh-CN" altLang="en-US" sz="2000"/>
              <a:t>手动创建</a:t>
            </a:r>
            <a:r>
              <a:rPr lang="en-US" altLang="zh-CN" sz="2000"/>
              <a:t>url rewrite Catalog-&gt;URL Rewrite Management -&gt;Add Url Rewrite </a:t>
            </a:r>
            <a:endParaRPr lang="en-US" altLang="zh-CN" sz="2000"/>
          </a:p>
          <a:p>
            <a:pPr marL="457200" lvl="1" indent="0">
              <a:buNone/>
            </a:pPr>
            <a:r>
              <a:rPr lang="en-US" altLang="zh-CN" sz="2000"/>
              <a:t>       </a:t>
            </a:r>
            <a:r>
              <a:rPr lang="zh-CN" altLang="en-US" sz="2000"/>
              <a:t>可选分类、产品、用户名重新</a:t>
            </a:r>
            <a:r>
              <a:rPr lang="en-US" altLang="zh-CN" sz="2000"/>
              <a:t> </a:t>
            </a:r>
            <a:endParaRPr lang="zh-CN" altLang="en-US"/>
          </a:p>
          <a:p>
            <a:pPr lvl="1"/>
            <a:r>
              <a:rPr lang="en-US" altLang="zh-CN"/>
              <a:t>2.</a:t>
            </a:r>
            <a:r>
              <a:rPr lang="zh-CN" altLang="en-US"/>
              <a:t>底层代码位置 Mage_Catalog_Model_Product_Url</a:t>
            </a:r>
            <a:endParaRPr lang="zh-CN" altLang="en-US"/>
          </a:p>
          <a:p>
            <a:endParaRPr lang="en-US" altLang="zh-CN"/>
          </a:p>
          <a:p>
            <a:endParaRPr lang="en-US" altLang="zh-CN"/>
          </a:p>
          <a:p>
            <a:endParaRPr lang="en-US" altLang="zh-CN"/>
          </a:p>
          <a:p>
            <a:endParaRPr lang="en-US" altLang="zh-CN"/>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更新索引</a:t>
            </a:r>
            <a:endParaRPr lang="zh-CN" altLang="en-US"/>
          </a:p>
        </p:txBody>
      </p:sp>
      <p:sp>
        <p:nvSpPr>
          <p:cNvPr id="3" name="内容占位符 2"/>
          <p:cNvSpPr>
            <a:spLocks noGrp="1"/>
          </p:cNvSpPr>
          <p:nvPr>
            <p:ph idx="1"/>
          </p:nvPr>
        </p:nvSpPr>
        <p:spPr/>
        <p:txBody>
          <a:bodyPr/>
          <a:p>
            <a:r>
              <a:rPr lang="zh-CN" altLang="en-US"/>
              <a:t>php indexer.php --reindexall</a:t>
            </a:r>
            <a:endParaRPr lang="zh-CN" altLang="en-US"/>
          </a:p>
          <a:p>
            <a:r>
              <a:rPr lang="zh-CN" altLang="en-US"/>
              <a:t>php -f indexer.php -- -reindex catalog_product_price</a:t>
            </a:r>
            <a:endParaRPr lang="zh-CN" altLang="en-US"/>
          </a:p>
          <a:p>
            <a:r>
              <a:rPr lang="zh-CN" altLang="en-US"/>
              <a:t>php -f indexer.php -- -reindex catalog_url</a:t>
            </a:r>
            <a:endParaRPr lang="zh-CN" altLang="en-US"/>
          </a:p>
          <a:p>
            <a:r>
              <a:rPr lang="zh-CN" altLang="en-US"/>
              <a:t>php -f indexer.php -- -reindex catalogsearch_fulltext</a:t>
            </a:r>
            <a:endParaRPr lang="zh-CN" altLang="en-US"/>
          </a:p>
          <a:p>
            <a:r>
              <a:rPr lang="zh-CN" altLang="en-US"/>
              <a:t>php -f indexer.php -- -reindex catalog_product_attribute</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7</a:t>
            </a:r>
            <a:r>
              <a:rPr lang="zh-CN" altLang="en-US">
                <a:sym typeface="+mn-ea"/>
              </a:rPr>
              <a:t>、</a:t>
            </a:r>
            <a:r>
              <a:rPr lang="zh-CN" altLang="en-US">
                <a:sym typeface="+mn-ea"/>
              </a:rPr>
              <a:t>订单管理</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订单状态</a:t>
            </a:r>
            <a:endParaRPr lang="zh-CN" altLang="en-US"/>
          </a:p>
        </p:txBody>
      </p:sp>
      <p:sp>
        <p:nvSpPr>
          <p:cNvPr id="3" name="内容占位符 2"/>
          <p:cNvSpPr>
            <a:spLocks noGrp="1"/>
          </p:cNvSpPr>
          <p:nvPr>
            <p:ph idx="1"/>
          </p:nvPr>
        </p:nvSpPr>
        <p:spPr/>
        <p:txBody>
          <a:bodyPr/>
          <a:p>
            <a:r>
              <a:rPr lang="en-US" altLang="zh-CN"/>
              <a:t>pending</a:t>
            </a:r>
            <a:r>
              <a:rPr lang="zh-CN" altLang="en-US"/>
              <a:t>：未支付</a:t>
            </a:r>
            <a:endParaRPr lang="en-US" altLang="zh-CN"/>
          </a:p>
          <a:p>
            <a:r>
              <a:rPr lang="en-US" altLang="zh-CN"/>
              <a:t>processing</a:t>
            </a:r>
            <a:r>
              <a:rPr lang="zh-CN" altLang="en-US"/>
              <a:t>：已支付</a:t>
            </a:r>
            <a:endParaRPr lang="en-US" altLang="zh-CN"/>
          </a:p>
          <a:p>
            <a:r>
              <a:rPr lang="en-US" altLang="zh-CN"/>
              <a:t>complete</a:t>
            </a:r>
            <a:r>
              <a:rPr lang="zh-CN" altLang="en-US"/>
              <a:t>：已发货</a:t>
            </a:r>
            <a:endParaRPr lang="en-US" altLang="zh-CN"/>
          </a:p>
          <a:p>
            <a:r>
              <a:rPr lang="en-US" altLang="zh-CN"/>
              <a:t>paypal_review</a:t>
            </a:r>
            <a:r>
              <a:rPr lang="zh-CN" altLang="en-US"/>
              <a:t>：电子支票付款的，后台的订单状态是 review  , 3-5天后顺利到账了，订单状态就会变成 普通的 processing, 如果没到账，客户撤回或银行没批，就会提示付款 failed, 然后订单状态也会变 closed</a:t>
            </a:r>
            <a:endParaRPr lang="zh-CN" altLang="en-US"/>
          </a:p>
          <a:p>
            <a:r>
              <a:rPr lang="en-US" altLang="zh-CN"/>
              <a:t>closed</a:t>
            </a:r>
            <a:r>
              <a:rPr lang="zh-CN" altLang="en-US"/>
              <a:t>：已退款</a:t>
            </a:r>
            <a:endParaRPr lang="zh-CN" altLang="en-US"/>
          </a:p>
          <a:p>
            <a:endParaRPr lang="zh-CN" altLang="en-US"/>
          </a:p>
          <a:p>
            <a:r>
              <a:rPr lang="en-US" altLang="zh-CN"/>
              <a:t>PayPal</a:t>
            </a:r>
            <a:r>
              <a:rPr lang="zh-CN" altLang="en-US"/>
              <a:t>退款后会自动回传状态到系统，接收到通知后会变更为</a:t>
            </a:r>
            <a:r>
              <a:rPr lang="en-US" altLang="zh-CN"/>
              <a:t>closed</a:t>
            </a:r>
            <a:r>
              <a:rPr lang="zh-CN" altLang="en-US"/>
              <a:t>。注意消息通知区分</a:t>
            </a:r>
            <a:r>
              <a:rPr lang="en-US" altLang="zh-CN"/>
              <a:t>m</a:t>
            </a:r>
            <a:r>
              <a:rPr lang="zh-CN" altLang="en-US"/>
              <a:t>和</a:t>
            </a:r>
            <a:r>
              <a:rPr lang="en-US" altLang="zh-CN"/>
              <a:t>www</a:t>
            </a:r>
            <a:r>
              <a:rPr lang="zh-CN" altLang="en-US"/>
              <a:t>，在进行自动跳转的时候做白名单过滤；</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89255" y="592455"/>
            <a:ext cx="4439920" cy="4351655"/>
          </a:xfrm>
        </p:spPr>
        <p:txBody>
          <a:bodyPr/>
          <a:p>
            <a:r>
              <a:rPr lang="zh-CN" altLang="en-US"/>
              <a:t>系统默认订单状态不可以手动更改，自动根据通知进行变动。但可以通过代码来显示全部状态并更改，慎用。</a:t>
            </a:r>
            <a:endParaRPr lang="zh-CN" altLang="en-US"/>
          </a:p>
          <a:p>
            <a:endParaRPr lang="zh-CN" altLang="en-US"/>
          </a:p>
          <a:p>
            <a:r>
              <a:rPr lang="zh-CN" altLang="en-US"/>
              <a:t>网站目录日志：</a:t>
            </a:r>
            <a:r>
              <a:rPr lang="en-US" altLang="zh-CN"/>
              <a:t>var/log/</a:t>
            </a:r>
            <a:r>
              <a:rPr lang="zh-CN" altLang="en-US"/>
              <a:t>payment_paypal_express.log</a:t>
            </a:r>
            <a:endParaRPr lang="zh-CN" altLang="en-US"/>
          </a:p>
        </p:txBody>
      </p:sp>
      <p:pic>
        <p:nvPicPr>
          <p:cNvPr id="4" name="图片 3"/>
          <p:cNvPicPr>
            <a:picLocks noChangeAspect="1"/>
          </p:cNvPicPr>
          <p:nvPr/>
        </p:nvPicPr>
        <p:blipFill>
          <a:blip r:embed="rId1"/>
          <a:stretch>
            <a:fillRect/>
          </a:stretch>
        </p:blipFill>
        <p:spPr>
          <a:xfrm>
            <a:off x="5035550" y="525145"/>
            <a:ext cx="7828280" cy="448564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订单页面发送新订单确认的邮件</a:t>
            </a:r>
            <a:endParaRPr lang="zh-CN" altLang="en-US"/>
          </a:p>
        </p:txBody>
      </p:sp>
      <p:pic>
        <p:nvPicPr>
          <p:cNvPr id="4" name="内容占位符 3"/>
          <p:cNvPicPr>
            <a:picLocks noChangeAspect="1"/>
          </p:cNvPicPr>
          <p:nvPr>
            <p:ph idx="1"/>
          </p:nvPr>
        </p:nvPicPr>
        <p:blipFill>
          <a:blip r:embed="rId1"/>
          <a:stretch>
            <a:fillRect/>
          </a:stretch>
        </p:blipFill>
        <p:spPr>
          <a:xfrm>
            <a:off x="1290955" y="1943735"/>
            <a:ext cx="9061450" cy="420687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发送发货通知的邮件</a:t>
            </a:r>
            <a:endParaRPr lang="zh-CN" altLang="en-US"/>
          </a:p>
        </p:txBody>
      </p:sp>
      <p:pic>
        <p:nvPicPr>
          <p:cNvPr id="4" name="内容占位符 3"/>
          <p:cNvPicPr>
            <a:picLocks noChangeAspect="1"/>
          </p:cNvPicPr>
          <p:nvPr>
            <p:ph idx="1"/>
          </p:nvPr>
        </p:nvPicPr>
        <p:blipFill>
          <a:blip r:embed="rId1"/>
          <a:stretch>
            <a:fillRect/>
          </a:stretch>
        </p:blipFill>
        <p:spPr>
          <a:xfrm>
            <a:off x="838200" y="1771650"/>
            <a:ext cx="9496425" cy="3314700"/>
          </a:xfrm>
          <a:prstGeom prst="rect">
            <a:avLst/>
          </a:prstGeom>
        </p:spPr>
      </p:pic>
      <p:pic>
        <p:nvPicPr>
          <p:cNvPr id="5" name="图片 4"/>
          <p:cNvPicPr>
            <a:picLocks noChangeAspect="1"/>
          </p:cNvPicPr>
          <p:nvPr/>
        </p:nvPicPr>
        <p:blipFill>
          <a:blip r:embed="rId2"/>
          <a:stretch>
            <a:fillRect/>
          </a:stretch>
        </p:blipFill>
        <p:spPr>
          <a:xfrm>
            <a:off x="4361180" y="5240655"/>
            <a:ext cx="4876165" cy="1019175"/>
          </a:xfrm>
          <a:prstGeom prst="rect">
            <a:avLst/>
          </a:prstGeom>
        </p:spPr>
      </p:pic>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sales_flat_shipment_track</a:t>
            </a:r>
            <a:endParaRPr lang="zh-CN" altLang="en-US"/>
          </a:p>
        </p:txBody>
      </p:sp>
      <p:sp>
        <p:nvSpPr>
          <p:cNvPr id="3" name="内容占位符 2"/>
          <p:cNvSpPr>
            <a:spLocks noGrp="1"/>
          </p:cNvSpPr>
          <p:nvPr>
            <p:ph idx="1"/>
          </p:nvPr>
        </p:nvSpPr>
        <p:spPr/>
        <p:txBody>
          <a:bodyPr/>
          <a:p>
            <a:endParaRPr lang="zh-CN" altLang="en-US"/>
          </a:p>
          <a:p>
            <a:r>
              <a:rPr lang="zh-CN" altLang="en-US"/>
              <a:t>记录订单物流单号的表，清理数据库脚本通常不包含，需要单独执行</a:t>
            </a:r>
            <a:r>
              <a:rPr lang="en-US" altLang="zh-CN"/>
              <a:t>truncate</a:t>
            </a:r>
            <a:r>
              <a:rPr lang="zh-CN" altLang="en-US"/>
              <a:t>。否则就会出现订单没发货结果已经有了运单号，或者在发货的时候出现多个运单号的情况。</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邮件模板定制和日志</a:t>
            </a:r>
            <a:endParaRPr lang="zh-CN" altLang="en-US"/>
          </a:p>
        </p:txBody>
      </p:sp>
      <p:sp>
        <p:nvSpPr>
          <p:cNvPr id="3" name="内容占位符 2"/>
          <p:cNvSpPr>
            <a:spLocks noGrp="1"/>
          </p:cNvSpPr>
          <p:nvPr>
            <p:ph idx="1"/>
          </p:nvPr>
        </p:nvSpPr>
        <p:spPr/>
        <p:txBody>
          <a:bodyPr/>
          <a:p>
            <a:r>
              <a:rPr lang="zh-CN" altLang="zh-CN"/>
              <a:t>日志位置：</a:t>
            </a:r>
            <a:r>
              <a:rPr lang="en-US" altLang="zh-CN"/>
              <a:t>System-&gt;Tools-&gt;SMTPPro-Email Log</a:t>
            </a:r>
            <a:endParaRPr lang="en-US" altLang="zh-CN"/>
          </a:p>
          <a:p>
            <a:r>
              <a:rPr lang="zh-CN" altLang="zh-CN"/>
              <a:t>数据表：smtppro_email_log</a:t>
            </a:r>
            <a:endParaRPr lang="zh-CN" altLang="zh-CN"/>
          </a:p>
          <a:p>
            <a:r>
              <a:rPr lang="zh-CN" altLang="zh-CN"/>
              <a:t>自定义邮件模板位置设置：</a:t>
            </a:r>
            <a:endParaRPr lang="zh-CN" altLang="zh-CN"/>
          </a:p>
          <a:p>
            <a:r>
              <a:rPr lang="en-US" altLang="zh-CN">
                <a:sym typeface="+mn-ea"/>
              </a:rPr>
              <a:t>System-&gt;Transactional Emails</a:t>
            </a:r>
            <a:r>
              <a:rPr lang="zh-CN" altLang="en-US">
                <a:sym typeface="+mn-ea"/>
              </a:rPr>
              <a:t>，载入默认邮件模板，然后修改对应数据。</a:t>
            </a:r>
            <a:endParaRPr lang="zh-CN" altLang="en-US">
              <a:sym typeface="+mn-ea"/>
            </a:endParaRPr>
          </a:p>
          <a:p>
            <a:r>
              <a:rPr lang="zh-CN" altLang="en-US">
                <a:sym typeface="+mn-ea"/>
              </a:rPr>
              <a:t>设置成功后需要在</a:t>
            </a:r>
            <a:r>
              <a:rPr lang="en-US" altLang="zh-CN">
                <a:sym typeface="+mn-ea"/>
              </a:rPr>
              <a:t>System</a:t>
            </a:r>
            <a:r>
              <a:rPr lang="zh-CN" altLang="en-US">
                <a:sym typeface="+mn-ea"/>
              </a:rPr>
              <a:t>里面设置发送对应邮件的位置选中新增的模板，具体位置如下：</a:t>
            </a:r>
            <a:endParaRPr lang="zh-CN" altLang="en-US">
              <a:sym typeface="+mn-ea"/>
            </a:endParaRPr>
          </a:p>
          <a:p>
            <a:r>
              <a:rPr lang="zh-CN" altLang="en-US">
                <a:sym typeface="+mn-ea"/>
              </a:rPr>
              <a:t>app\locale\en_US\template\email\html\header.html</a:t>
            </a:r>
            <a:endParaRPr lang="zh-CN" altLang="en-US">
              <a:sym typeface="+mn-ea"/>
            </a:endParaRPr>
          </a:p>
          <a:p>
            <a:endParaRPr lang="zh-CN" altLang="en-US">
              <a:sym typeface="+mn-ea"/>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订单状态映射</a:t>
            </a:r>
            <a:endParaRPr lang="zh-CN" altLang="en-US"/>
          </a:p>
        </p:txBody>
      </p:sp>
      <p:pic>
        <p:nvPicPr>
          <p:cNvPr id="4" name="内容占位符 3"/>
          <p:cNvPicPr>
            <a:picLocks noChangeAspect="1"/>
          </p:cNvPicPr>
          <p:nvPr>
            <p:ph idx="1"/>
          </p:nvPr>
        </p:nvPicPr>
        <p:blipFill>
          <a:blip r:embed="rId1"/>
          <a:stretch>
            <a:fillRect/>
          </a:stretch>
        </p:blipFill>
        <p:spPr>
          <a:xfrm>
            <a:off x="685165" y="1621790"/>
            <a:ext cx="1992630" cy="4351655"/>
          </a:xfrm>
          <a:prstGeom prst="rect">
            <a:avLst/>
          </a:prstGeom>
        </p:spPr>
      </p:pic>
      <p:pic>
        <p:nvPicPr>
          <p:cNvPr id="6" name="图片 5"/>
          <p:cNvPicPr>
            <a:picLocks noChangeAspect="1"/>
          </p:cNvPicPr>
          <p:nvPr/>
        </p:nvPicPr>
        <p:blipFill>
          <a:blip r:embed="rId2"/>
          <a:stretch>
            <a:fillRect/>
          </a:stretch>
        </p:blipFill>
        <p:spPr>
          <a:xfrm>
            <a:off x="2952750" y="1410335"/>
            <a:ext cx="2818765" cy="5342890"/>
          </a:xfrm>
          <a:prstGeom prst="rect">
            <a:avLst/>
          </a:prstGeom>
        </p:spPr>
      </p:pic>
      <p:pic>
        <p:nvPicPr>
          <p:cNvPr id="7" name="图片 6"/>
          <p:cNvPicPr>
            <a:picLocks noChangeAspect="1"/>
          </p:cNvPicPr>
          <p:nvPr/>
        </p:nvPicPr>
        <p:blipFill>
          <a:blip r:embed="rId3"/>
          <a:stretch>
            <a:fillRect/>
          </a:stretch>
        </p:blipFill>
        <p:spPr>
          <a:xfrm>
            <a:off x="5701030" y="1410335"/>
            <a:ext cx="6457315" cy="5257165"/>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8、插件管理</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常用插件</a:t>
            </a:r>
            <a:endParaRPr lang="zh-CN" altLang="en-US"/>
          </a:p>
        </p:txBody>
      </p:sp>
      <p:sp>
        <p:nvSpPr>
          <p:cNvPr id="4" name="内容占位符 3"/>
          <p:cNvSpPr>
            <a:spLocks noGrp="1"/>
          </p:cNvSpPr>
          <p:nvPr>
            <p:ph idx="1"/>
          </p:nvPr>
        </p:nvSpPr>
        <p:spPr>
          <a:xfrm>
            <a:off x="838200" y="1570990"/>
            <a:ext cx="10515600" cy="5055235"/>
          </a:xfrm>
        </p:spPr>
        <p:txBody>
          <a:bodyPr/>
          <a:p>
            <a:r>
              <a:rPr lang="zh-CN" altLang="en-US"/>
              <a:t>Reward Points Pro</a:t>
            </a:r>
            <a:endParaRPr lang="zh-CN" altLang="en-US"/>
          </a:p>
          <a:p>
            <a:r>
              <a:rPr lang="en-US" altLang="zh-CN"/>
              <a:t>Group auto switch log</a:t>
            </a:r>
            <a:endParaRPr lang="zh-CN" altLang="en-US"/>
          </a:p>
          <a:p>
            <a:r>
              <a:rPr lang="en-US" altLang="zh-CN"/>
              <a:t>Rocket shopping feeds</a:t>
            </a:r>
            <a:endParaRPr lang="zh-CN" altLang="en-US"/>
          </a:p>
          <a:p>
            <a:r>
              <a:rPr lang="en-US" altLang="zh-CN"/>
              <a:t>job Scheduler</a:t>
            </a:r>
            <a:endParaRPr lang="en-US" altLang="zh-CN"/>
          </a:p>
          <a:p>
            <a:r>
              <a:rPr lang="en-US" altLang="zh-CN"/>
              <a:t>smtp pro</a:t>
            </a:r>
            <a:endParaRPr lang="zh-CN" altLang="en-US"/>
          </a:p>
          <a:p>
            <a:r>
              <a:rPr lang="en-US" altLang="zh-CN"/>
              <a:t>Lesti_Fpc</a:t>
            </a:r>
            <a:endParaRPr lang="en-US" altLang="zh-CN"/>
          </a:p>
          <a:p>
            <a:r>
              <a:rPr lang="en-US" altLang="zh-CN"/>
              <a:t>advanced customer options</a:t>
            </a:r>
            <a:endParaRPr lang="en-US" altLang="zh-CN"/>
          </a:p>
          <a:p>
            <a:r>
              <a:rPr lang="en-US" altLang="zh-CN"/>
              <a:t>TM checkout</a:t>
            </a:r>
            <a:endParaRPr lang="en-US" altLang="zh-CN"/>
          </a:p>
          <a:p>
            <a:r>
              <a:rPr lang="en-US" altLang="zh-CN"/>
              <a:t>InfiniteScroll</a:t>
            </a:r>
            <a:endParaRPr lang="en-US" altLang="zh-CN"/>
          </a:p>
          <a:p>
            <a:r>
              <a:rPr lang="en-US" altLang="zh-CN"/>
              <a:t>Blog</a:t>
            </a:r>
            <a:endParaRPr lang="en-US" altLang="zh-CN"/>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sym typeface="+mn-ea"/>
              </a:rPr>
              <a:t>9</a:t>
            </a:r>
            <a:r>
              <a:rPr lang="zh-CN" altLang="zh-CN">
                <a:sym typeface="+mn-ea"/>
              </a:rPr>
              <a:t>、</a:t>
            </a:r>
            <a:r>
              <a:rPr lang="en-US" altLang="zh-CN">
                <a:sym typeface="+mn-ea"/>
              </a:rPr>
              <a:t>session</a:t>
            </a:r>
            <a:r>
              <a:rPr lang="zh-CN" altLang="en-US">
                <a:sym typeface="+mn-ea"/>
              </a:rPr>
              <a:t>管理</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 &lt;session_save&gt;db&lt;/session_save&gt;</a:t>
            </a:r>
            <a:endParaRPr lang="zh-CN" altLang="en-US"/>
          </a:p>
          <a:p>
            <a:r>
              <a:rPr lang="zh-CN" altLang="en-US"/>
              <a:t>三种形式</a:t>
            </a:r>
            <a:r>
              <a:rPr lang="en-US" altLang="zh-CN"/>
              <a:t>files</a:t>
            </a:r>
            <a:r>
              <a:rPr lang="zh-CN" altLang="en-US"/>
              <a:t>，</a:t>
            </a:r>
            <a:r>
              <a:rPr lang="en-US" altLang="zh-CN"/>
              <a:t>db</a:t>
            </a:r>
            <a:r>
              <a:rPr lang="zh-CN" altLang="en-US"/>
              <a:t>，</a:t>
            </a:r>
            <a:r>
              <a:rPr lang="en-US" altLang="zh-CN"/>
              <a:t>session</a:t>
            </a:r>
            <a:r>
              <a:rPr lang="zh-CN" altLang="en-US"/>
              <a:t>，配置就两种。</a:t>
            </a:r>
            <a:endParaRPr lang="zh-CN" altLang="en-US"/>
          </a:p>
          <a:p>
            <a:r>
              <a:rPr lang="en-US" altLang="zh-CN"/>
              <a:t>files</a:t>
            </a:r>
            <a:r>
              <a:rPr lang="zh-CN" altLang="en-US"/>
              <a:t>：</a:t>
            </a:r>
            <a:r>
              <a:rPr lang="en-US" altLang="zh-CN"/>
              <a:t>var/session</a:t>
            </a:r>
            <a:r>
              <a:rPr lang="zh-CN" altLang="en-US"/>
              <a:t>，默认</a:t>
            </a:r>
            <a:r>
              <a:rPr lang="en-US" altLang="zh-CN"/>
              <a:t>30</a:t>
            </a:r>
            <a:r>
              <a:rPr lang="zh-CN" altLang="en-US"/>
              <a:t>天，定时清理</a:t>
            </a:r>
            <a:endParaRPr lang="zh-CN" altLang="en-US"/>
          </a:p>
          <a:p>
            <a:r>
              <a:rPr lang="zh-CN" altLang="en-US"/>
              <a:t>find /var/www/glass/var/session -ctime +7 -type f  | xargs rm -rf</a:t>
            </a:r>
            <a:endParaRPr lang="zh-CN" altLang="en-US"/>
          </a:p>
          <a:p>
            <a:r>
              <a:rPr lang="en-US" altLang="zh-CN"/>
              <a:t>db</a:t>
            </a:r>
            <a:r>
              <a:rPr lang="zh-CN" altLang="en-US"/>
              <a:t>：数据表core_session中</a:t>
            </a:r>
            <a:endParaRPr lang="zh-CN" altLang="en-US"/>
          </a:p>
          <a:p>
            <a:r>
              <a:rPr lang="en-US" altLang="zh-CN"/>
              <a:t>redis</a:t>
            </a:r>
            <a:r>
              <a:rPr lang="zh-CN" altLang="en-US"/>
              <a:t>：默认数据库</a:t>
            </a:r>
            <a:r>
              <a:rPr lang="en-US" altLang="zh-CN"/>
              <a:t>4</a:t>
            </a:r>
            <a:r>
              <a:rPr lang="zh-CN" altLang="en-US"/>
              <a:t>中</a:t>
            </a:r>
            <a:endParaRPr lang="zh-CN" altLang="en-US"/>
          </a:p>
          <a:p>
            <a:r>
              <a:rPr lang="zh-CN" altLang="en-US"/>
              <a:t>购物车商品保存时间设置：</a:t>
            </a:r>
            <a:endParaRPr lang="zh-CN" altLang="en-US"/>
          </a:p>
          <a:p>
            <a:r>
              <a:rPr lang="en-US" altLang="zh-CN"/>
              <a:t>System-&gt;Checkout-&gt;shopping Cart-&gt;Quote Lifetime (days)-&gt;30</a:t>
            </a:r>
            <a:endParaRPr lang="en-US" altLang="zh-CN"/>
          </a:p>
        </p:txBody>
      </p:sp>
      <p:sp>
        <p:nvSpPr>
          <p:cNvPr id="2" name="标题 1"/>
          <p:cNvSpPr>
            <a:spLocks noGrp="1"/>
          </p:cNvSpPr>
          <p:nvPr>
            <p:ph type="title"/>
          </p:nvPr>
        </p:nvSpPr>
        <p:spPr/>
        <p:txBody>
          <a:bodyPr>
            <a:normAutofit/>
          </a:bodyPr>
          <a:p>
            <a:r>
              <a:rPr lang="en-US" altLang="zh-CN">
                <a:sym typeface="+mn-ea"/>
              </a:rPr>
              <a:t>session</a:t>
            </a:r>
            <a:r>
              <a:rPr lang="zh-CN" altLang="en-US">
                <a:sym typeface="+mn-ea"/>
              </a:rPr>
              <a:t>管理</a:t>
            </a:r>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session</a:t>
            </a:r>
            <a:r>
              <a:rPr lang="zh-CN" altLang="zh-CN"/>
              <a:t>存到</a:t>
            </a:r>
            <a:r>
              <a:rPr lang="en-US" altLang="zh-CN"/>
              <a:t>redis</a:t>
            </a:r>
            <a:r>
              <a:rPr lang="zh-CN" altLang="en-US"/>
              <a:t>：</a:t>
            </a:r>
            <a:endParaRPr lang="zh-CN" altLang="en-US"/>
          </a:p>
        </p:txBody>
      </p:sp>
      <p:sp>
        <p:nvSpPr>
          <p:cNvPr id="3" name="内容占位符 2"/>
          <p:cNvSpPr>
            <a:spLocks noGrp="1"/>
          </p:cNvSpPr>
          <p:nvPr>
            <p:ph idx="1"/>
          </p:nvPr>
        </p:nvSpPr>
        <p:spPr>
          <a:xfrm>
            <a:off x="838200" y="1825625"/>
            <a:ext cx="4150995" cy="4351655"/>
          </a:xfrm>
        </p:spPr>
        <p:txBody>
          <a:bodyPr>
            <a:normAutofit/>
          </a:bodyPr>
          <a:p>
            <a:r>
              <a:rPr lang="en-US" altLang="zh-CN"/>
              <a:t>a</a:t>
            </a:r>
            <a:r>
              <a:rPr lang="zh-CN" altLang="en-US"/>
              <a:t>、loacl.xml注释掉session_save</a:t>
            </a:r>
            <a:endParaRPr lang="zh-CN" altLang="en-US"/>
          </a:p>
          <a:p>
            <a:r>
              <a:rPr lang="en-US" altLang="zh-CN"/>
              <a:t>b</a:t>
            </a:r>
            <a:r>
              <a:rPr lang="zh-CN" altLang="en-US"/>
              <a:t>、在redis_cache.xml里面增加配置。</a:t>
            </a:r>
            <a:endParaRPr lang="zh-CN" altLang="en-US"/>
          </a:p>
          <a:p>
            <a:r>
              <a:rPr lang="en-US" altLang="zh-CN"/>
              <a:t>c</a:t>
            </a:r>
            <a:r>
              <a:rPr lang="zh-CN" altLang="en-US"/>
              <a:t>、开启app\etc\modules\</a:t>
            </a:r>
            <a:endParaRPr lang="zh-CN" altLang="en-US"/>
          </a:p>
          <a:p>
            <a:r>
              <a:rPr lang="zh-CN" altLang="en-US"/>
              <a:t>Cm_RedisSession.xml为true。</a:t>
            </a:r>
            <a:endParaRPr lang="zh-CN" altLang="en-US"/>
          </a:p>
          <a:p>
            <a:endParaRPr lang="zh-CN" altLang="en-US"/>
          </a:p>
        </p:txBody>
      </p:sp>
      <p:sp>
        <p:nvSpPr>
          <p:cNvPr id="4" name="文本框 3"/>
          <p:cNvSpPr txBox="1"/>
          <p:nvPr/>
        </p:nvSpPr>
        <p:spPr>
          <a:xfrm>
            <a:off x="6212205" y="474980"/>
            <a:ext cx="5319395" cy="5908040"/>
          </a:xfrm>
          <a:prstGeom prst="rect">
            <a:avLst/>
          </a:prstGeom>
          <a:noFill/>
        </p:spPr>
        <p:txBody>
          <a:bodyPr wrap="square" rtlCol="0">
            <a:spAutoFit/>
          </a:bodyPr>
          <a:p>
            <a:r>
              <a:rPr lang="zh-CN" altLang="en-US">
                <a:solidFill>
                  <a:schemeClr val="bg2"/>
                </a:solidFill>
                <a:sym typeface="+mn-ea"/>
              </a:rPr>
              <a:t> &lt;session_save&gt;db&lt;/session_save&gt;</a:t>
            </a:r>
            <a:endParaRPr lang="zh-CN" altLang="en-US">
              <a:solidFill>
                <a:schemeClr val="bg2"/>
              </a:solidFill>
            </a:endParaRPr>
          </a:p>
          <a:p>
            <a:r>
              <a:rPr lang="zh-CN" altLang="en-US">
                <a:solidFill>
                  <a:schemeClr val="bg2"/>
                </a:solidFill>
                <a:sym typeface="+mn-ea"/>
              </a:rPr>
              <a:t> &lt;redis_session&gt;                      </a:t>
            </a:r>
            <a:endParaRPr lang="zh-CN" altLang="en-US">
              <a:solidFill>
                <a:schemeClr val="bg2"/>
              </a:solidFill>
            </a:endParaRPr>
          </a:p>
          <a:p>
            <a:r>
              <a:rPr lang="zh-CN" altLang="en-US">
                <a:solidFill>
                  <a:schemeClr val="bg2"/>
                </a:solidFill>
                <a:sym typeface="+mn-ea"/>
              </a:rPr>
              <a:t>            &lt;host&gt;127.0.0.1&lt;/host&gt;            </a:t>
            </a:r>
            <a:endParaRPr lang="zh-CN" altLang="en-US">
              <a:solidFill>
                <a:schemeClr val="bg2"/>
              </a:solidFill>
            </a:endParaRPr>
          </a:p>
          <a:p>
            <a:r>
              <a:rPr lang="zh-CN" altLang="en-US">
                <a:solidFill>
                  <a:schemeClr val="bg2"/>
                </a:solidFill>
                <a:sym typeface="+mn-ea"/>
              </a:rPr>
              <a:t>            &lt;port&gt;6379&lt;/port&gt;</a:t>
            </a:r>
            <a:endParaRPr lang="zh-CN" altLang="en-US">
              <a:solidFill>
                <a:schemeClr val="bg2"/>
              </a:solidFill>
            </a:endParaRPr>
          </a:p>
          <a:p>
            <a:r>
              <a:rPr lang="zh-CN" altLang="en-US">
                <a:solidFill>
                  <a:schemeClr val="bg2"/>
                </a:solidFill>
                <a:sym typeface="+mn-ea"/>
              </a:rPr>
              <a:t>            &lt;password&gt;&lt;/password&gt;          </a:t>
            </a:r>
            <a:endParaRPr lang="zh-CN" altLang="en-US">
              <a:solidFill>
                <a:schemeClr val="bg2"/>
              </a:solidFill>
            </a:endParaRPr>
          </a:p>
          <a:p>
            <a:r>
              <a:rPr lang="zh-CN" altLang="en-US">
                <a:solidFill>
                  <a:schemeClr val="bg2"/>
                </a:solidFill>
                <a:sym typeface="+mn-ea"/>
              </a:rPr>
              <a:t>            &lt;timeout&gt;2.5&lt;/timeout&gt;         </a:t>
            </a:r>
            <a:endParaRPr lang="zh-CN" altLang="en-US">
              <a:solidFill>
                <a:schemeClr val="bg2"/>
              </a:solidFill>
            </a:endParaRPr>
          </a:p>
          <a:p>
            <a:r>
              <a:rPr lang="zh-CN" altLang="en-US">
                <a:solidFill>
                  <a:schemeClr val="bg2"/>
                </a:solidFill>
                <a:sym typeface="+mn-ea"/>
              </a:rPr>
              <a:t>            &lt;persistent&gt;&lt;/persistent&gt;     </a:t>
            </a:r>
            <a:endParaRPr lang="zh-CN" altLang="en-US">
              <a:solidFill>
                <a:schemeClr val="bg2"/>
              </a:solidFill>
            </a:endParaRPr>
          </a:p>
          <a:p>
            <a:r>
              <a:rPr lang="zh-CN" altLang="en-US">
                <a:solidFill>
                  <a:schemeClr val="bg2"/>
                </a:solidFill>
                <a:sym typeface="+mn-ea"/>
              </a:rPr>
              <a:t>            &lt;db&gt;4&lt;/db&gt;                       </a:t>
            </a:r>
            <a:endParaRPr lang="zh-CN" altLang="en-US">
              <a:solidFill>
                <a:schemeClr val="bg2"/>
              </a:solidFill>
            </a:endParaRPr>
          </a:p>
          <a:p>
            <a:r>
              <a:rPr lang="zh-CN" altLang="en-US">
                <a:solidFill>
                  <a:schemeClr val="bg2"/>
                </a:solidFill>
                <a:sym typeface="+mn-ea"/>
              </a:rPr>
              <a:t>            &lt;compression_threshold&gt;2048&lt;/compression_threshold&gt; </a:t>
            </a:r>
            <a:endParaRPr lang="zh-CN" altLang="en-US">
              <a:solidFill>
                <a:schemeClr val="bg2"/>
              </a:solidFill>
            </a:endParaRPr>
          </a:p>
          <a:p>
            <a:r>
              <a:rPr lang="zh-CN" altLang="en-US">
                <a:solidFill>
                  <a:schemeClr val="bg2"/>
                </a:solidFill>
                <a:sym typeface="+mn-ea"/>
              </a:rPr>
              <a:t>            &lt;compression_lib&gt;gzip&lt;/compression_lib&gt;            </a:t>
            </a:r>
            <a:endParaRPr lang="zh-CN" altLang="en-US">
              <a:solidFill>
                <a:schemeClr val="bg2"/>
              </a:solidFill>
            </a:endParaRPr>
          </a:p>
          <a:p>
            <a:r>
              <a:rPr lang="zh-CN" altLang="en-US">
                <a:solidFill>
                  <a:schemeClr val="bg2"/>
                </a:solidFill>
                <a:sym typeface="+mn-ea"/>
              </a:rPr>
              <a:t>            &lt;log_level&gt;4&lt;/log_level&gt;             </a:t>
            </a:r>
            <a:endParaRPr lang="zh-CN" altLang="en-US">
              <a:solidFill>
                <a:schemeClr val="bg2"/>
              </a:solidFill>
            </a:endParaRPr>
          </a:p>
          <a:p>
            <a:r>
              <a:rPr lang="zh-CN" altLang="en-US">
                <a:solidFill>
                  <a:schemeClr val="bg2"/>
                </a:solidFill>
                <a:sym typeface="+mn-ea"/>
              </a:rPr>
              <a:t>            &lt;max_concurrency&gt;6&lt;/max_concurrency&gt;           </a:t>
            </a:r>
            <a:endParaRPr lang="zh-CN" altLang="en-US">
              <a:solidFill>
                <a:schemeClr val="bg2"/>
              </a:solidFill>
            </a:endParaRPr>
          </a:p>
          <a:p>
            <a:r>
              <a:rPr lang="zh-CN" altLang="en-US">
                <a:solidFill>
                  <a:schemeClr val="bg2"/>
                </a:solidFill>
                <a:sym typeface="+mn-ea"/>
              </a:rPr>
              <a:t>            &lt;break_after_frontend&gt;5&lt;/break_after_frontend&gt;     </a:t>
            </a:r>
            <a:endParaRPr lang="zh-CN" altLang="en-US">
              <a:solidFill>
                <a:schemeClr val="bg2"/>
              </a:solidFill>
            </a:endParaRPr>
          </a:p>
          <a:p>
            <a:r>
              <a:rPr lang="zh-CN" altLang="en-US">
                <a:solidFill>
                  <a:schemeClr val="bg2"/>
                </a:solidFill>
                <a:sym typeface="+mn-ea"/>
              </a:rPr>
              <a:t>            &lt;break_after_adminhtml&gt;30&lt;/break_after_adminhtml&gt;</a:t>
            </a:r>
            <a:endParaRPr lang="zh-CN" altLang="en-US">
              <a:solidFill>
                <a:schemeClr val="bg2"/>
              </a:solidFill>
            </a:endParaRPr>
          </a:p>
          <a:p>
            <a:r>
              <a:rPr lang="zh-CN" altLang="en-US">
                <a:solidFill>
                  <a:schemeClr val="bg2"/>
                </a:solidFill>
                <a:sym typeface="+mn-ea"/>
              </a:rPr>
              <a:t>            &lt;bot_lifetime&gt;7200&lt;/bot_lifetime&gt;                 </a:t>
            </a:r>
            <a:endParaRPr lang="zh-CN" altLang="en-US">
              <a:solidFill>
                <a:schemeClr val="bg2"/>
              </a:solidFill>
            </a:endParaRPr>
          </a:p>
          <a:p>
            <a:r>
              <a:rPr lang="zh-CN" altLang="en-US">
                <a:solidFill>
                  <a:schemeClr val="bg2"/>
                </a:solidFill>
                <a:sym typeface="+mn-ea"/>
              </a:rPr>
              <a:t> &lt;/redis_session&gt;</a:t>
            </a:r>
            <a:endParaRPr lang="zh-CN" altLang="en-US">
              <a:solidFill>
                <a:schemeClr val="bg2"/>
              </a:solidFill>
              <a:sym typeface="+mn-ea"/>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sym typeface="+mn-ea"/>
              </a:rPr>
              <a:t>10</a:t>
            </a:r>
            <a:r>
              <a:rPr lang="zh-CN" altLang="en-US">
                <a:sym typeface="+mn-ea"/>
              </a:rPr>
              <a:t>、缓存管理</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a</a:t>
            </a:r>
            <a:r>
              <a:rPr lang="zh-CN" altLang="en-US">
                <a:sym typeface="+mn-ea"/>
              </a:rPr>
              <a:t>、</a:t>
            </a:r>
            <a:r>
              <a:rPr>
                <a:sym typeface="+mn-ea"/>
              </a:rPr>
              <a:t>magento自带缓存</a:t>
            </a:r>
            <a:endParaRPr lang="zh-CN" altLang="en-US"/>
          </a:p>
        </p:txBody>
      </p:sp>
      <p:sp>
        <p:nvSpPr>
          <p:cNvPr id="3" name="内容占位符 2"/>
          <p:cNvSpPr>
            <a:spLocks noGrp="1"/>
          </p:cNvSpPr>
          <p:nvPr>
            <p:ph idx="1"/>
          </p:nvPr>
        </p:nvSpPr>
        <p:spPr/>
        <p:txBody>
          <a:bodyPr/>
          <a:p/>
          <a:p>
            <a:r>
              <a:t>一般是生成在var/cache目录下，但启用了redis之后，该缓存已经全部转移到了redis的数据库2里面，清理需要在后台cache里面执行清除，如无效则在redis里面flushall。</a:t>
            </a:r>
          </a:p>
          <a:p>
            <a:r>
              <a:rPr lang="zh-CN"/>
              <a:t>启用</a:t>
            </a:r>
            <a:r>
              <a:rPr lang="en-US" altLang="zh-CN"/>
              <a:t>redis</a:t>
            </a:r>
            <a:r>
              <a:rPr lang="zh-CN" altLang="en-US"/>
              <a:t>存储</a:t>
            </a:r>
            <a:r>
              <a:rPr lang="en-US" altLang="zh-CN"/>
              <a:t>magento</a:t>
            </a:r>
            <a:r>
              <a:rPr lang="zh-CN" altLang="en-US"/>
              <a:t>自带缓存的方法：</a:t>
            </a:r>
            <a:endParaRPr lang="zh-CN" altLang="en-US"/>
          </a:p>
          <a:p>
            <a:r>
              <a:rPr lang="zh-CN" altLang="en-US"/>
              <a:t>放置</a:t>
            </a:r>
            <a:r>
              <a:rPr lang="zh-CN" altLang="en-US">
                <a:sym typeface="+mn-ea"/>
              </a:rPr>
              <a:t>redis_cache.xml到</a:t>
            </a:r>
            <a:r>
              <a:rPr lang="en-US" altLang="zh-CN"/>
              <a:t>app/etc/</a:t>
            </a:r>
            <a:r>
              <a:rPr lang="zh-CN" altLang="en-US"/>
              <a:t>目录下，然后清除缓存，查看</a:t>
            </a:r>
            <a:r>
              <a:rPr lang="en-US" altLang="zh-CN"/>
              <a:t>var/cache</a:t>
            </a:r>
            <a:r>
              <a:rPr lang="zh-CN" altLang="en-US"/>
              <a:t>下面是否会有</a:t>
            </a:r>
            <a:r>
              <a:rPr lang="en-US" altLang="zh-CN"/>
              <a:t>magento</a:t>
            </a:r>
            <a:r>
              <a:rPr lang="zh-CN" altLang="en-US"/>
              <a:t>开头的文件夹，没有则说明</a:t>
            </a:r>
            <a:r>
              <a:rPr lang="en-US" altLang="zh-CN"/>
              <a:t>OK</a:t>
            </a:r>
            <a:r>
              <a:rPr lang="zh-CN" altLang="en-US"/>
              <a:t>。</a:t>
            </a:r>
            <a:endParaRPr lang="zh-CN" altLang="en-US"/>
          </a:p>
        </p:txBody>
      </p:sp>
      <p:graphicFrame>
        <p:nvGraphicFramePr>
          <p:cNvPr id="4" name="对象 3">
            <a:hlinkClick r:id="" action="ppaction://ole?verb="/>
          </p:cNvPr>
          <p:cNvGraphicFramePr>
            <a:graphicFrameLocks noChangeAspect="1"/>
          </p:cNvGraphicFramePr>
          <p:nvPr/>
        </p:nvGraphicFramePr>
        <p:xfrm>
          <a:off x="1473200" y="4866005"/>
          <a:ext cx="971550" cy="666750"/>
        </p:xfrm>
        <a:graphic>
          <a:graphicData uri="http://schemas.openxmlformats.org/presentationml/2006/ole">
            <mc:AlternateContent xmlns:mc="http://schemas.openxmlformats.org/markup-compatibility/2006">
              <mc:Choice xmlns:v="urn:schemas-microsoft-com:vml" Requires="v">
                <p:oleObj spid="_x0000_s1025" name="" showAsIcon="1" r:id="rId1" imgW="971550" imgH="666750" progId="Package">
                  <p:embed/>
                </p:oleObj>
              </mc:Choice>
              <mc:Fallback>
                <p:oleObj name="" showAsIcon="1" r:id="rId1" imgW="971550" imgH="666750" progId="Package">
                  <p:embed/>
                  <p:pic>
                    <p:nvPicPr>
                      <p:cNvPr id="0" name="图片 1024"/>
                      <p:cNvPicPr/>
                      <p:nvPr/>
                    </p:nvPicPr>
                    <p:blipFill>
                      <a:blip r:embed="rId2"/>
                      <a:stretch>
                        <a:fillRect/>
                      </a:stretch>
                    </p:blipFill>
                    <p:spPr>
                      <a:xfrm>
                        <a:off x="1473200" y="4866005"/>
                        <a:ext cx="971550" cy="666750"/>
                      </a:xfrm>
                      <a:prstGeom prst="rect">
                        <a:avLst/>
                      </a:prstGeom>
                    </p:spPr>
                  </p:pic>
                </p:oleObj>
              </mc:Fallback>
            </mc:AlternateContent>
          </a:graphicData>
        </a:graphic>
      </p:graphicFrame>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p:nvPr>
            <p:ph idx="1"/>
          </p:nvPr>
        </p:nvSpPr>
        <p:spPr>
          <a:xfrm>
            <a:off x="838200" y="1633220"/>
            <a:ext cx="10515600" cy="4641215"/>
          </a:xfrm>
        </p:spPr>
        <p:txBody>
          <a:bodyPr>
            <a:normAutofit lnSpcReduction="10000"/>
          </a:bodyPr>
          <a:p>
            <a:r>
              <a:rPr lang="zh-CN" altLang="en-US"/>
              <a:t>常用的block在导航，首页轮播，首页图块，首页产品等就采用了文件缓存，存储在var/cache，并以cache.开头。如遇到导航更改后无变化等，需要在服务器执行清除。</a:t>
            </a:r>
            <a:endParaRPr lang="zh-CN" altLang="en-US"/>
          </a:p>
          <a:p>
            <a:r>
              <a:rPr lang="zh-CN" altLang="en-US"/>
              <a:t>新增清除方法，在后台的</a:t>
            </a:r>
            <a:r>
              <a:rPr lang="en-US" altLang="zh-CN"/>
              <a:t>menu</a:t>
            </a:r>
            <a:r>
              <a:rPr lang="zh-CN" altLang="en-US"/>
              <a:t>上增加一个导航，写入方法：</a:t>
            </a:r>
            <a:endParaRPr lang="zh-CN" altLang="en-US"/>
          </a:p>
          <a:p>
            <a:r>
              <a:rPr lang="zh-CN" altLang="en-US"/>
              <a:t>local\Xieyu\Common\controllers\Adminhtml\BlockController.php</a:t>
            </a:r>
            <a:endParaRPr lang="zh-CN" altLang="en-US"/>
          </a:p>
          <a:p>
            <a:r>
              <a:rPr lang="zh-CN" altLang="en-US"/>
              <a:t>  public function cacheAction(){</a:t>
            </a:r>
            <a:endParaRPr lang="zh-CN" altLang="en-US"/>
          </a:p>
          <a:p>
            <a:r>
              <a:rPr lang="zh-CN" altLang="en-US"/>
              <a:t>        array_map('unlink',glob('var/cache/cache.*'));</a:t>
            </a:r>
            <a:endParaRPr lang="zh-CN" altLang="en-US"/>
          </a:p>
          <a:p>
            <a:r>
              <a:rPr lang="zh-CN" altLang="en-US"/>
              <a:t>    }</a:t>
            </a:r>
            <a:endParaRPr lang="zh-CN" altLang="en-US"/>
          </a:p>
          <a:p>
            <a:r>
              <a:rPr lang="zh-CN" altLang="en-US"/>
              <a:t>app\design\adminhtml\default\default\template\page\menu.phtml</a:t>
            </a:r>
            <a:endParaRPr lang="zh-CN" altLang="en-US"/>
          </a:p>
          <a:p>
            <a:r>
              <a:rPr lang="zh-CN" altLang="en-US"/>
              <a:t> menu += '&lt;li class="level1"&gt;&lt;a href="#" onclick="openurl(\'&lt;?php echo $this-&gt;getUrl('admin-common/</a:t>
            </a:r>
            <a:r>
              <a:rPr lang="en-US" altLang="zh-CN"/>
              <a:t>block</a:t>
            </a:r>
            <a:r>
              <a:rPr lang="zh-CN" altLang="en-US"/>
              <a:t>/cache')?&gt;\');"&gt;&lt;span&gt;Delete Cache&lt;/span&gt;&lt;/a&gt;&lt;/li&gt;';</a:t>
            </a:r>
            <a:endParaRPr lang="zh-CN" altLang="en-US"/>
          </a:p>
        </p:txBody>
      </p:sp>
      <p:sp>
        <p:nvSpPr>
          <p:cNvPr id="5" name="标题 4"/>
          <p:cNvSpPr>
            <a:spLocks noGrp="1"/>
          </p:cNvSpPr>
          <p:nvPr>
            <p:ph type="title"/>
          </p:nvPr>
        </p:nvSpPr>
        <p:spPr>
          <a:xfrm>
            <a:off x="838200" y="172085"/>
            <a:ext cx="10515600" cy="1325563"/>
          </a:xfrm>
        </p:spPr>
        <p:txBody>
          <a:bodyPr/>
          <a:p>
            <a:r>
              <a:rPr lang="en-US" altLang="zh-CN">
                <a:sym typeface="+mn-ea"/>
              </a:rPr>
              <a:t>b</a:t>
            </a:r>
            <a:r>
              <a:rPr lang="zh-CN" altLang="en-US">
                <a:sym typeface="+mn-ea"/>
              </a:rPr>
              <a:t>、文件缓存</a:t>
            </a:r>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a:t>
            </a:r>
            <a:r>
              <a:rPr lang="en-US" altLang="zh-CN"/>
              <a:t>fpc</a:t>
            </a:r>
            <a:r>
              <a:rPr lang="zh-CN" altLang="en-US"/>
              <a:t>缓存</a:t>
            </a:r>
            <a:endParaRPr lang="zh-CN" altLang="en-US"/>
          </a:p>
        </p:txBody>
      </p:sp>
      <p:sp>
        <p:nvSpPr>
          <p:cNvPr id="3" name="内容占位符 2"/>
          <p:cNvSpPr>
            <a:spLocks noGrp="1"/>
          </p:cNvSpPr>
          <p:nvPr>
            <p:ph idx="1"/>
          </p:nvPr>
        </p:nvSpPr>
        <p:spPr/>
        <p:txBody>
          <a:bodyPr/>
          <a:p>
            <a:r>
              <a:rPr lang="en-US" altLang="zh-CN"/>
              <a:t>全站静态缓存，单独的一个外带插件，支持文件缓存和内存缓存，一般生成在var/cache下，以fpc开头的文件夹，启用redis之后会默认存储在数据库1里面，清除同样在后台cache管理列表执行。特殊情况，刷内存</a:t>
            </a:r>
            <a:r>
              <a:rPr lang="zh-CN" altLang="en-US"/>
              <a:t>。</a:t>
            </a:r>
            <a:endParaRPr lang="en-US" altLang="zh-CN"/>
          </a:p>
          <a:p>
            <a:r>
              <a:rPr lang="en-US" altLang="zh-CN"/>
              <a:t>1</a:t>
            </a:r>
            <a:r>
              <a:rPr lang="zh-CN" altLang="en-US"/>
              <a:t>、安装</a:t>
            </a:r>
            <a:r>
              <a:rPr lang="en-US" altLang="zh-CN"/>
              <a:t>fpc</a:t>
            </a:r>
            <a:r>
              <a:rPr lang="zh-CN" altLang="en-US"/>
              <a:t>插件</a:t>
            </a:r>
            <a:endParaRPr lang="zh-CN" altLang="en-US"/>
          </a:p>
          <a:p>
            <a:r>
              <a:rPr lang="en-US" altLang="zh-CN"/>
              <a:t>2</a:t>
            </a:r>
            <a:r>
              <a:rPr lang="zh-CN" altLang="en-US"/>
              <a:t>、后台设置，system</a:t>
            </a:r>
            <a:r>
              <a:rPr lang="en-US" altLang="zh-CN"/>
              <a:t>-&gt;Lesti FPC</a:t>
            </a:r>
            <a:endParaRPr lang="en-US" altLang="zh-CN"/>
          </a:p>
          <a:p>
            <a:r>
              <a:rPr lang="en-US" altLang="zh-CN"/>
              <a:t>3</a:t>
            </a:r>
            <a:r>
              <a:rPr lang="zh-CN" altLang="en-US"/>
              <a:t>、清除</a:t>
            </a:r>
            <a:r>
              <a:rPr lang="en-US" altLang="zh-CN"/>
              <a:t>magento</a:t>
            </a:r>
            <a:r>
              <a:rPr lang="zh-CN" altLang="en-US"/>
              <a:t>缓存</a:t>
            </a:r>
            <a:endParaRPr lang="zh-CN" altLang="en-US"/>
          </a:p>
          <a:p>
            <a:r>
              <a:rPr lang="en-US" altLang="zh-CN"/>
              <a:t>4</a:t>
            </a:r>
            <a:r>
              <a:rPr lang="zh-CN" altLang="en-US"/>
              <a:t>、观察效果，</a:t>
            </a:r>
            <a:r>
              <a:rPr lang="en-US" altLang="zh-CN"/>
              <a:t>var/cache</a:t>
            </a:r>
            <a:r>
              <a:rPr lang="zh-CN" altLang="en-US"/>
              <a:t>下是否有</a:t>
            </a:r>
            <a:r>
              <a:rPr lang="en-US" altLang="zh-CN"/>
              <a:t>fpc</a:t>
            </a:r>
            <a:r>
              <a:rPr lang="zh-CN" altLang="en-US"/>
              <a:t>开头的文件</a:t>
            </a:r>
            <a:endParaRPr lang="zh-CN" altLang="en-US"/>
          </a:p>
          <a:p>
            <a:r>
              <a:rPr lang="en-US" altLang="zh-CN"/>
              <a:t>5</a:t>
            </a:r>
            <a:r>
              <a:rPr lang="zh-CN" altLang="en-US"/>
              <a:t>、放置</a:t>
            </a:r>
            <a:r>
              <a:rPr lang="en-US" altLang="zh-CN"/>
              <a:t>fpc.xml</a:t>
            </a:r>
            <a:r>
              <a:rPr lang="zh-CN" altLang="en-US"/>
              <a:t>到</a:t>
            </a:r>
            <a:r>
              <a:rPr lang="en-US" altLang="zh-CN"/>
              <a:t>app/etc/</a:t>
            </a:r>
            <a:r>
              <a:rPr lang="zh-CN" altLang="en-US"/>
              <a:t>目录下，刷新缓存看是否起效</a:t>
            </a:r>
            <a:endParaRPr lang="zh-CN" altLang="en-US"/>
          </a:p>
          <a:p>
            <a:r>
              <a:rPr lang="zh-CN" altLang="en-US"/>
              <a:t>插件下载https://gordonlesti.com/lesti-fpc-documentationversion-1-4-5/</a:t>
            </a:r>
            <a:endParaRPr lang="zh-CN" altLang="en-US"/>
          </a:p>
        </p:txBody>
      </p:sp>
      <p:graphicFrame>
        <p:nvGraphicFramePr>
          <p:cNvPr id="4" name="对象 3">
            <a:hlinkClick r:id="" action="ppaction://ole?verb="/>
          </p:cNvPr>
          <p:cNvGraphicFramePr>
            <a:graphicFrameLocks noChangeAspect="1"/>
          </p:cNvGraphicFramePr>
          <p:nvPr/>
        </p:nvGraphicFramePr>
        <p:xfrm>
          <a:off x="9408795" y="4084955"/>
          <a:ext cx="971550" cy="666750"/>
        </p:xfrm>
        <a:graphic>
          <a:graphicData uri="http://schemas.openxmlformats.org/presentationml/2006/ole">
            <mc:AlternateContent xmlns:mc="http://schemas.openxmlformats.org/markup-compatibility/2006">
              <mc:Choice xmlns:v="urn:schemas-microsoft-com:vml" Requires="v">
                <p:oleObj spid="_x0000_s2049" name="" showAsIcon="1" r:id="rId1" imgW="971550" imgH="666750" progId="Package">
                  <p:embed/>
                </p:oleObj>
              </mc:Choice>
              <mc:Fallback>
                <p:oleObj name="" showAsIcon="1" r:id="rId1" imgW="971550" imgH="666750" progId="Package">
                  <p:embed/>
                  <p:pic>
                    <p:nvPicPr>
                      <p:cNvPr id="0" name="图片 2048"/>
                      <p:cNvPicPr/>
                      <p:nvPr/>
                    </p:nvPicPr>
                    <p:blipFill>
                      <a:blip r:embed="rId2"/>
                      <a:stretch>
                        <a:fillRect/>
                      </a:stretch>
                    </p:blipFill>
                    <p:spPr>
                      <a:xfrm>
                        <a:off x="9408795" y="4084955"/>
                        <a:ext cx="971550" cy="666750"/>
                      </a:xfrm>
                      <a:prstGeom prst="rect">
                        <a:avLst/>
                      </a:prstGeom>
                    </p:spPr>
                  </p:pic>
                </p:oleObj>
              </mc:Fallback>
            </mc:AlternateContent>
          </a:graphicData>
        </a:graphic>
      </p:graphicFrame>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268095" y="-8890"/>
            <a:ext cx="9105900" cy="6876415"/>
          </a:xfrm>
          <a:prstGeom prst="rect">
            <a:avLst/>
          </a:prstGeom>
        </p:spPr>
      </p:pic>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a:t>
            </a:r>
            <a:r>
              <a:rPr lang="zh-CN" altLang="en-US"/>
              <a:t>、支付方式</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paypal</a:t>
            </a:r>
            <a:r>
              <a:rPr lang="en-US" altLang="zh-CN">
                <a:sym typeface="+mn-ea"/>
              </a:rPr>
              <a:t>&amp;</a:t>
            </a:r>
            <a:r>
              <a:rPr lang="zh-CN" altLang="en-US">
                <a:sym typeface="+mn-ea"/>
              </a:rPr>
              <a:t>钱海信用卡</a:t>
            </a:r>
            <a:endParaRPr lang="en-US" altLang="zh-CN">
              <a:sym typeface="+mn-ea"/>
            </a:endParaRPr>
          </a:p>
        </p:txBody>
      </p:sp>
      <p:sp>
        <p:nvSpPr>
          <p:cNvPr id="4" name="内容占位符 3"/>
          <p:cNvSpPr>
            <a:spLocks noGrp="1"/>
          </p:cNvSpPr>
          <p:nvPr>
            <p:ph idx="1"/>
          </p:nvPr>
        </p:nvSpPr>
        <p:spPr/>
        <p:txBody>
          <a:bodyPr>
            <a:normAutofit/>
          </a:bodyPr>
          <a:p>
            <a:endParaRPr lang="zh-CN" altLang="en-US"/>
          </a:p>
          <a:p>
            <a:r>
              <a:rPr lang="zh-CN" altLang="en-US"/>
              <a:t>钱海支付成功返回页面：opcreditcard/payment/success/</a:t>
            </a:r>
            <a:endParaRPr lang="zh-CN" altLang="en-US"/>
          </a:p>
          <a:p>
            <a:r>
              <a:rPr lang="zh-CN" altLang="en-US"/>
              <a:t>PayPal：checkout/onepage/success</a:t>
            </a:r>
            <a:endParaRPr lang="zh-CN" altLang="en-US"/>
          </a:p>
          <a:p>
            <a:r>
              <a:rPr lang="zh-CN" altLang="en-US"/>
              <a:t>二者的流程逻辑不同，钱海支付是在Place Order的时候就生成订单号和订单数据，然后把相关的数据提交给支付平台进行验证和授权。支付成功后跳转回来并接收通知更改订单状态。PayPal则完全不同，该支付方式会在提交的时候生成一个临时的加密串，然后在平台支付成功后才会返回网站生成订单。同时，PayPal还分为普通支付和快捷支付，普通支付就在结账页正常的填写信息，选择物流，然后提交。快捷支付只要购物车存在数据，理论上在任何一个位置都可以进行提交支付，常见的在购物车。</a:t>
            </a:r>
            <a:endParaRPr lang="zh-CN" altLang="en-US"/>
          </a:p>
        </p:txBody>
      </p:sp>
      <p:sp>
        <p:nvSpPr>
          <p:cNvPr id="3" name="内容占位符 2"/>
          <p:cNvSpPr>
            <a:spLocks noGrp="1"/>
          </p:cNvSpPr>
          <p:nvPr/>
        </p:nvSpPr>
        <p:spPr>
          <a:xfrm>
            <a:off x="965200" y="1952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钱海信用卡</a:t>
            </a:r>
            <a:endParaRPr lang="zh-CN" altLang="en-US"/>
          </a:p>
        </p:txBody>
      </p:sp>
      <p:sp>
        <p:nvSpPr>
          <p:cNvPr id="3" name="内容占位符 2"/>
          <p:cNvSpPr>
            <a:spLocks noGrp="1"/>
          </p:cNvSpPr>
          <p:nvPr>
            <p:ph idx="1"/>
          </p:nvPr>
        </p:nvSpPr>
        <p:spPr/>
        <p:txBody>
          <a:bodyPr/>
          <a:p>
            <a:r>
              <a:rPr lang="zh-CN" altLang="en-US"/>
              <a:t>申请开通之后会有正式通道的配置和测试通道的配置，正式通道会绑定域名，本机请求会失败，测试通道在任何地方都可以。常用来测试流程及支付成功页的各种数据。</a:t>
            </a:r>
            <a:endParaRPr lang="zh-CN" altLang="en-US"/>
          </a:p>
          <a:p>
            <a:r>
              <a:rPr lang="zh-CN" altLang="en-US"/>
              <a:t>钱海支付需要进行物流单号上传，使用脚本，放在</a:t>
            </a:r>
            <a:r>
              <a:rPr lang="en-US" altLang="zh-CN"/>
              <a:t>shell</a:t>
            </a:r>
            <a:r>
              <a:rPr lang="zh-CN" altLang="en-US"/>
              <a:t>目录下，定时执行即可。</a:t>
            </a:r>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7026910" y="4003040"/>
          <a:ext cx="971550" cy="666750"/>
        </p:xfrm>
        <a:graphic>
          <a:graphicData uri="http://schemas.openxmlformats.org/presentationml/2006/ole">
            <mc:AlternateContent xmlns:mc="http://schemas.openxmlformats.org/markup-compatibility/2006">
              <mc:Choice xmlns:v="urn:schemas-microsoft-com:vml" Requires="v">
                <p:oleObj spid="_x0000_s3073" name="" showAsIcon="1" r:id="rId1" imgW="971550" imgH="666750" progId="Package">
                  <p:embed/>
                </p:oleObj>
              </mc:Choice>
              <mc:Fallback>
                <p:oleObj name="" showAsIcon="1" r:id="rId1" imgW="971550" imgH="666750" progId="Package">
                  <p:embed/>
                  <p:pic>
                    <p:nvPicPr>
                      <p:cNvPr id="0" name="图片 3072"/>
                      <p:cNvPicPr/>
                      <p:nvPr/>
                    </p:nvPicPr>
                    <p:blipFill>
                      <a:blip r:embed="rId2"/>
                      <a:stretch>
                        <a:fillRect/>
                      </a:stretch>
                    </p:blipFill>
                    <p:spPr>
                      <a:xfrm>
                        <a:off x="7026910" y="4003040"/>
                        <a:ext cx="971550" cy="666750"/>
                      </a:xfrm>
                      <a:prstGeom prst="rect">
                        <a:avLst/>
                      </a:prstGeom>
                    </p:spPr>
                  </p:pic>
                </p:oleObj>
              </mc:Fallback>
            </mc:AlternateContent>
          </a:graphicData>
        </a:graphic>
      </p:graphicFrame>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PayPal</a:t>
            </a:r>
            <a:r>
              <a:rPr lang="zh-CN" altLang="en-US"/>
              <a:t>沙盒模式</a:t>
            </a:r>
            <a:endParaRPr lang="zh-CN" altLang="en-US"/>
          </a:p>
        </p:txBody>
      </p:sp>
      <p:sp>
        <p:nvSpPr>
          <p:cNvPr id="3" name="内容占位符 2"/>
          <p:cNvSpPr>
            <a:spLocks noGrp="1"/>
          </p:cNvSpPr>
          <p:nvPr>
            <p:ph idx="1"/>
          </p:nvPr>
        </p:nvSpPr>
        <p:spPr/>
        <p:txBody>
          <a:bodyPr/>
          <a:p>
            <a:r>
              <a:rPr lang="zh-CN" altLang="en-US"/>
              <a:t>https://developer.paypal.com/</a:t>
            </a:r>
            <a:endParaRPr lang="zh-CN" altLang="en-US"/>
          </a:p>
          <a:p>
            <a:r>
              <a:rPr lang="zh-CN" altLang="en-US"/>
              <a:t>注册账户，申请沙盒</a:t>
            </a:r>
            <a:r>
              <a:rPr lang="en-US" altLang="zh-CN"/>
              <a:t>API</a:t>
            </a:r>
            <a:r>
              <a:rPr lang="zh-CN" altLang="en-US"/>
              <a:t>，同时添加支付账户，形成一对数据，即可使用对应的接口和支付账号进行沙盒测试；</a:t>
            </a:r>
            <a:endParaRPr lang="zh-CN" altLang="en-US"/>
          </a:p>
          <a:p>
            <a:r>
              <a:rPr lang="zh-CN" altLang="en-US"/>
              <a:t>具体流程参考：</a:t>
            </a:r>
            <a:endParaRPr lang="zh-CN" altLang="en-US"/>
          </a:p>
          <a:p>
            <a:r>
              <a:rPr lang="zh-CN" altLang="en-US"/>
              <a:t>https://blog.csdn.net/change_on/article/details/73881791</a:t>
            </a:r>
            <a:endParaRPr lang="zh-CN" altLang="en-US"/>
          </a:p>
          <a:p>
            <a:r>
              <a:rPr lang="zh-CN" altLang="en-US"/>
              <a:t>测试的时候需要在对应系统的后台填入申请的</a:t>
            </a:r>
            <a:r>
              <a:rPr lang="en-US" altLang="zh-CN"/>
              <a:t>api</a:t>
            </a:r>
            <a:r>
              <a:rPr lang="zh-CN" altLang="en-US"/>
              <a:t>参数，然后前台提交支付的时候使用申请的测试账号进行支付，即可走完所有支付流程。</a:t>
            </a:r>
            <a:endParaRPr lang="zh-CN" altLang="en-US"/>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PayPal</a:t>
            </a:r>
            <a:r>
              <a:rPr lang="zh-CN" altLang="en-US"/>
              <a:t>两个问题</a:t>
            </a:r>
            <a:endParaRPr lang="zh-CN" altLang="en-US"/>
          </a:p>
        </p:txBody>
      </p:sp>
      <p:sp>
        <p:nvSpPr>
          <p:cNvPr id="3" name="内容占位符 2"/>
          <p:cNvSpPr>
            <a:spLocks noGrp="1"/>
          </p:cNvSpPr>
          <p:nvPr>
            <p:ph idx="1"/>
          </p:nvPr>
        </p:nvSpPr>
        <p:spPr/>
        <p:txBody>
          <a:bodyPr/>
          <a:p>
            <a:r>
              <a:rPr lang="en-US" altLang="zh-CN" sz="3600"/>
              <a:t>1</a:t>
            </a:r>
            <a:r>
              <a:rPr lang="zh-CN" altLang="en-US" sz="3600"/>
              <a:t>、默认信用卡提交页面，是老版页面，样式过丑，需强制校正；</a:t>
            </a:r>
            <a:endParaRPr lang="zh-CN" altLang="en-US" sz="3600"/>
          </a:p>
          <a:p>
            <a:r>
              <a:rPr lang="en-US" altLang="zh-CN" sz="3600"/>
              <a:t>2</a:t>
            </a:r>
            <a:r>
              <a:rPr lang="zh-CN" altLang="en-US" sz="3600"/>
              <a:t>、购物车页面提交无法传递运费和运输方式；</a:t>
            </a:r>
            <a:endParaRPr lang="zh-CN" altLang="en-US" sz="3600"/>
          </a:p>
          <a:p>
            <a:r>
              <a:rPr lang="zh-CN" altLang="en-US" sz="3600"/>
              <a:t>解决方式参考：</a:t>
            </a:r>
            <a:endParaRPr lang="zh-CN" altLang="en-US" sz="3600"/>
          </a:p>
          <a:p>
            <a:r>
              <a:rPr lang="zh-CN" altLang="en-US" sz="3600"/>
              <a:t>https://www.zhaokuangyi.com/95.html</a:t>
            </a:r>
            <a:endParaRPr lang="zh-CN" altLang="en-US" sz="36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01320"/>
            <a:ext cx="10515600" cy="5775960"/>
          </a:xfrm>
        </p:spPr>
        <p:txBody>
          <a:bodyPr>
            <a:normAutofit fontScale="80000"/>
          </a:bodyPr>
          <a:p>
            <a:r>
              <a:rPr lang="zh-CN" altLang="en-US"/>
              <a:t>1、新建帐户确认邮件-对应模板：New account</a:t>
            </a:r>
            <a:endParaRPr lang="zh-CN" altLang="en-US"/>
          </a:p>
          <a:p>
            <a:r>
              <a:rPr lang="zh-CN" altLang="en-US"/>
              <a:t>System -&gt; Configuration -&gt; Customer Configuration -&gt; Create New Account Options -&gt; Default Welcome Email  (GLOBAL)</a:t>
            </a:r>
            <a:endParaRPr lang="zh-CN" altLang="en-US"/>
          </a:p>
          <a:p>
            <a:r>
              <a:rPr lang="zh-CN" altLang="en-US"/>
              <a:t>2、订单生成邮件-对应模板：New Order和New Order for Guest</a:t>
            </a:r>
            <a:endParaRPr lang="zh-CN" altLang="en-US"/>
          </a:p>
          <a:p>
            <a:r>
              <a:rPr lang="zh-CN" altLang="en-US"/>
              <a:t>System -&gt; Configuration -&gt; Sales Emails -&gt; Order -&gt; New Order Confirmation Template  (GLOBAL)</a:t>
            </a:r>
            <a:endParaRPr lang="zh-CN" altLang="en-US"/>
          </a:p>
          <a:p>
            <a:r>
              <a:rPr lang="zh-CN" altLang="en-US"/>
              <a:t>3、发货通知邮件-对应模板：New Shipment和New Shipment for Guest</a:t>
            </a:r>
            <a:endParaRPr lang="zh-CN" altLang="en-US"/>
          </a:p>
          <a:p>
            <a:r>
              <a:rPr lang="zh-CN" altLang="en-US"/>
              <a:t>System -&gt; Configuration -&gt; Sales Emails -&gt; Shipment -&gt; Shipment Email Template (GLOBAL)</a:t>
            </a:r>
            <a:endParaRPr lang="zh-CN" altLang="en-US"/>
          </a:p>
          <a:p>
            <a:r>
              <a:rPr lang="zh-CN" altLang="en-US"/>
              <a:t>4、Email to Friend-对应模板：Send Product to friend</a:t>
            </a:r>
            <a:endParaRPr lang="zh-CN" altLang="en-US"/>
          </a:p>
          <a:p>
            <a:r>
              <a:rPr lang="zh-CN" altLang="en-US"/>
              <a:t>System -&gt; Configuration -&gt; Email to a Friend -&gt; Email Templates -&gt; Select Email Template  (GLOBAL)</a:t>
            </a:r>
            <a:endParaRPr lang="zh-CN" altLang="en-US"/>
          </a:p>
          <a:p>
            <a:r>
              <a:rPr lang="zh-CN" altLang="en-US"/>
              <a:t>5、Newsletter邮件订阅-对应模板：Newsletter subscription confirmation/Success</a:t>
            </a:r>
            <a:endParaRPr lang="zh-CN" altLang="en-US"/>
          </a:p>
          <a:p>
            <a:r>
              <a:rPr lang="zh-CN" altLang="en-US"/>
              <a:t>System -&gt; Configuration -&gt; Newsletter -&gt; Subscription Options -&gt; Confirmation Email Template  (GLOBAL)</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2、促销管理</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a</a:t>
            </a:r>
            <a:r>
              <a:rPr lang="zh-CN" altLang="zh-CN"/>
              <a:t>、掌握常用的促销使用方式，以及各种促销之间的区别；</a:t>
            </a:r>
            <a:endParaRPr lang="zh-CN" altLang="zh-CN"/>
          </a:p>
          <a:p>
            <a:r>
              <a:rPr lang="en-US" altLang="zh-CN"/>
              <a:t>b</a:t>
            </a:r>
            <a:r>
              <a:rPr lang="zh-CN" altLang="en-US"/>
              <a:t>、知道当前能实现那些促销，并根据别人的促销需求判断是否能够实现；</a:t>
            </a:r>
            <a:endParaRPr lang="zh-CN" altLang="en-US"/>
          </a:p>
          <a:p>
            <a:r>
              <a:rPr lang="zh-CN" altLang="en-US"/>
              <a:t>小细节：</a:t>
            </a:r>
            <a:endParaRPr lang="zh-CN" altLang="en-US"/>
          </a:p>
          <a:p>
            <a:r>
              <a:rPr lang="en-US" altLang="zh-CN"/>
              <a:t>a</a:t>
            </a:r>
            <a:r>
              <a:rPr lang="zh-CN" altLang="en-US"/>
              <a:t>、产品详情页的原价折扣价和分类促销冲突，同时产品详情页的打折开始和结束时间有问题。</a:t>
            </a:r>
            <a:endParaRPr lang="zh-CN" altLang="en-US"/>
          </a:p>
          <a:p>
            <a:r>
              <a:rPr lang="en-US" altLang="zh-CN"/>
              <a:t>b</a:t>
            </a:r>
            <a:r>
              <a:rPr lang="zh-CN" altLang="en-US"/>
              <a:t>、分类促销存在零点丢失的情况，需要定时执行促销；</a:t>
            </a:r>
            <a:endParaRPr lang="zh-CN" altLang="en-US"/>
          </a:p>
          <a:p>
            <a:r>
              <a:rPr lang="en-US" altLang="zh-CN"/>
              <a:t>c</a:t>
            </a:r>
            <a:r>
              <a:rPr lang="zh-CN" altLang="en-US"/>
              <a:t>、产品数据量过大，分类促销后台应用失败，需要脚本执行；</a:t>
            </a:r>
            <a:endParaRPr lang="zh-CN" altLang="en-US"/>
          </a:p>
          <a:p>
            <a:r>
              <a:rPr lang="en-US" altLang="zh-CN"/>
              <a:t>d</a:t>
            </a:r>
            <a:r>
              <a:rPr lang="zh-CN" altLang="en-US"/>
              <a:t>、购物车促销可实现免运费；</a:t>
            </a:r>
            <a:endParaRPr lang="zh-CN" altLang="en-US"/>
          </a:p>
          <a:p>
            <a:r>
              <a:rPr lang="en-US" altLang="zh-CN"/>
              <a:t>c</a:t>
            </a:r>
            <a:r>
              <a:rPr lang="zh-CN" altLang="en-US"/>
              <a:t>、特定属性排除需要设置属性允许应用在促销里面。</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3、运输方式及运费设置</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5"/>
</p:tagLst>
</file>

<file path=ppt/tags/tag10.xml><?xml version="1.0" encoding="utf-8"?>
<p:tagLst xmlns:p="http://schemas.openxmlformats.org/presentationml/2006/main">
  <p:tag name="KSO_WM_BEAUTIFY_FLAG" val="#wm#"/>
  <p:tag name="KSO_WM_TEMPLATE_CATEGORY" val="custom"/>
  <p:tag name="KSO_WM_TEMPLATE_INDEX" val="20184555"/>
</p:tagLst>
</file>

<file path=ppt/tags/tag11.xml><?xml version="1.0" encoding="utf-8"?>
<p:tagLst xmlns:p="http://schemas.openxmlformats.org/presentationml/2006/main">
  <p:tag name="KSO_WM_BEAUTIFY_FLAG" val="#wm#"/>
  <p:tag name="KSO_WM_TEMPLATE_CATEGORY" val="custom"/>
  <p:tag name="KSO_WM_TEMPLATE_INDEX" val="20184555"/>
</p:tagLst>
</file>

<file path=ppt/tags/tag12.xml><?xml version="1.0" encoding="utf-8"?>
<p:tagLst xmlns:p="http://schemas.openxmlformats.org/presentationml/2006/main">
  <p:tag name="KSO_WM_BEAUTIFY_FLAG" val="#wm#"/>
  <p:tag name="KSO_WM_TEMPLATE_CATEGORY" val="custom"/>
  <p:tag name="KSO_WM_TEMPLATE_INDEX" val="20184555"/>
</p:tagLst>
</file>

<file path=ppt/tags/tag13.xml><?xml version="1.0" encoding="utf-8"?>
<p:tagLst xmlns:p="http://schemas.openxmlformats.org/presentationml/2006/main">
  <p:tag name="KSO_WM_BEAUTIFY_FLAG" val="#wm#"/>
  <p:tag name="KSO_WM_TEMPLATE_CATEGORY" val="custom"/>
  <p:tag name="KSO_WM_TEMPLATE_INDEX" val="20184555"/>
</p:tagLst>
</file>

<file path=ppt/tags/tag14.xml><?xml version="1.0" encoding="utf-8"?>
<p:tagLst xmlns:p="http://schemas.openxmlformats.org/presentationml/2006/main">
  <p:tag name="KSO_WM_BEAUTIFY_FLAG" val="#wm#"/>
  <p:tag name="KSO_WM_TEMPLATE_CATEGORY" val="custom"/>
  <p:tag name="KSO_WM_TEMPLATE_INDEX" val="20184555"/>
</p:tagLst>
</file>

<file path=ppt/tags/tag15.xml><?xml version="1.0" encoding="utf-8"?>
<p:tagLst xmlns:p="http://schemas.openxmlformats.org/presentationml/2006/main">
  <p:tag name="KSO_WM_BEAUTIFY_FLAG" val="#wm#"/>
  <p:tag name="KSO_WM_TEMPLATE_CATEGORY" val="custom"/>
  <p:tag name="KSO_WM_TEMPLATE_INDEX" val="20184555"/>
</p:tagLst>
</file>

<file path=ppt/tags/tag16.xml><?xml version="1.0" encoding="utf-8"?>
<p:tagLst xmlns:p="http://schemas.openxmlformats.org/presentationml/2006/main">
  <p:tag name="KSO_WM_BEAUTIFY_FLAG" val="#wm#"/>
  <p:tag name="KSO_WM_TEMPLATE_CATEGORY" val="custom"/>
  <p:tag name="KSO_WM_TEMPLATE_INDEX" val="20184555"/>
</p:tagLst>
</file>

<file path=ppt/tags/tag17.xml><?xml version="1.0" encoding="utf-8"?>
<p:tagLst xmlns:p="http://schemas.openxmlformats.org/presentationml/2006/main">
  <p:tag name="KSO_WM_BEAUTIFY_FLAG" val="#wm#"/>
  <p:tag name="KSO_WM_TEMPLATE_CATEGORY" val="custom"/>
  <p:tag name="KSO_WM_TEMPLATE_INDEX" val="20184555"/>
</p:tagLst>
</file>

<file path=ppt/tags/tag18.xml><?xml version="1.0" encoding="utf-8"?>
<p:tagLst xmlns:p="http://schemas.openxmlformats.org/presentationml/2006/main">
  <p:tag name="KSO_WM_BEAUTIFY_FLAG" val="#wm#"/>
  <p:tag name="KSO_WM_TEMPLATE_CATEGORY" val="custom"/>
  <p:tag name="KSO_WM_TEMPLATE_INDEX" val="20184555"/>
</p:tagLst>
</file>

<file path=ppt/tags/tag19.xml><?xml version="1.0" encoding="utf-8"?>
<p:tagLst xmlns:p="http://schemas.openxmlformats.org/presentationml/2006/main">
  <p:tag name="KSO_WM_BEAUTIFY_FLAG" val="#wm#"/>
  <p:tag name="KSO_WM_TEMPLATE_CATEGORY" val="custom"/>
  <p:tag name="KSO_WM_TEMPLATE_INDEX" val="20184555"/>
</p:tagLst>
</file>

<file path=ppt/tags/tag2.xml><?xml version="1.0" encoding="utf-8"?>
<p:tagLst xmlns:p="http://schemas.openxmlformats.org/presentationml/2006/main">
  <p:tag name="KSO_WM_TAG_VERSION" val="1.0"/>
  <p:tag name="KSO_WM_TEMPLATE_CATEGORY" val="custom"/>
  <p:tag name="KSO_WM_TEMPLATE_INDEX" val="20184555"/>
</p:tagLst>
</file>

<file path=ppt/tags/tag20.xml><?xml version="1.0" encoding="utf-8"?>
<p:tagLst xmlns:p="http://schemas.openxmlformats.org/presentationml/2006/main">
  <p:tag name="KSO_WM_BEAUTIFY_FLAG" val="#wm#"/>
  <p:tag name="KSO_WM_TEMPLATE_CATEGORY" val="custom"/>
  <p:tag name="KSO_WM_TEMPLATE_INDEX" val="20184555"/>
</p:tagLst>
</file>

<file path=ppt/tags/tag21.xml><?xml version="1.0" encoding="utf-8"?>
<p:tagLst xmlns:p="http://schemas.openxmlformats.org/presentationml/2006/main">
  <p:tag name="KSO_WM_BEAUTIFY_FLAG" val="#wm#"/>
  <p:tag name="KSO_WM_TEMPLATE_CATEGORY" val="custom"/>
  <p:tag name="KSO_WM_TEMPLATE_INDEX" val="20184555"/>
</p:tagLst>
</file>

<file path=ppt/tags/tag22.xml><?xml version="1.0" encoding="utf-8"?>
<p:tagLst xmlns:p="http://schemas.openxmlformats.org/presentationml/2006/main">
  <p:tag name="KSO_WM_BEAUTIFY_FLAG" val="#wm#"/>
  <p:tag name="KSO_WM_TEMPLATE_CATEGORY" val="custom"/>
  <p:tag name="KSO_WM_TEMPLATE_INDEX" val="20184555"/>
</p:tagLst>
</file>

<file path=ppt/tags/tag23.xml><?xml version="1.0" encoding="utf-8"?>
<p:tagLst xmlns:p="http://schemas.openxmlformats.org/presentationml/2006/main">
  <p:tag name="KSO_WM_BEAUTIFY_FLAG" val="#wm#"/>
  <p:tag name="KSO_WM_TEMPLATE_CATEGORY" val="custom"/>
  <p:tag name="KSO_WM_TEMPLATE_INDEX" val="20184555"/>
</p:tagLst>
</file>

<file path=ppt/tags/tag24.xml><?xml version="1.0" encoding="utf-8"?>
<p:tagLst xmlns:p="http://schemas.openxmlformats.org/presentationml/2006/main">
  <p:tag name="KSO_WM_BEAUTIFY_FLAG" val="#wm#"/>
  <p:tag name="KSO_WM_TEMPLATE_CATEGORY" val="custom"/>
  <p:tag name="KSO_WM_TEMPLATE_INDEX" val="20184555"/>
</p:tagLst>
</file>

<file path=ppt/tags/tag25.xml><?xml version="1.0" encoding="utf-8"?>
<p:tagLst xmlns:p="http://schemas.openxmlformats.org/presentationml/2006/main">
  <p:tag name="KSO_WM_BEAUTIFY_FLAG" val="#wm#"/>
  <p:tag name="KSO_WM_TEMPLATE_CATEGORY" val="custom"/>
  <p:tag name="KSO_WM_TEMPLATE_INDEX" val="20184555"/>
</p:tagLst>
</file>

<file path=ppt/tags/tag26.xml><?xml version="1.0" encoding="utf-8"?>
<p:tagLst xmlns:p="http://schemas.openxmlformats.org/presentationml/2006/main">
  <p:tag name="KSO_WM_BEAUTIFY_FLAG" val="#wm#"/>
  <p:tag name="KSO_WM_TEMPLATE_CATEGORY" val="custom"/>
  <p:tag name="KSO_WM_TEMPLATE_INDEX" val="20184555"/>
</p:tagLst>
</file>

<file path=ppt/tags/tag27.xml><?xml version="1.0" encoding="utf-8"?>
<p:tagLst xmlns:p="http://schemas.openxmlformats.org/presentationml/2006/main">
  <p:tag name="KSO_WM_BEAUTIFY_FLAG" val="#wm#"/>
  <p:tag name="KSO_WM_TEMPLATE_CATEGORY" val="custom"/>
  <p:tag name="KSO_WM_TEMPLATE_INDEX" val="20184555"/>
</p:tagLst>
</file>

<file path=ppt/tags/tag28.xml><?xml version="1.0" encoding="utf-8"?>
<p:tagLst xmlns:p="http://schemas.openxmlformats.org/presentationml/2006/main">
  <p:tag name="KSO_WM_BEAUTIFY_FLAG" val="#wm#"/>
  <p:tag name="KSO_WM_TEMPLATE_CATEGORY" val="custom"/>
  <p:tag name="KSO_WM_TEMPLATE_INDEX" val="20184555"/>
</p:tagLst>
</file>

<file path=ppt/tags/tag29.xml><?xml version="1.0" encoding="utf-8"?>
<p:tagLst xmlns:p="http://schemas.openxmlformats.org/presentationml/2006/main">
  <p:tag name="KSO_WM_BEAUTIFY_FLAG" val="#wm#"/>
  <p:tag name="KSO_WM_TEMPLATE_CATEGORY" val="custom"/>
  <p:tag name="KSO_WM_TEMPLATE_INDEX" val="20184555"/>
</p:tagLst>
</file>

<file path=ppt/tags/tag3.xml><?xml version="1.0" encoding="utf-8"?>
<p:tagLst xmlns:p="http://schemas.openxmlformats.org/presentationml/2006/main">
  <p:tag name="KSO_WM_TEMPLATE_CATEGORY" val="custom"/>
  <p:tag name="KSO_WM_TEMPLATE_INDEX" val="20184555"/>
  <p:tag name="KSO_WM_TAG_VERSION" val="1.0"/>
  <p:tag name="KSO_WM_BEAUTIFY_FLAG" val="#wm#"/>
  <p:tag name="KSO_WM_TEMPLATE_THUMBS_INDEX" val="1、6、12、16、22、24、25"/>
  <p:tag name="KSO_WM_TEMPLATE_TOPIC_ID" val="2869567"/>
  <p:tag name="KSO_WM_TEMPLATE_OUTLINE_ID" val="15"/>
  <p:tag name="KSO_WM_TEMPLATE_SCENE_ID" val="1"/>
  <p:tag name="KSO_WM_TEMPLATE_JOB_ID" val="2"/>
  <p:tag name="KSO_WM_TEMPLATE_TOPIC_DEFAULT" val="1"/>
</p:tagLst>
</file>

<file path=ppt/tags/tag30.xml><?xml version="1.0" encoding="utf-8"?>
<p:tagLst xmlns:p="http://schemas.openxmlformats.org/presentationml/2006/main">
  <p:tag name="KSO_WM_BEAUTIFY_FLAG" val="#wm#"/>
  <p:tag name="KSO_WM_TEMPLATE_CATEGORY" val="custom"/>
  <p:tag name="KSO_WM_TEMPLATE_INDEX" val="20184555"/>
</p:tagLst>
</file>

<file path=ppt/tags/tag31.xml><?xml version="1.0" encoding="utf-8"?>
<p:tagLst xmlns:p="http://schemas.openxmlformats.org/presentationml/2006/main">
  <p:tag name="KSO_WM_BEAUTIFY_FLAG" val="#wm#"/>
  <p:tag name="KSO_WM_TEMPLATE_CATEGORY" val="custom"/>
  <p:tag name="KSO_WM_TEMPLATE_INDEX" val="20184555"/>
</p:tagLst>
</file>

<file path=ppt/tags/tag32.xml><?xml version="1.0" encoding="utf-8"?>
<p:tagLst xmlns:p="http://schemas.openxmlformats.org/presentationml/2006/main">
  <p:tag name="KSO_WM_BEAUTIFY_FLAG" val="#wm#"/>
  <p:tag name="KSO_WM_TEMPLATE_CATEGORY" val="custom"/>
  <p:tag name="KSO_WM_TEMPLATE_INDEX" val="20184555"/>
</p:tagLst>
</file>

<file path=ppt/tags/tag33.xml><?xml version="1.0" encoding="utf-8"?>
<p:tagLst xmlns:p="http://schemas.openxmlformats.org/presentationml/2006/main">
  <p:tag name="KSO_WM_BEAUTIFY_FLAG" val="#wm#"/>
  <p:tag name="KSO_WM_TEMPLATE_CATEGORY" val="custom"/>
  <p:tag name="KSO_WM_TEMPLATE_INDEX" val="20184555"/>
</p:tagLst>
</file>

<file path=ppt/tags/tag34.xml><?xml version="1.0" encoding="utf-8"?>
<p:tagLst xmlns:p="http://schemas.openxmlformats.org/presentationml/2006/main">
  <p:tag name="KSO_WM_BEAUTIFY_FLAG" val="#wm#"/>
  <p:tag name="KSO_WM_TEMPLATE_CATEGORY" val="custom"/>
  <p:tag name="KSO_WM_TEMPLATE_INDEX" val="20184555"/>
</p:tagLst>
</file>

<file path=ppt/tags/tag35.xml><?xml version="1.0" encoding="utf-8"?>
<p:tagLst xmlns:p="http://schemas.openxmlformats.org/presentationml/2006/main">
  <p:tag name="KSO_WM_BEAUTIFY_FLAG" val="#wm#"/>
  <p:tag name="KSO_WM_TEMPLATE_CATEGORY" val="custom"/>
  <p:tag name="KSO_WM_TEMPLATE_INDEX" val="20184555"/>
</p:tagLst>
</file>

<file path=ppt/tags/tag36.xml><?xml version="1.0" encoding="utf-8"?>
<p:tagLst xmlns:p="http://schemas.openxmlformats.org/presentationml/2006/main">
  <p:tag name="KSO_WM_BEAUTIFY_FLAG" val="#wm#"/>
  <p:tag name="KSO_WM_TEMPLATE_CATEGORY" val="custom"/>
  <p:tag name="KSO_WM_TEMPLATE_INDEX" val="20184555"/>
</p:tagLst>
</file>

<file path=ppt/tags/tag37.xml><?xml version="1.0" encoding="utf-8"?>
<p:tagLst xmlns:p="http://schemas.openxmlformats.org/presentationml/2006/main">
  <p:tag name="KSO_WM_BEAUTIFY_FLAG" val="#wm#"/>
  <p:tag name="KSO_WM_TEMPLATE_CATEGORY" val="custom"/>
  <p:tag name="KSO_WM_TEMPLATE_INDEX" val="20184555"/>
</p:tagLst>
</file>

<file path=ppt/tags/tag38.xml><?xml version="1.0" encoding="utf-8"?>
<p:tagLst xmlns:p="http://schemas.openxmlformats.org/presentationml/2006/main">
  <p:tag name="KSO_WM_BEAUTIFY_FLAG" val="#wm#"/>
  <p:tag name="KSO_WM_TEMPLATE_CATEGORY" val="custom"/>
  <p:tag name="KSO_WM_TEMPLATE_INDEX" val="20184555"/>
</p:tagLst>
</file>

<file path=ppt/tags/tag39.xml><?xml version="1.0" encoding="utf-8"?>
<p:tagLst xmlns:p="http://schemas.openxmlformats.org/presentationml/2006/main">
  <p:tag name="KSO_WM_BEAUTIFY_FLAG" val="#wm#"/>
  <p:tag name="KSO_WM_TEMPLATE_CATEGORY" val="custom"/>
  <p:tag name="KSO_WM_TEMPLATE_INDEX" val="20184555"/>
</p:tagLst>
</file>

<file path=ppt/tags/tag4.xml><?xml version="1.0" encoding="utf-8"?>
<p:tagLst xmlns:p="http://schemas.openxmlformats.org/presentationml/2006/main">
  <p:tag name="KSO_WM_TEMPLATE_CATEGORY" val="custom"/>
  <p:tag name="KSO_WM_TEMPLATE_INDEX" val="20184555"/>
  <p:tag name="KSO_WM_UNIT_TYPE" val="a"/>
  <p:tag name="KSO_WM_UNIT_INDEX" val="1"/>
  <p:tag name="KSO_WM_UNIT_ID" val="custom20184555_1*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蓝色通用"/>
</p:tagLst>
</file>

<file path=ppt/tags/tag40.xml><?xml version="1.0" encoding="utf-8"?>
<p:tagLst xmlns:p="http://schemas.openxmlformats.org/presentationml/2006/main">
  <p:tag name="KSO_WM_BEAUTIFY_FLAG" val="#wm#"/>
  <p:tag name="KSO_WM_TEMPLATE_CATEGORY" val="custom"/>
  <p:tag name="KSO_WM_TEMPLATE_INDEX" val="20184555"/>
</p:tagLst>
</file>

<file path=ppt/tags/tag41.xml><?xml version="1.0" encoding="utf-8"?>
<p:tagLst xmlns:p="http://schemas.openxmlformats.org/presentationml/2006/main">
  <p:tag name="KSO_WM_BEAUTIFY_FLAG" val="#wm#"/>
  <p:tag name="KSO_WM_TEMPLATE_CATEGORY" val="custom"/>
  <p:tag name="KSO_WM_TEMPLATE_INDEX" val="20184555"/>
</p:tagLst>
</file>

<file path=ppt/tags/tag42.xml><?xml version="1.0" encoding="utf-8"?>
<p:tagLst xmlns:p="http://schemas.openxmlformats.org/presentationml/2006/main">
  <p:tag name="KSO_WM_BEAUTIFY_FLAG" val="#wm#"/>
  <p:tag name="KSO_WM_TEMPLATE_CATEGORY" val="custom"/>
  <p:tag name="KSO_WM_TEMPLATE_INDEX" val="20184555"/>
</p:tagLst>
</file>

<file path=ppt/tags/tag43.xml><?xml version="1.0" encoding="utf-8"?>
<p:tagLst xmlns:p="http://schemas.openxmlformats.org/presentationml/2006/main">
  <p:tag name="KSO_WM_BEAUTIFY_FLAG" val="#wm#"/>
  <p:tag name="KSO_WM_TEMPLATE_CATEGORY" val="custom"/>
  <p:tag name="KSO_WM_TEMPLATE_INDEX" val="20184555"/>
</p:tagLst>
</file>

<file path=ppt/tags/tag44.xml><?xml version="1.0" encoding="utf-8"?>
<p:tagLst xmlns:p="http://schemas.openxmlformats.org/presentationml/2006/main">
  <p:tag name="KSO_WM_BEAUTIFY_FLAG" val="#wm#"/>
  <p:tag name="KSO_WM_TEMPLATE_CATEGORY" val="custom"/>
  <p:tag name="KSO_WM_TEMPLATE_INDEX" val="20184555"/>
</p:tagLst>
</file>

<file path=ppt/tags/tag45.xml><?xml version="1.0" encoding="utf-8"?>
<p:tagLst xmlns:p="http://schemas.openxmlformats.org/presentationml/2006/main">
  <p:tag name="KSO_WM_BEAUTIFY_FLAG" val="#wm#"/>
  <p:tag name="KSO_WM_TEMPLATE_CATEGORY" val="custom"/>
  <p:tag name="KSO_WM_TEMPLATE_INDEX" val="20184555"/>
</p:tagLst>
</file>

<file path=ppt/tags/tag46.xml><?xml version="1.0" encoding="utf-8"?>
<p:tagLst xmlns:p="http://schemas.openxmlformats.org/presentationml/2006/main">
  <p:tag name="KSO_WM_BEAUTIFY_FLAG" val="#wm#"/>
  <p:tag name="KSO_WM_TEMPLATE_CATEGORY" val="custom"/>
  <p:tag name="KSO_WM_TEMPLATE_INDEX" val="20184555"/>
</p:tagLst>
</file>

<file path=ppt/tags/tag47.xml><?xml version="1.0" encoding="utf-8"?>
<p:tagLst xmlns:p="http://schemas.openxmlformats.org/presentationml/2006/main">
  <p:tag name="KSO_WM_BEAUTIFY_FLAG" val="#wm#"/>
  <p:tag name="KSO_WM_TEMPLATE_CATEGORY" val="custom"/>
  <p:tag name="KSO_WM_TEMPLATE_INDEX" val="20184555"/>
</p:tagLst>
</file>

<file path=ppt/tags/tag48.xml><?xml version="1.0" encoding="utf-8"?>
<p:tagLst xmlns:p="http://schemas.openxmlformats.org/presentationml/2006/main">
  <p:tag name="KSO_WM_BEAUTIFY_FLAG" val="#wm#"/>
  <p:tag name="KSO_WM_TEMPLATE_CATEGORY" val="custom"/>
  <p:tag name="KSO_WM_TEMPLATE_INDEX" val="20184555"/>
</p:tagLst>
</file>

<file path=ppt/tags/tag49.xml><?xml version="1.0" encoding="utf-8"?>
<p:tagLst xmlns:p="http://schemas.openxmlformats.org/presentationml/2006/main">
  <p:tag name="KSO_WM_BEAUTIFY_FLAG" val="#wm#"/>
  <p:tag name="KSO_WM_TEMPLATE_CATEGORY" val="custom"/>
  <p:tag name="KSO_WM_TEMPLATE_INDEX" val="20184555"/>
</p:tagLst>
</file>

<file path=ppt/tags/tag5.xml><?xml version="1.0" encoding="utf-8"?>
<p:tagLst xmlns:p="http://schemas.openxmlformats.org/presentationml/2006/main">
  <p:tag name="KSO_WM_TEMPLATE_CATEGORY" val="custom"/>
  <p:tag name="KSO_WM_TEMPLATE_INDEX" val="20184555"/>
  <p:tag name="KSO_WM_UNIT_TYPE" val="b"/>
  <p:tag name="KSO_WM_UNIT_INDEX" val="1"/>
  <p:tag name="KSO_WM_UNIT_ID" val="custom20184555_1*b*1"/>
  <p:tag name="KSO_WM_UNIT_LAYERLEVEL" val="1"/>
  <p:tag name="KSO_WM_UNIT_VALUE" val="234"/>
  <p:tag name="KSO_WM_UNIT_ISCONTENTSTITLE" val="0"/>
  <p:tag name="KSO_WM_UNIT_HIGHLIGHT" val="0"/>
  <p:tag name="KSO_WM_UNIT_COMPATIBLE" val="0"/>
  <p:tag name="KSO_WM_UNIT_CLEAR" val="0"/>
  <p:tag name="KSO_WM_BEAUTIFY_FLAG" val="#wm#"/>
  <p:tag name="KSO_WM_TAG_VERSION" val="1.0"/>
  <p:tag name="KSO_WM_UNIT_PRESET_TEXT" val="Lorem ipsum dolor sit amet, consectetur adipisicing elit."/>
</p:tagLst>
</file>

<file path=ppt/tags/tag50.xml><?xml version="1.0" encoding="utf-8"?>
<p:tagLst xmlns:p="http://schemas.openxmlformats.org/presentationml/2006/main">
  <p:tag name="KSO_WM_BEAUTIFY_FLAG" val="#wm#"/>
  <p:tag name="KSO_WM_TEMPLATE_CATEGORY" val="custom"/>
  <p:tag name="KSO_WM_TEMPLATE_INDEX" val="20184555"/>
</p:tagLst>
</file>

<file path=ppt/tags/tag51.xml><?xml version="1.0" encoding="utf-8"?>
<p:tagLst xmlns:p="http://schemas.openxmlformats.org/presentationml/2006/main">
  <p:tag name="KSO_WM_BEAUTIFY_FLAG" val="#wm#"/>
  <p:tag name="KSO_WM_TEMPLATE_CATEGORY" val="custom"/>
  <p:tag name="KSO_WM_TEMPLATE_INDEX" val="20184555"/>
</p:tagLst>
</file>

<file path=ppt/tags/tag52.xml><?xml version="1.0" encoding="utf-8"?>
<p:tagLst xmlns:p="http://schemas.openxmlformats.org/presentationml/2006/main">
  <p:tag name="KSO_WM_BEAUTIFY_FLAG" val="#wm#"/>
  <p:tag name="KSO_WM_TEMPLATE_CATEGORY" val="custom"/>
  <p:tag name="KSO_WM_TEMPLATE_INDEX" val="20184555"/>
</p:tagLst>
</file>

<file path=ppt/tags/tag53.xml><?xml version="1.0" encoding="utf-8"?>
<p:tagLst xmlns:p="http://schemas.openxmlformats.org/presentationml/2006/main">
  <p:tag name="KSO_WM_BEAUTIFY_FLAG" val="#wm#"/>
  <p:tag name="KSO_WM_TEMPLATE_CATEGORY" val="custom"/>
  <p:tag name="KSO_WM_TEMPLATE_INDEX" val="20184555"/>
</p:tagLst>
</file>

<file path=ppt/tags/tag54.xml><?xml version="1.0" encoding="utf-8"?>
<p:tagLst xmlns:p="http://schemas.openxmlformats.org/presentationml/2006/main">
  <p:tag name="KSO_WM_BEAUTIFY_FLAG" val="#wm#"/>
  <p:tag name="KSO_WM_TEMPLATE_CATEGORY" val="custom"/>
  <p:tag name="KSO_WM_TEMPLATE_INDEX" val="20184555"/>
</p:tagLst>
</file>

<file path=ppt/tags/tag55.xml><?xml version="1.0" encoding="utf-8"?>
<p:tagLst xmlns:p="http://schemas.openxmlformats.org/presentationml/2006/main">
  <p:tag name="KSO_WM_BEAUTIFY_FLAG" val="#wm#"/>
  <p:tag name="KSO_WM_TEMPLATE_CATEGORY" val="custom"/>
  <p:tag name="KSO_WM_TEMPLATE_INDEX" val="20184555"/>
</p:tagLst>
</file>

<file path=ppt/tags/tag56.xml><?xml version="1.0" encoding="utf-8"?>
<p:tagLst xmlns:p="http://schemas.openxmlformats.org/presentationml/2006/main">
  <p:tag name="KSO_WM_BEAUTIFY_FLAG" val="#wm#"/>
  <p:tag name="KSO_WM_TEMPLATE_CATEGORY" val="custom"/>
  <p:tag name="KSO_WM_TEMPLATE_INDEX" val="20184555"/>
</p:tagLst>
</file>

<file path=ppt/tags/tag57.xml><?xml version="1.0" encoding="utf-8"?>
<p:tagLst xmlns:p="http://schemas.openxmlformats.org/presentationml/2006/main">
  <p:tag name="KSO_WM_BEAUTIFY_FLAG" val="#wm#"/>
  <p:tag name="KSO_WM_TEMPLATE_CATEGORY" val="custom"/>
  <p:tag name="KSO_WM_TEMPLATE_INDEX" val="20184555"/>
</p:tagLst>
</file>

<file path=ppt/tags/tag58.xml><?xml version="1.0" encoding="utf-8"?>
<p:tagLst xmlns:p="http://schemas.openxmlformats.org/presentationml/2006/main">
  <p:tag name="KSO_WM_BEAUTIFY_FLAG" val="#wm#"/>
  <p:tag name="KSO_WM_TEMPLATE_CATEGORY" val="custom"/>
  <p:tag name="KSO_WM_TEMPLATE_INDEX" val="20184555"/>
</p:tagLst>
</file>

<file path=ppt/tags/tag59.xml><?xml version="1.0" encoding="utf-8"?>
<p:tagLst xmlns:p="http://schemas.openxmlformats.org/presentationml/2006/main">
  <p:tag name="KSO_WM_BEAUTIFY_FLAG" val="#wm#"/>
  <p:tag name="KSO_WM_TEMPLATE_CATEGORY" val="custom"/>
  <p:tag name="KSO_WM_TEMPLATE_INDEX" val="20184555"/>
</p:tagLst>
</file>

<file path=ppt/tags/tag6.xml><?xml version="1.0" encoding="utf-8"?>
<p:tagLst xmlns:p="http://schemas.openxmlformats.org/presentationml/2006/main">
  <p:tag name="KSO_WM_TEMPLATE_CATEGORY" val="custom"/>
  <p:tag name="KSO_WM_TEMPLATE_INDEX" val="20184555"/>
  <p:tag name="KSO_WM_TAG_VERSION" val="1.0"/>
  <p:tag name="KSO_WM_SLIDE_ID" val="custom20184555_1"/>
  <p:tag name="KSO_WM_SLIDE_INDEX" val="1"/>
  <p:tag name="KSO_WM_SLIDE_ITEM_CNT" val="2"/>
  <p:tag name="KSO_WM_SLIDE_LAYOUT" val="a_b"/>
  <p:tag name="KSO_WM_SLIDE_LAYOUT_CNT" val="1_1"/>
  <p:tag name="KSO_WM_SLIDE_TYPE" val="title"/>
  <p:tag name="KSO_WM_BEAUTIFY_FLAG" val="#wm#"/>
  <p:tag name="KSO_WM_SLIDE_POSITION" val="66*144"/>
  <p:tag name="KSO_WM_SLIDE_SIZE" val="828*343"/>
  <p:tag name="KSO_WM_TEMPLATE_THUMBS_INDEX" val="1、6、12、16、22、24、25、"/>
  <p:tag name="KSO_WM_TEMPLATE_TOPIC_ID" val="2869567"/>
  <p:tag name="KSO_WM_TEMPLATE_OUTLINE_ID" val="15"/>
  <p:tag name="KSO_WM_TEMPLATE_SCENE_ID" val="1"/>
  <p:tag name="KSO_WM_TEMPLATE_JOB_ID" val="2"/>
  <p:tag name="KSO_WM_TEMPLATE_TOPIC_DEFAULT" val="1"/>
  <p:tag name="KSO_WM_SLIDE_SUBTYPE" val="pureTxt"/>
</p:tagLst>
</file>

<file path=ppt/tags/tag7.xml><?xml version="1.0" encoding="utf-8"?>
<p:tagLst xmlns:p="http://schemas.openxmlformats.org/presentationml/2006/main">
  <p:tag name="KSO_WM_BEAUTIFY_FLAG" val="#wm#"/>
  <p:tag name="KSO_WM_TEMPLATE_CATEGORY" val="custom"/>
  <p:tag name="KSO_WM_TEMPLATE_INDEX" val="20184555"/>
</p:tagLst>
</file>

<file path=ppt/tags/tag8.xml><?xml version="1.0" encoding="utf-8"?>
<p:tagLst xmlns:p="http://schemas.openxmlformats.org/presentationml/2006/main">
  <p:tag name="KSO_WM_BEAUTIFY_FLAG" val="#wm#"/>
  <p:tag name="KSO_WM_TEMPLATE_CATEGORY" val="custom"/>
  <p:tag name="KSO_WM_TEMPLATE_INDEX" val="20184555"/>
</p:tagLst>
</file>

<file path=ppt/tags/tag9.xml><?xml version="1.0" encoding="utf-8"?>
<p:tagLst xmlns:p="http://schemas.openxmlformats.org/presentationml/2006/main">
  <p:tag name="KSO_WM_BEAUTIFY_FLAG" val="#wm#"/>
  <p:tag name="KSO_WM_TEMPLATE_CATEGORY" val="custom"/>
  <p:tag name="KSO_WM_TEMPLATE_INDEX" val="20184555"/>
</p:tagLst>
</file>

<file path=ppt/theme/theme1.xml><?xml version="1.0" encoding="utf-8"?>
<a:theme xmlns:a="http://schemas.openxmlformats.org/drawingml/2006/main" name="1_自定义设计方案">
  <a:themeElements>
    <a:clrScheme name="自定义 101">
      <a:dk1>
        <a:srgbClr val="000000"/>
      </a:dk1>
      <a:lt1>
        <a:srgbClr val="FFFFFF"/>
      </a:lt1>
      <a:dk2>
        <a:srgbClr val="016C9E"/>
      </a:dk2>
      <a:lt2>
        <a:srgbClr val="FFFFFF"/>
      </a:lt2>
      <a:accent1>
        <a:srgbClr val="FFFFFF"/>
      </a:accent1>
      <a:accent2>
        <a:srgbClr val="016C9E"/>
      </a:accent2>
      <a:accent3>
        <a:srgbClr val="016C9E"/>
      </a:accent3>
      <a:accent4>
        <a:srgbClr val="016C9E"/>
      </a:accent4>
      <a:accent5>
        <a:srgbClr val="016C9E"/>
      </a:accent5>
      <a:accent6>
        <a:srgbClr val="016C9E"/>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10488</Words>
  <Application>WPS 演示</Application>
  <PresentationFormat>宽屏</PresentationFormat>
  <Paragraphs>416</Paragraphs>
  <Slides>54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54</vt:i4>
      </vt:variant>
    </vt:vector>
  </HeadingPairs>
  <TitlesOfParts>
    <vt:vector size="68" baseType="lpstr">
      <vt:lpstr>Arial</vt:lpstr>
      <vt:lpstr>宋体</vt:lpstr>
      <vt:lpstr>Wingdings</vt:lpstr>
      <vt:lpstr>微软雅黑</vt:lpstr>
      <vt:lpstr>Arial Unicode MS</vt:lpstr>
      <vt:lpstr>Calibri</vt:lpstr>
      <vt:lpstr>黑体</vt:lpstr>
      <vt:lpstr>1_自定义设计方案</vt:lpstr>
      <vt:lpstr>Package</vt:lpstr>
      <vt:lpstr>Excel.Sheet.8</vt:lpstr>
      <vt:lpstr>Excel.Sheet.8</vt:lpstr>
      <vt:lpstr>Package</vt:lpstr>
      <vt:lpstr>Package</vt:lpstr>
      <vt:lpstr>Package</vt:lpstr>
      <vt:lpstr>Magento1.9.2</vt:lpstr>
      <vt:lpstr>1、邮件模板定制和日志，SMTP Pro插件</vt:lpstr>
      <vt:lpstr>SMTP Pro插件</vt:lpstr>
      <vt:lpstr>邮件模板定制和日志</vt:lpstr>
      <vt:lpstr>PowerPoint 演示文稿</vt:lpstr>
      <vt:lpstr>PowerPoint 演示文稿</vt:lpstr>
      <vt:lpstr>PowerPoint 演示文稿</vt:lpstr>
      <vt:lpstr>2、促销管理，分类促销和购物车促销</vt:lpstr>
      <vt:lpstr>PowerPoint 演示文稿</vt:lpstr>
      <vt:lpstr>3、运输方式及运费设置</vt:lpstr>
      <vt:lpstr>PowerPoint 演示文稿</vt:lpstr>
      <vt:lpstr>PowerPoint 演示文稿</vt:lpstr>
      <vt:lpstr>PowerPoint 演示文稿</vt:lpstr>
      <vt:lpstr>PowerPoint 演示文稿</vt:lpstr>
      <vt:lpstr>4、cms_block、cms_page、oc_block</vt:lpstr>
      <vt:lpstr>PowerPoint 演示文稿</vt:lpstr>
      <vt:lpstr>PowerPoint 演示文稿</vt:lpstr>
      <vt:lpstr>oc_block</vt:lpstr>
      <vt:lpstr>PowerPoint 演示文稿</vt:lpstr>
      <vt:lpstr>5、产品的属性管理以及不同类型产品的差异</vt:lpstr>
      <vt:lpstr>PowerPoint 演示文稿</vt:lpstr>
      <vt:lpstr>PowerPoint 演示文稿</vt:lpstr>
      <vt:lpstr>PowerPoint 演示文稿</vt:lpstr>
      <vt:lpstr>PowerPoint 演示文稿</vt:lpstr>
      <vt:lpstr>5.1 产品分类管理</vt:lpstr>
      <vt:lpstr>PowerPoint 演示文稿</vt:lpstr>
      <vt:lpstr>PowerPoint 演示文稿</vt:lpstr>
      <vt:lpstr>根分类的设置 分类的调用</vt:lpstr>
      <vt:lpstr>5.2 产品的管理</vt:lpstr>
      <vt:lpstr>5.3 评论管理</vt:lpstr>
      <vt:lpstr>PowerPoint 演示文稿</vt:lpstr>
      <vt:lpstr>5.5 索引管理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9、session管理</vt:lpstr>
      <vt:lpstr>9、session管理</vt:lpstr>
      <vt:lpstr>session存到redis：</vt:lpstr>
      <vt:lpstr>10、缓存管理</vt:lpstr>
      <vt:lpstr>a、magento自带缓存</vt:lpstr>
      <vt:lpstr>b、文件缓存</vt:lpstr>
      <vt:lpstr>c、fpc缓存</vt:lpstr>
      <vt:lpstr>三、支付方式</vt:lpstr>
      <vt:lpstr>paypal&amp;钱海信用卡</vt:lpstr>
      <vt:lpstr>钱海信用卡</vt:lpstr>
      <vt:lpstr>PayPal沙盒模式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顾此生</cp:lastModifiedBy>
  <cp:revision>192</cp:revision>
  <dcterms:created xsi:type="dcterms:W3CDTF">2018-07-26T08:14:00Z</dcterms:created>
  <dcterms:modified xsi:type="dcterms:W3CDTF">2018-08-20T07:24:52Z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