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401" r:id="rId3"/>
    <p:sldId id="378" r:id="rId4"/>
    <p:sldId id="395" r:id="rId5"/>
    <p:sldId id="402" r:id="rId6"/>
    <p:sldId id="408" r:id="rId7"/>
    <p:sldId id="403" r:id="rId8"/>
    <p:sldId id="409" r:id="rId9"/>
    <p:sldId id="405" r:id="rId10"/>
    <p:sldId id="404" r:id="rId11"/>
    <p:sldId id="406" r:id="rId12"/>
    <p:sldId id="394" r:id="rId13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oke-32" initials="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B5001F"/>
    <a:srgbClr val="525050"/>
    <a:srgbClr val="585656"/>
    <a:srgbClr val="514F4F"/>
    <a:srgbClr val="8C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08" autoAdjust="0"/>
    <p:restoredTop sz="95256" autoAdjust="0"/>
  </p:normalViewPr>
  <p:slideViewPr>
    <p:cSldViewPr snapToGrid="0">
      <p:cViewPr varScale="1">
        <p:scale>
          <a:sx n="86" d="100"/>
          <a:sy n="86" d="100"/>
        </p:scale>
        <p:origin x="94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376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1C5D9-E4EB-4820-A7E4-3079DC613EE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310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9092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2935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040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080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052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447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797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1C5D9-E4EB-4820-A7E4-3079DC613EE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893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718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1050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874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70CFD-30F9-354E-91BC-97C3C93D9F5B}" type="datetimeFigureOut">
              <a:rPr kumimoji="1" lang="zh-CN" altLang="en-US" smtClean="0"/>
              <a:t>2020/7/9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5885-D355-8B41-954C-079A975239F6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74628" y="915580"/>
            <a:ext cx="7351769" cy="711312"/>
          </a:xfrm>
        </p:spPr>
        <p:txBody>
          <a:bodyPr lIns="0" tIns="0" rIns="0" bIns="0" anchor="ctr" anchorCtr="0">
            <a:normAutofit fontScale="77500" lnSpcReduction="20000"/>
          </a:bodyPr>
          <a:lstStyle/>
          <a:p>
            <a:pPr algn="l"/>
            <a:r>
              <a:rPr kumimoji="1" lang="en-US" altLang="zh-CN" sz="3733" dirty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Click</a:t>
            </a:r>
            <a:r>
              <a:rPr kumimoji="1" lang="zh-CN" altLang="en-US" sz="3733" dirty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kumimoji="1" lang="en-US" altLang="zh-CN" sz="3733" dirty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to</a:t>
            </a:r>
            <a:r>
              <a:rPr kumimoji="1" lang="zh-CN" altLang="en-US" sz="3733" dirty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kumimoji="1" lang="en-US" altLang="zh-CN" sz="3733" dirty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add</a:t>
            </a:r>
            <a:r>
              <a:rPr kumimoji="1" lang="zh-CN" altLang="en-US" sz="3733" dirty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kumimoji="1" lang="en-US" altLang="zh-CN" sz="3733" dirty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title</a:t>
            </a:r>
            <a:r>
              <a:rPr kumimoji="1" lang="zh-CN" altLang="en-US" sz="3733" dirty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（微软雅黑 </a:t>
            </a:r>
            <a:r>
              <a:rPr kumimoji="1" lang="en-US" altLang="zh-CN" sz="3733" dirty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28pt</a:t>
            </a:r>
            <a:r>
              <a:rPr kumimoji="1" lang="zh-CN" altLang="en-US" sz="3733" dirty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）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idx="13"/>
          </p:nvPr>
        </p:nvSpPr>
        <p:spPr>
          <a:xfrm>
            <a:off x="677333" y="1904577"/>
            <a:ext cx="10972800" cy="4525963"/>
          </a:xfrm>
        </p:spPr>
        <p:txBody>
          <a:bodyPr>
            <a:normAutofit/>
          </a:bodyPr>
          <a:lstStyle>
            <a:lvl1pPr>
              <a:defRPr sz="1867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67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67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67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67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pic>
        <p:nvPicPr>
          <p:cNvPr id="11" name="图片 10" descr="logo组合-01.jpg">
            <a:extLst>
              <a:ext uri="{FF2B5EF4-FFF2-40B4-BE49-F238E27FC236}">
                <a16:creationId xmlns:a16="http://schemas.microsoft.com/office/drawing/2014/main" id="{8A4D86D7-890B-B546-98E7-54546EF287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216459"/>
            <a:ext cx="3283872" cy="941395"/>
          </a:xfrm>
          <a:prstGeom prst="rect">
            <a:avLst/>
          </a:prstGeom>
        </p:spPr>
      </p:pic>
      <p:pic>
        <p:nvPicPr>
          <p:cNvPr id="12" name="图片 11" descr="辅助图形-01.jpg">
            <a:extLst>
              <a:ext uri="{FF2B5EF4-FFF2-40B4-BE49-F238E27FC236}">
                <a16:creationId xmlns:a16="http://schemas.microsoft.com/office/drawing/2014/main" id="{8D01A000-4214-634A-99B2-A7F07BDF692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580" y="5662862"/>
            <a:ext cx="880419" cy="119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320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>
            <a:lvl1pPr>
              <a:defRPr kumimoji="1" lang="zh-CN" altLang="en-US" sz="36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5984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914400"/>
            <a:ext cx="10515600" cy="526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lang="zh-CN" altLang="en-US" sz="3600" b="1" kern="1200">
          <a:solidFill>
            <a:srgbClr val="C00000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1583"/>
            <a:ext cx="12192000" cy="4078663"/>
          </a:xfrm>
          <a:prstGeom prst="rect">
            <a:avLst/>
          </a:prstGeom>
          <a:solidFill>
            <a:srgbClr val="B500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4078665"/>
            <a:ext cx="12192000" cy="6222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10" name="副标题 2"/>
          <p:cNvSpPr txBox="1">
            <a:spLocks/>
          </p:cNvSpPr>
          <p:nvPr/>
        </p:nvSpPr>
        <p:spPr>
          <a:xfrm>
            <a:off x="5275949" y="4139399"/>
            <a:ext cx="2107087" cy="21936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zh-CN" altLang="en-US" sz="1467" b="1" dirty="0">
                <a:solidFill>
                  <a:prstClr val="white"/>
                </a:solidFill>
                <a:latin typeface="Microsoft YaHei"/>
                <a:ea typeface="Microsoft YaHei"/>
                <a:cs typeface="Microsoft YaHei"/>
              </a:rPr>
              <a:t>乐 </a:t>
            </a:r>
            <a:r>
              <a:rPr kumimoji="1" lang="en-US" altLang="zh-CN" sz="1467" b="1" dirty="0">
                <a:solidFill>
                  <a:prstClr val="white"/>
                </a:solidFill>
                <a:latin typeface="Microsoft YaHei"/>
                <a:ea typeface="Microsoft YaHei"/>
                <a:cs typeface="Microsoft YaHei"/>
              </a:rPr>
              <a:t>· </a:t>
            </a:r>
            <a:r>
              <a:rPr kumimoji="1" lang="zh-CN" altLang="en-US" sz="1467" b="1" dirty="0">
                <a:solidFill>
                  <a:prstClr val="white"/>
                </a:solidFill>
                <a:latin typeface="Microsoft YaHei"/>
                <a:ea typeface="Microsoft YaHei"/>
                <a:cs typeface="Microsoft YaHei"/>
              </a:rPr>
              <a:t>教育 </a:t>
            </a:r>
            <a:r>
              <a:rPr kumimoji="1" lang="en-US" altLang="zh-CN" sz="1467" b="1" dirty="0">
                <a:solidFill>
                  <a:prstClr val="white"/>
                </a:solidFill>
                <a:latin typeface="Microsoft YaHei"/>
                <a:ea typeface="Microsoft YaHei"/>
                <a:cs typeface="Microsoft YaHei"/>
              </a:rPr>
              <a:t>| </a:t>
            </a:r>
            <a:r>
              <a:rPr kumimoji="1" lang="zh-CN" altLang="en-US" sz="1467" b="1" dirty="0">
                <a:solidFill>
                  <a:prstClr val="white"/>
                </a:solidFill>
                <a:latin typeface="Microsoft YaHei"/>
                <a:ea typeface="Microsoft YaHei"/>
                <a:cs typeface="Microsoft YaHei"/>
              </a:rPr>
              <a:t>智 </a:t>
            </a:r>
            <a:r>
              <a:rPr kumimoji="1" lang="en-US" altLang="zh-CN" sz="1467" b="1" dirty="0">
                <a:solidFill>
                  <a:prstClr val="white"/>
                </a:solidFill>
                <a:latin typeface="Microsoft YaHei"/>
                <a:ea typeface="Microsoft YaHei"/>
                <a:cs typeface="Microsoft YaHei"/>
              </a:rPr>
              <a:t>· </a:t>
            </a:r>
            <a:r>
              <a:rPr kumimoji="1" lang="zh-CN" altLang="en-US" sz="1467" b="1" dirty="0">
                <a:solidFill>
                  <a:prstClr val="white"/>
                </a:solidFill>
                <a:latin typeface="Microsoft YaHei"/>
                <a:ea typeface="Microsoft YaHei"/>
                <a:cs typeface="Microsoft YaHei"/>
              </a:rPr>
              <a:t>全球</a:t>
            </a: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4322106" y="4423734"/>
            <a:ext cx="4206561" cy="2793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1467" b="1" dirty="0">
                <a:solidFill>
                  <a:prstClr val="white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Embrace education</a:t>
            </a:r>
            <a:r>
              <a:rPr kumimoji="1" lang="zh-CN" altLang="en-US" sz="1467" b="1" dirty="0">
                <a:solidFill>
                  <a:prstClr val="white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 </a:t>
            </a:r>
            <a:r>
              <a:rPr kumimoji="1" lang="en-US" altLang="zh-CN" sz="1467" b="1" dirty="0">
                <a:solidFill>
                  <a:prstClr val="white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| Enlighten horizon</a:t>
            </a:r>
            <a:endParaRPr kumimoji="1" lang="zh-CN" altLang="en-US" sz="1467" b="1" dirty="0">
              <a:solidFill>
                <a:prstClr val="white"/>
              </a:solid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1745804"/>
            <a:ext cx="12192000" cy="1830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东南大学</a:t>
            </a:r>
            <a:endParaRPr lang="en-US" altLang="zh-CN" sz="4000" b="1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40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</a:t>
            </a:r>
            <a:r>
              <a:rPr lang="zh-CN" altLang="en-US" sz="4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训任务</a:t>
            </a:r>
            <a:r>
              <a:rPr lang="en-US" altLang="zh-CN" sz="4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02-</a:t>
            </a:r>
            <a:r>
              <a:rPr lang="zh-CN" altLang="en-US" sz="4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完成需求分析</a:t>
            </a:r>
            <a:endParaRPr lang="en-US" altLang="zh-CN" sz="4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8" name="Picture 4" descr="logo-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916" y="4840594"/>
            <a:ext cx="1967745" cy="1967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2B0C97B-4E7C-3145-9D84-366B532290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052" y="4888466"/>
            <a:ext cx="1872000" cy="18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472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4">
            <a:extLst>
              <a:ext uri="{FF2B5EF4-FFF2-40B4-BE49-F238E27FC236}">
                <a16:creationId xmlns:a16="http://schemas.microsoft.com/office/drawing/2014/main" id="{0F1AF749-AE61-EE48-8610-B7E1ED319407}"/>
              </a:ext>
            </a:extLst>
          </p:cNvPr>
          <p:cNvSpPr txBox="1"/>
          <p:nvPr/>
        </p:nvSpPr>
        <p:spPr>
          <a:xfrm>
            <a:off x="703099" y="397430"/>
            <a:ext cx="7951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B500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4.</a:t>
            </a:r>
            <a:r>
              <a:rPr lang="zh-CN" altLang="en-US" sz="3600" b="1" dirty="0">
                <a:solidFill>
                  <a:srgbClr val="B500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功能范围</a:t>
            </a:r>
          </a:p>
        </p:txBody>
      </p:sp>
      <p:cxnSp>
        <p:nvCxnSpPr>
          <p:cNvPr id="84" name="直接连接符 25">
            <a:extLst>
              <a:ext uri="{FF2B5EF4-FFF2-40B4-BE49-F238E27FC236}">
                <a16:creationId xmlns:a16="http://schemas.microsoft.com/office/drawing/2014/main" id="{2EB18B06-B299-2646-935C-F4145C882DAF}"/>
              </a:ext>
            </a:extLst>
          </p:cNvPr>
          <p:cNvCxnSpPr>
            <a:cxnSpLocks/>
          </p:cNvCxnSpPr>
          <p:nvPr/>
        </p:nvCxnSpPr>
        <p:spPr>
          <a:xfrm>
            <a:off x="703100" y="1038421"/>
            <a:ext cx="6325229" cy="0"/>
          </a:xfrm>
          <a:prstGeom prst="line">
            <a:avLst/>
          </a:prstGeom>
          <a:ln w="38100">
            <a:solidFill>
              <a:srgbClr val="585656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232F7F13-B5E0-4D88-A683-C356B812AEF4}"/>
              </a:ext>
            </a:extLst>
          </p:cNvPr>
          <p:cNvSpPr/>
          <p:nvPr/>
        </p:nvSpPr>
        <p:spPr>
          <a:xfrm>
            <a:off x="1331650" y="1475997"/>
            <a:ext cx="6329779" cy="3906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实际上是对需求分析的表格化摘要：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按照模块组织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每个模块的功能列表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功能的关键摘要信息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其他可选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性能描述可选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如果需要加，则对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的模型添加一些指标要求。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 App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添加一些应用速度与并发的性能要求。</a:t>
            </a:r>
          </a:p>
        </p:txBody>
      </p:sp>
    </p:spTree>
    <p:extLst>
      <p:ext uri="{BB962C8B-B14F-4D97-AF65-F5344CB8AC3E}">
        <p14:creationId xmlns:p14="http://schemas.microsoft.com/office/powerpoint/2010/main" val="3313670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4">
            <a:extLst>
              <a:ext uri="{FF2B5EF4-FFF2-40B4-BE49-F238E27FC236}">
                <a16:creationId xmlns:a16="http://schemas.microsoft.com/office/drawing/2014/main" id="{0F1AF749-AE61-EE48-8610-B7E1ED319407}"/>
              </a:ext>
            </a:extLst>
          </p:cNvPr>
          <p:cNvSpPr txBox="1"/>
          <p:nvPr/>
        </p:nvSpPr>
        <p:spPr>
          <a:xfrm>
            <a:off x="703099" y="397430"/>
            <a:ext cx="7951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B500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5.</a:t>
            </a:r>
            <a:r>
              <a:rPr lang="zh-CN" altLang="en-US" sz="3600" b="1" dirty="0">
                <a:solidFill>
                  <a:srgbClr val="B500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环境需求</a:t>
            </a:r>
          </a:p>
        </p:txBody>
      </p:sp>
      <p:cxnSp>
        <p:nvCxnSpPr>
          <p:cNvPr id="84" name="直接连接符 25">
            <a:extLst>
              <a:ext uri="{FF2B5EF4-FFF2-40B4-BE49-F238E27FC236}">
                <a16:creationId xmlns:a16="http://schemas.microsoft.com/office/drawing/2014/main" id="{2EB18B06-B299-2646-935C-F4145C882DAF}"/>
              </a:ext>
            </a:extLst>
          </p:cNvPr>
          <p:cNvCxnSpPr>
            <a:cxnSpLocks/>
          </p:cNvCxnSpPr>
          <p:nvPr/>
        </p:nvCxnSpPr>
        <p:spPr>
          <a:xfrm>
            <a:off x="703100" y="1038421"/>
            <a:ext cx="6325229" cy="0"/>
          </a:xfrm>
          <a:prstGeom prst="line">
            <a:avLst/>
          </a:prstGeom>
          <a:ln w="38100">
            <a:solidFill>
              <a:srgbClr val="585656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A3AFF60B-E851-447E-9D5C-A243C1D184D6}"/>
              </a:ext>
            </a:extLst>
          </p:cNvPr>
          <p:cNvSpPr/>
          <p:nvPr/>
        </p:nvSpPr>
        <p:spPr>
          <a:xfrm>
            <a:off x="3856836" y="1981940"/>
            <a:ext cx="3746377" cy="54153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网络环境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7FC20E06-212A-4AC5-8185-F38FFA859462}"/>
              </a:ext>
            </a:extLst>
          </p:cNvPr>
          <p:cNvSpPr/>
          <p:nvPr/>
        </p:nvSpPr>
        <p:spPr>
          <a:xfrm>
            <a:off x="3856836" y="2887462"/>
            <a:ext cx="3746377" cy="54153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运行环境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A521A84F-45F9-40E3-8889-81B203FCA9F4}"/>
              </a:ext>
            </a:extLst>
          </p:cNvPr>
          <p:cNvSpPr/>
          <p:nvPr/>
        </p:nvSpPr>
        <p:spPr>
          <a:xfrm>
            <a:off x="3856835" y="3909872"/>
            <a:ext cx="3746377" cy="54153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人员要求（可选）</a:t>
            </a: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956BBFA7-A996-4CCC-ABB4-E9A4532394E9}"/>
              </a:ext>
            </a:extLst>
          </p:cNvPr>
          <p:cNvSpPr/>
          <p:nvPr/>
        </p:nvSpPr>
        <p:spPr>
          <a:xfrm>
            <a:off x="3865714" y="4848051"/>
            <a:ext cx="3746377" cy="54153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其他特殊要求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DF4C4B7-03E2-43C4-BD72-A87321FBEF88}"/>
              </a:ext>
            </a:extLst>
          </p:cNvPr>
          <p:cNvSpPr/>
          <p:nvPr/>
        </p:nvSpPr>
        <p:spPr>
          <a:xfrm>
            <a:off x="6096000" y="5554649"/>
            <a:ext cx="37369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（比如：</a:t>
            </a:r>
            <a:r>
              <a:rPr lang="en-US" altLang="zh-CN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RFID</a:t>
            </a:r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RFID</a:t>
            </a:r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读写器，视频云台等）</a:t>
            </a:r>
            <a:endParaRPr lang="zh-CN" altLang="en-US" sz="1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586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3432011" y="2468245"/>
            <a:ext cx="8759989" cy="662569"/>
          </a:xfrm>
        </p:spPr>
        <p:txBody>
          <a:bodyPr vert="horz" lIns="0" tIns="45720" rIns="91440" bIns="0" rtlCol="0">
            <a:noAutofit/>
          </a:bodyPr>
          <a:lstStyle/>
          <a:p>
            <a:pPr algn="l" fontAlgn="t"/>
            <a:r>
              <a:rPr kumimoji="1" lang="zh-CN" altLang="en-US" sz="3200" b="1" dirty="0">
                <a:solidFill>
                  <a:srgbClr val="B5001F"/>
                </a:solidFill>
                <a:latin typeface="Microsoft YaHei"/>
                <a:ea typeface="Microsoft YaHei"/>
                <a:cs typeface="Microsoft YaHei"/>
              </a:rPr>
              <a:t>中国高科实训工程框架</a:t>
            </a:r>
            <a:endParaRPr kumimoji="1" lang="en-US" altLang="zh-CN" sz="3200" b="1" dirty="0">
              <a:solidFill>
                <a:srgbClr val="B5001F"/>
              </a:solidFill>
              <a:latin typeface="Microsoft YaHei"/>
              <a:ea typeface="Microsoft YaHei"/>
              <a:cs typeface="Microsoft YaHei"/>
            </a:endParaRPr>
          </a:p>
        </p:txBody>
      </p:sp>
      <p:cxnSp>
        <p:nvCxnSpPr>
          <p:cNvPr id="10" name="直线连接符 9"/>
          <p:cNvCxnSpPr/>
          <p:nvPr/>
        </p:nvCxnSpPr>
        <p:spPr>
          <a:xfrm>
            <a:off x="3432013" y="3324338"/>
            <a:ext cx="8759987" cy="7929"/>
          </a:xfrm>
          <a:prstGeom prst="line">
            <a:avLst/>
          </a:prstGeom>
          <a:ln>
            <a:solidFill>
              <a:srgbClr val="B5001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0" y="6277429"/>
            <a:ext cx="12192000" cy="580572"/>
          </a:xfrm>
          <a:prstGeom prst="rect">
            <a:avLst/>
          </a:prstGeom>
          <a:solidFill>
            <a:srgbClr val="B5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rgbClr val="B5001F"/>
              </a:solidFill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6871563" y="6458820"/>
            <a:ext cx="5191875" cy="205657"/>
          </a:xfrm>
          <a:prstGeom prst="rect">
            <a:avLst/>
          </a:prstGeom>
        </p:spPr>
        <p:txBody>
          <a:bodyPr vert="horz" lIns="0" tIns="0" rIns="121920" bIns="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zh-TW" altLang="en-US" sz="1333" dirty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中国高科集团股份有限公司   </a:t>
            </a:r>
            <a:r>
              <a:rPr kumimoji="1" lang="en-US" altLang="zh-TW" sz="1333" dirty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CHINA HI-TECH GROUP CO., LTD.</a:t>
            </a:r>
            <a:endParaRPr kumimoji="1" lang="zh-CN" altLang="en-US" sz="1333" dirty="0">
              <a:solidFill>
                <a:schemeClr val="bg1"/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2" name="副标题 2"/>
          <p:cNvSpPr txBox="1">
            <a:spLocks/>
          </p:cNvSpPr>
          <p:nvPr/>
        </p:nvSpPr>
        <p:spPr>
          <a:xfrm>
            <a:off x="3432014" y="3641339"/>
            <a:ext cx="3347949" cy="21936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zh-CN" altLang="en-US" sz="1600" dirty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乐 </a:t>
            </a:r>
            <a:r>
              <a:rPr kumimoji="1" lang="en-US" altLang="zh-CN" sz="1600" dirty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· </a:t>
            </a:r>
            <a:r>
              <a:rPr kumimoji="1" lang="zh-CN" altLang="en-US" sz="1600" dirty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教育 </a:t>
            </a:r>
            <a:r>
              <a:rPr kumimoji="1" lang="en-US" altLang="zh-CN" sz="1600" dirty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| </a:t>
            </a:r>
            <a:r>
              <a:rPr kumimoji="1" lang="zh-CN" altLang="en-US" sz="1600" dirty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智 </a:t>
            </a:r>
            <a:r>
              <a:rPr kumimoji="1" lang="en-US" altLang="zh-CN" sz="1600" dirty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· </a:t>
            </a:r>
            <a:r>
              <a:rPr kumimoji="1" lang="zh-CN" altLang="en-US" sz="1600" dirty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全球</a:t>
            </a: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3432011" y="3946648"/>
            <a:ext cx="3836693" cy="2793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1333" dirty="0">
                <a:latin typeface="Microsoft YaHei"/>
                <a:ea typeface="Microsoft YaHei"/>
                <a:cs typeface="Microsoft YaHei"/>
              </a:rPr>
              <a:t>Embrace education</a:t>
            </a:r>
            <a:r>
              <a:rPr kumimoji="1" lang="zh-CN" altLang="en-US" sz="1333" dirty="0">
                <a:latin typeface="Microsoft YaHei"/>
                <a:ea typeface="Microsoft YaHei"/>
                <a:cs typeface="Microsoft YaHei"/>
              </a:rPr>
              <a:t> </a:t>
            </a:r>
            <a:r>
              <a:rPr kumimoji="1" lang="en-US" altLang="zh-CN" sz="1333" dirty="0">
                <a:latin typeface="Microsoft YaHei"/>
                <a:ea typeface="Microsoft YaHei"/>
                <a:cs typeface="Microsoft YaHei"/>
              </a:rPr>
              <a:t>| Enlighten horizon</a:t>
            </a:r>
            <a:endParaRPr kumimoji="1" lang="zh-CN" altLang="en-US" sz="1333" dirty="0">
              <a:latin typeface="Microsoft YaHei"/>
              <a:ea typeface="Microsoft YaHei"/>
              <a:cs typeface="Microsoft YaHei"/>
            </a:endParaRPr>
          </a:p>
        </p:txBody>
      </p:sp>
      <p:pic>
        <p:nvPicPr>
          <p:cNvPr id="13" name="图片 12" descr="辅助图形-01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454214"/>
            <a:ext cx="2397327" cy="3254284"/>
          </a:xfrm>
          <a:prstGeom prst="rect">
            <a:avLst/>
          </a:prstGeom>
        </p:spPr>
      </p:pic>
      <p:pic>
        <p:nvPicPr>
          <p:cNvPr id="15" name="图片 14" descr="logo组合-01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986" y="259061"/>
            <a:ext cx="3469607" cy="99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011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4">
            <a:extLst>
              <a:ext uri="{FF2B5EF4-FFF2-40B4-BE49-F238E27FC236}">
                <a16:creationId xmlns:a16="http://schemas.microsoft.com/office/drawing/2014/main" id="{0F1AF749-AE61-EE48-8610-B7E1ED319407}"/>
              </a:ext>
            </a:extLst>
          </p:cNvPr>
          <p:cNvSpPr txBox="1"/>
          <p:nvPr/>
        </p:nvSpPr>
        <p:spPr>
          <a:xfrm>
            <a:off x="703099" y="397430"/>
            <a:ext cx="7951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B5001F"/>
                </a:solidFill>
                <a:latin typeface="Arial" panose="020B0604020202020204" pitchFamily="34" charset="0"/>
                <a:ea typeface="Lato Black" charset="0"/>
                <a:cs typeface="Arial" panose="020B0604020202020204" pitchFamily="34" charset="0"/>
              </a:rPr>
              <a:t>1.</a:t>
            </a:r>
            <a:r>
              <a:rPr lang="zh-CN" altLang="en-US" sz="3600" b="1" dirty="0">
                <a:solidFill>
                  <a:srgbClr val="B5001F"/>
                </a:solidFill>
                <a:latin typeface="Arial" panose="020B0604020202020204" pitchFamily="34" charset="0"/>
                <a:ea typeface="Lato Black" charset="0"/>
                <a:cs typeface="Arial" panose="020B0604020202020204" pitchFamily="34" charset="0"/>
              </a:rPr>
              <a:t> 任务</a:t>
            </a:r>
          </a:p>
        </p:txBody>
      </p:sp>
      <p:cxnSp>
        <p:nvCxnSpPr>
          <p:cNvPr id="84" name="直接连接符 25">
            <a:extLst>
              <a:ext uri="{FF2B5EF4-FFF2-40B4-BE49-F238E27FC236}">
                <a16:creationId xmlns:a16="http://schemas.microsoft.com/office/drawing/2014/main" id="{2EB18B06-B299-2646-935C-F4145C882DAF}"/>
              </a:ext>
            </a:extLst>
          </p:cNvPr>
          <p:cNvCxnSpPr>
            <a:cxnSpLocks/>
          </p:cNvCxnSpPr>
          <p:nvPr/>
        </p:nvCxnSpPr>
        <p:spPr>
          <a:xfrm>
            <a:off x="703100" y="1038421"/>
            <a:ext cx="6325229" cy="0"/>
          </a:xfrm>
          <a:prstGeom prst="line">
            <a:avLst/>
          </a:prstGeom>
          <a:ln w="38100">
            <a:solidFill>
              <a:srgbClr val="585656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94DDEA-B373-43D6-9470-A3C4CC85D12D}"/>
              </a:ext>
            </a:extLst>
          </p:cNvPr>
          <p:cNvSpPr/>
          <p:nvPr/>
        </p:nvSpPr>
        <p:spPr>
          <a:xfrm>
            <a:off x="3865714" y="2603377"/>
            <a:ext cx="3746377" cy="54153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9B5D8D7-1EB8-41B4-9B92-F284756F2CD2}"/>
              </a:ext>
            </a:extLst>
          </p:cNvPr>
          <p:cNvSpPr/>
          <p:nvPr/>
        </p:nvSpPr>
        <p:spPr>
          <a:xfrm>
            <a:off x="4723239" y="3417671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完成所有用例描述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91F5991-93E9-4BF4-BD68-3FBD6C6996C4}"/>
              </a:ext>
            </a:extLst>
          </p:cNvPr>
          <p:cNvSpPr/>
          <p:nvPr/>
        </p:nvSpPr>
        <p:spPr>
          <a:xfrm>
            <a:off x="4723239" y="405975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完成需求分析文档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F71D1A0-5749-4180-A897-4982724B51B4}"/>
              </a:ext>
            </a:extLst>
          </p:cNvPr>
          <p:cNvSpPr/>
          <p:nvPr/>
        </p:nvSpPr>
        <p:spPr>
          <a:xfrm>
            <a:off x="5501087" y="3782760"/>
            <a:ext cx="27029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上一天已经完成：需求描述 </a:t>
            </a:r>
            <a:r>
              <a:rPr lang="en-US" altLang="zh-CN" sz="12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sz="12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用例图</a:t>
            </a:r>
          </a:p>
        </p:txBody>
      </p:sp>
    </p:spTree>
    <p:extLst>
      <p:ext uri="{BB962C8B-B14F-4D97-AF65-F5344CB8AC3E}">
        <p14:creationId xmlns:p14="http://schemas.microsoft.com/office/powerpoint/2010/main" val="4149613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4">
            <a:extLst>
              <a:ext uri="{FF2B5EF4-FFF2-40B4-BE49-F238E27FC236}">
                <a16:creationId xmlns:a16="http://schemas.microsoft.com/office/drawing/2014/main" id="{0F1AF749-AE61-EE48-8610-B7E1ED319407}"/>
              </a:ext>
            </a:extLst>
          </p:cNvPr>
          <p:cNvSpPr txBox="1"/>
          <p:nvPr/>
        </p:nvSpPr>
        <p:spPr>
          <a:xfrm>
            <a:off x="703099" y="397430"/>
            <a:ext cx="7951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B5001F"/>
                </a:solidFill>
                <a:latin typeface="Arial" panose="020B0604020202020204" pitchFamily="34" charset="0"/>
                <a:ea typeface="Lato Black" charset="0"/>
                <a:cs typeface="Arial" panose="020B0604020202020204" pitchFamily="34" charset="0"/>
              </a:rPr>
              <a:t>2.</a:t>
            </a:r>
            <a:r>
              <a:rPr lang="zh-CN" altLang="en-US" sz="3600" b="1" dirty="0">
                <a:solidFill>
                  <a:srgbClr val="B5001F"/>
                </a:solidFill>
                <a:latin typeface="Arial" panose="020B0604020202020204" pitchFamily="34" charset="0"/>
                <a:ea typeface="Lato Black" charset="0"/>
                <a:cs typeface="Arial" panose="020B0604020202020204" pitchFamily="34" charset="0"/>
              </a:rPr>
              <a:t> 内容</a:t>
            </a:r>
          </a:p>
        </p:txBody>
      </p:sp>
      <p:cxnSp>
        <p:nvCxnSpPr>
          <p:cNvPr id="84" name="直接连接符 25">
            <a:extLst>
              <a:ext uri="{FF2B5EF4-FFF2-40B4-BE49-F238E27FC236}">
                <a16:creationId xmlns:a16="http://schemas.microsoft.com/office/drawing/2014/main" id="{2EB18B06-B299-2646-935C-F4145C882DAF}"/>
              </a:ext>
            </a:extLst>
          </p:cNvPr>
          <p:cNvCxnSpPr>
            <a:cxnSpLocks/>
          </p:cNvCxnSpPr>
          <p:nvPr/>
        </p:nvCxnSpPr>
        <p:spPr>
          <a:xfrm>
            <a:off x="703100" y="1038421"/>
            <a:ext cx="6325229" cy="0"/>
          </a:xfrm>
          <a:prstGeom prst="line">
            <a:avLst/>
          </a:prstGeom>
          <a:ln w="38100">
            <a:solidFill>
              <a:srgbClr val="585656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2F074873-FE1F-428D-AA73-A4E5CC57EA48}"/>
              </a:ext>
            </a:extLst>
          </p:cNvPr>
          <p:cNvSpPr/>
          <p:nvPr/>
        </p:nvSpPr>
        <p:spPr>
          <a:xfrm>
            <a:off x="1059401" y="1804335"/>
            <a:ext cx="7800513" cy="2433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完成所有用例描述；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完成项目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风格设计；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完成功能范围定义与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性能指标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定义；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完成部署结构说明；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完成生产运行环境说明；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6488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4">
            <a:extLst>
              <a:ext uri="{FF2B5EF4-FFF2-40B4-BE49-F238E27FC236}">
                <a16:creationId xmlns:a16="http://schemas.microsoft.com/office/drawing/2014/main" id="{0F1AF749-AE61-EE48-8610-B7E1ED319407}"/>
              </a:ext>
            </a:extLst>
          </p:cNvPr>
          <p:cNvSpPr txBox="1"/>
          <p:nvPr/>
        </p:nvSpPr>
        <p:spPr>
          <a:xfrm>
            <a:off x="703099" y="397430"/>
            <a:ext cx="7951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B500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3.</a:t>
            </a:r>
            <a:r>
              <a:rPr lang="zh-CN" altLang="en-US" sz="3600" b="1" dirty="0">
                <a:solidFill>
                  <a:srgbClr val="B500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要求</a:t>
            </a:r>
          </a:p>
        </p:txBody>
      </p:sp>
      <p:cxnSp>
        <p:nvCxnSpPr>
          <p:cNvPr id="84" name="直接连接符 25">
            <a:extLst>
              <a:ext uri="{FF2B5EF4-FFF2-40B4-BE49-F238E27FC236}">
                <a16:creationId xmlns:a16="http://schemas.microsoft.com/office/drawing/2014/main" id="{2EB18B06-B299-2646-935C-F4145C882DAF}"/>
              </a:ext>
            </a:extLst>
          </p:cNvPr>
          <p:cNvCxnSpPr>
            <a:cxnSpLocks/>
          </p:cNvCxnSpPr>
          <p:nvPr/>
        </p:nvCxnSpPr>
        <p:spPr>
          <a:xfrm>
            <a:off x="703100" y="1038421"/>
            <a:ext cx="6325229" cy="0"/>
          </a:xfrm>
          <a:prstGeom prst="line">
            <a:avLst/>
          </a:prstGeom>
          <a:ln w="38100">
            <a:solidFill>
              <a:srgbClr val="585656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DE17D564-F022-4D71-9A5C-0392CFEDD415}"/>
              </a:ext>
            </a:extLst>
          </p:cNvPr>
          <p:cNvSpPr/>
          <p:nvPr/>
        </p:nvSpPr>
        <p:spPr>
          <a:xfrm>
            <a:off x="932329" y="1574415"/>
            <a:ext cx="6096000" cy="1443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完成所有需求分析的内容；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完成需求分析文档；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规范排版与格式；</a:t>
            </a:r>
          </a:p>
        </p:txBody>
      </p:sp>
    </p:spTree>
    <p:extLst>
      <p:ext uri="{BB962C8B-B14F-4D97-AF65-F5344CB8AC3E}">
        <p14:creationId xmlns:p14="http://schemas.microsoft.com/office/powerpoint/2010/main" val="946974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4">
            <a:extLst>
              <a:ext uri="{FF2B5EF4-FFF2-40B4-BE49-F238E27FC236}">
                <a16:creationId xmlns:a16="http://schemas.microsoft.com/office/drawing/2014/main" id="{0F1AF749-AE61-EE48-8610-B7E1ED319407}"/>
              </a:ext>
            </a:extLst>
          </p:cNvPr>
          <p:cNvSpPr txBox="1"/>
          <p:nvPr/>
        </p:nvSpPr>
        <p:spPr>
          <a:xfrm>
            <a:off x="703099" y="397430"/>
            <a:ext cx="7951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B500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4.</a:t>
            </a:r>
            <a:r>
              <a:rPr lang="zh-CN" altLang="en-US" sz="3600" b="1" dirty="0">
                <a:solidFill>
                  <a:srgbClr val="B500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提交物</a:t>
            </a:r>
          </a:p>
        </p:txBody>
      </p:sp>
      <p:cxnSp>
        <p:nvCxnSpPr>
          <p:cNvPr id="84" name="直接连接符 25">
            <a:extLst>
              <a:ext uri="{FF2B5EF4-FFF2-40B4-BE49-F238E27FC236}">
                <a16:creationId xmlns:a16="http://schemas.microsoft.com/office/drawing/2014/main" id="{2EB18B06-B299-2646-935C-F4145C882DAF}"/>
              </a:ext>
            </a:extLst>
          </p:cNvPr>
          <p:cNvCxnSpPr>
            <a:cxnSpLocks/>
          </p:cNvCxnSpPr>
          <p:nvPr/>
        </p:nvCxnSpPr>
        <p:spPr>
          <a:xfrm>
            <a:off x="703100" y="1038421"/>
            <a:ext cx="6325229" cy="0"/>
          </a:xfrm>
          <a:prstGeom prst="line">
            <a:avLst/>
          </a:prstGeom>
          <a:ln w="38100">
            <a:solidFill>
              <a:srgbClr val="585656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683D4B13-1735-4BEA-8627-8B801CCBE1AE}"/>
              </a:ext>
            </a:extLst>
          </p:cNvPr>
          <p:cNvSpPr/>
          <p:nvPr/>
        </p:nvSpPr>
        <p:spPr>
          <a:xfrm>
            <a:off x="5004046" y="3528420"/>
            <a:ext cx="59627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2/2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）：于亚梅老师导出，大家不用关注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298825A-D93F-444A-B2DB-1539E9EEB49B}"/>
              </a:ext>
            </a:extLst>
          </p:cNvPr>
          <p:cNvSpPr/>
          <p:nvPr/>
        </p:nvSpPr>
        <p:spPr>
          <a:xfrm>
            <a:off x="3865714" y="2603377"/>
            <a:ext cx="4594705" cy="54153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完整的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需求分析文档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DEC4711-55E9-4922-8353-9AA7114EF30B}"/>
              </a:ext>
            </a:extLst>
          </p:cNvPr>
          <p:cNvSpPr txBox="1"/>
          <p:nvPr/>
        </p:nvSpPr>
        <p:spPr>
          <a:xfrm>
            <a:off x="4503256" y="4704531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通过结果，看文档协作的评价</a:t>
            </a:r>
          </a:p>
        </p:txBody>
      </p:sp>
    </p:spTree>
    <p:extLst>
      <p:ext uri="{BB962C8B-B14F-4D97-AF65-F5344CB8AC3E}">
        <p14:creationId xmlns:p14="http://schemas.microsoft.com/office/powerpoint/2010/main" val="3488140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1583"/>
            <a:ext cx="12192000" cy="4078663"/>
          </a:xfrm>
          <a:prstGeom prst="rect">
            <a:avLst/>
          </a:prstGeom>
          <a:solidFill>
            <a:srgbClr val="B500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4078665"/>
            <a:ext cx="12192000" cy="6222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10" name="副标题 2"/>
          <p:cNvSpPr txBox="1">
            <a:spLocks/>
          </p:cNvSpPr>
          <p:nvPr/>
        </p:nvSpPr>
        <p:spPr>
          <a:xfrm>
            <a:off x="5275949" y="4139399"/>
            <a:ext cx="2107087" cy="21936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zh-CN" altLang="en-US" sz="1467" b="1" dirty="0">
                <a:solidFill>
                  <a:prstClr val="white"/>
                </a:solidFill>
                <a:latin typeface="Microsoft YaHei"/>
                <a:ea typeface="Microsoft YaHei"/>
                <a:cs typeface="Microsoft YaHei"/>
              </a:rPr>
              <a:t>乐 </a:t>
            </a:r>
            <a:r>
              <a:rPr kumimoji="1" lang="en-US" altLang="zh-CN" sz="1467" b="1" dirty="0">
                <a:solidFill>
                  <a:prstClr val="white"/>
                </a:solidFill>
                <a:latin typeface="Microsoft YaHei"/>
                <a:ea typeface="Microsoft YaHei"/>
                <a:cs typeface="Microsoft YaHei"/>
              </a:rPr>
              <a:t>· </a:t>
            </a:r>
            <a:r>
              <a:rPr kumimoji="1" lang="zh-CN" altLang="en-US" sz="1467" b="1" dirty="0">
                <a:solidFill>
                  <a:prstClr val="white"/>
                </a:solidFill>
                <a:latin typeface="Microsoft YaHei"/>
                <a:ea typeface="Microsoft YaHei"/>
                <a:cs typeface="Microsoft YaHei"/>
              </a:rPr>
              <a:t>教育 </a:t>
            </a:r>
            <a:r>
              <a:rPr kumimoji="1" lang="en-US" altLang="zh-CN" sz="1467" b="1" dirty="0">
                <a:solidFill>
                  <a:prstClr val="white"/>
                </a:solidFill>
                <a:latin typeface="Microsoft YaHei"/>
                <a:ea typeface="Microsoft YaHei"/>
                <a:cs typeface="Microsoft YaHei"/>
              </a:rPr>
              <a:t>| </a:t>
            </a:r>
            <a:r>
              <a:rPr kumimoji="1" lang="zh-CN" altLang="en-US" sz="1467" b="1" dirty="0">
                <a:solidFill>
                  <a:prstClr val="white"/>
                </a:solidFill>
                <a:latin typeface="Microsoft YaHei"/>
                <a:ea typeface="Microsoft YaHei"/>
                <a:cs typeface="Microsoft YaHei"/>
              </a:rPr>
              <a:t>智 </a:t>
            </a:r>
            <a:r>
              <a:rPr kumimoji="1" lang="en-US" altLang="zh-CN" sz="1467" b="1" dirty="0">
                <a:solidFill>
                  <a:prstClr val="white"/>
                </a:solidFill>
                <a:latin typeface="Microsoft YaHei"/>
                <a:ea typeface="Microsoft YaHei"/>
                <a:cs typeface="Microsoft YaHei"/>
              </a:rPr>
              <a:t>· </a:t>
            </a:r>
            <a:r>
              <a:rPr kumimoji="1" lang="zh-CN" altLang="en-US" sz="1467" b="1" dirty="0">
                <a:solidFill>
                  <a:prstClr val="white"/>
                </a:solidFill>
                <a:latin typeface="Microsoft YaHei"/>
                <a:ea typeface="Microsoft YaHei"/>
                <a:cs typeface="Microsoft YaHei"/>
              </a:rPr>
              <a:t>全球</a:t>
            </a: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4322106" y="4423734"/>
            <a:ext cx="4206561" cy="2793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1467" b="1" dirty="0">
                <a:solidFill>
                  <a:prstClr val="white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Embrace education</a:t>
            </a:r>
            <a:r>
              <a:rPr kumimoji="1" lang="zh-CN" altLang="en-US" sz="1467" b="1" dirty="0">
                <a:solidFill>
                  <a:prstClr val="white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 </a:t>
            </a:r>
            <a:r>
              <a:rPr kumimoji="1" lang="en-US" altLang="zh-CN" sz="1467" b="1" dirty="0">
                <a:solidFill>
                  <a:prstClr val="white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| Enlighten horizon</a:t>
            </a:r>
            <a:endParaRPr kumimoji="1" lang="zh-CN" altLang="en-US" sz="1467" b="1" dirty="0">
              <a:solidFill>
                <a:prstClr val="white"/>
              </a:solid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1745804"/>
            <a:ext cx="12192000" cy="906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实训指导</a:t>
            </a:r>
            <a:endParaRPr lang="en-US" altLang="zh-CN" sz="4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Picture 4" descr="logo-01">
            <a:extLst>
              <a:ext uri="{FF2B5EF4-FFF2-40B4-BE49-F238E27FC236}">
                <a16:creationId xmlns:a16="http://schemas.microsoft.com/office/drawing/2014/main" id="{FC1C993C-5519-4ED9-B7CF-3ABAEAD5E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916" y="4840594"/>
            <a:ext cx="1967745" cy="1967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10C3904-06DE-4AA3-84A4-0BF5E8FD4A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052" y="4888466"/>
            <a:ext cx="1872000" cy="18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017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4">
            <a:extLst>
              <a:ext uri="{FF2B5EF4-FFF2-40B4-BE49-F238E27FC236}">
                <a16:creationId xmlns:a16="http://schemas.microsoft.com/office/drawing/2014/main" id="{0F1AF749-AE61-EE48-8610-B7E1ED319407}"/>
              </a:ext>
            </a:extLst>
          </p:cNvPr>
          <p:cNvSpPr txBox="1"/>
          <p:nvPr/>
        </p:nvSpPr>
        <p:spPr>
          <a:xfrm>
            <a:off x="703099" y="397430"/>
            <a:ext cx="7951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B500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1.</a:t>
            </a:r>
            <a:r>
              <a:rPr lang="zh-CN" altLang="en-US" sz="3600" b="1" dirty="0">
                <a:solidFill>
                  <a:srgbClr val="B500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 说明</a:t>
            </a:r>
          </a:p>
        </p:txBody>
      </p:sp>
      <p:cxnSp>
        <p:nvCxnSpPr>
          <p:cNvPr id="84" name="直接连接符 25">
            <a:extLst>
              <a:ext uri="{FF2B5EF4-FFF2-40B4-BE49-F238E27FC236}">
                <a16:creationId xmlns:a16="http://schemas.microsoft.com/office/drawing/2014/main" id="{2EB18B06-B299-2646-935C-F4145C882DAF}"/>
              </a:ext>
            </a:extLst>
          </p:cNvPr>
          <p:cNvCxnSpPr>
            <a:cxnSpLocks/>
          </p:cNvCxnSpPr>
          <p:nvPr/>
        </p:nvCxnSpPr>
        <p:spPr>
          <a:xfrm>
            <a:off x="703100" y="1038421"/>
            <a:ext cx="6325229" cy="0"/>
          </a:xfrm>
          <a:prstGeom prst="line">
            <a:avLst/>
          </a:prstGeom>
          <a:ln w="38100">
            <a:solidFill>
              <a:srgbClr val="585656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A42E0996-E9ED-47F0-9E22-BA795A4D032F}"/>
              </a:ext>
            </a:extLst>
          </p:cNvPr>
          <p:cNvSpPr/>
          <p:nvPr/>
        </p:nvSpPr>
        <p:spPr>
          <a:xfrm>
            <a:off x="3865714" y="2603377"/>
            <a:ext cx="3746377" cy="54153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文档说明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DB3D5CC2-75DB-4A7D-B1D1-8A9C6327165C}"/>
              </a:ext>
            </a:extLst>
          </p:cNvPr>
          <p:cNvSpPr/>
          <p:nvPr/>
        </p:nvSpPr>
        <p:spPr>
          <a:xfrm>
            <a:off x="3865714" y="3945385"/>
            <a:ext cx="3746377" cy="54153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术语定义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E3F91D5-1591-496E-A047-F3072E16FB86}"/>
              </a:ext>
            </a:extLst>
          </p:cNvPr>
          <p:cNvSpPr txBox="1"/>
          <p:nvPr/>
        </p:nvSpPr>
        <p:spPr>
          <a:xfrm>
            <a:off x="6403077" y="4614259"/>
            <a:ext cx="3595856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400" dirty="0"/>
              <a:t>备注：行业术语，不需要描述软件专业术语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A243526-BA6B-4E53-BFD0-EE41BB406654}"/>
              </a:ext>
            </a:extLst>
          </p:cNvPr>
          <p:cNvSpPr txBox="1"/>
          <p:nvPr/>
        </p:nvSpPr>
        <p:spPr>
          <a:xfrm>
            <a:off x="6403077" y="3237372"/>
            <a:ext cx="4314001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400" dirty="0"/>
              <a:t>备注：本文档的说明，比如目的、编写者、用途等。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12E48E05-0C8E-4919-B4EF-2D4C5AC5B508}"/>
              </a:ext>
            </a:extLst>
          </p:cNvPr>
          <p:cNvSpPr/>
          <p:nvPr/>
        </p:nvSpPr>
        <p:spPr>
          <a:xfrm>
            <a:off x="3865713" y="5275912"/>
            <a:ext cx="3746377" cy="54153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其他说明</a:t>
            </a:r>
          </a:p>
        </p:txBody>
      </p:sp>
    </p:spTree>
    <p:extLst>
      <p:ext uri="{BB962C8B-B14F-4D97-AF65-F5344CB8AC3E}">
        <p14:creationId xmlns:p14="http://schemas.microsoft.com/office/powerpoint/2010/main" val="449407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4">
            <a:extLst>
              <a:ext uri="{FF2B5EF4-FFF2-40B4-BE49-F238E27FC236}">
                <a16:creationId xmlns:a16="http://schemas.microsoft.com/office/drawing/2014/main" id="{0F1AF749-AE61-EE48-8610-B7E1ED319407}"/>
              </a:ext>
            </a:extLst>
          </p:cNvPr>
          <p:cNvSpPr txBox="1"/>
          <p:nvPr/>
        </p:nvSpPr>
        <p:spPr>
          <a:xfrm>
            <a:off x="703099" y="397430"/>
            <a:ext cx="7951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B500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2.</a:t>
            </a:r>
            <a:r>
              <a:rPr lang="zh-CN" altLang="en-US" sz="3600" b="1" dirty="0">
                <a:solidFill>
                  <a:srgbClr val="B500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 需求说明的辅助说明</a:t>
            </a:r>
          </a:p>
        </p:txBody>
      </p:sp>
      <p:cxnSp>
        <p:nvCxnSpPr>
          <p:cNvPr id="84" name="直接连接符 25">
            <a:extLst>
              <a:ext uri="{FF2B5EF4-FFF2-40B4-BE49-F238E27FC236}">
                <a16:creationId xmlns:a16="http://schemas.microsoft.com/office/drawing/2014/main" id="{2EB18B06-B299-2646-935C-F4145C882DAF}"/>
              </a:ext>
            </a:extLst>
          </p:cNvPr>
          <p:cNvCxnSpPr>
            <a:cxnSpLocks/>
          </p:cNvCxnSpPr>
          <p:nvPr/>
        </p:nvCxnSpPr>
        <p:spPr>
          <a:xfrm>
            <a:off x="703100" y="1038421"/>
            <a:ext cx="6325229" cy="0"/>
          </a:xfrm>
          <a:prstGeom prst="line">
            <a:avLst/>
          </a:prstGeom>
          <a:ln w="38100">
            <a:solidFill>
              <a:srgbClr val="585656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A42E0996-E9ED-47F0-9E22-BA795A4D032F}"/>
              </a:ext>
            </a:extLst>
          </p:cNvPr>
          <p:cNvSpPr/>
          <p:nvPr/>
        </p:nvSpPr>
        <p:spPr>
          <a:xfrm>
            <a:off x="3865713" y="1714447"/>
            <a:ext cx="4932057" cy="54153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项目背景说明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DB3D5CC2-75DB-4A7D-B1D1-8A9C6327165C}"/>
              </a:ext>
            </a:extLst>
          </p:cNvPr>
          <p:cNvSpPr/>
          <p:nvPr/>
        </p:nvSpPr>
        <p:spPr>
          <a:xfrm>
            <a:off x="3865713" y="2655902"/>
            <a:ext cx="4932057" cy="54153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项目目标与意义说明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12E48E05-0C8E-4919-B4EF-2D4C5AC5B508}"/>
              </a:ext>
            </a:extLst>
          </p:cNvPr>
          <p:cNvSpPr/>
          <p:nvPr/>
        </p:nvSpPr>
        <p:spPr>
          <a:xfrm>
            <a:off x="3865712" y="3672015"/>
            <a:ext cx="4932057" cy="54153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项目遵循的原则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448A687-F53E-4EFB-B36A-DEF50B372DF3}"/>
              </a:ext>
            </a:extLst>
          </p:cNvPr>
          <p:cNvSpPr/>
          <p:nvPr/>
        </p:nvSpPr>
        <p:spPr>
          <a:xfrm>
            <a:off x="3865711" y="4688128"/>
            <a:ext cx="4932057" cy="54153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需求说明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99A60B0-6AEB-45C3-B87C-E0902FADCCCA}"/>
              </a:ext>
            </a:extLst>
          </p:cNvPr>
          <p:cNvSpPr/>
          <p:nvPr/>
        </p:nvSpPr>
        <p:spPr>
          <a:xfrm>
            <a:off x="7028329" y="4274916"/>
            <a:ext cx="182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补充在需求说明前</a:t>
            </a:r>
          </a:p>
        </p:txBody>
      </p:sp>
    </p:spTree>
    <p:extLst>
      <p:ext uri="{BB962C8B-B14F-4D97-AF65-F5344CB8AC3E}">
        <p14:creationId xmlns:p14="http://schemas.microsoft.com/office/powerpoint/2010/main" val="1020070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4">
            <a:extLst>
              <a:ext uri="{FF2B5EF4-FFF2-40B4-BE49-F238E27FC236}">
                <a16:creationId xmlns:a16="http://schemas.microsoft.com/office/drawing/2014/main" id="{0F1AF749-AE61-EE48-8610-B7E1ED319407}"/>
              </a:ext>
            </a:extLst>
          </p:cNvPr>
          <p:cNvSpPr txBox="1"/>
          <p:nvPr/>
        </p:nvSpPr>
        <p:spPr>
          <a:xfrm>
            <a:off x="703099" y="397430"/>
            <a:ext cx="7951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B500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3.</a:t>
            </a:r>
            <a:r>
              <a:rPr lang="zh-CN" altLang="en-US" sz="3600" b="1" dirty="0">
                <a:solidFill>
                  <a:srgbClr val="B500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用户界面风格</a:t>
            </a:r>
          </a:p>
        </p:txBody>
      </p:sp>
      <p:cxnSp>
        <p:nvCxnSpPr>
          <p:cNvPr id="84" name="直接连接符 25">
            <a:extLst>
              <a:ext uri="{FF2B5EF4-FFF2-40B4-BE49-F238E27FC236}">
                <a16:creationId xmlns:a16="http://schemas.microsoft.com/office/drawing/2014/main" id="{2EB18B06-B299-2646-935C-F4145C882DAF}"/>
              </a:ext>
            </a:extLst>
          </p:cNvPr>
          <p:cNvCxnSpPr>
            <a:cxnSpLocks/>
          </p:cNvCxnSpPr>
          <p:nvPr/>
        </p:nvCxnSpPr>
        <p:spPr>
          <a:xfrm>
            <a:off x="703100" y="1038421"/>
            <a:ext cx="6325229" cy="0"/>
          </a:xfrm>
          <a:prstGeom prst="line">
            <a:avLst/>
          </a:prstGeom>
          <a:ln w="38100">
            <a:solidFill>
              <a:srgbClr val="585656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B3238808-7175-4D47-9663-2F547DF17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17" y="1679413"/>
            <a:ext cx="7622065" cy="3743545"/>
          </a:xfrm>
          <a:prstGeom prst="rect">
            <a:avLst/>
          </a:prstGeom>
        </p:spPr>
      </p:pic>
      <p:sp>
        <p:nvSpPr>
          <p:cNvPr id="32" name="矩形 31">
            <a:extLst>
              <a:ext uri="{FF2B5EF4-FFF2-40B4-BE49-F238E27FC236}">
                <a16:creationId xmlns:a16="http://schemas.microsoft.com/office/drawing/2014/main" id="{611216CC-9AA0-4B5B-98A9-78CB283F25BB}"/>
              </a:ext>
            </a:extLst>
          </p:cNvPr>
          <p:cNvSpPr/>
          <p:nvPr/>
        </p:nvSpPr>
        <p:spPr>
          <a:xfrm>
            <a:off x="8016536" y="1844403"/>
            <a:ext cx="3799642" cy="3413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主题颜色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不超过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布局结构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不同的模板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2A93F1F-C1B2-4A13-BD6F-4D155CD93A92}"/>
              </a:ext>
            </a:extLst>
          </p:cNvPr>
          <p:cNvSpPr/>
          <p:nvPr/>
        </p:nvSpPr>
        <p:spPr>
          <a:xfrm>
            <a:off x="1310936" y="1189641"/>
            <a:ext cx="51090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作为需求分析的补充，添加到</a:t>
            </a:r>
            <a:r>
              <a:rPr lang="en-US" altLang="zh-CN" sz="16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6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r>
              <a:rPr lang="en-US" altLang="zh-CN" sz="16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6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那一节中。</a:t>
            </a:r>
          </a:p>
        </p:txBody>
      </p:sp>
    </p:spTree>
    <p:extLst>
      <p:ext uri="{BB962C8B-B14F-4D97-AF65-F5344CB8AC3E}">
        <p14:creationId xmlns:p14="http://schemas.microsoft.com/office/powerpoint/2010/main" val="918845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7410</TotalTime>
  <Words>386</Words>
  <Application>Microsoft Office PowerPoint</Application>
  <PresentationFormat>宽屏</PresentationFormat>
  <Paragraphs>78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微软雅黑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gaoke</dc:creator>
  <cp:lastModifiedBy>gaoke</cp:lastModifiedBy>
  <cp:revision>1389</cp:revision>
  <dcterms:created xsi:type="dcterms:W3CDTF">2018-12-13T05:52:00Z</dcterms:created>
  <dcterms:modified xsi:type="dcterms:W3CDTF">2020-07-09T02:19:22Z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2052-10.1.0.7697</vt:lpwstr>
  </property>
</Properties>
</file>