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401" r:id="rId3"/>
    <p:sldId id="378" r:id="rId4"/>
    <p:sldId id="395" r:id="rId5"/>
    <p:sldId id="402" r:id="rId6"/>
    <p:sldId id="408" r:id="rId7"/>
    <p:sldId id="403" r:id="rId8"/>
    <p:sldId id="409" r:id="rId9"/>
    <p:sldId id="405" r:id="rId10"/>
    <p:sldId id="404" r:id="rId11"/>
    <p:sldId id="394" r:id="rId12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oke-32" initials="G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B5001F"/>
    <a:srgbClr val="525050"/>
    <a:srgbClr val="585656"/>
    <a:srgbClr val="514F4F"/>
    <a:srgbClr val="8C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08" autoAdjust="0"/>
    <p:restoredTop sz="95256" autoAdjust="0"/>
  </p:normalViewPr>
  <p:slideViewPr>
    <p:cSldViewPr snapToGrid="0">
      <p:cViewPr varScale="1">
        <p:scale>
          <a:sx n="86" d="100"/>
          <a:sy n="86" d="100"/>
        </p:scale>
        <p:origin x="94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376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1C5D9-E4EB-4820-A7E4-3079DC613EE8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310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9092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040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080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052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447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7976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1C5D9-E4EB-4820-A7E4-3079DC613EE8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893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718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1050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874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70CFD-30F9-354E-91BC-97C3C93D9F5B}" type="datetimeFigureOut">
              <a:rPr kumimoji="1" lang="zh-CN" altLang="en-US" smtClean="0"/>
              <a:t>2020/7/9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5885-D355-8B41-954C-079A975239F6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74628" y="915580"/>
            <a:ext cx="7351769" cy="711312"/>
          </a:xfrm>
        </p:spPr>
        <p:txBody>
          <a:bodyPr lIns="0" tIns="0" rIns="0" bIns="0" anchor="ctr" anchorCtr="0">
            <a:normAutofit fontScale="77500" lnSpcReduction="20000"/>
          </a:bodyPr>
          <a:lstStyle/>
          <a:p>
            <a:pPr algn="l"/>
            <a:r>
              <a:rPr kumimoji="1" lang="en-US" altLang="zh-CN" sz="3733" dirty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</a:rPr>
              <a:t>Click</a:t>
            </a:r>
            <a:r>
              <a:rPr kumimoji="1" lang="zh-CN" altLang="en-US" sz="3733" dirty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kumimoji="1" lang="en-US" altLang="zh-CN" sz="3733" dirty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</a:rPr>
              <a:t>to</a:t>
            </a:r>
            <a:r>
              <a:rPr kumimoji="1" lang="zh-CN" altLang="en-US" sz="3733" dirty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kumimoji="1" lang="en-US" altLang="zh-CN" sz="3733" dirty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</a:rPr>
              <a:t>add</a:t>
            </a:r>
            <a:r>
              <a:rPr kumimoji="1" lang="zh-CN" altLang="en-US" sz="3733" dirty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kumimoji="1" lang="en-US" altLang="zh-CN" sz="3733" dirty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</a:rPr>
              <a:t>title</a:t>
            </a:r>
            <a:r>
              <a:rPr kumimoji="1" lang="zh-CN" altLang="en-US" sz="3733" dirty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</a:rPr>
              <a:t>（微软雅黑 </a:t>
            </a:r>
            <a:r>
              <a:rPr kumimoji="1" lang="en-US" altLang="zh-CN" sz="3733" dirty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</a:rPr>
              <a:t>28pt</a:t>
            </a:r>
            <a:r>
              <a:rPr kumimoji="1" lang="zh-CN" altLang="en-US" sz="3733" dirty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</a:rPr>
              <a:t>）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idx="13"/>
          </p:nvPr>
        </p:nvSpPr>
        <p:spPr>
          <a:xfrm>
            <a:off x="677333" y="1904577"/>
            <a:ext cx="10972800" cy="4525963"/>
          </a:xfrm>
        </p:spPr>
        <p:txBody>
          <a:bodyPr>
            <a:normAutofit/>
          </a:bodyPr>
          <a:lstStyle>
            <a:lvl1pPr>
              <a:defRPr sz="1867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67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67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67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67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pic>
        <p:nvPicPr>
          <p:cNvPr id="11" name="图片 10" descr="logo组合-01.jpg">
            <a:extLst>
              <a:ext uri="{FF2B5EF4-FFF2-40B4-BE49-F238E27FC236}">
                <a16:creationId xmlns:a16="http://schemas.microsoft.com/office/drawing/2014/main" id="{8A4D86D7-890B-B546-98E7-54546EF287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216459"/>
            <a:ext cx="3283872" cy="941395"/>
          </a:xfrm>
          <a:prstGeom prst="rect">
            <a:avLst/>
          </a:prstGeom>
        </p:spPr>
      </p:pic>
      <p:pic>
        <p:nvPicPr>
          <p:cNvPr id="12" name="图片 11" descr="辅助图形-01.jpg">
            <a:extLst>
              <a:ext uri="{FF2B5EF4-FFF2-40B4-BE49-F238E27FC236}">
                <a16:creationId xmlns:a16="http://schemas.microsoft.com/office/drawing/2014/main" id="{8D01A000-4214-634A-99B2-A7F07BDF692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1580" y="5662862"/>
            <a:ext cx="880419" cy="119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320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>
            <a:lvl1pPr>
              <a:defRPr kumimoji="1" lang="zh-CN" altLang="en-US" sz="36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5984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914400"/>
            <a:ext cx="10515600" cy="526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lang="zh-CN" altLang="en-US" sz="3600" b="1" kern="1200">
          <a:solidFill>
            <a:srgbClr val="C00000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1583"/>
            <a:ext cx="12192000" cy="4078663"/>
          </a:xfrm>
          <a:prstGeom prst="rect">
            <a:avLst/>
          </a:prstGeom>
          <a:solidFill>
            <a:srgbClr val="B5001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4078665"/>
            <a:ext cx="12192000" cy="6222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10" name="副标题 2"/>
          <p:cNvSpPr txBox="1">
            <a:spLocks/>
          </p:cNvSpPr>
          <p:nvPr/>
        </p:nvSpPr>
        <p:spPr>
          <a:xfrm>
            <a:off x="5275949" y="4139399"/>
            <a:ext cx="2107087" cy="21936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zh-CN" altLang="en-US" sz="1467" b="1" dirty="0">
                <a:solidFill>
                  <a:prstClr val="white"/>
                </a:solidFill>
                <a:latin typeface="Microsoft YaHei"/>
                <a:ea typeface="Microsoft YaHei"/>
                <a:cs typeface="Microsoft YaHei"/>
              </a:rPr>
              <a:t>乐 </a:t>
            </a:r>
            <a:r>
              <a:rPr kumimoji="1" lang="en-US" altLang="zh-CN" sz="1467" b="1" dirty="0">
                <a:solidFill>
                  <a:prstClr val="white"/>
                </a:solidFill>
                <a:latin typeface="Microsoft YaHei"/>
                <a:ea typeface="Microsoft YaHei"/>
                <a:cs typeface="Microsoft YaHei"/>
              </a:rPr>
              <a:t>· </a:t>
            </a:r>
            <a:r>
              <a:rPr kumimoji="1" lang="zh-CN" altLang="en-US" sz="1467" b="1" dirty="0">
                <a:solidFill>
                  <a:prstClr val="white"/>
                </a:solidFill>
                <a:latin typeface="Microsoft YaHei"/>
                <a:ea typeface="Microsoft YaHei"/>
                <a:cs typeface="Microsoft YaHei"/>
              </a:rPr>
              <a:t>教育 </a:t>
            </a:r>
            <a:r>
              <a:rPr kumimoji="1" lang="en-US" altLang="zh-CN" sz="1467" b="1" dirty="0">
                <a:solidFill>
                  <a:prstClr val="white"/>
                </a:solidFill>
                <a:latin typeface="Microsoft YaHei"/>
                <a:ea typeface="Microsoft YaHei"/>
                <a:cs typeface="Microsoft YaHei"/>
              </a:rPr>
              <a:t>| </a:t>
            </a:r>
            <a:r>
              <a:rPr kumimoji="1" lang="zh-CN" altLang="en-US" sz="1467" b="1" dirty="0">
                <a:solidFill>
                  <a:prstClr val="white"/>
                </a:solidFill>
                <a:latin typeface="Microsoft YaHei"/>
                <a:ea typeface="Microsoft YaHei"/>
                <a:cs typeface="Microsoft YaHei"/>
              </a:rPr>
              <a:t>智 </a:t>
            </a:r>
            <a:r>
              <a:rPr kumimoji="1" lang="en-US" altLang="zh-CN" sz="1467" b="1" dirty="0">
                <a:solidFill>
                  <a:prstClr val="white"/>
                </a:solidFill>
                <a:latin typeface="Microsoft YaHei"/>
                <a:ea typeface="Microsoft YaHei"/>
                <a:cs typeface="Microsoft YaHei"/>
              </a:rPr>
              <a:t>· </a:t>
            </a:r>
            <a:r>
              <a:rPr kumimoji="1" lang="zh-CN" altLang="en-US" sz="1467" b="1" dirty="0">
                <a:solidFill>
                  <a:prstClr val="white"/>
                </a:solidFill>
                <a:latin typeface="Microsoft YaHei"/>
                <a:ea typeface="Microsoft YaHei"/>
                <a:cs typeface="Microsoft YaHei"/>
              </a:rPr>
              <a:t>全球</a:t>
            </a:r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4322106" y="4423734"/>
            <a:ext cx="4206561" cy="2793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1467" b="1" dirty="0">
                <a:solidFill>
                  <a:prstClr val="white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Embrace education</a:t>
            </a:r>
            <a:r>
              <a:rPr kumimoji="1" lang="zh-CN" altLang="en-US" sz="1467" b="1" dirty="0">
                <a:solidFill>
                  <a:prstClr val="white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 </a:t>
            </a:r>
            <a:r>
              <a:rPr kumimoji="1" lang="en-US" altLang="zh-CN" sz="1467" b="1" dirty="0">
                <a:solidFill>
                  <a:prstClr val="white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| Enlighten horizon</a:t>
            </a:r>
            <a:endParaRPr kumimoji="1" lang="zh-CN" altLang="en-US" sz="1467" b="1" dirty="0">
              <a:solidFill>
                <a:prstClr val="white"/>
              </a:solidFill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1745804"/>
            <a:ext cx="12192000" cy="1830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0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东南大学</a:t>
            </a:r>
            <a:endParaRPr lang="zh-CN" altLang="en-US" sz="4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4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实训任务</a:t>
            </a:r>
            <a:r>
              <a:rPr lang="en-US" altLang="zh-CN" sz="4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03-</a:t>
            </a:r>
            <a:r>
              <a:rPr lang="zh-CN" altLang="en-US" sz="4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概要设计</a:t>
            </a:r>
            <a:r>
              <a:rPr lang="en-US" altLang="zh-CN" sz="4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</a:p>
        </p:txBody>
      </p:sp>
      <p:pic>
        <p:nvPicPr>
          <p:cNvPr id="1028" name="Picture 4" descr="logo-0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916" y="4840594"/>
            <a:ext cx="1967745" cy="1967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2B0C97B-4E7C-3145-9D84-366B532290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8052" y="4888466"/>
            <a:ext cx="1872000" cy="18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472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4">
            <a:extLst>
              <a:ext uri="{FF2B5EF4-FFF2-40B4-BE49-F238E27FC236}">
                <a16:creationId xmlns:a16="http://schemas.microsoft.com/office/drawing/2014/main" id="{0F1AF749-AE61-EE48-8610-B7E1ED319407}"/>
              </a:ext>
            </a:extLst>
          </p:cNvPr>
          <p:cNvSpPr txBox="1"/>
          <p:nvPr/>
        </p:nvSpPr>
        <p:spPr>
          <a:xfrm>
            <a:off x="703099" y="397430"/>
            <a:ext cx="7951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B5001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4.</a:t>
            </a:r>
            <a:r>
              <a:rPr lang="zh-CN" altLang="en-US" sz="3600" b="1" dirty="0">
                <a:solidFill>
                  <a:srgbClr val="B5001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3600" b="1" dirty="0">
                <a:solidFill>
                  <a:srgbClr val="B5001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UML</a:t>
            </a:r>
            <a:r>
              <a:rPr lang="zh-CN" altLang="en-US" sz="3600" b="1" dirty="0">
                <a:solidFill>
                  <a:srgbClr val="B5001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的重要性</a:t>
            </a:r>
            <a:endParaRPr lang="en-US" altLang="zh-CN" sz="3600" b="1" dirty="0">
              <a:solidFill>
                <a:srgbClr val="B5001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84" name="直接连接符 25">
            <a:extLst>
              <a:ext uri="{FF2B5EF4-FFF2-40B4-BE49-F238E27FC236}">
                <a16:creationId xmlns:a16="http://schemas.microsoft.com/office/drawing/2014/main" id="{2EB18B06-B299-2646-935C-F4145C882DAF}"/>
              </a:ext>
            </a:extLst>
          </p:cNvPr>
          <p:cNvCxnSpPr>
            <a:cxnSpLocks/>
          </p:cNvCxnSpPr>
          <p:nvPr/>
        </p:nvCxnSpPr>
        <p:spPr>
          <a:xfrm>
            <a:off x="703100" y="1038421"/>
            <a:ext cx="6325229" cy="0"/>
          </a:xfrm>
          <a:prstGeom prst="line">
            <a:avLst/>
          </a:prstGeom>
          <a:ln w="38100">
            <a:solidFill>
              <a:srgbClr val="585656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7CAB3C51-8771-4CE6-B78C-42C9F3B917BA}"/>
              </a:ext>
            </a:extLst>
          </p:cNvPr>
          <p:cNvSpPr/>
          <p:nvPr/>
        </p:nvSpPr>
        <p:spPr>
          <a:xfrm>
            <a:off x="1136105" y="4366690"/>
            <a:ext cx="1571340" cy="37508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组件图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27E4E660-81B0-4DA7-80CC-1F8BF276F7CE}"/>
              </a:ext>
            </a:extLst>
          </p:cNvPr>
          <p:cNvSpPr/>
          <p:nvPr/>
        </p:nvSpPr>
        <p:spPr>
          <a:xfrm>
            <a:off x="1136105" y="5042872"/>
            <a:ext cx="1571340" cy="37508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部署图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E3F49C2-970C-44A1-9515-FD08B653C41B}"/>
              </a:ext>
            </a:extLst>
          </p:cNvPr>
          <p:cNvSpPr/>
          <p:nvPr/>
        </p:nvSpPr>
        <p:spPr>
          <a:xfrm>
            <a:off x="3391041" y="2783038"/>
            <a:ext cx="1571340" cy="37508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对象图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ED438B5-E4ED-43FA-8958-C0E5B5571CCA}"/>
              </a:ext>
            </a:extLst>
          </p:cNvPr>
          <p:cNvSpPr/>
          <p:nvPr/>
        </p:nvSpPr>
        <p:spPr>
          <a:xfrm>
            <a:off x="3391041" y="3740091"/>
            <a:ext cx="1571340" cy="37508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类图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FC14A11-E16B-48EE-93B8-8B6A7393A4AA}"/>
              </a:ext>
            </a:extLst>
          </p:cNvPr>
          <p:cNvSpPr/>
          <p:nvPr/>
        </p:nvSpPr>
        <p:spPr>
          <a:xfrm>
            <a:off x="3391041" y="1827196"/>
            <a:ext cx="1571340" cy="37508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用例图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C121BA7-9697-4C9D-8D3A-2C1A59526593}"/>
              </a:ext>
            </a:extLst>
          </p:cNvPr>
          <p:cNvSpPr/>
          <p:nvPr/>
        </p:nvSpPr>
        <p:spPr>
          <a:xfrm>
            <a:off x="7028329" y="2348018"/>
            <a:ext cx="1571340" cy="37508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时序图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7A5056C4-B789-448D-B2B1-BC9969F5F6F6}"/>
              </a:ext>
            </a:extLst>
          </p:cNvPr>
          <p:cNvSpPr/>
          <p:nvPr/>
        </p:nvSpPr>
        <p:spPr>
          <a:xfrm>
            <a:off x="7028329" y="3363895"/>
            <a:ext cx="1571340" cy="37508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协作图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64194A5-E497-4587-A2F8-ACD7E2B6A26F}"/>
              </a:ext>
            </a:extLst>
          </p:cNvPr>
          <p:cNvSpPr/>
          <p:nvPr/>
        </p:nvSpPr>
        <p:spPr>
          <a:xfrm>
            <a:off x="7028329" y="4600133"/>
            <a:ext cx="1571340" cy="37508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活动图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5393FE98-9E18-4EBF-9071-BB56093BDD45}"/>
              </a:ext>
            </a:extLst>
          </p:cNvPr>
          <p:cNvSpPr/>
          <p:nvPr/>
        </p:nvSpPr>
        <p:spPr>
          <a:xfrm>
            <a:off x="7028329" y="5444497"/>
            <a:ext cx="1571340" cy="37508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状态图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94D7A71-E170-4C22-86D4-B9B31B4ED0A2}"/>
              </a:ext>
            </a:extLst>
          </p:cNvPr>
          <p:cNvSpPr/>
          <p:nvPr/>
        </p:nvSpPr>
        <p:spPr>
          <a:xfrm>
            <a:off x="2092992" y="2678191"/>
            <a:ext cx="12105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1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常被略</a:t>
            </a:r>
            <a:endParaRPr lang="en-US" altLang="zh-CN" sz="1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z="1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用类图代替</a:t>
            </a:r>
          </a:p>
        </p:txBody>
      </p:sp>
      <p:cxnSp>
        <p:nvCxnSpPr>
          <p:cNvPr id="3" name="连接符: 肘形 2">
            <a:extLst>
              <a:ext uri="{FF2B5EF4-FFF2-40B4-BE49-F238E27FC236}">
                <a16:creationId xmlns:a16="http://schemas.microsoft.com/office/drawing/2014/main" id="{4A8E5C4A-A065-4F90-97CD-63A7FF1C3FCA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4962381" y="2014737"/>
            <a:ext cx="2065948" cy="5208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A06B7DBD-963B-426C-AFC6-065203FC8DE9}"/>
              </a:ext>
            </a:extLst>
          </p:cNvPr>
          <p:cNvCxnSpPr>
            <a:stCxn id="7" idx="3"/>
            <a:endCxn id="10" idx="1"/>
          </p:cNvCxnSpPr>
          <p:nvPr/>
        </p:nvCxnSpPr>
        <p:spPr>
          <a:xfrm flipV="1">
            <a:off x="4962381" y="2535559"/>
            <a:ext cx="2065948" cy="4350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2F1C260B-5A41-4624-9083-32D15F70614B}"/>
              </a:ext>
            </a:extLst>
          </p:cNvPr>
          <p:cNvCxnSpPr>
            <a:stCxn id="8" idx="2"/>
            <a:endCxn id="5" idx="3"/>
          </p:cNvCxnSpPr>
          <p:nvPr/>
        </p:nvCxnSpPr>
        <p:spPr>
          <a:xfrm rot="5400000">
            <a:off x="3222549" y="3600069"/>
            <a:ext cx="439058" cy="14692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A8ABA388-EBF0-482A-B09C-D3676FFA558D}"/>
              </a:ext>
            </a:extLst>
          </p:cNvPr>
          <p:cNvCxnSpPr>
            <a:stCxn id="8" idx="2"/>
            <a:endCxn id="6" idx="3"/>
          </p:cNvCxnSpPr>
          <p:nvPr/>
        </p:nvCxnSpPr>
        <p:spPr>
          <a:xfrm rot="5400000">
            <a:off x="2884458" y="3938160"/>
            <a:ext cx="1115240" cy="14692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B86B83A4-577A-4B97-92EC-3ED6F62EFEE3}"/>
              </a:ext>
            </a:extLst>
          </p:cNvPr>
          <p:cNvSpPr/>
          <p:nvPr/>
        </p:nvSpPr>
        <p:spPr>
          <a:xfrm>
            <a:off x="4295888" y="6117844"/>
            <a:ext cx="19287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UML 9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图：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静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F5706D7-FBAF-479F-938E-4E4CDE40612C}"/>
              </a:ext>
            </a:extLst>
          </p:cNvPr>
          <p:cNvSpPr/>
          <p:nvPr/>
        </p:nvSpPr>
        <p:spPr>
          <a:xfrm>
            <a:off x="8770480" y="2366282"/>
            <a:ext cx="3090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以对象为节点的业务流程描述，强调时间顺序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55FFED7-D8D6-4C42-ACD5-1677A2771554}"/>
              </a:ext>
            </a:extLst>
          </p:cNvPr>
          <p:cNvSpPr/>
          <p:nvPr/>
        </p:nvSpPr>
        <p:spPr>
          <a:xfrm>
            <a:off x="8770480" y="3253346"/>
            <a:ext cx="30900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与时序图作用类似：强调对象间关系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7690F0D7-AA66-4B0A-87A4-E123B00412B7}"/>
              </a:ext>
            </a:extLst>
          </p:cNvPr>
          <p:cNvCxnSpPr/>
          <p:nvPr/>
        </p:nvCxnSpPr>
        <p:spPr>
          <a:xfrm>
            <a:off x="6897950" y="4216893"/>
            <a:ext cx="4838330" cy="62144"/>
          </a:xfrm>
          <a:prstGeom prst="line">
            <a:avLst/>
          </a:prstGeom>
          <a:ln w="28575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C8BA3979-C5D7-4C78-AE4A-14C533117101}"/>
              </a:ext>
            </a:extLst>
          </p:cNvPr>
          <p:cNvSpPr/>
          <p:nvPr/>
        </p:nvSpPr>
        <p:spPr>
          <a:xfrm>
            <a:off x="8770480" y="4526064"/>
            <a:ext cx="3090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以过程或者事件为节点，数据为流向的过程设计。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0AF8B1A-4B7E-4112-A199-86E30BB72B34}"/>
              </a:ext>
            </a:extLst>
          </p:cNvPr>
          <p:cNvSpPr/>
          <p:nvPr/>
        </p:nvSpPr>
        <p:spPr>
          <a:xfrm>
            <a:off x="8770480" y="5370428"/>
            <a:ext cx="3090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以数据或者状态为节点，事件为流向的过程设计。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1FB5F0C-753F-4C4D-8FB0-E4AC7095EFAA}"/>
              </a:ext>
            </a:extLst>
          </p:cNvPr>
          <p:cNvSpPr/>
          <p:nvPr/>
        </p:nvSpPr>
        <p:spPr>
          <a:xfrm>
            <a:off x="6214783" y="2880323"/>
            <a:ext cx="16209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粗粒度分析方式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F6B9766-C3F5-4218-82A0-68C13EFFA17B}"/>
              </a:ext>
            </a:extLst>
          </p:cNvPr>
          <p:cNvSpPr/>
          <p:nvPr/>
        </p:nvSpPr>
        <p:spPr>
          <a:xfrm>
            <a:off x="6214783" y="5015874"/>
            <a:ext cx="16209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细粒度分析方式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4278CD06-2654-4949-A9D6-F3F5EF7C540B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4176711" y="3158120"/>
            <a:ext cx="0" cy="581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670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3432011" y="2468245"/>
            <a:ext cx="8759989" cy="662569"/>
          </a:xfrm>
        </p:spPr>
        <p:txBody>
          <a:bodyPr vert="horz" lIns="0" tIns="45720" rIns="91440" bIns="0" rtlCol="0">
            <a:noAutofit/>
          </a:bodyPr>
          <a:lstStyle/>
          <a:p>
            <a:pPr algn="l" fontAlgn="t"/>
            <a:r>
              <a:rPr kumimoji="1" lang="zh-CN" altLang="en-US" sz="3200" b="1" dirty="0">
                <a:solidFill>
                  <a:srgbClr val="B5001F"/>
                </a:solidFill>
                <a:latin typeface="Microsoft YaHei"/>
                <a:ea typeface="Microsoft YaHei"/>
                <a:cs typeface="Microsoft YaHei"/>
              </a:rPr>
              <a:t>中国高科实训工程框架</a:t>
            </a:r>
            <a:endParaRPr kumimoji="1" lang="en-US" altLang="zh-CN" sz="3200" b="1" dirty="0">
              <a:solidFill>
                <a:srgbClr val="B5001F"/>
              </a:solidFill>
              <a:latin typeface="Microsoft YaHei"/>
              <a:ea typeface="Microsoft YaHei"/>
              <a:cs typeface="Microsoft YaHei"/>
            </a:endParaRPr>
          </a:p>
        </p:txBody>
      </p:sp>
      <p:cxnSp>
        <p:nvCxnSpPr>
          <p:cNvPr id="10" name="直线连接符 9"/>
          <p:cNvCxnSpPr/>
          <p:nvPr/>
        </p:nvCxnSpPr>
        <p:spPr>
          <a:xfrm>
            <a:off x="3432013" y="3324338"/>
            <a:ext cx="8759987" cy="7929"/>
          </a:xfrm>
          <a:prstGeom prst="line">
            <a:avLst/>
          </a:prstGeom>
          <a:ln>
            <a:solidFill>
              <a:srgbClr val="B5001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0" y="6277429"/>
            <a:ext cx="12192000" cy="580572"/>
          </a:xfrm>
          <a:prstGeom prst="rect">
            <a:avLst/>
          </a:prstGeom>
          <a:solidFill>
            <a:srgbClr val="B5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rgbClr val="B5001F"/>
              </a:solidFill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6871563" y="6458820"/>
            <a:ext cx="5191875" cy="205657"/>
          </a:xfrm>
          <a:prstGeom prst="rect">
            <a:avLst/>
          </a:prstGeom>
        </p:spPr>
        <p:txBody>
          <a:bodyPr vert="horz" lIns="0" tIns="0" rIns="121920" bIns="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zh-TW" altLang="en-US" sz="1333" dirty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中国高科集团股份有限公司   </a:t>
            </a:r>
            <a:r>
              <a:rPr kumimoji="1" lang="en-US" altLang="zh-TW" sz="1333" dirty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CHINA HI-TECH GROUP CO., LTD.</a:t>
            </a:r>
            <a:endParaRPr kumimoji="1" lang="zh-CN" altLang="en-US" sz="1333" dirty="0">
              <a:solidFill>
                <a:schemeClr val="bg1"/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2" name="副标题 2"/>
          <p:cNvSpPr txBox="1">
            <a:spLocks/>
          </p:cNvSpPr>
          <p:nvPr/>
        </p:nvSpPr>
        <p:spPr>
          <a:xfrm>
            <a:off x="3432014" y="3641339"/>
            <a:ext cx="3347949" cy="21936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zh-CN" altLang="en-US" sz="1600" dirty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</a:rPr>
              <a:t>乐 </a:t>
            </a:r>
            <a:r>
              <a:rPr kumimoji="1" lang="en-US" altLang="zh-CN" sz="1600" dirty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</a:rPr>
              <a:t>· </a:t>
            </a:r>
            <a:r>
              <a:rPr kumimoji="1" lang="zh-CN" altLang="en-US" sz="1600" dirty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</a:rPr>
              <a:t>教育 </a:t>
            </a:r>
            <a:r>
              <a:rPr kumimoji="1" lang="en-US" altLang="zh-CN" sz="1600" dirty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</a:rPr>
              <a:t>| </a:t>
            </a:r>
            <a:r>
              <a:rPr kumimoji="1" lang="zh-CN" altLang="en-US" sz="1600" dirty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</a:rPr>
              <a:t>智 </a:t>
            </a:r>
            <a:r>
              <a:rPr kumimoji="1" lang="en-US" altLang="zh-CN" sz="1600" dirty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</a:rPr>
              <a:t>· </a:t>
            </a:r>
            <a:r>
              <a:rPr kumimoji="1" lang="zh-CN" altLang="en-US" sz="1600" dirty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</a:rPr>
              <a:t>全球</a:t>
            </a:r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3432011" y="3946648"/>
            <a:ext cx="3836693" cy="2793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1333" dirty="0">
                <a:latin typeface="Microsoft YaHei"/>
                <a:ea typeface="Microsoft YaHei"/>
                <a:cs typeface="Microsoft YaHei"/>
              </a:rPr>
              <a:t>Embrace education</a:t>
            </a:r>
            <a:r>
              <a:rPr kumimoji="1" lang="zh-CN" altLang="en-US" sz="1333" dirty="0">
                <a:latin typeface="Microsoft YaHei"/>
                <a:ea typeface="Microsoft YaHei"/>
                <a:cs typeface="Microsoft YaHei"/>
              </a:rPr>
              <a:t> </a:t>
            </a:r>
            <a:r>
              <a:rPr kumimoji="1" lang="en-US" altLang="zh-CN" sz="1333" dirty="0">
                <a:latin typeface="Microsoft YaHei"/>
                <a:ea typeface="Microsoft YaHei"/>
                <a:cs typeface="Microsoft YaHei"/>
              </a:rPr>
              <a:t>| Enlighten horizon</a:t>
            </a:r>
            <a:endParaRPr kumimoji="1" lang="zh-CN" altLang="en-US" sz="1333" dirty="0">
              <a:latin typeface="Microsoft YaHei"/>
              <a:ea typeface="Microsoft YaHei"/>
              <a:cs typeface="Microsoft YaHei"/>
            </a:endParaRPr>
          </a:p>
        </p:txBody>
      </p:sp>
      <p:pic>
        <p:nvPicPr>
          <p:cNvPr id="13" name="图片 12" descr="辅助图形-01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454214"/>
            <a:ext cx="2397327" cy="3254284"/>
          </a:xfrm>
          <a:prstGeom prst="rect">
            <a:avLst/>
          </a:prstGeom>
        </p:spPr>
      </p:pic>
      <p:pic>
        <p:nvPicPr>
          <p:cNvPr id="15" name="图片 14" descr="logo组合-01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986" y="259061"/>
            <a:ext cx="3469607" cy="99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011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4">
            <a:extLst>
              <a:ext uri="{FF2B5EF4-FFF2-40B4-BE49-F238E27FC236}">
                <a16:creationId xmlns:a16="http://schemas.microsoft.com/office/drawing/2014/main" id="{0F1AF749-AE61-EE48-8610-B7E1ED319407}"/>
              </a:ext>
            </a:extLst>
          </p:cNvPr>
          <p:cNvSpPr txBox="1"/>
          <p:nvPr/>
        </p:nvSpPr>
        <p:spPr>
          <a:xfrm>
            <a:off x="703099" y="397430"/>
            <a:ext cx="7951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B5001F"/>
                </a:solidFill>
                <a:latin typeface="Arial" panose="020B0604020202020204" pitchFamily="34" charset="0"/>
                <a:ea typeface="Lato Black" charset="0"/>
                <a:cs typeface="Arial" panose="020B0604020202020204" pitchFamily="34" charset="0"/>
              </a:rPr>
              <a:t>1.</a:t>
            </a:r>
            <a:r>
              <a:rPr lang="zh-CN" altLang="en-US" sz="3600" b="1" dirty="0">
                <a:solidFill>
                  <a:srgbClr val="B5001F"/>
                </a:solidFill>
                <a:latin typeface="Arial" panose="020B0604020202020204" pitchFamily="34" charset="0"/>
                <a:ea typeface="Lato Black" charset="0"/>
                <a:cs typeface="Arial" panose="020B0604020202020204" pitchFamily="34" charset="0"/>
              </a:rPr>
              <a:t> 任务</a:t>
            </a:r>
          </a:p>
        </p:txBody>
      </p:sp>
      <p:cxnSp>
        <p:nvCxnSpPr>
          <p:cNvPr id="84" name="直接连接符 25">
            <a:extLst>
              <a:ext uri="{FF2B5EF4-FFF2-40B4-BE49-F238E27FC236}">
                <a16:creationId xmlns:a16="http://schemas.microsoft.com/office/drawing/2014/main" id="{2EB18B06-B299-2646-935C-F4145C882DAF}"/>
              </a:ext>
            </a:extLst>
          </p:cNvPr>
          <p:cNvCxnSpPr>
            <a:cxnSpLocks/>
          </p:cNvCxnSpPr>
          <p:nvPr/>
        </p:nvCxnSpPr>
        <p:spPr>
          <a:xfrm>
            <a:off x="703100" y="1038421"/>
            <a:ext cx="6325229" cy="0"/>
          </a:xfrm>
          <a:prstGeom prst="line">
            <a:avLst/>
          </a:prstGeom>
          <a:ln w="38100">
            <a:solidFill>
              <a:srgbClr val="585656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94DDEA-B373-43D6-9470-A3C4CC85D12D}"/>
              </a:ext>
            </a:extLst>
          </p:cNvPr>
          <p:cNvSpPr/>
          <p:nvPr/>
        </p:nvSpPr>
        <p:spPr>
          <a:xfrm>
            <a:off x="6096000" y="2518405"/>
            <a:ext cx="3746377" cy="54153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概要设计 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- 1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3EFE961A-8565-49D6-A744-547565A6D166}"/>
              </a:ext>
            </a:extLst>
          </p:cNvPr>
          <p:cNvSpPr/>
          <p:nvPr/>
        </p:nvSpPr>
        <p:spPr>
          <a:xfrm>
            <a:off x="2331640" y="2601633"/>
            <a:ext cx="2697049" cy="37508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细化阶段</a:t>
            </a:r>
            <a:r>
              <a:rPr lang="en-US" altLang="zh-CN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(4</a:t>
            </a:r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</a:t>
            </a:r>
            <a:r>
              <a:rPr lang="en-US" altLang="zh-CN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BC459F75-FBD0-41BA-9C94-FC3AE840566B}"/>
              </a:ext>
            </a:extLst>
          </p:cNvPr>
          <p:cNvSpPr/>
          <p:nvPr/>
        </p:nvSpPr>
        <p:spPr>
          <a:xfrm>
            <a:off x="2331640" y="3619711"/>
            <a:ext cx="2697049" cy="375082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构建阶段</a:t>
            </a:r>
            <a:endParaRPr lang="zh-CN" altLang="en-US" sz="20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C4DAFD9B-6B70-44A2-8499-327C47FA4C9E}"/>
              </a:ext>
            </a:extLst>
          </p:cNvPr>
          <p:cNvSpPr/>
          <p:nvPr/>
        </p:nvSpPr>
        <p:spPr>
          <a:xfrm>
            <a:off x="2331640" y="4637789"/>
            <a:ext cx="2697049" cy="375082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移交阶段</a:t>
            </a:r>
            <a:endParaRPr lang="zh-CN" altLang="en-US" sz="20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3205E8C5-D55A-4E69-A5CF-CF34ED033606}"/>
              </a:ext>
            </a:extLst>
          </p:cNvPr>
          <p:cNvCxnSpPr>
            <a:stCxn id="9" idx="3"/>
            <a:endCxn id="4" idx="1"/>
          </p:cNvCxnSpPr>
          <p:nvPr/>
        </p:nvCxnSpPr>
        <p:spPr>
          <a:xfrm>
            <a:off x="5028689" y="2789174"/>
            <a:ext cx="10673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225C67C0-8A63-4A0D-96C8-2B37E5BFC788}"/>
              </a:ext>
            </a:extLst>
          </p:cNvPr>
          <p:cNvSpPr/>
          <p:nvPr/>
        </p:nvSpPr>
        <p:spPr>
          <a:xfrm>
            <a:off x="2331639" y="1583558"/>
            <a:ext cx="2697049" cy="375078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初始阶段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7D72C27-A28A-4595-8744-ED1FC6A1BF9A}"/>
              </a:ext>
            </a:extLst>
          </p:cNvPr>
          <p:cNvSpPr txBox="1"/>
          <p:nvPr/>
        </p:nvSpPr>
        <p:spPr>
          <a:xfrm>
            <a:off x="7646022" y="16101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承上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2A63197-B4FD-463A-999B-D035CF85421D}"/>
              </a:ext>
            </a:extLst>
          </p:cNvPr>
          <p:cNvSpPr txBox="1"/>
          <p:nvPr/>
        </p:nvSpPr>
        <p:spPr>
          <a:xfrm>
            <a:off x="7184357" y="349189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下启详细设计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C9F27D9-889D-4901-972A-CC2E1ABB9E0D}"/>
              </a:ext>
            </a:extLst>
          </p:cNvPr>
          <p:cNvCxnSpPr>
            <a:stCxn id="14" idx="3"/>
            <a:endCxn id="6" idx="1"/>
          </p:cNvCxnSpPr>
          <p:nvPr/>
        </p:nvCxnSpPr>
        <p:spPr>
          <a:xfrm>
            <a:off x="5028688" y="1771097"/>
            <a:ext cx="2617334" cy="23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449DDB3-9774-4CC3-8DC7-9ABD1611BE25}"/>
              </a:ext>
            </a:extLst>
          </p:cNvPr>
          <p:cNvCxnSpPr>
            <a:stCxn id="6" idx="2"/>
            <a:endCxn id="4" idx="0"/>
          </p:cNvCxnSpPr>
          <p:nvPr/>
        </p:nvCxnSpPr>
        <p:spPr>
          <a:xfrm>
            <a:off x="7969188" y="1979524"/>
            <a:ext cx="1" cy="538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8BA5EF8-80AD-4158-9D56-5E1FC0FE63D3}"/>
              </a:ext>
            </a:extLst>
          </p:cNvPr>
          <p:cNvCxnSpPr>
            <a:stCxn id="4" idx="2"/>
            <a:endCxn id="16" idx="0"/>
          </p:cNvCxnSpPr>
          <p:nvPr/>
        </p:nvCxnSpPr>
        <p:spPr>
          <a:xfrm flipH="1">
            <a:off x="7969187" y="3059943"/>
            <a:ext cx="2" cy="431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868EBB01-BAF6-4702-B768-B744A523FE69}"/>
              </a:ext>
            </a:extLst>
          </p:cNvPr>
          <p:cNvSpPr txBox="1"/>
          <p:nvPr/>
        </p:nvSpPr>
        <p:spPr>
          <a:xfrm>
            <a:off x="9860360" y="2342898"/>
            <a:ext cx="1261884" cy="89255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spcBef>
                <a:spcPts val="600"/>
              </a:spcBef>
            </a:pPr>
            <a:r>
              <a:rPr lang="zh-CN" altLang="en-US" sz="1400" dirty="0"/>
              <a:t>也称规格设计</a:t>
            </a:r>
            <a:endParaRPr lang="en-US" altLang="zh-CN" sz="1400" dirty="0"/>
          </a:p>
          <a:p>
            <a:pPr>
              <a:spcBef>
                <a:spcPts val="600"/>
              </a:spcBef>
            </a:pPr>
            <a:r>
              <a:rPr lang="zh-CN" altLang="en-US" sz="1400" dirty="0"/>
              <a:t>是详设的依据</a:t>
            </a:r>
            <a:endParaRPr lang="en-US" altLang="zh-CN" sz="1400" dirty="0"/>
          </a:p>
          <a:p>
            <a:pPr>
              <a:spcBef>
                <a:spcPts val="600"/>
              </a:spcBef>
            </a:pPr>
            <a:r>
              <a:rPr lang="zh-CN" altLang="en-US" sz="1400" dirty="0"/>
              <a:t>重要性很突出</a:t>
            </a:r>
          </a:p>
        </p:txBody>
      </p:sp>
    </p:spTree>
    <p:extLst>
      <p:ext uri="{BB962C8B-B14F-4D97-AF65-F5344CB8AC3E}">
        <p14:creationId xmlns:p14="http://schemas.microsoft.com/office/powerpoint/2010/main" val="4149613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4">
            <a:extLst>
              <a:ext uri="{FF2B5EF4-FFF2-40B4-BE49-F238E27FC236}">
                <a16:creationId xmlns:a16="http://schemas.microsoft.com/office/drawing/2014/main" id="{0F1AF749-AE61-EE48-8610-B7E1ED319407}"/>
              </a:ext>
            </a:extLst>
          </p:cNvPr>
          <p:cNvSpPr txBox="1"/>
          <p:nvPr/>
        </p:nvSpPr>
        <p:spPr>
          <a:xfrm>
            <a:off x="703099" y="397430"/>
            <a:ext cx="7951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B5001F"/>
                </a:solidFill>
                <a:latin typeface="Arial" panose="020B0604020202020204" pitchFamily="34" charset="0"/>
                <a:ea typeface="Lato Black" charset="0"/>
                <a:cs typeface="Arial" panose="020B0604020202020204" pitchFamily="34" charset="0"/>
              </a:rPr>
              <a:t>2.</a:t>
            </a:r>
            <a:r>
              <a:rPr lang="zh-CN" altLang="en-US" sz="3600" b="1" dirty="0">
                <a:solidFill>
                  <a:srgbClr val="B5001F"/>
                </a:solidFill>
                <a:latin typeface="Arial" panose="020B0604020202020204" pitchFamily="34" charset="0"/>
                <a:ea typeface="Lato Black" charset="0"/>
                <a:cs typeface="Arial" panose="020B0604020202020204" pitchFamily="34" charset="0"/>
              </a:rPr>
              <a:t> 内容</a:t>
            </a:r>
          </a:p>
        </p:txBody>
      </p:sp>
      <p:cxnSp>
        <p:nvCxnSpPr>
          <p:cNvPr id="84" name="直接连接符 25">
            <a:extLst>
              <a:ext uri="{FF2B5EF4-FFF2-40B4-BE49-F238E27FC236}">
                <a16:creationId xmlns:a16="http://schemas.microsoft.com/office/drawing/2014/main" id="{2EB18B06-B299-2646-935C-F4145C882DAF}"/>
              </a:ext>
            </a:extLst>
          </p:cNvPr>
          <p:cNvCxnSpPr>
            <a:cxnSpLocks/>
          </p:cNvCxnSpPr>
          <p:nvPr/>
        </p:nvCxnSpPr>
        <p:spPr>
          <a:xfrm>
            <a:off x="703100" y="1038421"/>
            <a:ext cx="6325229" cy="0"/>
          </a:xfrm>
          <a:prstGeom prst="line">
            <a:avLst/>
          </a:prstGeom>
          <a:ln w="38100">
            <a:solidFill>
              <a:srgbClr val="585656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2F074873-FE1F-428D-AA73-A4E5CC57EA48}"/>
              </a:ext>
            </a:extLst>
          </p:cNvPr>
          <p:cNvSpPr/>
          <p:nvPr/>
        </p:nvSpPr>
        <p:spPr>
          <a:xfrm>
            <a:off x="1059401" y="1804335"/>
            <a:ext cx="7800513" cy="1940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概设的基本要素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设计约束；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功能结构设计；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实体结构设计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996488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4">
            <a:extLst>
              <a:ext uri="{FF2B5EF4-FFF2-40B4-BE49-F238E27FC236}">
                <a16:creationId xmlns:a16="http://schemas.microsoft.com/office/drawing/2014/main" id="{0F1AF749-AE61-EE48-8610-B7E1ED319407}"/>
              </a:ext>
            </a:extLst>
          </p:cNvPr>
          <p:cNvSpPr txBox="1"/>
          <p:nvPr/>
        </p:nvSpPr>
        <p:spPr>
          <a:xfrm>
            <a:off x="703099" y="397430"/>
            <a:ext cx="7951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B5001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3.</a:t>
            </a:r>
            <a:r>
              <a:rPr lang="zh-CN" altLang="en-US" sz="3600" b="1" dirty="0">
                <a:solidFill>
                  <a:srgbClr val="B5001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要求</a:t>
            </a:r>
          </a:p>
        </p:txBody>
      </p:sp>
      <p:cxnSp>
        <p:nvCxnSpPr>
          <p:cNvPr id="84" name="直接连接符 25">
            <a:extLst>
              <a:ext uri="{FF2B5EF4-FFF2-40B4-BE49-F238E27FC236}">
                <a16:creationId xmlns:a16="http://schemas.microsoft.com/office/drawing/2014/main" id="{2EB18B06-B299-2646-935C-F4145C882DAF}"/>
              </a:ext>
            </a:extLst>
          </p:cNvPr>
          <p:cNvCxnSpPr>
            <a:cxnSpLocks/>
          </p:cNvCxnSpPr>
          <p:nvPr/>
        </p:nvCxnSpPr>
        <p:spPr>
          <a:xfrm>
            <a:off x="703100" y="1038421"/>
            <a:ext cx="6325229" cy="0"/>
          </a:xfrm>
          <a:prstGeom prst="line">
            <a:avLst/>
          </a:prstGeom>
          <a:ln w="38100">
            <a:solidFill>
              <a:srgbClr val="585656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DE17D564-F022-4D71-9A5C-0392CFEDD415}"/>
              </a:ext>
            </a:extLst>
          </p:cNvPr>
          <p:cNvSpPr/>
          <p:nvPr/>
        </p:nvSpPr>
        <p:spPr>
          <a:xfrm>
            <a:off x="932329" y="1574415"/>
            <a:ext cx="6096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完成概设文档框架；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完成功能结构设计的文档；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完成实体设计的文档；</a:t>
            </a:r>
          </a:p>
        </p:txBody>
      </p:sp>
    </p:spTree>
    <p:extLst>
      <p:ext uri="{BB962C8B-B14F-4D97-AF65-F5344CB8AC3E}">
        <p14:creationId xmlns:p14="http://schemas.microsoft.com/office/powerpoint/2010/main" val="946974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4">
            <a:extLst>
              <a:ext uri="{FF2B5EF4-FFF2-40B4-BE49-F238E27FC236}">
                <a16:creationId xmlns:a16="http://schemas.microsoft.com/office/drawing/2014/main" id="{0F1AF749-AE61-EE48-8610-B7E1ED319407}"/>
              </a:ext>
            </a:extLst>
          </p:cNvPr>
          <p:cNvSpPr txBox="1"/>
          <p:nvPr/>
        </p:nvSpPr>
        <p:spPr>
          <a:xfrm>
            <a:off x="703099" y="397430"/>
            <a:ext cx="7951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B5001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4.</a:t>
            </a:r>
            <a:r>
              <a:rPr lang="zh-CN" altLang="en-US" sz="3600" b="1" dirty="0">
                <a:solidFill>
                  <a:srgbClr val="B5001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提交物</a:t>
            </a:r>
          </a:p>
        </p:txBody>
      </p:sp>
      <p:cxnSp>
        <p:nvCxnSpPr>
          <p:cNvPr id="84" name="直接连接符 25">
            <a:extLst>
              <a:ext uri="{FF2B5EF4-FFF2-40B4-BE49-F238E27FC236}">
                <a16:creationId xmlns:a16="http://schemas.microsoft.com/office/drawing/2014/main" id="{2EB18B06-B299-2646-935C-F4145C882DAF}"/>
              </a:ext>
            </a:extLst>
          </p:cNvPr>
          <p:cNvCxnSpPr>
            <a:cxnSpLocks/>
          </p:cNvCxnSpPr>
          <p:nvPr/>
        </p:nvCxnSpPr>
        <p:spPr>
          <a:xfrm>
            <a:off x="703100" y="1038421"/>
            <a:ext cx="6325229" cy="0"/>
          </a:xfrm>
          <a:prstGeom prst="line">
            <a:avLst/>
          </a:prstGeom>
          <a:ln w="38100">
            <a:solidFill>
              <a:srgbClr val="585656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298825A-D93F-444A-B2DB-1539E9EEB49B}"/>
              </a:ext>
            </a:extLst>
          </p:cNvPr>
          <p:cNvSpPr/>
          <p:nvPr/>
        </p:nvSpPr>
        <p:spPr>
          <a:xfrm>
            <a:off x="3514562" y="1902041"/>
            <a:ext cx="4594705" cy="54153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概要设计文档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1/2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E1BB0B2-A909-4AAE-9315-E48969469699}"/>
              </a:ext>
            </a:extLst>
          </p:cNvPr>
          <p:cNvSpPr txBox="1"/>
          <p:nvPr/>
        </p:nvSpPr>
        <p:spPr>
          <a:xfrm>
            <a:off x="6477740" y="2718787"/>
            <a:ext cx="3416320" cy="118494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spcBef>
                <a:spcPts val="600"/>
              </a:spcBef>
            </a:pPr>
            <a:r>
              <a:rPr lang="zh-CN" altLang="en-US" sz="1400" dirty="0"/>
              <a:t>按照概设的基本要素形成文档结构；</a:t>
            </a:r>
            <a:endParaRPr lang="en-US" altLang="zh-CN" sz="1400" dirty="0"/>
          </a:p>
          <a:p>
            <a:pPr>
              <a:spcBef>
                <a:spcPts val="600"/>
              </a:spcBef>
            </a:pPr>
            <a:r>
              <a:rPr lang="zh-CN" altLang="en-US" sz="1400" dirty="0"/>
              <a:t>分析、抽取并分离功能与数据，并形成：</a:t>
            </a:r>
            <a:endParaRPr lang="en-US" altLang="zh-CN" sz="1400" dirty="0"/>
          </a:p>
          <a:p>
            <a:pPr>
              <a:spcBef>
                <a:spcPts val="600"/>
              </a:spcBef>
            </a:pPr>
            <a:r>
              <a:rPr lang="en-US" altLang="zh-CN" sz="1400" dirty="0"/>
              <a:t>      |- </a:t>
            </a:r>
            <a:r>
              <a:rPr lang="zh-CN" altLang="en-US" sz="1400" dirty="0"/>
              <a:t>功能结构</a:t>
            </a:r>
            <a:endParaRPr lang="en-US" altLang="zh-CN" sz="1400" dirty="0"/>
          </a:p>
          <a:p>
            <a:pPr>
              <a:spcBef>
                <a:spcPts val="600"/>
              </a:spcBef>
            </a:pPr>
            <a:r>
              <a:rPr lang="en-US" altLang="zh-CN" sz="1400" dirty="0"/>
              <a:t>      |- </a:t>
            </a:r>
            <a:r>
              <a:rPr lang="zh-CN" altLang="en-US" sz="1400" dirty="0"/>
              <a:t>数据结构</a:t>
            </a:r>
            <a:endParaRPr lang="en-US" altLang="zh-CN" sz="1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BBDB4F1-51E8-47B5-85D0-00AC4434D57A}"/>
              </a:ext>
            </a:extLst>
          </p:cNvPr>
          <p:cNvSpPr txBox="1"/>
          <p:nvPr/>
        </p:nvSpPr>
        <p:spPr>
          <a:xfrm>
            <a:off x="6477740" y="4178935"/>
            <a:ext cx="2159566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spcBef>
                <a:spcPts val="600"/>
              </a:spcBef>
            </a:pPr>
            <a:r>
              <a:rPr lang="zh-CN" altLang="en-US" sz="1400" dirty="0"/>
              <a:t>掌握功能结构描述的技巧</a:t>
            </a:r>
            <a:endParaRPr lang="en-US" altLang="zh-CN" sz="1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88BBD89-F8D1-49E3-BE76-C6D85658697E}"/>
              </a:ext>
            </a:extLst>
          </p:cNvPr>
          <p:cNvSpPr txBox="1"/>
          <p:nvPr/>
        </p:nvSpPr>
        <p:spPr>
          <a:xfrm>
            <a:off x="6464606" y="4761920"/>
            <a:ext cx="2159566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spcBef>
                <a:spcPts val="600"/>
              </a:spcBef>
            </a:pPr>
            <a:r>
              <a:rPr lang="zh-CN" altLang="en-US" sz="1400" dirty="0"/>
              <a:t>掌握数据结构描述的技巧</a:t>
            </a:r>
            <a:endParaRPr lang="en-US" altLang="zh-CN" sz="1400" dirty="0"/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9C53EA5E-F72A-4D20-AE28-B298B9074A86}"/>
              </a:ext>
            </a:extLst>
          </p:cNvPr>
          <p:cNvCxnSpPr>
            <a:stCxn id="7" idx="2"/>
            <a:endCxn id="8" idx="1"/>
          </p:cNvCxnSpPr>
          <p:nvPr/>
        </p:nvCxnSpPr>
        <p:spPr>
          <a:xfrm rot="16200000" flipH="1">
            <a:off x="5710988" y="2544505"/>
            <a:ext cx="867678" cy="66582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830F328E-6B30-4764-9057-8C993441EEC4}"/>
              </a:ext>
            </a:extLst>
          </p:cNvPr>
          <p:cNvCxnSpPr>
            <a:stCxn id="7" idx="2"/>
            <a:endCxn id="9" idx="1"/>
          </p:cNvCxnSpPr>
          <p:nvPr/>
        </p:nvCxnSpPr>
        <p:spPr>
          <a:xfrm rot="16200000" flipH="1">
            <a:off x="5200205" y="3055288"/>
            <a:ext cx="1889245" cy="66582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EF1136C3-E881-44E6-9406-BE2574D63A5A}"/>
              </a:ext>
            </a:extLst>
          </p:cNvPr>
          <p:cNvCxnSpPr>
            <a:stCxn id="7" idx="2"/>
            <a:endCxn id="10" idx="1"/>
          </p:cNvCxnSpPr>
          <p:nvPr/>
        </p:nvCxnSpPr>
        <p:spPr>
          <a:xfrm rot="16200000" flipH="1">
            <a:off x="4902145" y="3353348"/>
            <a:ext cx="2472230" cy="65269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76EAB088-E2D2-403A-B255-81DD8E3EFA71}"/>
              </a:ext>
            </a:extLst>
          </p:cNvPr>
          <p:cNvSpPr/>
          <p:nvPr/>
        </p:nvSpPr>
        <p:spPr>
          <a:xfrm>
            <a:off x="4385882" y="5409476"/>
            <a:ext cx="33121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</a:t>
            </a:r>
            <a:r>
              <a:rPr lang="en-US" altLang="zh-CN" sz="1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1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辅助分析与保存分析结果</a:t>
            </a:r>
            <a:endParaRPr lang="en-US" altLang="zh-CN" sz="1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分析的结果就是设计</a:t>
            </a:r>
          </a:p>
        </p:txBody>
      </p:sp>
    </p:spTree>
    <p:extLst>
      <p:ext uri="{BB962C8B-B14F-4D97-AF65-F5344CB8AC3E}">
        <p14:creationId xmlns:p14="http://schemas.microsoft.com/office/powerpoint/2010/main" val="3488140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1583"/>
            <a:ext cx="12192000" cy="4078663"/>
          </a:xfrm>
          <a:prstGeom prst="rect">
            <a:avLst/>
          </a:prstGeom>
          <a:solidFill>
            <a:srgbClr val="B5001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4078665"/>
            <a:ext cx="12192000" cy="6222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10" name="副标题 2"/>
          <p:cNvSpPr txBox="1">
            <a:spLocks/>
          </p:cNvSpPr>
          <p:nvPr/>
        </p:nvSpPr>
        <p:spPr>
          <a:xfrm>
            <a:off x="5275949" y="4139399"/>
            <a:ext cx="2107087" cy="21936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zh-CN" altLang="en-US" sz="1467" b="1" dirty="0">
                <a:solidFill>
                  <a:prstClr val="white"/>
                </a:solidFill>
                <a:latin typeface="Microsoft YaHei"/>
                <a:ea typeface="Microsoft YaHei"/>
                <a:cs typeface="Microsoft YaHei"/>
              </a:rPr>
              <a:t>乐 </a:t>
            </a:r>
            <a:r>
              <a:rPr kumimoji="1" lang="en-US" altLang="zh-CN" sz="1467" b="1" dirty="0">
                <a:solidFill>
                  <a:prstClr val="white"/>
                </a:solidFill>
                <a:latin typeface="Microsoft YaHei"/>
                <a:ea typeface="Microsoft YaHei"/>
                <a:cs typeface="Microsoft YaHei"/>
              </a:rPr>
              <a:t>· </a:t>
            </a:r>
            <a:r>
              <a:rPr kumimoji="1" lang="zh-CN" altLang="en-US" sz="1467" b="1" dirty="0">
                <a:solidFill>
                  <a:prstClr val="white"/>
                </a:solidFill>
                <a:latin typeface="Microsoft YaHei"/>
                <a:ea typeface="Microsoft YaHei"/>
                <a:cs typeface="Microsoft YaHei"/>
              </a:rPr>
              <a:t>教育 </a:t>
            </a:r>
            <a:r>
              <a:rPr kumimoji="1" lang="en-US" altLang="zh-CN" sz="1467" b="1" dirty="0">
                <a:solidFill>
                  <a:prstClr val="white"/>
                </a:solidFill>
                <a:latin typeface="Microsoft YaHei"/>
                <a:ea typeface="Microsoft YaHei"/>
                <a:cs typeface="Microsoft YaHei"/>
              </a:rPr>
              <a:t>| </a:t>
            </a:r>
            <a:r>
              <a:rPr kumimoji="1" lang="zh-CN" altLang="en-US" sz="1467" b="1" dirty="0">
                <a:solidFill>
                  <a:prstClr val="white"/>
                </a:solidFill>
                <a:latin typeface="Microsoft YaHei"/>
                <a:ea typeface="Microsoft YaHei"/>
                <a:cs typeface="Microsoft YaHei"/>
              </a:rPr>
              <a:t>智 </a:t>
            </a:r>
            <a:r>
              <a:rPr kumimoji="1" lang="en-US" altLang="zh-CN" sz="1467" b="1" dirty="0">
                <a:solidFill>
                  <a:prstClr val="white"/>
                </a:solidFill>
                <a:latin typeface="Microsoft YaHei"/>
                <a:ea typeface="Microsoft YaHei"/>
                <a:cs typeface="Microsoft YaHei"/>
              </a:rPr>
              <a:t>· </a:t>
            </a:r>
            <a:r>
              <a:rPr kumimoji="1" lang="zh-CN" altLang="en-US" sz="1467" b="1" dirty="0">
                <a:solidFill>
                  <a:prstClr val="white"/>
                </a:solidFill>
                <a:latin typeface="Microsoft YaHei"/>
                <a:ea typeface="Microsoft YaHei"/>
                <a:cs typeface="Microsoft YaHei"/>
              </a:rPr>
              <a:t>全球</a:t>
            </a:r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4322106" y="4423734"/>
            <a:ext cx="4206561" cy="2793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1467" b="1" dirty="0">
                <a:solidFill>
                  <a:prstClr val="white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Embrace education</a:t>
            </a:r>
            <a:r>
              <a:rPr kumimoji="1" lang="zh-CN" altLang="en-US" sz="1467" b="1" dirty="0">
                <a:solidFill>
                  <a:prstClr val="white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 </a:t>
            </a:r>
            <a:r>
              <a:rPr kumimoji="1" lang="en-US" altLang="zh-CN" sz="1467" b="1" dirty="0">
                <a:solidFill>
                  <a:prstClr val="white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| Enlighten horizon</a:t>
            </a:r>
            <a:endParaRPr kumimoji="1" lang="zh-CN" altLang="en-US" sz="1467" b="1" dirty="0">
              <a:solidFill>
                <a:prstClr val="white"/>
              </a:solidFill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1745804"/>
            <a:ext cx="12192000" cy="906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实训指导</a:t>
            </a:r>
            <a:endParaRPr lang="en-US" altLang="zh-CN" sz="4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Picture 4" descr="logo-01">
            <a:extLst>
              <a:ext uri="{FF2B5EF4-FFF2-40B4-BE49-F238E27FC236}">
                <a16:creationId xmlns:a16="http://schemas.microsoft.com/office/drawing/2014/main" id="{FC1C993C-5519-4ED9-B7CF-3ABAEAD5E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916" y="4840594"/>
            <a:ext cx="1967745" cy="1967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10C3904-06DE-4AA3-84A4-0BF5E8FD4A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8052" y="4888466"/>
            <a:ext cx="1872000" cy="18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017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4">
            <a:extLst>
              <a:ext uri="{FF2B5EF4-FFF2-40B4-BE49-F238E27FC236}">
                <a16:creationId xmlns:a16="http://schemas.microsoft.com/office/drawing/2014/main" id="{0F1AF749-AE61-EE48-8610-B7E1ED319407}"/>
              </a:ext>
            </a:extLst>
          </p:cNvPr>
          <p:cNvSpPr txBox="1"/>
          <p:nvPr/>
        </p:nvSpPr>
        <p:spPr>
          <a:xfrm>
            <a:off x="703099" y="397430"/>
            <a:ext cx="7951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B5001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1.</a:t>
            </a:r>
            <a:r>
              <a:rPr lang="zh-CN" altLang="en-US" sz="3600" b="1" dirty="0">
                <a:solidFill>
                  <a:srgbClr val="B5001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 概要设计的要素</a:t>
            </a:r>
          </a:p>
        </p:txBody>
      </p:sp>
      <p:cxnSp>
        <p:nvCxnSpPr>
          <p:cNvPr id="84" name="直接连接符 25">
            <a:extLst>
              <a:ext uri="{FF2B5EF4-FFF2-40B4-BE49-F238E27FC236}">
                <a16:creationId xmlns:a16="http://schemas.microsoft.com/office/drawing/2014/main" id="{2EB18B06-B299-2646-935C-F4145C882DAF}"/>
              </a:ext>
            </a:extLst>
          </p:cNvPr>
          <p:cNvCxnSpPr>
            <a:cxnSpLocks/>
          </p:cNvCxnSpPr>
          <p:nvPr/>
        </p:nvCxnSpPr>
        <p:spPr>
          <a:xfrm>
            <a:off x="703100" y="1038421"/>
            <a:ext cx="6325229" cy="0"/>
          </a:xfrm>
          <a:prstGeom prst="line">
            <a:avLst/>
          </a:prstGeom>
          <a:ln w="38100">
            <a:solidFill>
              <a:srgbClr val="585656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01913BD-9019-4FBD-9664-EEE4B114DD3F}"/>
              </a:ext>
            </a:extLst>
          </p:cNvPr>
          <p:cNvSpPr/>
          <p:nvPr/>
        </p:nvSpPr>
        <p:spPr>
          <a:xfrm>
            <a:off x="1079888" y="1679413"/>
            <a:ext cx="2697049" cy="37508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A2C3EE8-0ACC-4756-AC86-64854D9B489E}"/>
              </a:ext>
            </a:extLst>
          </p:cNvPr>
          <p:cNvSpPr/>
          <p:nvPr/>
        </p:nvSpPr>
        <p:spPr>
          <a:xfrm>
            <a:off x="1079883" y="2231300"/>
            <a:ext cx="2697049" cy="37508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项目概述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3B27FF09-0311-4D7A-A59B-7469FF9B6656}"/>
              </a:ext>
            </a:extLst>
          </p:cNvPr>
          <p:cNvSpPr/>
          <p:nvPr/>
        </p:nvSpPr>
        <p:spPr>
          <a:xfrm>
            <a:off x="1079885" y="3045049"/>
            <a:ext cx="2697049" cy="37508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设计约束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7B2F811-42EE-4CAD-8135-4C48853BB9D2}"/>
              </a:ext>
            </a:extLst>
          </p:cNvPr>
          <p:cNvSpPr/>
          <p:nvPr/>
        </p:nvSpPr>
        <p:spPr>
          <a:xfrm>
            <a:off x="1079888" y="3775599"/>
            <a:ext cx="2697049" cy="37508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功能结构设计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9FF77EFF-8772-4094-A53E-B9979C59D1F3}"/>
              </a:ext>
            </a:extLst>
          </p:cNvPr>
          <p:cNvSpPr/>
          <p:nvPr/>
        </p:nvSpPr>
        <p:spPr>
          <a:xfrm>
            <a:off x="1079887" y="4271585"/>
            <a:ext cx="2697049" cy="37508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数据结构设计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2EA3A9A3-A4BD-4F37-B636-57785DDC02B6}"/>
              </a:ext>
            </a:extLst>
          </p:cNvPr>
          <p:cNvSpPr/>
          <p:nvPr/>
        </p:nvSpPr>
        <p:spPr>
          <a:xfrm>
            <a:off x="1079886" y="4758955"/>
            <a:ext cx="2697049" cy="37508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用户界面设计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918059F6-342D-4F69-8ADE-BEEC8C16CE95}"/>
              </a:ext>
            </a:extLst>
          </p:cNvPr>
          <p:cNvSpPr/>
          <p:nvPr/>
        </p:nvSpPr>
        <p:spPr>
          <a:xfrm>
            <a:off x="1079884" y="5544782"/>
            <a:ext cx="2697049" cy="37508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总体设计</a:t>
            </a:r>
          </a:p>
        </p:txBody>
      </p:sp>
      <p:cxnSp>
        <p:nvCxnSpPr>
          <p:cNvPr id="3" name="连接符: 肘形 2">
            <a:extLst>
              <a:ext uri="{FF2B5EF4-FFF2-40B4-BE49-F238E27FC236}">
                <a16:creationId xmlns:a16="http://schemas.microsoft.com/office/drawing/2014/main" id="{01AC927E-54BF-4D9B-A32D-4679370B8F2F}"/>
              </a:ext>
            </a:extLst>
          </p:cNvPr>
          <p:cNvCxnSpPr>
            <a:stCxn id="11" idx="1"/>
            <a:endCxn id="15" idx="1"/>
          </p:cNvCxnSpPr>
          <p:nvPr/>
        </p:nvCxnSpPr>
        <p:spPr>
          <a:xfrm rot="10800000" flipV="1">
            <a:off x="1079885" y="3232589"/>
            <a:ext cx="1" cy="2499733"/>
          </a:xfrm>
          <a:prstGeom prst="bentConnector3">
            <a:avLst>
              <a:gd name="adj1" fmla="val 22860100000"/>
            </a:avLst>
          </a:prstGeom>
          <a:ln w="28575">
            <a:solidFill>
              <a:srgbClr val="00B0F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FBC51BB4-29D4-46F8-80DC-F9C0133AD17D}"/>
              </a:ext>
            </a:extLst>
          </p:cNvPr>
          <p:cNvSpPr/>
          <p:nvPr/>
        </p:nvSpPr>
        <p:spPr>
          <a:xfrm>
            <a:off x="1079883" y="6273029"/>
            <a:ext cx="2697049" cy="37508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环境与部署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25C5ACBA-93D2-4A2E-A28D-C52921462F44}"/>
              </a:ext>
            </a:extLst>
          </p:cNvPr>
          <p:cNvSpPr/>
          <p:nvPr/>
        </p:nvSpPr>
        <p:spPr>
          <a:xfrm>
            <a:off x="932163" y="3648722"/>
            <a:ext cx="2974010" cy="1708518"/>
          </a:xfrm>
          <a:prstGeom prst="roundRect">
            <a:avLst>
              <a:gd name="adj" fmla="val 7314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4D3AF98-DF56-4F1A-B9FD-05425B8B2B23}"/>
              </a:ext>
            </a:extLst>
          </p:cNvPr>
          <p:cNvSpPr/>
          <p:nvPr/>
        </p:nvSpPr>
        <p:spPr>
          <a:xfrm>
            <a:off x="4136249" y="1699719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文档说明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656714F-1542-4ED2-B030-7ADB1326F33F}"/>
              </a:ext>
            </a:extLst>
          </p:cNvPr>
          <p:cNvSpPr/>
          <p:nvPr/>
        </p:nvSpPr>
        <p:spPr>
          <a:xfrm>
            <a:off x="5500965" y="1697677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术语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65A64CD-00C4-4E9B-BDEE-633FEF78D1F0}"/>
              </a:ext>
            </a:extLst>
          </p:cNvPr>
          <p:cNvSpPr/>
          <p:nvPr/>
        </p:nvSpPr>
        <p:spPr>
          <a:xfrm>
            <a:off x="6354751" y="1697677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参考资料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FDE8603-44CF-4A2E-A716-96D343B47F26}"/>
              </a:ext>
            </a:extLst>
          </p:cNvPr>
          <p:cNvSpPr/>
          <p:nvPr/>
        </p:nvSpPr>
        <p:spPr>
          <a:xfrm>
            <a:off x="4176148" y="2249564"/>
            <a:ext cx="28520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对需求说明的概述与摘要复述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EC27741-4F66-4990-9FF7-62631CCB228E}"/>
              </a:ext>
            </a:extLst>
          </p:cNvPr>
          <p:cNvSpPr/>
          <p:nvPr/>
        </p:nvSpPr>
        <p:spPr>
          <a:xfrm>
            <a:off x="4176148" y="3045049"/>
            <a:ext cx="69557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技术设计的初步，与后面总体设计呼应，对技术选项做一些前期的结构规划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195D4CB-3107-4B2D-8829-77B73757BC97}"/>
              </a:ext>
            </a:extLst>
          </p:cNvPr>
          <p:cNvSpPr/>
          <p:nvPr/>
        </p:nvSpPr>
        <p:spPr>
          <a:xfrm>
            <a:off x="4176147" y="4100606"/>
            <a:ext cx="57342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三个核心规格设计，</a:t>
            </a:r>
            <a:r>
              <a:rPr lang="en-US" altLang="zh-CN" sz="1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1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是因为其重要性，作为单独的一部分。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D78500A-3D9C-4C49-A89A-5E68A6AC492B}"/>
              </a:ext>
            </a:extLst>
          </p:cNvPr>
          <p:cNvSpPr/>
          <p:nvPr/>
        </p:nvSpPr>
        <p:spPr>
          <a:xfrm>
            <a:off x="4176147" y="5595778"/>
            <a:ext cx="55194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功能与数据结构，界面结构出来后，这里做技术选型与依据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0E38E81-F456-46F5-89A3-0DCB56CA8708}"/>
              </a:ext>
            </a:extLst>
          </p:cNvPr>
          <p:cNvSpPr/>
          <p:nvPr/>
        </p:nvSpPr>
        <p:spPr>
          <a:xfrm>
            <a:off x="4176148" y="6273029"/>
            <a:ext cx="28520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这个部分对接后面的开发环境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575CA8B-FF70-4883-88F7-72ADED167F88}"/>
              </a:ext>
            </a:extLst>
          </p:cNvPr>
          <p:cNvSpPr/>
          <p:nvPr/>
        </p:nvSpPr>
        <p:spPr>
          <a:xfrm>
            <a:off x="4202660" y="4619685"/>
            <a:ext cx="40831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备注：这三个部分需要前后反复迭代设计。</a:t>
            </a:r>
          </a:p>
        </p:txBody>
      </p:sp>
    </p:spTree>
    <p:extLst>
      <p:ext uri="{BB962C8B-B14F-4D97-AF65-F5344CB8AC3E}">
        <p14:creationId xmlns:p14="http://schemas.microsoft.com/office/powerpoint/2010/main" val="449407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4">
            <a:extLst>
              <a:ext uri="{FF2B5EF4-FFF2-40B4-BE49-F238E27FC236}">
                <a16:creationId xmlns:a16="http://schemas.microsoft.com/office/drawing/2014/main" id="{0F1AF749-AE61-EE48-8610-B7E1ED319407}"/>
              </a:ext>
            </a:extLst>
          </p:cNvPr>
          <p:cNvSpPr txBox="1"/>
          <p:nvPr/>
        </p:nvSpPr>
        <p:spPr>
          <a:xfrm>
            <a:off x="703099" y="397430"/>
            <a:ext cx="7951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B5001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2.</a:t>
            </a:r>
            <a:r>
              <a:rPr lang="zh-CN" altLang="en-US" sz="3600" b="1" dirty="0">
                <a:solidFill>
                  <a:srgbClr val="B5001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 功能结构抽取</a:t>
            </a:r>
          </a:p>
        </p:txBody>
      </p:sp>
      <p:cxnSp>
        <p:nvCxnSpPr>
          <p:cNvPr id="84" name="直接连接符 25">
            <a:extLst>
              <a:ext uri="{FF2B5EF4-FFF2-40B4-BE49-F238E27FC236}">
                <a16:creationId xmlns:a16="http://schemas.microsoft.com/office/drawing/2014/main" id="{2EB18B06-B299-2646-935C-F4145C882DAF}"/>
              </a:ext>
            </a:extLst>
          </p:cNvPr>
          <p:cNvCxnSpPr>
            <a:cxnSpLocks/>
          </p:cNvCxnSpPr>
          <p:nvPr/>
        </p:nvCxnSpPr>
        <p:spPr>
          <a:xfrm>
            <a:off x="703100" y="1038421"/>
            <a:ext cx="6325229" cy="0"/>
          </a:xfrm>
          <a:prstGeom prst="line">
            <a:avLst/>
          </a:prstGeom>
          <a:ln w="38100">
            <a:solidFill>
              <a:srgbClr val="585656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EA6EE4E-2F0E-4870-BEC0-7837C80F84D4}"/>
              </a:ext>
            </a:extLst>
          </p:cNvPr>
          <p:cNvSpPr/>
          <p:nvPr/>
        </p:nvSpPr>
        <p:spPr>
          <a:xfrm>
            <a:off x="946724" y="2906327"/>
            <a:ext cx="2697049" cy="37508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先有结构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F103F82E-73C0-402B-8FC8-1D20C1B9E835}"/>
              </a:ext>
            </a:extLst>
          </p:cNvPr>
          <p:cNvSpPr/>
          <p:nvPr/>
        </p:nvSpPr>
        <p:spPr>
          <a:xfrm>
            <a:off x="4916522" y="2961179"/>
            <a:ext cx="2697049" cy="37508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优化结构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D13807F-4A8D-470C-A3D8-6A6D7951C6A7}"/>
              </a:ext>
            </a:extLst>
          </p:cNvPr>
          <p:cNvSpPr/>
          <p:nvPr/>
        </p:nvSpPr>
        <p:spPr>
          <a:xfrm>
            <a:off x="2946364" y="5286917"/>
            <a:ext cx="2697049" cy="37508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2B72740F-B6B1-4411-93D3-C2DE1EED983E}"/>
              </a:ext>
            </a:extLst>
          </p:cNvPr>
          <p:cNvSpPr/>
          <p:nvPr/>
        </p:nvSpPr>
        <p:spPr>
          <a:xfrm>
            <a:off x="2946364" y="4591869"/>
            <a:ext cx="2697049" cy="37508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功能入口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446E255-1F07-4855-81C0-12DAAAF746C1}"/>
              </a:ext>
            </a:extLst>
          </p:cNvPr>
          <p:cNvSpPr/>
          <p:nvPr/>
        </p:nvSpPr>
        <p:spPr>
          <a:xfrm>
            <a:off x="2946364" y="3896821"/>
            <a:ext cx="2697049" cy="37508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功能菜单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BF233C9E-55ED-48F0-A8C6-BDED90A4020A}"/>
              </a:ext>
            </a:extLst>
          </p:cNvPr>
          <p:cNvSpPr/>
          <p:nvPr/>
        </p:nvSpPr>
        <p:spPr>
          <a:xfrm>
            <a:off x="2946364" y="1679413"/>
            <a:ext cx="2697049" cy="37508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数据结构设计</a:t>
            </a:r>
          </a:p>
        </p:txBody>
      </p:sp>
      <p:cxnSp>
        <p:nvCxnSpPr>
          <p:cNvPr id="3" name="连接符: 肘形 2">
            <a:extLst>
              <a:ext uri="{FF2B5EF4-FFF2-40B4-BE49-F238E27FC236}">
                <a16:creationId xmlns:a16="http://schemas.microsoft.com/office/drawing/2014/main" id="{6A061CA6-E0D4-4F4B-BB94-92F35E502BC3}"/>
              </a:ext>
            </a:extLst>
          </p:cNvPr>
          <p:cNvCxnSpPr>
            <a:stCxn id="11" idx="0"/>
            <a:endCxn id="16" idx="1"/>
          </p:cNvCxnSpPr>
          <p:nvPr/>
        </p:nvCxnSpPr>
        <p:spPr>
          <a:xfrm rot="5400000" flipH="1" flipV="1">
            <a:off x="2101120" y="2061084"/>
            <a:ext cx="1039373" cy="651115"/>
          </a:xfrm>
          <a:prstGeom prst="bentConnector2">
            <a:avLst/>
          </a:prstGeom>
          <a:ln w="19050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连接符: 肘形 4">
            <a:extLst>
              <a:ext uri="{FF2B5EF4-FFF2-40B4-BE49-F238E27FC236}">
                <a16:creationId xmlns:a16="http://schemas.microsoft.com/office/drawing/2014/main" id="{7961959E-C5A4-4DBA-9FF3-61DA3EC6A066}"/>
              </a:ext>
            </a:extLst>
          </p:cNvPr>
          <p:cNvCxnSpPr>
            <a:stCxn id="11" idx="2"/>
            <a:endCxn id="15" idx="1"/>
          </p:cNvCxnSpPr>
          <p:nvPr/>
        </p:nvCxnSpPr>
        <p:spPr>
          <a:xfrm rot="16200000" flipH="1">
            <a:off x="2219330" y="3357327"/>
            <a:ext cx="802953" cy="651115"/>
          </a:xfrm>
          <a:prstGeom prst="bentConnector2">
            <a:avLst/>
          </a:prstGeom>
          <a:ln w="19050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4B8DB87-DD4B-43FB-B7D8-4CF81CAB2F14}"/>
              </a:ext>
            </a:extLst>
          </p:cNvPr>
          <p:cNvCxnSpPr>
            <a:stCxn id="14" idx="0"/>
            <a:endCxn id="15" idx="2"/>
          </p:cNvCxnSpPr>
          <p:nvPr/>
        </p:nvCxnSpPr>
        <p:spPr>
          <a:xfrm flipV="1">
            <a:off x="4294889" y="4271903"/>
            <a:ext cx="0" cy="319966"/>
          </a:xfrm>
          <a:prstGeom prst="straightConnector1">
            <a:avLst/>
          </a:prstGeom>
          <a:ln w="19050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A71B1D0-94A0-4F1E-BDB4-656A9D5824D9}"/>
              </a:ext>
            </a:extLst>
          </p:cNvPr>
          <p:cNvCxnSpPr>
            <a:stCxn id="13" idx="0"/>
            <a:endCxn id="14" idx="2"/>
          </p:cNvCxnSpPr>
          <p:nvPr/>
        </p:nvCxnSpPr>
        <p:spPr>
          <a:xfrm flipV="1">
            <a:off x="4294889" y="4966951"/>
            <a:ext cx="0" cy="319966"/>
          </a:xfrm>
          <a:prstGeom prst="straightConnector1">
            <a:avLst/>
          </a:prstGeom>
          <a:ln w="19050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BDB12CB9-B256-4691-9A0B-CB647DD4B230}"/>
              </a:ext>
            </a:extLst>
          </p:cNvPr>
          <p:cNvCxnSpPr>
            <a:cxnSpLocks/>
            <a:stCxn id="16" idx="3"/>
            <a:endCxn id="12" idx="0"/>
          </p:cNvCxnSpPr>
          <p:nvPr/>
        </p:nvCxnSpPr>
        <p:spPr>
          <a:xfrm>
            <a:off x="5643413" y="1866954"/>
            <a:ext cx="621634" cy="1094225"/>
          </a:xfrm>
          <a:prstGeom prst="bentConnector2">
            <a:avLst/>
          </a:prstGeom>
          <a:ln w="19050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E96B044A-8AEF-4092-91B5-815F3F237B26}"/>
              </a:ext>
            </a:extLst>
          </p:cNvPr>
          <p:cNvCxnSpPr>
            <a:stCxn id="15" idx="3"/>
            <a:endCxn id="12" idx="2"/>
          </p:cNvCxnSpPr>
          <p:nvPr/>
        </p:nvCxnSpPr>
        <p:spPr>
          <a:xfrm flipV="1">
            <a:off x="5643413" y="3336261"/>
            <a:ext cx="621634" cy="748101"/>
          </a:xfrm>
          <a:prstGeom prst="bentConnector2">
            <a:avLst/>
          </a:prstGeom>
          <a:ln w="19050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AE359D28-B0DA-446A-B286-90081CBB1530}"/>
              </a:ext>
            </a:extLst>
          </p:cNvPr>
          <p:cNvSpPr/>
          <p:nvPr/>
        </p:nvSpPr>
        <p:spPr>
          <a:xfrm>
            <a:off x="8146069" y="2856332"/>
            <a:ext cx="28753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以用例为起点，选取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备选对象</a:t>
            </a:r>
            <a:r>
              <a:rPr lang="zh-CN" altLang="en-US" sz="1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，以对象为节点，采用时序图，梳理流程，形成功能结构</a:t>
            </a:r>
          </a:p>
        </p:txBody>
      </p:sp>
    </p:spTree>
    <p:extLst>
      <p:ext uri="{BB962C8B-B14F-4D97-AF65-F5344CB8AC3E}">
        <p14:creationId xmlns:p14="http://schemas.microsoft.com/office/powerpoint/2010/main" val="1020070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4">
            <a:extLst>
              <a:ext uri="{FF2B5EF4-FFF2-40B4-BE49-F238E27FC236}">
                <a16:creationId xmlns:a16="http://schemas.microsoft.com/office/drawing/2014/main" id="{0F1AF749-AE61-EE48-8610-B7E1ED319407}"/>
              </a:ext>
            </a:extLst>
          </p:cNvPr>
          <p:cNvSpPr txBox="1"/>
          <p:nvPr/>
        </p:nvSpPr>
        <p:spPr>
          <a:xfrm>
            <a:off x="703099" y="397430"/>
            <a:ext cx="7951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B5001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3.</a:t>
            </a:r>
            <a:r>
              <a:rPr lang="zh-CN" altLang="en-US" sz="3600" b="1" dirty="0">
                <a:solidFill>
                  <a:srgbClr val="B5001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结构的抽取的技巧</a:t>
            </a:r>
          </a:p>
        </p:txBody>
      </p:sp>
      <p:cxnSp>
        <p:nvCxnSpPr>
          <p:cNvPr id="84" name="直接连接符 25">
            <a:extLst>
              <a:ext uri="{FF2B5EF4-FFF2-40B4-BE49-F238E27FC236}">
                <a16:creationId xmlns:a16="http://schemas.microsoft.com/office/drawing/2014/main" id="{2EB18B06-B299-2646-935C-F4145C882DAF}"/>
              </a:ext>
            </a:extLst>
          </p:cNvPr>
          <p:cNvCxnSpPr>
            <a:cxnSpLocks/>
          </p:cNvCxnSpPr>
          <p:nvPr/>
        </p:nvCxnSpPr>
        <p:spPr>
          <a:xfrm>
            <a:off x="703100" y="1038421"/>
            <a:ext cx="6325229" cy="0"/>
          </a:xfrm>
          <a:prstGeom prst="line">
            <a:avLst/>
          </a:prstGeom>
          <a:ln w="38100">
            <a:solidFill>
              <a:srgbClr val="585656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5A5E766-2773-4B97-AABE-84A2DFE1437E}"/>
              </a:ext>
            </a:extLst>
          </p:cNvPr>
          <p:cNvSpPr/>
          <p:nvPr/>
        </p:nvSpPr>
        <p:spPr>
          <a:xfrm>
            <a:off x="1079887" y="3925040"/>
            <a:ext cx="2697049" cy="37508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时序图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5058F28-8C41-446A-A805-0EA7004595F0}"/>
              </a:ext>
            </a:extLst>
          </p:cNvPr>
          <p:cNvSpPr/>
          <p:nvPr/>
        </p:nvSpPr>
        <p:spPr>
          <a:xfrm>
            <a:off x="1079888" y="2224226"/>
            <a:ext cx="2697049" cy="37508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用例图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1B376847-08A5-4B6B-8CE0-4E2723D37E87}"/>
              </a:ext>
            </a:extLst>
          </p:cNvPr>
          <p:cNvCxnSpPr>
            <a:stCxn id="8" idx="2"/>
            <a:endCxn id="7" idx="0"/>
          </p:cNvCxnSpPr>
          <p:nvPr/>
        </p:nvCxnSpPr>
        <p:spPr>
          <a:xfrm flipH="1">
            <a:off x="2428412" y="2599308"/>
            <a:ext cx="1" cy="1325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3ADA9E77-F402-44D1-8497-8BEF5DC56013}"/>
              </a:ext>
            </a:extLst>
          </p:cNvPr>
          <p:cNvSpPr/>
          <p:nvPr/>
        </p:nvSpPr>
        <p:spPr>
          <a:xfrm>
            <a:off x="2624157" y="2969786"/>
            <a:ext cx="28753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备选对象，数据流程：开始分析与抽取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E0D41083-08D0-4C7A-A8D6-D30ACC7B8AA0}"/>
              </a:ext>
            </a:extLst>
          </p:cNvPr>
          <p:cNvSpPr/>
          <p:nvPr/>
        </p:nvSpPr>
        <p:spPr>
          <a:xfrm>
            <a:off x="5156217" y="3552260"/>
            <a:ext cx="1571340" cy="37508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功能结构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0A3127CE-AD68-4DBC-901B-A0EBB6E98957}"/>
              </a:ext>
            </a:extLst>
          </p:cNvPr>
          <p:cNvSpPr/>
          <p:nvPr/>
        </p:nvSpPr>
        <p:spPr>
          <a:xfrm>
            <a:off x="5156217" y="4522329"/>
            <a:ext cx="1564178" cy="37508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</a:p>
        </p:txBody>
      </p: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3CF7E5CB-A346-4769-A0B1-95F3533C520C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3776936" y="3739801"/>
            <a:ext cx="1379281" cy="3727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3B31D09C-6341-47E2-852D-AF5187CD19BF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3776936" y="4112581"/>
            <a:ext cx="1379281" cy="5972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57615D13-DFDA-467B-B1CF-E7738B02B762}"/>
              </a:ext>
            </a:extLst>
          </p:cNvPr>
          <p:cNvSpPr/>
          <p:nvPr/>
        </p:nvSpPr>
        <p:spPr>
          <a:xfrm>
            <a:off x="6795058" y="3570524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组织图描述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A5ABC0D-420D-4CF8-B2D2-5D1FFA343CC0}"/>
              </a:ext>
            </a:extLst>
          </p:cNvPr>
          <p:cNvSpPr/>
          <p:nvPr/>
        </p:nvSpPr>
        <p:spPr>
          <a:xfrm>
            <a:off x="6795058" y="4512544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表格描述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C8EDDC6C-FD93-4CB5-9639-5CED036DA65E}"/>
              </a:ext>
            </a:extLst>
          </p:cNvPr>
          <p:cNvCxnSpPr/>
          <p:nvPr/>
        </p:nvCxnSpPr>
        <p:spPr>
          <a:xfrm>
            <a:off x="8005646" y="2969786"/>
            <a:ext cx="0" cy="241896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3557DECF-C151-45EA-B198-323652867E9A}"/>
              </a:ext>
            </a:extLst>
          </p:cNvPr>
          <p:cNvSpPr/>
          <p:nvPr/>
        </p:nvSpPr>
        <p:spPr>
          <a:xfrm>
            <a:off x="8271235" y="3327751"/>
            <a:ext cx="347139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ER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图强烈建议使用对象图描述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对象图转换为类图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类图按照功能分配分成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1.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实体类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2.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功能类（配异常类）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8845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7666</TotalTime>
  <Words>526</Words>
  <Application>Microsoft Office PowerPoint</Application>
  <PresentationFormat>宽屏</PresentationFormat>
  <Paragraphs>111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微软雅黑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gaoke</dc:creator>
  <cp:lastModifiedBy>gaoke</cp:lastModifiedBy>
  <cp:revision>1457</cp:revision>
  <dcterms:created xsi:type="dcterms:W3CDTF">2018-12-13T05:52:00Z</dcterms:created>
  <dcterms:modified xsi:type="dcterms:W3CDTF">2020-07-09T02:19:38Z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2052-10.1.0.7697</vt:lpwstr>
  </property>
</Properties>
</file>