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403" r:id="rId3"/>
    <p:sldId id="405" r:id="rId4"/>
    <p:sldId id="404" r:id="rId5"/>
    <p:sldId id="406" r:id="rId6"/>
    <p:sldId id="407" r:id="rId7"/>
    <p:sldId id="410" r:id="rId8"/>
    <p:sldId id="408" r:id="rId9"/>
    <p:sldId id="401" r:id="rId10"/>
    <p:sldId id="378" r:id="rId11"/>
    <p:sldId id="395" r:id="rId12"/>
    <p:sldId id="402" r:id="rId13"/>
    <p:sldId id="409" r:id="rId14"/>
    <p:sldId id="394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ke-32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5001F"/>
    <a:srgbClr val="525050"/>
    <a:srgbClr val="585656"/>
    <a:srgbClr val="514F4F"/>
    <a:srgbClr val="8C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8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7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1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5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4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97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3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4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1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7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0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9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5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1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1C5D9-E4EB-4820-A7E4-3079DC613EE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9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  <a:t>2021/7/5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74628" y="915580"/>
            <a:ext cx="7351769" cy="711312"/>
          </a:xfrm>
        </p:spPr>
        <p:txBody>
          <a:bodyPr lIns="0" tIns="0" rIns="0" bIns="0" anchor="ctr" anchorCtr="0">
            <a:normAutofit fontScale="77500" lnSpcReduction="20000"/>
          </a:bodyPr>
          <a:lstStyle/>
          <a:p>
            <a:pPr algn="l"/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Click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to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add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title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（微软雅黑 </a:t>
            </a:r>
            <a:r>
              <a:rPr kumimoji="1" lang="en-US" altLang="zh-CN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28pt</a:t>
            </a:r>
            <a:r>
              <a:rPr kumimoji="1" lang="zh-CN" altLang="en-US" sz="3733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）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677333" y="1904577"/>
            <a:ext cx="10972800" cy="4525963"/>
          </a:xfrm>
        </p:spPr>
        <p:txBody>
          <a:bodyPr>
            <a:normAutofit/>
          </a:bodyPr>
          <a:lstStyle>
            <a:lvl1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11" name="图片 10" descr="logo组合-01.jpg">
            <a:extLst>
              <a:ext uri="{FF2B5EF4-FFF2-40B4-BE49-F238E27FC236}">
                <a16:creationId xmlns:a16="http://schemas.microsoft.com/office/drawing/2014/main" id="{8A4D86D7-890B-B546-98E7-54546EF28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6459"/>
            <a:ext cx="3283872" cy="941395"/>
          </a:xfrm>
          <a:prstGeom prst="rect">
            <a:avLst/>
          </a:prstGeom>
        </p:spPr>
      </p:pic>
      <p:pic>
        <p:nvPicPr>
          <p:cNvPr id="12" name="图片 11" descr="辅助图形-01.jpg">
            <a:extLst>
              <a:ext uri="{FF2B5EF4-FFF2-40B4-BE49-F238E27FC236}">
                <a16:creationId xmlns:a16="http://schemas.microsoft.com/office/drawing/2014/main" id="{8D01A000-4214-634A-99B2-A7F07BDF69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580" y="5662862"/>
            <a:ext cx="880419" cy="11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3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3600" b="1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183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</a:t>
            </a:r>
            <a:r>
              <a:rPr lang="zh-CN" altLang="en-US" sz="4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大学软件学院</a:t>
            </a:r>
            <a:endParaRPr lang="zh-CN" altLang="en-US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实训任务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开始需求分析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logo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B0C97B-4E7C-3145-9D84-366B53229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内容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F074873-FE1F-428D-AA73-A4E5CC57EA48}"/>
              </a:ext>
            </a:extLst>
          </p:cNvPr>
          <p:cNvSpPr/>
          <p:nvPr/>
        </p:nvSpPr>
        <p:spPr>
          <a:xfrm>
            <a:off x="1059401" y="1804335"/>
            <a:ext cx="7800513" cy="144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整理一份原始的需求说明，作为开发需求的原始依据；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根据需求说明，完成需求初始分析，实现用例抽取与绘制用例图；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使用互联网工具的团队协作办法；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F07CD0-E51E-4936-8D6F-B2CD177D3E72}"/>
              </a:ext>
            </a:extLst>
          </p:cNvPr>
          <p:cNvSpPr/>
          <p:nvPr/>
        </p:nvSpPr>
        <p:spPr>
          <a:xfrm>
            <a:off x="2428771" y="3297416"/>
            <a:ext cx="5750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这次实训统一使用：石墨云文档实现工程分析与设计文档协作。</a:t>
            </a:r>
          </a:p>
        </p:txBody>
      </p:sp>
    </p:spTree>
    <p:extLst>
      <p:ext uri="{BB962C8B-B14F-4D97-AF65-F5344CB8AC3E}">
        <p14:creationId xmlns:p14="http://schemas.microsoft.com/office/powerpoint/2010/main" val="299648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要求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E17D564-F022-4D71-9A5C-0392CFEDD415}"/>
              </a:ext>
            </a:extLst>
          </p:cNvPr>
          <p:cNvSpPr/>
          <p:nvPr/>
        </p:nvSpPr>
        <p:spPr>
          <a:xfrm>
            <a:off x="932329" y="1574415"/>
            <a:ext cx="6096000" cy="1936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完成需求分析文档框架；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按照需求说明文档规范完成业务需求说明；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完成用例图与部分用例描述；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文档协作团队的搭建与测试；</a:t>
            </a:r>
          </a:p>
        </p:txBody>
      </p:sp>
    </p:spTree>
    <p:extLst>
      <p:ext uri="{BB962C8B-B14F-4D97-AF65-F5344CB8AC3E}">
        <p14:creationId xmlns:p14="http://schemas.microsoft.com/office/powerpoint/2010/main" val="94697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提交物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83D4B13-1735-4BEA-8627-8B801CCBE1AE}"/>
              </a:ext>
            </a:extLst>
          </p:cNvPr>
          <p:cNvSpPr/>
          <p:nvPr/>
        </p:nvSpPr>
        <p:spPr>
          <a:xfrm>
            <a:off x="612648" y="1174252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需求分析文档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（业务功能说明与用例分析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6AE949-F66A-4801-836C-81CC69D3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79" y="1543584"/>
            <a:ext cx="9926441" cy="5314416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BC6C191-C088-41CD-9000-E73E5195F4B9}"/>
              </a:ext>
            </a:extLst>
          </p:cNvPr>
          <p:cNvSpPr/>
          <p:nvPr/>
        </p:nvSpPr>
        <p:spPr>
          <a:xfrm>
            <a:off x="6544067" y="4016126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记得把我加为协作者：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13338629985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14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附录：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285797D-AC8C-403A-8840-2D9729AD4A7E}"/>
              </a:ext>
            </a:extLst>
          </p:cNvPr>
          <p:cNvSpPr/>
          <p:nvPr/>
        </p:nvSpPr>
        <p:spPr>
          <a:xfrm>
            <a:off x="1373387" y="1679413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0D4F82-CFF1-4032-8461-D12F4F881181}"/>
              </a:ext>
            </a:extLst>
          </p:cNvPr>
          <p:cNvSpPr/>
          <p:nvPr/>
        </p:nvSpPr>
        <p:spPr>
          <a:xfrm>
            <a:off x="3400390" y="1725579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请再翻翻大学学习的课程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C04E28-C56B-4F6F-AA6C-C6A45A74770F}"/>
              </a:ext>
            </a:extLst>
          </p:cNvPr>
          <p:cNvSpPr/>
          <p:nvPr/>
        </p:nvSpPr>
        <p:spPr>
          <a:xfrm>
            <a:off x="1381030" y="2515120"/>
            <a:ext cx="1117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RUP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6C9C67-C51F-4B21-87DE-7D915C8CEC0C}"/>
              </a:ext>
            </a:extLst>
          </p:cNvPr>
          <p:cNvSpPr/>
          <p:nvPr/>
        </p:nvSpPr>
        <p:spPr>
          <a:xfrm>
            <a:off x="1381030" y="3228945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CMMI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58F7A6-A1C7-40A9-8399-760913749DD4}"/>
              </a:ext>
            </a:extLst>
          </p:cNvPr>
          <p:cNvSpPr/>
          <p:nvPr/>
        </p:nvSpPr>
        <p:spPr>
          <a:xfrm>
            <a:off x="1381030" y="3961058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UML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1C1486-9CC4-48BF-91C9-17F3346B2230}"/>
              </a:ext>
            </a:extLst>
          </p:cNvPr>
          <p:cNvSpPr/>
          <p:nvPr/>
        </p:nvSpPr>
        <p:spPr>
          <a:xfrm>
            <a:off x="1381030" y="4778477"/>
            <a:ext cx="2622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用例与用例的关系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BB3408-7CA2-4127-B6FE-01BDD9EB9C45}"/>
              </a:ext>
            </a:extLst>
          </p:cNvPr>
          <p:cNvSpPr/>
          <p:nvPr/>
        </p:nvSpPr>
        <p:spPr>
          <a:xfrm>
            <a:off x="3417470" y="258054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请百度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03372C-90BB-43B8-9CFD-5FB5FC920BED}"/>
              </a:ext>
            </a:extLst>
          </p:cNvPr>
          <p:cNvSpPr/>
          <p:nvPr/>
        </p:nvSpPr>
        <p:spPr>
          <a:xfrm>
            <a:off x="3417469" y="3281614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请浏览我们提供的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E93B2B-C9B4-4552-BDFF-1D2062EEF824}"/>
              </a:ext>
            </a:extLst>
          </p:cNvPr>
          <p:cNvSpPr/>
          <p:nvPr/>
        </p:nvSpPr>
        <p:spPr>
          <a:xfrm>
            <a:off x="3400390" y="398004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请百度，或者京东书店下单买一本书系统看看。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204E7C-A3B8-4176-9C76-EC95B42B89E1}"/>
              </a:ext>
            </a:extLst>
          </p:cNvPr>
          <p:cNvSpPr/>
          <p:nvPr/>
        </p:nvSpPr>
        <p:spPr>
          <a:xfrm>
            <a:off x="4328780" y="4809255"/>
            <a:ext cx="556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https://blog.csdn.net/nodeman/article/details/81200415</a:t>
            </a:r>
          </a:p>
        </p:txBody>
      </p:sp>
    </p:spTree>
    <p:extLst>
      <p:ext uri="{BB962C8B-B14F-4D97-AF65-F5344CB8AC3E}">
        <p14:creationId xmlns:p14="http://schemas.microsoft.com/office/powerpoint/2010/main" val="91631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432011" y="2468245"/>
            <a:ext cx="8759989" cy="662569"/>
          </a:xfrm>
        </p:spPr>
        <p:txBody>
          <a:bodyPr vert="horz" lIns="0" tIns="45720" rIns="91440" bIns="0" rtlCol="0">
            <a:noAutofit/>
          </a:bodyPr>
          <a:lstStyle/>
          <a:p>
            <a:pPr algn="l" fontAlgn="t"/>
            <a:r>
              <a:rPr kumimoji="1" lang="zh-CN" altLang="en-US" sz="3200" b="1" dirty="0">
                <a:solidFill>
                  <a:srgbClr val="B5001F"/>
                </a:solidFill>
                <a:latin typeface="Microsoft YaHei"/>
                <a:ea typeface="Microsoft YaHei"/>
                <a:cs typeface="Microsoft YaHei"/>
              </a:rPr>
              <a:t>中国高科实训工程框架</a:t>
            </a:r>
            <a:endParaRPr kumimoji="1" lang="en-US" altLang="zh-CN" sz="3200" b="1" dirty="0">
              <a:solidFill>
                <a:srgbClr val="B5001F"/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3432013" y="3324338"/>
            <a:ext cx="8759987" cy="7929"/>
          </a:xfrm>
          <a:prstGeom prst="line">
            <a:avLst/>
          </a:prstGeom>
          <a:ln>
            <a:solidFill>
              <a:srgbClr val="B500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277429"/>
            <a:ext cx="12192000" cy="580572"/>
          </a:xfrm>
          <a:prstGeom prst="rect">
            <a:avLst/>
          </a:prstGeom>
          <a:solidFill>
            <a:srgbClr val="B5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rgbClr val="B5001F"/>
              </a:solidFill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6871563" y="6458820"/>
            <a:ext cx="5191875" cy="205657"/>
          </a:xfrm>
          <a:prstGeom prst="rect">
            <a:avLst/>
          </a:prstGeom>
        </p:spPr>
        <p:txBody>
          <a:bodyPr vert="horz" lIns="0" tIns="0" rIns="12192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中国高科集团股份有限公司   </a:t>
            </a:r>
            <a:r>
              <a:rPr kumimoji="1" lang="en-US" altLang="zh-TW" sz="1333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CHINA HI-TECH GROUP CO., LTD.</a:t>
            </a:r>
            <a:endParaRPr kumimoji="1" lang="zh-CN" altLang="en-US" sz="1333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3432014" y="3641339"/>
            <a:ext cx="3347949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600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2011" y="3946648"/>
            <a:ext cx="3836693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Embrace education</a:t>
            </a:r>
            <a:r>
              <a:rPr kumimoji="1" lang="zh-CN" altLang="en-US" sz="1333" dirty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333" dirty="0">
                <a:latin typeface="Microsoft YaHei"/>
                <a:ea typeface="Microsoft YaHei"/>
                <a:cs typeface="Microsoft YaHei"/>
              </a:rPr>
              <a:t>| Enlighten horizon</a:t>
            </a:r>
            <a:endParaRPr kumimoji="1" lang="zh-CN" altLang="en-US" sz="1333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3" name="图片 12" descr="辅助图形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54214"/>
            <a:ext cx="2397327" cy="3254284"/>
          </a:xfrm>
          <a:prstGeom prst="rect">
            <a:avLst/>
          </a:prstGeom>
        </p:spPr>
      </p:pic>
      <p:pic>
        <p:nvPicPr>
          <p:cNvPr id="15" name="图片 14" descr="logo组合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86" y="259061"/>
            <a:ext cx="3469607" cy="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RUP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CMMI</a:t>
            </a:r>
            <a:endParaRPr lang="zh-CN" altLang="en-US" sz="3600" b="1" dirty="0">
              <a:solidFill>
                <a:srgbClr val="B5001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BBD8C1E-474E-4190-8F92-2E8F72AA64D2}"/>
              </a:ext>
            </a:extLst>
          </p:cNvPr>
          <p:cNvSpPr/>
          <p:nvPr/>
        </p:nvSpPr>
        <p:spPr>
          <a:xfrm>
            <a:off x="703099" y="1779234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初始阶段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9801DC3-8652-48A6-9DA5-53CE9ED50490}"/>
              </a:ext>
            </a:extLst>
          </p:cNvPr>
          <p:cNvSpPr/>
          <p:nvPr/>
        </p:nvSpPr>
        <p:spPr>
          <a:xfrm>
            <a:off x="703099" y="2797312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细化阶段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D9D189D-E51D-4B16-B8F6-B58A574F1D28}"/>
              </a:ext>
            </a:extLst>
          </p:cNvPr>
          <p:cNvSpPr/>
          <p:nvPr/>
        </p:nvSpPr>
        <p:spPr>
          <a:xfrm>
            <a:off x="703099" y="3815390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构建阶段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322B2E1-4094-4C2D-95FF-F53C419D56E0}"/>
              </a:ext>
            </a:extLst>
          </p:cNvPr>
          <p:cNvSpPr/>
          <p:nvPr/>
        </p:nvSpPr>
        <p:spPr>
          <a:xfrm>
            <a:off x="703099" y="4833468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移交阶段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967DB0-673F-4662-8940-BDF836633920}"/>
              </a:ext>
            </a:extLst>
          </p:cNvPr>
          <p:cNvSpPr/>
          <p:nvPr/>
        </p:nvSpPr>
        <p:spPr>
          <a:xfrm>
            <a:off x="2480567" y="2382421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为系统建立业务模型并确定项目的边界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14092D-92E8-4B9A-8110-A2D371313899}"/>
              </a:ext>
            </a:extLst>
          </p:cNvPr>
          <p:cNvSpPr/>
          <p:nvPr/>
        </p:nvSpPr>
        <p:spPr>
          <a:xfrm>
            <a:off x="2480567" y="3380239"/>
            <a:ext cx="6096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分析问题的领域，建立完善的架构，淘汰项目中最高风险的元素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9B96B2-A401-4459-B72B-C5D6C5AD89E6}"/>
              </a:ext>
            </a:extLst>
          </p:cNvPr>
          <p:cNvSpPr/>
          <p:nvPr/>
        </p:nvSpPr>
        <p:spPr>
          <a:xfrm>
            <a:off x="2480567" y="4461602"/>
            <a:ext cx="7571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要开发所有剩余的构建和应用程序功能，把这些构建集成为产品，并进行详细测试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543F62-486C-4DF2-A9ED-BFB076054E18}"/>
              </a:ext>
            </a:extLst>
          </p:cNvPr>
          <p:cNvSpPr/>
          <p:nvPr/>
        </p:nvSpPr>
        <p:spPr>
          <a:xfrm>
            <a:off x="2576287" y="5562457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重点是确保软件对最终用户是可用的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2E62B-AF4D-400C-8B3E-D545E7D57416}"/>
              </a:ext>
            </a:extLst>
          </p:cNvPr>
          <p:cNvSpPr/>
          <p:nvPr/>
        </p:nvSpPr>
        <p:spPr>
          <a:xfrm>
            <a:off x="703099" y="1169049"/>
            <a:ext cx="4579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Unified Process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5F0F9D03-2081-4A8C-AC28-E657CB3AA508}"/>
              </a:ext>
            </a:extLst>
          </p:cNvPr>
          <p:cNvSpPr/>
          <p:nvPr/>
        </p:nvSpPr>
        <p:spPr>
          <a:xfrm>
            <a:off x="9854215" y="1779235"/>
            <a:ext cx="443882" cy="4121776"/>
          </a:xfrm>
          <a:prstGeom prst="rightBrace">
            <a:avLst>
              <a:gd name="adj1" fmla="val 55476"/>
              <a:gd name="adj2" fmla="val 47846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A0227B-D83D-461D-BEEA-F88485E6606F}"/>
              </a:ext>
            </a:extLst>
          </p:cNvPr>
          <p:cNvSpPr/>
          <p:nvPr/>
        </p:nvSpPr>
        <p:spPr>
          <a:xfrm>
            <a:off x="10510530" y="34879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过程改进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3DBD10-D517-4899-B3A1-CDF6FD5F732D}"/>
              </a:ext>
            </a:extLst>
          </p:cNvPr>
          <p:cNvSpPr/>
          <p:nvPr/>
        </p:nvSpPr>
        <p:spPr>
          <a:xfrm>
            <a:off x="10347825" y="5731734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CMMI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9EF554A-8604-40A9-BDEE-DCB00212021C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11218416" y="3949625"/>
            <a:ext cx="0" cy="178210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6612FDF-447D-4E9F-A592-93C15A025D70}"/>
              </a:ext>
            </a:extLst>
          </p:cNvPr>
          <p:cNvSpPr/>
          <p:nvPr/>
        </p:nvSpPr>
        <p:spPr>
          <a:xfrm>
            <a:off x="4222702" y="6282161"/>
            <a:ext cx="7969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Capability Maturity Model Integration For Software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，软件能力成熟度模型集成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6E383F-A457-4689-97BE-6172BF95B526}"/>
              </a:ext>
            </a:extLst>
          </p:cNvPr>
          <p:cNvSpPr txBox="1"/>
          <p:nvPr/>
        </p:nvSpPr>
        <p:spPr>
          <a:xfrm>
            <a:off x="3586631" y="186533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D074BC7-4FF0-409A-BF4D-A41F1DF9E354}"/>
              </a:ext>
            </a:extLst>
          </p:cNvPr>
          <p:cNvSpPr txBox="1"/>
          <p:nvPr/>
        </p:nvSpPr>
        <p:spPr>
          <a:xfrm>
            <a:off x="3586631" y="29248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753205-55E7-4516-ABF8-F1D225FD1A05}"/>
              </a:ext>
            </a:extLst>
          </p:cNvPr>
          <p:cNvSpPr txBox="1"/>
          <p:nvPr/>
        </p:nvSpPr>
        <p:spPr>
          <a:xfrm>
            <a:off x="3586631" y="394153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A384A7-1894-4D39-8DDC-279A7C932C20}"/>
              </a:ext>
            </a:extLst>
          </p:cNvPr>
          <p:cNvSpPr txBox="1"/>
          <p:nvPr/>
        </p:nvSpPr>
        <p:spPr>
          <a:xfrm>
            <a:off x="3637091" y="498125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4494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怎么做需求分析？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F4D158F-5BAD-4FBD-BEF5-E75A2CEC3879}"/>
              </a:ext>
            </a:extLst>
          </p:cNvPr>
          <p:cNvSpPr/>
          <p:nvPr/>
        </p:nvSpPr>
        <p:spPr>
          <a:xfrm>
            <a:off x="951674" y="134660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文档驱动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55B0EA-BDE9-4E09-88AB-47BCF53A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74" y="2172665"/>
            <a:ext cx="2876550" cy="38195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5EF030-2503-4CC3-85C0-D3FD31BB8E11}"/>
              </a:ext>
            </a:extLst>
          </p:cNvPr>
          <p:cNvSpPr/>
          <p:nvPr/>
        </p:nvSpPr>
        <p:spPr>
          <a:xfrm>
            <a:off x="4052579" y="2492821"/>
            <a:ext cx="35541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统一专业术语与某些词汇的定义；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F87D1A4-3918-411E-8A74-AC093793AC05}"/>
              </a:ext>
            </a:extLst>
          </p:cNvPr>
          <p:cNvSpPr/>
          <p:nvPr/>
        </p:nvSpPr>
        <p:spPr>
          <a:xfrm>
            <a:off x="4052579" y="307018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B4CDDD-8E5C-4F31-8DA9-43FF4D14E662}"/>
              </a:ext>
            </a:extLst>
          </p:cNvPr>
          <p:cNvSpPr/>
          <p:nvPr/>
        </p:nvSpPr>
        <p:spPr>
          <a:xfrm>
            <a:off x="4052579" y="379657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411561-FE8D-4CA3-BEE0-17E8FF57D0C2}"/>
              </a:ext>
            </a:extLst>
          </p:cNvPr>
          <p:cNvSpPr/>
          <p:nvPr/>
        </p:nvSpPr>
        <p:spPr>
          <a:xfrm>
            <a:off x="4052579" y="4543214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功能范围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98EE40-9F5F-494E-99DF-DACE8B4D1492}"/>
              </a:ext>
            </a:extLst>
          </p:cNvPr>
          <p:cNvSpPr/>
          <p:nvPr/>
        </p:nvSpPr>
        <p:spPr>
          <a:xfrm>
            <a:off x="4052579" y="5289857"/>
            <a:ext cx="1912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环境与使用用户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172F1F-E6BC-48BF-98A8-19FDA07475DD}"/>
              </a:ext>
            </a:extLst>
          </p:cNvPr>
          <p:cNvCxnSpPr/>
          <p:nvPr/>
        </p:nvCxnSpPr>
        <p:spPr>
          <a:xfrm>
            <a:off x="7492753" y="1700359"/>
            <a:ext cx="0" cy="4530977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C51565F-8545-49E9-96F4-DBE48AA985B9}"/>
              </a:ext>
            </a:extLst>
          </p:cNvPr>
          <p:cNvSpPr/>
          <p:nvPr/>
        </p:nvSpPr>
        <p:spPr>
          <a:xfrm>
            <a:off x="9395818" y="134660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文档协作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EAB41B-A1D5-4435-85F7-B25C85344DAF}"/>
              </a:ext>
            </a:extLst>
          </p:cNvPr>
          <p:cNvSpPr/>
          <p:nvPr/>
        </p:nvSpPr>
        <p:spPr>
          <a:xfrm>
            <a:off x="9253776" y="2492821"/>
            <a:ext cx="164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组长创建文档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324D37-1A8A-4750-B245-1638C347D5C1}"/>
              </a:ext>
            </a:extLst>
          </p:cNvPr>
          <p:cNvSpPr/>
          <p:nvPr/>
        </p:nvSpPr>
        <p:spPr>
          <a:xfrm>
            <a:off x="9151184" y="3188101"/>
            <a:ext cx="1851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组长添加协作者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FA7CDA-E6CD-4BDC-8386-31A4E68C2DF4}"/>
              </a:ext>
            </a:extLst>
          </p:cNvPr>
          <p:cNvSpPr/>
          <p:nvPr/>
        </p:nvSpPr>
        <p:spPr>
          <a:xfrm>
            <a:off x="9253776" y="3892740"/>
            <a:ext cx="164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组长分配任务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4D57FA-856B-42E7-8EA2-CC3AB5C4CE43}"/>
              </a:ext>
            </a:extLst>
          </p:cNvPr>
          <p:cNvSpPr/>
          <p:nvPr/>
        </p:nvSpPr>
        <p:spPr>
          <a:xfrm>
            <a:off x="8945999" y="4693534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组员作为协作者工作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F62D68-E928-43DF-A85F-6B30B5C50F7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077079" y="2831375"/>
            <a:ext cx="0" cy="3567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3D340F0-02EA-47F3-BF16-5F09E17D638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077079" y="3526655"/>
            <a:ext cx="0" cy="3660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E245AF8-3F65-4DE6-81CB-23C1873E833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077078" y="4231294"/>
            <a:ext cx="1" cy="4622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8F51102-671D-4471-827F-7512BE59483B}"/>
              </a:ext>
            </a:extLst>
          </p:cNvPr>
          <p:cNvSpPr/>
          <p:nvPr/>
        </p:nvSpPr>
        <p:spPr>
          <a:xfrm>
            <a:off x="10173259" y="4231294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顺便填写任务分配表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A236E95-6745-4CFE-8880-D044FD3372CE}"/>
              </a:ext>
            </a:extLst>
          </p:cNvPr>
          <p:cNvSpPr/>
          <p:nvPr/>
        </p:nvSpPr>
        <p:spPr>
          <a:xfrm>
            <a:off x="10173258" y="5624570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完成后顺便填写任务完成情况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042C1C-8407-40D8-95CC-6A55553B7A98}"/>
              </a:ext>
            </a:extLst>
          </p:cNvPr>
          <p:cNvSpPr/>
          <p:nvPr/>
        </p:nvSpPr>
        <p:spPr>
          <a:xfrm>
            <a:off x="9375604" y="5937357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不再每天提交工作日报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8DFA5AA-DA02-4D32-B4CC-5186AA3D3254}"/>
              </a:ext>
            </a:extLst>
          </p:cNvPr>
          <p:cNvSpPr/>
          <p:nvPr/>
        </p:nvSpPr>
        <p:spPr>
          <a:xfrm>
            <a:off x="7537531" y="3101466"/>
            <a:ext cx="1176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早例会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15-30min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C780455-BA0C-41AA-AA1F-4F0BEF2B99D9}"/>
              </a:ext>
            </a:extLst>
          </p:cNvPr>
          <p:cNvSpPr/>
          <p:nvPr/>
        </p:nvSpPr>
        <p:spPr>
          <a:xfrm>
            <a:off x="7709051" y="5170600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晚例会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15min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A095E61D-046F-45D7-A7DB-6BD9A1C76AC7}"/>
              </a:ext>
            </a:extLst>
          </p:cNvPr>
          <p:cNvSpPr/>
          <p:nvPr/>
        </p:nvSpPr>
        <p:spPr>
          <a:xfrm>
            <a:off x="8532652" y="2565647"/>
            <a:ext cx="282874" cy="1569477"/>
          </a:xfrm>
          <a:prstGeom prst="leftBrace">
            <a:avLst>
              <a:gd name="adj1" fmla="val 36578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EC76E27-7DA1-45C4-AABC-F6D4FC6A8BBB}"/>
              </a:ext>
            </a:extLst>
          </p:cNvPr>
          <p:cNvSpPr/>
          <p:nvPr/>
        </p:nvSpPr>
        <p:spPr>
          <a:xfrm>
            <a:off x="9048591" y="5289857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总结当天小组工作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1350C56-F41A-4D1E-B65A-14C058112719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 flipV="1">
            <a:off x="8542934" y="5459134"/>
            <a:ext cx="505657" cy="385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3ADEA47-4290-4509-9D20-E38660374778}"/>
              </a:ext>
            </a:extLst>
          </p:cNvPr>
          <p:cNvSpPr/>
          <p:nvPr/>
        </p:nvSpPr>
        <p:spPr>
          <a:xfrm>
            <a:off x="7726685" y="4462414"/>
            <a:ext cx="798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7hour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9F38D1D-B200-4F1D-BB15-C1C2E21B411C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>
            <a:off x="10077078" y="5032088"/>
            <a:ext cx="0" cy="2577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需求怎么说明？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C86C8DF-87CD-4FE9-A4DC-3BCE336E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27" y="2537719"/>
            <a:ext cx="6257925" cy="1409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B7C376-4BD1-4965-824F-5D4B4BE44759}"/>
              </a:ext>
            </a:extLst>
          </p:cNvPr>
          <p:cNvSpPr txBox="1"/>
          <p:nvPr/>
        </p:nvSpPr>
        <p:spPr>
          <a:xfrm>
            <a:off x="7395100" y="19353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操作主体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729AA5-A42E-4D0B-990E-664916DB9170}"/>
              </a:ext>
            </a:extLst>
          </p:cNvPr>
          <p:cNvSpPr txBox="1"/>
          <p:nvPr/>
        </p:nvSpPr>
        <p:spPr>
          <a:xfrm>
            <a:off x="7395100" y="27892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操作条件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89F5DA-1091-4FA2-B064-6DDED4455730}"/>
              </a:ext>
            </a:extLst>
          </p:cNvPr>
          <p:cNvSpPr txBox="1"/>
          <p:nvPr/>
        </p:nvSpPr>
        <p:spPr>
          <a:xfrm>
            <a:off x="7395100" y="444798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操作结果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82201C8-8DE5-49E5-9526-8FA0AB0EDF33}"/>
              </a:ext>
            </a:extLst>
          </p:cNvPr>
          <p:cNvCxnSpPr>
            <a:stCxn id="5" idx="2"/>
            <a:endCxn id="28" idx="0"/>
          </p:cNvCxnSpPr>
          <p:nvPr/>
        </p:nvCxnSpPr>
        <p:spPr>
          <a:xfrm>
            <a:off x="7897802" y="2273885"/>
            <a:ext cx="0" cy="515321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73C9AF-6275-4172-8067-AC2028E28619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897802" y="3950493"/>
            <a:ext cx="0" cy="49749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0401AF3-0439-483F-8141-ECEBA0973D4B}"/>
              </a:ext>
            </a:extLst>
          </p:cNvPr>
          <p:cNvSpPr txBox="1"/>
          <p:nvPr/>
        </p:nvSpPr>
        <p:spPr>
          <a:xfrm>
            <a:off x="7395100" y="361193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操作过程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82DA5D-F0A0-4051-B933-9E8A6E9E9B15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7897802" y="3127760"/>
            <a:ext cx="0" cy="484179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E197185-A657-4689-AF8C-1216133E6829}"/>
              </a:ext>
            </a:extLst>
          </p:cNvPr>
          <p:cNvSpPr/>
          <p:nvPr/>
        </p:nvSpPr>
        <p:spPr>
          <a:xfrm>
            <a:off x="3416966" y="414021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操作过程描述</a:t>
            </a:r>
          </a:p>
        </p:txBody>
      </p:sp>
    </p:spTree>
    <p:extLst>
      <p:ext uri="{BB962C8B-B14F-4D97-AF65-F5344CB8AC3E}">
        <p14:creationId xmlns:p14="http://schemas.microsoft.com/office/powerpoint/2010/main" val="331367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用例抽取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FD31304-93A3-4EE3-8D06-6B0A384C4BE9}"/>
              </a:ext>
            </a:extLst>
          </p:cNvPr>
          <p:cNvSpPr/>
          <p:nvPr/>
        </p:nvSpPr>
        <p:spPr>
          <a:xfrm>
            <a:off x="985423" y="3304979"/>
            <a:ext cx="914400" cy="9144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844067-E7D0-4EAB-81FD-9183B55274ED}"/>
              </a:ext>
            </a:extLst>
          </p:cNvPr>
          <p:cNvSpPr/>
          <p:nvPr/>
        </p:nvSpPr>
        <p:spPr>
          <a:xfrm>
            <a:off x="3394228" y="2190091"/>
            <a:ext cx="646331" cy="64633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6C57A1-86BD-471E-9017-A618D8925208}"/>
              </a:ext>
            </a:extLst>
          </p:cNvPr>
          <p:cNvSpPr/>
          <p:nvPr/>
        </p:nvSpPr>
        <p:spPr>
          <a:xfrm>
            <a:off x="3394229" y="4687936"/>
            <a:ext cx="646331" cy="64633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B182AF2-6FEB-4BCA-92F8-030DAB196836}"/>
              </a:ext>
            </a:extLst>
          </p:cNvPr>
          <p:cNvSpPr/>
          <p:nvPr/>
        </p:nvSpPr>
        <p:spPr>
          <a:xfrm>
            <a:off x="3394230" y="3469345"/>
            <a:ext cx="646331" cy="64633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45EDD7-2B10-4F14-A8D0-4A7B7D536E3A}"/>
              </a:ext>
            </a:extLst>
          </p:cNvPr>
          <p:cNvSpPr txBox="1"/>
          <p:nvPr/>
        </p:nvSpPr>
        <p:spPr>
          <a:xfrm>
            <a:off x="1042513" y="362323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参与者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D107AB-44C3-4CEA-A5AF-D41415301606}"/>
              </a:ext>
            </a:extLst>
          </p:cNvPr>
          <p:cNvSpPr txBox="1"/>
          <p:nvPr/>
        </p:nvSpPr>
        <p:spPr>
          <a:xfrm>
            <a:off x="4040559" y="2343979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独立的功能操作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079C4-726B-439F-83FB-2EF9605F54BC}"/>
              </a:ext>
            </a:extLst>
          </p:cNvPr>
          <p:cNvSpPr txBox="1"/>
          <p:nvPr/>
        </p:nvSpPr>
        <p:spPr>
          <a:xfrm>
            <a:off x="4040559" y="362323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独立的功能操作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8342D4-C35F-4022-AEE4-BB1491DECCD8}"/>
              </a:ext>
            </a:extLst>
          </p:cNvPr>
          <p:cNvSpPr txBox="1"/>
          <p:nvPr/>
        </p:nvSpPr>
        <p:spPr>
          <a:xfrm>
            <a:off x="4040558" y="4841824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独立的功能操作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DDB6143-DC0A-49A0-88AB-C9EC02851987}"/>
              </a:ext>
            </a:extLst>
          </p:cNvPr>
          <p:cNvSpPr/>
          <p:nvPr/>
        </p:nvSpPr>
        <p:spPr>
          <a:xfrm>
            <a:off x="2627790" y="1815750"/>
            <a:ext cx="3648722" cy="4003829"/>
          </a:xfrm>
          <a:prstGeom prst="roundRect">
            <a:avLst>
              <a:gd name="adj" fmla="val 4258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0F39FF-EF0C-4966-8705-014F53D27471}"/>
              </a:ext>
            </a:extLst>
          </p:cNvPr>
          <p:cNvSpPr txBox="1"/>
          <p:nvPr/>
        </p:nvSpPr>
        <p:spPr>
          <a:xfrm>
            <a:off x="3828974" y="1649309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F0000"/>
                </a:solidFill>
              </a:rPr>
              <a:t>独立的业务模块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FC904E-0825-4C69-8938-ED333AAB7214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1899823" y="2513257"/>
            <a:ext cx="1494405" cy="12489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9F11FA5-476B-4AAC-B3D5-D9FEF4698301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1899823" y="3762179"/>
            <a:ext cx="1494407" cy="303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A86026-51B5-4AB8-991C-49D0C14D82E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1899823" y="3762179"/>
            <a:ext cx="1494406" cy="12489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0485B87-00FE-47A7-89EE-3F72ACE92CE7}"/>
              </a:ext>
            </a:extLst>
          </p:cNvPr>
          <p:cNvSpPr/>
          <p:nvPr/>
        </p:nvSpPr>
        <p:spPr>
          <a:xfrm>
            <a:off x="511946" y="4280041"/>
            <a:ext cx="23407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谁会来使用这个系统？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谁会来安装这个系统？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谁会来启动这个系统？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谁会来维护这个系统？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谁会来关闭这个系统？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哪些系统会来使用这个系统？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谁会从这个系统获取信息？</a:t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谁会给这个系统提供信息？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967E9F-44E9-4DE4-ABDD-1F3E29558B79}"/>
              </a:ext>
            </a:extLst>
          </p:cNvPr>
          <p:cNvSpPr/>
          <p:nvPr/>
        </p:nvSpPr>
        <p:spPr>
          <a:xfrm>
            <a:off x="4040003" y="2703180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来自需求描述的整理与分析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DAF778-D666-4D35-B432-F397B701B0ED}"/>
              </a:ext>
            </a:extLst>
          </p:cNvPr>
          <p:cNvSpPr/>
          <p:nvPr/>
        </p:nvSpPr>
        <p:spPr>
          <a:xfrm>
            <a:off x="4064675" y="3983622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来自需求描述的整理与分析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2076A8-D330-4D8E-8C37-B8D1818B0654}"/>
              </a:ext>
            </a:extLst>
          </p:cNvPr>
          <p:cNvSpPr/>
          <p:nvPr/>
        </p:nvSpPr>
        <p:spPr>
          <a:xfrm>
            <a:off x="4065699" y="5195766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来自需求描述的整理与分析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E2E804-19F7-4AA2-B1FE-732A69A2F52D}"/>
              </a:ext>
            </a:extLst>
          </p:cNvPr>
          <p:cNvSpPr/>
          <p:nvPr/>
        </p:nvSpPr>
        <p:spPr>
          <a:xfrm>
            <a:off x="3205669" y="5939775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对统一目标的操作进行分类整理与分析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08354C9-704F-4134-9210-ED9736F39D19}"/>
              </a:ext>
            </a:extLst>
          </p:cNvPr>
          <p:cNvCxnSpPr/>
          <p:nvPr/>
        </p:nvCxnSpPr>
        <p:spPr>
          <a:xfrm>
            <a:off x="7182035" y="1527022"/>
            <a:ext cx="0" cy="4530977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FAA170E-ECAD-4589-9A00-0943173576D0}"/>
              </a:ext>
            </a:extLst>
          </p:cNvPr>
          <p:cNvSpPr/>
          <p:nvPr/>
        </p:nvSpPr>
        <p:spPr>
          <a:xfrm>
            <a:off x="7739849" y="1815750"/>
            <a:ext cx="2251002" cy="4003829"/>
          </a:xfrm>
          <a:prstGeom prst="roundRect">
            <a:avLst>
              <a:gd name="adj" fmla="val 4258"/>
            </a:avLst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C21979-F41E-4C0B-AB9E-42085B1D8F37}"/>
              </a:ext>
            </a:extLst>
          </p:cNvPr>
          <p:cNvSpPr txBox="1"/>
          <p:nvPr/>
        </p:nvSpPr>
        <p:spPr>
          <a:xfrm>
            <a:off x="8344525" y="164737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b="1" dirty="0">
                <a:solidFill>
                  <a:srgbClr val="FF0000"/>
                </a:solidFill>
              </a:rPr>
              <a:t>代码文件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2A391B-F3AC-411D-8537-D16F95E3B602}"/>
              </a:ext>
            </a:extLst>
          </p:cNvPr>
          <p:cNvSpPr/>
          <p:nvPr/>
        </p:nvSpPr>
        <p:spPr>
          <a:xfrm>
            <a:off x="10446054" y="2336300"/>
            <a:ext cx="346233" cy="3462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C9756D5-1600-464D-BBB0-2E635EBD2B2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9564212" y="2509417"/>
            <a:ext cx="881842" cy="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7954FC5C-85B4-464E-8458-151C33DBD5E8}"/>
              </a:ext>
            </a:extLst>
          </p:cNvPr>
          <p:cNvSpPr/>
          <p:nvPr/>
        </p:nvSpPr>
        <p:spPr>
          <a:xfrm>
            <a:off x="10425343" y="3623233"/>
            <a:ext cx="346233" cy="3462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A6FB25-FD8C-4424-9EAB-2B9D56040CE2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9543501" y="3796350"/>
            <a:ext cx="881842" cy="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977834EE-E582-4AC3-97D3-5FD5CB796BC6}"/>
              </a:ext>
            </a:extLst>
          </p:cNvPr>
          <p:cNvSpPr/>
          <p:nvPr/>
        </p:nvSpPr>
        <p:spPr>
          <a:xfrm>
            <a:off x="10446052" y="4906326"/>
            <a:ext cx="346233" cy="3462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4A71675-2192-4FE6-A6E9-034A8D993A6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564210" y="5079443"/>
            <a:ext cx="881842" cy="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9C03D48-DE71-4D9C-829C-5B74D5D0E332}"/>
              </a:ext>
            </a:extLst>
          </p:cNvPr>
          <p:cNvSpPr/>
          <p:nvPr/>
        </p:nvSpPr>
        <p:spPr>
          <a:xfrm>
            <a:off x="10425343" y="275701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操作的入口函数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4D7C82-D693-4D3E-8E6B-D34CBB592E7D}"/>
              </a:ext>
            </a:extLst>
          </p:cNvPr>
          <p:cNvSpPr/>
          <p:nvPr/>
        </p:nvSpPr>
        <p:spPr>
          <a:xfrm>
            <a:off x="10446052" y="4060615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操作的入口函数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C6301E-EEF9-4DD6-9A4D-3372AB7B19A6}"/>
              </a:ext>
            </a:extLst>
          </p:cNvPr>
          <p:cNvSpPr/>
          <p:nvPr/>
        </p:nvSpPr>
        <p:spPr>
          <a:xfrm>
            <a:off x="10460848" y="537279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操作的入口函数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6CA9C7-77CF-4C1A-A3D5-247E7DC2BD26}"/>
              </a:ext>
            </a:extLst>
          </p:cNvPr>
          <p:cNvSpPr/>
          <p:nvPr/>
        </p:nvSpPr>
        <p:spPr>
          <a:xfrm>
            <a:off x="7938294" y="5958386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项目工程代码按照用例组织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D5FD49E-0A98-4A1F-8EEB-7D495C4642ED}"/>
              </a:ext>
            </a:extLst>
          </p:cNvPr>
          <p:cNvSpPr/>
          <p:nvPr/>
        </p:nvSpPr>
        <p:spPr>
          <a:xfrm>
            <a:off x="703099" y="1169049"/>
            <a:ext cx="1792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Case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58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5.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用例分析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378558D-8AEA-4F09-BD51-3B5A4053334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831" y="2656134"/>
            <a:ext cx="2425545" cy="294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EEA76D-E60E-4270-BE04-D4FF2D5EDC95}"/>
              </a:ext>
            </a:extLst>
          </p:cNvPr>
          <p:cNvSpPr/>
          <p:nvPr/>
        </p:nvSpPr>
        <p:spPr>
          <a:xfrm>
            <a:off x="2099003" y="1679413"/>
            <a:ext cx="1284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3ED153-08F5-49A9-B0E6-61EDF13A33E1}"/>
              </a:ext>
            </a:extLst>
          </p:cNvPr>
          <p:cNvSpPr/>
          <p:nvPr/>
        </p:nvSpPr>
        <p:spPr>
          <a:xfrm>
            <a:off x="7501298" y="167941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B8A4161-0530-4324-B1D7-63C98549B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43346"/>
              </p:ext>
            </p:extLst>
          </p:nvPr>
        </p:nvGraphicFramePr>
        <p:xfrm>
          <a:off x="5362670" y="2438044"/>
          <a:ext cx="6165911" cy="3381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323">
                  <a:extLst>
                    <a:ext uri="{9D8B030D-6E8A-4147-A177-3AD203B41FA5}">
                      <a16:colId xmlns:a16="http://schemas.microsoft.com/office/drawing/2014/main" val="556568399"/>
                    </a:ext>
                  </a:extLst>
                </a:gridCol>
                <a:gridCol w="5081588">
                  <a:extLst>
                    <a:ext uri="{9D8B030D-6E8A-4147-A177-3AD203B41FA5}">
                      <a16:colId xmlns:a16="http://schemas.microsoft.com/office/drawing/2014/main" val="655675330"/>
                    </a:ext>
                  </a:extLst>
                </a:gridCol>
              </a:tblGrid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</a:t>
                      </a:r>
                      <a:r>
                        <a:rPr lang="en-US" sz="140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012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56119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用例名称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47840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父用例</a:t>
                      </a:r>
                      <a:r>
                        <a:rPr lang="en-US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28523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主要执行者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774953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前置条件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997693"/>
                  </a:ext>
                </a:extLst>
              </a:tr>
              <a:tr h="76681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事件流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054271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可选事件流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29260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异常事件流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33067"/>
                  </a:ext>
                </a:extLst>
              </a:tr>
              <a:tr h="27235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后置条件</a:t>
                      </a:r>
                      <a:endParaRPr lang="zh-CN" sz="1200" b="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825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A815200-BA1F-4F40-BDD7-48368918C741}"/>
              </a:ext>
            </a:extLst>
          </p:cNvPr>
          <p:cNvSpPr/>
          <p:nvPr/>
        </p:nvSpPr>
        <p:spPr>
          <a:xfrm>
            <a:off x="9127942" y="1802523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用例描述的基本要素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F5930-4F6D-4E8E-96CE-2B5E620CC41B}"/>
              </a:ext>
            </a:extLst>
          </p:cNvPr>
          <p:cNvSpPr/>
          <p:nvPr/>
        </p:nvSpPr>
        <p:spPr>
          <a:xfrm>
            <a:off x="7177691" y="6039922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根据需要最后可以添加一个：特殊需求</a:t>
            </a:r>
          </a:p>
        </p:txBody>
      </p:sp>
    </p:spTree>
    <p:extLst>
      <p:ext uri="{BB962C8B-B14F-4D97-AF65-F5344CB8AC3E}">
        <p14:creationId xmlns:p14="http://schemas.microsoft.com/office/powerpoint/2010/main" val="14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6.</a:t>
            </a:r>
            <a:r>
              <a:rPr lang="zh-CN" altLang="en-US" sz="3600" b="1" dirty="0">
                <a:solidFill>
                  <a:srgbClr val="B500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需求其他要素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F2D554E-13E7-4F21-A452-EDBC4C9D88AC}"/>
              </a:ext>
            </a:extLst>
          </p:cNvPr>
          <p:cNvSpPr/>
          <p:nvPr/>
        </p:nvSpPr>
        <p:spPr>
          <a:xfrm>
            <a:off x="2962704" y="2090485"/>
            <a:ext cx="2032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专业术语定义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ACFB29-2431-4ED4-BE05-045C8D990403}"/>
              </a:ext>
            </a:extLst>
          </p:cNvPr>
          <p:cNvSpPr/>
          <p:nvPr/>
        </p:nvSpPr>
        <p:spPr>
          <a:xfrm>
            <a:off x="2962704" y="2789043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界面风格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819184-D95A-4C22-8634-5668CA87C6C0}"/>
              </a:ext>
            </a:extLst>
          </p:cNvPr>
          <p:cNvSpPr/>
          <p:nvPr/>
        </p:nvSpPr>
        <p:spPr>
          <a:xfrm>
            <a:off x="2962704" y="3490404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功能范围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ADB150-2B46-4251-891C-9F0B2973E455}"/>
              </a:ext>
            </a:extLst>
          </p:cNvPr>
          <p:cNvSpPr/>
          <p:nvPr/>
        </p:nvSpPr>
        <p:spPr>
          <a:xfrm>
            <a:off x="2962704" y="4177290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2CA018-D12F-451C-BE12-4E69CED1EACE}"/>
              </a:ext>
            </a:extLst>
          </p:cNvPr>
          <p:cNvSpPr/>
          <p:nvPr/>
        </p:nvSpPr>
        <p:spPr>
          <a:xfrm>
            <a:off x="6684312" y="2090485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68679F-A4A0-465B-9FB4-9283957197BA}"/>
              </a:ext>
            </a:extLst>
          </p:cNvPr>
          <p:cNvSpPr/>
          <p:nvPr/>
        </p:nvSpPr>
        <p:spPr>
          <a:xfrm>
            <a:off x="6684312" y="2789043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部署环境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096F38-3495-4F4E-A5AC-F7B68ECC0952}"/>
              </a:ext>
            </a:extLst>
          </p:cNvPr>
          <p:cNvSpPr/>
          <p:nvPr/>
        </p:nvSpPr>
        <p:spPr>
          <a:xfrm>
            <a:off x="6684312" y="3442603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F0D014-CEAA-4E1D-AE85-15004518CB2E}"/>
              </a:ext>
            </a:extLst>
          </p:cNvPr>
          <p:cNvSpPr/>
          <p:nvPr/>
        </p:nvSpPr>
        <p:spPr>
          <a:xfrm>
            <a:off x="6684312" y="4205916"/>
            <a:ext cx="2802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其他特殊的说明描述</a:t>
            </a:r>
          </a:p>
        </p:txBody>
      </p:sp>
    </p:spTree>
    <p:extLst>
      <p:ext uri="{BB962C8B-B14F-4D97-AF65-F5344CB8AC3E}">
        <p14:creationId xmlns:p14="http://schemas.microsoft.com/office/powerpoint/2010/main" val="42349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83"/>
            <a:ext cx="12192000" cy="4078663"/>
          </a:xfrm>
          <a:prstGeom prst="rect">
            <a:avLst/>
          </a:prstGeom>
          <a:solidFill>
            <a:srgbClr val="B500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078665"/>
            <a:ext cx="12192000" cy="622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275949" y="4139399"/>
            <a:ext cx="2107087" cy="2193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乐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教育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智 </a:t>
            </a:r>
            <a:r>
              <a:rPr kumimoji="1" lang="en-US" altLang="zh-CN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kumimoji="1" lang="zh-CN" altLang="en-US" sz="1467" b="1" dirty="0">
                <a:solidFill>
                  <a:prstClr val="white"/>
                </a:solidFill>
                <a:latin typeface="Microsoft YaHei"/>
                <a:ea typeface="Microsoft YaHei"/>
                <a:cs typeface="Microsoft YaHei"/>
              </a:rPr>
              <a:t>全球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322106" y="4423734"/>
            <a:ext cx="4206561" cy="2793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Embrace education</a:t>
            </a:r>
            <a:r>
              <a:rPr kumimoji="1" lang="zh-CN" altLang="en-US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kumimoji="1" lang="en-US" altLang="zh-CN" sz="1467" b="1" dirty="0">
                <a:solidFill>
                  <a:prstClr val="white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| Enlighten horizon</a:t>
            </a:r>
            <a:endParaRPr kumimoji="1" lang="zh-CN" altLang="en-US" sz="1467" b="1" dirty="0">
              <a:solidFill>
                <a:prstClr val="white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5804"/>
            <a:ext cx="1219200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任务与要求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logo-01">
            <a:extLst>
              <a:ext uri="{FF2B5EF4-FFF2-40B4-BE49-F238E27FC236}">
                <a16:creationId xmlns:a16="http://schemas.microsoft.com/office/drawing/2014/main" id="{FC1C993C-5519-4ED9-B7CF-3ABAEAD5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16" y="4840594"/>
            <a:ext cx="1967745" cy="19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0C3904-06DE-4AA3-84A4-0BF5E8FD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2" y="4888466"/>
            <a:ext cx="1872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4">
            <a:extLst>
              <a:ext uri="{FF2B5EF4-FFF2-40B4-BE49-F238E27FC236}">
                <a16:creationId xmlns:a16="http://schemas.microsoft.com/office/drawing/2014/main" id="{0F1AF749-AE61-EE48-8610-B7E1ED319407}"/>
              </a:ext>
            </a:extLst>
          </p:cNvPr>
          <p:cNvSpPr txBox="1"/>
          <p:nvPr/>
        </p:nvSpPr>
        <p:spPr>
          <a:xfrm>
            <a:off x="703099" y="397430"/>
            <a:ext cx="795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1.</a:t>
            </a:r>
            <a:r>
              <a:rPr lang="zh-CN" altLang="en-US" sz="3600" b="1" dirty="0">
                <a:solidFill>
                  <a:srgbClr val="B5001F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任务</a:t>
            </a:r>
          </a:p>
        </p:txBody>
      </p:sp>
      <p:cxnSp>
        <p:nvCxnSpPr>
          <p:cNvPr id="84" name="直接连接符 25">
            <a:extLst>
              <a:ext uri="{FF2B5EF4-FFF2-40B4-BE49-F238E27FC236}">
                <a16:creationId xmlns:a16="http://schemas.microsoft.com/office/drawing/2014/main" id="{2EB18B06-B299-2646-935C-F4145C882DAF}"/>
              </a:ext>
            </a:extLst>
          </p:cNvPr>
          <p:cNvCxnSpPr>
            <a:cxnSpLocks/>
          </p:cNvCxnSpPr>
          <p:nvPr/>
        </p:nvCxnSpPr>
        <p:spPr>
          <a:xfrm>
            <a:off x="703100" y="1038421"/>
            <a:ext cx="6325229" cy="0"/>
          </a:xfrm>
          <a:prstGeom prst="line">
            <a:avLst/>
          </a:prstGeom>
          <a:ln w="38100">
            <a:solidFill>
              <a:srgbClr val="585656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4DDEA-B373-43D6-9470-A3C4CC85D12D}"/>
              </a:ext>
            </a:extLst>
          </p:cNvPr>
          <p:cNvSpPr/>
          <p:nvPr/>
        </p:nvSpPr>
        <p:spPr>
          <a:xfrm>
            <a:off x="3865714" y="2603377"/>
            <a:ext cx="3746377" cy="5415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整理项目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B5D8D7-1EB8-41B4-9B92-F284756F2CD2}"/>
              </a:ext>
            </a:extLst>
          </p:cNvPr>
          <p:cNvSpPr/>
          <p:nvPr/>
        </p:nvSpPr>
        <p:spPr>
          <a:xfrm>
            <a:off x="4376989" y="342900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完成所有需求说明的描述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1F5991-93E9-4BF4-BD68-3FBD6C6996C4}"/>
              </a:ext>
            </a:extLst>
          </p:cNvPr>
          <p:cNvSpPr/>
          <p:nvPr/>
        </p:nvSpPr>
        <p:spPr>
          <a:xfrm>
            <a:off x="4838653" y="405111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完成用例图绘制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86C6A-F401-4F0C-ADB0-78695D0BE3AA}"/>
              </a:ext>
            </a:extLst>
          </p:cNvPr>
          <p:cNvSpPr/>
          <p:nvPr/>
        </p:nvSpPr>
        <p:spPr>
          <a:xfrm>
            <a:off x="5738899" y="4442921"/>
            <a:ext cx="3235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推荐一款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绘制在线工具：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https://www.processon.com/</a:t>
            </a:r>
          </a:p>
        </p:txBody>
      </p:sp>
    </p:spTree>
    <p:extLst>
      <p:ext uri="{BB962C8B-B14F-4D97-AF65-F5344CB8AC3E}">
        <p14:creationId xmlns:p14="http://schemas.microsoft.com/office/powerpoint/2010/main" val="41496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751</Words>
  <Application>Microsoft Office PowerPoint</Application>
  <PresentationFormat>宽屏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gaoke</cp:lastModifiedBy>
  <cp:revision>1314</cp:revision>
  <dcterms:created xsi:type="dcterms:W3CDTF">2018-12-13T05:52:00Z</dcterms:created>
  <dcterms:modified xsi:type="dcterms:W3CDTF">2021-07-05T00:59:54Z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