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74E751-855C-4AC0-BE15-0C861A28B488}">
  <a:tblStyle styleId="{C174E751-855C-4AC0-BE15-0C861A28B4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3D09A55-8ED5-432C-B5EC-A2C9AE3A27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4749bee1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4749bee1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9643e3c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9643e3c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9643e3c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9643e3c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9643e3c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9643e3c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9643e3c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9643e3c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9643e3c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9643e3c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9643e3c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69643e3c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9643e3c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69643e3c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73fc2bda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73fc2bda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3fc2bda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73fc2bda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4749be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4749be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4749bee1_1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4749bee1_1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3fc2bda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3fc2bda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3fc2bda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3fc2bda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4749bee1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4749bee1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3fc2bda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3fc2bda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3fc2bda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3fc2bda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9643e3c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9643e3c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129675" y="4568875"/>
            <a:ext cx="88914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| Introduction |	    | Literature review |               | Hypothesis |	       | Methodology |		| Results |				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/>
          <p:nvPr/>
        </p:nvSpPr>
        <p:spPr>
          <a:xfrm>
            <a:off x="291675" y="4703625"/>
            <a:ext cx="8691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| Introduction |	    | Literature review |               | Hypothesis |	       | Methodology |		| Results |				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380775" y="4525525"/>
            <a:ext cx="8334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oj</a:t>
            </a:r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161550" y="4572475"/>
            <a:ext cx="88209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| Introduction |	    | Literature review |               | Hypothesis |	       | Methodology |		| Results |				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International Portfolio Diversification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5AFD1-EEEE-4E22-B318-173274F0F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Findings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1: Period 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2191"/>
            <a:ext cx="8447975" cy="283415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/>
          <p:nvPr/>
        </p:nvSpPr>
        <p:spPr>
          <a:xfrm>
            <a:off x="7125100" y="4568875"/>
            <a:ext cx="1472700" cy="401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" name="Google Shape;158;p22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2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Findings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311700" y="1163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1: Period 1 vs Period 4 - Average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2600"/>
            <a:ext cx="8520600" cy="29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/>
          <p:nvPr/>
        </p:nvSpPr>
        <p:spPr>
          <a:xfrm>
            <a:off x="7125100" y="4568875"/>
            <a:ext cx="1472700" cy="401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8" name="Google Shape;168;p23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3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Findings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311700" y="1163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1: Period 1 Through Period 4 - Average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2600"/>
            <a:ext cx="8520600" cy="29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/>
          <p:nvPr/>
        </p:nvSpPr>
        <p:spPr>
          <a:xfrm>
            <a:off x="7125100" y="4568875"/>
            <a:ext cx="1472700" cy="401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8" name="Google Shape;178;p24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4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Findings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544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2: Period 1 through Period 4 Returns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9800"/>
            <a:ext cx="8520600" cy="31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/>
          <p:nvPr/>
        </p:nvSpPr>
        <p:spPr>
          <a:xfrm>
            <a:off x="7125100" y="4568875"/>
            <a:ext cx="1472700" cy="401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Findings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675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2: Period 1 through Period 4 Beta (B) against S&amp;P 500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96" name="Google Shape;196;p26"/>
          <p:cNvGraphicFramePr/>
          <p:nvPr/>
        </p:nvGraphicFramePr>
        <p:xfrm>
          <a:off x="386950" y="1590425"/>
          <a:ext cx="8180525" cy="5333790"/>
        </p:xfrm>
        <a:graphic>
          <a:graphicData uri="http://schemas.openxmlformats.org/drawingml/2006/table">
            <a:tbl>
              <a:tblPr>
                <a:noFill/>
                <a:tableStyleId>{D3D09A55-8ED5-432C-B5EC-A2C9AE3A27A6}</a:tableStyleId>
              </a:tblPr>
              <a:tblGrid>
                <a:gridCol w="13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Portfolio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(1980-1990)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(1991-2000)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(2001-2010)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(2011-2017)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Aggregate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   	1.00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0.62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0.66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0.74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0.76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   	0.65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0.24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0.32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0.48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0.52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   	0.29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0.66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0.56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0.92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1.05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   	0.82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0.34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0.51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0.64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0.69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   	0.55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0.08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0.31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0.48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0.64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   	0.37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7" name="Google Shape;197;p26"/>
          <p:cNvSpPr/>
          <p:nvPr/>
        </p:nvSpPr>
        <p:spPr>
          <a:xfrm>
            <a:off x="7125100" y="4568875"/>
            <a:ext cx="1472700" cy="401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8" name="Google Shape;198;p26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26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Findings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25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2: Period 1 through Period 4 Beta (B) against Global index (Portfolio G)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06" name="Google Shape;206;p27"/>
          <p:cNvGraphicFramePr/>
          <p:nvPr/>
        </p:nvGraphicFramePr>
        <p:xfrm>
          <a:off x="311700" y="1639125"/>
          <a:ext cx="8520600" cy="5422680"/>
        </p:xfrm>
        <a:graphic>
          <a:graphicData uri="http://schemas.openxmlformats.org/drawingml/2006/table">
            <a:tbl>
              <a:tblPr>
                <a:noFill/>
                <a:tableStyleId>{D3D09A55-8ED5-432C-B5EC-A2C9AE3A27A6}</a:tableStyleId>
              </a:tblPr>
              <a:tblGrid>
                <a:gridCol w="142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4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Portfolio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(1980-1990)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(1991-2000)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(2001-2010)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(2011-2017)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Aggregate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2.40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0.93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1.15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1.04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   	1.16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1.59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1.03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   	1.05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0.78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1.06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0.91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0.97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   	0.93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2.02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0.89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1.31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1.33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   	1.26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   	1.00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0.50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1.07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1.03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	1.07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   	1.26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7" name="Google Shape;207;p27"/>
          <p:cNvSpPr/>
          <p:nvPr/>
        </p:nvSpPr>
        <p:spPr>
          <a:xfrm>
            <a:off x="7125100" y="4568875"/>
            <a:ext cx="1472700" cy="401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" name="Google Shape;208;p27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7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Findings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25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2: Period 1 through Period 4 Information Ratio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311688" y="1590400"/>
          <a:ext cx="8445950" cy="2773470"/>
        </p:xfrm>
        <a:graphic>
          <a:graphicData uri="http://schemas.openxmlformats.org/drawingml/2006/table">
            <a:tbl>
              <a:tblPr>
                <a:noFill/>
                <a:tableStyleId>{D3D09A55-8ED5-432C-B5EC-A2C9AE3A27A6}</a:tableStyleId>
              </a:tblPr>
              <a:tblGrid>
                <a:gridCol w="131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Info Ratio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(1980-1990)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(1991-2000)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(2001-2010)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(2011-2017)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Aggregate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-0.376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-2.383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-0.936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-0.988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-1.107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-0.590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-3.986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-1.051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-1.474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-1.707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-0.094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-1.243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0.282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-0.268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-0.276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2.019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0.144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1.697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1.239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Benchmark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0.579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2.240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1.131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0.894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1.163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7" name="Google Shape;217;p28"/>
          <p:cNvSpPr/>
          <p:nvPr/>
        </p:nvSpPr>
        <p:spPr>
          <a:xfrm>
            <a:off x="7125100" y="4568875"/>
            <a:ext cx="1472700" cy="401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8" name="Google Shape;218;p28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8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Findings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25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2: Period 1 through Period 4 Sharpe Ratio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26" name="Google Shape;226;p29"/>
          <p:cNvGraphicFramePr/>
          <p:nvPr/>
        </p:nvGraphicFramePr>
        <p:xfrm>
          <a:off x="311700" y="1645775"/>
          <a:ext cx="8369350" cy="2773470"/>
        </p:xfrm>
        <a:graphic>
          <a:graphicData uri="http://schemas.openxmlformats.org/drawingml/2006/table">
            <a:tbl>
              <a:tblPr>
                <a:noFill/>
                <a:tableStyleId>{D3D09A55-8ED5-432C-B5EC-A2C9AE3A27A6}</a:tableStyleId>
              </a:tblPr>
              <a:tblGrid>
                <a:gridCol w="158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Sharpe Ratio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(1980-1990)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(1991-2000)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(2001-2010)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(2011-2017)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Aggregate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0.281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0.676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-0.107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0.668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0.314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0.604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1.499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0.314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0.995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0.771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0.774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1.900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0.706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1.106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1.022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3.412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2.719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1.488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1.196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2.101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0.829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2.837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1.339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1.247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1.074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3.233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1.410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1.451</a:t>
                      </a:r>
                      <a:endParaRPr b="1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7" name="Google Shape;227;p29"/>
          <p:cNvSpPr/>
          <p:nvPr/>
        </p:nvSpPr>
        <p:spPr>
          <a:xfrm>
            <a:off x="7125100" y="4568875"/>
            <a:ext cx="1472700" cy="401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8" name="Google Shape;228;p29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9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Selection of securities in Portfolio F</a:t>
            </a:r>
            <a:endParaRPr sz="2400"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Passive vs. Active in Portfolio A</a:t>
            </a:r>
            <a:endParaRPr sz="2400"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Currencies exposure (floating vs. controlled)</a:t>
            </a:r>
            <a:endParaRPr sz="2400"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Reoccuring organizations in multiple indices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236" name="Google Shape;236;p30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0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you do as portfolio manager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cope with these results? And how to apply a protection strategy against the increase of correlation?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LASTLY, there is no right solution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r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 you for listening  </a:t>
            </a:r>
            <a:endParaRPr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50" y="2626675"/>
            <a:ext cx="1386525" cy="19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 txBox="1"/>
          <p:nvPr/>
        </p:nvSpPr>
        <p:spPr>
          <a:xfrm>
            <a:off x="2273975" y="2934500"/>
            <a:ext cx="18408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make money !</a:t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2176100" y="2782725"/>
            <a:ext cx="1840752" cy="866376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31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31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Agenda</a:t>
            </a:r>
            <a:endParaRPr sz="360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Introduction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Notable literature Review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Our Hypothesis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Data &amp; Methodology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Findings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Conclusion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Limitations </a:t>
            </a:r>
            <a:endParaRPr sz="2400"/>
          </a:p>
        </p:txBody>
      </p:sp>
      <p:cxnSp>
        <p:nvCxnSpPr>
          <p:cNvPr id="70" name="Google Shape;70;p14"/>
          <p:cNvCxnSpPr/>
          <p:nvPr/>
        </p:nvCxnSpPr>
        <p:spPr>
          <a:xfrm flipH="1">
            <a:off x="274650" y="491275"/>
            <a:ext cx="8700" cy="68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4"/>
          <p:cNvCxnSpPr/>
          <p:nvPr/>
        </p:nvCxnSpPr>
        <p:spPr>
          <a:xfrm>
            <a:off x="292200" y="482425"/>
            <a:ext cx="11421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4"/>
          <p:cNvSpPr/>
          <p:nvPr/>
        </p:nvSpPr>
        <p:spPr>
          <a:xfrm>
            <a:off x="79725" y="4643250"/>
            <a:ext cx="1389900" cy="283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International Diversification?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186350" y="1792650"/>
            <a:ext cx="6435900" cy="1956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438625" y="2049375"/>
            <a:ext cx="57543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The arguments for global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portfolio diversification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are - as laid out in the mid-1970s -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centered on portfolio risk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or increasing portfolio expected return relative to a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comparable domestic portfolio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 (Micahua et al., 1996)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85975" y="4643250"/>
            <a:ext cx="1195200" cy="29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5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Motivation &amp; </a:t>
            </a:r>
            <a:r>
              <a:rPr lang="en">
                <a:solidFill>
                  <a:schemeClr val="dk2"/>
                </a:solidFill>
              </a:rPr>
              <a:t>Objectives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185975" y="4643250"/>
            <a:ext cx="1203900" cy="292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779100" y="1624425"/>
            <a:ext cx="2841900" cy="255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4922250" y="1624425"/>
            <a:ext cx="2841900" cy="255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779100" y="1624425"/>
            <a:ext cx="28419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922250" y="1624425"/>
            <a:ext cx="28419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1345800" y="1646675"/>
            <a:ext cx="22752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</a:t>
            </a:r>
            <a:endParaRPr sz="24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457850" y="1646675"/>
            <a:ext cx="23550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Objective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55150" y="2154238"/>
            <a:ext cx="2886000" cy="17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Lack of updated literature surrounding the effects of new technologies on international diversification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main factor being the internet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833700" y="2260450"/>
            <a:ext cx="27561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depth research into how new technologies have changed the way we invest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Discover whether international diversification is still an optimal investing strategy</a:t>
            </a:r>
            <a:endParaRPr/>
          </a:p>
        </p:txBody>
      </p:sp>
      <p:cxnSp>
        <p:nvCxnSpPr>
          <p:cNvPr id="97" name="Google Shape;97;p16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Dua &amp; Tuteja (2016)</a:t>
            </a:r>
            <a:endParaRPr sz="24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Looking to investigate the contagion that has spread across stock and currency markets of China, Eurozone, India, Japan and US during global financial crisis.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used the DCC-GARCH model to estimate the time-varying conditional correlation coefficients among asset market returns.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They were able to find is in times of financial stress the benefits of portfolio diversification that investors rely on actually may be non-existent.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Zhang, Zheng &amp; Zeng (2016)</a:t>
            </a:r>
            <a:endParaRPr sz="24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Wanted to examine the dynamic interdependence of international markets.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Hypothesis based around the theory that turbulence in one market can cause a disturbance in another.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Main findings were than American indices have a strong effect on other indices around the world. (when they struggle other do)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Kiani (2011)</a:t>
            </a:r>
            <a:endParaRPr sz="28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Looked to see the true effects of local and international portfolio diversification affected risk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 found that overall international diversification did reduce the investors exposure to risk.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1655550" y="4634400"/>
            <a:ext cx="1708500" cy="318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7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Literature Review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Coeurdacier &amp; Guibaud (2010)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Utilizing aggregate data on equity holdings in order to investigate whether investors correctly hedge their over-exposure to domestic risk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Study revolves around the rational portfolio theory to describe investors asset allocation decisions.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Familiarity is the most crucial factor in selecting your portfolio and those who invest internationally do so properly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Kim et al. (2017)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They propose that the risk in a portfolio is made from three components; variance, skewness and kurtosis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Overall they are able to show that diversification is able to reduces risk but only when a portfolio is well-diversified. Which means only investors that are well educated  can reduce their risks.</a:t>
            </a:r>
            <a:endParaRPr sz="120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690950" y="4625550"/>
            <a:ext cx="1655400" cy="32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" name="Google Shape;115;p18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Hypothesis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1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Ho: The benefits of international diversification will be significantly less than previously reported.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Ha: International diversification serves its goals as optimizing the portfolio.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3886775" y="4597175"/>
            <a:ext cx="1140900" cy="367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7154625" y="6425"/>
            <a:ext cx="995700" cy="143880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71BD95"/>
              </a:gs>
              <a:gs pos="100000">
                <a:srgbClr val="3C6F5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809050" y="932825"/>
            <a:ext cx="1689600" cy="1344000"/>
          </a:xfrm>
          <a:prstGeom prst="trapezoid">
            <a:avLst>
              <a:gd name="adj" fmla="val 3915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6526200" y="1648275"/>
            <a:ext cx="2252700" cy="1344000"/>
          </a:xfrm>
          <a:prstGeom prst="trapezoid">
            <a:avLst>
              <a:gd name="adj" fmla="val 39150"/>
            </a:avLst>
          </a:prstGeom>
          <a:gradFill>
            <a:gsLst>
              <a:gs pos="0">
                <a:srgbClr val="71BD95"/>
              </a:gs>
              <a:gs pos="100000">
                <a:srgbClr val="3C6F54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6178125" y="2535475"/>
            <a:ext cx="2965800" cy="1344000"/>
          </a:xfrm>
          <a:prstGeom prst="trapezoid">
            <a:avLst>
              <a:gd name="adj" fmla="val 391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" name="Google Shape;128;p19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&amp; Methodology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225075" y="1152475"/>
            <a:ext cx="366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1: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period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January 1980 - December 2017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Broken into 4 periods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Indices correlations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5403375" y="4568875"/>
            <a:ext cx="1472700" cy="401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00" y="919575"/>
            <a:ext cx="3270200" cy="330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0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0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&amp; Methodology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5403375" y="4568875"/>
            <a:ext cx="1472700" cy="401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366650" y="1017725"/>
            <a:ext cx="34125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 2: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period of study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 Portfolios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the changes over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Assessment factors: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Beta against benchmark &amp; S&amp;P 500 (portfolios A &amp; 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Variance, Sharpe ratio, Information ratio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47" name="Google Shape;147;p21"/>
          <p:cNvGraphicFramePr/>
          <p:nvPr/>
        </p:nvGraphicFramePr>
        <p:xfrm>
          <a:off x="3823225" y="714225"/>
          <a:ext cx="4857475" cy="3612225"/>
        </p:xfrm>
        <a:graphic>
          <a:graphicData uri="http://schemas.openxmlformats.org/drawingml/2006/table">
            <a:tbl>
              <a:tblPr>
                <a:noFill/>
                <a:tableStyleId>{C174E751-855C-4AC0-BE15-0C861A28B488}</a:tableStyleId>
              </a:tblPr>
              <a:tblGrid>
                <a:gridCol w="72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Portfolio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Domestic (US)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International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Interlisted (cross-listed) companies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Mix of International indices - Using Country weighted GDP (including US) - </a:t>
                      </a:r>
                      <a:r>
                        <a:rPr lang="en" b="1" u="sng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Benchmark</a:t>
                      </a:r>
                      <a:endParaRPr b="1" u="sng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Mix of International indices - Using Country weighted GDP (excluding US)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48" name="Google Shape;148;p21"/>
          <p:cNvCxnSpPr/>
          <p:nvPr/>
        </p:nvCxnSpPr>
        <p:spPr>
          <a:xfrm>
            <a:off x="247950" y="349625"/>
            <a:ext cx="8700" cy="7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256800" y="358475"/>
            <a:ext cx="1186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1049</Words>
  <Application>Microsoft Office PowerPoint</Application>
  <PresentationFormat>On-screen Show (16:9)</PresentationFormat>
  <Paragraphs>270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Proxima Nova</vt:lpstr>
      <vt:lpstr>Arial</vt:lpstr>
      <vt:lpstr>Times New Roman</vt:lpstr>
      <vt:lpstr>Spearmint</vt:lpstr>
      <vt:lpstr>International Portfolio Diversification  </vt:lpstr>
      <vt:lpstr>Agenda</vt:lpstr>
      <vt:lpstr>What is International Diversification?</vt:lpstr>
      <vt:lpstr>Motivation &amp; Objectives</vt:lpstr>
      <vt:lpstr>Literature Review</vt:lpstr>
      <vt:lpstr>Literature Review </vt:lpstr>
      <vt:lpstr>Our Hypothesis </vt:lpstr>
      <vt:lpstr>Data &amp; Methodology </vt:lpstr>
      <vt:lpstr>Data &amp; Methodology 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Limitations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Portfolio Diversification  </dc:title>
  <cp:lastModifiedBy>core noah</cp:lastModifiedBy>
  <cp:revision>2</cp:revision>
  <dcterms:modified xsi:type="dcterms:W3CDTF">2024-04-26T07:15:53Z</dcterms:modified>
</cp:coreProperties>
</file>