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258" r:id="rId6"/>
    <p:sldId id="260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289" r:id="rId19"/>
    <p:sldId id="290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129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05C1-C11F-408C-AE78-1316E906F1BE}" type="datetimeFigureOut">
              <a:rPr lang="en-SG" smtClean="0"/>
              <a:t>30/4/2017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B3130-C987-4D60-97D7-AC85170BE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84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B3130-C987-4D60-97D7-AC85170BE9A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58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2"/>
            <a:ext cx="7533068" cy="2027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P01</a:t>
            </a:r>
            <a:br>
              <a:rPr lang="en-US" dirty="0"/>
            </a:br>
            <a:r>
              <a:rPr lang="en-US" dirty="0" err="1"/>
              <a:t>Mathagym</a:t>
            </a:r>
            <a:br>
              <a:rPr lang="en-US" dirty="0"/>
            </a:br>
            <a:r>
              <a:rPr lang="en-US" sz="4000" dirty="0"/>
              <a:t>6</a:t>
            </a:r>
            <a:r>
              <a:rPr lang="en-US" sz="4000" baseline="30000" dirty="0"/>
              <a:t>th</a:t>
            </a:r>
            <a:r>
              <a:rPr lang="en-US" sz="4000" dirty="0"/>
              <a:t>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972" y="3906027"/>
            <a:ext cx="250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A113 – Mathematics</a:t>
            </a: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6888" y="998121"/>
            <a:ext cx="81915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20700" indent="-520700" algn="l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Exponent (also known as “power”)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number or variable or expression that represents the number of times the base is multiplied by itself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20700" indent="-520700" algn="l"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20700" indent="-520700" algn="l"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     </a:t>
            </a:r>
            <a:r>
              <a:rPr lang="en-GB" sz="2400" u="sng" dirty="0">
                <a:latin typeface="Arial" pitchFamily="34" charset="0"/>
                <a:cs typeface="Arial" pitchFamily="34" charset="0"/>
              </a:rPr>
              <a:t>Example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20700" indent="-520700" algn="l">
              <a:buFontTx/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 typeface="Arial" pitchFamily="34" charset="0"/>
              <a:buChar char="•"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An expression with an exponent in it can still be solved through algebraic manipulation.</a:t>
            </a:r>
          </a:p>
          <a:p>
            <a:pPr marL="520700" indent="-520700" algn="l">
              <a:buFontTx/>
              <a:buNone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400" u="sng" dirty="0">
                <a:latin typeface="Arial" pitchFamily="34" charset="0"/>
                <a:cs typeface="Arial" pitchFamily="34" charset="0"/>
              </a:rPr>
              <a:t>Example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:	</a:t>
            </a:r>
          </a:p>
          <a:p>
            <a:pPr marL="520700" indent="-520700" algn="l">
              <a:buFontTx/>
              <a:buNone/>
            </a:pP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77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Use of Exponent (^)</a:t>
            </a: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962600"/>
              </p:ext>
            </p:extLst>
          </p:nvPr>
        </p:nvGraphicFramePr>
        <p:xfrm>
          <a:off x="3314701" y="2675463"/>
          <a:ext cx="2590800" cy="497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3" imgW="1028520" imgH="203040" progId="Equation.3">
                  <p:embed/>
                </p:oleObj>
              </mc:Choice>
              <mc:Fallback>
                <p:oleObj name="Equation" r:id="rId3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1" y="2675463"/>
                        <a:ext cx="2590800" cy="4979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733449"/>
              </p:ext>
            </p:extLst>
          </p:nvPr>
        </p:nvGraphicFramePr>
        <p:xfrm>
          <a:off x="3724164" y="4317997"/>
          <a:ext cx="145415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5" imgW="622080" imgH="634680" progId="Equation.3">
                  <p:embed/>
                </p:oleObj>
              </mc:Choice>
              <mc:Fallback>
                <p:oleObj name="Equation" r:id="rId5" imgW="6220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164" y="4317997"/>
                        <a:ext cx="1454150" cy="1444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51626"/>
              </p:ext>
            </p:extLst>
          </p:nvPr>
        </p:nvGraphicFramePr>
        <p:xfrm>
          <a:off x="4170252" y="5811609"/>
          <a:ext cx="10080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7" imgW="431640" imgH="431640" progId="Equation.3">
                  <p:embed/>
                </p:oleObj>
              </mc:Choice>
              <mc:Fallback>
                <p:oleObj name="Equation" r:id="rId7" imgW="4316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252" y="5811609"/>
                        <a:ext cx="10080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0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1485901"/>
            <a:ext cx="81915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20700" indent="-520700" algn="l"/>
            <a:r>
              <a:rPr lang="en-US" sz="2800" dirty="0">
                <a:latin typeface="Arial" pitchFamily="34" charset="0"/>
                <a:cs typeface="Arial" pitchFamily="34" charset="0"/>
              </a:rPr>
              <a:t>Product Law: </a:t>
            </a:r>
          </a:p>
          <a:p>
            <a:pPr marL="520700" indent="-520700"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/>
            <a:r>
              <a:rPr lang="en-US" sz="2800" dirty="0">
                <a:latin typeface="Arial" pitchFamily="34" charset="0"/>
                <a:cs typeface="Arial" pitchFamily="34" charset="0"/>
              </a:rPr>
              <a:t>Quotient Law:</a:t>
            </a:r>
          </a:p>
          <a:p>
            <a:pPr marL="520700" indent="-520700"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/>
            <a:r>
              <a:rPr lang="en-US" sz="2800" dirty="0">
                <a:latin typeface="Arial" pitchFamily="34" charset="0"/>
                <a:cs typeface="Arial" pitchFamily="34" charset="0"/>
              </a:rPr>
              <a:t>Power Law:</a:t>
            </a:r>
          </a:p>
          <a:p>
            <a:pPr marL="520700" indent="-520700"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/>
            <a:r>
              <a:rPr lang="en-US" sz="2800" dirty="0">
                <a:latin typeface="Arial" pitchFamily="34" charset="0"/>
                <a:cs typeface="Arial" pitchFamily="34" charset="0"/>
              </a:rPr>
              <a:t>Fraction Law:</a:t>
            </a:r>
          </a:p>
          <a:p>
            <a:pPr marL="520700" indent="-520700"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/>
            <a:r>
              <a:rPr lang="en-US" sz="2800" dirty="0">
                <a:latin typeface="Arial" pitchFamily="34" charset="0"/>
                <a:cs typeface="Arial" pitchFamily="34" charset="0"/>
              </a:rPr>
              <a:t>Root Law: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Tx/>
              <a:buNone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20700" indent="-520700" algn="l">
              <a:buFontTx/>
              <a:buNone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		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63" y="152401"/>
            <a:ext cx="8566150" cy="66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Law of Indices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23543"/>
              </p:ext>
            </p:extLst>
          </p:nvPr>
        </p:nvGraphicFramePr>
        <p:xfrm>
          <a:off x="2953155" y="1399366"/>
          <a:ext cx="25257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Equation" r:id="rId3" imgW="901440" imgH="203040" progId="Equation.3">
                  <p:embed/>
                </p:oleObj>
              </mc:Choice>
              <mc:Fallback>
                <p:oleObj name="Equation" r:id="rId3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155" y="1399366"/>
                        <a:ext cx="25257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96346"/>
              </p:ext>
            </p:extLst>
          </p:nvPr>
        </p:nvGraphicFramePr>
        <p:xfrm>
          <a:off x="3537188" y="2015550"/>
          <a:ext cx="19208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Equation" r:id="rId5" imgW="685800" imgH="419040" progId="Equation.3">
                  <p:embed/>
                </p:oleObj>
              </mc:Choice>
              <mc:Fallback>
                <p:oleObj name="Equation" r:id="rId5" imgW="685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188" y="2015550"/>
                        <a:ext cx="19208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91201"/>
              </p:ext>
            </p:extLst>
          </p:nvPr>
        </p:nvGraphicFramePr>
        <p:xfrm>
          <a:off x="3226370" y="3189090"/>
          <a:ext cx="20986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Equation" r:id="rId7" imgW="749160" imgH="228600" progId="Equation.3">
                  <p:embed/>
                </p:oleObj>
              </mc:Choice>
              <mc:Fallback>
                <p:oleObj name="Equation" r:id="rId7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370" y="3189090"/>
                        <a:ext cx="20986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70327"/>
              </p:ext>
            </p:extLst>
          </p:nvPr>
        </p:nvGraphicFramePr>
        <p:xfrm>
          <a:off x="3573470" y="3762005"/>
          <a:ext cx="170656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9" imgW="609480" imgH="393480" progId="Equation.3">
                  <p:embed/>
                </p:oleObj>
              </mc:Choice>
              <mc:Fallback>
                <p:oleObj name="Equation" r:id="rId9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70" y="3762005"/>
                        <a:ext cx="170656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1977"/>
              </p:ext>
            </p:extLst>
          </p:nvPr>
        </p:nvGraphicFramePr>
        <p:xfrm>
          <a:off x="3667415" y="4843458"/>
          <a:ext cx="16002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Equation" r:id="rId11" imgW="571320" imgH="317160" progId="Equation.3">
                  <p:embed/>
                </p:oleObj>
              </mc:Choice>
              <mc:Fallback>
                <p:oleObj name="Equation" r:id="rId11" imgW="571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415" y="4843458"/>
                        <a:ext cx="16002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5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81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Law of Indices - Examples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33400" y="1485900"/>
            <a:ext cx="8191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20700" indent="-520700" algn="l">
              <a:buFont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Simply and Evaluate the following expression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979883"/>
              </p:ext>
            </p:extLst>
          </p:nvPr>
        </p:nvGraphicFramePr>
        <p:xfrm>
          <a:off x="804863" y="2276475"/>
          <a:ext cx="1531937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3" imgW="545760" imgH="711000" progId="Equation.3">
                  <p:embed/>
                </p:oleObj>
              </mc:Choice>
              <mc:Fallback>
                <p:oleObj name="Equation" r:id="rId3" imgW="545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2276475"/>
                        <a:ext cx="1531937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56347"/>
              </p:ext>
            </p:extLst>
          </p:nvPr>
        </p:nvGraphicFramePr>
        <p:xfrm>
          <a:off x="2660650" y="2276475"/>
          <a:ext cx="5624513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5" imgW="2006280" imgH="622080" progId="Equation.3">
                  <p:embed/>
                </p:oleObj>
              </mc:Choice>
              <mc:Fallback>
                <p:oleObj name="Equation" r:id="rId5" imgW="20062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276475"/>
                        <a:ext cx="5624513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6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14650"/>
              </p:ext>
            </p:extLst>
          </p:nvPr>
        </p:nvGraphicFramePr>
        <p:xfrm>
          <a:off x="3138487" y="2190750"/>
          <a:ext cx="3614721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1180800" imgH="1269720" progId="Equation.3">
                  <p:embed/>
                </p:oleObj>
              </mc:Choice>
              <mc:Fallback>
                <p:oleObj name="Equation" r:id="rId3" imgW="1180800" imgH="1269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7" y="2190750"/>
                        <a:ext cx="3614721" cy="329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9562" y="152401"/>
            <a:ext cx="8834437" cy="66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Practice Questions Q3c</a:t>
            </a:r>
            <a:r>
              <a:rPr lang="en-US" sz="2400" kern="0" dirty="0">
                <a:latin typeface="Arial" pitchFamily="34" charset="0"/>
                <a:ea typeface="+mj-ea"/>
                <a:cs typeface="Arial" pitchFamily="34" charset="0"/>
              </a:rPr>
              <a:t>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1236653"/>
            <a:ext cx="819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SG" sz="28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1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9563" y="152401"/>
            <a:ext cx="8566150" cy="66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Practice Questions Q6c</a:t>
            </a:r>
            <a:r>
              <a:rPr lang="en-US" sz="2400" kern="0" dirty="0">
                <a:latin typeface="Arial" pitchFamily="34" charset="0"/>
                <a:ea typeface="+mj-ea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1236653"/>
            <a:ext cx="819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Express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in terms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088307"/>
              </p:ext>
            </p:extLst>
          </p:nvPr>
        </p:nvGraphicFramePr>
        <p:xfrm>
          <a:off x="3021012" y="2190750"/>
          <a:ext cx="3024653" cy="349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" imgW="1091880" imgH="1269720" progId="Equation.3">
                  <p:embed/>
                </p:oleObj>
              </mc:Choice>
              <mc:Fallback>
                <p:oleObj name="Equation" r:id="rId3" imgW="1091880" imgH="1269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2" y="2190750"/>
                        <a:ext cx="3024653" cy="3491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9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9563" y="152401"/>
            <a:ext cx="8566150" cy="66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Worked Example </a:t>
            </a:r>
            <a:r>
              <a:rPr lang="en-US" sz="2400" kern="0" dirty="0"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Practice Questions Q7b</a:t>
            </a:r>
            <a:r>
              <a:rPr lang="en-US" sz="2400" kern="0" dirty="0">
                <a:latin typeface="Arial" pitchFamily="34" charset="0"/>
                <a:ea typeface="+mj-ea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1236653"/>
            <a:ext cx="819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Find the value of </a:t>
            </a:r>
            <a:r>
              <a:rPr lang="en-SG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18626"/>
              </p:ext>
            </p:extLst>
          </p:nvPr>
        </p:nvGraphicFramePr>
        <p:xfrm>
          <a:off x="3375025" y="2311400"/>
          <a:ext cx="1866446" cy="250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" imgW="647640" imgH="863280" progId="Equation.3">
                  <p:embed/>
                </p:oleObj>
              </mc:Choice>
              <mc:Fallback>
                <p:oleObj name="Equation" r:id="rId3" imgW="647640" imgH="863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2311400"/>
                        <a:ext cx="1866446" cy="2507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5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77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Learning Objectives </a:t>
            </a:r>
            <a:endParaRPr lang="en-US" sz="3200" b="1" kern="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33400" y="1058136"/>
            <a:ext cx="81915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Bef>
                <a:spcPts val="2400"/>
              </a:spcBef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Simplify and evaluate numerical or algebraic expressions (including with brackets)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spcBef>
                <a:spcPts val="2400"/>
              </a:spcBef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Manipulate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and evaluate numerical and algebraic expressions that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involve ratio and proportion</a:t>
            </a:r>
          </a:p>
          <a:p>
            <a:pPr marL="457200" lvl="0" indent="-457200" algn="l">
              <a:spcBef>
                <a:spcPts val="2400"/>
              </a:spcBef>
              <a:buFont typeface="Arial" pitchFamily="34" charset="0"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Apply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operations to simplify and evaluate expression.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0" indent="-457200" algn="l">
              <a:spcBef>
                <a:spcPts val="2400"/>
              </a:spcBef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Simplify and evaluate numerical and algebraic expressions that involve indices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0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636995" y="4121584"/>
            <a:ext cx="609600" cy="4953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71409" y="3378634"/>
            <a:ext cx="609600" cy="4953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333349" y="3378634"/>
            <a:ext cx="609600" cy="4953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110408" y="2625486"/>
            <a:ext cx="564291" cy="4953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530601" y="1804748"/>
            <a:ext cx="564291" cy="4953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70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Exploring Further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18295"/>
              </p:ext>
            </p:extLst>
          </p:nvPr>
        </p:nvGraphicFramePr>
        <p:xfrm>
          <a:off x="1661379" y="1726291"/>
          <a:ext cx="3130550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990360" imgH="1168200" progId="Equation.3">
                  <p:embed/>
                </p:oleObj>
              </mc:Choice>
              <mc:Fallback>
                <p:oleObj name="Equation" r:id="rId3" imgW="99036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379" y="1726291"/>
                        <a:ext cx="3130550" cy="3700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71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5" grpId="0" animBg="1"/>
      <p:bldP spid="15" grpId="1" animBg="1"/>
      <p:bldP spid="14" grpId="0" animBg="1"/>
      <p:bldP spid="14" grpId="1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1238240"/>
            <a:ext cx="81915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There are many strategies that a team can adopt in a game.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strategies will depend on the rules of the game as well as the strengths and weaknesses of team members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In today’s problem, we looked at limitations such as time given to answer questions, type of questions that needs to be answered and the number of points that a team can score from it.</a:t>
            </a:r>
          </a:p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Most of the types of questions in the game today requires some knowledge of Algebra to solve them.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63" y="-193975"/>
            <a:ext cx="856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Strategy in games</a:t>
            </a:r>
          </a:p>
        </p:txBody>
      </p:sp>
      <p:pic>
        <p:nvPicPr>
          <p:cNvPr id="4" name="Picture 3" descr="monopoly-man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72725"/>
            <a:ext cx="8001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2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ple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2830" y="5738710"/>
            <a:ext cx="1101969" cy="110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81000" y="903990"/>
            <a:ext cx="8191500" cy="487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Algebra is the branch of elementary mathematics which uses 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variables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(usually letters, like 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or</a:t>
            </a:r>
            <a:r>
              <a:rPr lang="en-GB" sz="28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) to represent 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unknown quantities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It consists of making expressions or manipulating equations which contain symbols, variables as well as numbers and functions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20700" indent="-520700" algn="l">
              <a:buFontTx/>
              <a:buNone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SG" sz="2400" u="sng" dirty="0">
                <a:latin typeface="Arial" pitchFamily="34" charset="0"/>
                <a:cs typeface="Arial" pitchFamily="34" charset="0"/>
              </a:rPr>
              <a:t>Example</a:t>
            </a:r>
          </a:p>
          <a:p>
            <a:pPr marL="520700" indent="-520700" algn="l">
              <a:spcBef>
                <a:spcPts val="0"/>
              </a:spcBef>
              <a:buFontTx/>
              <a:buNone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	Mariam has 3 apples and 2 bananas. The weight of one apple is </a:t>
            </a:r>
            <a:r>
              <a:rPr lang="en-SG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 units and the weight of one banana is </a:t>
            </a:r>
            <a:r>
              <a:rPr lang="en-SG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 units. The total weight can be expressed in algebra as: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9563" y="69270"/>
            <a:ext cx="8566150" cy="78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Algebra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654250"/>
              </p:ext>
            </p:extLst>
          </p:nvPr>
        </p:nvGraphicFramePr>
        <p:xfrm>
          <a:off x="3529405" y="5905500"/>
          <a:ext cx="154677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405" y="5905500"/>
                        <a:ext cx="154677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ananas_30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7650" y="5678635"/>
            <a:ext cx="1149741" cy="114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4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1238240"/>
            <a:ext cx="8191500" cy="48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In Algebra the concept of equality brings about equations. It is a mathematical statement to show that two expressions are equal.  </a:t>
            </a:r>
          </a:p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The weighing scale balance is one way to show how the weight of objects can be equal to each other</a:t>
            </a:r>
            <a:r>
              <a:rPr lang="en-SG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20700" indent="-520700" algn="l">
              <a:buFontTx/>
              <a:buNone/>
            </a:pPr>
            <a:r>
              <a:rPr lang="en-SG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SG" sz="2400" u="sng" dirty="0">
                <a:latin typeface="Arial" pitchFamily="34" charset="0"/>
                <a:cs typeface="Arial" pitchFamily="34" charset="0"/>
              </a:rPr>
              <a:t>Example</a:t>
            </a:r>
          </a:p>
          <a:p>
            <a:pPr marL="520700" indent="-520700" algn="l">
              <a:buFontTx/>
              <a:buNone/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	Mariam has 3 apples and 2 bananas that weighs 50 units in total. The weight of one apple is </a:t>
            </a:r>
            <a:r>
              <a:rPr lang="en-SG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 units and the weight of one banana is </a:t>
            </a:r>
            <a:r>
              <a:rPr lang="en-SG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 units. This can be expressed as an equation: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70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Equality</a:t>
            </a: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51138"/>
              </p:ext>
            </p:extLst>
          </p:nvPr>
        </p:nvGraphicFramePr>
        <p:xfrm>
          <a:off x="3414712" y="5965673"/>
          <a:ext cx="2428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838080" imgH="177480" progId="Equation.3">
                  <p:embed/>
                </p:oleObj>
              </mc:Choice>
              <mc:Fallback>
                <p:oleObj name="Equation" r:id="rId3" imgW="838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2" y="5965673"/>
                        <a:ext cx="24288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pples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22830" y="5738710"/>
            <a:ext cx="1101969" cy="110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ananas_300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7650" y="5678635"/>
            <a:ext cx="1149741" cy="114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82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wn-balloons3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627563"/>
            <a:ext cx="1752600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33400" y="1238250"/>
            <a:ext cx="819150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20700" indent="-520700" algn="l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Algebra is about 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finding the unknown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or putting 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real life problems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into equations and then </a:t>
            </a:r>
            <a:r>
              <a:rPr lang="en-GB" sz="2800" b="1" dirty="0">
                <a:latin typeface="Arial" pitchFamily="34" charset="0"/>
                <a:cs typeface="Arial" pitchFamily="34" charset="0"/>
              </a:rPr>
              <a:t>solving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them.</a:t>
            </a:r>
            <a:endParaRPr lang="en-GB" sz="2400" i="1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Tx/>
              <a:buNone/>
            </a:pPr>
            <a:r>
              <a:rPr lang="en-GB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i="1" u="sng" dirty="0">
                <a:latin typeface="Arial" pitchFamily="34" charset="0"/>
                <a:cs typeface="Arial" pitchFamily="34" charset="0"/>
              </a:rPr>
              <a:t>Example</a:t>
            </a:r>
          </a:p>
          <a:p>
            <a:pPr marL="520700" indent="-520700" algn="l">
              <a:buFontTx/>
              <a:buNone/>
            </a:pPr>
            <a:r>
              <a:rPr lang="en-GB" sz="2400" i="1" dirty="0">
                <a:latin typeface="Arial" pitchFamily="34" charset="0"/>
                <a:cs typeface="Arial" pitchFamily="34" charset="0"/>
              </a:rPr>
              <a:t>	A clown was carrying a handful of balloons. Along came the wind and blew 2 away, leaving him only with 3. Form an algebraic equation to represent the above scenario?</a:t>
            </a:r>
            <a:br>
              <a:rPr lang="en-GB" sz="2800" dirty="0">
                <a:latin typeface="Arial" pitchFamily="34" charset="0"/>
                <a:cs typeface="Arial" pitchFamily="34" charset="0"/>
              </a:rPr>
            </a:b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spcBef>
                <a:spcPts val="0"/>
              </a:spcBef>
              <a:buFontTx/>
              <a:buNone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In algebra, this problem would then be </a:t>
            </a:r>
          </a:p>
          <a:p>
            <a:pPr marL="520700" indent="-520700" algn="l">
              <a:spcBef>
                <a:spcPts val="0"/>
              </a:spcBef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	converted to the equation                </a:t>
            </a:r>
          </a:p>
          <a:p>
            <a:pPr marL="520700" indent="-520700" algn="l">
              <a:spcBef>
                <a:spcPts val="0"/>
              </a:spcBef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	</a:t>
            </a:r>
          </a:p>
          <a:p>
            <a:pPr marL="520700" indent="-520700" algn="l">
              <a:spcBef>
                <a:spcPts val="0"/>
              </a:spcBef>
              <a:buFontTx/>
              <a:buNone/>
            </a:pPr>
            <a:endParaRPr lang="en-GB" sz="14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spcBef>
                <a:spcPts val="0"/>
              </a:spcBef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	where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represents the number of balloons </a:t>
            </a:r>
          </a:p>
          <a:p>
            <a:pPr marL="520700" indent="-520700" algn="l">
              <a:spcBef>
                <a:spcPts val="0"/>
              </a:spcBef>
              <a:buFontTx/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	the clown had initially.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69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Equations in Algebra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160091"/>
              </p:ext>
            </p:extLst>
          </p:nvPr>
        </p:nvGraphicFramePr>
        <p:xfrm>
          <a:off x="3818731" y="5480164"/>
          <a:ext cx="16208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4" imgW="558720" imgH="177480" progId="Equation.3">
                  <p:embed/>
                </p:oleObj>
              </mc:Choice>
              <mc:Fallback>
                <p:oleObj name="Equation" r:id="rId4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731" y="5480164"/>
                        <a:ext cx="16208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1252095"/>
            <a:ext cx="8191500" cy="644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sequence of operations in which one is to interpret a mathematical expression or equation is a convention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 (i.e. decided by people as a standard for easy communication)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20700" indent="-520700" algn="l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the modern society, we usually make use of this convention for operations: (BODMAS rule)</a:t>
            </a:r>
            <a:endParaRPr lang="en-GB" sz="2800" dirty="0">
              <a:latin typeface="Arial" pitchFamily="34" charset="0"/>
              <a:cs typeface="Arial" pitchFamily="34" charset="0"/>
            </a:endParaRPr>
          </a:p>
          <a:p>
            <a:pPr marL="715963" indent="542925" algn="l">
              <a:buFont typeface="+mj-lt"/>
              <a:buAutoNum type="arabicPeriod"/>
              <a:tabLst>
                <a:tab pos="630238" algn="l"/>
                <a:tab pos="719138" algn="l"/>
                <a:tab pos="809625" algn="l"/>
              </a:tabLs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rackets (or “Parentheses”)</a:t>
            </a:r>
          </a:p>
          <a:p>
            <a:pPr marL="715963" indent="542925" algn="l">
              <a:buFont typeface="+mj-lt"/>
              <a:buAutoNum type="arabicPeriod"/>
              <a:tabLst>
                <a:tab pos="630238" algn="l"/>
                <a:tab pos="719138" algn="l"/>
                <a:tab pos="809625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Exponentiation (or “Power” or “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rder”)</a:t>
            </a:r>
          </a:p>
          <a:p>
            <a:pPr marL="715963" indent="542925" algn="l">
              <a:buFont typeface="+mj-lt"/>
              <a:buAutoNum type="arabicPeriod"/>
              <a:tabLst>
                <a:tab pos="630238" algn="l"/>
                <a:tab pos="719138" algn="l"/>
                <a:tab pos="809625" algn="l"/>
              </a:tabLs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ivision and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ultiplication, left to right </a:t>
            </a:r>
          </a:p>
          <a:p>
            <a:pPr marL="715963" indent="542925" algn="l">
              <a:buFont typeface="+mj-lt"/>
              <a:buAutoNum type="arabicPeriod"/>
              <a:tabLst>
                <a:tab pos="630238" algn="l"/>
                <a:tab pos="719138" algn="l"/>
                <a:tab pos="809625" algn="l"/>
              </a:tabLs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ddition and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ubtraction, left to right</a:t>
            </a:r>
          </a:p>
          <a:p>
            <a:pPr marL="520700" indent="-520700" algn="l">
              <a:buFontTx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Tx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Tx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20700" indent="-520700" algn="l">
              <a:buFontTx/>
              <a:buNone/>
            </a:pP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67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Sequence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448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0100" y="1524000"/>
            <a:ext cx="43434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19100" y="2705100"/>
            <a:ext cx="81915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20700" indent="-520700" algn="l">
              <a:buNone/>
            </a:pPr>
            <a:r>
              <a:rPr lang="en-US" sz="2800" u="sng" dirty="0">
                <a:latin typeface="Arial" pitchFamily="34" charset="0"/>
                <a:cs typeface="Arial" pitchFamily="34" charset="0"/>
              </a:rPr>
              <a:t>Example</a:t>
            </a:r>
          </a:p>
          <a:p>
            <a:pPr marL="520700" indent="-520700" algn="l">
              <a:buFontTx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Tx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20700" indent="-520700" algn="l">
              <a:buFontTx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20700" indent="-520700" algn="l">
              <a:buFontTx/>
              <a:buNone/>
            </a:pP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3413125"/>
            <a:ext cx="1066800" cy="5334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08326" y="4022725"/>
            <a:ext cx="495300" cy="533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08426" y="4022725"/>
            <a:ext cx="495300" cy="5334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36826" y="4708525"/>
            <a:ext cx="876300" cy="5334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517926" y="4708525"/>
            <a:ext cx="1104900" cy="533400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648200" y="1524000"/>
            <a:ext cx="4305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520700" algn="l">
              <a:spcBef>
                <a:spcPts val="1800"/>
              </a:spcBef>
              <a:buNone/>
            </a:pPr>
            <a:r>
              <a:rPr lang="en-US" b="1" u="sng" dirty="0">
                <a:latin typeface="Arial" pitchFamily="34" charset="0"/>
                <a:cs typeface="Arial" pitchFamily="34" charset="0"/>
              </a:rPr>
              <a:t>Convention for Operations:</a:t>
            </a:r>
            <a:endParaRPr lang="en-GB" b="1" u="sng" dirty="0">
              <a:latin typeface="Arial" pitchFamily="34" charset="0"/>
              <a:cs typeface="Arial" pitchFamily="34" charset="0"/>
            </a:endParaRPr>
          </a:p>
          <a:p>
            <a:pPr indent="269875" algn="l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Brackets (or “Parentheses”)</a:t>
            </a:r>
          </a:p>
          <a:p>
            <a:pPr indent="269875" algn="l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Exponentiation (or “Power”)</a:t>
            </a:r>
          </a:p>
          <a:p>
            <a:pPr indent="269875" algn="l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Division and Multiplication, left to right </a:t>
            </a:r>
          </a:p>
          <a:p>
            <a:pPr indent="269875" algn="l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Addition and Subtraction, left to right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6826" y="5334000"/>
            <a:ext cx="1104900" cy="5334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12908"/>
              </p:ext>
            </p:extLst>
          </p:nvPr>
        </p:nvGraphicFramePr>
        <p:xfrm>
          <a:off x="1284288" y="3336925"/>
          <a:ext cx="3349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3336925"/>
                        <a:ext cx="33496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064627"/>
              </p:ext>
            </p:extLst>
          </p:nvPr>
        </p:nvGraphicFramePr>
        <p:xfrm>
          <a:off x="484771" y="3984625"/>
          <a:ext cx="3349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Equation" r:id="rId6" imgW="1155600" imgH="228600" progId="Equation.3">
                  <p:embed/>
                </p:oleObj>
              </mc:Choice>
              <mc:Fallback>
                <p:oleObj name="Equation" r:id="rId6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71" y="3984625"/>
                        <a:ext cx="33496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12844"/>
              </p:ext>
            </p:extLst>
          </p:nvPr>
        </p:nvGraphicFramePr>
        <p:xfrm>
          <a:off x="484771" y="4692650"/>
          <a:ext cx="31289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8" imgW="1079280" imgH="203040" progId="Equation.3">
                  <p:embed/>
                </p:oleObj>
              </mc:Choice>
              <mc:Fallback>
                <p:oleObj name="Equation" r:id="rId8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71" y="4692650"/>
                        <a:ext cx="312896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660025"/>
              </p:ext>
            </p:extLst>
          </p:nvPr>
        </p:nvGraphicFramePr>
        <p:xfrm>
          <a:off x="484771" y="5318125"/>
          <a:ext cx="1987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10" imgW="685800" imgH="203040" progId="Equation.3">
                  <p:embed/>
                </p:oleObj>
              </mc:Choice>
              <mc:Fallback>
                <p:oleObj name="Equation" r:id="rId10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71" y="5318125"/>
                        <a:ext cx="19875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07691"/>
              </p:ext>
            </p:extLst>
          </p:nvPr>
        </p:nvGraphicFramePr>
        <p:xfrm>
          <a:off x="495883" y="5927725"/>
          <a:ext cx="13985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12" imgW="482400" imgH="203040" progId="Equation.3">
                  <p:embed/>
                </p:oleObj>
              </mc:Choice>
              <mc:Fallback>
                <p:oleObj name="Equation" r:id="rId12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83" y="5927725"/>
                        <a:ext cx="139858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67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Sequence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248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9758" y="3679832"/>
            <a:ext cx="495300" cy="4953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49584" y="3679832"/>
            <a:ext cx="495300" cy="4953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267200" y="3679832"/>
            <a:ext cx="304800" cy="4953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08165" y="3663503"/>
            <a:ext cx="304800" cy="4953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855067"/>
              </p:ext>
            </p:extLst>
          </p:nvPr>
        </p:nvGraphicFramePr>
        <p:xfrm>
          <a:off x="3529685" y="3672125"/>
          <a:ext cx="2286000" cy="44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3" imgW="901440" imgH="177480" progId="Equation.3">
                  <p:embed/>
                </p:oleObj>
              </mc:Choice>
              <mc:Fallback>
                <p:oleObj name="Equation" r:id="rId3" imgW="901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685" y="3672125"/>
                        <a:ext cx="2286000" cy="4485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423564" y="4707398"/>
            <a:ext cx="634095" cy="41038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093032" y="4707398"/>
            <a:ext cx="435432" cy="410383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855155" y="4699169"/>
            <a:ext cx="634095" cy="41038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527347" y="4697898"/>
            <a:ext cx="435432" cy="410383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Solving Algebraic Equations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19598" y="4194167"/>
            <a:ext cx="495300" cy="4191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4488870" y="5153711"/>
            <a:ext cx="495300" cy="4191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578681"/>
              </p:ext>
            </p:extLst>
          </p:nvPr>
        </p:nvGraphicFramePr>
        <p:xfrm>
          <a:off x="4099379" y="5507495"/>
          <a:ext cx="1408786" cy="417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5" imgW="596880" imgH="177480" progId="Equation.3">
                  <p:embed/>
                </p:oleObj>
              </mc:Choice>
              <mc:Fallback>
                <p:oleObj name="Equation" r:id="rId5" imgW="59688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379" y="5507495"/>
                        <a:ext cx="1408786" cy="417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02506"/>
              </p:ext>
            </p:extLst>
          </p:nvPr>
        </p:nvGraphicFramePr>
        <p:xfrm>
          <a:off x="4300538" y="5969000"/>
          <a:ext cx="10493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7" imgW="444240" imgH="177480" progId="Equation.3">
                  <p:embed/>
                </p:oleObj>
              </mc:Choice>
              <mc:Fallback>
                <p:oleObj name="Equation" r:id="rId7" imgW="44424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5969000"/>
                        <a:ext cx="10493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31572" y="892638"/>
            <a:ext cx="81915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20700" indent="-520700" algn="l">
              <a:spcBef>
                <a:spcPts val="2400"/>
              </a:spcBef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In order to find the unknown variable in an algebraic equation, we can isolate the variable to one side of the equation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20700" indent="-520700" algn="l">
              <a:spcBef>
                <a:spcPts val="2400"/>
              </a:spcBef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To do this, we can manipulate the expressions in algebra is by applying similar operations to both sides of the equation so that it remains ‘balanced’.</a:t>
            </a:r>
          </a:p>
          <a:p>
            <a:pPr marL="520700" indent="-520700" algn="l">
              <a:spcBef>
                <a:spcPts val="2400"/>
              </a:spcBef>
              <a:buNone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u="sng" dirty="0">
                <a:latin typeface="Arial" pitchFamily="34" charset="0"/>
                <a:cs typeface="Arial" pitchFamily="34" charset="0"/>
              </a:rPr>
              <a:t>Example:</a:t>
            </a:r>
            <a:endParaRPr lang="en-SG" sz="2400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244346"/>
              </p:ext>
            </p:extLst>
          </p:nvPr>
        </p:nvGraphicFramePr>
        <p:xfrm>
          <a:off x="2432968" y="4679689"/>
          <a:ext cx="4620985" cy="43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9" imgW="1866600" imgH="177480" progId="Equation.3">
                  <p:embed/>
                </p:oleObj>
              </mc:Choice>
              <mc:Fallback>
                <p:oleObj name="Equation" r:id="rId9" imgW="1866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968" y="4679689"/>
                        <a:ext cx="4620985" cy="438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2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7" grpId="0" animBg="1"/>
      <p:bldP spid="18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1485900"/>
            <a:ext cx="81915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20700" indent="-520700" algn="l">
              <a:buFontTx/>
              <a:buNone/>
            </a:pPr>
            <a:r>
              <a:rPr lang="en-US" sz="2400" u="sng" dirty="0"/>
              <a:t>Example</a:t>
            </a:r>
            <a:endParaRPr lang="en-GB" sz="2400" u="sng" dirty="0"/>
          </a:p>
        </p:txBody>
      </p:sp>
      <p:sp>
        <p:nvSpPr>
          <p:cNvPr id="4" name="Rectangle 3"/>
          <p:cNvSpPr/>
          <p:nvPr/>
        </p:nvSpPr>
        <p:spPr>
          <a:xfrm>
            <a:off x="2476500" y="2667000"/>
            <a:ext cx="495300" cy="4953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419600" y="2705100"/>
            <a:ext cx="495300" cy="4953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19500" y="3962400"/>
            <a:ext cx="495300" cy="4953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38700" y="3962400"/>
            <a:ext cx="571500" cy="4953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543300" y="5372100"/>
            <a:ext cx="609600" cy="4953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5372100"/>
            <a:ext cx="609600" cy="495300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495550" y="2800350"/>
            <a:ext cx="4191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333750" y="3067050"/>
            <a:ext cx="4191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3048000" y="4000500"/>
            <a:ext cx="571500" cy="419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657600" y="4000500"/>
            <a:ext cx="571500" cy="419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361217"/>
              </p:ext>
            </p:extLst>
          </p:nvPr>
        </p:nvGraphicFramePr>
        <p:xfrm>
          <a:off x="3124200" y="1562100"/>
          <a:ext cx="1591912" cy="94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62100"/>
                        <a:ext cx="1591912" cy="943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158214"/>
              </p:ext>
            </p:extLst>
          </p:nvPr>
        </p:nvGraphicFramePr>
        <p:xfrm>
          <a:off x="2476500" y="2506224"/>
          <a:ext cx="2698750" cy="91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5" imgW="1155600" imgH="393480" progId="Equation.3">
                  <p:embed/>
                </p:oleObj>
              </mc:Choice>
              <mc:Fallback>
                <p:oleObj name="Equation" r:id="rId5" imgW="115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506224"/>
                        <a:ext cx="2698750" cy="91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08383"/>
              </p:ext>
            </p:extLst>
          </p:nvPr>
        </p:nvGraphicFramePr>
        <p:xfrm>
          <a:off x="3162300" y="3366955"/>
          <a:ext cx="1714500" cy="43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7" imgW="698400" imgH="177480" progId="Equation.3">
                  <p:embed/>
                </p:oleObj>
              </mc:Choice>
              <mc:Fallback>
                <p:oleObj name="Equation" r:id="rId7" imgW="698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366955"/>
                        <a:ext cx="1714500" cy="434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80538"/>
              </p:ext>
            </p:extLst>
          </p:nvPr>
        </p:nvGraphicFramePr>
        <p:xfrm>
          <a:off x="2667000" y="3991796"/>
          <a:ext cx="2701925" cy="42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9" imgW="1117440" imgH="177480" progId="Equation.3">
                  <p:embed/>
                </p:oleObj>
              </mc:Choice>
              <mc:Fallback>
                <p:oleObj name="Equation" r:id="rId9" imgW="1117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91796"/>
                        <a:ext cx="2701925" cy="427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78394"/>
              </p:ext>
            </p:extLst>
          </p:nvPr>
        </p:nvGraphicFramePr>
        <p:xfrm>
          <a:off x="3619500" y="4991100"/>
          <a:ext cx="12160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Equation" r:id="rId11" imgW="533160" imgH="393480" progId="Equation.3">
                  <p:embed/>
                </p:oleObj>
              </mc:Choice>
              <mc:Fallback>
                <p:oleObj name="Equation" r:id="rId11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991100"/>
                        <a:ext cx="1216025" cy="892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869458"/>
              </p:ext>
            </p:extLst>
          </p:nvPr>
        </p:nvGraphicFramePr>
        <p:xfrm>
          <a:off x="3657600" y="4495800"/>
          <a:ext cx="1166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Equation" r:id="rId13" imgW="482400" imgH="177480" progId="Equation.3">
                  <p:embed/>
                </p:oleObj>
              </mc:Choice>
              <mc:Fallback>
                <p:oleObj name="Equation" r:id="rId13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95800"/>
                        <a:ext cx="1166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78197"/>
              </p:ext>
            </p:extLst>
          </p:nvPr>
        </p:nvGraphicFramePr>
        <p:xfrm>
          <a:off x="3810000" y="5943600"/>
          <a:ext cx="8604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0" name="Equation" r:id="rId15" imgW="355320" imgH="177480" progId="Equation.3">
                  <p:embed/>
                </p:oleObj>
              </mc:Choice>
              <mc:Fallback>
                <p:oleObj name="Equation" r:id="rId1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943600"/>
                        <a:ext cx="8604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3200" b="1" kern="0" dirty="0">
                <a:latin typeface="Arial" pitchFamily="34" charset="0"/>
                <a:ea typeface="+mj-ea"/>
                <a:cs typeface="Arial" pitchFamily="34" charset="0"/>
              </a:rPr>
              <a:t>Solving Algebraic Equations</a:t>
            </a:r>
          </a:p>
        </p:txBody>
      </p:sp>
    </p:spTree>
    <p:extLst>
      <p:ext uri="{BB962C8B-B14F-4D97-AF65-F5344CB8AC3E}">
        <p14:creationId xmlns:p14="http://schemas.microsoft.com/office/powerpoint/2010/main" val="393165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cbfdd1-0d15-4d2e-8163-76ddba46e71e">2VY3XA7RMHT7-1431402006-31</_dlc_DocId>
    <_dlc_DocIdUrl xmlns="11cbfdd1-0d15-4d2e-8163-76ddba46e71e">
      <Url>https://rp-sp.rp.edu.sg/sites/LCMS_0-0-A113-1/_layouts/15/DocIdRedir.aspx?ID=2VY3XA7RMHT7-1431402006-31</Url>
      <Description>2VY3XA7RMHT7-1431402006-31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2CC40256BA743BB061CE4353DE5A8" ma:contentTypeVersion="0" ma:contentTypeDescription="Create a new document." ma:contentTypeScope="" ma:versionID="53541e5cc2014cdc8811c88d2119b944">
  <xsd:schema xmlns:xsd="http://www.w3.org/2001/XMLSchema" xmlns:xs="http://www.w3.org/2001/XMLSchema" xmlns:p="http://schemas.microsoft.com/office/2006/metadata/properties" xmlns:ns2="11cbfdd1-0d15-4d2e-8163-76ddba46e71e" targetNamespace="http://schemas.microsoft.com/office/2006/metadata/properties" ma:root="true" ma:fieldsID="c9f6bf29eb9c4ae868f849c8f66196af" ns2:_="">
    <xsd:import namespace="11cbfdd1-0d15-4d2e-8163-76ddba46e7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bfdd1-0d15-4d2e-8163-76ddba46e71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053C68-9C40-4A96-A2D9-D667296539B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8B243C7-8459-45AA-A24C-B81C1EC244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35CC7-7091-4202-99D0-8E0F596D9D59}">
  <ds:schemaRefs>
    <ds:schemaRef ds:uri="http://schemas.microsoft.com/office/2006/metadata/properties"/>
    <ds:schemaRef ds:uri="http://schemas.microsoft.com/office/infopath/2007/PartnerControls"/>
    <ds:schemaRef ds:uri="11cbfdd1-0d15-4d2e-8163-76ddba46e71e"/>
  </ds:schemaRefs>
</ds:datastoreItem>
</file>

<file path=customXml/itemProps4.xml><?xml version="1.0" encoding="utf-8"?>
<ds:datastoreItem xmlns:ds="http://schemas.openxmlformats.org/officeDocument/2006/customXml" ds:itemID="{DEFEF662-71B3-4A40-A6E2-2D5EC8A3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cbfdd1-0d15-4d2e-8163-76ddba46e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535</Words>
  <Application>Microsoft Office PowerPoint</Application>
  <PresentationFormat>On-screen Show (4:3)</PresentationFormat>
  <Paragraphs>88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Equation</vt:lpstr>
      <vt:lpstr>P01 Mathagym 6th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P01 Mathagym 6th Presentation</dc:title>
  <dc:creator>Ben Ong</dc:creator>
  <cp:lastModifiedBy>ONG ZHEN YANG</cp:lastModifiedBy>
  <cp:revision>76</cp:revision>
  <dcterms:created xsi:type="dcterms:W3CDTF">2011-06-07T03:26:48Z</dcterms:created>
  <dcterms:modified xsi:type="dcterms:W3CDTF">2017-04-30T07:19:52Z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0x0101008192CC40256BA743BB061CE4353DE5A8</vt:lpwstr>
  </property>
  <property fmtid="{D5CDD505-2E9C-101B-9397-08002B2CF9AE}" pid="3" name="_dlc_DocIdItemGuid">
    <vt:lpwstr>e480ffdd-a6b9-485b-9392-5f36a41f8935</vt:lpwstr>
  </property>
</Properties>
</file>