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9"/>
  </p:notesMasterIdLst>
  <p:sldIdLst>
    <p:sldId id="258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24" r:id="rId15"/>
    <p:sldId id="315" r:id="rId16"/>
    <p:sldId id="309" r:id="rId17"/>
    <p:sldId id="316" r:id="rId18"/>
    <p:sldId id="317" r:id="rId19"/>
    <p:sldId id="321" r:id="rId20"/>
    <p:sldId id="318" r:id="rId21"/>
    <p:sldId id="319" r:id="rId22"/>
    <p:sldId id="320" r:id="rId23"/>
    <p:sldId id="312" r:id="rId24"/>
    <p:sldId id="313" r:id="rId25"/>
    <p:sldId id="322" r:id="rId26"/>
    <p:sldId id="308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12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39D4-A09C-4218-8EAD-9BF9D0D6E79E}" type="datetimeFigureOut">
              <a:rPr lang="en-SG" smtClean="0"/>
              <a:t>10/5/2017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B4070-06EE-4656-8A0E-E0F702C72E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3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0A8E6-218E-4ED2-99D6-94AE017A73FC}" type="slidenum">
              <a:rPr lang="en-SG" b="0"/>
              <a:pPr eaLnBrk="1" hangingPunct="1"/>
              <a:t>2</a:t>
            </a:fld>
            <a:endParaRPr lang="en-SG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C069DF-DB16-47C5-8C37-B3FFD00982E2}" type="slidenum">
              <a:rPr lang="en-SG" b="0"/>
              <a:pPr eaLnBrk="1" hangingPunct="1"/>
              <a:t>8</a:t>
            </a:fld>
            <a:endParaRPr lang="en-SG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C9EEF-6C15-47E9-9673-B0FED23BCE08}" type="slidenum">
              <a:rPr lang="en-SG" b="0"/>
              <a:pPr eaLnBrk="1" hangingPunct="1"/>
              <a:t>9</a:t>
            </a:fld>
            <a:endParaRPr lang="en-SG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C069DF-DB16-47C5-8C37-B3FFD00982E2}" type="slidenum">
              <a:rPr lang="en-SG" b="0"/>
              <a:pPr eaLnBrk="1" hangingPunct="1"/>
              <a:t>10</a:t>
            </a:fld>
            <a:endParaRPr lang="en-SG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C9EEF-6C15-47E9-9673-B0FED23BCE08}" type="slidenum">
              <a:rPr lang="en-SG" b="0"/>
              <a:pPr eaLnBrk="1" hangingPunct="1"/>
              <a:t>16</a:t>
            </a:fld>
            <a:endParaRPr lang="en-SG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C9EEF-6C15-47E9-9673-B0FED23BCE08}" type="slidenum">
              <a:rPr lang="en-SG" b="0"/>
              <a:pPr eaLnBrk="1" hangingPunct="1"/>
              <a:t>17</a:t>
            </a:fld>
            <a:endParaRPr lang="en-SG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C9EEF-6C15-47E9-9673-B0FED23BCE08}" type="slidenum">
              <a:rPr lang="en-SG" b="0"/>
              <a:pPr eaLnBrk="1" hangingPunct="1"/>
              <a:t>18</a:t>
            </a:fld>
            <a:endParaRPr lang="en-SG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53C27C2-B6C7-4BC7-8109-AA48648521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98BF9F-9A4C-4C17-BC94-173E9DD87D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2"/>
            <a:ext cx="7533068" cy="2027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P03</a:t>
            </a:r>
            <a:br>
              <a:rPr lang="en-US" dirty="0"/>
            </a:br>
            <a:r>
              <a:rPr lang="en-US" dirty="0"/>
              <a:t>A Lost </a:t>
            </a:r>
            <a:r>
              <a:rPr lang="en-US" dirty="0" err="1"/>
              <a:t>Civilisation</a:t>
            </a:r>
            <a:br>
              <a:rPr lang="en-US" dirty="0"/>
            </a:br>
            <a:r>
              <a:rPr lang="en-US" sz="4000" dirty="0"/>
              <a:t>6</a:t>
            </a:r>
            <a:r>
              <a:rPr lang="en-US" sz="4000" baseline="30000" dirty="0"/>
              <a:t>th</a:t>
            </a:r>
            <a:r>
              <a:rPr lang="en-US" sz="4000" dirty="0"/>
              <a:t>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972" y="3906027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A113 – Mathematics</a:t>
            </a: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7680" y="26099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Common number systems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64903"/>
              </p:ext>
            </p:extLst>
          </p:nvPr>
        </p:nvGraphicFramePr>
        <p:xfrm>
          <a:off x="477680" y="1168004"/>
          <a:ext cx="8229601" cy="540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10)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2)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8)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Hexadecimal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16)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0, 1, 2,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3, 4, 5, 6, 7, 8, 9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0, 1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0, 1, 2, 3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4, 5, 6, 7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0, 1,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2, 3, 4, 5, 6, 7, 8, 9, A, B, C, D, E, F</a:t>
                      </a:r>
                      <a:endParaRPr lang="en-SG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Nothing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Five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Eight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Nine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SG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Eleven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11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Twelve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Thirteen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13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Fourteen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14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Fifteen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SG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200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4592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2400" b="1" dirty="0"/>
              <a:t>Conversion from other base system to decimal</a:t>
            </a:r>
            <a:endParaRPr lang="en-US" sz="24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5920" y="999689"/>
            <a:ext cx="8229600" cy="1129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 dirty="0"/>
              <a:t>For example, to convert 11101</a:t>
            </a:r>
            <a:r>
              <a:rPr lang="en-SG" sz="2600" baseline="-25000" dirty="0"/>
              <a:t>2</a:t>
            </a:r>
            <a:r>
              <a:rPr lang="en-SG" sz="2600" dirty="0"/>
              <a:t> from base 2 to base 10, we can do the following: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>
              <a:buFontTx/>
              <a:buNone/>
            </a:pPr>
            <a:r>
              <a:rPr lang="en-US" sz="2600" dirty="0"/>
              <a:t>	</a:t>
            </a:r>
          </a:p>
          <a:p>
            <a:pPr lvl="1">
              <a:buFontTx/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34876" y="1992566"/>
            <a:ext cx="7840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1: Determine the positional value of each digit. This corresponds to increasing powers of the base of the number system, starting with 0 power from the rightmost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2: Multiply the digits by the positional values in the corresponding columns and sum the products. The obtained value is the equivalent decimal number.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518" y="5590141"/>
            <a:ext cx="280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Hence, 11101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= 29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6" y="4151461"/>
            <a:ext cx="7986207" cy="104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0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4592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2400" b="1" dirty="0"/>
              <a:t>Conversion from decimal to other base system</a:t>
            </a:r>
            <a:endParaRPr lang="en-US" sz="24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5920" y="999689"/>
            <a:ext cx="8229600" cy="12931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 dirty="0"/>
              <a:t>For example, to convert 29 from decimal (base 10) to binary (base 2), we can use the following long division method: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>
              <a:buFontTx/>
              <a:buNone/>
            </a:pPr>
            <a:r>
              <a:rPr lang="en-US" sz="2600" dirty="0"/>
              <a:t>	</a:t>
            </a:r>
          </a:p>
          <a:p>
            <a:pPr lvl="1">
              <a:buFontTx/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34877" y="2429302"/>
            <a:ext cx="4701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1: Divide the decimal number to be converted by the value of the new base. Record the remainder and quotient as shown.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2: Divide the quotient of the previous division by the new base. Record the remainder and quotient as shown.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3: Repeat Step 2 until the quotient becomes </a:t>
            </a:r>
            <a:r>
              <a:rPr lang="en-SG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the new base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 The rearranged remainder, from </a:t>
            </a:r>
            <a:r>
              <a:rPr lang="en-SG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to top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is the equivalent value of the new base number.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3995" y="5213223"/>
            <a:ext cx="27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Hence, 29 = 11101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2117" y="2611315"/>
            <a:ext cx="3468688" cy="2561294"/>
            <a:chOff x="5412117" y="2611315"/>
            <a:chExt cx="3468688" cy="256129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117" y="2611315"/>
              <a:ext cx="3468688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346718" y="4733077"/>
              <a:ext cx="1492454" cy="439532"/>
              <a:chOff x="0" y="40635"/>
              <a:chExt cx="742950" cy="257821"/>
            </a:xfrm>
          </p:grpSpPr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61925" y="40635"/>
                <a:ext cx="581025" cy="257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SG" dirty="0">
                    <a:effectLst/>
                    <a:latin typeface="Arial"/>
                    <a:ea typeface="SimSun"/>
                  </a:rPr>
                  <a:t>  copy</a:t>
                </a:r>
                <a:endParaRPr lang="en-SG" sz="2000" dirty="0">
                  <a:effectLst/>
                  <a:latin typeface="Times New Roman"/>
                  <a:ea typeface="SimSun"/>
                </a:endParaRPr>
              </a:p>
            </p:txBody>
          </p:sp>
          <p:sp>
            <p:nvSpPr>
              <p:cNvPr id="10" name="Curved Up Arrow 9"/>
              <p:cNvSpPr/>
              <p:nvPr/>
            </p:nvSpPr>
            <p:spPr>
              <a:xfrm>
                <a:off x="0" y="66675"/>
                <a:ext cx="742950" cy="22860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67634" y="4453397"/>
              <a:ext cx="337519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1462" y="4466035"/>
              <a:ext cx="337519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78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4592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2400" b="1" dirty="0"/>
              <a:t>Conversion between other base systems</a:t>
            </a:r>
            <a:endParaRPr lang="en-US" sz="24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5920" y="999688"/>
            <a:ext cx="8229600" cy="19482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 dirty="0"/>
              <a:t>We have already learnt how to convert from other base numbers to decimal and vice versa. Hence, to do conversion between other base systems, we can do the following: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Alternatively, we can also use grouping method as a shortcut </a:t>
            </a:r>
            <a:r>
              <a:rPr lang="en-SG" sz="2600" dirty="0"/>
              <a:t>to convert from binary to octal or hexadecimal number system.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>
              <a:buFontTx/>
              <a:buNone/>
            </a:pPr>
            <a:r>
              <a:rPr lang="en-US" sz="2600" dirty="0"/>
              <a:t>	</a:t>
            </a:r>
          </a:p>
          <a:p>
            <a:pPr lvl="1">
              <a:buFontTx/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34876" y="2947926"/>
            <a:ext cx="784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1: Convert the original base number to a decimal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Step 2: Convert the decimal number to the new base number.</a:t>
            </a:r>
          </a:p>
        </p:txBody>
      </p:sp>
    </p:spTree>
    <p:extLst>
      <p:ext uri="{BB962C8B-B14F-4D97-AF65-F5344CB8AC3E}">
        <p14:creationId xmlns:p14="http://schemas.microsoft.com/office/powerpoint/2010/main" val="238489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4592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2400" b="1" dirty="0"/>
              <a:t>Conversion between other base systems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5920" y="96006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Let us look at the example of binary number: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101011100110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To convert the binary number to octal, divide the digits into groups of three and convert each group of three binary digits to one octal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Binary 	101 	011 	100 	110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Octal	  5		  3		  4		 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Hence, 101011100110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= 5346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To convert the binary number to hexadecimal, divide the digits into groups of four and convert each group of four binary digits to one hexadecimal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Binary 			1010 	1110 	0110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Hexadecimal	   A	 	  E		  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	Hence, 101011100110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= AE6</a:t>
            </a:r>
            <a:r>
              <a:rPr lang="en-SG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9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73216" y="274638"/>
            <a:ext cx="8229600" cy="571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b="1" dirty="0"/>
              <a:t>Windows 10 Calculator (Programmer Mode)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629887" y="1152093"/>
            <a:ext cx="5020938" cy="52995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Alternative, you may use the windows calculator.</a:t>
            </a:r>
          </a:p>
          <a:p>
            <a:endParaRPr lang="en-SG" sz="2400" dirty="0"/>
          </a:p>
          <a:p>
            <a:r>
              <a:rPr lang="en-SG" sz="2400" dirty="0"/>
              <a:t>Switch to programmer mode using this tab.</a:t>
            </a:r>
          </a:p>
          <a:p>
            <a:endParaRPr lang="en-SG" sz="2400" dirty="0"/>
          </a:p>
          <a:p>
            <a:r>
              <a:rPr lang="en-SG" sz="2400" dirty="0"/>
              <a:t>Select the input number system, e.g. decimal.</a:t>
            </a:r>
          </a:p>
          <a:p>
            <a:endParaRPr lang="en-SG" sz="2400" dirty="0"/>
          </a:p>
          <a:p>
            <a:r>
              <a:rPr lang="en-SG" sz="2400" dirty="0"/>
              <a:t>Key in the value, e.g. 125. Conversions to other number systems such as Binary, Octal and Hexadecimal will be shown.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1" y="1164863"/>
            <a:ext cx="2942992" cy="528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75855" y="1719052"/>
            <a:ext cx="2854032" cy="941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1122219" y="2854038"/>
            <a:ext cx="2507668" cy="947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7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73216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Addition and Subtraction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6" y="1013336"/>
            <a:ext cx="8229600" cy="4525963"/>
          </a:xfrm>
          <a:prstGeom prst="rect">
            <a:avLst/>
          </a:prstGeom>
          <a:ln>
            <a:prstDash val="dash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sz="2600" dirty="0"/>
              <a:t>We can make use of the following table when performing addition in the binary number system: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SG" sz="2600" dirty="0"/>
              <a:t>For example, we can add the quantities 101</a:t>
            </a:r>
            <a:r>
              <a:rPr lang="en-SG" sz="2600" baseline="-25000" dirty="0"/>
              <a:t>2</a:t>
            </a:r>
            <a:r>
              <a:rPr lang="en-SG" sz="2600" dirty="0"/>
              <a:t> and 111</a:t>
            </a:r>
            <a:r>
              <a:rPr lang="en-SG" sz="2600" baseline="-25000" dirty="0"/>
              <a:t>2</a:t>
            </a:r>
            <a:r>
              <a:rPr lang="en-SG" sz="2600" dirty="0"/>
              <a:t> as follow:</a:t>
            </a:r>
            <a:endParaRPr lang="en-US" sz="26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18153" y="1824689"/>
            <a:ext cx="3098753" cy="1355239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3" y="4632420"/>
            <a:ext cx="2295069" cy="142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2431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73216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Addition and Subtraction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6" y="1013336"/>
            <a:ext cx="8229600" cy="4525963"/>
          </a:xfrm>
          <a:prstGeom prst="rect">
            <a:avLst/>
          </a:prstGeom>
          <a:ln>
            <a:prstDash val="dash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sz="2600" dirty="0"/>
              <a:t>The subtraction of binary numbers follows the same rules as the subtraction of numbers in the decimal number system. The only variation is one borrows a group of 2 in the binary system.</a:t>
            </a:r>
          </a:p>
          <a:p>
            <a:pPr>
              <a:lnSpc>
                <a:spcPct val="90000"/>
              </a:lnSpc>
            </a:pPr>
            <a:endParaRPr lang="en-SG" sz="2600" dirty="0"/>
          </a:p>
          <a:p>
            <a:pPr>
              <a:lnSpc>
                <a:spcPct val="90000"/>
              </a:lnSpc>
            </a:pPr>
            <a:r>
              <a:rPr lang="en-SG" sz="2600" dirty="0"/>
              <a:t>For example, we can subtract the quantity 101</a:t>
            </a:r>
            <a:r>
              <a:rPr lang="en-SG" sz="2600" baseline="-25000" dirty="0"/>
              <a:t>2</a:t>
            </a:r>
            <a:r>
              <a:rPr lang="en-SG" sz="2600" dirty="0"/>
              <a:t> from 1010</a:t>
            </a:r>
            <a:r>
              <a:rPr lang="en-SG" sz="2600" baseline="-25000" dirty="0"/>
              <a:t>2</a:t>
            </a:r>
            <a:r>
              <a:rPr lang="en-SG" sz="2600" dirty="0"/>
              <a:t> as follows: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1" y="3918452"/>
            <a:ext cx="2335543" cy="160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2014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73216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Addition and Subtraction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6" y="1013336"/>
            <a:ext cx="8229600" cy="4525963"/>
          </a:xfrm>
          <a:prstGeom prst="rect">
            <a:avLst/>
          </a:prstGeom>
          <a:ln>
            <a:prstDash val="dash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sz="2600" dirty="0"/>
              <a:t>Similarly, we can make use of the following tables when performing addition in the octal and hexadecimal number systems:</a:t>
            </a:r>
            <a:endParaRPr lang="en-US" sz="2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t="27178" r="36903" b="39678"/>
          <a:stretch/>
        </p:blipFill>
        <p:spPr bwMode="auto">
          <a:xfrm>
            <a:off x="477672" y="2519381"/>
            <a:ext cx="3462478" cy="265312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3" t="25795" r="29722" b="21780"/>
          <a:stretch/>
        </p:blipFill>
        <p:spPr bwMode="auto">
          <a:xfrm>
            <a:off x="4135272" y="2341959"/>
            <a:ext cx="4885898" cy="3908716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1553811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Putting it together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615" y="1008851"/>
            <a:ext cx="8797098" cy="52459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sz="2800" dirty="0"/>
              <a:t>A broken stone tablet (with the inscription “WMM”) was excavated as shown in Figure 2 below.</a:t>
            </a: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endParaRPr lang="en-SG" sz="2800" dirty="0"/>
          </a:p>
          <a:p>
            <a:pPr marL="0" indent="0" algn="ctr">
              <a:buNone/>
            </a:pPr>
            <a:endParaRPr lang="en-SG" sz="800" b="1" dirty="0"/>
          </a:p>
          <a:p>
            <a:pPr marL="0" indent="0" algn="ctr">
              <a:buNone/>
            </a:pPr>
            <a:endParaRPr lang="en-SG" sz="800" b="1" dirty="0"/>
          </a:p>
          <a:p>
            <a:pPr marL="0" indent="0" algn="ctr">
              <a:buNone/>
            </a:pPr>
            <a:br>
              <a:rPr lang="en-SG" sz="800" b="1" dirty="0"/>
            </a:br>
            <a:endParaRPr lang="en-SG" sz="800" b="1" dirty="0"/>
          </a:p>
          <a:p>
            <a:pPr marL="0" indent="0" algn="ctr">
              <a:buNone/>
            </a:pPr>
            <a:r>
              <a:rPr lang="en-SG" sz="2800" u="sng" dirty="0"/>
              <a:t>Figure 2</a:t>
            </a:r>
            <a:endParaRPr lang="en-SG" sz="2800" dirty="0"/>
          </a:p>
          <a:p>
            <a:pPr marL="0" indent="0">
              <a:buNone/>
            </a:pPr>
            <a:r>
              <a:rPr lang="en-SG" sz="2800" dirty="0"/>
              <a:t> </a:t>
            </a:r>
          </a:p>
          <a:p>
            <a:pPr marL="0" indent="0">
              <a:buNone/>
            </a:pPr>
            <a:r>
              <a:rPr lang="en-SG" sz="2800" dirty="0"/>
              <a:t>WMM</a:t>
            </a:r>
            <a:r>
              <a:rPr lang="en-SG" sz="2800" baseline="-25000" dirty="0"/>
              <a:t>4</a:t>
            </a:r>
            <a:r>
              <a:rPr lang="en-SG" sz="2800" dirty="0"/>
              <a:t> = 3×4</a:t>
            </a:r>
            <a:r>
              <a:rPr lang="en-SG" sz="2800" baseline="30000" dirty="0"/>
              <a:t>2</a:t>
            </a:r>
            <a:r>
              <a:rPr lang="en-SG" sz="2800" dirty="0"/>
              <a:t> + 2×4</a:t>
            </a:r>
            <a:r>
              <a:rPr lang="en-SG" sz="2800" baseline="30000" dirty="0"/>
              <a:t>1</a:t>
            </a:r>
            <a:r>
              <a:rPr lang="en-SG" sz="2800" dirty="0"/>
              <a:t> + 2×4</a:t>
            </a:r>
            <a:r>
              <a:rPr lang="en-SG" sz="2800" baseline="30000" dirty="0"/>
              <a:t>0</a:t>
            </a:r>
            <a:r>
              <a:rPr lang="en-SG" sz="2800" dirty="0"/>
              <a:t> = 48 + 8 + 2 = 58</a:t>
            </a: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If it is intact, we would expect to see 58 dots.</a:t>
            </a:r>
            <a:endParaRPr lang="en-GB" sz="2800" dirty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40873" r="68319" b="37103"/>
          <a:stretch/>
        </p:blipFill>
        <p:spPr bwMode="auto">
          <a:xfrm>
            <a:off x="3464582" y="1911773"/>
            <a:ext cx="2554514" cy="161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2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59568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Symbols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592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600" dirty="0"/>
              <a:t>Humans use symbols to represent quantities.</a:t>
            </a:r>
          </a:p>
          <a:p>
            <a:r>
              <a:rPr lang="en-US" sz="2600" dirty="0"/>
              <a:t>Some of the symbols developed from different civilizations are as follows: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>
              <a:buFontTx/>
              <a:buNone/>
            </a:pPr>
            <a:r>
              <a:rPr lang="en-US" sz="2600" dirty="0"/>
              <a:t>	</a:t>
            </a:r>
          </a:p>
          <a:p>
            <a:pPr lvl="1">
              <a:buFontTx/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313113"/>
          <a:ext cx="8686800" cy="1944688"/>
        </p:xfrm>
        <a:graphic>
          <a:graphicData uri="http://schemas.openxmlformats.org/drawingml/2006/table">
            <a:tbl>
              <a:tblPr/>
              <a:tblGrid>
                <a:gridCol w="185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Hindu-Arabic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Roman Numeral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II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III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IV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VI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VII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VIII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IX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Chinese</a:t>
                      </a: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一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二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三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四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六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七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八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九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24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Putting it together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615" y="1008851"/>
            <a:ext cx="8797098" cy="52459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sz="2800" dirty="0"/>
              <a:t>Suppose the scientists found another stone tablet with the inscription “AW”.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WMM</a:t>
            </a:r>
            <a:r>
              <a:rPr lang="en-SG" sz="2800" baseline="-25000" dirty="0"/>
              <a:t>4</a:t>
            </a:r>
            <a:r>
              <a:rPr lang="en-SG" sz="2800" dirty="0"/>
              <a:t> + AW</a:t>
            </a:r>
            <a:r>
              <a:rPr lang="en-SG" sz="2800" baseline="-25000" dirty="0"/>
              <a:t>4</a:t>
            </a:r>
            <a:r>
              <a:rPr lang="en-SG" sz="2800" dirty="0"/>
              <a:t> = AVVA</a:t>
            </a:r>
            <a:r>
              <a:rPr lang="en-SG" sz="2800" baseline="-25000" dirty="0"/>
              <a:t>4</a:t>
            </a:r>
            <a:endParaRPr lang="en-SG" sz="2800" dirty="0"/>
          </a:p>
          <a:p>
            <a:pPr marL="0" indent="0">
              <a:buNone/>
            </a:pPr>
            <a:r>
              <a:rPr lang="en-SG" sz="2800" dirty="0"/>
              <a:t>AVVA</a:t>
            </a:r>
            <a:r>
              <a:rPr lang="en-SG" sz="2800" baseline="-25000" dirty="0"/>
              <a:t>4</a:t>
            </a:r>
            <a:r>
              <a:rPr lang="en-SG" sz="2800" dirty="0"/>
              <a:t> = 1×4</a:t>
            </a:r>
            <a:r>
              <a:rPr lang="en-SG" sz="2800" baseline="30000" dirty="0"/>
              <a:t>3</a:t>
            </a:r>
            <a:r>
              <a:rPr lang="en-SG" sz="2800" dirty="0"/>
              <a:t> + 0×4</a:t>
            </a:r>
            <a:r>
              <a:rPr lang="en-SG" sz="2800" baseline="30000" dirty="0"/>
              <a:t>2</a:t>
            </a:r>
            <a:r>
              <a:rPr lang="en-SG" sz="2800" dirty="0"/>
              <a:t> + 0×4</a:t>
            </a:r>
            <a:r>
              <a:rPr lang="en-SG" sz="2800" baseline="30000" dirty="0"/>
              <a:t>1</a:t>
            </a:r>
            <a:r>
              <a:rPr lang="en-SG" sz="2800" dirty="0"/>
              <a:t> + 1×4</a:t>
            </a:r>
            <a:r>
              <a:rPr lang="en-SG" sz="2800" baseline="30000" dirty="0"/>
              <a:t>0</a:t>
            </a:r>
            <a:r>
              <a:rPr lang="en-SG" sz="2800" dirty="0"/>
              <a:t> = 64 + 1 = 65</a:t>
            </a: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Therefore, we would expect to see a total of 65 dots.</a:t>
            </a:r>
            <a:endParaRPr lang="en-GB" sz="2800" dirty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527" y="2046127"/>
            <a:ext cx="20193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46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Putting it together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615" y="1008851"/>
            <a:ext cx="8797098" cy="57244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If “AW” was subtracted from “WMM”, we can convert the symbols to their numerical representation first before carrying out the subtraction.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endParaRPr lang="en-SG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WMM</a:t>
            </a:r>
            <a:r>
              <a:rPr lang="en-SG" sz="2800" baseline="-25000" dirty="0"/>
              <a:t>4</a:t>
            </a:r>
            <a:r>
              <a:rPr lang="en-SG" sz="2800" dirty="0"/>
              <a:t> ‒ AW</a:t>
            </a:r>
            <a:r>
              <a:rPr lang="en-SG" sz="2800" baseline="-25000" dirty="0"/>
              <a:t>4</a:t>
            </a:r>
            <a:r>
              <a:rPr lang="en-SG" sz="2800" dirty="0"/>
              <a:t> = WVW</a:t>
            </a:r>
            <a:r>
              <a:rPr lang="en-SG" sz="2800" baseline="-25000" dirty="0"/>
              <a:t>4</a:t>
            </a:r>
            <a:endParaRPr lang="en-SG" sz="2800" dirty="0"/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Therefore, we would expect to see the symbols “WVW” representing the value when “AW” was subtracted from “WMM”.</a:t>
            </a:r>
            <a:endParaRPr lang="en-GB" sz="2800" dirty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96" y="2598630"/>
            <a:ext cx="21717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66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9568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SG" sz="2800" dirty="0"/>
              <a:t>Explain the basic building blocks of a number system.</a:t>
            </a:r>
          </a:p>
          <a:p>
            <a:pPr lvl="0"/>
            <a:r>
              <a:rPr lang="en-SG" sz="2800" dirty="0"/>
              <a:t>Identify different types of number systems.</a:t>
            </a:r>
          </a:p>
          <a:p>
            <a:r>
              <a:rPr lang="en-SG" sz="2800" dirty="0"/>
              <a:t>Convert numbers from one number system to another number system.</a:t>
            </a:r>
          </a:p>
          <a:p>
            <a:pPr lvl="0"/>
            <a:r>
              <a:rPr lang="en-SG" sz="2800" dirty="0"/>
              <a:t>Perform addition and subtraction under a specific number system.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US" sz="2800" dirty="0">
              <a:ea typeface="宋体" pitchFamily="2" charset="-122"/>
            </a:endParaRPr>
          </a:p>
        </p:txBody>
      </p:sp>
      <p:sp>
        <p:nvSpPr>
          <p:cNvPr id="17411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45920" y="27463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3200" b="1" dirty="0"/>
              <a:t>Learning Objectives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60877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72227" y="1029397"/>
            <a:ext cx="8671521" cy="45905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2600" dirty="0"/>
              <a:t>Let us determine what is the product of 101</a:t>
            </a:r>
            <a:r>
              <a:rPr lang="en-SG" sz="2600" baseline="-25000" dirty="0"/>
              <a:t>2</a:t>
            </a:r>
            <a:r>
              <a:rPr lang="en-SG" sz="2600" dirty="0"/>
              <a:t> and 11</a:t>
            </a:r>
            <a:r>
              <a:rPr lang="en-SG" sz="2600" baseline="-25000" dirty="0"/>
              <a:t>2</a:t>
            </a:r>
            <a:r>
              <a:rPr lang="en-US" altLang="zh-SG" sz="2600" dirty="0">
                <a:ea typeface="宋体" pitchFamily="2" charset="-122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SG" sz="2600" dirty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SG" sz="2600" dirty="0">
                <a:ea typeface="宋体" pitchFamily="2" charset="-122"/>
              </a:rPr>
              <a:t>It is actually quite similar to multiplication in the decimal number system: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SG" sz="2600" dirty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SG" sz="2600" dirty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SG" sz="2600" dirty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SG" sz="2600" dirty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SG" sz="2600" dirty="0">
                <a:ea typeface="宋体" pitchFamily="2" charset="-122"/>
              </a:rPr>
              <a:t>Hence </a:t>
            </a:r>
            <a:r>
              <a:rPr lang="en-SG" sz="2600" dirty="0"/>
              <a:t>101</a:t>
            </a:r>
            <a:r>
              <a:rPr lang="en-SG" sz="2600" baseline="-25000" dirty="0"/>
              <a:t>2</a:t>
            </a:r>
            <a:r>
              <a:rPr lang="en-SG" sz="2600" dirty="0"/>
              <a:t> x 11</a:t>
            </a:r>
            <a:r>
              <a:rPr lang="en-SG" sz="2600" baseline="-25000" dirty="0"/>
              <a:t>2</a:t>
            </a:r>
            <a:r>
              <a:rPr lang="en-US" altLang="zh-SG" sz="2600" dirty="0">
                <a:ea typeface="宋体" pitchFamily="2" charset="-122"/>
              </a:rPr>
              <a:t> = 1111</a:t>
            </a:r>
            <a:r>
              <a:rPr lang="en-SG" sz="2600" baseline="-25000" dirty="0"/>
              <a:t>2</a:t>
            </a:r>
            <a:endParaRPr lang="en-US" altLang="zh-SG" sz="2600" dirty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SG" sz="26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6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6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600" dirty="0">
              <a:ea typeface="宋体" pitchFamily="2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704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Exploring Further – Binary Multiplication</a:t>
            </a:r>
            <a:endParaRPr lang="en-GB" sz="3200" b="1" dirty="0"/>
          </a:p>
        </p:txBody>
      </p:sp>
      <p:pic>
        <p:nvPicPr>
          <p:cNvPr id="12365" name="Picture 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75" y="3103208"/>
            <a:ext cx="10296859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5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0512" y="1600200"/>
            <a:ext cx="8026400" cy="4336576"/>
          </a:xfrm>
          <a:prstGeom prst="rect">
            <a:avLst/>
          </a:prstGeom>
        </p:spPr>
        <p:txBody>
          <a:bodyPr/>
          <a:lstStyle/>
          <a:p>
            <a:r>
              <a:rPr lang="en-US" sz="2600" dirty="0"/>
              <a:t>It is inconvenient to create a new symbol to represent the next larger quantity every time the need arises.</a:t>
            </a:r>
          </a:p>
          <a:p>
            <a:r>
              <a:rPr lang="en-US" sz="2600" dirty="0"/>
              <a:t>Thus, humans designed a systematic way of combining existing symbols to represent larger quantities.</a:t>
            </a:r>
          </a:p>
          <a:p>
            <a:r>
              <a:rPr lang="en-US" sz="2600" dirty="0"/>
              <a:t>For example, in the Roman numeral system, the symbols “</a:t>
            </a:r>
            <a:r>
              <a:rPr lang="en-US" sz="2600" dirty="0">
                <a:latin typeface="Times" pitchFamily="18" charset="0"/>
              </a:rPr>
              <a:t>I</a:t>
            </a:r>
            <a:r>
              <a:rPr lang="en-US" sz="2600" dirty="0"/>
              <a:t>” and “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/>
              <a:t>” can be combined to represent different quantities like “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2600" dirty="0"/>
              <a:t>”, “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2600" dirty="0"/>
              <a:t>”, “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VII</a:t>
            </a:r>
            <a:r>
              <a:rPr lang="en-US" sz="2600" dirty="0"/>
              <a:t>” and “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VIII</a:t>
            </a:r>
            <a:r>
              <a:rPr lang="en-US" sz="2600" dirty="0"/>
              <a:t>”.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559568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Symbols </a:t>
            </a:r>
          </a:p>
        </p:txBody>
      </p:sp>
    </p:spTree>
    <p:extLst>
      <p:ext uri="{BB962C8B-B14F-4D97-AF65-F5344CB8AC3E}">
        <p14:creationId xmlns:p14="http://schemas.microsoft.com/office/powerpoint/2010/main" val="24504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227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The symbol that represents “nothing”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7808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600" dirty="0"/>
              <a:t>Humans discovered that it is convenient to have a symbol to represent “</a:t>
            </a:r>
            <a:r>
              <a:rPr lang="en-US" sz="2600" b="1" dirty="0">
                <a:solidFill>
                  <a:srgbClr val="FF0000"/>
                </a:solidFill>
              </a:rPr>
              <a:t>nothing</a:t>
            </a:r>
            <a:r>
              <a:rPr lang="en-US" sz="2600" dirty="0"/>
              <a:t>”.</a:t>
            </a:r>
          </a:p>
          <a:p>
            <a:pPr>
              <a:buFontTx/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In the decimal system, the symbol “</a:t>
            </a:r>
            <a:r>
              <a:rPr lang="en-US" sz="2600" dirty="0">
                <a:solidFill>
                  <a:srgbClr val="FF0000"/>
                </a:solidFill>
              </a:rPr>
              <a:t>0</a:t>
            </a:r>
            <a:r>
              <a:rPr lang="en-US" sz="2600" dirty="0"/>
              <a:t>” is used to represent “nothing”.</a:t>
            </a:r>
          </a:p>
          <a:p>
            <a:endParaRPr lang="en-US" sz="2600" dirty="0"/>
          </a:p>
          <a:p>
            <a:r>
              <a:rPr lang="en-US" sz="2600" dirty="0"/>
              <a:t>In the lost </a:t>
            </a:r>
            <a:r>
              <a:rPr lang="en-US" sz="2600" dirty="0" err="1"/>
              <a:t>civilisation</a:t>
            </a:r>
            <a:r>
              <a:rPr lang="en-US" sz="2600" dirty="0"/>
              <a:t> mentioned in the worksheet, “V” is used to represent “nothing”.</a:t>
            </a:r>
          </a:p>
          <a:p>
            <a:pPr>
              <a:buFontTx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548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227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Position of symbols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3216" y="1600200"/>
            <a:ext cx="8153400" cy="457200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In the process of combining symbols to represent quantities, the </a:t>
            </a:r>
            <a:r>
              <a:rPr lang="en-US" sz="2400" b="1" dirty="0">
                <a:solidFill>
                  <a:srgbClr val="FF0000"/>
                </a:solidFill>
              </a:rPr>
              <a:t>positions</a:t>
            </a:r>
            <a:r>
              <a:rPr lang="en-US" sz="2400" dirty="0"/>
              <a:t> of the various symbols make a difference to the meaning of the quantities they represent. </a:t>
            </a:r>
          </a:p>
          <a:p>
            <a:r>
              <a:rPr lang="en-US" sz="2400" dirty="0"/>
              <a:t>For example, in the decimal system, interchanging the positions of the pair of the symbols “3” and “4” will represent different quantities, i.e.</a:t>
            </a:r>
          </a:p>
          <a:p>
            <a:pPr>
              <a:buFontTx/>
              <a:buNone/>
            </a:pPr>
            <a:r>
              <a:rPr lang="en-US" sz="2400" dirty="0"/>
              <a:t>                     “34” is not equal to “43”  </a:t>
            </a:r>
          </a:p>
          <a:p>
            <a:r>
              <a:rPr lang="en-US" sz="2400" dirty="0"/>
              <a:t>Although “0” itself represents nothing, the position of “0” </a:t>
            </a:r>
            <a:r>
              <a:rPr lang="en-SG" sz="2400" dirty="0"/>
              <a:t>will affect the meaning of the resultant</a:t>
            </a:r>
            <a:r>
              <a:rPr lang="en-US" sz="2400" dirty="0"/>
              <a:t> quantities, e.g.</a:t>
            </a:r>
          </a:p>
          <a:p>
            <a:pPr>
              <a:buFontTx/>
              <a:buNone/>
            </a:pPr>
            <a:r>
              <a:rPr lang="en-US" sz="2400" dirty="0"/>
              <a:t>                            012      102     1002</a:t>
            </a:r>
          </a:p>
          <a:p>
            <a:pPr>
              <a:buFontTx/>
              <a:buNone/>
            </a:pPr>
            <a:endParaRPr lang="en-US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71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91328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The positioning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6864" y="1371600"/>
            <a:ext cx="8229600" cy="5159375"/>
          </a:xfrm>
          <a:prstGeom prst="rect">
            <a:avLst/>
          </a:prstGeom>
        </p:spPr>
        <p:txBody>
          <a:bodyPr/>
          <a:lstStyle/>
          <a:p>
            <a:r>
              <a:rPr lang="en-US" sz="2600" dirty="0"/>
              <a:t>In the positioning method, each time the quantity is increased by one, the rightmost symbol will change.</a:t>
            </a:r>
          </a:p>
          <a:p>
            <a:r>
              <a:rPr lang="en-US" sz="2600" dirty="0"/>
              <a:t>As there are only a fixed number of symbols used, the symbols will change in a cyclic manner as shown below:  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6" b="29492"/>
          <a:stretch>
            <a:fillRect/>
          </a:stretch>
        </p:blipFill>
        <p:spPr bwMode="auto">
          <a:xfrm>
            <a:off x="1752600" y="3505200"/>
            <a:ext cx="5410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981200" y="5678488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Four symbols used by the lost civilisation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4876800" y="5678488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Ten symbols in the decimal system</a:t>
            </a:r>
          </a:p>
        </p:txBody>
      </p:sp>
    </p:spTree>
    <p:extLst>
      <p:ext uri="{BB962C8B-B14F-4D97-AF65-F5344CB8AC3E}">
        <p14:creationId xmlns:p14="http://schemas.microsoft.com/office/powerpoint/2010/main" val="22311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768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The positioning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0512" y="1600200"/>
            <a:ext cx="8229600" cy="4525963"/>
          </a:xfrm>
          <a:prstGeom prst="rect">
            <a:avLst/>
          </a:prstGeom>
          <a:ln>
            <a:prstDash val="dash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will use the symbols of the lost </a:t>
            </a:r>
            <a:r>
              <a:rPr lang="en-US" sz="2600" dirty="0" err="1"/>
              <a:t>civilisation</a:t>
            </a:r>
            <a:r>
              <a:rPr lang="en-US" sz="2600" dirty="0"/>
              <a:t> in the worksheet to illustrate the positioning method: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dirty="0">
                <a:solidFill>
                  <a:srgbClr val="D9D9D9"/>
                </a:solidFill>
              </a:rPr>
              <a:t>…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D9D9D9"/>
                </a:solidFill>
              </a:rPr>
              <a:t>VVVV</a:t>
            </a:r>
            <a:r>
              <a:rPr lang="en-US" sz="2600" dirty="0"/>
              <a:t>V  	-  </a:t>
            </a:r>
            <a:r>
              <a:rPr lang="en-US" sz="2600" dirty="0">
                <a:sym typeface="Symbol" pitchFamily="18" charset="2"/>
              </a:rPr>
              <a:t>“nothing”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dirty="0">
                <a:solidFill>
                  <a:srgbClr val="D9D9D9"/>
                </a:solidFill>
              </a:rPr>
              <a:t>…</a:t>
            </a:r>
            <a:r>
              <a:rPr lang="en-US" sz="2600" dirty="0">
                <a:solidFill>
                  <a:srgbClr val="BFBFBF"/>
                </a:solidFill>
              </a:rPr>
              <a:t> </a:t>
            </a:r>
            <a:r>
              <a:rPr lang="en-US" sz="2600" dirty="0">
                <a:solidFill>
                  <a:srgbClr val="D9D9D9"/>
                </a:solidFill>
              </a:rPr>
              <a:t>VVVV</a:t>
            </a:r>
            <a:r>
              <a:rPr lang="en-US" sz="2600" dirty="0"/>
              <a:t>A  	-  </a:t>
            </a:r>
            <a:r>
              <a:rPr lang="en-US" sz="2600" dirty="0">
                <a:sym typeface="Symbol" pitchFamily="18" charset="2"/>
              </a:rPr>
              <a:t></a:t>
            </a: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dirty="0">
                <a:solidFill>
                  <a:srgbClr val="D9D9D9"/>
                </a:solidFill>
              </a:rPr>
              <a:t>…</a:t>
            </a:r>
            <a:r>
              <a:rPr lang="en-US" sz="2600" dirty="0">
                <a:solidFill>
                  <a:srgbClr val="BFBFBF"/>
                </a:solidFill>
              </a:rPr>
              <a:t> </a:t>
            </a:r>
            <a:r>
              <a:rPr lang="en-US" sz="2600" dirty="0">
                <a:solidFill>
                  <a:srgbClr val="D9D9D9"/>
                </a:solidFill>
              </a:rPr>
              <a:t>VVVV</a:t>
            </a:r>
            <a:r>
              <a:rPr lang="en-US" sz="2600" dirty="0"/>
              <a:t>M 	-  </a:t>
            </a:r>
            <a:r>
              <a:rPr lang="en-US" sz="2600" dirty="0">
                <a:sym typeface="Symbol" pitchFamily="18" charset="2"/>
              </a:rPr>
              <a:t>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BFBFBF"/>
                </a:solidFill>
              </a:rPr>
              <a:t> </a:t>
            </a:r>
            <a:r>
              <a:rPr lang="en-US" sz="2600" dirty="0">
                <a:solidFill>
                  <a:srgbClr val="D9D9D9"/>
                </a:solidFill>
              </a:rPr>
              <a:t>…</a:t>
            </a:r>
            <a:r>
              <a:rPr lang="en-US" sz="2600" dirty="0">
                <a:solidFill>
                  <a:srgbClr val="BFBFBF"/>
                </a:solidFill>
              </a:rPr>
              <a:t> </a:t>
            </a:r>
            <a:r>
              <a:rPr lang="en-US" sz="2600" dirty="0">
                <a:solidFill>
                  <a:srgbClr val="D9D9D9"/>
                </a:solidFill>
              </a:rPr>
              <a:t>VVVV</a:t>
            </a:r>
            <a:r>
              <a:rPr lang="en-US" sz="2600" dirty="0">
                <a:solidFill>
                  <a:srgbClr val="0000FF"/>
                </a:solidFill>
              </a:rPr>
              <a:t>W</a:t>
            </a:r>
            <a:r>
              <a:rPr lang="en-US" sz="2600" dirty="0">
                <a:solidFill>
                  <a:srgbClr val="0000CC"/>
                </a:solidFill>
              </a:rPr>
              <a:t>	</a:t>
            </a:r>
            <a:r>
              <a:rPr lang="en-US" sz="2600" dirty="0"/>
              <a:t>-  </a:t>
            </a:r>
            <a:r>
              <a:rPr lang="en-US" sz="2600" dirty="0">
                <a:sym typeface="Symbol" pitchFamily="18" charset="2"/>
              </a:rPr>
              <a:t>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dirty="0">
                <a:solidFill>
                  <a:srgbClr val="D9D9D9"/>
                </a:solidFill>
              </a:rPr>
              <a:t>…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D9D9D9"/>
                </a:solidFill>
              </a:rPr>
              <a:t>VVV</a:t>
            </a:r>
            <a:r>
              <a:rPr lang="en-US" sz="2600" dirty="0">
                <a:solidFill>
                  <a:srgbClr val="009900"/>
                </a:solidFill>
              </a:rPr>
              <a:t>A</a:t>
            </a:r>
            <a:r>
              <a:rPr lang="en-US" sz="2600" dirty="0">
                <a:solidFill>
                  <a:srgbClr val="0000FF"/>
                </a:solidFill>
              </a:rPr>
              <a:t>V</a:t>
            </a:r>
            <a:r>
              <a:rPr lang="en-US" sz="2600" dirty="0"/>
              <a:t>  	-  </a:t>
            </a:r>
            <a:r>
              <a:rPr lang="en-US" sz="2600" dirty="0">
                <a:sym typeface="Symbol" pitchFamily="18" charset="2"/>
              </a:rPr>
              <a:t>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dirty="0">
                <a:solidFill>
                  <a:srgbClr val="D9D9D9"/>
                </a:solidFill>
              </a:rPr>
              <a:t>…</a:t>
            </a:r>
            <a:r>
              <a:rPr lang="en-US" sz="2600" dirty="0">
                <a:solidFill>
                  <a:srgbClr val="BFBFBF"/>
                </a:solidFill>
              </a:rPr>
              <a:t> </a:t>
            </a:r>
            <a:r>
              <a:rPr lang="en-US" sz="2600" dirty="0">
                <a:solidFill>
                  <a:srgbClr val="D9D9D9"/>
                </a:solidFill>
              </a:rPr>
              <a:t>VVV</a:t>
            </a:r>
            <a:r>
              <a:rPr lang="en-US" sz="2600" dirty="0"/>
              <a:t>AA  	-  </a:t>
            </a:r>
            <a:r>
              <a:rPr lang="en-US" sz="2600" dirty="0">
                <a:sym typeface="Symbol" pitchFamily="18" charset="2"/>
              </a:rPr>
              <a:t>            </a:t>
            </a: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endParaRPr lang="en-US" sz="26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81600" y="2478200"/>
            <a:ext cx="3581400" cy="1219200"/>
            <a:chOff x="5181600" y="2895600"/>
            <a:chExt cx="3581400" cy="1219200"/>
          </a:xfrm>
        </p:grpSpPr>
        <p:sp>
          <p:nvSpPr>
            <p:cNvPr id="10251" name="Right Brace 3"/>
            <p:cNvSpPr>
              <a:spLocks/>
            </p:cNvSpPr>
            <p:nvPr/>
          </p:nvSpPr>
          <p:spPr bwMode="auto">
            <a:xfrm>
              <a:off x="5181600" y="2895600"/>
              <a:ext cx="228600" cy="1219200"/>
            </a:xfrm>
            <a:prstGeom prst="rightBrace">
              <a:avLst>
                <a:gd name="adj1" fmla="val 8321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TextBox 4"/>
            <p:cNvSpPr txBox="1">
              <a:spLocks noChangeArrowheads="1"/>
            </p:cNvSpPr>
            <p:nvPr/>
          </p:nvSpPr>
          <p:spPr bwMode="auto">
            <a:xfrm>
              <a:off x="5562600" y="2895600"/>
              <a:ext cx="3200400" cy="1077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/>
                <a:t>If all the symbols on the left are “V”, they can be ignored because they do not represent any quantities.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81600" y="3655576"/>
            <a:ext cx="3581400" cy="849312"/>
            <a:chOff x="5181600" y="4256782"/>
            <a:chExt cx="3581400" cy="848618"/>
          </a:xfrm>
        </p:grpSpPr>
        <p:sp>
          <p:nvSpPr>
            <p:cNvPr id="10249" name="Right Brace 5"/>
            <p:cNvSpPr>
              <a:spLocks/>
            </p:cNvSpPr>
            <p:nvPr/>
          </p:nvSpPr>
          <p:spPr bwMode="auto">
            <a:xfrm>
              <a:off x="5181600" y="4343400"/>
              <a:ext cx="152400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TextBox 6"/>
            <p:cNvSpPr txBox="1">
              <a:spLocks noChangeArrowheads="1"/>
            </p:cNvSpPr>
            <p:nvPr/>
          </p:nvSpPr>
          <p:spPr bwMode="auto">
            <a:xfrm>
              <a:off x="5562600" y="4256782"/>
              <a:ext cx="3200400" cy="830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When “</a:t>
              </a:r>
              <a:r>
                <a:rPr lang="en-US" sz="1600" dirty="0">
                  <a:solidFill>
                    <a:srgbClr val="0000FF"/>
                  </a:solidFill>
                </a:rPr>
                <a:t>W</a:t>
              </a:r>
              <a:r>
                <a:rPr lang="en-US" sz="1600" dirty="0"/>
                <a:t>” changes to “</a:t>
              </a:r>
              <a:r>
                <a:rPr lang="en-US" sz="1600" dirty="0">
                  <a:solidFill>
                    <a:srgbClr val="0000FF"/>
                  </a:solidFill>
                </a:rPr>
                <a:t>V</a:t>
              </a:r>
              <a:r>
                <a:rPr lang="en-US" sz="1600" dirty="0"/>
                <a:t>”, the symbol on its immediate left changes.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1600" y="4526496"/>
            <a:ext cx="3581400" cy="381000"/>
            <a:chOff x="5181600" y="5182171"/>
            <a:chExt cx="2991255" cy="380429"/>
          </a:xfrm>
        </p:grpSpPr>
        <p:sp>
          <p:nvSpPr>
            <p:cNvPr id="10247" name="Right Brace 9"/>
            <p:cNvSpPr>
              <a:spLocks/>
            </p:cNvSpPr>
            <p:nvPr/>
          </p:nvSpPr>
          <p:spPr bwMode="auto">
            <a:xfrm>
              <a:off x="5181600" y="5257800"/>
              <a:ext cx="155448" cy="304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Box 10"/>
            <p:cNvSpPr txBox="1">
              <a:spLocks noChangeArrowheads="1"/>
            </p:cNvSpPr>
            <p:nvPr/>
          </p:nvSpPr>
          <p:spPr bwMode="auto">
            <a:xfrm>
              <a:off x="5505855" y="5182171"/>
              <a:ext cx="2667000" cy="3380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The process continues.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824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7680" y="26099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The binary number system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976" y="1013336"/>
            <a:ext cx="8229600" cy="4525963"/>
          </a:xfrm>
          <a:prstGeom prst="rect">
            <a:avLst/>
          </a:prstGeom>
          <a:ln>
            <a:prstDash val="dash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binary number system uses the symbols “</a:t>
            </a:r>
            <a:r>
              <a:rPr lang="en-US" sz="2600" dirty="0">
                <a:solidFill>
                  <a:srgbClr val="FF0000"/>
                </a:solidFill>
              </a:rPr>
              <a:t>0</a:t>
            </a:r>
            <a:r>
              <a:rPr lang="en-US" sz="2600" dirty="0"/>
              <a:t>” and “</a:t>
            </a:r>
            <a:r>
              <a:rPr lang="en-US" sz="2600" dirty="0">
                <a:solidFill>
                  <a:srgbClr val="FF0000"/>
                </a:solidFill>
              </a:rPr>
              <a:t>1</a:t>
            </a:r>
            <a:r>
              <a:rPr lang="en-US" sz="2600" dirty="0"/>
              <a:t>” to represent quantities. It is also known as the base 2 number system.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Below is the illustration of the positioning method of the binary number system: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000000</a:t>
            </a:r>
            <a:r>
              <a:rPr lang="en-US" sz="2600" dirty="0"/>
              <a:t>0  - “nothing”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000000</a:t>
            </a:r>
            <a:r>
              <a:rPr lang="en-US" sz="2600" dirty="0">
                <a:solidFill>
                  <a:srgbClr val="0000FF"/>
                </a:solidFill>
              </a:rPr>
              <a:t>1</a:t>
            </a:r>
            <a:r>
              <a:rPr lang="en-US" sz="2600" dirty="0"/>
              <a:t>  - </a:t>
            </a:r>
            <a:r>
              <a:rPr lang="en-US" sz="2600" dirty="0">
                <a:sym typeface="Symbol" pitchFamily="18" charset="2"/>
              </a:rPr>
              <a:t>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</a:t>
            </a:r>
            <a:r>
              <a:rPr lang="en-US" sz="2600" dirty="0">
                <a:solidFill>
                  <a:srgbClr val="009900"/>
                </a:solidFill>
              </a:rPr>
              <a:t>1</a:t>
            </a:r>
            <a:r>
              <a:rPr lang="en-US" sz="2600" dirty="0">
                <a:solidFill>
                  <a:srgbClr val="0000FF"/>
                </a:solidFill>
              </a:rPr>
              <a:t>0</a:t>
            </a:r>
            <a:r>
              <a:rPr lang="en-US" sz="2600" dirty="0"/>
              <a:t>  - </a:t>
            </a:r>
            <a:r>
              <a:rPr lang="en-US" sz="2600" dirty="0">
                <a:sym typeface="Symbol" pitchFamily="18" charset="2"/>
              </a:rPr>
              <a:t>  </a:t>
            </a:r>
            <a:endParaRPr lang="en-US" sz="2600" dirty="0"/>
          </a:p>
          <a:p>
            <a:pPr>
              <a:lnSpc>
                <a:spcPct val="90000"/>
              </a:lnSpc>
              <a:buFontTx/>
              <a:buChar char="-"/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endParaRPr lang="en-US" sz="2600" dirty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14800" y="3970376"/>
            <a:ext cx="4664075" cy="646113"/>
            <a:chOff x="4114800" y="3124202"/>
            <a:chExt cx="4664440" cy="646767"/>
          </a:xfrm>
        </p:grpSpPr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4359640" y="3124202"/>
              <a:ext cx="4419600" cy="6467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When “</a:t>
              </a:r>
              <a:r>
                <a:rPr lang="en-US">
                  <a:solidFill>
                    <a:srgbClr val="0000FF"/>
                  </a:solidFill>
                </a:rPr>
                <a:t>1</a:t>
              </a:r>
              <a:r>
                <a:rPr lang="en-US"/>
                <a:t>” changes to “</a:t>
              </a:r>
              <a:r>
                <a:rPr lang="en-US">
                  <a:solidFill>
                    <a:srgbClr val="0000FF"/>
                  </a:solidFill>
                </a:rPr>
                <a:t>0</a:t>
              </a:r>
              <a:r>
                <a:rPr lang="en-US"/>
                <a:t>”, the symbol on its immediate left changes to “</a:t>
              </a:r>
              <a:r>
                <a:rPr lang="en-US">
                  <a:solidFill>
                    <a:srgbClr val="009900"/>
                  </a:solidFill>
                </a:rPr>
                <a:t>1</a:t>
              </a:r>
              <a:r>
                <a:rPr lang="en-US"/>
                <a:t>”.</a:t>
              </a:r>
            </a:p>
          </p:txBody>
        </p:sp>
        <p:sp>
          <p:nvSpPr>
            <p:cNvPr id="9" name="Right Brace 4"/>
            <p:cNvSpPr>
              <a:spLocks/>
            </p:cNvSpPr>
            <p:nvPr/>
          </p:nvSpPr>
          <p:spPr bwMode="auto">
            <a:xfrm>
              <a:off x="4114800" y="3200400"/>
              <a:ext cx="155448" cy="533400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29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73216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The binary number system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6" y="1013336"/>
            <a:ext cx="8229600" cy="4525963"/>
          </a:xfrm>
          <a:prstGeom prst="rect">
            <a:avLst/>
          </a:prstGeom>
          <a:ln>
            <a:prstDash val="dash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binary number system uses the symbols “</a:t>
            </a:r>
            <a:r>
              <a:rPr lang="en-US" sz="2600" dirty="0">
                <a:solidFill>
                  <a:srgbClr val="FF0000"/>
                </a:solidFill>
              </a:rPr>
              <a:t>0</a:t>
            </a:r>
            <a:r>
              <a:rPr lang="en-US" sz="2600" dirty="0"/>
              <a:t>” and “</a:t>
            </a:r>
            <a:r>
              <a:rPr lang="en-US" sz="2600" dirty="0">
                <a:solidFill>
                  <a:srgbClr val="FF0000"/>
                </a:solidFill>
              </a:rPr>
              <a:t>1</a:t>
            </a:r>
            <a:r>
              <a:rPr lang="en-US" sz="2600" dirty="0"/>
              <a:t>” to represent quantities. It is also known as the base 2 number system.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Below is the illustration of the positioning method of the binary number system: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000000</a:t>
            </a:r>
            <a:r>
              <a:rPr lang="en-US" sz="2600" dirty="0"/>
              <a:t>0  - “nothing”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000000</a:t>
            </a:r>
            <a:r>
              <a:rPr lang="en-US" sz="2600" dirty="0"/>
              <a:t>1  - </a:t>
            </a:r>
            <a:r>
              <a:rPr lang="en-US" sz="2600" dirty="0">
                <a:sym typeface="Symbol" pitchFamily="18" charset="2"/>
              </a:rPr>
              <a:t>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</a:t>
            </a:r>
            <a:r>
              <a:rPr lang="en-US" sz="2600" dirty="0"/>
              <a:t>10  - </a:t>
            </a:r>
            <a:r>
              <a:rPr lang="en-US" sz="2600" dirty="0">
                <a:sym typeface="Symbol" pitchFamily="18" charset="2"/>
              </a:rPr>
              <a:t>  </a:t>
            </a: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00000</a:t>
            </a:r>
            <a:r>
              <a:rPr lang="en-US" sz="2600" dirty="0">
                <a:solidFill>
                  <a:srgbClr val="009900"/>
                </a:solidFill>
              </a:rPr>
              <a:t>1</a:t>
            </a:r>
            <a:r>
              <a:rPr lang="en-US" sz="2600" dirty="0">
                <a:solidFill>
                  <a:srgbClr val="0000CC"/>
                </a:solidFill>
              </a:rPr>
              <a:t>1</a:t>
            </a:r>
            <a:r>
              <a:rPr lang="en-US" sz="2600" dirty="0"/>
              <a:t>  - </a:t>
            </a:r>
            <a:r>
              <a:rPr lang="en-US" sz="2600" dirty="0">
                <a:sym typeface="Symbol" pitchFamily="18" charset="2"/>
              </a:rPr>
              <a:t> 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</a:t>
            </a:r>
            <a:r>
              <a:rPr lang="en-US" sz="2600" dirty="0">
                <a:solidFill>
                  <a:srgbClr val="FF0000"/>
                </a:solidFill>
              </a:rPr>
              <a:t>1</a:t>
            </a:r>
            <a:r>
              <a:rPr lang="en-US" sz="2600" dirty="0">
                <a:solidFill>
                  <a:srgbClr val="009900"/>
                </a:solidFill>
              </a:rPr>
              <a:t>0</a:t>
            </a:r>
            <a:r>
              <a:rPr lang="en-US" sz="2600" dirty="0">
                <a:solidFill>
                  <a:srgbClr val="0000CC"/>
                </a:solidFill>
              </a:rPr>
              <a:t>0</a:t>
            </a:r>
            <a:r>
              <a:rPr lang="en-US" sz="2600" dirty="0"/>
              <a:t>  - </a:t>
            </a:r>
            <a:r>
              <a:rPr lang="en-US" sz="2600" dirty="0">
                <a:sym typeface="Symbol" pitchFamily="18" charset="2"/>
              </a:rPr>
              <a:t> 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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D9D9D9"/>
                </a:solidFill>
              </a:rPr>
              <a:t>0000</a:t>
            </a:r>
            <a:r>
              <a:rPr lang="en-US" sz="2600" dirty="0"/>
              <a:t>101  - </a:t>
            </a:r>
            <a:r>
              <a:rPr lang="en-US" sz="2600" dirty="0">
                <a:sym typeface="Symbol" pitchFamily="18" charset="2"/>
              </a:rPr>
              <a:t> 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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 </a:t>
            </a:r>
            <a:endParaRPr lang="en-US" sz="2600" dirty="0"/>
          </a:p>
          <a:p>
            <a:pPr>
              <a:lnSpc>
                <a:spcPct val="90000"/>
              </a:lnSpc>
              <a:buFontTx/>
              <a:buChar char="-"/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endParaRPr lang="en-US" sz="2600" dirty="0"/>
          </a:p>
        </p:txBody>
      </p:sp>
      <p:grpSp>
        <p:nvGrpSpPr>
          <p:cNvPr id="13316" name="Group 7"/>
          <p:cNvGrpSpPr>
            <a:grpSpLocks/>
          </p:cNvGrpSpPr>
          <p:nvPr/>
        </p:nvGrpSpPr>
        <p:grpSpPr bwMode="auto">
          <a:xfrm>
            <a:off x="4114800" y="3888488"/>
            <a:ext cx="4664075" cy="646113"/>
            <a:chOff x="4114800" y="3124202"/>
            <a:chExt cx="4664440" cy="646549"/>
          </a:xfrm>
        </p:grpSpPr>
        <p:sp>
          <p:nvSpPr>
            <p:cNvPr id="13321" name="TextBox 3"/>
            <p:cNvSpPr txBox="1">
              <a:spLocks noChangeArrowheads="1"/>
            </p:cNvSpPr>
            <p:nvPr/>
          </p:nvSpPr>
          <p:spPr bwMode="auto">
            <a:xfrm>
              <a:off x="4359640" y="3124202"/>
              <a:ext cx="4419600" cy="64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When “1” changes to “0”, the symbol on its immediate left changes to “1”.</a:t>
              </a:r>
            </a:p>
          </p:txBody>
        </p:sp>
        <p:sp>
          <p:nvSpPr>
            <p:cNvPr id="13322" name="Right Brace 4"/>
            <p:cNvSpPr>
              <a:spLocks/>
            </p:cNvSpPr>
            <p:nvPr/>
          </p:nvSpPr>
          <p:spPr bwMode="auto">
            <a:xfrm>
              <a:off x="4114800" y="3200400"/>
              <a:ext cx="155448" cy="533400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100513" y="4718728"/>
            <a:ext cx="4662487" cy="1477963"/>
            <a:chOff x="4099810" y="3886200"/>
            <a:chExt cx="4663190" cy="1476913"/>
          </a:xfrm>
        </p:grpSpPr>
        <p:sp>
          <p:nvSpPr>
            <p:cNvPr id="13319" name="Right Brace 5"/>
            <p:cNvSpPr>
              <a:spLocks/>
            </p:cNvSpPr>
            <p:nvPr/>
          </p:nvSpPr>
          <p:spPr bwMode="auto">
            <a:xfrm>
              <a:off x="4099810" y="4054840"/>
              <a:ext cx="155448" cy="533400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6"/>
            <p:cNvSpPr txBox="1">
              <a:spLocks noChangeArrowheads="1"/>
            </p:cNvSpPr>
            <p:nvPr/>
          </p:nvSpPr>
          <p:spPr bwMode="auto">
            <a:xfrm>
              <a:off x="4342734" y="3886200"/>
              <a:ext cx="4420266" cy="14769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When the rightmost “</a:t>
              </a:r>
              <a:r>
                <a:rPr lang="en-US" dirty="0">
                  <a:solidFill>
                    <a:srgbClr val="0000FF"/>
                  </a:solidFill>
                </a:rPr>
                <a:t>1</a:t>
              </a:r>
              <a:r>
                <a:rPr lang="en-US" dirty="0"/>
                <a:t>” changes to “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” again, the “</a:t>
              </a:r>
              <a:r>
                <a:rPr lang="en-US" dirty="0">
                  <a:solidFill>
                    <a:srgbClr val="009900"/>
                  </a:solidFill>
                </a:rPr>
                <a:t>1</a:t>
              </a:r>
              <a:r>
                <a:rPr lang="en-US" dirty="0"/>
                <a:t>” on its immediate left change to “</a:t>
              </a:r>
              <a:r>
                <a:rPr lang="en-US" dirty="0">
                  <a:solidFill>
                    <a:srgbClr val="009900"/>
                  </a:solidFill>
                </a:rPr>
                <a:t>0</a:t>
              </a:r>
              <a:r>
                <a:rPr lang="en-US" dirty="0"/>
                <a:t>” which in turn causes the “</a:t>
              </a:r>
              <a:r>
                <a:rPr lang="en-US" dirty="0">
                  <a:solidFill>
                    <a:srgbClr val="CCCCCC"/>
                  </a:solidFill>
                </a:rPr>
                <a:t>0</a:t>
              </a:r>
              <a:r>
                <a:rPr lang="en-US" dirty="0"/>
                <a:t>” on the third position to change to “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dirty="0"/>
                <a:t>”.</a:t>
              </a:r>
            </a:p>
          </p:txBody>
        </p:sp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90600" y="6043696"/>
            <a:ext cx="319246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The process continues.</a:t>
            </a:r>
          </a:p>
        </p:txBody>
      </p:sp>
    </p:spTree>
    <p:extLst>
      <p:ext uri="{BB962C8B-B14F-4D97-AF65-F5344CB8AC3E}">
        <p14:creationId xmlns:p14="http://schemas.microsoft.com/office/powerpoint/2010/main" val="2355247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2CC40256BA743BB061CE4353DE5A8" ma:contentTypeVersion="0" ma:contentTypeDescription="Create a new document." ma:contentTypeScope="" ma:versionID="53541e5cc2014cdc8811c88d2119b944">
  <xsd:schema xmlns:xsd="http://www.w3.org/2001/XMLSchema" xmlns:xs="http://www.w3.org/2001/XMLSchema" xmlns:p="http://schemas.microsoft.com/office/2006/metadata/properties" xmlns:ns2="11cbfdd1-0d15-4d2e-8163-76ddba46e71e" targetNamespace="http://schemas.microsoft.com/office/2006/metadata/properties" ma:root="true" ma:fieldsID="c9f6bf29eb9c4ae868f849c8f66196af" ns2:_="">
    <xsd:import namespace="11cbfdd1-0d15-4d2e-8163-76ddba46e7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fdd1-0d15-4d2e-8163-76ddba46e7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cbfdd1-0d15-4d2e-8163-76ddba46e71e">2VY3XA7RMHT7-1431402006-48</_dlc_DocId>
    <_dlc_DocIdUrl xmlns="11cbfdd1-0d15-4d2e-8163-76ddba46e71e">
      <Url>https://rp-sp.rp.edu.sg/sites/LCMS_0-0-A113-1/_layouts/15/DocIdRedir.aspx?ID=2VY3XA7RMHT7-1431402006-48</Url>
      <Description>2VY3XA7RMHT7-1431402006-48</Description>
    </_dlc_DocIdUrl>
  </documentManagement>
</p:properties>
</file>

<file path=customXml/itemProps1.xml><?xml version="1.0" encoding="utf-8"?>
<ds:datastoreItem xmlns:ds="http://schemas.openxmlformats.org/officeDocument/2006/customXml" ds:itemID="{8AD0007A-2186-4481-8786-A60ABE8718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bfdd1-0d15-4d2e-8163-76ddba46e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3990EF-F8E9-47EC-AA7A-A73E28A1ED8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47A6863-697B-49B8-96B4-71CD20AFC7E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980E0D1-EDA7-4A79-A829-C9376E7AD70A}">
  <ds:schemaRefs>
    <ds:schemaRef ds:uri="http://schemas.microsoft.com/office/2006/metadata/properties"/>
    <ds:schemaRef ds:uri="http://schemas.microsoft.com/office/infopath/2007/PartnerControls"/>
    <ds:schemaRef ds:uri="11cbfdd1-0d15-4d2e-8163-76ddba46e7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1537</Words>
  <Application>Microsoft Office PowerPoint</Application>
  <PresentationFormat>On-screen Show (4:3)</PresentationFormat>
  <Paragraphs>326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宋体</vt:lpstr>
      <vt:lpstr>宋体</vt:lpstr>
      <vt:lpstr>Arial</vt:lpstr>
      <vt:lpstr>Calibri</vt:lpstr>
      <vt:lpstr>Symbol</vt:lpstr>
      <vt:lpstr>Times</vt:lpstr>
      <vt:lpstr>Times New Roman</vt:lpstr>
      <vt:lpstr>Office Theme</vt:lpstr>
      <vt:lpstr>P03 A Lost Civilisation 6th Presentation</vt:lpstr>
      <vt:lpstr>Symbols </vt:lpstr>
      <vt:lpstr>PowerPoint Presentation</vt:lpstr>
      <vt:lpstr>The symbol that represents “nothing”  </vt:lpstr>
      <vt:lpstr>Position of symbols</vt:lpstr>
      <vt:lpstr>The positioning method</vt:lpstr>
      <vt:lpstr>The positioning method</vt:lpstr>
      <vt:lpstr>The binary number system</vt:lpstr>
      <vt:lpstr>The binary number system</vt:lpstr>
      <vt:lpstr>Common number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and Subtraction</vt:lpstr>
      <vt:lpstr>Addition and Subtraction</vt:lpstr>
      <vt:lpstr>Addition and Subtraction</vt:lpstr>
      <vt:lpstr>PowerPoint Presentation</vt:lpstr>
      <vt:lpstr>PowerPoint Presentation</vt:lpstr>
      <vt:lpstr>PowerPoint Presentation</vt:lpstr>
      <vt:lpstr>Learning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P04 Getting it Straight 6th Presentation</dc:title>
  <dc:creator>Ng Kiat Wah</dc:creator>
  <cp:lastModifiedBy>ONG ZHEN YANG</cp:lastModifiedBy>
  <cp:revision>154</cp:revision>
  <dcterms:created xsi:type="dcterms:W3CDTF">2011-06-07T03:26:48Z</dcterms:created>
  <dcterms:modified xsi:type="dcterms:W3CDTF">2017-05-10T09:08:53Z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0x0101008192CC40256BA743BB061CE4353DE5A8</vt:lpwstr>
  </property>
  <property fmtid="{D5CDD505-2E9C-101B-9397-08002B2CF9AE}" pid="3" name="_dlc_DocIdItemGuid">
    <vt:lpwstr>9277648f-77b9-4ce2-b5a9-620279b419c3</vt:lpwstr>
  </property>
</Properties>
</file>