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60" r:id="rId3"/>
    <p:sldId id="278" r:id="rId4"/>
    <p:sldId id="286" r:id="rId5"/>
    <p:sldId id="279" r:id="rId6"/>
    <p:sldId id="296" r:id="rId7"/>
    <p:sldId id="280" r:id="rId8"/>
    <p:sldId id="282" r:id="rId9"/>
    <p:sldId id="284" r:id="rId10"/>
    <p:sldId id="297" r:id="rId11"/>
    <p:sldId id="285" r:id="rId12"/>
    <p:sldId id="287" r:id="rId13"/>
    <p:sldId id="293" r:id="rId14"/>
    <p:sldId id="294" r:id="rId15"/>
    <p:sldId id="295" r:id="rId16"/>
    <p:sldId id="288" r:id="rId17"/>
    <p:sldId id="289" r:id="rId18"/>
    <p:sldId id="290" r:id="rId19"/>
    <p:sldId id="29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439D4-A09C-4218-8EAD-9BF9D0D6E79E}" type="datetimeFigureOut">
              <a:rPr lang="en-SG" smtClean="0"/>
              <a:t>6/5/2017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B4070-06EE-4656-8A0E-E0F702C72EF3}" type="slidenum">
              <a:rPr lang="en-SG" smtClean="0"/>
              <a:t>‹#›</a:t>
            </a:fld>
            <a:endParaRPr lang="en-SG"/>
          </a:p>
        </p:txBody>
      </p:sp>
    </p:spTree>
    <p:extLst>
      <p:ext uri="{BB962C8B-B14F-4D97-AF65-F5344CB8AC3E}">
        <p14:creationId xmlns:p14="http://schemas.microsoft.com/office/powerpoint/2010/main" val="617300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0.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4.png"/><Relationship Id="rId7" Type="http://schemas.openxmlformats.org/officeDocument/2006/relationships/image" Target="../media/image32.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31.wmf"/><Relationship Id="rId4" Type="http://schemas.openxmlformats.org/officeDocument/2006/relationships/oleObject" Target="../embeddings/oleObject22.bin"/><Relationship Id="rId9" Type="http://schemas.openxmlformats.org/officeDocument/2006/relationships/image" Target="../media/image3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4.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2"/>
            <a:ext cx="7533068" cy="2027357"/>
          </a:xfrm>
        </p:spPr>
        <p:txBody>
          <a:bodyPr>
            <a:normAutofit/>
          </a:bodyPr>
          <a:lstStyle/>
          <a:p>
            <a:r>
              <a:rPr lang="en-US" dirty="0" smtClean="0">
                <a:solidFill>
                  <a:srgbClr val="000000"/>
                </a:solidFill>
              </a:rPr>
              <a:t>P04</a:t>
            </a:r>
            <a:r>
              <a:rPr lang="en-US" dirty="0" smtClean="0"/>
              <a:t/>
            </a:r>
            <a:br>
              <a:rPr lang="en-US" dirty="0" smtClean="0"/>
            </a:br>
            <a:r>
              <a:rPr lang="en-US" dirty="0" smtClean="0"/>
              <a:t>Getting it Straight</a:t>
            </a:r>
            <a:br>
              <a:rPr lang="en-US" dirty="0" smtClean="0"/>
            </a:br>
            <a:r>
              <a:rPr lang="en-US" sz="4000" dirty="0" smtClean="0"/>
              <a:t>6</a:t>
            </a:r>
            <a:r>
              <a:rPr lang="en-US" sz="4000" baseline="30000" dirty="0" smtClean="0"/>
              <a:t>th</a:t>
            </a:r>
            <a:r>
              <a:rPr lang="en-US" sz="4000" dirty="0" smtClean="0"/>
              <a:t> Presentation</a:t>
            </a:r>
            <a:endParaRPr lang="en-US" sz="4000" dirty="0"/>
          </a:p>
        </p:txBody>
      </p:sp>
      <p:sp>
        <p:nvSpPr>
          <p:cNvPr id="3" name="TextBox 2"/>
          <p:cNvSpPr txBox="1"/>
          <p:nvPr/>
        </p:nvSpPr>
        <p:spPr>
          <a:xfrm>
            <a:off x="1084972" y="3906027"/>
            <a:ext cx="2501198" cy="400110"/>
          </a:xfrm>
          <a:prstGeom prst="rect">
            <a:avLst/>
          </a:prstGeom>
          <a:noFill/>
        </p:spPr>
        <p:txBody>
          <a:bodyPr wrap="none" rtlCol="0">
            <a:spAutoFit/>
          </a:bodyPr>
          <a:lstStyle/>
          <a:p>
            <a:r>
              <a:rPr lang="en-US" sz="2000" dirty="0" smtClean="0">
                <a:latin typeface="Arial"/>
                <a:cs typeface="Arial"/>
              </a:rPr>
              <a:t>A113 – Mathematics</a:t>
            </a:r>
          </a:p>
        </p:txBody>
      </p:sp>
    </p:spTree>
    <p:extLst>
      <p:ext uri="{BB962C8B-B14F-4D97-AF65-F5344CB8AC3E}">
        <p14:creationId xmlns:p14="http://schemas.microsoft.com/office/powerpoint/2010/main" val="197222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7925" y="1247923"/>
            <a:ext cx="8426450" cy="53461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spcBef>
                <a:spcPct val="20000"/>
              </a:spcBef>
              <a:defRPr/>
            </a:pPr>
            <a:r>
              <a:rPr lang="en-US" sz="2200" kern="0" dirty="0" smtClean="0">
                <a:latin typeface="Arial" pitchFamily="34" charset="0"/>
                <a:cs typeface="Arial" pitchFamily="34" charset="0"/>
              </a:rPr>
              <a:t>Using the straight line equation: </a:t>
            </a:r>
            <a:endParaRPr lang="en-US" sz="2200" b="0" kern="0" dirty="0" smtClean="0">
              <a:latin typeface="Arial" pitchFamily="34" charset="0"/>
              <a:cs typeface="Arial" pitchFamily="34" charset="0"/>
            </a:endParaRPr>
          </a:p>
          <a:p>
            <a:pPr marL="342900" lvl="0" indent="-342900" eaLnBrk="0" hangingPunct="0">
              <a:spcBef>
                <a:spcPct val="20000"/>
              </a:spcBef>
              <a:defRPr/>
            </a:pPr>
            <a:endParaRPr lang="en-US" sz="2200" b="0" kern="0" dirty="0" smtClean="0">
              <a:latin typeface="Arial" pitchFamily="34" charset="0"/>
              <a:cs typeface="Arial" pitchFamily="34" charset="0"/>
            </a:endParaRPr>
          </a:p>
          <a:p>
            <a:pPr marL="342900" indent="-342900" eaLnBrk="0" hangingPunct="0">
              <a:spcBef>
                <a:spcPct val="20000"/>
              </a:spcBef>
              <a:buFont typeface="Wingdings" pitchFamily="2" charset="2"/>
              <a:buChar char="§"/>
              <a:defRPr/>
            </a:pPr>
            <a:r>
              <a:rPr lang="en-US" sz="2200" kern="0" dirty="0" smtClean="0">
                <a:latin typeface="Arial" pitchFamily="34" charset="0"/>
                <a:cs typeface="Arial" pitchFamily="34" charset="0"/>
              </a:rPr>
              <a:t>The </a:t>
            </a:r>
            <a:r>
              <a:rPr lang="en-US" sz="2200" i="1" kern="0" dirty="0" smtClean="0">
                <a:latin typeface="Times New Roman" pitchFamily="18" charset="0"/>
                <a:cs typeface="Times New Roman" pitchFamily="18" charset="0"/>
              </a:rPr>
              <a:t>x</a:t>
            </a:r>
            <a:r>
              <a:rPr lang="en-US" sz="2200" kern="0" dirty="0" smtClean="0">
                <a:latin typeface="Arial" pitchFamily="34" charset="0"/>
                <a:cs typeface="Arial" pitchFamily="34" charset="0"/>
              </a:rPr>
              <a:t>-intercept can be calculated when we substitute </a:t>
            </a:r>
            <a:r>
              <a:rPr lang="en-US" sz="2200" i="1" kern="0" dirty="0" smtClean="0">
                <a:latin typeface="Times New Roman" panose="02020603050405020304" pitchFamily="18" charset="0"/>
                <a:cs typeface="Times New Roman" panose="02020603050405020304" pitchFamily="18" charset="0"/>
              </a:rPr>
              <a:t>y</a:t>
            </a:r>
            <a:r>
              <a:rPr lang="en-US" sz="2200" kern="0" dirty="0" smtClean="0">
                <a:latin typeface="Arial" pitchFamily="34" charset="0"/>
                <a:cs typeface="Arial" pitchFamily="34" charset="0"/>
              </a:rPr>
              <a:t> = 0</a:t>
            </a:r>
          </a:p>
          <a:p>
            <a:pPr eaLnBrk="0" hangingPunct="0">
              <a:spcBef>
                <a:spcPct val="20000"/>
              </a:spcBef>
              <a:defRPr/>
            </a:pPr>
            <a:endParaRPr lang="en-US" sz="2200" kern="0" dirty="0">
              <a:latin typeface="Arial" pitchFamily="34" charset="0"/>
              <a:cs typeface="Arial" pitchFamily="34" charset="0"/>
            </a:endParaRPr>
          </a:p>
          <a:p>
            <a:pPr marL="342900" lvl="0" indent="-342900" eaLnBrk="0" hangingPunct="0">
              <a:spcBef>
                <a:spcPct val="20000"/>
              </a:spcBef>
              <a:buFont typeface="Wingdings" pitchFamily="2" charset="2"/>
              <a:buChar char="§"/>
              <a:defRPr/>
            </a:pPr>
            <a:endParaRPr lang="en-US" sz="2200" b="0" kern="0" dirty="0" smtClean="0">
              <a:latin typeface="Arial" pitchFamily="34" charset="0"/>
              <a:cs typeface="Arial" pitchFamily="34" charset="0"/>
            </a:endParaRPr>
          </a:p>
          <a:p>
            <a:pPr marL="342900" lvl="0" indent="-342900" eaLnBrk="0" hangingPunct="0">
              <a:spcBef>
                <a:spcPct val="20000"/>
              </a:spcBef>
              <a:buFont typeface="Wingdings" pitchFamily="2" charset="2"/>
              <a:buChar char="§"/>
              <a:defRPr/>
            </a:pPr>
            <a:endParaRPr lang="en-US" sz="2200" kern="0" dirty="0">
              <a:latin typeface="Arial" pitchFamily="34" charset="0"/>
              <a:cs typeface="Arial" pitchFamily="34" charset="0"/>
            </a:endParaRPr>
          </a:p>
          <a:p>
            <a:pPr marL="342900" lvl="0" indent="-342900" eaLnBrk="0" hangingPunct="0">
              <a:spcBef>
                <a:spcPct val="20000"/>
              </a:spcBef>
              <a:buFont typeface="Wingdings" pitchFamily="2" charset="2"/>
              <a:buChar char="§"/>
              <a:defRPr/>
            </a:pPr>
            <a:endParaRPr lang="en-US" sz="2200" b="0" kern="0" dirty="0" smtClean="0">
              <a:latin typeface="Arial" pitchFamily="34" charset="0"/>
              <a:cs typeface="Arial" pitchFamily="34" charset="0"/>
            </a:endParaRPr>
          </a:p>
          <a:p>
            <a:pPr marL="342900" lvl="0" indent="-342900" eaLnBrk="0" hangingPunct="0">
              <a:spcBef>
                <a:spcPct val="20000"/>
              </a:spcBef>
              <a:buFont typeface="Wingdings" pitchFamily="2" charset="2"/>
              <a:buChar char="§"/>
              <a:defRPr/>
            </a:pPr>
            <a:endParaRPr lang="en-US" sz="2200" kern="0" dirty="0">
              <a:latin typeface="Arial" pitchFamily="34" charset="0"/>
              <a:cs typeface="Arial" pitchFamily="34" charset="0"/>
            </a:endParaRPr>
          </a:p>
          <a:p>
            <a:pPr marL="342900" indent="-342900" eaLnBrk="0" hangingPunct="0">
              <a:spcBef>
                <a:spcPct val="20000"/>
              </a:spcBef>
              <a:buFont typeface="Wingdings" pitchFamily="2" charset="2"/>
              <a:buChar char="§"/>
              <a:defRPr/>
            </a:pPr>
            <a:r>
              <a:rPr lang="en-US" sz="2200" kern="0" dirty="0" smtClean="0">
                <a:latin typeface="Arial" pitchFamily="34" charset="0"/>
                <a:cs typeface="Arial" pitchFamily="34" charset="0"/>
              </a:rPr>
              <a:t>The </a:t>
            </a:r>
            <a:r>
              <a:rPr lang="en-US" sz="2200" i="1" kern="0" dirty="0" smtClean="0">
                <a:latin typeface="Times New Roman" pitchFamily="18" charset="0"/>
                <a:cs typeface="Times New Roman" pitchFamily="18" charset="0"/>
              </a:rPr>
              <a:t>y</a:t>
            </a:r>
            <a:r>
              <a:rPr lang="en-US" sz="2200" kern="0" dirty="0" smtClean="0">
                <a:latin typeface="Arial" pitchFamily="34" charset="0"/>
                <a:cs typeface="Arial" pitchFamily="34" charset="0"/>
              </a:rPr>
              <a:t>-intercept </a:t>
            </a:r>
            <a:r>
              <a:rPr lang="en-US" sz="2200" kern="0" dirty="0">
                <a:latin typeface="Arial" pitchFamily="34" charset="0"/>
                <a:cs typeface="Arial" pitchFamily="34" charset="0"/>
              </a:rPr>
              <a:t>can be calculated when we substitute </a:t>
            </a:r>
            <a:r>
              <a:rPr lang="en-US" sz="2200" i="1" kern="0" dirty="0" smtClean="0">
                <a:latin typeface="Times New Roman" panose="02020603050405020304" pitchFamily="18" charset="0"/>
                <a:cs typeface="Times New Roman" panose="02020603050405020304" pitchFamily="18" charset="0"/>
              </a:rPr>
              <a:t>x</a:t>
            </a:r>
            <a:r>
              <a:rPr lang="en-US" sz="2200" kern="0" dirty="0" smtClean="0">
                <a:latin typeface="Arial" pitchFamily="34" charset="0"/>
                <a:cs typeface="Arial" pitchFamily="34" charset="0"/>
              </a:rPr>
              <a:t> </a:t>
            </a:r>
            <a:r>
              <a:rPr lang="en-US" sz="2200" kern="0" dirty="0">
                <a:latin typeface="Arial" pitchFamily="34" charset="0"/>
                <a:cs typeface="Arial" pitchFamily="34" charset="0"/>
              </a:rPr>
              <a:t>= 0</a:t>
            </a:r>
          </a:p>
        </p:txBody>
      </p:sp>
      <p:sp>
        <p:nvSpPr>
          <p:cNvPr id="2" name="Title 1"/>
          <p:cNvSpPr txBox="1">
            <a:spLocks/>
          </p:cNvSpPr>
          <p:nvPr/>
        </p:nvSpPr>
        <p:spPr>
          <a:xfrm>
            <a:off x="457200" y="274638"/>
            <a:ext cx="8229600" cy="750598"/>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600" b="1" i="1" dirty="0">
                <a:latin typeface="Times New Roman" panose="02020603050405020304" pitchFamily="18" charset="0"/>
                <a:cs typeface="Times New Roman" panose="02020603050405020304" pitchFamily="18" charset="0"/>
              </a:rPr>
              <a:t>x</a:t>
            </a:r>
            <a:r>
              <a:rPr lang="en-US" sz="3200" b="1" dirty="0" smtClean="0"/>
              <a:t>-intercept and </a:t>
            </a:r>
            <a:r>
              <a:rPr lang="en-US" sz="3600" b="1" i="1" dirty="0" smtClean="0">
                <a:latin typeface="Times New Roman" panose="02020603050405020304" pitchFamily="18" charset="0"/>
                <a:cs typeface="Times New Roman" panose="02020603050405020304" pitchFamily="18" charset="0"/>
              </a:rPr>
              <a:t>y</a:t>
            </a:r>
            <a:r>
              <a:rPr lang="en-US" sz="3200" b="1" dirty="0" smtClean="0"/>
              <a:t>-intercept</a:t>
            </a:r>
            <a:endParaRPr lang="en-GB" sz="32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1951154465"/>
              </p:ext>
            </p:extLst>
          </p:nvPr>
        </p:nvGraphicFramePr>
        <p:xfrm>
          <a:off x="4430425" y="1193215"/>
          <a:ext cx="2170112" cy="488950"/>
        </p:xfrm>
        <a:graphic>
          <a:graphicData uri="http://schemas.openxmlformats.org/presentationml/2006/ole">
            <mc:AlternateContent xmlns:mc="http://schemas.openxmlformats.org/markup-compatibility/2006">
              <mc:Choice xmlns:v="urn:schemas-microsoft-com:vml" Requires="v">
                <p:oleObj spid="_x0000_s16415" name="Equation" r:id="rId3" imgW="901309" imgH="203112" progId="Equation.3">
                  <p:embed/>
                </p:oleObj>
              </mc:Choice>
              <mc:Fallback>
                <p:oleObj name="Equation" r:id="rId3" imgW="901309" imgH="203112"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0425" y="1193215"/>
                        <a:ext cx="21701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99483280"/>
              </p:ext>
            </p:extLst>
          </p:nvPr>
        </p:nvGraphicFramePr>
        <p:xfrm>
          <a:off x="1050925" y="2573211"/>
          <a:ext cx="2139950" cy="428625"/>
        </p:xfrm>
        <a:graphic>
          <a:graphicData uri="http://schemas.openxmlformats.org/presentationml/2006/ole">
            <mc:AlternateContent xmlns:mc="http://schemas.openxmlformats.org/markup-compatibility/2006">
              <mc:Choice xmlns:v="urn:schemas-microsoft-com:vml" Requires="v">
                <p:oleObj spid="_x0000_s16416" name="Equation" r:id="rId5" imgW="888840" imgH="177480" progId="Equation.3">
                  <p:embed/>
                </p:oleObj>
              </mc:Choice>
              <mc:Fallback>
                <p:oleObj name="Equation" r:id="rId5" imgW="888840" imgH="177480" progId="Equation.3">
                  <p:embed/>
                  <p:pic>
                    <p:nvPicPr>
                      <p:cNvPr id="0" name="Object 2"/>
                      <p:cNvPicPr>
                        <a:picLocks noChangeAspect="1" noChangeArrowheads="1"/>
                      </p:cNvPicPr>
                      <p:nvPr/>
                    </p:nvPicPr>
                    <p:blipFill>
                      <a:blip r:embed="rId6"/>
                      <a:srcRect/>
                      <a:stretch>
                        <a:fillRect/>
                      </a:stretch>
                    </p:blipFill>
                    <p:spPr bwMode="auto">
                      <a:xfrm>
                        <a:off x="1050925" y="2573211"/>
                        <a:ext cx="2139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65953296"/>
              </p:ext>
            </p:extLst>
          </p:nvPr>
        </p:nvGraphicFramePr>
        <p:xfrm>
          <a:off x="776288" y="5130800"/>
          <a:ext cx="2414587" cy="1039813"/>
        </p:xfrm>
        <a:graphic>
          <a:graphicData uri="http://schemas.openxmlformats.org/presentationml/2006/ole">
            <mc:AlternateContent xmlns:mc="http://schemas.openxmlformats.org/markup-compatibility/2006">
              <mc:Choice xmlns:v="urn:schemas-microsoft-com:vml" Requires="v">
                <p:oleObj spid="_x0000_s16417" name="Equation" r:id="rId7" imgW="1002960" imgH="431640" progId="Equation.3">
                  <p:embed/>
                </p:oleObj>
              </mc:Choice>
              <mc:Fallback>
                <p:oleObj name="Equation" r:id="rId7" imgW="1002960" imgH="431640" progId="Equation.3">
                  <p:embed/>
                  <p:pic>
                    <p:nvPicPr>
                      <p:cNvPr id="0" name=""/>
                      <p:cNvPicPr>
                        <a:picLocks noChangeAspect="1" noChangeArrowheads="1"/>
                      </p:cNvPicPr>
                      <p:nvPr/>
                    </p:nvPicPr>
                    <p:blipFill>
                      <a:blip r:embed="rId8"/>
                      <a:srcRect/>
                      <a:stretch>
                        <a:fillRect/>
                      </a:stretch>
                    </p:blipFill>
                    <p:spPr bwMode="auto">
                      <a:xfrm>
                        <a:off x="776288" y="5130800"/>
                        <a:ext cx="241458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3230136"/>
              </p:ext>
            </p:extLst>
          </p:nvPr>
        </p:nvGraphicFramePr>
        <p:xfrm>
          <a:off x="437901" y="3078693"/>
          <a:ext cx="1620837" cy="428625"/>
        </p:xfrm>
        <a:graphic>
          <a:graphicData uri="http://schemas.openxmlformats.org/presentationml/2006/ole">
            <mc:AlternateContent xmlns:mc="http://schemas.openxmlformats.org/markup-compatibility/2006">
              <mc:Choice xmlns:v="urn:schemas-microsoft-com:vml" Requires="v">
                <p:oleObj spid="_x0000_s16418" name="Equation" r:id="rId9" imgW="672840" imgH="177480" progId="Equation.3">
                  <p:embed/>
                </p:oleObj>
              </mc:Choice>
              <mc:Fallback>
                <p:oleObj name="Equation" r:id="rId9" imgW="672840" imgH="177480" progId="Equation.3">
                  <p:embed/>
                  <p:pic>
                    <p:nvPicPr>
                      <p:cNvPr id="0" name="Object 4"/>
                      <p:cNvPicPr>
                        <a:picLocks noChangeAspect="1" noChangeArrowheads="1"/>
                      </p:cNvPicPr>
                      <p:nvPr/>
                    </p:nvPicPr>
                    <p:blipFill>
                      <a:blip r:embed="rId10"/>
                      <a:srcRect/>
                      <a:stretch>
                        <a:fillRect/>
                      </a:stretch>
                    </p:blipFill>
                    <p:spPr bwMode="auto">
                      <a:xfrm>
                        <a:off x="437901" y="3078693"/>
                        <a:ext cx="1620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43981600"/>
              </p:ext>
            </p:extLst>
          </p:nvPr>
        </p:nvGraphicFramePr>
        <p:xfrm>
          <a:off x="1050925" y="3631270"/>
          <a:ext cx="1316038" cy="427038"/>
        </p:xfrm>
        <a:graphic>
          <a:graphicData uri="http://schemas.openxmlformats.org/presentationml/2006/ole">
            <mc:AlternateContent xmlns:mc="http://schemas.openxmlformats.org/markup-compatibility/2006">
              <mc:Choice xmlns:v="urn:schemas-microsoft-com:vml" Requires="v">
                <p:oleObj spid="_x0000_s16419" name="Equation" r:id="rId11" imgW="545760" imgH="177480" progId="Equation.3">
                  <p:embed/>
                </p:oleObj>
              </mc:Choice>
              <mc:Fallback>
                <p:oleObj name="Equation" r:id="rId11" imgW="545760" imgH="177480" progId="Equation.3">
                  <p:embed/>
                  <p:pic>
                    <p:nvPicPr>
                      <p:cNvPr id="0" name="Object 6"/>
                      <p:cNvPicPr>
                        <a:picLocks noChangeAspect="1" noChangeArrowheads="1"/>
                      </p:cNvPicPr>
                      <p:nvPr/>
                    </p:nvPicPr>
                    <p:blipFill>
                      <a:blip r:embed="rId12"/>
                      <a:srcRect/>
                      <a:stretch>
                        <a:fillRect/>
                      </a:stretch>
                    </p:blipFill>
                    <p:spPr bwMode="auto">
                      <a:xfrm>
                        <a:off x="1050925" y="3631270"/>
                        <a:ext cx="13160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773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Straight line equation</a:t>
            </a:r>
            <a:endParaRPr lang="en-GB" sz="3200" b="1" dirty="0"/>
          </a:p>
        </p:txBody>
      </p:sp>
      <p:sp>
        <p:nvSpPr>
          <p:cNvPr id="3" name="Rectangle 3"/>
          <p:cNvSpPr txBox="1">
            <a:spLocks noChangeArrowheads="1"/>
          </p:cNvSpPr>
          <p:nvPr/>
        </p:nvSpPr>
        <p:spPr bwMode="auto">
          <a:xfrm>
            <a:off x="349250" y="1305918"/>
            <a:ext cx="8534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defRPr/>
            </a:pPr>
            <a:r>
              <a:rPr lang="en-US" sz="2400" b="0" kern="0" dirty="0" smtClean="0">
                <a:latin typeface="Arial" pitchFamily="34" charset="0"/>
                <a:cs typeface="Arial" pitchFamily="34" charset="0"/>
              </a:rPr>
              <a:t>In general, an equation in the form  </a:t>
            </a:r>
          </a:p>
          <a:p>
            <a:pPr marL="342900" lvl="0" indent="-342900" eaLnBrk="0" hangingPunct="0">
              <a:spcBef>
                <a:spcPct val="20000"/>
              </a:spcBef>
              <a:defRPr/>
            </a:pPr>
            <a:r>
              <a:rPr lang="en-US" sz="2400" b="0" kern="0" dirty="0" smtClean="0">
                <a:latin typeface="Arial" pitchFamily="34" charset="0"/>
                <a:cs typeface="Arial" pitchFamily="34" charset="0"/>
              </a:rPr>
              <a:t>           </a:t>
            </a:r>
          </a:p>
          <a:p>
            <a:pPr marL="342900" lvl="0" indent="-342900" eaLnBrk="0" hangingPunct="0">
              <a:spcBef>
                <a:spcPct val="20000"/>
              </a:spcBef>
              <a:defRPr/>
            </a:pPr>
            <a:endParaRPr lang="en-US" sz="2400" b="0" kern="0" dirty="0" smtClean="0">
              <a:latin typeface="Arial" pitchFamily="34" charset="0"/>
              <a:cs typeface="Arial" pitchFamily="34" charset="0"/>
            </a:endParaRPr>
          </a:p>
          <a:p>
            <a:pPr marL="342900" lvl="0" indent="-342900" eaLnBrk="0" hangingPunct="0">
              <a:spcBef>
                <a:spcPct val="20000"/>
              </a:spcBef>
              <a:defRPr/>
            </a:pPr>
            <a:r>
              <a:rPr lang="en-US" sz="2400" b="0" kern="0" dirty="0" smtClean="0">
                <a:latin typeface="Arial" pitchFamily="34" charset="0"/>
                <a:cs typeface="Arial" pitchFamily="34" charset="0"/>
              </a:rPr>
              <a:t>     where </a:t>
            </a:r>
            <a:r>
              <a:rPr lang="en-US" sz="2400" b="0" i="1" kern="0" dirty="0" smtClean="0">
                <a:latin typeface="Times New Roman" pitchFamily="18" charset="0"/>
                <a:cs typeface="Times New Roman" pitchFamily="18" charset="0"/>
              </a:rPr>
              <a:t>m</a:t>
            </a:r>
            <a:r>
              <a:rPr lang="en-US" sz="2400" b="0" kern="0" dirty="0" smtClean="0">
                <a:latin typeface="Arial" pitchFamily="34" charset="0"/>
                <a:cs typeface="Arial" pitchFamily="34" charset="0"/>
              </a:rPr>
              <a:t> and </a:t>
            </a:r>
            <a:r>
              <a:rPr lang="en-US" sz="2400" b="0" i="1" kern="0" dirty="0" smtClean="0">
                <a:latin typeface="Times New Roman" pitchFamily="18" charset="0"/>
                <a:cs typeface="Times New Roman" pitchFamily="18" charset="0"/>
              </a:rPr>
              <a:t>c</a:t>
            </a:r>
            <a:r>
              <a:rPr lang="en-US" sz="2400" b="0" i="1" kern="0" dirty="0" smtClean="0">
                <a:latin typeface="Arial" pitchFamily="34" charset="0"/>
                <a:cs typeface="Arial" pitchFamily="34" charset="0"/>
              </a:rPr>
              <a:t> </a:t>
            </a:r>
            <a:r>
              <a:rPr lang="en-US" sz="2400" b="0" kern="0" dirty="0" smtClean="0">
                <a:latin typeface="Arial" pitchFamily="34" charset="0"/>
                <a:cs typeface="Arial" pitchFamily="34" charset="0"/>
              </a:rPr>
              <a:t>are constants, is a straight line equation.</a:t>
            </a:r>
          </a:p>
          <a:p>
            <a:pPr marL="342900" lvl="0" indent="-342900" eaLnBrk="0" hangingPunct="0">
              <a:spcBef>
                <a:spcPct val="20000"/>
              </a:spcBef>
              <a:defRPr/>
            </a:pPr>
            <a:endParaRPr lang="en-US" sz="2400" b="0" kern="0" dirty="0" smtClean="0">
              <a:latin typeface="Arial" pitchFamily="34" charset="0"/>
              <a:cs typeface="Arial" pitchFamily="34" charset="0"/>
            </a:endParaRPr>
          </a:p>
          <a:p>
            <a:pPr marL="342900" lvl="0" indent="-342900" eaLnBrk="0" hangingPunct="0">
              <a:spcBef>
                <a:spcPct val="20000"/>
              </a:spcBef>
              <a:buFont typeface="Arial" pitchFamily="34" charset="0"/>
              <a:buChar char="•"/>
              <a:defRPr/>
            </a:pPr>
            <a:r>
              <a:rPr lang="en-US" sz="2400" b="0" kern="0" dirty="0" smtClean="0">
                <a:latin typeface="Arial" pitchFamily="34" charset="0"/>
                <a:cs typeface="Arial" pitchFamily="34" charset="0"/>
              </a:rPr>
              <a:t>The value </a:t>
            </a:r>
            <a:r>
              <a:rPr lang="en-US" sz="2400" b="0" i="1" kern="0" dirty="0" smtClean="0">
                <a:latin typeface="Times New Roman" pitchFamily="18" charset="0"/>
                <a:cs typeface="Times New Roman" pitchFamily="18" charset="0"/>
              </a:rPr>
              <a:t>m</a:t>
            </a:r>
            <a:r>
              <a:rPr lang="en-US" sz="2400" b="0" kern="0" dirty="0" smtClean="0">
                <a:latin typeface="Arial" pitchFamily="34" charset="0"/>
                <a:cs typeface="Arial" pitchFamily="34" charset="0"/>
              </a:rPr>
              <a:t> is the </a:t>
            </a:r>
            <a:r>
              <a:rPr lang="en-US" sz="2400" b="1" kern="0" dirty="0" smtClean="0">
                <a:latin typeface="Arial" pitchFamily="34" charset="0"/>
                <a:cs typeface="Arial" pitchFamily="34" charset="0"/>
              </a:rPr>
              <a:t>gradient</a:t>
            </a:r>
            <a:r>
              <a:rPr lang="en-US" sz="2400" b="0" kern="0" dirty="0" smtClean="0">
                <a:latin typeface="Arial" pitchFamily="34" charset="0"/>
                <a:cs typeface="Arial" pitchFamily="34" charset="0"/>
              </a:rPr>
              <a:t> of the straight line. It measures the steepness of the line with respect to the </a:t>
            </a:r>
            <a:r>
              <a:rPr lang="en-US" sz="2400" b="0" i="1" kern="0" dirty="0" smtClean="0">
                <a:latin typeface="Times New Roman" pitchFamily="18" charset="0"/>
                <a:cs typeface="Times New Roman" pitchFamily="18" charset="0"/>
              </a:rPr>
              <a:t>x</a:t>
            </a:r>
            <a:r>
              <a:rPr lang="en-US" sz="2400" b="0" kern="0" dirty="0" smtClean="0">
                <a:latin typeface="Arial" pitchFamily="34" charset="0"/>
                <a:cs typeface="Arial" pitchFamily="34" charset="0"/>
              </a:rPr>
              <a:t>-axis. </a:t>
            </a:r>
          </a:p>
          <a:p>
            <a:pPr marL="342900" lvl="0" indent="-342900" eaLnBrk="0" hangingPunct="0">
              <a:spcBef>
                <a:spcPct val="20000"/>
              </a:spcBef>
              <a:buFont typeface="Arial" pitchFamily="34" charset="0"/>
              <a:buChar char="•"/>
              <a:defRPr/>
            </a:pPr>
            <a:endParaRPr lang="en-US" sz="2400" b="0" kern="0" dirty="0" smtClean="0">
              <a:latin typeface="Arial" pitchFamily="34" charset="0"/>
              <a:cs typeface="Arial" pitchFamily="34" charset="0"/>
            </a:endParaRPr>
          </a:p>
          <a:p>
            <a:pPr marL="342900" indent="-342900" eaLnBrk="0" hangingPunct="0">
              <a:spcBef>
                <a:spcPct val="20000"/>
              </a:spcBef>
              <a:buFont typeface="Arial" pitchFamily="34" charset="0"/>
              <a:buChar char="•"/>
              <a:defRPr/>
            </a:pPr>
            <a:r>
              <a:rPr lang="en-US" sz="2400" b="0" kern="0" dirty="0" smtClean="0">
                <a:latin typeface="Arial" pitchFamily="34" charset="0"/>
                <a:cs typeface="Arial" pitchFamily="34" charset="0"/>
              </a:rPr>
              <a:t>The point (0, </a:t>
            </a:r>
            <a:r>
              <a:rPr lang="en-US" sz="2400" b="0" i="1" kern="0" dirty="0" smtClean="0">
                <a:latin typeface="Times New Roman" pitchFamily="18" charset="0"/>
                <a:cs typeface="Times New Roman" pitchFamily="18" charset="0"/>
              </a:rPr>
              <a:t>c</a:t>
            </a:r>
            <a:r>
              <a:rPr lang="en-US" sz="2400" b="0" kern="0" dirty="0" smtClean="0">
                <a:latin typeface="Arial" pitchFamily="34" charset="0"/>
                <a:cs typeface="Arial" pitchFamily="34" charset="0"/>
              </a:rPr>
              <a:t>) is the coordinates of the </a:t>
            </a:r>
            <a:r>
              <a:rPr lang="en-US" sz="2400" b="0" i="1" kern="0" dirty="0" smtClean="0">
                <a:latin typeface="Times New Roman" panose="02020603050405020304" pitchFamily="18" charset="0"/>
                <a:cs typeface="Times New Roman" panose="02020603050405020304" pitchFamily="18" charset="0"/>
              </a:rPr>
              <a:t>y</a:t>
            </a:r>
            <a:r>
              <a:rPr lang="en-US" sz="2400" b="0" kern="0" dirty="0" smtClean="0">
                <a:latin typeface="Arial" pitchFamily="34" charset="0"/>
                <a:cs typeface="Arial" pitchFamily="34" charset="0"/>
              </a:rPr>
              <a:t>-intercept. It is where the straight line intersects the </a:t>
            </a:r>
            <a:r>
              <a:rPr lang="en-US" sz="2400" b="0" i="1" kern="0" dirty="0" smtClean="0">
                <a:latin typeface="Times New Roman" pitchFamily="18" charset="0"/>
                <a:cs typeface="Times New Roman" pitchFamily="18" charset="0"/>
              </a:rPr>
              <a:t>y</a:t>
            </a:r>
            <a:r>
              <a:rPr lang="en-US" sz="2400" b="0" kern="0" dirty="0" smtClean="0">
                <a:latin typeface="Arial" pitchFamily="34" charset="0"/>
                <a:cs typeface="Arial" pitchFamily="34" charset="0"/>
              </a:rPr>
              <a:t>-axis.</a:t>
            </a:r>
          </a:p>
          <a:p>
            <a:pPr marL="342900" lvl="0" indent="-342900" eaLnBrk="0" hangingPunct="0">
              <a:spcBef>
                <a:spcPct val="20000"/>
              </a:spcBef>
              <a:buFont typeface="Arial" pitchFamily="34" charset="0"/>
              <a:buChar char="•"/>
              <a:defRPr/>
            </a:pPr>
            <a:endParaRPr lang="en-US" sz="2400" b="0" kern="0" dirty="0" smtClean="0">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572238461"/>
              </p:ext>
            </p:extLst>
          </p:nvPr>
        </p:nvGraphicFramePr>
        <p:xfrm>
          <a:off x="3105150" y="1962148"/>
          <a:ext cx="2231125" cy="570754"/>
        </p:xfrm>
        <a:graphic>
          <a:graphicData uri="http://schemas.openxmlformats.org/presentationml/2006/ole">
            <mc:AlternateContent xmlns:mc="http://schemas.openxmlformats.org/markup-compatibility/2006">
              <mc:Choice xmlns:v="urn:schemas-microsoft-com:vml" Requires="v">
                <p:oleObj spid="_x0000_s10290" name="Equation" r:id="rId3" imgW="672840" imgH="177480" progId="Equation.3">
                  <p:embed/>
                </p:oleObj>
              </mc:Choice>
              <mc:Fallback>
                <p:oleObj name="Equation" r:id="rId3" imgW="67284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1962148"/>
                        <a:ext cx="2231125" cy="570754"/>
                      </a:xfrm>
                      <a:prstGeom prst="rect">
                        <a:avLst/>
                      </a:prstGeom>
                      <a:noFill/>
                      <a:extLst/>
                    </p:spPr>
                  </p:pic>
                </p:oleObj>
              </mc:Fallback>
            </mc:AlternateContent>
          </a:graphicData>
        </a:graphic>
      </p:graphicFrame>
    </p:spTree>
    <p:extLst>
      <p:ext uri="{BB962C8B-B14F-4D97-AF65-F5344CB8AC3E}">
        <p14:creationId xmlns:p14="http://schemas.microsoft.com/office/powerpoint/2010/main" val="312290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11574"/>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Parallel lines and perpendicular lines</a:t>
            </a:r>
            <a:endParaRPr lang="en-GB" sz="3200" b="1" dirty="0"/>
          </a:p>
        </p:txBody>
      </p:sp>
      <p:sp>
        <p:nvSpPr>
          <p:cNvPr id="3" name="Rectangle 3"/>
          <p:cNvSpPr txBox="1">
            <a:spLocks noChangeArrowheads="1"/>
          </p:cNvSpPr>
          <p:nvPr/>
        </p:nvSpPr>
        <p:spPr bwMode="auto">
          <a:xfrm>
            <a:off x="3816350" y="1295400"/>
            <a:ext cx="5022850" cy="4214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defRPr/>
            </a:pPr>
            <a:endParaRPr lang="en-US" sz="2400" b="0" kern="0" dirty="0" smtClean="0">
              <a:latin typeface="Arial" pitchFamily="34" charset="0"/>
              <a:cs typeface="Arial" pitchFamily="34" charset="0"/>
            </a:endParaRPr>
          </a:p>
          <a:p>
            <a:pPr marL="342900" lvl="0" indent="-342900" eaLnBrk="0" hangingPunct="0">
              <a:spcBef>
                <a:spcPct val="20000"/>
              </a:spcBef>
              <a:buFontTx/>
              <a:buChar char="•"/>
              <a:defRPr/>
            </a:pPr>
            <a:r>
              <a:rPr lang="en-US" sz="2400" b="0" kern="0" dirty="0" smtClean="0">
                <a:latin typeface="Arial" pitchFamily="34" charset="0"/>
                <a:cs typeface="Arial" pitchFamily="34" charset="0"/>
              </a:rPr>
              <a:t>Two straight lines parallel to each other will have the same gradient.</a:t>
            </a:r>
          </a:p>
          <a:p>
            <a:pPr marL="342900" lvl="0" indent="-342900" eaLnBrk="0" hangingPunct="0">
              <a:spcBef>
                <a:spcPct val="20000"/>
              </a:spcBef>
              <a:defRPr/>
            </a:pPr>
            <a:endParaRPr lang="en-US" sz="2400" b="0" kern="0" dirty="0" smtClean="0">
              <a:latin typeface="Arial" pitchFamily="34" charset="0"/>
              <a:cs typeface="Arial" pitchFamily="34" charset="0"/>
            </a:endParaRPr>
          </a:p>
          <a:p>
            <a:pPr marL="342900" lvl="0" indent="-342900" eaLnBrk="0" hangingPunct="0">
              <a:spcBef>
                <a:spcPct val="20000"/>
              </a:spcBef>
              <a:buFontTx/>
              <a:buChar char="•"/>
              <a:defRPr/>
            </a:pPr>
            <a:endParaRPr lang="en-US" sz="2400" b="0" kern="0" dirty="0" smtClean="0">
              <a:latin typeface="Arial" pitchFamily="34" charset="0"/>
              <a:cs typeface="Arial" pitchFamily="34" charset="0"/>
            </a:endParaRPr>
          </a:p>
          <a:p>
            <a:pPr marL="342900" lvl="0" indent="-342900" eaLnBrk="0" hangingPunct="0">
              <a:spcBef>
                <a:spcPct val="20000"/>
              </a:spcBef>
              <a:buFontTx/>
              <a:buChar char="•"/>
              <a:defRPr/>
            </a:pPr>
            <a:endParaRPr lang="en-US" sz="2400" b="0" kern="0" dirty="0" smtClean="0">
              <a:latin typeface="Arial" pitchFamily="34" charset="0"/>
              <a:cs typeface="Arial" pitchFamily="34" charset="0"/>
            </a:endParaRPr>
          </a:p>
          <a:p>
            <a:pPr marL="342900" lvl="0" indent="-342900" eaLnBrk="0" hangingPunct="0">
              <a:spcBef>
                <a:spcPct val="20000"/>
              </a:spcBef>
              <a:buFontTx/>
              <a:buChar char="•"/>
              <a:defRPr/>
            </a:pPr>
            <a:r>
              <a:rPr lang="en-US" sz="2400" b="0" kern="0" dirty="0" smtClean="0">
                <a:latin typeface="Arial" pitchFamily="34" charset="0"/>
                <a:cs typeface="Arial" pitchFamily="34" charset="0"/>
              </a:rPr>
              <a:t>If two straight lines are  perpendicular to one another, then the product of their gradients will be equal to –1. </a:t>
            </a:r>
          </a:p>
        </p:txBody>
      </p:sp>
      <p:cxnSp>
        <p:nvCxnSpPr>
          <p:cNvPr id="4" name="Straight Connector 3"/>
          <p:cNvCxnSpPr/>
          <p:nvPr/>
        </p:nvCxnSpPr>
        <p:spPr bwMode="auto">
          <a:xfrm rot="5400000" flipH="1" flipV="1">
            <a:off x="738928" y="1418331"/>
            <a:ext cx="1466803" cy="193214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 name="TextBox 4"/>
          <p:cNvSpPr txBox="1"/>
          <p:nvPr/>
        </p:nvSpPr>
        <p:spPr>
          <a:xfrm>
            <a:off x="2305050" y="2762250"/>
            <a:ext cx="1377950" cy="276999"/>
          </a:xfrm>
          <a:prstGeom prst="rect">
            <a:avLst/>
          </a:prstGeom>
          <a:noFill/>
        </p:spPr>
        <p:txBody>
          <a:bodyPr wrap="square" rtlCol="0">
            <a:spAutoFit/>
          </a:bodyPr>
          <a:lstStyle/>
          <a:p>
            <a:r>
              <a:rPr lang="en-US" sz="1200" dirty="0" smtClean="0">
                <a:latin typeface="Arial" pitchFamily="34" charset="0"/>
                <a:cs typeface="Arial" pitchFamily="34" charset="0"/>
              </a:rPr>
              <a:t>Same gradient</a:t>
            </a:r>
            <a:endParaRPr lang="en-GB" sz="1200" dirty="0">
              <a:latin typeface="Arial" pitchFamily="34" charset="0"/>
              <a:cs typeface="Arial" pitchFamily="34" charset="0"/>
            </a:endParaRPr>
          </a:p>
        </p:txBody>
      </p:sp>
      <p:sp>
        <p:nvSpPr>
          <p:cNvPr id="6" name="TextBox 5"/>
          <p:cNvSpPr txBox="1"/>
          <p:nvPr/>
        </p:nvSpPr>
        <p:spPr>
          <a:xfrm>
            <a:off x="2237740" y="3962400"/>
            <a:ext cx="1377950" cy="276999"/>
          </a:xfrm>
          <a:prstGeom prst="rect">
            <a:avLst/>
          </a:prstGeom>
          <a:noFill/>
        </p:spPr>
        <p:txBody>
          <a:bodyPr wrap="square" rtlCol="0">
            <a:spAutoFit/>
          </a:bodyPr>
          <a:lstStyle/>
          <a:p>
            <a:r>
              <a:rPr lang="en-US" sz="1200" dirty="0" smtClean="0">
                <a:latin typeface="Arial" pitchFamily="34" charset="0"/>
                <a:cs typeface="Arial" pitchFamily="34" charset="0"/>
              </a:rPr>
              <a:t>Gradient = </a:t>
            </a:r>
            <a:r>
              <a:rPr lang="en-US" sz="1200" i="1" dirty="0" smtClean="0">
                <a:latin typeface="Times New Roman" pitchFamily="18" charset="0"/>
                <a:cs typeface="Times New Roman" pitchFamily="18" charset="0"/>
              </a:rPr>
              <a:t>m</a:t>
            </a:r>
            <a:r>
              <a:rPr lang="en-US" sz="1200" baseline="-25000" dirty="0" smtClean="0">
                <a:latin typeface="Arial" pitchFamily="34" charset="0"/>
                <a:cs typeface="Arial" pitchFamily="34" charset="0"/>
              </a:rPr>
              <a:t>2</a:t>
            </a:r>
            <a:endParaRPr lang="en-GB" sz="1200" baseline="-25000" dirty="0">
              <a:latin typeface="Arial" pitchFamily="34" charset="0"/>
              <a:cs typeface="Arial" pitchFamily="34" charset="0"/>
            </a:endParaRPr>
          </a:p>
        </p:txBody>
      </p:sp>
      <p:cxnSp>
        <p:nvCxnSpPr>
          <p:cNvPr id="7" name="Straight Connector 6"/>
          <p:cNvCxnSpPr/>
          <p:nvPr/>
        </p:nvCxnSpPr>
        <p:spPr bwMode="auto">
          <a:xfrm rot="5400000" flipH="1" flipV="1">
            <a:off x="1426469" y="1729481"/>
            <a:ext cx="1466803" cy="193214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rot="18785160">
            <a:off x="304712" y="5231039"/>
            <a:ext cx="2844800" cy="1588"/>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2585160">
            <a:off x="276410" y="5325206"/>
            <a:ext cx="2844800" cy="1588"/>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0" name="Rectangle 9"/>
          <p:cNvSpPr>
            <a:spLocks noChangeAspect="1"/>
          </p:cNvSpPr>
          <p:nvPr/>
        </p:nvSpPr>
        <p:spPr bwMode="auto">
          <a:xfrm rot="18785160">
            <a:off x="1570046" y="5075533"/>
            <a:ext cx="182880" cy="18288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11" name="TextBox 10"/>
          <p:cNvSpPr txBox="1"/>
          <p:nvPr/>
        </p:nvSpPr>
        <p:spPr>
          <a:xfrm>
            <a:off x="243840" y="4051300"/>
            <a:ext cx="1377950" cy="276999"/>
          </a:xfrm>
          <a:prstGeom prst="rect">
            <a:avLst/>
          </a:prstGeom>
          <a:noFill/>
        </p:spPr>
        <p:txBody>
          <a:bodyPr wrap="square" rtlCol="0">
            <a:spAutoFit/>
          </a:bodyPr>
          <a:lstStyle/>
          <a:p>
            <a:r>
              <a:rPr lang="en-US" sz="1200" dirty="0" smtClean="0">
                <a:latin typeface="Arial" pitchFamily="34" charset="0"/>
                <a:cs typeface="Arial" pitchFamily="34" charset="0"/>
              </a:rPr>
              <a:t>Gradient = </a:t>
            </a:r>
            <a:r>
              <a:rPr lang="en-US" sz="1200" i="1" dirty="0" smtClean="0">
                <a:latin typeface="Times New Roman" pitchFamily="18" charset="0"/>
                <a:cs typeface="Times New Roman" pitchFamily="18" charset="0"/>
              </a:rPr>
              <a:t>m</a:t>
            </a:r>
            <a:r>
              <a:rPr lang="en-US" sz="1200" baseline="-25000" dirty="0" smtClean="0">
                <a:latin typeface="Arial" pitchFamily="34" charset="0"/>
                <a:cs typeface="Arial" pitchFamily="34" charset="0"/>
              </a:rPr>
              <a:t>1</a:t>
            </a:r>
            <a:endParaRPr lang="en-GB" sz="1200" baseline="-25000" dirty="0">
              <a:latin typeface="Arial" pitchFamily="34" charset="0"/>
              <a:cs typeface="Arial" pitchFamily="34" charset="0"/>
            </a:endParaRPr>
          </a:p>
        </p:txBody>
      </p:sp>
      <p:sp>
        <p:nvSpPr>
          <p:cNvPr id="12" name="TextBox 11"/>
          <p:cNvSpPr txBox="1"/>
          <p:nvPr/>
        </p:nvSpPr>
        <p:spPr>
          <a:xfrm>
            <a:off x="2415540" y="4806950"/>
            <a:ext cx="1377950" cy="276999"/>
          </a:xfrm>
          <a:prstGeom prst="rect">
            <a:avLst/>
          </a:prstGeom>
          <a:noFill/>
        </p:spPr>
        <p:txBody>
          <a:bodyPr wrap="square" rtlCol="0">
            <a:spAutoFit/>
          </a:bodyPr>
          <a:lstStyle/>
          <a:p>
            <a:r>
              <a:rPr lang="en-US" sz="1200" dirty="0" smtClean="0">
                <a:latin typeface="Arial" pitchFamily="34" charset="0"/>
                <a:cs typeface="Arial" pitchFamily="34" charset="0"/>
              </a:rPr>
              <a:t> </a:t>
            </a:r>
            <a:r>
              <a:rPr lang="en-US" sz="1200" i="1" dirty="0" smtClean="0">
                <a:latin typeface="Times New Roman" pitchFamily="18" charset="0"/>
                <a:cs typeface="Times New Roman" pitchFamily="18" charset="0"/>
              </a:rPr>
              <a:t>m</a:t>
            </a:r>
            <a:r>
              <a:rPr lang="en-US" sz="1200" baseline="-25000" dirty="0" smtClean="0">
                <a:latin typeface="Arial" pitchFamily="34" charset="0"/>
                <a:cs typeface="Arial" pitchFamily="34" charset="0"/>
              </a:rPr>
              <a:t>1</a:t>
            </a:r>
            <a:r>
              <a:rPr lang="en-US" sz="1200" dirty="0" smtClean="0">
                <a:latin typeface="Arial" pitchFamily="34" charset="0"/>
                <a:cs typeface="Arial" pitchFamily="34" charset="0"/>
              </a:rPr>
              <a:t> × </a:t>
            </a:r>
            <a:r>
              <a:rPr lang="en-US" sz="1200" i="1" dirty="0" smtClean="0">
                <a:latin typeface="Times New Roman" pitchFamily="18" charset="0"/>
                <a:cs typeface="Times New Roman" pitchFamily="18" charset="0"/>
              </a:rPr>
              <a:t>m</a:t>
            </a:r>
            <a:r>
              <a:rPr lang="en-US" sz="1200" baseline="-25000" dirty="0" smtClean="0">
                <a:latin typeface="Arial" pitchFamily="34" charset="0"/>
                <a:cs typeface="Arial" pitchFamily="34" charset="0"/>
              </a:rPr>
              <a:t>2 </a:t>
            </a:r>
            <a:r>
              <a:rPr lang="en-US" sz="1200" dirty="0" smtClean="0">
                <a:latin typeface="Arial" pitchFamily="34" charset="0"/>
                <a:cs typeface="Arial" pitchFamily="34" charset="0"/>
              </a:rPr>
              <a:t>= –1 </a:t>
            </a:r>
            <a:endParaRPr lang="en-GB" sz="1200" dirty="0">
              <a:latin typeface="Arial" pitchFamily="34" charset="0"/>
              <a:cs typeface="Arial" pitchFamily="34" charset="0"/>
            </a:endParaRPr>
          </a:p>
        </p:txBody>
      </p:sp>
      <p:cxnSp>
        <p:nvCxnSpPr>
          <p:cNvPr id="13" name="Straight Arrow Connector 12"/>
          <p:cNvCxnSpPr/>
          <p:nvPr/>
        </p:nvCxnSpPr>
        <p:spPr bwMode="auto">
          <a:xfrm flipV="1">
            <a:off x="660400" y="1917700"/>
            <a:ext cx="1111250" cy="889000"/>
          </a:xfrm>
          <a:prstGeom prst="straightConnector1">
            <a:avLst/>
          </a:prstGeom>
          <a:solidFill>
            <a:schemeClr val="accent1"/>
          </a:solidFill>
          <a:ln w="9525" cap="flat" cmpd="sng" algn="ctr">
            <a:solidFill>
              <a:srgbClr val="FF0000"/>
            </a:solidFill>
            <a:prstDash val="solid"/>
            <a:round/>
            <a:headEnd type="none" w="med" len="med"/>
            <a:tailEnd type="arrow" w="lg" len="lg"/>
          </a:ln>
          <a:effectLst/>
        </p:spPr>
      </p:cxnSp>
      <p:cxnSp>
        <p:nvCxnSpPr>
          <p:cNvPr id="14" name="Straight Arrow Connector 13"/>
          <p:cNvCxnSpPr/>
          <p:nvPr/>
        </p:nvCxnSpPr>
        <p:spPr bwMode="auto">
          <a:xfrm flipV="1">
            <a:off x="1282700" y="2273300"/>
            <a:ext cx="1111250" cy="889000"/>
          </a:xfrm>
          <a:prstGeom prst="straightConnector1">
            <a:avLst/>
          </a:prstGeom>
          <a:solidFill>
            <a:schemeClr val="accent1"/>
          </a:solidFill>
          <a:ln w="9525" cap="flat" cmpd="sng" algn="ctr">
            <a:solidFill>
              <a:srgbClr val="FF0000"/>
            </a:solidFill>
            <a:prstDash val="solid"/>
            <a:round/>
            <a:headEnd type="none" w="med" len="med"/>
            <a:tailEnd type="arrow" w="lg" len="lg"/>
          </a:ln>
          <a:effectLst/>
        </p:spPr>
      </p:cxnSp>
    </p:spTree>
    <p:extLst>
      <p:ext uri="{BB962C8B-B14F-4D97-AF65-F5344CB8AC3E}">
        <p14:creationId xmlns:p14="http://schemas.microsoft.com/office/powerpoint/2010/main" val="125121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down)">
                                      <p:cBhvr>
                                        <p:cTn id="14" dur="1000"/>
                                        <p:tgtEl>
                                          <p:spTgt spid="13"/>
                                        </p:tgtEl>
                                      </p:cBhvr>
                                    </p:animEffect>
                                  </p:childTnLst>
                                </p:cTn>
                              </p:par>
                              <p:par>
                                <p:cTn id="15" presetID="2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par>
                          <p:cTn id="22" fill="hold">
                            <p:stCondLst>
                              <p:cond delay="2000"/>
                            </p:stCondLst>
                            <p:childTnLst>
                              <p:par>
                                <p:cTn id="23" presetID="3" presetClass="entr" presetSubtype="10" fill="hold"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linds(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par>
                          <p:cTn id="39" fill="hold">
                            <p:stCondLst>
                              <p:cond delay="1500"/>
                            </p:stCondLst>
                            <p:childTnLst>
                              <p:par>
                                <p:cTn id="40" presetID="3" presetClass="entr" presetSubtype="1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par>
                          <p:cTn id="46" fill="hold">
                            <p:stCondLst>
                              <p:cond delay="2000"/>
                            </p:stCondLst>
                            <p:childTnLst>
                              <p:par>
                                <p:cTn id="47" presetID="3" presetClass="entr" presetSubtype="1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linds(horizontal)">
                                      <p:cBhvr>
                                        <p:cTn id="49" dur="500"/>
                                        <p:tgtEl>
                                          <p:spTgt spid="12"/>
                                        </p:tgtEl>
                                      </p:cBhvr>
                                    </p:animEffect>
                                  </p:childTnLst>
                                </p:cTn>
                              </p:par>
                            </p:childTnLst>
                          </p:cTn>
                        </p:par>
                        <p:par>
                          <p:cTn id="50" fill="hold">
                            <p:stCondLst>
                              <p:cond delay="2500"/>
                            </p:stCondLst>
                            <p:childTnLst>
                              <p:par>
                                <p:cTn id="51" presetID="3" presetClass="entr" presetSubtype="10" fill="hold" nodeType="after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blinds(horizontal)">
                                      <p:cBhvr>
                                        <p:cTn id="5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33694"/>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Worked Example </a:t>
            </a:r>
            <a:r>
              <a:rPr lang="en-US" sz="2400" dirty="0" smtClean="0"/>
              <a:t>(Practice Question </a:t>
            </a:r>
            <a:r>
              <a:rPr lang="en-US" sz="2400" dirty="0" smtClean="0"/>
              <a:t>Q8)</a:t>
            </a:r>
            <a:endParaRPr lang="en-GB" sz="2400" dirty="0"/>
          </a:p>
        </p:txBody>
      </p:sp>
      <p:sp>
        <p:nvSpPr>
          <p:cNvPr id="3" name="Content Placeholder 2"/>
          <p:cNvSpPr txBox="1">
            <a:spLocks/>
          </p:cNvSpPr>
          <p:nvPr/>
        </p:nvSpPr>
        <p:spPr>
          <a:xfrm>
            <a:off x="450379" y="1259000"/>
            <a:ext cx="8331958"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sz="2600" u="sng" dirty="0" smtClean="0"/>
              <a:t>Question:</a:t>
            </a:r>
            <a:r>
              <a:rPr lang="en-US" sz="2600" dirty="0" smtClean="0"/>
              <a:t> </a:t>
            </a:r>
          </a:p>
          <a:p>
            <a:pPr marL="0" indent="0">
              <a:spcBef>
                <a:spcPct val="0"/>
              </a:spcBef>
              <a:buNone/>
            </a:pPr>
            <a:r>
              <a:rPr lang="en-US" sz="2600" dirty="0" smtClean="0"/>
              <a:t>Given </a:t>
            </a:r>
            <a:r>
              <a:rPr lang="en-US" sz="2600" dirty="0"/>
              <a:t>that a straight line has </a:t>
            </a:r>
            <a:r>
              <a:rPr lang="en-US" sz="2600" dirty="0" smtClean="0"/>
              <a:t>equation:                . What </a:t>
            </a:r>
            <a:r>
              <a:rPr lang="en-US" sz="2600" dirty="0"/>
              <a:t>are the gradient and the </a:t>
            </a:r>
            <a:r>
              <a:rPr lang="en-US" sz="2600" dirty="0" smtClean="0"/>
              <a:t>y-intercept of </a:t>
            </a:r>
            <a:r>
              <a:rPr lang="en-US" sz="2600" dirty="0"/>
              <a:t>this </a:t>
            </a:r>
            <a:r>
              <a:rPr lang="en-US" sz="2600" dirty="0" smtClean="0"/>
              <a:t>line?</a:t>
            </a:r>
            <a:endParaRPr lang="en-GB" sz="2600" dirty="0" smtClean="0"/>
          </a:p>
          <a:p>
            <a:pPr>
              <a:spcBef>
                <a:spcPct val="0"/>
              </a:spcBef>
              <a:buFont typeface="Arial"/>
              <a:buNone/>
            </a:pPr>
            <a:endParaRPr lang="en-US" altLang="zh-SG" sz="2600" dirty="0" smtClean="0">
              <a:ea typeface="宋体" pitchFamily="2" charset="-122"/>
            </a:endParaRPr>
          </a:p>
          <a:p>
            <a:pPr>
              <a:spcBef>
                <a:spcPct val="0"/>
              </a:spcBef>
              <a:buFont typeface="Arial"/>
              <a:buNone/>
            </a:pPr>
            <a:r>
              <a:rPr lang="en-US" altLang="zh-SG" sz="2600" u="sng" dirty="0" smtClean="0">
                <a:ea typeface="宋体" pitchFamily="2" charset="-122"/>
              </a:rPr>
              <a:t>Solution:</a:t>
            </a:r>
          </a:p>
          <a:p>
            <a:pPr>
              <a:spcBef>
                <a:spcPct val="0"/>
              </a:spcBef>
              <a:buNone/>
            </a:pPr>
            <a:r>
              <a:rPr lang="en-US" altLang="zh-SG" sz="2600" dirty="0" smtClean="0">
                <a:ea typeface="宋体" pitchFamily="2" charset="-122"/>
              </a:rPr>
              <a:t>Comparing the equation                 with</a:t>
            </a:r>
            <a:endParaRPr lang="en-US" sz="2600" i="1" dirty="0">
              <a:latin typeface="Times New Roman" pitchFamily="18" charset="0"/>
              <a:cs typeface="Times New Roman" pitchFamily="18" charset="0"/>
            </a:endParaRPr>
          </a:p>
          <a:p>
            <a:pPr marL="0" indent="0">
              <a:spcBef>
                <a:spcPct val="0"/>
              </a:spcBef>
              <a:buNone/>
            </a:pPr>
            <a:r>
              <a:rPr lang="en-US" altLang="zh-SG" sz="2600" dirty="0" smtClean="0">
                <a:ea typeface="宋体" pitchFamily="2" charset="-122"/>
              </a:rPr>
              <a:t>We will obtain </a:t>
            </a:r>
            <a:r>
              <a:rPr lang="en-US" sz="2600" dirty="0"/>
              <a:t>the gradient of this line and the </a:t>
            </a:r>
            <a:r>
              <a:rPr lang="en-US" sz="2600" i="1" dirty="0" smtClean="0">
                <a:latin typeface="Times New Roman" pitchFamily="18" charset="0"/>
                <a:cs typeface="Times New Roman" pitchFamily="18" charset="0"/>
              </a:rPr>
              <a:t>y</a:t>
            </a:r>
            <a:r>
              <a:rPr lang="en-US" sz="2600" i="1" dirty="0" smtClean="0"/>
              <a:t>-</a:t>
            </a:r>
            <a:r>
              <a:rPr lang="en-US" sz="2600" dirty="0" smtClean="0"/>
              <a:t>intercept as</a:t>
            </a:r>
            <a:r>
              <a:rPr lang="en-US" altLang="zh-SG" sz="2600" dirty="0" smtClean="0">
                <a:ea typeface="宋体" pitchFamily="2" charset="-122"/>
              </a:rPr>
              <a:t> </a:t>
            </a:r>
          </a:p>
          <a:p>
            <a:pPr marL="0" indent="0" algn="ctr">
              <a:spcBef>
                <a:spcPct val="0"/>
              </a:spcBef>
              <a:buNone/>
            </a:pPr>
            <a:r>
              <a:rPr lang="en-US" altLang="zh-SG" sz="2600" dirty="0" smtClean="0">
                <a:ea typeface="宋体" pitchFamily="2" charset="-122"/>
              </a:rPr>
              <a:t>         gradient,          and </a:t>
            </a:r>
            <a:endParaRPr lang="en-US" altLang="zh-SG" sz="2600" dirty="0">
              <a:ea typeface="宋体" pitchFamily="2" charset="-122"/>
            </a:endParaRPr>
          </a:p>
          <a:p>
            <a:pPr marL="0" indent="0" algn="ctr">
              <a:spcBef>
                <a:spcPct val="0"/>
              </a:spcBef>
              <a:buNone/>
            </a:pPr>
            <a:r>
              <a:rPr lang="en-US" sz="2600" i="1" dirty="0" smtClean="0">
                <a:latin typeface="Times New Roman" pitchFamily="18" charset="0"/>
                <a:cs typeface="Times New Roman" pitchFamily="18" charset="0"/>
              </a:rPr>
              <a:t>y</a:t>
            </a:r>
            <a:r>
              <a:rPr lang="en-US" sz="2600" i="1" dirty="0" smtClean="0"/>
              <a:t>-</a:t>
            </a:r>
            <a:r>
              <a:rPr lang="en-US" sz="2600" dirty="0" smtClean="0"/>
              <a:t>intercept,</a:t>
            </a:r>
            <a:endParaRPr lang="en-US" altLang="zh-SG" sz="2600" dirty="0" smtClean="0">
              <a:ea typeface="宋体" pitchFamily="2" charset="-122"/>
            </a:endParaRPr>
          </a:p>
          <a:p>
            <a:pPr>
              <a:spcBef>
                <a:spcPct val="0"/>
              </a:spcBef>
            </a:pPr>
            <a:endParaRPr lang="en-US" altLang="zh-SG" sz="2600" dirty="0" smtClean="0">
              <a:ea typeface="宋体" pitchFamily="2"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34981221"/>
              </p:ext>
            </p:extLst>
          </p:nvPr>
        </p:nvGraphicFramePr>
        <p:xfrm>
          <a:off x="6130559" y="1669073"/>
          <a:ext cx="1558925" cy="488950"/>
        </p:xfrm>
        <a:graphic>
          <a:graphicData uri="http://schemas.openxmlformats.org/presentationml/2006/ole">
            <mc:AlternateContent xmlns:mc="http://schemas.openxmlformats.org/markup-compatibility/2006">
              <mc:Choice xmlns:v="urn:schemas-microsoft-com:vml" Requires="v">
                <p:oleObj spid="_x0000_s19476" name="Equation" r:id="rId3" imgW="647640" imgH="203040" progId="Equation.3">
                  <p:embed/>
                </p:oleObj>
              </mc:Choice>
              <mc:Fallback>
                <p:oleObj name="Equation" r:id="rId3" imgW="647640" imgH="203040" progId="Equation.3">
                  <p:embed/>
                  <p:pic>
                    <p:nvPicPr>
                      <p:cNvPr id="0" name="Object 2"/>
                      <p:cNvPicPr>
                        <a:picLocks noChangeAspect="1" noChangeArrowheads="1"/>
                      </p:cNvPicPr>
                      <p:nvPr/>
                    </p:nvPicPr>
                    <p:blipFill>
                      <a:blip r:embed="rId4"/>
                      <a:srcRect/>
                      <a:stretch>
                        <a:fillRect/>
                      </a:stretch>
                    </p:blipFill>
                    <p:spPr bwMode="auto">
                      <a:xfrm>
                        <a:off x="6130559" y="1669073"/>
                        <a:ext cx="1558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9022405"/>
              </p:ext>
            </p:extLst>
          </p:nvPr>
        </p:nvGraphicFramePr>
        <p:xfrm>
          <a:off x="4089064" y="3277506"/>
          <a:ext cx="1558925" cy="488950"/>
        </p:xfrm>
        <a:graphic>
          <a:graphicData uri="http://schemas.openxmlformats.org/presentationml/2006/ole">
            <mc:AlternateContent xmlns:mc="http://schemas.openxmlformats.org/markup-compatibility/2006">
              <mc:Choice xmlns:v="urn:schemas-microsoft-com:vml" Requires="v">
                <p:oleObj spid="_x0000_s19477" name="Equation" r:id="rId5" imgW="647640" imgH="203040" progId="Equation.3">
                  <p:embed/>
                </p:oleObj>
              </mc:Choice>
              <mc:Fallback>
                <p:oleObj name="Equation" r:id="rId5" imgW="647640" imgH="203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9064" y="3277506"/>
                        <a:ext cx="1558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2852890"/>
              </p:ext>
            </p:extLst>
          </p:nvPr>
        </p:nvGraphicFramePr>
        <p:xfrm>
          <a:off x="6253163" y="3300046"/>
          <a:ext cx="1620837" cy="428625"/>
        </p:xfrm>
        <a:graphic>
          <a:graphicData uri="http://schemas.openxmlformats.org/presentationml/2006/ole">
            <mc:AlternateContent xmlns:mc="http://schemas.openxmlformats.org/markup-compatibility/2006">
              <mc:Choice xmlns:v="urn:schemas-microsoft-com:vml" Requires="v">
                <p:oleObj spid="_x0000_s19478" name="Equation" r:id="rId7" imgW="672840" imgH="177480" progId="Equation.3">
                  <p:embed/>
                </p:oleObj>
              </mc:Choice>
              <mc:Fallback>
                <p:oleObj name="Equation" r:id="rId7" imgW="672840" imgH="177480" progId="Equation.3">
                  <p:embed/>
                  <p:pic>
                    <p:nvPicPr>
                      <p:cNvPr id="0" name="Object 3"/>
                      <p:cNvPicPr>
                        <a:picLocks noChangeAspect="1" noChangeArrowheads="1"/>
                      </p:cNvPicPr>
                      <p:nvPr/>
                    </p:nvPicPr>
                    <p:blipFill>
                      <a:blip r:embed="rId8"/>
                      <a:srcRect/>
                      <a:stretch>
                        <a:fillRect/>
                      </a:stretch>
                    </p:blipFill>
                    <p:spPr bwMode="auto">
                      <a:xfrm>
                        <a:off x="6253163" y="3300046"/>
                        <a:ext cx="1620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95684759"/>
              </p:ext>
            </p:extLst>
          </p:nvPr>
        </p:nvGraphicFramePr>
        <p:xfrm>
          <a:off x="4928330" y="4465759"/>
          <a:ext cx="917575" cy="428625"/>
        </p:xfrm>
        <a:graphic>
          <a:graphicData uri="http://schemas.openxmlformats.org/presentationml/2006/ole">
            <mc:AlternateContent xmlns:mc="http://schemas.openxmlformats.org/markup-compatibility/2006">
              <mc:Choice xmlns:v="urn:schemas-microsoft-com:vml" Requires="v">
                <p:oleObj spid="_x0000_s19479" name="Equation" r:id="rId9" imgW="380880" imgH="177480" progId="Equation.3">
                  <p:embed/>
                </p:oleObj>
              </mc:Choice>
              <mc:Fallback>
                <p:oleObj name="Equation" r:id="rId9" imgW="380880" imgH="177480" progId="Equation.3">
                  <p:embed/>
                  <p:pic>
                    <p:nvPicPr>
                      <p:cNvPr id="0" name="Object 3"/>
                      <p:cNvPicPr>
                        <a:picLocks noChangeAspect="1" noChangeArrowheads="1"/>
                      </p:cNvPicPr>
                      <p:nvPr/>
                    </p:nvPicPr>
                    <p:blipFill>
                      <a:blip r:embed="rId10"/>
                      <a:srcRect/>
                      <a:stretch>
                        <a:fillRect/>
                      </a:stretch>
                    </p:blipFill>
                    <p:spPr bwMode="auto">
                      <a:xfrm>
                        <a:off x="4928330" y="4465759"/>
                        <a:ext cx="917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40291656"/>
              </p:ext>
            </p:extLst>
          </p:nvPr>
        </p:nvGraphicFramePr>
        <p:xfrm>
          <a:off x="5481638" y="4832350"/>
          <a:ext cx="825500" cy="428625"/>
        </p:xfrm>
        <a:graphic>
          <a:graphicData uri="http://schemas.openxmlformats.org/presentationml/2006/ole">
            <mc:AlternateContent xmlns:mc="http://schemas.openxmlformats.org/markup-compatibility/2006">
              <mc:Choice xmlns:v="urn:schemas-microsoft-com:vml" Requires="v">
                <p:oleObj spid="_x0000_s19480" name="Equation" r:id="rId11" imgW="342720" imgH="177480" progId="Equation.3">
                  <p:embed/>
                </p:oleObj>
              </mc:Choice>
              <mc:Fallback>
                <p:oleObj name="Equation" r:id="rId11" imgW="342720" imgH="177480" progId="Equation.3">
                  <p:embed/>
                  <p:pic>
                    <p:nvPicPr>
                      <p:cNvPr id="0" name="Object 6"/>
                      <p:cNvPicPr>
                        <a:picLocks noChangeAspect="1" noChangeArrowheads="1"/>
                      </p:cNvPicPr>
                      <p:nvPr/>
                    </p:nvPicPr>
                    <p:blipFill>
                      <a:blip r:embed="rId12"/>
                      <a:srcRect/>
                      <a:stretch>
                        <a:fillRect/>
                      </a:stretch>
                    </p:blipFill>
                    <p:spPr bwMode="auto">
                      <a:xfrm>
                        <a:off x="5481638" y="4832350"/>
                        <a:ext cx="825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88665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0379" y="1259000"/>
            <a:ext cx="8331958"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sz="2600" u="sng" dirty="0"/>
              <a:t>Question:</a:t>
            </a:r>
            <a:r>
              <a:rPr lang="en-US" sz="2600" dirty="0"/>
              <a:t> </a:t>
            </a:r>
          </a:p>
          <a:p>
            <a:pPr marL="0" indent="0">
              <a:spcBef>
                <a:spcPct val="0"/>
              </a:spcBef>
              <a:buNone/>
            </a:pPr>
            <a:r>
              <a:rPr lang="en-SG" sz="2600" dirty="0" smtClean="0"/>
              <a:t>Calculate </a:t>
            </a:r>
            <a:r>
              <a:rPr lang="en-SG" sz="2600" dirty="0"/>
              <a:t>the value of </a:t>
            </a:r>
            <a:r>
              <a:rPr lang="en-SG" sz="2600" i="1" dirty="0">
                <a:latin typeface="Times New Roman" pitchFamily="18" charset="0"/>
                <a:cs typeface="Times New Roman" pitchFamily="18" charset="0"/>
              </a:rPr>
              <a:t>k</a:t>
            </a:r>
            <a:r>
              <a:rPr lang="en-SG" sz="2600" dirty="0"/>
              <a:t> if the point (</a:t>
            </a:r>
            <a:r>
              <a:rPr lang="en-SG" sz="2600" i="1" dirty="0">
                <a:latin typeface="Times New Roman" pitchFamily="18" charset="0"/>
                <a:cs typeface="Times New Roman" pitchFamily="18" charset="0"/>
              </a:rPr>
              <a:t>k</a:t>
            </a:r>
            <a:r>
              <a:rPr lang="en-SG" sz="2600" dirty="0"/>
              <a:t>, </a:t>
            </a:r>
            <a:r>
              <a:rPr lang="en-SG" sz="2600" dirty="0">
                <a:latin typeface="Times New Roman" pitchFamily="18" charset="0"/>
                <a:cs typeface="Times New Roman" pitchFamily="18" charset="0"/>
              </a:rPr>
              <a:t>2</a:t>
            </a:r>
            <a:r>
              <a:rPr lang="en-SG" sz="2600" i="1" dirty="0">
                <a:latin typeface="Times New Roman" pitchFamily="18" charset="0"/>
                <a:cs typeface="Times New Roman" pitchFamily="18" charset="0"/>
              </a:rPr>
              <a:t>k</a:t>
            </a:r>
            <a:r>
              <a:rPr lang="en-SG" sz="2600" dirty="0"/>
              <a:t>) lies on the </a:t>
            </a:r>
            <a:r>
              <a:rPr lang="en-SG" sz="2600" dirty="0" smtClean="0"/>
              <a:t>straight line                   .</a:t>
            </a:r>
            <a:endParaRPr lang="en-US" altLang="zh-SG" sz="2600" dirty="0" smtClean="0">
              <a:ea typeface="宋体" pitchFamily="2" charset="-122"/>
            </a:endParaRPr>
          </a:p>
          <a:p>
            <a:pPr>
              <a:spcBef>
                <a:spcPct val="0"/>
              </a:spcBef>
              <a:buFont typeface="Arial"/>
              <a:buNone/>
            </a:pPr>
            <a:r>
              <a:rPr lang="en-US" altLang="zh-SG" sz="2600" u="sng" dirty="0" smtClean="0">
                <a:ea typeface="宋体" pitchFamily="2" charset="-122"/>
              </a:rPr>
              <a:t>Solution:</a:t>
            </a:r>
          </a:p>
          <a:p>
            <a:pPr marL="0" indent="0">
              <a:spcBef>
                <a:spcPct val="0"/>
              </a:spcBef>
              <a:buNone/>
            </a:pPr>
            <a:r>
              <a:rPr lang="en-US" altLang="zh-SG" sz="2600" dirty="0" smtClean="0">
                <a:ea typeface="宋体" pitchFamily="2" charset="-122"/>
              </a:rPr>
              <a:t>As the point </a:t>
            </a:r>
            <a:r>
              <a:rPr lang="en-SG" sz="2600" dirty="0"/>
              <a:t>(</a:t>
            </a:r>
            <a:r>
              <a:rPr lang="en-SG" sz="2600" i="1" dirty="0">
                <a:latin typeface="Times New Roman" pitchFamily="18" charset="0"/>
                <a:cs typeface="Times New Roman" pitchFamily="18" charset="0"/>
              </a:rPr>
              <a:t>k</a:t>
            </a:r>
            <a:r>
              <a:rPr lang="en-SG" sz="2600" dirty="0"/>
              <a:t>, </a:t>
            </a:r>
            <a:r>
              <a:rPr lang="en-SG" sz="2600" dirty="0">
                <a:latin typeface="Times New Roman" pitchFamily="18" charset="0"/>
                <a:cs typeface="Times New Roman" pitchFamily="18" charset="0"/>
              </a:rPr>
              <a:t>2</a:t>
            </a:r>
            <a:r>
              <a:rPr lang="en-SG" sz="2600" i="1" dirty="0">
                <a:latin typeface="Times New Roman" pitchFamily="18" charset="0"/>
                <a:cs typeface="Times New Roman" pitchFamily="18" charset="0"/>
              </a:rPr>
              <a:t>k</a:t>
            </a:r>
            <a:r>
              <a:rPr lang="en-SG" sz="2600" dirty="0"/>
              <a:t>) lies on the straight </a:t>
            </a:r>
            <a:r>
              <a:rPr lang="en-SG" sz="2600" dirty="0" smtClean="0"/>
              <a:t>line, it would satisfy the equation,                   </a:t>
            </a:r>
            <a:r>
              <a:rPr lang="en-US" sz="2600" dirty="0" smtClean="0">
                <a:latin typeface="Times New Roman" pitchFamily="18" charset="0"/>
                <a:cs typeface="Times New Roman" pitchFamily="18" charset="0"/>
              </a:rPr>
              <a:t>.</a:t>
            </a:r>
            <a:endParaRPr lang="en-US" sz="2600" i="1" dirty="0" smtClean="0">
              <a:latin typeface="Times New Roman" pitchFamily="18" charset="0"/>
              <a:cs typeface="Times New Roman" pitchFamily="18" charset="0"/>
            </a:endParaRPr>
          </a:p>
          <a:p>
            <a:pPr>
              <a:spcBef>
                <a:spcPct val="0"/>
              </a:spcBef>
              <a:buNone/>
            </a:pPr>
            <a:endParaRPr lang="en-US" sz="2600" i="1" dirty="0">
              <a:latin typeface="Times New Roman" pitchFamily="18" charset="0"/>
              <a:cs typeface="Times New Roman" pitchFamily="18" charset="0"/>
            </a:endParaRPr>
          </a:p>
          <a:p>
            <a:pPr marL="0" indent="0">
              <a:spcBef>
                <a:spcPct val="0"/>
              </a:spcBef>
              <a:buNone/>
            </a:pPr>
            <a:r>
              <a:rPr lang="en-US" altLang="zh-SG" sz="2600" dirty="0" smtClean="0">
                <a:ea typeface="宋体" pitchFamily="2" charset="-122"/>
              </a:rPr>
              <a:t>We have</a:t>
            </a:r>
          </a:p>
          <a:p>
            <a:pPr>
              <a:spcBef>
                <a:spcPct val="0"/>
              </a:spcBef>
            </a:pPr>
            <a:endParaRPr lang="en-US" altLang="zh-SG" sz="2600" dirty="0" smtClean="0">
              <a:ea typeface="宋体" pitchFamily="2"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092995853"/>
              </p:ext>
            </p:extLst>
          </p:nvPr>
        </p:nvGraphicFramePr>
        <p:xfrm>
          <a:off x="3260725" y="4586288"/>
          <a:ext cx="2071688" cy="1419225"/>
        </p:xfrm>
        <a:graphic>
          <a:graphicData uri="http://schemas.openxmlformats.org/presentationml/2006/ole">
            <mc:AlternateContent xmlns:mc="http://schemas.openxmlformats.org/markup-compatibility/2006">
              <mc:Choice xmlns:v="urn:schemas-microsoft-com:vml" Requires="v">
                <p:oleObj spid="_x0000_s14376" name="Equation" r:id="rId3" imgW="927000" imgH="634680" progId="Equation.3">
                  <p:embed/>
                </p:oleObj>
              </mc:Choice>
              <mc:Fallback>
                <p:oleObj name="Equation" r:id="rId3" imgW="927000" imgH="634680" progId="Equation.3">
                  <p:embed/>
                  <p:pic>
                    <p:nvPicPr>
                      <p:cNvPr id="0" name=""/>
                      <p:cNvPicPr/>
                      <p:nvPr/>
                    </p:nvPicPr>
                    <p:blipFill>
                      <a:blip r:embed="rId4"/>
                      <a:stretch>
                        <a:fillRect/>
                      </a:stretch>
                    </p:blipFill>
                    <p:spPr>
                      <a:xfrm>
                        <a:off x="3260725" y="4586288"/>
                        <a:ext cx="2071688" cy="1419225"/>
                      </a:xfrm>
                      <a:prstGeom prst="rect">
                        <a:avLst/>
                      </a:prstGeom>
                    </p:spPr>
                  </p:pic>
                </p:oleObj>
              </mc:Fallback>
            </mc:AlternateContent>
          </a:graphicData>
        </a:graphic>
      </p:graphicFrame>
      <p:sp>
        <p:nvSpPr>
          <p:cNvPr id="6" name="Title 1"/>
          <p:cNvSpPr txBox="1">
            <a:spLocks/>
          </p:cNvSpPr>
          <p:nvPr/>
        </p:nvSpPr>
        <p:spPr>
          <a:xfrm>
            <a:off x="457200" y="233694"/>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Worked Example </a:t>
            </a:r>
            <a:r>
              <a:rPr lang="en-US" sz="2400" dirty="0" smtClean="0"/>
              <a:t>(Practice Questions </a:t>
            </a:r>
            <a:r>
              <a:rPr lang="en-US" sz="2400" dirty="0" smtClean="0"/>
              <a:t>Q9)</a:t>
            </a:r>
            <a:endParaRPr lang="en-GB" sz="2400" dirty="0"/>
          </a:p>
        </p:txBody>
      </p:sp>
      <p:graphicFrame>
        <p:nvGraphicFramePr>
          <p:cNvPr id="2" name="Object 1"/>
          <p:cNvGraphicFramePr>
            <a:graphicFrameLocks noChangeAspect="1"/>
          </p:cNvGraphicFramePr>
          <p:nvPr>
            <p:extLst>
              <p:ext uri="{D42A27DB-BD31-4B8C-83A1-F6EECF244321}">
                <p14:modId xmlns:p14="http://schemas.microsoft.com/office/powerpoint/2010/main" val="3867645979"/>
              </p:ext>
            </p:extLst>
          </p:nvPr>
        </p:nvGraphicFramePr>
        <p:xfrm>
          <a:off x="2283314" y="2054591"/>
          <a:ext cx="1741488" cy="488950"/>
        </p:xfrm>
        <a:graphic>
          <a:graphicData uri="http://schemas.openxmlformats.org/presentationml/2006/ole">
            <mc:AlternateContent xmlns:mc="http://schemas.openxmlformats.org/markup-compatibility/2006">
              <mc:Choice xmlns:v="urn:schemas-microsoft-com:vml" Requires="v">
                <p:oleObj spid="_x0000_s14377" name="Equation" r:id="rId5" imgW="723600" imgH="203040" progId="Equation.3">
                  <p:embed/>
                </p:oleObj>
              </mc:Choice>
              <mc:Fallback>
                <p:oleObj name="Equation" r:id="rId5" imgW="723600" imgH="203040" progId="Equation.3">
                  <p:embed/>
                  <p:pic>
                    <p:nvPicPr>
                      <p:cNvPr id="0" name="Object 3"/>
                      <p:cNvPicPr>
                        <a:picLocks noChangeAspect="1" noChangeArrowheads="1"/>
                      </p:cNvPicPr>
                      <p:nvPr/>
                    </p:nvPicPr>
                    <p:blipFill>
                      <a:blip r:embed="rId6"/>
                      <a:srcRect/>
                      <a:stretch>
                        <a:fillRect/>
                      </a:stretch>
                    </p:blipFill>
                    <p:spPr bwMode="auto">
                      <a:xfrm>
                        <a:off x="2283314" y="2054591"/>
                        <a:ext cx="17414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79453135"/>
              </p:ext>
            </p:extLst>
          </p:nvPr>
        </p:nvGraphicFramePr>
        <p:xfrm>
          <a:off x="3522296" y="3261701"/>
          <a:ext cx="1741488" cy="488950"/>
        </p:xfrm>
        <a:graphic>
          <a:graphicData uri="http://schemas.openxmlformats.org/presentationml/2006/ole">
            <mc:AlternateContent xmlns:mc="http://schemas.openxmlformats.org/markup-compatibility/2006">
              <mc:Choice xmlns:v="urn:schemas-microsoft-com:vml" Requires="v">
                <p:oleObj spid="_x0000_s14378" name="Equation" r:id="rId7" imgW="723600" imgH="203040" progId="Equation.3">
                  <p:embed/>
                </p:oleObj>
              </mc:Choice>
              <mc:Fallback>
                <p:oleObj name="Equation" r:id="rId7" imgW="723600" imgH="20304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2296" y="3261701"/>
                        <a:ext cx="17414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26054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0379" y="1259000"/>
            <a:ext cx="8331958" cy="50306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sz="2600" u="sng" dirty="0"/>
              <a:t>Question:</a:t>
            </a:r>
            <a:r>
              <a:rPr lang="en-US" sz="2600" dirty="0"/>
              <a:t> </a:t>
            </a:r>
          </a:p>
          <a:p>
            <a:pPr marL="0" indent="0">
              <a:spcBef>
                <a:spcPct val="0"/>
              </a:spcBef>
              <a:buNone/>
            </a:pPr>
            <a:r>
              <a:rPr lang="en-SG" sz="2600" dirty="0" smtClean="0"/>
              <a:t>If </a:t>
            </a:r>
            <a:r>
              <a:rPr lang="en-SG" sz="2600" dirty="0"/>
              <a:t>straight line PQ is perpendicular to straight line RS and the gradient of PQ is 2, what is the gradient of RS?</a:t>
            </a:r>
            <a:r>
              <a:rPr lang="en-US" sz="2600" dirty="0" smtClean="0"/>
              <a:t> </a:t>
            </a:r>
            <a:endParaRPr lang="en-GB" sz="2600" dirty="0" smtClean="0"/>
          </a:p>
          <a:p>
            <a:pPr>
              <a:spcBef>
                <a:spcPct val="0"/>
              </a:spcBef>
              <a:buFont typeface="Arial"/>
              <a:buNone/>
            </a:pPr>
            <a:endParaRPr lang="en-US" altLang="zh-SG" sz="2600" dirty="0" smtClean="0">
              <a:ea typeface="宋体" pitchFamily="2" charset="-122"/>
            </a:endParaRPr>
          </a:p>
          <a:p>
            <a:pPr>
              <a:spcBef>
                <a:spcPct val="0"/>
              </a:spcBef>
              <a:buFont typeface="Arial"/>
              <a:buNone/>
            </a:pPr>
            <a:r>
              <a:rPr lang="en-US" altLang="zh-SG" sz="2600" u="sng" dirty="0" smtClean="0">
                <a:ea typeface="宋体" pitchFamily="2" charset="-122"/>
              </a:rPr>
              <a:t>Solution:</a:t>
            </a:r>
          </a:p>
          <a:p>
            <a:pPr marL="0" indent="0">
              <a:spcBef>
                <a:spcPct val="0"/>
              </a:spcBef>
              <a:buNone/>
            </a:pPr>
            <a:r>
              <a:rPr lang="en-US" altLang="zh-SG" sz="2600" dirty="0" smtClean="0">
                <a:ea typeface="宋体" pitchFamily="2" charset="-122"/>
              </a:rPr>
              <a:t>Since line PQ is perpendicular to line RS, the product of their gradients would be -1. We have</a:t>
            </a:r>
            <a:endParaRPr lang="en-US" sz="2600" i="1" dirty="0" smtClean="0">
              <a:latin typeface="Times New Roman" pitchFamily="18" charset="0"/>
              <a:cs typeface="Times New Roman" pitchFamily="18" charset="0"/>
            </a:endParaRPr>
          </a:p>
          <a:p>
            <a:pPr>
              <a:spcBef>
                <a:spcPct val="0"/>
              </a:spcBef>
            </a:pPr>
            <a:endParaRPr lang="en-US" altLang="zh-SG" sz="2600" dirty="0" smtClean="0">
              <a:ea typeface="宋体" pitchFamily="2"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091777177"/>
              </p:ext>
            </p:extLst>
          </p:nvPr>
        </p:nvGraphicFramePr>
        <p:xfrm>
          <a:off x="3190875" y="4346624"/>
          <a:ext cx="2541185" cy="2019823"/>
        </p:xfrm>
        <a:graphic>
          <a:graphicData uri="http://schemas.openxmlformats.org/presentationml/2006/ole">
            <mc:AlternateContent xmlns:mc="http://schemas.openxmlformats.org/markup-compatibility/2006">
              <mc:Choice xmlns:v="urn:schemas-microsoft-com:vml" Requires="v">
                <p:oleObj spid="_x0000_s15393" name="Equation" r:id="rId3" imgW="990360" imgH="787320" progId="Equation.3">
                  <p:embed/>
                </p:oleObj>
              </mc:Choice>
              <mc:Fallback>
                <p:oleObj name="Equation" r:id="rId3" imgW="990360" imgH="787320" progId="Equation.3">
                  <p:embed/>
                  <p:pic>
                    <p:nvPicPr>
                      <p:cNvPr id="0" name=""/>
                      <p:cNvPicPr/>
                      <p:nvPr/>
                    </p:nvPicPr>
                    <p:blipFill>
                      <a:blip r:embed="rId4"/>
                      <a:stretch>
                        <a:fillRect/>
                      </a:stretch>
                    </p:blipFill>
                    <p:spPr>
                      <a:xfrm>
                        <a:off x="3190875" y="4346624"/>
                        <a:ext cx="2541185" cy="2019823"/>
                      </a:xfrm>
                      <a:prstGeom prst="rect">
                        <a:avLst/>
                      </a:prstGeom>
                    </p:spPr>
                  </p:pic>
                </p:oleObj>
              </mc:Fallback>
            </mc:AlternateContent>
          </a:graphicData>
        </a:graphic>
      </p:graphicFrame>
      <p:sp>
        <p:nvSpPr>
          <p:cNvPr id="5" name="Title 1"/>
          <p:cNvSpPr txBox="1">
            <a:spLocks/>
          </p:cNvSpPr>
          <p:nvPr/>
        </p:nvSpPr>
        <p:spPr>
          <a:xfrm>
            <a:off x="457200" y="233694"/>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Worked Example </a:t>
            </a:r>
            <a:r>
              <a:rPr lang="en-US" sz="2400" dirty="0" smtClean="0"/>
              <a:t>(Practice Questions </a:t>
            </a:r>
            <a:r>
              <a:rPr lang="en-US" sz="2400" dirty="0" smtClean="0"/>
              <a:t>Q12)</a:t>
            </a:r>
            <a:endParaRPr lang="en-GB" sz="2400" dirty="0"/>
          </a:p>
        </p:txBody>
      </p:sp>
    </p:spTree>
    <p:extLst>
      <p:ext uri="{BB962C8B-B14F-4D97-AF65-F5344CB8AC3E}">
        <p14:creationId xmlns:p14="http://schemas.microsoft.com/office/powerpoint/2010/main" val="182523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Learning Objectives</a:t>
            </a:r>
            <a:endParaRPr lang="en-GB" sz="3200" b="1" dirty="0"/>
          </a:p>
        </p:txBody>
      </p:sp>
      <p:sp>
        <p:nvSpPr>
          <p:cNvPr id="3" name="Content Placeholder 2"/>
          <p:cNvSpPr txBox="1">
            <a:spLocks/>
          </p:cNvSpPr>
          <p:nvPr/>
        </p:nvSpPr>
        <p:spPr>
          <a:xfrm>
            <a:off x="457200" y="16002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en-US" altLang="zh-SG" sz="2600" dirty="0" smtClean="0">
                <a:ea typeface="宋体" pitchFamily="2" charset="-122"/>
              </a:rPr>
              <a:t>Determine the gradient and intercepts of a linear equation from the graph or the equation.</a:t>
            </a:r>
          </a:p>
          <a:p>
            <a:pPr>
              <a:spcBef>
                <a:spcPct val="0"/>
              </a:spcBef>
              <a:buFont typeface="Arial"/>
              <a:buNone/>
            </a:pPr>
            <a:endParaRPr lang="en-US" sz="2600" dirty="0" smtClean="0"/>
          </a:p>
          <a:p>
            <a:pPr>
              <a:spcBef>
                <a:spcPct val="0"/>
              </a:spcBef>
            </a:pPr>
            <a:r>
              <a:rPr lang="en-GB" sz="2600" dirty="0" smtClean="0"/>
              <a:t>Demonstrate an understanding of the relationship for two lines to be parallel/perpendicular. </a:t>
            </a:r>
          </a:p>
          <a:p>
            <a:pPr>
              <a:spcBef>
                <a:spcPct val="0"/>
              </a:spcBef>
            </a:pPr>
            <a:endParaRPr lang="en-GB" sz="2600" dirty="0" smtClean="0"/>
          </a:p>
          <a:p>
            <a:pPr>
              <a:spcBef>
                <a:spcPct val="0"/>
              </a:spcBef>
            </a:pPr>
            <a:r>
              <a:rPr lang="en-US" sz="2600" dirty="0" smtClean="0"/>
              <a:t>Apply the concept of </a:t>
            </a:r>
            <a:r>
              <a:rPr lang="en-US" altLang="zh-SG" sz="2600" dirty="0" smtClean="0">
                <a:ea typeface="宋体" pitchFamily="2" charset="-122"/>
              </a:rPr>
              <a:t>linear</a:t>
            </a:r>
            <a:r>
              <a:rPr lang="en-US" sz="2600" dirty="0" smtClean="0"/>
              <a:t> equation</a:t>
            </a:r>
            <a:r>
              <a:rPr lang="en-US" sz="2600" dirty="0" smtClean="0">
                <a:ea typeface="宋体" pitchFamily="2" charset="-122"/>
              </a:rPr>
              <a:t> using algebraic and graphical methods </a:t>
            </a:r>
            <a:r>
              <a:rPr lang="en-US" altLang="zh-SG" sz="2600" dirty="0" smtClean="0">
                <a:ea typeface="宋体" pitchFamily="2" charset="-122"/>
              </a:rPr>
              <a:t>to find solution to problems.</a:t>
            </a:r>
          </a:p>
          <a:p>
            <a:pPr>
              <a:spcBef>
                <a:spcPct val="0"/>
              </a:spcBef>
            </a:pPr>
            <a:endParaRPr lang="en-GB" sz="2600" dirty="0" smtClean="0"/>
          </a:p>
          <a:p>
            <a:pPr>
              <a:spcBef>
                <a:spcPct val="0"/>
              </a:spcBef>
              <a:buFont typeface="Arial"/>
              <a:buNone/>
            </a:pPr>
            <a:endParaRPr lang="en-US" altLang="zh-SG" sz="2600" dirty="0" smtClean="0">
              <a:ea typeface="宋体" pitchFamily="2" charset="-122"/>
            </a:endParaRPr>
          </a:p>
          <a:p>
            <a:pPr>
              <a:spcBef>
                <a:spcPct val="0"/>
              </a:spcBef>
            </a:pPr>
            <a:endParaRPr lang="en-US" altLang="zh-SG" sz="2600" dirty="0" smtClean="0">
              <a:ea typeface="宋体" pitchFamily="2" charset="-122"/>
            </a:endParaRPr>
          </a:p>
        </p:txBody>
      </p:sp>
    </p:spTree>
    <p:extLst>
      <p:ext uri="{BB962C8B-B14F-4D97-AF65-F5344CB8AC3E}">
        <p14:creationId xmlns:p14="http://schemas.microsoft.com/office/powerpoint/2010/main" val="579748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0672"/>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 - Determine relationship between two variables</a:t>
            </a:r>
            <a:endParaRPr lang="en-GB" sz="3200" b="1" dirty="0"/>
          </a:p>
        </p:txBody>
      </p:sp>
      <p:sp>
        <p:nvSpPr>
          <p:cNvPr id="3" name="Content Placeholder 2"/>
          <p:cNvSpPr txBox="1">
            <a:spLocks/>
          </p:cNvSpPr>
          <p:nvPr/>
        </p:nvSpPr>
        <p:spPr>
          <a:xfrm>
            <a:off x="431540" y="1292805"/>
            <a:ext cx="8229600" cy="459051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en-US" altLang="zh-SG" sz="2600" dirty="0" smtClean="0">
                <a:ea typeface="宋体" pitchFamily="2" charset="-122"/>
              </a:rPr>
              <a:t>In many real-life situations, we need to determine the relationship between two variables, e.g. the heights and the weights of students.  This relationship would help to describe the variables as well as to make prediction.</a:t>
            </a:r>
          </a:p>
          <a:p>
            <a:pPr>
              <a:spcBef>
                <a:spcPct val="0"/>
              </a:spcBef>
            </a:pPr>
            <a:endParaRPr lang="en-US" altLang="zh-SG" sz="2600" dirty="0" smtClean="0">
              <a:ea typeface="宋体" pitchFamily="2" charset="-122"/>
            </a:endParaRPr>
          </a:p>
          <a:p>
            <a:pPr>
              <a:spcBef>
                <a:spcPct val="0"/>
              </a:spcBef>
            </a:pPr>
            <a:r>
              <a:rPr lang="en-US" altLang="zh-SG" sz="2600" dirty="0" smtClean="0">
                <a:ea typeface="宋体" pitchFamily="2" charset="-122"/>
              </a:rPr>
              <a:t>Before we could work out the relationship between two variables, we have to collect data on the two variables through experiments or surveys.</a:t>
            </a:r>
          </a:p>
          <a:p>
            <a:pPr>
              <a:spcBef>
                <a:spcPct val="0"/>
              </a:spcBef>
            </a:pPr>
            <a:endParaRPr lang="en-US" altLang="zh-SG" sz="2600" dirty="0" smtClean="0">
              <a:ea typeface="宋体" pitchFamily="2" charset="-122"/>
            </a:endParaRPr>
          </a:p>
          <a:p>
            <a:pPr>
              <a:spcBef>
                <a:spcPct val="0"/>
              </a:spcBef>
            </a:pPr>
            <a:endParaRPr lang="en-US" altLang="zh-SG" sz="2600" dirty="0" smtClean="0">
              <a:ea typeface="宋体" pitchFamily="2" charset="-122"/>
            </a:endParaRPr>
          </a:p>
        </p:txBody>
      </p:sp>
    </p:spTree>
    <p:extLst>
      <p:ext uri="{BB962C8B-B14F-4D97-AF65-F5344CB8AC3E}">
        <p14:creationId xmlns:p14="http://schemas.microsoft.com/office/powerpoint/2010/main" val="2349883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229" y="3683658"/>
            <a:ext cx="4326816" cy="259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 - Linear Regression</a:t>
            </a:r>
            <a:endParaRPr lang="en-GB" sz="3200" b="1" dirty="0"/>
          </a:p>
        </p:txBody>
      </p:sp>
      <p:sp>
        <p:nvSpPr>
          <p:cNvPr id="4" name="Content Placeholder 2"/>
          <p:cNvSpPr txBox="1">
            <a:spLocks/>
          </p:cNvSpPr>
          <p:nvPr/>
        </p:nvSpPr>
        <p:spPr>
          <a:xfrm>
            <a:off x="431540" y="1308045"/>
            <a:ext cx="8229600" cy="459051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0"/>
              </a:spcBef>
            </a:pPr>
            <a:r>
              <a:rPr lang="en-US" altLang="zh-SG" sz="2600" dirty="0" smtClean="0">
                <a:ea typeface="宋体" pitchFamily="2" charset="-122"/>
              </a:rPr>
              <a:t>After looking at the collected data, if we believe that there is a linear relationship between the two variables, we can derive the linear regression equation by selecting the best fitting line, </a:t>
            </a:r>
          </a:p>
          <a:p>
            <a:pPr marL="355600" indent="0">
              <a:spcBef>
                <a:spcPts val="600"/>
              </a:spcBef>
              <a:spcAft>
                <a:spcPts val="600"/>
              </a:spcAft>
              <a:buFont typeface="Arial"/>
              <a:buNone/>
            </a:pPr>
            <a:r>
              <a:rPr lang="en-US" altLang="zh-SG" sz="2600" dirty="0" smtClean="0">
                <a:ea typeface="宋体" pitchFamily="2" charset="-122"/>
              </a:rPr>
              <a:t>where     is the predicted value using the equation.</a:t>
            </a:r>
          </a:p>
          <a:p>
            <a:pPr>
              <a:spcBef>
                <a:spcPts val="600"/>
              </a:spcBef>
              <a:spcAft>
                <a:spcPts val="600"/>
              </a:spcAft>
            </a:pPr>
            <a:endParaRPr lang="en-US" altLang="zh-SG" sz="2600" dirty="0" smtClean="0">
              <a:ea typeface="宋体" pitchFamily="2" charset="-122"/>
            </a:endParaRPr>
          </a:p>
          <a:p>
            <a:pPr>
              <a:spcBef>
                <a:spcPct val="0"/>
              </a:spcBef>
            </a:pPr>
            <a:endParaRPr lang="en-US" altLang="zh-SG" sz="2600" dirty="0" smtClean="0">
              <a:ea typeface="宋体" pitchFamily="2" charset="-122"/>
            </a:endParaRPr>
          </a:p>
          <a:p>
            <a:pPr>
              <a:spcBef>
                <a:spcPct val="0"/>
              </a:spcBef>
            </a:pPr>
            <a:endParaRPr lang="en-US" altLang="zh-SG" sz="2600" dirty="0" smtClean="0">
              <a:ea typeface="宋体" pitchFamily="2" charset="-122"/>
            </a:endParaRPr>
          </a:p>
          <a:p>
            <a:pPr>
              <a:spcBef>
                <a:spcPct val="0"/>
              </a:spcBef>
            </a:pPr>
            <a:endParaRPr lang="en-US" altLang="zh-SG" sz="2600" dirty="0" smtClean="0">
              <a:ea typeface="宋体" pitchFamily="2" charset="-12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96201746"/>
              </p:ext>
            </p:extLst>
          </p:nvPr>
        </p:nvGraphicFramePr>
        <p:xfrm>
          <a:off x="6912260" y="2523180"/>
          <a:ext cx="1423987" cy="449262"/>
        </p:xfrm>
        <a:graphic>
          <a:graphicData uri="http://schemas.openxmlformats.org/presentationml/2006/ole">
            <mc:AlternateContent xmlns:mc="http://schemas.openxmlformats.org/markup-compatibility/2006">
              <mc:Choice xmlns:v="urn:schemas-microsoft-com:vml" Requires="v">
                <p:oleObj spid="_x0000_s11407" name="Equation" r:id="rId4" imgW="723600" imgH="228600" progId="Equation.3">
                  <p:embed/>
                </p:oleObj>
              </mc:Choice>
              <mc:Fallback>
                <p:oleObj name="Equation" r:id="rId4" imgW="723600" imgH="228600" progId="Equation.3">
                  <p:embed/>
                  <p:pic>
                    <p:nvPicPr>
                      <p:cNvPr id="0" name=""/>
                      <p:cNvPicPr/>
                      <p:nvPr/>
                    </p:nvPicPr>
                    <p:blipFill>
                      <a:blip r:embed="rId5"/>
                      <a:stretch>
                        <a:fillRect/>
                      </a:stretch>
                    </p:blipFill>
                    <p:spPr>
                      <a:xfrm>
                        <a:off x="6912260" y="2523180"/>
                        <a:ext cx="1423987" cy="44926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7940224"/>
              </p:ext>
            </p:extLst>
          </p:nvPr>
        </p:nvGraphicFramePr>
        <p:xfrm>
          <a:off x="1853444" y="3010212"/>
          <a:ext cx="274638" cy="426715"/>
        </p:xfrm>
        <a:graphic>
          <a:graphicData uri="http://schemas.openxmlformats.org/presentationml/2006/ole">
            <mc:AlternateContent xmlns:mc="http://schemas.openxmlformats.org/markup-compatibility/2006">
              <mc:Choice xmlns:v="urn:schemas-microsoft-com:vml" Requires="v">
                <p:oleObj spid="_x0000_s11408" name="Equation" r:id="rId6" imgW="139680" imgH="203040" progId="Equation.3">
                  <p:embed/>
                </p:oleObj>
              </mc:Choice>
              <mc:Fallback>
                <p:oleObj name="Equation" r:id="rId6" imgW="139680" imgH="203040" progId="Equation.3">
                  <p:embed/>
                  <p:pic>
                    <p:nvPicPr>
                      <p:cNvPr id="0" name=""/>
                      <p:cNvPicPr>
                        <a:picLocks noChangeAspect="1" noChangeArrowheads="1"/>
                      </p:cNvPicPr>
                      <p:nvPr/>
                    </p:nvPicPr>
                    <p:blipFill>
                      <a:blip r:embed="rId7"/>
                      <a:srcRect/>
                      <a:stretch>
                        <a:fillRect/>
                      </a:stretch>
                    </p:blipFill>
                    <p:spPr bwMode="auto">
                      <a:xfrm>
                        <a:off x="1853444" y="3010212"/>
                        <a:ext cx="274638" cy="426715"/>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17795294"/>
              </p:ext>
            </p:extLst>
          </p:nvPr>
        </p:nvGraphicFramePr>
        <p:xfrm>
          <a:off x="4166955" y="4143360"/>
          <a:ext cx="1168400" cy="203200"/>
        </p:xfrm>
        <a:graphic>
          <a:graphicData uri="http://schemas.openxmlformats.org/presentationml/2006/ole">
            <mc:AlternateContent xmlns:mc="http://schemas.openxmlformats.org/markup-compatibility/2006">
              <mc:Choice xmlns:v="urn:schemas-microsoft-com:vml" Requires="v">
                <p:oleObj spid="_x0000_s11409" name="Equation" r:id="rId8" imgW="1168200" imgH="203040" progId="Equation.3">
                  <p:embed/>
                </p:oleObj>
              </mc:Choice>
              <mc:Fallback>
                <p:oleObj name="Equation" r:id="rId8" imgW="1168200" imgH="203040" progId="Equation.3">
                  <p:embed/>
                  <p:pic>
                    <p:nvPicPr>
                      <p:cNvPr id="0" name=""/>
                      <p:cNvPicPr/>
                      <p:nvPr/>
                    </p:nvPicPr>
                    <p:blipFill>
                      <a:blip r:embed="rId9"/>
                      <a:stretch>
                        <a:fillRect/>
                      </a:stretch>
                    </p:blipFill>
                    <p:spPr>
                      <a:xfrm>
                        <a:off x="4166955" y="4143360"/>
                        <a:ext cx="1168400" cy="203200"/>
                      </a:xfrm>
                      <a:prstGeom prst="rect">
                        <a:avLst/>
                      </a:prstGeom>
                    </p:spPr>
                  </p:pic>
                </p:oleObj>
              </mc:Fallback>
            </mc:AlternateContent>
          </a:graphicData>
        </a:graphic>
      </p:graphicFrame>
      <p:cxnSp>
        <p:nvCxnSpPr>
          <p:cNvPr id="8" name="Straight Connector 7"/>
          <p:cNvCxnSpPr/>
          <p:nvPr/>
        </p:nvCxnSpPr>
        <p:spPr bwMode="auto">
          <a:xfrm flipV="1">
            <a:off x="3311860" y="4053350"/>
            <a:ext cx="2520280" cy="13501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2736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1000"/>
                                        <p:tgtEl>
                                          <p:spTgt spid="8"/>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31540" y="1384245"/>
            <a:ext cx="8229600" cy="459051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en-US" altLang="zh-SG" sz="2600" dirty="0" smtClean="0">
                <a:ea typeface="宋体" pitchFamily="2" charset="-122"/>
              </a:rPr>
              <a:t>The best fitting line is the line for which the sum of squared differences between the actual and predicted values, i.e.                 is a minimum.</a:t>
            </a:r>
          </a:p>
          <a:p>
            <a:pPr>
              <a:spcBef>
                <a:spcPts val="600"/>
              </a:spcBef>
              <a:spcAft>
                <a:spcPts val="600"/>
              </a:spcAft>
            </a:pPr>
            <a:r>
              <a:rPr lang="en-US" altLang="zh-SG" sz="2600" dirty="0" smtClean="0">
                <a:ea typeface="宋体" pitchFamily="2" charset="-122"/>
              </a:rPr>
              <a:t>This is known as the least squares method.</a:t>
            </a:r>
          </a:p>
          <a:p>
            <a:pPr>
              <a:spcBef>
                <a:spcPct val="0"/>
              </a:spcBef>
            </a:pPr>
            <a:endParaRPr lang="en-US" altLang="zh-SG" sz="2600" dirty="0" smtClean="0">
              <a:ea typeface="宋体" pitchFamily="2" charset="-122"/>
            </a:endParaRPr>
          </a:p>
          <a:p>
            <a:pPr>
              <a:spcBef>
                <a:spcPct val="0"/>
              </a:spcBef>
            </a:pPr>
            <a:endParaRPr lang="en-US" altLang="zh-SG" sz="2600" dirty="0" smtClean="0">
              <a:ea typeface="宋体" pitchFamily="2" charset="-122"/>
            </a:endParaRPr>
          </a:p>
          <a:p>
            <a:pPr>
              <a:spcBef>
                <a:spcPct val="0"/>
              </a:spcBef>
            </a:pPr>
            <a:endParaRPr lang="en-US" altLang="zh-SG" sz="2600" dirty="0" smtClean="0">
              <a:ea typeface="宋体" pitchFamily="2"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44873360"/>
              </p:ext>
            </p:extLst>
          </p:nvPr>
        </p:nvGraphicFramePr>
        <p:xfrm>
          <a:off x="3978750" y="2149330"/>
          <a:ext cx="1448345" cy="540061"/>
        </p:xfrm>
        <a:graphic>
          <a:graphicData uri="http://schemas.openxmlformats.org/presentationml/2006/ole">
            <mc:AlternateContent xmlns:mc="http://schemas.openxmlformats.org/markup-compatibility/2006">
              <mc:Choice xmlns:v="urn:schemas-microsoft-com:vml" Requires="v">
                <p:oleObj spid="_x0000_s12337" name="Equation" r:id="rId3" imgW="749160" imgH="279360" progId="Equation.3">
                  <p:embed/>
                </p:oleObj>
              </mc:Choice>
              <mc:Fallback>
                <p:oleObj name="Equation" r:id="rId3" imgW="749160" imgH="279360" progId="Equation.3">
                  <p:embed/>
                  <p:pic>
                    <p:nvPicPr>
                      <p:cNvPr id="0" name=""/>
                      <p:cNvPicPr/>
                      <p:nvPr/>
                    </p:nvPicPr>
                    <p:blipFill>
                      <a:blip r:embed="rId4"/>
                      <a:stretch>
                        <a:fillRect/>
                      </a:stretch>
                    </p:blipFill>
                    <p:spPr>
                      <a:xfrm>
                        <a:off x="3978750" y="2149330"/>
                        <a:ext cx="1448345" cy="540061"/>
                      </a:xfrm>
                      <a:prstGeom prst="rect">
                        <a:avLst/>
                      </a:prstGeom>
                    </p:spPr>
                  </p:pic>
                </p:oleObj>
              </mc:Fallback>
            </mc:AlternateContent>
          </a:graphicData>
        </a:graphic>
      </p:graphicFrame>
      <p:sp>
        <p:nvSpPr>
          <p:cNvPr id="6"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Exploring Further - Linear Regression</a:t>
            </a:r>
            <a:endParaRPr lang="en-GB" sz="3200" b="1" dirty="0"/>
          </a:p>
        </p:txBody>
      </p:sp>
    </p:spTree>
    <p:extLst>
      <p:ext uri="{BB962C8B-B14F-4D97-AF65-F5344CB8AC3E}">
        <p14:creationId xmlns:p14="http://schemas.microsoft.com/office/powerpoint/2010/main" val="3520578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Visual Examination</a:t>
            </a:r>
          </a:p>
        </p:txBody>
      </p:sp>
      <p:sp>
        <p:nvSpPr>
          <p:cNvPr id="3" name="Rectangle 3"/>
          <p:cNvSpPr txBox="1">
            <a:spLocks noChangeArrowheads="1"/>
          </p:cNvSpPr>
          <p:nvPr/>
        </p:nvSpPr>
        <p:spPr>
          <a:xfrm>
            <a:off x="457200" y="1259000"/>
            <a:ext cx="8229600"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Whilst engaging in the </a:t>
            </a:r>
            <a:r>
              <a:rPr lang="en-US" sz="2400" kern="0" dirty="0">
                <a:latin typeface="Arial" pitchFamily="34" charset="0"/>
                <a:cs typeface="Arial" pitchFamily="34" charset="0"/>
              </a:rPr>
              <a:t>StraightLine.xls</a:t>
            </a:r>
            <a:r>
              <a:rPr lang="en-US" sz="2400" kern="0" dirty="0" smtClean="0">
                <a:latin typeface="Arial" pitchFamily="34" charset="0"/>
                <a:cs typeface="Arial" pitchFamily="34" charset="0"/>
              </a:rPr>
              <a:t>, you would have </a:t>
            </a:r>
            <a:r>
              <a:rPr lang="en-US" sz="2400" kern="0" dirty="0" err="1" smtClean="0">
                <a:latin typeface="Arial" pitchFamily="34" charset="0"/>
                <a:cs typeface="Arial" pitchFamily="34" charset="0"/>
              </a:rPr>
              <a:t>realised</a:t>
            </a:r>
            <a:r>
              <a:rPr lang="en-US" sz="2400" kern="0" dirty="0" smtClean="0">
                <a:latin typeface="Arial" pitchFamily="34" charset="0"/>
                <a:cs typeface="Arial" pitchFamily="34" charset="0"/>
              </a:rPr>
              <a:t> that v</a:t>
            </a:r>
            <a:r>
              <a:rPr lang="en-US" sz="2400" dirty="0" smtClean="0"/>
              <a:t>isual examination does have a limitation in that </a:t>
            </a:r>
            <a:r>
              <a:rPr lang="en-US" sz="2400" dirty="0"/>
              <a:t>we </a:t>
            </a:r>
            <a:r>
              <a:rPr lang="en-US" sz="2400" dirty="0" smtClean="0"/>
              <a:t>cannot </a:t>
            </a:r>
            <a:r>
              <a:rPr lang="en-US" sz="2400" dirty="0"/>
              <a:t>be 100% sure if the line passes through the centre of the </a:t>
            </a:r>
            <a:r>
              <a:rPr lang="en-US" sz="2400" dirty="0" smtClean="0"/>
              <a:t>dots.</a:t>
            </a:r>
          </a:p>
          <a:p>
            <a:endParaRPr lang="en-US" sz="2400" dirty="0"/>
          </a:p>
          <a:p>
            <a:r>
              <a:rPr lang="en-US" sz="2400" dirty="0" smtClean="0"/>
              <a:t>Hence to accomplish one of the objectives of the game (testing </a:t>
            </a:r>
            <a:r>
              <a:rPr lang="en-US" sz="2400" dirty="0" err="1" smtClean="0"/>
              <a:t>collinearity</a:t>
            </a:r>
            <a:r>
              <a:rPr lang="en-US" sz="2400" dirty="0" smtClean="0"/>
              <a:t>), which we had played on the Game platform, we had to make use of algebraic methods, such as finding the gradients of lines to ensure that the points are indeed collinear. </a:t>
            </a:r>
          </a:p>
          <a:p>
            <a:pPr marL="0" indent="0">
              <a:spcBef>
                <a:spcPct val="0"/>
              </a:spcBef>
              <a:buNone/>
              <a:defRPr/>
            </a:pPr>
            <a:endParaRPr lang="en-US" sz="2400" dirty="0" smtClean="0"/>
          </a:p>
          <a:p>
            <a:pPr marL="0" indent="0">
              <a:spcBef>
                <a:spcPct val="0"/>
              </a:spcBef>
              <a:buNone/>
              <a:defRPr/>
            </a:pPr>
            <a:endParaRPr lang="en-US" sz="2400" dirty="0" smtClean="0"/>
          </a:p>
          <a:p>
            <a:pPr>
              <a:spcBef>
                <a:spcPct val="0"/>
              </a:spcBef>
              <a:defRPr/>
            </a:pPr>
            <a:endParaRPr lang="en-US" sz="2400" dirty="0" smtClean="0"/>
          </a:p>
          <a:p>
            <a:pPr>
              <a:spcBef>
                <a:spcPct val="0"/>
              </a:spcBef>
              <a:defRPr/>
            </a:pPr>
            <a:endParaRPr lang="en-US" sz="2400" dirty="0" smtClean="0"/>
          </a:p>
          <a:p>
            <a:endParaRPr lang="en-US" sz="2400" dirty="0" smtClean="0"/>
          </a:p>
          <a:p>
            <a:endParaRPr lang="en-SG" sz="2400" dirty="0" smtClean="0"/>
          </a:p>
          <a:p>
            <a:endParaRPr lang="en-US" sz="2400" dirty="0" smtClean="0"/>
          </a:p>
        </p:txBody>
      </p:sp>
    </p:spTree>
    <p:extLst>
      <p:ext uri="{BB962C8B-B14F-4D97-AF65-F5344CB8AC3E}">
        <p14:creationId xmlns:p14="http://schemas.microsoft.com/office/powerpoint/2010/main" val="108270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9" t="24719" r="62486" b="17659"/>
          <a:stretch/>
        </p:blipFill>
        <p:spPr bwMode="auto">
          <a:xfrm>
            <a:off x="271370" y="1808298"/>
            <a:ext cx="4619648" cy="42151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Limitations of visual examination</a:t>
            </a:r>
            <a:endParaRPr lang="en-GB" sz="3200" b="1" dirty="0"/>
          </a:p>
        </p:txBody>
      </p:sp>
      <p:sp>
        <p:nvSpPr>
          <p:cNvPr id="4" name="Rectangle 3"/>
          <p:cNvSpPr txBox="1">
            <a:spLocks noChangeArrowheads="1"/>
          </p:cNvSpPr>
          <p:nvPr/>
        </p:nvSpPr>
        <p:spPr bwMode="auto">
          <a:xfrm>
            <a:off x="4880904" y="1343732"/>
            <a:ext cx="4150557" cy="52821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In Sheet1 of</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 </a:t>
            </a: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StraightLine.xls,</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 when a straight line is drawn across dots A, B and C, it is visually not very obvious whether the centre of dot A lies </a:t>
            </a:r>
            <a:r>
              <a:rPr kumimoji="0" lang="en-US" sz="2400" i="0" u="none" strike="noStrike" kern="0" cap="none" spc="0" normalizeH="0" noProof="0" dirty="0" smtClean="0">
                <a:ln>
                  <a:noFill/>
                </a:ln>
                <a:solidFill>
                  <a:schemeClr val="tx1"/>
                </a:solidFill>
                <a:effectLst/>
                <a:uLnTx/>
                <a:uFillTx/>
                <a:latin typeface="Arial" pitchFamily="34" charset="0"/>
                <a:cs typeface="Arial" pitchFamily="34" charset="0"/>
              </a:rPr>
              <a:t>exactly</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 on the straight line.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lang="en-US" sz="2400" b="0" kern="0" dirty="0" smtClean="0">
              <a:latin typeface="Arial" pitchFamily="34" charset="0"/>
              <a:cs typeface="Arial" pitchFamily="34" charset="0"/>
            </a:endParaRPr>
          </a:p>
          <a:p>
            <a:pPr marL="342900" indent="-342900" eaLnBrk="0" hangingPunct="0">
              <a:spcBef>
                <a:spcPct val="20000"/>
              </a:spcBef>
              <a:buFont typeface="Wingdings" pitchFamily="2" charset="2"/>
              <a:buChar char="§"/>
              <a:defRPr/>
            </a:pPr>
            <a:r>
              <a:rPr lang="en-US" sz="2400" b="0" dirty="0" smtClean="0">
                <a:latin typeface="Arial" pitchFamily="34" charset="0"/>
                <a:cs typeface="Arial" pitchFamily="34" charset="0"/>
              </a:rPr>
              <a:t>Visual examination is also a handicap when we are playing the game using other platforms.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cxnSp>
        <p:nvCxnSpPr>
          <p:cNvPr id="5" name="Straight Arrow Connector 4"/>
          <p:cNvCxnSpPr/>
          <p:nvPr/>
        </p:nvCxnSpPr>
        <p:spPr bwMode="auto">
          <a:xfrm rot="5400000" flipH="1" flipV="1">
            <a:off x="3998148" y="3379051"/>
            <a:ext cx="1155700" cy="1588"/>
          </a:xfrm>
          <a:prstGeom prst="straightConnector1">
            <a:avLst/>
          </a:prstGeom>
          <a:solidFill>
            <a:schemeClr val="accent1"/>
          </a:solidFill>
          <a:ln w="15875" cap="flat" cmpd="sng" algn="ctr">
            <a:solidFill>
              <a:srgbClr val="FF0000"/>
            </a:solidFill>
            <a:prstDash val="solid"/>
            <a:round/>
            <a:headEnd type="none" w="med" len="med"/>
            <a:tailEnd type="arrow"/>
          </a:ln>
          <a:effectLst/>
        </p:spPr>
      </p:cxnSp>
      <p:sp>
        <p:nvSpPr>
          <p:cNvPr id="6" name="TextBox 5"/>
          <p:cNvSpPr txBox="1"/>
          <p:nvPr/>
        </p:nvSpPr>
        <p:spPr>
          <a:xfrm>
            <a:off x="3396221" y="3984807"/>
            <a:ext cx="1733550"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Not obvious</a:t>
            </a:r>
            <a:endParaRPr lang="en-GB" dirty="0">
              <a:solidFill>
                <a:srgbClr val="FF0000"/>
              </a:solidFill>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4388108" y="2436235"/>
            <a:ext cx="365760" cy="36576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13" name="TextBox 1"/>
          <p:cNvSpPr txBox="1"/>
          <p:nvPr/>
        </p:nvSpPr>
        <p:spPr>
          <a:xfrm>
            <a:off x="381878" y="1343732"/>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a:latin typeface="Times New Roman" pitchFamily="18" charset="0"/>
                <a:cs typeface="Times New Roman" pitchFamily="18" charset="0"/>
              </a:rPr>
              <a:t>y</a:t>
            </a:r>
          </a:p>
        </p:txBody>
      </p:sp>
    </p:spTree>
    <p:extLst>
      <p:ext uri="{BB962C8B-B14F-4D97-AF65-F5344CB8AC3E}">
        <p14:creationId xmlns:p14="http://schemas.microsoft.com/office/powerpoint/2010/main" val="180127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linds(horizontal)">
                                      <p:cBhvr>
                                        <p:cTn id="1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8" y="1200400"/>
            <a:ext cx="1776775" cy="1034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Gradient of a straight line</a:t>
            </a:r>
            <a:endParaRPr lang="en-GB" sz="3200" b="1" dirty="0"/>
          </a:p>
        </p:txBody>
      </p:sp>
      <p:sp>
        <p:nvSpPr>
          <p:cNvPr id="21" name="Rectangle 3"/>
          <p:cNvSpPr txBox="1">
            <a:spLocks noChangeArrowheads="1"/>
          </p:cNvSpPr>
          <p:nvPr/>
        </p:nvSpPr>
        <p:spPr bwMode="auto">
          <a:xfrm>
            <a:off x="3166281" y="2900007"/>
            <a:ext cx="5636524" cy="3614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defRPr/>
            </a:pPr>
            <a:r>
              <a:rPr lang="en-US" sz="2400" b="0" kern="0" dirty="0" smtClean="0">
                <a:latin typeface="Arial" pitchFamily="34" charset="0"/>
                <a:cs typeface="Arial" pitchFamily="34" charset="0"/>
              </a:rPr>
              <a:t>If a straight line is slanting </a:t>
            </a:r>
            <a:r>
              <a:rPr lang="en-US" sz="2400" kern="0" dirty="0" smtClean="0">
                <a:latin typeface="Arial" pitchFamily="34" charset="0"/>
                <a:cs typeface="Arial" pitchFamily="34" charset="0"/>
              </a:rPr>
              <a:t>upward</a:t>
            </a:r>
            <a:r>
              <a:rPr lang="en-US" sz="2400" b="0" kern="0" dirty="0" smtClean="0">
                <a:latin typeface="Arial" pitchFamily="34" charset="0"/>
                <a:cs typeface="Arial" pitchFamily="34" charset="0"/>
              </a:rPr>
              <a:t> from left to right, then the gradient of this line is a positive value.</a:t>
            </a:r>
          </a:p>
          <a:p>
            <a:pPr marL="342900" lvl="0" indent="-342900" eaLnBrk="0" hangingPunct="0">
              <a:spcBef>
                <a:spcPct val="20000"/>
              </a:spcBef>
              <a:buFontTx/>
              <a:buChar char="•"/>
              <a:defRPr/>
            </a:pPr>
            <a:endParaRPr lang="en-US" sz="2400" b="0" kern="0" dirty="0" smtClean="0">
              <a:latin typeface="Arial" pitchFamily="34" charset="0"/>
              <a:cs typeface="Arial" pitchFamily="34" charset="0"/>
            </a:endParaRPr>
          </a:p>
          <a:p>
            <a:pPr marL="342900" lvl="0" indent="-342900" eaLnBrk="0" hangingPunct="0">
              <a:spcBef>
                <a:spcPct val="20000"/>
              </a:spcBef>
              <a:defRPr/>
            </a:pPr>
            <a:endParaRPr lang="en-US" sz="2400" b="0" kern="0" dirty="0" smtClean="0">
              <a:latin typeface="Arial" pitchFamily="34" charset="0"/>
              <a:cs typeface="Arial" pitchFamily="34" charset="0"/>
            </a:endParaRPr>
          </a:p>
          <a:p>
            <a:pPr marL="342900" lvl="0" indent="-342900" eaLnBrk="0" hangingPunct="0">
              <a:spcBef>
                <a:spcPct val="20000"/>
              </a:spcBef>
              <a:buFontTx/>
              <a:buChar char="•"/>
              <a:defRPr/>
            </a:pPr>
            <a:r>
              <a:rPr lang="en-US" sz="2400" b="0" kern="0" dirty="0" smtClean="0">
                <a:latin typeface="Arial" pitchFamily="34" charset="0"/>
                <a:cs typeface="Arial" pitchFamily="34" charset="0"/>
              </a:rPr>
              <a:t>If a straight line is slanting </a:t>
            </a:r>
            <a:r>
              <a:rPr lang="en-US" sz="2400" kern="0" dirty="0" smtClean="0">
                <a:latin typeface="Arial" pitchFamily="34" charset="0"/>
                <a:cs typeface="Arial" pitchFamily="34" charset="0"/>
              </a:rPr>
              <a:t>downward</a:t>
            </a:r>
            <a:r>
              <a:rPr lang="en-US" sz="2400" b="0" kern="0" dirty="0" smtClean="0">
                <a:latin typeface="Arial" pitchFamily="34" charset="0"/>
                <a:cs typeface="Arial" pitchFamily="34" charset="0"/>
              </a:rPr>
              <a:t> from left to right, then the gradient of this line is a negative value.</a:t>
            </a:r>
          </a:p>
        </p:txBody>
      </p:sp>
      <p:grpSp>
        <p:nvGrpSpPr>
          <p:cNvPr id="2" name="Group 1"/>
          <p:cNvGrpSpPr/>
          <p:nvPr/>
        </p:nvGrpSpPr>
        <p:grpSpPr>
          <a:xfrm>
            <a:off x="519152" y="2744573"/>
            <a:ext cx="2433645" cy="1905298"/>
            <a:chOff x="527050" y="2226970"/>
            <a:chExt cx="2755900" cy="2177256"/>
          </a:xfrm>
        </p:grpSpPr>
        <p:grpSp>
          <p:nvGrpSpPr>
            <p:cNvPr id="22" name="Group 21"/>
            <p:cNvGrpSpPr/>
            <p:nvPr/>
          </p:nvGrpSpPr>
          <p:grpSpPr>
            <a:xfrm>
              <a:off x="527050" y="2360320"/>
              <a:ext cx="2444750" cy="2043906"/>
              <a:chOff x="660400" y="1740694"/>
              <a:chExt cx="2755900" cy="3778250"/>
            </a:xfrm>
          </p:grpSpPr>
          <p:cxnSp>
            <p:nvCxnSpPr>
              <p:cNvPr id="23" name="Straight Connector 22"/>
              <p:cNvCxnSpPr/>
              <p:nvPr/>
            </p:nvCxnSpPr>
            <p:spPr bwMode="auto">
              <a:xfrm>
                <a:off x="660400" y="3695700"/>
                <a:ext cx="2755900" cy="1588"/>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4" name="Straight Arrow Connector 23"/>
              <p:cNvCxnSpPr/>
              <p:nvPr/>
            </p:nvCxnSpPr>
            <p:spPr bwMode="auto">
              <a:xfrm rot="5400000" flipH="1" flipV="1">
                <a:off x="60325" y="3629025"/>
                <a:ext cx="377825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Connector 24"/>
              <p:cNvCxnSpPr/>
              <p:nvPr/>
            </p:nvCxnSpPr>
            <p:spPr bwMode="auto">
              <a:xfrm rot="5400000" flipH="1" flipV="1">
                <a:off x="438150" y="2451100"/>
                <a:ext cx="2711450" cy="217805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30" name="TextBox 29"/>
            <p:cNvSpPr txBox="1"/>
            <p:nvPr/>
          </p:nvSpPr>
          <p:spPr>
            <a:xfrm>
              <a:off x="1905000" y="3738270"/>
              <a:ext cx="1377950" cy="276999"/>
            </a:xfrm>
            <a:prstGeom prst="rect">
              <a:avLst/>
            </a:prstGeom>
            <a:noFill/>
          </p:spPr>
          <p:txBody>
            <a:bodyPr wrap="square" rtlCol="0">
              <a:spAutoFit/>
            </a:bodyPr>
            <a:lstStyle/>
            <a:p>
              <a:r>
                <a:rPr lang="en-US" sz="1200" dirty="0" smtClean="0">
                  <a:latin typeface="Arial" pitchFamily="34" charset="0"/>
                  <a:cs typeface="Arial" pitchFamily="34" charset="0"/>
                </a:rPr>
                <a:t>Positive gradient</a:t>
              </a:r>
              <a:endParaRPr lang="en-GB" sz="1200" dirty="0">
                <a:latin typeface="Arial" pitchFamily="34" charset="0"/>
                <a:cs typeface="Arial" pitchFamily="34" charset="0"/>
              </a:endParaRPr>
            </a:p>
          </p:txBody>
        </p:sp>
        <p:cxnSp>
          <p:nvCxnSpPr>
            <p:cNvPr id="32" name="Straight Arrow Connector 31"/>
            <p:cNvCxnSpPr/>
            <p:nvPr/>
          </p:nvCxnSpPr>
          <p:spPr bwMode="auto">
            <a:xfrm flipV="1">
              <a:off x="660400" y="2804820"/>
              <a:ext cx="1111250" cy="889000"/>
            </a:xfrm>
            <a:prstGeom prst="straightConnector1">
              <a:avLst/>
            </a:prstGeom>
            <a:solidFill>
              <a:schemeClr val="accent1"/>
            </a:solidFill>
            <a:ln w="9525" cap="flat" cmpd="sng" algn="ctr">
              <a:solidFill>
                <a:srgbClr val="FF0000"/>
              </a:solidFill>
              <a:prstDash val="solid"/>
              <a:round/>
              <a:headEnd type="none" w="med" len="med"/>
              <a:tailEnd type="arrow" w="lg" len="lg"/>
            </a:ln>
            <a:effectLst/>
          </p:spPr>
        </p:cxnSp>
        <p:sp>
          <p:nvSpPr>
            <p:cNvPr id="34" name="TextBox 1"/>
            <p:cNvSpPr txBox="1"/>
            <p:nvPr/>
          </p:nvSpPr>
          <p:spPr>
            <a:xfrm>
              <a:off x="2838450" y="338267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x</a:t>
              </a:r>
              <a:endParaRPr lang="en-GB" sz="1400" b="0" i="1" dirty="0">
                <a:latin typeface="Times New Roman" pitchFamily="18" charset="0"/>
                <a:cs typeface="Times New Roman" pitchFamily="18" charset="0"/>
              </a:endParaRPr>
            </a:p>
          </p:txBody>
        </p:sp>
        <p:sp>
          <p:nvSpPr>
            <p:cNvPr id="35" name="TextBox 1"/>
            <p:cNvSpPr txBox="1"/>
            <p:nvPr/>
          </p:nvSpPr>
          <p:spPr>
            <a:xfrm>
              <a:off x="1416050" y="222697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y</a:t>
              </a:r>
              <a:endParaRPr lang="en-GB" sz="1400" b="0" i="1" dirty="0">
                <a:latin typeface="Times New Roman" pitchFamily="18" charset="0"/>
                <a:cs typeface="Times New Roman" pitchFamily="18" charset="0"/>
              </a:endParaRPr>
            </a:p>
          </p:txBody>
        </p:sp>
      </p:grpSp>
      <p:grpSp>
        <p:nvGrpSpPr>
          <p:cNvPr id="3" name="Group 2"/>
          <p:cNvGrpSpPr/>
          <p:nvPr/>
        </p:nvGrpSpPr>
        <p:grpSpPr>
          <a:xfrm>
            <a:off x="505504" y="4827985"/>
            <a:ext cx="2444750" cy="1754329"/>
            <a:chOff x="527050" y="4522344"/>
            <a:chExt cx="2667000" cy="2177256"/>
          </a:xfrm>
        </p:grpSpPr>
        <p:grpSp>
          <p:nvGrpSpPr>
            <p:cNvPr id="26" name="Group 25"/>
            <p:cNvGrpSpPr/>
            <p:nvPr/>
          </p:nvGrpSpPr>
          <p:grpSpPr>
            <a:xfrm>
              <a:off x="527050" y="4655694"/>
              <a:ext cx="2444750" cy="2043906"/>
              <a:chOff x="482600" y="4140202"/>
              <a:chExt cx="2444750" cy="2043906"/>
            </a:xfrm>
          </p:grpSpPr>
          <p:cxnSp>
            <p:nvCxnSpPr>
              <p:cNvPr id="27" name="Straight Connector 26"/>
              <p:cNvCxnSpPr/>
              <p:nvPr/>
            </p:nvCxnSpPr>
            <p:spPr bwMode="auto">
              <a:xfrm>
                <a:off x="482600" y="5197792"/>
                <a:ext cx="2444750" cy="859"/>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8" name="Straight Arrow Connector 27"/>
              <p:cNvCxnSpPr/>
              <p:nvPr/>
            </p:nvCxnSpPr>
            <p:spPr bwMode="auto">
              <a:xfrm rot="5400000" flipH="1" flipV="1">
                <a:off x="604158" y="5161451"/>
                <a:ext cx="2043906" cy="14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Connector 28"/>
              <p:cNvCxnSpPr/>
              <p:nvPr/>
            </p:nvCxnSpPr>
            <p:spPr bwMode="auto">
              <a:xfrm>
                <a:off x="749300" y="4406900"/>
                <a:ext cx="1866900" cy="142240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
          <p:nvSpPr>
            <p:cNvPr id="31" name="TextBox 30"/>
            <p:cNvSpPr txBox="1"/>
            <p:nvPr/>
          </p:nvSpPr>
          <p:spPr>
            <a:xfrm>
              <a:off x="1816100" y="6344794"/>
              <a:ext cx="1377950" cy="276999"/>
            </a:xfrm>
            <a:prstGeom prst="rect">
              <a:avLst/>
            </a:prstGeom>
            <a:noFill/>
          </p:spPr>
          <p:txBody>
            <a:bodyPr wrap="square" rtlCol="0">
              <a:spAutoFit/>
            </a:bodyPr>
            <a:lstStyle/>
            <a:p>
              <a:r>
                <a:rPr lang="en-US" sz="1200" dirty="0" smtClean="0">
                  <a:latin typeface="Arial" pitchFamily="34" charset="0"/>
                  <a:cs typeface="Arial" pitchFamily="34" charset="0"/>
                </a:rPr>
                <a:t>Negative gradient</a:t>
              </a:r>
              <a:endParaRPr lang="en-GB" sz="1200" dirty="0">
                <a:latin typeface="Arial" pitchFamily="34" charset="0"/>
                <a:cs typeface="Arial" pitchFamily="34" charset="0"/>
              </a:endParaRPr>
            </a:p>
          </p:txBody>
        </p:sp>
        <p:cxnSp>
          <p:nvCxnSpPr>
            <p:cNvPr id="33" name="Straight Arrow Connector 32"/>
            <p:cNvCxnSpPr/>
            <p:nvPr/>
          </p:nvCxnSpPr>
          <p:spPr bwMode="auto">
            <a:xfrm>
              <a:off x="1149350" y="4833494"/>
              <a:ext cx="1244600" cy="977900"/>
            </a:xfrm>
            <a:prstGeom prst="straightConnector1">
              <a:avLst/>
            </a:prstGeom>
            <a:solidFill>
              <a:schemeClr val="accent1"/>
            </a:solidFill>
            <a:ln w="9525" cap="flat" cmpd="sng" algn="ctr">
              <a:solidFill>
                <a:srgbClr val="FF0000"/>
              </a:solidFill>
              <a:prstDash val="solid"/>
              <a:round/>
              <a:headEnd type="none" w="med" len="med"/>
              <a:tailEnd type="arrow" w="lg" len="lg"/>
            </a:ln>
            <a:effectLst/>
          </p:spPr>
        </p:cxnSp>
        <p:sp>
          <p:nvSpPr>
            <p:cNvPr id="36" name="TextBox 1"/>
            <p:cNvSpPr txBox="1"/>
            <p:nvPr/>
          </p:nvSpPr>
          <p:spPr>
            <a:xfrm>
              <a:off x="2838450" y="5678044"/>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x</a:t>
              </a:r>
              <a:endParaRPr lang="en-GB" sz="1400" b="0" i="1" dirty="0">
                <a:latin typeface="Times New Roman" pitchFamily="18" charset="0"/>
                <a:cs typeface="Times New Roman" pitchFamily="18" charset="0"/>
              </a:endParaRPr>
            </a:p>
          </p:txBody>
        </p:sp>
        <p:sp>
          <p:nvSpPr>
            <p:cNvPr id="37" name="TextBox 1"/>
            <p:cNvSpPr txBox="1"/>
            <p:nvPr/>
          </p:nvSpPr>
          <p:spPr>
            <a:xfrm>
              <a:off x="1416050" y="4522344"/>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y</a:t>
              </a:r>
              <a:endParaRPr lang="en-GB" sz="1400" b="0" i="1" dirty="0">
                <a:latin typeface="Times New Roman" pitchFamily="18" charset="0"/>
                <a:cs typeface="Times New Roman" pitchFamily="18" charset="0"/>
              </a:endParaRPr>
            </a:p>
          </p:txBody>
        </p:sp>
      </p:grpSp>
      <p:sp>
        <p:nvSpPr>
          <p:cNvPr id="38" name="Rectangle 3"/>
          <p:cNvSpPr txBox="1">
            <a:spLocks noChangeArrowheads="1"/>
          </p:cNvSpPr>
          <p:nvPr/>
        </p:nvSpPr>
        <p:spPr>
          <a:xfrm>
            <a:off x="457200" y="951215"/>
            <a:ext cx="8229600" cy="153879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400" dirty="0" smtClean="0"/>
              <a:t>Given 2 points on a straight line, (</a:t>
            </a:r>
            <a:r>
              <a:rPr lang="en-US" sz="2400" i="1" dirty="0" smtClean="0">
                <a:latin typeface="Times New Roman" panose="02020603050405020304" pitchFamily="18" charset="0"/>
                <a:cs typeface="Times New Roman" panose="02020603050405020304" pitchFamily="18" charset="0"/>
              </a:rPr>
              <a:t>x</a:t>
            </a:r>
            <a:r>
              <a:rPr lang="en-US" sz="2400" baseline="-25000" dirty="0" smtClean="0">
                <a:latin typeface="Times New Roman" panose="02020603050405020304" pitchFamily="18" charset="0"/>
                <a:cs typeface="Times New Roman" panose="02020603050405020304" pitchFamily="18" charset="0"/>
              </a:rPr>
              <a:t>1</a:t>
            </a:r>
            <a:r>
              <a:rPr lang="en-US" sz="2400" i="1" dirty="0" smtClean="0">
                <a:latin typeface="Arial" panose="020B0604020202020204" pitchFamily="34" charset="0"/>
                <a:cs typeface="Arial" panose="020B0604020202020204" pitchFamily="34" charset="0"/>
              </a:rPr>
              <a:t>,</a:t>
            </a:r>
            <a:r>
              <a:rPr lang="en-US" sz="2400" i="1" dirty="0" smtClean="0">
                <a:latin typeface="Times New Roman" panose="02020603050405020304" pitchFamily="18" charset="0"/>
                <a:cs typeface="Times New Roman" panose="02020603050405020304" pitchFamily="18" charset="0"/>
              </a:rPr>
              <a:t> y</a:t>
            </a:r>
            <a:r>
              <a:rPr lang="en-US" sz="2400" baseline="-25000" dirty="0" smtClean="0">
                <a:latin typeface="Times New Roman" panose="02020603050405020304" pitchFamily="18" charset="0"/>
                <a:cs typeface="Times New Roman" panose="02020603050405020304" pitchFamily="18" charset="0"/>
              </a:rPr>
              <a:t>1</a:t>
            </a:r>
            <a:r>
              <a:rPr lang="en-US" sz="2400" dirty="0" smtClean="0"/>
              <a:t>) and (</a:t>
            </a:r>
            <a:r>
              <a:rPr lang="en-US" sz="2400" i="1" dirty="0" smtClean="0">
                <a:latin typeface="Times New Roman" panose="02020603050405020304" pitchFamily="18" charset="0"/>
                <a:cs typeface="Times New Roman" panose="02020603050405020304" pitchFamily="18" charset="0"/>
              </a:rPr>
              <a:t>x</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Arial" panose="020B0604020202020204" pitchFamily="34" charset="0"/>
                <a:cs typeface="Arial" panose="020B0604020202020204" pitchFamily="34" charset="0"/>
              </a:rPr>
              <a:t>,</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y</a:t>
            </a:r>
            <a:r>
              <a:rPr lang="en-US" sz="2400" baseline="-25000" dirty="0" smtClean="0">
                <a:latin typeface="Times New Roman" panose="02020603050405020304" pitchFamily="18" charset="0"/>
                <a:cs typeface="Times New Roman" panose="02020603050405020304" pitchFamily="18" charset="0"/>
              </a:rPr>
              <a:t>2</a:t>
            </a:r>
            <a:r>
              <a:rPr lang="en-US" sz="2400" dirty="0" smtClean="0"/>
              <a:t>), the gradient is                   .</a:t>
            </a:r>
            <a:endParaRPr lang="en-SG" sz="2400" dirty="0" smtClean="0"/>
          </a:p>
          <a:p>
            <a:endParaRPr lang="en-US" sz="24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2042629002"/>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14" name="Equation" r:id="rId4" imgW="114120" imgH="215640" progId="Equation.3">
                  <p:embed/>
                </p:oleObj>
              </mc:Choice>
              <mc:Fallback>
                <p:oleObj name="Equation" r:id="rId4" imgW="114120" imgH="215640" progId="Equation.3">
                  <p:embed/>
                  <p:pic>
                    <p:nvPicPr>
                      <p:cNvPr id="0" name=""/>
                      <p:cNvPicPr/>
                      <p:nvPr/>
                    </p:nvPicPr>
                    <p:blipFill>
                      <a:blip r:embed="rId5"/>
                      <a:stretch>
                        <a:fillRect/>
                      </a:stretch>
                    </p:blipFill>
                    <p:spPr>
                      <a:xfrm>
                        <a:off x="4514850" y="3321050"/>
                        <a:ext cx="114300" cy="215900"/>
                      </a:xfrm>
                      <a:prstGeom prst="rect">
                        <a:avLst/>
                      </a:prstGeom>
                    </p:spPr>
                  </p:pic>
                </p:oleObj>
              </mc:Fallback>
            </mc:AlternateContent>
          </a:graphicData>
        </a:graphic>
      </p:graphicFrame>
    </p:spTree>
    <p:extLst>
      <p:ext uri="{BB962C8B-B14F-4D97-AF65-F5344CB8AC3E}">
        <p14:creationId xmlns:p14="http://schemas.microsoft.com/office/powerpoint/2010/main" val="12027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animEffect transition="in" filter="blinds(horizontal)">
                                      <p:cBhvr>
                                        <p:cTn id="11"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err="1" smtClean="0"/>
              <a:t>Collinearity</a:t>
            </a:r>
            <a:endParaRPr lang="en-GB" sz="3200" b="1" dirty="0"/>
          </a:p>
        </p:txBody>
      </p:sp>
      <p:pic>
        <p:nvPicPr>
          <p:cNvPr id="3" name="Picture 3"/>
          <p:cNvPicPr>
            <a:picLocks noChangeAspect="1" noChangeArrowheads="1"/>
          </p:cNvPicPr>
          <p:nvPr/>
        </p:nvPicPr>
        <p:blipFill>
          <a:blip r:embed="rId3" cstate="print"/>
          <a:srcRect l="14063" t="28646" r="55403" b="20920"/>
          <a:stretch>
            <a:fillRect/>
          </a:stretch>
        </p:blipFill>
        <p:spPr bwMode="auto">
          <a:xfrm>
            <a:off x="482600" y="1517650"/>
            <a:ext cx="3803421" cy="4711700"/>
          </a:xfrm>
          <a:prstGeom prst="rect">
            <a:avLst/>
          </a:prstGeom>
          <a:noFill/>
          <a:ln w="9525">
            <a:noFill/>
            <a:miter lim="800000"/>
            <a:headEnd/>
            <a:tailEnd/>
          </a:ln>
          <a:effectLst/>
        </p:spPr>
      </p:pic>
      <p:sp>
        <p:nvSpPr>
          <p:cNvPr id="4" name="Rectangle 3"/>
          <p:cNvSpPr txBox="1">
            <a:spLocks noChangeArrowheads="1"/>
          </p:cNvSpPr>
          <p:nvPr/>
        </p:nvSpPr>
        <p:spPr bwMode="auto">
          <a:xfrm>
            <a:off x="4305300" y="1487656"/>
            <a:ext cx="43815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lang="en-US" sz="2400" b="0" kern="0" dirty="0" smtClean="0">
                <a:latin typeface="Arial" panose="020B0604020202020204" pitchFamily="34" charset="0"/>
                <a:cs typeface="Arial" pitchFamily="34" charset="0"/>
              </a:rPr>
              <a:t>I</a:t>
            </a: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n Sheet3 of StraightLine.xls,</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 </a:t>
            </a:r>
            <a:r>
              <a:rPr lang="en-US" sz="2400" b="0" kern="0" dirty="0" smtClean="0">
                <a:latin typeface="Arial" pitchFamily="34" charset="0"/>
                <a:cs typeface="Arial" pitchFamily="34" charset="0"/>
              </a:rPr>
              <a:t>the ratio of the vertical distance to the horizontal distance of point P and Q is the same as that of point Q and </a:t>
            </a:r>
            <a:r>
              <a:rPr lang="en-US" sz="2400" b="0" kern="0" dirty="0" err="1" smtClean="0">
                <a:latin typeface="Arial" pitchFamily="34" charset="0"/>
                <a:cs typeface="Arial" pitchFamily="34" charset="0"/>
              </a:rPr>
              <a:t>R</a:t>
            </a:r>
            <a:r>
              <a:rPr lang="en-US" sz="2400" b="0" kern="0" baseline="-25000" dirty="0" err="1" smtClean="0">
                <a:latin typeface="Arial" pitchFamily="34" charset="0"/>
                <a:cs typeface="Arial" pitchFamily="34" charset="0"/>
              </a:rPr>
              <a:t>new</a:t>
            </a:r>
            <a:r>
              <a:rPr lang="en-US" sz="2400" b="0" kern="0" dirty="0" smtClean="0">
                <a:latin typeface="Arial" pitchFamily="34" charset="0"/>
                <a:cs typeface="Arial" pitchFamily="34" charset="0"/>
              </a:rPr>
              <a:t>.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lang="en-US" sz="2400" b="0" kern="0" dirty="0" smtClean="0">
              <a:latin typeface="Arial" pitchFamily="34" charset="0"/>
              <a:cs typeface="Arial" pitchFamily="34" charset="0"/>
            </a:endParaRPr>
          </a:p>
          <a:p>
            <a:pPr marL="342900" lvl="0" indent="-342900" eaLnBrk="0" hangingPunct="0">
              <a:spcBef>
                <a:spcPct val="20000"/>
              </a:spcBef>
              <a:buFont typeface="Wingdings" pitchFamily="2" charset="2"/>
              <a:buChar char="§"/>
              <a:defRPr/>
            </a:pPr>
            <a:r>
              <a:rPr lang="en-US" sz="2400" b="0" kern="0" dirty="0" smtClean="0">
                <a:latin typeface="Arial" pitchFamily="34" charset="0"/>
                <a:cs typeface="Arial" pitchFamily="34" charset="0"/>
              </a:rPr>
              <a:t>Since the two ratios are equal and Q is a common point, this shows that P, Q and </a:t>
            </a:r>
            <a:r>
              <a:rPr lang="en-US" sz="2400" b="0" kern="0" dirty="0" err="1" smtClean="0">
                <a:latin typeface="Arial" pitchFamily="34" charset="0"/>
                <a:cs typeface="Arial" pitchFamily="34" charset="0"/>
              </a:rPr>
              <a:t>R</a:t>
            </a:r>
            <a:r>
              <a:rPr lang="en-US" sz="2400" b="0" kern="0" baseline="-25000" dirty="0" err="1" smtClean="0">
                <a:latin typeface="Arial" pitchFamily="34" charset="0"/>
                <a:cs typeface="Arial" pitchFamily="34" charset="0"/>
              </a:rPr>
              <a:t>new</a:t>
            </a:r>
            <a:r>
              <a:rPr lang="en-US" sz="2400" b="0" kern="0" dirty="0" smtClean="0">
                <a:latin typeface="Arial" pitchFamily="34" charset="0"/>
                <a:cs typeface="Arial" pitchFamily="34" charset="0"/>
              </a:rPr>
              <a:t> are collinear.</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 </a:t>
            </a: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sp>
        <p:nvSpPr>
          <p:cNvPr id="5" name="TextBox 4"/>
          <p:cNvSpPr txBox="1"/>
          <p:nvPr/>
        </p:nvSpPr>
        <p:spPr>
          <a:xfrm>
            <a:off x="393700" y="2454473"/>
            <a:ext cx="355600" cy="307777"/>
          </a:xfrm>
          <a:prstGeom prst="rect">
            <a:avLst/>
          </a:prstGeom>
          <a:noFill/>
        </p:spPr>
        <p:txBody>
          <a:bodyPr wrap="square" rtlCol="0">
            <a:spAutoFit/>
          </a:bodyPr>
          <a:lstStyle/>
          <a:p>
            <a:r>
              <a:rPr lang="en-US" sz="1400" dirty="0" smtClean="0"/>
              <a:t>3</a:t>
            </a:r>
            <a:endParaRPr lang="en-GB" sz="1400" dirty="0"/>
          </a:p>
        </p:txBody>
      </p:sp>
      <p:sp>
        <p:nvSpPr>
          <p:cNvPr id="6" name="TextBox 5"/>
          <p:cNvSpPr txBox="1"/>
          <p:nvPr/>
        </p:nvSpPr>
        <p:spPr>
          <a:xfrm>
            <a:off x="1149350" y="3435503"/>
            <a:ext cx="355600" cy="307777"/>
          </a:xfrm>
          <a:prstGeom prst="rect">
            <a:avLst/>
          </a:prstGeom>
          <a:noFill/>
        </p:spPr>
        <p:txBody>
          <a:bodyPr wrap="square" rtlCol="0">
            <a:spAutoFit/>
          </a:bodyPr>
          <a:lstStyle/>
          <a:p>
            <a:r>
              <a:rPr lang="en-US" sz="1400" dirty="0" smtClean="0"/>
              <a:t>2</a:t>
            </a:r>
            <a:endParaRPr lang="en-GB" sz="1400" dirty="0"/>
          </a:p>
        </p:txBody>
      </p:sp>
      <p:sp>
        <p:nvSpPr>
          <p:cNvPr id="7" name="TextBox 6"/>
          <p:cNvSpPr txBox="1"/>
          <p:nvPr/>
        </p:nvSpPr>
        <p:spPr>
          <a:xfrm>
            <a:off x="1238250" y="4451350"/>
            <a:ext cx="355600" cy="307777"/>
          </a:xfrm>
          <a:prstGeom prst="rect">
            <a:avLst/>
          </a:prstGeom>
          <a:noFill/>
        </p:spPr>
        <p:txBody>
          <a:bodyPr wrap="square" rtlCol="0">
            <a:spAutoFit/>
          </a:bodyPr>
          <a:lstStyle/>
          <a:p>
            <a:r>
              <a:rPr lang="en-US" sz="1400" dirty="0" smtClean="0"/>
              <a:t>6</a:t>
            </a:r>
            <a:endParaRPr lang="en-GB" sz="1400" dirty="0"/>
          </a:p>
        </p:txBody>
      </p:sp>
      <p:sp>
        <p:nvSpPr>
          <p:cNvPr id="8" name="TextBox 7"/>
          <p:cNvSpPr txBox="1"/>
          <p:nvPr/>
        </p:nvSpPr>
        <p:spPr>
          <a:xfrm>
            <a:off x="2527300" y="6229350"/>
            <a:ext cx="355600" cy="307777"/>
          </a:xfrm>
          <a:prstGeom prst="rect">
            <a:avLst/>
          </a:prstGeom>
          <a:noFill/>
        </p:spPr>
        <p:txBody>
          <a:bodyPr wrap="square" rtlCol="0">
            <a:spAutoFit/>
          </a:bodyPr>
          <a:lstStyle/>
          <a:p>
            <a:r>
              <a:rPr lang="en-US" sz="1400" dirty="0" smtClean="0"/>
              <a:t>4</a:t>
            </a:r>
            <a:endParaRPr lang="en-GB" sz="1400" dirty="0"/>
          </a:p>
        </p:txBody>
      </p:sp>
      <p:graphicFrame>
        <p:nvGraphicFramePr>
          <p:cNvPr id="9" name="Object 8"/>
          <p:cNvGraphicFramePr>
            <a:graphicFrameLocks noChangeAspect="1"/>
          </p:cNvGraphicFramePr>
          <p:nvPr>
            <p:extLst>
              <p:ext uri="{D42A27DB-BD31-4B8C-83A1-F6EECF244321}">
                <p14:modId xmlns:p14="http://schemas.microsoft.com/office/powerpoint/2010/main" val="4153585843"/>
              </p:ext>
            </p:extLst>
          </p:nvPr>
        </p:nvGraphicFramePr>
        <p:xfrm>
          <a:off x="2794000" y="2317750"/>
          <a:ext cx="1289050" cy="532807"/>
        </p:xfrm>
        <a:graphic>
          <a:graphicData uri="http://schemas.openxmlformats.org/presentationml/2006/ole">
            <mc:AlternateContent xmlns:mc="http://schemas.openxmlformats.org/markup-compatibility/2006">
              <mc:Choice xmlns:v="urn:schemas-microsoft-com:vml" Requires="v">
                <p:oleObj spid="_x0000_s7266" name="Equation" r:id="rId4" imgW="952200" imgH="393480" progId="Equation.3">
                  <p:embed/>
                </p:oleObj>
              </mc:Choice>
              <mc:Fallback>
                <p:oleObj name="Equation" r:id="rId4" imgW="9522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4000" y="2317750"/>
                        <a:ext cx="1289050" cy="5328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95834559"/>
              </p:ext>
            </p:extLst>
          </p:nvPr>
        </p:nvGraphicFramePr>
        <p:xfrm>
          <a:off x="2794000" y="4362450"/>
          <a:ext cx="1289050" cy="533400"/>
        </p:xfrm>
        <a:graphic>
          <a:graphicData uri="http://schemas.openxmlformats.org/presentationml/2006/ole">
            <mc:AlternateContent xmlns:mc="http://schemas.openxmlformats.org/markup-compatibility/2006">
              <mc:Choice xmlns:v="urn:schemas-microsoft-com:vml" Requires="v">
                <p:oleObj spid="_x0000_s7267" name="Equation" r:id="rId6" imgW="952200" imgH="393480" progId="Equation.3">
                  <p:embed/>
                </p:oleObj>
              </mc:Choice>
              <mc:Fallback>
                <p:oleObj name="Equation" r:id="rId6" imgW="9522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4000" y="4362450"/>
                        <a:ext cx="1289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2794000" y="2023646"/>
            <a:ext cx="622300"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PQ:</a:t>
            </a:r>
            <a:endParaRPr lang="en-GB" sz="1600" dirty="0">
              <a:latin typeface="Arial" panose="020B0604020202020204" pitchFamily="34" charset="0"/>
              <a:cs typeface="Arial" panose="020B0604020202020204" pitchFamily="34" charset="0"/>
            </a:endParaRPr>
          </a:p>
        </p:txBody>
      </p:sp>
      <p:sp>
        <p:nvSpPr>
          <p:cNvPr id="12" name="TextBox 11"/>
          <p:cNvSpPr txBox="1"/>
          <p:nvPr/>
        </p:nvSpPr>
        <p:spPr>
          <a:xfrm>
            <a:off x="2794000" y="4068346"/>
            <a:ext cx="844550" cy="338554"/>
          </a:xfrm>
          <a:prstGeom prst="rect">
            <a:avLst/>
          </a:prstGeom>
          <a:noFill/>
        </p:spPr>
        <p:txBody>
          <a:bodyPr wrap="square" rtlCol="0">
            <a:spAutoFit/>
          </a:bodyPr>
          <a:lstStyle/>
          <a:p>
            <a:r>
              <a:rPr lang="en-US" sz="1600" dirty="0" err="1" smtClean="0">
                <a:latin typeface="Arial" panose="020B0604020202020204" pitchFamily="34" charset="0"/>
                <a:cs typeface="Arial" panose="020B0604020202020204" pitchFamily="34" charset="0"/>
              </a:rPr>
              <a:t>QR</a:t>
            </a:r>
            <a:r>
              <a:rPr lang="en-US" sz="900" dirty="0" err="1" smtClean="0">
                <a:latin typeface="Arial" panose="020B0604020202020204" pitchFamily="34" charset="0"/>
                <a:cs typeface="Arial" panose="020B0604020202020204" pitchFamily="34" charset="0"/>
              </a:rPr>
              <a:t>new</a:t>
            </a:r>
            <a:r>
              <a:rPr lang="en-US" sz="1600" dirty="0" smtClean="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p:txBody>
      </p:sp>
      <p:sp>
        <p:nvSpPr>
          <p:cNvPr id="13" name="TextBox 12"/>
          <p:cNvSpPr txBox="1"/>
          <p:nvPr/>
        </p:nvSpPr>
        <p:spPr>
          <a:xfrm>
            <a:off x="2621400" y="3117850"/>
            <a:ext cx="1822450"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two ratios are equal.</a:t>
            </a:r>
            <a:endParaRPr lang="en-GB" dirty="0">
              <a:latin typeface="Arial" panose="020B0604020202020204" pitchFamily="34" charset="0"/>
              <a:cs typeface="Arial" panose="020B0604020202020204" pitchFamily="34" charset="0"/>
            </a:endParaRPr>
          </a:p>
        </p:txBody>
      </p:sp>
      <p:cxnSp>
        <p:nvCxnSpPr>
          <p:cNvPr id="14" name="Straight Arrow Connector 13"/>
          <p:cNvCxnSpPr/>
          <p:nvPr/>
        </p:nvCxnSpPr>
        <p:spPr bwMode="auto">
          <a:xfrm rot="5400000" flipH="1" flipV="1">
            <a:off x="2441448" y="1625822"/>
            <a:ext cx="484632" cy="1588"/>
          </a:xfrm>
          <a:prstGeom prst="straightConnector1">
            <a:avLst/>
          </a:prstGeom>
          <a:solidFill>
            <a:schemeClr val="accent1"/>
          </a:solidFill>
          <a:ln w="15875" cap="flat" cmpd="sng" algn="ctr">
            <a:solidFill>
              <a:schemeClr val="bg1">
                <a:lumMod val="65000"/>
              </a:schemeClr>
            </a:solidFill>
            <a:prstDash val="solid"/>
            <a:round/>
            <a:headEnd type="none" w="med" len="med"/>
            <a:tailEnd type="arrow"/>
          </a:ln>
          <a:effectLst/>
        </p:spPr>
      </p:cxnSp>
      <p:cxnSp>
        <p:nvCxnSpPr>
          <p:cNvPr id="15" name="Straight Arrow Connector 14"/>
          <p:cNvCxnSpPr/>
          <p:nvPr/>
        </p:nvCxnSpPr>
        <p:spPr bwMode="auto">
          <a:xfrm>
            <a:off x="3994150" y="3712464"/>
            <a:ext cx="444500" cy="0"/>
          </a:xfrm>
          <a:prstGeom prst="straightConnector1">
            <a:avLst/>
          </a:prstGeom>
          <a:solidFill>
            <a:schemeClr val="accent1"/>
          </a:solidFill>
          <a:ln w="15875" cap="flat" cmpd="sng" algn="ctr">
            <a:solidFill>
              <a:schemeClr val="bg1">
                <a:lumMod val="65000"/>
              </a:schemeClr>
            </a:solidFill>
            <a:prstDash val="solid"/>
            <a:round/>
            <a:headEnd type="none" w="med" len="med"/>
            <a:tailEnd type="arrow"/>
          </a:ln>
          <a:effectLst/>
        </p:spPr>
      </p:cxnSp>
      <p:sp>
        <p:nvSpPr>
          <p:cNvPr id="16" name="Left Brace 15"/>
          <p:cNvSpPr/>
          <p:nvPr/>
        </p:nvSpPr>
        <p:spPr bwMode="auto">
          <a:xfrm>
            <a:off x="629598" y="1989446"/>
            <a:ext cx="177800" cy="120015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17" name="Right Brace 16"/>
          <p:cNvSpPr/>
          <p:nvPr/>
        </p:nvSpPr>
        <p:spPr bwMode="auto">
          <a:xfrm rot="5400000">
            <a:off x="1208482" y="2973324"/>
            <a:ext cx="155448" cy="8001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18" name="Left Brace 17"/>
          <p:cNvSpPr/>
          <p:nvPr/>
        </p:nvSpPr>
        <p:spPr bwMode="auto">
          <a:xfrm>
            <a:off x="1549400" y="3384550"/>
            <a:ext cx="177800" cy="24892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19" name="Right Brace 18"/>
          <p:cNvSpPr/>
          <p:nvPr/>
        </p:nvSpPr>
        <p:spPr bwMode="auto">
          <a:xfrm rot="5400000">
            <a:off x="2593975" y="5229225"/>
            <a:ext cx="133350" cy="16891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20" name="TextBox 1"/>
          <p:cNvSpPr txBox="1"/>
          <p:nvPr/>
        </p:nvSpPr>
        <p:spPr>
          <a:xfrm>
            <a:off x="2438400" y="133985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a:latin typeface="Times New Roman" pitchFamily="18" charset="0"/>
                <a:cs typeface="Times New Roman" pitchFamily="18" charset="0"/>
              </a:rPr>
              <a:t>y</a:t>
            </a:r>
          </a:p>
        </p:txBody>
      </p:sp>
      <p:sp>
        <p:nvSpPr>
          <p:cNvPr id="21" name="TextBox 1"/>
          <p:cNvSpPr txBox="1"/>
          <p:nvPr/>
        </p:nvSpPr>
        <p:spPr>
          <a:xfrm>
            <a:off x="4305300" y="369570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x</a:t>
            </a:r>
            <a:endParaRPr lang="en-GB" sz="1400" b="0" i="1" dirty="0">
              <a:latin typeface="Times New Roman" pitchFamily="18" charset="0"/>
              <a:cs typeface="Times New Roman" pitchFamily="18" charset="0"/>
            </a:endParaRPr>
          </a:p>
        </p:txBody>
      </p:sp>
      <p:sp>
        <p:nvSpPr>
          <p:cNvPr id="22" name="TextBox 1"/>
          <p:cNvSpPr txBox="1"/>
          <p:nvPr/>
        </p:nvSpPr>
        <p:spPr>
          <a:xfrm>
            <a:off x="2393950" y="3651250"/>
            <a:ext cx="326570" cy="34829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dirty="0"/>
              <a:t>0</a:t>
            </a:r>
          </a:p>
        </p:txBody>
      </p:sp>
    </p:spTree>
    <p:extLst>
      <p:ext uri="{BB962C8B-B14F-4D97-AF65-F5344CB8AC3E}">
        <p14:creationId xmlns:p14="http://schemas.microsoft.com/office/powerpoint/2010/main" val="68294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par>
                          <p:cTn id="15" fill="hold">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par>
                          <p:cTn id="38" fill="hold">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1" grpId="0"/>
      <p:bldP spid="12" grpId="0"/>
      <p:bldP spid="13" grpId="0"/>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err="1" smtClean="0"/>
              <a:t>Collinearity</a:t>
            </a:r>
            <a:endParaRPr lang="en-GB" sz="3200" b="1" dirty="0"/>
          </a:p>
        </p:txBody>
      </p:sp>
      <p:sp>
        <p:nvSpPr>
          <p:cNvPr id="4" name="Rectangle 3"/>
          <p:cNvSpPr txBox="1">
            <a:spLocks noChangeArrowheads="1"/>
          </p:cNvSpPr>
          <p:nvPr/>
        </p:nvSpPr>
        <p:spPr bwMode="auto">
          <a:xfrm>
            <a:off x="633046" y="3513449"/>
            <a:ext cx="8053754" cy="27748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defTabSz="914400" eaLnBrk="0" fontAlgn="base" hangingPunct="0">
              <a:lnSpc>
                <a:spcPct val="120000"/>
              </a:lnSpc>
              <a:spcBef>
                <a:spcPct val="20000"/>
              </a:spcBef>
              <a:spcAft>
                <a:spcPct val="0"/>
              </a:spcAft>
              <a:buFont typeface="Wingdings" pitchFamily="2" charset="2"/>
              <a:buChar char="§"/>
              <a:defRPr/>
            </a:pPr>
            <a:r>
              <a:rPr lang="en-US" sz="2400" kern="0" dirty="0" smtClean="0">
                <a:latin typeface="Arial" pitchFamily="34" charset="0"/>
                <a:cs typeface="Arial" pitchFamily="34" charset="0"/>
              </a:rPr>
              <a:t>If 3 points A </a:t>
            </a:r>
            <a:r>
              <a:rPr lang="en-US" sz="2400" dirty="0"/>
              <a:t>(</a:t>
            </a:r>
            <a:r>
              <a:rPr lang="en-US" sz="2400" i="1" dirty="0" err="1" smtClean="0">
                <a:latin typeface="Times New Roman" panose="02020603050405020304" pitchFamily="18" charset="0"/>
                <a:cs typeface="Times New Roman" panose="02020603050405020304" pitchFamily="18" charset="0"/>
              </a:rPr>
              <a:t>x</a:t>
            </a:r>
            <a:r>
              <a:rPr lang="en-US" sz="2400" i="1" baseline="-25000" dirty="0" err="1" smtClean="0">
                <a:latin typeface="Times New Roman" panose="02020603050405020304" pitchFamily="18" charset="0"/>
                <a:cs typeface="Times New Roman" panose="02020603050405020304" pitchFamily="18" charset="0"/>
              </a:rPr>
              <a:t>A</a:t>
            </a:r>
            <a:r>
              <a:rPr lang="en-US" sz="2400" i="1" dirty="0" smtClean="0">
                <a:latin typeface="Arial" panose="020B0604020202020204" pitchFamily="34" charset="0"/>
                <a:cs typeface="Arial" panose="020B0604020202020204" pitchFamily="34" charset="0"/>
              </a:rPr>
              <a:t>,</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y</a:t>
            </a:r>
            <a:r>
              <a:rPr lang="en-US" sz="2400" i="1" baseline="-25000" dirty="0" err="1" smtClean="0">
                <a:latin typeface="Times New Roman" panose="02020603050405020304" pitchFamily="18" charset="0"/>
                <a:cs typeface="Times New Roman" panose="02020603050405020304" pitchFamily="18" charset="0"/>
              </a:rPr>
              <a:t>A</a:t>
            </a:r>
            <a:r>
              <a:rPr lang="en-US" sz="2400" dirty="0" smtClean="0"/>
              <a:t>)</a:t>
            </a:r>
            <a:r>
              <a:rPr lang="en-US" sz="2400" kern="0" dirty="0" smtClean="0">
                <a:latin typeface="Arial" pitchFamily="34" charset="0"/>
                <a:cs typeface="Arial" pitchFamily="34" charset="0"/>
              </a:rPr>
              <a:t>, B</a:t>
            </a:r>
            <a:r>
              <a:rPr lang="en-US" sz="2400" dirty="0"/>
              <a:t> (</a:t>
            </a:r>
            <a:r>
              <a:rPr lang="en-US" sz="2400" i="1" dirty="0" err="1" smtClean="0">
                <a:latin typeface="Times New Roman" panose="02020603050405020304" pitchFamily="18" charset="0"/>
                <a:cs typeface="Times New Roman" panose="02020603050405020304" pitchFamily="18" charset="0"/>
              </a:rPr>
              <a:t>x</a:t>
            </a:r>
            <a:r>
              <a:rPr lang="en-US" sz="2400" i="1" baseline="-25000" dirty="0" err="1" smtClean="0">
                <a:latin typeface="Times New Roman" panose="02020603050405020304" pitchFamily="18" charset="0"/>
                <a:cs typeface="Times New Roman" panose="02020603050405020304" pitchFamily="18" charset="0"/>
              </a:rPr>
              <a:t>B</a:t>
            </a:r>
            <a:r>
              <a:rPr lang="en-US" sz="2400" i="1" dirty="0" smtClean="0">
                <a:latin typeface="Arial" panose="020B0604020202020204" pitchFamily="34" charset="0"/>
                <a:cs typeface="Arial" panose="020B0604020202020204" pitchFamily="34" charset="0"/>
              </a:rPr>
              <a:t>,</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y</a:t>
            </a:r>
            <a:r>
              <a:rPr lang="en-US" sz="2400" i="1" baseline="-25000" dirty="0" err="1" smtClean="0">
                <a:latin typeface="Times New Roman" panose="02020603050405020304" pitchFamily="18" charset="0"/>
                <a:cs typeface="Times New Roman" panose="02020603050405020304" pitchFamily="18" charset="0"/>
              </a:rPr>
              <a:t>B</a:t>
            </a:r>
            <a:r>
              <a:rPr lang="en-US" sz="2400" dirty="0" smtClean="0"/>
              <a:t>)</a:t>
            </a:r>
            <a:r>
              <a:rPr lang="en-US" sz="2400" kern="0" dirty="0" smtClean="0">
                <a:latin typeface="Arial" pitchFamily="34" charset="0"/>
                <a:cs typeface="Arial" pitchFamily="34" charset="0"/>
              </a:rPr>
              <a:t>, C</a:t>
            </a:r>
            <a:r>
              <a:rPr lang="en-US" sz="2400" dirty="0"/>
              <a:t> (</a:t>
            </a:r>
            <a:r>
              <a:rPr lang="en-US" sz="2400" i="1" dirty="0" err="1" smtClean="0">
                <a:latin typeface="Times New Roman" panose="02020603050405020304" pitchFamily="18" charset="0"/>
                <a:cs typeface="Times New Roman" panose="02020603050405020304" pitchFamily="18" charset="0"/>
              </a:rPr>
              <a:t>x</a:t>
            </a:r>
            <a:r>
              <a:rPr lang="en-US" sz="2400" i="1" baseline="-25000" dirty="0" err="1" smtClean="0">
                <a:latin typeface="Times New Roman" panose="02020603050405020304" pitchFamily="18" charset="0"/>
                <a:cs typeface="Times New Roman" panose="02020603050405020304" pitchFamily="18" charset="0"/>
              </a:rPr>
              <a:t>C</a:t>
            </a:r>
            <a:r>
              <a:rPr lang="en-US" sz="2400" i="1" dirty="0" smtClean="0">
                <a:latin typeface="Arial" panose="020B0604020202020204" pitchFamily="34" charset="0"/>
                <a:cs typeface="Arial" panose="020B0604020202020204" pitchFamily="34" charset="0"/>
              </a:rPr>
              <a:t>,</a:t>
            </a:r>
            <a:r>
              <a:rPr lang="en-US" sz="2400" i="1" dirty="0" smtClean="0">
                <a:latin typeface="Times New Roman" panose="02020603050405020304" pitchFamily="18" charset="0"/>
                <a:cs typeface="Times New Roman" panose="02020603050405020304" pitchFamily="18" charset="0"/>
              </a:rPr>
              <a:t> </a:t>
            </a:r>
            <a:r>
              <a:rPr lang="en-US" sz="2400" i="1" dirty="0" err="1" smtClean="0">
                <a:latin typeface="Times New Roman" panose="02020603050405020304" pitchFamily="18" charset="0"/>
                <a:cs typeface="Times New Roman" panose="02020603050405020304" pitchFamily="18" charset="0"/>
              </a:rPr>
              <a:t>y</a:t>
            </a:r>
            <a:r>
              <a:rPr lang="en-US" sz="2400" i="1" baseline="-25000" dirty="0" err="1" smtClean="0">
                <a:latin typeface="Times New Roman" panose="02020603050405020304" pitchFamily="18" charset="0"/>
                <a:cs typeface="Times New Roman" panose="02020603050405020304" pitchFamily="18" charset="0"/>
              </a:rPr>
              <a:t>C</a:t>
            </a:r>
            <a:r>
              <a:rPr lang="en-US" sz="2400" dirty="0" smtClean="0"/>
              <a:t>)</a:t>
            </a:r>
            <a:r>
              <a:rPr lang="en-US" sz="2400" kern="0" dirty="0" smtClean="0">
                <a:latin typeface="Arial" pitchFamily="34" charset="0"/>
                <a:cs typeface="Arial" pitchFamily="34" charset="0"/>
              </a:rPr>
              <a:t> are collinear, then Gradient of AB = Gradient of BC = Gradient of AC.</a:t>
            </a:r>
          </a:p>
          <a:p>
            <a:pPr marL="342900" lvl="0" indent="-342900" defTabSz="914400" eaLnBrk="0" fontAlgn="base" hangingPunct="0">
              <a:lnSpc>
                <a:spcPct val="120000"/>
              </a:lnSpc>
              <a:spcBef>
                <a:spcPct val="20000"/>
              </a:spcBef>
              <a:spcAft>
                <a:spcPct val="0"/>
              </a:spcAft>
              <a:buFont typeface="Wingdings" pitchFamily="2" charset="2"/>
              <a:buChar char="§"/>
              <a:defRPr/>
            </a:pPr>
            <a:endParaRPr lang="en-US" sz="2400" kern="0" dirty="0">
              <a:latin typeface="Arial" pitchFamily="34" charset="0"/>
              <a:cs typeface="Arial" pitchFamily="34" charset="0"/>
            </a:endParaRPr>
          </a:p>
          <a:p>
            <a:pPr lvl="0" defTabSz="914400" eaLnBrk="0" fontAlgn="base" hangingPunct="0">
              <a:lnSpc>
                <a:spcPct val="120000"/>
              </a:lnSpc>
              <a:spcBef>
                <a:spcPct val="20000"/>
              </a:spcBef>
              <a:spcAft>
                <a:spcPct val="0"/>
              </a:spcAft>
              <a:defRPr/>
            </a:pPr>
            <a:endParaRPr lang="en-US" sz="2400" kern="0" dirty="0" smtClean="0">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lang="en-US" sz="2400" b="0" kern="0" dirty="0">
              <a:latin typeface="Arial" pitchFamily="34" charset="0"/>
              <a:cs typeface="Arial" pitchFamily="34" charset="0"/>
            </a:endParaRPr>
          </a:p>
          <a:p>
            <a:pPr marR="0" lvl="0" algn="l" defTabSz="914400" rtl="0" eaLnBrk="0" fontAlgn="base" latinLnBrk="0" hangingPunct="0">
              <a:lnSpc>
                <a:spcPct val="100000"/>
              </a:lnSpc>
              <a:spcBef>
                <a:spcPct val="20000"/>
              </a:spcBef>
              <a:spcAft>
                <a:spcPct val="0"/>
              </a:spcAft>
              <a:buClrTx/>
              <a:buSzTx/>
              <a:tabLst/>
              <a:defRPr/>
            </a:pPr>
            <a:r>
              <a:rPr lang="en-US" sz="2400" b="0" kern="0" dirty="0" smtClean="0">
                <a:latin typeface="Arial" pitchFamily="34" charset="0"/>
                <a:cs typeface="Arial" pitchFamily="34" charset="0"/>
              </a:rPr>
              <a:t> </a:t>
            </a: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cxnSp>
        <p:nvCxnSpPr>
          <p:cNvPr id="25" name="Straight Connector 24"/>
          <p:cNvCxnSpPr/>
          <p:nvPr/>
        </p:nvCxnSpPr>
        <p:spPr>
          <a:xfrm>
            <a:off x="2082019" y="1556716"/>
            <a:ext cx="4740813" cy="129742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2504059" y="1655192"/>
            <a:ext cx="72000" cy="720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7" name="Oval 26"/>
          <p:cNvSpPr/>
          <p:nvPr/>
        </p:nvSpPr>
        <p:spPr>
          <a:xfrm>
            <a:off x="4414959" y="2173360"/>
            <a:ext cx="72000" cy="720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9" name="Oval 28"/>
          <p:cNvSpPr/>
          <p:nvPr/>
        </p:nvSpPr>
        <p:spPr>
          <a:xfrm>
            <a:off x="6243799" y="2679808"/>
            <a:ext cx="72000" cy="7200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0" name="Rectangle 29"/>
          <p:cNvSpPr/>
          <p:nvPr/>
        </p:nvSpPr>
        <p:spPr>
          <a:xfrm>
            <a:off x="1958076" y="1798725"/>
            <a:ext cx="1091966" cy="369332"/>
          </a:xfrm>
          <a:prstGeom prst="rect">
            <a:avLst/>
          </a:prstGeom>
        </p:spPr>
        <p:txBody>
          <a:bodyPr wrap="none">
            <a:spAutoFit/>
          </a:bodyPr>
          <a:lstStyle/>
          <a:p>
            <a:r>
              <a:rPr lang="en-US" kern="0" dirty="0">
                <a:latin typeface="Arial" pitchFamily="34" charset="0"/>
                <a:cs typeface="Arial" pitchFamily="34" charset="0"/>
              </a:rPr>
              <a:t>A </a:t>
            </a:r>
            <a:r>
              <a:rPr lang="en-US" dirty="0"/>
              <a:t>(</a:t>
            </a:r>
            <a:r>
              <a:rPr lang="en-US" i="1" dirty="0" err="1">
                <a:latin typeface="Times New Roman" panose="02020603050405020304" pitchFamily="18" charset="0"/>
                <a:cs typeface="Times New Roman" panose="02020603050405020304" pitchFamily="18" charset="0"/>
              </a:rPr>
              <a:t>x</a:t>
            </a:r>
            <a:r>
              <a:rPr lang="en-US" i="1" baseline="-25000" dirty="0" err="1">
                <a:latin typeface="Times New Roman" panose="02020603050405020304" pitchFamily="18" charset="0"/>
                <a:cs typeface="Times New Roman" panose="02020603050405020304" pitchFamily="18" charset="0"/>
              </a:rPr>
              <a:t>A</a:t>
            </a:r>
            <a:r>
              <a:rPr lang="en-US" i="1" dirty="0">
                <a:latin typeface="Arial" panose="020B0604020202020204" pitchFamily="34" charset="0"/>
                <a:cs typeface="Arial" panose="020B0604020202020204" pitchFamily="34" charset="0"/>
              </a:rPr>
              <a: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y</a:t>
            </a:r>
            <a:r>
              <a:rPr lang="en-US" i="1" baseline="-25000" dirty="0" err="1">
                <a:latin typeface="Times New Roman" panose="02020603050405020304" pitchFamily="18" charset="0"/>
                <a:cs typeface="Times New Roman" panose="02020603050405020304" pitchFamily="18" charset="0"/>
              </a:rPr>
              <a:t>A</a:t>
            </a:r>
            <a:r>
              <a:rPr lang="en-US" dirty="0"/>
              <a:t>)</a:t>
            </a:r>
            <a:endParaRPr lang="en-SG" dirty="0"/>
          </a:p>
        </p:txBody>
      </p:sp>
      <p:sp>
        <p:nvSpPr>
          <p:cNvPr id="31" name="Rectangle 30"/>
          <p:cNvSpPr/>
          <p:nvPr/>
        </p:nvSpPr>
        <p:spPr>
          <a:xfrm>
            <a:off x="3906442" y="2283279"/>
            <a:ext cx="1075936" cy="369332"/>
          </a:xfrm>
          <a:prstGeom prst="rect">
            <a:avLst/>
          </a:prstGeom>
        </p:spPr>
        <p:txBody>
          <a:bodyPr wrap="none">
            <a:spAutoFit/>
          </a:bodyPr>
          <a:lstStyle/>
          <a:p>
            <a:r>
              <a:rPr lang="en-US" kern="0" dirty="0" smtClean="0">
                <a:latin typeface="Arial" pitchFamily="34" charset="0"/>
                <a:cs typeface="Arial" pitchFamily="34" charset="0"/>
              </a:rPr>
              <a:t>B </a:t>
            </a:r>
            <a:r>
              <a:rPr lang="en-US" dirty="0"/>
              <a:t>(</a:t>
            </a:r>
            <a:r>
              <a:rPr lang="en-US" i="1" dirty="0" err="1" smtClean="0">
                <a:latin typeface="Times New Roman" panose="02020603050405020304" pitchFamily="18" charset="0"/>
                <a:cs typeface="Times New Roman" panose="02020603050405020304" pitchFamily="18" charset="0"/>
              </a:rPr>
              <a:t>x</a:t>
            </a:r>
            <a:r>
              <a:rPr lang="en-US" i="1" baseline="-25000" dirty="0" err="1" smtClean="0">
                <a:latin typeface="Times New Roman" panose="02020603050405020304" pitchFamily="18" charset="0"/>
                <a:cs typeface="Times New Roman" panose="02020603050405020304" pitchFamily="18" charset="0"/>
              </a:rPr>
              <a:t>B</a:t>
            </a:r>
            <a:r>
              <a:rPr lang="en-US" i="1" dirty="0" smtClean="0">
                <a:latin typeface="Arial" panose="020B0604020202020204" pitchFamily="34" charset="0"/>
                <a:cs typeface="Arial" panose="020B0604020202020204" pitchFamily="34" charset="0"/>
              </a:rPr>
              <a: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y</a:t>
            </a:r>
            <a:r>
              <a:rPr lang="en-US" i="1" baseline="-25000" dirty="0" err="1" smtClean="0">
                <a:latin typeface="Times New Roman" panose="02020603050405020304" pitchFamily="18" charset="0"/>
                <a:cs typeface="Times New Roman" panose="02020603050405020304" pitchFamily="18" charset="0"/>
              </a:rPr>
              <a:t>B</a:t>
            </a:r>
            <a:r>
              <a:rPr lang="en-US" dirty="0" smtClean="0"/>
              <a:t>)</a:t>
            </a:r>
            <a:endParaRPr lang="en-SG" dirty="0"/>
          </a:p>
        </p:txBody>
      </p:sp>
      <p:sp>
        <p:nvSpPr>
          <p:cNvPr id="32" name="Rectangle 31"/>
          <p:cNvSpPr/>
          <p:nvPr/>
        </p:nvSpPr>
        <p:spPr>
          <a:xfrm>
            <a:off x="5697816" y="2820548"/>
            <a:ext cx="1088760" cy="369332"/>
          </a:xfrm>
          <a:prstGeom prst="rect">
            <a:avLst/>
          </a:prstGeom>
        </p:spPr>
        <p:txBody>
          <a:bodyPr wrap="none">
            <a:spAutoFit/>
          </a:bodyPr>
          <a:lstStyle/>
          <a:p>
            <a:r>
              <a:rPr lang="en-US" kern="0" dirty="0" smtClean="0">
                <a:latin typeface="Arial" pitchFamily="34" charset="0"/>
                <a:cs typeface="Arial" pitchFamily="34" charset="0"/>
              </a:rPr>
              <a:t>C </a:t>
            </a:r>
            <a:r>
              <a:rPr lang="en-US" dirty="0"/>
              <a:t>(</a:t>
            </a:r>
            <a:r>
              <a:rPr lang="en-US" i="1" dirty="0" err="1" smtClean="0">
                <a:latin typeface="Times New Roman" panose="02020603050405020304" pitchFamily="18" charset="0"/>
                <a:cs typeface="Times New Roman" panose="02020603050405020304" pitchFamily="18" charset="0"/>
              </a:rPr>
              <a:t>x</a:t>
            </a:r>
            <a:r>
              <a:rPr lang="en-US" i="1" baseline="-25000" dirty="0" err="1" smtClean="0">
                <a:latin typeface="Times New Roman" panose="02020603050405020304" pitchFamily="18" charset="0"/>
                <a:cs typeface="Times New Roman" panose="02020603050405020304" pitchFamily="18" charset="0"/>
              </a:rPr>
              <a:t>C</a:t>
            </a:r>
            <a:r>
              <a:rPr lang="en-US" i="1" dirty="0" smtClean="0">
                <a:latin typeface="Arial" panose="020B0604020202020204" pitchFamily="34" charset="0"/>
                <a:cs typeface="Arial" panose="020B0604020202020204" pitchFamily="34" charset="0"/>
              </a:rPr>
              <a: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y</a:t>
            </a:r>
            <a:r>
              <a:rPr lang="en-US" i="1" baseline="-25000" dirty="0" err="1" smtClean="0">
                <a:latin typeface="Times New Roman" panose="02020603050405020304" pitchFamily="18" charset="0"/>
                <a:cs typeface="Times New Roman" panose="02020603050405020304" pitchFamily="18" charset="0"/>
              </a:rPr>
              <a:t>C</a:t>
            </a:r>
            <a:r>
              <a:rPr lang="en-US" dirty="0" smtClean="0"/>
              <a:t>)</a:t>
            </a:r>
            <a:endParaRPr lang="en-SG"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627" y="4607169"/>
            <a:ext cx="3927573" cy="111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452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l="48698" t="31684" r="12109" b="14844"/>
          <a:stretch>
            <a:fillRect/>
          </a:stretch>
        </p:blipFill>
        <p:spPr bwMode="auto">
          <a:xfrm>
            <a:off x="704850" y="1828800"/>
            <a:ext cx="3511550" cy="3911600"/>
          </a:xfrm>
          <a:prstGeom prst="rect">
            <a:avLst/>
          </a:prstGeom>
          <a:noFill/>
          <a:ln w="9525">
            <a:noFill/>
            <a:miter lim="800000"/>
            <a:headEnd/>
            <a:tailEnd/>
          </a:ln>
          <a:effectLst/>
        </p:spPr>
      </p:pic>
      <p:sp>
        <p:nvSpPr>
          <p:cNvPr id="3"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Straight line equation</a:t>
            </a:r>
            <a:endParaRPr lang="en-GB" sz="3200" b="1" dirty="0"/>
          </a:p>
        </p:txBody>
      </p:sp>
      <p:sp>
        <p:nvSpPr>
          <p:cNvPr id="4" name="Rectangle 3"/>
          <p:cNvSpPr txBox="1">
            <a:spLocks noChangeArrowheads="1"/>
          </p:cNvSpPr>
          <p:nvPr/>
        </p:nvSpPr>
        <p:spPr bwMode="auto">
          <a:xfrm>
            <a:off x="4414484" y="1428750"/>
            <a:ext cx="4578350" cy="51494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lang="en-US" sz="2400" b="0" kern="0" dirty="0" smtClean="0">
                <a:latin typeface="Arial" pitchFamily="34" charset="0"/>
                <a:cs typeface="Arial" pitchFamily="34" charset="0"/>
              </a:rPr>
              <a:t>If the gridlines are not given, we can also use the difference of the coordinates of the points to find the vertical and horizontal distances between the points.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rPr>
              <a:t>The</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 example shown here are 3 collinear dots. The coordinates of W </a:t>
            </a:r>
            <a:r>
              <a:rPr lang="en-US" sz="2400" kern="0" dirty="0" smtClean="0">
                <a:latin typeface="Arial" pitchFamily="34" charset="0"/>
                <a:cs typeface="Arial" pitchFamily="34" charset="0"/>
              </a:rPr>
              <a:t>are</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 given as (</a:t>
            </a:r>
            <a:r>
              <a:rPr kumimoji="0" lang="en-US" sz="2400" b="0" i="1" u="none" strike="noStrike" kern="0" cap="none" spc="0" normalizeH="0" noProof="0" dirty="0" smtClean="0">
                <a:ln>
                  <a:noFill/>
                </a:ln>
                <a:solidFill>
                  <a:schemeClr val="tx1"/>
                </a:solidFill>
                <a:effectLst/>
                <a:uLnTx/>
                <a:uFillTx/>
                <a:latin typeface="Times New Roman" pitchFamily="18" charset="0"/>
                <a:cs typeface="Times New Roman" pitchFamily="18" charset="0"/>
              </a:rPr>
              <a:t>x</a:t>
            </a:r>
            <a:r>
              <a:rPr kumimoji="0" lang="en-US" sz="2400" b="0" i="1" u="none" strike="noStrike" kern="0" cap="none" spc="0" normalizeH="0" noProof="0" dirty="0" smtClean="0">
                <a:ln>
                  <a:noFill/>
                </a:ln>
                <a:solidFill>
                  <a:schemeClr val="tx1"/>
                </a:solidFill>
                <a:effectLst/>
                <a:uLnTx/>
                <a:uFillTx/>
                <a:latin typeface="Arial" pitchFamily="34" charset="0"/>
                <a:cs typeface="Arial" pitchFamily="34" charset="0"/>
              </a:rPr>
              <a:t> , </a:t>
            </a:r>
            <a:r>
              <a:rPr kumimoji="0" lang="en-US" sz="2400" b="0" i="1" u="none" strike="noStrike" kern="0" cap="none" spc="0" normalizeH="0" noProof="0" dirty="0" smtClean="0">
                <a:ln>
                  <a:noFill/>
                </a:ln>
                <a:solidFill>
                  <a:schemeClr val="tx1"/>
                </a:solidFill>
                <a:effectLst/>
                <a:uLnTx/>
                <a:uFillTx/>
                <a:latin typeface="Times New Roman" pitchFamily="18" charset="0"/>
                <a:cs typeface="Times New Roman" pitchFamily="18" charset="0"/>
              </a:rPr>
              <a:t>y</a:t>
            </a:r>
            <a:r>
              <a:rPr kumimoji="0" lang="en-US" sz="2400" b="0" i="0" u="none" strike="noStrike" kern="0" cap="none" spc="0" normalizeH="0" noProof="0" dirty="0" smtClean="0">
                <a:ln>
                  <a:noFill/>
                </a:ln>
                <a:solidFill>
                  <a:schemeClr val="tx1"/>
                </a:solidFill>
                <a:effectLst/>
                <a:uLnTx/>
                <a:uFillTx/>
                <a:latin typeface="Arial" pitchFamily="34" charset="0"/>
                <a:cs typeface="Arial" pitchFamily="34" charset="0"/>
              </a:rPr>
              <a:t>).</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lang="en-US" sz="2400" b="0" kern="0" baseline="0" dirty="0" smtClean="0">
                <a:latin typeface="Arial" pitchFamily="34" charset="0"/>
                <a:cs typeface="Arial" pitchFamily="34" charset="0"/>
              </a:rPr>
              <a:t>We may use the</a:t>
            </a:r>
            <a:r>
              <a:rPr lang="en-US" sz="2400" b="0" kern="0" dirty="0" smtClean="0">
                <a:latin typeface="Arial" pitchFamily="34" charset="0"/>
                <a:cs typeface="Arial" pitchFamily="34" charset="0"/>
              </a:rPr>
              <a:t> approach discussed earlier to find the possible values of </a:t>
            </a:r>
            <a:r>
              <a:rPr lang="en-US" sz="2400" b="0" i="1" kern="0" dirty="0" smtClean="0">
                <a:latin typeface="Times New Roman" pitchFamily="18" charset="0"/>
                <a:cs typeface="Times New Roman" pitchFamily="18" charset="0"/>
              </a:rPr>
              <a:t>x</a:t>
            </a:r>
            <a:r>
              <a:rPr lang="en-US" sz="2400" b="0" kern="0" dirty="0" smtClean="0">
                <a:latin typeface="Arial" pitchFamily="34" charset="0"/>
                <a:cs typeface="Arial" pitchFamily="34" charset="0"/>
              </a:rPr>
              <a:t> and </a:t>
            </a:r>
            <a:r>
              <a:rPr lang="en-US" sz="2400" b="0" i="1" kern="0" dirty="0" smtClean="0">
                <a:latin typeface="Times New Roman" pitchFamily="18" charset="0"/>
                <a:cs typeface="Times New Roman" pitchFamily="18" charset="0"/>
              </a:rPr>
              <a:t>y</a:t>
            </a:r>
            <a:r>
              <a:rPr lang="en-US" sz="2400" b="0" kern="0" dirty="0" smtClean="0">
                <a:latin typeface="Arial" pitchFamily="34" charset="0"/>
                <a:cs typeface="Arial" pitchFamily="34" charset="0"/>
              </a:rPr>
              <a:t>.</a:t>
            </a: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cxnSp>
        <p:nvCxnSpPr>
          <p:cNvPr id="5" name="Straight Arrow Connector 4"/>
          <p:cNvCxnSpPr/>
          <p:nvPr/>
        </p:nvCxnSpPr>
        <p:spPr bwMode="auto">
          <a:xfrm rot="5400000" flipH="1" flipV="1">
            <a:off x="1975104" y="2030190"/>
            <a:ext cx="484632" cy="1588"/>
          </a:xfrm>
          <a:prstGeom prst="straightConnector1">
            <a:avLst/>
          </a:prstGeom>
          <a:solidFill>
            <a:schemeClr val="accent1"/>
          </a:solidFill>
          <a:ln w="13335" cap="flat" cmpd="sng" algn="ctr">
            <a:solidFill>
              <a:schemeClr val="bg1">
                <a:lumMod val="65000"/>
              </a:schemeClr>
            </a:solidFill>
            <a:prstDash val="solid"/>
            <a:round/>
            <a:headEnd type="none" w="med" len="med"/>
            <a:tailEnd type="arrow"/>
          </a:ln>
          <a:effectLst/>
        </p:spPr>
      </p:cxnSp>
      <p:cxnSp>
        <p:nvCxnSpPr>
          <p:cNvPr id="6" name="Straight Arrow Connector 5"/>
          <p:cNvCxnSpPr/>
          <p:nvPr/>
        </p:nvCxnSpPr>
        <p:spPr bwMode="auto">
          <a:xfrm>
            <a:off x="3771900" y="3419856"/>
            <a:ext cx="444500" cy="0"/>
          </a:xfrm>
          <a:prstGeom prst="straightConnector1">
            <a:avLst/>
          </a:prstGeom>
          <a:solidFill>
            <a:schemeClr val="accent1"/>
          </a:solidFill>
          <a:ln w="13335" cap="flat" cmpd="sng" algn="ctr">
            <a:solidFill>
              <a:schemeClr val="bg1">
                <a:lumMod val="65000"/>
              </a:schemeClr>
            </a:solidFill>
            <a:prstDash val="solid"/>
            <a:round/>
            <a:headEnd type="none" w="med" len="med"/>
            <a:tailEnd type="arrow"/>
          </a:ln>
          <a:effectLst/>
        </p:spPr>
      </p:cxnSp>
      <p:sp>
        <p:nvSpPr>
          <p:cNvPr id="7" name="TextBox 1"/>
          <p:cNvSpPr txBox="1"/>
          <p:nvPr/>
        </p:nvSpPr>
        <p:spPr>
          <a:xfrm>
            <a:off x="1993900" y="151765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a:latin typeface="Times New Roman" pitchFamily="18" charset="0"/>
                <a:cs typeface="Times New Roman" pitchFamily="18" charset="0"/>
              </a:rPr>
              <a:t>y</a:t>
            </a:r>
          </a:p>
        </p:txBody>
      </p:sp>
      <p:sp>
        <p:nvSpPr>
          <p:cNvPr id="8" name="TextBox 1"/>
          <p:cNvSpPr txBox="1"/>
          <p:nvPr/>
        </p:nvSpPr>
        <p:spPr>
          <a:xfrm>
            <a:off x="4083050" y="338455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x</a:t>
            </a:r>
            <a:endParaRPr lang="en-GB" sz="1400" b="0" i="1" dirty="0">
              <a:latin typeface="Times New Roman" pitchFamily="18" charset="0"/>
              <a:cs typeface="Times New Roman" pitchFamily="18" charset="0"/>
            </a:endParaRPr>
          </a:p>
        </p:txBody>
      </p:sp>
      <p:sp>
        <p:nvSpPr>
          <p:cNvPr id="9" name="TextBox 1"/>
          <p:cNvSpPr txBox="1"/>
          <p:nvPr/>
        </p:nvSpPr>
        <p:spPr>
          <a:xfrm>
            <a:off x="1993900" y="3340100"/>
            <a:ext cx="326570" cy="34829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dirty="0"/>
              <a:t>0</a:t>
            </a:r>
          </a:p>
        </p:txBody>
      </p:sp>
    </p:spTree>
    <p:extLst>
      <p:ext uri="{BB962C8B-B14F-4D97-AF65-F5344CB8AC3E}">
        <p14:creationId xmlns:p14="http://schemas.microsoft.com/office/powerpoint/2010/main" val="384420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cstate="print"/>
          <a:srcRect l="48698" t="31684" r="12109" b="14844"/>
          <a:stretch>
            <a:fillRect/>
          </a:stretch>
        </p:blipFill>
        <p:spPr bwMode="auto">
          <a:xfrm>
            <a:off x="704850" y="1835940"/>
            <a:ext cx="3511550" cy="3911600"/>
          </a:xfrm>
          <a:prstGeom prst="rect">
            <a:avLst/>
          </a:prstGeom>
          <a:noFill/>
          <a:ln w="9525">
            <a:noFill/>
            <a:miter lim="800000"/>
            <a:headEnd/>
            <a:tailEnd/>
          </a:ln>
          <a:effectLst/>
        </p:spPr>
      </p:pic>
      <p:sp>
        <p:nvSpPr>
          <p:cNvPr id="3" name="Rectangle 3"/>
          <p:cNvSpPr txBox="1">
            <a:spLocks noChangeArrowheads="1"/>
          </p:cNvSpPr>
          <p:nvPr/>
        </p:nvSpPr>
        <p:spPr bwMode="auto">
          <a:xfrm>
            <a:off x="4311668" y="1567054"/>
            <a:ext cx="4677587"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spcBef>
                <a:spcPct val="20000"/>
              </a:spcBef>
              <a:defRPr/>
            </a:pPr>
            <a:r>
              <a:rPr lang="en-US" sz="2400" b="0" kern="0" dirty="0" smtClean="0">
                <a:latin typeface="Arial" pitchFamily="34" charset="0"/>
                <a:cs typeface="Arial" pitchFamily="34" charset="0"/>
              </a:rPr>
              <a:t>Since U, V and W are collinear,</a:t>
            </a:r>
          </a:p>
          <a:p>
            <a:pPr marL="342900" lvl="0" indent="-342900" eaLnBrk="0" hangingPunct="0">
              <a:spcBef>
                <a:spcPct val="20000"/>
              </a:spcBef>
              <a:buFont typeface="Wingdings" pitchFamily="2" charset="2"/>
              <a:buChar char="§"/>
              <a:defRPr/>
            </a:pPr>
            <a:endParaRPr lang="en-US" sz="2400" kern="0" dirty="0" smtClean="0">
              <a:latin typeface="Arial" pitchFamily="34" charset="0"/>
              <a:cs typeface="Arial" pitchFamily="34" charset="0"/>
            </a:endParaRPr>
          </a:p>
          <a:p>
            <a:pPr lvl="0" eaLnBrk="0" hangingPunct="0">
              <a:spcBef>
                <a:spcPct val="20000"/>
              </a:spcBef>
              <a:defRPr/>
            </a:pPr>
            <a:r>
              <a:rPr lang="en-US" sz="2400" b="0" kern="0" dirty="0" smtClean="0">
                <a:latin typeface="Arial" pitchFamily="34" charset="0"/>
                <a:cs typeface="Arial" pitchFamily="34" charset="0"/>
              </a:rPr>
              <a:t>Gradient of UV = Gradient of VW</a:t>
            </a:r>
          </a:p>
          <a:p>
            <a:pPr lvl="0" eaLnBrk="0" hangingPunct="0">
              <a:spcBef>
                <a:spcPct val="20000"/>
              </a:spcBef>
              <a:defRPr/>
            </a:pPr>
            <a:endParaRPr lang="en-US" sz="2400" kern="0" dirty="0">
              <a:latin typeface="Arial" pitchFamily="34" charset="0"/>
              <a:cs typeface="Arial" pitchFamily="34" charset="0"/>
            </a:endParaRPr>
          </a:p>
          <a:p>
            <a:pPr lvl="0" eaLnBrk="0" hangingPunct="0">
              <a:spcBef>
                <a:spcPct val="20000"/>
              </a:spcBef>
              <a:defRPr/>
            </a:pPr>
            <a:endParaRPr lang="en-US" sz="2400" b="0" kern="0" dirty="0" smtClean="0">
              <a:latin typeface="Arial" pitchFamily="34" charset="0"/>
              <a:cs typeface="Arial" pitchFamily="34" charset="0"/>
            </a:endParaRPr>
          </a:p>
          <a:p>
            <a:pPr lvl="0" eaLnBrk="0" hangingPunct="0">
              <a:spcBef>
                <a:spcPct val="20000"/>
              </a:spcBef>
              <a:defRPr/>
            </a:pPr>
            <a:endParaRPr lang="en-US" sz="2400" kern="0" dirty="0">
              <a:latin typeface="Arial" pitchFamily="34" charset="0"/>
              <a:cs typeface="Arial" pitchFamily="34" charset="0"/>
            </a:endParaRPr>
          </a:p>
          <a:p>
            <a:pPr lvl="0" eaLnBrk="0" hangingPunct="0">
              <a:spcBef>
                <a:spcPct val="20000"/>
              </a:spcBef>
              <a:defRPr/>
            </a:pPr>
            <a:r>
              <a:rPr lang="en-US" sz="2400" kern="0" dirty="0">
                <a:latin typeface="Arial" pitchFamily="34" charset="0"/>
                <a:cs typeface="Arial" pitchFamily="34" charset="0"/>
              </a:rPr>
              <a:t>We can simplify the equation to the form where </a:t>
            </a:r>
            <a:r>
              <a:rPr lang="en-US" sz="2400" i="1" kern="0" dirty="0">
                <a:latin typeface="Times New Roman" pitchFamily="18" charset="0"/>
                <a:cs typeface="Times New Roman" pitchFamily="18" charset="0"/>
              </a:rPr>
              <a:t>y</a:t>
            </a:r>
            <a:r>
              <a:rPr lang="en-US" sz="2400" kern="0" dirty="0">
                <a:latin typeface="Arial" pitchFamily="34" charset="0"/>
                <a:cs typeface="Arial" pitchFamily="34" charset="0"/>
              </a:rPr>
              <a:t> is expressed in terms of </a:t>
            </a:r>
            <a:r>
              <a:rPr lang="en-US" sz="2400" i="1" kern="0" dirty="0">
                <a:latin typeface="Times New Roman" pitchFamily="18" charset="0"/>
                <a:cs typeface="Times New Roman" pitchFamily="18" charset="0"/>
              </a:rPr>
              <a:t>x</a:t>
            </a:r>
            <a:endParaRPr lang="en-US" sz="2400" b="0" kern="0" dirty="0" smtClean="0">
              <a:latin typeface="Arial" pitchFamily="34" charset="0"/>
              <a:cs typeface="Arial" pitchFamily="34" charset="0"/>
            </a:endParaRPr>
          </a:p>
        </p:txBody>
      </p:sp>
      <p:cxnSp>
        <p:nvCxnSpPr>
          <p:cNvPr id="4" name="Straight Connector 3"/>
          <p:cNvCxnSpPr>
            <a:cxnSpLocks noChangeAspect="1"/>
          </p:cNvCxnSpPr>
          <p:nvPr/>
        </p:nvCxnSpPr>
        <p:spPr bwMode="auto">
          <a:xfrm rot="5400000">
            <a:off x="21453" y="2911005"/>
            <a:ext cx="1728937" cy="1145"/>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5" name="Straight Connector 4"/>
          <p:cNvCxnSpPr>
            <a:cxnSpLocks noChangeAspect="1"/>
          </p:cNvCxnSpPr>
          <p:nvPr/>
        </p:nvCxnSpPr>
        <p:spPr bwMode="auto">
          <a:xfrm rot="10800000">
            <a:off x="864870" y="3780285"/>
            <a:ext cx="1306830" cy="1168"/>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6" name="TextBox 5"/>
          <p:cNvSpPr txBox="1"/>
          <p:nvPr/>
        </p:nvSpPr>
        <p:spPr>
          <a:xfrm>
            <a:off x="157996" y="2710771"/>
            <a:ext cx="1511300" cy="523220"/>
          </a:xfrm>
          <a:prstGeom prst="rect">
            <a:avLst/>
          </a:prstGeom>
          <a:noFill/>
        </p:spPr>
        <p:txBody>
          <a:bodyPr wrap="square" rtlCol="0">
            <a:spAutoFit/>
          </a:bodyPr>
          <a:lstStyle/>
          <a:p>
            <a:r>
              <a:rPr lang="en-US" sz="1400" dirty="0" smtClean="0"/>
              <a:t>4 – (–1)</a:t>
            </a:r>
          </a:p>
          <a:p>
            <a:r>
              <a:rPr lang="en-US" sz="1400" dirty="0" smtClean="0"/>
              <a:t>= 5 </a:t>
            </a:r>
            <a:endParaRPr lang="en-GB" sz="1400" dirty="0"/>
          </a:p>
        </p:txBody>
      </p:sp>
      <p:sp>
        <p:nvSpPr>
          <p:cNvPr id="7" name="TextBox 6"/>
          <p:cNvSpPr txBox="1"/>
          <p:nvPr/>
        </p:nvSpPr>
        <p:spPr>
          <a:xfrm>
            <a:off x="1016000" y="3836190"/>
            <a:ext cx="1066800" cy="523220"/>
          </a:xfrm>
          <a:prstGeom prst="rect">
            <a:avLst/>
          </a:prstGeom>
          <a:noFill/>
        </p:spPr>
        <p:txBody>
          <a:bodyPr wrap="square" rtlCol="0">
            <a:spAutoFit/>
          </a:bodyPr>
          <a:lstStyle/>
          <a:p>
            <a:r>
              <a:rPr lang="en-US" sz="1400" dirty="0" smtClean="0"/>
              <a:t>– 4 – 0</a:t>
            </a:r>
          </a:p>
          <a:p>
            <a:r>
              <a:rPr lang="en-US" sz="1400" dirty="0" smtClean="0"/>
              <a:t>= – 4   </a:t>
            </a:r>
            <a:endParaRPr lang="en-GB" sz="1400" dirty="0"/>
          </a:p>
        </p:txBody>
      </p:sp>
      <p:cxnSp>
        <p:nvCxnSpPr>
          <p:cNvPr id="8" name="Straight Connector 7"/>
          <p:cNvCxnSpPr>
            <a:cxnSpLocks noChangeAspect="1"/>
          </p:cNvCxnSpPr>
          <p:nvPr/>
        </p:nvCxnSpPr>
        <p:spPr bwMode="auto">
          <a:xfrm rot="5400000">
            <a:off x="1343078" y="4654735"/>
            <a:ext cx="1728937" cy="1145"/>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9" name="Straight Connector 8"/>
          <p:cNvCxnSpPr>
            <a:cxnSpLocks noChangeAspect="1"/>
          </p:cNvCxnSpPr>
          <p:nvPr/>
        </p:nvCxnSpPr>
        <p:spPr bwMode="auto">
          <a:xfrm rot="10800000">
            <a:off x="2259330" y="5512140"/>
            <a:ext cx="1306830" cy="1168"/>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10" name="TextBox 9"/>
          <p:cNvSpPr txBox="1"/>
          <p:nvPr/>
        </p:nvSpPr>
        <p:spPr>
          <a:xfrm>
            <a:off x="1460500" y="4516493"/>
            <a:ext cx="977900" cy="307777"/>
          </a:xfrm>
          <a:prstGeom prst="rect">
            <a:avLst/>
          </a:prstGeom>
          <a:noFill/>
        </p:spPr>
        <p:txBody>
          <a:bodyPr wrap="square" rtlCol="0">
            <a:spAutoFit/>
          </a:bodyPr>
          <a:lstStyle/>
          <a:p>
            <a:r>
              <a:rPr lang="en-US" sz="1400" dirty="0" smtClean="0"/>
              <a:t> – 1 – </a:t>
            </a:r>
            <a:r>
              <a:rPr lang="en-US" sz="1400" i="1" dirty="0" smtClean="0">
                <a:latin typeface="Times New Roman" pitchFamily="18" charset="0"/>
                <a:cs typeface="Times New Roman" pitchFamily="18" charset="0"/>
              </a:rPr>
              <a:t>y</a:t>
            </a:r>
            <a:r>
              <a:rPr lang="en-US" sz="1400" dirty="0" smtClean="0"/>
              <a:t>  </a:t>
            </a:r>
            <a:endParaRPr lang="en-GB" sz="1400" dirty="0"/>
          </a:p>
        </p:txBody>
      </p:sp>
      <p:sp>
        <p:nvSpPr>
          <p:cNvPr id="11" name="TextBox 10"/>
          <p:cNvSpPr txBox="1"/>
          <p:nvPr/>
        </p:nvSpPr>
        <p:spPr>
          <a:xfrm>
            <a:off x="2684780" y="5579920"/>
            <a:ext cx="1066800" cy="307777"/>
          </a:xfrm>
          <a:prstGeom prst="rect">
            <a:avLst/>
          </a:prstGeom>
          <a:noFill/>
        </p:spPr>
        <p:txBody>
          <a:bodyPr wrap="square" rtlCol="0">
            <a:spAutoFit/>
          </a:bodyPr>
          <a:lstStyle/>
          <a:p>
            <a:r>
              <a:rPr lang="en-US" sz="1400" dirty="0" smtClean="0"/>
              <a:t>0 – </a:t>
            </a:r>
            <a:r>
              <a:rPr lang="en-US" sz="1400" i="1" dirty="0" smtClean="0">
                <a:latin typeface="Times New Roman" pitchFamily="18" charset="0"/>
                <a:cs typeface="Times New Roman" pitchFamily="18" charset="0"/>
              </a:rPr>
              <a:t>x</a:t>
            </a:r>
            <a:r>
              <a:rPr lang="en-US" sz="1400" dirty="0" smtClean="0"/>
              <a:t> </a:t>
            </a:r>
            <a:endParaRPr lang="en-GB" sz="1400" dirty="0"/>
          </a:p>
        </p:txBody>
      </p:sp>
      <p:cxnSp>
        <p:nvCxnSpPr>
          <p:cNvPr id="13" name="Straight Arrow Connector 12"/>
          <p:cNvCxnSpPr/>
          <p:nvPr/>
        </p:nvCxnSpPr>
        <p:spPr bwMode="auto">
          <a:xfrm rot="5400000" flipH="1" flipV="1">
            <a:off x="1961456" y="2037330"/>
            <a:ext cx="484632" cy="1588"/>
          </a:xfrm>
          <a:prstGeom prst="straightConnector1">
            <a:avLst/>
          </a:prstGeom>
          <a:solidFill>
            <a:schemeClr val="accent1"/>
          </a:solidFill>
          <a:ln w="9525" cap="flat" cmpd="sng" algn="ctr">
            <a:solidFill>
              <a:schemeClr val="bg1">
                <a:lumMod val="65000"/>
              </a:schemeClr>
            </a:solidFill>
            <a:prstDash val="solid"/>
            <a:round/>
            <a:headEnd type="none" w="med" len="med"/>
            <a:tailEnd type="arrow"/>
          </a:ln>
          <a:effectLst/>
        </p:spPr>
      </p:cxnSp>
      <p:cxnSp>
        <p:nvCxnSpPr>
          <p:cNvPr id="14" name="Straight Arrow Connector 13"/>
          <p:cNvCxnSpPr/>
          <p:nvPr/>
        </p:nvCxnSpPr>
        <p:spPr bwMode="auto">
          <a:xfrm>
            <a:off x="3771900" y="3426996"/>
            <a:ext cx="444500" cy="0"/>
          </a:xfrm>
          <a:prstGeom prst="straightConnector1">
            <a:avLst/>
          </a:prstGeom>
          <a:solidFill>
            <a:schemeClr val="accent1"/>
          </a:solidFill>
          <a:ln w="13335" cap="flat" cmpd="sng" algn="ctr">
            <a:solidFill>
              <a:schemeClr val="bg1">
                <a:lumMod val="65000"/>
              </a:schemeClr>
            </a:solidFill>
            <a:prstDash val="solid"/>
            <a:round/>
            <a:headEnd type="none" w="med" len="med"/>
            <a:tailEnd type="arrow"/>
          </a:ln>
          <a:effectLst/>
        </p:spPr>
      </p:cxnSp>
      <p:sp>
        <p:nvSpPr>
          <p:cNvPr id="15" name="TextBox 1"/>
          <p:cNvSpPr txBox="1"/>
          <p:nvPr/>
        </p:nvSpPr>
        <p:spPr>
          <a:xfrm>
            <a:off x="1993900" y="152479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a:latin typeface="Times New Roman" pitchFamily="18" charset="0"/>
                <a:cs typeface="Times New Roman" pitchFamily="18" charset="0"/>
              </a:rPr>
              <a:t>y</a:t>
            </a:r>
          </a:p>
        </p:txBody>
      </p:sp>
      <p:sp>
        <p:nvSpPr>
          <p:cNvPr id="16" name="TextBox 1"/>
          <p:cNvSpPr txBox="1"/>
          <p:nvPr/>
        </p:nvSpPr>
        <p:spPr>
          <a:xfrm>
            <a:off x="4083050" y="339169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x</a:t>
            </a:r>
            <a:endParaRPr lang="en-GB" sz="1400" b="0" i="1" dirty="0">
              <a:latin typeface="Times New Roman" pitchFamily="18" charset="0"/>
              <a:cs typeface="Times New Roman" pitchFamily="18" charset="0"/>
            </a:endParaRPr>
          </a:p>
        </p:txBody>
      </p:sp>
      <p:sp>
        <p:nvSpPr>
          <p:cNvPr id="17" name="TextBox 1"/>
          <p:cNvSpPr txBox="1"/>
          <p:nvPr/>
        </p:nvSpPr>
        <p:spPr>
          <a:xfrm>
            <a:off x="1993900" y="3347240"/>
            <a:ext cx="326570" cy="34829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dirty="0"/>
              <a:t>0</a:t>
            </a:r>
          </a:p>
        </p:txBody>
      </p:sp>
      <p:sp>
        <p:nvSpPr>
          <p:cNvPr id="24"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Straight line equation</a:t>
            </a:r>
            <a:endParaRPr lang="en-GB" sz="3200" b="1" dirty="0"/>
          </a:p>
        </p:txBody>
      </p:sp>
      <p:graphicFrame>
        <p:nvGraphicFramePr>
          <p:cNvPr id="25" name="Object 24"/>
          <p:cNvGraphicFramePr>
            <a:graphicFrameLocks noChangeAspect="1"/>
          </p:cNvGraphicFramePr>
          <p:nvPr>
            <p:extLst>
              <p:ext uri="{D42A27DB-BD31-4B8C-83A1-F6EECF244321}">
                <p14:modId xmlns:p14="http://schemas.microsoft.com/office/powerpoint/2010/main" val="3087224049"/>
              </p:ext>
            </p:extLst>
          </p:nvPr>
        </p:nvGraphicFramePr>
        <p:xfrm>
          <a:off x="5774806" y="2907562"/>
          <a:ext cx="1906053" cy="922474"/>
        </p:xfrm>
        <a:graphic>
          <a:graphicData uri="http://schemas.openxmlformats.org/presentationml/2006/ole">
            <mc:AlternateContent xmlns:mc="http://schemas.openxmlformats.org/markup-compatibility/2006">
              <mc:Choice xmlns:v="urn:schemas-microsoft-com:vml" Requires="v">
                <p:oleObj spid="_x0000_s8264" name="Equation" r:id="rId4" imgW="812520" imgH="393480" progId="Equation.3">
                  <p:embed/>
                </p:oleObj>
              </mc:Choice>
              <mc:Fallback>
                <p:oleObj name="Equation" r:id="rId4" imgW="812520" imgH="393480" progId="Equation.3">
                  <p:embed/>
                  <p:pic>
                    <p:nvPicPr>
                      <p:cNvPr id="0" name="Object 11"/>
                      <p:cNvPicPr>
                        <a:picLocks noChangeAspect="1" noChangeArrowheads="1"/>
                      </p:cNvPicPr>
                      <p:nvPr/>
                    </p:nvPicPr>
                    <p:blipFill>
                      <a:blip r:embed="rId5"/>
                      <a:srcRect/>
                      <a:stretch>
                        <a:fillRect/>
                      </a:stretch>
                    </p:blipFill>
                    <p:spPr bwMode="auto">
                      <a:xfrm>
                        <a:off x="5774806" y="2907562"/>
                        <a:ext cx="1906053" cy="922474"/>
                      </a:xfrm>
                      <a:prstGeom prst="rect">
                        <a:avLst/>
                      </a:prstGeom>
                      <a:noFill/>
                      <a:ln>
                        <a:noFill/>
                      </a:ln>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87064990"/>
              </p:ext>
            </p:extLst>
          </p:nvPr>
        </p:nvGraphicFramePr>
        <p:xfrm>
          <a:off x="5690397" y="5552001"/>
          <a:ext cx="2171573" cy="488652"/>
        </p:xfrm>
        <a:graphic>
          <a:graphicData uri="http://schemas.openxmlformats.org/presentationml/2006/ole">
            <mc:AlternateContent xmlns:mc="http://schemas.openxmlformats.org/markup-compatibility/2006">
              <mc:Choice xmlns:v="urn:schemas-microsoft-com:vml" Requires="v">
                <p:oleObj spid="_x0000_s8265" name="Equation" r:id="rId6" imgW="901440" imgH="203040" progId="Equation.3">
                  <p:embed/>
                </p:oleObj>
              </mc:Choice>
              <mc:Fallback>
                <p:oleObj name="Equation" r:id="rId6" imgW="901440" imgH="203040" progId="Equation.3">
                  <p:embed/>
                  <p:pic>
                    <p:nvPicPr>
                      <p:cNvPr id="0" name="Object 5"/>
                      <p:cNvPicPr>
                        <a:picLocks noChangeAspect="1" noChangeArrowheads="1"/>
                      </p:cNvPicPr>
                      <p:nvPr/>
                    </p:nvPicPr>
                    <p:blipFill>
                      <a:blip r:embed="rId7"/>
                      <a:srcRect/>
                      <a:stretch>
                        <a:fillRect/>
                      </a:stretch>
                    </p:blipFill>
                    <p:spPr bwMode="auto">
                      <a:xfrm>
                        <a:off x="5690397" y="5552001"/>
                        <a:ext cx="2171573" cy="4886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46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par>
                                <p:cTn id="18" presetID="3" presetClass="entr" presetSubtype="1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p:cNvGraphicFramePr>
            <a:graphicFrameLocks noChangeAspect="1"/>
          </p:cNvGraphicFramePr>
          <p:nvPr>
            <p:extLst>
              <p:ext uri="{D42A27DB-BD31-4B8C-83A1-F6EECF244321}">
                <p14:modId xmlns:p14="http://schemas.microsoft.com/office/powerpoint/2010/main" val="2552733501"/>
              </p:ext>
            </p:extLst>
          </p:nvPr>
        </p:nvGraphicFramePr>
        <p:xfrm>
          <a:off x="4603750" y="1674813"/>
          <a:ext cx="1827213" cy="411162"/>
        </p:xfrm>
        <a:graphic>
          <a:graphicData uri="http://schemas.openxmlformats.org/presentationml/2006/ole">
            <mc:AlternateContent xmlns:mc="http://schemas.openxmlformats.org/markup-compatibility/2006">
              <mc:Choice xmlns:v="urn:schemas-microsoft-com:vml" Requires="v">
                <p:oleObj spid="_x0000_s13351" name="Equation" r:id="rId3" imgW="901309" imgH="203112" progId="Equation.3">
                  <p:embed/>
                </p:oleObj>
              </mc:Choice>
              <mc:Fallback>
                <p:oleObj name="Equation" r:id="rId3" imgW="901309"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0" y="1674813"/>
                        <a:ext cx="1827213" cy="411162"/>
                      </a:xfrm>
                      <a:prstGeom prst="rect">
                        <a:avLst/>
                      </a:prstGeom>
                      <a:noFill/>
                      <a:ln>
                        <a:noFill/>
                      </a:ln>
                      <a:extLst/>
                    </p:spPr>
                  </p:pic>
                </p:oleObj>
              </mc:Fallback>
            </mc:AlternateContent>
          </a:graphicData>
        </a:graphic>
      </p:graphicFrame>
      <p:pic>
        <p:nvPicPr>
          <p:cNvPr id="2" name="Picture 5"/>
          <p:cNvPicPr>
            <a:picLocks noChangeAspect="1" noChangeArrowheads="1"/>
          </p:cNvPicPr>
          <p:nvPr/>
        </p:nvPicPr>
        <p:blipFill>
          <a:blip r:embed="rId5" cstate="print"/>
          <a:srcRect l="48698" t="31684" r="12109" b="14844"/>
          <a:stretch>
            <a:fillRect/>
          </a:stretch>
        </p:blipFill>
        <p:spPr bwMode="auto">
          <a:xfrm>
            <a:off x="215900" y="1676472"/>
            <a:ext cx="3511550" cy="3911600"/>
          </a:xfrm>
          <a:prstGeom prst="rect">
            <a:avLst/>
          </a:prstGeom>
          <a:noFill/>
          <a:ln w="9525">
            <a:noFill/>
            <a:miter lim="800000"/>
            <a:headEnd/>
            <a:tailEnd/>
          </a:ln>
          <a:effectLst/>
        </p:spPr>
      </p:pic>
      <p:sp>
        <p:nvSpPr>
          <p:cNvPr id="3" name="Title 1"/>
          <p:cNvSpPr txBox="1">
            <a:spLocks/>
          </p:cNvSpPr>
          <p:nvPr/>
        </p:nvSpPr>
        <p:spPr>
          <a:xfrm>
            <a:off x="457200" y="274638"/>
            <a:ext cx="8229600"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Straight line equation</a:t>
            </a:r>
            <a:endParaRPr lang="en-GB" sz="3200" b="1" dirty="0"/>
          </a:p>
        </p:txBody>
      </p:sp>
      <p:sp>
        <p:nvSpPr>
          <p:cNvPr id="4" name="Rectangle 3"/>
          <p:cNvSpPr txBox="1">
            <a:spLocks noChangeArrowheads="1"/>
          </p:cNvSpPr>
          <p:nvPr/>
        </p:nvSpPr>
        <p:spPr bwMode="auto">
          <a:xfrm>
            <a:off x="3860800" y="1248635"/>
            <a:ext cx="5022850" cy="55955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spcBef>
                <a:spcPct val="20000"/>
              </a:spcBef>
              <a:defRPr/>
            </a:pPr>
            <a:r>
              <a:rPr lang="en-US" sz="2200" b="0" kern="0" dirty="0" smtClean="0">
                <a:latin typeface="Arial" pitchFamily="34" charset="0"/>
                <a:cs typeface="Arial" pitchFamily="34" charset="0"/>
              </a:rPr>
              <a:t>The equation</a:t>
            </a:r>
          </a:p>
          <a:p>
            <a:pPr marL="342900" lvl="0" indent="-342900" eaLnBrk="0" hangingPunct="0">
              <a:spcBef>
                <a:spcPct val="20000"/>
              </a:spcBef>
              <a:defRPr/>
            </a:pPr>
            <a:endParaRPr lang="en-US" sz="2200" b="0" kern="0" dirty="0" smtClean="0">
              <a:latin typeface="Arial" pitchFamily="34" charset="0"/>
              <a:cs typeface="Arial" pitchFamily="34" charset="0"/>
            </a:endParaRPr>
          </a:p>
          <a:p>
            <a:pPr marL="342900" lvl="0" indent="-342900" eaLnBrk="0" hangingPunct="0">
              <a:spcBef>
                <a:spcPct val="20000"/>
              </a:spcBef>
              <a:defRPr/>
            </a:pPr>
            <a:r>
              <a:rPr lang="en-US" sz="2200" b="0" kern="0" dirty="0" smtClean="0">
                <a:latin typeface="Arial" pitchFamily="34" charset="0"/>
                <a:cs typeface="Arial" pitchFamily="34" charset="0"/>
              </a:rPr>
              <a:t>is the straight line equation.</a:t>
            </a:r>
          </a:p>
          <a:p>
            <a:pPr marL="342900" lvl="0" indent="-342900" eaLnBrk="0" hangingPunct="0">
              <a:spcBef>
                <a:spcPct val="20000"/>
              </a:spcBef>
              <a:defRPr/>
            </a:pPr>
            <a:endParaRPr lang="en-US" sz="2200" b="0" kern="0" dirty="0" smtClean="0">
              <a:latin typeface="Arial" pitchFamily="34" charset="0"/>
              <a:cs typeface="Arial" pitchFamily="34" charset="0"/>
            </a:endParaRPr>
          </a:p>
          <a:p>
            <a:pPr marL="342900" lvl="0" indent="-342900" eaLnBrk="0" hangingPunct="0">
              <a:spcBef>
                <a:spcPct val="20000"/>
              </a:spcBef>
              <a:buFont typeface="Wingdings" pitchFamily="2" charset="2"/>
              <a:buChar char="§"/>
              <a:defRPr/>
            </a:pPr>
            <a:r>
              <a:rPr lang="en-US" sz="2200" b="0" kern="0" dirty="0" smtClean="0">
                <a:latin typeface="Arial" pitchFamily="34" charset="0"/>
                <a:cs typeface="Arial" pitchFamily="34" charset="0"/>
              </a:rPr>
              <a:t>The coordinates of any points that lie on this line satisfy this equation.</a:t>
            </a:r>
          </a:p>
          <a:p>
            <a:pPr marL="342900" lvl="0" indent="-342900" eaLnBrk="0" hangingPunct="0">
              <a:spcBef>
                <a:spcPct val="20000"/>
              </a:spcBef>
              <a:buFont typeface="Wingdings" pitchFamily="2" charset="2"/>
              <a:buChar char="§"/>
              <a:defRPr/>
            </a:pPr>
            <a:r>
              <a:rPr lang="en-US" sz="2200" b="0" kern="0" dirty="0" smtClean="0">
                <a:latin typeface="Arial" pitchFamily="34" charset="0"/>
                <a:cs typeface="Arial" pitchFamily="34" charset="0"/>
              </a:rPr>
              <a:t>The coefficient of the variable, </a:t>
            </a:r>
            <a:r>
              <a:rPr lang="en-US" sz="2200" b="0" i="1" kern="0" dirty="0" smtClean="0">
                <a:latin typeface="Times New Roman" pitchFamily="18" charset="0"/>
                <a:cs typeface="Times New Roman" pitchFamily="18" charset="0"/>
              </a:rPr>
              <a:t>x</a:t>
            </a:r>
            <a:r>
              <a:rPr lang="en-US" sz="2200" b="0" kern="0" dirty="0" smtClean="0">
                <a:latin typeface="Arial" pitchFamily="34" charset="0"/>
                <a:cs typeface="Arial" pitchFamily="34" charset="0"/>
              </a:rPr>
              <a:t>, (for this case, –1.25) is the gradient of the line.   </a:t>
            </a:r>
          </a:p>
          <a:p>
            <a:pPr marL="342900" lvl="0" indent="-342900" eaLnBrk="0" hangingPunct="0">
              <a:spcBef>
                <a:spcPct val="20000"/>
              </a:spcBef>
              <a:buFont typeface="Wingdings" pitchFamily="2" charset="2"/>
              <a:buChar char="§"/>
              <a:defRPr/>
            </a:pPr>
            <a:r>
              <a:rPr lang="en-US" sz="2200" b="0" kern="0" dirty="0" smtClean="0">
                <a:latin typeface="Arial" pitchFamily="34" charset="0"/>
                <a:cs typeface="Arial" pitchFamily="34" charset="0"/>
              </a:rPr>
              <a:t>The value, -1, which is the </a:t>
            </a:r>
            <a:r>
              <a:rPr lang="en-US" sz="2200" b="0" i="1" kern="0" dirty="0" smtClean="0">
                <a:latin typeface="Times New Roman" pitchFamily="18" charset="0"/>
                <a:cs typeface="Times New Roman" pitchFamily="18" charset="0"/>
              </a:rPr>
              <a:t>y</a:t>
            </a:r>
            <a:r>
              <a:rPr lang="en-US" sz="2200" b="0" kern="0" dirty="0" smtClean="0">
                <a:latin typeface="Arial" pitchFamily="34" charset="0"/>
                <a:cs typeface="Arial" pitchFamily="34" charset="0"/>
              </a:rPr>
              <a:t>-value when </a:t>
            </a:r>
            <a:r>
              <a:rPr lang="en-US" sz="2200" b="0" i="1" kern="0" dirty="0" smtClean="0">
                <a:latin typeface="Times New Roman" pitchFamily="18" charset="0"/>
                <a:cs typeface="Times New Roman" pitchFamily="18" charset="0"/>
              </a:rPr>
              <a:t>x</a:t>
            </a:r>
            <a:r>
              <a:rPr lang="en-US" sz="2200" b="0" i="1" kern="0" dirty="0" smtClean="0">
                <a:latin typeface="Arial" pitchFamily="34" charset="0"/>
                <a:cs typeface="Arial" pitchFamily="34" charset="0"/>
              </a:rPr>
              <a:t> </a:t>
            </a:r>
            <a:r>
              <a:rPr lang="en-US" sz="2200" b="0" kern="0" dirty="0" smtClean="0">
                <a:latin typeface="Arial" pitchFamily="34" charset="0"/>
                <a:cs typeface="Arial" pitchFamily="34" charset="0"/>
              </a:rPr>
              <a:t>= 0, is called the </a:t>
            </a:r>
            <a:r>
              <a:rPr lang="en-US" sz="2200" b="0" i="1" kern="0" dirty="0" smtClean="0">
                <a:latin typeface="Times New Roman" pitchFamily="18" charset="0"/>
                <a:cs typeface="Times New Roman" pitchFamily="18" charset="0"/>
              </a:rPr>
              <a:t>y</a:t>
            </a:r>
            <a:r>
              <a:rPr lang="en-US" sz="2200" b="0" kern="0" dirty="0" smtClean="0">
                <a:latin typeface="Arial" pitchFamily="34" charset="0"/>
                <a:cs typeface="Arial" pitchFamily="34" charset="0"/>
              </a:rPr>
              <a:t>-intercept.</a:t>
            </a:r>
          </a:p>
          <a:p>
            <a:pPr marL="342900" lvl="0" indent="-342900" eaLnBrk="0" hangingPunct="0">
              <a:spcBef>
                <a:spcPct val="20000"/>
              </a:spcBef>
              <a:buFont typeface="Wingdings" pitchFamily="2" charset="2"/>
              <a:buChar char="§"/>
              <a:defRPr/>
            </a:pPr>
            <a:r>
              <a:rPr lang="en-US" sz="2200" b="0" kern="0" dirty="0" smtClean="0">
                <a:latin typeface="Arial" pitchFamily="34" charset="0"/>
                <a:cs typeface="Arial" pitchFamily="34" charset="0"/>
              </a:rPr>
              <a:t>Similarly, the </a:t>
            </a:r>
            <a:r>
              <a:rPr lang="en-US" sz="2200" b="0" i="1" kern="0" dirty="0" smtClean="0">
                <a:latin typeface="Times New Roman" pitchFamily="18" charset="0"/>
                <a:cs typeface="Times New Roman" pitchFamily="18" charset="0"/>
              </a:rPr>
              <a:t>x</a:t>
            </a:r>
            <a:r>
              <a:rPr lang="en-US" sz="2200" b="0" kern="0" dirty="0" smtClean="0">
                <a:latin typeface="Arial" pitchFamily="34" charset="0"/>
                <a:cs typeface="Arial" pitchFamily="34" charset="0"/>
              </a:rPr>
              <a:t>-value </a:t>
            </a:r>
            <a:r>
              <a:rPr lang="en-US" sz="2200" b="0" kern="0" dirty="0">
                <a:latin typeface="Arial" pitchFamily="34" charset="0"/>
                <a:cs typeface="Arial" pitchFamily="34" charset="0"/>
              </a:rPr>
              <a:t>when </a:t>
            </a:r>
            <a:r>
              <a:rPr lang="en-US" sz="2200" b="0" i="1" kern="0" dirty="0" smtClean="0">
                <a:latin typeface="Times New Roman" pitchFamily="18" charset="0"/>
                <a:cs typeface="Times New Roman" pitchFamily="18" charset="0"/>
              </a:rPr>
              <a:t>y</a:t>
            </a:r>
            <a:r>
              <a:rPr lang="en-US" sz="2200" b="0" i="1" kern="0" dirty="0" smtClean="0">
                <a:latin typeface="Arial" pitchFamily="34" charset="0"/>
                <a:cs typeface="Arial" pitchFamily="34" charset="0"/>
              </a:rPr>
              <a:t> </a:t>
            </a:r>
            <a:r>
              <a:rPr lang="en-US" sz="2200" b="0" kern="0" dirty="0" smtClean="0">
                <a:latin typeface="Arial" pitchFamily="34" charset="0"/>
                <a:cs typeface="Arial" pitchFamily="34" charset="0"/>
              </a:rPr>
              <a:t>= 0</a:t>
            </a:r>
            <a:r>
              <a:rPr lang="en-US" sz="2200" b="0" kern="0" dirty="0">
                <a:latin typeface="Arial" pitchFamily="34" charset="0"/>
                <a:cs typeface="Arial" pitchFamily="34" charset="0"/>
              </a:rPr>
              <a:t>, is called the </a:t>
            </a:r>
            <a:r>
              <a:rPr lang="en-US" sz="2200" b="0" i="1" kern="0" dirty="0" smtClean="0">
                <a:latin typeface="Times New Roman" pitchFamily="18" charset="0"/>
                <a:cs typeface="Times New Roman" pitchFamily="18" charset="0"/>
              </a:rPr>
              <a:t>x</a:t>
            </a:r>
            <a:r>
              <a:rPr lang="en-US" sz="2200" b="0" kern="0" dirty="0" smtClean="0">
                <a:latin typeface="Arial" pitchFamily="34" charset="0"/>
                <a:cs typeface="Arial" pitchFamily="34" charset="0"/>
              </a:rPr>
              <a:t>-intercept.</a:t>
            </a:r>
          </a:p>
        </p:txBody>
      </p:sp>
      <p:sp>
        <p:nvSpPr>
          <p:cNvPr id="5" name="Oval 4"/>
          <p:cNvSpPr/>
          <p:nvPr/>
        </p:nvSpPr>
        <p:spPr bwMode="auto">
          <a:xfrm>
            <a:off x="5111965" y="1693135"/>
            <a:ext cx="810090" cy="36474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cxnSp>
        <p:nvCxnSpPr>
          <p:cNvPr id="6" name="Straight Arrow Connector 5"/>
          <p:cNvCxnSpPr/>
          <p:nvPr/>
        </p:nvCxnSpPr>
        <p:spPr bwMode="auto">
          <a:xfrm rot="5400000" flipH="1" flipV="1">
            <a:off x="1486154" y="1858404"/>
            <a:ext cx="484632" cy="1588"/>
          </a:xfrm>
          <a:prstGeom prst="straightConnector1">
            <a:avLst/>
          </a:prstGeom>
          <a:solidFill>
            <a:schemeClr val="accent1"/>
          </a:solidFill>
          <a:ln w="3175" cap="flat" cmpd="sng" algn="ctr">
            <a:solidFill>
              <a:schemeClr val="bg1">
                <a:lumMod val="65000"/>
              </a:schemeClr>
            </a:solidFill>
            <a:prstDash val="solid"/>
            <a:round/>
            <a:headEnd type="none" w="med" len="med"/>
            <a:tailEnd type="arrow"/>
          </a:ln>
          <a:effectLst/>
        </p:spPr>
      </p:cxnSp>
      <p:cxnSp>
        <p:nvCxnSpPr>
          <p:cNvPr id="7" name="Straight Arrow Connector 6"/>
          <p:cNvCxnSpPr/>
          <p:nvPr/>
        </p:nvCxnSpPr>
        <p:spPr bwMode="auto">
          <a:xfrm>
            <a:off x="3282950" y="3266321"/>
            <a:ext cx="444500" cy="0"/>
          </a:xfrm>
          <a:prstGeom prst="straightConnector1">
            <a:avLst/>
          </a:prstGeom>
          <a:solidFill>
            <a:schemeClr val="accent1"/>
          </a:solidFill>
          <a:ln w="9525" cap="flat" cmpd="sng" algn="ctr">
            <a:solidFill>
              <a:schemeClr val="bg1">
                <a:lumMod val="65000"/>
              </a:schemeClr>
            </a:solidFill>
            <a:prstDash val="solid"/>
            <a:round/>
            <a:headEnd type="none" w="med" len="med"/>
            <a:tailEnd type="arrow"/>
          </a:ln>
          <a:effectLst/>
        </p:spPr>
      </p:cxnSp>
      <p:sp>
        <p:nvSpPr>
          <p:cNvPr id="8" name="Oval 7"/>
          <p:cNvSpPr/>
          <p:nvPr/>
        </p:nvSpPr>
        <p:spPr bwMode="auto">
          <a:xfrm>
            <a:off x="6089070" y="1673710"/>
            <a:ext cx="425025" cy="38416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Arial" charset="0"/>
              <a:cs typeface="Arial" charset="0"/>
            </a:endParaRPr>
          </a:p>
        </p:txBody>
      </p:sp>
      <p:sp>
        <p:nvSpPr>
          <p:cNvPr id="9" name="TextBox 1"/>
          <p:cNvSpPr txBox="1"/>
          <p:nvPr/>
        </p:nvSpPr>
        <p:spPr>
          <a:xfrm>
            <a:off x="1504950" y="1381170"/>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a:latin typeface="Times New Roman" pitchFamily="18" charset="0"/>
                <a:cs typeface="Times New Roman" pitchFamily="18" charset="0"/>
              </a:rPr>
              <a:t>y</a:t>
            </a:r>
          </a:p>
        </p:txBody>
      </p:sp>
      <p:sp>
        <p:nvSpPr>
          <p:cNvPr id="10" name="TextBox 1"/>
          <p:cNvSpPr txBox="1"/>
          <p:nvPr/>
        </p:nvSpPr>
        <p:spPr>
          <a:xfrm>
            <a:off x="3594100" y="3234215"/>
            <a:ext cx="228618" cy="29530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i="1" dirty="0" smtClean="0">
                <a:latin typeface="Times New Roman" pitchFamily="18" charset="0"/>
                <a:cs typeface="Times New Roman" pitchFamily="18" charset="0"/>
              </a:rPr>
              <a:t>x</a:t>
            </a:r>
            <a:endParaRPr lang="en-GB" sz="1400" b="0" i="1" dirty="0">
              <a:latin typeface="Times New Roman" pitchFamily="18" charset="0"/>
              <a:cs typeface="Times New Roman" pitchFamily="18" charset="0"/>
            </a:endParaRPr>
          </a:p>
        </p:txBody>
      </p:sp>
      <p:sp>
        <p:nvSpPr>
          <p:cNvPr id="11" name="TextBox 1"/>
          <p:cNvSpPr txBox="1"/>
          <p:nvPr/>
        </p:nvSpPr>
        <p:spPr>
          <a:xfrm>
            <a:off x="1504950" y="3203620"/>
            <a:ext cx="326570" cy="348296"/>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400" b="0" dirty="0"/>
              <a:t>0</a:t>
            </a:r>
          </a:p>
        </p:txBody>
      </p:sp>
      <p:grpSp>
        <p:nvGrpSpPr>
          <p:cNvPr id="12" name="Group 11"/>
          <p:cNvGrpSpPr/>
          <p:nvPr/>
        </p:nvGrpSpPr>
        <p:grpSpPr>
          <a:xfrm>
            <a:off x="78191" y="3276670"/>
            <a:ext cx="1590044" cy="346417"/>
            <a:chOff x="78191" y="3413150"/>
            <a:chExt cx="1590044" cy="346417"/>
          </a:xfrm>
        </p:grpSpPr>
        <p:cxnSp>
          <p:nvCxnSpPr>
            <p:cNvPr id="13" name="Straight Connector 12"/>
            <p:cNvCxnSpPr/>
            <p:nvPr/>
          </p:nvCxnSpPr>
          <p:spPr bwMode="auto">
            <a:xfrm>
              <a:off x="712381" y="3759567"/>
              <a:ext cx="955854"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14" name="Straight Arrow Connector 13"/>
            <p:cNvCxnSpPr/>
            <p:nvPr/>
          </p:nvCxnSpPr>
          <p:spPr bwMode="auto">
            <a:xfrm>
              <a:off x="1103921" y="3413150"/>
              <a:ext cx="0" cy="336550"/>
            </a:xfrm>
            <a:prstGeom prst="straightConnector1">
              <a:avLst/>
            </a:prstGeom>
            <a:solidFill>
              <a:schemeClr val="accent1"/>
            </a:solidFill>
            <a:ln w="12700" cap="flat" cmpd="sng" algn="ctr">
              <a:solidFill>
                <a:srgbClr val="FF0000"/>
              </a:solidFill>
              <a:prstDash val="solid"/>
              <a:round/>
              <a:headEnd type="stealth"/>
              <a:tailEnd type="stealth"/>
            </a:ln>
            <a:effectLst/>
          </p:spPr>
        </p:cxnSp>
        <p:sp>
          <p:nvSpPr>
            <p:cNvPr id="15" name="TextBox 14"/>
            <p:cNvSpPr txBox="1"/>
            <p:nvPr/>
          </p:nvSpPr>
          <p:spPr>
            <a:xfrm>
              <a:off x="78191" y="3429000"/>
              <a:ext cx="1025730" cy="276999"/>
            </a:xfrm>
            <a:prstGeom prst="rect">
              <a:avLst/>
            </a:prstGeom>
            <a:noFill/>
          </p:spPr>
          <p:txBody>
            <a:bodyPr wrap="square" rtlCol="0">
              <a:spAutoFit/>
            </a:bodyPr>
            <a:lstStyle/>
            <a:p>
              <a:pPr algn="r"/>
              <a:r>
                <a:rPr lang="en-US" sz="1200" b="0" i="1" dirty="0" smtClean="0">
                  <a:solidFill>
                    <a:srgbClr val="FF0000"/>
                  </a:solidFill>
                  <a:latin typeface="Times New Roman" pitchFamily="18" charset="0"/>
                  <a:cs typeface="Times New Roman" pitchFamily="18" charset="0"/>
                </a:rPr>
                <a:t>y</a:t>
              </a:r>
              <a:r>
                <a:rPr lang="en-US" sz="1200" b="0" dirty="0" smtClean="0">
                  <a:solidFill>
                    <a:srgbClr val="FF0000"/>
                  </a:solidFill>
                </a:rPr>
                <a:t>-intercept</a:t>
              </a:r>
              <a:endParaRPr lang="en-SG" sz="1200" b="0" i="1" dirty="0">
                <a:solidFill>
                  <a:srgbClr val="FF0000"/>
                </a:solidFill>
              </a:endParaRPr>
            </a:p>
          </p:txBody>
        </p:sp>
      </p:grpSp>
      <p:grpSp>
        <p:nvGrpSpPr>
          <p:cNvPr id="16" name="Group 15"/>
          <p:cNvGrpSpPr/>
          <p:nvPr/>
        </p:nvGrpSpPr>
        <p:grpSpPr>
          <a:xfrm>
            <a:off x="1444750" y="2374818"/>
            <a:ext cx="1194508" cy="896436"/>
            <a:chOff x="1444750" y="2521931"/>
            <a:chExt cx="1194508" cy="896436"/>
          </a:xfrm>
        </p:grpSpPr>
        <p:cxnSp>
          <p:nvCxnSpPr>
            <p:cNvPr id="17" name="Straight Connector 16"/>
            <p:cNvCxnSpPr/>
            <p:nvPr/>
          </p:nvCxnSpPr>
          <p:spPr bwMode="auto">
            <a:xfrm>
              <a:off x="1444750" y="2878307"/>
              <a:ext cx="0" cy="54006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18" name="Straight Arrow Connector 17"/>
            <p:cNvCxnSpPr/>
            <p:nvPr/>
          </p:nvCxnSpPr>
          <p:spPr bwMode="auto">
            <a:xfrm>
              <a:off x="1445389" y="2933945"/>
              <a:ext cx="282287" cy="0"/>
            </a:xfrm>
            <a:prstGeom prst="straightConnector1">
              <a:avLst/>
            </a:prstGeom>
            <a:solidFill>
              <a:schemeClr val="accent1"/>
            </a:solidFill>
            <a:ln w="12700" cap="flat" cmpd="sng" algn="ctr">
              <a:solidFill>
                <a:srgbClr val="FF0000"/>
              </a:solidFill>
              <a:prstDash val="solid"/>
              <a:round/>
              <a:headEnd type="stealth"/>
              <a:tailEnd type="stealth"/>
            </a:ln>
            <a:effectLst/>
          </p:spPr>
        </p:cxnSp>
        <p:sp>
          <p:nvSpPr>
            <p:cNvPr id="19" name="TextBox 18"/>
            <p:cNvSpPr txBox="1"/>
            <p:nvPr/>
          </p:nvSpPr>
          <p:spPr>
            <a:xfrm>
              <a:off x="1743983" y="2521931"/>
              <a:ext cx="895275" cy="276999"/>
            </a:xfrm>
            <a:prstGeom prst="rect">
              <a:avLst/>
            </a:prstGeom>
            <a:noFill/>
          </p:spPr>
          <p:txBody>
            <a:bodyPr wrap="square" rtlCol="0">
              <a:spAutoFit/>
            </a:bodyPr>
            <a:lstStyle/>
            <a:p>
              <a:r>
                <a:rPr lang="en-US" sz="1200" b="0" i="1" dirty="0" smtClean="0">
                  <a:solidFill>
                    <a:srgbClr val="FF0000"/>
                  </a:solidFill>
                  <a:latin typeface="Times New Roman" pitchFamily="18" charset="0"/>
                  <a:cs typeface="Times New Roman" pitchFamily="18" charset="0"/>
                </a:rPr>
                <a:t>x</a:t>
              </a:r>
              <a:r>
                <a:rPr lang="en-US" sz="1200" b="0" i="1" dirty="0" smtClean="0">
                  <a:solidFill>
                    <a:srgbClr val="FF0000"/>
                  </a:solidFill>
                </a:rPr>
                <a:t>-</a:t>
              </a:r>
              <a:r>
                <a:rPr lang="en-US" sz="1200" b="0" dirty="0" smtClean="0">
                  <a:solidFill>
                    <a:srgbClr val="FF0000"/>
                  </a:solidFill>
                </a:rPr>
                <a:t>intercept</a:t>
              </a:r>
              <a:endParaRPr lang="en-SG" sz="1200" b="0" i="1" dirty="0">
                <a:solidFill>
                  <a:srgbClr val="FF0000"/>
                </a:solidFill>
              </a:endParaRPr>
            </a:p>
          </p:txBody>
        </p:sp>
        <p:cxnSp>
          <p:nvCxnSpPr>
            <p:cNvPr id="20" name="Curved Connector 19"/>
            <p:cNvCxnSpPr/>
            <p:nvPr/>
          </p:nvCxnSpPr>
          <p:spPr bwMode="auto">
            <a:xfrm rot="5400000">
              <a:off x="1578537" y="2687049"/>
              <a:ext cx="256154" cy="209887"/>
            </a:xfrm>
            <a:prstGeom prst="curvedConnector3">
              <a:avLst>
                <a:gd name="adj1" fmla="val 8491"/>
              </a:avLst>
            </a:prstGeom>
            <a:solidFill>
              <a:schemeClr val="accent1"/>
            </a:solidFill>
            <a:ln w="9525" cap="flat" cmpd="sng" algn="ctr">
              <a:solidFill>
                <a:srgbClr val="FF0000"/>
              </a:solidFill>
              <a:prstDash val="solid"/>
              <a:round/>
              <a:headEnd type="none" w="med" len="med"/>
              <a:tailEnd type="arrow"/>
            </a:ln>
            <a:effectLst/>
          </p:spPr>
        </p:cxnSp>
      </p:grpSp>
      <p:cxnSp>
        <p:nvCxnSpPr>
          <p:cNvPr id="23" name="Straight Arrow Connector 22"/>
          <p:cNvCxnSpPr/>
          <p:nvPr/>
        </p:nvCxnSpPr>
        <p:spPr>
          <a:xfrm flipH="1">
            <a:off x="5711484" y="1306502"/>
            <a:ext cx="252775" cy="344429"/>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837871" y="965306"/>
            <a:ext cx="1055520" cy="369332"/>
          </a:xfrm>
          <a:prstGeom prst="rect">
            <a:avLst/>
          </a:prstGeom>
          <a:noFill/>
        </p:spPr>
        <p:txBody>
          <a:bodyPr wrap="square" rtlCol="0">
            <a:spAutoFit/>
          </a:bodyPr>
          <a:lstStyle/>
          <a:p>
            <a:r>
              <a:rPr lang="en-US" dirty="0" smtClean="0">
                <a:solidFill>
                  <a:srgbClr val="FF0000"/>
                </a:solidFill>
              </a:rPr>
              <a:t>Gradient</a:t>
            </a:r>
            <a:endParaRPr lang="en-SG" dirty="0">
              <a:solidFill>
                <a:srgbClr val="FF0000"/>
              </a:solidFill>
            </a:endParaRPr>
          </a:p>
        </p:txBody>
      </p:sp>
      <p:cxnSp>
        <p:nvCxnSpPr>
          <p:cNvPr id="25" name="Straight Arrow Connector 24"/>
          <p:cNvCxnSpPr/>
          <p:nvPr/>
        </p:nvCxnSpPr>
        <p:spPr>
          <a:xfrm flipH="1">
            <a:off x="6514095" y="1673710"/>
            <a:ext cx="379297" cy="172214"/>
          </a:xfrm>
          <a:prstGeom prst="straightConnector1">
            <a:avLst/>
          </a:prstGeom>
          <a:ln w="12700">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893392" y="1436767"/>
            <a:ext cx="1392259" cy="369332"/>
          </a:xfrm>
          <a:prstGeom prst="rect">
            <a:avLst/>
          </a:prstGeom>
          <a:noFill/>
        </p:spPr>
        <p:txBody>
          <a:bodyPr wrap="square" rtlCol="0">
            <a:spAutoFit/>
          </a:bodyPr>
          <a:lstStyle/>
          <a:p>
            <a:r>
              <a:rPr lang="en-US" i="1" dirty="0" smtClean="0">
                <a:solidFill>
                  <a:srgbClr val="FF0000"/>
                </a:solidFill>
                <a:latin typeface="Times New Roman" panose="02020603050405020304" pitchFamily="18" charset="0"/>
                <a:cs typeface="Times New Roman" panose="02020603050405020304" pitchFamily="18" charset="0"/>
              </a:rPr>
              <a:t>y</a:t>
            </a:r>
            <a:r>
              <a:rPr lang="en-US" dirty="0" smtClean="0">
                <a:solidFill>
                  <a:srgbClr val="FF0000"/>
                </a:solidFill>
              </a:rPr>
              <a:t>-intercept</a:t>
            </a:r>
            <a:endParaRPr lang="en-SG" dirty="0">
              <a:solidFill>
                <a:srgbClr val="FF0000"/>
              </a:solidFill>
            </a:endParaRPr>
          </a:p>
        </p:txBody>
      </p:sp>
    </p:spTree>
    <p:extLst>
      <p:ext uri="{BB962C8B-B14F-4D97-AF65-F5344CB8AC3E}">
        <p14:creationId xmlns:p14="http://schemas.microsoft.com/office/powerpoint/2010/main" val="248981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blinds(horizontal)">
                                      <p:cBhvr>
                                        <p:cTn id="23" dur="500"/>
                                        <p:tgtEl>
                                          <p:spTgt spid="4">
                                            <p:txEl>
                                              <p:pRg st="5" end="5"/>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linds(horizontal)">
                                      <p:cBhvr>
                                        <p:cTn id="35" dur="500"/>
                                        <p:tgtEl>
                                          <p:spTgt spid="4">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par>
                                <p:cTn id="39" presetID="22" presetClass="entr" presetSubtype="1" fill="hold" nodeType="withEffect">
                                  <p:stCondLst>
                                    <p:cond delay="50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par>
                                <p:cTn id="42" presetID="1" presetClass="entr" presetSubtype="0" fill="hold" nodeType="withEffect">
                                  <p:stCondLst>
                                    <p:cond delay="50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50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blinds(horizontal)">
                                      <p:cBhvr>
                                        <p:cTn id="50" dur="500"/>
                                        <p:tgtEl>
                                          <p:spTgt spid="4">
                                            <p:txEl>
                                              <p:pRg st="7" end="7"/>
                                            </p:txEl>
                                          </p:spTgt>
                                        </p:tgtEl>
                                      </p:cBhvr>
                                    </p:animEffect>
                                  </p:childTnLst>
                                </p:cTn>
                              </p:par>
                              <p:par>
                                <p:cTn id="51" presetID="22" presetClass="entr" presetSubtype="1" fill="hold" nodeType="withEffect">
                                  <p:stCondLst>
                                    <p:cond delay="50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4" grpId="0"/>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92CC40256BA743BB061CE4353DE5A8" ma:contentTypeVersion="0" ma:contentTypeDescription="Create a new document." ma:contentTypeScope="" ma:versionID="53541e5cc2014cdc8811c88d2119b944">
  <xsd:schema xmlns:xsd="http://www.w3.org/2001/XMLSchema" xmlns:xs="http://www.w3.org/2001/XMLSchema" xmlns:p="http://schemas.microsoft.com/office/2006/metadata/properties" xmlns:ns2="11cbfdd1-0d15-4d2e-8163-76ddba46e71e" targetNamespace="http://schemas.microsoft.com/office/2006/metadata/properties" ma:root="true" ma:fieldsID="c9f6bf29eb9c4ae868f849c8f66196af" ns2:_="">
    <xsd:import namespace="11cbfdd1-0d15-4d2e-8163-76ddba46e71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bfdd1-0d15-4d2e-8163-76ddba46e71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11cbfdd1-0d15-4d2e-8163-76ddba46e71e">2VY3XA7RMHT7-1431402006-60</_dlc_DocId>
    <_dlc_DocIdUrl xmlns="11cbfdd1-0d15-4d2e-8163-76ddba46e71e">
      <Url>https://rp-sp.rp.edu.sg/sites/LCMS_0-0-A113-1/_layouts/15/DocIdRedir.aspx?ID=2VY3XA7RMHT7-1431402006-60</Url>
      <Description>2VY3XA7RMHT7-1431402006-60</Description>
    </_dlc_DocIdUrl>
  </documentManagement>
</p:properties>
</file>

<file path=customXml/itemProps1.xml><?xml version="1.0" encoding="utf-8"?>
<ds:datastoreItem xmlns:ds="http://schemas.openxmlformats.org/officeDocument/2006/customXml" ds:itemID="{C6E7BBDD-AD96-4448-88C0-18C44809E993}"/>
</file>

<file path=customXml/itemProps2.xml><?xml version="1.0" encoding="utf-8"?>
<ds:datastoreItem xmlns:ds="http://schemas.openxmlformats.org/officeDocument/2006/customXml" ds:itemID="{D90649D8-B586-4DE4-AD45-CEC4D691728B}"/>
</file>

<file path=customXml/itemProps3.xml><?xml version="1.0" encoding="utf-8"?>
<ds:datastoreItem xmlns:ds="http://schemas.openxmlformats.org/officeDocument/2006/customXml" ds:itemID="{12AFC154-188F-4994-B5F3-06050D224623}"/>
</file>

<file path=customXml/itemProps4.xml><?xml version="1.0" encoding="utf-8"?>
<ds:datastoreItem xmlns:ds="http://schemas.openxmlformats.org/officeDocument/2006/customXml" ds:itemID="{C4D2B3D9-2B67-446E-93BF-2DB416E6E0F8}"/>
</file>

<file path=docProps/app.xml><?xml version="1.0" encoding="utf-8"?>
<Properties xmlns="http://schemas.openxmlformats.org/officeDocument/2006/extended-properties" xmlns:vt="http://schemas.openxmlformats.org/officeDocument/2006/docPropsVTypes">
  <TotalTime>880</TotalTime>
  <Words>1121</Words>
  <Application>Microsoft Office PowerPoint</Application>
  <PresentationFormat>On-screen Show (4:3)</PresentationFormat>
  <Paragraphs>165</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P04 Getting it Straight 6th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P04 Getting it Straight 6th Presentation</dc:title>
  <dc:creator>Sheryl Lee</dc:creator>
  <cp:lastModifiedBy>Chng Lina</cp:lastModifiedBy>
  <cp:revision>90</cp:revision>
  <dcterms:created xsi:type="dcterms:W3CDTF">2011-06-07T03:26:48Z</dcterms:created>
  <dcterms:modified xsi:type="dcterms:W3CDTF">2017-05-05T17:12:11Z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0x0101008192CC40256BA743BB061CE4353DE5A8</vt:lpwstr>
  </property>
  <property fmtid="{D5CDD505-2E9C-101B-9397-08002B2CF9AE}" pid="3" name="_dlc_DocIdItemGuid">
    <vt:lpwstr>1ca0fbcc-46e2-4254-8978-79f382f31c34</vt:lpwstr>
  </property>
</Properties>
</file>