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33.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8" r:id="rId2"/>
    <p:sldId id="330" r:id="rId3"/>
    <p:sldId id="331" r:id="rId4"/>
    <p:sldId id="332" r:id="rId5"/>
    <p:sldId id="313" r:id="rId6"/>
    <p:sldId id="312" r:id="rId7"/>
    <p:sldId id="298" r:id="rId8"/>
    <p:sldId id="299" r:id="rId9"/>
    <p:sldId id="300" r:id="rId10"/>
    <p:sldId id="301" r:id="rId11"/>
    <p:sldId id="335" r:id="rId12"/>
    <p:sldId id="337" r:id="rId13"/>
    <p:sldId id="333" r:id="rId14"/>
    <p:sldId id="328" r:id="rId15"/>
    <p:sldId id="278" r:id="rId16"/>
    <p:sldId id="323" r:id="rId17"/>
    <p:sldId id="283" r:id="rId18"/>
    <p:sldId id="285" r:id="rId19"/>
    <p:sldId id="286" r:id="rId20"/>
    <p:sldId id="324" r:id="rId21"/>
    <p:sldId id="325" r:id="rId22"/>
    <p:sldId id="326" r:id="rId23"/>
    <p:sldId id="327" r:id="rId24"/>
    <p:sldId id="293" r:id="rId25"/>
    <p:sldId id="294" r:id="rId26"/>
    <p:sldId id="295" r:id="rId27"/>
    <p:sldId id="296" r:id="rId28"/>
    <p:sldId id="288" r:id="rId29"/>
    <p:sldId id="321" r:id="rId30"/>
    <p:sldId id="314" r:id="rId31"/>
    <p:sldId id="315" r:id="rId32"/>
    <p:sldId id="338" r:id="rId33"/>
    <p:sldId id="316" r:id="rId34"/>
    <p:sldId id="317" r:id="rId35"/>
    <p:sldId id="318" r:id="rId36"/>
    <p:sldId id="319"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B31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82" autoAdjust="0"/>
    <p:restoredTop sz="94660"/>
  </p:normalViewPr>
  <p:slideViewPr>
    <p:cSldViewPr snapToGrid="0" snapToObjects="1">
      <p:cViewPr varScale="1">
        <p:scale>
          <a:sx n="69" d="100"/>
          <a:sy n="69" d="100"/>
        </p:scale>
        <p:origin x="-1398"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customXml" Target="../customXml/item4.xml"/><Relationship Id="rId20" Type="http://schemas.openxmlformats.org/officeDocument/2006/relationships/slide" Target="slides/slide19.xml"/><Relationship Id="rId4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29241F-3379-42C2-92E6-070861E45E4D}" type="datetimeFigureOut">
              <a:rPr lang="en-SG" smtClean="0"/>
              <a:t>1/6/2017</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3887A1-3618-458F-9767-7B10F0044493}" type="slidenum">
              <a:rPr lang="en-SG" smtClean="0"/>
              <a:t>‹#›</a:t>
            </a:fld>
            <a:endParaRPr lang="en-SG"/>
          </a:p>
        </p:txBody>
      </p:sp>
    </p:spTree>
    <p:extLst>
      <p:ext uri="{BB962C8B-B14F-4D97-AF65-F5344CB8AC3E}">
        <p14:creationId xmlns:p14="http://schemas.microsoft.com/office/powerpoint/2010/main" val="911722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851" y="1"/>
            <a:ext cx="9169851" cy="6877388"/>
          </a:xfrm>
          <a:prstGeom prst="rect">
            <a:avLst/>
          </a:prstGeom>
        </p:spPr>
      </p:pic>
      <p:sp>
        <p:nvSpPr>
          <p:cNvPr id="2" name="Title 1"/>
          <p:cNvSpPr>
            <a:spLocks noGrp="1"/>
          </p:cNvSpPr>
          <p:nvPr>
            <p:ph type="ctrTitle" hasCustomPrompt="1"/>
          </p:nvPr>
        </p:nvSpPr>
        <p:spPr>
          <a:xfrm>
            <a:off x="1044004" y="1935042"/>
            <a:ext cx="5104098" cy="1360445"/>
          </a:xfrm>
          <a:prstGeom prst="rect">
            <a:avLst/>
          </a:prstGeom>
        </p:spPr>
        <p:txBody>
          <a:bodyPr anchor="t" anchorCtr="0">
            <a:normAutofit/>
          </a:bodyPr>
          <a:lstStyle>
            <a:lvl1pPr marL="0" algn="l">
              <a:lnSpc>
                <a:spcPts val="5000"/>
              </a:lnSpc>
              <a:spcBef>
                <a:spcPts val="0"/>
              </a:spcBef>
              <a:defRPr sz="5500" baseline="0">
                <a:solidFill>
                  <a:srgbClr val="6DB310"/>
                </a:solidFill>
                <a:latin typeface="Arial"/>
                <a:cs typeface="Arial"/>
              </a:defRPr>
            </a:lvl1pPr>
          </a:lstStyle>
          <a:p>
            <a:r>
              <a:rPr lang="en-US" dirty="0" smtClean="0"/>
              <a:t>COVER PAGE</a:t>
            </a:r>
            <a:br>
              <a:rPr lang="en-US" dirty="0" smtClean="0"/>
            </a:br>
            <a:r>
              <a:rPr lang="en-US" dirty="0" smtClean="0"/>
              <a:t>TEMPLATE</a:t>
            </a:r>
            <a:endParaRPr lang="en-US" dirty="0"/>
          </a:p>
        </p:txBody>
      </p:sp>
      <p:pic>
        <p:nvPicPr>
          <p:cNvPr id="3" name="Picture 2" descr="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67411" y="462074"/>
            <a:ext cx="1248980" cy="404131"/>
          </a:xfrm>
          <a:prstGeom prst="rect">
            <a:avLst/>
          </a:prstGeom>
        </p:spPr>
      </p:pic>
      <p:sp>
        <p:nvSpPr>
          <p:cNvPr id="6" name="Text Placeholder 5"/>
          <p:cNvSpPr>
            <a:spLocks noGrp="1"/>
          </p:cNvSpPr>
          <p:nvPr>
            <p:ph type="body" sz="quarter" idx="10" hasCustomPrompt="1"/>
          </p:nvPr>
        </p:nvSpPr>
        <p:spPr>
          <a:xfrm>
            <a:off x="1044004" y="3295487"/>
            <a:ext cx="5104098" cy="498475"/>
          </a:xfrm>
          <a:prstGeom prst="rect">
            <a:avLst/>
          </a:prstGeom>
        </p:spPr>
        <p:txBody>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smtClean="0"/>
              <a:t>Sub header</a:t>
            </a:r>
          </a:p>
        </p:txBody>
      </p:sp>
      <p:sp>
        <p:nvSpPr>
          <p:cNvPr id="9" name="Text Placeholder 8"/>
          <p:cNvSpPr>
            <a:spLocks noGrp="1"/>
          </p:cNvSpPr>
          <p:nvPr>
            <p:ph type="body" sz="quarter" idx="11" hasCustomPrompt="1"/>
          </p:nvPr>
        </p:nvSpPr>
        <p:spPr>
          <a:xfrm>
            <a:off x="6858000" y="4648200"/>
            <a:ext cx="2159000" cy="914400"/>
          </a:xfrm>
          <a:prstGeom prst="rect">
            <a:avLst/>
          </a:prstGeom>
        </p:spPr>
        <p:txBody>
          <a:bodyPr/>
          <a:lstStyle>
            <a:lvl1pPr marL="0" indent="0">
              <a:buNone/>
              <a:defRPr sz="2000" baseline="0">
                <a:solidFill>
                  <a:schemeClr val="bg1"/>
                </a:solidFill>
              </a:defRPr>
            </a:lvl1pPr>
          </a:lstStyle>
          <a:p>
            <a:pPr lvl="0"/>
            <a:r>
              <a:rPr lang="en-GB" dirty="0" smtClean="0"/>
              <a:t>Your department</a:t>
            </a:r>
            <a:endParaRPr lang="en-GB" dirty="0"/>
          </a:p>
        </p:txBody>
      </p:sp>
      <p:pic>
        <p:nvPicPr>
          <p:cNvPr id="10242" name="Picture 2" descr="C:\Documents and Settings\xinjie\Desktop\RPSG Stuffs\Letterheads_hires\letterhead_logos.png"/>
          <p:cNvPicPr>
            <a:picLocks noChangeAspect="1" noChangeArrowheads="1"/>
          </p:cNvPicPr>
          <p:nvPr userDrawn="1"/>
        </p:nvPicPr>
        <p:blipFill>
          <a:blip r:embed="rId4"/>
          <a:srcRect/>
          <a:stretch>
            <a:fillRect/>
          </a:stretch>
        </p:blipFill>
        <p:spPr bwMode="auto">
          <a:xfrm>
            <a:off x="162560" y="6207760"/>
            <a:ext cx="4715969" cy="505426"/>
          </a:xfrm>
          <a:prstGeom prst="rect">
            <a:avLst/>
          </a:prstGeom>
          <a:noFill/>
        </p:spPr>
      </p:pic>
      <p:pic>
        <p:nvPicPr>
          <p:cNvPr id="1026"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630589" y="4411579"/>
            <a:ext cx="2513411" cy="246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5354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7" name="Picture 6" descr="Untitled-1-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15" y="19845"/>
            <a:ext cx="9143391" cy="6857543"/>
          </a:xfrm>
          <a:prstGeom prst="rect">
            <a:avLst/>
          </a:prstGeom>
        </p:spPr>
      </p:pic>
      <p:sp>
        <p:nvSpPr>
          <p:cNvPr id="2" name="Title 1"/>
          <p:cNvSpPr>
            <a:spLocks noGrp="1"/>
          </p:cNvSpPr>
          <p:nvPr>
            <p:ph type="ctrTitle" hasCustomPrompt="1"/>
          </p:nvPr>
        </p:nvSpPr>
        <p:spPr>
          <a:xfrm>
            <a:off x="490415" y="2540256"/>
            <a:ext cx="5104098" cy="2018718"/>
          </a:xfrm>
          <a:prstGeom prst="rect">
            <a:avLst/>
          </a:prstGeom>
        </p:spPr>
        <p:txBody>
          <a:bodyPr anchor="t" anchorCtr="0">
            <a:normAutofit/>
          </a:bodyPr>
          <a:lstStyle>
            <a:lvl1pPr marL="0" algn="l">
              <a:lnSpc>
                <a:spcPts val="4200"/>
              </a:lnSpc>
              <a:spcBef>
                <a:spcPts val="0"/>
              </a:spcBef>
              <a:defRPr sz="4300" baseline="0">
                <a:solidFill>
                  <a:srgbClr val="6DB310"/>
                </a:solidFill>
                <a:latin typeface="Arial"/>
                <a:cs typeface="Arial"/>
              </a:defRPr>
            </a:lvl1pPr>
          </a:lstStyle>
          <a:p>
            <a:r>
              <a:rPr lang="en-US" dirty="0" smtClean="0"/>
              <a:t>CHAPTER DIVIDER</a:t>
            </a:r>
            <a:endParaRPr lang="en-US" dirty="0"/>
          </a:p>
        </p:txBody>
      </p:sp>
    </p:spTree>
    <p:extLst>
      <p:ext uri="{BB962C8B-B14F-4D97-AF65-F5344CB8AC3E}">
        <p14:creationId xmlns:p14="http://schemas.microsoft.com/office/powerpoint/2010/main" val="6815073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cxnSp>
        <p:nvCxnSpPr>
          <p:cNvPr id="7" name="Straight Connector 6"/>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9" name="Picture 8"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Tree>
    <p:extLst>
      <p:ext uri="{BB962C8B-B14F-4D97-AF65-F5344CB8AC3E}">
        <p14:creationId xmlns:p14="http://schemas.microsoft.com/office/powerpoint/2010/main" val="14958444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8" name="Content Placeholder 5"/>
          <p:cNvSpPr>
            <a:spLocks noGrp="1"/>
          </p:cNvSpPr>
          <p:nvPr>
            <p:ph sz="quarter" idx="13"/>
          </p:nvPr>
        </p:nvSpPr>
        <p:spPr>
          <a:xfrm>
            <a:off x="665163" y="962526"/>
            <a:ext cx="4071937" cy="5221706"/>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Chart Placeholder 9"/>
          <p:cNvSpPr>
            <a:spLocks noGrp="1"/>
          </p:cNvSpPr>
          <p:nvPr>
            <p:ph type="chart" sz="quarter" idx="14"/>
          </p:nvPr>
        </p:nvSpPr>
        <p:spPr>
          <a:xfrm>
            <a:off x="4927600" y="962526"/>
            <a:ext cx="3558606" cy="5221706"/>
          </a:xfrm>
          <a:prstGeom prst="rect">
            <a:avLst/>
          </a:prstGeom>
        </p:spPr>
        <p:txBody>
          <a:bodyPr/>
          <a:lstStyle>
            <a:lvl1pPr>
              <a:defRPr sz="2400"/>
            </a:lvl1pPr>
          </a:lstStyle>
          <a:p>
            <a:endParaRPr lang="en-GB"/>
          </a:p>
        </p:txBody>
      </p:sp>
      <p:sp>
        <p:nvSpPr>
          <p:cNvPr id="9"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t>Header Copy</a:t>
            </a:r>
            <a:endParaRPr lang="en-US" dirty="0"/>
          </a:p>
        </p:txBody>
      </p:sp>
      <p:cxnSp>
        <p:nvCxnSpPr>
          <p:cNvPr id="11" name="Straight Connector 10"/>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2491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8" name="Content Placeholder 5"/>
          <p:cNvSpPr>
            <a:spLocks noGrp="1"/>
          </p:cNvSpPr>
          <p:nvPr>
            <p:ph sz="quarter" idx="13"/>
          </p:nvPr>
        </p:nvSpPr>
        <p:spPr>
          <a:xfrm>
            <a:off x="665163" y="962526"/>
            <a:ext cx="4071937" cy="5221706"/>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Picture Placeholder 10"/>
          <p:cNvSpPr>
            <a:spLocks noGrp="1"/>
          </p:cNvSpPr>
          <p:nvPr>
            <p:ph type="pic" sz="quarter" idx="14"/>
          </p:nvPr>
        </p:nvSpPr>
        <p:spPr>
          <a:xfrm>
            <a:off x="4876800" y="962526"/>
            <a:ext cx="3609975" cy="5221706"/>
          </a:xfrm>
          <a:prstGeom prst="rect">
            <a:avLst/>
          </a:prstGeom>
        </p:spPr>
        <p:txBody>
          <a:bodyPr/>
          <a:lstStyle>
            <a:lvl1pPr>
              <a:defRPr sz="2400"/>
            </a:lvl1pPr>
          </a:lstStyle>
          <a:p>
            <a:endParaRPr lang="en-GB"/>
          </a:p>
        </p:txBody>
      </p:sp>
      <p:sp>
        <p:nvSpPr>
          <p:cNvPr id="9"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t>Header Copy</a:t>
            </a:r>
            <a:endParaRPr lang="en-US" dirty="0"/>
          </a:p>
        </p:txBody>
      </p:sp>
      <p:cxnSp>
        <p:nvCxnSpPr>
          <p:cNvPr id="10" name="Straight Connector 9"/>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1066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8" name="Content Placeholder 5"/>
          <p:cNvSpPr>
            <a:spLocks noGrp="1"/>
          </p:cNvSpPr>
          <p:nvPr>
            <p:ph sz="quarter" idx="13"/>
          </p:nvPr>
        </p:nvSpPr>
        <p:spPr>
          <a:xfrm>
            <a:off x="665163" y="962526"/>
            <a:ext cx="4071937" cy="5221706"/>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able Placeholder 8"/>
          <p:cNvSpPr>
            <a:spLocks noGrp="1"/>
          </p:cNvSpPr>
          <p:nvPr>
            <p:ph type="tbl" sz="quarter" idx="14"/>
          </p:nvPr>
        </p:nvSpPr>
        <p:spPr>
          <a:xfrm>
            <a:off x="4851400" y="962526"/>
            <a:ext cx="3635375" cy="5221706"/>
          </a:xfrm>
          <a:prstGeom prst="rect">
            <a:avLst/>
          </a:prstGeom>
        </p:spPr>
        <p:txBody>
          <a:bodyPr/>
          <a:lstStyle>
            <a:lvl1pPr>
              <a:defRPr sz="2400"/>
            </a:lvl1pPr>
          </a:lstStyle>
          <a:p>
            <a:endParaRPr lang="en-GB"/>
          </a:p>
        </p:txBody>
      </p:sp>
      <p:sp>
        <p:nvSpPr>
          <p:cNvPr id="10"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t>Header Copy</a:t>
            </a:r>
            <a:endParaRPr lang="en-US" dirty="0"/>
          </a:p>
        </p:txBody>
      </p:sp>
      <p:cxnSp>
        <p:nvCxnSpPr>
          <p:cNvPr id="11" name="Straight Connector 10"/>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2130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10" name="Text Placeholder 9"/>
          <p:cNvSpPr>
            <a:spLocks noGrp="1"/>
          </p:cNvSpPr>
          <p:nvPr>
            <p:ph type="body" sz="quarter" idx="13"/>
          </p:nvPr>
        </p:nvSpPr>
        <p:spPr>
          <a:xfrm>
            <a:off x="665610" y="962526"/>
            <a:ext cx="7820596" cy="5221706"/>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t>Header Copy</a:t>
            </a:r>
            <a:endParaRPr lang="en-US" dirty="0"/>
          </a:p>
        </p:txBody>
      </p:sp>
      <p:cxnSp>
        <p:nvCxnSpPr>
          <p:cNvPr id="9" name="Straight Connector 8"/>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9681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onten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cxnSp>
        <p:nvCxnSpPr>
          <p:cNvPr id="7" name="Straight Connector 6"/>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9" name="Picture 8"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Tree>
    <p:extLst>
      <p:ext uri="{BB962C8B-B14F-4D97-AF65-F5344CB8AC3E}">
        <p14:creationId xmlns:p14="http://schemas.microsoft.com/office/powerpoint/2010/main" val="9484222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932743"/>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Lst>
  <p:timing>
    <p:tnLst>
      <p:par>
        <p:cTn id="1" dur="indefinite" restart="never" nodeType="tmRoot"/>
      </p:par>
    </p:tnLst>
  </p:timing>
  <p:txStyles>
    <p:titleStyle>
      <a:lvl1pPr algn="l"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0.png"/><Relationship Id="rId4" Type="http://schemas.openxmlformats.org/officeDocument/2006/relationships/image" Target="../media/image9.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10.png"/><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10.png"/><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19.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21.wmf"/><Relationship Id="rId5" Type="http://schemas.openxmlformats.org/officeDocument/2006/relationships/oleObject" Target="../embeddings/oleObject6.bin"/><Relationship Id="rId4" Type="http://schemas.openxmlformats.org/officeDocument/2006/relationships/image" Target="../media/image20.wmf"/></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3.xml"/><Relationship Id="rId1" Type="http://schemas.openxmlformats.org/officeDocument/2006/relationships/vmlDrawing" Target="../drawings/vmlDrawing6.vml"/><Relationship Id="rId5" Type="http://schemas.openxmlformats.org/officeDocument/2006/relationships/image" Target="../media/image22.wmf"/><Relationship Id="rId4" Type="http://schemas.openxmlformats.org/officeDocument/2006/relationships/oleObject" Target="../embeddings/oleObject7.bin"/></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image" Target="../media/image24.wmf"/><Relationship Id="rId5" Type="http://schemas.openxmlformats.org/officeDocument/2006/relationships/oleObject" Target="../embeddings/oleObject8.bin"/><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3.xml"/><Relationship Id="rId1" Type="http://schemas.openxmlformats.org/officeDocument/2006/relationships/vmlDrawing" Target="../drawings/vmlDrawing8.vml"/><Relationship Id="rId5" Type="http://schemas.openxmlformats.org/officeDocument/2006/relationships/image" Target="../media/image25.wmf"/><Relationship Id="rId4" Type="http://schemas.openxmlformats.org/officeDocument/2006/relationships/oleObject" Target="../embeddings/oleObject9.bin"/></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4004" y="1935042"/>
            <a:ext cx="7533068" cy="2027357"/>
          </a:xfrm>
        </p:spPr>
        <p:txBody>
          <a:bodyPr>
            <a:normAutofit/>
          </a:bodyPr>
          <a:lstStyle/>
          <a:p>
            <a:r>
              <a:rPr lang="en-US" dirty="0" smtClean="0">
                <a:solidFill>
                  <a:srgbClr val="000000"/>
                </a:solidFill>
              </a:rPr>
              <a:t>P08</a:t>
            </a:r>
            <a:r>
              <a:rPr lang="en-US" dirty="0" smtClean="0"/>
              <a:t/>
            </a:r>
            <a:br>
              <a:rPr lang="en-US" dirty="0" smtClean="0"/>
            </a:br>
            <a:r>
              <a:rPr lang="en-US" dirty="0" smtClean="0"/>
              <a:t>Train Schedule</a:t>
            </a:r>
            <a:br>
              <a:rPr lang="en-US" dirty="0" smtClean="0"/>
            </a:br>
            <a:r>
              <a:rPr lang="en-US" sz="4000" dirty="0" smtClean="0"/>
              <a:t>6</a:t>
            </a:r>
            <a:r>
              <a:rPr lang="en-US" sz="4000" baseline="30000" dirty="0" smtClean="0"/>
              <a:t>th</a:t>
            </a:r>
            <a:r>
              <a:rPr lang="en-US" sz="4000" dirty="0" smtClean="0"/>
              <a:t> Presentation</a:t>
            </a:r>
            <a:endParaRPr lang="en-US" sz="4000" dirty="0"/>
          </a:p>
        </p:txBody>
      </p:sp>
      <p:sp>
        <p:nvSpPr>
          <p:cNvPr id="3" name="TextBox 2"/>
          <p:cNvSpPr txBox="1"/>
          <p:nvPr/>
        </p:nvSpPr>
        <p:spPr>
          <a:xfrm>
            <a:off x="1084972" y="3906027"/>
            <a:ext cx="2501198" cy="400110"/>
          </a:xfrm>
          <a:prstGeom prst="rect">
            <a:avLst/>
          </a:prstGeom>
          <a:noFill/>
        </p:spPr>
        <p:txBody>
          <a:bodyPr wrap="none" rtlCol="0">
            <a:spAutoFit/>
          </a:bodyPr>
          <a:lstStyle/>
          <a:p>
            <a:r>
              <a:rPr lang="en-US" sz="2000" dirty="0" smtClean="0">
                <a:latin typeface="Arial"/>
                <a:cs typeface="Arial"/>
              </a:rPr>
              <a:t>A113 – Mathematics</a:t>
            </a:r>
          </a:p>
        </p:txBody>
      </p:sp>
    </p:spTree>
    <p:extLst>
      <p:ext uri="{BB962C8B-B14F-4D97-AF65-F5344CB8AC3E}">
        <p14:creationId xmlns:p14="http://schemas.microsoft.com/office/powerpoint/2010/main" val="197222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Rot="1" noChangeArrowheads="1"/>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a:t>Illustration of terms</a:t>
            </a:r>
          </a:p>
        </p:txBody>
      </p:sp>
      <p:sp>
        <p:nvSpPr>
          <p:cNvPr id="3" name="Rectangle 3"/>
          <p:cNvSpPr txBox="1">
            <a:spLocks noChangeArrowheads="1"/>
          </p:cNvSpPr>
          <p:nvPr/>
        </p:nvSpPr>
        <p:spPr>
          <a:xfrm>
            <a:off x="304801" y="1020567"/>
            <a:ext cx="8506690"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spcBef>
                <a:spcPts val="3000"/>
              </a:spcBef>
              <a:defRPr/>
            </a:pPr>
            <a:r>
              <a:rPr lang="en-US" sz="2400" dirty="0" smtClean="0"/>
              <a:t>In this example, </a:t>
            </a:r>
            <a:r>
              <a:rPr lang="en-US" sz="2400" dirty="0"/>
              <a:t>if </a:t>
            </a:r>
            <a:r>
              <a:rPr lang="en-US" sz="2400" dirty="0"/>
              <a:t>Point A is the reference </a:t>
            </a:r>
            <a:r>
              <a:rPr lang="en-US" sz="2400" dirty="0" smtClean="0"/>
              <a:t>point, and </a:t>
            </a:r>
            <a:r>
              <a:rPr lang="en-US" sz="2400" dirty="0"/>
              <a:t>an </a:t>
            </a:r>
            <a:r>
              <a:rPr lang="en-US" sz="2400" dirty="0"/>
              <a:t>object travels </a:t>
            </a:r>
            <a:r>
              <a:rPr lang="en-US" sz="2400" dirty="0" smtClean="0"/>
              <a:t>from Point B to Point C and reverses back to Point D in 15 </a:t>
            </a:r>
            <a:r>
              <a:rPr lang="en-US" sz="2400" dirty="0" smtClean="0"/>
              <a:t>seconds, </a:t>
            </a:r>
            <a:endParaRPr lang="en-US" sz="2400" dirty="0" smtClean="0"/>
          </a:p>
          <a:p>
            <a:pPr>
              <a:lnSpc>
                <a:spcPct val="90000"/>
              </a:lnSpc>
              <a:spcBef>
                <a:spcPts val="3000"/>
              </a:spcBef>
              <a:defRPr/>
            </a:pPr>
            <a:r>
              <a:rPr lang="en-US" sz="2000" dirty="0" smtClean="0"/>
              <a:t>Total distance travelled = 120 + 30 = 150 m</a:t>
            </a:r>
          </a:p>
          <a:p>
            <a:pPr>
              <a:lnSpc>
                <a:spcPct val="90000"/>
              </a:lnSpc>
              <a:spcBef>
                <a:spcPts val="3000"/>
              </a:spcBef>
              <a:defRPr/>
            </a:pPr>
            <a:r>
              <a:rPr lang="en-US" sz="2000" dirty="0" smtClean="0"/>
              <a:t>Displacement = 50 </a:t>
            </a:r>
            <a:r>
              <a:rPr lang="en-US" sz="2000" dirty="0"/>
              <a:t>– </a:t>
            </a:r>
            <a:r>
              <a:rPr lang="en-US" sz="2000" dirty="0" smtClean="0"/>
              <a:t>(</a:t>
            </a:r>
            <a:r>
              <a:rPr lang="en-US" sz="2000" dirty="0"/>
              <a:t>– 4</a:t>
            </a:r>
            <a:r>
              <a:rPr lang="en-US" sz="2000" dirty="0" smtClean="0"/>
              <a:t>0) </a:t>
            </a:r>
            <a:r>
              <a:rPr lang="en-US" sz="2000" dirty="0"/>
              <a:t>= </a:t>
            </a:r>
            <a:r>
              <a:rPr lang="en-US" sz="2000" dirty="0" smtClean="0"/>
              <a:t>90 m</a:t>
            </a:r>
          </a:p>
          <a:p>
            <a:pPr>
              <a:lnSpc>
                <a:spcPct val="90000"/>
              </a:lnSpc>
              <a:spcBef>
                <a:spcPts val="3000"/>
              </a:spcBef>
              <a:defRPr/>
            </a:pPr>
            <a:r>
              <a:rPr lang="en-US" sz="2000" dirty="0" smtClean="0"/>
              <a:t>Average Speed = Total distance </a:t>
            </a:r>
            <a:r>
              <a:rPr lang="en-US" sz="2000" dirty="0"/>
              <a:t>travelled </a:t>
            </a:r>
            <a:r>
              <a:rPr lang="en-US" sz="2000" dirty="0" smtClean="0"/>
              <a:t>/ Time taken = 10 m/s</a:t>
            </a:r>
          </a:p>
          <a:p>
            <a:pPr>
              <a:lnSpc>
                <a:spcPct val="90000"/>
              </a:lnSpc>
              <a:spcBef>
                <a:spcPts val="3000"/>
              </a:spcBef>
              <a:defRPr/>
            </a:pPr>
            <a:r>
              <a:rPr lang="en-US" sz="2000" dirty="0"/>
              <a:t>Average </a:t>
            </a:r>
            <a:r>
              <a:rPr lang="en-US" sz="2000" dirty="0" smtClean="0"/>
              <a:t>Velocity </a:t>
            </a:r>
            <a:r>
              <a:rPr lang="en-US" sz="2000" dirty="0"/>
              <a:t>= </a:t>
            </a:r>
            <a:r>
              <a:rPr lang="en-US" sz="2000" dirty="0" smtClean="0"/>
              <a:t>Displacement </a:t>
            </a:r>
            <a:r>
              <a:rPr lang="en-US" sz="2000" dirty="0"/>
              <a:t>/ </a:t>
            </a:r>
            <a:r>
              <a:rPr lang="en-US" sz="2000" dirty="0" smtClean="0"/>
              <a:t>Time </a:t>
            </a:r>
            <a:r>
              <a:rPr lang="en-US" sz="2000" dirty="0"/>
              <a:t>= </a:t>
            </a:r>
            <a:r>
              <a:rPr lang="en-US" sz="2000" dirty="0" smtClean="0"/>
              <a:t>6 </a:t>
            </a:r>
            <a:r>
              <a:rPr lang="en-US" sz="2000" dirty="0"/>
              <a:t>m/s</a:t>
            </a:r>
          </a:p>
          <a:p>
            <a:pPr marL="0" indent="0">
              <a:lnSpc>
                <a:spcPct val="90000"/>
              </a:lnSpc>
              <a:spcBef>
                <a:spcPts val="3000"/>
              </a:spcBef>
              <a:buNone/>
              <a:defRPr/>
            </a:pPr>
            <a:endParaRPr lang="en-US" sz="2000" dirty="0" smtClean="0"/>
          </a:p>
          <a:p>
            <a:pPr>
              <a:lnSpc>
                <a:spcPct val="90000"/>
              </a:lnSpc>
              <a:spcBef>
                <a:spcPts val="3000"/>
              </a:spcBef>
              <a:defRPr/>
            </a:pPr>
            <a:endParaRPr lang="en-US" sz="2000" dirty="0" smtClean="0"/>
          </a:p>
          <a:p>
            <a:pPr>
              <a:lnSpc>
                <a:spcPct val="90000"/>
              </a:lnSpc>
              <a:spcBef>
                <a:spcPts val="3000"/>
              </a:spcBef>
              <a:defRPr/>
            </a:pPr>
            <a:endParaRPr lang="en-US" sz="2400" dirty="0" smtClean="0"/>
          </a:p>
          <a:p>
            <a:pPr>
              <a:lnSpc>
                <a:spcPct val="90000"/>
              </a:lnSpc>
              <a:spcBef>
                <a:spcPts val="3000"/>
              </a:spcBef>
              <a:defRPr/>
            </a:pPr>
            <a:endParaRPr lang="en-US" sz="2400" dirty="0" smtClean="0"/>
          </a:p>
        </p:txBody>
      </p:sp>
      <p:cxnSp>
        <p:nvCxnSpPr>
          <p:cNvPr id="5" name="Straight Connector 4"/>
          <p:cNvCxnSpPr/>
          <p:nvPr/>
        </p:nvCxnSpPr>
        <p:spPr>
          <a:xfrm flipV="1">
            <a:off x="1233055" y="5860502"/>
            <a:ext cx="648000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Multiply 5"/>
          <p:cNvSpPr/>
          <p:nvPr/>
        </p:nvSpPr>
        <p:spPr>
          <a:xfrm>
            <a:off x="3491346" y="5705157"/>
            <a:ext cx="288000" cy="288000"/>
          </a:xfrm>
          <a:prstGeom prst="mathMultiply">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latin typeface="Arial" panose="020B0604020202020204" pitchFamily="34" charset="0"/>
              <a:cs typeface="Arial" panose="020B0604020202020204" pitchFamily="34" charset="0"/>
            </a:endParaRPr>
          </a:p>
        </p:txBody>
      </p:sp>
      <p:sp>
        <p:nvSpPr>
          <p:cNvPr id="7" name="TextBox 6"/>
          <p:cNvSpPr txBox="1"/>
          <p:nvPr/>
        </p:nvSpPr>
        <p:spPr>
          <a:xfrm>
            <a:off x="3387436" y="5335825"/>
            <a:ext cx="495819" cy="369332"/>
          </a:xfrm>
          <a:prstGeom prst="rect">
            <a:avLst/>
          </a:prstGeom>
          <a:noFill/>
          <a:ln>
            <a:noFill/>
          </a:ln>
        </p:spPr>
        <p:txBody>
          <a:bodyPr wrap="square" rtlCol="0">
            <a:spAutoFit/>
          </a:bodyPr>
          <a:lstStyle/>
          <a:p>
            <a:pPr algn="ctr"/>
            <a:r>
              <a:rPr lang="en-US" dirty="0" smtClean="0">
                <a:latin typeface="Arial" panose="020B0604020202020204" pitchFamily="34" charset="0"/>
                <a:cs typeface="Arial" panose="020B0604020202020204" pitchFamily="34" charset="0"/>
              </a:rPr>
              <a:t>A</a:t>
            </a:r>
            <a:endParaRPr lang="en-SG" dirty="0">
              <a:latin typeface="Arial" panose="020B0604020202020204" pitchFamily="34" charset="0"/>
              <a:cs typeface="Arial" panose="020B0604020202020204" pitchFamily="34" charset="0"/>
            </a:endParaRPr>
          </a:p>
        </p:txBody>
      </p:sp>
      <p:sp>
        <p:nvSpPr>
          <p:cNvPr id="8" name="Multiply 7"/>
          <p:cNvSpPr/>
          <p:nvPr/>
        </p:nvSpPr>
        <p:spPr>
          <a:xfrm>
            <a:off x="1870364" y="5705157"/>
            <a:ext cx="288000" cy="288000"/>
          </a:xfrm>
          <a:prstGeom prst="mathMultiply">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latin typeface="Arial" panose="020B0604020202020204" pitchFamily="34" charset="0"/>
              <a:cs typeface="Arial" panose="020B0604020202020204" pitchFamily="34" charset="0"/>
            </a:endParaRPr>
          </a:p>
        </p:txBody>
      </p:sp>
      <p:sp>
        <p:nvSpPr>
          <p:cNvPr id="9" name="TextBox 8"/>
          <p:cNvSpPr txBox="1"/>
          <p:nvPr/>
        </p:nvSpPr>
        <p:spPr>
          <a:xfrm>
            <a:off x="1766454" y="5335825"/>
            <a:ext cx="495819" cy="369332"/>
          </a:xfrm>
          <a:prstGeom prst="rect">
            <a:avLst/>
          </a:prstGeom>
          <a:noFill/>
          <a:ln>
            <a:noFill/>
          </a:ln>
        </p:spPr>
        <p:txBody>
          <a:bodyPr wrap="square" rtlCol="0">
            <a:spAutoFit/>
          </a:bodyPr>
          <a:lstStyle/>
          <a:p>
            <a:pPr algn="ctr"/>
            <a:r>
              <a:rPr lang="en-US" dirty="0" smtClean="0">
                <a:latin typeface="Arial" panose="020B0604020202020204" pitchFamily="34" charset="0"/>
                <a:cs typeface="Arial" panose="020B0604020202020204" pitchFamily="34" charset="0"/>
              </a:rPr>
              <a:t>B</a:t>
            </a:r>
            <a:endParaRPr lang="en-SG" dirty="0">
              <a:latin typeface="Arial" panose="020B0604020202020204" pitchFamily="34" charset="0"/>
              <a:cs typeface="Arial" panose="020B0604020202020204" pitchFamily="34" charset="0"/>
            </a:endParaRPr>
          </a:p>
        </p:txBody>
      </p:sp>
      <p:sp>
        <p:nvSpPr>
          <p:cNvPr id="10" name="Multiply 9"/>
          <p:cNvSpPr/>
          <p:nvPr/>
        </p:nvSpPr>
        <p:spPr>
          <a:xfrm>
            <a:off x="6802583" y="5705157"/>
            <a:ext cx="288000" cy="288000"/>
          </a:xfrm>
          <a:prstGeom prst="mathMultiply">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latin typeface="Arial" panose="020B0604020202020204" pitchFamily="34" charset="0"/>
              <a:cs typeface="Arial" panose="020B0604020202020204" pitchFamily="34" charset="0"/>
            </a:endParaRPr>
          </a:p>
        </p:txBody>
      </p:sp>
      <p:sp>
        <p:nvSpPr>
          <p:cNvPr id="11" name="TextBox 10"/>
          <p:cNvSpPr txBox="1"/>
          <p:nvPr/>
        </p:nvSpPr>
        <p:spPr>
          <a:xfrm>
            <a:off x="6698673" y="5335825"/>
            <a:ext cx="495819" cy="369332"/>
          </a:xfrm>
          <a:prstGeom prst="rect">
            <a:avLst/>
          </a:prstGeom>
          <a:noFill/>
          <a:ln>
            <a:noFill/>
          </a:ln>
        </p:spPr>
        <p:txBody>
          <a:bodyPr wrap="square" rtlCol="0">
            <a:spAutoFit/>
          </a:bodyPr>
          <a:lstStyle/>
          <a:p>
            <a:pPr algn="ctr"/>
            <a:r>
              <a:rPr lang="en-US" dirty="0" smtClean="0">
                <a:latin typeface="Arial" panose="020B0604020202020204" pitchFamily="34" charset="0"/>
                <a:cs typeface="Arial" panose="020B0604020202020204" pitchFamily="34" charset="0"/>
              </a:rPr>
              <a:t>C</a:t>
            </a:r>
            <a:endParaRPr lang="en-SG" dirty="0">
              <a:latin typeface="Arial" panose="020B0604020202020204" pitchFamily="34" charset="0"/>
              <a:cs typeface="Arial" panose="020B0604020202020204" pitchFamily="34" charset="0"/>
            </a:endParaRPr>
          </a:p>
        </p:txBody>
      </p:sp>
      <p:cxnSp>
        <p:nvCxnSpPr>
          <p:cNvPr id="13" name="Straight Connector 12"/>
          <p:cNvCxnSpPr/>
          <p:nvPr/>
        </p:nvCxnSpPr>
        <p:spPr>
          <a:xfrm>
            <a:off x="2022664" y="5923987"/>
            <a:ext cx="0" cy="43200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946582" y="5923987"/>
            <a:ext cx="0" cy="68400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Multiply 21"/>
          <p:cNvSpPr/>
          <p:nvPr/>
        </p:nvSpPr>
        <p:spPr>
          <a:xfrm>
            <a:off x="5789730" y="5705157"/>
            <a:ext cx="288000" cy="288000"/>
          </a:xfrm>
          <a:prstGeom prst="mathMultiply">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latin typeface="Arial" panose="020B0604020202020204" pitchFamily="34" charset="0"/>
              <a:cs typeface="Arial" panose="020B0604020202020204" pitchFamily="34" charset="0"/>
            </a:endParaRPr>
          </a:p>
        </p:txBody>
      </p:sp>
      <p:sp>
        <p:nvSpPr>
          <p:cNvPr id="23" name="TextBox 22"/>
          <p:cNvSpPr txBox="1"/>
          <p:nvPr/>
        </p:nvSpPr>
        <p:spPr>
          <a:xfrm>
            <a:off x="5685820" y="5335825"/>
            <a:ext cx="495819" cy="369332"/>
          </a:xfrm>
          <a:prstGeom prst="rect">
            <a:avLst/>
          </a:prstGeom>
          <a:noFill/>
          <a:ln>
            <a:noFill/>
          </a:ln>
        </p:spPr>
        <p:txBody>
          <a:bodyPr wrap="square" rtlCol="0">
            <a:spAutoFit/>
          </a:bodyPr>
          <a:lstStyle/>
          <a:p>
            <a:pPr algn="ctr"/>
            <a:r>
              <a:rPr lang="en-US" dirty="0" smtClean="0">
                <a:latin typeface="Arial" panose="020B0604020202020204" pitchFamily="34" charset="0"/>
                <a:cs typeface="Arial" panose="020B0604020202020204" pitchFamily="34" charset="0"/>
              </a:rPr>
              <a:t>D</a:t>
            </a:r>
            <a:endParaRPr lang="en-SG" dirty="0">
              <a:latin typeface="Arial" panose="020B0604020202020204" pitchFamily="34" charset="0"/>
              <a:cs typeface="Arial" panose="020B0604020202020204" pitchFamily="34" charset="0"/>
            </a:endParaRPr>
          </a:p>
        </p:txBody>
      </p:sp>
      <p:cxnSp>
        <p:nvCxnSpPr>
          <p:cNvPr id="24" name="Straight Connector 23"/>
          <p:cNvCxnSpPr/>
          <p:nvPr/>
        </p:nvCxnSpPr>
        <p:spPr>
          <a:xfrm>
            <a:off x="5921721" y="5947821"/>
            <a:ext cx="0" cy="612000"/>
          </a:xfrm>
          <a:prstGeom prst="line">
            <a:avLst/>
          </a:prstGeom>
          <a:ln w="127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7" name="Right Arrow 26"/>
          <p:cNvSpPr/>
          <p:nvPr/>
        </p:nvSpPr>
        <p:spPr>
          <a:xfrm>
            <a:off x="2007773" y="4932236"/>
            <a:ext cx="4968000" cy="288000"/>
          </a:xfrm>
          <a:prstGeom prst="rightArrow">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latin typeface="Arial" panose="020B0604020202020204" pitchFamily="34" charset="0"/>
              <a:cs typeface="Arial" panose="020B0604020202020204" pitchFamily="34" charset="0"/>
            </a:endParaRPr>
          </a:p>
        </p:txBody>
      </p:sp>
      <p:sp>
        <p:nvSpPr>
          <p:cNvPr id="28" name="Right Arrow 27"/>
          <p:cNvSpPr/>
          <p:nvPr/>
        </p:nvSpPr>
        <p:spPr>
          <a:xfrm flipH="1">
            <a:off x="5887168" y="5153911"/>
            <a:ext cx="1080000" cy="288000"/>
          </a:xfrm>
          <a:prstGeom prst="rightArrow">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latin typeface="Arial" panose="020B0604020202020204" pitchFamily="34" charset="0"/>
              <a:cs typeface="Arial" panose="020B0604020202020204" pitchFamily="34" charset="0"/>
            </a:endParaRPr>
          </a:p>
        </p:txBody>
      </p:sp>
      <p:cxnSp>
        <p:nvCxnSpPr>
          <p:cNvPr id="29" name="Straight Arrow Connector 28"/>
          <p:cNvCxnSpPr/>
          <p:nvPr/>
        </p:nvCxnSpPr>
        <p:spPr>
          <a:xfrm>
            <a:off x="5931197" y="6411046"/>
            <a:ext cx="1008000" cy="0"/>
          </a:xfrm>
          <a:prstGeom prst="straightConnector1">
            <a:avLst/>
          </a:prstGeom>
          <a:ln w="19050">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6183985" y="6389085"/>
            <a:ext cx="698773" cy="369332"/>
          </a:xfrm>
          <a:prstGeom prst="rect">
            <a:avLst/>
          </a:prstGeom>
          <a:noFill/>
          <a:ln>
            <a:noFill/>
          </a:ln>
        </p:spPr>
        <p:txBody>
          <a:bodyPr wrap="square" rtlCol="0">
            <a:spAutoFit/>
          </a:bodyPr>
          <a:lstStyle/>
          <a:p>
            <a:pPr algn="ctr"/>
            <a:r>
              <a:rPr lang="en-US" dirty="0">
                <a:latin typeface="Arial" panose="020B0604020202020204" pitchFamily="34" charset="0"/>
                <a:cs typeface="Arial" panose="020B0604020202020204" pitchFamily="34" charset="0"/>
              </a:rPr>
              <a:t>3</a:t>
            </a:r>
            <a:r>
              <a:rPr lang="en-US" dirty="0" smtClean="0">
                <a:latin typeface="Arial" panose="020B0604020202020204" pitchFamily="34" charset="0"/>
                <a:cs typeface="Arial" panose="020B0604020202020204" pitchFamily="34" charset="0"/>
              </a:rPr>
              <a:t>0 m</a:t>
            </a:r>
            <a:endParaRPr lang="en-SG" dirty="0">
              <a:latin typeface="Arial" panose="020B0604020202020204" pitchFamily="34" charset="0"/>
              <a:cs typeface="Arial" panose="020B0604020202020204" pitchFamily="34" charset="0"/>
            </a:endParaRPr>
          </a:p>
        </p:txBody>
      </p:sp>
      <p:cxnSp>
        <p:nvCxnSpPr>
          <p:cNvPr id="31" name="Straight Connector 30"/>
          <p:cNvCxnSpPr/>
          <p:nvPr/>
        </p:nvCxnSpPr>
        <p:spPr>
          <a:xfrm>
            <a:off x="3635345" y="5923987"/>
            <a:ext cx="0" cy="50400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2022664" y="6153842"/>
            <a:ext cx="1620000" cy="0"/>
          </a:xfrm>
          <a:prstGeom prst="straightConnector1">
            <a:avLst/>
          </a:prstGeom>
          <a:ln w="19050">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3642664" y="6158396"/>
            <a:ext cx="3276000" cy="0"/>
          </a:xfrm>
          <a:prstGeom prst="straightConnector1">
            <a:avLst/>
          </a:prstGeom>
          <a:ln w="19050">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2483277" y="6131881"/>
            <a:ext cx="698773" cy="369332"/>
          </a:xfrm>
          <a:prstGeom prst="rect">
            <a:avLst/>
          </a:prstGeom>
          <a:noFill/>
          <a:ln>
            <a:noFill/>
          </a:ln>
        </p:spPr>
        <p:txBody>
          <a:bodyPr wrap="square" rtlCol="0">
            <a:spAutoFit/>
          </a:bodyPr>
          <a:lstStyle/>
          <a:p>
            <a:pPr algn="ctr"/>
            <a:r>
              <a:rPr lang="en-US" dirty="0" smtClean="0">
                <a:latin typeface="Arial" panose="020B0604020202020204" pitchFamily="34" charset="0"/>
                <a:cs typeface="Arial" panose="020B0604020202020204" pitchFamily="34" charset="0"/>
              </a:rPr>
              <a:t>40 m</a:t>
            </a:r>
            <a:endParaRPr lang="en-SG" dirty="0">
              <a:latin typeface="Arial" panose="020B0604020202020204" pitchFamily="34" charset="0"/>
              <a:cs typeface="Arial" panose="020B0604020202020204" pitchFamily="34" charset="0"/>
            </a:endParaRPr>
          </a:p>
        </p:txBody>
      </p:sp>
      <p:sp>
        <p:nvSpPr>
          <p:cNvPr id="35" name="TextBox 34"/>
          <p:cNvSpPr txBox="1"/>
          <p:nvPr/>
        </p:nvSpPr>
        <p:spPr>
          <a:xfrm>
            <a:off x="4931277" y="6150290"/>
            <a:ext cx="698773" cy="369332"/>
          </a:xfrm>
          <a:prstGeom prst="rect">
            <a:avLst/>
          </a:prstGeom>
          <a:noFill/>
          <a:ln>
            <a:noFill/>
          </a:ln>
        </p:spPr>
        <p:txBody>
          <a:bodyPr wrap="square" rtlCol="0">
            <a:spAutoFit/>
          </a:bodyPr>
          <a:lstStyle/>
          <a:p>
            <a:pPr algn="ctr"/>
            <a:r>
              <a:rPr lang="en-US" dirty="0">
                <a:latin typeface="Arial" panose="020B0604020202020204" pitchFamily="34" charset="0"/>
                <a:cs typeface="Arial" panose="020B0604020202020204" pitchFamily="34" charset="0"/>
              </a:rPr>
              <a:t>8</a:t>
            </a:r>
            <a:r>
              <a:rPr lang="en-US" dirty="0" smtClean="0">
                <a:latin typeface="Arial" panose="020B0604020202020204" pitchFamily="34" charset="0"/>
                <a:cs typeface="Arial" panose="020B0604020202020204" pitchFamily="34" charset="0"/>
              </a:rPr>
              <a:t>0 m</a:t>
            </a:r>
            <a:endParaRPr lang="en-S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1846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500"/>
                            </p:stCondLst>
                            <p:childTnLst>
                              <p:par>
                                <p:cTn id="13" presetID="22" presetClass="entr" presetSubtype="2"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right)">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ipe(left)">
                                      <p:cBhvr>
                                        <p:cTn id="20" dur="500"/>
                                        <p:tgtEl>
                                          <p:spTgt spid="3">
                                            <p:txEl>
                                              <p:pRg st="1" end="1"/>
                                            </p:txEl>
                                          </p:spTgt>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left)">
                                      <p:cBhvr>
                                        <p:cTn id="24" dur="500"/>
                                        <p:tgtEl>
                                          <p:spTgt spid="3">
                                            <p:txEl>
                                              <p:pRg st="2" end="2"/>
                                            </p:txEl>
                                          </p:spTgt>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wipe(left)">
                                      <p:cBhvr>
                                        <p:cTn id="28" dur="500"/>
                                        <p:tgtEl>
                                          <p:spTgt spid="3">
                                            <p:txEl>
                                              <p:pRg st="3" end="3"/>
                                            </p:txEl>
                                          </p:spTgt>
                                        </p:tgtEl>
                                      </p:cBhvr>
                                    </p:animEffect>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7"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Rot="1" noChangeArrowheads="1"/>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Rate of change</a:t>
            </a:r>
          </a:p>
        </p:txBody>
      </p:sp>
      <p:sp>
        <p:nvSpPr>
          <p:cNvPr id="4" name="Rectangle 3"/>
          <p:cNvSpPr txBox="1">
            <a:spLocks noChangeArrowheads="1"/>
          </p:cNvSpPr>
          <p:nvPr/>
        </p:nvSpPr>
        <p:spPr>
          <a:xfrm>
            <a:off x="462686" y="1198418"/>
            <a:ext cx="8229600"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spcBef>
                <a:spcPts val="3000"/>
              </a:spcBef>
              <a:defRPr/>
            </a:pPr>
            <a:r>
              <a:rPr lang="en-US" sz="2400" dirty="0"/>
              <a:t>The </a:t>
            </a:r>
            <a:r>
              <a:rPr lang="en-US" sz="2400" b="1" dirty="0"/>
              <a:t>rate of change </a:t>
            </a:r>
            <a:r>
              <a:rPr lang="en-US" sz="2400" dirty="0"/>
              <a:t>of a quantity is the change in the quantity with respect to the time lapsed.</a:t>
            </a:r>
          </a:p>
          <a:p>
            <a:pPr>
              <a:lnSpc>
                <a:spcPct val="90000"/>
              </a:lnSpc>
              <a:spcBef>
                <a:spcPts val="1800"/>
              </a:spcBef>
              <a:defRPr/>
            </a:pPr>
            <a:r>
              <a:rPr lang="en-US" sz="2400" dirty="0"/>
              <a:t>The </a:t>
            </a:r>
            <a:r>
              <a:rPr lang="en-US" sz="2400" b="1" dirty="0"/>
              <a:t>average rate of change </a:t>
            </a:r>
            <a:r>
              <a:rPr lang="en-US" sz="2400" dirty="0"/>
              <a:t>of a quantity is the total change in the quantity with respect to the total time lapsed</a:t>
            </a:r>
            <a:r>
              <a:rPr lang="en-US" sz="2400" dirty="0" smtClean="0"/>
              <a:t>.</a:t>
            </a:r>
          </a:p>
          <a:p>
            <a:pPr>
              <a:lnSpc>
                <a:spcPct val="90000"/>
              </a:lnSpc>
              <a:spcBef>
                <a:spcPts val="1800"/>
              </a:spcBef>
              <a:defRPr/>
            </a:pPr>
            <a:r>
              <a:rPr lang="en-US" sz="2400" dirty="0"/>
              <a:t>The rate of change at a particular instance is known as the </a:t>
            </a:r>
            <a:r>
              <a:rPr lang="en-US" sz="2400" b="1" dirty="0"/>
              <a:t>instantaneous rate of change</a:t>
            </a:r>
            <a:r>
              <a:rPr lang="en-US" sz="2400" dirty="0">
                <a:solidFill>
                  <a:schemeClr val="accent4"/>
                </a:solidFill>
              </a:rPr>
              <a:t>, </a:t>
            </a:r>
            <a:r>
              <a:rPr lang="en-US" sz="2400" dirty="0"/>
              <a:t>which can vary at different points in time. </a:t>
            </a:r>
          </a:p>
          <a:p>
            <a:pPr>
              <a:lnSpc>
                <a:spcPct val="90000"/>
              </a:lnSpc>
              <a:spcBef>
                <a:spcPts val="1800"/>
              </a:spcBef>
              <a:defRPr/>
            </a:pPr>
            <a:endParaRPr lang="en-US" sz="2400" dirty="0"/>
          </a:p>
          <a:p>
            <a:pPr>
              <a:lnSpc>
                <a:spcPct val="80000"/>
              </a:lnSpc>
              <a:buFontTx/>
              <a:buNone/>
              <a:defRPr/>
            </a:pPr>
            <a:r>
              <a:rPr lang="en-US" sz="2400" dirty="0" smtClean="0"/>
              <a:t/>
            </a:r>
            <a:br>
              <a:rPr lang="en-US" sz="2400" dirty="0" smtClean="0"/>
            </a:br>
            <a:endParaRPr lang="en-US" sz="2400" dirty="0" smtClean="0"/>
          </a:p>
          <a:p>
            <a:pPr>
              <a:lnSpc>
                <a:spcPct val="80000"/>
              </a:lnSpc>
              <a:defRPr/>
            </a:pPr>
            <a:endParaRPr lang="en-US" sz="2400" dirty="0" smtClean="0"/>
          </a:p>
          <a:p>
            <a:pPr>
              <a:lnSpc>
                <a:spcPct val="80000"/>
              </a:lnSpc>
              <a:defRPr/>
            </a:pPr>
            <a:endParaRPr lang="en-US" sz="2400" dirty="0" smtClean="0"/>
          </a:p>
          <a:p>
            <a:pPr>
              <a:lnSpc>
                <a:spcPct val="80000"/>
              </a:lnSpc>
              <a:defRPr/>
            </a:pPr>
            <a:endParaRPr lang="en-US" sz="2400" dirty="0" smtClean="0"/>
          </a:p>
          <a:p>
            <a:pPr>
              <a:lnSpc>
                <a:spcPct val="80000"/>
              </a:lnSpc>
              <a:defRPr/>
            </a:pPr>
            <a:endParaRPr lang="en-US" sz="2400" dirty="0" smtClean="0"/>
          </a:p>
          <a:p>
            <a:pPr>
              <a:lnSpc>
                <a:spcPct val="80000"/>
              </a:lnSpc>
              <a:buFontTx/>
              <a:buNone/>
              <a:defRPr/>
            </a:pPr>
            <a:endParaRPr lang="en-US" sz="2400" dirty="0" smtClean="0"/>
          </a:p>
        </p:txBody>
      </p:sp>
    </p:spTree>
    <p:extLst>
      <p:ext uri="{BB962C8B-B14F-4D97-AF65-F5344CB8AC3E}">
        <p14:creationId xmlns:p14="http://schemas.microsoft.com/office/powerpoint/2010/main" val="2433201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Rot="1" noChangeArrowheads="1"/>
          </p:cNvSpPr>
          <p:nvPr/>
        </p:nvSpPr>
        <p:spPr>
          <a:xfrm>
            <a:off x="457200" y="274638"/>
            <a:ext cx="8229600" cy="806017"/>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2800" b="1" dirty="0" smtClean="0"/>
              <a:t>Average vs Instantaneous Rate of Change</a:t>
            </a:r>
          </a:p>
        </p:txBody>
      </p:sp>
      <p:sp>
        <p:nvSpPr>
          <p:cNvPr id="4" name="Rectangle 3"/>
          <p:cNvSpPr txBox="1">
            <a:spLocks noChangeArrowheads="1"/>
          </p:cNvSpPr>
          <p:nvPr/>
        </p:nvSpPr>
        <p:spPr>
          <a:xfrm>
            <a:off x="462686" y="1198418"/>
            <a:ext cx="8229600"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spcBef>
                <a:spcPts val="1800"/>
              </a:spcBef>
              <a:defRPr/>
            </a:pPr>
            <a:r>
              <a:rPr lang="en-SG" sz="2400" b="1" dirty="0" smtClean="0"/>
              <a:t>Average speed</a:t>
            </a:r>
            <a:r>
              <a:rPr lang="en-SG" sz="2400" dirty="0" smtClean="0"/>
              <a:t> </a:t>
            </a:r>
            <a:r>
              <a:rPr lang="en-SG" sz="2400" dirty="0"/>
              <a:t>describes the </a:t>
            </a:r>
            <a:r>
              <a:rPr lang="en-SG" sz="2400" dirty="0" smtClean="0"/>
              <a:t>distance/time </a:t>
            </a:r>
            <a:r>
              <a:rPr lang="en-SG" sz="2400" dirty="0"/>
              <a:t>ratio over a period of time.</a:t>
            </a:r>
          </a:p>
          <a:p>
            <a:pPr>
              <a:lnSpc>
                <a:spcPct val="90000"/>
              </a:lnSpc>
              <a:spcBef>
                <a:spcPts val="1800"/>
              </a:spcBef>
              <a:defRPr/>
            </a:pPr>
            <a:r>
              <a:rPr lang="en-US" sz="2400" b="1" dirty="0"/>
              <a:t>Instantaneous </a:t>
            </a:r>
            <a:r>
              <a:rPr lang="en-US" sz="2400" b="1" dirty="0" smtClean="0"/>
              <a:t>speed</a:t>
            </a:r>
            <a:r>
              <a:rPr lang="en-US" sz="2400" dirty="0" smtClean="0"/>
              <a:t> </a:t>
            </a:r>
            <a:r>
              <a:rPr lang="en-US" sz="2400" dirty="0"/>
              <a:t>is the </a:t>
            </a:r>
            <a:r>
              <a:rPr lang="en-US" sz="2400" dirty="0" smtClean="0"/>
              <a:t>speed </a:t>
            </a:r>
            <a:r>
              <a:rPr lang="en-US" sz="2400" dirty="0"/>
              <a:t>at any point in time. </a:t>
            </a:r>
            <a:endParaRPr lang="en-US" sz="2400" dirty="0" smtClean="0"/>
          </a:p>
          <a:p>
            <a:pPr>
              <a:lnSpc>
                <a:spcPct val="90000"/>
              </a:lnSpc>
              <a:spcBef>
                <a:spcPts val="1800"/>
              </a:spcBef>
              <a:defRPr/>
            </a:pPr>
            <a:endParaRPr lang="en-US" sz="2400" dirty="0"/>
          </a:p>
          <a:p>
            <a:pPr>
              <a:lnSpc>
                <a:spcPct val="90000"/>
              </a:lnSpc>
              <a:spcBef>
                <a:spcPts val="1800"/>
              </a:spcBef>
              <a:defRPr/>
            </a:pPr>
            <a:r>
              <a:rPr lang="en-SG" sz="2400" b="1" dirty="0"/>
              <a:t>Average velocity</a:t>
            </a:r>
            <a:r>
              <a:rPr lang="en-SG" sz="2400" dirty="0"/>
              <a:t> describes the displacement/time ratio over a period of time.</a:t>
            </a:r>
          </a:p>
          <a:p>
            <a:pPr>
              <a:lnSpc>
                <a:spcPct val="90000"/>
              </a:lnSpc>
              <a:spcBef>
                <a:spcPts val="1800"/>
              </a:spcBef>
              <a:defRPr/>
            </a:pPr>
            <a:r>
              <a:rPr lang="en-US" sz="2400" b="1" dirty="0"/>
              <a:t>Instantaneous velocity</a:t>
            </a:r>
            <a:r>
              <a:rPr lang="en-US" sz="2400" dirty="0"/>
              <a:t> is the velocity at any point in time. </a:t>
            </a:r>
          </a:p>
          <a:p>
            <a:pPr>
              <a:lnSpc>
                <a:spcPct val="90000"/>
              </a:lnSpc>
              <a:spcBef>
                <a:spcPts val="1800"/>
              </a:spcBef>
              <a:defRPr/>
            </a:pPr>
            <a:endParaRPr lang="en-US" sz="2400" dirty="0"/>
          </a:p>
          <a:p>
            <a:pPr>
              <a:lnSpc>
                <a:spcPct val="90000"/>
              </a:lnSpc>
              <a:spcBef>
                <a:spcPts val="1800"/>
              </a:spcBef>
              <a:defRPr/>
            </a:pPr>
            <a:endParaRPr lang="en-US" sz="2400" dirty="0"/>
          </a:p>
          <a:p>
            <a:pPr>
              <a:lnSpc>
                <a:spcPct val="90000"/>
              </a:lnSpc>
              <a:spcBef>
                <a:spcPts val="1800"/>
              </a:spcBef>
              <a:defRPr/>
            </a:pPr>
            <a:endParaRPr lang="en-US" sz="2400" dirty="0"/>
          </a:p>
          <a:p>
            <a:pPr>
              <a:lnSpc>
                <a:spcPct val="90000"/>
              </a:lnSpc>
              <a:spcBef>
                <a:spcPts val="1800"/>
              </a:spcBef>
              <a:defRPr/>
            </a:pPr>
            <a:endParaRPr lang="en-US" sz="2400" dirty="0"/>
          </a:p>
          <a:p>
            <a:pPr>
              <a:lnSpc>
                <a:spcPct val="80000"/>
              </a:lnSpc>
              <a:buFontTx/>
              <a:buNone/>
              <a:defRPr/>
            </a:pPr>
            <a:r>
              <a:rPr lang="en-US" sz="2400" dirty="0" smtClean="0"/>
              <a:t/>
            </a:r>
            <a:br>
              <a:rPr lang="en-US" sz="2400" dirty="0" smtClean="0"/>
            </a:br>
            <a:endParaRPr lang="en-US" sz="2400" dirty="0" smtClean="0"/>
          </a:p>
          <a:p>
            <a:pPr>
              <a:lnSpc>
                <a:spcPct val="80000"/>
              </a:lnSpc>
              <a:defRPr/>
            </a:pPr>
            <a:endParaRPr lang="en-US" sz="2400" dirty="0" smtClean="0"/>
          </a:p>
          <a:p>
            <a:pPr>
              <a:lnSpc>
                <a:spcPct val="80000"/>
              </a:lnSpc>
              <a:defRPr/>
            </a:pPr>
            <a:endParaRPr lang="en-US" sz="2400" dirty="0" smtClean="0"/>
          </a:p>
          <a:p>
            <a:pPr>
              <a:lnSpc>
                <a:spcPct val="80000"/>
              </a:lnSpc>
              <a:defRPr/>
            </a:pPr>
            <a:endParaRPr lang="en-US" sz="2400" dirty="0" smtClean="0"/>
          </a:p>
          <a:p>
            <a:pPr>
              <a:lnSpc>
                <a:spcPct val="80000"/>
              </a:lnSpc>
              <a:defRPr/>
            </a:pPr>
            <a:endParaRPr lang="en-US" sz="2400" dirty="0" smtClean="0"/>
          </a:p>
          <a:p>
            <a:pPr>
              <a:lnSpc>
                <a:spcPct val="80000"/>
              </a:lnSpc>
              <a:buFontTx/>
              <a:buNone/>
              <a:defRPr/>
            </a:pPr>
            <a:endParaRPr lang="en-US" sz="2400" dirty="0" smtClean="0"/>
          </a:p>
        </p:txBody>
      </p:sp>
    </p:spTree>
    <p:extLst>
      <p:ext uri="{BB962C8B-B14F-4D97-AF65-F5344CB8AC3E}">
        <p14:creationId xmlns:p14="http://schemas.microsoft.com/office/powerpoint/2010/main" val="19889869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Rot="1" noChangeArrowheads="1"/>
          </p:cNvSpPr>
          <p:nvPr/>
        </p:nvSpPr>
        <p:spPr>
          <a:xfrm>
            <a:off x="457200" y="206375"/>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Velocity-Time Graph</a:t>
            </a:r>
            <a:endParaRPr lang="en-SG" sz="3200" b="1" dirty="0" smtClean="0"/>
          </a:p>
        </p:txBody>
      </p:sp>
      <p:sp>
        <p:nvSpPr>
          <p:cNvPr id="3" name="Text Box 53"/>
          <p:cNvSpPr txBox="1">
            <a:spLocks noChangeArrowheads="1"/>
          </p:cNvSpPr>
          <p:nvPr/>
        </p:nvSpPr>
        <p:spPr bwMode="auto">
          <a:xfrm>
            <a:off x="576548" y="5285153"/>
            <a:ext cx="3033607" cy="1323439"/>
          </a:xfrm>
          <a:prstGeom prst="rect">
            <a:avLst/>
          </a:prstGeom>
          <a:noFill/>
          <a:ln w="9525" algn="ctr">
            <a:noFill/>
            <a:miter lim="800000"/>
            <a:headEnd/>
            <a:tailEnd/>
          </a:ln>
        </p:spPr>
        <p:txBody>
          <a:bodyPr wrap="square">
            <a:spAutoFit/>
          </a:bodyPr>
          <a:lstStyle/>
          <a:p>
            <a:pPr>
              <a:defRPr/>
            </a:pPr>
            <a:r>
              <a:rPr lang="en-SG" sz="2000" dirty="0" smtClean="0">
                <a:latin typeface="Arial" pitchFamily="34" charset="0"/>
                <a:cs typeface="Arial" pitchFamily="34" charset="0"/>
              </a:rPr>
              <a:t>Finding </a:t>
            </a:r>
            <a:r>
              <a:rPr lang="en-SG" sz="2000" dirty="0">
                <a:latin typeface="Arial" pitchFamily="34" charset="0"/>
                <a:cs typeface="Arial" pitchFamily="34" charset="0"/>
              </a:rPr>
              <a:t>the </a:t>
            </a:r>
            <a:r>
              <a:rPr lang="en-SG" sz="2000" b="1" dirty="0">
                <a:latin typeface="Arial" pitchFamily="34" charset="0"/>
                <a:cs typeface="Arial" pitchFamily="34" charset="0"/>
              </a:rPr>
              <a:t>gradient </a:t>
            </a:r>
            <a:r>
              <a:rPr lang="en-SG" sz="2000" kern="0" dirty="0">
                <a:latin typeface="Arial" pitchFamily="34" charset="0"/>
                <a:cs typeface="Arial" pitchFamily="34" charset="0"/>
              </a:rPr>
              <a:t>of the </a:t>
            </a:r>
            <a:r>
              <a:rPr lang="en-SG" sz="2000" kern="0" dirty="0" smtClean="0">
                <a:latin typeface="Arial" pitchFamily="34" charset="0"/>
                <a:cs typeface="Arial" pitchFamily="34" charset="0"/>
              </a:rPr>
              <a:t>velocity-time </a:t>
            </a:r>
            <a:r>
              <a:rPr lang="en-SG" sz="2000" dirty="0" smtClean="0">
                <a:latin typeface="Arial" pitchFamily="34" charset="0"/>
                <a:cs typeface="Arial" pitchFamily="34" charset="0"/>
              </a:rPr>
              <a:t>curve to obtain the acceleration-time curve</a:t>
            </a:r>
            <a:endParaRPr lang="en-SG" sz="2000" dirty="0">
              <a:latin typeface="Arial" pitchFamily="34" charset="0"/>
              <a:cs typeface="Arial" pitchFamily="34" charset="0"/>
            </a:endParaRPr>
          </a:p>
        </p:txBody>
      </p:sp>
      <p:cxnSp>
        <p:nvCxnSpPr>
          <p:cNvPr id="4" name="Straight Arrow Connector 47"/>
          <p:cNvCxnSpPr>
            <a:cxnSpLocks noChangeShapeType="1"/>
          </p:cNvCxnSpPr>
          <p:nvPr/>
        </p:nvCxnSpPr>
        <p:spPr bwMode="auto">
          <a:xfrm rot="5400000">
            <a:off x="669131" y="3545682"/>
            <a:ext cx="409575" cy="1588"/>
          </a:xfrm>
          <a:prstGeom prst="straightConnector1">
            <a:avLst/>
          </a:prstGeom>
          <a:noFill/>
          <a:ln w="9525" algn="ctr">
            <a:solidFill>
              <a:schemeClr val="tx1"/>
            </a:solidFill>
            <a:round/>
            <a:headEnd/>
            <a:tailEnd type="arrow" w="med" len="med"/>
          </a:ln>
        </p:spPr>
      </p:cxn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201" y="2743105"/>
            <a:ext cx="4051003" cy="2435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3714" y="4113213"/>
            <a:ext cx="4055365" cy="243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3714" y="1566793"/>
            <a:ext cx="4034370" cy="242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Bent Arrow 7"/>
          <p:cNvSpPr/>
          <p:nvPr/>
        </p:nvSpPr>
        <p:spPr bwMode="auto">
          <a:xfrm>
            <a:off x="3507475" y="1856096"/>
            <a:ext cx="1310185" cy="750626"/>
          </a:xfrm>
          <a:prstGeom prst="ben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SG" sz="1800" b="1" i="0" u="none" strike="noStrike" cap="none" normalizeH="0" baseline="0" smtClean="0">
              <a:ln>
                <a:noFill/>
              </a:ln>
              <a:solidFill>
                <a:schemeClr val="tx1"/>
              </a:solidFill>
              <a:effectLst/>
              <a:latin typeface="Arial" charset="0"/>
              <a:cs typeface="Arial" charset="0"/>
            </a:endParaRPr>
          </a:p>
        </p:txBody>
      </p:sp>
      <p:sp>
        <p:nvSpPr>
          <p:cNvPr id="9" name="Bent Arrow 8"/>
          <p:cNvSpPr/>
          <p:nvPr/>
        </p:nvSpPr>
        <p:spPr bwMode="auto">
          <a:xfrm flipV="1">
            <a:off x="3537043" y="5338608"/>
            <a:ext cx="1310185" cy="750626"/>
          </a:xfrm>
          <a:prstGeom prst="ben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SG" sz="1800" b="1" i="0" u="none" strike="noStrike" cap="none" normalizeH="0" baseline="0" smtClean="0">
              <a:ln>
                <a:noFill/>
              </a:ln>
              <a:solidFill>
                <a:schemeClr val="tx1"/>
              </a:solidFill>
              <a:effectLst/>
              <a:latin typeface="Arial" charset="0"/>
              <a:cs typeface="Arial" charset="0"/>
            </a:endParaRPr>
          </a:p>
        </p:txBody>
      </p:sp>
      <p:sp>
        <p:nvSpPr>
          <p:cNvPr id="10" name="Text Box 53"/>
          <p:cNvSpPr txBox="1">
            <a:spLocks noChangeArrowheads="1"/>
          </p:cNvSpPr>
          <p:nvPr/>
        </p:nvSpPr>
        <p:spPr bwMode="auto">
          <a:xfrm>
            <a:off x="576548" y="1111888"/>
            <a:ext cx="3033607" cy="1323439"/>
          </a:xfrm>
          <a:prstGeom prst="rect">
            <a:avLst/>
          </a:prstGeom>
          <a:noFill/>
          <a:ln w="9525" algn="ctr">
            <a:noFill/>
            <a:miter lim="800000"/>
            <a:headEnd/>
            <a:tailEnd/>
          </a:ln>
        </p:spPr>
        <p:txBody>
          <a:bodyPr wrap="square">
            <a:spAutoFit/>
          </a:bodyPr>
          <a:lstStyle/>
          <a:p>
            <a:pPr>
              <a:defRPr/>
            </a:pPr>
            <a:r>
              <a:rPr lang="en-SG" sz="2000" dirty="0">
                <a:latin typeface="Arial" pitchFamily="34" charset="0"/>
                <a:cs typeface="Arial" pitchFamily="34" charset="0"/>
              </a:rPr>
              <a:t>Finding the </a:t>
            </a:r>
            <a:r>
              <a:rPr lang="en-SG" sz="2000" b="1" dirty="0">
                <a:latin typeface="Arial" pitchFamily="34" charset="0"/>
                <a:cs typeface="Arial" pitchFamily="34" charset="0"/>
              </a:rPr>
              <a:t>area</a:t>
            </a:r>
            <a:r>
              <a:rPr lang="en-SG" sz="2000" dirty="0">
                <a:latin typeface="Arial" pitchFamily="34" charset="0"/>
                <a:cs typeface="Arial" pitchFamily="34" charset="0"/>
              </a:rPr>
              <a:t> under the </a:t>
            </a:r>
            <a:r>
              <a:rPr lang="en-SG" sz="2000" dirty="0" smtClean="0">
                <a:latin typeface="Arial" pitchFamily="34" charset="0"/>
                <a:cs typeface="Arial" pitchFamily="34" charset="0"/>
              </a:rPr>
              <a:t>velocity-</a:t>
            </a:r>
            <a:r>
              <a:rPr lang="en-SG" sz="2000" kern="0" dirty="0" smtClean="0">
                <a:latin typeface="Arial" pitchFamily="34" charset="0"/>
                <a:cs typeface="Arial" pitchFamily="34" charset="0"/>
              </a:rPr>
              <a:t>time </a:t>
            </a:r>
            <a:r>
              <a:rPr lang="en-SG" sz="2000" dirty="0" smtClean="0">
                <a:latin typeface="Arial" pitchFamily="34" charset="0"/>
                <a:cs typeface="Arial" pitchFamily="34" charset="0"/>
              </a:rPr>
              <a:t>curve to obtain the displacement</a:t>
            </a:r>
            <a:r>
              <a:rPr lang="en-SG" sz="2000" kern="0" dirty="0" smtClean="0">
                <a:latin typeface="Arial" pitchFamily="34" charset="0"/>
                <a:cs typeface="Arial" pitchFamily="34" charset="0"/>
              </a:rPr>
              <a:t>-time </a:t>
            </a:r>
            <a:r>
              <a:rPr lang="en-SG" sz="2000" kern="0" dirty="0">
                <a:latin typeface="Arial" pitchFamily="34" charset="0"/>
                <a:cs typeface="Arial" pitchFamily="34" charset="0"/>
              </a:rPr>
              <a:t>curve</a:t>
            </a:r>
            <a:r>
              <a:rPr lang="en-SG" sz="2000" dirty="0">
                <a:latin typeface="Arial" pitchFamily="34" charset="0"/>
                <a:cs typeface="Arial" pitchFamily="34" charset="0"/>
              </a:rPr>
              <a:t> </a:t>
            </a:r>
          </a:p>
        </p:txBody>
      </p:sp>
    </p:spTree>
    <p:extLst>
      <p:ext uri="{BB962C8B-B14F-4D97-AF65-F5344CB8AC3E}">
        <p14:creationId xmlns:p14="http://schemas.microsoft.com/office/powerpoint/2010/main" val="376883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par>
                                <p:cTn id="22" presetID="22" presetClass="entr" presetSubtype="8" fill="hold" nodeType="withEffect">
                                  <p:stCondLst>
                                    <p:cond delay="50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9" grpId="0" animBg="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Rot="1" noChangeArrowheads="1"/>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Displacement</a:t>
            </a:r>
            <a:endParaRPr lang="en-US" sz="3200" b="1" dirty="0"/>
          </a:p>
        </p:txBody>
      </p:sp>
      <p:sp>
        <p:nvSpPr>
          <p:cNvPr id="3" name="Rectangle 3"/>
          <p:cNvSpPr txBox="1">
            <a:spLocks noChangeArrowheads="1"/>
          </p:cNvSpPr>
          <p:nvPr/>
        </p:nvSpPr>
        <p:spPr>
          <a:xfrm>
            <a:off x="462686" y="1198418"/>
            <a:ext cx="8229600"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spcBef>
                <a:spcPts val="1800"/>
              </a:spcBef>
              <a:defRPr/>
            </a:pPr>
            <a:r>
              <a:rPr lang="en-US" sz="2400" dirty="0"/>
              <a:t>In a Velocity-Time graph, the </a:t>
            </a:r>
            <a:r>
              <a:rPr lang="en-US" sz="2400" dirty="0" smtClean="0"/>
              <a:t>displacement </a:t>
            </a:r>
            <a:r>
              <a:rPr lang="en-US" sz="2400" dirty="0"/>
              <a:t>can be obtained by </a:t>
            </a:r>
            <a:r>
              <a:rPr lang="en-US" sz="2400" dirty="0" smtClean="0"/>
              <a:t>finding the area under the graph.</a:t>
            </a:r>
            <a:endParaRPr lang="en-US" sz="2400" dirty="0"/>
          </a:p>
          <a:p>
            <a:pPr>
              <a:lnSpc>
                <a:spcPct val="90000"/>
              </a:lnSpc>
              <a:spcBef>
                <a:spcPts val="1800"/>
              </a:spcBef>
              <a:defRPr/>
            </a:pPr>
            <a:r>
              <a:rPr lang="en-US" sz="2400" dirty="0" smtClean="0"/>
              <a:t>In the example below, the displacement for </a:t>
            </a:r>
            <a:r>
              <a:rPr lang="en-US" sz="2400" dirty="0" smtClean="0"/>
              <a:t>306 s </a:t>
            </a:r>
            <a:r>
              <a:rPr lang="en-US" sz="2400" dirty="0"/>
              <a:t>can be calculated as </a:t>
            </a:r>
            <a:r>
              <a:rPr lang="en-US" sz="2400" dirty="0" smtClean="0"/>
              <a:t>follows.</a:t>
            </a:r>
            <a:endParaRPr lang="en-US" sz="2400" dirty="0"/>
          </a:p>
          <a:p>
            <a:pPr>
              <a:lnSpc>
                <a:spcPct val="80000"/>
              </a:lnSpc>
              <a:buFontTx/>
              <a:buNone/>
              <a:defRPr/>
            </a:pPr>
            <a:r>
              <a:rPr lang="en-US" sz="2400" dirty="0" smtClean="0"/>
              <a:t/>
            </a:r>
            <a:br>
              <a:rPr lang="en-US" sz="2400" dirty="0" smtClean="0"/>
            </a:br>
            <a:endParaRPr lang="en-US" sz="2400" dirty="0" smtClean="0"/>
          </a:p>
          <a:p>
            <a:pPr>
              <a:lnSpc>
                <a:spcPct val="80000"/>
              </a:lnSpc>
              <a:defRPr/>
            </a:pPr>
            <a:endParaRPr lang="en-US" sz="2400" dirty="0" smtClean="0"/>
          </a:p>
          <a:p>
            <a:pPr>
              <a:lnSpc>
                <a:spcPct val="80000"/>
              </a:lnSpc>
              <a:defRPr/>
            </a:pPr>
            <a:endParaRPr lang="en-US" sz="2400" dirty="0" smtClean="0"/>
          </a:p>
          <a:p>
            <a:pPr>
              <a:lnSpc>
                <a:spcPct val="80000"/>
              </a:lnSpc>
              <a:defRPr/>
            </a:pPr>
            <a:endParaRPr lang="en-US" sz="2400" dirty="0" smtClean="0"/>
          </a:p>
          <a:p>
            <a:pPr>
              <a:lnSpc>
                <a:spcPct val="80000"/>
              </a:lnSpc>
              <a:defRPr/>
            </a:pPr>
            <a:endParaRPr lang="en-US" sz="2400" dirty="0" smtClean="0"/>
          </a:p>
          <a:p>
            <a:pPr>
              <a:lnSpc>
                <a:spcPct val="80000"/>
              </a:lnSpc>
              <a:buFontTx/>
              <a:buNone/>
              <a:defRPr/>
            </a:pPr>
            <a:endParaRPr lang="en-US" sz="2400" dirty="0" smtClean="0"/>
          </a:p>
        </p:txBody>
      </p:sp>
      <p:graphicFrame>
        <p:nvGraphicFramePr>
          <p:cNvPr id="19" name="Object 18"/>
          <p:cNvGraphicFramePr>
            <a:graphicFrameLocks noChangeAspect="1"/>
          </p:cNvGraphicFramePr>
          <p:nvPr>
            <p:extLst>
              <p:ext uri="{D42A27DB-BD31-4B8C-83A1-F6EECF244321}">
                <p14:modId xmlns:p14="http://schemas.microsoft.com/office/powerpoint/2010/main" val="3444229164"/>
              </p:ext>
            </p:extLst>
          </p:nvPr>
        </p:nvGraphicFramePr>
        <p:xfrm>
          <a:off x="4913313" y="3683000"/>
          <a:ext cx="3249612" cy="2097088"/>
        </p:xfrm>
        <a:graphic>
          <a:graphicData uri="http://schemas.openxmlformats.org/presentationml/2006/ole">
            <mc:AlternateContent xmlns:mc="http://schemas.openxmlformats.org/markup-compatibility/2006">
              <mc:Choice xmlns:v="urn:schemas-microsoft-com:vml" Requires="v">
                <p:oleObj spid="_x0000_s10268" name="Equation" r:id="rId3" imgW="1650960" imgH="1066680" progId="Equation.3">
                  <p:embed/>
                </p:oleObj>
              </mc:Choice>
              <mc:Fallback>
                <p:oleObj name="Equation" r:id="rId3" imgW="1650960" imgH="1066680" progId="Equation.3">
                  <p:embed/>
                  <p:pic>
                    <p:nvPicPr>
                      <p:cNvPr id="0" name=""/>
                      <p:cNvPicPr>
                        <a:picLocks noChangeAspect="1" noChangeArrowheads="1"/>
                      </p:cNvPicPr>
                      <p:nvPr/>
                    </p:nvPicPr>
                    <p:blipFill>
                      <a:blip r:embed="rId4"/>
                      <a:srcRect/>
                      <a:stretch>
                        <a:fillRect/>
                      </a:stretch>
                    </p:blipFill>
                    <p:spPr bwMode="auto">
                      <a:xfrm>
                        <a:off x="4913313" y="3683000"/>
                        <a:ext cx="3249612" cy="2097088"/>
                      </a:xfrm>
                      <a:prstGeom prst="rect">
                        <a:avLst/>
                      </a:prstGeom>
                      <a:noFill/>
                      <a:extLst/>
                    </p:spPr>
                  </p:pic>
                </p:oleObj>
              </mc:Fallback>
            </mc:AlternateContent>
          </a:graphicData>
        </a:graphic>
      </p:graphicFrame>
      <p:pic>
        <p:nvPicPr>
          <p:cNvPr id="20" name="Picture 19"/>
          <p:cNvPicPr/>
          <p:nvPr/>
        </p:nvPicPr>
        <p:blipFill>
          <a:blip r:embed="rId5"/>
          <a:stretch>
            <a:fillRect/>
          </a:stretch>
        </p:blipFill>
        <p:spPr>
          <a:xfrm>
            <a:off x="822041" y="3253574"/>
            <a:ext cx="3838575" cy="2752725"/>
          </a:xfrm>
          <a:prstGeom prst="rect">
            <a:avLst/>
          </a:prstGeom>
        </p:spPr>
      </p:pic>
    </p:spTree>
    <p:extLst>
      <p:ext uri="{BB962C8B-B14F-4D97-AF65-F5344CB8AC3E}">
        <p14:creationId xmlns:p14="http://schemas.microsoft.com/office/powerpoint/2010/main" val="318273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Rot="1" noChangeArrowheads="1"/>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Acceleration</a:t>
            </a:r>
          </a:p>
        </p:txBody>
      </p:sp>
      <p:sp>
        <p:nvSpPr>
          <p:cNvPr id="3" name="Rectangle 3"/>
          <p:cNvSpPr txBox="1">
            <a:spLocks noChangeArrowheads="1"/>
          </p:cNvSpPr>
          <p:nvPr/>
        </p:nvSpPr>
        <p:spPr>
          <a:xfrm>
            <a:off x="462686" y="1198418"/>
            <a:ext cx="8229600"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spcBef>
                <a:spcPts val="1800"/>
              </a:spcBef>
              <a:defRPr/>
            </a:pPr>
            <a:r>
              <a:rPr lang="en-US" sz="2400" dirty="0" smtClean="0"/>
              <a:t>In a Velocity-Time graph, the acceleration can be obtained by computing the gradient of the graph.</a:t>
            </a:r>
          </a:p>
          <a:p>
            <a:pPr>
              <a:lnSpc>
                <a:spcPct val="90000"/>
              </a:lnSpc>
              <a:spcBef>
                <a:spcPts val="1800"/>
              </a:spcBef>
              <a:defRPr/>
            </a:pPr>
            <a:r>
              <a:rPr lang="en-US" sz="2400" dirty="0" smtClean="0"/>
              <a:t>In the example below, the acceleration in the first </a:t>
            </a:r>
            <a:r>
              <a:rPr lang="en-US" sz="2400" dirty="0" smtClean="0"/>
              <a:t>20 s </a:t>
            </a:r>
            <a:r>
              <a:rPr lang="en-US" sz="2400" dirty="0" smtClean="0"/>
              <a:t>can be calculated as follows.</a:t>
            </a:r>
          </a:p>
          <a:p>
            <a:pPr>
              <a:lnSpc>
                <a:spcPct val="80000"/>
              </a:lnSpc>
              <a:buFontTx/>
              <a:buNone/>
              <a:defRPr/>
            </a:pPr>
            <a:r>
              <a:rPr lang="en-US" sz="2400" dirty="0" smtClean="0"/>
              <a:t/>
            </a:r>
            <a:br>
              <a:rPr lang="en-US" sz="2400" dirty="0" smtClean="0"/>
            </a:br>
            <a:endParaRPr lang="en-US" sz="2400" dirty="0" smtClean="0"/>
          </a:p>
          <a:p>
            <a:pPr>
              <a:lnSpc>
                <a:spcPct val="80000"/>
              </a:lnSpc>
              <a:defRPr/>
            </a:pPr>
            <a:endParaRPr lang="en-US" sz="2400" dirty="0" smtClean="0"/>
          </a:p>
          <a:p>
            <a:pPr>
              <a:lnSpc>
                <a:spcPct val="80000"/>
              </a:lnSpc>
              <a:defRPr/>
            </a:pPr>
            <a:endParaRPr lang="en-US" sz="2400" dirty="0" smtClean="0"/>
          </a:p>
          <a:p>
            <a:pPr>
              <a:lnSpc>
                <a:spcPct val="80000"/>
              </a:lnSpc>
              <a:defRPr/>
            </a:pPr>
            <a:endParaRPr lang="en-US" sz="2400" dirty="0" smtClean="0"/>
          </a:p>
          <a:p>
            <a:pPr>
              <a:lnSpc>
                <a:spcPct val="80000"/>
              </a:lnSpc>
              <a:defRPr/>
            </a:pPr>
            <a:endParaRPr lang="en-US" sz="2400" dirty="0" smtClean="0"/>
          </a:p>
          <a:p>
            <a:pPr>
              <a:lnSpc>
                <a:spcPct val="80000"/>
              </a:lnSpc>
              <a:buFontTx/>
              <a:buNone/>
              <a:defRPr/>
            </a:pPr>
            <a:endParaRPr lang="en-US" sz="2400" dirty="0" smtClean="0"/>
          </a:p>
        </p:txBody>
      </p:sp>
      <p:graphicFrame>
        <p:nvGraphicFramePr>
          <p:cNvPr id="19" name="Object 18"/>
          <p:cNvGraphicFramePr>
            <a:graphicFrameLocks noChangeAspect="1"/>
          </p:cNvGraphicFramePr>
          <p:nvPr>
            <p:extLst>
              <p:ext uri="{D42A27DB-BD31-4B8C-83A1-F6EECF244321}">
                <p14:modId xmlns:p14="http://schemas.microsoft.com/office/powerpoint/2010/main" val="4151497457"/>
              </p:ext>
            </p:extLst>
          </p:nvPr>
        </p:nvGraphicFramePr>
        <p:xfrm>
          <a:off x="4945641" y="3035300"/>
          <a:ext cx="3575050" cy="2971800"/>
        </p:xfrm>
        <a:graphic>
          <a:graphicData uri="http://schemas.openxmlformats.org/presentationml/2006/ole">
            <mc:AlternateContent xmlns:mc="http://schemas.openxmlformats.org/markup-compatibility/2006">
              <mc:Choice xmlns:v="urn:schemas-microsoft-com:vml" Requires="v">
                <p:oleObj spid="_x0000_s2228" name="Equation" r:id="rId3" imgW="1815840" imgH="1511280" progId="Equation.3">
                  <p:embed/>
                </p:oleObj>
              </mc:Choice>
              <mc:Fallback>
                <p:oleObj name="Equation" r:id="rId3" imgW="1815840" imgH="1511280" progId="Equation.3">
                  <p:embed/>
                  <p:pic>
                    <p:nvPicPr>
                      <p:cNvPr id="0" name=""/>
                      <p:cNvPicPr>
                        <a:picLocks noChangeAspect="1" noChangeArrowheads="1"/>
                      </p:cNvPicPr>
                      <p:nvPr/>
                    </p:nvPicPr>
                    <p:blipFill>
                      <a:blip r:embed="rId4"/>
                      <a:srcRect/>
                      <a:stretch>
                        <a:fillRect/>
                      </a:stretch>
                    </p:blipFill>
                    <p:spPr bwMode="auto">
                      <a:xfrm>
                        <a:off x="4945641" y="3035300"/>
                        <a:ext cx="3575050" cy="2971800"/>
                      </a:xfrm>
                      <a:prstGeom prst="rect">
                        <a:avLst/>
                      </a:prstGeom>
                      <a:noFill/>
                      <a:extLst/>
                    </p:spPr>
                  </p:pic>
                </p:oleObj>
              </mc:Fallback>
            </mc:AlternateContent>
          </a:graphicData>
        </a:graphic>
      </p:graphicFrame>
      <p:pic>
        <p:nvPicPr>
          <p:cNvPr id="20" name="Picture 19"/>
          <p:cNvPicPr/>
          <p:nvPr/>
        </p:nvPicPr>
        <p:blipFill>
          <a:blip r:embed="rId5"/>
          <a:stretch>
            <a:fillRect/>
          </a:stretch>
        </p:blipFill>
        <p:spPr>
          <a:xfrm>
            <a:off x="641925" y="3156599"/>
            <a:ext cx="3838575" cy="2752725"/>
          </a:xfrm>
          <a:prstGeom prst="rect">
            <a:avLst/>
          </a:prstGeom>
        </p:spPr>
      </p:pic>
    </p:spTree>
    <p:extLst>
      <p:ext uri="{BB962C8B-B14F-4D97-AF65-F5344CB8AC3E}">
        <p14:creationId xmlns:p14="http://schemas.microsoft.com/office/powerpoint/2010/main" val="136665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3" presetClass="entr" presetSubtype="1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linds(horizontal)">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Rot="1" noChangeArrowheads="1"/>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2800" b="1" dirty="0"/>
              <a:t>Average </a:t>
            </a:r>
            <a:r>
              <a:rPr lang="en-US" sz="2800" b="1" dirty="0" smtClean="0"/>
              <a:t>Velocity vs Instantaneous Velocity</a:t>
            </a:r>
            <a:endParaRPr lang="en-US" sz="3200" b="1" dirty="0"/>
          </a:p>
        </p:txBody>
      </p:sp>
      <p:sp>
        <p:nvSpPr>
          <p:cNvPr id="3" name="Rectangle 3"/>
          <p:cNvSpPr txBox="1">
            <a:spLocks noChangeArrowheads="1"/>
          </p:cNvSpPr>
          <p:nvPr/>
        </p:nvSpPr>
        <p:spPr>
          <a:xfrm>
            <a:off x="462686" y="1198418"/>
            <a:ext cx="8229600"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spcBef>
                <a:spcPts val="1800"/>
              </a:spcBef>
              <a:defRPr/>
            </a:pPr>
            <a:r>
              <a:rPr lang="en-US" sz="2400" dirty="0" smtClean="0"/>
              <a:t>In the example below, the average velocity of the train travelling between 2 stations are calculated as follows.</a:t>
            </a:r>
          </a:p>
          <a:p>
            <a:pPr>
              <a:lnSpc>
                <a:spcPct val="90000"/>
              </a:lnSpc>
              <a:spcBef>
                <a:spcPts val="1800"/>
              </a:spcBef>
              <a:defRPr/>
            </a:pPr>
            <a:endParaRPr lang="en-US" sz="2400" dirty="0"/>
          </a:p>
          <a:p>
            <a:pPr>
              <a:lnSpc>
                <a:spcPct val="90000"/>
              </a:lnSpc>
              <a:spcBef>
                <a:spcPts val="1800"/>
              </a:spcBef>
              <a:defRPr/>
            </a:pPr>
            <a:endParaRPr lang="en-US" sz="2400" dirty="0" smtClean="0"/>
          </a:p>
          <a:p>
            <a:pPr>
              <a:lnSpc>
                <a:spcPct val="90000"/>
              </a:lnSpc>
              <a:spcBef>
                <a:spcPts val="1800"/>
              </a:spcBef>
              <a:defRPr/>
            </a:pPr>
            <a:endParaRPr lang="en-US" sz="2400" dirty="0"/>
          </a:p>
          <a:p>
            <a:pPr>
              <a:lnSpc>
                <a:spcPct val="90000"/>
              </a:lnSpc>
              <a:spcBef>
                <a:spcPts val="1800"/>
              </a:spcBef>
              <a:defRPr/>
            </a:pPr>
            <a:endParaRPr lang="en-US" sz="2400" dirty="0" smtClean="0"/>
          </a:p>
          <a:p>
            <a:pPr>
              <a:lnSpc>
                <a:spcPct val="90000"/>
              </a:lnSpc>
              <a:spcBef>
                <a:spcPts val="1800"/>
              </a:spcBef>
              <a:defRPr/>
            </a:pPr>
            <a:endParaRPr lang="en-US" sz="2400" dirty="0"/>
          </a:p>
          <a:p>
            <a:pPr>
              <a:lnSpc>
                <a:spcPct val="90000"/>
              </a:lnSpc>
              <a:spcBef>
                <a:spcPts val="2400"/>
              </a:spcBef>
              <a:defRPr/>
            </a:pPr>
            <a:r>
              <a:rPr lang="en-US" sz="2400" dirty="0" smtClean="0"/>
              <a:t>The </a:t>
            </a:r>
            <a:r>
              <a:rPr lang="en-US" sz="2400" dirty="0"/>
              <a:t>train is not </a:t>
            </a:r>
            <a:r>
              <a:rPr lang="en-US" sz="2400" dirty="0" smtClean="0"/>
              <a:t>travelling </a:t>
            </a:r>
            <a:r>
              <a:rPr lang="en-US" sz="2400" dirty="0"/>
              <a:t>at the same velocity throughout the 306 seconds. </a:t>
            </a:r>
            <a:endParaRPr lang="en-US" sz="2400" dirty="0" smtClean="0"/>
          </a:p>
          <a:p>
            <a:pPr>
              <a:lnSpc>
                <a:spcPct val="90000"/>
              </a:lnSpc>
              <a:spcBef>
                <a:spcPts val="2400"/>
              </a:spcBef>
              <a:defRPr/>
            </a:pPr>
            <a:r>
              <a:rPr lang="en-US" sz="2400" kern="0" dirty="0" smtClean="0">
                <a:latin typeface="Arial" panose="020B0604020202020204" pitchFamily="34" charset="0"/>
                <a:cs typeface="Arial" pitchFamily="34" charset="0"/>
              </a:rPr>
              <a:t>Hence, the instantaneous velocity is different at any given instant in time.</a:t>
            </a:r>
            <a:endParaRPr lang="en-US" sz="2400" dirty="0" smtClean="0"/>
          </a:p>
          <a:p>
            <a:pPr>
              <a:lnSpc>
                <a:spcPct val="80000"/>
              </a:lnSpc>
              <a:buFontTx/>
              <a:buNone/>
              <a:defRPr/>
            </a:pPr>
            <a:r>
              <a:rPr lang="en-US" sz="2400" dirty="0" smtClean="0"/>
              <a:t/>
            </a:r>
            <a:br>
              <a:rPr lang="en-US" sz="2400" dirty="0" smtClean="0"/>
            </a:br>
            <a:endParaRPr lang="en-US" sz="2400" dirty="0" smtClean="0"/>
          </a:p>
          <a:p>
            <a:pPr>
              <a:lnSpc>
                <a:spcPct val="80000"/>
              </a:lnSpc>
              <a:defRPr/>
            </a:pPr>
            <a:endParaRPr lang="en-US" sz="2400" dirty="0" smtClean="0"/>
          </a:p>
          <a:p>
            <a:pPr>
              <a:lnSpc>
                <a:spcPct val="80000"/>
              </a:lnSpc>
              <a:defRPr/>
            </a:pPr>
            <a:endParaRPr lang="en-US" sz="2400" dirty="0" smtClean="0"/>
          </a:p>
          <a:p>
            <a:pPr>
              <a:lnSpc>
                <a:spcPct val="80000"/>
              </a:lnSpc>
              <a:defRPr/>
            </a:pPr>
            <a:endParaRPr lang="en-US" sz="2400" dirty="0" smtClean="0"/>
          </a:p>
          <a:p>
            <a:pPr>
              <a:lnSpc>
                <a:spcPct val="80000"/>
              </a:lnSpc>
              <a:defRPr/>
            </a:pPr>
            <a:endParaRPr lang="en-US" sz="2400" dirty="0" smtClean="0"/>
          </a:p>
          <a:p>
            <a:pPr>
              <a:lnSpc>
                <a:spcPct val="80000"/>
              </a:lnSpc>
              <a:buFontTx/>
              <a:buNone/>
              <a:defRPr/>
            </a:pPr>
            <a:endParaRPr lang="en-US" sz="2400" dirty="0" smtClean="0"/>
          </a:p>
        </p:txBody>
      </p:sp>
      <p:graphicFrame>
        <p:nvGraphicFramePr>
          <p:cNvPr id="19" name="Object 18"/>
          <p:cNvGraphicFramePr>
            <a:graphicFrameLocks noChangeAspect="1"/>
          </p:cNvGraphicFramePr>
          <p:nvPr>
            <p:extLst>
              <p:ext uri="{D42A27DB-BD31-4B8C-83A1-F6EECF244321}">
                <p14:modId xmlns:p14="http://schemas.microsoft.com/office/powerpoint/2010/main" val="936733813"/>
              </p:ext>
            </p:extLst>
          </p:nvPr>
        </p:nvGraphicFramePr>
        <p:xfrm>
          <a:off x="5187667" y="2143075"/>
          <a:ext cx="2700338" cy="2546350"/>
        </p:xfrm>
        <a:graphic>
          <a:graphicData uri="http://schemas.openxmlformats.org/presentationml/2006/ole">
            <mc:AlternateContent xmlns:mc="http://schemas.openxmlformats.org/markup-compatibility/2006">
              <mc:Choice xmlns:v="urn:schemas-microsoft-com:vml" Requires="v">
                <p:oleObj spid="_x0000_s3105" name="Equation" r:id="rId3" imgW="1371600" imgH="1295280" progId="Equation.3">
                  <p:embed/>
                </p:oleObj>
              </mc:Choice>
              <mc:Fallback>
                <p:oleObj name="Equation" r:id="rId3" imgW="1371600" imgH="1295280" progId="Equation.3">
                  <p:embed/>
                  <p:pic>
                    <p:nvPicPr>
                      <p:cNvPr id="0" name=""/>
                      <p:cNvPicPr>
                        <a:picLocks noChangeAspect="1" noChangeArrowheads="1"/>
                      </p:cNvPicPr>
                      <p:nvPr/>
                    </p:nvPicPr>
                    <p:blipFill>
                      <a:blip r:embed="rId4"/>
                      <a:srcRect/>
                      <a:stretch>
                        <a:fillRect/>
                      </a:stretch>
                    </p:blipFill>
                    <p:spPr bwMode="auto">
                      <a:xfrm>
                        <a:off x="5187667" y="2143075"/>
                        <a:ext cx="2700338" cy="2546350"/>
                      </a:xfrm>
                      <a:prstGeom prst="rect">
                        <a:avLst/>
                      </a:prstGeom>
                      <a:noFill/>
                      <a:extLst/>
                    </p:spPr>
                  </p:pic>
                </p:oleObj>
              </mc:Fallback>
            </mc:AlternateContent>
          </a:graphicData>
        </a:graphic>
      </p:graphicFrame>
      <p:pic>
        <p:nvPicPr>
          <p:cNvPr id="20" name="Picture 19"/>
          <p:cNvPicPr/>
          <p:nvPr/>
        </p:nvPicPr>
        <p:blipFill>
          <a:blip r:embed="rId5"/>
          <a:stretch>
            <a:fillRect/>
          </a:stretch>
        </p:blipFill>
        <p:spPr>
          <a:xfrm>
            <a:off x="822041" y="1937349"/>
            <a:ext cx="3838575" cy="2752725"/>
          </a:xfrm>
          <a:prstGeom prst="rect">
            <a:avLst/>
          </a:prstGeom>
        </p:spPr>
      </p:pic>
    </p:spTree>
    <p:extLst>
      <p:ext uri="{BB962C8B-B14F-4D97-AF65-F5344CB8AC3E}">
        <p14:creationId xmlns:p14="http://schemas.microsoft.com/office/powerpoint/2010/main" val="1497771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3" presetClass="entr" presetSubtype="1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Rot="1" noChangeArrowheads="1"/>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Applying to today’s problem</a:t>
            </a:r>
          </a:p>
        </p:txBody>
      </p:sp>
      <p:sp>
        <p:nvSpPr>
          <p:cNvPr id="3" name="Rectangle 3"/>
          <p:cNvSpPr txBox="1">
            <a:spLocks noChangeArrowheads="1"/>
          </p:cNvSpPr>
          <p:nvPr/>
        </p:nvSpPr>
        <p:spPr>
          <a:xfrm>
            <a:off x="457200" y="1046012"/>
            <a:ext cx="8382000" cy="570115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spcAft>
                <a:spcPts val="1200"/>
              </a:spcAft>
            </a:pPr>
            <a:r>
              <a:rPr lang="en-US" sz="2400" dirty="0" smtClean="0"/>
              <a:t>Some of the considerations that you need to consider when shortlisting the service provider(s) include:</a:t>
            </a:r>
          </a:p>
          <a:p>
            <a:pPr marL="858838" lvl="1" indent="-457200">
              <a:buFont typeface="+mj-lt"/>
              <a:buAutoNum type="arabicPeriod"/>
            </a:pPr>
            <a:r>
              <a:rPr lang="en-US" sz="2000" dirty="0">
                <a:latin typeface="Arial" pitchFamily="34" charset="0"/>
                <a:cs typeface="Arial" pitchFamily="34" charset="0"/>
              </a:rPr>
              <a:t>Safety: The maximum velocity of the train at any time should not exceed 80 km/h</a:t>
            </a:r>
            <a:r>
              <a:rPr lang="en-US" sz="2000" dirty="0" smtClean="0">
                <a:latin typeface="Arial" pitchFamily="34" charset="0"/>
                <a:cs typeface="Arial" pitchFamily="34" charset="0"/>
              </a:rPr>
              <a:t>.</a:t>
            </a:r>
          </a:p>
          <a:p>
            <a:pPr marL="1258888" lvl="2" indent="-457200">
              <a:buFont typeface="Wingdings" panose="05000000000000000000" pitchFamily="2" charset="2"/>
              <a:buChar char="Ø"/>
            </a:pPr>
            <a:r>
              <a:rPr lang="en-US" sz="2000" dirty="0">
                <a:latin typeface="Arial" pitchFamily="34" charset="0"/>
                <a:cs typeface="Arial" pitchFamily="34" charset="0"/>
              </a:rPr>
              <a:t>Maximum Velocity ≤ </a:t>
            </a:r>
            <a:r>
              <a:rPr lang="en-US" sz="2000" dirty="0" smtClean="0">
                <a:latin typeface="Arial" pitchFamily="34" charset="0"/>
                <a:cs typeface="Arial" pitchFamily="34" charset="0"/>
              </a:rPr>
              <a:t>22.22 m/s</a:t>
            </a:r>
            <a:endParaRPr lang="en-US" sz="2000" dirty="0">
              <a:latin typeface="Arial" pitchFamily="34" charset="0"/>
              <a:cs typeface="Arial" pitchFamily="34" charset="0"/>
            </a:endParaRPr>
          </a:p>
          <a:p>
            <a:pPr marL="858838" lvl="1" indent="-457200">
              <a:buFont typeface="+mj-lt"/>
              <a:buAutoNum type="arabicPeriod"/>
            </a:pPr>
            <a:r>
              <a:rPr lang="en-US" sz="2000" dirty="0" smtClean="0">
                <a:latin typeface="Arial" pitchFamily="34" charset="0"/>
                <a:cs typeface="Arial" pitchFamily="34" charset="0"/>
              </a:rPr>
              <a:t>Comfort</a:t>
            </a:r>
            <a:r>
              <a:rPr lang="en-US" sz="2000" dirty="0">
                <a:latin typeface="Arial" pitchFamily="34" charset="0"/>
                <a:cs typeface="Arial" pitchFamily="34" charset="0"/>
              </a:rPr>
              <a:t>: The train cannot have a sudden acceleration or deceleration of more than 1 m/s</a:t>
            </a:r>
            <a:r>
              <a:rPr lang="en-US" sz="2000" baseline="30000" dirty="0">
                <a:latin typeface="Arial" pitchFamily="34" charset="0"/>
                <a:cs typeface="Arial" pitchFamily="34" charset="0"/>
              </a:rPr>
              <a:t>2</a:t>
            </a:r>
            <a:r>
              <a:rPr lang="en-US" sz="2000" dirty="0">
                <a:latin typeface="Arial" pitchFamily="34" charset="0"/>
                <a:cs typeface="Arial" pitchFamily="34" charset="0"/>
              </a:rPr>
              <a:t> when moving away or towards a station</a:t>
            </a:r>
            <a:r>
              <a:rPr lang="en-US" sz="2000" dirty="0" smtClean="0">
                <a:latin typeface="Arial" pitchFamily="34" charset="0"/>
                <a:cs typeface="Arial" pitchFamily="34" charset="0"/>
              </a:rPr>
              <a:t>.</a:t>
            </a:r>
          </a:p>
          <a:p>
            <a:pPr marL="1258888" lvl="2" indent="-457200">
              <a:buFont typeface="Wingdings" panose="05000000000000000000" pitchFamily="2" charset="2"/>
              <a:buChar char="Ø"/>
            </a:pPr>
            <a:r>
              <a:rPr lang="en-US" sz="2000" dirty="0">
                <a:latin typeface="Arial" pitchFamily="34" charset="0"/>
                <a:cs typeface="Arial" pitchFamily="34" charset="0"/>
              </a:rPr>
              <a:t>Acceleration or Deceleration ≤ </a:t>
            </a:r>
            <a:r>
              <a:rPr lang="en-US" sz="2000" dirty="0" smtClean="0">
                <a:latin typeface="Arial" pitchFamily="34" charset="0"/>
                <a:cs typeface="Arial" pitchFamily="34" charset="0"/>
              </a:rPr>
              <a:t>1 m/s</a:t>
            </a:r>
            <a:r>
              <a:rPr lang="en-US" sz="2000" baseline="30000" dirty="0" smtClean="0">
                <a:latin typeface="Arial" pitchFamily="34" charset="0"/>
                <a:cs typeface="Arial" pitchFamily="34" charset="0"/>
              </a:rPr>
              <a:t>2</a:t>
            </a:r>
            <a:endParaRPr lang="en-US" sz="1600" baseline="30000" dirty="0">
              <a:latin typeface="Arial" pitchFamily="34" charset="0"/>
              <a:cs typeface="Arial" pitchFamily="34" charset="0"/>
            </a:endParaRPr>
          </a:p>
          <a:p>
            <a:pPr marL="858838" lvl="1" indent="-457200">
              <a:buFont typeface="+mj-lt"/>
              <a:buAutoNum type="arabicPeriod"/>
            </a:pPr>
            <a:r>
              <a:rPr lang="en-US" sz="2000" dirty="0" smtClean="0">
                <a:latin typeface="Arial" pitchFamily="34" charset="0"/>
                <a:cs typeface="Arial" pitchFamily="34" charset="0"/>
              </a:rPr>
              <a:t>Consistency</a:t>
            </a:r>
            <a:r>
              <a:rPr lang="en-US" sz="2000" dirty="0">
                <a:latin typeface="Arial" pitchFamily="34" charset="0"/>
                <a:cs typeface="Arial" pitchFamily="34" charset="0"/>
              </a:rPr>
              <a:t>: The average velocity of the train </a:t>
            </a:r>
            <a:r>
              <a:rPr lang="en-US" sz="2000" dirty="0" smtClean="0">
                <a:latin typeface="Arial" pitchFamily="34" charset="0"/>
                <a:cs typeface="Arial" pitchFamily="34" charset="0"/>
              </a:rPr>
              <a:t>between </a:t>
            </a:r>
            <a:r>
              <a:rPr lang="en-US" sz="2000" dirty="0">
                <a:latin typeface="Arial" pitchFamily="34" charset="0"/>
                <a:cs typeface="Arial" pitchFamily="34" charset="0"/>
              </a:rPr>
              <a:t>each station should not differ by more than </a:t>
            </a:r>
            <a:r>
              <a:rPr lang="en-US" sz="2000" dirty="0" smtClean="0">
                <a:latin typeface="Arial" pitchFamily="34" charset="0"/>
                <a:cs typeface="Arial" pitchFamily="34" charset="0"/>
              </a:rPr>
              <a:t>1.5 </a:t>
            </a:r>
            <a:r>
              <a:rPr lang="en-US" sz="2000" dirty="0">
                <a:latin typeface="Arial" pitchFamily="34" charset="0"/>
                <a:cs typeface="Arial" pitchFamily="34" charset="0"/>
              </a:rPr>
              <a:t>m/s</a:t>
            </a:r>
            <a:r>
              <a:rPr lang="en-US" sz="2000" dirty="0" smtClean="0">
                <a:latin typeface="Arial" pitchFamily="34" charset="0"/>
                <a:cs typeface="Arial" pitchFamily="34" charset="0"/>
              </a:rPr>
              <a:t>.</a:t>
            </a:r>
          </a:p>
          <a:p>
            <a:pPr marL="1258888" lvl="2" indent="-457200">
              <a:buFont typeface="Wingdings" panose="05000000000000000000" pitchFamily="2" charset="2"/>
              <a:buChar char="Ø"/>
            </a:pPr>
            <a:r>
              <a:rPr lang="en-US" sz="2000" dirty="0">
                <a:latin typeface="Arial" pitchFamily="34" charset="0"/>
                <a:cs typeface="Arial" pitchFamily="34" charset="0"/>
              </a:rPr>
              <a:t>Difference between Average Velocity ≤ </a:t>
            </a:r>
            <a:r>
              <a:rPr lang="en-US" sz="2000" dirty="0" smtClean="0">
                <a:latin typeface="Arial" pitchFamily="34" charset="0"/>
                <a:cs typeface="Arial" pitchFamily="34" charset="0"/>
              </a:rPr>
              <a:t>1.5 m/s</a:t>
            </a:r>
            <a:endParaRPr lang="en-US" sz="2000" dirty="0">
              <a:latin typeface="Arial" pitchFamily="34" charset="0"/>
              <a:cs typeface="Arial" pitchFamily="34" charset="0"/>
            </a:endParaRPr>
          </a:p>
          <a:p>
            <a:pPr>
              <a:spcBef>
                <a:spcPts val="0"/>
              </a:spcBef>
            </a:pPr>
            <a:endParaRPr lang="en-US" sz="1400" dirty="0" smtClean="0"/>
          </a:p>
          <a:p>
            <a:pPr>
              <a:spcBef>
                <a:spcPts val="0"/>
              </a:spcBef>
            </a:pPr>
            <a:r>
              <a:rPr lang="en-US" sz="2400" dirty="0" smtClean="0"/>
              <a:t>Additional consideration includes providing appropriate duration for passengers to get on and off the train at each station.</a:t>
            </a:r>
          </a:p>
        </p:txBody>
      </p:sp>
    </p:spTree>
    <p:extLst>
      <p:ext uri="{BB962C8B-B14F-4D97-AF65-F5344CB8AC3E}">
        <p14:creationId xmlns:p14="http://schemas.microsoft.com/office/powerpoint/2010/main" val="1277434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2403" y="2428652"/>
            <a:ext cx="5311486" cy="2785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txBox="1">
            <a:spLocks/>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Applying to today’s problem</a:t>
            </a:r>
            <a:endParaRPr lang="en-SG" sz="3200" b="1" dirty="0"/>
          </a:p>
        </p:txBody>
      </p:sp>
      <p:sp>
        <p:nvSpPr>
          <p:cNvPr id="3" name="Content Placeholder 2"/>
          <p:cNvSpPr txBox="1">
            <a:spLocks/>
          </p:cNvSpPr>
          <p:nvPr/>
        </p:nvSpPr>
        <p:spPr>
          <a:xfrm>
            <a:off x="443346" y="1163782"/>
            <a:ext cx="8229600" cy="467143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The most appropriate and available time interval to use for obtaining data from the Train Movement program would be 1 second.</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We can use the graphs extracted at 1 second intervals to compute instantaneous velocity, acceleration, displacement and average velocity.    </a:t>
            </a:r>
            <a:endParaRPr lang="en-SG" sz="2400" dirty="0"/>
          </a:p>
        </p:txBody>
      </p:sp>
      <p:sp>
        <p:nvSpPr>
          <p:cNvPr id="5" name="Rectangle 4"/>
          <p:cNvSpPr/>
          <p:nvPr/>
        </p:nvSpPr>
        <p:spPr bwMode="auto">
          <a:xfrm>
            <a:off x="3880825" y="4274838"/>
            <a:ext cx="455645" cy="18288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1"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42574264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Applying to today’s problem</a:t>
            </a:r>
            <a:endParaRPr lang="en-SG" sz="32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01" y="1417638"/>
            <a:ext cx="8827197" cy="33198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938330" y="1417638"/>
            <a:ext cx="1296144" cy="369332"/>
          </a:xfrm>
          <a:prstGeom prst="rect">
            <a:avLst/>
          </a:prstGeom>
          <a:noFill/>
        </p:spPr>
        <p:txBody>
          <a:bodyPr wrap="square" rtlCol="0">
            <a:spAutoFit/>
          </a:bodyPr>
          <a:lstStyle/>
          <a:p>
            <a:r>
              <a:rPr lang="en-SG" dirty="0" smtClean="0">
                <a:solidFill>
                  <a:srgbClr val="00B050"/>
                </a:solidFill>
                <a:latin typeface="Arial" panose="020B0604020202020204" pitchFamily="34" charset="0"/>
                <a:cs typeface="Arial" panose="020B0604020202020204" pitchFamily="34" charset="0"/>
              </a:rPr>
              <a:t>20.77 m/s</a:t>
            </a:r>
            <a:endParaRPr lang="en-SG" dirty="0">
              <a:solidFill>
                <a:srgbClr val="00B050"/>
              </a:solidFill>
              <a:latin typeface="Arial" panose="020B0604020202020204" pitchFamily="34" charset="0"/>
              <a:cs typeface="Arial" panose="020B0604020202020204" pitchFamily="34" charset="0"/>
            </a:endParaRPr>
          </a:p>
        </p:txBody>
      </p:sp>
      <p:sp>
        <p:nvSpPr>
          <p:cNvPr id="10" name="TextBox 9"/>
          <p:cNvSpPr txBox="1"/>
          <p:nvPr/>
        </p:nvSpPr>
        <p:spPr>
          <a:xfrm>
            <a:off x="4530802" y="1417638"/>
            <a:ext cx="1458172" cy="369332"/>
          </a:xfrm>
          <a:prstGeom prst="rect">
            <a:avLst/>
          </a:prstGeom>
          <a:noFill/>
        </p:spPr>
        <p:txBody>
          <a:bodyPr wrap="square" rtlCol="0">
            <a:spAutoFit/>
          </a:bodyPr>
          <a:lstStyle/>
          <a:p>
            <a:r>
              <a:rPr lang="en-SG" dirty="0" smtClean="0">
                <a:solidFill>
                  <a:srgbClr val="00B050"/>
                </a:solidFill>
                <a:latin typeface="Arial" panose="020B0604020202020204" pitchFamily="34" charset="0"/>
                <a:cs typeface="Arial" panose="020B0604020202020204" pitchFamily="34" charset="0"/>
              </a:rPr>
              <a:t>20.97 m/s</a:t>
            </a:r>
            <a:endParaRPr lang="en-SG" dirty="0">
              <a:solidFill>
                <a:srgbClr val="00B050"/>
              </a:solidFill>
              <a:latin typeface="Arial" panose="020B0604020202020204" pitchFamily="34" charset="0"/>
              <a:cs typeface="Arial" panose="020B0604020202020204" pitchFamily="34" charset="0"/>
            </a:endParaRPr>
          </a:p>
        </p:txBody>
      </p:sp>
      <p:sp>
        <p:nvSpPr>
          <p:cNvPr id="11" name="TextBox 10"/>
          <p:cNvSpPr txBox="1"/>
          <p:nvPr/>
        </p:nvSpPr>
        <p:spPr>
          <a:xfrm>
            <a:off x="6959433" y="1417638"/>
            <a:ext cx="1375936" cy="369332"/>
          </a:xfrm>
          <a:prstGeom prst="rect">
            <a:avLst/>
          </a:prstGeom>
          <a:noFill/>
        </p:spPr>
        <p:txBody>
          <a:bodyPr wrap="square" rtlCol="0">
            <a:spAutoFit/>
          </a:bodyPr>
          <a:lstStyle/>
          <a:p>
            <a:r>
              <a:rPr lang="en-SG" dirty="0" smtClean="0">
                <a:solidFill>
                  <a:srgbClr val="00B050"/>
                </a:solidFill>
                <a:latin typeface="Arial" panose="020B0604020202020204" pitchFamily="34" charset="0"/>
                <a:cs typeface="Arial" panose="020B0604020202020204" pitchFamily="34" charset="0"/>
              </a:rPr>
              <a:t>20.37 m/s</a:t>
            </a:r>
            <a:endParaRPr lang="en-SG" dirty="0">
              <a:solidFill>
                <a:srgbClr val="00B050"/>
              </a:solidFill>
              <a:latin typeface="Arial" panose="020B0604020202020204" pitchFamily="34" charset="0"/>
              <a:cs typeface="Arial" panose="020B0604020202020204" pitchFamily="34" charset="0"/>
            </a:endParaRPr>
          </a:p>
        </p:txBody>
      </p:sp>
      <p:sp>
        <p:nvSpPr>
          <p:cNvPr id="12" name="TextBox 11"/>
          <p:cNvSpPr txBox="1"/>
          <p:nvPr/>
        </p:nvSpPr>
        <p:spPr>
          <a:xfrm>
            <a:off x="1214592" y="2892919"/>
            <a:ext cx="1167025" cy="369332"/>
          </a:xfrm>
          <a:prstGeom prst="rect">
            <a:avLst/>
          </a:prstGeom>
          <a:noFill/>
        </p:spPr>
        <p:txBody>
          <a:bodyPr wrap="square" rtlCol="0">
            <a:spAutoFit/>
          </a:bodyPr>
          <a:lstStyle/>
          <a:p>
            <a:r>
              <a:rPr lang="en-SG" b="1" dirty="0" smtClean="0">
                <a:solidFill>
                  <a:srgbClr val="FF0000"/>
                </a:solidFill>
                <a:latin typeface="Arial" panose="020B0604020202020204" pitchFamily="34" charset="0"/>
                <a:cs typeface="Arial" panose="020B0604020202020204" pitchFamily="34" charset="0"/>
              </a:rPr>
              <a:t>1.11 m/s</a:t>
            </a:r>
            <a:r>
              <a:rPr lang="en-SG" b="1" baseline="30000" dirty="0" smtClean="0">
                <a:solidFill>
                  <a:srgbClr val="FF0000"/>
                </a:solidFill>
                <a:latin typeface="Arial" panose="020B0604020202020204" pitchFamily="34" charset="0"/>
                <a:cs typeface="Arial" panose="020B0604020202020204" pitchFamily="34" charset="0"/>
              </a:rPr>
              <a:t>2</a:t>
            </a:r>
            <a:endParaRPr lang="en-SG" b="1" dirty="0">
              <a:solidFill>
                <a:srgbClr val="FF0000"/>
              </a:solidFill>
              <a:latin typeface="Arial" panose="020B0604020202020204" pitchFamily="34" charset="0"/>
              <a:cs typeface="Arial" panose="020B0604020202020204" pitchFamily="34" charset="0"/>
            </a:endParaRPr>
          </a:p>
        </p:txBody>
      </p:sp>
      <p:sp>
        <p:nvSpPr>
          <p:cNvPr id="13" name="TextBox 12"/>
          <p:cNvSpPr txBox="1"/>
          <p:nvPr/>
        </p:nvSpPr>
        <p:spPr>
          <a:xfrm>
            <a:off x="199966" y="1786970"/>
            <a:ext cx="1296144" cy="369332"/>
          </a:xfrm>
          <a:prstGeom prst="rect">
            <a:avLst/>
          </a:prstGeom>
          <a:noFill/>
        </p:spPr>
        <p:txBody>
          <a:bodyPr wrap="square" rtlCol="0">
            <a:spAutoFit/>
          </a:bodyPr>
          <a:lstStyle/>
          <a:p>
            <a:r>
              <a:rPr lang="en-SG" dirty="0" smtClean="0">
                <a:solidFill>
                  <a:srgbClr val="00B050"/>
                </a:solidFill>
                <a:latin typeface="Arial" panose="020B0604020202020204" pitchFamily="34" charset="0"/>
                <a:cs typeface="Arial" panose="020B0604020202020204" pitchFamily="34" charset="0"/>
              </a:rPr>
              <a:t>22.22 m/s</a:t>
            </a:r>
            <a:endParaRPr lang="en-SG" dirty="0">
              <a:solidFill>
                <a:srgbClr val="00B050"/>
              </a:solidFill>
              <a:latin typeface="Arial" panose="020B0604020202020204" pitchFamily="34" charset="0"/>
              <a:cs typeface="Arial" panose="020B0604020202020204" pitchFamily="34" charset="0"/>
            </a:endParaRPr>
          </a:p>
        </p:txBody>
      </p:sp>
      <p:sp>
        <p:nvSpPr>
          <p:cNvPr id="15" name="TextBox 14"/>
          <p:cNvSpPr txBox="1"/>
          <p:nvPr/>
        </p:nvSpPr>
        <p:spPr>
          <a:xfrm>
            <a:off x="949033" y="5118124"/>
            <a:ext cx="7303206"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latin typeface="Arial" pitchFamily="34" charset="0"/>
                <a:cs typeface="Arial" pitchFamily="34" charset="0"/>
              </a:rPr>
              <a:t>Maximum Velocity ≤ </a:t>
            </a:r>
            <a:r>
              <a:rPr lang="en-US" sz="2400" dirty="0" smtClean="0">
                <a:latin typeface="Arial" pitchFamily="34" charset="0"/>
                <a:cs typeface="Arial" pitchFamily="34" charset="0"/>
              </a:rPr>
              <a:t>22.22 m/s</a:t>
            </a:r>
            <a:r>
              <a:rPr lang="en-US" sz="2400" dirty="0" smtClean="0">
                <a:latin typeface="Arial" pitchFamily="34" charset="0"/>
                <a:cs typeface="Arial" pitchFamily="34" charset="0"/>
              </a:rPr>
              <a:t>						</a:t>
            </a:r>
            <a:r>
              <a:rPr lang="en-US" sz="2400" dirty="0" smtClean="0">
                <a:solidFill>
                  <a:srgbClr val="00B050"/>
                </a:solidFill>
                <a:latin typeface="Arial" pitchFamily="34" charset="0"/>
                <a:cs typeface="Arial" pitchFamily="34" charset="0"/>
                <a:sym typeface="Wingdings"/>
              </a:rPr>
              <a:t></a:t>
            </a:r>
            <a:endParaRPr lang="en-US" sz="2400" dirty="0" smtClean="0">
              <a:latin typeface="Arial" pitchFamily="34" charset="0"/>
              <a:cs typeface="Arial" pitchFamily="34" charset="0"/>
            </a:endParaRPr>
          </a:p>
          <a:p>
            <a:pPr marL="342900" indent="-342900">
              <a:buFont typeface="Wingdings" panose="05000000000000000000" pitchFamily="2" charset="2"/>
              <a:buChar char="Ø"/>
            </a:pPr>
            <a:r>
              <a:rPr lang="en-US" sz="2400" dirty="0" smtClean="0">
                <a:latin typeface="Arial" pitchFamily="34" charset="0"/>
                <a:cs typeface="Arial" pitchFamily="34" charset="0"/>
              </a:rPr>
              <a:t>Acceleration or Deceleration ≤ </a:t>
            </a:r>
            <a:r>
              <a:rPr lang="en-US" sz="2400" dirty="0" smtClean="0">
                <a:latin typeface="Arial" pitchFamily="34" charset="0"/>
                <a:cs typeface="Arial" pitchFamily="34" charset="0"/>
              </a:rPr>
              <a:t>1 m/s</a:t>
            </a:r>
            <a:r>
              <a:rPr lang="en-US" sz="2400" baseline="30000" dirty="0" smtClean="0">
                <a:latin typeface="Arial" pitchFamily="34" charset="0"/>
                <a:cs typeface="Arial" pitchFamily="34" charset="0"/>
              </a:rPr>
              <a:t>2</a:t>
            </a:r>
            <a:r>
              <a:rPr lang="en-US" sz="2400" baseline="30000" dirty="0" smtClean="0">
                <a:latin typeface="Arial" pitchFamily="34" charset="0"/>
                <a:cs typeface="Arial" pitchFamily="34" charset="0"/>
              </a:rPr>
              <a:t>	</a:t>
            </a:r>
            <a:r>
              <a:rPr lang="en-US" sz="2400" dirty="0">
                <a:solidFill>
                  <a:srgbClr val="00B050"/>
                </a:solidFill>
                <a:latin typeface="Arial" pitchFamily="34" charset="0"/>
                <a:cs typeface="Arial" pitchFamily="34" charset="0"/>
                <a:sym typeface="Wingdings"/>
              </a:rPr>
              <a:t> </a:t>
            </a:r>
            <a:r>
              <a:rPr lang="en-US" sz="2400" dirty="0" smtClean="0">
                <a:solidFill>
                  <a:srgbClr val="00B050"/>
                </a:solidFill>
                <a:latin typeface="Arial" pitchFamily="34" charset="0"/>
                <a:cs typeface="Arial" pitchFamily="34" charset="0"/>
                <a:sym typeface="Wingdings"/>
              </a:rPr>
              <a:t>	</a:t>
            </a:r>
            <a:r>
              <a:rPr lang="en-US" sz="2400" dirty="0">
                <a:solidFill>
                  <a:srgbClr val="00B050"/>
                </a:solidFill>
                <a:latin typeface="Arial" pitchFamily="34" charset="0"/>
                <a:cs typeface="Arial" pitchFamily="34" charset="0"/>
                <a:sym typeface="Wingdings"/>
              </a:rPr>
              <a:t>	</a:t>
            </a:r>
            <a:r>
              <a:rPr lang="en-US" sz="2400" dirty="0" smtClean="0">
                <a:solidFill>
                  <a:srgbClr val="00B050"/>
                </a:solidFill>
                <a:latin typeface="Arial" pitchFamily="34" charset="0"/>
                <a:cs typeface="Arial" pitchFamily="34" charset="0"/>
                <a:sym typeface="Wingdings"/>
              </a:rPr>
              <a:t>	</a:t>
            </a:r>
            <a:r>
              <a:rPr lang="en-US" sz="2400" dirty="0" smtClean="0">
                <a:solidFill>
                  <a:srgbClr val="FF0000"/>
                </a:solidFill>
                <a:latin typeface="Arial" pitchFamily="34" charset="0"/>
                <a:cs typeface="Arial" pitchFamily="34" charset="0"/>
                <a:sym typeface="Wingdings"/>
              </a:rPr>
              <a:t></a:t>
            </a:r>
            <a:endParaRPr lang="en-US" sz="2400" baseline="30000" dirty="0" smtClean="0">
              <a:latin typeface="Arial" pitchFamily="34" charset="0"/>
              <a:cs typeface="Arial" pitchFamily="34" charset="0"/>
            </a:endParaRPr>
          </a:p>
          <a:p>
            <a:pPr marL="342900" indent="-342900">
              <a:buFont typeface="Wingdings" panose="05000000000000000000" pitchFamily="2" charset="2"/>
              <a:buChar char="Ø"/>
            </a:pPr>
            <a:r>
              <a:rPr lang="en-US" sz="2400" dirty="0" smtClean="0">
                <a:latin typeface="Arial" pitchFamily="34" charset="0"/>
                <a:cs typeface="Arial" pitchFamily="34" charset="0"/>
              </a:rPr>
              <a:t>Difference between Average Velocity </a:t>
            </a:r>
            <a:r>
              <a:rPr lang="en-US" sz="2400" dirty="0">
                <a:latin typeface="Arial" pitchFamily="34" charset="0"/>
                <a:cs typeface="Arial" pitchFamily="34" charset="0"/>
              </a:rPr>
              <a:t>≤ </a:t>
            </a:r>
            <a:r>
              <a:rPr lang="en-US" sz="2400" dirty="0" smtClean="0">
                <a:latin typeface="Arial" pitchFamily="34" charset="0"/>
                <a:cs typeface="Arial" pitchFamily="34" charset="0"/>
              </a:rPr>
              <a:t>1.5 m/s</a:t>
            </a:r>
            <a:r>
              <a:rPr lang="en-US" sz="2400" dirty="0" smtClean="0">
                <a:latin typeface="Arial" pitchFamily="34" charset="0"/>
                <a:cs typeface="Arial" pitchFamily="34" charset="0"/>
              </a:rPr>
              <a:t>	</a:t>
            </a:r>
            <a:r>
              <a:rPr lang="en-US" sz="2400" dirty="0" smtClean="0">
                <a:solidFill>
                  <a:srgbClr val="00B050"/>
                </a:solidFill>
                <a:latin typeface="Arial" pitchFamily="34" charset="0"/>
                <a:cs typeface="Arial" pitchFamily="34" charset="0"/>
                <a:sym typeface="Wingdings"/>
              </a:rPr>
              <a:t></a:t>
            </a:r>
            <a:endParaRPr lang="en-US" sz="2400" dirty="0">
              <a:latin typeface="Arial" pitchFamily="34" charset="0"/>
              <a:cs typeface="Arial" pitchFamily="34" charset="0"/>
            </a:endParaRPr>
          </a:p>
        </p:txBody>
      </p:sp>
      <p:sp>
        <p:nvSpPr>
          <p:cNvPr id="3" name="TextBox 2"/>
          <p:cNvSpPr txBox="1"/>
          <p:nvPr/>
        </p:nvSpPr>
        <p:spPr>
          <a:xfrm>
            <a:off x="199966" y="1086753"/>
            <a:ext cx="1400238" cy="461665"/>
          </a:xfrm>
          <a:prstGeom prst="rect">
            <a:avLst/>
          </a:prstGeom>
          <a:solidFill>
            <a:schemeClr val="bg1"/>
          </a:solidFill>
        </p:spPr>
        <p:txBody>
          <a:bodyPr wrap="square" rtlCol="0">
            <a:spAutoFit/>
          </a:bodyPr>
          <a:lstStyle/>
          <a:p>
            <a:pPr algn="ctr"/>
            <a:r>
              <a:rPr lang="en-SG" sz="2400" b="1" u="sng" dirty="0" smtClean="0">
                <a:latin typeface="Arial" panose="020B0604020202020204" pitchFamily="34" charset="0"/>
                <a:cs typeface="Arial" panose="020B0604020202020204" pitchFamily="34" charset="0"/>
              </a:rPr>
              <a:t>SMTR</a:t>
            </a:r>
            <a:endParaRPr lang="en-SG" sz="2400" b="1" u="sng" dirty="0">
              <a:latin typeface="Arial" panose="020B0604020202020204" pitchFamily="34" charset="0"/>
              <a:cs typeface="Arial" panose="020B0604020202020204" pitchFamily="34" charset="0"/>
            </a:endParaRPr>
          </a:p>
        </p:txBody>
      </p:sp>
      <p:sp>
        <p:nvSpPr>
          <p:cNvPr id="14" name="TextBox 13"/>
          <p:cNvSpPr txBox="1"/>
          <p:nvPr/>
        </p:nvSpPr>
        <p:spPr>
          <a:xfrm>
            <a:off x="4148283" y="2892919"/>
            <a:ext cx="1296553" cy="369332"/>
          </a:xfrm>
          <a:prstGeom prst="rect">
            <a:avLst/>
          </a:prstGeom>
          <a:noFill/>
        </p:spPr>
        <p:txBody>
          <a:bodyPr wrap="square" rtlCol="0">
            <a:spAutoFit/>
          </a:bodyPr>
          <a:lstStyle/>
          <a:p>
            <a:r>
              <a:rPr lang="en-SG" b="1" dirty="0" smtClean="0">
                <a:solidFill>
                  <a:srgbClr val="FF0000"/>
                </a:solidFill>
                <a:latin typeface="Arial" panose="020B0604020202020204" pitchFamily="34" charset="0"/>
                <a:cs typeface="Arial" panose="020B0604020202020204" pitchFamily="34" charset="0"/>
              </a:rPr>
              <a:t>1.59 m/s</a:t>
            </a:r>
            <a:r>
              <a:rPr lang="en-SG" b="1" baseline="30000" dirty="0" smtClean="0">
                <a:solidFill>
                  <a:srgbClr val="FF0000"/>
                </a:solidFill>
                <a:latin typeface="Arial" panose="020B0604020202020204" pitchFamily="34" charset="0"/>
                <a:cs typeface="Arial" panose="020B0604020202020204" pitchFamily="34" charset="0"/>
              </a:rPr>
              <a:t>2</a:t>
            </a:r>
            <a:endParaRPr lang="en-SG" b="1" dirty="0">
              <a:solidFill>
                <a:srgbClr val="FF0000"/>
              </a:solidFill>
              <a:latin typeface="Arial" panose="020B0604020202020204" pitchFamily="34" charset="0"/>
              <a:cs typeface="Arial" panose="020B0604020202020204" pitchFamily="34" charset="0"/>
            </a:endParaRPr>
          </a:p>
        </p:txBody>
      </p:sp>
      <p:sp>
        <p:nvSpPr>
          <p:cNvPr id="16" name="TextBox 15"/>
          <p:cNvSpPr txBox="1"/>
          <p:nvPr/>
        </p:nvSpPr>
        <p:spPr>
          <a:xfrm>
            <a:off x="6669806" y="2892919"/>
            <a:ext cx="1296553" cy="369332"/>
          </a:xfrm>
          <a:prstGeom prst="rect">
            <a:avLst/>
          </a:prstGeom>
          <a:noFill/>
        </p:spPr>
        <p:txBody>
          <a:bodyPr wrap="square" rtlCol="0">
            <a:spAutoFit/>
          </a:bodyPr>
          <a:lstStyle/>
          <a:p>
            <a:r>
              <a:rPr lang="en-SG" b="1" dirty="0" smtClean="0">
                <a:solidFill>
                  <a:srgbClr val="FF0000"/>
                </a:solidFill>
                <a:latin typeface="Arial" panose="020B0604020202020204" pitchFamily="34" charset="0"/>
                <a:cs typeface="Arial" panose="020B0604020202020204" pitchFamily="34" charset="0"/>
              </a:rPr>
              <a:t>1.23 m/s</a:t>
            </a:r>
            <a:r>
              <a:rPr lang="en-SG" b="1" baseline="30000" dirty="0" smtClean="0">
                <a:solidFill>
                  <a:srgbClr val="FF0000"/>
                </a:solidFill>
                <a:latin typeface="Arial" panose="020B0604020202020204" pitchFamily="34" charset="0"/>
                <a:cs typeface="Arial" panose="020B0604020202020204" pitchFamily="34" charset="0"/>
              </a:rPr>
              <a:t>2</a:t>
            </a:r>
            <a:endParaRPr lang="en-SG" b="1" dirty="0">
              <a:solidFill>
                <a:srgbClr val="FF0000"/>
              </a:solidFill>
              <a:latin typeface="Arial" panose="020B0604020202020204" pitchFamily="34" charset="0"/>
              <a:cs typeface="Arial" panose="020B0604020202020204" pitchFamily="34" charset="0"/>
            </a:endParaRPr>
          </a:p>
        </p:txBody>
      </p:sp>
      <p:sp>
        <p:nvSpPr>
          <p:cNvPr id="17" name="TextBox 16"/>
          <p:cNvSpPr txBox="1"/>
          <p:nvPr/>
        </p:nvSpPr>
        <p:spPr>
          <a:xfrm>
            <a:off x="2576950" y="3359937"/>
            <a:ext cx="1279828" cy="369332"/>
          </a:xfrm>
          <a:prstGeom prst="rect">
            <a:avLst/>
          </a:prstGeom>
          <a:noFill/>
        </p:spPr>
        <p:txBody>
          <a:bodyPr wrap="square" rtlCol="0">
            <a:spAutoFit/>
          </a:bodyPr>
          <a:lstStyle/>
          <a:p>
            <a:r>
              <a:rPr lang="en-SG" b="1" dirty="0" smtClean="0">
                <a:solidFill>
                  <a:srgbClr val="FF0000"/>
                </a:solidFill>
                <a:latin typeface="Arial" panose="020B0604020202020204" pitchFamily="34" charset="0"/>
                <a:cs typeface="Arial" panose="020B0604020202020204" pitchFamily="34" charset="0"/>
              </a:rPr>
              <a:t>-1.11 m/s</a:t>
            </a:r>
            <a:r>
              <a:rPr lang="en-SG" b="1" baseline="30000" dirty="0" smtClean="0">
                <a:solidFill>
                  <a:srgbClr val="FF0000"/>
                </a:solidFill>
                <a:latin typeface="Arial" panose="020B0604020202020204" pitchFamily="34" charset="0"/>
                <a:cs typeface="Arial" panose="020B0604020202020204" pitchFamily="34" charset="0"/>
              </a:rPr>
              <a:t>2</a:t>
            </a:r>
            <a:endParaRPr lang="en-SG" b="1" dirty="0">
              <a:solidFill>
                <a:srgbClr val="FF0000"/>
              </a:solidFill>
              <a:latin typeface="Arial" panose="020B0604020202020204" pitchFamily="34" charset="0"/>
              <a:cs typeface="Arial" panose="020B0604020202020204" pitchFamily="34" charset="0"/>
            </a:endParaRPr>
          </a:p>
        </p:txBody>
      </p:sp>
      <p:sp>
        <p:nvSpPr>
          <p:cNvPr id="18" name="TextBox 17"/>
          <p:cNvSpPr txBox="1"/>
          <p:nvPr/>
        </p:nvSpPr>
        <p:spPr>
          <a:xfrm>
            <a:off x="5035887" y="3359937"/>
            <a:ext cx="1296553" cy="369332"/>
          </a:xfrm>
          <a:prstGeom prst="rect">
            <a:avLst/>
          </a:prstGeom>
          <a:noFill/>
        </p:spPr>
        <p:txBody>
          <a:bodyPr wrap="square" rtlCol="0">
            <a:spAutoFit/>
          </a:bodyPr>
          <a:lstStyle/>
          <a:p>
            <a:r>
              <a:rPr lang="en-SG" b="1" dirty="0" smtClean="0">
                <a:solidFill>
                  <a:srgbClr val="FF0000"/>
                </a:solidFill>
                <a:latin typeface="Arial" panose="020B0604020202020204" pitchFamily="34" charset="0"/>
                <a:cs typeface="Arial" panose="020B0604020202020204" pitchFamily="34" charset="0"/>
              </a:rPr>
              <a:t>-1.59 m/s</a:t>
            </a:r>
            <a:r>
              <a:rPr lang="en-SG" b="1" baseline="30000" dirty="0" smtClean="0">
                <a:solidFill>
                  <a:srgbClr val="FF0000"/>
                </a:solidFill>
                <a:latin typeface="Arial" panose="020B0604020202020204" pitchFamily="34" charset="0"/>
                <a:cs typeface="Arial" panose="020B0604020202020204" pitchFamily="34" charset="0"/>
              </a:rPr>
              <a:t>2</a:t>
            </a:r>
            <a:endParaRPr lang="en-SG" b="1" dirty="0">
              <a:solidFill>
                <a:srgbClr val="FF0000"/>
              </a:solidFill>
              <a:latin typeface="Arial" panose="020B0604020202020204" pitchFamily="34" charset="0"/>
              <a:cs typeface="Arial" panose="020B0604020202020204" pitchFamily="34" charset="0"/>
            </a:endParaRPr>
          </a:p>
        </p:txBody>
      </p:sp>
      <p:sp>
        <p:nvSpPr>
          <p:cNvPr id="19" name="TextBox 18"/>
          <p:cNvSpPr txBox="1"/>
          <p:nvPr/>
        </p:nvSpPr>
        <p:spPr>
          <a:xfrm>
            <a:off x="7467365" y="3359937"/>
            <a:ext cx="1296553" cy="369332"/>
          </a:xfrm>
          <a:prstGeom prst="rect">
            <a:avLst/>
          </a:prstGeom>
          <a:noFill/>
        </p:spPr>
        <p:txBody>
          <a:bodyPr wrap="square" rtlCol="0">
            <a:spAutoFit/>
          </a:bodyPr>
          <a:lstStyle/>
          <a:p>
            <a:r>
              <a:rPr lang="en-SG" b="1" dirty="0" smtClean="0">
                <a:solidFill>
                  <a:srgbClr val="FF0000"/>
                </a:solidFill>
                <a:latin typeface="Arial" panose="020B0604020202020204" pitchFamily="34" charset="0"/>
                <a:cs typeface="Arial" panose="020B0604020202020204" pitchFamily="34" charset="0"/>
              </a:rPr>
              <a:t>-1.01 m/s</a:t>
            </a:r>
            <a:r>
              <a:rPr lang="en-SG" b="1" baseline="30000" dirty="0" smtClean="0">
                <a:solidFill>
                  <a:srgbClr val="FF0000"/>
                </a:solidFill>
                <a:latin typeface="Arial" panose="020B0604020202020204" pitchFamily="34" charset="0"/>
                <a:cs typeface="Arial" panose="020B0604020202020204" pitchFamily="34" charset="0"/>
              </a:rPr>
              <a:t>2</a:t>
            </a:r>
            <a:endParaRPr lang="en-SG"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7690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5236" y="1177631"/>
            <a:ext cx="8552767" cy="1704114"/>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3" name="Content Placeholder 2"/>
          <p:cNvSpPr txBox="1">
            <a:spLocks/>
          </p:cNvSpPr>
          <p:nvPr/>
        </p:nvSpPr>
        <p:spPr>
          <a:xfrm>
            <a:off x="231020" y="1163789"/>
            <a:ext cx="8797098" cy="527587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SG" sz="2400" b="1" dirty="0" smtClean="0"/>
              <a:t>National Education Message:</a:t>
            </a:r>
          </a:p>
          <a:p>
            <a:pPr marL="0" indent="0" algn="ctr">
              <a:buNone/>
            </a:pPr>
            <a:r>
              <a:rPr lang="en-SG" sz="2400" i="1" dirty="0">
                <a:solidFill>
                  <a:srgbClr val="FF0000"/>
                </a:solidFill>
              </a:rPr>
              <a:t>“We have confidence in our future.” </a:t>
            </a:r>
            <a:r>
              <a:rPr lang="en-SG" sz="2400" dirty="0" smtClean="0">
                <a:solidFill>
                  <a:srgbClr val="FF0000"/>
                </a:solidFill>
              </a:rPr>
              <a:t>– </a:t>
            </a:r>
            <a:r>
              <a:rPr lang="en-SG" sz="2400" dirty="0">
                <a:solidFill>
                  <a:srgbClr val="FF0000"/>
                </a:solidFill>
              </a:rPr>
              <a:t>United, determined and well-prepared, we have what it takes to build a bright future for ourselves, and to progress together as one nation.</a:t>
            </a:r>
            <a:endParaRPr lang="en-SG" sz="2400" i="1" dirty="0" smtClean="0">
              <a:solidFill>
                <a:srgbClr val="FF0000"/>
              </a:solidFill>
            </a:endParaRPr>
          </a:p>
          <a:p>
            <a:pPr marL="0" indent="0">
              <a:buNone/>
            </a:pPr>
            <a:endParaRPr lang="en-SG" sz="2400" dirty="0" smtClean="0"/>
          </a:p>
          <a:p>
            <a:pPr marL="0" indent="0">
              <a:buNone/>
            </a:pPr>
            <a:r>
              <a:rPr lang="en-SG" sz="2400" dirty="0" smtClean="0"/>
              <a:t>Today</a:t>
            </a:r>
            <a:r>
              <a:rPr lang="en-SG" sz="2400" dirty="0"/>
              <a:t>, the </a:t>
            </a:r>
            <a:r>
              <a:rPr lang="en-SG" sz="2400" dirty="0" smtClean="0"/>
              <a:t>MRT and buses form </a:t>
            </a:r>
            <a:r>
              <a:rPr lang="en-SG" sz="2400" dirty="0"/>
              <a:t>an integral part of the public transportation </a:t>
            </a:r>
            <a:r>
              <a:rPr lang="en-SG" sz="2400" dirty="0" smtClean="0"/>
              <a:t>system within Singapore, offering </a:t>
            </a:r>
            <a:r>
              <a:rPr lang="en-SG" sz="2400" dirty="0"/>
              <a:t>Singaporeans a viable alternative to private </a:t>
            </a:r>
            <a:r>
              <a:rPr lang="en-SG" sz="2400" dirty="0" smtClean="0"/>
              <a:t>transport.</a:t>
            </a:r>
          </a:p>
          <a:p>
            <a:pPr marL="0" indent="0">
              <a:buFont typeface="Arial"/>
              <a:buNone/>
            </a:pPr>
            <a:endParaRPr lang="en-SG" sz="2400" dirty="0"/>
          </a:p>
          <a:p>
            <a:pPr marL="0" indent="0">
              <a:buNone/>
            </a:pPr>
            <a:r>
              <a:rPr lang="en-SG" sz="2400" dirty="0" smtClean="0"/>
              <a:t>Question:</a:t>
            </a:r>
          </a:p>
          <a:p>
            <a:pPr marL="0" indent="0">
              <a:buNone/>
            </a:pPr>
            <a:r>
              <a:rPr lang="en-SG" sz="2400" i="1" dirty="0" smtClean="0"/>
              <a:t>How does </a:t>
            </a:r>
            <a:r>
              <a:rPr lang="en-SG" sz="2400" i="1" dirty="0"/>
              <a:t>a reliable and efficient public transport system </a:t>
            </a:r>
            <a:r>
              <a:rPr lang="en-SG" sz="2400" i="1" dirty="0" smtClean="0"/>
              <a:t>play a part in nation building?</a:t>
            </a:r>
            <a:endParaRPr lang="en-US" sz="2400" dirty="0" smtClean="0"/>
          </a:p>
        </p:txBody>
      </p:sp>
      <p:sp>
        <p:nvSpPr>
          <p:cNvPr id="5" name="Title 1"/>
          <p:cNvSpPr txBox="1">
            <a:spLocks/>
          </p:cNvSpPr>
          <p:nvPr/>
        </p:nvSpPr>
        <p:spPr>
          <a:xfrm>
            <a:off x="572799" y="290946"/>
            <a:ext cx="6645419" cy="665018"/>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GB" sz="3200" b="1" dirty="0" smtClean="0"/>
              <a:t>National Education Message</a:t>
            </a:r>
            <a:endParaRPr lang="en-GB" sz="3200" b="1" dirty="0"/>
          </a:p>
        </p:txBody>
      </p:sp>
    </p:spTree>
    <p:extLst>
      <p:ext uri="{BB962C8B-B14F-4D97-AF65-F5344CB8AC3E}">
        <p14:creationId xmlns:p14="http://schemas.microsoft.com/office/powerpoint/2010/main" val="9393437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29" y="1388992"/>
            <a:ext cx="8825345" cy="3427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txBox="1">
            <a:spLocks/>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Applying to today’s problem</a:t>
            </a:r>
            <a:endParaRPr lang="en-SG" sz="3200" b="1" dirty="0"/>
          </a:p>
        </p:txBody>
      </p:sp>
      <p:sp>
        <p:nvSpPr>
          <p:cNvPr id="9" name="TextBox 8"/>
          <p:cNvSpPr txBox="1"/>
          <p:nvPr/>
        </p:nvSpPr>
        <p:spPr>
          <a:xfrm>
            <a:off x="1938330" y="1417638"/>
            <a:ext cx="1296144" cy="369332"/>
          </a:xfrm>
          <a:prstGeom prst="rect">
            <a:avLst/>
          </a:prstGeom>
          <a:noFill/>
        </p:spPr>
        <p:txBody>
          <a:bodyPr wrap="square" rtlCol="0">
            <a:spAutoFit/>
          </a:bodyPr>
          <a:lstStyle/>
          <a:p>
            <a:r>
              <a:rPr lang="en-SG" dirty="0" smtClean="0">
                <a:solidFill>
                  <a:srgbClr val="00B050"/>
                </a:solidFill>
                <a:latin typeface="Arial" panose="020B0604020202020204" pitchFamily="34" charset="0"/>
                <a:cs typeface="Arial" panose="020B0604020202020204" pitchFamily="34" charset="0"/>
              </a:rPr>
              <a:t>20.90 m/s</a:t>
            </a:r>
            <a:endParaRPr lang="en-SG" dirty="0">
              <a:solidFill>
                <a:srgbClr val="00B050"/>
              </a:solidFill>
              <a:latin typeface="Arial" panose="020B0604020202020204" pitchFamily="34" charset="0"/>
              <a:cs typeface="Arial" panose="020B0604020202020204" pitchFamily="34" charset="0"/>
            </a:endParaRPr>
          </a:p>
        </p:txBody>
      </p:sp>
      <p:sp>
        <p:nvSpPr>
          <p:cNvPr id="10" name="TextBox 9"/>
          <p:cNvSpPr txBox="1"/>
          <p:nvPr/>
        </p:nvSpPr>
        <p:spPr>
          <a:xfrm>
            <a:off x="4530802" y="1417638"/>
            <a:ext cx="1458172" cy="369332"/>
          </a:xfrm>
          <a:prstGeom prst="rect">
            <a:avLst/>
          </a:prstGeom>
          <a:noFill/>
        </p:spPr>
        <p:txBody>
          <a:bodyPr wrap="square" rtlCol="0">
            <a:spAutoFit/>
          </a:bodyPr>
          <a:lstStyle/>
          <a:p>
            <a:r>
              <a:rPr lang="en-SG" dirty="0" smtClean="0">
                <a:solidFill>
                  <a:srgbClr val="00B050"/>
                </a:solidFill>
                <a:latin typeface="Arial" panose="020B0604020202020204" pitchFamily="34" charset="0"/>
                <a:cs typeface="Arial" panose="020B0604020202020204" pitchFamily="34" charset="0"/>
              </a:rPr>
              <a:t>20.42 m/s</a:t>
            </a:r>
            <a:endParaRPr lang="en-SG" dirty="0">
              <a:solidFill>
                <a:srgbClr val="00B050"/>
              </a:solidFill>
              <a:latin typeface="Arial" panose="020B0604020202020204" pitchFamily="34" charset="0"/>
              <a:cs typeface="Arial" panose="020B0604020202020204" pitchFamily="34" charset="0"/>
            </a:endParaRPr>
          </a:p>
        </p:txBody>
      </p:sp>
      <p:sp>
        <p:nvSpPr>
          <p:cNvPr id="11" name="TextBox 10"/>
          <p:cNvSpPr txBox="1"/>
          <p:nvPr/>
        </p:nvSpPr>
        <p:spPr>
          <a:xfrm>
            <a:off x="6959433" y="1417638"/>
            <a:ext cx="1375936" cy="369332"/>
          </a:xfrm>
          <a:prstGeom prst="rect">
            <a:avLst/>
          </a:prstGeom>
          <a:noFill/>
        </p:spPr>
        <p:txBody>
          <a:bodyPr wrap="square" rtlCol="0">
            <a:spAutoFit/>
          </a:bodyPr>
          <a:lstStyle/>
          <a:p>
            <a:r>
              <a:rPr lang="en-SG" dirty="0" smtClean="0">
                <a:solidFill>
                  <a:srgbClr val="00B050"/>
                </a:solidFill>
                <a:latin typeface="Arial" panose="020B0604020202020204" pitchFamily="34" charset="0"/>
                <a:cs typeface="Arial" panose="020B0604020202020204" pitchFamily="34" charset="0"/>
              </a:rPr>
              <a:t>20.19 m/s</a:t>
            </a:r>
            <a:endParaRPr lang="en-SG" dirty="0">
              <a:solidFill>
                <a:srgbClr val="00B050"/>
              </a:solidFill>
              <a:latin typeface="Arial" panose="020B0604020202020204" pitchFamily="34" charset="0"/>
              <a:cs typeface="Arial" panose="020B0604020202020204" pitchFamily="34" charset="0"/>
            </a:endParaRPr>
          </a:p>
        </p:txBody>
      </p:sp>
      <p:sp>
        <p:nvSpPr>
          <p:cNvPr id="13" name="TextBox 12"/>
          <p:cNvSpPr txBox="1"/>
          <p:nvPr/>
        </p:nvSpPr>
        <p:spPr>
          <a:xfrm>
            <a:off x="199966" y="1689985"/>
            <a:ext cx="1296144" cy="369332"/>
          </a:xfrm>
          <a:prstGeom prst="rect">
            <a:avLst/>
          </a:prstGeom>
          <a:noFill/>
        </p:spPr>
        <p:txBody>
          <a:bodyPr wrap="square" rtlCol="0">
            <a:spAutoFit/>
          </a:bodyPr>
          <a:lstStyle/>
          <a:p>
            <a:r>
              <a:rPr lang="en-SG" b="1" dirty="0" smtClean="0">
                <a:solidFill>
                  <a:srgbClr val="FF0000"/>
                </a:solidFill>
                <a:latin typeface="Arial" panose="020B0604020202020204" pitchFamily="34" charset="0"/>
                <a:cs typeface="Arial" panose="020B0604020202020204" pitchFamily="34" charset="0"/>
              </a:rPr>
              <a:t>22.78 m/s</a:t>
            </a:r>
            <a:endParaRPr lang="en-SG" b="1" dirty="0">
              <a:solidFill>
                <a:srgbClr val="FF0000"/>
              </a:solidFill>
              <a:latin typeface="Arial" panose="020B0604020202020204" pitchFamily="34" charset="0"/>
              <a:cs typeface="Arial" panose="020B0604020202020204" pitchFamily="34" charset="0"/>
            </a:endParaRPr>
          </a:p>
        </p:txBody>
      </p:sp>
      <p:sp>
        <p:nvSpPr>
          <p:cNvPr id="12" name="TextBox 11"/>
          <p:cNvSpPr txBox="1"/>
          <p:nvPr/>
        </p:nvSpPr>
        <p:spPr>
          <a:xfrm>
            <a:off x="949033" y="5118124"/>
            <a:ext cx="7303206"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latin typeface="Arial" pitchFamily="34" charset="0"/>
                <a:cs typeface="Arial" pitchFamily="34" charset="0"/>
              </a:rPr>
              <a:t>Maximum Velocity ≤ </a:t>
            </a:r>
            <a:r>
              <a:rPr lang="en-US" sz="2400" dirty="0" smtClean="0">
                <a:latin typeface="Arial" pitchFamily="34" charset="0"/>
                <a:cs typeface="Arial" pitchFamily="34" charset="0"/>
              </a:rPr>
              <a:t>22.22 m/s</a:t>
            </a:r>
            <a:r>
              <a:rPr lang="en-US" sz="2400" dirty="0" smtClean="0">
                <a:latin typeface="Arial" pitchFamily="34" charset="0"/>
                <a:cs typeface="Arial" pitchFamily="34" charset="0"/>
              </a:rPr>
              <a:t>						</a:t>
            </a:r>
            <a:r>
              <a:rPr lang="en-US" sz="2400" dirty="0" smtClean="0">
                <a:solidFill>
                  <a:srgbClr val="FF0000"/>
                </a:solidFill>
                <a:latin typeface="Arial" pitchFamily="34" charset="0"/>
                <a:cs typeface="Arial" pitchFamily="34" charset="0"/>
                <a:sym typeface="Wingdings"/>
              </a:rPr>
              <a:t></a:t>
            </a:r>
            <a:endParaRPr lang="en-US" sz="2400" dirty="0" smtClean="0">
              <a:latin typeface="Arial" pitchFamily="34" charset="0"/>
              <a:cs typeface="Arial" pitchFamily="34" charset="0"/>
            </a:endParaRPr>
          </a:p>
          <a:p>
            <a:pPr marL="342900" indent="-342900">
              <a:buFont typeface="Wingdings" panose="05000000000000000000" pitchFamily="2" charset="2"/>
              <a:buChar char="Ø"/>
            </a:pPr>
            <a:r>
              <a:rPr lang="en-US" sz="2400" dirty="0" smtClean="0">
                <a:latin typeface="Arial" pitchFamily="34" charset="0"/>
                <a:cs typeface="Arial" pitchFamily="34" charset="0"/>
              </a:rPr>
              <a:t>Acceleration or Deceleration ≤ </a:t>
            </a:r>
            <a:r>
              <a:rPr lang="en-US" sz="2400" dirty="0" smtClean="0">
                <a:latin typeface="Arial" pitchFamily="34" charset="0"/>
                <a:cs typeface="Arial" pitchFamily="34" charset="0"/>
              </a:rPr>
              <a:t>1 m/s</a:t>
            </a:r>
            <a:r>
              <a:rPr lang="en-US" sz="2400" baseline="30000" dirty="0" smtClean="0">
                <a:latin typeface="Arial" pitchFamily="34" charset="0"/>
                <a:cs typeface="Arial" pitchFamily="34" charset="0"/>
              </a:rPr>
              <a:t>2</a:t>
            </a:r>
            <a:r>
              <a:rPr lang="en-US" sz="2400" baseline="30000" dirty="0" smtClean="0">
                <a:latin typeface="Arial" pitchFamily="34" charset="0"/>
                <a:cs typeface="Arial" pitchFamily="34" charset="0"/>
              </a:rPr>
              <a:t>	</a:t>
            </a:r>
            <a:r>
              <a:rPr lang="en-US" sz="2400" dirty="0">
                <a:solidFill>
                  <a:srgbClr val="00B050"/>
                </a:solidFill>
                <a:latin typeface="Arial" pitchFamily="34" charset="0"/>
                <a:cs typeface="Arial" pitchFamily="34" charset="0"/>
                <a:sym typeface="Wingdings"/>
              </a:rPr>
              <a:t> </a:t>
            </a:r>
            <a:r>
              <a:rPr lang="en-US" sz="2400" dirty="0" smtClean="0">
                <a:solidFill>
                  <a:srgbClr val="00B050"/>
                </a:solidFill>
                <a:latin typeface="Arial" pitchFamily="34" charset="0"/>
                <a:cs typeface="Arial" pitchFamily="34" charset="0"/>
                <a:sym typeface="Wingdings"/>
              </a:rPr>
              <a:t>	</a:t>
            </a:r>
            <a:r>
              <a:rPr lang="en-US" sz="2400" dirty="0">
                <a:solidFill>
                  <a:srgbClr val="00B050"/>
                </a:solidFill>
                <a:latin typeface="Arial" pitchFamily="34" charset="0"/>
                <a:cs typeface="Arial" pitchFamily="34" charset="0"/>
                <a:sym typeface="Wingdings"/>
              </a:rPr>
              <a:t>	</a:t>
            </a:r>
            <a:r>
              <a:rPr lang="en-US" sz="2400" dirty="0" smtClean="0">
                <a:solidFill>
                  <a:srgbClr val="00B050"/>
                </a:solidFill>
                <a:latin typeface="Arial" pitchFamily="34" charset="0"/>
                <a:cs typeface="Arial" pitchFamily="34" charset="0"/>
                <a:sym typeface="Wingdings"/>
              </a:rPr>
              <a:t>	</a:t>
            </a:r>
            <a:endParaRPr lang="en-US" sz="2400" baseline="30000" dirty="0" smtClean="0">
              <a:latin typeface="Arial" pitchFamily="34" charset="0"/>
              <a:cs typeface="Arial" pitchFamily="34" charset="0"/>
            </a:endParaRPr>
          </a:p>
          <a:p>
            <a:pPr marL="342900" indent="-342900">
              <a:buFont typeface="Wingdings" panose="05000000000000000000" pitchFamily="2" charset="2"/>
              <a:buChar char="Ø"/>
            </a:pPr>
            <a:r>
              <a:rPr lang="en-US" sz="2400" dirty="0" smtClean="0">
                <a:latin typeface="Arial" pitchFamily="34" charset="0"/>
                <a:cs typeface="Arial" pitchFamily="34" charset="0"/>
              </a:rPr>
              <a:t>Difference between Average Velocity </a:t>
            </a:r>
            <a:r>
              <a:rPr lang="en-US" sz="2400" dirty="0">
                <a:latin typeface="Arial" pitchFamily="34" charset="0"/>
                <a:cs typeface="Arial" pitchFamily="34" charset="0"/>
              </a:rPr>
              <a:t>≤ </a:t>
            </a:r>
            <a:r>
              <a:rPr lang="en-US" sz="2400" dirty="0" smtClean="0">
                <a:latin typeface="Arial" pitchFamily="34" charset="0"/>
                <a:cs typeface="Arial" pitchFamily="34" charset="0"/>
              </a:rPr>
              <a:t>1.5 m/s</a:t>
            </a:r>
            <a:r>
              <a:rPr lang="en-US" sz="2400" dirty="0" smtClean="0">
                <a:latin typeface="Arial" pitchFamily="34" charset="0"/>
                <a:cs typeface="Arial" pitchFamily="34" charset="0"/>
              </a:rPr>
              <a:t>	</a:t>
            </a:r>
            <a:r>
              <a:rPr lang="en-US" sz="2400" dirty="0" smtClean="0">
                <a:solidFill>
                  <a:srgbClr val="00B050"/>
                </a:solidFill>
                <a:latin typeface="Arial" pitchFamily="34" charset="0"/>
                <a:cs typeface="Arial" pitchFamily="34" charset="0"/>
                <a:sym typeface="Wingdings"/>
              </a:rPr>
              <a:t></a:t>
            </a:r>
            <a:endParaRPr lang="en-US" sz="2400" dirty="0">
              <a:latin typeface="Arial" pitchFamily="34" charset="0"/>
              <a:cs typeface="Arial" pitchFamily="34" charset="0"/>
            </a:endParaRPr>
          </a:p>
        </p:txBody>
      </p:sp>
      <p:sp>
        <p:nvSpPr>
          <p:cNvPr id="14" name="TextBox 13"/>
          <p:cNvSpPr txBox="1"/>
          <p:nvPr/>
        </p:nvSpPr>
        <p:spPr>
          <a:xfrm>
            <a:off x="199966" y="1086753"/>
            <a:ext cx="1400238" cy="461665"/>
          </a:xfrm>
          <a:prstGeom prst="rect">
            <a:avLst/>
          </a:prstGeom>
          <a:solidFill>
            <a:schemeClr val="bg1"/>
          </a:solidFill>
        </p:spPr>
        <p:txBody>
          <a:bodyPr wrap="square" rtlCol="0">
            <a:spAutoFit/>
          </a:bodyPr>
          <a:lstStyle/>
          <a:p>
            <a:pPr algn="ctr"/>
            <a:r>
              <a:rPr lang="en-SG" sz="2400" b="1" u="sng" dirty="0">
                <a:latin typeface="Arial" panose="020B0604020202020204" pitchFamily="34" charset="0"/>
                <a:cs typeface="Arial" panose="020B0604020202020204" pitchFamily="34" charset="0"/>
              </a:rPr>
              <a:t>N</a:t>
            </a:r>
            <a:r>
              <a:rPr lang="en-SG" sz="2400" b="1" u="sng" dirty="0" smtClean="0">
                <a:latin typeface="Arial" panose="020B0604020202020204" pitchFamily="34" charset="0"/>
                <a:cs typeface="Arial" panose="020B0604020202020204" pitchFamily="34" charset="0"/>
              </a:rPr>
              <a:t>MTR</a:t>
            </a:r>
            <a:endParaRPr lang="en-SG" sz="2400" b="1" u="sng" dirty="0">
              <a:latin typeface="Arial" panose="020B0604020202020204" pitchFamily="34" charset="0"/>
              <a:cs typeface="Arial" panose="020B0604020202020204" pitchFamily="34" charset="0"/>
            </a:endParaRPr>
          </a:p>
        </p:txBody>
      </p:sp>
      <p:sp>
        <p:nvSpPr>
          <p:cNvPr id="15" name="TextBox 14"/>
          <p:cNvSpPr txBox="1"/>
          <p:nvPr/>
        </p:nvSpPr>
        <p:spPr>
          <a:xfrm>
            <a:off x="1214592" y="2892919"/>
            <a:ext cx="1167025" cy="369332"/>
          </a:xfrm>
          <a:prstGeom prst="rect">
            <a:avLst/>
          </a:prstGeom>
          <a:noFill/>
        </p:spPr>
        <p:txBody>
          <a:bodyPr wrap="square" rtlCol="0">
            <a:spAutoFit/>
          </a:bodyPr>
          <a:lstStyle/>
          <a:p>
            <a:r>
              <a:rPr lang="en-SG" dirty="0" smtClean="0">
                <a:solidFill>
                  <a:srgbClr val="6DB310"/>
                </a:solidFill>
                <a:latin typeface="Arial" panose="020B0604020202020204" pitchFamily="34" charset="0"/>
                <a:cs typeface="Arial" panose="020B0604020202020204" pitchFamily="34" charset="0"/>
              </a:rPr>
              <a:t>0.95 m/s</a:t>
            </a:r>
            <a:r>
              <a:rPr lang="en-SG" baseline="30000" dirty="0" smtClean="0">
                <a:solidFill>
                  <a:srgbClr val="6DB310"/>
                </a:solidFill>
                <a:latin typeface="Arial" panose="020B0604020202020204" pitchFamily="34" charset="0"/>
                <a:cs typeface="Arial" panose="020B0604020202020204" pitchFamily="34" charset="0"/>
              </a:rPr>
              <a:t>2</a:t>
            </a:r>
            <a:endParaRPr lang="en-SG" dirty="0">
              <a:solidFill>
                <a:srgbClr val="6DB310"/>
              </a:solidFill>
              <a:latin typeface="Arial" panose="020B0604020202020204" pitchFamily="34" charset="0"/>
              <a:cs typeface="Arial" panose="020B0604020202020204" pitchFamily="34" charset="0"/>
            </a:endParaRPr>
          </a:p>
        </p:txBody>
      </p:sp>
      <p:sp>
        <p:nvSpPr>
          <p:cNvPr id="16" name="TextBox 15"/>
          <p:cNvSpPr txBox="1"/>
          <p:nvPr/>
        </p:nvSpPr>
        <p:spPr>
          <a:xfrm>
            <a:off x="4231413" y="2892919"/>
            <a:ext cx="1296553" cy="369332"/>
          </a:xfrm>
          <a:prstGeom prst="rect">
            <a:avLst/>
          </a:prstGeom>
          <a:noFill/>
        </p:spPr>
        <p:txBody>
          <a:bodyPr wrap="square" rtlCol="0">
            <a:spAutoFit/>
          </a:bodyPr>
          <a:lstStyle/>
          <a:p>
            <a:r>
              <a:rPr lang="en-SG" dirty="0" smtClean="0">
                <a:solidFill>
                  <a:srgbClr val="6DB310"/>
                </a:solidFill>
                <a:latin typeface="Arial" panose="020B0604020202020204" pitchFamily="34" charset="0"/>
                <a:cs typeface="Arial" panose="020B0604020202020204" pitchFamily="34" charset="0"/>
              </a:rPr>
              <a:t>0.84 m/s</a:t>
            </a:r>
            <a:r>
              <a:rPr lang="en-SG" baseline="30000" dirty="0" smtClean="0">
                <a:solidFill>
                  <a:srgbClr val="6DB310"/>
                </a:solidFill>
                <a:latin typeface="Arial" panose="020B0604020202020204" pitchFamily="34" charset="0"/>
                <a:cs typeface="Arial" panose="020B0604020202020204" pitchFamily="34" charset="0"/>
              </a:rPr>
              <a:t>2</a:t>
            </a:r>
            <a:endParaRPr lang="en-SG" dirty="0">
              <a:solidFill>
                <a:srgbClr val="6DB310"/>
              </a:solidFill>
              <a:latin typeface="Arial" panose="020B0604020202020204" pitchFamily="34" charset="0"/>
              <a:cs typeface="Arial" panose="020B0604020202020204" pitchFamily="34" charset="0"/>
            </a:endParaRPr>
          </a:p>
        </p:txBody>
      </p:sp>
      <p:sp>
        <p:nvSpPr>
          <p:cNvPr id="17" name="TextBox 16"/>
          <p:cNvSpPr txBox="1"/>
          <p:nvPr/>
        </p:nvSpPr>
        <p:spPr>
          <a:xfrm>
            <a:off x="6780646" y="2892919"/>
            <a:ext cx="1296553" cy="369332"/>
          </a:xfrm>
          <a:prstGeom prst="rect">
            <a:avLst/>
          </a:prstGeom>
          <a:noFill/>
        </p:spPr>
        <p:txBody>
          <a:bodyPr wrap="square" rtlCol="0">
            <a:spAutoFit/>
          </a:bodyPr>
          <a:lstStyle/>
          <a:p>
            <a:r>
              <a:rPr lang="en-SG" dirty="0" smtClean="0">
                <a:solidFill>
                  <a:srgbClr val="6DB310"/>
                </a:solidFill>
                <a:latin typeface="Arial" panose="020B0604020202020204" pitchFamily="34" charset="0"/>
                <a:cs typeface="Arial" panose="020B0604020202020204" pitchFamily="34" charset="0"/>
              </a:rPr>
              <a:t>0.81 m/s</a:t>
            </a:r>
            <a:r>
              <a:rPr lang="en-SG" baseline="30000" dirty="0" smtClean="0">
                <a:solidFill>
                  <a:srgbClr val="6DB310"/>
                </a:solidFill>
                <a:latin typeface="Arial" panose="020B0604020202020204" pitchFamily="34" charset="0"/>
                <a:cs typeface="Arial" panose="020B0604020202020204" pitchFamily="34" charset="0"/>
              </a:rPr>
              <a:t>2</a:t>
            </a:r>
            <a:endParaRPr lang="en-SG" dirty="0">
              <a:solidFill>
                <a:srgbClr val="6DB310"/>
              </a:solidFill>
              <a:latin typeface="Arial" panose="020B0604020202020204" pitchFamily="34" charset="0"/>
              <a:cs typeface="Arial" panose="020B0604020202020204" pitchFamily="34" charset="0"/>
            </a:endParaRPr>
          </a:p>
        </p:txBody>
      </p:sp>
      <p:sp>
        <p:nvSpPr>
          <p:cNvPr id="18" name="TextBox 17"/>
          <p:cNvSpPr txBox="1"/>
          <p:nvPr/>
        </p:nvSpPr>
        <p:spPr>
          <a:xfrm>
            <a:off x="2576950" y="3359937"/>
            <a:ext cx="1279828" cy="369332"/>
          </a:xfrm>
          <a:prstGeom prst="rect">
            <a:avLst/>
          </a:prstGeom>
          <a:noFill/>
        </p:spPr>
        <p:txBody>
          <a:bodyPr wrap="square" rtlCol="0">
            <a:spAutoFit/>
          </a:bodyPr>
          <a:lstStyle/>
          <a:p>
            <a:r>
              <a:rPr lang="en-SG" dirty="0" smtClean="0">
                <a:solidFill>
                  <a:srgbClr val="6DB310"/>
                </a:solidFill>
                <a:latin typeface="Arial" panose="020B0604020202020204" pitchFamily="34" charset="0"/>
                <a:cs typeface="Arial" panose="020B0604020202020204" pitchFamily="34" charset="0"/>
              </a:rPr>
              <a:t>-0.88 m/s</a:t>
            </a:r>
            <a:r>
              <a:rPr lang="en-SG" baseline="30000" dirty="0" smtClean="0">
                <a:solidFill>
                  <a:srgbClr val="6DB310"/>
                </a:solidFill>
                <a:latin typeface="Arial" panose="020B0604020202020204" pitchFamily="34" charset="0"/>
                <a:cs typeface="Arial" panose="020B0604020202020204" pitchFamily="34" charset="0"/>
              </a:rPr>
              <a:t>2</a:t>
            </a:r>
            <a:endParaRPr lang="en-SG" dirty="0">
              <a:solidFill>
                <a:srgbClr val="6DB310"/>
              </a:solidFill>
              <a:latin typeface="Arial" panose="020B0604020202020204" pitchFamily="34" charset="0"/>
              <a:cs typeface="Arial" panose="020B0604020202020204" pitchFamily="34" charset="0"/>
            </a:endParaRPr>
          </a:p>
        </p:txBody>
      </p:sp>
      <p:sp>
        <p:nvSpPr>
          <p:cNvPr id="19" name="TextBox 18"/>
          <p:cNvSpPr txBox="1"/>
          <p:nvPr/>
        </p:nvSpPr>
        <p:spPr>
          <a:xfrm>
            <a:off x="5160582" y="3359937"/>
            <a:ext cx="1296553" cy="369332"/>
          </a:xfrm>
          <a:prstGeom prst="rect">
            <a:avLst/>
          </a:prstGeom>
          <a:noFill/>
        </p:spPr>
        <p:txBody>
          <a:bodyPr wrap="square" rtlCol="0">
            <a:spAutoFit/>
          </a:bodyPr>
          <a:lstStyle/>
          <a:p>
            <a:r>
              <a:rPr lang="en-SG" dirty="0" smtClean="0">
                <a:solidFill>
                  <a:srgbClr val="6DB310"/>
                </a:solidFill>
                <a:latin typeface="Arial" panose="020B0604020202020204" pitchFamily="34" charset="0"/>
                <a:cs typeface="Arial" panose="020B0604020202020204" pitchFamily="34" charset="0"/>
              </a:rPr>
              <a:t>-0.88 m/s</a:t>
            </a:r>
            <a:r>
              <a:rPr lang="en-SG" baseline="30000" dirty="0" smtClean="0">
                <a:solidFill>
                  <a:srgbClr val="6DB310"/>
                </a:solidFill>
                <a:latin typeface="Arial" panose="020B0604020202020204" pitchFamily="34" charset="0"/>
                <a:cs typeface="Arial" panose="020B0604020202020204" pitchFamily="34" charset="0"/>
              </a:rPr>
              <a:t>2</a:t>
            </a:r>
            <a:endParaRPr lang="en-SG" dirty="0">
              <a:solidFill>
                <a:srgbClr val="6DB310"/>
              </a:solidFill>
              <a:latin typeface="Arial" panose="020B0604020202020204" pitchFamily="34" charset="0"/>
              <a:cs typeface="Arial" panose="020B0604020202020204" pitchFamily="34" charset="0"/>
            </a:endParaRPr>
          </a:p>
        </p:txBody>
      </p:sp>
      <p:sp>
        <p:nvSpPr>
          <p:cNvPr id="20" name="TextBox 19"/>
          <p:cNvSpPr txBox="1"/>
          <p:nvPr/>
        </p:nvSpPr>
        <p:spPr>
          <a:xfrm>
            <a:off x="7578205" y="3359937"/>
            <a:ext cx="1296553" cy="369332"/>
          </a:xfrm>
          <a:prstGeom prst="rect">
            <a:avLst/>
          </a:prstGeom>
          <a:noFill/>
        </p:spPr>
        <p:txBody>
          <a:bodyPr wrap="square" rtlCol="0">
            <a:spAutoFit/>
          </a:bodyPr>
          <a:lstStyle/>
          <a:p>
            <a:r>
              <a:rPr lang="en-SG" dirty="0" smtClean="0">
                <a:solidFill>
                  <a:srgbClr val="6DB310"/>
                </a:solidFill>
                <a:latin typeface="Arial" panose="020B0604020202020204" pitchFamily="34" charset="0"/>
                <a:cs typeface="Arial" panose="020B0604020202020204" pitchFamily="34" charset="0"/>
              </a:rPr>
              <a:t>-0.84 m/s</a:t>
            </a:r>
            <a:r>
              <a:rPr lang="en-SG" baseline="30000" dirty="0" smtClean="0">
                <a:solidFill>
                  <a:srgbClr val="6DB310"/>
                </a:solidFill>
                <a:latin typeface="Arial" panose="020B0604020202020204" pitchFamily="34" charset="0"/>
                <a:cs typeface="Arial" panose="020B0604020202020204" pitchFamily="34" charset="0"/>
              </a:rPr>
              <a:t>2</a:t>
            </a:r>
            <a:endParaRPr lang="en-SG" dirty="0">
              <a:solidFill>
                <a:srgbClr val="6DB31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18688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66" y="1385889"/>
            <a:ext cx="8785632" cy="3407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txBox="1">
            <a:spLocks/>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Applying to today’s problem</a:t>
            </a:r>
            <a:endParaRPr lang="en-SG" sz="3200" b="1" dirty="0"/>
          </a:p>
        </p:txBody>
      </p:sp>
      <p:sp>
        <p:nvSpPr>
          <p:cNvPr id="9" name="TextBox 8"/>
          <p:cNvSpPr txBox="1"/>
          <p:nvPr/>
        </p:nvSpPr>
        <p:spPr>
          <a:xfrm>
            <a:off x="1938330" y="1417638"/>
            <a:ext cx="1296144" cy="369332"/>
          </a:xfrm>
          <a:prstGeom prst="rect">
            <a:avLst/>
          </a:prstGeom>
          <a:noFill/>
        </p:spPr>
        <p:txBody>
          <a:bodyPr wrap="square" rtlCol="0">
            <a:spAutoFit/>
          </a:bodyPr>
          <a:lstStyle/>
          <a:p>
            <a:r>
              <a:rPr lang="en-SG" b="1" dirty="0" smtClean="0">
                <a:solidFill>
                  <a:srgbClr val="FF0000"/>
                </a:solidFill>
                <a:latin typeface="Arial" panose="020B0604020202020204" pitchFamily="34" charset="0"/>
                <a:cs typeface="Arial" panose="020B0604020202020204" pitchFamily="34" charset="0"/>
              </a:rPr>
              <a:t>20.57 m/s</a:t>
            </a:r>
            <a:endParaRPr lang="en-SG" b="1" dirty="0">
              <a:solidFill>
                <a:srgbClr val="FF0000"/>
              </a:solidFill>
              <a:latin typeface="Arial" panose="020B0604020202020204" pitchFamily="34" charset="0"/>
              <a:cs typeface="Arial" panose="020B0604020202020204" pitchFamily="34" charset="0"/>
            </a:endParaRPr>
          </a:p>
        </p:txBody>
      </p:sp>
      <p:sp>
        <p:nvSpPr>
          <p:cNvPr id="10" name="TextBox 9"/>
          <p:cNvSpPr txBox="1"/>
          <p:nvPr/>
        </p:nvSpPr>
        <p:spPr>
          <a:xfrm>
            <a:off x="4530802" y="1417638"/>
            <a:ext cx="1458172" cy="369332"/>
          </a:xfrm>
          <a:prstGeom prst="rect">
            <a:avLst/>
          </a:prstGeom>
          <a:noFill/>
        </p:spPr>
        <p:txBody>
          <a:bodyPr wrap="square" rtlCol="0">
            <a:spAutoFit/>
          </a:bodyPr>
          <a:lstStyle/>
          <a:p>
            <a:r>
              <a:rPr lang="en-SG" b="1" dirty="0" smtClean="0">
                <a:solidFill>
                  <a:srgbClr val="FF0000"/>
                </a:solidFill>
                <a:latin typeface="Arial" panose="020B0604020202020204" pitchFamily="34" charset="0"/>
                <a:cs typeface="Arial" panose="020B0604020202020204" pitchFamily="34" charset="0"/>
              </a:rPr>
              <a:t>20.09 m/s</a:t>
            </a:r>
            <a:endParaRPr lang="en-SG" b="1" dirty="0">
              <a:solidFill>
                <a:srgbClr val="FF0000"/>
              </a:solidFill>
              <a:latin typeface="Arial" panose="020B0604020202020204" pitchFamily="34" charset="0"/>
              <a:cs typeface="Arial" panose="020B0604020202020204" pitchFamily="34" charset="0"/>
            </a:endParaRPr>
          </a:p>
        </p:txBody>
      </p:sp>
      <p:sp>
        <p:nvSpPr>
          <p:cNvPr id="11" name="TextBox 10"/>
          <p:cNvSpPr txBox="1"/>
          <p:nvPr/>
        </p:nvSpPr>
        <p:spPr>
          <a:xfrm>
            <a:off x="6959433" y="1417638"/>
            <a:ext cx="1375936" cy="369332"/>
          </a:xfrm>
          <a:prstGeom prst="rect">
            <a:avLst/>
          </a:prstGeom>
          <a:noFill/>
        </p:spPr>
        <p:txBody>
          <a:bodyPr wrap="square" rtlCol="0">
            <a:spAutoFit/>
          </a:bodyPr>
          <a:lstStyle/>
          <a:p>
            <a:r>
              <a:rPr lang="en-SG" b="1" dirty="0" smtClean="0">
                <a:solidFill>
                  <a:srgbClr val="FF0000"/>
                </a:solidFill>
                <a:latin typeface="Arial" panose="020B0604020202020204" pitchFamily="34" charset="0"/>
                <a:cs typeface="Arial" panose="020B0604020202020204" pitchFamily="34" charset="0"/>
              </a:rPr>
              <a:t>18.80 m/s</a:t>
            </a:r>
            <a:endParaRPr lang="en-SG" b="1" dirty="0">
              <a:solidFill>
                <a:srgbClr val="FF0000"/>
              </a:solidFill>
              <a:latin typeface="Arial" panose="020B0604020202020204" pitchFamily="34" charset="0"/>
              <a:cs typeface="Arial" panose="020B0604020202020204" pitchFamily="34" charset="0"/>
            </a:endParaRPr>
          </a:p>
        </p:txBody>
      </p:sp>
      <p:sp>
        <p:nvSpPr>
          <p:cNvPr id="13" name="TextBox 12"/>
          <p:cNvSpPr txBox="1"/>
          <p:nvPr/>
        </p:nvSpPr>
        <p:spPr>
          <a:xfrm>
            <a:off x="199966" y="1786970"/>
            <a:ext cx="1296144" cy="369332"/>
          </a:xfrm>
          <a:prstGeom prst="rect">
            <a:avLst/>
          </a:prstGeom>
          <a:noFill/>
        </p:spPr>
        <p:txBody>
          <a:bodyPr wrap="square" rtlCol="0">
            <a:spAutoFit/>
          </a:bodyPr>
          <a:lstStyle/>
          <a:p>
            <a:r>
              <a:rPr lang="en-SG" dirty="0" smtClean="0">
                <a:solidFill>
                  <a:srgbClr val="00B050"/>
                </a:solidFill>
                <a:latin typeface="Arial" panose="020B0604020202020204" pitchFamily="34" charset="0"/>
                <a:cs typeface="Arial" panose="020B0604020202020204" pitchFamily="34" charset="0"/>
              </a:rPr>
              <a:t>22.22 m/s</a:t>
            </a:r>
            <a:endParaRPr lang="en-SG" dirty="0">
              <a:solidFill>
                <a:srgbClr val="00B050"/>
              </a:solidFill>
              <a:latin typeface="Arial" panose="020B0604020202020204" pitchFamily="34" charset="0"/>
              <a:cs typeface="Arial" panose="020B0604020202020204" pitchFamily="34" charset="0"/>
            </a:endParaRPr>
          </a:p>
        </p:txBody>
      </p:sp>
      <p:sp>
        <p:nvSpPr>
          <p:cNvPr id="14" name="TextBox 13"/>
          <p:cNvSpPr txBox="1"/>
          <p:nvPr/>
        </p:nvSpPr>
        <p:spPr>
          <a:xfrm>
            <a:off x="949033" y="5118124"/>
            <a:ext cx="7303206"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latin typeface="Arial" pitchFamily="34" charset="0"/>
                <a:cs typeface="Arial" pitchFamily="34" charset="0"/>
              </a:rPr>
              <a:t>Maximum Velocity ≤ </a:t>
            </a:r>
            <a:r>
              <a:rPr lang="en-US" sz="2400" dirty="0" smtClean="0">
                <a:latin typeface="Arial" pitchFamily="34" charset="0"/>
                <a:cs typeface="Arial" pitchFamily="34" charset="0"/>
              </a:rPr>
              <a:t>22.22 m/s</a:t>
            </a:r>
            <a:r>
              <a:rPr lang="en-US" sz="2400" dirty="0" smtClean="0">
                <a:latin typeface="Arial" pitchFamily="34" charset="0"/>
                <a:cs typeface="Arial" pitchFamily="34" charset="0"/>
              </a:rPr>
              <a:t>						</a:t>
            </a:r>
            <a:r>
              <a:rPr lang="en-US" sz="2400" dirty="0" smtClean="0">
                <a:solidFill>
                  <a:srgbClr val="00B050"/>
                </a:solidFill>
                <a:latin typeface="Arial" pitchFamily="34" charset="0"/>
                <a:cs typeface="Arial" pitchFamily="34" charset="0"/>
                <a:sym typeface="Wingdings"/>
              </a:rPr>
              <a:t></a:t>
            </a:r>
            <a:endParaRPr lang="en-US" sz="2400" dirty="0" smtClean="0">
              <a:latin typeface="Arial" pitchFamily="34" charset="0"/>
              <a:cs typeface="Arial" pitchFamily="34" charset="0"/>
            </a:endParaRPr>
          </a:p>
          <a:p>
            <a:pPr marL="342900" indent="-342900">
              <a:buFont typeface="Wingdings" panose="05000000000000000000" pitchFamily="2" charset="2"/>
              <a:buChar char="Ø"/>
            </a:pPr>
            <a:r>
              <a:rPr lang="en-US" sz="2400" dirty="0" smtClean="0">
                <a:latin typeface="Arial" pitchFamily="34" charset="0"/>
                <a:cs typeface="Arial" pitchFamily="34" charset="0"/>
              </a:rPr>
              <a:t>Acceleration or Deceleration ≤ </a:t>
            </a:r>
            <a:r>
              <a:rPr lang="en-US" sz="2400" dirty="0" smtClean="0">
                <a:latin typeface="Arial" pitchFamily="34" charset="0"/>
                <a:cs typeface="Arial" pitchFamily="34" charset="0"/>
              </a:rPr>
              <a:t>1 m/s</a:t>
            </a:r>
            <a:r>
              <a:rPr lang="en-US" sz="2400" baseline="30000" dirty="0" smtClean="0">
                <a:latin typeface="Arial" pitchFamily="34" charset="0"/>
                <a:cs typeface="Arial" pitchFamily="34" charset="0"/>
              </a:rPr>
              <a:t>2</a:t>
            </a:r>
            <a:r>
              <a:rPr lang="en-US" sz="2400" baseline="30000" dirty="0" smtClean="0">
                <a:latin typeface="Arial" pitchFamily="34" charset="0"/>
                <a:cs typeface="Arial" pitchFamily="34" charset="0"/>
              </a:rPr>
              <a:t>	</a:t>
            </a:r>
            <a:r>
              <a:rPr lang="en-US" sz="2400" dirty="0">
                <a:solidFill>
                  <a:srgbClr val="00B050"/>
                </a:solidFill>
                <a:latin typeface="Arial" pitchFamily="34" charset="0"/>
                <a:cs typeface="Arial" pitchFamily="34" charset="0"/>
                <a:sym typeface="Wingdings"/>
              </a:rPr>
              <a:t> </a:t>
            </a:r>
            <a:r>
              <a:rPr lang="en-US" sz="2400" dirty="0" smtClean="0">
                <a:solidFill>
                  <a:srgbClr val="00B050"/>
                </a:solidFill>
                <a:latin typeface="Arial" pitchFamily="34" charset="0"/>
                <a:cs typeface="Arial" pitchFamily="34" charset="0"/>
                <a:sym typeface="Wingdings"/>
              </a:rPr>
              <a:t>	</a:t>
            </a:r>
            <a:r>
              <a:rPr lang="en-US" sz="2400" dirty="0">
                <a:solidFill>
                  <a:srgbClr val="00B050"/>
                </a:solidFill>
                <a:latin typeface="Arial" pitchFamily="34" charset="0"/>
                <a:cs typeface="Arial" pitchFamily="34" charset="0"/>
                <a:sym typeface="Wingdings"/>
              </a:rPr>
              <a:t>	</a:t>
            </a:r>
            <a:r>
              <a:rPr lang="en-US" sz="2400" dirty="0" smtClean="0">
                <a:solidFill>
                  <a:srgbClr val="00B050"/>
                </a:solidFill>
                <a:latin typeface="Arial" pitchFamily="34" charset="0"/>
                <a:cs typeface="Arial" pitchFamily="34" charset="0"/>
                <a:sym typeface="Wingdings"/>
              </a:rPr>
              <a:t>	</a:t>
            </a:r>
            <a:endParaRPr lang="en-US" sz="2400" baseline="30000" dirty="0" smtClean="0">
              <a:latin typeface="Arial" pitchFamily="34" charset="0"/>
              <a:cs typeface="Arial" pitchFamily="34" charset="0"/>
            </a:endParaRPr>
          </a:p>
          <a:p>
            <a:pPr marL="342900" indent="-342900">
              <a:buFont typeface="Wingdings" panose="05000000000000000000" pitchFamily="2" charset="2"/>
              <a:buChar char="Ø"/>
            </a:pPr>
            <a:r>
              <a:rPr lang="en-US" sz="2400" dirty="0" smtClean="0">
                <a:latin typeface="Arial" pitchFamily="34" charset="0"/>
                <a:cs typeface="Arial" pitchFamily="34" charset="0"/>
              </a:rPr>
              <a:t>Difference between Average Velocity </a:t>
            </a:r>
            <a:r>
              <a:rPr lang="en-US" sz="2400" dirty="0">
                <a:latin typeface="Arial" pitchFamily="34" charset="0"/>
                <a:cs typeface="Arial" pitchFamily="34" charset="0"/>
              </a:rPr>
              <a:t>≤ </a:t>
            </a:r>
            <a:r>
              <a:rPr lang="en-US" sz="2400" dirty="0" smtClean="0">
                <a:latin typeface="Arial" pitchFamily="34" charset="0"/>
                <a:cs typeface="Arial" pitchFamily="34" charset="0"/>
              </a:rPr>
              <a:t>1.5 m/s</a:t>
            </a:r>
            <a:r>
              <a:rPr lang="en-US" sz="2400" dirty="0" smtClean="0">
                <a:latin typeface="Arial" pitchFamily="34" charset="0"/>
                <a:cs typeface="Arial" pitchFamily="34" charset="0"/>
              </a:rPr>
              <a:t>	</a:t>
            </a:r>
            <a:r>
              <a:rPr lang="en-US" sz="2400" dirty="0" smtClean="0">
                <a:solidFill>
                  <a:srgbClr val="FF0000"/>
                </a:solidFill>
                <a:latin typeface="Arial" pitchFamily="34" charset="0"/>
                <a:cs typeface="Arial" pitchFamily="34" charset="0"/>
                <a:sym typeface="Wingdings"/>
              </a:rPr>
              <a:t></a:t>
            </a:r>
            <a:endParaRPr lang="en-US" sz="2400" dirty="0">
              <a:latin typeface="Arial" pitchFamily="34" charset="0"/>
              <a:cs typeface="Arial" pitchFamily="34" charset="0"/>
            </a:endParaRPr>
          </a:p>
        </p:txBody>
      </p:sp>
      <p:sp>
        <p:nvSpPr>
          <p:cNvPr id="15" name="TextBox 14"/>
          <p:cNvSpPr txBox="1"/>
          <p:nvPr/>
        </p:nvSpPr>
        <p:spPr>
          <a:xfrm>
            <a:off x="199966" y="1086753"/>
            <a:ext cx="1400238" cy="461665"/>
          </a:xfrm>
          <a:prstGeom prst="rect">
            <a:avLst/>
          </a:prstGeom>
          <a:solidFill>
            <a:schemeClr val="bg1"/>
          </a:solidFill>
        </p:spPr>
        <p:txBody>
          <a:bodyPr wrap="square" rtlCol="0">
            <a:spAutoFit/>
          </a:bodyPr>
          <a:lstStyle/>
          <a:p>
            <a:pPr algn="ctr"/>
            <a:r>
              <a:rPr lang="en-SG" sz="2400" b="1" u="sng" dirty="0" smtClean="0">
                <a:latin typeface="Arial" panose="020B0604020202020204" pitchFamily="34" charset="0"/>
                <a:cs typeface="Arial" panose="020B0604020202020204" pitchFamily="34" charset="0"/>
              </a:rPr>
              <a:t>MTR</a:t>
            </a:r>
            <a:endParaRPr lang="en-SG" sz="2400" b="1" u="sng" dirty="0">
              <a:latin typeface="Arial" panose="020B0604020202020204" pitchFamily="34" charset="0"/>
              <a:cs typeface="Arial" panose="020B0604020202020204" pitchFamily="34" charset="0"/>
            </a:endParaRPr>
          </a:p>
        </p:txBody>
      </p:sp>
      <p:sp>
        <p:nvSpPr>
          <p:cNvPr id="12" name="TextBox 11"/>
          <p:cNvSpPr txBox="1"/>
          <p:nvPr/>
        </p:nvSpPr>
        <p:spPr>
          <a:xfrm>
            <a:off x="1214592" y="2892919"/>
            <a:ext cx="1167025" cy="369332"/>
          </a:xfrm>
          <a:prstGeom prst="rect">
            <a:avLst/>
          </a:prstGeom>
          <a:noFill/>
        </p:spPr>
        <p:txBody>
          <a:bodyPr wrap="square" rtlCol="0">
            <a:spAutoFit/>
          </a:bodyPr>
          <a:lstStyle/>
          <a:p>
            <a:r>
              <a:rPr lang="en-SG" dirty="0" smtClean="0">
                <a:solidFill>
                  <a:srgbClr val="6DB310"/>
                </a:solidFill>
                <a:latin typeface="Arial" panose="020B0604020202020204" pitchFamily="34" charset="0"/>
                <a:cs typeface="Arial" panose="020B0604020202020204" pitchFamily="34" charset="0"/>
              </a:rPr>
              <a:t>0.97 m/s</a:t>
            </a:r>
            <a:r>
              <a:rPr lang="en-SG" baseline="30000" dirty="0" smtClean="0">
                <a:solidFill>
                  <a:srgbClr val="6DB310"/>
                </a:solidFill>
                <a:latin typeface="Arial" panose="020B0604020202020204" pitchFamily="34" charset="0"/>
                <a:cs typeface="Arial" panose="020B0604020202020204" pitchFamily="34" charset="0"/>
              </a:rPr>
              <a:t>2</a:t>
            </a:r>
            <a:endParaRPr lang="en-SG" dirty="0">
              <a:solidFill>
                <a:srgbClr val="6DB310"/>
              </a:solidFill>
              <a:latin typeface="Arial" panose="020B0604020202020204" pitchFamily="34" charset="0"/>
              <a:cs typeface="Arial" panose="020B0604020202020204" pitchFamily="34" charset="0"/>
            </a:endParaRPr>
          </a:p>
        </p:txBody>
      </p:sp>
      <p:sp>
        <p:nvSpPr>
          <p:cNvPr id="16" name="TextBox 15"/>
          <p:cNvSpPr txBox="1"/>
          <p:nvPr/>
        </p:nvSpPr>
        <p:spPr>
          <a:xfrm>
            <a:off x="4231413" y="2892919"/>
            <a:ext cx="1296553" cy="369332"/>
          </a:xfrm>
          <a:prstGeom prst="rect">
            <a:avLst/>
          </a:prstGeom>
          <a:noFill/>
        </p:spPr>
        <p:txBody>
          <a:bodyPr wrap="square" rtlCol="0">
            <a:spAutoFit/>
          </a:bodyPr>
          <a:lstStyle/>
          <a:p>
            <a:r>
              <a:rPr lang="en-SG" dirty="0" smtClean="0">
                <a:solidFill>
                  <a:srgbClr val="6DB310"/>
                </a:solidFill>
                <a:latin typeface="Arial" panose="020B0604020202020204" pitchFamily="34" charset="0"/>
                <a:cs typeface="Arial" panose="020B0604020202020204" pitchFamily="34" charset="0"/>
              </a:rPr>
              <a:t>0.89 m/s</a:t>
            </a:r>
            <a:r>
              <a:rPr lang="en-SG" baseline="30000" dirty="0" smtClean="0">
                <a:solidFill>
                  <a:srgbClr val="6DB310"/>
                </a:solidFill>
                <a:latin typeface="Arial" panose="020B0604020202020204" pitchFamily="34" charset="0"/>
                <a:cs typeface="Arial" panose="020B0604020202020204" pitchFamily="34" charset="0"/>
              </a:rPr>
              <a:t>2</a:t>
            </a:r>
            <a:endParaRPr lang="en-SG" dirty="0">
              <a:solidFill>
                <a:srgbClr val="6DB310"/>
              </a:solidFill>
              <a:latin typeface="Arial" panose="020B0604020202020204" pitchFamily="34" charset="0"/>
              <a:cs typeface="Arial" panose="020B0604020202020204" pitchFamily="34" charset="0"/>
            </a:endParaRPr>
          </a:p>
        </p:txBody>
      </p:sp>
      <p:sp>
        <p:nvSpPr>
          <p:cNvPr id="17" name="TextBox 16"/>
          <p:cNvSpPr txBox="1"/>
          <p:nvPr/>
        </p:nvSpPr>
        <p:spPr>
          <a:xfrm>
            <a:off x="6780646" y="2892919"/>
            <a:ext cx="1296553" cy="369332"/>
          </a:xfrm>
          <a:prstGeom prst="rect">
            <a:avLst/>
          </a:prstGeom>
          <a:noFill/>
        </p:spPr>
        <p:txBody>
          <a:bodyPr wrap="square" rtlCol="0">
            <a:spAutoFit/>
          </a:bodyPr>
          <a:lstStyle/>
          <a:p>
            <a:r>
              <a:rPr lang="en-SG" dirty="0" smtClean="0">
                <a:solidFill>
                  <a:srgbClr val="6DB310"/>
                </a:solidFill>
                <a:latin typeface="Arial" panose="020B0604020202020204" pitchFamily="34" charset="0"/>
                <a:cs typeface="Arial" panose="020B0604020202020204" pitchFamily="34" charset="0"/>
              </a:rPr>
              <a:t>0.56 m/s</a:t>
            </a:r>
            <a:r>
              <a:rPr lang="en-SG" baseline="30000" dirty="0" smtClean="0">
                <a:solidFill>
                  <a:srgbClr val="6DB310"/>
                </a:solidFill>
                <a:latin typeface="Arial" panose="020B0604020202020204" pitchFamily="34" charset="0"/>
                <a:cs typeface="Arial" panose="020B0604020202020204" pitchFamily="34" charset="0"/>
              </a:rPr>
              <a:t>2</a:t>
            </a:r>
            <a:endParaRPr lang="en-SG" dirty="0">
              <a:solidFill>
                <a:srgbClr val="6DB310"/>
              </a:solidFill>
              <a:latin typeface="Arial" panose="020B0604020202020204" pitchFamily="34" charset="0"/>
              <a:cs typeface="Arial" panose="020B0604020202020204" pitchFamily="34" charset="0"/>
            </a:endParaRPr>
          </a:p>
        </p:txBody>
      </p:sp>
      <p:sp>
        <p:nvSpPr>
          <p:cNvPr id="18" name="TextBox 17"/>
          <p:cNvSpPr txBox="1"/>
          <p:nvPr/>
        </p:nvSpPr>
        <p:spPr>
          <a:xfrm>
            <a:off x="2576950" y="3359937"/>
            <a:ext cx="1279828" cy="369332"/>
          </a:xfrm>
          <a:prstGeom prst="rect">
            <a:avLst/>
          </a:prstGeom>
          <a:noFill/>
        </p:spPr>
        <p:txBody>
          <a:bodyPr wrap="square" rtlCol="0">
            <a:spAutoFit/>
          </a:bodyPr>
          <a:lstStyle/>
          <a:p>
            <a:r>
              <a:rPr lang="en-SG" dirty="0" smtClean="0">
                <a:solidFill>
                  <a:srgbClr val="6DB310"/>
                </a:solidFill>
                <a:latin typeface="Arial" panose="020B0604020202020204" pitchFamily="34" charset="0"/>
                <a:cs typeface="Arial" panose="020B0604020202020204" pitchFamily="34" charset="0"/>
              </a:rPr>
              <a:t>-0.97 m/s</a:t>
            </a:r>
            <a:r>
              <a:rPr lang="en-SG" baseline="30000" dirty="0" smtClean="0">
                <a:solidFill>
                  <a:srgbClr val="6DB310"/>
                </a:solidFill>
                <a:latin typeface="Arial" panose="020B0604020202020204" pitchFamily="34" charset="0"/>
                <a:cs typeface="Arial" panose="020B0604020202020204" pitchFamily="34" charset="0"/>
              </a:rPr>
              <a:t>2</a:t>
            </a:r>
            <a:endParaRPr lang="en-SG" dirty="0">
              <a:solidFill>
                <a:srgbClr val="6DB310"/>
              </a:solidFill>
              <a:latin typeface="Arial" panose="020B0604020202020204" pitchFamily="34" charset="0"/>
              <a:cs typeface="Arial" panose="020B0604020202020204" pitchFamily="34" charset="0"/>
            </a:endParaRPr>
          </a:p>
        </p:txBody>
      </p:sp>
      <p:sp>
        <p:nvSpPr>
          <p:cNvPr id="19" name="TextBox 18"/>
          <p:cNvSpPr txBox="1"/>
          <p:nvPr/>
        </p:nvSpPr>
        <p:spPr>
          <a:xfrm>
            <a:off x="5160582" y="3359937"/>
            <a:ext cx="1296553" cy="369332"/>
          </a:xfrm>
          <a:prstGeom prst="rect">
            <a:avLst/>
          </a:prstGeom>
          <a:noFill/>
        </p:spPr>
        <p:txBody>
          <a:bodyPr wrap="square" rtlCol="0">
            <a:spAutoFit/>
          </a:bodyPr>
          <a:lstStyle/>
          <a:p>
            <a:r>
              <a:rPr lang="en-SG" dirty="0" smtClean="0">
                <a:solidFill>
                  <a:srgbClr val="6DB310"/>
                </a:solidFill>
                <a:latin typeface="Arial" panose="020B0604020202020204" pitchFamily="34" charset="0"/>
                <a:cs typeface="Arial" panose="020B0604020202020204" pitchFamily="34" charset="0"/>
              </a:rPr>
              <a:t>-0.89 m/s</a:t>
            </a:r>
            <a:r>
              <a:rPr lang="en-SG" baseline="30000" dirty="0" smtClean="0">
                <a:solidFill>
                  <a:srgbClr val="6DB310"/>
                </a:solidFill>
                <a:latin typeface="Arial" panose="020B0604020202020204" pitchFamily="34" charset="0"/>
                <a:cs typeface="Arial" panose="020B0604020202020204" pitchFamily="34" charset="0"/>
              </a:rPr>
              <a:t>2</a:t>
            </a:r>
            <a:endParaRPr lang="en-SG" dirty="0">
              <a:solidFill>
                <a:srgbClr val="6DB310"/>
              </a:solidFill>
              <a:latin typeface="Arial" panose="020B0604020202020204" pitchFamily="34" charset="0"/>
              <a:cs typeface="Arial" panose="020B0604020202020204" pitchFamily="34" charset="0"/>
            </a:endParaRPr>
          </a:p>
        </p:txBody>
      </p:sp>
      <p:sp>
        <p:nvSpPr>
          <p:cNvPr id="20" name="TextBox 19"/>
          <p:cNvSpPr txBox="1"/>
          <p:nvPr/>
        </p:nvSpPr>
        <p:spPr>
          <a:xfrm>
            <a:off x="7578205" y="3359937"/>
            <a:ext cx="1296553" cy="369332"/>
          </a:xfrm>
          <a:prstGeom prst="rect">
            <a:avLst/>
          </a:prstGeom>
          <a:noFill/>
        </p:spPr>
        <p:txBody>
          <a:bodyPr wrap="square" rtlCol="0">
            <a:spAutoFit/>
          </a:bodyPr>
          <a:lstStyle/>
          <a:p>
            <a:r>
              <a:rPr lang="en-SG" dirty="0" smtClean="0">
                <a:solidFill>
                  <a:srgbClr val="6DB310"/>
                </a:solidFill>
                <a:latin typeface="Arial" panose="020B0604020202020204" pitchFamily="34" charset="0"/>
                <a:cs typeface="Arial" panose="020B0604020202020204" pitchFamily="34" charset="0"/>
              </a:rPr>
              <a:t>-0.56 m/s</a:t>
            </a:r>
            <a:r>
              <a:rPr lang="en-SG" baseline="30000" dirty="0" smtClean="0">
                <a:solidFill>
                  <a:srgbClr val="6DB310"/>
                </a:solidFill>
                <a:latin typeface="Arial" panose="020B0604020202020204" pitchFamily="34" charset="0"/>
                <a:cs typeface="Arial" panose="020B0604020202020204" pitchFamily="34" charset="0"/>
              </a:rPr>
              <a:t>2</a:t>
            </a:r>
            <a:endParaRPr lang="en-SG" dirty="0">
              <a:solidFill>
                <a:srgbClr val="6DB31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23520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01" y="1320653"/>
            <a:ext cx="8743145" cy="3476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txBox="1">
            <a:spLocks/>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Applying to today’s problem</a:t>
            </a:r>
            <a:endParaRPr lang="en-SG" sz="3200" b="1" dirty="0"/>
          </a:p>
        </p:txBody>
      </p:sp>
      <p:sp>
        <p:nvSpPr>
          <p:cNvPr id="10" name="TextBox 9"/>
          <p:cNvSpPr txBox="1"/>
          <p:nvPr/>
        </p:nvSpPr>
        <p:spPr>
          <a:xfrm>
            <a:off x="4530802" y="1417638"/>
            <a:ext cx="1458172" cy="369332"/>
          </a:xfrm>
          <a:prstGeom prst="rect">
            <a:avLst/>
          </a:prstGeom>
          <a:noFill/>
        </p:spPr>
        <p:txBody>
          <a:bodyPr wrap="square" rtlCol="0">
            <a:spAutoFit/>
          </a:bodyPr>
          <a:lstStyle/>
          <a:p>
            <a:r>
              <a:rPr lang="en-SG" dirty="0" smtClean="0">
                <a:solidFill>
                  <a:srgbClr val="00B050"/>
                </a:solidFill>
                <a:latin typeface="Arial" panose="020B0604020202020204" pitchFamily="34" charset="0"/>
                <a:cs typeface="Arial" panose="020B0604020202020204" pitchFamily="34" charset="0"/>
              </a:rPr>
              <a:t>20.24 m/s</a:t>
            </a:r>
            <a:endParaRPr lang="en-SG" dirty="0">
              <a:solidFill>
                <a:srgbClr val="00B050"/>
              </a:solidFill>
              <a:latin typeface="Arial" panose="020B0604020202020204" pitchFamily="34" charset="0"/>
              <a:cs typeface="Arial" panose="020B0604020202020204" pitchFamily="34" charset="0"/>
            </a:endParaRPr>
          </a:p>
        </p:txBody>
      </p:sp>
      <p:sp>
        <p:nvSpPr>
          <p:cNvPr id="11" name="TextBox 10"/>
          <p:cNvSpPr txBox="1"/>
          <p:nvPr/>
        </p:nvSpPr>
        <p:spPr>
          <a:xfrm>
            <a:off x="6959433" y="1417638"/>
            <a:ext cx="1375936" cy="369332"/>
          </a:xfrm>
          <a:prstGeom prst="rect">
            <a:avLst/>
          </a:prstGeom>
          <a:noFill/>
        </p:spPr>
        <p:txBody>
          <a:bodyPr wrap="square" rtlCol="0">
            <a:spAutoFit/>
          </a:bodyPr>
          <a:lstStyle/>
          <a:p>
            <a:r>
              <a:rPr lang="en-SG" dirty="0" smtClean="0">
                <a:solidFill>
                  <a:srgbClr val="00B050"/>
                </a:solidFill>
                <a:latin typeface="Arial" panose="020B0604020202020204" pitchFamily="34" charset="0"/>
                <a:cs typeface="Arial" panose="020B0604020202020204" pitchFamily="34" charset="0"/>
              </a:rPr>
              <a:t>20.12 m/s</a:t>
            </a:r>
            <a:endParaRPr lang="en-SG" dirty="0">
              <a:solidFill>
                <a:srgbClr val="00B050"/>
              </a:solidFill>
              <a:latin typeface="Arial" panose="020B0604020202020204" pitchFamily="34" charset="0"/>
              <a:cs typeface="Arial" panose="020B0604020202020204" pitchFamily="34" charset="0"/>
            </a:endParaRPr>
          </a:p>
        </p:txBody>
      </p:sp>
      <p:sp>
        <p:nvSpPr>
          <p:cNvPr id="13" name="TextBox 12"/>
          <p:cNvSpPr txBox="1"/>
          <p:nvPr/>
        </p:nvSpPr>
        <p:spPr>
          <a:xfrm>
            <a:off x="199966" y="1786970"/>
            <a:ext cx="1296144" cy="369332"/>
          </a:xfrm>
          <a:prstGeom prst="rect">
            <a:avLst/>
          </a:prstGeom>
          <a:noFill/>
        </p:spPr>
        <p:txBody>
          <a:bodyPr wrap="square" rtlCol="0">
            <a:spAutoFit/>
          </a:bodyPr>
          <a:lstStyle/>
          <a:p>
            <a:r>
              <a:rPr lang="en-SG" dirty="0" smtClean="0">
                <a:solidFill>
                  <a:srgbClr val="00B050"/>
                </a:solidFill>
                <a:latin typeface="Arial" panose="020B0604020202020204" pitchFamily="34" charset="0"/>
                <a:cs typeface="Arial" panose="020B0604020202020204" pitchFamily="34" charset="0"/>
              </a:rPr>
              <a:t>22.22 m/s</a:t>
            </a:r>
            <a:endParaRPr lang="en-SG" dirty="0">
              <a:solidFill>
                <a:srgbClr val="00B050"/>
              </a:solidFill>
              <a:latin typeface="Arial" panose="020B0604020202020204" pitchFamily="34" charset="0"/>
              <a:cs typeface="Arial" panose="020B0604020202020204" pitchFamily="34" charset="0"/>
            </a:endParaRPr>
          </a:p>
        </p:txBody>
      </p:sp>
      <p:sp>
        <p:nvSpPr>
          <p:cNvPr id="12" name="TextBox 11"/>
          <p:cNvSpPr txBox="1"/>
          <p:nvPr/>
        </p:nvSpPr>
        <p:spPr>
          <a:xfrm>
            <a:off x="949033" y="5118124"/>
            <a:ext cx="7303206"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latin typeface="Arial" pitchFamily="34" charset="0"/>
                <a:cs typeface="Arial" pitchFamily="34" charset="0"/>
              </a:rPr>
              <a:t>Maximum Velocity ≤ </a:t>
            </a:r>
            <a:r>
              <a:rPr lang="en-US" sz="2400" dirty="0" smtClean="0">
                <a:latin typeface="Arial" pitchFamily="34" charset="0"/>
                <a:cs typeface="Arial" pitchFamily="34" charset="0"/>
              </a:rPr>
              <a:t>22.22 m/s</a:t>
            </a:r>
            <a:r>
              <a:rPr lang="en-US" sz="2400" dirty="0" smtClean="0">
                <a:latin typeface="Arial" pitchFamily="34" charset="0"/>
                <a:cs typeface="Arial" pitchFamily="34" charset="0"/>
              </a:rPr>
              <a:t>						</a:t>
            </a:r>
            <a:r>
              <a:rPr lang="en-US" sz="2400" dirty="0" smtClean="0">
                <a:solidFill>
                  <a:srgbClr val="00B050"/>
                </a:solidFill>
                <a:latin typeface="Arial" pitchFamily="34" charset="0"/>
                <a:cs typeface="Arial" pitchFamily="34" charset="0"/>
                <a:sym typeface="Wingdings"/>
              </a:rPr>
              <a:t></a:t>
            </a:r>
            <a:endParaRPr lang="en-US" sz="2400" dirty="0" smtClean="0">
              <a:latin typeface="Arial" pitchFamily="34" charset="0"/>
              <a:cs typeface="Arial" pitchFamily="34" charset="0"/>
            </a:endParaRPr>
          </a:p>
          <a:p>
            <a:pPr marL="342900" indent="-342900">
              <a:buFont typeface="Wingdings" panose="05000000000000000000" pitchFamily="2" charset="2"/>
              <a:buChar char="Ø"/>
            </a:pPr>
            <a:r>
              <a:rPr lang="en-US" sz="2400" dirty="0" smtClean="0">
                <a:latin typeface="Arial" pitchFamily="34" charset="0"/>
                <a:cs typeface="Arial" pitchFamily="34" charset="0"/>
              </a:rPr>
              <a:t>Acceleration or Deceleration ≤ </a:t>
            </a:r>
            <a:r>
              <a:rPr lang="en-US" sz="2400" dirty="0" smtClean="0">
                <a:latin typeface="Arial" pitchFamily="34" charset="0"/>
                <a:cs typeface="Arial" pitchFamily="34" charset="0"/>
              </a:rPr>
              <a:t>1 m/s</a:t>
            </a:r>
            <a:r>
              <a:rPr lang="en-US" sz="2400" baseline="30000" dirty="0" smtClean="0">
                <a:latin typeface="Arial" pitchFamily="34" charset="0"/>
                <a:cs typeface="Arial" pitchFamily="34" charset="0"/>
              </a:rPr>
              <a:t>2</a:t>
            </a:r>
            <a:r>
              <a:rPr lang="en-US" sz="2400" baseline="30000" dirty="0" smtClean="0">
                <a:latin typeface="Arial" pitchFamily="34" charset="0"/>
                <a:cs typeface="Arial" pitchFamily="34" charset="0"/>
              </a:rPr>
              <a:t>	</a:t>
            </a:r>
            <a:r>
              <a:rPr lang="en-US" sz="2400" dirty="0">
                <a:solidFill>
                  <a:srgbClr val="00B050"/>
                </a:solidFill>
                <a:latin typeface="Arial" pitchFamily="34" charset="0"/>
                <a:cs typeface="Arial" pitchFamily="34" charset="0"/>
                <a:sym typeface="Wingdings"/>
              </a:rPr>
              <a:t> </a:t>
            </a:r>
            <a:r>
              <a:rPr lang="en-US" sz="2400" dirty="0" smtClean="0">
                <a:solidFill>
                  <a:srgbClr val="00B050"/>
                </a:solidFill>
                <a:latin typeface="Arial" pitchFamily="34" charset="0"/>
                <a:cs typeface="Arial" pitchFamily="34" charset="0"/>
                <a:sym typeface="Wingdings"/>
              </a:rPr>
              <a:t>	</a:t>
            </a:r>
            <a:r>
              <a:rPr lang="en-US" sz="2400" dirty="0">
                <a:solidFill>
                  <a:srgbClr val="00B050"/>
                </a:solidFill>
                <a:latin typeface="Arial" pitchFamily="34" charset="0"/>
                <a:cs typeface="Arial" pitchFamily="34" charset="0"/>
                <a:sym typeface="Wingdings"/>
              </a:rPr>
              <a:t>	</a:t>
            </a:r>
            <a:r>
              <a:rPr lang="en-US" sz="2400" dirty="0" smtClean="0">
                <a:solidFill>
                  <a:srgbClr val="00B050"/>
                </a:solidFill>
                <a:latin typeface="Arial" pitchFamily="34" charset="0"/>
                <a:cs typeface="Arial" pitchFamily="34" charset="0"/>
                <a:sym typeface="Wingdings"/>
              </a:rPr>
              <a:t>	</a:t>
            </a:r>
            <a:endParaRPr lang="en-US" sz="2400" baseline="30000" dirty="0" smtClean="0">
              <a:latin typeface="Arial" pitchFamily="34" charset="0"/>
              <a:cs typeface="Arial" pitchFamily="34" charset="0"/>
            </a:endParaRPr>
          </a:p>
          <a:p>
            <a:pPr marL="342900" indent="-342900">
              <a:buFont typeface="Wingdings" panose="05000000000000000000" pitchFamily="2" charset="2"/>
              <a:buChar char="Ø"/>
            </a:pPr>
            <a:r>
              <a:rPr lang="en-US" sz="2400" dirty="0" smtClean="0">
                <a:latin typeface="Arial" pitchFamily="34" charset="0"/>
                <a:cs typeface="Arial" pitchFamily="34" charset="0"/>
              </a:rPr>
              <a:t>Difference between Average Velocity </a:t>
            </a:r>
            <a:r>
              <a:rPr lang="en-US" sz="2400" dirty="0">
                <a:latin typeface="Arial" pitchFamily="34" charset="0"/>
                <a:cs typeface="Arial" pitchFamily="34" charset="0"/>
              </a:rPr>
              <a:t>≤ </a:t>
            </a:r>
            <a:r>
              <a:rPr lang="en-US" sz="2400" dirty="0" smtClean="0">
                <a:latin typeface="Arial" pitchFamily="34" charset="0"/>
                <a:cs typeface="Arial" pitchFamily="34" charset="0"/>
              </a:rPr>
              <a:t>1.5 m/s</a:t>
            </a:r>
            <a:r>
              <a:rPr lang="en-US" sz="2400" dirty="0" smtClean="0">
                <a:latin typeface="Arial" pitchFamily="34" charset="0"/>
                <a:cs typeface="Arial" pitchFamily="34" charset="0"/>
              </a:rPr>
              <a:t>	</a:t>
            </a:r>
            <a:r>
              <a:rPr lang="en-US" sz="2400" dirty="0" smtClean="0">
                <a:solidFill>
                  <a:srgbClr val="00B050"/>
                </a:solidFill>
                <a:latin typeface="Arial" pitchFamily="34" charset="0"/>
                <a:cs typeface="Arial" pitchFamily="34" charset="0"/>
                <a:sym typeface="Wingdings"/>
              </a:rPr>
              <a:t></a:t>
            </a:r>
            <a:endParaRPr lang="en-US" sz="2400" dirty="0">
              <a:latin typeface="Arial" pitchFamily="34" charset="0"/>
              <a:cs typeface="Arial" pitchFamily="34" charset="0"/>
            </a:endParaRPr>
          </a:p>
        </p:txBody>
      </p:sp>
      <p:sp>
        <p:nvSpPr>
          <p:cNvPr id="15" name="TextBox 14"/>
          <p:cNvSpPr txBox="1"/>
          <p:nvPr/>
        </p:nvSpPr>
        <p:spPr>
          <a:xfrm>
            <a:off x="158401" y="1138821"/>
            <a:ext cx="2155308" cy="400110"/>
          </a:xfrm>
          <a:prstGeom prst="rect">
            <a:avLst/>
          </a:prstGeom>
          <a:solidFill>
            <a:schemeClr val="bg1"/>
          </a:solidFill>
        </p:spPr>
        <p:txBody>
          <a:bodyPr wrap="square" rtlCol="0">
            <a:spAutoFit/>
          </a:bodyPr>
          <a:lstStyle/>
          <a:p>
            <a:pPr algn="ctr"/>
            <a:r>
              <a:rPr lang="en-SG" sz="2000" b="1" u="sng" dirty="0" smtClean="0">
                <a:latin typeface="Arial" panose="020B0604020202020204" pitchFamily="34" charset="0"/>
                <a:cs typeface="Arial" panose="020B0604020202020204" pitchFamily="34" charset="0"/>
              </a:rPr>
              <a:t>Express Transit</a:t>
            </a:r>
            <a:endParaRPr lang="en-SG" sz="2000" b="1" u="sng" dirty="0">
              <a:latin typeface="Arial" panose="020B0604020202020204" pitchFamily="34" charset="0"/>
              <a:cs typeface="Arial" panose="020B0604020202020204" pitchFamily="34" charset="0"/>
            </a:endParaRPr>
          </a:p>
        </p:txBody>
      </p:sp>
      <p:sp>
        <p:nvSpPr>
          <p:cNvPr id="9" name="TextBox 8"/>
          <p:cNvSpPr txBox="1"/>
          <p:nvPr/>
        </p:nvSpPr>
        <p:spPr>
          <a:xfrm>
            <a:off x="1938330" y="1417638"/>
            <a:ext cx="1296144" cy="369332"/>
          </a:xfrm>
          <a:prstGeom prst="rect">
            <a:avLst/>
          </a:prstGeom>
          <a:noFill/>
        </p:spPr>
        <p:txBody>
          <a:bodyPr wrap="square" rtlCol="0">
            <a:spAutoFit/>
          </a:bodyPr>
          <a:lstStyle/>
          <a:p>
            <a:r>
              <a:rPr lang="en-SG" dirty="0" smtClean="0">
                <a:solidFill>
                  <a:srgbClr val="00B050"/>
                </a:solidFill>
                <a:latin typeface="Arial" panose="020B0604020202020204" pitchFamily="34" charset="0"/>
                <a:cs typeface="Arial" panose="020B0604020202020204" pitchFamily="34" charset="0"/>
              </a:rPr>
              <a:t>20.24 m/s</a:t>
            </a:r>
            <a:endParaRPr lang="en-SG" dirty="0">
              <a:solidFill>
                <a:srgbClr val="00B050"/>
              </a:solidFill>
              <a:latin typeface="Arial" panose="020B0604020202020204" pitchFamily="34" charset="0"/>
              <a:cs typeface="Arial" panose="020B0604020202020204" pitchFamily="34" charset="0"/>
            </a:endParaRPr>
          </a:p>
        </p:txBody>
      </p:sp>
      <p:sp>
        <p:nvSpPr>
          <p:cNvPr id="14" name="TextBox 13"/>
          <p:cNvSpPr txBox="1"/>
          <p:nvPr/>
        </p:nvSpPr>
        <p:spPr>
          <a:xfrm>
            <a:off x="1214592" y="2892919"/>
            <a:ext cx="1167025" cy="369332"/>
          </a:xfrm>
          <a:prstGeom prst="rect">
            <a:avLst/>
          </a:prstGeom>
          <a:noFill/>
        </p:spPr>
        <p:txBody>
          <a:bodyPr wrap="square" rtlCol="0">
            <a:spAutoFit/>
          </a:bodyPr>
          <a:lstStyle/>
          <a:p>
            <a:r>
              <a:rPr lang="en-SG" dirty="0" smtClean="0">
                <a:solidFill>
                  <a:srgbClr val="6DB310"/>
                </a:solidFill>
                <a:latin typeface="Arial" panose="020B0604020202020204" pitchFamily="34" charset="0"/>
                <a:cs typeface="Arial" panose="020B0604020202020204" pitchFamily="34" charset="0"/>
              </a:rPr>
              <a:t>0.77 m/s</a:t>
            </a:r>
            <a:r>
              <a:rPr lang="en-SG" baseline="30000" dirty="0" smtClean="0">
                <a:solidFill>
                  <a:srgbClr val="6DB310"/>
                </a:solidFill>
                <a:latin typeface="Arial" panose="020B0604020202020204" pitchFamily="34" charset="0"/>
                <a:cs typeface="Arial" panose="020B0604020202020204" pitchFamily="34" charset="0"/>
              </a:rPr>
              <a:t>2</a:t>
            </a:r>
            <a:endParaRPr lang="en-SG" dirty="0">
              <a:solidFill>
                <a:srgbClr val="6DB310"/>
              </a:solidFill>
              <a:latin typeface="Arial" panose="020B0604020202020204" pitchFamily="34" charset="0"/>
              <a:cs typeface="Arial" panose="020B0604020202020204" pitchFamily="34" charset="0"/>
            </a:endParaRPr>
          </a:p>
        </p:txBody>
      </p:sp>
      <p:sp>
        <p:nvSpPr>
          <p:cNvPr id="16" name="TextBox 15"/>
          <p:cNvSpPr txBox="1"/>
          <p:nvPr/>
        </p:nvSpPr>
        <p:spPr>
          <a:xfrm>
            <a:off x="4231413" y="2892919"/>
            <a:ext cx="1296553" cy="369332"/>
          </a:xfrm>
          <a:prstGeom prst="rect">
            <a:avLst/>
          </a:prstGeom>
          <a:noFill/>
        </p:spPr>
        <p:txBody>
          <a:bodyPr wrap="square" rtlCol="0">
            <a:spAutoFit/>
          </a:bodyPr>
          <a:lstStyle/>
          <a:p>
            <a:r>
              <a:rPr lang="en-SG" dirty="0" smtClean="0">
                <a:solidFill>
                  <a:srgbClr val="6DB310"/>
                </a:solidFill>
                <a:latin typeface="Arial" panose="020B0604020202020204" pitchFamily="34" charset="0"/>
                <a:cs typeface="Arial" panose="020B0604020202020204" pitchFamily="34" charset="0"/>
              </a:rPr>
              <a:t>0.97 m/s</a:t>
            </a:r>
            <a:r>
              <a:rPr lang="en-SG" baseline="30000" dirty="0" smtClean="0">
                <a:solidFill>
                  <a:srgbClr val="6DB310"/>
                </a:solidFill>
                <a:latin typeface="Arial" panose="020B0604020202020204" pitchFamily="34" charset="0"/>
                <a:cs typeface="Arial" panose="020B0604020202020204" pitchFamily="34" charset="0"/>
              </a:rPr>
              <a:t>2</a:t>
            </a:r>
            <a:endParaRPr lang="en-SG" dirty="0">
              <a:solidFill>
                <a:srgbClr val="6DB310"/>
              </a:solidFill>
              <a:latin typeface="Arial" panose="020B0604020202020204" pitchFamily="34" charset="0"/>
              <a:cs typeface="Arial" panose="020B0604020202020204" pitchFamily="34" charset="0"/>
            </a:endParaRPr>
          </a:p>
        </p:txBody>
      </p:sp>
      <p:sp>
        <p:nvSpPr>
          <p:cNvPr id="17" name="TextBox 16"/>
          <p:cNvSpPr txBox="1"/>
          <p:nvPr/>
        </p:nvSpPr>
        <p:spPr>
          <a:xfrm>
            <a:off x="6725226" y="2892919"/>
            <a:ext cx="1296553" cy="369332"/>
          </a:xfrm>
          <a:prstGeom prst="rect">
            <a:avLst/>
          </a:prstGeom>
          <a:noFill/>
        </p:spPr>
        <p:txBody>
          <a:bodyPr wrap="square" rtlCol="0">
            <a:spAutoFit/>
          </a:bodyPr>
          <a:lstStyle/>
          <a:p>
            <a:r>
              <a:rPr lang="en-SG" dirty="0" smtClean="0">
                <a:solidFill>
                  <a:srgbClr val="6DB310"/>
                </a:solidFill>
                <a:latin typeface="Arial" panose="020B0604020202020204" pitchFamily="34" charset="0"/>
                <a:cs typeface="Arial" panose="020B0604020202020204" pitchFamily="34" charset="0"/>
              </a:rPr>
              <a:t>0.97 m/s</a:t>
            </a:r>
            <a:r>
              <a:rPr lang="en-SG" baseline="30000" dirty="0" smtClean="0">
                <a:solidFill>
                  <a:srgbClr val="6DB310"/>
                </a:solidFill>
                <a:latin typeface="Arial" panose="020B0604020202020204" pitchFamily="34" charset="0"/>
                <a:cs typeface="Arial" panose="020B0604020202020204" pitchFamily="34" charset="0"/>
              </a:rPr>
              <a:t>2</a:t>
            </a:r>
            <a:endParaRPr lang="en-SG" dirty="0">
              <a:solidFill>
                <a:srgbClr val="6DB310"/>
              </a:solidFill>
              <a:latin typeface="Arial" panose="020B0604020202020204" pitchFamily="34" charset="0"/>
              <a:cs typeface="Arial" panose="020B0604020202020204" pitchFamily="34" charset="0"/>
            </a:endParaRPr>
          </a:p>
        </p:txBody>
      </p:sp>
      <p:sp>
        <p:nvSpPr>
          <p:cNvPr id="18" name="TextBox 17"/>
          <p:cNvSpPr txBox="1"/>
          <p:nvPr/>
        </p:nvSpPr>
        <p:spPr>
          <a:xfrm>
            <a:off x="2576950" y="3359937"/>
            <a:ext cx="1279828" cy="369332"/>
          </a:xfrm>
          <a:prstGeom prst="rect">
            <a:avLst/>
          </a:prstGeom>
          <a:noFill/>
        </p:spPr>
        <p:txBody>
          <a:bodyPr wrap="square" rtlCol="0">
            <a:spAutoFit/>
          </a:bodyPr>
          <a:lstStyle/>
          <a:p>
            <a:r>
              <a:rPr lang="en-SG" dirty="0" smtClean="0">
                <a:solidFill>
                  <a:srgbClr val="6DB310"/>
                </a:solidFill>
                <a:latin typeface="Arial" panose="020B0604020202020204" pitchFamily="34" charset="0"/>
                <a:cs typeface="Arial" panose="020B0604020202020204" pitchFamily="34" charset="0"/>
              </a:rPr>
              <a:t>-0.82 m/s</a:t>
            </a:r>
            <a:r>
              <a:rPr lang="en-SG" baseline="30000" dirty="0" smtClean="0">
                <a:solidFill>
                  <a:srgbClr val="6DB310"/>
                </a:solidFill>
                <a:latin typeface="Arial" panose="020B0604020202020204" pitchFamily="34" charset="0"/>
                <a:cs typeface="Arial" panose="020B0604020202020204" pitchFamily="34" charset="0"/>
              </a:rPr>
              <a:t>2</a:t>
            </a:r>
            <a:endParaRPr lang="en-SG" dirty="0">
              <a:solidFill>
                <a:srgbClr val="6DB310"/>
              </a:solidFill>
              <a:latin typeface="Arial" panose="020B0604020202020204" pitchFamily="34" charset="0"/>
              <a:cs typeface="Arial" panose="020B0604020202020204" pitchFamily="34" charset="0"/>
            </a:endParaRPr>
          </a:p>
        </p:txBody>
      </p:sp>
      <p:sp>
        <p:nvSpPr>
          <p:cNvPr id="19" name="TextBox 18"/>
          <p:cNvSpPr txBox="1"/>
          <p:nvPr/>
        </p:nvSpPr>
        <p:spPr>
          <a:xfrm>
            <a:off x="5132872" y="3359937"/>
            <a:ext cx="1296553" cy="369332"/>
          </a:xfrm>
          <a:prstGeom prst="rect">
            <a:avLst/>
          </a:prstGeom>
          <a:noFill/>
        </p:spPr>
        <p:txBody>
          <a:bodyPr wrap="square" rtlCol="0">
            <a:spAutoFit/>
          </a:bodyPr>
          <a:lstStyle/>
          <a:p>
            <a:r>
              <a:rPr lang="en-SG" dirty="0" smtClean="0">
                <a:solidFill>
                  <a:srgbClr val="6DB310"/>
                </a:solidFill>
                <a:latin typeface="Arial" panose="020B0604020202020204" pitchFamily="34" charset="0"/>
                <a:cs typeface="Arial" panose="020B0604020202020204" pitchFamily="34" charset="0"/>
              </a:rPr>
              <a:t>-0.97 m/s</a:t>
            </a:r>
            <a:r>
              <a:rPr lang="en-SG" baseline="30000" dirty="0" smtClean="0">
                <a:solidFill>
                  <a:srgbClr val="6DB310"/>
                </a:solidFill>
                <a:latin typeface="Arial" panose="020B0604020202020204" pitchFamily="34" charset="0"/>
                <a:cs typeface="Arial" panose="020B0604020202020204" pitchFamily="34" charset="0"/>
              </a:rPr>
              <a:t>2</a:t>
            </a:r>
            <a:endParaRPr lang="en-SG" dirty="0">
              <a:solidFill>
                <a:srgbClr val="6DB310"/>
              </a:solidFill>
              <a:latin typeface="Arial" panose="020B0604020202020204" pitchFamily="34" charset="0"/>
              <a:cs typeface="Arial" panose="020B0604020202020204" pitchFamily="34" charset="0"/>
            </a:endParaRPr>
          </a:p>
        </p:txBody>
      </p:sp>
      <p:sp>
        <p:nvSpPr>
          <p:cNvPr id="20" name="TextBox 19"/>
          <p:cNvSpPr txBox="1"/>
          <p:nvPr/>
        </p:nvSpPr>
        <p:spPr>
          <a:xfrm>
            <a:off x="7522785" y="3359937"/>
            <a:ext cx="1296553" cy="369332"/>
          </a:xfrm>
          <a:prstGeom prst="rect">
            <a:avLst/>
          </a:prstGeom>
          <a:noFill/>
        </p:spPr>
        <p:txBody>
          <a:bodyPr wrap="square" rtlCol="0">
            <a:spAutoFit/>
          </a:bodyPr>
          <a:lstStyle/>
          <a:p>
            <a:r>
              <a:rPr lang="en-SG" dirty="0" smtClean="0">
                <a:solidFill>
                  <a:srgbClr val="6DB310"/>
                </a:solidFill>
                <a:latin typeface="Arial" panose="020B0604020202020204" pitchFamily="34" charset="0"/>
                <a:cs typeface="Arial" panose="020B0604020202020204" pitchFamily="34" charset="0"/>
              </a:rPr>
              <a:t>-0.97 m/s</a:t>
            </a:r>
            <a:r>
              <a:rPr lang="en-SG" baseline="30000" dirty="0" smtClean="0">
                <a:solidFill>
                  <a:srgbClr val="6DB310"/>
                </a:solidFill>
                <a:latin typeface="Arial" panose="020B0604020202020204" pitchFamily="34" charset="0"/>
                <a:cs typeface="Arial" panose="020B0604020202020204" pitchFamily="34" charset="0"/>
              </a:rPr>
              <a:t>2</a:t>
            </a:r>
            <a:endParaRPr lang="en-SG" dirty="0">
              <a:solidFill>
                <a:srgbClr val="6DB31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22567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12" y="1372034"/>
            <a:ext cx="8756998" cy="3384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txBox="1">
            <a:spLocks/>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Applying to today’s problem</a:t>
            </a:r>
            <a:endParaRPr lang="en-SG" sz="3200" b="1" dirty="0"/>
          </a:p>
        </p:txBody>
      </p:sp>
      <p:sp>
        <p:nvSpPr>
          <p:cNvPr id="13" name="TextBox 12"/>
          <p:cNvSpPr txBox="1"/>
          <p:nvPr/>
        </p:nvSpPr>
        <p:spPr>
          <a:xfrm>
            <a:off x="199966" y="1786970"/>
            <a:ext cx="1296144" cy="369332"/>
          </a:xfrm>
          <a:prstGeom prst="rect">
            <a:avLst/>
          </a:prstGeom>
          <a:noFill/>
        </p:spPr>
        <p:txBody>
          <a:bodyPr wrap="square" rtlCol="0">
            <a:spAutoFit/>
          </a:bodyPr>
          <a:lstStyle/>
          <a:p>
            <a:r>
              <a:rPr lang="en-SG" dirty="0" smtClean="0">
                <a:solidFill>
                  <a:srgbClr val="00B050"/>
                </a:solidFill>
                <a:latin typeface="Arial" panose="020B0604020202020204" pitchFamily="34" charset="0"/>
                <a:cs typeface="Arial" panose="020B0604020202020204" pitchFamily="34" charset="0"/>
              </a:rPr>
              <a:t>22.22 m/s</a:t>
            </a:r>
            <a:endParaRPr lang="en-SG" dirty="0">
              <a:solidFill>
                <a:srgbClr val="00B050"/>
              </a:solidFill>
              <a:latin typeface="Arial" panose="020B0604020202020204" pitchFamily="34" charset="0"/>
              <a:cs typeface="Arial" panose="020B0604020202020204" pitchFamily="34" charset="0"/>
            </a:endParaRPr>
          </a:p>
        </p:txBody>
      </p:sp>
      <p:sp>
        <p:nvSpPr>
          <p:cNvPr id="15" name="TextBox 14"/>
          <p:cNvSpPr txBox="1"/>
          <p:nvPr/>
        </p:nvSpPr>
        <p:spPr>
          <a:xfrm>
            <a:off x="949033" y="5118124"/>
            <a:ext cx="7303206"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latin typeface="Arial" pitchFamily="34" charset="0"/>
                <a:cs typeface="Arial" pitchFamily="34" charset="0"/>
              </a:rPr>
              <a:t>Maximum Velocity ≤ </a:t>
            </a:r>
            <a:r>
              <a:rPr lang="en-US" sz="2400" dirty="0" smtClean="0">
                <a:latin typeface="Arial" pitchFamily="34" charset="0"/>
                <a:cs typeface="Arial" pitchFamily="34" charset="0"/>
              </a:rPr>
              <a:t>22.22 m/s</a:t>
            </a:r>
            <a:r>
              <a:rPr lang="en-US" sz="2400" dirty="0" smtClean="0">
                <a:latin typeface="Arial" pitchFamily="34" charset="0"/>
                <a:cs typeface="Arial" pitchFamily="34" charset="0"/>
              </a:rPr>
              <a:t>						</a:t>
            </a:r>
            <a:r>
              <a:rPr lang="en-US" sz="2400" dirty="0" smtClean="0">
                <a:solidFill>
                  <a:srgbClr val="00B050"/>
                </a:solidFill>
                <a:latin typeface="Arial" pitchFamily="34" charset="0"/>
                <a:cs typeface="Arial" pitchFamily="34" charset="0"/>
                <a:sym typeface="Wingdings"/>
              </a:rPr>
              <a:t></a:t>
            </a:r>
            <a:endParaRPr lang="en-US" sz="2400" dirty="0" smtClean="0">
              <a:latin typeface="Arial" pitchFamily="34" charset="0"/>
              <a:cs typeface="Arial" pitchFamily="34" charset="0"/>
            </a:endParaRPr>
          </a:p>
          <a:p>
            <a:pPr marL="342900" indent="-342900">
              <a:buFont typeface="Wingdings" panose="05000000000000000000" pitchFamily="2" charset="2"/>
              <a:buChar char="Ø"/>
            </a:pPr>
            <a:r>
              <a:rPr lang="en-US" sz="2400" dirty="0" smtClean="0">
                <a:latin typeface="Arial" pitchFamily="34" charset="0"/>
                <a:cs typeface="Arial" pitchFamily="34" charset="0"/>
              </a:rPr>
              <a:t>Acceleration or Deceleration ≤ </a:t>
            </a:r>
            <a:r>
              <a:rPr lang="en-US" sz="2400" dirty="0" smtClean="0">
                <a:latin typeface="Arial" pitchFamily="34" charset="0"/>
                <a:cs typeface="Arial" pitchFamily="34" charset="0"/>
              </a:rPr>
              <a:t>1 m/s</a:t>
            </a:r>
            <a:r>
              <a:rPr lang="en-US" sz="2400" baseline="30000" dirty="0" smtClean="0">
                <a:latin typeface="Arial" pitchFamily="34" charset="0"/>
                <a:cs typeface="Arial" pitchFamily="34" charset="0"/>
              </a:rPr>
              <a:t>2</a:t>
            </a:r>
            <a:r>
              <a:rPr lang="en-US" sz="2400" baseline="30000" dirty="0" smtClean="0">
                <a:latin typeface="Arial" pitchFamily="34" charset="0"/>
                <a:cs typeface="Arial" pitchFamily="34" charset="0"/>
              </a:rPr>
              <a:t>	</a:t>
            </a:r>
            <a:r>
              <a:rPr lang="en-US" sz="2400" dirty="0">
                <a:solidFill>
                  <a:srgbClr val="00B050"/>
                </a:solidFill>
                <a:latin typeface="Arial" pitchFamily="34" charset="0"/>
                <a:cs typeface="Arial" pitchFamily="34" charset="0"/>
                <a:sym typeface="Wingdings"/>
              </a:rPr>
              <a:t> </a:t>
            </a:r>
            <a:r>
              <a:rPr lang="en-US" sz="2400" dirty="0" smtClean="0">
                <a:solidFill>
                  <a:srgbClr val="00B050"/>
                </a:solidFill>
                <a:latin typeface="Arial" pitchFamily="34" charset="0"/>
                <a:cs typeface="Arial" pitchFamily="34" charset="0"/>
                <a:sym typeface="Wingdings"/>
              </a:rPr>
              <a:t>	</a:t>
            </a:r>
            <a:r>
              <a:rPr lang="en-US" sz="2400" dirty="0">
                <a:solidFill>
                  <a:srgbClr val="00B050"/>
                </a:solidFill>
                <a:latin typeface="Arial" pitchFamily="34" charset="0"/>
                <a:cs typeface="Arial" pitchFamily="34" charset="0"/>
                <a:sym typeface="Wingdings"/>
              </a:rPr>
              <a:t>	</a:t>
            </a:r>
            <a:r>
              <a:rPr lang="en-US" sz="2400" dirty="0" smtClean="0">
                <a:solidFill>
                  <a:srgbClr val="00B050"/>
                </a:solidFill>
                <a:latin typeface="Arial" pitchFamily="34" charset="0"/>
                <a:cs typeface="Arial" pitchFamily="34" charset="0"/>
                <a:sym typeface="Wingdings"/>
              </a:rPr>
              <a:t>	</a:t>
            </a:r>
            <a:r>
              <a:rPr lang="en-US" sz="2400" dirty="0" smtClean="0">
                <a:solidFill>
                  <a:srgbClr val="FF0000"/>
                </a:solidFill>
                <a:latin typeface="Arial" pitchFamily="34" charset="0"/>
                <a:cs typeface="Arial" pitchFamily="34" charset="0"/>
                <a:sym typeface="Wingdings"/>
              </a:rPr>
              <a:t></a:t>
            </a:r>
            <a:endParaRPr lang="en-US" sz="2400" baseline="30000" dirty="0" smtClean="0">
              <a:latin typeface="Arial" pitchFamily="34" charset="0"/>
              <a:cs typeface="Arial" pitchFamily="34" charset="0"/>
            </a:endParaRPr>
          </a:p>
          <a:p>
            <a:pPr marL="342900" indent="-342900">
              <a:buFont typeface="Wingdings" panose="05000000000000000000" pitchFamily="2" charset="2"/>
              <a:buChar char="Ø"/>
            </a:pPr>
            <a:r>
              <a:rPr lang="en-US" sz="2400" dirty="0" smtClean="0">
                <a:latin typeface="Arial" pitchFamily="34" charset="0"/>
                <a:cs typeface="Arial" pitchFamily="34" charset="0"/>
              </a:rPr>
              <a:t>Difference between Average Velocity </a:t>
            </a:r>
            <a:r>
              <a:rPr lang="en-US" sz="2400" dirty="0">
                <a:latin typeface="Arial" pitchFamily="34" charset="0"/>
                <a:cs typeface="Arial" pitchFamily="34" charset="0"/>
              </a:rPr>
              <a:t>≤ </a:t>
            </a:r>
            <a:r>
              <a:rPr lang="en-US" sz="2400" dirty="0" smtClean="0">
                <a:latin typeface="Arial" pitchFamily="34" charset="0"/>
                <a:cs typeface="Arial" pitchFamily="34" charset="0"/>
              </a:rPr>
              <a:t>1.5 m/s</a:t>
            </a:r>
            <a:r>
              <a:rPr lang="en-US" sz="2400" dirty="0" smtClean="0">
                <a:latin typeface="Arial" pitchFamily="34" charset="0"/>
                <a:cs typeface="Arial" pitchFamily="34" charset="0"/>
              </a:rPr>
              <a:t>	</a:t>
            </a:r>
            <a:r>
              <a:rPr lang="en-US" sz="2400" dirty="0" smtClean="0">
                <a:solidFill>
                  <a:srgbClr val="00B050"/>
                </a:solidFill>
                <a:latin typeface="Arial" pitchFamily="34" charset="0"/>
                <a:cs typeface="Arial" pitchFamily="34" charset="0"/>
                <a:sym typeface="Wingdings"/>
              </a:rPr>
              <a:t></a:t>
            </a:r>
            <a:endParaRPr lang="en-US" sz="2400" dirty="0">
              <a:latin typeface="Arial" pitchFamily="34" charset="0"/>
              <a:cs typeface="Arial" pitchFamily="34" charset="0"/>
            </a:endParaRPr>
          </a:p>
        </p:txBody>
      </p:sp>
      <p:sp>
        <p:nvSpPr>
          <p:cNvPr id="14" name="TextBox 13"/>
          <p:cNvSpPr txBox="1"/>
          <p:nvPr/>
        </p:nvSpPr>
        <p:spPr>
          <a:xfrm>
            <a:off x="158401" y="1138821"/>
            <a:ext cx="2155308" cy="400110"/>
          </a:xfrm>
          <a:prstGeom prst="rect">
            <a:avLst/>
          </a:prstGeom>
          <a:solidFill>
            <a:schemeClr val="bg1"/>
          </a:solidFill>
        </p:spPr>
        <p:txBody>
          <a:bodyPr wrap="square" rtlCol="0">
            <a:spAutoFit/>
          </a:bodyPr>
          <a:lstStyle/>
          <a:p>
            <a:pPr algn="ctr"/>
            <a:r>
              <a:rPr lang="en-SG" sz="2000" b="1" u="sng" dirty="0" smtClean="0">
                <a:latin typeface="Arial" panose="020B0604020202020204" pitchFamily="34" charset="0"/>
                <a:cs typeface="Arial" panose="020B0604020202020204" pitchFamily="34" charset="0"/>
              </a:rPr>
              <a:t>New Transit</a:t>
            </a:r>
            <a:endParaRPr lang="en-SG" sz="2000" b="1" u="sng" dirty="0">
              <a:latin typeface="Arial" panose="020B0604020202020204" pitchFamily="34" charset="0"/>
              <a:cs typeface="Arial" panose="020B0604020202020204" pitchFamily="34" charset="0"/>
            </a:endParaRPr>
          </a:p>
        </p:txBody>
      </p:sp>
      <p:sp>
        <p:nvSpPr>
          <p:cNvPr id="10" name="TextBox 9"/>
          <p:cNvSpPr txBox="1"/>
          <p:nvPr/>
        </p:nvSpPr>
        <p:spPr>
          <a:xfrm>
            <a:off x="4530802" y="1417638"/>
            <a:ext cx="1458172" cy="369332"/>
          </a:xfrm>
          <a:prstGeom prst="rect">
            <a:avLst/>
          </a:prstGeom>
          <a:noFill/>
        </p:spPr>
        <p:txBody>
          <a:bodyPr wrap="square" rtlCol="0">
            <a:spAutoFit/>
          </a:bodyPr>
          <a:lstStyle/>
          <a:p>
            <a:r>
              <a:rPr lang="en-SG" dirty="0" smtClean="0">
                <a:solidFill>
                  <a:srgbClr val="00B050"/>
                </a:solidFill>
                <a:latin typeface="Arial" panose="020B0604020202020204" pitchFamily="34" charset="0"/>
                <a:cs typeface="Arial" panose="020B0604020202020204" pitchFamily="34" charset="0"/>
              </a:rPr>
              <a:t>20.24 m/s</a:t>
            </a:r>
            <a:endParaRPr lang="en-SG" dirty="0">
              <a:solidFill>
                <a:srgbClr val="00B050"/>
              </a:solidFill>
              <a:latin typeface="Arial" panose="020B0604020202020204" pitchFamily="34" charset="0"/>
              <a:cs typeface="Arial" panose="020B0604020202020204" pitchFamily="34" charset="0"/>
            </a:endParaRPr>
          </a:p>
        </p:txBody>
      </p:sp>
      <p:sp>
        <p:nvSpPr>
          <p:cNvPr id="11" name="TextBox 10"/>
          <p:cNvSpPr txBox="1"/>
          <p:nvPr/>
        </p:nvSpPr>
        <p:spPr>
          <a:xfrm>
            <a:off x="6959433" y="1417638"/>
            <a:ext cx="1375936" cy="369332"/>
          </a:xfrm>
          <a:prstGeom prst="rect">
            <a:avLst/>
          </a:prstGeom>
          <a:noFill/>
        </p:spPr>
        <p:txBody>
          <a:bodyPr wrap="square" rtlCol="0">
            <a:spAutoFit/>
          </a:bodyPr>
          <a:lstStyle/>
          <a:p>
            <a:r>
              <a:rPr lang="en-SG" dirty="0" smtClean="0">
                <a:solidFill>
                  <a:srgbClr val="00B050"/>
                </a:solidFill>
                <a:latin typeface="Arial" panose="020B0604020202020204" pitchFamily="34" charset="0"/>
                <a:cs typeface="Arial" panose="020B0604020202020204" pitchFamily="34" charset="0"/>
              </a:rPr>
              <a:t>20.12 m/s</a:t>
            </a:r>
            <a:endParaRPr lang="en-SG" dirty="0">
              <a:solidFill>
                <a:srgbClr val="00B050"/>
              </a:solidFill>
              <a:latin typeface="Arial" panose="020B0604020202020204" pitchFamily="34" charset="0"/>
              <a:cs typeface="Arial" panose="020B0604020202020204" pitchFamily="34" charset="0"/>
            </a:endParaRPr>
          </a:p>
        </p:txBody>
      </p:sp>
      <p:sp>
        <p:nvSpPr>
          <p:cNvPr id="9" name="TextBox 8"/>
          <p:cNvSpPr txBox="1"/>
          <p:nvPr/>
        </p:nvSpPr>
        <p:spPr>
          <a:xfrm>
            <a:off x="1938330" y="1417638"/>
            <a:ext cx="1296144" cy="369332"/>
          </a:xfrm>
          <a:prstGeom prst="rect">
            <a:avLst/>
          </a:prstGeom>
          <a:noFill/>
        </p:spPr>
        <p:txBody>
          <a:bodyPr wrap="square" rtlCol="0">
            <a:spAutoFit/>
          </a:bodyPr>
          <a:lstStyle/>
          <a:p>
            <a:r>
              <a:rPr lang="en-SG" dirty="0" smtClean="0">
                <a:solidFill>
                  <a:srgbClr val="00B050"/>
                </a:solidFill>
                <a:latin typeface="Arial" panose="020B0604020202020204" pitchFamily="34" charset="0"/>
                <a:cs typeface="Arial" panose="020B0604020202020204" pitchFamily="34" charset="0"/>
              </a:rPr>
              <a:t>20.50 m/s</a:t>
            </a:r>
            <a:endParaRPr lang="en-SG" dirty="0">
              <a:solidFill>
                <a:srgbClr val="00B050"/>
              </a:solidFill>
              <a:latin typeface="Arial" panose="020B0604020202020204" pitchFamily="34" charset="0"/>
              <a:cs typeface="Arial" panose="020B0604020202020204" pitchFamily="34" charset="0"/>
            </a:endParaRPr>
          </a:p>
        </p:txBody>
      </p:sp>
      <p:sp>
        <p:nvSpPr>
          <p:cNvPr id="16" name="TextBox 15"/>
          <p:cNvSpPr txBox="1"/>
          <p:nvPr/>
        </p:nvSpPr>
        <p:spPr>
          <a:xfrm>
            <a:off x="1214592" y="2892919"/>
            <a:ext cx="1167025" cy="369332"/>
          </a:xfrm>
          <a:prstGeom prst="rect">
            <a:avLst/>
          </a:prstGeom>
          <a:noFill/>
        </p:spPr>
        <p:txBody>
          <a:bodyPr wrap="square" rtlCol="0">
            <a:spAutoFit/>
          </a:bodyPr>
          <a:lstStyle/>
          <a:p>
            <a:r>
              <a:rPr lang="en-SG" dirty="0" smtClean="0">
                <a:solidFill>
                  <a:srgbClr val="6DB310"/>
                </a:solidFill>
                <a:latin typeface="Arial" panose="020B0604020202020204" pitchFamily="34" charset="0"/>
                <a:cs typeface="Arial" panose="020B0604020202020204" pitchFamily="34" charset="0"/>
              </a:rPr>
              <a:t>0.74 m/s</a:t>
            </a:r>
            <a:r>
              <a:rPr lang="en-SG" baseline="30000" dirty="0" smtClean="0">
                <a:solidFill>
                  <a:srgbClr val="6DB310"/>
                </a:solidFill>
                <a:latin typeface="Arial" panose="020B0604020202020204" pitchFamily="34" charset="0"/>
                <a:cs typeface="Arial" panose="020B0604020202020204" pitchFamily="34" charset="0"/>
              </a:rPr>
              <a:t>2</a:t>
            </a:r>
            <a:endParaRPr lang="en-SG" dirty="0">
              <a:solidFill>
                <a:srgbClr val="6DB310"/>
              </a:solidFill>
              <a:latin typeface="Arial" panose="020B0604020202020204" pitchFamily="34" charset="0"/>
              <a:cs typeface="Arial" panose="020B0604020202020204" pitchFamily="34" charset="0"/>
            </a:endParaRPr>
          </a:p>
        </p:txBody>
      </p:sp>
      <p:sp>
        <p:nvSpPr>
          <p:cNvPr id="17" name="TextBox 16"/>
          <p:cNvSpPr txBox="1"/>
          <p:nvPr/>
        </p:nvSpPr>
        <p:spPr>
          <a:xfrm>
            <a:off x="4231413" y="2892919"/>
            <a:ext cx="1296553" cy="369332"/>
          </a:xfrm>
          <a:prstGeom prst="rect">
            <a:avLst/>
          </a:prstGeom>
          <a:noFill/>
        </p:spPr>
        <p:txBody>
          <a:bodyPr wrap="square" rtlCol="0">
            <a:spAutoFit/>
          </a:bodyPr>
          <a:lstStyle/>
          <a:p>
            <a:r>
              <a:rPr lang="en-SG" dirty="0" smtClean="0">
                <a:solidFill>
                  <a:srgbClr val="6DB310"/>
                </a:solidFill>
                <a:latin typeface="Arial" panose="020B0604020202020204" pitchFamily="34" charset="0"/>
                <a:cs typeface="Arial" panose="020B0604020202020204" pitchFamily="34" charset="0"/>
              </a:rPr>
              <a:t>0.85 m/s</a:t>
            </a:r>
            <a:r>
              <a:rPr lang="en-SG" baseline="30000" dirty="0" smtClean="0">
                <a:solidFill>
                  <a:srgbClr val="6DB310"/>
                </a:solidFill>
                <a:latin typeface="Arial" panose="020B0604020202020204" pitchFamily="34" charset="0"/>
                <a:cs typeface="Arial" panose="020B0604020202020204" pitchFamily="34" charset="0"/>
              </a:rPr>
              <a:t>2</a:t>
            </a:r>
            <a:endParaRPr lang="en-SG" dirty="0">
              <a:solidFill>
                <a:srgbClr val="6DB310"/>
              </a:solidFill>
              <a:latin typeface="Arial" panose="020B0604020202020204" pitchFamily="34" charset="0"/>
              <a:cs typeface="Arial" panose="020B0604020202020204" pitchFamily="34" charset="0"/>
            </a:endParaRPr>
          </a:p>
        </p:txBody>
      </p:sp>
      <p:sp>
        <p:nvSpPr>
          <p:cNvPr id="18" name="TextBox 17"/>
          <p:cNvSpPr txBox="1"/>
          <p:nvPr/>
        </p:nvSpPr>
        <p:spPr>
          <a:xfrm>
            <a:off x="6739081" y="2892919"/>
            <a:ext cx="1296553" cy="369332"/>
          </a:xfrm>
          <a:prstGeom prst="rect">
            <a:avLst/>
          </a:prstGeom>
          <a:noFill/>
        </p:spPr>
        <p:txBody>
          <a:bodyPr wrap="square" rtlCol="0">
            <a:spAutoFit/>
          </a:bodyPr>
          <a:lstStyle/>
          <a:p>
            <a:r>
              <a:rPr lang="en-SG" dirty="0" smtClean="0">
                <a:solidFill>
                  <a:srgbClr val="6DB310"/>
                </a:solidFill>
                <a:latin typeface="Arial" panose="020B0604020202020204" pitchFamily="34" charset="0"/>
                <a:cs typeface="Arial" panose="020B0604020202020204" pitchFamily="34" charset="0"/>
              </a:rPr>
              <a:t>0.85 m/s</a:t>
            </a:r>
            <a:r>
              <a:rPr lang="en-SG" baseline="30000" dirty="0" smtClean="0">
                <a:solidFill>
                  <a:srgbClr val="6DB310"/>
                </a:solidFill>
                <a:latin typeface="Arial" panose="020B0604020202020204" pitchFamily="34" charset="0"/>
                <a:cs typeface="Arial" panose="020B0604020202020204" pitchFamily="34" charset="0"/>
              </a:rPr>
              <a:t>2</a:t>
            </a:r>
            <a:endParaRPr lang="en-SG" dirty="0">
              <a:solidFill>
                <a:srgbClr val="6DB310"/>
              </a:solidFill>
              <a:latin typeface="Arial" panose="020B0604020202020204" pitchFamily="34" charset="0"/>
              <a:cs typeface="Arial" panose="020B0604020202020204" pitchFamily="34" charset="0"/>
            </a:endParaRPr>
          </a:p>
        </p:txBody>
      </p:sp>
      <p:sp>
        <p:nvSpPr>
          <p:cNvPr id="19" name="TextBox 18"/>
          <p:cNvSpPr txBox="1"/>
          <p:nvPr/>
        </p:nvSpPr>
        <p:spPr>
          <a:xfrm>
            <a:off x="2576950" y="3359937"/>
            <a:ext cx="1279828" cy="369332"/>
          </a:xfrm>
          <a:prstGeom prst="rect">
            <a:avLst/>
          </a:prstGeom>
          <a:noFill/>
        </p:spPr>
        <p:txBody>
          <a:bodyPr wrap="square" rtlCol="0">
            <a:spAutoFit/>
          </a:bodyPr>
          <a:lstStyle/>
          <a:p>
            <a:r>
              <a:rPr lang="en-SG" b="1" dirty="0" smtClean="0">
                <a:solidFill>
                  <a:srgbClr val="FF0000"/>
                </a:solidFill>
                <a:latin typeface="Arial" panose="020B0604020202020204" pitchFamily="34" charset="0"/>
                <a:cs typeface="Arial" panose="020B0604020202020204" pitchFamily="34" charset="0"/>
              </a:rPr>
              <a:t>-1.23 m/s</a:t>
            </a:r>
            <a:r>
              <a:rPr lang="en-SG" b="1" baseline="30000" dirty="0" smtClean="0">
                <a:solidFill>
                  <a:srgbClr val="FF0000"/>
                </a:solidFill>
                <a:latin typeface="Arial" panose="020B0604020202020204" pitchFamily="34" charset="0"/>
                <a:cs typeface="Arial" panose="020B0604020202020204" pitchFamily="34" charset="0"/>
              </a:rPr>
              <a:t>2</a:t>
            </a:r>
            <a:endParaRPr lang="en-SG" b="1" dirty="0">
              <a:solidFill>
                <a:srgbClr val="FF0000"/>
              </a:solidFill>
              <a:latin typeface="Arial" panose="020B0604020202020204" pitchFamily="34" charset="0"/>
              <a:cs typeface="Arial" panose="020B0604020202020204" pitchFamily="34" charset="0"/>
            </a:endParaRPr>
          </a:p>
        </p:txBody>
      </p:sp>
      <p:sp>
        <p:nvSpPr>
          <p:cNvPr id="20" name="TextBox 19"/>
          <p:cNvSpPr txBox="1"/>
          <p:nvPr/>
        </p:nvSpPr>
        <p:spPr>
          <a:xfrm>
            <a:off x="5119017" y="3359937"/>
            <a:ext cx="1296553" cy="369332"/>
          </a:xfrm>
          <a:prstGeom prst="rect">
            <a:avLst/>
          </a:prstGeom>
          <a:noFill/>
        </p:spPr>
        <p:txBody>
          <a:bodyPr wrap="square" rtlCol="0">
            <a:spAutoFit/>
          </a:bodyPr>
          <a:lstStyle/>
          <a:p>
            <a:r>
              <a:rPr lang="en-SG" b="1" dirty="0" smtClean="0">
                <a:solidFill>
                  <a:srgbClr val="FF0000"/>
                </a:solidFill>
                <a:latin typeface="Arial" panose="020B0604020202020204" pitchFamily="34" charset="0"/>
                <a:cs typeface="Arial" panose="020B0604020202020204" pitchFamily="34" charset="0"/>
              </a:rPr>
              <a:t>-1.11 m/s</a:t>
            </a:r>
            <a:r>
              <a:rPr lang="en-SG" b="1" baseline="30000" dirty="0" smtClean="0">
                <a:solidFill>
                  <a:srgbClr val="FF0000"/>
                </a:solidFill>
                <a:latin typeface="Arial" panose="020B0604020202020204" pitchFamily="34" charset="0"/>
                <a:cs typeface="Arial" panose="020B0604020202020204" pitchFamily="34" charset="0"/>
              </a:rPr>
              <a:t>2</a:t>
            </a:r>
            <a:endParaRPr lang="en-SG" b="1" dirty="0">
              <a:solidFill>
                <a:srgbClr val="FF0000"/>
              </a:solidFill>
              <a:latin typeface="Arial" panose="020B0604020202020204" pitchFamily="34" charset="0"/>
              <a:cs typeface="Arial" panose="020B0604020202020204" pitchFamily="34" charset="0"/>
            </a:endParaRPr>
          </a:p>
        </p:txBody>
      </p:sp>
      <p:sp>
        <p:nvSpPr>
          <p:cNvPr id="21" name="TextBox 20"/>
          <p:cNvSpPr txBox="1"/>
          <p:nvPr/>
        </p:nvSpPr>
        <p:spPr>
          <a:xfrm>
            <a:off x="7508930" y="3359937"/>
            <a:ext cx="1296553" cy="369332"/>
          </a:xfrm>
          <a:prstGeom prst="rect">
            <a:avLst/>
          </a:prstGeom>
          <a:noFill/>
        </p:spPr>
        <p:txBody>
          <a:bodyPr wrap="square" rtlCol="0">
            <a:spAutoFit/>
          </a:bodyPr>
          <a:lstStyle/>
          <a:p>
            <a:r>
              <a:rPr lang="en-SG" b="1" dirty="0" smtClean="0">
                <a:solidFill>
                  <a:srgbClr val="FF0000"/>
                </a:solidFill>
                <a:latin typeface="Arial" panose="020B0604020202020204" pitchFamily="34" charset="0"/>
                <a:cs typeface="Arial" panose="020B0604020202020204" pitchFamily="34" charset="0"/>
              </a:rPr>
              <a:t>-1.11 m/s</a:t>
            </a:r>
            <a:r>
              <a:rPr lang="en-SG" b="1" baseline="30000" dirty="0" smtClean="0">
                <a:solidFill>
                  <a:srgbClr val="FF0000"/>
                </a:solidFill>
                <a:latin typeface="Arial" panose="020B0604020202020204" pitchFamily="34" charset="0"/>
                <a:cs typeface="Arial" panose="020B0604020202020204" pitchFamily="34" charset="0"/>
              </a:rPr>
              <a:t>2</a:t>
            </a:r>
            <a:endParaRPr lang="en-SG"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7858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74658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pPr lvl="0"/>
            <a:r>
              <a:rPr lang="en-US" altLang="zh-CN" sz="3200" b="1" dirty="0" smtClean="0">
                <a:ea typeface="宋体" pitchFamily="2" charset="-122"/>
              </a:rPr>
              <a:t>Worked Example </a:t>
            </a:r>
            <a:r>
              <a:rPr lang="en-US" sz="2400" dirty="0"/>
              <a:t>(Practice </a:t>
            </a:r>
            <a:r>
              <a:rPr lang="en-US" sz="2400" dirty="0" smtClean="0"/>
              <a:t>Question Q2)</a:t>
            </a:r>
            <a:endParaRPr lang="en-US" sz="2400" dirty="0"/>
          </a:p>
          <a:p>
            <a:endParaRPr lang="en-GB" sz="3200" b="1" baseline="-25000" dirty="0" smtClean="0">
              <a:ea typeface="宋体" pitchFamily="2" charset="-122"/>
            </a:endParaRPr>
          </a:p>
        </p:txBody>
      </p:sp>
      <p:sp>
        <p:nvSpPr>
          <p:cNvPr id="4" name="Content Placeholder 2"/>
          <p:cNvSpPr txBox="1">
            <a:spLocks/>
          </p:cNvSpPr>
          <p:nvPr/>
        </p:nvSpPr>
        <p:spPr>
          <a:xfrm>
            <a:off x="263230" y="986425"/>
            <a:ext cx="8229600" cy="290580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None/>
            </a:pPr>
            <a:r>
              <a:rPr lang="en-US" sz="2400" dirty="0" smtClean="0"/>
              <a:t>A </a:t>
            </a:r>
            <a:r>
              <a:rPr lang="en-US" sz="2400" dirty="0"/>
              <a:t>car travels at a constant velocity of 120 km/h for 15 minutes, stopped for 15 minutes and </a:t>
            </a:r>
            <a:r>
              <a:rPr lang="en-US" sz="2400" dirty="0" smtClean="0"/>
              <a:t>continues in the same direction </a:t>
            </a:r>
            <a:r>
              <a:rPr lang="en-US" sz="2400" dirty="0"/>
              <a:t>at a constant velocity of 80 km/h for 30 minutes</a:t>
            </a:r>
            <a:r>
              <a:rPr lang="en-US" sz="2400" dirty="0" smtClean="0"/>
              <a:t>.</a:t>
            </a:r>
            <a:r>
              <a:rPr lang="en-US" sz="2400" dirty="0"/>
              <a:t> </a:t>
            </a:r>
            <a:r>
              <a:rPr lang="en-US" sz="2400" dirty="0" smtClean="0"/>
              <a:t>Assuming the </a:t>
            </a:r>
            <a:r>
              <a:rPr lang="en-US" sz="2400" dirty="0"/>
              <a:t>car is travelling on a straight </a:t>
            </a:r>
            <a:r>
              <a:rPr lang="en-US" sz="2400" dirty="0" smtClean="0"/>
              <a:t>line</a:t>
            </a:r>
            <a:r>
              <a:rPr lang="en-US" sz="2400" dirty="0"/>
              <a:t>,</a:t>
            </a:r>
            <a:endParaRPr lang="en-SG" sz="2400" dirty="0"/>
          </a:p>
          <a:p>
            <a:pPr marL="0" lvl="0" indent="0">
              <a:buNone/>
            </a:pPr>
            <a:r>
              <a:rPr lang="en-US" sz="2400" dirty="0" smtClean="0"/>
              <a:t>    calculate</a:t>
            </a:r>
            <a:endParaRPr lang="en-SG" sz="2400" dirty="0"/>
          </a:p>
          <a:p>
            <a:pPr marL="914400" lvl="1" indent="-457200">
              <a:buFont typeface="+mj-lt"/>
              <a:buAutoNum type="alphaLcParenR"/>
            </a:pPr>
            <a:r>
              <a:rPr lang="en-US" sz="2400" dirty="0" smtClean="0"/>
              <a:t>the </a:t>
            </a:r>
            <a:r>
              <a:rPr lang="en-US" sz="2400" dirty="0"/>
              <a:t>displacement </a:t>
            </a:r>
            <a:r>
              <a:rPr lang="en-US" sz="2400" dirty="0" smtClean="0"/>
              <a:t>in </a:t>
            </a:r>
            <a:r>
              <a:rPr lang="en-US" sz="2400" dirty="0"/>
              <a:t>the first 30 </a:t>
            </a:r>
            <a:r>
              <a:rPr lang="en-US" sz="2400" dirty="0" smtClean="0"/>
              <a:t>minutes.</a:t>
            </a:r>
            <a:endParaRPr lang="en-SG" sz="2400" dirty="0"/>
          </a:p>
          <a:p>
            <a:pPr marL="914400" lvl="1" indent="-457200">
              <a:buFont typeface="+mj-lt"/>
              <a:buAutoNum type="alphaLcParenR"/>
            </a:pPr>
            <a:r>
              <a:rPr lang="en-US" sz="2400" dirty="0" smtClean="0"/>
              <a:t>the </a:t>
            </a:r>
            <a:r>
              <a:rPr lang="en-US" sz="2400" dirty="0"/>
              <a:t>average velocity for the entire 60 minutes.</a:t>
            </a:r>
            <a:endParaRPr lang="en-SG" sz="2400" dirty="0"/>
          </a:p>
        </p:txBody>
      </p:sp>
      <p:sp>
        <p:nvSpPr>
          <p:cNvPr id="5" name="Content Placeholder 2"/>
          <p:cNvSpPr txBox="1">
            <a:spLocks/>
          </p:cNvSpPr>
          <p:nvPr/>
        </p:nvSpPr>
        <p:spPr>
          <a:xfrm>
            <a:off x="457200" y="3892227"/>
            <a:ext cx="8229600" cy="2906626"/>
          </a:xfrm>
          <a:prstGeom prst="rect">
            <a:avLst/>
          </a:prstGeom>
          <a:solidFill>
            <a:schemeClr val="accent6">
              <a:lumMod val="20000"/>
              <a:lumOff val="80000"/>
            </a:schemeClr>
          </a:solidFill>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buNone/>
            </a:pPr>
            <a:r>
              <a:rPr lang="en-US" sz="2400" dirty="0" smtClean="0">
                <a:solidFill>
                  <a:schemeClr val="tx1"/>
                </a:solidFill>
              </a:rPr>
              <a:t>a) For the first </a:t>
            </a:r>
            <a:r>
              <a:rPr lang="en-US" sz="2400" dirty="0" smtClean="0">
                <a:solidFill>
                  <a:schemeClr val="tx1"/>
                </a:solidFill>
                <a:latin typeface="Times New Roman" panose="02020603050405020304" pitchFamily="18" charset="0"/>
                <a:cs typeface="Times New Roman" panose="02020603050405020304" pitchFamily="18" charset="0"/>
              </a:rPr>
              <a:t>15</a:t>
            </a:r>
            <a:r>
              <a:rPr lang="en-US" sz="2400" dirty="0" smtClean="0">
                <a:solidFill>
                  <a:schemeClr val="tx1"/>
                </a:solidFill>
              </a:rPr>
              <a:t> minutes at a velocity of </a:t>
            </a:r>
            <a:r>
              <a:rPr lang="en-US" sz="2400" dirty="0" smtClean="0">
                <a:solidFill>
                  <a:schemeClr val="tx1"/>
                </a:solidFill>
                <a:latin typeface="Times New Roman" panose="02020603050405020304" pitchFamily="18" charset="0"/>
                <a:cs typeface="Times New Roman" panose="02020603050405020304" pitchFamily="18" charset="0"/>
              </a:rPr>
              <a:t>120</a:t>
            </a:r>
            <a:r>
              <a:rPr lang="en-US" sz="2400" dirty="0" smtClean="0">
                <a:solidFill>
                  <a:schemeClr val="tx1"/>
                </a:solidFill>
              </a:rPr>
              <a:t> km/h,</a:t>
            </a:r>
          </a:p>
          <a:p>
            <a:pPr marL="0" indent="0">
              <a:spcAft>
                <a:spcPts val="1200"/>
              </a:spcAft>
              <a:buNone/>
            </a:pPr>
            <a:r>
              <a:rPr lang="en-US" sz="2400" dirty="0" smtClean="0">
                <a:solidFill>
                  <a:schemeClr val="tx1"/>
                </a:solidFill>
              </a:rPr>
              <a:t>	</a:t>
            </a:r>
            <a:r>
              <a:rPr lang="en-US" sz="2400" dirty="0" smtClean="0">
                <a:solidFill>
                  <a:schemeClr val="tx1"/>
                </a:solidFill>
                <a:latin typeface="Times New Roman" panose="02020603050405020304" pitchFamily="18" charset="0"/>
                <a:cs typeface="Times New Roman" panose="02020603050405020304" pitchFamily="18" charset="0"/>
              </a:rPr>
              <a:t>60</a:t>
            </a:r>
            <a:r>
              <a:rPr lang="en-US" sz="2400" dirty="0" smtClean="0">
                <a:solidFill>
                  <a:schemeClr val="tx1"/>
                </a:solidFill>
              </a:rPr>
              <a:t> minutes 		</a:t>
            </a:r>
            <a:r>
              <a:rPr lang="en-US" sz="2400" dirty="0" smtClean="0">
                <a:solidFill>
                  <a:schemeClr val="tx1"/>
                </a:solidFill>
                <a:latin typeface="Times New Roman" panose="02020603050405020304" pitchFamily="18" charset="0"/>
                <a:cs typeface="Times New Roman" panose="02020603050405020304" pitchFamily="18" charset="0"/>
              </a:rPr>
              <a:t>120</a:t>
            </a:r>
            <a:r>
              <a:rPr lang="en-US" sz="2400" dirty="0" smtClean="0">
                <a:solidFill>
                  <a:schemeClr val="tx1"/>
                </a:solidFill>
              </a:rPr>
              <a:t> km</a:t>
            </a:r>
          </a:p>
          <a:p>
            <a:pPr marL="0" indent="0">
              <a:buNone/>
            </a:pPr>
            <a:r>
              <a:rPr lang="en-US" sz="2400" dirty="0" smtClean="0">
                <a:solidFill>
                  <a:schemeClr val="tx1"/>
                </a:solidFill>
              </a:rPr>
              <a:t>	</a:t>
            </a:r>
            <a:r>
              <a:rPr lang="en-US" sz="2400" dirty="0" smtClean="0">
                <a:solidFill>
                  <a:schemeClr val="tx1"/>
                </a:solidFill>
                <a:latin typeface="Times New Roman" panose="02020603050405020304" pitchFamily="18" charset="0"/>
                <a:cs typeface="Times New Roman" panose="02020603050405020304" pitchFamily="18" charset="0"/>
              </a:rPr>
              <a:t>15</a:t>
            </a:r>
            <a:r>
              <a:rPr lang="en-US" sz="2400" dirty="0" smtClean="0">
                <a:solidFill>
                  <a:schemeClr val="tx1"/>
                </a:solidFill>
              </a:rPr>
              <a:t> minutes 		  </a:t>
            </a:r>
          </a:p>
          <a:p>
            <a:pPr marL="0" indent="0">
              <a:buNone/>
            </a:pPr>
            <a:r>
              <a:rPr lang="en-US" sz="2400" dirty="0">
                <a:solidFill>
                  <a:schemeClr val="tx1"/>
                </a:solidFill>
              </a:rPr>
              <a:t>	</a:t>
            </a:r>
            <a:r>
              <a:rPr lang="en-US" sz="2400" dirty="0" smtClean="0">
                <a:solidFill>
                  <a:schemeClr val="tx1"/>
                </a:solidFill>
              </a:rPr>
              <a:t>										</a:t>
            </a:r>
          </a:p>
          <a:p>
            <a:pPr marL="0" indent="0">
              <a:buNone/>
            </a:pPr>
            <a:r>
              <a:rPr lang="en-US" sz="2400" dirty="0" smtClean="0">
                <a:solidFill>
                  <a:schemeClr val="tx1"/>
                </a:solidFill>
              </a:rPr>
              <a:t>Since the next </a:t>
            </a:r>
            <a:r>
              <a:rPr lang="en-US" sz="2400" dirty="0" smtClean="0">
                <a:solidFill>
                  <a:schemeClr val="tx1"/>
                </a:solidFill>
                <a:latin typeface="Times New Roman" panose="02020603050405020304" pitchFamily="18" charset="0"/>
                <a:cs typeface="Times New Roman" panose="02020603050405020304" pitchFamily="18" charset="0"/>
              </a:rPr>
              <a:t>15</a:t>
            </a:r>
            <a:r>
              <a:rPr lang="en-US" sz="2400" dirty="0" smtClean="0">
                <a:solidFill>
                  <a:schemeClr val="tx1"/>
                </a:solidFill>
              </a:rPr>
              <a:t> minutes was at rest, the displacement in the first </a:t>
            </a:r>
            <a:r>
              <a:rPr lang="en-US" sz="2400" dirty="0" smtClean="0">
                <a:solidFill>
                  <a:schemeClr val="tx1"/>
                </a:solidFill>
                <a:latin typeface="Times New Roman" panose="02020603050405020304" pitchFamily="18" charset="0"/>
                <a:cs typeface="Times New Roman" panose="02020603050405020304" pitchFamily="18" charset="0"/>
              </a:rPr>
              <a:t>30</a:t>
            </a:r>
            <a:r>
              <a:rPr lang="en-US" sz="2400" dirty="0" smtClean="0">
                <a:solidFill>
                  <a:schemeClr val="tx1"/>
                </a:solidFill>
              </a:rPr>
              <a:t> minutes is </a:t>
            </a:r>
            <a:r>
              <a:rPr lang="en-US" sz="2400" dirty="0" smtClean="0">
                <a:solidFill>
                  <a:schemeClr val="tx1"/>
                </a:solidFill>
                <a:latin typeface="Times New Roman" panose="02020603050405020304" pitchFamily="18" charset="0"/>
                <a:cs typeface="Times New Roman" panose="02020603050405020304" pitchFamily="18" charset="0"/>
              </a:rPr>
              <a:t>30</a:t>
            </a:r>
            <a:r>
              <a:rPr lang="en-US" sz="2400" dirty="0" smtClean="0">
                <a:solidFill>
                  <a:schemeClr val="tx1"/>
                </a:solidFill>
              </a:rPr>
              <a:t> km.</a:t>
            </a:r>
          </a:p>
          <a:p>
            <a:pPr marL="0" lvl="0" indent="0">
              <a:buNone/>
            </a:pPr>
            <a:endParaRPr lang="en-SG" sz="2000" dirty="0"/>
          </a:p>
        </p:txBody>
      </p:sp>
      <p:cxnSp>
        <p:nvCxnSpPr>
          <p:cNvPr id="7" name="Straight Arrow Connector 6"/>
          <p:cNvCxnSpPr/>
          <p:nvPr/>
        </p:nvCxnSpPr>
        <p:spPr>
          <a:xfrm>
            <a:off x="2618512" y="4569125"/>
            <a:ext cx="6096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2646217" y="5163436"/>
            <a:ext cx="6096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114800" y="3235045"/>
            <a:ext cx="184731" cy="369332"/>
          </a:xfrm>
          <a:prstGeom prst="rect">
            <a:avLst/>
          </a:prstGeom>
          <a:noFill/>
        </p:spPr>
        <p:txBody>
          <a:bodyPr wrap="none" rtlCol="0">
            <a:spAutoFit/>
          </a:bodyPr>
          <a:lstStyle/>
          <a:p>
            <a:endParaRPr lang="en-SG" dirty="0"/>
          </a:p>
        </p:txBody>
      </p:sp>
      <p:graphicFrame>
        <p:nvGraphicFramePr>
          <p:cNvPr id="3" name="Object 2"/>
          <p:cNvGraphicFramePr>
            <a:graphicFrameLocks noChangeAspect="1"/>
          </p:cNvGraphicFramePr>
          <p:nvPr>
            <p:extLst>
              <p:ext uri="{D42A27DB-BD31-4B8C-83A1-F6EECF244321}">
                <p14:modId xmlns:p14="http://schemas.microsoft.com/office/powerpoint/2010/main" val="2474250618"/>
              </p:ext>
            </p:extLst>
          </p:nvPr>
        </p:nvGraphicFramePr>
        <p:xfrm>
          <a:off x="3295145" y="4775433"/>
          <a:ext cx="2218963" cy="809179"/>
        </p:xfrm>
        <a:graphic>
          <a:graphicData uri="http://schemas.openxmlformats.org/presentationml/2006/ole">
            <mc:AlternateContent xmlns:mc="http://schemas.openxmlformats.org/markup-compatibility/2006">
              <mc:Choice xmlns:v="urn:schemas-microsoft-com:vml" Requires="v">
                <p:oleObj spid="_x0000_s11274" name="Equation" r:id="rId3" imgW="1079280" imgH="393480" progId="Equation.3">
                  <p:embed/>
                </p:oleObj>
              </mc:Choice>
              <mc:Fallback>
                <p:oleObj name="Equation" r:id="rId3" imgW="1079280" imgH="393480" progId="Equation.3">
                  <p:embed/>
                  <p:pic>
                    <p:nvPicPr>
                      <p:cNvPr id="0" name=""/>
                      <p:cNvPicPr/>
                      <p:nvPr/>
                    </p:nvPicPr>
                    <p:blipFill>
                      <a:blip r:embed="rId4"/>
                      <a:stretch>
                        <a:fillRect/>
                      </a:stretch>
                    </p:blipFill>
                    <p:spPr>
                      <a:xfrm>
                        <a:off x="3295145" y="4775433"/>
                        <a:ext cx="2218963" cy="809179"/>
                      </a:xfrm>
                      <a:prstGeom prst="rect">
                        <a:avLst/>
                      </a:prstGeom>
                    </p:spPr>
                  </p:pic>
                </p:oleObj>
              </mc:Fallback>
            </mc:AlternateContent>
          </a:graphicData>
        </a:graphic>
      </p:graphicFrame>
    </p:spTree>
    <p:extLst>
      <p:ext uri="{BB962C8B-B14F-4D97-AF65-F5344CB8AC3E}">
        <p14:creationId xmlns:p14="http://schemas.microsoft.com/office/powerpoint/2010/main" val="55724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457200" y="1180464"/>
            <a:ext cx="8229600" cy="5358881"/>
          </a:xfrm>
          <a:prstGeom prst="rect">
            <a:avLst/>
          </a:prstGeom>
          <a:solidFill>
            <a:schemeClr val="accent6">
              <a:lumMod val="20000"/>
              <a:lumOff val="80000"/>
            </a:schemeClr>
          </a:solidFill>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buNone/>
            </a:pPr>
            <a:r>
              <a:rPr lang="en-US" sz="2400" dirty="0" smtClean="0">
                <a:solidFill>
                  <a:schemeClr val="tx1"/>
                </a:solidFill>
              </a:rPr>
              <a:t>b) For the last </a:t>
            </a:r>
            <a:r>
              <a:rPr lang="en-US" sz="2400" dirty="0" smtClean="0">
                <a:solidFill>
                  <a:schemeClr val="tx1"/>
                </a:solidFill>
                <a:latin typeface="Times New Roman" panose="02020603050405020304" pitchFamily="18" charset="0"/>
                <a:cs typeface="Times New Roman" panose="02020603050405020304" pitchFamily="18" charset="0"/>
              </a:rPr>
              <a:t>30</a:t>
            </a:r>
            <a:r>
              <a:rPr lang="en-US" sz="2400" dirty="0" smtClean="0">
                <a:solidFill>
                  <a:schemeClr val="tx1"/>
                </a:solidFill>
              </a:rPr>
              <a:t> minutes, at a velocity of </a:t>
            </a:r>
            <a:r>
              <a:rPr lang="en-US" sz="2400" dirty="0" smtClean="0">
                <a:solidFill>
                  <a:schemeClr val="tx1"/>
                </a:solidFill>
                <a:latin typeface="Times New Roman" panose="02020603050405020304" pitchFamily="18" charset="0"/>
                <a:cs typeface="Times New Roman" panose="02020603050405020304" pitchFamily="18" charset="0"/>
              </a:rPr>
              <a:t>80</a:t>
            </a:r>
            <a:r>
              <a:rPr lang="en-US" sz="2400" dirty="0" smtClean="0">
                <a:solidFill>
                  <a:schemeClr val="tx1"/>
                </a:solidFill>
              </a:rPr>
              <a:t> km/h,</a:t>
            </a:r>
          </a:p>
          <a:p>
            <a:pPr marL="0" indent="0">
              <a:spcAft>
                <a:spcPts val="1200"/>
              </a:spcAft>
              <a:buNone/>
            </a:pPr>
            <a:r>
              <a:rPr lang="en-US" sz="2400" dirty="0" smtClean="0">
                <a:solidFill>
                  <a:schemeClr val="tx1"/>
                </a:solidFill>
              </a:rPr>
              <a:t>	</a:t>
            </a:r>
            <a:r>
              <a:rPr lang="en-US" sz="2400" dirty="0" smtClean="0">
                <a:solidFill>
                  <a:schemeClr val="tx1"/>
                </a:solidFill>
                <a:latin typeface="Times New Roman" panose="02020603050405020304" pitchFamily="18" charset="0"/>
                <a:cs typeface="Times New Roman" panose="02020603050405020304" pitchFamily="18" charset="0"/>
              </a:rPr>
              <a:t>60</a:t>
            </a:r>
            <a:r>
              <a:rPr lang="en-US" sz="2400" dirty="0" smtClean="0">
                <a:solidFill>
                  <a:schemeClr val="tx1"/>
                </a:solidFill>
              </a:rPr>
              <a:t> minutes 		</a:t>
            </a:r>
            <a:r>
              <a:rPr lang="en-US" sz="2400" dirty="0" smtClean="0">
                <a:solidFill>
                  <a:schemeClr val="tx1"/>
                </a:solidFill>
                <a:latin typeface="Times New Roman" panose="02020603050405020304" pitchFamily="18" charset="0"/>
                <a:cs typeface="Times New Roman" panose="02020603050405020304" pitchFamily="18" charset="0"/>
              </a:rPr>
              <a:t>80</a:t>
            </a:r>
            <a:r>
              <a:rPr lang="en-US" sz="2400" dirty="0" smtClean="0">
                <a:solidFill>
                  <a:schemeClr val="tx1"/>
                </a:solidFill>
              </a:rPr>
              <a:t> km</a:t>
            </a:r>
          </a:p>
          <a:p>
            <a:pPr marL="0" indent="0">
              <a:buNone/>
            </a:pPr>
            <a:r>
              <a:rPr lang="en-US" sz="2400" dirty="0" smtClean="0">
                <a:solidFill>
                  <a:schemeClr val="tx1"/>
                </a:solidFill>
              </a:rPr>
              <a:t>	</a:t>
            </a:r>
            <a:r>
              <a:rPr lang="en-US" sz="2400" dirty="0" smtClean="0">
                <a:solidFill>
                  <a:schemeClr val="tx1"/>
                </a:solidFill>
                <a:latin typeface="Times New Roman" panose="02020603050405020304" pitchFamily="18" charset="0"/>
                <a:cs typeface="Times New Roman" panose="02020603050405020304" pitchFamily="18" charset="0"/>
              </a:rPr>
              <a:t>30</a:t>
            </a:r>
            <a:r>
              <a:rPr lang="en-US" sz="2400" dirty="0" smtClean="0">
                <a:solidFill>
                  <a:schemeClr val="tx1"/>
                </a:solidFill>
              </a:rPr>
              <a:t> minutes 		</a:t>
            </a:r>
          </a:p>
          <a:p>
            <a:pPr marL="0" indent="0">
              <a:buNone/>
            </a:pPr>
            <a:r>
              <a:rPr lang="en-US" sz="2400" dirty="0">
                <a:solidFill>
                  <a:schemeClr val="tx1"/>
                </a:solidFill>
              </a:rPr>
              <a:t>	</a:t>
            </a:r>
            <a:r>
              <a:rPr lang="en-US" sz="2400" dirty="0" smtClean="0">
                <a:solidFill>
                  <a:schemeClr val="tx1"/>
                </a:solidFill>
              </a:rPr>
              <a:t>					    		</a:t>
            </a:r>
          </a:p>
          <a:p>
            <a:pPr marL="0" indent="0">
              <a:buNone/>
            </a:pPr>
            <a:r>
              <a:rPr lang="en-US" sz="2400" dirty="0" smtClean="0">
                <a:solidFill>
                  <a:schemeClr val="tx1"/>
                </a:solidFill>
              </a:rPr>
              <a:t>Displacement = </a:t>
            </a:r>
            <a:r>
              <a:rPr lang="en-US" sz="2400" dirty="0" smtClean="0">
                <a:solidFill>
                  <a:schemeClr val="tx1"/>
                </a:solidFill>
                <a:latin typeface="Times New Roman" panose="02020603050405020304" pitchFamily="18" charset="0"/>
                <a:cs typeface="Times New Roman" panose="02020603050405020304" pitchFamily="18" charset="0"/>
              </a:rPr>
              <a:t>70 - 0 </a:t>
            </a:r>
            <a:r>
              <a:rPr lang="en-US" sz="2400" dirty="0" smtClean="0">
                <a:solidFill>
                  <a:schemeClr val="tx1"/>
                </a:solidFill>
              </a:rPr>
              <a:t>= </a:t>
            </a:r>
            <a:r>
              <a:rPr lang="en-US" sz="2400" dirty="0" smtClean="0">
                <a:solidFill>
                  <a:schemeClr val="tx1"/>
                </a:solidFill>
                <a:latin typeface="Times New Roman" panose="02020603050405020304" pitchFamily="18" charset="0"/>
                <a:cs typeface="Times New Roman" panose="02020603050405020304" pitchFamily="18" charset="0"/>
              </a:rPr>
              <a:t>70</a:t>
            </a:r>
            <a:r>
              <a:rPr lang="en-US" sz="2400" dirty="0" smtClean="0">
                <a:solidFill>
                  <a:schemeClr val="tx1"/>
                </a:solidFill>
              </a:rPr>
              <a:t> km</a:t>
            </a:r>
          </a:p>
          <a:p>
            <a:pPr marL="0" indent="0">
              <a:buNone/>
            </a:pPr>
            <a:r>
              <a:rPr lang="en-US" sz="2400" dirty="0" smtClean="0">
                <a:solidFill>
                  <a:schemeClr val="tx1"/>
                </a:solidFill>
              </a:rPr>
              <a:t>Time = </a:t>
            </a:r>
            <a:r>
              <a:rPr lang="en-US" sz="2400" dirty="0" smtClean="0">
                <a:solidFill>
                  <a:schemeClr val="tx1"/>
                </a:solidFill>
                <a:latin typeface="Times New Roman" panose="02020603050405020304" pitchFamily="18" charset="0"/>
                <a:cs typeface="Times New Roman" panose="02020603050405020304" pitchFamily="18" charset="0"/>
              </a:rPr>
              <a:t>60</a:t>
            </a:r>
            <a:r>
              <a:rPr lang="en-US" sz="2400" dirty="0" smtClean="0">
                <a:solidFill>
                  <a:schemeClr val="tx1"/>
                </a:solidFill>
              </a:rPr>
              <a:t> min = </a:t>
            </a:r>
            <a:r>
              <a:rPr lang="en-US" sz="2400" dirty="0" smtClean="0">
                <a:solidFill>
                  <a:schemeClr val="tx1"/>
                </a:solidFill>
                <a:latin typeface="Times New Roman" panose="02020603050405020304" pitchFamily="18" charset="0"/>
                <a:cs typeface="Times New Roman" panose="02020603050405020304" pitchFamily="18" charset="0"/>
              </a:rPr>
              <a:t>1</a:t>
            </a:r>
            <a:r>
              <a:rPr lang="en-US" sz="2400" dirty="0" smtClean="0">
                <a:solidFill>
                  <a:schemeClr val="tx1"/>
                </a:solidFill>
              </a:rPr>
              <a:t> h</a:t>
            </a:r>
          </a:p>
          <a:p>
            <a:pPr marL="0" indent="0">
              <a:buNone/>
            </a:pPr>
            <a:endParaRPr lang="en-US" sz="2400" dirty="0" smtClean="0">
              <a:solidFill>
                <a:schemeClr val="tx1"/>
              </a:solidFill>
            </a:endParaRPr>
          </a:p>
        </p:txBody>
      </p:sp>
      <p:cxnSp>
        <p:nvCxnSpPr>
          <p:cNvPr id="4" name="Straight Arrow Connector 3"/>
          <p:cNvCxnSpPr/>
          <p:nvPr/>
        </p:nvCxnSpPr>
        <p:spPr>
          <a:xfrm>
            <a:off x="2576947" y="1870298"/>
            <a:ext cx="6096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a:off x="2590797" y="2410638"/>
            <a:ext cx="6096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Title 1"/>
          <p:cNvSpPr txBox="1">
            <a:spLocks/>
          </p:cNvSpPr>
          <p:nvPr/>
        </p:nvSpPr>
        <p:spPr>
          <a:xfrm>
            <a:off x="457200" y="274638"/>
            <a:ext cx="8229600" cy="74658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pPr lvl="0"/>
            <a:r>
              <a:rPr lang="en-US" altLang="zh-CN" sz="3200" b="1" dirty="0" smtClean="0">
                <a:ea typeface="宋体" pitchFamily="2" charset="-122"/>
              </a:rPr>
              <a:t>Worked Example </a:t>
            </a:r>
            <a:r>
              <a:rPr lang="en-US" sz="2400" dirty="0"/>
              <a:t>(Practice </a:t>
            </a:r>
            <a:r>
              <a:rPr lang="en-US" sz="2400" dirty="0" smtClean="0"/>
              <a:t>Question Q2)</a:t>
            </a:r>
            <a:endParaRPr lang="en-US" sz="2400" dirty="0"/>
          </a:p>
          <a:p>
            <a:endParaRPr lang="en-GB" sz="3200" b="1" baseline="-25000" dirty="0" smtClean="0">
              <a:ea typeface="宋体" pitchFamily="2" charset="-122"/>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8857576"/>
              </p:ext>
            </p:extLst>
          </p:nvPr>
        </p:nvGraphicFramePr>
        <p:xfrm>
          <a:off x="3257982" y="2019680"/>
          <a:ext cx="2112963" cy="809625"/>
        </p:xfrm>
        <a:graphic>
          <a:graphicData uri="http://schemas.openxmlformats.org/presentationml/2006/ole">
            <mc:AlternateContent xmlns:mc="http://schemas.openxmlformats.org/markup-compatibility/2006">
              <mc:Choice xmlns:v="urn:schemas-microsoft-com:vml" Requires="v">
                <p:oleObj spid="_x0000_s12305" name="Equation" r:id="rId3" imgW="1028520" imgH="393480" progId="Equation.3">
                  <p:embed/>
                </p:oleObj>
              </mc:Choice>
              <mc:Fallback>
                <p:oleObj name="Equation" r:id="rId3" imgW="1028520" imgH="393480" progId="Equation.3">
                  <p:embed/>
                  <p:pic>
                    <p:nvPicPr>
                      <p:cNvPr id="0" name="Object 2"/>
                      <p:cNvPicPr>
                        <a:picLocks noChangeAspect="1" noChangeArrowheads="1"/>
                      </p:cNvPicPr>
                      <p:nvPr/>
                    </p:nvPicPr>
                    <p:blipFill>
                      <a:blip r:embed="rId4"/>
                      <a:srcRect/>
                      <a:stretch>
                        <a:fillRect/>
                      </a:stretch>
                    </p:blipFill>
                    <p:spPr bwMode="auto">
                      <a:xfrm>
                        <a:off x="3257982" y="2019680"/>
                        <a:ext cx="211296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402576151"/>
              </p:ext>
            </p:extLst>
          </p:nvPr>
        </p:nvGraphicFramePr>
        <p:xfrm>
          <a:off x="526475" y="4234296"/>
          <a:ext cx="4433455" cy="2060575"/>
        </p:xfrm>
        <a:graphic>
          <a:graphicData uri="http://schemas.openxmlformats.org/presentationml/2006/ole">
            <mc:AlternateContent xmlns:mc="http://schemas.openxmlformats.org/markup-compatibility/2006">
              <mc:Choice xmlns:v="urn:schemas-microsoft-com:vml" Requires="v">
                <p:oleObj spid="_x0000_s12306" name="Equation" r:id="rId5" imgW="2273040" imgH="1002960" progId="Equation.3">
                  <p:embed/>
                </p:oleObj>
              </mc:Choice>
              <mc:Fallback>
                <p:oleObj name="Equation" r:id="rId5" imgW="2273040" imgH="1002960" progId="Equation.3">
                  <p:embed/>
                  <p:pic>
                    <p:nvPicPr>
                      <p:cNvPr id="0" name="Object 2"/>
                      <p:cNvPicPr>
                        <a:picLocks noChangeAspect="1" noChangeArrowheads="1"/>
                      </p:cNvPicPr>
                      <p:nvPr/>
                    </p:nvPicPr>
                    <p:blipFill>
                      <a:blip r:embed="rId6"/>
                      <a:srcRect/>
                      <a:stretch>
                        <a:fillRect/>
                      </a:stretch>
                    </p:blipFill>
                    <p:spPr bwMode="auto">
                      <a:xfrm>
                        <a:off x="526475" y="4234296"/>
                        <a:ext cx="4433455" cy="20605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920639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3"/>
          <a:stretch>
            <a:fillRect/>
          </a:stretch>
        </p:blipFill>
        <p:spPr>
          <a:xfrm>
            <a:off x="99253" y="3186992"/>
            <a:ext cx="5167746" cy="3639994"/>
          </a:xfrm>
          <a:prstGeom prst="rect">
            <a:avLst/>
          </a:prstGeom>
        </p:spPr>
      </p:pic>
      <p:grpSp>
        <p:nvGrpSpPr>
          <p:cNvPr id="10" name="Group 9"/>
          <p:cNvGrpSpPr/>
          <p:nvPr/>
        </p:nvGrpSpPr>
        <p:grpSpPr>
          <a:xfrm>
            <a:off x="98575" y="5958475"/>
            <a:ext cx="942110" cy="923517"/>
            <a:chOff x="262351" y="5712811"/>
            <a:chExt cx="942110" cy="923517"/>
          </a:xfrm>
        </p:grpSpPr>
        <p:cxnSp>
          <p:nvCxnSpPr>
            <p:cNvPr id="9" name="Straight Connector 8"/>
            <p:cNvCxnSpPr/>
            <p:nvPr/>
          </p:nvCxnSpPr>
          <p:spPr>
            <a:xfrm>
              <a:off x="955955" y="5874325"/>
              <a:ext cx="0" cy="38792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678861" y="5888175"/>
              <a:ext cx="27709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62351" y="5712811"/>
              <a:ext cx="471055" cy="369332"/>
            </a:xfrm>
            <a:prstGeom prst="rect">
              <a:avLst/>
            </a:prstGeom>
            <a:noFill/>
          </p:spPr>
          <p:txBody>
            <a:bodyPr wrap="square" rtlCol="0">
              <a:spAutoFit/>
            </a:bodyPr>
            <a:lstStyle/>
            <a:p>
              <a:pPr algn="ctr"/>
              <a:r>
                <a:rPr lang="en-US" dirty="0"/>
                <a:t>6</a:t>
              </a:r>
              <a:endParaRPr lang="en-SG" dirty="0"/>
            </a:p>
          </p:txBody>
        </p:sp>
        <p:sp>
          <p:nvSpPr>
            <p:cNvPr id="19" name="TextBox 18"/>
            <p:cNvSpPr txBox="1"/>
            <p:nvPr/>
          </p:nvSpPr>
          <p:spPr>
            <a:xfrm>
              <a:off x="733406" y="6266996"/>
              <a:ext cx="471055" cy="369332"/>
            </a:xfrm>
            <a:prstGeom prst="rect">
              <a:avLst/>
            </a:prstGeom>
            <a:noFill/>
          </p:spPr>
          <p:txBody>
            <a:bodyPr wrap="square" rtlCol="0">
              <a:spAutoFit/>
            </a:bodyPr>
            <a:lstStyle/>
            <a:p>
              <a:pPr algn="ctr"/>
              <a:r>
                <a:rPr lang="en-US" dirty="0" smtClean="0"/>
                <a:t>2</a:t>
              </a:r>
              <a:endParaRPr lang="en-SG" dirty="0"/>
            </a:p>
          </p:txBody>
        </p:sp>
      </p:grpSp>
      <p:sp>
        <p:nvSpPr>
          <p:cNvPr id="4" name="Content Placeholder 2"/>
          <p:cNvSpPr txBox="1">
            <a:spLocks/>
          </p:cNvSpPr>
          <p:nvPr/>
        </p:nvSpPr>
        <p:spPr>
          <a:xfrm>
            <a:off x="249383" y="1021218"/>
            <a:ext cx="8752430" cy="198026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200" dirty="0" smtClean="0"/>
              <a:t>[</a:t>
            </a:r>
            <a:r>
              <a:rPr lang="en-US" sz="2200" dirty="0"/>
              <a:t>Assumption: The object is travelling on a straight line.]</a:t>
            </a:r>
            <a:endParaRPr lang="en-SG" sz="2200" dirty="0"/>
          </a:p>
          <a:p>
            <a:pPr marL="457200" lvl="0" indent="-457200">
              <a:buFont typeface="+mj-lt"/>
              <a:buAutoNum type="alphaLcParenR"/>
            </a:pPr>
            <a:r>
              <a:rPr lang="en-US" sz="2200" dirty="0" smtClean="0"/>
              <a:t>What </a:t>
            </a:r>
            <a:r>
              <a:rPr lang="en-US" sz="2200" dirty="0"/>
              <a:t>is the instantaneous </a:t>
            </a:r>
            <a:r>
              <a:rPr lang="en-US" sz="2200" dirty="0" smtClean="0"/>
              <a:t>velocity of the object </a:t>
            </a:r>
            <a:r>
              <a:rPr lang="en-US" sz="2200" dirty="0"/>
              <a:t>at </a:t>
            </a:r>
            <a:r>
              <a:rPr lang="en-US" sz="2200" i="1" dirty="0">
                <a:latin typeface="Times New Roman" pitchFamily="18" charset="0"/>
                <a:cs typeface="Times New Roman" pitchFamily="18" charset="0"/>
              </a:rPr>
              <a:t>t</a:t>
            </a:r>
            <a:r>
              <a:rPr lang="en-US" sz="2200" b="1" dirty="0"/>
              <a:t> </a:t>
            </a:r>
            <a:r>
              <a:rPr lang="en-US" sz="2200" dirty="0"/>
              <a:t>= 2 </a:t>
            </a:r>
            <a:r>
              <a:rPr lang="en-US" sz="2200" dirty="0" smtClean="0"/>
              <a:t>s?</a:t>
            </a:r>
            <a:endParaRPr lang="en-SG" sz="2200" dirty="0"/>
          </a:p>
          <a:p>
            <a:pPr marL="457200" lvl="0" indent="-457200">
              <a:buFont typeface="+mj-lt"/>
              <a:buAutoNum type="alphaLcParenR"/>
            </a:pPr>
            <a:r>
              <a:rPr lang="en-US" sz="2200" dirty="0" smtClean="0"/>
              <a:t>What </a:t>
            </a:r>
            <a:r>
              <a:rPr lang="en-US" sz="2200" dirty="0"/>
              <a:t>is the acceleration </a:t>
            </a:r>
            <a:r>
              <a:rPr lang="en-US" sz="2200" dirty="0" smtClean="0"/>
              <a:t>of the object at </a:t>
            </a:r>
            <a:r>
              <a:rPr lang="en-US" sz="2200" i="1" dirty="0">
                <a:latin typeface="Times New Roman" pitchFamily="18" charset="0"/>
                <a:cs typeface="Times New Roman" pitchFamily="18" charset="0"/>
              </a:rPr>
              <a:t>t</a:t>
            </a:r>
            <a:r>
              <a:rPr lang="en-US" sz="2200" b="1" dirty="0"/>
              <a:t> </a:t>
            </a:r>
            <a:r>
              <a:rPr lang="en-US" sz="2200" dirty="0"/>
              <a:t>= 12 </a:t>
            </a:r>
            <a:r>
              <a:rPr lang="en-US" sz="2200" dirty="0" smtClean="0"/>
              <a:t>s?</a:t>
            </a:r>
            <a:endParaRPr lang="en-SG" sz="2200" dirty="0"/>
          </a:p>
          <a:p>
            <a:pPr marL="457200" lvl="0" indent="-457200">
              <a:buFont typeface="+mj-lt"/>
              <a:buAutoNum type="alphaLcParenR"/>
            </a:pPr>
            <a:r>
              <a:rPr lang="en-US" sz="2200" dirty="0" smtClean="0"/>
              <a:t>What </a:t>
            </a:r>
            <a:r>
              <a:rPr lang="en-US" sz="2200" dirty="0"/>
              <a:t>is the </a:t>
            </a:r>
            <a:r>
              <a:rPr lang="en-US" sz="2200" dirty="0" smtClean="0"/>
              <a:t>acceleration of the object </a:t>
            </a:r>
            <a:r>
              <a:rPr lang="en-US" sz="2200" dirty="0"/>
              <a:t>at </a:t>
            </a:r>
            <a:r>
              <a:rPr lang="en-US" sz="2200" i="1" dirty="0">
                <a:latin typeface="Times New Roman" pitchFamily="18" charset="0"/>
                <a:cs typeface="Times New Roman" pitchFamily="18" charset="0"/>
              </a:rPr>
              <a:t>t</a:t>
            </a:r>
            <a:r>
              <a:rPr lang="en-US" sz="2200" b="1" dirty="0"/>
              <a:t> </a:t>
            </a:r>
            <a:r>
              <a:rPr lang="en-US" sz="2200" dirty="0"/>
              <a:t>= 23 s</a:t>
            </a:r>
            <a:r>
              <a:rPr lang="en-US" sz="2200" dirty="0" smtClean="0"/>
              <a:t>?</a:t>
            </a:r>
          </a:p>
          <a:p>
            <a:pPr marL="457200" lvl="0" indent="-457200">
              <a:buFont typeface="+mj-lt"/>
              <a:buAutoNum type="alphaLcParenR"/>
            </a:pPr>
            <a:r>
              <a:rPr lang="en-US" sz="2200" dirty="0"/>
              <a:t>What is the </a:t>
            </a:r>
            <a:r>
              <a:rPr lang="en-US" sz="2200" dirty="0" smtClean="0"/>
              <a:t>displacement of the object </a:t>
            </a:r>
            <a:r>
              <a:rPr lang="en-US" sz="2200" dirty="0"/>
              <a:t>from time </a:t>
            </a:r>
            <a:r>
              <a:rPr lang="en-US" sz="2200" i="1" dirty="0">
                <a:latin typeface="Times New Roman" pitchFamily="18" charset="0"/>
                <a:cs typeface="Times New Roman" pitchFamily="18" charset="0"/>
              </a:rPr>
              <a:t>t</a:t>
            </a:r>
            <a:r>
              <a:rPr lang="en-US" sz="2200" dirty="0"/>
              <a:t> = 0 to </a:t>
            </a:r>
            <a:r>
              <a:rPr lang="en-US" sz="2200" i="1" dirty="0">
                <a:latin typeface="Times New Roman" pitchFamily="18" charset="0"/>
                <a:cs typeface="Times New Roman" pitchFamily="18" charset="0"/>
              </a:rPr>
              <a:t>t</a:t>
            </a:r>
            <a:r>
              <a:rPr lang="en-US" sz="2200" dirty="0"/>
              <a:t> = 20 </a:t>
            </a:r>
            <a:r>
              <a:rPr lang="en-US" sz="2200" dirty="0" smtClean="0"/>
              <a:t>s?</a:t>
            </a:r>
            <a:endParaRPr lang="en-SG" sz="2200" dirty="0"/>
          </a:p>
        </p:txBody>
      </p:sp>
      <p:sp>
        <p:nvSpPr>
          <p:cNvPr id="13" name="Title 1"/>
          <p:cNvSpPr txBox="1">
            <a:spLocks/>
          </p:cNvSpPr>
          <p:nvPr/>
        </p:nvSpPr>
        <p:spPr>
          <a:xfrm>
            <a:off x="457200" y="274638"/>
            <a:ext cx="8229600" cy="74658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pPr lvl="0"/>
            <a:r>
              <a:rPr lang="en-US" altLang="zh-CN" sz="3200" b="1" dirty="0" smtClean="0">
                <a:ea typeface="宋体" pitchFamily="2" charset="-122"/>
              </a:rPr>
              <a:t>Worked Example </a:t>
            </a:r>
            <a:r>
              <a:rPr lang="en-US" sz="2400" dirty="0"/>
              <a:t>(Practice </a:t>
            </a:r>
            <a:r>
              <a:rPr lang="en-US" sz="2400" dirty="0" smtClean="0"/>
              <a:t>Question Q6)</a:t>
            </a:r>
            <a:endParaRPr lang="en-US" sz="2400" dirty="0"/>
          </a:p>
          <a:p>
            <a:endParaRPr lang="en-GB" sz="3200" b="1" baseline="-25000" dirty="0" smtClean="0">
              <a:ea typeface="宋体" pitchFamily="2" charset="-122"/>
            </a:endParaRPr>
          </a:p>
        </p:txBody>
      </p:sp>
      <p:sp>
        <p:nvSpPr>
          <p:cNvPr id="14" name="Content Placeholder 2"/>
          <p:cNvSpPr txBox="1">
            <a:spLocks/>
          </p:cNvSpPr>
          <p:nvPr/>
        </p:nvSpPr>
        <p:spPr>
          <a:xfrm>
            <a:off x="4973783" y="3408226"/>
            <a:ext cx="4043608" cy="1740549"/>
          </a:xfrm>
          <a:prstGeom prst="rect">
            <a:avLst/>
          </a:prstGeom>
          <a:solidFill>
            <a:schemeClr val="accent6">
              <a:lumMod val="20000"/>
              <a:lumOff val="80000"/>
            </a:schemeClr>
          </a:solidFill>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buNone/>
            </a:pPr>
            <a:r>
              <a:rPr lang="en-US" sz="2000" dirty="0" smtClean="0"/>
              <a:t>a) Instantaneous </a:t>
            </a:r>
            <a:r>
              <a:rPr lang="en-US" sz="2000" dirty="0"/>
              <a:t>velocity at </a:t>
            </a:r>
            <a:r>
              <a:rPr lang="en-US" sz="2000" i="1" dirty="0">
                <a:latin typeface="Times New Roman" pitchFamily="18" charset="0"/>
                <a:cs typeface="Times New Roman" pitchFamily="18" charset="0"/>
              </a:rPr>
              <a:t>t</a:t>
            </a:r>
            <a:r>
              <a:rPr lang="en-US" sz="2000" b="1" dirty="0">
                <a:latin typeface="Times New Roman" pitchFamily="18" charset="0"/>
                <a:cs typeface="Times New Roman" pitchFamily="18" charset="0"/>
              </a:rPr>
              <a:t> </a:t>
            </a:r>
            <a:r>
              <a:rPr lang="en-US" sz="2000" dirty="0"/>
              <a:t>= 2 </a:t>
            </a:r>
            <a:r>
              <a:rPr lang="en-US" sz="2000" dirty="0" smtClean="0"/>
              <a:t>s</a:t>
            </a:r>
          </a:p>
        </p:txBody>
      </p:sp>
      <p:graphicFrame>
        <p:nvGraphicFramePr>
          <p:cNvPr id="2" name="Object 1"/>
          <p:cNvGraphicFramePr>
            <a:graphicFrameLocks noChangeAspect="1"/>
          </p:cNvGraphicFramePr>
          <p:nvPr>
            <p:extLst>
              <p:ext uri="{D42A27DB-BD31-4B8C-83A1-F6EECF244321}">
                <p14:modId xmlns:p14="http://schemas.microsoft.com/office/powerpoint/2010/main" val="1474715496"/>
              </p:ext>
            </p:extLst>
          </p:nvPr>
        </p:nvGraphicFramePr>
        <p:xfrm>
          <a:off x="5297053" y="3832961"/>
          <a:ext cx="965200" cy="1057390"/>
        </p:xfrm>
        <a:graphic>
          <a:graphicData uri="http://schemas.openxmlformats.org/presentationml/2006/ole">
            <mc:AlternateContent xmlns:mc="http://schemas.openxmlformats.org/markup-compatibility/2006">
              <mc:Choice xmlns:v="urn:schemas-microsoft-com:vml" Requires="v">
                <p:oleObj spid="_x0000_s13321" name="Equation" r:id="rId4" imgW="533160" imgH="583920" progId="Equation.3">
                  <p:embed/>
                </p:oleObj>
              </mc:Choice>
              <mc:Fallback>
                <p:oleObj name="Equation" r:id="rId4" imgW="533160" imgH="583920" progId="Equation.3">
                  <p:embed/>
                  <p:pic>
                    <p:nvPicPr>
                      <p:cNvPr id="0" name="Object 2"/>
                      <p:cNvPicPr>
                        <a:picLocks noChangeAspect="1" noChangeArrowheads="1"/>
                      </p:cNvPicPr>
                      <p:nvPr/>
                    </p:nvPicPr>
                    <p:blipFill>
                      <a:blip r:embed="rId5"/>
                      <a:srcRect/>
                      <a:stretch>
                        <a:fillRect/>
                      </a:stretch>
                    </p:blipFill>
                    <p:spPr bwMode="auto">
                      <a:xfrm>
                        <a:off x="5297053" y="3832961"/>
                        <a:ext cx="965200" cy="105739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277341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3"/>
          <a:stretch>
            <a:fillRect/>
          </a:stretch>
        </p:blipFill>
        <p:spPr>
          <a:xfrm>
            <a:off x="110831" y="1084344"/>
            <a:ext cx="5167746" cy="3639994"/>
          </a:xfrm>
          <a:prstGeom prst="rect">
            <a:avLst/>
          </a:prstGeom>
        </p:spPr>
      </p:pic>
      <p:sp>
        <p:nvSpPr>
          <p:cNvPr id="7" name="Content Placeholder 2"/>
          <p:cNvSpPr txBox="1">
            <a:spLocks/>
          </p:cNvSpPr>
          <p:nvPr/>
        </p:nvSpPr>
        <p:spPr>
          <a:xfrm>
            <a:off x="4821385" y="1056635"/>
            <a:ext cx="4294905" cy="1451037"/>
          </a:xfrm>
          <a:prstGeom prst="rect">
            <a:avLst/>
          </a:prstGeom>
          <a:solidFill>
            <a:schemeClr val="accent6">
              <a:lumMod val="20000"/>
              <a:lumOff val="80000"/>
            </a:schemeClr>
          </a:solidFill>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buNone/>
            </a:pPr>
            <a:r>
              <a:rPr lang="en-US" sz="2000" dirty="0" smtClean="0"/>
              <a:t>b) Acceleration </a:t>
            </a:r>
            <a:r>
              <a:rPr lang="en-US" sz="2000" dirty="0"/>
              <a:t>at </a:t>
            </a:r>
            <a:r>
              <a:rPr lang="en-US" sz="2000" i="1" dirty="0">
                <a:latin typeface="Times New Roman" pitchFamily="18" charset="0"/>
                <a:cs typeface="Times New Roman" pitchFamily="18" charset="0"/>
              </a:rPr>
              <a:t>t</a:t>
            </a:r>
            <a:r>
              <a:rPr lang="en-US" sz="2000" b="1" dirty="0">
                <a:latin typeface="Times New Roman" pitchFamily="18" charset="0"/>
                <a:cs typeface="Times New Roman" pitchFamily="18" charset="0"/>
              </a:rPr>
              <a:t> </a:t>
            </a:r>
            <a:r>
              <a:rPr lang="en-US" sz="2000" dirty="0"/>
              <a:t>= </a:t>
            </a:r>
            <a:r>
              <a:rPr lang="en-US" sz="2000" dirty="0" smtClean="0"/>
              <a:t>12 s</a:t>
            </a:r>
            <a:r>
              <a:rPr lang="en-SG" sz="2000" dirty="0" smtClean="0"/>
              <a:t>, is 0 m/s</a:t>
            </a:r>
            <a:r>
              <a:rPr lang="en-SG" sz="2000" baseline="30000" dirty="0" smtClean="0"/>
              <a:t>2</a:t>
            </a:r>
          </a:p>
          <a:p>
            <a:pPr marL="0" indent="0">
              <a:buNone/>
            </a:pPr>
            <a:r>
              <a:rPr lang="en-US" sz="2000" dirty="0" smtClean="0"/>
              <a:t>The vehicle is travelling at a constant velocity of 30 m/s, hence its acceleration is 0 </a:t>
            </a:r>
            <a:r>
              <a:rPr lang="en-SG" sz="2000" dirty="0" smtClean="0"/>
              <a:t>m/s</a:t>
            </a:r>
            <a:r>
              <a:rPr lang="en-SG" sz="2000" baseline="30000" dirty="0" smtClean="0"/>
              <a:t>2</a:t>
            </a:r>
            <a:endParaRPr lang="en-US" sz="2000" dirty="0" smtClean="0"/>
          </a:p>
          <a:p>
            <a:pPr marL="0" lvl="0" indent="0">
              <a:buNone/>
            </a:pPr>
            <a:endParaRPr lang="en-US" sz="2000" dirty="0"/>
          </a:p>
          <a:p>
            <a:pPr marL="0" lvl="0" indent="0">
              <a:buNone/>
            </a:pPr>
            <a:endParaRPr lang="en-US" sz="2000" dirty="0" smtClean="0"/>
          </a:p>
          <a:p>
            <a:pPr marL="0" lvl="0" indent="0">
              <a:buNone/>
            </a:pPr>
            <a:endParaRPr lang="en-US" sz="2000" dirty="0" smtClean="0"/>
          </a:p>
        </p:txBody>
      </p:sp>
      <p:cxnSp>
        <p:nvCxnSpPr>
          <p:cNvPr id="9" name="Straight Connector 8"/>
          <p:cNvCxnSpPr/>
          <p:nvPr/>
        </p:nvCxnSpPr>
        <p:spPr>
          <a:xfrm>
            <a:off x="2161340" y="2507672"/>
            <a:ext cx="0" cy="185644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568021" y="2479845"/>
            <a:ext cx="159331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6" name="Content Placeholder 2"/>
          <p:cNvSpPr txBox="1">
            <a:spLocks/>
          </p:cNvSpPr>
          <p:nvPr/>
        </p:nvSpPr>
        <p:spPr>
          <a:xfrm>
            <a:off x="4821381" y="2724127"/>
            <a:ext cx="4281054" cy="2221949"/>
          </a:xfrm>
          <a:prstGeom prst="rect">
            <a:avLst/>
          </a:prstGeom>
          <a:solidFill>
            <a:schemeClr val="accent6">
              <a:lumMod val="20000"/>
              <a:lumOff val="80000"/>
            </a:schemeClr>
          </a:solidFill>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buNone/>
            </a:pPr>
            <a:r>
              <a:rPr lang="en-US" sz="2000" dirty="0" smtClean="0">
                <a:solidFill>
                  <a:schemeClr val="tx1"/>
                </a:solidFill>
              </a:rPr>
              <a:t>c) The gradient between </a:t>
            </a:r>
            <a:r>
              <a:rPr lang="en-US" sz="2000" i="1" dirty="0">
                <a:solidFill>
                  <a:schemeClr val="tx1"/>
                </a:solidFill>
                <a:latin typeface="Times New Roman" pitchFamily="18" charset="0"/>
                <a:cs typeface="Times New Roman" pitchFamily="18" charset="0"/>
              </a:rPr>
              <a:t>t</a:t>
            </a:r>
            <a:r>
              <a:rPr lang="en-US" sz="2000" b="1" dirty="0">
                <a:solidFill>
                  <a:schemeClr val="tx1"/>
                </a:solidFill>
              </a:rPr>
              <a:t> </a:t>
            </a:r>
            <a:r>
              <a:rPr lang="en-US" sz="2000" dirty="0">
                <a:solidFill>
                  <a:schemeClr val="tx1"/>
                </a:solidFill>
              </a:rPr>
              <a:t>= </a:t>
            </a:r>
            <a:r>
              <a:rPr lang="en-US" sz="2000" dirty="0" smtClean="0">
                <a:solidFill>
                  <a:schemeClr val="tx1"/>
                </a:solidFill>
              </a:rPr>
              <a:t>20 s</a:t>
            </a:r>
            <a:r>
              <a:rPr lang="en-SG" sz="2000" dirty="0" smtClean="0">
                <a:solidFill>
                  <a:schemeClr val="tx1"/>
                </a:solidFill>
              </a:rPr>
              <a:t> and </a:t>
            </a:r>
            <a:r>
              <a:rPr lang="en-US" sz="2000" i="1" dirty="0">
                <a:solidFill>
                  <a:schemeClr val="tx1"/>
                </a:solidFill>
                <a:latin typeface="Times New Roman" pitchFamily="18" charset="0"/>
                <a:cs typeface="Times New Roman" pitchFamily="18" charset="0"/>
              </a:rPr>
              <a:t>t</a:t>
            </a:r>
            <a:r>
              <a:rPr lang="en-US" sz="2000" b="1" dirty="0">
                <a:solidFill>
                  <a:schemeClr val="tx1"/>
                </a:solidFill>
              </a:rPr>
              <a:t> </a:t>
            </a:r>
            <a:r>
              <a:rPr lang="en-US" sz="2000" dirty="0">
                <a:solidFill>
                  <a:schemeClr val="tx1"/>
                </a:solidFill>
              </a:rPr>
              <a:t>= </a:t>
            </a:r>
            <a:r>
              <a:rPr lang="en-US" sz="2000" dirty="0" smtClean="0">
                <a:solidFill>
                  <a:schemeClr val="tx1"/>
                </a:solidFill>
              </a:rPr>
              <a:t>25 s is calculated to obtain the acceleration</a:t>
            </a:r>
            <a:r>
              <a:rPr lang="en-SG" sz="2000" dirty="0" smtClean="0">
                <a:solidFill>
                  <a:schemeClr val="tx1"/>
                </a:solidFill>
              </a:rPr>
              <a:t> at </a:t>
            </a:r>
            <a:r>
              <a:rPr lang="en-US" sz="2000" i="1" dirty="0">
                <a:solidFill>
                  <a:schemeClr val="tx1"/>
                </a:solidFill>
                <a:latin typeface="Times New Roman" pitchFamily="18" charset="0"/>
                <a:cs typeface="Times New Roman" pitchFamily="18" charset="0"/>
              </a:rPr>
              <a:t>t</a:t>
            </a:r>
            <a:r>
              <a:rPr lang="en-US" sz="2000" b="1" dirty="0">
                <a:solidFill>
                  <a:schemeClr val="tx1"/>
                </a:solidFill>
              </a:rPr>
              <a:t> </a:t>
            </a:r>
            <a:r>
              <a:rPr lang="en-US" sz="2000" dirty="0">
                <a:solidFill>
                  <a:schemeClr val="tx1"/>
                </a:solidFill>
              </a:rPr>
              <a:t>= 23 </a:t>
            </a:r>
            <a:r>
              <a:rPr lang="en-US" sz="2000" dirty="0" smtClean="0">
                <a:solidFill>
                  <a:schemeClr val="tx1"/>
                </a:solidFill>
              </a:rPr>
              <a:t>s</a:t>
            </a:r>
            <a:r>
              <a:rPr lang="en-SG" sz="2000" dirty="0" smtClean="0">
                <a:solidFill>
                  <a:schemeClr val="tx1"/>
                </a:solidFill>
              </a:rPr>
              <a:t>.</a:t>
            </a:r>
          </a:p>
          <a:p>
            <a:pPr marL="0" indent="0">
              <a:buNone/>
            </a:pPr>
            <a:r>
              <a:rPr lang="en-US" sz="2000" dirty="0" smtClean="0">
                <a:solidFill>
                  <a:schemeClr val="tx1"/>
                </a:solidFill>
              </a:rPr>
              <a:t>Acceleration </a:t>
            </a:r>
            <a:r>
              <a:rPr lang="en-US" sz="2000" dirty="0">
                <a:solidFill>
                  <a:schemeClr val="tx1"/>
                </a:solidFill>
              </a:rPr>
              <a:t>at </a:t>
            </a:r>
            <a:r>
              <a:rPr lang="en-US" sz="2000" i="1" dirty="0">
                <a:solidFill>
                  <a:schemeClr val="tx1"/>
                </a:solidFill>
                <a:latin typeface="Times New Roman" pitchFamily="18" charset="0"/>
                <a:cs typeface="Times New Roman" pitchFamily="18" charset="0"/>
              </a:rPr>
              <a:t>t</a:t>
            </a:r>
            <a:r>
              <a:rPr lang="en-US" sz="2000" b="1" dirty="0">
                <a:solidFill>
                  <a:schemeClr val="tx1"/>
                </a:solidFill>
                <a:latin typeface="Times New Roman" pitchFamily="18" charset="0"/>
                <a:cs typeface="Times New Roman" pitchFamily="18" charset="0"/>
              </a:rPr>
              <a:t> </a:t>
            </a:r>
            <a:r>
              <a:rPr lang="en-US" sz="2000" dirty="0">
                <a:solidFill>
                  <a:schemeClr val="tx1"/>
                </a:solidFill>
              </a:rPr>
              <a:t>= </a:t>
            </a:r>
            <a:r>
              <a:rPr lang="en-US" sz="2000" dirty="0" smtClean="0">
                <a:solidFill>
                  <a:schemeClr val="tx1"/>
                </a:solidFill>
              </a:rPr>
              <a:t>23 s: </a:t>
            </a:r>
          </a:p>
          <a:p>
            <a:pPr marL="0" lvl="0" indent="0">
              <a:buNone/>
            </a:pPr>
            <a:endParaRPr lang="en-US" sz="2000" dirty="0" smtClean="0">
              <a:solidFill>
                <a:schemeClr val="tx1"/>
              </a:solidFill>
            </a:endParaRPr>
          </a:p>
          <a:p>
            <a:pPr marL="0" lvl="0" indent="0">
              <a:buNone/>
            </a:pPr>
            <a:endParaRPr lang="en-US" sz="2000" dirty="0">
              <a:solidFill>
                <a:schemeClr val="tx1"/>
              </a:solidFill>
            </a:endParaRPr>
          </a:p>
          <a:p>
            <a:pPr marL="0" lvl="0" indent="0">
              <a:buNone/>
            </a:pPr>
            <a:endParaRPr lang="en-US" sz="2000" dirty="0" smtClean="0">
              <a:solidFill>
                <a:schemeClr val="tx1"/>
              </a:solidFill>
            </a:endParaRPr>
          </a:p>
          <a:p>
            <a:pPr marL="0" lvl="0" indent="0">
              <a:buNone/>
            </a:pPr>
            <a:endParaRPr lang="en-US" sz="2000" dirty="0" smtClean="0">
              <a:solidFill>
                <a:schemeClr val="tx1"/>
              </a:solidFill>
            </a:endParaRPr>
          </a:p>
        </p:txBody>
      </p:sp>
      <p:sp>
        <p:nvSpPr>
          <p:cNvPr id="21" name="Oval 20"/>
          <p:cNvSpPr/>
          <p:nvPr/>
        </p:nvSpPr>
        <p:spPr>
          <a:xfrm>
            <a:off x="3022019" y="1690256"/>
            <a:ext cx="316921" cy="318654"/>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2" name="Oval 21"/>
          <p:cNvSpPr/>
          <p:nvPr/>
        </p:nvSpPr>
        <p:spPr>
          <a:xfrm>
            <a:off x="3685310" y="4190936"/>
            <a:ext cx="316921" cy="318654"/>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solidFill>
                <a:schemeClr val="tx1"/>
              </a:solidFill>
            </a:endParaRPr>
          </a:p>
        </p:txBody>
      </p:sp>
      <p:sp>
        <p:nvSpPr>
          <p:cNvPr id="12" name="Title 1"/>
          <p:cNvSpPr txBox="1">
            <a:spLocks/>
          </p:cNvSpPr>
          <p:nvPr/>
        </p:nvSpPr>
        <p:spPr>
          <a:xfrm>
            <a:off x="457200" y="274638"/>
            <a:ext cx="8229600" cy="74658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pPr lvl="0"/>
            <a:r>
              <a:rPr lang="en-US" altLang="zh-CN" sz="3200" b="1" dirty="0" smtClean="0">
                <a:ea typeface="宋体" pitchFamily="2" charset="-122"/>
              </a:rPr>
              <a:t>Worked Example </a:t>
            </a:r>
            <a:r>
              <a:rPr lang="en-US" sz="2400" dirty="0"/>
              <a:t>(Practice </a:t>
            </a:r>
            <a:r>
              <a:rPr lang="en-US" sz="2400" dirty="0" smtClean="0"/>
              <a:t>Question Q6)</a:t>
            </a:r>
            <a:endParaRPr lang="en-US" sz="2400" dirty="0"/>
          </a:p>
          <a:p>
            <a:endParaRPr lang="en-GB" sz="3200" b="1" baseline="-25000" dirty="0" smtClean="0">
              <a:ea typeface="宋体" pitchFamily="2" charset="-122"/>
            </a:endParaRPr>
          </a:p>
        </p:txBody>
      </p:sp>
      <mc:AlternateContent xmlns:mc="http://schemas.openxmlformats.org/markup-compatibility/2006" xmlns:a14="http://schemas.microsoft.com/office/drawing/2010/main">
        <mc:Choice Requires="a14">
          <p:sp>
            <p:nvSpPr>
              <p:cNvPr id="11" name="Content Placeholder 2"/>
              <p:cNvSpPr txBox="1">
                <a:spLocks/>
              </p:cNvSpPr>
              <p:nvPr/>
            </p:nvSpPr>
            <p:spPr>
              <a:xfrm>
                <a:off x="540327" y="5169411"/>
                <a:ext cx="8326582" cy="1356087"/>
              </a:xfrm>
              <a:prstGeom prst="rect">
                <a:avLst/>
              </a:prstGeom>
              <a:solidFill>
                <a:schemeClr val="accent6">
                  <a:lumMod val="20000"/>
                  <a:lumOff val="80000"/>
                </a:schemeClr>
              </a:solidFill>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buNone/>
                </a:pPr>
                <a:r>
                  <a:rPr lang="en-US" sz="2000" dirty="0" smtClean="0">
                    <a:solidFill>
                      <a:schemeClr val="tx1"/>
                    </a:solidFill>
                  </a:rPr>
                  <a:t>d) </a:t>
                </a:r>
                <a:r>
                  <a:rPr lang="en-SG" sz="2000" dirty="0" smtClean="0">
                    <a:solidFill>
                      <a:schemeClr val="tx1"/>
                    </a:solidFill>
                  </a:rPr>
                  <a:t>The displacement </a:t>
                </a:r>
                <a:r>
                  <a:rPr lang="en-SG" sz="2000" dirty="0">
                    <a:solidFill>
                      <a:schemeClr val="tx1"/>
                    </a:solidFill>
                  </a:rPr>
                  <a:t>from time </a:t>
                </a:r>
                <a:r>
                  <a:rPr lang="en-SG" sz="2000" i="1" dirty="0">
                    <a:solidFill>
                      <a:schemeClr val="tx1"/>
                    </a:solidFill>
                    <a:latin typeface="Times New Roman" pitchFamily="18" charset="0"/>
                    <a:cs typeface="Times New Roman" pitchFamily="18" charset="0"/>
                  </a:rPr>
                  <a:t>t</a:t>
                </a:r>
                <a:r>
                  <a:rPr lang="en-SG" sz="2000" dirty="0">
                    <a:solidFill>
                      <a:schemeClr val="tx1"/>
                    </a:solidFill>
                  </a:rPr>
                  <a:t> = </a:t>
                </a:r>
                <a:r>
                  <a:rPr lang="en-SG" sz="2000" dirty="0" smtClean="0">
                    <a:solidFill>
                      <a:schemeClr val="tx1"/>
                    </a:solidFill>
                  </a:rPr>
                  <a:t>0 s </a:t>
                </a:r>
                <a:r>
                  <a:rPr lang="en-SG" sz="2000" dirty="0">
                    <a:solidFill>
                      <a:schemeClr val="tx1"/>
                    </a:solidFill>
                  </a:rPr>
                  <a:t>to </a:t>
                </a:r>
                <a:r>
                  <a:rPr lang="en-SG" sz="2000" i="1" dirty="0">
                    <a:solidFill>
                      <a:schemeClr val="tx1"/>
                    </a:solidFill>
                    <a:latin typeface="Times New Roman" pitchFamily="18" charset="0"/>
                    <a:cs typeface="Times New Roman" pitchFamily="18" charset="0"/>
                  </a:rPr>
                  <a:t>t</a:t>
                </a:r>
                <a:r>
                  <a:rPr lang="en-SG" sz="2000" dirty="0">
                    <a:solidFill>
                      <a:schemeClr val="tx1"/>
                    </a:solidFill>
                  </a:rPr>
                  <a:t> = 20 </a:t>
                </a:r>
                <a:r>
                  <a:rPr lang="en-SG" sz="2000" dirty="0" smtClean="0">
                    <a:solidFill>
                      <a:schemeClr val="tx1"/>
                    </a:solidFill>
                  </a:rPr>
                  <a:t>s can be obtained by calculating the area under the graph for that interval.</a:t>
                </a:r>
              </a:p>
              <a:p>
                <a:pPr marL="0" lvl="0" indent="0">
                  <a:buNone/>
                </a:pPr>
                <a:r>
                  <a:rPr lang="en-US" sz="2000" dirty="0" smtClean="0">
                    <a:solidFill>
                      <a:schemeClr val="tx1"/>
                    </a:solidFill>
                  </a:rPr>
                  <a:t>Displacement = (10 </a:t>
                </a:r>
                <a14:m>
                  <m:oMath xmlns:m="http://schemas.openxmlformats.org/officeDocument/2006/math">
                    <m:r>
                      <a:rPr lang="en-US" sz="2000" i="1" dirty="0" smtClean="0">
                        <a:solidFill>
                          <a:schemeClr val="tx1"/>
                        </a:solidFill>
                        <a:latin typeface="Cambria Math"/>
                        <a:ea typeface="Cambria Math"/>
                      </a:rPr>
                      <m:t>×</m:t>
                    </m:r>
                  </m:oMath>
                </a14:m>
                <a:r>
                  <a:rPr lang="en-US" sz="2000" dirty="0" smtClean="0">
                    <a:solidFill>
                      <a:schemeClr val="tx1"/>
                    </a:solidFill>
                  </a:rPr>
                  <a:t> 30) / 2 + (5 </a:t>
                </a:r>
                <a14:m>
                  <m:oMath xmlns:m="http://schemas.openxmlformats.org/officeDocument/2006/math">
                    <m:r>
                      <a:rPr lang="en-US" sz="2000" i="1" dirty="0">
                        <a:solidFill>
                          <a:schemeClr val="tx1"/>
                        </a:solidFill>
                        <a:latin typeface="Cambria Math"/>
                        <a:ea typeface="Cambria Math"/>
                      </a:rPr>
                      <m:t>×</m:t>
                    </m:r>
                  </m:oMath>
                </a14:m>
                <a:r>
                  <a:rPr lang="en-US" sz="2000" dirty="0">
                    <a:solidFill>
                      <a:schemeClr val="tx1"/>
                    </a:solidFill>
                  </a:rPr>
                  <a:t> 30</a:t>
                </a:r>
                <a:r>
                  <a:rPr lang="en-US" sz="2000" dirty="0" smtClean="0">
                    <a:solidFill>
                      <a:schemeClr val="tx1"/>
                    </a:solidFill>
                  </a:rPr>
                  <a:t>) + 0.5 </a:t>
                </a:r>
                <a14:m>
                  <m:oMath xmlns:m="http://schemas.openxmlformats.org/officeDocument/2006/math">
                    <m:r>
                      <a:rPr lang="en-US" sz="2000" i="1" dirty="0">
                        <a:solidFill>
                          <a:schemeClr val="tx1"/>
                        </a:solidFill>
                        <a:latin typeface="Cambria Math"/>
                        <a:ea typeface="Cambria Math"/>
                      </a:rPr>
                      <m:t>×</m:t>
                    </m:r>
                  </m:oMath>
                </a14:m>
                <a:r>
                  <a:rPr lang="en-US" sz="2000" dirty="0" smtClean="0">
                    <a:solidFill>
                      <a:schemeClr val="tx1"/>
                    </a:solidFill>
                  </a:rPr>
                  <a:t> (30 + 40) </a:t>
                </a:r>
                <a14:m>
                  <m:oMath xmlns:m="http://schemas.openxmlformats.org/officeDocument/2006/math">
                    <m:r>
                      <a:rPr lang="en-US" sz="2000" i="1" dirty="0">
                        <a:solidFill>
                          <a:schemeClr val="tx1"/>
                        </a:solidFill>
                        <a:latin typeface="Cambria Math"/>
                        <a:ea typeface="Cambria Math"/>
                      </a:rPr>
                      <m:t>×</m:t>
                    </m:r>
                  </m:oMath>
                </a14:m>
                <a:r>
                  <a:rPr lang="en-US" sz="2000" dirty="0">
                    <a:solidFill>
                      <a:schemeClr val="tx1"/>
                    </a:solidFill>
                  </a:rPr>
                  <a:t> 5</a:t>
                </a:r>
              </a:p>
              <a:p>
                <a:pPr marL="0" lvl="0" indent="0">
                  <a:buNone/>
                </a:pPr>
                <a:r>
                  <a:rPr lang="en-US" sz="2000" dirty="0" smtClean="0">
                    <a:solidFill>
                      <a:schemeClr val="tx1"/>
                    </a:solidFill>
                  </a:rPr>
                  <a:t>				     = 150 + 150 + 175 = 475 m</a:t>
                </a:r>
              </a:p>
              <a:p>
                <a:pPr marL="0" lvl="0" indent="0">
                  <a:buNone/>
                </a:pPr>
                <a:endParaRPr lang="en-US" sz="2000" dirty="0" smtClean="0">
                  <a:solidFill>
                    <a:schemeClr val="tx1"/>
                  </a:solidFill>
                </a:endParaRPr>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540327" y="5169411"/>
                <a:ext cx="8326582" cy="1356087"/>
              </a:xfrm>
              <a:prstGeom prst="rect">
                <a:avLst/>
              </a:prstGeom>
              <a:blipFill rotWithShape="1">
                <a:blip r:embed="rId4"/>
                <a:stretch>
                  <a:fillRect l="-805" t="-2252" b="-14414"/>
                </a:stretch>
              </a:blipFill>
            </p:spPr>
            <p:txBody>
              <a:bodyPr/>
              <a:lstStyle/>
              <a:p>
                <a:r>
                  <a:rPr lang="en-SG">
                    <a:noFill/>
                  </a:rPr>
                  <a:t> </a:t>
                </a:r>
              </a:p>
            </p:txBody>
          </p:sp>
        </mc:Fallback>
      </mc:AlternateContent>
      <p:sp>
        <p:nvSpPr>
          <p:cNvPr id="2" name="Freeform 1"/>
          <p:cNvSpPr/>
          <p:nvPr/>
        </p:nvSpPr>
        <p:spPr>
          <a:xfrm>
            <a:off x="595731" y="1899917"/>
            <a:ext cx="2612458" cy="2437122"/>
          </a:xfrm>
          <a:custGeom>
            <a:avLst/>
            <a:gdLst>
              <a:gd name="connsiteX0" fmla="*/ 0 w 2646218"/>
              <a:gd name="connsiteY0" fmla="*/ 2493818 h 2521527"/>
              <a:gd name="connsiteX1" fmla="*/ 1343891 w 2646218"/>
              <a:gd name="connsiteY1" fmla="*/ 623455 h 2521527"/>
              <a:gd name="connsiteX2" fmla="*/ 1995054 w 2646218"/>
              <a:gd name="connsiteY2" fmla="*/ 637309 h 2521527"/>
              <a:gd name="connsiteX3" fmla="*/ 2632363 w 2646218"/>
              <a:gd name="connsiteY3" fmla="*/ 0 h 2521527"/>
              <a:gd name="connsiteX4" fmla="*/ 2646218 w 2646218"/>
              <a:gd name="connsiteY4" fmla="*/ 2521527 h 2521527"/>
              <a:gd name="connsiteX5" fmla="*/ 0 w 2646218"/>
              <a:gd name="connsiteY5" fmla="*/ 2493818 h 2521527"/>
              <a:gd name="connsiteX0" fmla="*/ 0 w 2646218"/>
              <a:gd name="connsiteY0" fmla="*/ 2493818 h 2521527"/>
              <a:gd name="connsiteX1" fmla="*/ 1343891 w 2646218"/>
              <a:gd name="connsiteY1" fmla="*/ 623455 h 2521527"/>
              <a:gd name="connsiteX2" fmla="*/ 1995054 w 2646218"/>
              <a:gd name="connsiteY2" fmla="*/ 637309 h 2521527"/>
              <a:gd name="connsiteX3" fmla="*/ 2632363 w 2646218"/>
              <a:gd name="connsiteY3" fmla="*/ 0 h 2521527"/>
              <a:gd name="connsiteX4" fmla="*/ 2646218 w 2646218"/>
              <a:gd name="connsiteY4" fmla="*/ 2521527 h 2521527"/>
              <a:gd name="connsiteX5" fmla="*/ 28082 w 2646218"/>
              <a:gd name="connsiteY5" fmla="*/ 2493239 h 2521527"/>
              <a:gd name="connsiteX6" fmla="*/ 0 w 2646218"/>
              <a:gd name="connsiteY6" fmla="*/ 2493818 h 2521527"/>
              <a:gd name="connsiteX0" fmla="*/ 0 w 2646218"/>
              <a:gd name="connsiteY0" fmla="*/ 2493818 h 2493818"/>
              <a:gd name="connsiteX1" fmla="*/ 1343891 w 2646218"/>
              <a:gd name="connsiteY1" fmla="*/ 623455 h 2493818"/>
              <a:gd name="connsiteX2" fmla="*/ 1995054 w 2646218"/>
              <a:gd name="connsiteY2" fmla="*/ 637309 h 2493818"/>
              <a:gd name="connsiteX3" fmla="*/ 2632363 w 2646218"/>
              <a:gd name="connsiteY3" fmla="*/ 0 h 2493818"/>
              <a:gd name="connsiteX4" fmla="*/ 2646218 w 2646218"/>
              <a:gd name="connsiteY4" fmla="*/ 2493173 h 2493818"/>
              <a:gd name="connsiteX5" fmla="*/ 28082 w 2646218"/>
              <a:gd name="connsiteY5" fmla="*/ 2493239 h 2493818"/>
              <a:gd name="connsiteX6" fmla="*/ 0 w 2646218"/>
              <a:gd name="connsiteY6" fmla="*/ 2493818 h 2493818"/>
              <a:gd name="connsiteX0" fmla="*/ 0 w 2646218"/>
              <a:gd name="connsiteY0" fmla="*/ 2493818 h 2493818"/>
              <a:gd name="connsiteX1" fmla="*/ 1301791 w 2646218"/>
              <a:gd name="connsiteY1" fmla="*/ 595101 h 2493818"/>
              <a:gd name="connsiteX2" fmla="*/ 1995054 w 2646218"/>
              <a:gd name="connsiteY2" fmla="*/ 637309 h 2493818"/>
              <a:gd name="connsiteX3" fmla="*/ 2632363 w 2646218"/>
              <a:gd name="connsiteY3" fmla="*/ 0 h 2493818"/>
              <a:gd name="connsiteX4" fmla="*/ 2646218 w 2646218"/>
              <a:gd name="connsiteY4" fmla="*/ 2493173 h 2493818"/>
              <a:gd name="connsiteX5" fmla="*/ 28082 w 2646218"/>
              <a:gd name="connsiteY5" fmla="*/ 2493239 h 2493818"/>
              <a:gd name="connsiteX6" fmla="*/ 0 w 2646218"/>
              <a:gd name="connsiteY6" fmla="*/ 2493818 h 2493818"/>
              <a:gd name="connsiteX0" fmla="*/ 0 w 2646218"/>
              <a:gd name="connsiteY0" fmla="*/ 2493818 h 2493818"/>
              <a:gd name="connsiteX1" fmla="*/ 1315825 w 2646218"/>
              <a:gd name="connsiteY1" fmla="*/ 637631 h 2493818"/>
              <a:gd name="connsiteX2" fmla="*/ 1995054 w 2646218"/>
              <a:gd name="connsiteY2" fmla="*/ 637309 h 2493818"/>
              <a:gd name="connsiteX3" fmla="*/ 2632363 w 2646218"/>
              <a:gd name="connsiteY3" fmla="*/ 0 h 2493818"/>
              <a:gd name="connsiteX4" fmla="*/ 2646218 w 2646218"/>
              <a:gd name="connsiteY4" fmla="*/ 2493173 h 2493818"/>
              <a:gd name="connsiteX5" fmla="*/ 28082 w 2646218"/>
              <a:gd name="connsiteY5" fmla="*/ 2493239 h 2493818"/>
              <a:gd name="connsiteX6" fmla="*/ 0 w 2646218"/>
              <a:gd name="connsiteY6" fmla="*/ 2493818 h 2493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6218" h="2493818">
                <a:moveTo>
                  <a:pt x="0" y="2493818"/>
                </a:moveTo>
                <a:lnTo>
                  <a:pt x="1315825" y="637631"/>
                </a:lnTo>
                <a:lnTo>
                  <a:pt x="1995054" y="637309"/>
                </a:lnTo>
                <a:lnTo>
                  <a:pt x="2632363" y="0"/>
                </a:lnTo>
                <a:cubicBezTo>
                  <a:pt x="2636981" y="840509"/>
                  <a:pt x="2641600" y="1652664"/>
                  <a:pt x="2646218" y="2493173"/>
                </a:cubicBezTo>
                <a:lnTo>
                  <a:pt x="28082" y="2493239"/>
                </a:lnTo>
                <a:lnTo>
                  <a:pt x="0" y="2493818"/>
                </a:lnTo>
                <a:close/>
              </a:path>
            </a:pathLst>
          </a:custGeom>
          <a:pattFill prst="ltUpDiag">
            <a:fgClr>
              <a:schemeClr val="bg1">
                <a:lumMod val="75000"/>
              </a:schemeClr>
            </a:fgClr>
            <a:bgClr>
              <a:schemeClr val="bg1"/>
            </a:bgClr>
          </a:pattFill>
          <a:ln>
            <a:solidFill>
              <a:schemeClr val="bg1">
                <a:lumMod val="95000"/>
              </a:schemeClr>
            </a:solidFill>
          </a:ln>
        </p:spPr>
        <p:style>
          <a:lnRef idx="1">
            <a:schemeClr val="accent1"/>
          </a:lnRef>
          <a:fillRef idx="1001">
            <a:schemeClr val="lt2"/>
          </a:fillRef>
          <a:effectRef idx="2">
            <a:schemeClr val="accent1"/>
          </a:effectRef>
          <a:fontRef idx="minor">
            <a:schemeClr val="lt1"/>
          </a:fontRef>
        </p:style>
        <p:txBody>
          <a:bodyPr rtlCol="0" anchor="ctr"/>
          <a:lstStyle/>
          <a:p>
            <a:pPr algn="ctr"/>
            <a:endParaRPr lang="en-SG"/>
          </a:p>
        </p:txBody>
      </p:sp>
      <p:graphicFrame>
        <p:nvGraphicFramePr>
          <p:cNvPr id="3" name="Object 2"/>
          <p:cNvGraphicFramePr>
            <a:graphicFrameLocks noChangeAspect="1"/>
          </p:cNvGraphicFramePr>
          <p:nvPr>
            <p:extLst>
              <p:ext uri="{D42A27DB-BD31-4B8C-83A1-F6EECF244321}">
                <p14:modId xmlns:p14="http://schemas.microsoft.com/office/powerpoint/2010/main" val="2892675805"/>
              </p:ext>
            </p:extLst>
          </p:nvPr>
        </p:nvGraphicFramePr>
        <p:xfrm>
          <a:off x="5923469" y="4132256"/>
          <a:ext cx="1959768" cy="669625"/>
        </p:xfrm>
        <a:graphic>
          <a:graphicData uri="http://schemas.openxmlformats.org/presentationml/2006/ole">
            <mc:AlternateContent xmlns:mc="http://schemas.openxmlformats.org/markup-compatibility/2006">
              <mc:Choice xmlns:v="urn:schemas-microsoft-com:vml" Requires="v">
                <p:oleObj spid="_x0000_s14344" name="Equation" r:id="rId5" imgW="1155600" imgH="393480" progId="Equation.3">
                  <p:embed/>
                </p:oleObj>
              </mc:Choice>
              <mc:Fallback>
                <p:oleObj name="Equation" r:id="rId5" imgW="1155600" imgH="393480" progId="Equation.3">
                  <p:embed/>
                  <p:pic>
                    <p:nvPicPr>
                      <p:cNvPr id="0" name="Object 1"/>
                      <p:cNvPicPr>
                        <a:picLocks noChangeAspect="1" noChangeArrowheads="1"/>
                      </p:cNvPicPr>
                      <p:nvPr/>
                    </p:nvPicPr>
                    <p:blipFill>
                      <a:blip r:embed="rId6"/>
                      <a:srcRect/>
                      <a:stretch>
                        <a:fillRect/>
                      </a:stretch>
                    </p:blipFill>
                    <p:spPr bwMode="auto">
                      <a:xfrm>
                        <a:off x="5923469" y="4132256"/>
                        <a:ext cx="1959768" cy="6696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30631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21"/>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22"/>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21" grpId="0" animBg="1"/>
      <p:bldP spid="21" grpId="1" animBg="1"/>
      <p:bldP spid="22" grpId="0" animBg="1"/>
      <p:bldP spid="22" grpId="1" animBg="1"/>
      <p:bldP spid="11" grpId="0" animBg="1"/>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54185" y="1052947"/>
            <a:ext cx="8229600" cy="527858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Determine distance travelled, speed and rate of change of speed.</a:t>
            </a:r>
          </a:p>
          <a:p>
            <a:r>
              <a:rPr lang="en-US" sz="2400" dirty="0"/>
              <a:t>Determine displacement, velocity and acceleration.</a:t>
            </a:r>
          </a:p>
          <a:p>
            <a:r>
              <a:rPr lang="en-US" sz="2400" dirty="0" smtClean="0"/>
              <a:t>Interpret </a:t>
            </a:r>
            <a:r>
              <a:rPr lang="en-US" sz="2400" dirty="0"/>
              <a:t>distance-time and speed-time graphs.</a:t>
            </a:r>
          </a:p>
          <a:p>
            <a:r>
              <a:rPr lang="en-US" sz="2400" dirty="0"/>
              <a:t>Interpret displacement-time and velocity-time graphs.</a:t>
            </a:r>
          </a:p>
          <a:p>
            <a:pPr>
              <a:spcBef>
                <a:spcPts val="0"/>
              </a:spcBef>
              <a:spcAft>
                <a:spcPts val="600"/>
              </a:spcAft>
            </a:pPr>
            <a:r>
              <a:rPr lang="en-GB" sz="2400" dirty="0"/>
              <a:t>Distinguish between average and instantaneous rate of change.</a:t>
            </a:r>
          </a:p>
          <a:p>
            <a:pPr>
              <a:spcBef>
                <a:spcPts val="0"/>
              </a:spcBef>
              <a:spcAft>
                <a:spcPts val="600"/>
              </a:spcAft>
            </a:pPr>
            <a:r>
              <a:rPr lang="en-US" sz="2400" dirty="0" smtClean="0">
                <a:ea typeface="宋体" pitchFamily="2" charset="-122"/>
              </a:rPr>
              <a:t>Explain </a:t>
            </a:r>
            <a:r>
              <a:rPr lang="en-US" sz="2400" dirty="0">
                <a:ea typeface="宋体" pitchFamily="2" charset="-122"/>
              </a:rPr>
              <a:t>the differences between </a:t>
            </a:r>
            <a:r>
              <a:rPr lang="en-GB" sz="2400" dirty="0"/>
              <a:t>zero, constant, increasing or decreasing rate of change </a:t>
            </a:r>
            <a:r>
              <a:rPr lang="en-US" sz="2400" dirty="0"/>
              <a:t>in different</a:t>
            </a:r>
            <a:r>
              <a:rPr lang="en-US" sz="2400" dirty="0">
                <a:ea typeface="宋体" pitchFamily="2" charset="-122"/>
              </a:rPr>
              <a:t> </a:t>
            </a:r>
            <a:r>
              <a:rPr lang="en-GB" sz="2400" dirty="0"/>
              <a:t>situations</a:t>
            </a:r>
            <a:r>
              <a:rPr lang="en-GB" sz="2400" dirty="0" smtClean="0"/>
              <a:t>.</a:t>
            </a:r>
          </a:p>
          <a:p>
            <a:pPr>
              <a:spcBef>
                <a:spcPts val="0"/>
              </a:spcBef>
              <a:spcAft>
                <a:spcPts val="600"/>
              </a:spcAft>
            </a:pPr>
            <a:r>
              <a:rPr lang="en-SG" sz="2400" dirty="0" smtClean="0"/>
              <a:t>Explain </a:t>
            </a:r>
            <a:r>
              <a:rPr lang="en-SG" sz="2400" dirty="0"/>
              <a:t>how the quantity-time graph can be used to obtain the rate of change graph, and vice versa.</a:t>
            </a:r>
          </a:p>
          <a:p>
            <a:pPr>
              <a:spcBef>
                <a:spcPts val="0"/>
              </a:spcBef>
              <a:spcAft>
                <a:spcPts val="600"/>
              </a:spcAft>
            </a:pPr>
            <a:endParaRPr lang="en-SG" sz="2200" dirty="0" smtClean="0"/>
          </a:p>
          <a:p>
            <a:pPr>
              <a:spcBef>
                <a:spcPts val="2400"/>
              </a:spcBef>
            </a:pPr>
            <a:endParaRPr lang="en-GB" sz="2200" dirty="0" smtClean="0">
              <a:ea typeface="宋体" pitchFamily="2" charset="-122"/>
            </a:endParaRPr>
          </a:p>
        </p:txBody>
      </p:sp>
      <p:sp>
        <p:nvSpPr>
          <p:cNvPr id="3" name="Rectangle 4"/>
          <p:cNvSpPr txBox="1">
            <a:spLocks noRot="1" noChangeArrowheads="1"/>
          </p:cNvSpPr>
          <p:nvPr/>
        </p:nvSpPr>
        <p:spPr>
          <a:xfrm>
            <a:off x="457200" y="274638"/>
            <a:ext cx="8229600" cy="1143000"/>
          </a:xfrm>
          <a:prstGeom prst="rect">
            <a:avLst/>
          </a:prstGeom>
          <a:noFill/>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Learning Objectives </a:t>
            </a:r>
          </a:p>
        </p:txBody>
      </p:sp>
    </p:spTree>
    <p:extLst>
      <p:ext uri="{BB962C8B-B14F-4D97-AF65-F5344CB8AC3E}">
        <p14:creationId xmlns:p14="http://schemas.microsoft.com/office/powerpoint/2010/main" val="35328951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457200" y="1600200"/>
            <a:ext cx="8229600" cy="23622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spcBef>
                <a:spcPts val="2400"/>
              </a:spcBef>
              <a:defRPr/>
            </a:pPr>
            <a:r>
              <a:rPr lang="en-US" sz="2600" dirty="0" smtClean="0"/>
              <a:t>The rate of change at a particular instance is known as the </a:t>
            </a:r>
            <a:r>
              <a:rPr lang="en-US" sz="2600" b="1" dirty="0" smtClean="0"/>
              <a:t>instantaneous rate of change</a:t>
            </a:r>
            <a:r>
              <a:rPr lang="en-US" sz="2600" dirty="0" smtClean="0">
                <a:solidFill>
                  <a:schemeClr val="accent4"/>
                </a:solidFill>
              </a:rPr>
              <a:t>, </a:t>
            </a:r>
            <a:r>
              <a:rPr lang="en-US" sz="2600" dirty="0" smtClean="0"/>
              <a:t>which can vary at different points in time. </a:t>
            </a:r>
          </a:p>
        </p:txBody>
      </p:sp>
      <p:sp>
        <p:nvSpPr>
          <p:cNvPr id="3" name="Title 2"/>
          <p:cNvSpPr txBox="1">
            <a:spLocks/>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Exploring Further</a:t>
            </a:r>
            <a:endParaRPr lang="en-GB" sz="3200" b="1" dirty="0" smtClean="0"/>
          </a:p>
        </p:txBody>
      </p:sp>
      <p:cxnSp>
        <p:nvCxnSpPr>
          <p:cNvPr id="4" name="Straight Connector 32"/>
          <p:cNvCxnSpPr>
            <a:cxnSpLocks noChangeShapeType="1"/>
          </p:cNvCxnSpPr>
          <p:nvPr/>
        </p:nvCxnSpPr>
        <p:spPr bwMode="auto">
          <a:xfrm flipV="1">
            <a:off x="5735785" y="4517301"/>
            <a:ext cx="1497013" cy="664302"/>
          </a:xfrm>
          <a:prstGeom prst="line">
            <a:avLst/>
          </a:prstGeom>
          <a:noFill/>
          <a:ln w="28575" algn="ctr">
            <a:solidFill>
              <a:srgbClr val="0000FF"/>
            </a:solidFill>
            <a:prstDash val="dash"/>
            <a:round/>
            <a:headEnd/>
            <a:tailEnd/>
          </a:ln>
        </p:spPr>
      </p:cxnSp>
      <p:grpSp>
        <p:nvGrpSpPr>
          <p:cNvPr id="5" name="Group 31"/>
          <p:cNvGrpSpPr>
            <a:grpSpLocks/>
          </p:cNvGrpSpPr>
          <p:nvPr/>
        </p:nvGrpSpPr>
        <p:grpSpPr bwMode="auto">
          <a:xfrm>
            <a:off x="5037138" y="4093493"/>
            <a:ext cx="3878262" cy="2500846"/>
            <a:chOff x="3024" y="3074"/>
            <a:chExt cx="2443" cy="1288"/>
          </a:xfrm>
        </p:grpSpPr>
        <p:sp>
          <p:nvSpPr>
            <p:cNvPr id="6" name="Arc 25"/>
            <p:cNvSpPr>
              <a:spLocks/>
            </p:cNvSpPr>
            <p:nvPr/>
          </p:nvSpPr>
          <p:spPr bwMode="auto">
            <a:xfrm rot="10800000" flipV="1">
              <a:off x="3281" y="3278"/>
              <a:ext cx="1692" cy="1084"/>
            </a:xfrm>
            <a:custGeom>
              <a:avLst/>
              <a:gdLst>
                <a:gd name="T0" fmla="*/ 0 w 19830"/>
                <a:gd name="T1" fmla="*/ 0 h 21600"/>
                <a:gd name="T2" fmla="*/ 0 w 19830"/>
                <a:gd name="T3" fmla="*/ 0 h 21600"/>
                <a:gd name="T4" fmla="*/ 0 w 19830"/>
                <a:gd name="T5" fmla="*/ 0 h 21600"/>
                <a:gd name="T6" fmla="*/ 0 60000 65536"/>
                <a:gd name="T7" fmla="*/ 0 60000 65536"/>
                <a:gd name="T8" fmla="*/ 0 60000 65536"/>
                <a:gd name="T9" fmla="*/ 0 w 19830"/>
                <a:gd name="T10" fmla="*/ 0 h 21600"/>
                <a:gd name="T11" fmla="*/ 19830 w 19830"/>
                <a:gd name="T12" fmla="*/ 21600 h 21600"/>
              </a:gdLst>
              <a:ahLst/>
              <a:cxnLst>
                <a:cxn ang="T6">
                  <a:pos x="T0" y="T1"/>
                </a:cxn>
                <a:cxn ang="T7">
                  <a:pos x="T2" y="T3"/>
                </a:cxn>
                <a:cxn ang="T8">
                  <a:pos x="T4" y="T5"/>
                </a:cxn>
              </a:cxnLst>
              <a:rect l="T9" t="T10" r="T11" b="T12"/>
              <a:pathLst>
                <a:path w="19830" h="21600" fill="none" extrusionOk="0">
                  <a:moveTo>
                    <a:pt x="-1" y="0"/>
                  </a:moveTo>
                  <a:cubicBezTo>
                    <a:pt x="8618" y="0"/>
                    <a:pt x="16412" y="5123"/>
                    <a:pt x="19829" y="13036"/>
                  </a:cubicBezTo>
                </a:path>
                <a:path w="19830" h="21600" stroke="0" extrusionOk="0">
                  <a:moveTo>
                    <a:pt x="-1" y="0"/>
                  </a:moveTo>
                  <a:cubicBezTo>
                    <a:pt x="8618" y="0"/>
                    <a:pt x="16412" y="5123"/>
                    <a:pt x="19829" y="13036"/>
                  </a:cubicBezTo>
                  <a:lnTo>
                    <a:pt x="0" y="21600"/>
                  </a:lnTo>
                  <a:close/>
                </a:path>
              </a:pathLst>
            </a:custGeom>
            <a:noFill/>
            <a:ln w="9525">
              <a:solidFill>
                <a:srgbClr val="000000"/>
              </a:solidFill>
              <a:round/>
              <a:headEnd/>
              <a:tailEnd/>
            </a:ln>
          </p:spPr>
          <p:txBody>
            <a:bodyPr rot="10800000"/>
            <a:lstStyle/>
            <a:p>
              <a:endParaRPr lang="en-SG"/>
            </a:p>
          </p:txBody>
        </p:sp>
        <p:sp>
          <p:nvSpPr>
            <p:cNvPr id="7" name="TextBox 25"/>
            <p:cNvSpPr txBox="1">
              <a:spLocks noChangeArrowheads="1"/>
            </p:cNvSpPr>
            <p:nvPr/>
          </p:nvSpPr>
          <p:spPr bwMode="auto">
            <a:xfrm>
              <a:off x="3156" y="4007"/>
              <a:ext cx="119" cy="173"/>
            </a:xfrm>
            <a:prstGeom prst="rect">
              <a:avLst/>
            </a:prstGeom>
            <a:noFill/>
            <a:ln w="9525">
              <a:noFill/>
              <a:miter lim="800000"/>
              <a:headEnd/>
              <a:tailEnd/>
            </a:ln>
          </p:spPr>
          <p:txBody>
            <a:bodyPr>
              <a:spAutoFit/>
            </a:bodyPr>
            <a:lstStyle/>
            <a:p>
              <a:r>
                <a:rPr lang="en-US" sz="1200"/>
                <a:t>0</a:t>
              </a:r>
            </a:p>
          </p:txBody>
        </p:sp>
        <p:sp>
          <p:nvSpPr>
            <p:cNvPr id="8" name="Text Box 28"/>
            <p:cNvSpPr txBox="1">
              <a:spLocks noChangeArrowheads="1"/>
            </p:cNvSpPr>
            <p:nvPr/>
          </p:nvSpPr>
          <p:spPr bwMode="auto">
            <a:xfrm>
              <a:off x="4966" y="4084"/>
              <a:ext cx="501" cy="135"/>
            </a:xfrm>
            <a:prstGeom prst="rect">
              <a:avLst/>
            </a:prstGeom>
            <a:solidFill>
              <a:srgbClr val="FFFFFF"/>
            </a:solidFill>
            <a:ln w="9525">
              <a:noFill/>
              <a:miter lim="800000"/>
              <a:headEnd/>
              <a:tailEnd/>
            </a:ln>
          </p:spPr>
          <p:txBody>
            <a:bodyPr lIns="73152" tIns="36576" rIns="73152" bIns="36576"/>
            <a:lstStyle/>
            <a:p>
              <a:pPr eaLnBrk="0" hangingPunct="0"/>
              <a:r>
                <a:rPr lang="en-US" altLang="zh-CN" sz="1200" dirty="0">
                  <a:latin typeface="Arial" pitchFamily="34" charset="0"/>
                  <a:ea typeface="宋体" pitchFamily="2" charset="-122"/>
                  <a:cs typeface="Arial" pitchFamily="34" charset="0"/>
                </a:rPr>
                <a:t>Time</a:t>
              </a:r>
              <a:r>
                <a:rPr lang="en-US" altLang="zh-CN" sz="1200" b="0" dirty="0">
                  <a:latin typeface="Arial" pitchFamily="34" charset="0"/>
                  <a:ea typeface="宋体" pitchFamily="2" charset="-122"/>
                  <a:cs typeface="Arial" pitchFamily="34" charset="0"/>
                </a:rPr>
                <a:t> (s)</a:t>
              </a:r>
            </a:p>
          </p:txBody>
        </p:sp>
        <p:sp>
          <p:nvSpPr>
            <p:cNvPr id="9" name="TextBox 25"/>
            <p:cNvSpPr txBox="1">
              <a:spLocks noChangeArrowheads="1"/>
            </p:cNvSpPr>
            <p:nvPr/>
          </p:nvSpPr>
          <p:spPr bwMode="auto">
            <a:xfrm>
              <a:off x="4608" y="4007"/>
              <a:ext cx="231" cy="173"/>
            </a:xfrm>
            <a:prstGeom prst="rect">
              <a:avLst/>
            </a:prstGeom>
            <a:noFill/>
            <a:ln w="9525">
              <a:noFill/>
              <a:miter lim="800000"/>
              <a:headEnd/>
              <a:tailEnd/>
            </a:ln>
          </p:spPr>
          <p:txBody>
            <a:bodyPr>
              <a:spAutoFit/>
            </a:bodyPr>
            <a:lstStyle/>
            <a:p>
              <a:r>
                <a:rPr lang="en-US" sz="1200"/>
                <a:t>30</a:t>
              </a:r>
            </a:p>
          </p:txBody>
        </p:sp>
        <p:sp>
          <p:nvSpPr>
            <p:cNvPr id="10" name="Line 30"/>
            <p:cNvSpPr>
              <a:spLocks noChangeShapeType="1"/>
            </p:cNvSpPr>
            <p:nvPr/>
          </p:nvSpPr>
          <p:spPr bwMode="auto">
            <a:xfrm flipH="1">
              <a:off x="3281" y="3226"/>
              <a:ext cx="1" cy="944"/>
            </a:xfrm>
            <a:prstGeom prst="line">
              <a:avLst/>
            </a:prstGeom>
            <a:noFill/>
            <a:ln w="9525">
              <a:solidFill>
                <a:srgbClr val="000000"/>
              </a:solidFill>
              <a:round/>
              <a:headEnd type="arrow" w="med" len="med"/>
              <a:tailEnd/>
            </a:ln>
          </p:spPr>
          <p:txBody>
            <a:bodyPr/>
            <a:lstStyle/>
            <a:p>
              <a:endParaRPr lang="en-SG"/>
            </a:p>
          </p:txBody>
        </p:sp>
        <p:sp>
          <p:nvSpPr>
            <p:cNvPr id="11" name="Line 29"/>
            <p:cNvSpPr>
              <a:spLocks noChangeShapeType="1"/>
            </p:cNvSpPr>
            <p:nvPr/>
          </p:nvSpPr>
          <p:spPr bwMode="auto">
            <a:xfrm flipV="1">
              <a:off x="3024" y="4016"/>
              <a:ext cx="2098" cy="0"/>
            </a:xfrm>
            <a:prstGeom prst="line">
              <a:avLst/>
            </a:prstGeom>
            <a:noFill/>
            <a:ln w="9525">
              <a:solidFill>
                <a:srgbClr val="000000"/>
              </a:solidFill>
              <a:round/>
              <a:headEnd/>
              <a:tailEnd type="arrow" w="med" len="med"/>
            </a:ln>
          </p:spPr>
          <p:txBody>
            <a:bodyPr/>
            <a:lstStyle/>
            <a:p>
              <a:endParaRPr lang="en-SG"/>
            </a:p>
          </p:txBody>
        </p:sp>
        <p:sp>
          <p:nvSpPr>
            <p:cNvPr id="12" name="Text Box 27"/>
            <p:cNvSpPr txBox="1">
              <a:spLocks noChangeArrowheads="1"/>
            </p:cNvSpPr>
            <p:nvPr/>
          </p:nvSpPr>
          <p:spPr bwMode="auto">
            <a:xfrm>
              <a:off x="3054" y="3074"/>
              <a:ext cx="1292" cy="135"/>
            </a:xfrm>
            <a:prstGeom prst="rect">
              <a:avLst/>
            </a:prstGeom>
            <a:solidFill>
              <a:srgbClr val="FFFFFF"/>
            </a:solidFill>
            <a:ln w="9525">
              <a:noFill/>
              <a:miter lim="800000"/>
              <a:headEnd/>
              <a:tailEnd/>
            </a:ln>
          </p:spPr>
          <p:txBody>
            <a:bodyPr lIns="73152" tIns="36576" rIns="73152" bIns="36576"/>
            <a:lstStyle/>
            <a:p>
              <a:pPr eaLnBrk="0" hangingPunct="0"/>
              <a:r>
                <a:rPr lang="en-US" altLang="zh-CN" sz="1200" dirty="0" smtClean="0">
                  <a:latin typeface="Arial" pitchFamily="34" charset="0"/>
                  <a:ea typeface="宋体" pitchFamily="2" charset="-122"/>
                  <a:cs typeface="Arial" pitchFamily="34" charset="0"/>
                </a:rPr>
                <a:t>Velocity</a:t>
              </a:r>
              <a:r>
                <a:rPr lang="en-US" altLang="zh-CN" sz="1200" b="0" dirty="0" smtClean="0">
                  <a:latin typeface="Arial" pitchFamily="34" charset="0"/>
                  <a:ea typeface="宋体" pitchFamily="2" charset="-122"/>
                  <a:cs typeface="Arial" pitchFamily="34" charset="0"/>
                </a:rPr>
                <a:t> </a:t>
              </a:r>
              <a:r>
                <a:rPr lang="en-US" altLang="zh-CN" sz="1200" b="0" dirty="0">
                  <a:latin typeface="Arial" pitchFamily="34" charset="0"/>
                  <a:ea typeface="宋体" pitchFamily="2" charset="-122"/>
                  <a:cs typeface="Arial" pitchFamily="34" charset="0"/>
                </a:rPr>
                <a:t>(</a:t>
              </a:r>
              <a:r>
                <a:rPr lang="en-US" altLang="zh-CN" sz="1200" b="0" dirty="0" smtClean="0">
                  <a:latin typeface="Arial" pitchFamily="34" charset="0"/>
                  <a:ea typeface="宋体" pitchFamily="2" charset="-122"/>
                  <a:cs typeface="Arial" pitchFamily="34" charset="0"/>
                </a:rPr>
                <a:t>m/s)</a:t>
              </a:r>
              <a:endParaRPr lang="en-US" altLang="zh-CN" sz="1200" b="0" dirty="0">
                <a:latin typeface="Arial" pitchFamily="34" charset="0"/>
                <a:ea typeface="宋体" pitchFamily="2" charset="-122"/>
                <a:cs typeface="Arial" pitchFamily="34" charset="0"/>
              </a:endParaRPr>
            </a:p>
          </p:txBody>
        </p:sp>
        <p:sp>
          <p:nvSpPr>
            <p:cNvPr id="13" name="Oval 22"/>
            <p:cNvSpPr>
              <a:spLocks noChangeArrowheads="1"/>
            </p:cNvSpPr>
            <p:nvPr/>
          </p:nvSpPr>
          <p:spPr bwMode="auto">
            <a:xfrm flipH="1" flipV="1">
              <a:off x="3941" y="3434"/>
              <a:ext cx="45" cy="37"/>
            </a:xfrm>
            <a:prstGeom prst="ellipse">
              <a:avLst/>
            </a:prstGeom>
            <a:solidFill>
              <a:schemeClr val="tx1"/>
            </a:solidFill>
            <a:ln w="9525" algn="ctr">
              <a:solidFill>
                <a:schemeClr val="tx1"/>
              </a:solidFill>
              <a:round/>
              <a:headEnd/>
              <a:tailEnd/>
            </a:ln>
          </p:spPr>
          <p:txBody>
            <a:bodyPr/>
            <a:lstStyle/>
            <a:p>
              <a:endParaRPr lang="en-GB"/>
            </a:p>
          </p:txBody>
        </p:sp>
      </p:grpSp>
      <p:sp>
        <p:nvSpPr>
          <p:cNvPr id="14" name="Text Box 30"/>
          <p:cNvSpPr txBox="1">
            <a:spLocks noChangeArrowheads="1"/>
          </p:cNvSpPr>
          <p:nvPr/>
        </p:nvSpPr>
        <p:spPr bwMode="auto">
          <a:xfrm>
            <a:off x="5718755" y="4355616"/>
            <a:ext cx="1219200" cy="366712"/>
          </a:xfrm>
          <a:prstGeom prst="rect">
            <a:avLst/>
          </a:prstGeom>
          <a:noFill/>
          <a:ln w="9525">
            <a:noFill/>
            <a:miter lim="800000"/>
            <a:headEnd/>
            <a:tailEnd/>
          </a:ln>
        </p:spPr>
        <p:txBody>
          <a:bodyPr wrap="square">
            <a:spAutoFit/>
          </a:bodyPr>
          <a:lstStyle/>
          <a:p>
            <a:r>
              <a:rPr lang="en-SG" b="0" dirty="0" smtClean="0">
                <a:solidFill>
                  <a:srgbClr val="009900"/>
                </a:solidFill>
              </a:rPr>
              <a:t>Gradient </a:t>
            </a:r>
            <a:endParaRPr lang="en-SG" b="0" dirty="0">
              <a:solidFill>
                <a:srgbClr val="009900"/>
              </a:solidFill>
            </a:endParaRPr>
          </a:p>
        </p:txBody>
      </p:sp>
      <p:sp>
        <p:nvSpPr>
          <p:cNvPr id="15" name="Content Placeholder 3"/>
          <p:cNvSpPr txBox="1">
            <a:spLocks/>
          </p:cNvSpPr>
          <p:nvPr/>
        </p:nvSpPr>
        <p:spPr bwMode="auto">
          <a:xfrm>
            <a:off x="457200" y="3279588"/>
            <a:ext cx="4495800" cy="2635155"/>
          </a:xfrm>
          <a:prstGeom prst="rect">
            <a:avLst/>
          </a:prstGeom>
          <a:noFill/>
          <a:ln w="9525">
            <a:noFill/>
            <a:miter lim="800000"/>
            <a:headEnd/>
            <a:tailEnd/>
          </a:ln>
        </p:spPr>
        <p:txBody>
          <a:bodyPr/>
          <a:lstStyle/>
          <a:p>
            <a:pPr marL="342900" indent="-342900" eaLnBrk="0" hangingPunct="0">
              <a:lnSpc>
                <a:spcPct val="90000"/>
              </a:lnSpc>
              <a:spcBef>
                <a:spcPts val="1800"/>
              </a:spcBef>
              <a:buFontTx/>
              <a:buChar char="•"/>
              <a:defRPr/>
            </a:pPr>
            <a:r>
              <a:rPr lang="en-US" sz="2600" b="0" kern="0" dirty="0" smtClean="0">
                <a:latin typeface="Arial" pitchFamily="34" charset="0"/>
                <a:cs typeface="Arial" pitchFamily="34" charset="0"/>
              </a:rPr>
              <a:t>For a </a:t>
            </a:r>
            <a:r>
              <a:rPr lang="en-US" sz="2600" kern="0" dirty="0" smtClean="0">
                <a:latin typeface="Arial" pitchFamily="34" charset="0"/>
                <a:cs typeface="Arial" pitchFamily="34" charset="0"/>
              </a:rPr>
              <a:t>velocity</a:t>
            </a:r>
            <a:r>
              <a:rPr lang="en-US" sz="2600" b="0" kern="0" dirty="0" smtClean="0">
                <a:latin typeface="Arial" pitchFamily="34" charset="0"/>
                <a:cs typeface="Arial" pitchFamily="34" charset="0"/>
              </a:rPr>
              <a:t>-time graph, </a:t>
            </a:r>
            <a:r>
              <a:rPr lang="en-US" sz="2800" dirty="0" smtClean="0"/>
              <a:t>the </a:t>
            </a:r>
            <a:r>
              <a:rPr lang="en-US" sz="2800" b="1" dirty="0" smtClean="0"/>
              <a:t>gradient</a:t>
            </a:r>
            <a:r>
              <a:rPr lang="en-US" sz="2800" dirty="0" smtClean="0"/>
              <a:t> of the tangent line </a:t>
            </a:r>
            <a:r>
              <a:rPr lang="en-US" sz="2600" b="0" kern="0" dirty="0" smtClean="0">
                <a:latin typeface="Arial" pitchFamily="34" charset="0"/>
                <a:cs typeface="Arial" pitchFamily="34" charset="0"/>
              </a:rPr>
              <a:t>at </a:t>
            </a:r>
            <a:r>
              <a:rPr lang="en-US" sz="2600" b="0" kern="0" dirty="0">
                <a:latin typeface="Arial" pitchFamily="34" charset="0"/>
                <a:cs typeface="Arial" pitchFamily="34" charset="0"/>
              </a:rPr>
              <a:t>any particular time represents the instantaneous </a:t>
            </a:r>
            <a:r>
              <a:rPr lang="en-US" sz="2600" b="0" kern="0" dirty="0" smtClean="0">
                <a:latin typeface="Arial" pitchFamily="34" charset="0"/>
                <a:cs typeface="Arial" pitchFamily="34" charset="0"/>
              </a:rPr>
              <a:t>acceleration at that point in time.</a:t>
            </a:r>
            <a:endParaRPr lang="en-US" sz="2600" b="0" kern="0" dirty="0">
              <a:latin typeface="Arial" pitchFamily="34" charset="0"/>
              <a:cs typeface="Arial" pitchFamily="34" charset="0"/>
            </a:endParaRPr>
          </a:p>
          <a:p>
            <a:pPr marL="342900" indent="-342900" eaLnBrk="0" hangingPunct="0">
              <a:spcBef>
                <a:spcPct val="20000"/>
              </a:spcBef>
              <a:buFontTx/>
              <a:buChar char="•"/>
              <a:defRPr/>
            </a:pPr>
            <a:endParaRPr lang="en-US" sz="2400" b="0" kern="0" dirty="0">
              <a:latin typeface="+mn-lt"/>
              <a:cs typeface="+mn-cs"/>
            </a:endParaRPr>
          </a:p>
        </p:txBody>
      </p:sp>
    </p:spTree>
    <p:extLst>
      <p:ext uri="{BB962C8B-B14F-4D97-AF65-F5344CB8AC3E}">
        <p14:creationId xmlns:p14="http://schemas.microsoft.com/office/powerpoint/2010/main" val="1360344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572799" y="1163789"/>
            <a:ext cx="8114002" cy="527587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SG" sz="2400" u="sng" dirty="0" smtClean="0"/>
              <a:t>‘Great MRT Debate’</a:t>
            </a:r>
          </a:p>
          <a:p>
            <a:pPr marL="0" indent="0">
              <a:buNone/>
            </a:pPr>
            <a:r>
              <a:rPr lang="en-SG" sz="2400" dirty="0" smtClean="0"/>
              <a:t>The </a:t>
            </a:r>
            <a:r>
              <a:rPr lang="en-SG" sz="2400" dirty="0"/>
              <a:t>government </a:t>
            </a:r>
            <a:r>
              <a:rPr lang="en-SG" sz="2400" dirty="0" smtClean="0"/>
              <a:t>embarked </a:t>
            </a:r>
            <a:r>
              <a:rPr lang="en-SG" sz="2400" dirty="0"/>
              <a:t>on a study in 1967 to develop a long-term </a:t>
            </a:r>
            <a:r>
              <a:rPr lang="en-SG" sz="2400" dirty="0" smtClean="0"/>
              <a:t>solution to a sustainable transport system. </a:t>
            </a:r>
            <a:r>
              <a:rPr lang="en-SG" sz="2400" dirty="0"/>
              <a:t>Completed in 1971, the study envisaged the need for a rail transit system to cater to Singapore's growing transport needs. Thus began the 'Great MRT Debate'. The decision to build a $5 billion solution did not come easy. </a:t>
            </a:r>
            <a:r>
              <a:rPr lang="en-SG" sz="2400" dirty="0" smtClean="0"/>
              <a:t>After </a:t>
            </a:r>
            <a:r>
              <a:rPr lang="en-SG" sz="2400" dirty="0"/>
              <a:t>a decade of rigorous discussions, the government gave the MRT the green light in May 1982</a:t>
            </a:r>
            <a:r>
              <a:rPr lang="en-SG" sz="2400" dirty="0" smtClean="0"/>
              <a:t>.</a:t>
            </a:r>
          </a:p>
        </p:txBody>
      </p:sp>
      <p:sp>
        <p:nvSpPr>
          <p:cNvPr id="5" name="Title 1"/>
          <p:cNvSpPr txBox="1">
            <a:spLocks/>
          </p:cNvSpPr>
          <p:nvPr/>
        </p:nvSpPr>
        <p:spPr>
          <a:xfrm>
            <a:off x="572799" y="290946"/>
            <a:ext cx="6645419" cy="665018"/>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GB" sz="3200" b="1" dirty="0" smtClean="0"/>
              <a:t>National Education Message</a:t>
            </a:r>
            <a:endParaRPr lang="en-GB" sz="3200" b="1" dirty="0"/>
          </a:p>
        </p:txBody>
      </p:sp>
    </p:spTree>
    <p:extLst>
      <p:ext uri="{BB962C8B-B14F-4D97-AF65-F5344CB8AC3E}">
        <p14:creationId xmlns:p14="http://schemas.microsoft.com/office/powerpoint/2010/main" val="38030507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3"/>
          <p:cNvSpPr txBox="1">
            <a:spLocks/>
          </p:cNvSpPr>
          <p:nvPr/>
        </p:nvSpPr>
        <p:spPr>
          <a:xfrm>
            <a:off x="457200" y="1108364"/>
            <a:ext cx="8382000" cy="486539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spcBef>
                <a:spcPts val="1200"/>
              </a:spcBef>
              <a:defRPr/>
            </a:pPr>
            <a:r>
              <a:rPr lang="en-US" sz="2800" dirty="0" smtClean="0"/>
              <a:t>One way in which we can estimate the instantaneous acceleration at a point is by </a:t>
            </a:r>
            <a:r>
              <a:rPr lang="en-SG" sz="2800" dirty="0"/>
              <a:t>draw tangent at the given point and use it to estimate the </a:t>
            </a:r>
            <a:r>
              <a:rPr lang="en-SG" sz="2800" dirty="0" smtClean="0"/>
              <a:t>gradient </a:t>
            </a:r>
            <a:r>
              <a:rPr lang="en-US" sz="2800" dirty="0" smtClean="0"/>
              <a:t>as shown below.</a:t>
            </a:r>
            <a:r>
              <a:rPr lang="en-US" dirty="0" smtClean="0"/>
              <a:t> </a:t>
            </a:r>
          </a:p>
          <a:p>
            <a:pPr lvl="1">
              <a:buFontTx/>
              <a:buNone/>
              <a:defRPr/>
            </a:pPr>
            <a:r>
              <a:rPr lang="en-US" sz="1800" dirty="0" smtClean="0"/>
              <a:t>	</a:t>
            </a:r>
          </a:p>
          <a:p>
            <a:pPr>
              <a:defRPr/>
            </a:pPr>
            <a:endParaRPr lang="en-US" sz="2000" dirty="0" smtClean="0"/>
          </a:p>
          <a:p>
            <a:pPr>
              <a:defRPr/>
            </a:pPr>
            <a:endParaRPr lang="en-US" sz="2000" dirty="0" smtClean="0"/>
          </a:p>
          <a:p>
            <a:pPr>
              <a:defRPr/>
            </a:pPr>
            <a:endParaRPr lang="en-US" sz="2000" dirty="0" smtClean="0"/>
          </a:p>
          <a:p>
            <a:pPr>
              <a:defRPr/>
            </a:pPr>
            <a:endParaRPr lang="en-US" sz="2000" dirty="0" smtClean="0"/>
          </a:p>
          <a:p>
            <a:pPr>
              <a:defRPr/>
            </a:pPr>
            <a:endParaRPr lang="en-US" sz="2000" dirty="0" smtClean="0"/>
          </a:p>
          <a:p>
            <a:pPr>
              <a:defRPr/>
            </a:pPr>
            <a:endParaRPr lang="en-US" sz="2000" dirty="0" smtClean="0"/>
          </a:p>
          <a:p>
            <a:pPr>
              <a:defRPr/>
            </a:pPr>
            <a:endParaRPr lang="en-US" sz="2000" dirty="0" smtClean="0"/>
          </a:p>
        </p:txBody>
      </p:sp>
      <p:sp>
        <p:nvSpPr>
          <p:cNvPr id="26" name="Title 2"/>
          <p:cNvSpPr txBox="1">
            <a:spLocks/>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Exploring Further</a:t>
            </a:r>
            <a:endParaRPr lang="en-GB" sz="3200" b="1" dirty="0" smtClean="0"/>
          </a:p>
        </p:txBody>
      </p:sp>
      <p:pic>
        <p:nvPicPr>
          <p:cNvPr id="27" name="Picture 26"/>
          <p:cNvPicPr/>
          <p:nvPr/>
        </p:nvPicPr>
        <p:blipFill>
          <a:blip r:embed="rId3">
            <a:extLst>
              <a:ext uri="{28A0092B-C50C-407E-A947-70E740481C1C}">
                <a14:useLocalDpi xmlns:a14="http://schemas.microsoft.com/office/drawing/2010/main" val="0"/>
              </a:ext>
            </a:extLst>
          </a:blip>
          <a:srcRect/>
          <a:stretch>
            <a:fillRect/>
          </a:stretch>
        </p:blipFill>
        <p:spPr bwMode="auto">
          <a:xfrm>
            <a:off x="971983" y="3061847"/>
            <a:ext cx="4084928" cy="3350563"/>
          </a:xfrm>
          <a:prstGeom prst="rect">
            <a:avLst/>
          </a:prstGeom>
          <a:noFill/>
        </p:spPr>
      </p:pic>
      <p:cxnSp>
        <p:nvCxnSpPr>
          <p:cNvPr id="28" name="Straight Connector 27"/>
          <p:cNvCxnSpPr/>
          <p:nvPr/>
        </p:nvCxnSpPr>
        <p:spPr>
          <a:xfrm flipV="1">
            <a:off x="2147461" y="4072105"/>
            <a:ext cx="1273740" cy="540000"/>
          </a:xfrm>
          <a:prstGeom prst="line">
            <a:avLst/>
          </a:prstGeom>
          <a:ln w="28575">
            <a:solidFill>
              <a:srgbClr val="0000FF"/>
            </a:solidFill>
            <a:prstDash val="dash"/>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2756621" y="4355960"/>
            <a:ext cx="0" cy="1656000"/>
          </a:xfrm>
          <a:prstGeom prst="line">
            <a:avLst/>
          </a:prstGeom>
          <a:ln>
            <a:solidFill>
              <a:srgbClr val="6DB310"/>
            </a:solidFill>
            <a:prstDash val="dash"/>
          </a:ln>
        </p:spPr>
        <p:style>
          <a:lnRef idx="2">
            <a:schemeClr val="accent1"/>
          </a:lnRef>
          <a:fillRef idx="0">
            <a:schemeClr val="accent1"/>
          </a:fillRef>
          <a:effectRef idx="1">
            <a:schemeClr val="accent1"/>
          </a:effectRef>
          <a:fontRef idx="minor">
            <a:schemeClr val="tx1"/>
          </a:fontRef>
        </p:style>
      </p:cxnSp>
      <p:graphicFrame>
        <p:nvGraphicFramePr>
          <p:cNvPr id="33" name="Object 32"/>
          <p:cNvGraphicFramePr>
            <a:graphicFrameLocks noChangeAspect="1"/>
          </p:cNvGraphicFramePr>
          <p:nvPr>
            <p:extLst>
              <p:ext uri="{D42A27DB-BD31-4B8C-83A1-F6EECF244321}">
                <p14:modId xmlns:p14="http://schemas.microsoft.com/office/powerpoint/2010/main" val="1208799994"/>
              </p:ext>
            </p:extLst>
          </p:nvPr>
        </p:nvGraphicFramePr>
        <p:xfrm>
          <a:off x="5318270" y="4196052"/>
          <a:ext cx="1898518" cy="1359621"/>
        </p:xfrm>
        <a:graphic>
          <a:graphicData uri="http://schemas.openxmlformats.org/presentationml/2006/ole">
            <mc:AlternateContent xmlns:mc="http://schemas.openxmlformats.org/markup-compatibility/2006">
              <mc:Choice xmlns:v="urn:schemas-microsoft-com:vml" Requires="v">
                <p:oleObj spid="_x0000_s15368" name="Equation" r:id="rId4" imgW="850680" imgH="609480" progId="Equation.3">
                  <p:embed/>
                </p:oleObj>
              </mc:Choice>
              <mc:Fallback>
                <p:oleObj name="Equation" r:id="rId4" imgW="850680" imgH="609480" progId="Equation.3">
                  <p:embed/>
                  <p:pic>
                    <p:nvPicPr>
                      <p:cNvPr id="0" name="Object 5"/>
                      <p:cNvPicPr>
                        <a:picLocks noChangeAspect="1" noChangeArrowheads="1"/>
                      </p:cNvPicPr>
                      <p:nvPr/>
                    </p:nvPicPr>
                    <p:blipFill>
                      <a:blip r:embed="rId5"/>
                      <a:srcRect/>
                      <a:stretch>
                        <a:fillRect/>
                      </a:stretch>
                    </p:blipFill>
                    <p:spPr bwMode="auto">
                      <a:xfrm>
                        <a:off x="5318270" y="4196052"/>
                        <a:ext cx="1898518" cy="1359621"/>
                      </a:xfrm>
                      <a:prstGeom prst="rect">
                        <a:avLst/>
                      </a:prstGeom>
                      <a:noFill/>
                      <a:ln>
                        <a:noFill/>
                      </a:ln>
                    </p:spPr>
                  </p:pic>
                </p:oleObj>
              </mc:Fallback>
            </mc:AlternateContent>
          </a:graphicData>
        </a:graphic>
      </p:graphicFrame>
      <p:sp>
        <p:nvSpPr>
          <p:cNvPr id="35" name="Text Box 8"/>
          <p:cNvSpPr txBox="1">
            <a:spLocks noChangeAspect="1" noChangeArrowheads="1"/>
          </p:cNvSpPr>
          <p:nvPr/>
        </p:nvSpPr>
        <p:spPr bwMode="auto">
          <a:xfrm>
            <a:off x="344132" y="2754070"/>
            <a:ext cx="1255702" cy="307777"/>
          </a:xfrm>
          <a:prstGeom prst="rect">
            <a:avLst/>
          </a:prstGeom>
          <a:noFill/>
          <a:ln w="9525" algn="ctr">
            <a:noFill/>
            <a:miter lim="800000"/>
            <a:headEnd/>
            <a:tailEnd/>
          </a:ln>
        </p:spPr>
        <p:txBody>
          <a:bodyPr wrap="square">
            <a:spAutoFit/>
          </a:bodyPr>
          <a:lstStyle/>
          <a:p>
            <a:pPr algn="ctr"/>
            <a:r>
              <a:rPr lang="en-SG" sz="1400" dirty="0">
                <a:latin typeface="Arial" pitchFamily="34" charset="0"/>
                <a:cs typeface="Arial" pitchFamily="34" charset="0"/>
              </a:rPr>
              <a:t>Velocity</a:t>
            </a:r>
          </a:p>
        </p:txBody>
      </p:sp>
      <p:sp>
        <p:nvSpPr>
          <p:cNvPr id="36" name="Text Box 9"/>
          <p:cNvSpPr txBox="1">
            <a:spLocks noChangeAspect="1" noChangeArrowheads="1"/>
          </p:cNvSpPr>
          <p:nvPr/>
        </p:nvSpPr>
        <p:spPr bwMode="auto">
          <a:xfrm>
            <a:off x="4390013" y="6406222"/>
            <a:ext cx="1139825" cy="307975"/>
          </a:xfrm>
          <a:prstGeom prst="rect">
            <a:avLst/>
          </a:prstGeom>
          <a:noFill/>
          <a:ln w="9525" algn="ctr">
            <a:noFill/>
            <a:miter lim="800000"/>
            <a:headEnd/>
            <a:tailEnd/>
          </a:ln>
        </p:spPr>
        <p:txBody>
          <a:bodyPr>
            <a:spAutoFit/>
          </a:bodyPr>
          <a:lstStyle/>
          <a:p>
            <a:r>
              <a:rPr lang="en-SG" sz="1400" dirty="0">
                <a:latin typeface="Arial" pitchFamily="34" charset="0"/>
                <a:cs typeface="Arial" pitchFamily="34" charset="0"/>
              </a:rPr>
              <a:t>Time, </a:t>
            </a:r>
            <a:r>
              <a:rPr lang="en-SG" sz="1400" i="1" dirty="0">
                <a:latin typeface="Times New Roman" pitchFamily="18" charset="0"/>
                <a:cs typeface="Times New Roman" pitchFamily="18" charset="0"/>
              </a:rPr>
              <a:t>t</a:t>
            </a:r>
            <a:r>
              <a:rPr lang="en-SG" sz="1400" dirty="0">
                <a:latin typeface="Arial" pitchFamily="34" charset="0"/>
                <a:cs typeface="Arial" pitchFamily="34" charset="0"/>
              </a:rPr>
              <a:t> </a:t>
            </a:r>
          </a:p>
        </p:txBody>
      </p:sp>
      <p:sp>
        <p:nvSpPr>
          <p:cNvPr id="37" name="Rectangle 36"/>
          <p:cNvSpPr/>
          <p:nvPr/>
        </p:nvSpPr>
        <p:spPr>
          <a:xfrm>
            <a:off x="5208307" y="3386478"/>
            <a:ext cx="3935693" cy="830997"/>
          </a:xfrm>
          <a:prstGeom prst="rect">
            <a:avLst/>
          </a:prstGeom>
        </p:spPr>
        <p:txBody>
          <a:bodyPr wrap="square">
            <a:spAutoFit/>
          </a:bodyPr>
          <a:lstStyle/>
          <a:p>
            <a:r>
              <a:rPr lang="en-US" sz="2400" kern="0" dirty="0" smtClean="0">
                <a:latin typeface="Arial" pitchFamily="34" charset="0"/>
                <a:cs typeface="Arial" pitchFamily="34" charset="0"/>
              </a:rPr>
              <a:t>Instantaneous </a:t>
            </a:r>
            <a:r>
              <a:rPr lang="en-US" sz="2400" kern="0" dirty="0" smtClean="0">
                <a:latin typeface="Arial" pitchFamily="34" charset="0"/>
                <a:cs typeface="Arial" pitchFamily="34" charset="0"/>
              </a:rPr>
              <a:t>acceleration at </a:t>
            </a:r>
            <a:r>
              <a:rPr lang="en-US" sz="2400" i="1" kern="0" dirty="0" smtClean="0">
                <a:latin typeface="Times New Roman" panose="02020603050405020304" pitchFamily="18" charset="0"/>
                <a:cs typeface="Times New Roman" panose="02020603050405020304" pitchFamily="18" charset="0"/>
              </a:rPr>
              <a:t>t</a:t>
            </a:r>
            <a:r>
              <a:rPr lang="en-US" sz="2400" kern="0" dirty="0" smtClean="0">
                <a:latin typeface="Arial" pitchFamily="34" charset="0"/>
                <a:cs typeface="Arial" pitchFamily="34" charset="0"/>
              </a:rPr>
              <a:t> = 0.20 s </a:t>
            </a:r>
            <a:endParaRPr lang="en-SG" sz="2400" dirty="0"/>
          </a:p>
        </p:txBody>
      </p:sp>
      <p:cxnSp>
        <p:nvCxnSpPr>
          <p:cNvPr id="38" name="Straight Connector 37"/>
          <p:cNvCxnSpPr/>
          <p:nvPr/>
        </p:nvCxnSpPr>
        <p:spPr>
          <a:xfrm flipV="1">
            <a:off x="2119751" y="4598250"/>
            <a:ext cx="0" cy="1404000"/>
          </a:xfrm>
          <a:prstGeom prst="line">
            <a:avLst/>
          </a:prstGeom>
          <a:ln>
            <a:solidFill>
              <a:srgbClr val="0000FF"/>
            </a:solidFill>
            <a:prstDash val="dash"/>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393497" y="4072105"/>
            <a:ext cx="0" cy="1944000"/>
          </a:xfrm>
          <a:prstGeom prst="line">
            <a:avLst/>
          </a:prstGeom>
          <a:ln>
            <a:solidFill>
              <a:srgbClr val="0000FF"/>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4690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3"/>
          <p:cNvSpPr txBox="1">
            <a:spLocks/>
          </p:cNvSpPr>
          <p:nvPr/>
        </p:nvSpPr>
        <p:spPr>
          <a:xfrm>
            <a:off x="457200" y="1273968"/>
            <a:ext cx="8229600"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defRPr/>
            </a:pPr>
            <a:r>
              <a:rPr lang="en-US" sz="2400" dirty="0" smtClean="0"/>
              <a:t>The calculations using data at smaller intervals would </a:t>
            </a:r>
            <a:r>
              <a:rPr lang="en-US" sz="2400" b="1" dirty="0" smtClean="0"/>
              <a:t>improve the accuracy</a:t>
            </a:r>
            <a:r>
              <a:rPr lang="en-US" sz="2400" dirty="0" smtClean="0"/>
              <a:t> of the estimation of instantaneous acceleration, i.e. the estimates obtained will be closer to the actual instantaneous acceleration.</a:t>
            </a:r>
          </a:p>
        </p:txBody>
      </p:sp>
      <p:sp>
        <p:nvSpPr>
          <p:cNvPr id="14" name="Text Box 15"/>
          <p:cNvSpPr txBox="1">
            <a:spLocks noChangeArrowheads="1"/>
          </p:cNvSpPr>
          <p:nvPr/>
        </p:nvSpPr>
        <p:spPr bwMode="auto">
          <a:xfrm>
            <a:off x="1279830" y="6449855"/>
            <a:ext cx="2458750" cy="369332"/>
          </a:xfrm>
          <a:prstGeom prst="rect">
            <a:avLst/>
          </a:prstGeom>
          <a:noFill/>
          <a:ln w="9525">
            <a:noFill/>
            <a:miter lim="800000"/>
            <a:headEnd/>
            <a:tailEnd/>
          </a:ln>
        </p:spPr>
        <p:txBody>
          <a:bodyPr wrap="none">
            <a:spAutoFit/>
          </a:bodyPr>
          <a:lstStyle/>
          <a:p>
            <a:r>
              <a:rPr lang="en-SG" b="0" dirty="0">
                <a:latin typeface="Arial" pitchFamily="34" charset="0"/>
                <a:cs typeface="Arial" pitchFamily="34" charset="0"/>
              </a:rPr>
              <a:t>Time Interval of </a:t>
            </a:r>
            <a:r>
              <a:rPr lang="en-SG" b="0" dirty="0" smtClean="0">
                <a:latin typeface="Arial" pitchFamily="34" charset="0"/>
                <a:cs typeface="Arial" pitchFamily="34" charset="0"/>
              </a:rPr>
              <a:t>0.40 </a:t>
            </a:r>
            <a:r>
              <a:rPr lang="en-SG" b="0" dirty="0">
                <a:latin typeface="Arial" pitchFamily="34" charset="0"/>
                <a:cs typeface="Arial" pitchFamily="34" charset="0"/>
              </a:rPr>
              <a:t>s</a:t>
            </a:r>
          </a:p>
        </p:txBody>
      </p:sp>
      <p:sp>
        <p:nvSpPr>
          <p:cNvPr id="23" name="Title 2"/>
          <p:cNvSpPr txBox="1">
            <a:spLocks/>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Exploring Further</a:t>
            </a:r>
            <a:endParaRPr lang="en-GB" sz="3200" b="1" dirty="0" smtClean="0"/>
          </a:p>
        </p:txBody>
      </p:sp>
      <p:pic>
        <p:nvPicPr>
          <p:cNvPr id="24" name="Picture 23"/>
          <p:cNvPicPr/>
          <p:nvPr/>
        </p:nvPicPr>
        <p:blipFill>
          <a:blip r:embed="rId2">
            <a:extLst>
              <a:ext uri="{28A0092B-C50C-407E-A947-70E740481C1C}">
                <a14:useLocalDpi xmlns:a14="http://schemas.microsoft.com/office/drawing/2010/main" val="0"/>
              </a:ext>
            </a:extLst>
          </a:blip>
          <a:srcRect/>
          <a:stretch>
            <a:fillRect/>
          </a:stretch>
        </p:blipFill>
        <p:spPr bwMode="auto">
          <a:xfrm>
            <a:off x="445493" y="3061847"/>
            <a:ext cx="4084928" cy="3350563"/>
          </a:xfrm>
          <a:prstGeom prst="rect">
            <a:avLst/>
          </a:prstGeom>
          <a:noFill/>
        </p:spPr>
      </p:pic>
      <p:cxnSp>
        <p:nvCxnSpPr>
          <p:cNvPr id="25" name="Straight Connector 24"/>
          <p:cNvCxnSpPr/>
          <p:nvPr/>
        </p:nvCxnSpPr>
        <p:spPr>
          <a:xfrm flipV="1">
            <a:off x="922729" y="3889823"/>
            <a:ext cx="2595458" cy="1208108"/>
          </a:xfrm>
          <a:prstGeom prst="line">
            <a:avLst/>
          </a:prstGeom>
          <a:ln w="28575">
            <a:solidFill>
              <a:srgbClr val="0000FF"/>
            </a:solidFill>
            <a:prstDash val="dash"/>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2230131" y="4355960"/>
            <a:ext cx="0" cy="1656000"/>
          </a:xfrm>
          <a:prstGeom prst="line">
            <a:avLst/>
          </a:prstGeom>
          <a:ln>
            <a:solidFill>
              <a:srgbClr val="6DB310"/>
            </a:solidFill>
            <a:prstDash val="dash"/>
          </a:ln>
        </p:spPr>
        <p:style>
          <a:lnRef idx="2">
            <a:schemeClr val="accent1"/>
          </a:lnRef>
          <a:fillRef idx="0">
            <a:schemeClr val="accent1"/>
          </a:fillRef>
          <a:effectRef idx="1">
            <a:schemeClr val="accent1"/>
          </a:effectRef>
          <a:fontRef idx="minor">
            <a:schemeClr val="tx1"/>
          </a:fontRef>
        </p:style>
      </p:cxnSp>
      <p:sp>
        <p:nvSpPr>
          <p:cNvPr id="27" name="Text Box 8"/>
          <p:cNvSpPr txBox="1">
            <a:spLocks noChangeArrowheads="1"/>
          </p:cNvSpPr>
          <p:nvPr/>
        </p:nvSpPr>
        <p:spPr bwMode="auto">
          <a:xfrm>
            <a:off x="53177" y="2754069"/>
            <a:ext cx="828000" cy="324000"/>
          </a:xfrm>
          <a:prstGeom prst="rect">
            <a:avLst/>
          </a:prstGeom>
          <a:noFill/>
          <a:ln w="9525" algn="ctr">
            <a:noFill/>
            <a:miter lim="800000"/>
            <a:headEnd/>
            <a:tailEnd/>
          </a:ln>
        </p:spPr>
        <p:txBody>
          <a:bodyPr wrap="square">
            <a:spAutoFit/>
          </a:bodyPr>
          <a:lstStyle/>
          <a:p>
            <a:pPr algn="ctr"/>
            <a:r>
              <a:rPr lang="en-SG" sz="1400" dirty="0">
                <a:latin typeface="Arial" pitchFamily="34" charset="0"/>
                <a:cs typeface="Arial" pitchFamily="34" charset="0"/>
              </a:rPr>
              <a:t>Velocity</a:t>
            </a:r>
          </a:p>
        </p:txBody>
      </p:sp>
      <p:sp>
        <p:nvSpPr>
          <p:cNvPr id="28" name="Text Box 9"/>
          <p:cNvSpPr txBox="1">
            <a:spLocks noChangeAspect="1" noChangeArrowheads="1"/>
          </p:cNvSpPr>
          <p:nvPr/>
        </p:nvSpPr>
        <p:spPr bwMode="auto">
          <a:xfrm>
            <a:off x="3960508" y="6406222"/>
            <a:ext cx="1139825" cy="307975"/>
          </a:xfrm>
          <a:prstGeom prst="rect">
            <a:avLst/>
          </a:prstGeom>
          <a:noFill/>
          <a:ln w="9525" algn="ctr">
            <a:noFill/>
            <a:miter lim="800000"/>
            <a:headEnd/>
            <a:tailEnd/>
          </a:ln>
        </p:spPr>
        <p:txBody>
          <a:bodyPr>
            <a:spAutoFit/>
          </a:bodyPr>
          <a:lstStyle/>
          <a:p>
            <a:r>
              <a:rPr lang="en-SG" sz="1400" dirty="0">
                <a:latin typeface="Arial" pitchFamily="34" charset="0"/>
                <a:cs typeface="Arial" pitchFamily="34" charset="0"/>
              </a:rPr>
              <a:t>Time, </a:t>
            </a:r>
            <a:r>
              <a:rPr lang="en-SG" sz="1400" i="1" dirty="0">
                <a:latin typeface="Times New Roman" pitchFamily="18" charset="0"/>
                <a:cs typeface="Times New Roman" pitchFamily="18" charset="0"/>
              </a:rPr>
              <a:t>t</a:t>
            </a:r>
            <a:r>
              <a:rPr lang="en-SG" sz="1400" dirty="0">
                <a:latin typeface="Arial" pitchFamily="34" charset="0"/>
                <a:cs typeface="Arial" pitchFamily="34" charset="0"/>
              </a:rPr>
              <a:t> </a:t>
            </a:r>
          </a:p>
        </p:txBody>
      </p:sp>
      <p:cxnSp>
        <p:nvCxnSpPr>
          <p:cNvPr id="29" name="Straight Connector 28"/>
          <p:cNvCxnSpPr/>
          <p:nvPr/>
        </p:nvCxnSpPr>
        <p:spPr>
          <a:xfrm flipV="1">
            <a:off x="922729" y="5097931"/>
            <a:ext cx="0" cy="900000"/>
          </a:xfrm>
          <a:prstGeom prst="line">
            <a:avLst/>
          </a:prstGeom>
          <a:ln>
            <a:solidFill>
              <a:srgbClr val="0000FF"/>
            </a:solidFill>
            <a:prstDash val="dash"/>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V="1">
            <a:off x="3518187" y="3889823"/>
            <a:ext cx="0" cy="2160000"/>
          </a:xfrm>
          <a:prstGeom prst="line">
            <a:avLst/>
          </a:prstGeom>
          <a:ln>
            <a:solidFill>
              <a:srgbClr val="0000FF"/>
            </a:solidFill>
            <a:prstDash val="dash"/>
          </a:ln>
        </p:spPr>
        <p:style>
          <a:lnRef idx="2">
            <a:schemeClr val="accent1"/>
          </a:lnRef>
          <a:fillRef idx="0">
            <a:schemeClr val="accent1"/>
          </a:fillRef>
          <a:effectRef idx="1">
            <a:schemeClr val="accent1"/>
          </a:effectRef>
          <a:fontRef idx="minor">
            <a:schemeClr val="tx1"/>
          </a:fontRef>
        </p:style>
      </p:cxnSp>
      <p:sp>
        <p:nvSpPr>
          <p:cNvPr id="31" name="Text Box 15"/>
          <p:cNvSpPr txBox="1">
            <a:spLocks noChangeArrowheads="1"/>
          </p:cNvSpPr>
          <p:nvPr/>
        </p:nvSpPr>
        <p:spPr bwMode="auto">
          <a:xfrm>
            <a:off x="5669562" y="6449855"/>
            <a:ext cx="2458750" cy="369332"/>
          </a:xfrm>
          <a:prstGeom prst="rect">
            <a:avLst/>
          </a:prstGeom>
          <a:noFill/>
          <a:ln w="9525">
            <a:noFill/>
            <a:miter lim="800000"/>
            <a:headEnd/>
            <a:tailEnd/>
          </a:ln>
        </p:spPr>
        <p:txBody>
          <a:bodyPr wrap="none">
            <a:spAutoFit/>
          </a:bodyPr>
          <a:lstStyle/>
          <a:p>
            <a:r>
              <a:rPr lang="en-SG" b="0" dirty="0">
                <a:latin typeface="Arial" pitchFamily="34" charset="0"/>
                <a:cs typeface="Arial" pitchFamily="34" charset="0"/>
              </a:rPr>
              <a:t>Time Interval of </a:t>
            </a:r>
            <a:r>
              <a:rPr lang="en-SG" b="0" dirty="0" smtClean="0">
                <a:latin typeface="Arial" pitchFamily="34" charset="0"/>
                <a:cs typeface="Arial" pitchFamily="34" charset="0"/>
              </a:rPr>
              <a:t>0.04 </a:t>
            </a:r>
            <a:r>
              <a:rPr lang="en-SG" b="0" dirty="0">
                <a:latin typeface="Arial" pitchFamily="34" charset="0"/>
                <a:cs typeface="Arial" pitchFamily="34" charset="0"/>
              </a:rPr>
              <a:t>s</a:t>
            </a:r>
          </a:p>
        </p:txBody>
      </p:sp>
      <p:pic>
        <p:nvPicPr>
          <p:cNvPr id="32" name="Picture 31"/>
          <p:cNvPicPr/>
          <p:nvPr/>
        </p:nvPicPr>
        <p:blipFill>
          <a:blip r:embed="rId2">
            <a:extLst>
              <a:ext uri="{28A0092B-C50C-407E-A947-70E740481C1C}">
                <a14:useLocalDpi xmlns:a14="http://schemas.microsoft.com/office/drawing/2010/main" val="0"/>
              </a:ext>
            </a:extLst>
          </a:blip>
          <a:srcRect/>
          <a:stretch>
            <a:fillRect/>
          </a:stretch>
        </p:blipFill>
        <p:spPr bwMode="auto">
          <a:xfrm>
            <a:off x="4849080" y="3061847"/>
            <a:ext cx="4084928" cy="3350563"/>
          </a:xfrm>
          <a:prstGeom prst="rect">
            <a:avLst/>
          </a:prstGeom>
          <a:noFill/>
        </p:spPr>
      </p:pic>
      <p:cxnSp>
        <p:nvCxnSpPr>
          <p:cNvPr id="33" name="Straight Connector 32"/>
          <p:cNvCxnSpPr/>
          <p:nvPr/>
        </p:nvCxnSpPr>
        <p:spPr>
          <a:xfrm flipV="1">
            <a:off x="6481757" y="4299061"/>
            <a:ext cx="321280" cy="108000"/>
          </a:xfrm>
          <a:prstGeom prst="line">
            <a:avLst/>
          </a:prstGeom>
          <a:ln w="28575">
            <a:solidFill>
              <a:srgbClr val="0000FF"/>
            </a:solidFill>
            <a:prstDash val="dash"/>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V="1">
            <a:off x="6633718" y="4355960"/>
            <a:ext cx="0" cy="1656000"/>
          </a:xfrm>
          <a:prstGeom prst="line">
            <a:avLst/>
          </a:prstGeom>
          <a:ln>
            <a:solidFill>
              <a:srgbClr val="6DB310"/>
            </a:solidFill>
            <a:prstDash val="dash"/>
          </a:ln>
        </p:spPr>
        <p:style>
          <a:lnRef idx="2">
            <a:schemeClr val="accent1"/>
          </a:lnRef>
          <a:fillRef idx="0">
            <a:schemeClr val="accent1"/>
          </a:fillRef>
          <a:effectRef idx="1">
            <a:schemeClr val="accent1"/>
          </a:effectRef>
          <a:fontRef idx="minor">
            <a:schemeClr val="tx1"/>
          </a:fontRef>
        </p:style>
      </p:cxnSp>
      <p:sp>
        <p:nvSpPr>
          <p:cNvPr id="35" name="Text Box 8"/>
          <p:cNvSpPr txBox="1">
            <a:spLocks noChangeArrowheads="1"/>
          </p:cNvSpPr>
          <p:nvPr/>
        </p:nvSpPr>
        <p:spPr bwMode="auto">
          <a:xfrm>
            <a:off x="4415199" y="2754069"/>
            <a:ext cx="1008000" cy="324000"/>
          </a:xfrm>
          <a:prstGeom prst="rect">
            <a:avLst/>
          </a:prstGeom>
          <a:noFill/>
          <a:ln w="9525" algn="ctr">
            <a:noFill/>
            <a:miter lim="800000"/>
            <a:headEnd/>
            <a:tailEnd/>
          </a:ln>
        </p:spPr>
        <p:txBody>
          <a:bodyPr wrap="square">
            <a:spAutoFit/>
          </a:bodyPr>
          <a:lstStyle/>
          <a:p>
            <a:pPr algn="ctr"/>
            <a:r>
              <a:rPr lang="en-SG" sz="1400" dirty="0">
                <a:latin typeface="Arial" pitchFamily="34" charset="0"/>
                <a:cs typeface="Arial" pitchFamily="34" charset="0"/>
              </a:rPr>
              <a:t>Velocity</a:t>
            </a:r>
          </a:p>
        </p:txBody>
      </p:sp>
      <p:sp>
        <p:nvSpPr>
          <p:cNvPr id="36" name="Text Box 9"/>
          <p:cNvSpPr txBox="1">
            <a:spLocks noChangeArrowheads="1"/>
          </p:cNvSpPr>
          <p:nvPr/>
        </p:nvSpPr>
        <p:spPr bwMode="auto">
          <a:xfrm>
            <a:off x="8267110" y="6406222"/>
            <a:ext cx="756000" cy="307975"/>
          </a:xfrm>
          <a:prstGeom prst="rect">
            <a:avLst/>
          </a:prstGeom>
          <a:noFill/>
          <a:ln w="9525" algn="ctr">
            <a:noFill/>
            <a:miter lim="800000"/>
            <a:headEnd/>
            <a:tailEnd/>
          </a:ln>
        </p:spPr>
        <p:txBody>
          <a:bodyPr>
            <a:spAutoFit/>
          </a:bodyPr>
          <a:lstStyle/>
          <a:p>
            <a:r>
              <a:rPr lang="en-SG" sz="1400" dirty="0">
                <a:latin typeface="Arial" pitchFamily="34" charset="0"/>
                <a:cs typeface="Arial" pitchFamily="34" charset="0"/>
              </a:rPr>
              <a:t>Time, </a:t>
            </a:r>
            <a:r>
              <a:rPr lang="en-SG" sz="1400" i="1" dirty="0">
                <a:latin typeface="Times New Roman" pitchFamily="18" charset="0"/>
                <a:cs typeface="Times New Roman" pitchFamily="18" charset="0"/>
              </a:rPr>
              <a:t>t</a:t>
            </a:r>
            <a:r>
              <a:rPr lang="en-SG" sz="1400" dirty="0">
                <a:latin typeface="Arial" pitchFamily="34" charset="0"/>
                <a:cs typeface="Arial" pitchFamily="34" charset="0"/>
              </a:rPr>
              <a:t> </a:t>
            </a:r>
          </a:p>
        </p:txBody>
      </p:sp>
      <p:cxnSp>
        <p:nvCxnSpPr>
          <p:cNvPr id="37" name="Straight Connector 36"/>
          <p:cNvCxnSpPr/>
          <p:nvPr/>
        </p:nvCxnSpPr>
        <p:spPr>
          <a:xfrm flipV="1">
            <a:off x="6481757" y="4395931"/>
            <a:ext cx="0" cy="1584000"/>
          </a:xfrm>
          <a:prstGeom prst="line">
            <a:avLst/>
          </a:prstGeom>
          <a:ln>
            <a:solidFill>
              <a:srgbClr val="0000FF"/>
            </a:solidFill>
            <a:prstDash val="dash"/>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V="1">
            <a:off x="6758430" y="4299061"/>
            <a:ext cx="0" cy="1692000"/>
          </a:xfrm>
          <a:prstGeom prst="line">
            <a:avLst/>
          </a:prstGeom>
          <a:ln>
            <a:solidFill>
              <a:srgbClr val="0000FF"/>
            </a:solidFill>
            <a:prstDash val="dash"/>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1579866" y="4058250"/>
            <a:ext cx="1273740" cy="540000"/>
          </a:xfrm>
          <a:prstGeom prst="line">
            <a:avLst/>
          </a:prstGeom>
          <a:ln w="28575">
            <a:solidFill>
              <a:srgbClr val="6DB310"/>
            </a:solidFill>
            <a:prstDash val="dash"/>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5992132" y="4042801"/>
            <a:ext cx="1273740" cy="540000"/>
          </a:xfrm>
          <a:prstGeom prst="line">
            <a:avLst/>
          </a:prstGeom>
          <a:ln w="28575">
            <a:solidFill>
              <a:srgbClr val="6DB310"/>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834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2" presetClass="entr" presetSubtype="4"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slide(fromBottom)">
                                      <p:cBhvr>
                                        <p:cTn id="10" dur="500"/>
                                        <p:tgtEl>
                                          <p:spTgt spid="14"/>
                                        </p:tgtEl>
                                      </p:cBhvr>
                                    </p:animEffect>
                                  </p:childTnLst>
                                </p:cTn>
                              </p:par>
                            </p:childTnLst>
                          </p:cTn>
                        </p:par>
                        <p:par>
                          <p:cTn id="11" fill="hold">
                            <p:stCondLst>
                              <p:cond delay="500"/>
                            </p:stCondLst>
                            <p:childTnLst>
                              <p:par>
                                <p:cTn id="12" presetID="12" presetClass="entr" presetSubtype="4"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slide(fromBottom)">
                                      <p:cBhvr>
                                        <p:cTn id="1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403225" y="1102143"/>
            <a:ext cx="8458200" cy="452596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ct val="0"/>
              </a:spcBef>
            </a:pPr>
            <a:r>
              <a:rPr lang="en-SG" sz="2400" dirty="0" smtClean="0"/>
              <a:t>Given a </a:t>
            </a:r>
            <a:r>
              <a:rPr lang="en-SG" sz="2400" dirty="0" smtClean="0">
                <a:solidFill>
                  <a:srgbClr val="000000"/>
                </a:solidFill>
              </a:rPr>
              <a:t>rate of change of quantity versus time graph</a:t>
            </a:r>
            <a:r>
              <a:rPr lang="en-SG" sz="2400" dirty="0" smtClean="0"/>
              <a:t>, the area under the graph will represent the total amount of quantity.</a:t>
            </a:r>
          </a:p>
          <a:p>
            <a:pPr>
              <a:spcBef>
                <a:spcPct val="0"/>
              </a:spcBef>
            </a:pPr>
            <a:endParaRPr lang="en-SG" sz="2400" i="1" dirty="0" smtClean="0"/>
          </a:p>
          <a:p>
            <a:pPr>
              <a:spcBef>
                <a:spcPct val="0"/>
              </a:spcBef>
            </a:pPr>
            <a:r>
              <a:rPr lang="en-SG" sz="2400" dirty="0" smtClean="0"/>
              <a:t>For constant velocity, </a:t>
            </a:r>
          </a:p>
          <a:p>
            <a:pPr>
              <a:spcBef>
                <a:spcPct val="0"/>
              </a:spcBef>
              <a:buFontTx/>
              <a:buNone/>
            </a:pPr>
            <a:r>
              <a:rPr lang="en-SG" sz="2400" dirty="0" smtClean="0"/>
              <a:t>	Total displacement = Velocity </a:t>
            </a:r>
            <a:r>
              <a:rPr lang="en-SG" sz="2400" dirty="0" smtClean="0">
                <a:sym typeface="Symbol" pitchFamily="18" charset="2"/>
              </a:rPr>
              <a:t></a:t>
            </a:r>
            <a:r>
              <a:rPr lang="en-SG" sz="2400" dirty="0" smtClean="0"/>
              <a:t> Time taken</a:t>
            </a:r>
          </a:p>
          <a:p>
            <a:pPr lvl="2">
              <a:spcBef>
                <a:spcPct val="0"/>
              </a:spcBef>
              <a:buFontTx/>
              <a:buNone/>
            </a:pPr>
            <a:r>
              <a:rPr lang="en-SG" dirty="0" smtClean="0"/>
              <a:t>                         = Area under the graph</a:t>
            </a:r>
          </a:p>
          <a:p>
            <a:pPr lvl="2">
              <a:spcBef>
                <a:spcPct val="0"/>
              </a:spcBef>
              <a:buFontTx/>
              <a:buNone/>
            </a:pPr>
            <a:endParaRPr lang="en-SG" dirty="0" smtClean="0"/>
          </a:p>
          <a:p>
            <a:pPr lvl="2">
              <a:spcBef>
                <a:spcPct val="0"/>
              </a:spcBef>
              <a:buFontTx/>
              <a:buNone/>
            </a:pPr>
            <a:endParaRPr lang="en-SG" dirty="0" smtClean="0"/>
          </a:p>
          <a:p>
            <a:pPr lvl="2">
              <a:spcBef>
                <a:spcPct val="0"/>
              </a:spcBef>
              <a:buFontTx/>
              <a:buNone/>
            </a:pPr>
            <a:endParaRPr lang="en-SG" dirty="0" smtClean="0"/>
          </a:p>
          <a:p>
            <a:pPr lvl="2">
              <a:spcBef>
                <a:spcPct val="0"/>
              </a:spcBef>
              <a:buFontTx/>
              <a:buNone/>
            </a:pPr>
            <a:endParaRPr lang="en-SG" dirty="0" smtClean="0"/>
          </a:p>
          <a:p>
            <a:pPr lvl="2">
              <a:spcBef>
                <a:spcPct val="0"/>
              </a:spcBef>
              <a:buFontTx/>
              <a:buNone/>
            </a:pPr>
            <a:endParaRPr lang="en-SG" dirty="0" smtClean="0"/>
          </a:p>
          <a:p>
            <a:pPr lvl="2">
              <a:spcBef>
                <a:spcPct val="0"/>
              </a:spcBef>
              <a:buFontTx/>
              <a:buNone/>
            </a:pPr>
            <a:endParaRPr lang="en-SG" dirty="0" smtClean="0"/>
          </a:p>
          <a:p>
            <a:pPr>
              <a:spcBef>
                <a:spcPct val="0"/>
              </a:spcBef>
            </a:pPr>
            <a:endParaRPr lang="en-SG" sz="2400" dirty="0" smtClean="0"/>
          </a:p>
          <a:p>
            <a:pPr lvl="2">
              <a:buFontTx/>
              <a:buNone/>
            </a:pPr>
            <a:endParaRPr lang="en-SG" dirty="0" smtClean="0"/>
          </a:p>
        </p:txBody>
      </p:sp>
      <p:sp>
        <p:nvSpPr>
          <p:cNvPr id="4" name="AutoShape 56"/>
          <p:cNvSpPr>
            <a:spLocks noChangeAspect="1" noChangeArrowheads="1"/>
          </p:cNvSpPr>
          <p:nvPr/>
        </p:nvSpPr>
        <p:spPr bwMode="auto">
          <a:xfrm>
            <a:off x="441325" y="2416593"/>
            <a:ext cx="5457825" cy="2709862"/>
          </a:xfrm>
          <a:prstGeom prst="rect">
            <a:avLst/>
          </a:prstGeom>
          <a:noFill/>
          <a:ln w="9525">
            <a:noFill/>
            <a:miter lim="800000"/>
            <a:headEnd/>
            <a:tailEnd/>
          </a:ln>
        </p:spPr>
        <p:txBody>
          <a:bodyPr/>
          <a:lstStyle/>
          <a:p>
            <a:endParaRPr lang="en-GB"/>
          </a:p>
        </p:txBody>
      </p:sp>
      <p:sp>
        <p:nvSpPr>
          <p:cNvPr id="5" name="Line 58"/>
          <p:cNvSpPr>
            <a:spLocks noChangeShapeType="1"/>
          </p:cNvSpPr>
          <p:nvPr/>
        </p:nvSpPr>
        <p:spPr bwMode="auto">
          <a:xfrm flipV="1">
            <a:off x="1293813" y="5682080"/>
            <a:ext cx="3398837" cy="0"/>
          </a:xfrm>
          <a:prstGeom prst="line">
            <a:avLst/>
          </a:prstGeom>
          <a:noFill/>
          <a:ln w="9525">
            <a:solidFill>
              <a:srgbClr val="000000"/>
            </a:solidFill>
            <a:round/>
            <a:headEnd/>
            <a:tailEnd type="arrow" w="med" len="med"/>
          </a:ln>
        </p:spPr>
        <p:txBody>
          <a:bodyPr/>
          <a:lstStyle/>
          <a:p>
            <a:endParaRPr lang="en-GB"/>
          </a:p>
        </p:txBody>
      </p:sp>
      <p:sp>
        <p:nvSpPr>
          <p:cNvPr id="6" name="Text Box 61"/>
          <p:cNvSpPr txBox="1">
            <a:spLocks noChangeArrowheads="1"/>
          </p:cNvSpPr>
          <p:nvPr/>
        </p:nvSpPr>
        <p:spPr bwMode="auto">
          <a:xfrm>
            <a:off x="3841750" y="5693193"/>
            <a:ext cx="573088" cy="509587"/>
          </a:xfrm>
          <a:prstGeom prst="rect">
            <a:avLst/>
          </a:prstGeom>
          <a:noFill/>
          <a:ln w="9525">
            <a:noFill/>
            <a:miter lim="800000"/>
            <a:headEnd/>
            <a:tailEnd/>
          </a:ln>
        </p:spPr>
        <p:txBody>
          <a:bodyPr/>
          <a:lstStyle/>
          <a:p>
            <a:pPr algn="l"/>
            <a:r>
              <a:rPr lang="en-US" sz="1200" i="1">
                <a:latin typeface="Times New Roman" pitchFamily="18" charset="0"/>
              </a:rPr>
              <a:t>t</a:t>
            </a:r>
            <a:r>
              <a:rPr lang="en-US" sz="1200" i="1" baseline="-25000">
                <a:latin typeface="Times New Roman" pitchFamily="18" charset="0"/>
              </a:rPr>
              <a:t>2</a:t>
            </a:r>
            <a:endParaRPr lang="en-SG" sz="1200" i="1" baseline="-25000">
              <a:latin typeface="Times New Roman" pitchFamily="18" charset="0"/>
            </a:endParaRPr>
          </a:p>
        </p:txBody>
      </p:sp>
      <p:sp>
        <p:nvSpPr>
          <p:cNvPr id="7" name="Text Box 65"/>
          <p:cNvSpPr txBox="1">
            <a:spLocks noChangeArrowheads="1"/>
          </p:cNvSpPr>
          <p:nvPr/>
        </p:nvSpPr>
        <p:spPr bwMode="auto">
          <a:xfrm>
            <a:off x="1035050" y="3777080"/>
            <a:ext cx="1560513" cy="292388"/>
          </a:xfrm>
          <a:prstGeom prst="rect">
            <a:avLst/>
          </a:prstGeom>
          <a:noFill/>
          <a:ln w="9525" algn="ctr">
            <a:noFill/>
            <a:miter lim="800000"/>
            <a:headEnd/>
            <a:tailEnd/>
          </a:ln>
        </p:spPr>
        <p:txBody>
          <a:bodyPr>
            <a:spAutoFit/>
          </a:bodyPr>
          <a:lstStyle/>
          <a:p>
            <a:pPr algn="ctr"/>
            <a:r>
              <a:rPr lang="en-SG" sz="1300" dirty="0" smtClean="0">
                <a:latin typeface="Arial" pitchFamily="34" charset="0"/>
                <a:cs typeface="Arial" pitchFamily="34" charset="0"/>
              </a:rPr>
              <a:t>Velocity</a:t>
            </a:r>
            <a:endParaRPr lang="en-SG" sz="1300" dirty="0">
              <a:latin typeface="Arial" pitchFamily="34" charset="0"/>
              <a:cs typeface="Arial" pitchFamily="34" charset="0"/>
            </a:endParaRPr>
          </a:p>
        </p:txBody>
      </p:sp>
      <p:sp>
        <p:nvSpPr>
          <p:cNvPr id="8" name="Text Box 66"/>
          <p:cNvSpPr txBox="1">
            <a:spLocks noChangeArrowheads="1"/>
          </p:cNvSpPr>
          <p:nvPr/>
        </p:nvSpPr>
        <p:spPr bwMode="auto">
          <a:xfrm>
            <a:off x="4675188" y="5496343"/>
            <a:ext cx="914400" cy="292388"/>
          </a:xfrm>
          <a:prstGeom prst="rect">
            <a:avLst/>
          </a:prstGeom>
          <a:noFill/>
          <a:ln w="9525" algn="ctr">
            <a:noFill/>
            <a:miter lim="800000"/>
            <a:headEnd/>
            <a:tailEnd/>
          </a:ln>
        </p:spPr>
        <p:txBody>
          <a:bodyPr>
            <a:spAutoFit/>
          </a:bodyPr>
          <a:lstStyle/>
          <a:p>
            <a:r>
              <a:rPr lang="en-SG" sz="1300" dirty="0">
                <a:latin typeface="Arial" pitchFamily="34" charset="0"/>
                <a:cs typeface="Arial" pitchFamily="34" charset="0"/>
              </a:rPr>
              <a:t>Time, </a:t>
            </a:r>
            <a:r>
              <a:rPr lang="en-SG" sz="1300" i="1" dirty="0">
                <a:latin typeface="Times New Roman" pitchFamily="18" charset="0"/>
                <a:cs typeface="Times New Roman" pitchFamily="18" charset="0"/>
              </a:rPr>
              <a:t>t</a:t>
            </a:r>
          </a:p>
        </p:txBody>
      </p:sp>
      <p:sp>
        <p:nvSpPr>
          <p:cNvPr id="9" name="Rectangle 67"/>
          <p:cNvSpPr>
            <a:spLocks noChangeArrowheads="1"/>
          </p:cNvSpPr>
          <p:nvPr/>
        </p:nvSpPr>
        <p:spPr bwMode="auto">
          <a:xfrm>
            <a:off x="1973263" y="4343818"/>
            <a:ext cx="2047875" cy="1333500"/>
          </a:xfrm>
          <a:prstGeom prst="rect">
            <a:avLst/>
          </a:prstGeom>
          <a:solidFill>
            <a:srgbClr val="00CCFF"/>
          </a:solidFill>
          <a:ln w="9525" algn="ctr">
            <a:solidFill>
              <a:schemeClr val="tx1"/>
            </a:solidFill>
            <a:miter lim="800000"/>
            <a:headEnd/>
            <a:tailEnd/>
          </a:ln>
        </p:spPr>
        <p:txBody>
          <a:bodyPr wrap="none" anchor="ctr"/>
          <a:lstStyle/>
          <a:p>
            <a:endParaRPr lang="en-GB"/>
          </a:p>
        </p:txBody>
      </p:sp>
      <p:sp>
        <p:nvSpPr>
          <p:cNvPr id="10" name="Text Box 68"/>
          <p:cNvSpPr txBox="1">
            <a:spLocks noChangeArrowheads="1"/>
          </p:cNvSpPr>
          <p:nvPr/>
        </p:nvSpPr>
        <p:spPr bwMode="auto">
          <a:xfrm>
            <a:off x="5467350" y="4216818"/>
            <a:ext cx="2597150" cy="1077218"/>
          </a:xfrm>
          <a:prstGeom prst="rect">
            <a:avLst/>
          </a:prstGeom>
          <a:noFill/>
          <a:ln w="9525" algn="ctr">
            <a:noFill/>
            <a:miter lim="800000"/>
            <a:headEnd/>
            <a:tailEnd/>
          </a:ln>
        </p:spPr>
        <p:txBody>
          <a:bodyPr>
            <a:spAutoFit/>
          </a:bodyPr>
          <a:lstStyle/>
          <a:p>
            <a:pPr eaLnBrk="1" hangingPunct="1">
              <a:spcBef>
                <a:spcPct val="20000"/>
              </a:spcBef>
              <a:buClr>
                <a:schemeClr val="hlink"/>
              </a:buClr>
              <a:buSzPct val="70000"/>
              <a:buFont typeface="Wingdings" pitchFamily="2" charset="2"/>
              <a:buNone/>
              <a:defRPr/>
            </a:pPr>
            <a:r>
              <a:rPr lang="en-SG" sz="1600" dirty="0">
                <a:solidFill>
                  <a:srgbClr val="FF0000"/>
                </a:solidFill>
                <a:latin typeface="Arial" pitchFamily="34" charset="0"/>
                <a:cs typeface="Arial" pitchFamily="34" charset="0"/>
              </a:rPr>
              <a:t>Area under the graph gives the </a:t>
            </a:r>
            <a:r>
              <a:rPr lang="en-SG" sz="1600" dirty="0" smtClean="0">
                <a:solidFill>
                  <a:srgbClr val="FF0000"/>
                </a:solidFill>
                <a:latin typeface="Arial" pitchFamily="34" charset="0"/>
                <a:cs typeface="Arial" pitchFamily="34" charset="0"/>
              </a:rPr>
              <a:t>total displacement </a:t>
            </a:r>
            <a:r>
              <a:rPr lang="en-SG" sz="1600" dirty="0">
                <a:solidFill>
                  <a:srgbClr val="FF0000"/>
                </a:solidFill>
                <a:latin typeface="Arial" pitchFamily="34" charset="0"/>
                <a:cs typeface="Arial" pitchFamily="34" charset="0"/>
              </a:rPr>
              <a:t>from time </a:t>
            </a:r>
            <a:r>
              <a:rPr lang="en-SG" sz="1600" i="1" dirty="0">
                <a:solidFill>
                  <a:srgbClr val="FF0000"/>
                </a:solidFill>
                <a:latin typeface="Times New Roman" pitchFamily="18" charset="0"/>
                <a:cs typeface="Times New Roman" pitchFamily="18" charset="0"/>
              </a:rPr>
              <a:t>t</a:t>
            </a:r>
            <a:r>
              <a:rPr lang="en-SG" sz="1600" baseline="-25000" dirty="0">
                <a:solidFill>
                  <a:srgbClr val="FF0000"/>
                </a:solidFill>
                <a:latin typeface="Arial" pitchFamily="34" charset="0"/>
                <a:cs typeface="Arial" pitchFamily="34" charset="0"/>
              </a:rPr>
              <a:t>1</a:t>
            </a:r>
            <a:r>
              <a:rPr lang="en-SG" sz="1600" dirty="0">
                <a:solidFill>
                  <a:srgbClr val="FF0000"/>
                </a:solidFill>
                <a:latin typeface="Arial" pitchFamily="34" charset="0"/>
                <a:cs typeface="Arial" pitchFamily="34" charset="0"/>
              </a:rPr>
              <a:t> to time </a:t>
            </a:r>
            <a:r>
              <a:rPr lang="en-SG" sz="1600" i="1" dirty="0">
                <a:solidFill>
                  <a:srgbClr val="FF0000"/>
                </a:solidFill>
                <a:latin typeface="Times New Roman" pitchFamily="18" charset="0"/>
                <a:cs typeface="Times New Roman" pitchFamily="18" charset="0"/>
              </a:rPr>
              <a:t>t</a:t>
            </a:r>
            <a:r>
              <a:rPr lang="en-SG" sz="1600" baseline="-25000" dirty="0">
                <a:solidFill>
                  <a:srgbClr val="FF0000"/>
                </a:solidFill>
                <a:latin typeface="Arial" pitchFamily="34" charset="0"/>
                <a:cs typeface="Arial" pitchFamily="34" charset="0"/>
              </a:rPr>
              <a:t>2</a:t>
            </a:r>
          </a:p>
        </p:txBody>
      </p:sp>
      <p:sp>
        <p:nvSpPr>
          <p:cNvPr id="11" name="Line 69"/>
          <p:cNvSpPr>
            <a:spLocks noChangeShapeType="1"/>
          </p:cNvSpPr>
          <p:nvPr/>
        </p:nvSpPr>
        <p:spPr bwMode="auto">
          <a:xfrm flipH="1">
            <a:off x="3713163" y="4748630"/>
            <a:ext cx="1781175" cy="360363"/>
          </a:xfrm>
          <a:prstGeom prst="line">
            <a:avLst/>
          </a:prstGeom>
          <a:noFill/>
          <a:ln w="38100">
            <a:solidFill>
              <a:srgbClr val="FF0000"/>
            </a:solidFill>
            <a:round/>
            <a:headEnd/>
            <a:tailEnd type="triangle" w="med" len="med"/>
          </a:ln>
        </p:spPr>
        <p:txBody>
          <a:bodyPr/>
          <a:lstStyle/>
          <a:p>
            <a:endParaRPr lang="en-GB"/>
          </a:p>
        </p:txBody>
      </p:sp>
      <p:sp>
        <p:nvSpPr>
          <p:cNvPr id="12" name="Text Box 70"/>
          <p:cNvSpPr txBox="1">
            <a:spLocks noChangeArrowheads="1"/>
          </p:cNvSpPr>
          <p:nvPr/>
        </p:nvSpPr>
        <p:spPr bwMode="auto">
          <a:xfrm>
            <a:off x="1479550" y="5693193"/>
            <a:ext cx="573088" cy="509587"/>
          </a:xfrm>
          <a:prstGeom prst="rect">
            <a:avLst/>
          </a:prstGeom>
          <a:noFill/>
          <a:ln w="9525">
            <a:noFill/>
            <a:miter lim="800000"/>
            <a:headEnd/>
            <a:tailEnd/>
          </a:ln>
        </p:spPr>
        <p:txBody>
          <a:bodyPr/>
          <a:lstStyle/>
          <a:p>
            <a:pPr algn="l"/>
            <a:r>
              <a:rPr lang="en-US" sz="1200">
                <a:latin typeface="Times New Roman" pitchFamily="18" charset="0"/>
              </a:rPr>
              <a:t>0</a:t>
            </a:r>
            <a:endParaRPr lang="en-SG" sz="1800"/>
          </a:p>
        </p:txBody>
      </p:sp>
      <p:cxnSp>
        <p:nvCxnSpPr>
          <p:cNvPr id="13" name="Straight Connector 14"/>
          <p:cNvCxnSpPr>
            <a:cxnSpLocks noChangeShapeType="1"/>
          </p:cNvCxnSpPr>
          <p:nvPr/>
        </p:nvCxnSpPr>
        <p:spPr bwMode="auto">
          <a:xfrm rot="10800000">
            <a:off x="1712913" y="4354930"/>
            <a:ext cx="246062" cy="1588"/>
          </a:xfrm>
          <a:prstGeom prst="line">
            <a:avLst/>
          </a:prstGeom>
          <a:noFill/>
          <a:ln w="9525" algn="ctr">
            <a:solidFill>
              <a:schemeClr val="tx1"/>
            </a:solidFill>
            <a:prstDash val="dash"/>
            <a:round/>
            <a:headEnd/>
            <a:tailEnd/>
          </a:ln>
        </p:spPr>
      </p:cxnSp>
      <p:sp>
        <p:nvSpPr>
          <p:cNvPr id="14" name="Text Box 61"/>
          <p:cNvSpPr txBox="1">
            <a:spLocks noChangeArrowheads="1"/>
          </p:cNvSpPr>
          <p:nvPr/>
        </p:nvSpPr>
        <p:spPr bwMode="auto">
          <a:xfrm>
            <a:off x="1835944" y="5694780"/>
            <a:ext cx="520989" cy="509588"/>
          </a:xfrm>
          <a:prstGeom prst="rect">
            <a:avLst/>
          </a:prstGeom>
          <a:noFill/>
          <a:ln w="9525">
            <a:noFill/>
            <a:miter lim="800000"/>
            <a:headEnd/>
            <a:tailEnd/>
          </a:ln>
        </p:spPr>
        <p:txBody>
          <a:bodyPr/>
          <a:lstStyle/>
          <a:p>
            <a:pPr algn="l"/>
            <a:r>
              <a:rPr lang="en-US" sz="1200" i="1" dirty="0">
                <a:latin typeface="Times New Roman" pitchFamily="18" charset="0"/>
              </a:rPr>
              <a:t>t</a:t>
            </a:r>
            <a:r>
              <a:rPr lang="en-US" sz="1200" i="1" baseline="-25000" dirty="0">
                <a:latin typeface="Times New Roman" pitchFamily="18" charset="0"/>
              </a:rPr>
              <a:t>1</a:t>
            </a:r>
            <a:endParaRPr lang="en-SG" sz="1200" i="1" baseline="-25000" dirty="0">
              <a:latin typeface="Times New Roman" pitchFamily="18" charset="0"/>
            </a:endParaRPr>
          </a:p>
        </p:txBody>
      </p:sp>
      <p:cxnSp>
        <p:nvCxnSpPr>
          <p:cNvPr id="15" name="Straight Arrow Connector 21"/>
          <p:cNvCxnSpPr>
            <a:cxnSpLocks noChangeShapeType="1"/>
          </p:cNvCxnSpPr>
          <p:nvPr/>
        </p:nvCxnSpPr>
        <p:spPr bwMode="auto">
          <a:xfrm rot="5400000" flipH="1" flipV="1">
            <a:off x="805656" y="4966912"/>
            <a:ext cx="1812925" cy="1588"/>
          </a:xfrm>
          <a:prstGeom prst="straightConnector1">
            <a:avLst/>
          </a:prstGeom>
          <a:noFill/>
          <a:ln w="9525" algn="ctr">
            <a:solidFill>
              <a:schemeClr val="tx1"/>
            </a:solidFill>
            <a:round/>
            <a:headEnd/>
            <a:tailEnd type="arrow" w="med" len="med"/>
          </a:ln>
        </p:spPr>
      </p:cxnSp>
      <p:sp>
        <p:nvSpPr>
          <p:cNvPr id="16" name="Title 2"/>
          <p:cNvSpPr txBox="1">
            <a:spLocks/>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Exploring Further</a:t>
            </a:r>
            <a:endParaRPr lang="en-GB" sz="3200" b="1" dirty="0" smtClean="0"/>
          </a:p>
        </p:txBody>
      </p:sp>
    </p:spTree>
    <p:extLst>
      <p:ext uri="{BB962C8B-B14F-4D97-AF65-F5344CB8AC3E}">
        <p14:creationId xmlns:p14="http://schemas.microsoft.com/office/powerpoint/2010/main" val="203915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342900" y="1127342"/>
            <a:ext cx="8229600" cy="251178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Tx/>
              <a:buNone/>
            </a:pPr>
            <a:r>
              <a:rPr lang="en-SG" sz="2400" dirty="0" smtClean="0"/>
              <a:t>For a curve with the rate of change of quantity that changes with time (i.e. it is not constant), </a:t>
            </a:r>
            <a:r>
              <a:rPr lang="en-US" sz="2400" dirty="0" smtClean="0"/>
              <a:t>we can estimate the total amount of quantity within the given time period by finding the area under the graph.</a:t>
            </a:r>
          </a:p>
          <a:p>
            <a:pPr marL="0" indent="0">
              <a:buFontTx/>
              <a:buNone/>
            </a:pPr>
            <a:r>
              <a:rPr lang="en-US" sz="1800" dirty="0" smtClean="0"/>
              <a:t>This can be done by</a:t>
            </a:r>
            <a:r>
              <a:rPr lang="en-SG" sz="1800" dirty="0" smtClean="0"/>
              <a:t>:</a:t>
            </a:r>
          </a:p>
          <a:p>
            <a:pPr marL="719138" lvl="2" indent="-457200">
              <a:buFont typeface="Wingdings" pitchFamily="2" charset="2"/>
              <a:buAutoNum type="arabicPeriod"/>
            </a:pPr>
            <a:r>
              <a:rPr lang="en-SG" sz="1800" dirty="0" smtClean="0"/>
              <a:t>dividing the time period into small time intervals,</a:t>
            </a:r>
          </a:p>
          <a:p>
            <a:pPr marL="719138" lvl="2" indent="-457200">
              <a:buFont typeface="Wingdings" pitchFamily="2" charset="2"/>
              <a:buAutoNum type="arabicPeriod"/>
            </a:pPr>
            <a:r>
              <a:rPr lang="en-SG" sz="1800" dirty="0" smtClean="0"/>
              <a:t>finding the area for each time interval by assuming that the velocity is constant during that interval, and</a:t>
            </a:r>
          </a:p>
          <a:p>
            <a:pPr marL="719138" lvl="2" indent="-457200">
              <a:buFont typeface="Wingdings" pitchFamily="2" charset="2"/>
              <a:buAutoNum type="arabicPeriod"/>
            </a:pPr>
            <a:r>
              <a:rPr lang="en-SG" sz="1800" dirty="0" smtClean="0"/>
              <a:t>summing up the area for all the intervals.</a:t>
            </a:r>
          </a:p>
        </p:txBody>
      </p:sp>
      <p:sp>
        <p:nvSpPr>
          <p:cNvPr id="4" name="Line 5"/>
          <p:cNvSpPr>
            <a:spLocks noChangeAspect="1" noChangeShapeType="1"/>
          </p:cNvSpPr>
          <p:nvPr/>
        </p:nvSpPr>
        <p:spPr bwMode="auto">
          <a:xfrm flipH="1">
            <a:off x="2809875" y="4277015"/>
            <a:ext cx="0" cy="2308225"/>
          </a:xfrm>
          <a:prstGeom prst="line">
            <a:avLst/>
          </a:prstGeom>
          <a:noFill/>
          <a:ln w="9525">
            <a:solidFill>
              <a:srgbClr val="000000"/>
            </a:solidFill>
            <a:round/>
            <a:headEnd type="arrow" w="med" len="med"/>
            <a:tailEnd/>
          </a:ln>
        </p:spPr>
        <p:txBody>
          <a:bodyPr/>
          <a:lstStyle/>
          <a:p>
            <a:endParaRPr lang="en-GB"/>
          </a:p>
        </p:txBody>
      </p:sp>
      <p:sp>
        <p:nvSpPr>
          <p:cNvPr id="5" name="Line 6"/>
          <p:cNvSpPr>
            <a:spLocks noChangeAspect="1" noChangeShapeType="1"/>
          </p:cNvSpPr>
          <p:nvPr/>
        </p:nvSpPr>
        <p:spPr bwMode="auto">
          <a:xfrm flipV="1">
            <a:off x="2287588" y="6294728"/>
            <a:ext cx="4251325" cy="0"/>
          </a:xfrm>
          <a:prstGeom prst="line">
            <a:avLst/>
          </a:prstGeom>
          <a:noFill/>
          <a:ln w="9525">
            <a:solidFill>
              <a:srgbClr val="000000"/>
            </a:solidFill>
            <a:round/>
            <a:headEnd/>
            <a:tailEnd type="arrow" w="med" len="med"/>
          </a:ln>
        </p:spPr>
        <p:txBody>
          <a:bodyPr/>
          <a:lstStyle/>
          <a:p>
            <a:endParaRPr lang="en-GB"/>
          </a:p>
        </p:txBody>
      </p:sp>
      <p:sp>
        <p:nvSpPr>
          <p:cNvPr id="6" name="Text Box 7"/>
          <p:cNvSpPr txBox="1">
            <a:spLocks noChangeAspect="1" noChangeArrowheads="1"/>
          </p:cNvSpPr>
          <p:nvPr/>
        </p:nvSpPr>
        <p:spPr bwMode="auto">
          <a:xfrm>
            <a:off x="5815013" y="6272503"/>
            <a:ext cx="717550" cy="511175"/>
          </a:xfrm>
          <a:prstGeom prst="rect">
            <a:avLst/>
          </a:prstGeom>
          <a:noFill/>
          <a:ln w="9525">
            <a:noFill/>
            <a:miter lim="800000"/>
            <a:headEnd/>
            <a:tailEnd/>
          </a:ln>
        </p:spPr>
        <p:txBody>
          <a:bodyPr/>
          <a:lstStyle/>
          <a:p>
            <a:pPr algn="l"/>
            <a:r>
              <a:rPr lang="en-US" sz="1400" i="1">
                <a:latin typeface="Times New Roman" pitchFamily="18" charset="0"/>
              </a:rPr>
              <a:t>t</a:t>
            </a:r>
            <a:r>
              <a:rPr lang="en-US" sz="1400" i="1" baseline="-25000">
                <a:latin typeface="Times New Roman" pitchFamily="18" charset="0"/>
              </a:rPr>
              <a:t>7</a:t>
            </a:r>
            <a:endParaRPr lang="en-SG" sz="1400" i="1" baseline="-25000">
              <a:latin typeface="Times New Roman" pitchFamily="18" charset="0"/>
            </a:endParaRPr>
          </a:p>
        </p:txBody>
      </p:sp>
      <p:sp>
        <p:nvSpPr>
          <p:cNvPr id="7" name="Text Box 8"/>
          <p:cNvSpPr txBox="1">
            <a:spLocks noChangeAspect="1" noChangeArrowheads="1"/>
          </p:cNvSpPr>
          <p:nvPr/>
        </p:nvSpPr>
        <p:spPr bwMode="auto">
          <a:xfrm>
            <a:off x="1734721" y="4546255"/>
            <a:ext cx="1255702" cy="307777"/>
          </a:xfrm>
          <a:prstGeom prst="rect">
            <a:avLst/>
          </a:prstGeom>
          <a:noFill/>
          <a:ln w="9525" algn="ctr">
            <a:noFill/>
            <a:miter lim="800000"/>
            <a:headEnd/>
            <a:tailEnd/>
          </a:ln>
        </p:spPr>
        <p:txBody>
          <a:bodyPr wrap="square">
            <a:spAutoFit/>
          </a:bodyPr>
          <a:lstStyle/>
          <a:p>
            <a:pPr algn="ctr"/>
            <a:r>
              <a:rPr lang="en-SG" sz="1400" dirty="0">
                <a:latin typeface="Arial" pitchFamily="34" charset="0"/>
                <a:cs typeface="Arial" pitchFamily="34" charset="0"/>
              </a:rPr>
              <a:t>Velocity</a:t>
            </a:r>
          </a:p>
        </p:txBody>
      </p:sp>
      <p:sp>
        <p:nvSpPr>
          <p:cNvPr id="8" name="Text Box 9"/>
          <p:cNvSpPr txBox="1">
            <a:spLocks noChangeAspect="1" noChangeArrowheads="1"/>
          </p:cNvSpPr>
          <p:nvPr/>
        </p:nvSpPr>
        <p:spPr bwMode="auto">
          <a:xfrm>
            <a:off x="6691312" y="6252235"/>
            <a:ext cx="1139825" cy="307975"/>
          </a:xfrm>
          <a:prstGeom prst="rect">
            <a:avLst/>
          </a:prstGeom>
          <a:noFill/>
          <a:ln w="9525" algn="ctr">
            <a:noFill/>
            <a:miter lim="800000"/>
            <a:headEnd/>
            <a:tailEnd/>
          </a:ln>
        </p:spPr>
        <p:txBody>
          <a:bodyPr>
            <a:spAutoFit/>
          </a:bodyPr>
          <a:lstStyle/>
          <a:p>
            <a:r>
              <a:rPr lang="en-SG" sz="1400" dirty="0">
                <a:latin typeface="Arial" pitchFamily="34" charset="0"/>
                <a:cs typeface="Arial" pitchFamily="34" charset="0"/>
              </a:rPr>
              <a:t>Time, </a:t>
            </a:r>
            <a:r>
              <a:rPr lang="en-SG" sz="1400" i="1" dirty="0">
                <a:latin typeface="Times New Roman" pitchFamily="18" charset="0"/>
                <a:cs typeface="Times New Roman" pitchFamily="18" charset="0"/>
              </a:rPr>
              <a:t>t</a:t>
            </a:r>
            <a:r>
              <a:rPr lang="en-SG" sz="1400" dirty="0">
                <a:latin typeface="Arial" pitchFamily="34" charset="0"/>
                <a:cs typeface="Arial" pitchFamily="34" charset="0"/>
              </a:rPr>
              <a:t> </a:t>
            </a:r>
          </a:p>
        </p:txBody>
      </p:sp>
      <p:sp>
        <p:nvSpPr>
          <p:cNvPr id="9" name="Text Box 12"/>
          <p:cNvSpPr txBox="1">
            <a:spLocks noChangeAspect="1" noChangeArrowheads="1"/>
          </p:cNvSpPr>
          <p:nvPr/>
        </p:nvSpPr>
        <p:spPr bwMode="auto">
          <a:xfrm>
            <a:off x="6022258" y="3907128"/>
            <a:ext cx="516655" cy="369887"/>
          </a:xfrm>
          <a:prstGeom prst="rect">
            <a:avLst/>
          </a:prstGeom>
          <a:noFill/>
          <a:ln w="9525" algn="ctr">
            <a:noFill/>
            <a:miter lim="800000"/>
            <a:headEnd/>
            <a:tailEnd/>
          </a:ln>
        </p:spPr>
        <p:txBody>
          <a:bodyPr wrap="square">
            <a:spAutoFit/>
          </a:bodyPr>
          <a:lstStyle/>
          <a:p>
            <a:r>
              <a:rPr lang="en-SG" sz="1800" i="1" dirty="0">
                <a:latin typeface="Times New Roman" pitchFamily="18" charset="0"/>
              </a:rPr>
              <a:t>f</a:t>
            </a:r>
            <a:r>
              <a:rPr lang="en-SG" sz="1800" dirty="0">
                <a:latin typeface="Times New Roman" pitchFamily="18" charset="0"/>
              </a:rPr>
              <a:t>(</a:t>
            </a:r>
            <a:r>
              <a:rPr lang="en-SG" sz="1800" i="1" dirty="0">
                <a:latin typeface="Times New Roman" pitchFamily="18" charset="0"/>
              </a:rPr>
              <a:t>t</a:t>
            </a:r>
            <a:r>
              <a:rPr lang="en-SG" sz="1800" dirty="0">
                <a:latin typeface="Times New Roman" pitchFamily="18" charset="0"/>
              </a:rPr>
              <a:t>)</a:t>
            </a:r>
          </a:p>
        </p:txBody>
      </p:sp>
      <p:sp>
        <p:nvSpPr>
          <p:cNvPr id="10" name="Text Box 13"/>
          <p:cNvSpPr txBox="1">
            <a:spLocks noChangeAspect="1" noChangeArrowheads="1"/>
          </p:cNvSpPr>
          <p:nvPr/>
        </p:nvSpPr>
        <p:spPr bwMode="auto">
          <a:xfrm>
            <a:off x="2533650" y="6258215"/>
            <a:ext cx="717550" cy="511175"/>
          </a:xfrm>
          <a:prstGeom prst="rect">
            <a:avLst/>
          </a:prstGeom>
          <a:noFill/>
          <a:ln w="9525">
            <a:noFill/>
            <a:miter lim="800000"/>
            <a:headEnd/>
            <a:tailEnd/>
          </a:ln>
        </p:spPr>
        <p:txBody>
          <a:bodyPr/>
          <a:lstStyle/>
          <a:p>
            <a:pPr algn="l"/>
            <a:r>
              <a:rPr lang="en-US" sz="1200">
                <a:latin typeface="Times New Roman" pitchFamily="18" charset="0"/>
              </a:rPr>
              <a:t>0</a:t>
            </a:r>
            <a:endParaRPr lang="en-SG" sz="1800" baseline="-25000"/>
          </a:p>
        </p:txBody>
      </p:sp>
      <p:sp>
        <p:nvSpPr>
          <p:cNvPr id="11" name="Freeform 11"/>
          <p:cNvSpPr>
            <a:spLocks noChangeAspect="1"/>
          </p:cNvSpPr>
          <p:nvPr/>
        </p:nvSpPr>
        <p:spPr bwMode="auto">
          <a:xfrm>
            <a:off x="2803525" y="4308765"/>
            <a:ext cx="3606800" cy="679450"/>
          </a:xfrm>
          <a:custGeom>
            <a:avLst/>
            <a:gdLst>
              <a:gd name="T0" fmla="*/ 0 w 1816"/>
              <a:gd name="T1" fmla="*/ 2147483647 h 366"/>
              <a:gd name="T2" fmla="*/ 2147483647 w 1816"/>
              <a:gd name="T3" fmla="*/ 2147483647 h 366"/>
              <a:gd name="T4" fmla="*/ 2147483647 w 1816"/>
              <a:gd name="T5" fmla="*/ 2147483647 h 366"/>
              <a:gd name="T6" fmla="*/ 2147483647 w 1816"/>
              <a:gd name="T7" fmla="*/ 2147483647 h 366"/>
              <a:gd name="T8" fmla="*/ 2147483647 w 1816"/>
              <a:gd name="T9" fmla="*/ 2147483647 h 366"/>
              <a:gd name="T10" fmla="*/ 2147483647 w 1816"/>
              <a:gd name="T11" fmla="*/ 2147483647 h 366"/>
              <a:gd name="T12" fmla="*/ 2147483647 w 1816"/>
              <a:gd name="T13" fmla="*/ 2147483647 h 366"/>
              <a:gd name="T14" fmla="*/ 0 60000 65536"/>
              <a:gd name="T15" fmla="*/ 0 60000 65536"/>
              <a:gd name="T16" fmla="*/ 0 60000 65536"/>
              <a:gd name="T17" fmla="*/ 0 60000 65536"/>
              <a:gd name="T18" fmla="*/ 0 60000 65536"/>
              <a:gd name="T19" fmla="*/ 0 60000 65536"/>
              <a:gd name="T20" fmla="*/ 0 60000 65536"/>
              <a:gd name="T21" fmla="*/ 0 w 1816"/>
              <a:gd name="T22" fmla="*/ 0 h 366"/>
              <a:gd name="T23" fmla="*/ 1816 w 1816"/>
              <a:gd name="T24" fmla="*/ 366 h 3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16" h="366">
                <a:moveTo>
                  <a:pt x="0" y="366"/>
                </a:moveTo>
                <a:cubicBezTo>
                  <a:pt x="99" y="335"/>
                  <a:pt x="199" y="304"/>
                  <a:pt x="308" y="302"/>
                </a:cubicBezTo>
                <a:cubicBezTo>
                  <a:pt x="417" y="300"/>
                  <a:pt x="537" y="349"/>
                  <a:pt x="652" y="354"/>
                </a:cubicBezTo>
                <a:cubicBezTo>
                  <a:pt x="767" y="359"/>
                  <a:pt x="871" y="354"/>
                  <a:pt x="1000" y="330"/>
                </a:cubicBezTo>
                <a:cubicBezTo>
                  <a:pt x="1129" y="306"/>
                  <a:pt x="1318" y="259"/>
                  <a:pt x="1424" y="210"/>
                </a:cubicBezTo>
                <a:cubicBezTo>
                  <a:pt x="1530" y="161"/>
                  <a:pt x="1571" y="67"/>
                  <a:pt x="1636" y="34"/>
                </a:cubicBezTo>
                <a:cubicBezTo>
                  <a:pt x="1701" y="1"/>
                  <a:pt x="1747" y="0"/>
                  <a:pt x="1816" y="14"/>
                </a:cubicBezTo>
              </a:path>
            </a:pathLst>
          </a:custGeom>
          <a:noFill/>
          <a:ln w="19050">
            <a:solidFill>
              <a:srgbClr val="000080"/>
            </a:solidFill>
            <a:round/>
            <a:headEnd/>
            <a:tailEnd/>
          </a:ln>
        </p:spPr>
        <p:txBody>
          <a:bodyPr/>
          <a:lstStyle/>
          <a:p>
            <a:endParaRPr lang="en-GB"/>
          </a:p>
        </p:txBody>
      </p:sp>
      <p:cxnSp>
        <p:nvCxnSpPr>
          <p:cNvPr id="12" name="Straight Connector 25"/>
          <p:cNvCxnSpPr>
            <a:cxnSpLocks noChangeShapeType="1"/>
          </p:cNvCxnSpPr>
          <p:nvPr/>
        </p:nvCxnSpPr>
        <p:spPr bwMode="auto">
          <a:xfrm rot="5400000">
            <a:off x="5007769" y="5376359"/>
            <a:ext cx="1857375" cy="1587"/>
          </a:xfrm>
          <a:prstGeom prst="line">
            <a:avLst/>
          </a:prstGeom>
          <a:noFill/>
          <a:ln w="9525" algn="ctr">
            <a:solidFill>
              <a:schemeClr val="tx1"/>
            </a:solidFill>
            <a:prstDash val="dash"/>
            <a:round/>
            <a:headEnd/>
            <a:tailEnd/>
          </a:ln>
        </p:spPr>
      </p:cxnSp>
      <p:sp>
        <p:nvSpPr>
          <p:cNvPr id="13" name="Rectangle 10"/>
          <p:cNvSpPr>
            <a:spLocks noChangeAspect="1" noChangeArrowheads="1"/>
          </p:cNvSpPr>
          <p:nvPr/>
        </p:nvSpPr>
        <p:spPr bwMode="auto">
          <a:xfrm>
            <a:off x="3271838" y="4865978"/>
            <a:ext cx="447675" cy="1414462"/>
          </a:xfrm>
          <a:prstGeom prst="rect">
            <a:avLst/>
          </a:prstGeom>
          <a:solidFill>
            <a:srgbClr val="99FF66">
              <a:alpha val="50195"/>
            </a:srgbClr>
          </a:solidFill>
          <a:ln w="9525" algn="ctr">
            <a:solidFill>
              <a:srgbClr val="00FF99"/>
            </a:solidFill>
            <a:miter lim="800000"/>
            <a:headEnd/>
            <a:tailEnd/>
          </a:ln>
        </p:spPr>
        <p:txBody>
          <a:bodyPr wrap="none" anchor="ctr"/>
          <a:lstStyle/>
          <a:p>
            <a:endParaRPr lang="en-GB"/>
          </a:p>
        </p:txBody>
      </p:sp>
      <p:sp>
        <p:nvSpPr>
          <p:cNvPr id="14" name="Rectangle 10"/>
          <p:cNvSpPr>
            <a:spLocks noChangeAspect="1" noChangeArrowheads="1"/>
          </p:cNvSpPr>
          <p:nvPr/>
        </p:nvSpPr>
        <p:spPr bwMode="auto">
          <a:xfrm>
            <a:off x="3724275" y="4904078"/>
            <a:ext cx="434975" cy="1376362"/>
          </a:xfrm>
          <a:prstGeom prst="rect">
            <a:avLst/>
          </a:prstGeom>
          <a:solidFill>
            <a:srgbClr val="99FF66">
              <a:alpha val="50195"/>
            </a:srgbClr>
          </a:solidFill>
          <a:ln w="9525" algn="ctr">
            <a:solidFill>
              <a:srgbClr val="00FF99"/>
            </a:solidFill>
            <a:miter lim="800000"/>
            <a:headEnd/>
            <a:tailEnd/>
          </a:ln>
        </p:spPr>
        <p:txBody>
          <a:bodyPr wrap="none" anchor="ctr"/>
          <a:lstStyle/>
          <a:p>
            <a:endParaRPr lang="en-GB"/>
          </a:p>
        </p:txBody>
      </p:sp>
      <p:sp>
        <p:nvSpPr>
          <p:cNvPr id="15" name="Rectangle 10"/>
          <p:cNvSpPr>
            <a:spLocks noChangeAspect="1" noChangeArrowheads="1"/>
          </p:cNvSpPr>
          <p:nvPr/>
        </p:nvSpPr>
        <p:spPr bwMode="auto">
          <a:xfrm>
            <a:off x="4164013" y="4970753"/>
            <a:ext cx="436562" cy="1311275"/>
          </a:xfrm>
          <a:prstGeom prst="rect">
            <a:avLst/>
          </a:prstGeom>
          <a:solidFill>
            <a:srgbClr val="99FF66">
              <a:alpha val="50195"/>
            </a:srgbClr>
          </a:solidFill>
          <a:ln w="9525" algn="ctr">
            <a:solidFill>
              <a:srgbClr val="00FF99"/>
            </a:solidFill>
            <a:miter lim="800000"/>
            <a:headEnd/>
            <a:tailEnd/>
          </a:ln>
        </p:spPr>
        <p:txBody>
          <a:bodyPr wrap="none" anchor="ctr"/>
          <a:lstStyle/>
          <a:p>
            <a:endParaRPr lang="en-GB"/>
          </a:p>
        </p:txBody>
      </p:sp>
      <p:sp>
        <p:nvSpPr>
          <p:cNvPr id="16" name="Rectangle 10"/>
          <p:cNvSpPr>
            <a:spLocks noChangeAspect="1" noChangeArrowheads="1"/>
          </p:cNvSpPr>
          <p:nvPr/>
        </p:nvSpPr>
        <p:spPr bwMode="auto">
          <a:xfrm>
            <a:off x="4602163" y="4929910"/>
            <a:ext cx="447675" cy="1339850"/>
          </a:xfrm>
          <a:prstGeom prst="rect">
            <a:avLst/>
          </a:prstGeom>
          <a:solidFill>
            <a:srgbClr val="99FF66">
              <a:alpha val="50195"/>
            </a:srgbClr>
          </a:solidFill>
          <a:ln w="9525" algn="ctr">
            <a:solidFill>
              <a:srgbClr val="00FF99"/>
            </a:solidFill>
            <a:miter lim="800000"/>
            <a:headEnd/>
            <a:tailEnd/>
          </a:ln>
        </p:spPr>
        <p:txBody>
          <a:bodyPr wrap="none" anchor="ctr"/>
          <a:lstStyle/>
          <a:p>
            <a:endParaRPr lang="en-GB"/>
          </a:p>
        </p:txBody>
      </p:sp>
      <p:sp>
        <p:nvSpPr>
          <p:cNvPr id="17" name="Rectangle 10"/>
          <p:cNvSpPr>
            <a:spLocks noChangeAspect="1" noChangeArrowheads="1"/>
          </p:cNvSpPr>
          <p:nvPr/>
        </p:nvSpPr>
        <p:spPr bwMode="auto">
          <a:xfrm>
            <a:off x="5057775" y="4848948"/>
            <a:ext cx="441325" cy="1422400"/>
          </a:xfrm>
          <a:prstGeom prst="rect">
            <a:avLst/>
          </a:prstGeom>
          <a:solidFill>
            <a:srgbClr val="99FF66">
              <a:alpha val="50195"/>
            </a:srgbClr>
          </a:solidFill>
          <a:ln w="9525" algn="ctr">
            <a:solidFill>
              <a:srgbClr val="00FF99"/>
            </a:solidFill>
            <a:miter lim="800000"/>
            <a:headEnd/>
            <a:tailEnd/>
          </a:ln>
        </p:spPr>
        <p:txBody>
          <a:bodyPr wrap="none" anchor="ctr"/>
          <a:lstStyle/>
          <a:p>
            <a:endParaRPr lang="en-GB"/>
          </a:p>
        </p:txBody>
      </p:sp>
      <p:sp>
        <p:nvSpPr>
          <p:cNvPr id="18" name="Rectangle 10"/>
          <p:cNvSpPr>
            <a:spLocks noChangeAspect="1" noChangeArrowheads="1"/>
          </p:cNvSpPr>
          <p:nvPr/>
        </p:nvSpPr>
        <p:spPr bwMode="auto">
          <a:xfrm>
            <a:off x="5503863" y="4743740"/>
            <a:ext cx="447675" cy="1535113"/>
          </a:xfrm>
          <a:prstGeom prst="rect">
            <a:avLst/>
          </a:prstGeom>
          <a:solidFill>
            <a:srgbClr val="99FF66">
              <a:alpha val="50195"/>
            </a:srgbClr>
          </a:solidFill>
          <a:ln w="9525" algn="ctr">
            <a:solidFill>
              <a:srgbClr val="00FF99"/>
            </a:solidFill>
            <a:miter lim="800000"/>
            <a:headEnd/>
            <a:tailEnd/>
          </a:ln>
        </p:spPr>
        <p:txBody>
          <a:bodyPr wrap="none" anchor="ctr"/>
          <a:lstStyle/>
          <a:p>
            <a:endParaRPr lang="en-GB"/>
          </a:p>
        </p:txBody>
      </p:sp>
      <p:sp>
        <p:nvSpPr>
          <p:cNvPr id="19" name="Text Box 7"/>
          <p:cNvSpPr txBox="1">
            <a:spLocks noChangeAspect="1" noChangeArrowheads="1"/>
          </p:cNvSpPr>
          <p:nvPr/>
        </p:nvSpPr>
        <p:spPr bwMode="auto">
          <a:xfrm>
            <a:off x="3128963" y="6259803"/>
            <a:ext cx="717550" cy="511175"/>
          </a:xfrm>
          <a:prstGeom prst="rect">
            <a:avLst/>
          </a:prstGeom>
          <a:noFill/>
          <a:ln w="9525">
            <a:noFill/>
            <a:miter lim="800000"/>
            <a:headEnd/>
            <a:tailEnd/>
          </a:ln>
        </p:spPr>
        <p:txBody>
          <a:bodyPr/>
          <a:lstStyle/>
          <a:p>
            <a:pPr algn="l"/>
            <a:r>
              <a:rPr lang="en-US" sz="1400" i="1">
                <a:latin typeface="Times New Roman" pitchFamily="18" charset="0"/>
              </a:rPr>
              <a:t>t</a:t>
            </a:r>
            <a:r>
              <a:rPr lang="en-US" sz="1400" i="1" baseline="-25000">
                <a:latin typeface="Times New Roman" pitchFamily="18" charset="0"/>
              </a:rPr>
              <a:t>1</a:t>
            </a:r>
            <a:endParaRPr lang="en-SG" sz="1400" i="1" baseline="-25000">
              <a:latin typeface="Times New Roman" pitchFamily="18" charset="0"/>
            </a:endParaRPr>
          </a:p>
        </p:txBody>
      </p:sp>
      <p:sp>
        <p:nvSpPr>
          <p:cNvPr id="20" name="Text Box 7"/>
          <p:cNvSpPr txBox="1">
            <a:spLocks noChangeAspect="1" noChangeArrowheads="1"/>
          </p:cNvSpPr>
          <p:nvPr/>
        </p:nvSpPr>
        <p:spPr bwMode="auto">
          <a:xfrm>
            <a:off x="3540125" y="6275678"/>
            <a:ext cx="717550" cy="511175"/>
          </a:xfrm>
          <a:prstGeom prst="rect">
            <a:avLst/>
          </a:prstGeom>
          <a:noFill/>
          <a:ln w="9525">
            <a:noFill/>
            <a:miter lim="800000"/>
            <a:headEnd/>
            <a:tailEnd/>
          </a:ln>
        </p:spPr>
        <p:txBody>
          <a:bodyPr/>
          <a:lstStyle/>
          <a:p>
            <a:pPr algn="l"/>
            <a:r>
              <a:rPr lang="en-US" sz="1400" i="1">
                <a:latin typeface="Times New Roman" pitchFamily="18" charset="0"/>
              </a:rPr>
              <a:t>t</a:t>
            </a:r>
            <a:r>
              <a:rPr lang="en-US" sz="1400" i="1" baseline="-25000">
                <a:latin typeface="Times New Roman" pitchFamily="18" charset="0"/>
              </a:rPr>
              <a:t>2</a:t>
            </a:r>
            <a:endParaRPr lang="en-SG" sz="1400" i="1" baseline="-25000">
              <a:latin typeface="Times New Roman" pitchFamily="18" charset="0"/>
            </a:endParaRPr>
          </a:p>
        </p:txBody>
      </p:sp>
      <p:sp>
        <p:nvSpPr>
          <p:cNvPr id="21" name="Text Box 7"/>
          <p:cNvSpPr txBox="1">
            <a:spLocks noChangeAspect="1" noChangeArrowheads="1"/>
          </p:cNvSpPr>
          <p:nvPr/>
        </p:nvSpPr>
        <p:spPr bwMode="auto">
          <a:xfrm>
            <a:off x="4003675" y="6275678"/>
            <a:ext cx="717550" cy="511175"/>
          </a:xfrm>
          <a:prstGeom prst="rect">
            <a:avLst/>
          </a:prstGeom>
          <a:noFill/>
          <a:ln w="9525">
            <a:noFill/>
            <a:miter lim="800000"/>
            <a:headEnd/>
            <a:tailEnd/>
          </a:ln>
        </p:spPr>
        <p:txBody>
          <a:bodyPr/>
          <a:lstStyle/>
          <a:p>
            <a:pPr algn="l"/>
            <a:r>
              <a:rPr lang="en-US" sz="1400" i="1">
                <a:latin typeface="Times New Roman" pitchFamily="18" charset="0"/>
              </a:rPr>
              <a:t>t</a:t>
            </a:r>
            <a:r>
              <a:rPr lang="en-US" sz="1400" i="1" baseline="-25000">
                <a:latin typeface="Times New Roman" pitchFamily="18" charset="0"/>
              </a:rPr>
              <a:t>3</a:t>
            </a:r>
            <a:endParaRPr lang="en-SG" sz="1400" i="1" baseline="-25000">
              <a:latin typeface="Times New Roman" pitchFamily="18" charset="0"/>
            </a:endParaRPr>
          </a:p>
        </p:txBody>
      </p:sp>
      <p:sp>
        <p:nvSpPr>
          <p:cNvPr id="22" name="Text Box 7"/>
          <p:cNvSpPr txBox="1">
            <a:spLocks noChangeAspect="1" noChangeArrowheads="1"/>
          </p:cNvSpPr>
          <p:nvPr/>
        </p:nvSpPr>
        <p:spPr bwMode="auto">
          <a:xfrm>
            <a:off x="4454525" y="6275678"/>
            <a:ext cx="717550" cy="511175"/>
          </a:xfrm>
          <a:prstGeom prst="rect">
            <a:avLst/>
          </a:prstGeom>
          <a:noFill/>
          <a:ln w="9525">
            <a:noFill/>
            <a:miter lim="800000"/>
            <a:headEnd/>
            <a:tailEnd/>
          </a:ln>
        </p:spPr>
        <p:txBody>
          <a:bodyPr/>
          <a:lstStyle/>
          <a:p>
            <a:pPr algn="l"/>
            <a:r>
              <a:rPr lang="en-US" sz="1400" i="1">
                <a:latin typeface="Times New Roman" pitchFamily="18" charset="0"/>
              </a:rPr>
              <a:t>t</a:t>
            </a:r>
            <a:r>
              <a:rPr lang="en-US" sz="1400" i="1" baseline="-25000">
                <a:latin typeface="Times New Roman" pitchFamily="18" charset="0"/>
              </a:rPr>
              <a:t>4</a:t>
            </a:r>
            <a:endParaRPr lang="en-SG" sz="1400" i="1" baseline="-25000">
              <a:latin typeface="Times New Roman" pitchFamily="18" charset="0"/>
            </a:endParaRPr>
          </a:p>
        </p:txBody>
      </p:sp>
      <p:sp>
        <p:nvSpPr>
          <p:cNvPr id="23" name="Text Box 7"/>
          <p:cNvSpPr txBox="1">
            <a:spLocks noChangeAspect="1" noChangeArrowheads="1"/>
          </p:cNvSpPr>
          <p:nvPr/>
        </p:nvSpPr>
        <p:spPr bwMode="auto">
          <a:xfrm>
            <a:off x="4891088" y="6275678"/>
            <a:ext cx="717550" cy="511175"/>
          </a:xfrm>
          <a:prstGeom prst="rect">
            <a:avLst/>
          </a:prstGeom>
          <a:noFill/>
          <a:ln w="9525">
            <a:noFill/>
            <a:miter lim="800000"/>
            <a:headEnd/>
            <a:tailEnd/>
          </a:ln>
        </p:spPr>
        <p:txBody>
          <a:bodyPr/>
          <a:lstStyle/>
          <a:p>
            <a:pPr algn="l"/>
            <a:r>
              <a:rPr lang="en-US" sz="1400" i="1">
                <a:latin typeface="Times New Roman" pitchFamily="18" charset="0"/>
              </a:rPr>
              <a:t>t</a:t>
            </a:r>
            <a:r>
              <a:rPr lang="en-US" sz="1400" i="1" baseline="-25000">
                <a:latin typeface="Times New Roman" pitchFamily="18" charset="0"/>
              </a:rPr>
              <a:t>5</a:t>
            </a:r>
            <a:endParaRPr lang="en-SG" sz="1400" i="1" baseline="-25000">
              <a:latin typeface="Times New Roman" pitchFamily="18" charset="0"/>
            </a:endParaRPr>
          </a:p>
        </p:txBody>
      </p:sp>
      <p:sp>
        <p:nvSpPr>
          <p:cNvPr id="24" name="Text Box 7"/>
          <p:cNvSpPr txBox="1">
            <a:spLocks noChangeAspect="1" noChangeArrowheads="1"/>
          </p:cNvSpPr>
          <p:nvPr/>
        </p:nvSpPr>
        <p:spPr bwMode="auto">
          <a:xfrm>
            <a:off x="5356225" y="6275678"/>
            <a:ext cx="717550" cy="511175"/>
          </a:xfrm>
          <a:prstGeom prst="rect">
            <a:avLst/>
          </a:prstGeom>
          <a:noFill/>
          <a:ln w="9525">
            <a:noFill/>
            <a:miter lim="800000"/>
            <a:headEnd/>
            <a:tailEnd/>
          </a:ln>
        </p:spPr>
        <p:txBody>
          <a:bodyPr/>
          <a:lstStyle/>
          <a:p>
            <a:pPr algn="l"/>
            <a:r>
              <a:rPr lang="en-US" sz="1400" i="1">
                <a:latin typeface="Times New Roman" pitchFamily="18" charset="0"/>
              </a:rPr>
              <a:t>t</a:t>
            </a:r>
            <a:r>
              <a:rPr lang="en-US" sz="1400" i="1" baseline="-25000">
                <a:latin typeface="Times New Roman" pitchFamily="18" charset="0"/>
              </a:rPr>
              <a:t>6</a:t>
            </a:r>
            <a:endParaRPr lang="en-SG" sz="1400" i="1" baseline="-25000">
              <a:latin typeface="Times New Roman" pitchFamily="18" charset="0"/>
            </a:endParaRPr>
          </a:p>
        </p:txBody>
      </p:sp>
      <p:sp>
        <p:nvSpPr>
          <p:cNvPr id="25" name="Text Box 68"/>
          <p:cNvSpPr txBox="1">
            <a:spLocks noChangeArrowheads="1"/>
          </p:cNvSpPr>
          <p:nvPr/>
        </p:nvSpPr>
        <p:spPr bwMode="auto">
          <a:xfrm>
            <a:off x="6400800" y="4580228"/>
            <a:ext cx="2551113" cy="1323439"/>
          </a:xfrm>
          <a:prstGeom prst="rect">
            <a:avLst/>
          </a:prstGeom>
          <a:noFill/>
          <a:ln w="9525" algn="ctr">
            <a:noFill/>
            <a:miter lim="800000"/>
            <a:headEnd/>
            <a:tailEnd/>
          </a:ln>
        </p:spPr>
        <p:txBody>
          <a:bodyPr>
            <a:spAutoFit/>
          </a:bodyPr>
          <a:lstStyle/>
          <a:p>
            <a:pPr eaLnBrk="1" hangingPunct="1">
              <a:spcBef>
                <a:spcPct val="20000"/>
              </a:spcBef>
              <a:buClr>
                <a:schemeClr val="hlink"/>
              </a:buClr>
              <a:buSzPct val="70000"/>
              <a:buFont typeface="Wingdings" pitchFamily="2" charset="2"/>
              <a:buNone/>
              <a:defRPr/>
            </a:pPr>
            <a:r>
              <a:rPr lang="en-SG" sz="1600" dirty="0">
                <a:solidFill>
                  <a:srgbClr val="FF0000"/>
                </a:solidFill>
                <a:latin typeface="Arial" pitchFamily="34" charset="0"/>
                <a:cs typeface="Arial" pitchFamily="34" charset="0"/>
              </a:rPr>
              <a:t>The sum of the areas of the rectangles under the graph gives the estimated </a:t>
            </a:r>
            <a:r>
              <a:rPr lang="en-SG" sz="1600" dirty="0" smtClean="0">
                <a:solidFill>
                  <a:srgbClr val="FF0000"/>
                </a:solidFill>
                <a:latin typeface="Arial" pitchFamily="34" charset="0"/>
                <a:cs typeface="Arial" pitchFamily="34" charset="0"/>
              </a:rPr>
              <a:t>total displacement </a:t>
            </a:r>
            <a:r>
              <a:rPr lang="en-SG" sz="1600" dirty="0">
                <a:solidFill>
                  <a:srgbClr val="FF0000"/>
                </a:solidFill>
                <a:latin typeface="Arial" pitchFamily="34" charset="0"/>
                <a:cs typeface="Arial" pitchFamily="34" charset="0"/>
              </a:rPr>
              <a:t>from time 0 to time </a:t>
            </a:r>
            <a:r>
              <a:rPr lang="en-SG" sz="1600" i="1" dirty="0">
                <a:solidFill>
                  <a:srgbClr val="FF0000"/>
                </a:solidFill>
                <a:latin typeface="Times New Roman" pitchFamily="18" charset="0"/>
                <a:cs typeface="Times New Roman" pitchFamily="18" charset="0"/>
              </a:rPr>
              <a:t>t</a:t>
            </a:r>
            <a:r>
              <a:rPr lang="en-SG" sz="1600" baseline="-25000" dirty="0">
                <a:solidFill>
                  <a:srgbClr val="FF0000"/>
                </a:solidFill>
                <a:latin typeface="Arial" pitchFamily="34" charset="0"/>
                <a:cs typeface="Arial" pitchFamily="34" charset="0"/>
              </a:rPr>
              <a:t>7</a:t>
            </a:r>
          </a:p>
        </p:txBody>
      </p:sp>
      <p:sp>
        <p:nvSpPr>
          <p:cNvPr id="26" name="Line 69"/>
          <p:cNvSpPr>
            <a:spLocks noChangeShapeType="1"/>
          </p:cNvSpPr>
          <p:nvPr/>
        </p:nvSpPr>
        <p:spPr bwMode="auto">
          <a:xfrm flipH="1">
            <a:off x="5068888" y="5240628"/>
            <a:ext cx="1343025" cy="263525"/>
          </a:xfrm>
          <a:prstGeom prst="line">
            <a:avLst/>
          </a:prstGeom>
          <a:noFill/>
          <a:ln w="38100">
            <a:solidFill>
              <a:srgbClr val="FF0000"/>
            </a:solidFill>
            <a:round/>
            <a:headEnd/>
            <a:tailEnd type="triangle" w="med" len="med"/>
          </a:ln>
        </p:spPr>
        <p:txBody>
          <a:bodyPr/>
          <a:lstStyle/>
          <a:p>
            <a:endParaRPr lang="en-GB"/>
          </a:p>
        </p:txBody>
      </p:sp>
      <p:sp>
        <p:nvSpPr>
          <p:cNvPr id="27" name="Rectangle 10"/>
          <p:cNvSpPr>
            <a:spLocks noChangeAspect="1" noChangeArrowheads="1"/>
          </p:cNvSpPr>
          <p:nvPr/>
        </p:nvSpPr>
        <p:spPr bwMode="auto">
          <a:xfrm>
            <a:off x="2824163" y="4975515"/>
            <a:ext cx="447675" cy="1303338"/>
          </a:xfrm>
          <a:prstGeom prst="rect">
            <a:avLst/>
          </a:prstGeom>
          <a:solidFill>
            <a:srgbClr val="99FF66">
              <a:alpha val="50195"/>
            </a:srgbClr>
          </a:solidFill>
          <a:ln w="9525" algn="ctr">
            <a:solidFill>
              <a:srgbClr val="00FF99"/>
            </a:solidFill>
            <a:miter lim="800000"/>
            <a:headEnd/>
            <a:tailEnd/>
          </a:ln>
        </p:spPr>
        <p:txBody>
          <a:bodyPr wrap="none" anchor="ctr"/>
          <a:lstStyle/>
          <a:p>
            <a:endParaRPr lang="en-GB"/>
          </a:p>
        </p:txBody>
      </p:sp>
      <p:sp>
        <p:nvSpPr>
          <p:cNvPr id="28" name="Title 2"/>
          <p:cNvSpPr txBox="1">
            <a:spLocks/>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Exploring Further</a:t>
            </a:r>
            <a:endParaRPr lang="en-GB" sz="3200" b="1" dirty="0" smtClean="0"/>
          </a:p>
        </p:txBody>
      </p:sp>
    </p:spTree>
    <p:extLst>
      <p:ext uri="{BB962C8B-B14F-4D97-AF65-F5344CB8AC3E}">
        <p14:creationId xmlns:p14="http://schemas.microsoft.com/office/powerpoint/2010/main" val="1521323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1000"/>
                                        <p:tgtEl>
                                          <p:spTgt spid="27"/>
                                        </p:tgtEl>
                                      </p:cBhvr>
                                    </p:animEffec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childTnLst>
                                </p:cTn>
                              </p:par>
                            </p:childTnLst>
                          </p:cTn>
                        </p:par>
                        <p:par>
                          <p:cTn id="18" fill="hold">
                            <p:stCondLst>
                              <p:cond delay="2000"/>
                            </p:stCondLst>
                            <p:childTnLst>
                              <p:par>
                                <p:cTn id="19" presetID="1" presetClass="entr" presetSubtype="0"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childTnLst>
                                </p:cTn>
                              </p:par>
                            </p:childTnLst>
                          </p:cTn>
                        </p:par>
                        <p:par>
                          <p:cTn id="25" fill="hold">
                            <p:stCondLst>
                              <p:cond delay="3000"/>
                            </p:stCondLst>
                            <p:childTnLst>
                              <p:par>
                                <p:cTn id="26" presetID="1" presetClass="entr" presetSubtype="0"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childTnLst>
                                </p:cTn>
                              </p:par>
                            </p:childTnLst>
                          </p:cTn>
                        </p:par>
                        <p:par>
                          <p:cTn id="32" fill="hold">
                            <p:stCondLst>
                              <p:cond delay="4000"/>
                            </p:stCondLst>
                            <p:childTnLst>
                              <p:par>
                                <p:cTn id="33" presetID="1" presetClass="entr" presetSubtype="0"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par>
                          <p:cTn id="35" fill="hold">
                            <p:stCondLst>
                              <p:cond delay="4000"/>
                            </p:stCondLst>
                            <p:childTnLst>
                              <p:par>
                                <p:cTn id="36" presetID="10" presetClass="entr" presetSubtype="0"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1000"/>
                                        <p:tgtEl>
                                          <p:spTgt spid="16"/>
                                        </p:tgtEl>
                                      </p:cBhvr>
                                    </p:animEffect>
                                  </p:childTnLst>
                                </p:cTn>
                              </p:par>
                            </p:childTnLst>
                          </p:cTn>
                        </p:par>
                        <p:par>
                          <p:cTn id="39" fill="hold">
                            <p:stCondLst>
                              <p:cond delay="5000"/>
                            </p:stCondLst>
                            <p:childTnLst>
                              <p:par>
                                <p:cTn id="40" presetID="1" presetClass="entr" presetSubtype="0"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par>
                          <p:cTn id="42" fill="hold">
                            <p:stCondLst>
                              <p:cond delay="5000"/>
                            </p:stCondLst>
                            <p:childTnLst>
                              <p:par>
                                <p:cTn id="43" presetID="10" presetClass="entr" presetSubtype="0"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1000"/>
                                        <p:tgtEl>
                                          <p:spTgt spid="17"/>
                                        </p:tgtEl>
                                      </p:cBhvr>
                                    </p:animEffect>
                                  </p:childTnLst>
                                </p:cTn>
                              </p:par>
                            </p:childTnLst>
                          </p:cTn>
                        </p:par>
                        <p:par>
                          <p:cTn id="46" fill="hold">
                            <p:stCondLst>
                              <p:cond delay="6000"/>
                            </p:stCondLst>
                            <p:childTnLst>
                              <p:par>
                                <p:cTn id="47" presetID="1" presetClass="entr" presetSubtype="0"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par>
                          <p:cTn id="49" fill="hold">
                            <p:stCondLst>
                              <p:cond delay="6000"/>
                            </p:stCondLst>
                            <p:childTnLst>
                              <p:par>
                                <p:cTn id="50" presetID="10" presetClass="entr" presetSubtype="0"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1000"/>
                                        <p:tgtEl>
                                          <p:spTgt spid="18"/>
                                        </p:tgtEl>
                                      </p:cBhvr>
                                    </p:animEffect>
                                  </p:childTnLst>
                                </p:cTn>
                              </p:par>
                            </p:childTnLst>
                          </p:cTn>
                        </p:par>
                        <p:par>
                          <p:cTn id="53" fill="hold">
                            <p:stCondLst>
                              <p:cond delay="7000"/>
                            </p:stCondLst>
                            <p:childTnLst>
                              <p:par>
                                <p:cTn id="54" presetID="1" presetClass="entr" presetSubtype="0"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3">
                                            <p:txEl>
                                              <p:pRg st="4" end="4"/>
                                            </p:txEl>
                                          </p:spTgt>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childTnLst>
                                </p:cTn>
                              </p:par>
                            </p:childTnLst>
                          </p:cTn>
                        </p:par>
                        <p:par>
                          <p:cTn id="66" fill="hold">
                            <p:stCondLst>
                              <p:cond delay="0"/>
                            </p:stCondLst>
                            <p:childTnLst>
                              <p:par>
                                <p:cTn id="67" presetID="1" presetClass="entr" presetSubtype="0" fill="hold" grpId="0" nodeType="after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P spid="25" grpId="0"/>
      <p:bldP spid="26" grpId="0" animBg="1"/>
      <p:bldP spid="2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457200" y="1506538"/>
            <a:ext cx="8229600" cy="7588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Tx/>
              <a:buNone/>
            </a:pPr>
            <a:r>
              <a:rPr lang="en-GB" sz="2400" dirty="0" smtClean="0"/>
              <a:t>Depending on the graph, the estimated area under the graph can be smaller or larger than the actual area.</a:t>
            </a:r>
            <a:endParaRPr lang="en-SG" sz="2400" dirty="0" smtClean="0"/>
          </a:p>
        </p:txBody>
      </p:sp>
      <p:sp>
        <p:nvSpPr>
          <p:cNvPr id="4" name="Line 5"/>
          <p:cNvSpPr>
            <a:spLocks noChangeAspect="1" noChangeShapeType="1"/>
          </p:cNvSpPr>
          <p:nvPr/>
        </p:nvSpPr>
        <p:spPr bwMode="auto">
          <a:xfrm flipH="1">
            <a:off x="800100" y="3231013"/>
            <a:ext cx="0" cy="2308225"/>
          </a:xfrm>
          <a:prstGeom prst="line">
            <a:avLst/>
          </a:prstGeom>
          <a:noFill/>
          <a:ln w="9525">
            <a:solidFill>
              <a:srgbClr val="000000"/>
            </a:solidFill>
            <a:round/>
            <a:headEnd type="arrow" w="med" len="med"/>
            <a:tailEnd/>
          </a:ln>
        </p:spPr>
        <p:txBody>
          <a:bodyPr/>
          <a:lstStyle/>
          <a:p>
            <a:endParaRPr lang="en-GB"/>
          </a:p>
        </p:txBody>
      </p:sp>
      <p:sp>
        <p:nvSpPr>
          <p:cNvPr id="5" name="Line 6"/>
          <p:cNvSpPr>
            <a:spLocks noChangeAspect="1" noChangeShapeType="1"/>
          </p:cNvSpPr>
          <p:nvPr/>
        </p:nvSpPr>
        <p:spPr bwMode="auto">
          <a:xfrm flipV="1">
            <a:off x="463550" y="5248725"/>
            <a:ext cx="4065588" cy="4763"/>
          </a:xfrm>
          <a:prstGeom prst="line">
            <a:avLst/>
          </a:prstGeom>
          <a:noFill/>
          <a:ln w="9525">
            <a:solidFill>
              <a:srgbClr val="000000"/>
            </a:solidFill>
            <a:round/>
            <a:headEnd/>
            <a:tailEnd type="arrow" w="med" len="med"/>
          </a:ln>
        </p:spPr>
        <p:txBody>
          <a:bodyPr/>
          <a:lstStyle/>
          <a:p>
            <a:endParaRPr lang="en-GB"/>
          </a:p>
        </p:txBody>
      </p:sp>
      <p:sp>
        <p:nvSpPr>
          <p:cNvPr id="6" name="Text Box 7"/>
          <p:cNvSpPr txBox="1">
            <a:spLocks noChangeAspect="1" noChangeArrowheads="1"/>
          </p:cNvSpPr>
          <p:nvPr/>
        </p:nvSpPr>
        <p:spPr bwMode="auto">
          <a:xfrm>
            <a:off x="3805238" y="5226500"/>
            <a:ext cx="717550" cy="511175"/>
          </a:xfrm>
          <a:prstGeom prst="rect">
            <a:avLst/>
          </a:prstGeom>
          <a:noFill/>
          <a:ln w="9525">
            <a:noFill/>
            <a:miter lim="800000"/>
            <a:headEnd/>
            <a:tailEnd/>
          </a:ln>
        </p:spPr>
        <p:txBody>
          <a:bodyPr/>
          <a:lstStyle/>
          <a:p>
            <a:pPr algn="l"/>
            <a:r>
              <a:rPr lang="en-US" sz="1400" i="1">
                <a:latin typeface="Times New Roman" pitchFamily="18" charset="0"/>
              </a:rPr>
              <a:t>t</a:t>
            </a:r>
            <a:r>
              <a:rPr lang="en-US" sz="1400" i="1" baseline="-25000">
                <a:latin typeface="Times New Roman" pitchFamily="18" charset="0"/>
              </a:rPr>
              <a:t>7</a:t>
            </a:r>
            <a:endParaRPr lang="en-SG" sz="1400" i="1" baseline="-25000">
              <a:latin typeface="Times New Roman" pitchFamily="18" charset="0"/>
            </a:endParaRPr>
          </a:p>
        </p:txBody>
      </p:sp>
      <p:sp>
        <p:nvSpPr>
          <p:cNvPr id="7" name="Text Box 8"/>
          <p:cNvSpPr txBox="1">
            <a:spLocks noChangeAspect="1" noChangeArrowheads="1"/>
          </p:cNvSpPr>
          <p:nvPr/>
        </p:nvSpPr>
        <p:spPr bwMode="auto">
          <a:xfrm>
            <a:off x="-40267" y="2890276"/>
            <a:ext cx="1886303" cy="288000"/>
          </a:xfrm>
          <a:prstGeom prst="rect">
            <a:avLst/>
          </a:prstGeom>
          <a:noFill/>
          <a:ln w="9525" algn="ctr">
            <a:noFill/>
            <a:miter lim="800000"/>
            <a:headEnd/>
            <a:tailEnd/>
          </a:ln>
        </p:spPr>
        <p:txBody>
          <a:bodyPr wrap="square">
            <a:spAutoFit/>
          </a:bodyPr>
          <a:lstStyle/>
          <a:p>
            <a:pPr algn="ctr"/>
            <a:r>
              <a:rPr lang="en-SG" sz="1400" dirty="0">
                <a:latin typeface="Arial" pitchFamily="34" charset="0"/>
                <a:cs typeface="Arial" pitchFamily="34" charset="0"/>
              </a:rPr>
              <a:t>Velocity</a:t>
            </a:r>
          </a:p>
        </p:txBody>
      </p:sp>
      <p:sp>
        <p:nvSpPr>
          <p:cNvPr id="8" name="Text Box 9"/>
          <p:cNvSpPr txBox="1">
            <a:spLocks noChangeAspect="1" noChangeArrowheads="1"/>
          </p:cNvSpPr>
          <p:nvPr/>
        </p:nvSpPr>
        <p:spPr bwMode="auto">
          <a:xfrm>
            <a:off x="3892550" y="5318684"/>
            <a:ext cx="1139825" cy="307975"/>
          </a:xfrm>
          <a:prstGeom prst="rect">
            <a:avLst/>
          </a:prstGeom>
          <a:noFill/>
          <a:ln w="9525" algn="ctr">
            <a:noFill/>
            <a:miter lim="800000"/>
            <a:headEnd/>
            <a:tailEnd/>
          </a:ln>
        </p:spPr>
        <p:txBody>
          <a:bodyPr>
            <a:spAutoFit/>
          </a:bodyPr>
          <a:lstStyle/>
          <a:p>
            <a:r>
              <a:rPr lang="en-SG" sz="1400" dirty="0">
                <a:latin typeface="Arial" pitchFamily="34" charset="0"/>
                <a:cs typeface="Arial" pitchFamily="34" charset="0"/>
              </a:rPr>
              <a:t>Time, </a:t>
            </a:r>
            <a:r>
              <a:rPr lang="en-SG" sz="1400" i="1" dirty="0">
                <a:latin typeface="Times New Roman" pitchFamily="18" charset="0"/>
                <a:cs typeface="Times New Roman" pitchFamily="18" charset="0"/>
              </a:rPr>
              <a:t>t</a:t>
            </a:r>
            <a:r>
              <a:rPr lang="en-SG" sz="1400" dirty="0">
                <a:latin typeface="Arial" pitchFamily="34" charset="0"/>
                <a:cs typeface="Arial" pitchFamily="34" charset="0"/>
              </a:rPr>
              <a:t> </a:t>
            </a:r>
          </a:p>
        </p:txBody>
      </p:sp>
      <p:sp>
        <p:nvSpPr>
          <p:cNvPr id="9" name="Text Box 12"/>
          <p:cNvSpPr txBox="1">
            <a:spLocks noChangeAspect="1" noChangeArrowheads="1"/>
          </p:cNvSpPr>
          <p:nvPr/>
        </p:nvSpPr>
        <p:spPr bwMode="auto">
          <a:xfrm>
            <a:off x="3933825" y="3188150"/>
            <a:ext cx="760413" cy="368300"/>
          </a:xfrm>
          <a:prstGeom prst="rect">
            <a:avLst/>
          </a:prstGeom>
          <a:noFill/>
          <a:ln w="9525" algn="ctr">
            <a:noFill/>
            <a:miter lim="800000"/>
            <a:headEnd/>
            <a:tailEnd/>
          </a:ln>
        </p:spPr>
        <p:txBody>
          <a:bodyPr>
            <a:spAutoFit/>
          </a:bodyPr>
          <a:lstStyle/>
          <a:p>
            <a:r>
              <a:rPr lang="en-SG" sz="1800" i="1">
                <a:latin typeface="Times New Roman" pitchFamily="18" charset="0"/>
              </a:rPr>
              <a:t>f</a:t>
            </a:r>
            <a:r>
              <a:rPr lang="en-SG" sz="1800">
                <a:latin typeface="Times New Roman" pitchFamily="18" charset="0"/>
              </a:rPr>
              <a:t>(</a:t>
            </a:r>
            <a:r>
              <a:rPr lang="en-SG" sz="1800" i="1">
                <a:latin typeface="Times New Roman" pitchFamily="18" charset="0"/>
              </a:rPr>
              <a:t>t</a:t>
            </a:r>
            <a:r>
              <a:rPr lang="en-SG" sz="1800">
                <a:latin typeface="Times New Roman" pitchFamily="18" charset="0"/>
              </a:rPr>
              <a:t>)</a:t>
            </a:r>
          </a:p>
        </p:txBody>
      </p:sp>
      <p:sp>
        <p:nvSpPr>
          <p:cNvPr id="10" name="Text Box 13"/>
          <p:cNvSpPr txBox="1">
            <a:spLocks noChangeAspect="1" noChangeArrowheads="1"/>
          </p:cNvSpPr>
          <p:nvPr/>
        </p:nvSpPr>
        <p:spPr bwMode="auto">
          <a:xfrm>
            <a:off x="523875" y="5212213"/>
            <a:ext cx="717550" cy="511175"/>
          </a:xfrm>
          <a:prstGeom prst="rect">
            <a:avLst/>
          </a:prstGeom>
          <a:noFill/>
          <a:ln w="9525">
            <a:noFill/>
            <a:miter lim="800000"/>
            <a:headEnd/>
            <a:tailEnd/>
          </a:ln>
        </p:spPr>
        <p:txBody>
          <a:bodyPr/>
          <a:lstStyle/>
          <a:p>
            <a:pPr algn="l"/>
            <a:r>
              <a:rPr lang="en-US" sz="1200">
                <a:latin typeface="Times New Roman" pitchFamily="18" charset="0"/>
              </a:rPr>
              <a:t>0</a:t>
            </a:r>
            <a:endParaRPr lang="en-SG" sz="1800" baseline="-25000"/>
          </a:p>
        </p:txBody>
      </p:sp>
      <p:cxnSp>
        <p:nvCxnSpPr>
          <p:cNvPr id="11" name="Straight Connector 25"/>
          <p:cNvCxnSpPr>
            <a:cxnSpLocks noChangeShapeType="1"/>
          </p:cNvCxnSpPr>
          <p:nvPr/>
        </p:nvCxnSpPr>
        <p:spPr bwMode="auto">
          <a:xfrm rot="5400000">
            <a:off x="2997994" y="4330357"/>
            <a:ext cx="1857375" cy="1587"/>
          </a:xfrm>
          <a:prstGeom prst="line">
            <a:avLst/>
          </a:prstGeom>
          <a:noFill/>
          <a:ln w="9525" algn="ctr">
            <a:solidFill>
              <a:schemeClr val="tx1"/>
            </a:solidFill>
            <a:prstDash val="dash"/>
            <a:round/>
            <a:headEnd/>
            <a:tailEnd/>
          </a:ln>
        </p:spPr>
      </p:cxnSp>
      <p:grpSp>
        <p:nvGrpSpPr>
          <p:cNvPr id="12" name="Group 49"/>
          <p:cNvGrpSpPr>
            <a:grpSpLocks/>
          </p:cNvGrpSpPr>
          <p:nvPr/>
        </p:nvGrpSpPr>
        <p:grpSpPr bwMode="auto">
          <a:xfrm>
            <a:off x="827584" y="3385109"/>
            <a:ext cx="3093541" cy="1846263"/>
            <a:chOff x="827584" y="3006725"/>
            <a:chExt cx="3093541" cy="1846263"/>
          </a:xfrm>
        </p:grpSpPr>
        <p:sp>
          <p:nvSpPr>
            <p:cNvPr id="13" name="Rectangle 10"/>
            <p:cNvSpPr>
              <a:spLocks noChangeAspect="1" noChangeArrowheads="1"/>
            </p:cNvSpPr>
            <p:nvPr/>
          </p:nvSpPr>
          <p:spPr bwMode="auto">
            <a:xfrm>
              <a:off x="827584" y="4340225"/>
              <a:ext cx="424954" cy="508000"/>
            </a:xfrm>
            <a:prstGeom prst="rect">
              <a:avLst/>
            </a:prstGeom>
            <a:solidFill>
              <a:srgbClr val="99FF66">
                <a:alpha val="50195"/>
              </a:srgbClr>
            </a:solidFill>
            <a:ln w="9525" algn="ctr">
              <a:solidFill>
                <a:srgbClr val="00FF99"/>
              </a:solidFill>
              <a:miter lim="800000"/>
              <a:headEnd/>
              <a:tailEnd/>
            </a:ln>
          </p:spPr>
          <p:txBody>
            <a:bodyPr wrap="none" anchor="ctr"/>
            <a:lstStyle/>
            <a:p>
              <a:endParaRPr lang="en-GB"/>
            </a:p>
          </p:txBody>
        </p:sp>
        <p:sp>
          <p:nvSpPr>
            <p:cNvPr id="14" name="Rectangle 10"/>
            <p:cNvSpPr>
              <a:spLocks noChangeAspect="1" noChangeArrowheads="1"/>
            </p:cNvSpPr>
            <p:nvPr/>
          </p:nvSpPr>
          <p:spPr bwMode="auto">
            <a:xfrm>
              <a:off x="1247776" y="3711575"/>
              <a:ext cx="457200" cy="1138238"/>
            </a:xfrm>
            <a:prstGeom prst="rect">
              <a:avLst/>
            </a:prstGeom>
            <a:solidFill>
              <a:srgbClr val="99FF66">
                <a:alpha val="50195"/>
              </a:srgbClr>
            </a:solidFill>
            <a:ln w="9525" algn="ctr">
              <a:solidFill>
                <a:srgbClr val="00FF99"/>
              </a:solidFill>
              <a:miter lim="800000"/>
              <a:headEnd/>
              <a:tailEnd/>
            </a:ln>
          </p:spPr>
          <p:txBody>
            <a:bodyPr wrap="none" anchor="ctr"/>
            <a:lstStyle/>
            <a:p>
              <a:endParaRPr lang="en-GB"/>
            </a:p>
          </p:txBody>
        </p:sp>
        <p:sp>
          <p:nvSpPr>
            <p:cNvPr id="15" name="Rectangle 10"/>
            <p:cNvSpPr>
              <a:spLocks noChangeAspect="1" noChangeArrowheads="1"/>
            </p:cNvSpPr>
            <p:nvPr/>
          </p:nvSpPr>
          <p:spPr bwMode="auto">
            <a:xfrm>
              <a:off x="1705923" y="3438525"/>
              <a:ext cx="447675" cy="1411288"/>
            </a:xfrm>
            <a:prstGeom prst="rect">
              <a:avLst/>
            </a:prstGeom>
            <a:solidFill>
              <a:srgbClr val="99FF66">
                <a:alpha val="50195"/>
              </a:srgbClr>
            </a:solidFill>
            <a:ln w="9525" algn="ctr">
              <a:solidFill>
                <a:srgbClr val="00FF99"/>
              </a:solidFill>
              <a:miter lim="800000"/>
              <a:headEnd/>
              <a:tailEnd/>
            </a:ln>
          </p:spPr>
          <p:txBody>
            <a:bodyPr wrap="none" anchor="ctr"/>
            <a:lstStyle/>
            <a:p>
              <a:endParaRPr lang="en-GB"/>
            </a:p>
          </p:txBody>
        </p:sp>
        <p:sp>
          <p:nvSpPr>
            <p:cNvPr id="16" name="Rectangle 10"/>
            <p:cNvSpPr>
              <a:spLocks noChangeAspect="1" noChangeArrowheads="1"/>
            </p:cNvSpPr>
            <p:nvPr/>
          </p:nvSpPr>
          <p:spPr bwMode="auto">
            <a:xfrm>
              <a:off x="2148837" y="3289300"/>
              <a:ext cx="421066" cy="1562100"/>
            </a:xfrm>
            <a:prstGeom prst="rect">
              <a:avLst/>
            </a:prstGeom>
            <a:solidFill>
              <a:srgbClr val="99FF66">
                <a:alpha val="50195"/>
              </a:srgbClr>
            </a:solidFill>
            <a:ln w="9525" algn="ctr">
              <a:solidFill>
                <a:srgbClr val="00FF99"/>
              </a:solidFill>
              <a:miter lim="800000"/>
              <a:headEnd/>
              <a:tailEnd/>
            </a:ln>
          </p:spPr>
          <p:txBody>
            <a:bodyPr wrap="none" anchor="ctr"/>
            <a:lstStyle/>
            <a:p>
              <a:endParaRPr lang="en-GB"/>
            </a:p>
          </p:txBody>
        </p:sp>
        <p:sp>
          <p:nvSpPr>
            <p:cNvPr id="17" name="Rectangle 10"/>
            <p:cNvSpPr>
              <a:spLocks noChangeAspect="1" noChangeArrowheads="1"/>
            </p:cNvSpPr>
            <p:nvPr/>
          </p:nvSpPr>
          <p:spPr bwMode="auto">
            <a:xfrm>
              <a:off x="2572390" y="3152775"/>
              <a:ext cx="447675" cy="1700213"/>
            </a:xfrm>
            <a:prstGeom prst="rect">
              <a:avLst/>
            </a:prstGeom>
            <a:solidFill>
              <a:srgbClr val="99FF66">
                <a:alpha val="50195"/>
              </a:srgbClr>
            </a:solidFill>
            <a:ln w="9525" algn="ctr">
              <a:solidFill>
                <a:srgbClr val="00FF99"/>
              </a:solidFill>
              <a:miter lim="800000"/>
              <a:headEnd/>
              <a:tailEnd/>
            </a:ln>
          </p:spPr>
          <p:txBody>
            <a:bodyPr wrap="none" anchor="ctr"/>
            <a:lstStyle/>
            <a:p>
              <a:endParaRPr lang="en-GB"/>
            </a:p>
          </p:txBody>
        </p:sp>
        <p:sp>
          <p:nvSpPr>
            <p:cNvPr id="18" name="Rectangle 10"/>
            <p:cNvSpPr>
              <a:spLocks noChangeAspect="1" noChangeArrowheads="1"/>
            </p:cNvSpPr>
            <p:nvPr/>
          </p:nvSpPr>
          <p:spPr bwMode="auto">
            <a:xfrm>
              <a:off x="3016250" y="3060700"/>
              <a:ext cx="447675" cy="1784350"/>
            </a:xfrm>
            <a:prstGeom prst="rect">
              <a:avLst/>
            </a:prstGeom>
            <a:solidFill>
              <a:srgbClr val="99FF66">
                <a:alpha val="50195"/>
              </a:srgbClr>
            </a:solidFill>
            <a:ln w="9525" algn="ctr">
              <a:solidFill>
                <a:srgbClr val="00FF99"/>
              </a:solidFill>
              <a:miter lim="800000"/>
              <a:headEnd/>
              <a:tailEnd/>
            </a:ln>
          </p:spPr>
          <p:txBody>
            <a:bodyPr wrap="none" anchor="ctr"/>
            <a:lstStyle/>
            <a:p>
              <a:endParaRPr lang="en-GB"/>
            </a:p>
          </p:txBody>
        </p:sp>
        <p:sp>
          <p:nvSpPr>
            <p:cNvPr id="19" name="Rectangle 10"/>
            <p:cNvSpPr>
              <a:spLocks noChangeAspect="1" noChangeArrowheads="1"/>
            </p:cNvSpPr>
            <p:nvPr/>
          </p:nvSpPr>
          <p:spPr bwMode="auto">
            <a:xfrm>
              <a:off x="3465513" y="3006725"/>
              <a:ext cx="455612" cy="1841500"/>
            </a:xfrm>
            <a:prstGeom prst="rect">
              <a:avLst/>
            </a:prstGeom>
            <a:solidFill>
              <a:srgbClr val="99FF66">
                <a:alpha val="50195"/>
              </a:srgbClr>
            </a:solidFill>
            <a:ln w="9525" algn="ctr">
              <a:solidFill>
                <a:srgbClr val="00FF99"/>
              </a:solidFill>
              <a:miter lim="800000"/>
              <a:headEnd/>
              <a:tailEnd/>
            </a:ln>
          </p:spPr>
          <p:txBody>
            <a:bodyPr wrap="none" anchor="ctr"/>
            <a:lstStyle/>
            <a:p>
              <a:endParaRPr lang="en-GB"/>
            </a:p>
          </p:txBody>
        </p:sp>
      </p:grpSp>
      <p:sp>
        <p:nvSpPr>
          <p:cNvPr id="20" name="Text Box 7"/>
          <p:cNvSpPr txBox="1">
            <a:spLocks noChangeAspect="1" noChangeArrowheads="1"/>
          </p:cNvSpPr>
          <p:nvPr/>
        </p:nvSpPr>
        <p:spPr bwMode="auto">
          <a:xfrm>
            <a:off x="1119188" y="5213800"/>
            <a:ext cx="717550" cy="511175"/>
          </a:xfrm>
          <a:prstGeom prst="rect">
            <a:avLst/>
          </a:prstGeom>
          <a:noFill/>
          <a:ln w="9525">
            <a:noFill/>
            <a:miter lim="800000"/>
            <a:headEnd/>
            <a:tailEnd/>
          </a:ln>
        </p:spPr>
        <p:txBody>
          <a:bodyPr/>
          <a:lstStyle/>
          <a:p>
            <a:pPr algn="l"/>
            <a:r>
              <a:rPr lang="en-US" sz="1400" i="1">
                <a:latin typeface="Times New Roman" pitchFamily="18" charset="0"/>
              </a:rPr>
              <a:t>t</a:t>
            </a:r>
            <a:r>
              <a:rPr lang="en-US" sz="1400" i="1" baseline="-25000">
                <a:latin typeface="Times New Roman" pitchFamily="18" charset="0"/>
              </a:rPr>
              <a:t>1</a:t>
            </a:r>
            <a:endParaRPr lang="en-SG" sz="1400" i="1" baseline="-25000">
              <a:latin typeface="Times New Roman" pitchFamily="18" charset="0"/>
            </a:endParaRPr>
          </a:p>
        </p:txBody>
      </p:sp>
      <p:sp>
        <p:nvSpPr>
          <p:cNvPr id="21" name="Text Box 7"/>
          <p:cNvSpPr txBox="1">
            <a:spLocks noChangeAspect="1" noChangeArrowheads="1"/>
          </p:cNvSpPr>
          <p:nvPr/>
        </p:nvSpPr>
        <p:spPr bwMode="auto">
          <a:xfrm>
            <a:off x="1530350" y="5229675"/>
            <a:ext cx="717550" cy="511175"/>
          </a:xfrm>
          <a:prstGeom prst="rect">
            <a:avLst/>
          </a:prstGeom>
          <a:noFill/>
          <a:ln w="9525">
            <a:noFill/>
            <a:miter lim="800000"/>
            <a:headEnd/>
            <a:tailEnd/>
          </a:ln>
        </p:spPr>
        <p:txBody>
          <a:bodyPr/>
          <a:lstStyle/>
          <a:p>
            <a:pPr algn="l"/>
            <a:r>
              <a:rPr lang="en-US" sz="1400" i="1">
                <a:latin typeface="Times New Roman" pitchFamily="18" charset="0"/>
              </a:rPr>
              <a:t>t</a:t>
            </a:r>
            <a:r>
              <a:rPr lang="en-US" sz="1400" i="1" baseline="-25000">
                <a:latin typeface="Times New Roman" pitchFamily="18" charset="0"/>
              </a:rPr>
              <a:t>2</a:t>
            </a:r>
            <a:endParaRPr lang="en-SG" sz="1400" i="1" baseline="-25000">
              <a:latin typeface="Times New Roman" pitchFamily="18" charset="0"/>
            </a:endParaRPr>
          </a:p>
        </p:txBody>
      </p:sp>
      <p:sp>
        <p:nvSpPr>
          <p:cNvPr id="22" name="Text Box 7"/>
          <p:cNvSpPr txBox="1">
            <a:spLocks noChangeAspect="1" noChangeArrowheads="1"/>
          </p:cNvSpPr>
          <p:nvPr/>
        </p:nvSpPr>
        <p:spPr bwMode="auto">
          <a:xfrm>
            <a:off x="1993900" y="5229675"/>
            <a:ext cx="717550" cy="511175"/>
          </a:xfrm>
          <a:prstGeom prst="rect">
            <a:avLst/>
          </a:prstGeom>
          <a:noFill/>
          <a:ln w="9525">
            <a:noFill/>
            <a:miter lim="800000"/>
            <a:headEnd/>
            <a:tailEnd/>
          </a:ln>
        </p:spPr>
        <p:txBody>
          <a:bodyPr/>
          <a:lstStyle/>
          <a:p>
            <a:pPr algn="l"/>
            <a:r>
              <a:rPr lang="en-US" sz="1400" i="1">
                <a:latin typeface="Times New Roman" pitchFamily="18" charset="0"/>
              </a:rPr>
              <a:t>t</a:t>
            </a:r>
            <a:r>
              <a:rPr lang="en-US" sz="1400" i="1" baseline="-25000">
                <a:latin typeface="Times New Roman" pitchFamily="18" charset="0"/>
              </a:rPr>
              <a:t>3</a:t>
            </a:r>
            <a:endParaRPr lang="en-SG" sz="1400" i="1" baseline="-25000">
              <a:latin typeface="Times New Roman" pitchFamily="18" charset="0"/>
            </a:endParaRPr>
          </a:p>
        </p:txBody>
      </p:sp>
      <p:sp>
        <p:nvSpPr>
          <p:cNvPr id="23" name="Text Box 7"/>
          <p:cNvSpPr txBox="1">
            <a:spLocks noChangeAspect="1" noChangeArrowheads="1"/>
          </p:cNvSpPr>
          <p:nvPr/>
        </p:nvSpPr>
        <p:spPr bwMode="auto">
          <a:xfrm>
            <a:off x="2444750" y="5229675"/>
            <a:ext cx="717550" cy="511175"/>
          </a:xfrm>
          <a:prstGeom prst="rect">
            <a:avLst/>
          </a:prstGeom>
          <a:noFill/>
          <a:ln w="9525">
            <a:noFill/>
            <a:miter lim="800000"/>
            <a:headEnd/>
            <a:tailEnd/>
          </a:ln>
        </p:spPr>
        <p:txBody>
          <a:bodyPr/>
          <a:lstStyle/>
          <a:p>
            <a:pPr algn="l"/>
            <a:r>
              <a:rPr lang="en-US" sz="1400" i="1">
                <a:latin typeface="Times New Roman" pitchFamily="18" charset="0"/>
              </a:rPr>
              <a:t>t</a:t>
            </a:r>
            <a:r>
              <a:rPr lang="en-US" sz="1400" i="1" baseline="-25000">
                <a:latin typeface="Times New Roman" pitchFamily="18" charset="0"/>
              </a:rPr>
              <a:t>4</a:t>
            </a:r>
            <a:endParaRPr lang="en-SG" sz="1400" i="1" baseline="-25000">
              <a:latin typeface="Times New Roman" pitchFamily="18" charset="0"/>
            </a:endParaRPr>
          </a:p>
        </p:txBody>
      </p:sp>
      <p:sp>
        <p:nvSpPr>
          <p:cNvPr id="24" name="Text Box 7"/>
          <p:cNvSpPr txBox="1">
            <a:spLocks noChangeAspect="1" noChangeArrowheads="1"/>
          </p:cNvSpPr>
          <p:nvPr/>
        </p:nvSpPr>
        <p:spPr bwMode="auto">
          <a:xfrm>
            <a:off x="2881313" y="5229675"/>
            <a:ext cx="717550" cy="511175"/>
          </a:xfrm>
          <a:prstGeom prst="rect">
            <a:avLst/>
          </a:prstGeom>
          <a:noFill/>
          <a:ln w="9525">
            <a:noFill/>
            <a:miter lim="800000"/>
            <a:headEnd/>
            <a:tailEnd/>
          </a:ln>
        </p:spPr>
        <p:txBody>
          <a:bodyPr/>
          <a:lstStyle/>
          <a:p>
            <a:pPr algn="l"/>
            <a:r>
              <a:rPr lang="en-US" sz="1400" i="1">
                <a:latin typeface="Times New Roman" pitchFamily="18" charset="0"/>
              </a:rPr>
              <a:t>t</a:t>
            </a:r>
            <a:r>
              <a:rPr lang="en-US" sz="1400" i="1" baseline="-25000">
                <a:latin typeface="Times New Roman" pitchFamily="18" charset="0"/>
              </a:rPr>
              <a:t>5</a:t>
            </a:r>
            <a:endParaRPr lang="en-SG" sz="1400" i="1" baseline="-25000">
              <a:latin typeface="Times New Roman" pitchFamily="18" charset="0"/>
            </a:endParaRPr>
          </a:p>
        </p:txBody>
      </p:sp>
      <p:sp>
        <p:nvSpPr>
          <p:cNvPr id="25" name="Text Box 7"/>
          <p:cNvSpPr txBox="1">
            <a:spLocks noChangeAspect="1" noChangeArrowheads="1"/>
          </p:cNvSpPr>
          <p:nvPr/>
        </p:nvSpPr>
        <p:spPr bwMode="auto">
          <a:xfrm>
            <a:off x="3346450" y="5229675"/>
            <a:ext cx="717550" cy="511175"/>
          </a:xfrm>
          <a:prstGeom prst="rect">
            <a:avLst/>
          </a:prstGeom>
          <a:noFill/>
          <a:ln w="9525">
            <a:noFill/>
            <a:miter lim="800000"/>
            <a:headEnd/>
            <a:tailEnd/>
          </a:ln>
        </p:spPr>
        <p:txBody>
          <a:bodyPr/>
          <a:lstStyle/>
          <a:p>
            <a:pPr algn="l"/>
            <a:r>
              <a:rPr lang="en-US" sz="1400" i="1">
                <a:latin typeface="Times New Roman" pitchFamily="18" charset="0"/>
              </a:rPr>
              <a:t>t</a:t>
            </a:r>
            <a:r>
              <a:rPr lang="en-US" sz="1400" i="1" baseline="-25000">
                <a:latin typeface="Times New Roman" pitchFamily="18" charset="0"/>
              </a:rPr>
              <a:t>6</a:t>
            </a:r>
            <a:endParaRPr lang="en-SG" sz="1400" i="1" baseline="-25000">
              <a:latin typeface="Times New Roman" pitchFamily="18" charset="0"/>
            </a:endParaRPr>
          </a:p>
        </p:txBody>
      </p:sp>
      <p:sp>
        <p:nvSpPr>
          <p:cNvPr id="26" name="Text Box 68"/>
          <p:cNvSpPr txBox="1">
            <a:spLocks noChangeArrowheads="1"/>
          </p:cNvSpPr>
          <p:nvPr/>
        </p:nvSpPr>
        <p:spPr bwMode="auto">
          <a:xfrm>
            <a:off x="1323975" y="5751963"/>
            <a:ext cx="2551113" cy="830262"/>
          </a:xfrm>
          <a:prstGeom prst="rect">
            <a:avLst/>
          </a:prstGeom>
          <a:noFill/>
          <a:ln w="9525" algn="ctr">
            <a:noFill/>
            <a:miter lim="800000"/>
            <a:headEnd/>
            <a:tailEnd/>
          </a:ln>
        </p:spPr>
        <p:txBody>
          <a:bodyPr>
            <a:spAutoFit/>
          </a:bodyPr>
          <a:lstStyle/>
          <a:p>
            <a:pPr eaLnBrk="1" hangingPunct="1">
              <a:spcBef>
                <a:spcPct val="20000"/>
              </a:spcBef>
              <a:buClr>
                <a:schemeClr val="hlink"/>
              </a:buClr>
              <a:buSzPct val="70000"/>
              <a:buFont typeface="Wingdings" pitchFamily="2" charset="2"/>
              <a:buNone/>
              <a:defRPr/>
            </a:pPr>
            <a:r>
              <a:rPr lang="en-SG" sz="1600" dirty="0">
                <a:solidFill>
                  <a:srgbClr val="FF0000"/>
                </a:solidFill>
                <a:latin typeface="Arial" pitchFamily="34" charset="0"/>
                <a:cs typeface="Arial" pitchFamily="34" charset="0"/>
              </a:rPr>
              <a:t>The estimated area under the graph is smaller than the actual area.</a:t>
            </a:r>
            <a:endParaRPr lang="en-SG" sz="1600" i="1" baseline="-25000" dirty="0">
              <a:solidFill>
                <a:srgbClr val="FF0000"/>
              </a:solidFill>
              <a:latin typeface="Arial" pitchFamily="34" charset="0"/>
              <a:cs typeface="Arial" pitchFamily="34" charset="0"/>
            </a:endParaRPr>
          </a:p>
        </p:txBody>
      </p:sp>
      <p:sp>
        <p:nvSpPr>
          <p:cNvPr id="27" name="Arc 26"/>
          <p:cNvSpPr/>
          <p:nvPr/>
        </p:nvSpPr>
        <p:spPr bwMode="auto">
          <a:xfrm flipH="1">
            <a:off x="804863" y="3367647"/>
            <a:ext cx="6483350" cy="2865437"/>
          </a:xfrm>
          <a:prstGeom prst="arc">
            <a:avLst>
              <a:gd name="adj1" fmla="val 16130890"/>
              <a:gd name="adj2" fmla="val 21569210"/>
            </a:avLst>
          </a:pr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GB" sz="1800" b="1">
              <a:latin typeface="Arial" charset="0"/>
            </a:endParaRPr>
          </a:p>
        </p:txBody>
      </p:sp>
      <p:sp>
        <p:nvSpPr>
          <p:cNvPr id="28" name="Line 5"/>
          <p:cNvSpPr>
            <a:spLocks noChangeAspect="1" noChangeShapeType="1"/>
          </p:cNvSpPr>
          <p:nvPr/>
        </p:nvSpPr>
        <p:spPr bwMode="auto">
          <a:xfrm flipH="1">
            <a:off x="5141913" y="3231122"/>
            <a:ext cx="0" cy="2308225"/>
          </a:xfrm>
          <a:prstGeom prst="line">
            <a:avLst/>
          </a:prstGeom>
          <a:noFill/>
          <a:ln w="9525">
            <a:solidFill>
              <a:srgbClr val="000000"/>
            </a:solidFill>
            <a:round/>
            <a:headEnd type="arrow" w="med" len="med"/>
            <a:tailEnd/>
          </a:ln>
        </p:spPr>
        <p:txBody>
          <a:bodyPr/>
          <a:lstStyle/>
          <a:p>
            <a:endParaRPr lang="en-GB"/>
          </a:p>
        </p:txBody>
      </p:sp>
      <p:sp>
        <p:nvSpPr>
          <p:cNvPr id="29" name="Text Box 7"/>
          <p:cNvSpPr txBox="1">
            <a:spLocks noChangeAspect="1" noChangeArrowheads="1"/>
          </p:cNvSpPr>
          <p:nvPr/>
        </p:nvSpPr>
        <p:spPr bwMode="auto">
          <a:xfrm>
            <a:off x="8147050" y="5226609"/>
            <a:ext cx="717550" cy="511175"/>
          </a:xfrm>
          <a:prstGeom prst="rect">
            <a:avLst/>
          </a:prstGeom>
          <a:noFill/>
          <a:ln w="9525">
            <a:noFill/>
            <a:miter lim="800000"/>
            <a:headEnd/>
            <a:tailEnd/>
          </a:ln>
        </p:spPr>
        <p:txBody>
          <a:bodyPr/>
          <a:lstStyle/>
          <a:p>
            <a:pPr algn="l"/>
            <a:r>
              <a:rPr lang="en-US" sz="1400" i="1">
                <a:latin typeface="Times New Roman" pitchFamily="18" charset="0"/>
              </a:rPr>
              <a:t>t</a:t>
            </a:r>
            <a:r>
              <a:rPr lang="en-US" sz="1400" i="1" baseline="-25000">
                <a:latin typeface="Times New Roman" pitchFamily="18" charset="0"/>
              </a:rPr>
              <a:t>7</a:t>
            </a:r>
            <a:endParaRPr lang="en-SG" sz="1400" i="1" baseline="-25000">
              <a:latin typeface="Times New Roman" pitchFamily="18" charset="0"/>
            </a:endParaRPr>
          </a:p>
        </p:txBody>
      </p:sp>
      <p:sp>
        <p:nvSpPr>
          <p:cNvPr id="30" name="Text Box 8"/>
          <p:cNvSpPr txBox="1">
            <a:spLocks noChangeAspect="1" noChangeArrowheads="1"/>
          </p:cNvSpPr>
          <p:nvPr/>
        </p:nvSpPr>
        <p:spPr bwMode="auto">
          <a:xfrm>
            <a:off x="4799631" y="2913670"/>
            <a:ext cx="1944000" cy="274480"/>
          </a:xfrm>
          <a:prstGeom prst="rect">
            <a:avLst/>
          </a:prstGeom>
          <a:noFill/>
          <a:ln w="9525" algn="ctr">
            <a:noFill/>
            <a:miter lim="800000"/>
            <a:headEnd/>
            <a:tailEnd/>
          </a:ln>
        </p:spPr>
        <p:txBody>
          <a:bodyPr>
            <a:spAutoFit/>
          </a:bodyPr>
          <a:lstStyle/>
          <a:p>
            <a:r>
              <a:rPr lang="en-SG" sz="1400" dirty="0" smtClean="0">
                <a:latin typeface="Arial" pitchFamily="34" charset="0"/>
                <a:cs typeface="Arial" pitchFamily="34" charset="0"/>
              </a:rPr>
              <a:t>Velocity</a:t>
            </a:r>
            <a:endParaRPr lang="en-SG" sz="1400" dirty="0">
              <a:latin typeface="Arial" pitchFamily="34" charset="0"/>
              <a:cs typeface="Arial" pitchFamily="34" charset="0"/>
            </a:endParaRPr>
          </a:p>
        </p:txBody>
      </p:sp>
      <p:sp>
        <p:nvSpPr>
          <p:cNvPr id="31" name="Text Box 9"/>
          <p:cNvSpPr txBox="1">
            <a:spLocks noChangeAspect="1" noChangeArrowheads="1"/>
          </p:cNvSpPr>
          <p:nvPr/>
        </p:nvSpPr>
        <p:spPr bwMode="auto">
          <a:xfrm>
            <a:off x="8234363" y="5334559"/>
            <a:ext cx="1139825" cy="307975"/>
          </a:xfrm>
          <a:prstGeom prst="rect">
            <a:avLst/>
          </a:prstGeom>
          <a:noFill/>
          <a:ln w="9525" algn="ctr">
            <a:noFill/>
            <a:miter lim="800000"/>
            <a:headEnd/>
            <a:tailEnd/>
          </a:ln>
        </p:spPr>
        <p:txBody>
          <a:bodyPr>
            <a:spAutoFit/>
          </a:bodyPr>
          <a:lstStyle/>
          <a:p>
            <a:r>
              <a:rPr lang="en-SG" sz="1400" dirty="0">
                <a:latin typeface="Arial" pitchFamily="34" charset="0"/>
                <a:cs typeface="Arial" pitchFamily="34" charset="0"/>
              </a:rPr>
              <a:t>Time, </a:t>
            </a:r>
            <a:r>
              <a:rPr lang="en-SG" sz="1400" i="1" dirty="0">
                <a:latin typeface="Times New Roman" pitchFamily="18" charset="0"/>
                <a:cs typeface="Times New Roman" pitchFamily="18" charset="0"/>
              </a:rPr>
              <a:t>t</a:t>
            </a:r>
            <a:r>
              <a:rPr lang="en-SG" sz="1400" dirty="0">
                <a:latin typeface="Arial" pitchFamily="34" charset="0"/>
                <a:cs typeface="Arial" pitchFamily="34" charset="0"/>
              </a:rPr>
              <a:t> </a:t>
            </a:r>
          </a:p>
        </p:txBody>
      </p:sp>
      <p:sp>
        <p:nvSpPr>
          <p:cNvPr id="32" name="Text Box 12"/>
          <p:cNvSpPr txBox="1">
            <a:spLocks noChangeAspect="1" noChangeArrowheads="1"/>
          </p:cNvSpPr>
          <p:nvPr/>
        </p:nvSpPr>
        <p:spPr bwMode="auto">
          <a:xfrm>
            <a:off x="8275638" y="4688447"/>
            <a:ext cx="762000" cy="369887"/>
          </a:xfrm>
          <a:prstGeom prst="rect">
            <a:avLst/>
          </a:prstGeom>
          <a:noFill/>
          <a:ln w="9525" algn="ctr">
            <a:noFill/>
            <a:miter lim="800000"/>
            <a:headEnd/>
            <a:tailEnd/>
          </a:ln>
        </p:spPr>
        <p:txBody>
          <a:bodyPr>
            <a:spAutoFit/>
          </a:bodyPr>
          <a:lstStyle/>
          <a:p>
            <a:r>
              <a:rPr lang="en-SG" sz="1800" i="1">
                <a:latin typeface="Times New Roman" pitchFamily="18" charset="0"/>
              </a:rPr>
              <a:t>f</a:t>
            </a:r>
            <a:r>
              <a:rPr lang="en-SG" sz="1800">
                <a:latin typeface="Times New Roman" pitchFamily="18" charset="0"/>
              </a:rPr>
              <a:t>(</a:t>
            </a:r>
            <a:r>
              <a:rPr lang="en-SG" sz="1800" i="1">
                <a:latin typeface="Times New Roman" pitchFamily="18" charset="0"/>
              </a:rPr>
              <a:t>t</a:t>
            </a:r>
            <a:r>
              <a:rPr lang="en-SG" sz="1800">
                <a:latin typeface="Times New Roman" pitchFamily="18" charset="0"/>
              </a:rPr>
              <a:t>)</a:t>
            </a:r>
          </a:p>
        </p:txBody>
      </p:sp>
      <p:sp>
        <p:nvSpPr>
          <p:cNvPr id="33" name="Text Box 13"/>
          <p:cNvSpPr txBox="1">
            <a:spLocks noChangeAspect="1" noChangeArrowheads="1"/>
          </p:cNvSpPr>
          <p:nvPr/>
        </p:nvSpPr>
        <p:spPr bwMode="auto">
          <a:xfrm>
            <a:off x="4865688" y="5212322"/>
            <a:ext cx="717550" cy="511175"/>
          </a:xfrm>
          <a:prstGeom prst="rect">
            <a:avLst/>
          </a:prstGeom>
          <a:noFill/>
          <a:ln w="9525">
            <a:noFill/>
            <a:miter lim="800000"/>
            <a:headEnd/>
            <a:tailEnd/>
          </a:ln>
        </p:spPr>
        <p:txBody>
          <a:bodyPr/>
          <a:lstStyle/>
          <a:p>
            <a:pPr algn="l"/>
            <a:r>
              <a:rPr lang="en-US" sz="1200">
                <a:latin typeface="Times New Roman" pitchFamily="18" charset="0"/>
              </a:rPr>
              <a:t>0</a:t>
            </a:r>
            <a:endParaRPr lang="en-SG" sz="1800" baseline="-25000"/>
          </a:p>
        </p:txBody>
      </p:sp>
      <p:grpSp>
        <p:nvGrpSpPr>
          <p:cNvPr id="34" name="Group 50"/>
          <p:cNvGrpSpPr>
            <a:grpSpLocks/>
          </p:cNvGrpSpPr>
          <p:nvPr/>
        </p:nvGrpSpPr>
        <p:grpSpPr bwMode="auto">
          <a:xfrm>
            <a:off x="5146675" y="3531159"/>
            <a:ext cx="3122613" cy="1720850"/>
            <a:chOff x="5146675" y="3152775"/>
            <a:chExt cx="3121973" cy="1720850"/>
          </a:xfrm>
        </p:grpSpPr>
        <p:sp>
          <p:nvSpPr>
            <p:cNvPr id="35" name="Rectangle 10"/>
            <p:cNvSpPr>
              <a:spLocks noChangeAspect="1" noChangeArrowheads="1"/>
            </p:cNvSpPr>
            <p:nvPr/>
          </p:nvSpPr>
          <p:spPr bwMode="auto">
            <a:xfrm>
              <a:off x="5146675" y="3152775"/>
              <a:ext cx="447675" cy="1711325"/>
            </a:xfrm>
            <a:prstGeom prst="rect">
              <a:avLst/>
            </a:prstGeom>
            <a:solidFill>
              <a:srgbClr val="99FF66">
                <a:alpha val="50195"/>
              </a:srgbClr>
            </a:solidFill>
            <a:ln w="9525" algn="ctr">
              <a:solidFill>
                <a:srgbClr val="00FF99"/>
              </a:solidFill>
              <a:miter lim="800000"/>
              <a:headEnd/>
              <a:tailEnd/>
            </a:ln>
          </p:spPr>
          <p:txBody>
            <a:bodyPr wrap="none" anchor="ctr"/>
            <a:lstStyle/>
            <a:p>
              <a:endParaRPr lang="en-GB"/>
            </a:p>
          </p:txBody>
        </p:sp>
        <p:sp>
          <p:nvSpPr>
            <p:cNvPr id="36" name="Rectangle 10"/>
            <p:cNvSpPr>
              <a:spLocks noChangeAspect="1" noChangeArrowheads="1"/>
            </p:cNvSpPr>
            <p:nvPr/>
          </p:nvSpPr>
          <p:spPr bwMode="auto">
            <a:xfrm>
              <a:off x="5594350" y="3821113"/>
              <a:ext cx="447675" cy="1044575"/>
            </a:xfrm>
            <a:prstGeom prst="rect">
              <a:avLst/>
            </a:prstGeom>
            <a:solidFill>
              <a:srgbClr val="99FF66">
                <a:alpha val="50195"/>
              </a:srgbClr>
            </a:solidFill>
            <a:ln w="9525" algn="ctr">
              <a:solidFill>
                <a:srgbClr val="00FF99"/>
              </a:solidFill>
              <a:miter lim="800000"/>
              <a:headEnd/>
              <a:tailEnd/>
            </a:ln>
          </p:spPr>
          <p:txBody>
            <a:bodyPr wrap="none" anchor="ctr"/>
            <a:lstStyle/>
            <a:p>
              <a:endParaRPr lang="en-GB"/>
            </a:p>
          </p:txBody>
        </p:sp>
        <p:sp>
          <p:nvSpPr>
            <p:cNvPr id="37" name="Rectangle 10"/>
            <p:cNvSpPr>
              <a:spLocks noChangeAspect="1" noChangeArrowheads="1"/>
            </p:cNvSpPr>
            <p:nvPr/>
          </p:nvSpPr>
          <p:spPr bwMode="auto">
            <a:xfrm>
              <a:off x="6043614" y="4094163"/>
              <a:ext cx="433386" cy="771525"/>
            </a:xfrm>
            <a:prstGeom prst="rect">
              <a:avLst/>
            </a:prstGeom>
            <a:solidFill>
              <a:srgbClr val="99FF66">
                <a:alpha val="50195"/>
              </a:srgbClr>
            </a:solidFill>
            <a:ln w="9525" algn="ctr">
              <a:solidFill>
                <a:srgbClr val="00FF99"/>
              </a:solidFill>
              <a:miter lim="800000"/>
              <a:headEnd/>
              <a:tailEnd/>
            </a:ln>
          </p:spPr>
          <p:txBody>
            <a:bodyPr wrap="none" anchor="ctr"/>
            <a:lstStyle/>
            <a:p>
              <a:endParaRPr lang="en-GB"/>
            </a:p>
          </p:txBody>
        </p:sp>
        <p:sp>
          <p:nvSpPr>
            <p:cNvPr id="38" name="Rectangle 10"/>
            <p:cNvSpPr>
              <a:spLocks noChangeAspect="1" noChangeArrowheads="1"/>
            </p:cNvSpPr>
            <p:nvPr/>
          </p:nvSpPr>
          <p:spPr bwMode="auto">
            <a:xfrm>
              <a:off x="6471598" y="4257675"/>
              <a:ext cx="447675" cy="609600"/>
            </a:xfrm>
            <a:prstGeom prst="rect">
              <a:avLst/>
            </a:prstGeom>
            <a:solidFill>
              <a:srgbClr val="99FF66">
                <a:alpha val="50195"/>
              </a:srgbClr>
            </a:solidFill>
            <a:ln w="9525" algn="ctr">
              <a:solidFill>
                <a:srgbClr val="00FF99"/>
              </a:solidFill>
              <a:miter lim="800000"/>
              <a:headEnd/>
              <a:tailEnd/>
            </a:ln>
          </p:spPr>
          <p:txBody>
            <a:bodyPr wrap="none" anchor="ctr"/>
            <a:lstStyle/>
            <a:p>
              <a:endParaRPr lang="en-GB"/>
            </a:p>
          </p:txBody>
        </p:sp>
        <p:sp>
          <p:nvSpPr>
            <p:cNvPr id="39" name="Rectangle 10"/>
            <p:cNvSpPr>
              <a:spLocks noChangeAspect="1" noChangeArrowheads="1"/>
            </p:cNvSpPr>
            <p:nvPr/>
          </p:nvSpPr>
          <p:spPr bwMode="auto">
            <a:xfrm>
              <a:off x="6924036" y="4367213"/>
              <a:ext cx="447675" cy="501650"/>
            </a:xfrm>
            <a:prstGeom prst="rect">
              <a:avLst/>
            </a:prstGeom>
            <a:solidFill>
              <a:srgbClr val="99FF66">
                <a:alpha val="50195"/>
              </a:srgbClr>
            </a:solidFill>
            <a:ln w="9525" algn="ctr">
              <a:solidFill>
                <a:srgbClr val="00FF99"/>
              </a:solidFill>
              <a:miter lim="800000"/>
              <a:headEnd/>
              <a:tailEnd/>
            </a:ln>
          </p:spPr>
          <p:txBody>
            <a:bodyPr wrap="none" anchor="ctr"/>
            <a:lstStyle/>
            <a:p>
              <a:endParaRPr lang="en-GB"/>
            </a:p>
          </p:txBody>
        </p:sp>
        <p:sp>
          <p:nvSpPr>
            <p:cNvPr id="40" name="Rectangle 10"/>
            <p:cNvSpPr>
              <a:spLocks noChangeAspect="1" noChangeArrowheads="1"/>
            </p:cNvSpPr>
            <p:nvPr/>
          </p:nvSpPr>
          <p:spPr bwMode="auto">
            <a:xfrm>
              <a:off x="7373298" y="4449763"/>
              <a:ext cx="447675" cy="420687"/>
            </a:xfrm>
            <a:prstGeom prst="rect">
              <a:avLst/>
            </a:prstGeom>
            <a:solidFill>
              <a:srgbClr val="99FF66">
                <a:alpha val="50195"/>
              </a:srgbClr>
            </a:solidFill>
            <a:ln w="9525" algn="ctr">
              <a:solidFill>
                <a:srgbClr val="00FF99"/>
              </a:solidFill>
              <a:miter lim="800000"/>
              <a:headEnd/>
              <a:tailEnd/>
            </a:ln>
          </p:spPr>
          <p:txBody>
            <a:bodyPr wrap="none" anchor="ctr"/>
            <a:lstStyle/>
            <a:p>
              <a:endParaRPr lang="en-GB"/>
            </a:p>
          </p:txBody>
        </p:sp>
        <p:sp>
          <p:nvSpPr>
            <p:cNvPr id="41" name="Rectangle 10"/>
            <p:cNvSpPr>
              <a:spLocks noChangeAspect="1" noChangeArrowheads="1"/>
            </p:cNvSpPr>
            <p:nvPr/>
          </p:nvSpPr>
          <p:spPr bwMode="auto">
            <a:xfrm>
              <a:off x="7820973" y="4489450"/>
              <a:ext cx="447675" cy="384175"/>
            </a:xfrm>
            <a:prstGeom prst="rect">
              <a:avLst/>
            </a:prstGeom>
            <a:solidFill>
              <a:srgbClr val="99FF66">
                <a:alpha val="50195"/>
              </a:srgbClr>
            </a:solidFill>
            <a:ln w="9525" algn="ctr">
              <a:solidFill>
                <a:srgbClr val="00FF99"/>
              </a:solidFill>
              <a:miter lim="800000"/>
              <a:headEnd/>
              <a:tailEnd/>
            </a:ln>
          </p:spPr>
          <p:txBody>
            <a:bodyPr wrap="none" anchor="ctr"/>
            <a:lstStyle/>
            <a:p>
              <a:endParaRPr lang="en-GB"/>
            </a:p>
          </p:txBody>
        </p:sp>
      </p:grpSp>
      <p:sp>
        <p:nvSpPr>
          <p:cNvPr id="42" name="Text Box 7"/>
          <p:cNvSpPr txBox="1">
            <a:spLocks noChangeAspect="1" noChangeArrowheads="1"/>
          </p:cNvSpPr>
          <p:nvPr/>
        </p:nvSpPr>
        <p:spPr bwMode="auto">
          <a:xfrm>
            <a:off x="5461000" y="5213909"/>
            <a:ext cx="717550" cy="511175"/>
          </a:xfrm>
          <a:prstGeom prst="rect">
            <a:avLst/>
          </a:prstGeom>
          <a:noFill/>
          <a:ln w="9525">
            <a:noFill/>
            <a:miter lim="800000"/>
            <a:headEnd/>
            <a:tailEnd/>
          </a:ln>
        </p:spPr>
        <p:txBody>
          <a:bodyPr/>
          <a:lstStyle/>
          <a:p>
            <a:pPr algn="l"/>
            <a:r>
              <a:rPr lang="en-US" sz="1400" i="1">
                <a:latin typeface="Times New Roman" pitchFamily="18" charset="0"/>
              </a:rPr>
              <a:t>t</a:t>
            </a:r>
            <a:r>
              <a:rPr lang="en-US" sz="1400" i="1" baseline="-25000">
                <a:latin typeface="Times New Roman" pitchFamily="18" charset="0"/>
              </a:rPr>
              <a:t>1</a:t>
            </a:r>
            <a:endParaRPr lang="en-SG" sz="1400" i="1" baseline="-25000">
              <a:latin typeface="Times New Roman" pitchFamily="18" charset="0"/>
            </a:endParaRPr>
          </a:p>
        </p:txBody>
      </p:sp>
      <p:sp>
        <p:nvSpPr>
          <p:cNvPr id="43" name="Text Box 7"/>
          <p:cNvSpPr txBox="1">
            <a:spLocks noChangeAspect="1" noChangeArrowheads="1"/>
          </p:cNvSpPr>
          <p:nvPr/>
        </p:nvSpPr>
        <p:spPr bwMode="auto">
          <a:xfrm>
            <a:off x="5872163" y="5229784"/>
            <a:ext cx="717550" cy="511175"/>
          </a:xfrm>
          <a:prstGeom prst="rect">
            <a:avLst/>
          </a:prstGeom>
          <a:noFill/>
          <a:ln w="9525">
            <a:noFill/>
            <a:miter lim="800000"/>
            <a:headEnd/>
            <a:tailEnd/>
          </a:ln>
        </p:spPr>
        <p:txBody>
          <a:bodyPr/>
          <a:lstStyle/>
          <a:p>
            <a:pPr algn="l"/>
            <a:r>
              <a:rPr lang="en-US" sz="1400" i="1">
                <a:latin typeface="Times New Roman" pitchFamily="18" charset="0"/>
              </a:rPr>
              <a:t>t</a:t>
            </a:r>
            <a:r>
              <a:rPr lang="en-US" sz="1400" i="1" baseline="-25000">
                <a:latin typeface="Times New Roman" pitchFamily="18" charset="0"/>
              </a:rPr>
              <a:t>2</a:t>
            </a:r>
            <a:endParaRPr lang="en-SG" sz="1400" i="1" baseline="-25000">
              <a:latin typeface="Times New Roman" pitchFamily="18" charset="0"/>
            </a:endParaRPr>
          </a:p>
        </p:txBody>
      </p:sp>
      <p:sp>
        <p:nvSpPr>
          <p:cNvPr id="44" name="Text Box 7"/>
          <p:cNvSpPr txBox="1">
            <a:spLocks noChangeAspect="1" noChangeArrowheads="1"/>
          </p:cNvSpPr>
          <p:nvPr/>
        </p:nvSpPr>
        <p:spPr bwMode="auto">
          <a:xfrm>
            <a:off x="6335713" y="5229784"/>
            <a:ext cx="717550" cy="511175"/>
          </a:xfrm>
          <a:prstGeom prst="rect">
            <a:avLst/>
          </a:prstGeom>
          <a:noFill/>
          <a:ln w="9525">
            <a:noFill/>
            <a:miter lim="800000"/>
            <a:headEnd/>
            <a:tailEnd/>
          </a:ln>
        </p:spPr>
        <p:txBody>
          <a:bodyPr/>
          <a:lstStyle/>
          <a:p>
            <a:pPr algn="l"/>
            <a:r>
              <a:rPr lang="en-US" sz="1400" i="1">
                <a:latin typeface="Times New Roman" pitchFamily="18" charset="0"/>
              </a:rPr>
              <a:t>t</a:t>
            </a:r>
            <a:r>
              <a:rPr lang="en-US" sz="1400" i="1" baseline="-25000">
                <a:latin typeface="Times New Roman" pitchFamily="18" charset="0"/>
              </a:rPr>
              <a:t>3</a:t>
            </a:r>
            <a:endParaRPr lang="en-SG" sz="1400" i="1" baseline="-25000">
              <a:latin typeface="Times New Roman" pitchFamily="18" charset="0"/>
            </a:endParaRPr>
          </a:p>
        </p:txBody>
      </p:sp>
      <p:sp>
        <p:nvSpPr>
          <p:cNvPr id="45" name="Text Box 7"/>
          <p:cNvSpPr txBox="1">
            <a:spLocks noChangeAspect="1" noChangeArrowheads="1"/>
          </p:cNvSpPr>
          <p:nvPr/>
        </p:nvSpPr>
        <p:spPr bwMode="auto">
          <a:xfrm>
            <a:off x="6786563" y="5229784"/>
            <a:ext cx="717550" cy="511175"/>
          </a:xfrm>
          <a:prstGeom prst="rect">
            <a:avLst/>
          </a:prstGeom>
          <a:noFill/>
          <a:ln w="9525">
            <a:noFill/>
            <a:miter lim="800000"/>
            <a:headEnd/>
            <a:tailEnd/>
          </a:ln>
        </p:spPr>
        <p:txBody>
          <a:bodyPr/>
          <a:lstStyle/>
          <a:p>
            <a:pPr algn="l"/>
            <a:r>
              <a:rPr lang="en-US" sz="1400" i="1">
                <a:latin typeface="Times New Roman" pitchFamily="18" charset="0"/>
              </a:rPr>
              <a:t>t</a:t>
            </a:r>
            <a:r>
              <a:rPr lang="en-US" sz="1400" i="1" baseline="-25000">
                <a:latin typeface="Times New Roman" pitchFamily="18" charset="0"/>
              </a:rPr>
              <a:t>4</a:t>
            </a:r>
            <a:endParaRPr lang="en-SG" sz="1400" i="1" baseline="-25000">
              <a:latin typeface="Times New Roman" pitchFamily="18" charset="0"/>
            </a:endParaRPr>
          </a:p>
        </p:txBody>
      </p:sp>
      <p:sp>
        <p:nvSpPr>
          <p:cNvPr id="46" name="Text Box 7"/>
          <p:cNvSpPr txBox="1">
            <a:spLocks noChangeAspect="1" noChangeArrowheads="1"/>
          </p:cNvSpPr>
          <p:nvPr/>
        </p:nvSpPr>
        <p:spPr bwMode="auto">
          <a:xfrm>
            <a:off x="7223125" y="5229784"/>
            <a:ext cx="717550" cy="511175"/>
          </a:xfrm>
          <a:prstGeom prst="rect">
            <a:avLst/>
          </a:prstGeom>
          <a:noFill/>
          <a:ln w="9525">
            <a:noFill/>
            <a:miter lim="800000"/>
            <a:headEnd/>
            <a:tailEnd/>
          </a:ln>
        </p:spPr>
        <p:txBody>
          <a:bodyPr/>
          <a:lstStyle/>
          <a:p>
            <a:pPr algn="l"/>
            <a:r>
              <a:rPr lang="en-US" sz="1400" i="1">
                <a:latin typeface="Times New Roman" pitchFamily="18" charset="0"/>
              </a:rPr>
              <a:t>t</a:t>
            </a:r>
            <a:r>
              <a:rPr lang="en-US" sz="1400" i="1" baseline="-25000">
                <a:latin typeface="Times New Roman" pitchFamily="18" charset="0"/>
              </a:rPr>
              <a:t>5</a:t>
            </a:r>
            <a:endParaRPr lang="en-SG" sz="1400" i="1" baseline="-25000">
              <a:latin typeface="Times New Roman" pitchFamily="18" charset="0"/>
            </a:endParaRPr>
          </a:p>
        </p:txBody>
      </p:sp>
      <p:sp>
        <p:nvSpPr>
          <p:cNvPr id="47" name="Text Box 7"/>
          <p:cNvSpPr txBox="1">
            <a:spLocks noChangeAspect="1" noChangeArrowheads="1"/>
          </p:cNvSpPr>
          <p:nvPr/>
        </p:nvSpPr>
        <p:spPr bwMode="auto">
          <a:xfrm>
            <a:off x="7688263" y="5229784"/>
            <a:ext cx="717550" cy="511175"/>
          </a:xfrm>
          <a:prstGeom prst="rect">
            <a:avLst/>
          </a:prstGeom>
          <a:noFill/>
          <a:ln w="9525">
            <a:noFill/>
            <a:miter lim="800000"/>
            <a:headEnd/>
            <a:tailEnd/>
          </a:ln>
        </p:spPr>
        <p:txBody>
          <a:bodyPr/>
          <a:lstStyle/>
          <a:p>
            <a:pPr algn="l"/>
            <a:r>
              <a:rPr lang="en-US" sz="1400" i="1">
                <a:latin typeface="Times New Roman" pitchFamily="18" charset="0"/>
              </a:rPr>
              <a:t>t</a:t>
            </a:r>
            <a:r>
              <a:rPr lang="en-US" sz="1400" i="1" baseline="-25000">
                <a:latin typeface="Times New Roman" pitchFamily="18" charset="0"/>
              </a:rPr>
              <a:t>6</a:t>
            </a:r>
            <a:endParaRPr lang="en-SG" sz="1400" i="1" baseline="-25000">
              <a:latin typeface="Times New Roman" pitchFamily="18" charset="0"/>
            </a:endParaRPr>
          </a:p>
        </p:txBody>
      </p:sp>
      <p:sp>
        <p:nvSpPr>
          <p:cNvPr id="48" name="Arc 47"/>
          <p:cNvSpPr/>
          <p:nvPr/>
        </p:nvSpPr>
        <p:spPr bwMode="auto">
          <a:xfrm flipH="1">
            <a:off x="5146675" y="2016793"/>
            <a:ext cx="6483350" cy="2865438"/>
          </a:xfrm>
          <a:prstGeom prst="arc">
            <a:avLst>
              <a:gd name="adj1" fmla="val 21583859"/>
              <a:gd name="adj2" fmla="val 5409835"/>
            </a:avLst>
          </a:prstGeom>
          <a:noFill/>
          <a:ln w="9525" cap="flat" cmpd="sng" algn="ctr">
            <a:solidFill>
              <a:schemeClr val="tx1"/>
            </a:solidFill>
            <a:prstDash val="solid"/>
            <a:round/>
            <a:headEnd type="none" w="med" len="med"/>
            <a:tailEnd type="none" w="med" len="med"/>
          </a:ln>
          <a:effectLst/>
        </p:spPr>
        <p:txBody>
          <a:bodyPr/>
          <a:lstStyle/>
          <a:p>
            <a:pPr eaLnBrk="1" hangingPunct="1">
              <a:defRPr/>
            </a:pPr>
            <a:endParaRPr lang="en-GB" sz="1800" b="1">
              <a:latin typeface="Arial" charset="0"/>
            </a:endParaRPr>
          </a:p>
        </p:txBody>
      </p:sp>
      <p:sp>
        <p:nvSpPr>
          <p:cNvPr id="49" name="Text Box 68"/>
          <p:cNvSpPr txBox="1">
            <a:spLocks noChangeArrowheads="1"/>
          </p:cNvSpPr>
          <p:nvPr/>
        </p:nvSpPr>
        <p:spPr bwMode="auto">
          <a:xfrm>
            <a:off x="5516563" y="5764772"/>
            <a:ext cx="2551112" cy="830262"/>
          </a:xfrm>
          <a:prstGeom prst="rect">
            <a:avLst/>
          </a:prstGeom>
          <a:noFill/>
          <a:ln w="9525" algn="ctr">
            <a:noFill/>
            <a:miter lim="800000"/>
            <a:headEnd/>
            <a:tailEnd/>
          </a:ln>
        </p:spPr>
        <p:txBody>
          <a:bodyPr>
            <a:spAutoFit/>
          </a:bodyPr>
          <a:lstStyle/>
          <a:p>
            <a:pPr eaLnBrk="1" hangingPunct="1">
              <a:spcBef>
                <a:spcPct val="20000"/>
              </a:spcBef>
              <a:buClr>
                <a:schemeClr val="hlink"/>
              </a:buClr>
              <a:buSzPct val="70000"/>
              <a:buFont typeface="Wingdings" pitchFamily="2" charset="2"/>
              <a:buNone/>
              <a:defRPr/>
            </a:pPr>
            <a:r>
              <a:rPr lang="en-SG" sz="1600" dirty="0">
                <a:solidFill>
                  <a:srgbClr val="FF0000"/>
                </a:solidFill>
                <a:latin typeface="Arial" pitchFamily="34" charset="0"/>
                <a:cs typeface="Arial" pitchFamily="34" charset="0"/>
              </a:rPr>
              <a:t>The estimated area under the graph is larger than the actual area.</a:t>
            </a:r>
            <a:endParaRPr lang="en-SG" sz="1600" i="1" baseline="-25000" dirty="0">
              <a:solidFill>
                <a:srgbClr val="FF0000"/>
              </a:solidFill>
              <a:latin typeface="Arial" pitchFamily="34" charset="0"/>
              <a:cs typeface="Arial" pitchFamily="34" charset="0"/>
            </a:endParaRPr>
          </a:p>
        </p:txBody>
      </p:sp>
      <p:sp>
        <p:nvSpPr>
          <p:cNvPr id="50" name="Line 6"/>
          <p:cNvSpPr>
            <a:spLocks noChangeAspect="1" noChangeShapeType="1"/>
          </p:cNvSpPr>
          <p:nvPr/>
        </p:nvSpPr>
        <p:spPr bwMode="auto">
          <a:xfrm flipV="1">
            <a:off x="4821238" y="5248834"/>
            <a:ext cx="4064000" cy="4763"/>
          </a:xfrm>
          <a:prstGeom prst="line">
            <a:avLst/>
          </a:prstGeom>
          <a:noFill/>
          <a:ln w="9525">
            <a:solidFill>
              <a:srgbClr val="000000"/>
            </a:solidFill>
            <a:round/>
            <a:headEnd/>
            <a:tailEnd type="arrow" w="med" len="med"/>
          </a:ln>
        </p:spPr>
        <p:txBody>
          <a:bodyPr/>
          <a:lstStyle/>
          <a:p>
            <a:endParaRPr lang="en-GB"/>
          </a:p>
        </p:txBody>
      </p:sp>
      <p:sp>
        <p:nvSpPr>
          <p:cNvPr id="51" name="Title 2"/>
          <p:cNvSpPr txBox="1">
            <a:spLocks/>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Exploring Further</a:t>
            </a:r>
            <a:endParaRPr lang="en-GB" sz="3200" b="1" dirty="0" smtClean="0"/>
          </a:p>
        </p:txBody>
      </p:sp>
    </p:spTree>
    <p:extLst>
      <p:ext uri="{BB962C8B-B14F-4D97-AF65-F5344CB8AC3E}">
        <p14:creationId xmlns:p14="http://schemas.microsoft.com/office/powerpoint/2010/main" val="138806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63513" y="1552575"/>
            <a:ext cx="8467725" cy="13208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ct val="0"/>
              </a:spcBef>
              <a:spcAft>
                <a:spcPts val="1200"/>
              </a:spcAft>
              <a:buFontTx/>
              <a:buNone/>
            </a:pPr>
            <a:r>
              <a:rPr lang="en-SG" sz="2400" dirty="0" smtClean="0"/>
              <a:t>	As we estimate the total displacement using smaller and smaller time intervals, the estimation </a:t>
            </a:r>
            <a:r>
              <a:rPr lang="en-SG" sz="2400" b="1" dirty="0" smtClean="0">
                <a:solidFill>
                  <a:srgbClr val="000000"/>
                </a:solidFill>
              </a:rPr>
              <a:t>converges</a:t>
            </a:r>
            <a:r>
              <a:rPr lang="en-SG" sz="2400" dirty="0" smtClean="0"/>
              <a:t> towards the exact area.</a:t>
            </a:r>
          </a:p>
        </p:txBody>
      </p:sp>
      <p:grpSp>
        <p:nvGrpSpPr>
          <p:cNvPr id="4" name="Group 112"/>
          <p:cNvGrpSpPr>
            <a:grpSpLocks/>
          </p:cNvGrpSpPr>
          <p:nvPr/>
        </p:nvGrpSpPr>
        <p:grpSpPr bwMode="auto">
          <a:xfrm>
            <a:off x="304800" y="5746750"/>
            <a:ext cx="3567113" cy="528638"/>
            <a:chOff x="304722" y="5322854"/>
            <a:chExt cx="3567200" cy="528638"/>
          </a:xfrm>
        </p:grpSpPr>
        <p:sp>
          <p:nvSpPr>
            <p:cNvPr id="5" name="Text Box 13"/>
            <p:cNvSpPr txBox="1">
              <a:spLocks noChangeAspect="1" noChangeArrowheads="1"/>
            </p:cNvSpPr>
            <p:nvPr/>
          </p:nvSpPr>
          <p:spPr bwMode="auto">
            <a:xfrm>
              <a:off x="304722" y="5322854"/>
              <a:ext cx="717550" cy="511175"/>
            </a:xfrm>
            <a:prstGeom prst="rect">
              <a:avLst/>
            </a:prstGeom>
            <a:noFill/>
            <a:ln w="9525">
              <a:noFill/>
              <a:miter lim="800000"/>
              <a:headEnd/>
              <a:tailEnd/>
            </a:ln>
          </p:spPr>
          <p:txBody>
            <a:bodyPr/>
            <a:lstStyle/>
            <a:p>
              <a:pPr algn="l"/>
              <a:r>
                <a:rPr lang="en-US" sz="1200">
                  <a:latin typeface="Times New Roman" pitchFamily="18" charset="0"/>
                </a:rPr>
                <a:t>0</a:t>
              </a:r>
              <a:endParaRPr lang="en-SG" sz="1800" baseline="-25000"/>
            </a:p>
          </p:txBody>
        </p:sp>
        <p:sp>
          <p:nvSpPr>
            <p:cNvPr id="6" name="Text Box 7"/>
            <p:cNvSpPr txBox="1">
              <a:spLocks noChangeAspect="1" noChangeArrowheads="1"/>
            </p:cNvSpPr>
            <p:nvPr/>
          </p:nvSpPr>
          <p:spPr bwMode="auto">
            <a:xfrm>
              <a:off x="1239757" y="5340317"/>
              <a:ext cx="308053" cy="511175"/>
            </a:xfrm>
            <a:prstGeom prst="rect">
              <a:avLst/>
            </a:prstGeom>
            <a:noFill/>
            <a:ln w="9525">
              <a:noFill/>
              <a:miter lim="800000"/>
              <a:headEnd/>
              <a:tailEnd/>
            </a:ln>
          </p:spPr>
          <p:txBody>
            <a:bodyPr/>
            <a:lstStyle/>
            <a:p>
              <a:pPr algn="l"/>
              <a:r>
                <a:rPr lang="en-US" sz="1400" i="1">
                  <a:latin typeface="Times New Roman" pitchFamily="18" charset="0"/>
                </a:rPr>
                <a:t>t</a:t>
              </a:r>
              <a:r>
                <a:rPr lang="en-US" sz="1400" i="1" baseline="-25000">
                  <a:latin typeface="Times New Roman" pitchFamily="18" charset="0"/>
                </a:rPr>
                <a:t>1</a:t>
              </a:r>
              <a:endParaRPr lang="en-SG" sz="1400" i="1" baseline="-25000">
                <a:latin typeface="Times New Roman" pitchFamily="18" charset="0"/>
              </a:endParaRPr>
            </a:p>
          </p:txBody>
        </p:sp>
        <p:sp>
          <p:nvSpPr>
            <p:cNvPr id="7" name="Text Box 7"/>
            <p:cNvSpPr txBox="1">
              <a:spLocks noChangeAspect="1" noChangeArrowheads="1"/>
            </p:cNvSpPr>
            <p:nvPr/>
          </p:nvSpPr>
          <p:spPr bwMode="auto">
            <a:xfrm>
              <a:off x="2011277" y="5340317"/>
              <a:ext cx="308053" cy="511175"/>
            </a:xfrm>
            <a:prstGeom prst="rect">
              <a:avLst/>
            </a:prstGeom>
            <a:noFill/>
            <a:ln w="9525">
              <a:noFill/>
              <a:miter lim="800000"/>
              <a:headEnd/>
              <a:tailEnd/>
            </a:ln>
          </p:spPr>
          <p:txBody>
            <a:bodyPr/>
            <a:lstStyle/>
            <a:p>
              <a:pPr algn="l"/>
              <a:r>
                <a:rPr lang="en-US" sz="1400" i="1">
                  <a:latin typeface="Times New Roman" pitchFamily="18" charset="0"/>
                </a:rPr>
                <a:t>t</a:t>
              </a:r>
              <a:r>
                <a:rPr lang="en-US" sz="1400" i="1" baseline="-25000">
                  <a:latin typeface="Times New Roman" pitchFamily="18" charset="0"/>
                </a:rPr>
                <a:t>2</a:t>
              </a:r>
              <a:endParaRPr lang="en-SG" sz="1400" i="1" baseline="-25000">
                <a:latin typeface="Times New Roman" pitchFamily="18" charset="0"/>
              </a:endParaRPr>
            </a:p>
          </p:txBody>
        </p:sp>
        <p:sp>
          <p:nvSpPr>
            <p:cNvPr id="8" name="Text Box 7"/>
            <p:cNvSpPr txBox="1">
              <a:spLocks noChangeAspect="1" noChangeArrowheads="1"/>
            </p:cNvSpPr>
            <p:nvPr/>
          </p:nvSpPr>
          <p:spPr bwMode="auto">
            <a:xfrm>
              <a:off x="2784385" y="5340317"/>
              <a:ext cx="320753" cy="511175"/>
            </a:xfrm>
            <a:prstGeom prst="rect">
              <a:avLst/>
            </a:prstGeom>
            <a:noFill/>
            <a:ln w="9525">
              <a:noFill/>
              <a:miter lim="800000"/>
              <a:headEnd/>
              <a:tailEnd/>
            </a:ln>
          </p:spPr>
          <p:txBody>
            <a:bodyPr/>
            <a:lstStyle/>
            <a:p>
              <a:pPr algn="l"/>
              <a:r>
                <a:rPr lang="en-US" sz="1400" i="1">
                  <a:latin typeface="Times New Roman" pitchFamily="18" charset="0"/>
                </a:rPr>
                <a:t>t</a:t>
              </a:r>
              <a:r>
                <a:rPr lang="en-US" sz="1400" i="1" baseline="-25000">
                  <a:latin typeface="Times New Roman" pitchFamily="18" charset="0"/>
                </a:rPr>
                <a:t>3</a:t>
              </a:r>
              <a:endParaRPr lang="en-SG" sz="1400" i="1" baseline="-25000">
                <a:latin typeface="Times New Roman" pitchFamily="18" charset="0"/>
              </a:endParaRPr>
            </a:p>
          </p:txBody>
        </p:sp>
        <p:sp>
          <p:nvSpPr>
            <p:cNvPr id="9" name="Text Box 7"/>
            <p:cNvSpPr txBox="1">
              <a:spLocks noChangeAspect="1" noChangeArrowheads="1"/>
            </p:cNvSpPr>
            <p:nvPr/>
          </p:nvSpPr>
          <p:spPr bwMode="auto">
            <a:xfrm>
              <a:off x="3551169" y="5335549"/>
              <a:ext cx="320753" cy="511175"/>
            </a:xfrm>
            <a:prstGeom prst="rect">
              <a:avLst/>
            </a:prstGeom>
            <a:noFill/>
            <a:ln w="9525">
              <a:noFill/>
              <a:miter lim="800000"/>
              <a:headEnd/>
              <a:tailEnd/>
            </a:ln>
          </p:spPr>
          <p:txBody>
            <a:bodyPr/>
            <a:lstStyle/>
            <a:p>
              <a:pPr algn="l"/>
              <a:r>
                <a:rPr lang="en-US" sz="1400" i="1">
                  <a:latin typeface="Times New Roman" pitchFamily="18" charset="0"/>
                </a:rPr>
                <a:t>t</a:t>
              </a:r>
              <a:r>
                <a:rPr lang="en-US" sz="1400" i="1" baseline="-25000">
                  <a:latin typeface="Times New Roman" pitchFamily="18" charset="0"/>
                </a:rPr>
                <a:t>4</a:t>
              </a:r>
              <a:endParaRPr lang="en-SG" sz="1400" i="1" baseline="-25000">
                <a:latin typeface="Times New Roman" pitchFamily="18" charset="0"/>
              </a:endParaRPr>
            </a:p>
          </p:txBody>
        </p:sp>
      </p:grpSp>
      <p:grpSp>
        <p:nvGrpSpPr>
          <p:cNvPr id="10" name="Group 109"/>
          <p:cNvGrpSpPr>
            <a:grpSpLocks/>
          </p:cNvGrpSpPr>
          <p:nvPr/>
        </p:nvGrpSpPr>
        <p:grpSpPr bwMode="auto">
          <a:xfrm>
            <a:off x="177800" y="3348038"/>
            <a:ext cx="4308475" cy="2725737"/>
            <a:chOff x="177424" y="2924171"/>
            <a:chExt cx="4308834" cy="2725708"/>
          </a:xfrm>
        </p:grpSpPr>
        <p:sp>
          <p:nvSpPr>
            <p:cNvPr id="11" name="Line 5"/>
            <p:cNvSpPr>
              <a:spLocks noChangeAspect="1" noChangeShapeType="1"/>
            </p:cNvSpPr>
            <p:nvPr/>
          </p:nvSpPr>
          <p:spPr bwMode="auto">
            <a:xfrm flipH="1">
              <a:off x="580947" y="3341654"/>
              <a:ext cx="0" cy="2308225"/>
            </a:xfrm>
            <a:prstGeom prst="line">
              <a:avLst/>
            </a:prstGeom>
            <a:noFill/>
            <a:ln w="9525">
              <a:solidFill>
                <a:srgbClr val="000000"/>
              </a:solidFill>
              <a:round/>
              <a:headEnd type="arrow" w="med" len="med"/>
              <a:tailEnd/>
            </a:ln>
          </p:spPr>
          <p:txBody>
            <a:bodyPr/>
            <a:lstStyle/>
            <a:p>
              <a:endParaRPr lang="en-GB">
                <a:latin typeface="Arial" pitchFamily="34" charset="0"/>
                <a:cs typeface="Arial" pitchFamily="34" charset="0"/>
              </a:endParaRPr>
            </a:p>
          </p:txBody>
        </p:sp>
        <p:sp>
          <p:nvSpPr>
            <p:cNvPr id="12" name="Text Box 8"/>
            <p:cNvSpPr txBox="1">
              <a:spLocks noChangeAspect="1" noChangeArrowheads="1"/>
            </p:cNvSpPr>
            <p:nvPr/>
          </p:nvSpPr>
          <p:spPr bwMode="auto">
            <a:xfrm>
              <a:off x="177424" y="2924171"/>
              <a:ext cx="1506309" cy="292385"/>
            </a:xfrm>
            <a:prstGeom prst="rect">
              <a:avLst/>
            </a:prstGeom>
            <a:noFill/>
            <a:ln w="9525" algn="ctr">
              <a:noFill/>
              <a:miter lim="800000"/>
              <a:headEnd/>
              <a:tailEnd/>
            </a:ln>
          </p:spPr>
          <p:txBody>
            <a:bodyPr>
              <a:spAutoFit/>
            </a:bodyPr>
            <a:lstStyle/>
            <a:p>
              <a:r>
                <a:rPr lang="en-SG" sz="1300" dirty="0">
                  <a:latin typeface="Arial" pitchFamily="34" charset="0"/>
                  <a:cs typeface="Arial" pitchFamily="34" charset="0"/>
                </a:rPr>
                <a:t>Velocity</a:t>
              </a:r>
            </a:p>
          </p:txBody>
        </p:sp>
        <p:sp>
          <p:nvSpPr>
            <p:cNvPr id="13" name="Text Box 12"/>
            <p:cNvSpPr txBox="1">
              <a:spLocks noChangeAspect="1" noChangeArrowheads="1"/>
            </p:cNvSpPr>
            <p:nvPr/>
          </p:nvSpPr>
          <p:spPr bwMode="auto">
            <a:xfrm>
              <a:off x="3867071" y="3390859"/>
              <a:ext cx="619187" cy="369332"/>
            </a:xfrm>
            <a:prstGeom prst="rect">
              <a:avLst/>
            </a:prstGeom>
            <a:noFill/>
            <a:ln w="9525" algn="ctr">
              <a:noFill/>
              <a:miter lim="800000"/>
              <a:headEnd/>
              <a:tailEnd/>
            </a:ln>
          </p:spPr>
          <p:txBody>
            <a:bodyPr>
              <a:spAutoFit/>
            </a:bodyPr>
            <a:lstStyle/>
            <a:p>
              <a:r>
                <a:rPr lang="en-SG" sz="1800" i="1" dirty="0">
                  <a:latin typeface="Times New Roman" pitchFamily="18" charset="0"/>
                  <a:cs typeface="Times New Roman" pitchFamily="18" charset="0"/>
                </a:rPr>
                <a:t>f</a:t>
              </a:r>
              <a:r>
                <a:rPr lang="en-SG" sz="1800" dirty="0">
                  <a:latin typeface="Times New Roman" pitchFamily="18" charset="0"/>
                  <a:cs typeface="Times New Roman" pitchFamily="18" charset="0"/>
                </a:rPr>
                <a:t>(</a:t>
              </a:r>
              <a:r>
                <a:rPr lang="en-SG" sz="1800" i="1" dirty="0">
                  <a:latin typeface="Times New Roman" pitchFamily="18" charset="0"/>
                  <a:cs typeface="Times New Roman" pitchFamily="18" charset="0"/>
                </a:rPr>
                <a:t>t</a:t>
              </a:r>
              <a:r>
                <a:rPr lang="en-SG" sz="1800" dirty="0">
                  <a:latin typeface="Times New Roman" pitchFamily="18" charset="0"/>
                  <a:cs typeface="Times New Roman" pitchFamily="18" charset="0"/>
                </a:rPr>
                <a:t>)</a:t>
              </a:r>
            </a:p>
          </p:txBody>
        </p:sp>
        <p:sp>
          <p:nvSpPr>
            <p:cNvPr id="14" name="Freeform 11"/>
            <p:cNvSpPr>
              <a:spLocks noChangeAspect="1"/>
            </p:cNvSpPr>
            <p:nvPr/>
          </p:nvSpPr>
          <p:spPr bwMode="auto">
            <a:xfrm>
              <a:off x="574597" y="3373404"/>
              <a:ext cx="3606800" cy="679450"/>
            </a:xfrm>
            <a:custGeom>
              <a:avLst/>
              <a:gdLst>
                <a:gd name="T0" fmla="*/ 0 w 1816"/>
                <a:gd name="T1" fmla="*/ 2147483647 h 366"/>
                <a:gd name="T2" fmla="*/ 2147483647 w 1816"/>
                <a:gd name="T3" fmla="*/ 2147483647 h 366"/>
                <a:gd name="T4" fmla="*/ 2147483647 w 1816"/>
                <a:gd name="T5" fmla="*/ 2147483647 h 366"/>
                <a:gd name="T6" fmla="*/ 2147483647 w 1816"/>
                <a:gd name="T7" fmla="*/ 2147483647 h 366"/>
                <a:gd name="T8" fmla="*/ 2147483647 w 1816"/>
                <a:gd name="T9" fmla="*/ 2147483647 h 366"/>
                <a:gd name="T10" fmla="*/ 2147483647 w 1816"/>
                <a:gd name="T11" fmla="*/ 2147483647 h 366"/>
                <a:gd name="T12" fmla="*/ 2147483647 w 1816"/>
                <a:gd name="T13" fmla="*/ 2147483647 h 366"/>
                <a:gd name="T14" fmla="*/ 0 60000 65536"/>
                <a:gd name="T15" fmla="*/ 0 60000 65536"/>
                <a:gd name="T16" fmla="*/ 0 60000 65536"/>
                <a:gd name="T17" fmla="*/ 0 60000 65536"/>
                <a:gd name="T18" fmla="*/ 0 60000 65536"/>
                <a:gd name="T19" fmla="*/ 0 60000 65536"/>
                <a:gd name="T20" fmla="*/ 0 60000 65536"/>
                <a:gd name="T21" fmla="*/ 0 w 1816"/>
                <a:gd name="T22" fmla="*/ 0 h 366"/>
                <a:gd name="T23" fmla="*/ 1816 w 1816"/>
                <a:gd name="T24" fmla="*/ 366 h 3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16" h="366">
                  <a:moveTo>
                    <a:pt x="0" y="366"/>
                  </a:moveTo>
                  <a:cubicBezTo>
                    <a:pt x="99" y="335"/>
                    <a:pt x="199" y="304"/>
                    <a:pt x="308" y="302"/>
                  </a:cubicBezTo>
                  <a:cubicBezTo>
                    <a:pt x="417" y="300"/>
                    <a:pt x="537" y="349"/>
                    <a:pt x="652" y="354"/>
                  </a:cubicBezTo>
                  <a:cubicBezTo>
                    <a:pt x="767" y="359"/>
                    <a:pt x="871" y="354"/>
                    <a:pt x="1000" y="330"/>
                  </a:cubicBezTo>
                  <a:cubicBezTo>
                    <a:pt x="1129" y="306"/>
                    <a:pt x="1318" y="259"/>
                    <a:pt x="1424" y="210"/>
                  </a:cubicBezTo>
                  <a:cubicBezTo>
                    <a:pt x="1530" y="161"/>
                    <a:pt x="1571" y="67"/>
                    <a:pt x="1636" y="34"/>
                  </a:cubicBezTo>
                  <a:cubicBezTo>
                    <a:pt x="1701" y="1"/>
                    <a:pt x="1747" y="0"/>
                    <a:pt x="1816" y="14"/>
                  </a:cubicBezTo>
                </a:path>
              </a:pathLst>
            </a:custGeom>
            <a:noFill/>
            <a:ln w="19050">
              <a:solidFill>
                <a:srgbClr val="000080"/>
              </a:solidFill>
              <a:round/>
              <a:headEnd/>
              <a:tailEnd/>
            </a:ln>
          </p:spPr>
          <p:txBody>
            <a:bodyPr/>
            <a:lstStyle/>
            <a:p>
              <a:endParaRPr lang="en-GB">
                <a:latin typeface="Arial" pitchFamily="34" charset="0"/>
                <a:cs typeface="Arial" pitchFamily="34" charset="0"/>
              </a:endParaRPr>
            </a:p>
          </p:txBody>
        </p:sp>
        <p:cxnSp>
          <p:nvCxnSpPr>
            <p:cNvPr id="15" name="Straight Connector 25"/>
            <p:cNvCxnSpPr>
              <a:cxnSpLocks noChangeShapeType="1"/>
            </p:cNvCxnSpPr>
            <p:nvPr/>
          </p:nvCxnSpPr>
          <p:spPr bwMode="auto">
            <a:xfrm rot="5400000">
              <a:off x="2778841" y="4440998"/>
              <a:ext cx="1857375" cy="1587"/>
            </a:xfrm>
            <a:prstGeom prst="line">
              <a:avLst/>
            </a:prstGeom>
            <a:noFill/>
            <a:ln w="9525" algn="ctr">
              <a:solidFill>
                <a:schemeClr val="tx1"/>
              </a:solidFill>
              <a:prstDash val="dash"/>
              <a:round/>
              <a:headEnd/>
              <a:tailEnd/>
            </a:ln>
          </p:spPr>
        </p:cxnSp>
        <p:sp>
          <p:nvSpPr>
            <p:cNvPr id="16" name="Rectangle 10"/>
            <p:cNvSpPr>
              <a:spLocks noChangeAspect="1" noChangeArrowheads="1"/>
            </p:cNvSpPr>
            <p:nvPr/>
          </p:nvSpPr>
          <p:spPr bwMode="auto">
            <a:xfrm>
              <a:off x="590472" y="4049679"/>
              <a:ext cx="790653" cy="1303338"/>
            </a:xfrm>
            <a:prstGeom prst="rect">
              <a:avLst/>
            </a:prstGeom>
            <a:solidFill>
              <a:srgbClr val="99FF66">
                <a:alpha val="50195"/>
              </a:srgbClr>
            </a:solidFill>
            <a:ln w="9525" algn="ctr">
              <a:solidFill>
                <a:srgbClr val="00FF99"/>
              </a:solidFill>
              <a:miter lim="800000"/>
              <a:headEnd/>
              <a:tailEnd/>
            </a:ln>
          </p:spPr>
          <p:txBody>
            <a:bodyPr wrap="none" anchor="ctr"/>
            <a:lstStyle/>
            <a:p>
              <a:endParaRPr lang="en-GB">
                <a:latin typeface="Arial" pitchFamily="34" charset="0"/>
                <a:cs typeface="Arial" pitchFamily="34" charset="0"/>
              </a:endParaRPr>
            </a:p>
          </p:txBody>
        </p:sp>
        <p:sp>
          <p:nvSpPr>
            <p:cNvPr id="17" name="Rectangle 10"/>
            <p:cNvSpPr>
              <a:spLocks noChangeAspect="1" noChangeArrowheads="1"/>
            </p:cNvSpPr>
            <p:nvPr/>
          </p:nvSpPr>
          <p:spPr bwMode="auto">
            <a:xfrm>
              <a:off x="1381123" y="3943347"/>
              <a:ext cx="757241" cy="1411257"/>
            </a:xfrm>
            <a:prstGeom prst="rect">
              <a:avLst/>
            </a:prstGeom>
            <a:solidFill>
              <a:srgbClr val="99FF66">
                <a:alpha val="50195"/>
              </a:srgbClr>
            </a:solidFill>
            <a:ln w="9525" algn="ctr">
              <a:solidFill>
                <a:srgbClr val="00FF99"/>
              </a:solidFill>
              <a:miter lim="800000"/>
              <a:headEnd/>
              <a:tailEnd/>
            </a:ln>
          </p:spPr>
          <p:txBody>
            <a:bodyPr wrap="none" anchor="ctr"/>
            <a:lstStyle/>
            <a:p>
              <a:endParaRPr lang="en-GB">
                <a:latin typeface="Arial" pitchFamily="34" charset="0"/>
                <a:cs typeface="Arial" pitchFamily="34" charset="0"/>
              </a:endParaRPr>
            </a:p>
          </p:txBody>
        </p:sp>
        <p:sp>
          <p:nvSpPr>
            <p:cNvPr id="18" name="Rectangle 10"/>
            <p:cNvSpPr>
              <a:spLocks noChangeAspect="1" noChangeArrowheads="1"/>
            </p:cNvSpPr>
            <p:nvPr/>
          </p:nvSpPr>
          <p:spPr bwMode="auto">
            <a:xfrm>
              <a:off x="2138361" y="4043359"/>
              <a:ext cx="771532" cy="1314420"/>
            </a:xfrm>
            <a:prstGeom prst="rect">
              <a:avLst/>
            </a:prstGeom>
            <a:solidFill>
              <a:srgbClr val="99FF66">
                <a:alpha val="50195"/>
              </a:srgbClr>
            </a:solidFill>
            <a:ln w="9525" algn="ctr">
              <a:solidFill>
                <a:srgbClr val="00FF99"/>
              </a:solidFill>
              <a:miter lim="800000"/>
              <a:headEnd/>
              <a:tailEnd/>
            </a:ln>
          </p:spPr>
          <p:txBody>
            <a:bodyPr wrap="none" anchor="ctr"/>
            <a:lstStyle/>
            <a:p>
              <a:endParaRPr lang="en-GB">
                <a:latin typeface="Arial" pitchFamily="34" charset="0"/>
                <a:cs typeface="Arial" pitchFamily="34" charset="0"/>
              </a:endParaRPr>
            </a:p>
          </p:txBody>
        </p:sp>
        <p:sp>
          <p:nvSpPr>
            <p:cNvPr id="19" name="Rectangle 10"/>
            <p:cNvSpPr>
              <a:spLocks noChangeAspect="1" noChangeArrowheads="1"/>
            </p:cNvSpPr>
            <p:nvPr/>
          </p:nvSpPr>
          <p:spPr bwMode="auto">
            <a:xfrm>
              <a:off x="2909887" y="3929059"/>
              <a:ext cx="804863" cy="1433483"/>
            </a:xfrm>
            <a:prstGeom prst="rect">
              <a:avLst/>
            </a:prstGeom>
            <a:solidFill>
              <a:srgbClr val="99FF66">
                <a:alpha val="50195"/>
              </a:srgbClr>
            </a:solidFill>
            <a:ln w="9525" algn="ctr">
              <a:solidFill>
                <a:srgbClr val="00FF99"/>
              </a:solidFill>
              <a:miter lim="800000"/>
              <a:headEnd/>
              <a:tailEnd/>
            </a:ln>
          </p:spPr>
          <p:txBody>
            <a:bodyPr wrap="none" anchor="ctr"/>
            <a:lstStyle/>
            <a:p>
              <a:endParaRPr lang="en-GB">
                <a:latin typeface="Arial" pitchFamily="34" charset="0"/>
                <a:cs typeface="Arial" pitchFamily="34" charset="0"/>
              </a:endParaRPr>
            </a:p>
          </p:txBody>
        </p:sp>
        <p:sp>
          <p:nvSpPr>
            <p:cNvPr id="20" name="Line 6"/>
            <p:cNvSpPr>
              <a:spLocks noChangeAspect="1" noChangeShapeType="1"/>
            </p:cNvSpPr>
            <p:nvPr/>
          </p:nvSpPr>
          <p:spPr bwMode="auto">
            <a:xfrm>
              <a:off x="214297" y="5353046"/>
              <a:ext cx="4095688" cy="6321"/>
            </a:xfrm>
            <a:prstGeom prst="line">
              <a:avLst/>
            </a:prstGeom>
            <a:noFill/>
            <a:ln w="9525">
              <a:solidFill>
                <a:srgbClr val="000000"/>
              </a:solidFill>
              <a:round/>
              <a:headEnd/>
              <a:tailEnd type="arrow" w="med" len="med"/>
            </a:ln>
          </p:spPr>
          <p:txBody>
            <a:bodyPr/>
            <a:lstStyle/>
            <a:p>
              <a:endParaRPr lang="en-GB">
                <a:latin typeface="Arial" pitchFamily="34" charset="0"/>
                <a:cs typeface="Arial" pitchFamily="34" charset="0"/>
              </a:endParaRPr>
            </a:p>
          </p:txBody>
        </p:sp>
      </p:grpSp>
      <p:cxnSp>
        <p:nvCxnSpPr>
          <p:cNvPr id="21" name="Straight Arrow Connector 20"/>
          <p:cNvCxnSpPr/>
          <p:nvPr/>
        </p:nvCxnSpPr>
        <p:spPr bwMode="auto">
          <a:xfrm>
            <a:off x="3944938" y="5176838"/>
            <a:ext cx="1073150" cy="11112"/>
          </a:xfrm>
          <a:prstGeom prst="straightConnector1">
            <a:avLst/>
          </a:prstGeom>
          <a:ln w="38100">
            <a:solidFill>
              <a:srgbClr val="FF0000"/>
            </a:solidFill>
            <a:headEnd type="none" w="med" len="med"/>
            <a:tailEnd type="triangle"/>
          </a:ln>
        </p:spPr>
        <p:style>
          <a:lnRef idx="1">
            <a:schemeClr val="accent4"/>
          </a:lnRef>
          <a:fillRef idx="0">
            <a:schemeClr val="accent4"/>
          </a:fillRef>
          <a:effectRef idx="0">
            <a:schemeClr val="accent4"/>
          </a:effectRef>
          <a:fontRef idx="minor">
            <a:schemeClr val="tx1"/>
          </a:fontRef>
        </p:style>
      </p:cxnSp>
      <p:sp>
        <p:nvSpPr>
          <p:cNvPr id="22" name="Text Box 68"/>
          <p:cNvSpPr txBox="1">
            <a:spLocks noChangeArrowheads="1"/>
          </p:cNvSpPr>
          <p:nvPr/>
        </p:nvSpPr>
        <p:spPr bwMode="auto">
          <a:xfrm>
            <a:off x="3908120" y="4516438"/>
            <a:ext cx="1658938" cy="584200"/>
          </a:xfrm>
          <a:prstGeom prst="rect">
            <a:avLst/>
          </a:prstGeom>
          <a:noFill/>
          <a:ln w="9525" algn="ctr">
            <a:noFill/>
            <a:miter lim="800000"/>
            <a:headEnd/>
            <a:tailEnd/>
          </a:ln>
        </p:spPr>
        <p:txBody>
          <a:bodyPr>
            <a:spAutoFit/>
          </a:bodyPr>
          <a:lstStyle/>
          <a:p>
            <a:pPr eaLnBrk="1" hangingPunct="1">
              <a:spcBef>
                <a:spcPct val="20000"/>
              </a:spcBef>
              <a:buClr>
                <a:schemeClr val="hlink"/>
              </a:buClr>
              <a:buSzPct val="70000"/>
              <a:buFont typeface="Wingdings" pitchFamily="2" charset="2"/>
              <a:buNone/>
              <a:defRPr/>
            </a:pPr>
            <a:r>
              <a:rPr lang="en-SG" sz="1600" dirty="0">
                <a:solidFill>
                  <a:srgbClr val="FF0000"/>
                </a:solidFill>
                <a:latin typeface="Arial" pitchFamily="34" charset="0"/>
                <a:cs typeface="Arial" pitchFamily="34" charset="0"/>
              </a:rPr>
              <a:t>Smaller time intervals</a:t>
            </a:r>
            <a:endParaRPr lang="en-SG" sz="1600" i="1" baseline="-25000" dirty="0">
              <a:solidFill>
                <a:srgbClr val="FF0000"/>
              </a:solidFill>
              <a:latin typeface="Arial" pitchFamily="34" charset="0"/>
              <a:cs typeface="Arial" pitchFamily="34" charset="0"/>
            </a:endParaRPr>
          </a:p>
        </p:txBody>
      </p:sp>
      <p:grpSp>
        <p:nvGrpSpPr>
          <p:cNvPr id="23" name="Group 47"/>
          <p:cNvGrpSpPr>
            <a:grpSpLocks/>
          </p:cNvGrpSpPr>
          <p:nvPr/>
        </p:nvGrpSpPr>
        <p:grpSpPr bwMode="auto">
          <a:xfrm>
            <a:off x="4812293" y="3363913"/>
            <a:ext cx="4350757" cy="2927350"/>
            <a:chOff x="4812293" y="2940050"/>
            <a:chExt cx="4350757" cy="2927350"/>
          </a:xfrm>
        </p:grpSpPr>
        <p:sp>
          <p:nvSpPr>
            <p:cNvPr id="24" name="Line 5"/>
            <p:cNvSpPr>
              <a:spLocks noChangeAspect="1" noChangeShapeType="1"/>
            </p:cNvSpPr>
            <p:nvPr/>
          </p:nvSpPr>
          <p:spPr bwMode="auto">
            <a:xfrm flipH="1">
              <a:off x="5242050" y="3357537"/>
              <a:ext cx="0" cy="2308248"/>
            </a:xfrm>
            <a:prstGeom prst="line">
              <a:avLst/>
            </a:prstGeom>
            <a:noFill/>
            <a:ln w="9525">
              <a:solidFill>
                <a:srgbClr val="000000"/>
              </a:solidFill>
              <a:round/>
              <a:headEnd type="arrow" w="med" len="med"/>
              <a:tailEnd/>
            </a:ln>
          </p:spPr>
          <p:txBody>
            <a:bodyPr/>
            <a:lstStyle/>
            <a:p>
              <a:endParaRPr lang="en-GB">
                <a:latin typeface="Arial" pitchFamily="34" charset="0"/>
                <a:cs typeface="Arial" pitchFamily="34" charset="0"/>
              </a:endParaRPr>
            </a:p>
          </p:txBody>
        </p:sp>
        <p:sp>
          <p:nvSpPr>
            <p:cNvPr id="25" name="Line 6"/>
            <p:cNvSpPr>
              <a:spLocks noChangeAspect="1" noChangeShapeType="1"/>
            </p:cNvSpPr>
            <p:nvPr/>
          </p:nvSpPr>
          <p:spPr bwMode="auto">
            <a:xfrm>
              <a:off x="4875271" y="5368949"/>
              <a:ext cx="4097130" cy="6321"/>
            </a:xfrm>
            <a:prstGeom prst="line">
              <a:avLst/>
            </a:prstGeom>
            <a:noFill/>
            <a:ln w="9525">
              <a:solidFill>
                <a:srgbClr val="000000"/>
              </a:solidFill>
              <a:round/>
              <a:headEnd/>
              <a:tailEnd type="arrow" w="med" len="med"/>
            </a:ln>
          </p:spPr>
          <p:txBody>
            <a:bodyPr/>
            <a:lstStyle/>
            <a:p>
              <a:endParaRPr lang="en-GB">
                <a:latin typeface="Arial" pitchFamily="34" charset="0"/>
                <a:cs typeface="Arial" pitchFamily="34" charset="0"/>
              </a:endParaRPr>
            </a:p>
          </p:txBody>
        </p:sp>
        <p:sp>
          <p:nvSpPr>
            <p:cNvPr id="26" name="Text Box 7"/>
            <p:cNvSpPr txBox="1">
              <a:spLocks noChangeAspect="1" noChangeArrowheads="1"/>
            </p:cNvSpPr>
            <p:nvPr/>
          </p:nvSpPr>
          <p:spPr bwMode="auto">
            <a:xfrm>
              <a:off x="7829749" y="5353045"/>
              <a:ext cx="717803" cy="511180"/>
            </a:xfrm>
            <a:prstGeom prst="rect">
              <a:avLst/>
            </a:prstGeom>
            <a:noFill/>
            <a:ln w="9525">
              <a:noFill/>
              <a:miter lim="800000"/>
              <a:headEnd/>
              <a:tailEnd/>
            </a:ln>
          </p:spPr>
          <p:txBody>
            <a:bodyPr/>
            <a:lstStyle/>
            <a:p>
              <a:pPr algn="l"/>
              <a:r>
                <a:rPr lang="en-US" sz="1400" i="1">
                  <a:latin typeface="Arial" pitchFamily="34" charset="0"/>
                  <a:cs typeface="Arial" pitchFamily="34" charset="0"/>
                </a:rPr>
                <a:t>t</a:t>
              </a:r>
              <a:r>
                <a:rPr lang="en-US" sz="1400" i="1" baseline="-25000">
                  <a:latin typeface="Arial" pitchFamily="34" charset="0"/>
                  <a:cs typeface="Arial" pitchFamily="34" charset="0"/>
                </a:rPr>
                <a:t>7</a:t>
              </a:r>
              <a:endParaRPr lang="en-SG" sz="1400" i="1" baseline="-25000">
                <a:latin typeface="Arial" pitchFamily="34" charset="0"/>
                <a:cs typeface="Arial" pitchFamily="34" charset="0"/>
              </a:endParaRPr>
            </a:p>
          </p:txBody>
        </p:sp>
        <p:sp>
          <p:nvSpPr>
            <p:cNvPr id="27" name="Text Box 8"/>
            <p:cNvSpPr txBox="1">
              <a:spLocks noChangeAspect="1" noChangeArrowheads="1"/>
            </p:cNvSpPr>
            <p:nvPr/>
          </p:nvSpPr>
          <p:spPr bwMode="auto">
            <a:xfrm>
              <a:off x="4812293" y="2940050"/>
              <a:ext cx="1506839" cy="292388"/>
            </a:xfrm>
            <a:prstGeom prst="rect">
              <a:avLst/>
            </a:prstGeom>
            <a:noFill/>
            <a:ln w="9525" algn="ctr">
              <a:noFill/>
              <a:miter lim="800000"/>
              <a:headEnd/>
              <a:tailEnd/>
            </a:ln>
          </p:spPr>
          <p:txBody>
            <a:bodyPr>
              <a:spAutoFit/>
            </a:bodyPr>
            <a:lstStyle/>
            <a:p>
              <a:r>
                <a:rPr lang="en-SG" sz="1300" dirty="0">
                  <a:latin typeface="Arial" pitchFamily="34" charset="0"/>
                  <a:cs typeface="Arial" pitchFamily="34" charset="0"/>
                </a:rPr>
                <a:t>Velocity</a:t>
              </a:r>
            </a:p>
          </p:txBody>
        </p:sp>
        <p:sp>
          <p:nvSpPr>
            <p:cNvPr id="28" name="Text Box 12"/>
            <p:cNvSpPr txBox="1">
              <a:spLocks noChangeAspect="1" noChangeArrowheads="1"/>
            </p:cNvSpPr>
            <p:nvPr/>
          </p:nvSpPr>
          <p:spPr bwMode="auto">
            <a:xfrm>
              <a:off x="8543645" y="3406749"/>
              <a:ext cx="619405" cy="369336"/>
            </a:xfrm>
            <a:prstGeom prst="rect">
              <a:avLst/>
            </a:prstGeom>
            <a:noFill/>
            <a:ln w="9525" algn="ctr">
              <a:noFill/>
              <a:miter lim="800000"/>
              <a:headEnd/>
              <a:tailEnd/>
            </a:ln>
          </p:spPr>
          <p:txBody>
            <a:bodyPr>
              <a:spAutoFit/>
            </a:bodyPr>
            <a:lstStyle/>
            <a:p>
              <a:r>
                <a:rPr lang="en-SG" sz="1800" i="1" dirty="0">
                  <a:latin typeface="Times New Roman" pitchFamily="18" charset="0"/>
                  <a:cs typeface="Times New Roman" pitchFamily="18" charset="0"/>
                </a:rPr>
                <a:t>f</a:t>
              </a:r>
              <a:r>
                <a:rPr lang="en-SG" sz="1800" dirty="0">
                  <a:latin typeface="Times New Roman" pitchFamily="18" charset="0"/>
                  <a:cs typeface="Times New Roman" pitchFamily="18" charset="0"/>
                </a:rPr>
                <a:t>(</a:t>
              </a:r>
              <a:r>
                <a:rPr lang="en-SG" sz="1800" i="1" dirty="0">
                  <a:latin typeface="Times New Roman" pitchFamily="18" charset="0"/>
                  <a:cs typeface="Times New Roman" pitchFamily="18" charset="0"/>
                </a:rPr>
                <a:t>t</a:t>
              </a:r>
              <a:r>
                <a:rPr lang="en-SG" sz="1800" dirty="0">
                  <a:latin typeface="Times New Roman" pitchFamily="18" charset="0"/>
                  <a:cs typeface="Times New Roman" pitchFamily="18" charset="0"/>
                </a:rPr>
                <a:t>)</a:t>
              </a:r>
            </a:p>
          </p:txBody>
        </p:sp>
        <p:sp>
          <p:nvSpPr>
            <p:cNvPr id="29" name="Text Box 13"/>
            <p:cNvSpPr txBox="1">
              <a:spLocks noChangeAspect="1" noChangeArrowheads="1"/>
            </p:cNvSpPr>
            <p:nvPr/>
          </p:nvSpPr>
          <p:spPr bwMode="auto">
            <a:xfrm>
              <a:off x="4965728" y="5338757"/>
              <a:ext cx="717803" cy="511180"/>
            </a:xfrm>
            <a:prstGeom prst="rect">
              <a:avLst/>
            </a:prstGeom>
            <a:noFill/>
            <a:ln w="9525">
              <a:noFill/>
              <a:miter lim="800000"/>
              <a:headEnd/>
              <a:tailEnd/>
            </a:ln>
          </p:spPr>
          <p:txBody>
            <a:bodyPr/>
            <a:lstStyle/>
            <a:p>
              <a:pPr algn="l"/>
              <a:r>
                <a:rPr lang="en-US" sz="1200">
                  <a:latin typeface="Arial" pitchFamily="34" charset="0"/>
                  <a:cs typeface="Arial" pitchFamily="34" charset="0"/>
                </a:rPr>
                <a:t>0</a:t>
              </a:r>
              <a:endParaRPr lang="en-SG" sz="1800" baseline="-25000">
                <a:latin typeface="Arial" pitchFamily="34" charset="0"/>
                <a:cs typeface="Arial" pitchFamily="34" charset="0"/>
              </a:endParaRPr>
            </a:p>
          </p:txBody>
        </p:sp>
        <p:sp>
          <p:nvSpPr>
            <p:cNvPr id="30" name="Freeform 11"/>
            <p:cNvSpPr>
              <a:spLocks noChangeAspect="1"/>
            </p:cNvSpPr>
            <p:nvPr/>
          </p:nvSpPr>
          <p:spPr bwMode="auto">
            <a:xfrm>
              <a:off x="5235698" y="3389287"/>
              <a:ext cx="3608069" cy="679457"/>
            </a:xfrm>
            <a:custGeom>
              <a:avLst/>
              <a:gdLst>
                <a:gd name="T0" fmla="*/ 0 w 1816"/>
                <a:gd name="T1" fmla="*/ 2147483647 h 366"/>
                <a:gd name="T2" fmla="*/ 2147483647 w 1816"/>
                <a:gd name="T3" fmla="*/ 2147483647 h 366"/>
                <a:gd name="T4" fmla="*/ 2147483647 w 1816"/>
                <a:gd name="T5" fmla="*/ 2147483647 h 366"/>
                <a:gd name="T6" fmla="*/ 2147483647 w 1816"/>
                <a:gd name="T7" fmla="*/ 2147483647 h 366"/>
                <a:gd name="T8" fmla="*/ 2147483647 w 1816"/>
                <a:gd name="T9" fmla="*/ 2147483647 h 366"/>
                <a:gd name="T10" fmla="*/ 2147483647 w 1816"/>
                <a:gd name="T11" fmla="*/ 2147483647 h 366"/>
                <a:gd name="T12" fmla="*/ 2147483647 w 1816"/>
                <a:gd name="T13" fmla="*/ 2147483647 h 366"/>
                <a:gd name="T14" fmla="*/ 0 60000 65536"/>
                <a:gd name="T15" fmla="*/ 0 60000 65536"/>
                <a:gd name="T16" fmla="*/ 0 60000 65536"/>
                <a:gd name="T17" fmla="*/ 0 60000 65536"/>
                <a:gd name="T18" fmla="*/ 0 60000 65536"/>
                <a:gd name="T19" fmla="*/ 0 60000 65536"/>
                <a:gd name="T20" fmla="*/ 0 60000 65536"/>
                <a:gd name="T21" fmla="*/ 0 w 1816"/>
                <a:gd name="T22" fmla="*/ 0 h 366"/>
                <a:gd name="T23" fmla="*/ 1816 w 1816"/>
                <a:gd name="T24" fmla="*/ 366 h 3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16" h="366">
                  <a:moveTo>
                    <a:pt x="0" y="366"/>
                  </a:moveTo>
                  <a:cubicBezTo>
                    <a:pt x="99" y="335"/>
                    <a:pt x="199" y="304"/>
                    <a:pt x="308" y="302"/>
                  </a:cubicBezTo>
                  <a:cubicBezTo>
                    <a:pt x="417" y="300"/>
                    <a:pt x="537" y="349"/>
                    <a:pt x="652" y="354"/>
                  </a:cubicBezTo>
                  <a:cubicBezTo>
                    <a:pt x="767" y="359"/>
                    <a:pt x="871" y="354"/>
                    <a:pt x="1000" y="330"/>
                  </a:cubicBezTo>
                  <a:cubicBezTo>
                    <a:pt x="1129" y="306"/>
                    <a:pt x="1318" y="259"/>
                    <a:pt x="1424" y="210"/>
                  </a:cubicBezTo>
                  <a:cubicBezTo>
                    <a:pt x="1530" y="161"/>
                    <a:pt x="1571" y="67"/>
                    <a:pt x="1636" y="34"/>
                  </a:cubicBezTo>
                  <a:cubicBezTo>
                    <a:pt x="1701" y="1"/>
                    <a:pt x="1747" y="0"/>
                    <a:pt x="1816" y="14"/>
                  </a:cubicBezTo>
                </a:path>
              </a:pathLst>
            </a:custGeom>
            <a:noFill/>
            <a:ln w="19050">
              <a:solidFill>
                <a:srgbClr val="000080"/>
              </a:solidFill>
              <a:round/>
              <a:headEnd/>
              <a:tailEnd/>
            </a:ln>
          </p:spPr>
          <p:txBody>
            <a:bodyPr/>
            <a:lstStyle/>
            <a:p>
              <a:endParaRPr lang="en-GB">
                <a:latin typeface="Arial" pitchFamily="34" charset="0"/>
                <a:cs typeface="Arial" pitchFamily="34" charset="0"/>
              </a:endParaRPr>
            </a:p>
          </p:txBody>
        </p:sp>
        <p:cxnSp>
          <p:nvCxnSpPr>
            <p:cNvPr id="31" name="Straight Connector 25"/>
            <p:cNvCxnSpPr>
              <a:cxnSpLocks noChangeShapeType="1"/>
            </p:cNvCxnSpPr>
            <p:nvPr/>
          </p:nvCxnSpPr>
          <p:spPr bwMode="auto">
            <a:xfrm rot="5400000">
              <a:off x="7441036" y="4456892"/>
              <a:ext cx="1857393" cy="1588"/>
            </a:xfrm>
            <a:prstGeom prst="line">
              <a:avLst/>
            </a:prstGeom>
            <a:noFill/>
            <a:ln w="9525" algn="ctr">
              <a:solidFill>
                <a:schemeClr val="tx1"/>
              </a:solidFill>
              <a:prstDash val="dash"/>
              <a:round/>
              <a:headEnd/>
              <a:tailEnd/>
            </a:ln>
          </p:spPr>
        </p:cxnSp>
        <p:sp>
          <p:nvSpPr>
            <p:cNvPr id="32" name="Text Box 7"/>
            <p:cNvSpPr txBox="1">
              <a:spLocks noChangeAspect="1" noChangeArrowheads="1"/>
            </p:cNvSpPr>
            <p:nvPr/>
          </p:nvSpPr>
          <p:spPr bwMode="auto">
            <a:xfrm>
              <a:off x="5438419" y="5340345"/>
              <a:ext cx="717803" cy="511180"/>
            </a:xfrm>
            <a:prstGeom prst="rect">
              <a:avLst/>
            </a:prstGeom>
            <a:noFill/>
            <a:ln w="9525">
              <a:noFill/>
              <a:miter lim="800000"/>
              <a:headEnd/>
              <a:tailEnd/>
            </a:ln>
          </p:spPr>
          <p:txBody>
            <a:bodyPr/>
            <a:lstStyle/>
            <a:p>
              <a:pPr algn="l"/>
              <a:r>
                <a:rPr lang="en-US" sz="1400" i="1">
                  <a:latin typeface="Arial" pitchFamily="34" charset="0"/>
                  <a:cs typeface="Arial" pitchFamily="34" charset="0"/>
                </a:rPr>
                <a:t>t</a:t>
              </a:r>
              <a:r>
                <a:rPr lang="en-US" sz="1400" i="1" baseline="-25000">
                  <a:latin typeface="Arial" pitchFamily="34" charset="0"/>
                  <a:cs typeface="Arial" pitchFamily="34" charset="0"/>
                </a:rPr>
                <a:t>1</a:t>
              </a:r>
              <a:endParaRPr lang="en-SG" sz="1400" i="1" baseline="-25000">
                <a:latin typeface="Arial" pitchFamily="34" charset="0"/>
                <a:cs typeface="Arial" pitchFamily="34" charset="0"/>
              </a:endParaRPr>
            </a:p>
          </p:txBody>
        </p:sp>
        <p:sp>
          <p:nvSpPr>
            <p:cNvPr id="33" name="Text Box 7"/>
            <p:cNvSpPr txBox="1">
              <a:spLocks noChangeAspect="1" noChangeArrowheads="1"/>
            </p:cNvSpPr>
            <p:nvPr/>
          </p:nvSpPr>
          <p:spPr bwMode="auto">
            <a:xfrm>
              <a:off x="5802854" y="5356220"/>
              <a:ext cx="717803" cy="511180"/>
            </a:xfrm>
            <a:prstGeom prst="rect">
              <a:avLst/>
            </a:prstGeom>
            <a:noFill/>
            <a:ln w="9525">
              <a:noFill/>
              <a:miter lim="800000"/>
              <a:headEnd/>
              <a:tailEnd/>
            </a:ln>
          </p:spPr>
          <p:txBody>
            <a:bodyPr/>
            <a:lstStyle/>
            <a:p>
              <a:pPr algn="l"/>
              <a:r>
                <a:rPr lang="en-US" sz="1400" i="1">
                  <a:latin typeface="Arial" pitchFamily="34" charset="0"/>
                  <a:cs typeface="Arial" pitchFamily="34" charset="0"/>
                </a:rPr>
                <a:t>t</a:t>
              </a:r>
              <a:r>
                <a:rPr lang="en-US" sz="1400" i="1" baseline="-25000">
                  <a:latin typeface="Arial" pitchFamily="34" charset="0"/>
                  <a:cs typeface="Arial" pitchFamily="34" charset="0"/>
                </a:rPr>
                <a:t>2</a:t>
              </a:r>
              <a:endParaRPr lang="en-SG" sz="1400" i="1" baseline="-25000">
                <a:latin typeface="Arial" pitchFamily="34" charset="0"/>
                <a:cs typeface="Arial" pitchFamily="34" charset="0"/>
              </a:endParaRPr>
            </a:p>
          </p:txBody>
        </p:sp>
        <p:sp>
          <p:nvSpPr>
            <p:cNvPr id="34" name="Text Box 7"/>
            <p:cNvSpPr txBox="1">
              <a:spLocks noChangeAspect="1" noChangeArrowheads="1"/>
            </p:cNvSpPr>
            <p:nvPr/>
          </p:nvSpPr>
          <p:spPr bwMode="auto">
            <a:xfrm>
              <a:off x="6208233" y="5356220"/>
              <a:ext cx="717803" cy="511180"/>
            </a:xfrm>
            <a:prstGeom prst="rect">
              <a:avLst/>
            </a:prstGeom>
            <a:noFill/>
            <a:ln w="9525">
              <a:noFill/>
              <a:miter lim="800000"/>
              <a:headEnd/>
              <a:tailEnd/>
            </a:ln>
          </p:spPr>
          <p:txBody>
            <a:bodyPr/>
            <a:lstStyle/>
            <a:p>
              <a:pPr algn="l"/>
              <a:r>
                <a:rPr lang="en-US" sz="1400" i="1">
                  <a:latin typeface="Arial" pitchFamily="34" charset="0"/>
                  <a:cs typeface="Arial" pitchFamily="34" charset="0"/>
                </a:rPr>
                <a:t>t</a:t>
              </a:r>
              <a:r>
                <a:rPr lang="en-US" sz="1400" i="1" baseline="-25000">
                  <a:latin typeface="Arial" pitchFamily="34" charset="0"/>
                  <a:cs typeface="Arial" pitchFamily="34" charset="0"/>
                </a:rPr>
                <a:t>3</a:t>
              </a:r>
              <a:endParaRPr lang="en-SG" sz="1400" i="1" baseline="-25000">
                <a:latin typeface="Arial" pitchFamily="34" charset="0"/>
                <a:cs typeface="Arial" pitchFamily="34" charset="0"/>
              </a:endParaRPr>
            </a:p>
          </p:txBody>
        </p:sp>
        <p:sp>
          <p:nvSpPr>
            <p:cNvPr id="35" name="Text Box 7"/>
            <p:cNvSpPr txBox="1">
              <a:spLocks noChangeAspect="1" noChangeArrowheads="1"/>
            </p:cNvSpPr>
            <p:nvPr/>
          </p:nvSpPr>
          <p:spPr bwMode="auto">
            <a:xfrm>
              <a:off x="6613612" y="5356220"/>
              <a:ext cx="717803" cy="511180"/>
            </a:xfrm>
            <a:prstGeom prst="rect">
              <a:avLst/>
            </a:prstGeom>
            <a:noFill/>
            <a:ln w="9525">
              <a:noFill/>
              <a:miter lim="800000"/>
              <a:headEnd/>
              <a:tailEnd/>
            </a:ln>
          </p:spPr>
          <p:txBody>
            <a:bodyPr/>
            <a:lstStyle/>
            <a:p>
              <a:pPr algn="l"/>
              <a:r>
                <a:rPr lang="en-US" sz="1400" i="1">
                  <a:latin typeface="Arial" pitchFamily="34" charset="0"/>
                  <a:cs typeface="Arial" pitchFamily="34" charset="0"/>
                </a:rPr>
                <a:t>t</a:t>
              </a:r>
              <a:r>
                <a:rPr lang="en-US" sz="1400" i="1" baseline="-25000">
                  <a:latin typeface="Arial" pitchFamily="34" charset="0"/>
                  <a:cs typeface="Arial" pitchFamily="34" charset="0"/>
                </a:rPr>
                <a:t>4</a:t>
              </a:r>
              <a:endParaRPr lang="en-SG" sz="1400" i="1" baseline="-25000">
                <a:latin typeface="Arial" pitchFamily="34" charset="0"/>
                <a:cs typeface="Arial" pitchFamily="34" charset="0"/>
              </a:endParaRPr>
            </a:p>
          </p:txBody>
        </p:sp>
        <p:sp>
          <p:nvSpPr>
            <p:cNvPr id="36" name="Text Box 7"/>
            <p:cNvSpPr txBox="1">
              <a:spLocks noChangeAspect="1" noChangeArrowheads="1"/>
            </p:cNvSpPr>
            <p:nvPr/>
          </p:nvSpPr>
          <p:spPr bwMode="auto">
            <a:xfrm>
              <a:off x="7018991" y="5356220"/>
              <a:ext cx="717803" cy="511180"/>
            </a:xfrm>
            <a:prstGeom prst="rect">
              <a:avLst/>
            </a:prstGeom>
            <a:noFill/>
            <a:ln w="9525">
              <a:noFill/>
              <a:miter lim="800000"/>
              <a:headEnd/>
              <a:tailEnd/>
            </a:ln>
          </p:spPr>
          <p:txBody>
            <a:bodyPr/>
            <a:lstStyle/>
            <a:p>
              <a:pPr algn="l"/>
              <a:r>
                <a:rPr lang="en-US" sz="1400" i="1">
                  <a:latin typeface="Arial" pitchFamily="34" charset="0"/>
                  <a:cs typeface="Arial" pitchFamily="34" charset="0"/>
                </a:rPr>
                <a:t>t</a:t>
              </a:r>
              <a:r>
                <a:rPr lang="en-US" sz="1400" i="1" baseline="-25000">
                  <a:latin typeface="Arial" pitchFamily="34" charset="0"/>
                  <a:cs typeface="Arial" pitchFamily="34" charset="0"/>
                </a:rPr>
                <a:t>5</a:t>
              </a:r>
              <a:endParaRPr lang="en-SG" sz="1400" i="1" baseline="-25000">
                <a:latin typeface="Arial" pitchFamily="34" charset="0"/>
                <a:cs typeface="Arial" pitchFamily="34" charset="0"/>
              </a:endParaRPr>
            </a:p>
          </p:txBody>
        </p:sp>
        <p:sp>
          <p:nvSpPr>
            <p:cNvPr id="37" name="Text Box 7"/>
            <p:cNvSpPr txBox="1">
              <a:spLocks noChangeAspect="1" noChangeArrowheads="1"/>
            </p:cNvSpPr>
            <p:nvPr/>
          </p:nvSpPr>
          <p:spPr bwMode="auto">
            <a:xfrm>
              <a:off x="7424370" y="5356220"/>
              <a:ext cx="717803" cy="511180"/>
            </a:xfrm>
            <a:prstGeom prst="rect">
              <a:avLst/>
            </a:prstGeom>
            <a:noFill/>
            <a:ln w="9525">
              <a:noFill/>
              <a:miter lim="800000"/>
              <a:headEnd/>
              <a:tailEnd/>
            </a:ln>
          </p:spPr>
          <p:txBody>
            <a:bodyPr/>
            <a:lstStyle/>
            <a:p>
              <a:pPr algn="l"/>
              <a:r>
                <a:rPr lang="en-US" sz="1400" i="1">
                  <a:latin typeface="Arial" pitchFamily="34" charset="0"/>
                  <a:cs typeface="Arial" pitchFamily="34" charset="0"/>
                </a:rPr>
                <a:t>t</a:t>
              </a:r>
              <a:r>
                <a:rPr lang="en-US" sz="1400" i="1" baseline="-25000">
                  <a:latin typeface="Arial" pitchFamily="34" charset="0"/>
                  <a:cs typeface="Arial" pitchFamily="34" charset="0"/>
                </a:rPr>
                <a:t>6</a:t>
              </a:r>
              <a:endParaRPr lang="en-SG" sz="1400" i="1" baseline="-25000">
                <a:latin typeface="Arial" pitchFamily="34" charset="0"/>
                <a:cs typeface="Arial" pitchFamily="34" charset="0"/>
              </a:endParaRPr>
            </a:p>
          </p:txBody>
        </p:sp>
        <p:sp>
          <p:nvSpPr>
            <p:cNvPr id="38" name="Rectangle 10"/>
            <p:cNvSpPr>
              <a:spLocks noChangeAspect="1" noChangeArrowheads="1"/>
            </p:cNvSpPr>
            <p:nvPr/>
          </p:nvSpPr>
          <p:spPr bwMode="auto">
            <a:xfrm>
              <a:off x="5248406" y="4081461"/>
              <a:ext cx="361819" cy="1284721"/>
            </a:xfrm>
            <a:prstGeom prst="rect">
              <a:avLst/>
            </a:prstGeom>
            <a:solidFill>
              <a:srgbClr val="99FF66">
                <a:alpha val="50195"/>
              </a:srgbClr>
            </a:solidFill>
            <a:ln w="9525" algn="ctr">
              <a:solidFill>
                <a:srgbClr val="00FF99"/>
              </a:solidFill>
              <a:miter lim="800000"/>
              <a:headEnd/>
              <a:tailEnd/>
            </a:ln>
          </p:spPr>
          <p:txBody>
            <a:bodyPr wrap="none" anchor="ctr"/>
            <a:lstStyle/>
            <a:p>
              <a:endParaRPr lang="en-GB">
                <a:latin typeface="Arial" pitchFamily="34" charset="0"/>
                <a:cs typeface="Arial" pitchFamily="34" charset="0"/>
              </a:endParaRPr>
            </a:p>
          </p:txBody>
        </p:sp>
        <p:sp>
          <p:nvSpPr>
            <p:cNvPr id="39" name="Text Box 7"/>
            <p:cNvSpPr txBox="1">
              <a:spLocks noChangeAspect="1" noChangeArrowheads="1"/>
            </p:cNvSpPr>
            <p:nvPr/>
          </p:nvSpPr>
          <p:spPr bwMode="auto">
            <a:xfrm>
              <a:off x="8234363" y="5354638"/>
              <a:ext cx="719137" cy="511175"/>
            </a:xfrm>
            <a:prstGeom prst="rect">
              <a:avLst/>
            </a:prstGeom>
            <a:noFill/>
            <a:ln w="9525">
              <a:noFill/>
              <a:miter lim="800000"/>
              <a:headEnd/>
              <a:tailEnd/>
            </a:ln>
          </p:spPr>
          <p:txBody>
            <a:bodyPr/>
            <a:lstStyle/>
            <a:p>
              <a:pPr algn="l"/>
              <a:r>
                <a:rPr lang="en-US" sz="1400" i="1">
                  <a:latin typeface="Arial" pitchFamily="34" charset="0"/>
                  <a:cs typeface="Arial" pitchFamily="34" charset="0"/>
                </a:rPr>
                <a:t>t</a:t>
              </a:r>
              <a:r>
                <a:rPr lang="en-US" sz="1400" i="1" baseline="-25000">
                  <a:latin typeface="Arial" pitchFamily="34" charset="0"/>
                  <a:cs typeface="Arial" pitchFamily="34" charset="0"/>
                </a:rPr>
                <a:t>8</a:t>
              </a:r>
              <a:endParaRPr lang="en-SG" sz="1400" i="1" baseline="-25000">
                <a:latin typeface="Arial" pitchFamily="34" charset="0"/>
                <a:cs typeface="Arial" pitchFamily="34" charset="0"/>
              </a:endParaRPr>
            </a:p>
          </p:txBody>
        </p:sp>
        <p:sp>
          <p:nvSpPr>
            <p:cNvPr id="40" name="Rectangle 10"/>
            <p:cNvSpPr>
              <a:spLocks noChangeAspect="1" noChangeArrowheads="1"/>
            </p:cNvSpPr>
            <p:nvPr/>
          </p:nvSpPr>
          <p:spPr bwMode="auto">
            <a:xfrm>
              <a:off x="5610225" y="3975100"/>
              <a:ext cx="354013" cy="1384300"/>
            </a:xfrm>
            <a:prstGeom prst="rect">
              <a:avLst/>
            </a:prstGeom>
            <a:solidFill>
              <a:srgbClr val="99FF66">
                <a:alpha val="50195"/>
              </a:srgbClr>
            </a:solidFill>
            <a:ln w="9525" algn="ctr">
              <a:solidFill>
                <a:srgbClr val="00FF99"/>
              </a:solidFill>
              <a:miter lim="800000"/>
              <a:headEnd/>
              <a:tailEnd/>
            </a:ln>
          </p:spPr>
          <p:txBody>
            <a:bodyPr wrap="none" anchor="ctr"/>
            <a:lstStyle/>
            <a:p>
              <a:endParaRPr lang="en-GB">
                <a:latin typeface="Arial" pitchFamily="34" charset="0"/>
                <a:cs typeface="Arial" pitchFamily="34" charset="0"/>
              </a:endParaRPr>
            </a:p>
          </p:txBody>
        </p:sp>
        <p:sp>
          <p:nvSpPr>
            <p:cNvPr id="41" name="Rectangle 10"/>
            <p:cNvSpPr>
              <a:spLocks noChangeAspect="1" noChangeArrowheads="1"/>
            </p:cNvSpPr>
            <p:nvPr/>
          </p:nvSpPr>
          <p:spPr bwMode="auto">
            <a:xfrm>
              <a:off x="5962650" y="3935413"/>
              <a:ext cx="400050" cy="1423987"/>
            </a:xfrm>
            <a:prstGeom prst="rect">
              <a:avLst/>
            </a:prstGeom>
            <a:solidFill>
              <a:srgbClr val="99FF66">
                <a:alpha val="50195"/>
              </a:srgbClr>
            </a:solidFill>
            <a:ln w="9525" algn="ctr">
              <a:solidFill>
                <a:srgbClr val="00FF99"/>
              </a:solidFill>
              <a:miter lim="800000"/>
              <a:headEnd/>
              <a:tailEnd/>
            </a:ln>
          </p:spPr>
          <p:txBody>
            <a:bodyPr wrap="none" anchor="ctr"/>
            <a:lstStyle/>
            <a:p>
              <a:endParaRPr lang="en-GB">
                <a:latin typeface="Arial" pitchFamily="34" charset="0"/>
                <a:cs typeface="Arial" pitchFamily="34" charset="0"/>
              </a:endParaRPr>
            </a:p>
          </p:txBody>
        </p:sp>
        <p:sp>
          <p:nvSpPr>
            <p:cNvPr id="42" name="Rectangle 10"/>
            <p:cNvSpPr>
              <a:spLocks noChangeAspect="1" noChangeArrowheads="1"/>
            </p:cNvSpPr>
            <p:nvPr/>
          </p:nvSpPr>
          <p:spPr bwMode="auto">
            <a:xfrm>
              <a:off x="6365875" y="4024312"/>
              <a:ext cx="392113" cy="1335088"/>
            </a:xfrm>
            <a:prstGeom prst="rect">
              <a:avLst/>
            </a:prstGeom>
            <a:solidFill>
              <a:srgbClr val="99FF66">
                <a:alpha val="50195"/>
              </a:srgbClr>
            </a:solidFill>
            <a:ln w="9525" algn="ctr">
              <a:solidFill>
                <a:srgbClr val="00FF99"/>
              </a:solidFill>
              <a:miter lim="800000"/>
              <a:headEnd/>
              <a:tailEnd/>
            </a:ln>
          </p:spPr>
          <p:txBody>
            <a:bodyPr wrap="none" anchor="ctr"/>
            <a:lstStyle/>
            <a:p>
              <a:endParaRPr lang="en-GB">
                <a:latin typeface="Arial" pitchFamily="34" charset="0"/>
                <a:cs typeface="Arial" pitchFamily="34" charset="0"/>
              </a:endParaRPr>
            </a:p>
          </p:txBody>
        </p:sp>
        <p:sp>
          <p:nvSpPr>
            <p:cNvPr id="43" name="Rectangle 10"/>
            <p:cNvSpPr>
              <a:spLocks noChangeAspect="1" noChangeArrowheads="1"/>
            </p:cNvSpPr>
            <p:nvPr/>
          </p:nvSpPr>
          <p:spPr bwMode="auto">
            <a:xfrm>
              <a:off x="6761163" y="4056063"/>
              <a:ext cx="392112" cy="1303337"/>
            </a:xfrm>
            <a:prstGeom prst="rect">
              <a:avLst/>
            </a:prstGeom>
            <a:solidFill>
              <a:srgbClr val="99FF66">
                <a:alpha val="50195"/>
              </a:srgbClr>
            </a:solidFill>
            <a:ln w="9525" algn="ctr">
              <a:solidFill>
                <a:srgbClr val="00FF99"/>
              </a:solidFill>
              <a:miter lim="800000"/>
              <a:headEnd/>
              <a:tailEnd/>
            </a:ln>
          </p:spPr>
          <p:txBody>
            <a:bodyPr wrap="none" anchor="ctr"/>
            <a:lstStyle/>
            <a:p>
              <a:endParaRPr lang="en-GB">
                <a:latin typeface="Arial" pitchFamily="34" charset="0"/>
                <a:cs typeface="Arial" pitchFamily="34" charset="0"/>
              </a:endParaRPr>
            </a:p>
          </p:txBody>
        </p:sp>
        <p:sp>
          <p:nvSpPr>
            <p:cNvPr id="44" name="Rectangle 10"/>
            <p:cNvSpPr>
              <a:spLocks noChangeAspect="1" noChangeArrowheads="1"/>
            </p:cNvSpPr>
            <p:nvPr/>
          </p:nvSpPr>
          <p:spPr bwMode="auto">
            <a:xfrm>
              <a:off x="7153275" y="4016375"/>
              <a:ext cx="407040" cy="1343025"/>
            </a:xfrm>
            <a:prstGeom prst="rect">
              <a:avLst/>
            </a:prstGeom>
            <a:solidFill>
              <a:srgbClr val="99FF66">
                <a:alpha val="50195"/>
              </a:srgbClr>
            </a:solidFill>
            <a:ln w="9525" algn="ctr">
              <a:solidFill>
                <a:srgbClr val="00FF99"/>
              </a:solidFill>
              <a:miter lim="800000"/>
              <a:headEnd/>
              <a:tailEnd/>
            </a:ln>
          </p:spPr>
          <p:txBody>
            <a:bodyPr wrap="none" anchor="ctr"/>
            <a:lstStyle/>
            <a:p>
              <a:endParaRPr lang="en-GB">
                <a:latin typeface="Arial" pitchFamily="34" charset="0"/>
                <a:cs typeface="Arial" pitchFamily="34" charset="0"/>
              </a:endParaRPr>
            </a:p>
          </p:txBody>
        </p:sp>
        <p:sp>
          <p:nvSpPr>
            <p:cNvPr id="45" name="Rectangle 10"/>
            <p:cNvSpPr>
              <a:spLocks noChangeAspect="1" noChangeArrowheads="1"/>
            </p:cNvSpPr>
            <p:nvPr/>
          </p:nvSpPr>
          <p:spPr bwMode="auto">
            <a:xfrm>
              <a:off x="7564438" y="3944938"/>
              <a:ext cx="407987" cy="1420812"/>
            </a:xfrm>
            <a:prstGeom prst="rect">
              <a:avLst/>
            </a:prstGeom>
            <a:solidFill>
              <a:srgbClr val="99FF66">
                <a:alpha val="50195"/>
              </a:srgbClr>
            </a:solidFill>
            <a:ln w="9525" algn="ctr">
              <a:solidFill>
                <a:srgbClr val="00FF99"/>
              </a:solidFill>
              <a:miter lim="800000"/>
              <a:headEnd/>
              <a:tailEnd/>
            </a:ln>
          </p:spPr>
          <p:txBody>
            <a:bodyPr wrap="none" anchor="ctr"/>
            <a:lstStyle/>
            <a:p>
              <a:endParaRPr lang="en-GB">
                <a:latin typeface="Arial" pitchFamily="34" charset="0"/>
                <a:cs typeface="Arial" pitchFamily="34" charset="0"/>
              </a:endParaRPr>
            </a:p>
          </p:txBody>
        </p:sp>
        <p:sp>
          <p:nvSpPr>
            <p:cNvPr id="46" name="Rectangle 10"/>
            <p:cNvSpPr>
              <a:spLocks noChangeAspect="1" noChangeArrowheads="1"/>
            </p:cNvSpPr>
            <p:nvPr/>
          </p:nvSpPr>
          <p:spPr bwMode="auto">
            <a:xfrm>
              <a:off x="7974013" y="3814762"/>
              <a:ext cx="392112" cy="1546226"/>
            </a:xfrm>
            <a:prstGeom prst="rect">
              <a:avLst/>
            </a:prstGeom>
            <a:solidFill>
              <a:srgbClr val="99FF66">
                <a:alpha val="50195"/>
              </a:srgbClr>
            </a:solidFill>
            <a:ln w="9525" algn="ctr">
              <a:solidFill>
                <a:srgbClr val="00FF99"/>
              </a:solidFill>
              <a:miter lim="800000"/>
              <a:headEnd/>
              <a:tailEnd/>
            </a:ln>
          </p:spPr>
          <p:txBody>
            <a:bodyPr wrap="none" anchor="ctr"/>
            <a:lstStyle/>
            <a:p>
              <a:endParaRPr lang="en-GB">
                <a:latin typeface="Arial" pitchFamily="34" charset="0"/>
                <a:cs typeface="Arial" pitchFamily="34" charset="0"/>
              </a:endParaRPr>
            </a:p>
          </p:txBody>
        </p:sp>
      </p:grpSp>
      <p:sp>
        <p:nvSpPr>
          <p:cNvPr id="47" name="Title 2"/>
          <p:cNvSpPr txBox="1">
            <a:spLocks/>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Exploring Further</a:t>
            </a:r>
            <a:endParaRPr lang="en-GB" sz="3200" b="1" dirty="0" smtClean="0"/>
          </a:p>
        </p:txBody>
      </p:sp>
    </p:spTree>
    <p:extLst>
      <p:ext uri="{BB962C8B-B14F-4D97-AF65-F5344CB8AC3E}">
        <p14:creationId xmlns:p14="http://schemas.microsoft.com/office/powerpoint/2010/main" val="737433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19075" y="1463675"/>
            <a:ext cx="8229600" cy="15589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40000">
              <a:lnSpc>
                <a:spcPct val="90000"/>
              </a:lnSpc>
              <a:spcBef>
                <a:spcPts val="2400"/>
              </a:spcBef>
              <a:defRPr/>
            </a:pPr>
            <a:r>
              <a:rPr lang="en-SG" sz="2400" dirty="0" smtClean="0"/>
              <a:t>When we reduce the time interval into an </a:t>
            </a:r>
            <a:r>
              <a:rPr lang="en-SG" sz="2400" b="1" dirty="0" smtClean="0">
                <a:solidFill>
                  <a:srgbClr val="000000"/>
                </a:solidFill>
              </a:rPr>
              <a:t>infinitely small</a:t>
            </a:r>
            <a:r>
              <a:rPr lang="en-SG" sz="2400" dirty="0" smtClean="0">
                <a:solidFill>
                  <a:srgbClr val="000000"/>
                </a:solidFill>
              </a:rPr>
              <a:t> </a:t>
            </a:r>
            <a:r>
              <a:rPr lang="en-SG" sz="2400" dirty="0" smtClean="0"/>
              <a:t>time interval, we will eventually get the exact area under the graph. </a:t>
            </a:r>
          </a:p>
          <a:p>
            <a:pPr>
              <a:buFont typeface="Wingdings" pitchFamily="2" charset="2"/>
              <a:buNone/>
              <a:defRPr/>
            </a:pPr>
            <a:r>
              <a:rPr lang="en-SG" sz="2400" dirty="0" smtClean="0"/>
              <a:t>			</a:t>
            </a:r>
          </a:p>
        </p:txBody>
      </p:sp>
      <p:sp>
        <p:nvSpPr>
          <p:cNvPr id="3" name="Rectangle 2"/>
          <p:cNvSpPr txBox="1">
            <a:spLocks noRot="1" noChangeArrowheads="1"/>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SG" sz="3200" b="1" dirty="0" smtClean="0"/>
              <a:t>Infinitely small intervals</a:t>
            </a:r>
          </a:p>
        </p:txBody>
      </p:sp>
      <p:sp>
        <p:nvSpPr>
          <p:cNvPr id="4" name="Freeform 19"/>
          <p:cNvSpPr>
            <a:spLocks noChangeArrowheads="1"/>
          </p:cNvSpPr>
          <p:nvPr/>
        </p:nvSpPr>
        <p:spPr bwMode="auto">
          <a:xfrm>
            <a:off x="2804501" y="3531679"/>
            <a:ext cx="2888498" cy="1649921"/>
          </a:xfrm>
          <a:custGeom>
            <a:avLst/>
            <a:gdLst>
              <a:gd name="T0" fmla="*/ 0 w 2558206"/>
              <a:gd name="T1" fmla="*/ 1263296318 h 1210390"/>
              <a:gd name="T2" fmla="*/ 0 w 2558206"/>
              <a:gd name="T3" fmla="*/ 2147483647 h 1210390"/>
              <a:gd name="T4" fmla="*/ 86428610 w 2558206"/>
              <a:gd name="T5" fmla="*/ 2147483647 h 1210390"/>
              <a:gd name="T6" fmla="*/ 86428610 w 2558206"/>
              <a:gd name="T7" fmla="*/ 0 h 1210390"/>
              <a:gd name="T8" fmla="*/ 67857165 w 2558206"/>
              <a:gd name="T9" fmla="*/ 814123590 h 1210390"/>
              <a:gd name="T10" fmla="*/ 50535818 w 2558206"/>
              <a:gd name="T11" fmla="*/ 1094860846 h 1210390"/>
              <a:gd name="T12" fmla="*/ 37678638 w 2558206"/>
              <a:gd name="T13" fmla="*/ 1151005545 h 1210390"/>
              <a:gd name="T14" fmla="*/ 26607214 w 2558206"/>
              <a:gd name="T15" fmla="*/ 842199725 h 1210390"/>
              <a:gd name="T16" fmla="*/ 16428714 w 2558206"/>
              <a:gd name="T17" fmla="*/ 757976827 h 1210390"/>
              <a:gd name="T18" fmla="*/ 357193 w 2558206"/>
              <a:gd name="T19" fmla="*/ 1263296318 h 1210390"/>
              <a:gd name="T20" fmla="*/ 0 w 2558206"/>
              <a:gd name="T21" fmla="*/ 1263296318 h 121039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58206"/>
              <a:gd name="T34" fmla="*/ 0 h 1210390"/>
              <a:gd name="T35" fmla="*/ 2558206 w 2558206"/>
              <a:gd name="T36" fmla="*/ 1210390 h 121039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58206" h="1210390">
                <a:moveTo>
                  <a:pt x="0" y="237849"/>
                </a:moveTo>
                <a:lnTo>
                  <a:pt x="0" y="1210390"/>
                </a:lnTo>
                <a:lnTo>
                  <a:pt x="2558206" y="1205105"/>
                </a:lnTo>
                <a:lnTo>
                  <a:pt x="2558206" y="0"/>
                </a:lnTo>
                <a:lnTo>
                  <a:pt x="2008509" y="153280"/>
                </a:lnTo>
                <a:lnTo>
                  <a:pt x="1495811" y="206136"/>
                </a:lnTo>
                <a:lnTo>
                  <a:pt x="1115251" y="216707"/>
                </a:lnTo>
                <a:lnTo>
                  <a:pt x="787547" y="158566"/>
                </a:lnTo>
                <a:lnTo>
                  <a:pt x="486271" y="142709"/>
                </a:lnTo>
                <a:cubicBezTo>
                  <a:pt x="327705" y="174422"/>
                  <a:pt x="168224" y="201863"/>
                  <a:pt x="10572" y="237849"/>
                </a:cubicBezTo>
                <a:cubicBezTo>
                  <a:pt x="4379" y="239263"/>
                  <a:pt x="0" y="253706"/>
                  <a:pt x="0" y="237849"/>
                </a:cubicBezTo>
                <a:close/>
              </a:path>
            </a:pathLst>
          </a:custGeom>
          <a:solidFill>
            <a:srgbClr val="99FF66"/>
          </a:solidFill>
          <a:ln w="9525" algn="ctr">
            <a:noFill/>
            <a:round/>
            <a:headEnd/>
            <a:tailEnd/>
          </a:ln>
        </p:spPr>
        <p:txBody>
          <a:bodyPr/>
          <a:lstStyle/>
          <a:p>
            <a:pPr eaLnBrk="1" hangingPunct="1"/>
            <a:endParaRPr lang="en-GB" sz="1800" b="1">
              <a:latin typeface="Arial" charset="0"/>
            </a:endParaRPr>
          </a:p>
        </p:txBody>
      </p:sp>
      <p:grpSp>
        <p:nvGrpSpPr>
          <p:cNvPr id="5" name="Group 4"/>
          <p:cNvGrpSpPr/>
          <p:nvPr/>
        </p:nvGrpSpPr>
        <p:grpSpPr>
          <a:xfrm>
            <a:off x="1546224" y="2815935"/>
            <a:ext cx="5701417" cy="2833978"/>
            <a:chOff x="1546224" y="2815935"/>
            <a:chExt cx="5701417" cy="2833978"/>
          </a:xfrm>
        </p:grpSpPr>
        <p:sp>
          <p:nvSpPr>
            <p:cNvPr id="6" name="Text Box 7"/>
            <p:cNvSpPr txBox="1">
              <a:spLocks noChangeAspect="1" noChangeArrowheads="1"/>
            </p:cNvSpPr>
            <p:nvPr/>
          </p:nvSpPr>
          <p:spPr bwMode="auto">
            <a:xfrm>
              <a:off x="5529544" y="5139622"/>
              <a:ext cx="717191" cy="510291"/>
            </a:xfrm>
            <a:prstGeom prst="rect">
              <a:avLst/>
            </a:prstGeom>
            <a:noFill/>
            <a:ln w="9525">
              <a:noFill/>
              <a:miter lim="800000"/>
              <a:headEnd/>
              <a:tailEnd/>
            </a:ln>
          </p:spPr>
          <p:txBody>
            <a:bodyPr/>
            <a:lstStyle/>
            <a:p>
              <a:pPr algn="l"/>
              <a:r>
                <a:rPr lang="en-US" sz="1400" i="1">
                  <a:latin typeface="Times New Roman" pitchFamily="18" charset="0"/>
                </a:rPr>
                <a:t>t</a:t>
              </a:r>
              <a:r>
                <a:rPr lang="en-US" sz="1400" i="1" baseline="-25000">
                  <a:latin typeface="Times New Roman" pitchFamily="18" charset="0"/>
                </a:rPr>
                <a:t>1</a:t>
              </a:r>
              <a:endParaRPr lang="en-SG" sz="1400" i="1" baseline="-25000">
                <a:latin typeface="Times New Roman" pitchFamily="18" charset="0"/>
              </a:endParaRPr>
            </a:p>
          </p:txBody>
        </p:sp>
        <p:sp>
          <p:nvSpPr>
            <p:cNvPr id="7" name="Text Box 8"/>
            <p:cNvSpPr txBox="1">
              <a:spLocks noChangeAspect="1" noChangeArrowheads="1"/>
            </p:cNvSpPr>
            <p:nvPr/>
          </p:nvSpPr>
          <p:spPr bwMode="auto">
            <a:xfrm>
              <a:off x="1546224" y="2815935"/>
              <a:ext cx="2714569" cy="292388"/>
            </a:xfrm>
            <a:prstGeom prst="rect">
              <a:avLst/>
            </a:prstGeom>
            <a:noFill/>
            <a:ln w="9525" algn="ctr">
              <a:noFill/>
              <a:miter lim="800000"/>
              <a:headEnd/>
              <a:tailEnd/>
            </a:ln>
          </p:spPr>
          <p:txBody>
            <a:bodyPr wrap="square">
              <a:spAutoFit/>
            </a:bodyPr>
            <a:lstStyle/>
            <a:p>
              <a:pPr algn="ctr"/>
              <a:r>
                <a:rPr lang="en-SG" sz="1300" dirty="0">
                  <a:latin typeface="Arial" pitchFamily="34" charset="0"/>
                  <a:cs typeface="Arial" pitchFamily="34" charset="0"/>
                </a:rPr>
                <a:t>Velocity</a:t>
              </a:r>
            </a:p>
          </p:txBody>
        </p:sp>
        <p:sp>
          <p:nvSpPr>
            <p:cNvPr id="8" name="Text Box 9"/>
            <p:cNvSpPr txBox="1">
              <a:spLocks noChangeAspect="1" noChangeArrowheads="1"/>
            </p:cNvSpPr>
            <p:nvPr/>
          </p:nvSpPr>
          <p:spPr bwMode="auto">
            <a:xfrm>
              <a:off x="6109101" y="5260978"/>
              <a:ext cx="1138540" cy="307769"/>
            </a:xfrm>
            <a:prstGeom prst="rect">
              <a:avLst/>
            </a:prstGeom>
            <a:noFill/>
            <a:ln w="9525" algn="ctr">
              <a:noFill/>
              <a:miter lim="800000"/>
              <a:headEnd/>
              <a:tailEnd/>
            </a:ln>
          </p:spPr>
          <p:txBody>
            <a:bodyPr>
              <a:spAutoFit/>
            </a:bodyPr>
            <a:lstStyle/>
            <a:p>
              <a:r>
                <a:rPr lang="en-SG" sz="1300" dirty="0">
                  <a:latin typeface="Arial" pitchFamily="34" charset="0"/>
                  <a:cs typeface="Arial" pitchFamily="34" charset="0"/>
                </a:rPr>
                <a:t>Time</a:t>
              </a:r>
              <a:r>
                <a:rPr lang="en-SG" sz="1400" dirty="0">
                  <a:latin typeface="Arial" pitchFamily="34" charset="0"/>
                  <a:cs typeface="Arial" pitchFamily="34" charset="0"/>
                </a:rPr>
                <a:t>, </a:t>
              </a:r>
              <a:r>
                <a:rPr lang="en-SG" sz="1400" i="1" dirty="0">
                  <a:latin typeface="Times New Roman" pitchFamily="18" charset="0"/>
                </a:rPr>
                <a:t>t</a:t>
              </a:r>
              <a:r>
                <a:rPr lang="en-SG" sz="1400" dirty="0"/>
                <a:t> </a:t>
              </a:r>
            </a:p>
          </p:txBody>
        </p:sp>
        <p:sp>
          <p:nvSpPr>
            <p:cNvPr id="9" name="Text Box 12"/>
            <p:cNvSpPr txBox="1">
              <a:spLocks noChangeAspect="1" noChangeArrowheads="1"/>
            </p:cNvSpPr>
            <p:nvPr/>
          </p:nvSpPr>
          <p:spPr bwMode="auto">
            <a:xfrm>
              <a:off x="5692999" y="2857500"/>
              <a:ext cx="1287358" cy="369332"/>
            </a:xfrm>
            <a:prstGeom prst="rect">
              <a:avLst/>
            </a:prstGeom>
            <a:noFill/>
            <a:ln w="9525" algn="ctr">
              <a:noFill/>
              <a:miter lim="800000"/>
              <a:headEnd/>
              <a:tailEnd/>
            </a:ln>
          </p:spPr>
          <p:txBody>
            <a:bodyPr>
              <a:spAutoFit/>
            </a:bodyPr>
            <a:lstStyle/>
            <a:p>
              <a:r>
                <a:rPr lang="en-SG" sz="1800" i="1" dirty="0">
                  <a:latin typeface="Times New Roman" pitchFamily="18" charset="0"/>
                </a:rPr>
                <a:t>f</a:t>
              </a:r>
              <a:r>
                <a:rPr lang="en-SG" sz="1800" dirty="0">
                  <a:latin typeface="Times New Roman" pitchFamily="18" charset="0"/>
                </a:rPr>
                <a:t>(</a:t>
              </a:r>
              <a:r>
                <a:rPr lang="en-SG" sz="1800" i="1" dirty="0">
                  <a:latin typeface="Times New Roman" pitchFamily="18" charset="0"/>
                </a:rPr>
                <a:t>t</a:t>
              </a:r>
              <a:r>
                <a:rPr lang="en-SG" sz="1800" dirty="0">
                  <a:latin typeface="Times New Roman" pitchFamily="18" charset="0"/>
                </a:rPr>
                <a:t>)</a:t>
              </a:r>
            </a:p>
          </p:txBody>
        </p:sp>
        <p:sp>
          <p:nvSpPr>
            <p:cNvPr id="10" name="Text Box 13"/>
            <p:cNvSpPr txBox="1">
              <a:spLocks noChangeAspect="1" noChangeArrowheads="1"/>
            </p:cNvSpPr>
            <p:nvPr/>
          </p:nvSpPr>
          <p:spPr bwMode="auto">
            <a:xfrm>
              <a:off x="2520928" y="5139622"/>
              <a:ext cx="717191" cy="510291"/>
            </a:xfrm>
            <a:prstGeom prst="rect">
              <a:avLst/>
            </a:prstGeom>
            <a:noFill/>
            <a:ln w="9525">
              <a:noFill/>
              <a:miter lim="800000"/>
              <a:headEnd/>
              <a:tailEnd/>
            </a:ln>
          </p:spPr>
          <p:txBody>
            <a:bodyPr/>
            <a:lstStyle/>
            <a:p>
              <a:pPr algn="l"/>
              <a:r>
                <a:rPr lang="en-US" sz="1200">
                  <a:latin typeface="Times New Roman" pitchFamily="18" charset="0"/>
                </a:rPr>
                <a:t>0</a:t>
              </a:r>
              <a:endParaRPr lang="en-SG" sz="1800" baseline="-25000"/>
            </a:p>
          </p:txBody>
        </p:sp>
        <p:sp>
          <p:nvSpPr>
            <p:cNvPr id="11" name="Line 15"/>
            <p:cNvSpPr>
              <a:spLocks noChangeShapeType="1"/>
            </p:cNvSpPr>
            <p:nvPr/>
          </p:nvSpPr>
          <p:spPr bwMode="auto">
            <a:xfrm flipV="1">
              <a:off x="5681946" y="3540427"/>
              <a:ext cx="0" cy="1671788"/>
            </a:xfrm>
            <a:prstGeom prst="line">
              <a:avLst/>
            </a:prstGeom>
            <a:noFill/>
            <a:ln w="9525">
              <a:solidFill>
                <a:schemeClr val="tx1"/>
              </a:solidFill>
              <a:prstDash val="dash"/>
              <a:round/>
              <a:headEnd/>
              <a:tailEnd/>
            </a:ln>
          </p:spPr>
          <p:txBody>
            <a:bodyPr/>
            <a:lstStyle/>
            <a:p>
              <a:endParaRPr lang="en-GB"/>
            </a:p>
          </p:txBody>
        </p:sp>
        <p:sp>
          <p:nvSpPr>
            <p:cNvPr id="12" name="Freeform 11"/>
            <p:cNvSpPr>
              <a:spLocks noChangeAspect="1"/>
            </p:cNvSpPr>
            <p:nvPr/>
          </p:nvSpPr>
          <p:spPr bwMode="auto">
            <a:xfrm>
              <a:off x="2789874" y="3164870"/>
              <a:ext cx="3607471" cy="678964"/>
            </a:xfrm>
            <a:custGeom>
              <a:avLst/>
              <a:gdLst>
                <a:gd name="T0" fmla="*/ 0 w 1816"/>
                <a:gd name="T1" fmla="*/ 2147483647 h 366"/>
                <a:gd name="T2" fmla="*/ 2147483647 w 1816"/>
                <a:gd name="T3" fmla="*/ 2147483647 h 366"/>
                <a:gd name="T4" fmla="*/ 2147483647 w 1816"/>
                <a:gd name="T5" fmla="*/ 2147483647 h 366"/>
                <a:gd name="T6" fmla="*/ 2147483647 w 1816"/>
                <a:gd name="T7" fmla="*/ 2147483647 h 366"/>
                <a:gd name="T8" fmla="*/ 2147483647 w 1816"/>
                <a:gd name="T9" fmla="*/ 2147483647 h 366"/>
                <a:gd name="T10" fmla="*/ 2147483647 w 1816"/>
                <a:gd name="T11" fmla="*/ 2147483647 h 366"/>
                <a:gd name="T12" fmla="*/ 2147483647 w 1816"/>
                <a:gd name="T13" fmla="*/ 2147483647 h 366"/>
                <a:gd name="T14" fmla="*/ 0 60000 65536"/>
                <a:gd name="T15" fmla="*/ 0 60000 65536"/>
                <a:gd name="T16" fmla="*/ 0 60000 65536"/>
                <a:gd name="T17" fmla="*/ 0 60000 65536"/>
                <a:gd name="T18" fmla="*/ 0 60000 65536"/>
                <a:gd name="T19" fmla="*/ 0 60000 65536"/>
                <a:gd name="T20" fmla="*/ 0 60000 65536"/>
                <a:gd name="T21" fmla="*/ 0 w 1816"/>
                <a:gd name="T22" fmla="*/ 0 h 366"/>
                <a:gd name="T23" fmla="*/ 1816 w 1816"/>
                <a:gd name="T24" fmla="*/ 366 h 3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16" h="366">
                  <a:moveTo>
                    <a:pt x="0" y="366"/>
                  </a:moveTo>
                  <a:cubicBezTo>
                    <a:pt x="99" y="335"/>
                    <a:pt x="199" y="304"/>
                    <a:pt x="308" y="302"/>
                  </a:cubicBezTo>
                  <a:cubicBezTo>
                    <a:pt x="417" y="300"/>
                    <a:pt x="537" y="349"/>
                    <a:pt x="652" y="354"/>
                  </a:cubicBezTo>
                  <a:cubicBezTo>
                    <a:pt x="767" y="359"/>
                    <a:pt x="871" y="354"/>
                    <a:pt x="1000" y="330"/>
                  </a:cubicBezTo>
                  <a:cubicBezTo>
                    <a:pt x="1129" y="306"/>
                    <a:pt x="1318" y="259"/>
                    <a:pt x="1424" y="210"/>
                  </a:cubicBezTo>
                  <a:cubicBezTo>
                    <a:pt x="1530" y="161"/>
                    <a:pt x="1571" y="67"/>
                    <a:pt x="1636" y="34"/>
                  </a:cubicBezTo>
                  <a:cubicBezTo>
                    <a:pt x="1701" y="1"/>
                    <a:pt x="1747" y="0"/>
                    <a:pt x="1816" y="14"/>
                  </a:cubicBezTo>
                </a:path>
              </a:pathLst>
            </a:custGeom>
            <a:noFill/>
            <a:ln w="19050">
              <a:solidFill>
                <a:srgbClr val="000080"/>
              </a:solidFill>
              <a:round/>
              <a:headEnd/>
              <a:tailEnd/>
            </a:ln>
          </p:spPr>
          <p:txBody>
            <a:bodyPr/>
            <a:lstStyle/>
            <a:p>
              <a:endParaRPr lang="en-GB"/>
            </a:p>
          </p:txBody>
        </p:sp>
        <p:sp>
          <p:nvSpPr>
            <p:cNvPr id="13" name="Line 5"/>
            <p:cNvSpPr>
              <a:spLocks noChangeAspect="1" noChangeShapeType="1"/>
            </p:cNvSpPr>
            <p:nvPr/>
          </p:nvSpPr>
          <p:spPr bwMode="auto">
            <a:xfrm flipH="1">
              <a:off x="2797046" y="3158242"/>
              <a:ext cx="0" cy="2308052"/>
            </a:xfrm>
            <a:prstGeom prst="line">
              <a:avLst/>
            </a:prstGeom>
            <a:noFill/>
            <a:ln w="9525">
              <a:solidFill>
                <a:srgbClr val="000000"/>
              </a:solidFill>
              <a:round/>
              <a:headEnd type="arrow" w="med" len="med"/>
              <a:tailEnd/>
            </a:ln>
          </p:spPr>
          <p:txBody>
            <a:bodyPr/>
            <a:lstStyle/>
            <a:p>
              <a:endParaRPr lang="en-GB"/>
            </a:p>
          </p:txBody>
        </p:sp>
        <p:sp>
          <p:nvSpPr>
            <p:cNvPr id="14" name="Line 6"/>
            <p:cNvSpPr>
              <a:spLocks noChangeAspect="1" noChangeShapeType="1"/>
            </p:cNvSpPr>
            <p:nvPr/>
          </p:nvSpPr>
          <p:spPr bwMode="auto">
            <a:xfrm flipV="1">
              <a:off x="2273496" y="5175919"/>
              <a:ext cx="4252944" cy="0"/>
            </a:xfrm>
            <a:prstGeom prst="line">
              <a:avLst/>
            </a:prstGeom>
            <a:noFill/>
            <a:ln w="9525">
              <a:solidFill>
                <a:srgbClr val="000000"/>
              </a:solidFill>
              <a:round/>
              <a:headEnd/>
              <a:tailEnd type="arrow" w="med" len="med"/>
            </a:ln>
          </p:spPr>
          <p:txBody>
            <a:bodyPr/>
            <a:lstStyle/>
            <a:p>
              <a:endParaRPr lang="en-GB"/>
            </a:p>
          </p:txBody>
        </p:sp>
      </p:grpSp>
      <p:sp>
        <p:nvSpPr>
          <p:cNvPr id="15" name="Rectangle 3"/>
          <p:cNvSpPr txBox="1">
            <a:spLocks noChangeArrowheads="1"/>
          </p:cNvSpPr>
          <p:nvPr/>
        </p:nvSpPr>
        <p:spPr bwMode="auto">
          <a:xfrm>
            <a:off x="371475" y="5664200"/>
            <a:ext cx="82296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540000" marR="0" lvl="0" indent="-342900" algn="l" defTabSz="914400" rtl="0" eaLnBrk="0" fontAlgn="base" latinLnBrk="0" hangingPunct="0">
              <a:lnSpc>
                <a:spcPct val="90000"/>
              </a:lnSpc>
              <a:spcBef>
                <a:spcPts val="2400"/>
              </a:spcBef>
              <a:spcAft>
                <a:spcPct val="0"/>
              </a:spcAft>
              <a:buClrTx/>
              <a:buSzTx/>
              <a:buFontTx/>
              <a:buChar char="•"/>
              <a:tabLst/>
              <a:defRPr/>
            </a:pPr>
            <a:r>
              <a:rPr kumimoji="0" lang="en-SG" sz="2400" b="0" i="0" u="none" strike="noStrike" kern="0" cap="none" spc="0" normalizeH="0" baseline="0" noProof="0" dirty="0" smtClean="0">
                <a:ln>
                  <a:noFill/>
                </a:ln>
                <a:solidFill>
                  <a:schemeClr val="tx1"/>
                </a:solidFill>
                <a:effectLst/>
                <a:uLnTx/>
                <a:uFillTx/>
                <a:latin typeface="Arial" pitchFamily="34" charset="0"/>
                <a:cs typeface="Arial" pitchFamily="34" charset="0"/>
              </a:rPr>
              <a:t>This process is known as</a:t>
            </a:r>
            <a:r>
              <a:rPr kumimoji="0" lang="en-SG" sz="2400" b="0" i="0" u="none" strike="noStrike" kern="0" cap="none" spc="0" normalizeH="0" baseline="0" noProof="0" dirty="0" smtClean="0">
                <a:ln>
                  <a:noFill/>
                </a:ln>
                <a:solidFill>
                  <a:srgbClr val="000000"/>
                </a:solidFill>
                <a:effectLst/>
                <a:uLnTx/>
                <a:uFillTx/>
                <a:latin typeface="Arial" pitchFamily="34" charset="0"/>
                <a:cs typeface="Arial" pitchFamily="34" charset="0"/>
              </a:rPr>
              <a:t> </a:t>
            </a:r>
            <a:r>
              <a:rPr kumimoji="0" lang="en-SG" sz="2400" b="1" i="0" u="none" strike="noStrike" kern="0" cap="none" spc="0" normalizeH="0" baseline="0" noProof="0" dirty="0" smtClean="0">
                <a:ln>
                  <a:noFill/>
                </a:ln>
                <a:solidFill>
                  <a:srgbClr val="000000"/>
                </a:solidFill>
                <a:effectLst/>
                <a:uLnTx/>
                <a:uFillTx/>
                <a:latin typeface="Arial" pitchFamily="34" charset="0"/>
                <a:cs typeface="Arial" pitchFamily="34" charset="0"/>
              </a:rPr>
              <a:t>integration</a:t>
            </a:r>
            <a:r>
              <a:rPr kumimoji="0" lang="en-SG" sz="2400" b="0" i="0" u="none" strike="noStrike" kern="0" cap="none" spc="0" normalizeH="0" baseline="0" noProof="0" dirty="0" smtClean="0">
                <a:ln>
                  <a:noFill/>
                </a:ln>
                <a:solidFill>
                  <a:schemeClr val="tx1"/>
                </a:solidFill>
                <a:effectLst/>
                <a:uLnTx/>
                <a:uFillTx/>
                <a:latin typeface="Arial" pitchFamily="34" charset="0"/>
                <a:cs typeface="Arial" pitchFamily="34" charset="0"/>
              </a:rPr>
              <a:t>.</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0" lang="en-SG" sz="2400" b="0" i="0" u="none" strike="noStrike" kern="0" cap="none" spc="0" normalizeH="0" baseline="0" noProof="0" dirty="0" smtClean="0">
                <a:ln>
                  <a:noFill/>
                </a:ln>
                <a:solidFill>
                  <a:schemeClr val="tx1"/>
                </a:solidFill>
                <a:effectLst/>
                <a:uLnTx/>
                <a:uFillTx/>
                <a:latin typeface="Arial" pitchFamily="34" charset="0"/>
                <a:cs typeface="Arial" pitchFamily="34" charset="0"/>
              </a:rPr>
              <a:t>			</a:t>
            </a:r>
          </a:p>
        </p:txBody>
      </p:sp>
    </p:spTree>
    <p:extLst>
      <p:ext uri="{BB962C8B-B14F-4D97-AF65-F5344CB8AC3E}">
        <p14:creationId xmlns:p14="http://schemas.microsoft.com/office/powerpoint/2010/main" val="2798912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animBg="1"/>
      <p:bldP spid="1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31020" y="1163789"/>
            <a:ext cx="8566616" cy="527587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SG" sz="2400" dirty="0" smtClean="0"/>
              <a:t>Public </a:t>
            </a:r>
            <a:r>
              <a:rPr lang="en-SG" sz="2400" dirty="0"/>
              <a:t>transport system is one of the most important part of country’s master plan to provide seamless and synchronous flow involving people, goods from one location to another irrespective of the distance and any other external factor involved</a:t>
            </a:r>
            <a:r>
              <a:rPr lang="en-SG" sz="2400" dirty="0" smtClean="0"/>
              <a:t>.</a:t>
            </a:r>
          </a:p>
          <a:p>
            <a:r>
              <a:rPr lang="en-SG" sz="2400" dirty="0"/>
              <a:t>Public transport system also displays the nation’s strength as how well it provides inter connectivity with other countries in the global map. </a:t>
            </a:r>
            <a:endParaRPr lang="en-SG" sz="2400" dirty="0" smtClean="0"/>
          </a:p>
          <a:p>
            <a:r>
              <a:rPr lang="en-SG" sz="2400" dirty="0" smtClean="0"/>
              <a:t>It is a key factor for economic growth, adding speed and efficiency  to a country’s progress.</a:t>
            </a:r>
            <a:endParaRPr lang="en-US" sz="2400" dirty="0" smtClean="0"/>
          </a:p>
        </p:txBody>
      </p:sp>
      <p:sp>
        <p:nvSpPr>
          <p:cNvPr id="5" name="Title 1"/>
          <p:cNvSpPr txBox="1">
            <a:spLocks/>
          </p:cNvSpPr>
          <p:nvPr/>
        </p:nvSpPr>
        <p:spPr>
          <a:xfrm>
            <a:off x="572799" y="290946"/>
            <a:ext cx="6645419" cy="665018"/>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GB" sz="3200" b="1" dirty="0" smtClean="0"/>
              <a:t>National Education Message</a:t>
            </a:r>
            <a:endParaRPr lang="en-GB" sz="3200" b="1" dirty="0"/>
          </a:p>
        </p:txBody>
      </p:sp>
    </p:spTree>
    <p:extLst>
      <p:ext uri="{BB962C8B-B14F-4D97-AF65-F5344CB8AC3E}">
        <p14:creationId xmlns:p14="http://schemas.microsoft.com/office/powerpoint/2010/main" val="853218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Rot="1" noChangeArrowheads="1"/>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Definition of terms</a:t>
            </a:r>
          </a:p>
        </p:txBody>
      </p:sp>
      <p:sp>
        <p:nvSpPr>
          <p:cNvPr id="3" name="Rectangle 3"/>
          <p:cNvSpPr txBox="1">
            <a:spLocks noChangeArrowheads="1"/>
          </p:cNvSpPr>
          <p:nvPr/>
        </p:nvSpPr>
        <p:spPr>
          <a:xfrm>
            <a:off x="530551" y="1081640"/>
            <a:ext cx="8229600" cy="545563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spcBef>
                <a:spcPts val="3000"/>
              </a:spcBef>
              <a:defRPr/>
            </a:pPr>
            <a:r>
              <a:rPr lang="en-SG" sz="2400" b="1" dirty="0"/>
              <a:t>Distance </a:t>
            </a:r>
            <a:r>
              <a:rPr lang="en-SG" sz="2400" dirty="0"/>
              <a:t>is the total length covered by a moving object independent of the direction of the motion</a:t>
            </a:r>
            <a:r>
              <a:rPr lang="en-US" sz="2400" dirty="0" smtClean="0"/>
              <a:t>.</a:t>
            </a:r>
          </a:p>
          <a:p>
            <a:pPr>
              <a:lnSpc>
                <a:spcPct val="90000"/>
              </a:lnSpc>
              <a:spcBef>
                <a:spcPts val="3000"/>
              </a:spcBef>
              <a:defRPr/>
            </a:pPr>
            <a:r>
              <a:rPr lang="en-US" sz="2400" b="1" dirty="0" smtClean="0"/>
              <a:t>Speed</a:t>
            </a:r>
            <a:r>
              <a:rPr lang="en-US" sz="2400" dirty="0" smtClean="0"/>
              <a:t> is the distance travelled over the time period. </a:t>
            </a:r>
          </a:p>
          <a:p>
            <a:pPr>
              <a:lnSpc>
                <a:spcPct val="90000"/>
              </a:lnSpc>
              <a:spcBef>
                <a:spcPts val="3000"/>
              </a:spcBef>
              <a:defRPr/>
            </a:pPr>
            <a:endParaRPr lang="en-US" sz="2400" dirty="0" smtClean="0"/>
          </a:p>
          <a:p>
            <a:pPr>
              <a:lnSpc>
                <a:spcPct val="90000"/>
              </a:lnSpc>
              <a:spcBef>
                <a:spcPts val="3000"/>
              </a:spcBef>
              <a:defRPr/>
            </a:pPr>
            <a:r>
              <a:rPr lang="en-US" sz="2400" dirty="0" smtClean="0"/>
              <a:t>These are scalar quantities. They are always positive.</a:t>
            </a:r>
            <a:endParaRPr lang="en-US" sz="2400" dirty="0"/>
          </a:p>
        </p:txBody>
      </p:sp>
      <p:sp>
        <p:nvSpPr>
          <p:cNvPr id="19" name="TextBox 18"/>
          <p:cNvSpPr txBox="1"/>
          <p:nvPr/>
        </p:nvSpPr>
        <p:spPr>
          <a:xfrm>
            <a:off x="998723" y="2627151"/>
            <a:ext cx="2755859" cy="707886"/>
          </a:xfrm>
          <a:prstGeom prst="rect">
            <a:avLst/>
          </a:prstGeom>
          <a:noFill/>
          <a:ln w="38100">
            <a:solidFill>
              <a:srgbClr val="FF0000"/>
            </a:solidFill>
          </a:ln>
        </p:spPr>
        <p:txBody>
          <a:bodyPr wrap="square" rtlCol="0" anchor="ctr">
            <a:spAutoFit/>
          </a:bodyPr>
          <a:lstStyle/>
          <a:p>
            <a:pPr defTabSz="914400"/>
            <a:r>
              <a:rPr lang="en-GB" sz="2000" dirty="0" smtClean="0">
                <a:latin typeface="Arial" pitchFamily="34" charset="0"/>
                <a:cs typeface="Arial" pitchFamily="34" charset="0"/>
              </a:rPr>
              <a:t>Speed = </a:t>
            </a:r>
            <a:r>
              <a:rPr lang="en-GB" sz="2000" u="sng" dirty="0" smtClean="0">
                <a:latin typeface="Arial" pitchFamily="34" charset="0"/>
                <a:cs typeface="Arial" pitchFamily="34" charset="0"/>
              </a:rPr>
              <a:t>Distance (m)</a:t>
            </a:r>
            <a:r>
              <a:rPr lang="en-GB" sz="2000" dirty="0" smtClean="0">
                <a:latin typeface="Arial" pitchFamily="34" charset="0"/>
                <a:cs typeface="Arial" pitchFamily="34" charset="0"/>
              </a:rPr>
              <a:t> </a:t>
            </a:r>
          </a:p>
          <a:p>
            <a:pPr defTabSz="914400"/>
            <a:r>
              <a:rPr lang="en-GB" sz="2000" dirty="0" smtClean="0">
                <a:latin typeface="Arial" pitchFamily="34" charset="0"/>
                <a:cs typeface="Arial" pitchFamily="34" charset="0"/>
              </a:rPr>
              <a:t> (m/s)	 </a:t>
            </a:r>
            <a:r>
              <a:rPr lang="en-GB" sz="2000" dirty="0">
                <a:latin typeface="Arial" pitchFamily="34" charset="0"/>
                <a:cs typeface="Arial" pitchFamily="34" charset="0"/>
              </a:rPr>
              <a:t> </a:t>
            </a:r>
            <a:r>
              <a:rPr lang="en-GB" sz="2000" dirty="0" smtClean="0">
                <a:latin typeface="Arial" pitchFamily="34" charset="0"/>
                <a:cs typeface="Arial" pitchFamily="34" charset="0"/>
              </a:rPr>
              <a:t>   Time (s)</a:t>
            </a:r>
            <a:endParaRPr lang="en-GB" sz="2000" dirty="0">
              <a:latin typeface="Arial" pitchFamily="34" charset="0"/>
              <a:cs typeface="Arial" pitchFamily="34" charset="0"/>
            </a:endParaRPr>
          </a:p>
        </p:txBody>
      </p:sp>
    </p:spTree>
    <p:extLst>
      <p:ext uri="{BB962C8B-B14F-4D97-AF65-F5344CB8AC3E}">
        <p14:creationId xmlns:p14="http://schemas.microsoft.com/office/powerpoint/2010/main" val="3485787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Rot="1" noChangeArrowheads="1"/>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Definition of terms</a:t>
            </a:r>
          </a:p>
        </p:txBody>
      </p:sp>
      <p:sp>
        <p:nvSpPr>
          <p:cNvPr id="3" name="Rectangle 3"/>
          <p:cNvSpPr txBox="1">
            <a:spLocks noChangeArrowheads="1"/>
          </p:cNvSpPr>
          <p:nvPr/>
        </p:nvSpPr>
        <p:spPr>
          <a:xfrm>
            <a:off x="530551" y="1081640"/>
            <a:ext cx="8229600" cy="545563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spcBef>
                <a:spcPts val="3000"/>
              </a:spcBef>
              <a:defRPr/>
            </a:pPr>
            <a:r>
              <a:rPr lang="en-US" sz="2400" b="1" dirty="0" smtClean="0"/>
              <a:t>Displacement </a:t>
            </a:r>
            <a:r>
              <a:rPr lang="en-US" sz="2400" dirty="0" smtClean="0"/>
              <a:t>is the length measured from a reference point to the final position in a specified direction.</a:t>
            </a:r>
          </a:p>
          <a:p>
            <a:pPr>
              <a:lnSpc>
                <a:spcPct val="90000"/>
              </a:lnSpc>
              <a:spcBef>
                <a:spcPts val="3000"/>
              </a:spcBef>
              <a:defRPr/>
            </a:pPr>
            <a:r>
              <a:rPr lang="en-US" sz="2400" b="1" dirty="0" smtClean="0"/>
              <a:t>Velocity</a:t>
            </a:r>
            <a:r>
              <a:rPr lang="en-US" sz="2400" dirty="0" smtClean="0"/>
              <a:t> is the</a:t>
            </a:r>
            <a:r>
              <a:rPr lang="en-SG" sz="2400" dirty="0" smtClean="0"/>
              <a:t> </a:t>
            </a:r>
            <a:r>
              <a:rPr lang="en-SG" sz="2400" dirty="0"/>
              <a:t>rate at which an object changes its </a:t>
            </a:r>
            <a:r>
              <a:rPr lang="en-SG" sz="2400" dirty="0" smtClean="0"/>
              <a:t>position</a:t>
            </a:r>
            <a:r>
              <a:rPr lang="en-US" sz="2400" dirty="0" smtClean="0"/>
              <a:t>.</a:t>
            </a:r>
          </a:p>
          <a:p>
            <a:pPr marL="0" indent="0">
              <a:lnSpc>
                <a:spcPct val="90000"/>
              </a:lnSpc>
              <a:spcBef>
                <a:spcPts val="3000"/>
              </a:spcBef>
              <a:buNone/>
              <a:defRPr/>
            </a:pPr>
            <a:endParaRPr lang="en-US" sz="2400" dirty="0" smtClean="0"/>
          </a:p>
          <a:p>
            <a:pPr>
              <a:lnSpc>
                <a:spcPct val="90000"/>
              </a:lnSpc>
              <a:spcBef>
                <a:spcPts val="3000"/>
              </a:spcBef>
              <a:defRPr/>
            </a:pPr>
            <a:r>
              <a:rPr lang="en-US" sz="2400" b="1" dirty="0" smtClean="0"/>
              <a:t>Acceleration</a:t>
            </a:r>
            <a:r>
              <a:rPr lang="en-US" sz="2400" dirty="0" smtClean="0"/>
              <a:t> </a:t>
            </a:r>
            <a:r>
              <a:rPr lang="en-US" sz="2400" dirty="0"/>
              <a:t>is the </a:t>
            </a:r>
            <a:r>
              <a:rPr lang="en-US" sz="2400" dirty="0" smtClean="0"/>
              <a:t>rate of change of velocity. </a:t>
            </a:r>
          </a:p>
          <a:p>
            <a:pPr>
              <a:lnSpc>
                <a:spcPct val="90000"/>
              </a:lnSpc>
              <a:spcBef>
                <a:spcPts val="3000"/>
              </a:spcBef>
              <a:defRPr/>
            </a:pPr>
            <a:endParaRPr lang="en-US" sz="2400" dirty="0"/>
          </a:p>
          <a:p>
            <a:pPr>
              <a:lnSpc>
                <a:spcPct val="90000"/>
              </a:lnSpc>
              <a:spcBef>
                <a:spcPts val="3000"/>
              </a:spcBef>
              <a:defRPr/>
            </a:pPr>
            <a:r>
              <a:rPr lang="en-US" sz="2400" dirty="0" smtClean="0"/>
              <a:t>These are vector quantities.</a:t>
            </a:r>
            <a:endParaRPr lang="en-US" sz="2400" dirty="0"/>
          </a:p>
        </p:txBody>
      </p:sp>
      <p:sp>
        <p:nvSpPr>
          <p:cNvPr id="4" name="TextBox 3"/>
          <p:cNvSpPr txBox="1"/>
          <p:nvPr/>
        </p:nvSpPr>
        <p:spPr>
          <a:xfrm>
            <a:off x="998723" y="2973526"/>
            <a:ext cx="3573277" cy="707886"/>
          </a:xfrm>
          <a:prstGeom prst="rect">
            <a:avLst/>
          </a:prstGeom>
          <a:noFill/>
          <a:ln w="38100">
            <a:solidFill>
              <a:srgbClr val="FF0000"/>
            </a:solidFill>
          </a:ln>
        </p:spPr>
        <p:txBody>
          <a:bodyPr wrap="square" rtlCol="0" anchor="ctr">
            <a:spAutoFit/>
          </a:bodyPr>
          <a:lstStyle/>
          <a:p>
            <a:pPr defTabSz="914400"/>
            <a:r>
              <a:rPr lang="en-GB" sz="2000" dirty="0" smtClean="0">
                <a:latin typeface="Arial" pitchFamily="34" charset="0"/>
                <a:cs typeface="Arial" pitchFamily="34" charset="0"/>
              </a:rPr>
              <a:t>Velocity = </a:t>
            </a:r>
            <a:r>
              <a:rPr lang="en-GB" sz="2000" u="sng" dirty="0" smtClean="0">
                <a:latin typeface="Arial" pitchFamily="34" charset="0"/>
                <a:cs typeface="Arial" pitchFamily="34" charset="0"/>
              </a:rPr>
              <a:t>Displacement (m)</a:t>
            </a:r>
            <a:r>
              <a:rPr lang="en-GB" sz="2000" dirty="0" smtClean="0">
                <a:latin typeface="Arial" pitchFamily="34" charset="0"/>
                <a:cs typeface="Arial" pitchFamily="34" charset="0"/>
              </a:rPr>
              <a:t> </a:t>
            </a:r>
          </a:p>
          <a:p>
            <a:pPr defTabSz="914400"/>
            <a:r>
              <a:rPr lang="en-GB" sz="2000" dirty="0" smtClean="0">
                <a:latin typeface="Arial" pitchFamily="34" charset="0"/>
                <a:cs typeface="Arial" pitchFamily="34" charset="0"/>
              </a:rPr>
              <a:t> (m/s)	 </a:t>
            </a:r>
            <a:r>
              <a:rPr lang="en-GB" sz="2000" dirty="0">
                <a:latin typeface="Arial" pitchFamily="34" charset="0"/>
                <a:cs typeface="Arial" pitchFamily="34" charset="0"/>
              </a:rPr>
              <a:t> </a:t>
            </a:r>
            <a:r>
              <a:rPr lang="en-GB" sz="2000" dirty="0" smtClean="0">
                <a:latin typeface="Arial" pitchFamily="34" charset="0"/>
                <a:cs typeface="Arial" pitchFamily="34" charset="0"/>
              </a:rPr>
              <a:t>         Time (s)</a:t>
            </a:r>
            <a:endParaRPr lang="en-GB" sz="2000" dirty="0">
              <a:latin typeface="Arial" pitchFamily="34" charset="0"/>
              <a:cs typeface="Arial" pitchFamily="34" charset="0"/>
            </a:endParaRPr>
          </a:p>
        </p:txBody>
      </p:sp>
      <p:sp>
        <p:nvSpPr>
          <p:cNvPr id="11" name="TextBox 10"/>
          <p:cNvSpPr txBox="1"/>
          <p:nvPr/>
        </p:nvSpPr>
        <p:spPr>
          <a:xfrm>
            <a:off x="985367" y="4382791"/>
            <a:ext cx="4708851" cy="707886"/>
          </a:xfrm>
          <a:prstGeom prst="rect">
            <a:avLst/>
          </a:prstGeom>
          <a:noFill/>
          <a:ln w="38100">
            <a:solidFill>
              <a:srgbClr val="FF0000"/>
            </a:solidFill>
          </a:ln>
        </p:spPr>
        <p:txBody>
          <a:bodyPr wrap="square" rtlCol="0" anchor="ctr">
            <a:spAutoFit/>
          </a:bodyPr>
          <a:lstStyle/>
          <a:p>
            <a:pPr defTabSz="914400"/>
            <a:r>
              <a:rPr lang="en-GB" sz="2000" dirty="0" smtClean="0">
                <a:latin typeface="Arial" pitchFamily="34" charset="0"/>
                <a:cs typeface="Arial" pitchFamily="34" charset="0"/>
              </a:rPr>
              <a:t>Acceleration = </a:t>
            </a:r>
            <a:r>
              <a:rPr lang="en-GB" sz="2000" u="sng" dirty="0" smtClean="0">
                <a:latin typeface="Arial" pitchFamily="34" charset="0"/>
                <a:cs typeface="Arial" pitchFamily="34" charset="0"/>
              </a:rPr>
              <a:t>Change in Velocity </a:t>
            </a:r>
            <a:r>
              <a:rPr lang="en-GB" sz="2000" u="sng" dirty="0">
                <a:latin typeface="Arial" pitchFamily="34" charset="0"/>
                <a:cs typeface="Arial" pitchFamily="34" charset="0"/>
              </a:rPr>
              <a:t>(</a:t>
            </a:r>
            <a:r>
              <a:rPr lang="en-GB" sz="2000" u="sng" dirty="0" smtClean="0">
                <a:latin typeface="Arial" pitchFamily="34" charset="0"/>
                <a:cs typeface="Arial" pitchFamily="34" charset="0"/>
              </a:rPr>
              <a:t>m/s)</a:t>
            </a:r>
            <a:r>
              <a:rPr lang="en-GB" sz="2000" dirty="0" smtClean="0">
                <a:latin typeface="Arial" pitchFamily="34" charset="0"/>
                <a:cs typeface="Arial" pitchFamily="34" charset="0"/>
              </a:rPr>
              <a:t> </a:t>
            </a:r>
          </a:p>
          <a:p>
            <a:pPr defTabSz="914400"/>
            <a:r>
              <a:rPr lang="en-GB" sz="2000" dirty="0" smtClean="0">
                <a:latin typeface="Arial" pitchFamily="34" charset="0"/>
                <a:cs typeface="Arial" pitchFamily="34" charset="0"/>
              </a:rPr>
              <a:t>     (m/s</a:t>
            </a:r>
            <a:r>
              <a:rPr lang="en-GB" sz="2000" baseline="30000" dirty="0" smtClean="0">
                <a:latin typeface="Arial" pitchFamily="34" charset="0"/>
                <a:cs typeface="Arial" pitchFamily="34" charset="0"/>
              </a:rPr>
              <a:t>2</a:t>
            </a:r>
            <a:r>
              <a:rPr lang="en-GB" sz="2000" dirty="0" smtClean="0">
                <a:latin typeface="Arial" pitchFamily="34" charset="0"/>
                <a:cs typeface="Arial" pitchFamily="34" charset="0"/>
              </a:rPr>
              <a:t>)	           Time (s)</a:t>
            </a:r>
            <a:endParaRPr lang="en-GB" sz="2000" dirty="0">
              <a:latin typeface="Arial" pitchFamily="34" charset="0"/>
              <a:cs typeface="Arial" pitchFamily="34" charset="0"/>
            </a:endParaRPr>
          </a:p>
        </p:txBody>
      </p:sp>
    </p:spTree>
    <p:extLst>
      <p:ext uri="{BB962C8B-B14F-4D97-AF65-F5344CB8AC3E}">
        <p14:creationId xmlns:p14="http://schemas.microsoft.com/office/powerpoint/2010/main" val="1294951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Rot="1" noChangeArrowheads="1"/>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Illustration </a:t>
            </a:r>
            <a:r>
              <a:rPr lang="en-US" sz="3200" b="1" dirty="0"/>
              <a:t>of terms</a:t>
            </a:r>
          </a:p>
        </p:txBody>
      </p:sp>
      <p:sp>
        <p:nvSpPr>
          <p:cNvPr id="3" name="Rectangle 3"/>
          <p:cNvSpPr txBox="1">
            <a:spLocks noChangeArrowheads="1"/>
          </p:cNvSpPr>
          <p:nvPr/>
        </p:nvSpPr>
        <p:spPr>
          <a:xfrm>
            <a:off x="457200" y="1600200"/>
            <a:ext cx="8229600"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spcBef>
                <a:spcPts val="3000"/>
              </a:spcBef>
              <a:defRPr/>
            </a:pPr>
            <a:r>
              <a:rPr lang="en-US" sz="2400" dirty="0" smtClean="0"/>
              <a:t>In this example, if Point A is the reference point and </a:t>
            </a:r>
            <a:r>
              <a:rPr lang="en-US" sz="2400" b="1" dirty="0" smtClean="0"/>
              <a:t>taking right side as positive</a:t>
            </a:r>
            <a:r>
              <a:rPr lang="en-US" sz="2400" dirty="0" smtClean="0"/>
              <a:t>, then</a:t>
            </a:r>
          </a:p>
          <a:p>
            <a:pPr>
              <a:lnSpc>
                <a:spcPct val="90000"/>
              </a:lnSpc>
              <a:spcBef>
                <a:spcPts val="3000"/>
              </a:spcBef>
              <a:defRPr/>
            </a:pPr>
            <a:r>
              <a:rPr lang="en-US" sz="2400" dirty="0" smtClean="0"/>
              <a:t>Position of Point C with reference to Point A = 80 m</a:t>
            </a:r>
          </a:p>
          <a:p>
            <a:pPr>
              <a:lnSpc>
                <a:spcPct val="90000"/>
              </a:lnSpc>
              <a:spcBef>
                <a:spcPts val="3000"/>
              </a:spcBef>
              <a:defRPr/>
            </a:pPr>
            <a:r>
              <a:rPr lang="en-US" sz="2400" dirty="0"/>
              <a:t>Position of Point </a:t>
            </a:r>
            <a:r>
              <a:rPr lang="en-US" sz="2400" dirty="0" smtClean="0"/>
              <a:t>B </a:t>
            </a:r>
            <a:r>
              <a:rPr lang="en-US" sz="2400" dirty="0"/>
              <a:t>with reference to Point A = </a:t>
            </a:r>
            <a:r>
              <a:rPr lang="en-US" sz="2400" dirty="0" smtClean="0"/>
              <a:t>−40 </a:t>
            </a:r>
            <a:r>
              <a:rPr lang="en-US" sz="2400" dirty="0"/>
              <a:t>m</a:t>
            </a:r>
            <a:endParaRPr lang="en-US" sz="2400" dirty="0" smtClean="0"/>
          </a:p>
        </p:txBody>
      </p:sp>
      <p:grpSp>
        <p:nvGrpSpPr>
          <p:cNvPr id="21" name="Group 20"/>
          <p:cNvGrpSpPr/>
          <p:nvPr/>
        </p:nvGrpSpPr>
        <p:grpSpPr>
          <a:xfrm>
            <a:off x="1233055" y="4804795"/>
            <a:ext cx="6480000" cy="1331648"/>
            <a:chOff x="1233055" y="4435250"/>
            <a:chExt cx="6480000" cy="1331648"/>
          </a:xfrm>
        </p:grpSpPr>
        <p:cxnSp>
          <p:nvCxnSpPr>
            <p:cNvPr id="5" name="Straight Connector 4"/>
            <p:cNvCxnSpPr/>
            <p:nvPr/>
          </p:nvCxnSpPr>
          <p:spPr>
            <a:xfrm flipV="1">
              <a:off x="1233055" y="4959927"/>
              <a:ext cx="648000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Multiply 5"/>
            <p:cNvSpPr/>
            <p:nvPr/>
          </p:nvSpPr>
          <p:spPr>
            <a:xfrm>
              <a:off x="3491346" y="4804582"/>
              <a:ext cx="288000" cy="288000"/>
            </a:xfrm>
            <a:prstGeom prst="mathMultiply">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latin typeface="Arial" panose="020B0604020202020204" pitchFamily="34" charset="0"/>
                <a:cs typeface="Arial" panose="020B0604020202020204" pitchFamily="34" charset="0"/>
              </a:endParaRPr>
            </a:p>
          </p:txBody>
        </p:sp>
        <p:sp>
          <p:nvSpPr>
            <p:cNvPr id="7" name="TextBox 6"/>
            <p:cNvSpPr txBox="1"/>
            <p:nvPr/>
          </p:nvSpPr>
          <p:spPr>
            <a:xfrm>
              <a:off x="3387436" y="4435250"/>
              <a:ext cx="495819" cy="369332"/>
            </a:xfrm>
            <a:prstGeom prst="rect">
              <a:avLst/>
            </a:prstGeom>
            <a:noFill/>
            <a:ln>
              <a:noFill/>
            </a:ln>
          </p:spPr>
          <p:txBody>
            <a:bodyPr wrap="square" rtlCol="0">
              <a:spAutoFit/>
            </a:bodyPr>
            <a:lstStyle/>
            <a:p>
              <a:pPr algn="ctr"/>
              <a:r>
                <a:rPr lang="en-US" dirty="0" smtClean="0">
                  <a:latin typeface="Arial" panose="020B0604020202020204" pitchFamily="34" charset="0"/>
                  <a:cs typeface="Arial" panose="020B0604020202020204" pitchFamily="34" charset="0"/>
                </a:rPr>
                <a:t>A</a:t>
              </a:r>
              <a:endParaRPr lang="en-SG" dirty="0">
                <a:latin typeface="Arial" panose="020B0604020202020204" pitchFamily="34" charset="0"/>
                <a:cs typeface="Arial" panose="020B0604020202020204" pitchFamily="34" charset="0"/>
              </a:endParaRPr>
            </a:p>
          </p:txBody>
        </p:sp>
        <p:sp>
          <p:nvSpPr>
            <p:cNvPr id="8" name="Multiply 7"/>
            <p:cNvSpPr/>
            <p:nvPr/>
          </p:nvSpPr>
          <p:spPr>
            <a:xfrm>
              <a:off x="1870364" y="4804582"/>
              <a:ext cx="288000" cy="288000"/>
            </a:xfrm>
            <a:prstGeom prst="mathMultiply">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latin typeface="Arial" panose="020B0604020202020204" pitchFamily="34" charset="0"/>
                <a:cs typeface="Arial" panose="020B0604020202020204" pitchFamily="34" charset="0"/>
              </a:endParaRPr>
            </a:p>
          </p:txBody>
        </p:sp>
        <p:sp>
          <p:nvSpPr>
            <p:cNvPr id="9" name="TextBox 8"/>
            <p:cNvSpPr txBox="1"/>
            <p:nvPr/>
          </p:nvSpPr>
          <p:spPr>
            <a:xfrm>
              <a:off x="1766454" y="4435250"/>
              <a:ext cx="495819" cy="369332"/>
            </a:xfrm>
            <a:prstGeom prst="rect">
              <a:avLst/>
            </a:prstGeom>
            <a:noFill/>
            <a:ln>
              <a:noFill/>
            </a:ln>
          </p:spPr>
          <p:txBody>
            <a:bodyPr wrap="square" rtlCol="0">
              <a:spAutoFit/>
            </a:bodyPr>
            <a:lstStyle/>
            <a:p>
              <a:pPr algn="ctr"/>
              <a:r>
                <a:rPr lang="en-US" dirty="0" smtClean="0">
                  <a:latin typeface="Arial" panose="020B0604020202020204" pitchFamily="34" charset="0"/>
                  <a:cs typeface="Arial" panose="020B0604020202020204" pitchFamily="34" charset="0"/>
                </a:rPr>
                <a:t>B</a:t>
              </a:r>
              <a:endParaRPr lang="en-SG" dirty="0">
                <a:latin typeface="Arial" panose="020B0604020202020204" pitchFamily="34" charset="0"/>
                <a:cs typeface="Arial" panose="020B0604020202020204" pitchFamily="34" charset="0"/>
              </a:endParaRPr>
            </a:p>
          </p:txBody>
        </p:sp>
        <p:sp>
          <p:nvSpPr>
            <p:cNvPr id="10" name="Multiply 9"/>
            <p:cNvSpPr/>
            <p:nvPr/>
          </p:nvSpPr>
          <p:spPr>
            <a:xfrm>
              <a:off x="6802583" y="4804582"/>
              <a:ext cx="288000" cy="288000"/>
            </a:xfrm>
            <a:prstGeom prst="mathMultiply">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latin typeface="Arial" panose="020B0604020202020204" pitchFamily="34" charset="0"/>
                <a:cs typeface="Arial" panose="020B0604020202020204" pitchFamily="34" charset="0"/>
              </a:endParaRPr>
            </a:p>
          </p:txBody>
        </p:sp>
        <p:sp>
          <p:nvSpPr>
            <p:cNvPr id="11" name="TextBox 10"/>
            <p:cNvSpPr txBox="1"/>
            <p:nvPr/>
          </p:nvSpPr>
          <p:spPr>
            <a:xfrm>
              <a:off x="6698673" y="4435250"/>
              <a:ext cx="495819" cy="369332"/>
            </a:xfrm>
            <a:prstGeom prst="rect">
              <a:avLst/>
            </a:prstGeom>
            <a:noFill/>
            <a:ln>
              <a:noFill/>
            </a:ln>
          </p:spPr>
          <p:txBody>
            <a:bodyPr wrap="square" rtlCol="0">
              <a:spAutoFit/>
            </a:bodyPr>
            <a:lstStyle/>
            <a:p>
              <a:pPr algn="ctr"/>
              <a:r>
                <a:rPr lang="en-US" dirty="0" smtClean="0">
                  <a:latin typeface="Arial" panose="020B0604020202020204" pitchFamily="34" charset="0"/>
                  <a:cs typeface="Arial" panose="020B0604020202020204" pitchFamily="34" charset="0"/>
                </a:rPr>
                <a:t>C</a:t>
              </a:r>
              <a:endParaRPr lang="en-SG" dirty="0">
                <a:latin typeface="Arial" panose="020B0604020202020204" pitchFamily="34" charset="0"/>
                <a:cs typeface="Arial" panose="020B0604020202020204" pitchFamily="34" charset="0"/>
              </a:endParaRPr>
            </a:p>
          </p:txBody>
        </p:sp>
        <p:cxnSp>
          <p:nvCxnSpPr>
            <p:cNvPr id="13" name="Straight Connector 12"/>
            <p:cNvCxnSpPr/>
            <p:nvPr/>
          </p:nvCxnSpPr>
          <p:spPr>
            <a:xfrm>
              <a:off x="2022664" y="5023412"/>
              <a:ext cx="0" cy="43200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635345" y="5023412"/>
              <a:ext cx="0" cy="43200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946582" y="5023412"/>
              <a:ext cx="0" cy="43200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2022664" y="5350252"/>
              <a:ext cx="1620000" cy="0"/>
            </a:xfrm>
            <a:prstGeom prst="straightConnector1">
              <a:avLst/>
            </a:prstGeom>
            <a:ln w="19050">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3642664" y="5350252"/>
              <a:ext cx="3276000" cy="0"/>
            </a:xfrm>
            <a:prstGeom prst="straightConnector1">
              <a:avLst/>
            </a:prstGeom>
            <a:ln w="19050">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2483277" y="5397566"/>
              <a:ext cx="698773" cy="369332"/>
            </a:xfrm>
            <a:prstGeom prst="rect">
              <a:avLst/>
            </a:prstGeom>
            <a:noFill/>
            <a:ln>
              <a:noFill/>
            </a:ln>
          </p:spPr>
          <p:txBody>
            <a:bodyPr wrap="square" rtlCol="0">
              <a:spAutoFit/>
            </a:bodyPr>
            <a:lstStyle/>
            <a:p>
              <a:pPr algn="ctr"/>
              <a:r>
                <a:rPr lang="en-US" dirty="0" smtClean="0">
                  <a:latin typeface="Arial" panose="020B0604020202020204" pitchFamily="34" charset="0"/>
                  <a:cs typeface="Arial" panose="020B0604020202020204" pitchFamily="34" charset="0"/>
                </a:rPr>
                <a:t>40 m</a:t>
              </a:r>
              <a:endParaRPr lang="en-SG" dirty="0">
                <a:latin typeface="Arial" panose="020B0604020202020204" pitchFamily="34" charset="0"/>
                <a:cs typeface="Arial" panose="020B0604020202020204" pitchFamily="34" charset="0"/>
              </a:endParaRPr>
            </a:p>
          </p:txBody>
        </p:sp>
        <p:sp>
          <p:nvSpPr>
            <p:cNvPr id="20" name="TextBox 19"/>
            <p:cNvSpPr txBox="1"/>
            <p:nvPr/>
          </p:nvSpPr>
          <p:spPr>
            <a:xfrm>
              <a:off x="4931277" y="5397566"/>
              <a:ext cx="698773" cy="369332"/>
            </a:xfrm>
            <a:prstGeom prst="rect">
              <a:avLst/>
            </a:prstGeom>
            <a:noFill/>
            <a:ln>
              <a:noFill/>
            </a:ln>
          </p:spPr>
          <p:txBody>
            <a:bodyPr wrap="square" rtlCol="0">
              <a:spAutoFit/>
            </a:bodyPr>
            <a:lstStyle/>
            <a:p>
              <a:pPr algn="ctr"/>
              <a:r>
                <a:rPr lang="en-US" dirty="0">
                  <a:latin typeface="Arial" panose="020B0604020202020204" pitchFamily="34" charset="0"/>
                  <a:cs typeface="Arial" panose="020B0604020202020204" pitchFamily="34" charset="0"/>
                </a:rPr>
                <a:t>8</a:t>
              </a:r>
              <a:r>
                <a:rPr lang="en-US" dirty="0" smtClean="0">
                  <a:latin typeface="Arial" panose="020B0604020202020204" pitchFamily="34" charset="0"/>
                  <a:cs typeface="Arial" panose="020B0604020202020204" pitchFamily="34" charset="0"/>
                </a:rPr>
                <a:t>0 m</a:t>
              </a:r>
              <a:endParaRPr lang="en-SG"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88663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Rot="1" noChangeArrowheads="1"/>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a:t>Illustration of terms</a:t>
            </a:r>
          </a:p>
        </p:txBody>
      </p:sp>
      <p:sp>
        <p:nvSpPr>
          <p:cNvPr id="3" name="Rectangle 3"/>
          <p:cNvSpPr txBox="1">
            <a:spLocks noChangeArrowheads="1"/>
          </p:cNvSpPr>
          <p:nvPr/>
        </p:nvSpPr>
        <p:spPr>
          <a:xfrm>
            <a:off x="457199" y="990166"/>
            <a:ext cx="8354291" cy="4836366"/>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spcBef>
                <a:spcPts val="3000"/>
              </a:spcBef>
              <a:defRPr/>
            </a:pPr>
            <a:r>
              <a:rPr lang="en-US" sz="2400" dirty="0" smtClean="0"/>
              <a:t>In this example, if </a:t>
            </a:r>
            <a:r>
              <a:rPr lang="en-US" sz="2400" dirty="0"/>
              <a:t>Point A is the reference point </a:t>
            </a:r>
            <a:r>
              <a:rPr lang="en-US" sz="2400" dirty="0" smtClean="0"/>
              <a:t> and an </a:t>
            </a:r>
            <a:r>
              <a:rPr lang="en-US" sz="2400" dirty="0" smtClean="0"/>
              <a:t>object travels from Point A to Point C in 8 </a:t>
            </a:r>
            <a:r>
              <a:rPr lang="en-US" sz="2400" dirty="0" smtClean="0"/>
              <a:t>seconds, </a:t>
            </a:r>
            <a:endParaRPr lang="en-US" sz="2400" dirty="0" smtClean="0"/>
          </a:p>
          <a:p>
            <a:pPr>
              <a:lnSpc>
                <a:spcPct val="120000"/>
              </a:lnSpc>
              <a:spcBef>
                <a:spcPts val="600"/>
              </a:spcBef>
              <a:spcAft>
                <a:spcPts val="600"/>
              </a:spcAft>
              <a:defRPr/>
            </a:pPr>
            <a:endParaRPr lang="en-US" sz="100" dirty="0" smtClean="0"/>
          </a:p>
          <a:p>
            <a:pPr>
              <a:lnSpc>
                <a:spcPct val="120000"/>
              </a:lnSpc>
              <a:spcBef>
                <a:spcPts val="600"/>
              </a:spcBef>
              <a:spcAft>
                <a:spcPts val="600"/>
              </a:spcAft>
              <a:defRPr/>
            </a:pPr>
            <a:r>
              <a:rPr lang="en-US" sz="2000" dirty="0" smtClean="0"/>
              <a:t>Total distance travelled = 80 m</a:t>
            </a:r>
          </a:p>
          <a:p>
            <a:pPr>
              <a:lnSpc>
                <a:spcPct val="120000"/>
              </a:lnSpc>
              <a:spcBef>
                <a:spcPts val="600"/>
              </a:spcBef>
              <a:spcAft>
                <a:spcPts val="600"/>
              </a:spcAft>
              <a:defRPr/>
            </a:pPr>
            <a:r>
              <a:rPr lang="en-US" sz="2000" dirty="0" smtClean="0"/>
              <a:t>Displacement</a:t>
            </a:r>
            <a:r>
              <a:rPr lang="en-US" sz="2000" dirty="0"/>
              <a:t> </a:t>
            </a:r>
            <a:r>
              <a:rPr lang="en-US" sz="2000" dirty="0" smtClean="0"/>
              <a:t>(Change in position)</a:t>
            </a:r>
          </a:p>
          <a:p>
            <a:pPr marL="0" indent="0">
              <a:lnSpc>
                <a:spcPct val="120000"/>
              </a:lnSpc>
              <a:spcBef>
                <a:spcPts val="600"/>
              </a:spcBef>
              <a:spcAft>
                <a:spcPts val="600"/>
              </a:spcAft>
              <a:buNone/>
              <a:defRPr/>
            </a:pPr>
            <a:r>
              <a:rPr lang="en-US" sz="2000" dirty="0" smtClean="0"/>
              <a:t>	= Final position – Initial position</a:t>
            </a:r>
          </a:p>
          <a:p>
            <a:pPr marL="0" indent="0">
              <a:lnSpc>
                <a:spcPct val="120000"/>
              </a:lnSpc>
              <a:spcBef>
                <a:spcPts val="600"/>
              </a:spcBef>
              <a:spcAft>
                <a:spcPts val="600"/>
              </a:spcAft>
              <a:buNone/>
              <a:defRPr/>
            </a:pPr>
            <a:r>
              <a:rPr lang="en-US" sz="2000" dirty="0"/>
              <a:t>	</a:t>
            </a:r>
            <a:r>
              <a:rPr lang="en-US" sz="2000" dirty="0" smtClean="0"/>
              <a:t>= 80 – 0 = 80 m</a:t>
            </a:r>
          </a:p>
          <a:p>
            <a:pPr>
              <a:lnSpc>
                <a:spcPct val="120000"/>
              </a:lnSpc>
              <a:spcBef>
                <a:spcPts val="600"/>
              </a:spcBef>
              <a:spcAft>
                <a:spcPts val="600"/>
              </a:spcAft>
              <a:defRPr/>
            </a:pPr>
            <a:r>
              <a:rPr lang="en-US" sz="2000" dirty="0" smtClean="0"/>
              <a:t>Average Speed = Total distance </a:t>
            </a:r>
            <a:r>
              <a:rPr lang="en-US" sz="2000" dirty="0"/>
              <a:t>travelled </a:t>
            </a:r>
            <a:r>
              <a:rPr lang="en-US" sz="2000" dirty="0" smtClean="0"/>
              <a:t>/ Time taken = 10 m/s</a:t>
            </a:r>
          </a:p>
          <a:p>
            <a:pPr>
              <a:lnSpc>
                <a:spcPct val="120000"/>
              </a:lnSpc>
              <a:spcBef>
                <a:spcPts val="600"/>
              </a:spcBef>
              <a:spcAft>
                <a:spcPts val="600"/>
              </a:spcAft>
              <a:defRPr/>
            </a:pPr>
            <a:r>
              <a:rPr lang="en-US" sz="2000" dirty="0"/>
              <a:t>Average </a:t>
            </a:r>
            <a:r>
              <a:rPr lang="en-US" sz="2000" dirty="0" smtClean="0"/>
              <a:t>Velocity </a:t>
            </a:r>
            <a:r>
              <a:rPr lang="en-US" sz="2000" dirty="0"/>
              <a:t>= </a:t>
            </a:r>
            <a:r>
              <a:rPr lang="en-US" sz="2000" dirty="0" smtClean="0"/>
              <a:t>Displacement </a:t>
            </a:r>
            <a:r>
              <a:rPr lang="en-US" sz="2000" dirty="0"/>
              <a:t>/ </a:t>
            </a:r>
            <a:r>
              <a:rPr lang="en-US" sz="2000" dirty="0" smtClean="0"/>
              <a:t>Time </a:t>
            </a:r>
            <a:r>
              <a:rPr lang="en-US" sz="2000" dirty="0"/>
              <a:t>= 10 </a:t>
            </a:r>
            <a:r>
              <a:rPr lang="en-US" sz="2000" dirty="0" smtClean="0"/>
              <a:t>m/s</a:t>
            </a:r>
            <a:endParaRPr lang="en-US" sz="2400" dirty="0" smtClean="0"/>
          </a:p>
          <a:p>
            <a:pPr>
              <a:lnSpc>
                <a:spcPct val="90000"/>
              </a:lnSpc>
              <a:spcBef>
                <a:spcPts val="3000"/>
              </a:spcBef>
              <a:defRPr/>
            </a:pPr>
            <a:endParaRPr lang="en-US" sz="2400" dirty="0" smtClean="0"/>
          </a:p>
        </p:txBody>
      </p:sp>
      <p:grpSp>
        <p:nvGrpSpPr>
          <p:cNvPr id="21" name="Group 20"/>
          <p:cNvGrpSpPr/>
          <p:nvPr/>
        </p:nvGrpSpPr>
        <p:grpSpPr>
          <a:xfrm>
            <a:off x="1233055" y="5374906"/>
            <a:ext cx="6480000" cy="1331648"/>
            <a:chOff x="1233055" y="4435250"/>
            <a:chExt cx="6480000" cy="1331648"/>
          </a:xfrm>
        </p:grpSpPr>
        <p:cxnSp>
          <p:nvCxnSpPr>
            <p:cNvPr id="5" name="Straight Connector 4"/>
            <p:cNvCxnSpPr/>
            <p:nvPr/>
          </p:nvCxnSpPr>
          <p:spPr>
            <a:xfrm flipV="1">
              <a:off x="1233055" y="4959927"/>
              <a:ext cx="648000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Multiply 5"/>
            <p:cNvSpPr/>
            <p:nvPr/>
          </p:nvSpPr>
          <p:spPr>
            <a:xfrm>
              <a:off x="3491346" y="4804582"/>
              <a:ext cx="288000" cy="288000"/>
            </a:xfrm>
            <a:prstGeom prst="mathMultiply">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latin typeface="Arial" panose="020B0604020202020204" pitchFamily="34" charset="0"/>
                <a:cs typeface="Arial" panose="020B0604020202020204" pitchFamily="34" charset="0"/>
              </a:endParaRPr>
            </a:p>
          </p:txBody>
        </p:sp>
        <p:sp>
          <p:nvSpPr>
            <p:cNvPr id="7" name="TextBox 6"/>
            <p:cNvSpPr txBox="1"/>
            <p:nvPr/>
          </p:nvSpPr>
          <p:spPr>
            <a:xfrm>
              <a:off x="3387436" y="4435250"/>
              <a:ext cx="495819" cy="369332"/>
            </a:xfrm>
            <a:prstGeom prst="rect">
              <a:avLst/>
            </a:prstGeom>
            <a:noFill/>
            <a:ln>
              <a:noFill/>
            </a:ln>
          </p:spPr>
          <p:txBody>
            <a:bodyPr wrap="square" rtlCol="0">
              <a:spAutoFit/>
            </a:bodyPr>
            <a:lstStyle/>
            <a:p>
              <a:pPr algn="ctr"/>
              <a:r>
                <a:rPr lang="en-US" dirty="0" smtClean="0">
                  <a:latin typeface="Arial" panose="020B0604020202020204" pitchFamily="34" charset="0"/>
                  <a:cs typeface="Arial" panose="020B0604020202020204" pitchFamily="34" charset="0"/>
                </a:rPr>
                <a:t>A</a:t>
              </a:r>
              <a:endParaRPr lang="en-SG" dirty="0">
                <a:latin typeface="Arial" panose="020B0604020202020204" pitchFamily="34" charset="0"/>
                <a:cs typeface="Arial" panose="020B0604020202020204" pitchFamily="34" charset="0"/>
              </a:endParaRPr>
            </a:p>
          </p:txBody>
        </p:sp>
        <p:sp>
          <p:nvSpPr>
            <p:cNvPr id="8" name="Multiply 7"/>
            <p:cNvSpPr/>
            <p:nvPr/>
          </p:nvSpPr>
          <p:spPr>
            <a:xfrm>
              <a:off x="1870364" y="4804582"/>
              <a:ext cx="288000" cy="288000"/>
            </a:xfrm>
            <a:prstGeom prst="mathMultiply">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latin typeface="Arial" panose="020B0604020202020204" pitchFamily="34" charset="0"/>
                <a:cs typeface="Arial" panose="020B0604020202020204" pitchFamily="34" charset="0"/>
              </a:endParaRPr>
            </a:p>
          </p:txBody>
        </p:sp>
        <p:sp>
          <p:nvSpPr>
            <p:cNvPr id="9" name="TextBox 8"/>
            <p:cNvSpPr txBox="1"/>
            <p:nvPr/>
          </p:nvSpPr>
          <p:spPr>
            <a:xfrm>
              <a:off x="1766454" y="4435250"/>
              <a:ext cx="495819" cy="369332"/>
            </a:xfrm>
            <a:prstGeom prst="rect">
              <a:avLst/>
            </a:prstGeom>
            <a:noFill/>
            <a:ln>
              <a:noFill/>
            </a:ln>
          </p:spPr>
          <p:txBody>
            <a:bodyPr wrap="square" rtlCol="0">
              <a:spAutoFit/>
            </a:bodyPr>
            <a:lstStyle/>
            <a:p>
              <a:pPr algn="ctr"/>
              <a:r>
                <a:rPr lang="en-US" dirty="0" smtClean="0">
                  <a:latin typeface="Arial" panose="020B0604020202020204" pitchFamily="34" charset="0"/>
                  <a:cs typeface="Arial" panose="020B0604020202020204" pitchFamily="34" charset="0"/>
                </a:rPr>
                <a:t>B</a:t>
              </a:r>
              <a:endParaRPr lang="en-SG" dirty="0">
                <a:latin typeface="Arial" panose="020B0604020202020204" pitchFamily="34" charset="0"/>
                <a:cs typeface="Arial" panose="020B0604020202020204" pitchFamily="34" charset="0"/>
              </a:endParaRPr>
            </a:p>
          </p:txBody>
        </p:sp>
        <p:sp>
          <p:nvSpPr>
            <p:cNvPr id="10" name="Multiply 9"/>
            <p:cNvSpPr/>
            <p:nvPr/>
          </p:nvSpPr>
          <p:spPr>
            <a:xfrm>
              <a:off x="6802583" y="4804582"/>
              <a:ext cx="288000" cy="288000"/>
            </a:xfrm>
            <a:prstGeom prst="mathMultiply">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latin typeface="Arial" panose="020B0604020202020204" pitchFamily="34" charset="0"/>
                <a:cs typeface="Arial" panose="020B0604020202020204" pitchFamily="34" charset="0"/>
              </a:endParaRPr>
            </a:p>
          </p:txBody>
        </p:sp>
        <p:sp>
          <p:nvSpPr>
            <p:cNvPr id="11" name="TextBox 10"/>
            <p:cNvSpPr txBox="1"/>
            <p:nvPr/>
          </p:nvSpPr>
          <p:spPr>
            <a:xfrm>
              <a:off x="6698673" y="4435250"/>
              <a:ext cx="495819" cy="369332"/>
            </a:xfrm>
            <a:prstGeom prst="rect">
              <a:avLst/>
            </a:prstGeom>
            <a:noFill/>
            <a:ln>
              <a:noFill/>
            </a:ln>
          </p:spPr>
          <p:txBody>
            <a:bodyPr wrap="square" rtlCol="0">
              <a:spAutoFit/>
            </a:bodyPr>
            <a:lstStyle/>
            <a:p>
              <a:pPr algn="ctr"/>
              <a:r>
                <a:rPr lang="en-US" dirty="0" smtClean="0">
                  <a:latin typeface="Arial" panose="020B0604020202020204" pitchFamily="34" charset="0"/>
                  <a:cs typeface="Arial" panose="020B0604020202020204" pitchFamily="34" charset="0"/>
                </a:rPr>
                <a:t>C</a:t>
              </a:r>
              <a:endParaRPr lang="en-SG" dirty="0">
                <a:latin typeface="Arial" panose="020B0604020202020204" pitchFamily="34" charset="0"/>
                <a:cs typeface="Arial" panose="020B0604020202020204" pitchFamily="34" charset="0"/>
              </a:endParaRPr>
            </a:p>
          </p:txBody>
        </p:sp>
        <p:cxnSp>
          <p:nvCxnSpPr>
            <p:cNvPr id="13" name="Straight Connector 12"/>
            <p:cNvCxnSpPr/>
            <p:nvPr/>
          </p:nvCxnSpPr>
          <p:spPr>
            <a:xfrm>
              <a:off x="2022664" y="5023412"/>
              <a:ext cx="0" cy="43200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635345" y="5023412"/>
              <a:ext cx="0" cy="43200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946582" y="5023412"/>
              <a:ext cx="0" cy="43200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2022664" y="5350252"/>
              <a:ext cx="1620000" cy="0"/>
            </a:xfrm>
            <a:prstGeom prst="straightConnector1">
              <a:avLst/>
            </a:prstGeom>
            <a:ln w="19050">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3642664" y="5350252"/>
              <a:ext cx="3276000" cy="0"/>
            </a:xfrm>
            <a:prstGeom prst="straightConnector1">
              <a:avLst/>
            </a:prstGeom>
            <a:ln w="19050">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2483277" y="5397566"/>
              <a:ext cx="698773" cy="369332"/>
            </a:xfrm>
            <a:prstGeom prst="rect">
              <a:avLst/>
            </a:prstGeom>
            <a:noFill/>
            <a:ln>
              <a:noFill/>
            </a:ln>
          </p:spPr>
          <p:txBody>
            <a:bodyPr wrap="square" rtlCol="0">
              <a:spAutoFit/>
            </a:bodyPr>
            <a:lstStyle/>
            <a:p>
              <a:pPr algn="ctr"/>
              <a:r>
                <a:rPr lang="en-US" dirty="0" smtClean="0">
                  <a:latin typeface="Arial" panose="020B0604020202020204" pitchFamily="34" charset="0"/>
                  <a:cs typeface="Arial" panose="020B0604020202020204" pitchFamily="34" charset="0"/>
                </a:rPr>
                <a:t>40 m</a:t>
              </a:r>
              <a:endParaRPr lang="en-SG" dirty="0">
                <a:latin typeface="Arial" panose="020B0604020202020204" pitchFamily="34" charset="0"/>
                <a:cs typeface="Arial" panose="020B0604020202020204" pitchFamily="34" charset="0"/>
              </a:endParaRPr>
            </a:p>
          </p:txBody>
        </p:sp>
        <p:sp>
          <p:nvSpPr>
            <p:cNvPr id="20" name="TextBox 19"/>
            <p:cNvSpPr txBox="1"/>
            <p:nvPr/>
          </p:nvSpPr>
          <p:spPr>
            <a:xfrm>
              <a:off x="4931277" y="5397566"/>
              <a:ext cx="698773" cy="369332"/>
            </a:xfrm>
            <a:prstGeom prst="rect">
              <a:avLst/>
            </a:prstGeom>
            <a:noFill/>
            <a:ln>
              <a:noFill/>
            </a:ln>
          </p:spPr>
          <p:txBody>
            <a:bodyPr wrap="square" rtlCol="0">
              <a:spAutoFit/>
            </a:bodyPr>
            <a:lstStyle/>
            <a:p>
              <a:pPr algn="ctr"/>
              <a:r>
                <a:rPr lang="en-US" dirty="0">
                  <a:latin typeface="Arial" panose="020B0604020202020204" pitchFamily="34" charset="0"/>
                  <a:cs typeface="Arial" panose="020B0604020202020204" pitchFamily="34" charset="0"/>
                </a:rPr>
                <a:t>8</a:t>
              </a:r>
              <a:r>
                <a:rPr lang="en-US" dirty="0" smtClean="0">
                  <a:latin typeface="Arial" panose="020B0604020202020204" pitchFamily="34" charset="0"/>
                  <a:cs typeface="Arial" panose="020B0604020202020204" pitchFamily="34" charset="0"/>
                </a:rPr>
                <a:t>0 m</a:t>
              </a:r>
              <a:endParaRPr lang="en-SG" dirty="0">
                <a:latin typeface="Arial" panose="020B0604020202020204" pitchFamily="34" charset="0"/>
                <a:cs typeface="Arial" panose="020B0604020202020204" pitchFamily="34" charset="0"/>
              </a:endParaRPr>
            </a:p>
          </p:txBody>
        </p:sp>
      </p:grpSp>
      <p:sp>
        <p:nvSpPr>
          <p:cNvPr id="4" name="Right Arrow 3"/>
          <p:cNvSpPr/>
          <p:nvPr/>
        </p:nvSpPr>
        <p:spPr>
          <a:xfrm>
            <a:off x="3656312" y="4955185"/>
            <a:ext cx="3303919" cy="542139"/>
          </a:xfrm>
          <a:prstGeom prst="rightArrow">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32377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left)">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Rot="1" noChangeArrowheads="1"/>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a:t>Illustration of terms</a:t>
            </a:r>
          </a:p>
        </p:txBody>
      </p:sp>
      <p:sp>
        <p:nvSpPr>
          <p:cNvPr id="3" name="Rectangle 3"/>
          <p:cNvSpPr txBox="1">
            <a:spLocks noChangeArrowheads="1"/>
          </p:cNvSpPr>
          <p:nvPr/>
        </p:nvSpPr>
        <p:spPr>
          <a:xfrm>
            <a:off x="457200" y="1034215"/>
            <a:ext cx="8340436"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spcBef>
                <a:spcPts val="3000"/>
              </a:spcBef>
              <a:defRPr/>
            </a:pPr>
            <a:r>
              <a:rPr lang="en-US" sz="2400" dirty="0" smtClean="0"/>
              <a:t>In this example, </a:t>
            </a:r>
            <a:r>
              <a:rPr lang="en-US" sz="2400" dirty="0"/>
              <a:t>if </a:t>
            </a:r>
            <a:r>
              <a:rPr lang="en-US" sz="2400" dirty="0"/>
              <a:t>Point A is the reference </a:t>
            </a:r>
            <a:r>
              <a:rPr lang="en-US" sz="2400" dirty="0" smtClean="0"/>
              <a:t>point and an </a:t>
            </a:r>
            <a:r>
              <a:rPr lang="en-US" sz="2400" dirty="0"/>
              <a:t>object travels </a:t>
            </a:r>
            <a:r>
              <a:rPr lang="en-US" sz="2400" dirty="0" smtClean="0"/>
              <a:t>from Point A to Point B in 4 </a:t>
            </a:r>
            <a:r>
              <a:rPr lang="en-US" sz="2400" dirty="0" smtClean="0"/>
              <a:t>seconds, </a:t>
            </a:r>
            <a:endParaRPr lang="en-US" sz="2400" dirty="0" smtClean="0"/>
          </a:p>
          <a:p>
            <a:pPr>
              <a:lnSpc>
                <a:spcPct val="90000"/>
              </a:lnSpc>
              <a:spcBef>
                <a:spcPts val="3000"/>
              </a:spcBef>
              <a:defRPr/>
            </a:pPr>
            <a:r>
              <a:rPr lang="en-US" sz="2000" dirty="0" smtClean="0"/>
              <a:t>Total distance travelled = 40 m</a:t>
            </a:r>
          </a:p>
          <a:p>
            <a:pPr>
              <a:lnSpc>
                <a:spcPct val="90000"/>
              </a:lnSpc>
              <a:spcBef>
                <a:spcPts val="3000"/>
              </a:spcBef>
              <a:defRPr/>
            </a:pPr>
            <a:r>
              <a:rPr lang="en-US" sz="2000" dirty="0" smtClean="0"/>
              <a:t>Displacement = – </a:t>
            </a:r>
            <a:r>
              <a:rPr lang="en-US" sz="2000" dirty="0"/>
              <a:t>40 </a:t>
            </a:r>
            <a:r>
              <a:rPr lang="en-US" sz="2000" dirty="0" smtClean="0"/>
              <a:t>– 0 </a:t>
            </a:r>
            <a:r>
              <a:rPr lang="en-US" sz="2000" dirty="0"/>
              <a:t>= – 40 </a:t>
            </a:r>
            <a:r>
              <a:rPr lang="en-US" sz="2000" dirty="0" smtClean="0"/>
              <a:t>m</a:t>
            </a:r>
          </a:p>
          <a:p>
            <a:pPr>
              <a:lnSpc>
                <a:spcPct val="90000"/>
              </a:lnSpc>
              <a:spcBef>
                <a:spcPts val="3000"/>
              </a:spcBef>
              <a:defRPr/>
            </a:pPr>
            <a:r>
              <a:rPr lang="en-US" sz="2000" dirty="0" smtClean="0"/>
              <a:t>Average Speed = Total distance </a:t>
            </a:r>
            <a:r>
              <a:rPr lang="en-US" sz="2000" dirty="0"/>
              <a:t>travelled </a:t>
            </a:r>
            <a:r>
              <a:rPr lang="en-US" sz="2000" dirty="0" smtClean="0"/>
              <a:t>/ Time taken = 10 m/s</a:t>
            </a:r>
          </a:p>
          <a:p>
            <a:pPr>
              <a:lnSpc>
                <a:spcPct val="90000"/>
              </a:lnSpc>
              <a:spcBef>
                <a:spcPts val="3000"/>
              </a:spcBef>
              <a:defRPr/>
            </a:pPr>
            <a:r>
              <a:rPr lang="en-US" sz="2000" dirty="0"/>
              <a:t>Average </a:t>
            </a:r>
            <a:r>
              <a:rPr lang="en-US" sz="2000" dirty="0" smtClean="0"/>
              <a:t>Velocity </a:t>
            </a:r>
            <a:r>
              <a:rPr lang="en-US" sz="2000" dirty="0"/>
              <a:t>= </a:t>
            </a:r>
            <a:r>
              <a:rPr lang="en-US" sz="2000" dirty="0" smtClean="0"/>
              <a:t>Displacement </a:t>
            </a:r>
            <a:r>
              <a:rPr lang="en-US" sz="2000" dirty="0"/>
              <a:t>/ </a:t>
            </a:r>
            <a:r>
              <a:rPr lang="en-US" sz="2000" dirty="0" smtClean="0"/>
              <a:t>Time </a:t>
            </a:r>
            <a:r>
              <a:rPr lang="en-US" sz="2000" dirty="0"/>
              <a:t>= </a:t>
            </a:r>
            <a:r>
              <a:rPr lang="en-US" sz="2000" dirty="0" smtClean="0"/>
              <a:t>−10 </a:t>
            </a:r>
            <a:r>
              <a:rPr lang="en-US" sz="2000" dirty="0"/>
              <a:t>m/s</a:t>
            </a:r>
          </a:p>
          <a:p>
            <a:pPr marL="0" indent="0">
              <a:lnSpc>
                <a:spcPct val="90000"/>
              </a:lnSpc>
              <a:spcBef>
                <a:spcPts val="3000"/>
              </a:spcBef>
              <a:buNone/>
              <a:defRPr/>
            </a:pPr>
            <a:endParaRPr lang="en-US" sz="2000" dirty="0" smtClean="0"/>
          </a:p>
          <a:p>
            <a:pPr>
              <a:lnSpc>
                <a:spcPct val="90000"/>
              </a:lnSpc>
              <a:spcBef>
                <a:spcPts val="3000"/>
              </a:spcBef>
              <a:defRPr/>
            </a:pPr>
            <a:endParaRPr lang="en-US" sz="2000" dirty="0" smtClean="0"/>
          </a:p>
          <a:p>
            <a:pPr>
              <a:lnSpc>
                <a:spcPct val="90000"/>
              </a:lnSpc>
              <a:spcBef>
                <a:spcPts val="3000"/>
              </a:spcBef>
              <a:defRPr/>
            </a:pPr>
            <a:endParaRPr lang="en-US" sz="2400" dirty="0" smtClean="0"/>
          </a:p>
          <a:p>
            <a:pPr>
              <a:lnSpc>
                <a:spcPct val="90000"/>
              </a:lnSpc>
              <a:spcBef>
                <a:spcPts val="3000"/>
              </a:spcBef>
              <a:defRPr/>
            </a:pPr>
            <a:endParaRPr lang="en-US" sz="2400" dirty="0" smtClean="0"/>
          </a:p>
        </p:txBody>
      </p:sp>
      <p:grpSp>
        <p:nvGrpSpPr>
          <p:cNvPr id="21" name="Group 20"/>
          <p:cNvGrpSpPr/>
          <p:nvPr/>
        </p:nvGrpSpPr>
        <p:grpSpPr>
          <a:xfrm>
            <a:off x="1233055" y="5418955"/>
            <a:ext cx="6480000" cy="1331648"/>
            <a:chOff x="1233055" y="4435250"/>
            <a:chExt cx="6480000" cy="1331648"/>
          </a:xfrm>
        </p:grpSpPr>
        <p:cxnSp>
          <p:nvCxnSpPr>
            <p:cNvPr id="5" name="Straight Connector 4"/>
            <p:cNvCxnSpPr/>
            <p:nvPr/>
          </p:nvCxnSpPr>
          <p:spPr>
            <a:xfrm flipV="1">
              <a:off x="1233055" y="4959927"/>
              <a:ext cx="648000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Multiply 5"/>
            <p:cNvSpPr/>
            <p:nvPr/>
          </p:nvSpPr>
          <p:spPr>
            <a:xfrm>
              <a:off x="3491346" y="4804582"/>
              <a:ext cx="288000" cy="288000"/>
            </a:xfrm>
            <a:prstGeom prst="mathMultiply">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7" name="TextBox 6"/>
            <p:cNvSpPr txBox="1"/>
            <p:nvPr/>
          </p:nvSpPr>
          <p:spPr>
            <a:xfrm>
              <a:off x="3387436" y="4435250"/>
              <a:ext cx="495819" cy="369332"/>
            </a:xfrm>
            <a:prstGeom prst="rect">
              <a:avLst/>
            </a:prstGeom>
            <a:noFill/>
            <a:ln>
              <a:noFill/>
            </a:ln>
          </p:spPr>
          <p:txBody>
            <a:bodyPr wrap="square" rtlCol="0">
              <a:spAutoFit/>
            </a:bodyPr>
            <a:lstStyle/>
            <a:p>
              <a:pPr algn="ctr"/>
              <a:r>
                <a:rPr lang="en-US" dirty="0" smtClean="0"/>
                <a:t>A</a:t>
              </a:r>
              <a:endParaRPr lang="en-SG" dirty="0"/>
            </a:p>
          </p:txBody>
        </p:sp>
        <p:sp>
          <p:nvSpPr>
            <p:cNvPr id="8" name="Multiply 7"/>
            <p:cNvSpPr/>
            <p:nvPr/>
          </p:nvSpPr>
          <p:spPr>
            <a:xfrm>
              <a:off x="1870364" y="4804582"/>
              <a:ext cx="288000" cy="288000"/>
            </a:xfrm>
            <a:prstGeom prst="mathMultiply">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9" name="TextBox 8"/>
            <p:cNvSpPr txBox="1"/>
            <p:nvPr/>
          </p:nvSpPr>
          <p:spPr>
            <a:xfrm>
              <a:off x="1766454" y="4435250"/>
              <a:ext cx="495819" cy="369332"/>
            </a:xfrm>
            <a:prstGeom prst="rect">
              <a:avLst/>
            </a:prstGeom>
            <a:noFill/>
            <a:ln>
              <a:noFill/>
            </a:ln>
          </p:spPr>
          <p:txBody>
            <a:bodyPr wrap="square" rtlCol="0">
              <a:spAutoFit/>
            </a:bodyPr>
            <a:lstStyle/>
            <a:p>
              <a:pPr algn="ctr"/>
              <a:r>
                <a:rPr lang="en-US" dirty="0" smtClean="0"/>
                <a:t>B</a:t>
              </a:r>
              <a:endParaRPr lang="en-SG" dirty="0"/>
            </a:p>
          </p:txBody>
        </p:sp>
        <p:sp>
          <p:nvSpPr>
            <p:cNvPr id="10" name="Multiply 9"/>
            <p:cNvSpPr/>
            <p:nvPr/>
          </p:nvSpPr>
          <p:spPr>
            <a:xfrm>
              <a:off x="6802583" y="4804582"/>
              <a:ext cx="288000" cy="288000"/>
            </a:xfrm>
            <a:prstGeom prst="mathMultiply">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11" name="TextBox 10"/>
            <p:cNvSpPr txBox="1"/>
            <p:nvPr/>
          </p:nvSpPr>
          <p:spPr>
            <a:xfrm>
              <a:off x="6698673" y="4435250"/>
              <a:ext cx="495819" cy="369332"/>
            </a:xfrm>
            <a:prstGeom prst="rect">
              <a:avLst/>
            </a:prstGeom>
            <a:noFill/>
            <a:ln>
              <a:noFill/>
            </a:ln>
          </p:spPr>
          <p:txBody>
            <a:bodyPr wrap="square" rtlCol="0">
              <a:spAutoFit/>
            </a:bodyPr>
            <a:lstStyle/>
            <a:p>
              <a:pPr algn="ctr"/>
              <a:r>
                <a:rPr lang="en-US" dirty="0" smtClean="0"/>
                <a:t>C</a:t>
              </a:r>
              <a:endParaRPr lang="en-SG" dirty="0"/>
            </a:p>
          </p:txBody>
        </p:sp>
        <p:cxnSp>
          <p:nvCxnSpPr>
            <p:cNvPr id="13" name="Straight Connector 12"/>
            <p:cNvCxnSpPr/>
            <p:nvPr/>
          </p:nvCxnSpPr>
          <p:spPr>
            <a:xfrm>
              <a:off x="2022664" y="5023412"/>
              <a:ext cx="0" cy="43200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635345" y="5023412"/>
              <a:ext cx="0" cy="43200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946582" y="5023412"/>
              <a:ext cx="0" cy="43200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2022664" y="5350252"/>
              <a:ext cx="1620000" cy="0"/>
            </a:xfrm>
            <a:prstGeom prst="straightConnector1">
              <a:avLst/>
            </a:prstGeom>
            <a:ln w="19050">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3642664" y="5350252"/>
              <a:ext cx="3276000" cy="0"/>
            </a:xfrm>
            <a:prstGeom prst="straightConnector1">
              <a:avLst/>
            </a:prstGeom>
            <a:ln w="19050">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2483277" y="5397566"/>
              <a:ext cx="698773" cy="369332"/>
            </a:xfrm>
            <a:prstGeom prst="rect">
              <a:avLst/>
            </a:prstGeom>
            <a:noFill/>
            <a:ln>
              <a:noFill/>
            </a:ln>
          </p:spPr>
          <p:txBody>
            <a:bodyPr wrap="square" rtlCol="0">
              <a:spAutoFit/>
            </a:bodyPr>
            <a:lstStyle/>
            <a:p>
              <a:pPr algn="ctr"/>
              <a:r>
                <a:rPr lang="en-US" dirty="0" smtClean="0"/>
                <a:t>40 m</a:t>
              </a:r>
              <a:endParaRPr lang="en-SG" dirty="0"/>
            </a:p>
          </p:txBody>
        </p:sp>
        <p:sp>
          <p:nvSpPr>
            <p:cNvPr id="20" name="TextBox 19"/>
            <p:cNvSpPr txBox="1"/>
            <p:nvPr/>
          </p:nvSpPr>
          <p:spPr>
            <a:xfrm>
              <a:off x="4931277" y="5397566"/>
              <a:ext cx="698773" cy="369332"/>
            </a:xfrm>
            <a:prstGeom prst="rect">
              <a:avLst/>
            </a:prstGeom>
            <a:noFill/>
            <a:ln>
              <a:noFill/>
            </a:ln>
          </p:spPr>
          <p:txBody>
            <a:bodyPr wrap="square" rtlCol="0">
              <a:spAutoFit/>
            </a:bodyPr>
            <a:lstStyle/>
            <a:p>
              <a:pPr algn="ctr"/>
              <a:r>
                <a:rPr lang="en-US" dirty="0"/>
                <a:t>8</a:t>
              </a:r>
              <a:r>
                <a:rPr lang="en-US" dirty="0" smtClean="0"/>
                <a:t>0 m</a:t>
              </a:r>
              <a:endParaRPr lang="en-SG" dirty="0"/>
            </a:p>
          </p:txBody>
        </p:sp>
      </p:grpSp>
      <p:sp>
        <p:nvSpPr>
          <p:cNvPr id="4" name="Right Arrow 3"/>
          <p:cNvSpPr/>
          <p:nvPr/>
        </p:nvSpPr>
        <p:spPr>
          <a:xfrm flipH="1">
            <a:off x="1980064" y="4959946"/>
            <a:ext cx="1656000" cy="542139"/>
          </a:xfrm>
          <a:prstGeom prst="rightArrow">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46916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righ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left)">
                                      <p:cBhvr>
                                        <p:cTn id="20" dur="500"/>
                                        <p:tgtEl>
                                          <p:spTgt spid="3">
                                            <p:txEl>
                                              <p:pRg st="2" end="2"/>
                                            </p:tx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ipe(left)">
                                      <p:cBhvr>
                                        <p:cTn id="24" dur="500"/>
                                        <p:tgtEl>
                                          <p:spTgt spid="3">
                                            <p:txEl>
                                              <p:pRg st="3" end="3"/>
                                            </p:tx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ipe(left)">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8192CC40256BA743BB061CE4353DE5A8" ma:contentTypeVersion="0" ma:contentTypeDescription="Create a new document." ma:contentTypeScope="" ma:versionID="53541e5cc2014cdc8811c88d2119b944">
  <xsd:schema xmlns:xsd="http://www.w3.org/2001/XMLSchema" xmlns:xs="http://www.w3.org/2001/XMLSchema" xmlns:p="http://schemas.microsoft.com/office/2006/metadata/properties" xmlns:ns2="11cbfdd1-0d15-4d2e-8163-76ddba46e71e" targetNamespace="http://schemas.microsoft.com/office/2006/metadata/properties" ma:root="true" ma:fieldsID="c9f6bf29eb9c4ae868f849c8f66196af" ns2:_="">
    <xsd:import namespace="11cbfdd1-0d15-4d2e-8163-76ddba46e71e"/>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cbfdd1-0d15-4d2e-8163-76ddba46e71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11cbfdd1-0d15-4d2e-8163-76ddba46e71e">2VY3XA7RMHT7-1431402006-96</_dlc_DocId>
    <_dlc_DocIdUrl xmlns="11cbfdd1-0d15-4d2e-8163-76ddba46e71e">
      <Url>https://rp-sp.rp.edu.sg/sites/LCMS_0-0-A113-1/_layouts/15/DocIdRedir.aspx?ID=2VY3XA7RMHT7-1431402006-96</Url>
      <Description>2VY3XA7RMHT7-1431402006-96</Description>
    </_dlc_DocIdUrl>
  </documentManagement>
</p:properties>
</file>

<file path=customXml/itemProps1.xml><?xml version="1.0" encoding="utf-8"?>
<ds:datastoreItem xmlns:ds="http://schemas.openxmlformats.org/officeDocument/2006/customXml" ds:itemID="{035FF793-31C5-4613-B4B3-0ACD9E75C868}"/>
</file>

<file path=customXml/itemProps2.xml><?xml version="1.0" encoding="utf-8"?>
<ds:datastoreItem xmlns:ds="http://schemas.openxmlformats.org/officeDocument/2006/customXml" ds:itemID="{6EC3348B-EDC3-492E-853F-63F612A1FA2D}"/>
</file>

<file path=customXml/itemProps3.xml><?xml version="1.0" encoding="utf-8"?>
<ds:datastoreItem xmlns:ds="http://schemas.openxmlformats.org/officeDocument/2006/customXml" ds:itemID="{2F32E87D-71A2-4C5B-B837-CEEDCB5CDC01}"/>
</file>

<file path=customXml/itemProps4.xml><?xml version="1.0" encoding="utf-8"?>
<ds:datastoreItem xmlns:ds="http://schemas.openxmlformats.org/officeDocument/2006/customXml" ds:itemID="{E9F7D972-78DD-4AFC-9DDB-9EA16895736A}"/>
</file>

<file path=docProps/app.xml><?xml version="1.0" encoding="utf-8"?>
<Properties xmlns="http://schemas.openxmlformats.org/officeDocument/2006/extended-properties" xmlns:vt="http://schemas.openxmlformats.org/officeDocument/2006/docPropsVTypes">
  <TotalTime>2885</TotalTime>
  <Words>2133</Words>
  <Application>Microsoft Office PowerPoint</Application>
  <PresentationFormat>On-screen Show (4:3)</PresentationFormat>
  <Paragraphs>399</Paragraphs>
  <Slides>36</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39" baseType="lpstr">
      <vt:lpstr>Office Theme</vt:lpstr>
      <vt:lpstr>Microsoft Equation 3.0</vt:lpstr>
      <vt:lpstr>Equation</vt:lpstr>
      <vt:lpstr>P08 Train Schedule 6th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P06 Train Schedule 6th Presentation</dc:title>
  <dc:creator>Ben Ong</dc:creator>
  <cp:lastModifiedBy>Chng Lina</cp:lastModifiedBy>
  <cp:revision>214</cp:revision>
  <dcterms:created xsi:type="dcterms:W3CDTF">2011-06-07T03:26:48Z</dcterms:created>
  <dcterms:modified xsi:type="dcterms:W3CDTF">2017-06-01T02:51:52Z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0x0101008192CC40256BA743BB061CE4353DE5A8</vt:lpwstr>
  </property>
  <property fmtid="{D5CDD505-2E9C-101B-9397-08002B2CF9AE}" pid="3" name="_dlc_DocIdItemGuid">
    <vt:lpwstr>21004b5b-e919-487a-8b79-7c5fc8140687</vt:lpwstr>
  </property>
</Properties>
</file>