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8" r:id="rId2"/>
    <p:sldId id="300" r:id="rId3"/>
    <p:sldId id="301" r:id="rId4"/>
    <p:sldId id="302" r:id="rId5"/>
    <p:sldId id="303" r:id="rId6"/>
    <p:sldId id="304" r:id="rId7"/>
    <p:sldId id="305" r:id="rId8"/>
    <p:sldId id="306" r:id="rId9"/>
    <p:sldId id="309" r:id="rId10"/>
    <p:sldId id="260" r:id="rId11"/>
    <p:sldId id="313" r:id="rId12"/>
    <p:sldId id="278" r:id="rId13"/>
    <p:sldId id="310" r:id="rId14"/>
    <p:sldId id="279" r:id="rId15"/>
    <p:sldId id="280" r:id="rId16"/>
    <p:sldId id="281" r:id="rId17"/>
    <p:sldId id="282" r:id="rId18"/>
    <p:sldId id="283" r:id="rId19"/>
    <p:sldId id="284" r:id="rId20"/>
    <p:sldId id="285" r:id="rId21"/>
    <p:sldId id="296" r:id="rId22"/>
    <p:sldId id="286" r:id="rId23"/>
    <p:sldId id="311" r:id="rId24"/>
    <p:sldId id="293" r:id="rId25"/>
    <p:sldId id="294" r:id="rId26"/>
    <p:sldId id="295" r:id="rId27"/>
    <p:sldId id="288" r:id="rId28"/>
    <p:sldId id="297" r:id="rId29"/>
    <p:sldId id="298" r:id="rId30"/>
    <p:sldId id="29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0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40"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2724E7-839B-4FCB-86A4-4830F330B60C}" type="datetimeFigureOut">
              <a:rPr lang="en-SG" smtClean="0"/>
              <a:t>19/7/2017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D93F3-AE10-463C-B4EA-81289C9A0064}" type="slidenum">
              <a:rPr lang="en-SG" smtClean="0"/>
              <a:t>‹#›</a:t>
            </a:fld>
            <a:endParaRPr lang="en-SG"/>
          </a:p>
        </p:txBody>
      </p:sp>
    </p:spTree>
    <p:extLst>
      <p:ext uri="{BB962C8B-B14F-4D97-AF65-F5344CB8AC3E}">
        <p14:creationId xmlns:p14="http://schemas.microsoft.com/office/powerpoint/2010/main" val="39950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2AD93F3-AE10-463C-B4EA-81289C9A0064}" type="slidenum">
              <a:rPr lang="en-SG" smtClean="0"/>
              <a:t>11</a:t>
            </a:fld>
            <a:endParaRPr lang="en-SG"/>
          </a:p>
        </p:txBody>
      </p:sp>
    </p:spTree>
    <p:extLst>
      <p:ext uri="{BB962C8B-B14F-4D97-AF65-F5344CB8AC3E}">
        <p14:creationId xmlns:p14="http://schemas.microsoft.com/office/powerpoint/2010/main" val="472779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2"/>
            <a:ext cx="7533068" cy="2027357"/>
          </a:xfrm>
        </p:spPr>
        <p:txBody>
          <a:bodyPr>
            <a:normAutofit/>
          </a:bodyPr>
          <a:lstStyle/>
          <a:p>
            <a:r>
              <a:rPr lang="en-US" dirty="0" smtClean="0">
                <a:solidFill>
                  <a:srgbClr val="000000"/>
                </a:solidFill>
              </a:rPr>
              <a:t>P09</a:t>
            </a:r>
            <a:r>
              <a:rPr lang="en-US" dirty="0" smtClean="0"/>
              <a:t/>
            </a:r>
            <a:br>
              <a:rPr lang="en-US" dirty="0" smtClean="0"/>
            </a:br>
            <a:r>
              <a:rPr lang="en-US" dirty="0" smtClean="0"/>
              <a:t>Player Selection</a:t>
            </a:r>
            <a:br>
              <a:rPr lang="en-US" dirty="0" smtClean="0"/>
            </a:br>
            <a:r>
              <a:rPr lang="en-US" sz="4000" dirty="0" smtClean="0"/>
              <a:t>6</a:t>
            </a:r>
            <a:r>
              <a:rPr lang="en-US" sz="4000" baseline="30000" dirty="0" smtClean="0"/>
              <a:t>th</a:t>
            </a:r>
            <a:r>
              <a:rPr lang="en-US" sz="4000" dirty="0" smtClean="0"/>
              <a:t> Presentation</a:t>
            </a:r>
            <a:endParaRPr lang="en-US" sz="4000" dirty="0"/>
          </a:p>
        </p:txBody>
      </p:sp>
      <p:sp>
        <p:nvSpPr>
          <p:cNvPr id="3" name="TextBox 2"/>
          <p:cNvSpPr txBox="1"/>
          <p:nvPr/>
        </p:nvSpPr>
        <p:spPr>
          <a:xfrm>
            <a:off x="1084972" y="3906027"/>
            <a:ext cx="2501198" cy="400110"/>
          </a:xfrm>
          <a:prstGeom prst="rect">
            <a:avLst/>
          </a:prstGeom>
          <a:noFill/>
        </p:spPr>
        <p:txBody>
          <a:bodyPr wrap="none" rtlCol="0">
            <a:spAutoFit/>
          </a:bodyPr>
          <a:lstStyle/>
          <a:p>
            <a:r>
              <a:rPr lang="en-US" sz="2000" dirty="0" smtClean="0">
                <a:latin typeface="Arial"/>
                <a:cs typeface="Arial"/>
              </a:rPr>
              <a:t>A113 – Mathematics</a:t>
            </a:r>
          </a:p>
        </p:txBody>
      </p:sp>
    </p:spTree>
    <p:extLst>
      <p:ext uri="{BB962C8B-B14F-4D97-AF65-F5344CB8AC3E}">
        <p14:creationId xmlns:p14="http://schemas.microsoft.com/office/powerpoint/2010/main" val="197222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4033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Frequency table</a:t>
            </a:r>
            <a:endParaRPr lang="en-US" sz="3200" b="1" dirty="0" smtClean="0"/>
          </a:p>
        </p:txBody>
      </p:sp>
      <p:sp>
        <p:nvSpPr>
          <p:cNvPr id="3" name="Rectangle 3"/>
          <p:cNvSpPr txBox="1">
            <a:spLocks noChangeArrowheads="1"/>
          </p:cNvSpPr>
          <p:nvPr/>
        </p:nvSpPr>
        <p:spPr>
          <a:xfrm>
            <a:off x="457200" y="1524000"/>
            <a:ext cx="8534400" cy="1447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 </a:t>
            </a:r>
            <a:r>
              <a:rPr lang="en-US" sz="2400" b="1" dirty="0" smtClean="0"/>
              <a:t>frequency table</a:t>
            </a:r>
            <a:r>
              <a:rPr lang="en-US" sz="2400" dirty="0" smtClean="0">
                <a:solidFill>
                  <a:srgbClr val="0000FF"/>
                </a:solidFill>
              </a:rPr>
              <a:t> </a:t>
            </a:r>
            <a:r>
              <a:rPr lang="en-US" sz="2400" dirty="0" smtClean="0"/>
              <a:t>is a way of </a:t>
            </a:r>
            <a:r>
              <a:rPr lang="en-US" sz="2400" dirty="0" err="1" smtClean="0"/>
              <a:t>summarising</a:t>
            </a:r>
            <a:r>
              <a:rPr lang="en-US" sz="2400" dirty="0" smtClean="0"/>
              <a:t> a set of data. </a:t>
            </a:r>
          </a:p>
          <a:p>
            <a:r>
              <a:rPr lang="en-US" sz="2400" dirty="0" smtClean="0"/>
              <a:t>It shows a set of possible outcomes and the number of times each outcome occurs.</a:t>
            </a:r>
            <a:endParaRPr lang="en-US" sz="2000" dirty="0" smtClean="0"/>
          </a:p>
        </p:txBody>
      </p:sp>
      <p:graphicFrame>
        <p:nvGraphicFramePr>
          <p:cNvPr id="4" name="Group 48"/>
          <p:cNvGraphicFramePr>
            <a:graphicFrameLocks/>
          </p:cNvGraphicFramePr>
          <p:nvPr>
            <p:extLst>
              <p:ext uri="{D42A27DB-BD31-4B8C-83A1-F6EECF244321}">
                <p14:modId xmlns:p14="http://schemas.microsoft.com/office/powerpoint/2010/main" val="278822070"/>
              </p:ext>
            </p:extLst>
          </p:nvPr>
        </p:nvGraphicFramePr>
        <p:xfrm>
          <a:off x="2981325" y="2866390"/>
          <a:ext cx="3253220" cy="3688080"/>
        </p:xfrm>
        <a:graphic>
          <a:graphicData uri="http://schemas.openxmlformats.org/drawingml/2006/table">
            <a:tbl>
              <a:tblPr/>
              <a:tblGrid>
                <a:gridCol w="1701511"/>
                <a:gridCol w="1551709"/>
              </a:tblGrid>
              <a:tr h="198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Score Range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 Frequency</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179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311 to 315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316 to 320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321 to 325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326 to 330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331 to 335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336 to 340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341 to 345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346 to 350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351 to 355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356 to 360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 Box 182"/>
          <p:cNvSpPr txBox="1">
            <a:spLocks noChangeArrowheads="1"/>
          </p:cNvSpPr>
          <p:nvPr/>
        </p:nvSpPr>
        <p:spPr bwMode="auto">
          <a:xfrm>
            <a:off x="6463145" y="3126799"/>
            <a:ext cx="2389910" cy="738664"/>
          </a:xfrm>
          <a:prstGeom prst="rect">
            <a:avLst/>
          </a:prstGeom>
          <a:noFill/>
          <a:ln w="9525">
            <a:noFill/>
            <a:miter lim="800000"/>
            <a:headEnd/>
            <a:tailEnd/>
          </a:ln>
        </p:spPr>
        <p:txBody>
          <a:bodyPr wrap="square">
            <a:spAutoFit/>
          </a:bodyPr>
          <a:lstStyle/>
          <a:p>
            <a:pPr>
              <a:spcBef>
                <a:spcPct val="50000"/>
              </a:spcBef>
            </a:pPr>
            <a:r>
              <a:rPr lang="en-SG" sz="1400" b="0" dirty="0">
                <a:solidFill>
                  <a:srgbClr val="FF0000"/>
                </a:solidFill>
                <a:latin typeface="Arial" pitchFamily="34" charset="0"/>
                <a:cs typeface="Arial" pitchFamily="34" charset="0"/>
              </a:rPr>
              <a:t>The number of times that </a:t>
            </a:r>
            <a:r>
              <a:rPr lang="en-SG" sz="1400" b="0" dirty="0" smtClean="0">
                <a:solidFill>
                  <a:srgbClr val="FF0000"/>
                </a:solidFill>
                <a:latin typeface="Arial" pitchFamily="34" charset="0"/>
                <a:cs typeface="Arial" pitchFamily="34" charset="0"/>
              </a:rPr>
              <a:t>Andrew’s </a:t>
            </a:r>
            <a:r>
              <a:rPr lang="en-SG" sz="1400" b="0" dirty="0">
                <a:solidFill>
                  <a:srgbClr val="FF0000"/>
                </a:solidFill>
                <a:latin typeface="Arial" pitchFamily="34" charset="0"/>
                <a:cs typeface="Arial" pitchFamily="34" charset="0"/>
              </a:rPr>
              <a:t>score fall within the range of </a:t>
            </a:r>
            <a:r>
              <a:rPr lang="en-SG" sz="1400" b="0" dirty="0" smtClean="0">
                <a:solidFill>
                  <a:srgbClr val="FF0000"/>
                </a:solidFill>
                <a:latin typeface="Arial" pitchFamily="34" charset="0"/>
                <a:cs typeface="Arial" pitchFamily="34" charset="0"/>
              </a:rPr>
              <a:t>311 </a:t>
            </a:r>
            <a:r>
              <a:rPr lang="en-SG" sz="1400" b="0" dirty="0">
                <a:solidFill>
                  <a:srgbClr val="FF0000"/>
                </a:solidFill>
                <a:latin typeface="Arial" pitchFamily="34" charset="0"/>
                <a:cs typeface="Arial" pitchFamily="34" charset="0"/>
              </a:rPr>
              <a:t>to </a:t>
            </a:r>
            <a:r>
              <a:rPr lang="en-SG" sz="1400" b="0" dirty="0" smtClean="0">
                <a:solidFill>
                  <a:srgbClr val="FF0000"/>
                </a:solidFill>
                <a:latin typeface="Arial" pitchFamily="34" charset="0"/>
                <a:cs typeface="Arial" pitchFamily="34" charset="0"/>
              </a:rPr>
              <a:t>315 </a:t>
            </a:r>
            <a:r>
              <a:rPr lang="en-SG" sz="1400" b="0" dirty="0">
                <a:solidFill>
                  <a:srgbClr val="FF0000"/>
                </a:solidFill>
                <a:latin typeface="Arial" pitchFamily="34" charset="0"/>
                <a:cs typeface="Arial" pitchFamily="34" charset="0"/>
              </a:rPr>
              <a:t>is </a:t>
            </a:r>
            <a:r>
              <a:rPr lang="en-SG" sz="1400" dirty="0">
                <a:solidFill>
                  <a:srgbClr val="FF0000"/>
                </a:solidFill>
                <a:latin typeface="Arial" pitchFamily="34" charset="0"/>
                <a:cs typeface="Arial" pitchFamily="34" charset="0"/>
              </a:rPr>
              <a:t>4</a:t>
            </a:r>
            <a:r>
              <a:rPr lang="en-SG" sz="1400" b="0" dirty="0" smtClean="0">
                <a:solidFill>
                  <a:srgbClr val="FF0000"/>
                </a:solidFill>
                <a:latin typeface="Arial" pitchFamily="34" charset="0"/>
                <a:cs typeface="Arial" pitchFamily="34" charset="0"/>
              </a:rPr>
              <a:t>.</a:t>
            </a:r>
            <a:endParaRPr lang="en-SG" sz="1400" b="0" dirty="0">
              <a:solidFill>
                <a:srgbClr val="FF0000"/>
              </a:solidFill>
              <a:latin typeface="Arial" pitchFamily="34" charset="0"/>
              <a:cs typeface="Arial" pitchFamily="34" charset="0"/>
            </a:endParaRPr>
          </a:p>
        </p:txBody>
      </p:sp>
      <p:sp>
        <p:nvSpPr>
          <p:cNvPr id="6" name="Line 183"/>
          <p:cNvSpPr>
            <a:spLocks noChangeShapeType="1"/>
          </p:cNvSpPr>
          <p:nvPr/>
        </p:nvSpPr>
        <p:spPr bwMode="auto">
          <a:xfrm flipH="1">
            <a:off x="6005945" y="3428567"/>
            <a:ext cx="457200" cy="0"/>
          </a:xfrm>
          <a:prstGeom prst="line">
            <a:avLst/>
          </a:prstGeom>
          <a:noFill/>
          <a:ln w="9525">
            <a:solidFill>
              <a:srgbClr val="FF0066"/>
            </a:solidFill>
            <a:round/>
            <a:headEnd/>
            <a:tailEnd type="triangle" w="med" len="med"/>
          </a:ln>
        </p:spPr>
        <p:txBody>
          <a:bodyPr/>
          <a:lstStyle/>
          <a:p>
            <a:endParaRPr lang="en-GB"/>
          </a:p>
        </p:txBody>
      </p:sp>
      <p:sp>
        <p:nvSpPr>
          <p:cNvPr id="7" name="Text Box 185"/>
          <p:cNvSpPr txBox="1">
            <a:spLocks noChangeArrowheads="1"/>
          </p:cNvSpPr>
          <p:nvPr/>
        </p:nvSpPr>
        <p:spPr bwMode="auto">
          <a:xfrm>
            <a:off x="771525" y="2862263"/>
            <a:ext cx="2209800" cy="457200"/>
          </a:xfrm>
          <a:prstGeom prst="rect">
            <a:avLst/>
          </a:prstGeom>
          <a:noFill/>
          <a:ln w="9525">
            <a:noFill/>
            <a:miter lim="800000"/>
            <a:headEnd/>
            <a:tailEnd/>
          </a:ln>
        </p:spPr>
        <p:txBody>
          <a:bodyPr>
            <a:spAutoFit/>
          </a:bodyPr>
          <a:lstStyle/>
          <a:p>
            <a:pPr>
              <a:spcBef>
                <a:spcPct val="50000"/>
              </a:spcBef>
            </a:pPr>
            <a:r>
              <a:rPr lang="en-SG" sz="2000" b="0" dirty="0">
                <a:latin typeface="Arial" pitchFamily="34" charset="0"/>
                <a:cs typeface="Arial" pitchFamily="34" charset="0"/>
              </a:rPr>
              <a:t>Example</a:t>
            </a:r>
            <a:r>
              <a:rPr lang="en-SG" sz="2400" b="0" dirty="0">
                <a:latin typeface="Arial" pitchFamily="34" charset="0"/>
                <a:cs typeface="Arial" pitchFamily="34" charset="0"/>
              </a:rPr>
              <a:t>:</a:t>
            </a:r>
          </a:p>
        </p:txBody>
      </p:sp>
      <p:sp>
        <p:nvSpPr>
          <p:cNvPr id="8" name="Text Box 186"/>
          <p:cNvSpPr txBox="1">
            <a:spLocks noChangeArrowheads="1"/>
          </p:cNvSpPr>
          <p:nvPr/>
        </p:nvSpPr>
        <p:spPr bwMode="auto">
          <a:xfrm>
            <a:off x="914400" y="4495800"/>
            <a:ext cx="1814513" cy="336550"/>
          </a:xfrm>
          <a:prstGeom prst="rect">
            <a:avLst/>
          </a:prstGeom>
          <a:noFill/>
          <a:ln w="9525">
            <a:noFill/>
            <a:miter lim="800000"/>
            <a:headEnd/>
            <a:tailEnd/>
          </a:ln>
        </p:spPr>
        <p:txBody>
          <a:bodyPr>
            <a:spAutoFit/>
          </a:bodyPr>
          <a:lstStyle/>
          <a:p>
            <a:pPr algn="r">
              <a:spcBef>
                <a:spcPct val="50000"/>
              </a:spcBef>
            </a:pPr>
            <a:r>
              <a:rPr lang="en-SG" sz="1600" b="0" dirty="0" smtClean="0">
                <a:latin typeface="Arial" pitchFamily="34" charset="0"/>
                <a:cs typeface="Arial" pitchFamily="34" charset="0"/>
              </a:rPr>
              <a:t>Andrew’s </a:t>
            </a:r>
            <a:r>
              <a:rPr lang="en-SG" sz="1600" b="0" dirty="0">
                <a:latin typeface="Arial" pitchFamily="34" charset="0"/>
                <a:cs typeface="Arial" pitchFamily="34" charset="0"/>
              </a:rPr>
              <a:t>scores:</a:t>
            </a:r>
          </a:p>
        </p:txBody>
      </p:sp>
    </p:spTree>
    <p:extLst>
      <p:ext uri="{BB962C8B-B14F-4D97-AF65-F5344CB8AC3E}">
        <p14:creationId xmlns:p14="http://schemas.microsoft.com/office/powerpoint/2010/main" val="108270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4033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Relative Frequency</a:t>
            </a:r>
            <a:endParaRPr lang="en-US" sz="3200" b="1" dirty="0" smtClean="0"/>
          </a:p>
        </p:txBody>
      </p:sp>
      <p:sp>
        <p:nvSpPr>
          <p:cNvPr id="3" name="Rectangle 3"/>
          <p:cNvSpPr txBox="1">
            <a:spLocks noChangeArrowheads="1"/>
          </p:cNvSpPr>
          <p:nvPr/>
        </p:nvSpPr>
        <p:spPr>
          <a:xfrm>
            <a:off x="457200" y="877213"/>
            <a:ext cx="8534400" cy="1447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400" b="1" dirty="0"/>
              <a:t>Relative frequency </a:t>
            </a:r>
            <a:r>
              <a:rPr lang="en-US" sz="2400" dirty="0"/>
              <a:t>can also be interpreted as the probability of the occurrence of a particular event. </a:t>
            </a:r>
            <a:endParaRPr lang="en-SG" sz="2400" dirty="0"/>
          </a:p>
        </p:txBody>
      </p:sp>
      <p:graphicFrame>
        <p:nvGraphicFramePr>
          <p:cNvPr id="4" name="Group 48"/>
          <p:cNvGraphicFramePr>
            <a:graphicFrameLocks/>
          </p:cNvGraphicFramePr>
          <p:nvPr>
            <p:extLst>
              <p:ext uri="{D42A27DB-BD31-4B8C-83A1-F6EECF244321}">
                <p14:modId xmlns:p14="http://schemas.microsoft.com/office/powerpoint/2010/main" val="3436744621"/>
              </p:ext>
            </p:extLst>
          </p:nvPr>
        </p:nvGraphicFramePr>
        <p:xfrm>
          <a:off x="2981325" y="2424389"/>
          <a:ext cx="4084493" cy="3931920"/>
        </p:xfrm>
        <a:graphic>
          <a:graphicData uri="http://schemas.openxmlformats.org/drawingml/2006/table">
            <a:tbl>
              <a:tblPr/>
              <a:tblGrid>
                <a:gridCol w="1152023"/>
                <a:gridCol w="1602434"/>
                <a:gridCol w="1330036"/>
              </a:tblGrid>
              <a:tr h="19843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Score Range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 Frequency</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Relative Frequency</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179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311 to 315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4/70=2/35   </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316 to 320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16/70 =8/35 </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321 to 325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25/70=5/14   </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326 to 330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19/70   </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331 to 335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6/70=3/35  </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336 to 340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0</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341 to 345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0</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938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346 to 350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0</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351 to 355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0</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356 to 360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a:ln>
                            <a:noFill/>
                          </a:ln>
                          <a:solidFill>
                            <a:schemeClr val="tx1"/>
                          </a:solidFill>
                          <a:effectLst/>
                          <a:latin typeface="Arial" charset="0"/>
                          <a:ea typeface="+mn-ea"/>
                          <a:cs typeface="Arial"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fontAlgn="ctr"/>
                      <a:r>
                        <a:rPr kumimoji="0" lang="en-SG" sz="1600" b="0" i="0" u="none" strike="noStrike" kern="1200" cap="none" normalizeH="0" baseline="0" dirty="0" smtClean="0">
                          <a:ln>
                            <a:noFill/>
                          </a:ln>
                          <a:solidFill>
                            <a:schemeClr val="tx1"/>
                          </a:solidFill>
                          <a:effectLst/>
                          <a:latin typeface="Arial" charset="0"/>
                          <a:ea typeface="+mn-ea"/>
                          <a:cs typeface="Arial" charset="0"/>
                        </a:rPr>
                        <a:t>0</a:t>
                      </a:r>
                      <a:endParaRPr kumimoji="0" lang="en-SG" sz="1600" b="0" i="0" u="none" strike="noStrike" kern="1200" cap="none" normalizeH="0" baseline="0" dirty="0">
                        <a:ln>
                          <a:noFill/>
                        </a:ln>
                        <a:solidFill>
                          <a:schemeClr val="tx1"/>
                        </a:solidFill>
                        <a:effectLst/>
                        <a:latin typeface="Arial" charset="0"/>
                        <a:ea typeface="+mn-ea"/>
                        <a:cs typeface="Arial"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Text Box 185"/>
          <p:cNvSpPr txBox="1">
            <a:spLocks noChangeArrowheads="1"/>
          </p:cNvSpPr>
          <p:nvPr/>
        </p:nvSpPr>
        <p:spPr bwMode="auto">
          <a:xfrm>
            <a:off x="771525" y="2445171"/>
            <a:ext cx="2209800" cy="457200"/>
          </a:xfrm>
          <a:prstGeom prst="rect">
            <a:avLst/>
          </a:prstGeom>
          <a:noFill/>
          <a:ln w="9525">
            <a:noFill/>
            <a:miter lim="800000"/>
            <a:headEnd/>
            <a:tailEnd/>
          </a:ln>
        </p:spPr>
        <p:txBody>
          <a:bodyPr>
            <a:spAutoFit/>
          </a:bodyPr>
          <a:lstStyle/>
          <a:p>
            <a:pPr>
              <a:spcBef>
                <a:spcPct val="50000"/>
              </a:spcBef>
            </a:pPr>
            <a:r>
              <a:rPr lang="en-SG" sz="2000" b="0" dirty="0">
                <a:latin typeface="Arial" pitchFamily="34" charset="0"/>
                <a:cs typeface="Arial" pitchFamily="34" charset="0"/>
              </a:rPr>
              <a:t>Example</a:t>
            </a:r>
            <a:r>
              <a:rPr lang="en-SG" sz="2400" b="0" dirty="0">
                <a:latin typeface="Arial" pitchFamily="34" charset="0"/>
                <a:cs typeface="Arial" pitchFamily="34" charset="0"/>
              </a:rPr>
              <a:t>:</a:t>
            </a:r>
          </a:p>
        </p:txBody>
      </p:sp>
      <p:sp>
        <p:nvSpPr>
          <p:cNvPr id="8" name="Text Box 186"/>
          <p:cNvSpPr txBox="1">
            <a:spLocks noChangeArrowheads="1"/>
          </p:cNvSpPr>
          <p:nvPr/>
        </p:nvSpPr>
        <p:spPr bwMode="auto">
          <a:xfrm>
            <a:off x="914400" y="4078708"/>
            <a:ext cx="1814513" cy="336550"/>
          </a:xfrm>
          <a:prstGeom prst="rect">
            <a:avLst/>
          </a:prstGeom>
          <a:noFill/>
          <a:ln w="9525">
            <a:noFill/>
            <a:miter lim="800000"/>
            <a:headEnd/>
            <a:tailEnd/>
          </a:ln>
        </p:spPr>
        <p:txBody>
          <a:bodyPr>
            <a:spAutoFit/>
          </a:bodyPr>
          <a:lstStyle/>
          <a:p>
            <a:pPr algn="r">
              <a:spcBef>
                <a:spcPct val="50000"/>
              </a:spcBef>
            </a:pPr>
            <a:r>
              <a:rPr lang="en-SG" sz="1600" b="0" dirty="0" smtClean="0">
                <a:latin typeface="Arial" pitchFamily="34" charset="0"/>
                <a:cs typeface="Arial" pitchFamily="34" charset="0"/>
              </a:rPr>
              <a:t>Andrew’s </a:t>
            </a:r>
            <a:r>
              <a:rPr lang="en-SG" sz="1600" b="0" dirty="0">
                <a:latin typeface="Arial" pitchFamily="34" charset="0"/>
                <a:cs typeface="Arial" pitchFamily="34" charset="0"/>
              </a:rPr>
              <a:t>scores:</a:t>
            </a:r>
          </a:p>
        </p:txBody>
      </p:sp>
      <p:graphicFrame>
        <p:nvGraphicFramePr>
          <p:cNvPr id="9" name="Object 8"/>
          <p:cNvGraphicFramePr>
            <a:graphicFrameLocks noChangeAspect="1"/>
          </p:cNvGraphicFramePr>
          <p:nvPr>
            <p:extLst>
              <p:ext uri="{D42A27DB-BD31-4B8C-83A1-F6EECF244321}">
                <p14:modId xmlns:p14="http://schemas.microsoft.com/office/powerpoint/2010/main" val="1265171899"/>
              </p:ext>
            </p:extLst>
          </p:nvPr>
        </p:nvGraphicFramePr>
        <p:xfrm>
          <a:off x="2797175" y="1747838"/>
          <a:ext cx="3579813" cy="592137"/>
        </p:xfrm>
        <a:graphic>
          <a:graphicData uri="http://schemas.openxmlformats.org/presentationml/2006/ole">
            <mc:AlternateContent xmlns:mc="http://schemas.openxmlformats.org/markup-compatibility/2006">
              <mc:Choice xmlns:v="urn:schemas-microsoft-com:vml" Requires="v">
                <p:oleObj spid="_x0000_s5230" name="Equation" r:id="rId4" imgW="2616120" imgH="431640" progId="Equation.3">
                  <p:embed/>
                </p:oleObj>
              </mc:Choice>
              <mc:Fallback>
                <p:oleObj name="Equation" r:id="rId4" imgW="2616120" imgH="431640" progId="Equation.3">
                  <p:embed/>
                  <p:pic>
                    <p:nvPicPr>
                      <p:cNvPr id="0" name="Object 2"/>
                      <p:cNvPicPr>
                        <a:picLocks noChangeAspect="1" noChangeArrowheads="1"/>
                      </p:cNvPicPr>
                      <p:nvPr/>
                    </p:nvPicPr>
                    <p:blipFill>
                      <a:blip r:embed="rId5"/>
                      <a:srcRect/>
                      <a:stretch>
                        <a:fillRect/>
                      </a:stretch>
                    </p:blipFill>
                    <p:spPr bwMode="auto">
                      <a:xfrm>
                        <a:off x="2797175" y="1747838"/>
                        <a:ext cx="3579813" cy="592137"/>
                      </a:xfrm>
                      <a:prstGeom prst="rect">
                        <a:avLst/>
                      </a:prstGeom>
                      <a:noFill/>
                      <a:ln>
                        <a:noFill/>
                      </a:ln>
                    </p:spPr>
                  </p:pic>
                </p:oleObj>
              </mc:Fallback>
            </mc:AlternateContent>
          </a:graphicData>
        </a:graphic>
      </p:graphicFrame>
      <p:sp>
        <p:nvSpPr>
          <p:cNvPr id="5" name="Rectangle 4"/>
          <p:cNvSpPr/>
          <p:nvPr/>
        </p:nvSpPr>
        <p:spPr>
          <a:xfrm>
            <a:off x="2981325" y="6356309"/>
            <a:ext cx="2745707" cy="46960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600" dirty="0" smtClean="0">
                <a:solidFill>
                  <a:schemeClr val="tx1"/>
                </a:solidFill>
                <a:latin typeface="Arial" panose="020B0604020202020204" pitchFamily="34" charset="0"/>
                <a:cs typeface="Arial" panose="020B0604020202020204" pitchFamily="34" charset="0"/>
              </a:rPr>
              <a:t>Sum of relative frequency / Total Probability</a:t>
            </a:r>
            <a:endParaRPr lang="en-SG" sz="1600" dirty="0">
              <a:solidFill>
                <a:schemeClr val="tx1"/>
              </a:solidFill>
              <a:latin typeface="Arial" panose="020B0604020202020204" pitchFamily="34" charset="0"/>
              <a:cs typeface="Arial" panose="020B0604020202020204" pitchFamily="34" charset="0"/>
            </a:endParaRPr>
          </a:p>
        </p:txBody>
      </p:sp>
      <p:sp>
        <p:nvSpPr>
          <p:cNvPr id="16" name="Rectangle 15"/>
          <p:cNvSpPr/>
          <p:nvPr/>
        </p:nvSpPr>
        <p:spPr>
          <a:xfrm>
            <a:off x="5735565" y="6350105"/>
            <a:ext cx="1330253" cy="4758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SG" sz="1600" b="1" dirty="0" smtClean="0">
                <a:solidFill>
                  <a:schemeClr val="tx1"/>
                </a:solidFill>
                <a:latin typeface="Arial" panose="020B0604020202020204" pitchFamily="34" charset="0"/>
                <a:cs typeface="Arial" panose="020B0604020202020204" pitchFamily="34" charset="0"/>
              </a:rPr>
              <a:t>1</a:t>
            </a:r>
            <a:endParaRPr lang="en-SG" sz="1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2751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184" y="3520153"/>
            <a:ext cx="4100400" cy="246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74" y="3563542"/>
            <a:ext cx="40640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526475"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Histogram</a:t>
            </a:r>
            <a:endParaRPr lang="en-US" sz="3200" b="1" dirty="0" smtClean="0"/>
          </a:p>
        </p:txBody>
      </p:sp>
      <p:sp>
        <p:nvSpPr>
          <p:cNvPr id="5" name="Rectangle 3"/>
          <p:cNvSpPr txBox="1">
            <a:spLocks noChangeArrowheads="1"/>
          </p:cNvSpPr>
          <p:nvPr/>
        </p:nvSpPr>
        <p:spPr>
          <a:xfrm>
            <a:off x="385763" y="1420218"/>
            <a:ext cx="8534400" cy="1828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spcAft>
                <a:spcPts val="1800"/>
              </a:spcAft>
            </a:pPr>
            <a:r>
              <a:rPr lang="en-US" sz="2400" dirty="0" smtClean="0"/>
              <a:t>The </a:t>
            </a:r>
            <a:r>
              <a:rPr lang="en-US" sz="2400" b="1" dirty="0" smtClean="0"/>
              <a:t>histogram</a:t>
            </a:r>
            <a:r>
              <a:rPr lang="en-US" sz="2400" dirty="0" smtClean="0"/>
              <a:t> is a graphical representation of a frequency table. It allows us to </a:t>
            </a:r>
            <a:r>
              <a:rPr lang="en-US" sz="2400" dirty="0" err="1" smtClean="0"/>
              <a:t>visualise</a:t>
            </a:r>
            <a:r>
              <a:rPr lang="en-US" sz="2400" dirty="0" smtClean="0"/>
              <a:t> the data.</a:t>
            </a:r>
          </a:p>
          <a:p>
            <a:pPr>
              <a:lnSpc>
                <a:spcPct val="90000"/>
              </a:lnSpc>
              <a:spcBef>
                <a:spcPct val="0"/>
              </a:spcBef>
              <a:spcAft>
                <a:spcPts val="1800"/>
              </a:spcAft>
            </a:pPr>
            <a:r>
              <a:rPr lang="en-US" sz="2400" dirty="0" smtClean="0"/>
              <a:t>The shape of the histogram gives us an idea of the distribution of the data. </a:t>
            </a:r>
          </a:p>
          <a:p>
            <a:pPr marL="0" indent="0">
              <a:lnSpc>
                <a:spcPct val="90000"/>
              </a:lnSpc>
              <a:spcBef>
                <a:spcPct val="0"/>
              </a:spcBef>
              <a:spcAft>
                <a:spcPts val="1800"/>
              </a:spcAft>
              <a:buNone/>
            </a:pPr>
            <a:r>
              <a:rPr lang="en-US" sz="2400" dirty="0" smtClean="0"/>
              <a:t>Example:</a:t>
            </a:r>
          </a:p>
        </p:txBody>
      </p:sp>
      <p:cxnSp>
        <p:nvCxnSpPr>
          <p:cNvPr id="8" name="Straight Arrow Connector 24"/>
          <p:cNvCxnSpPr>
            <a:cxnSpLocks noChangeShapeType="1"/>
          </p:cNvCxnSpPr>
          <p:nvPr/>
        </p:nvCxnSpPr>
        <p:spPr bwMode="auto">
          <a:xfrm flipH="1">
            <a:off x="2975788" y="4220534"/>
            <a:ext cx="962797" cy="536154"/>
          </a:xfrm>
          <a:prstGeom prst="straightConnector1">
            <a:avLst/>
          </a:prstGeom>
          <a:noFill/>
          <a:ln w="22225" algn="ctr">
            <a:solidFill>
              <a:schemeClr val="tx1"/>
            </a:solidFill>
            <a:round/>
            <a:headEnd/>
            <a:tailEnd type="triangle" w="med" len="med"/>
          </a:ln>
        </p:spPr>
      </p:cxnSp>
      <p:cxnSp>
        <p:nvCxnSpPr>
          <p:cNvPr id="9" name="Straight Arrow Connector 25"/>
          <p:cNvCxnSpPr>
            <a:cxnSpLocks noChangeShapeType="1"/>
          </p:cNvCxnSpPr>
          <p:nvPr/>
        </p:nvCxnSpPr>
        <p:spPr bwMode="auto">
          <a:xfrm rot="5400000">
            <a:off x="7248522" y="4355849"/>
            <a:ext cx="650877" cy="396878"/>
          </a:xfrm>
          <a:prstGeom prst="straightConnector1">
            <a:avLst/>
          </a:prstGeom>
          <a:noFill/>
          <a:ln w="22225" algn="ctr">
            <a:solidFill>
              <a:schemeClr val="tx1"/>
            </a:solidFill>
            <a:round/>
            <a:headEnd/>
            <a:tailEnd type="triangle" w="med" len="med"/>
          </a:ln>
        </p:spPr>
      </p:cxnSp>
      <p:sp>
        <p:nvSpPr>
          <p:cNvPr id="10" name="TextBox 17"/>
          <p:cNvSpPr txBox="1">
            <a:spLocks noChangeArrowheads="1"/>
          </p:cNvSpPr>
          <p:nvPr/>
        </p:nvSpPr>
        <p:spPr bwMode="auto">
          <a:xfrm>
            <a:off x="6553199" y="4000249"/>
            <a:ext cx="2366963" cy="261610"/>
          </a:xfrm>
          <a:prstGeom prst="rect">
            <a:avLst/>
          </a:prstGeom>
          <a:solidFill>
            <a:srgbClr val="FFFFD5"/>
          </a:solidFill>
          <a:ln w="9525">
            <a:noFill/>
            <a:miter lim="800000"/>
            <a:headEnd/>
            <a:tailEnd/>
          </a:ln>
        </p:spPr>
        <p:txBody>
          <a:bodyPr wrap="square">
            <a:spAutoFit/>
          </a:bodyPr>
          <a:lstStyle/>
          <a:p>
            <a:pPr algn="ctr"/>
            <a:r>
              <a:rPr lang="en-US" sz="1100" b="0" dirty="0">
                <a:latin typeface="Arial" pitchFamily="34" charset="0"/>
                <a:cs typeface="Arial" pitchFamily="34" charset="0"/>
              </a:rPr>
              <a:t>Mean of </a:t>
            </a:r>
            <a:r>
              <a:rPr lang="en-US" sz="1100" dirty="0" smtClean="0">
                <a:latin typeface="Arial" pitchFamily="34" charset="0"/>
                <a:cs typeface="Arial" pitchFamily="34" charset="0"/>
              </a:rPr>
              <a:t>Bernard</a:t>
            </a:r>
            <a:r>
              <a:rPr lang="en-US" sz="1100" b="0" dirty="0" smtClean="0">
                <a:latin typeface="Arial" pitchFamily="34" charset="0"/>
                <a:cs typeface="Arial" pitchFamily="34" charset="0"/>
              </a:rPr>
              <a:t>’s </a:t>
            </a:r>
            <a:r>
              <a:rPr lang="en-US" sz="1100" b="0" dirty="0">
                <a:latin typeface="Arial" pitchFamily="34" charset="0"/>
                <a:cs typeface="Arial" pitchFamily="34" charset="0"/>
              </a:rPr>
              <a:t>scores </a:t>
            </a:r>
            <a:r>
              <a:rPr lang="en-US" sz="1100" b="0" dirty="0" smtClean="0">
                <a:latin typeface="Arial" pitchFamily="34" charset="0"/>
                <a:cs typeface="Arial" pitchFamily="34" charset="0"/>
              </a:rPr>
              <a:t>= 340.1</a:t>
            </a:r>
            <a:endParaRPr lang="en-US" sz="1100" b="0" dirty="0">
              <a:latin typeface="Arial" pitchFamily="34" charset="0"/>
              <a:cs typeface="Arial" pitchFamily="34" charset="0"/>
            </a:endParaRPr>
          </a:p>
        </p:txBody>
      </p:sp>
      <p:sp>
        <p:nvSpPr>
          <p:cNvPr id="11" name="TextBox 20"/>
          <p:cNvSpPr txBox="1">
            <a:spLocks noChangeArrowheads="1"/>
          </p:cNvSpPr>
          <p:nvPr/>
        </p:nvSpPr>
        <p:spPr bwMode="auto">
          <a:xfrm>
            <a:off x="3022661" y="3958924"/>
            <a:ext cx="2194100" cy="261610"/>
          </a:xfrm>
          <a:prstGeom prst="rect">
            <a:avLst/>
          </a:prstGeom>
          <a:solidFill>
            <a:srgbClr val="FFFFD5"/>
          </a:solidFill>
          <a:ln w="9525">
            <a:noFill/>
            <a:miter lim="800000"/>
            <a:headEnd/>
            <a:tailEnd/>
          </a:ln>
        </p:spPr>
        <p:txBody>
          <a:bodyPr wrap="square">
            <a:spAutoFit/>
          </a:bodyPr>
          <a:lstStyle/>
          <a:p>
            <a:pPr algn="ctr"/>
            <a:r>
              <a:rPr lang="en-US" sz="1100" b="0" dirty="0">
                <a:latin typeface="Arial" pitchFamily="34" charset="0"/>
                <a:cs typeface="Arial" pitchFamily="34" charset="0"/>
              </a:rPr>
              <a:t>Mean of </a:t>
            </a:r>
            <a:r>
              <a:rPr lang="en-US" sz="1100" dirty="0" smtClean="0">
                <a:latin typeface="Arial" pitchFamily="34" charset="0"/>
                <a:cs typeface="Arial" pitchFamily="34" charset="0"/>
              </a:rPr>
              <a:t>Dan</a:t>
            </a:r>
            <a:r>
              <a:rPr lang="en-US" sz="1100" b="0" dirty="0" smtClean="0">
                <a:latin typeface="Arial" pitchFamily="34" charset="0"/>
                <a:cs typeface="Arial" pitchFamily="34" charset="0"/>
              </a:rPr>
              <a:t>’s </a:t>
            </a:r>
            <a:r>
              <a:rPr lang="en-US" sz="1100" b="0" dirty="0">
                <a:latin typeface="Arial" pitchFamily="34" charset="0"/>
                <a:cs typeface="Arial" pitchFamily="34" charset="0"/>
              </a:rPr>
              <a:t>scores = </a:t>
            </a:r>
            <a:r>
              <a:rPr lang="en-US" sz="1100" b="0" dirty="0" smtClean="0">
                <a:latin typeface="Arial" pitchFamily="34" charset="0"/>
                <a:cs typeface="Arial" pitchFamily="34" charset="0"/>
              </a:rPr>
              <a:t>339.7</a:t>
            </a:r>
            <a:endParaRPr lang="en-GB" sz="1100" dirty="0">
              <a:latin typeface="Arial" pitchFamily="34" charset="0"/>
              <a:cs typeface="Arial" pitchFamily="34" charset="0"/>
            </a:endParaRPr>
          </a:p>
        </p:txBody>
      </p:sp>
      <p:cxnSp>
        <p:nvCxnSpPr>
          <p:cNvPr id="13" name="Straight Connector 21"/>
          <p:cNvCxnSpPr>
            <a:cxnSpLocks noChangeShapeType="1"/>
          </p:cNvCxnSpPr>
          <p:nvPr/>
        </p:nvCxnSpPr>
        <p:spPr bwMode="auto">
          <a:xfrm flipH="1" flipV="1">
            <a:off x="2975790" y="3848672"/>
            <a:ext cx="2842" cy="1586553"/>
          </a:xfrm>
          <a:prstGeom prst="line">
            <a:avLst/>
          </a:prstGeom>
          <a:noFill/>
          <a:ln w="25400" algn="ctr">
            <a:solidFill>
              <a:srgbClr val="FF0000"/>
            </a:solidFill>
            <a:prstDash val="dash"/>
            <a:round/>
            <a:headEnd/>
            <a:tailEnd/>
          </a:ln>
        </p:spPr>
      </p:cxnSp>
      <p:cxnSp>
        <p:nvCxnSpPr>
          <p:cNvPr id="14" name="Straight Connector 24"/>
          <p:cNvCxnSpPr>
            <a:cxnSpLocks noChangeShapeType="1"/>
          </p:cNvCxnSpPr>
          <p:nvPr/>
        </p:nvCxnSpPr>
        <p:spPr bwMode="auto">
          <a:xfrm rot="5400000" flipH="1" flipV="1">
            <a:off x="6895306" y="5104355"/>
            <a:ext cx="838200" cy="1587"/>
          </a:xfrm>
          <a:prstGeom prst="line">
            <a:avLst/>
          </a:prstGeom>
          <a:noFill/>
          <a:ln w="25400" algn="ctr">
            <a:solidFill>
              <a:srgbClr val="FF0000"/>
            </a:solidFill>
            <a:prstDash val="dash"/>
            <a:round/>
            <a:headEnd/>
            <a:tailEnd/>
          </a:ln>
        </p:spPr>
      </p:cxnSp>
      <p:sp>
        <p:nvSpPr>
          <p:cNvPr id="3" name="TextBox 2"/>
          <p:cNvSpPr txBox="1"/>
          <p:nvPr/>
        </p:nvSpPr>
        <p:spPr>
          <a:xfrm>
            <a:off x="1210731" y="3625837"/>
            <a:ext cx="2467086" cy="307777"/>
          </a:xfrm>
          <a:prstGeom prst="rect">
            <a:avLst/>
          </a:prstGeom>
          <a:solidFill>
            <a:schemeClr val="bg1"/>
          </a:solidFill>
        </p:spPr>
        <p:txBody>
          <a:bodyPr wrap="none" rtlCol="0">
            <a:spAutoFit/>
          </a:bodyPr>
          <a:lstStyle/>
          <a:p>
            <a:r>
              <a:rPr lang="en-SG" sz="1400" b="1" dirty="0" smtClean="0">
                <a:latin typeface="Arial" panose="020B0604020202020204" pitchFamily="34" charset="0"/>
                <a:cs typeface="Arial" panose="020B0604020202020204" pitchFamily="34" charset="0"/>
              </a:rPr>
              <a:t>Histogram of Dan’s Scores</a:t>
            </a:r>
            <a:endParaRPr lang="en-SG" sz="1400" b="1" dirty="0">
              <a:latin typeface="Arial" panose="020B0604020202020204" pitchFamily="34" charset="0"/>
              <a:cs typeface="Arial" panose="020B0604020202020204" pitchFamily="34" charset="0"/>
            </a:endParaRPr>
          </a:p>
        </p:txBody>
      </p:sp>
      <p:sp>
        <p:nvSpPr>
          <p:cNvPr id="15" name="TextBox 14"/>
          <p:cNvSpPr txBox="1"/>
          <p:nvPr/>
        </p:nvSpPr>
        <p:spPr>
          <a:xfrm>
            <a:off x="5341045" y="3601052"/>
            <a:ext cx="2805427" cy="307777"/>
          </a:xfrm>
          <a:prstGeom prst="rect">
            <a:avLst/>
          </a:prstGeom>
          <a:solidFill>
            <a:schemeClr val="bg1"/>
          </a:solidFill>
        </p:spPr>
        <p:txBody>
          <a:bodyPr wrap="square" rtlCol="0">
            <a:spAutoFit/>
          </a:bodyPr>
          <a:lstStyle/>
          <a:p>
            <a:r>
              <a:rPr lang="en-SG" sz="1400" b="1" dirty="0" smtClean="0">
                <a:latin typeface="Arial" panose="020B0604020202020204" pitchFamily="34" charset="0"/>
                <a:cs typeface="Arial" panose="020B0604020202020204" pitchFamily="34" charset="0"/>
              </a:rPr>
              <a:t>Histogram of Bernard’s Scores</a:t>
            </a:r>
            <a:endParaRPr lang="en-SG"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3459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1262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Pie Chart</a:t>
            </a:r>
            <a:endParaRPr lang="en-US" sz="3200" b="1" dirty="0" smtClean="0"/>
          </a:p>
        </p:txBody>
      </p:sp>
      <p:sp>
        <p:nvSpPr>
          <p:cNvPr id="5" name="Rectangle 3"/>
          <p:cNvSpPr txBox="1">
            <a:spLocks noChangeArrowheads="1"/>
          </p:cNvSpPr>
          <p:nvPr/>
        </p:nvSpPr>
        <p:spPr>
          <a:xfrm>
            <a:off x="385763" y="1420218"/>
            <a:ext cx="8534400" cy="150309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ct val="0"/>
              </a:spcBef>
              <a:spcAft>
                <a:spcPts val="1800"/>
              </a:spcAft>
            </a:pPr>
            <a:r>
              <a:rPr lang="en-SG" sz="2400" dirty="0" smtClean="0"/>
              <a:t>A </a:t>
            </a:r>
            <a:r>
              <a:rPr lang="en-SG" sz="2400" b="1" i="1" dirty="0"/>
              <a:t>pie chart</a:t>
            </a:r>
            <a:r>
              <a:rPr lang="en-SG" sz="2400" dirty="0"/>
              <a:t> is divided into sectors, illustrating numerical proportion. In a </a:t>
            </a:r>
            <a:r>
              <a:rPr lang="en-SG" sz="2400" i="1" dirty="0"/>
              <a:t>pie chart</a:t>
            </a:r>
            <a:r>
              <a:rPr lang="en-SG" sz="2400" dirty="0"/>
              <a:t>, the arc length of each sector (and consequently its central angle and area), is proportional to the quantity it </a:t>
            </a:r>
            <a:r>
              <a:rPr lang="en-SG" sz="2400" dirty="0" smtClean="0"/>
              <a:t>represents.</a:t>
            </a:r>
            <a:endParaRPr lang="en-US" sz="2400" dirty="0" smtClean="0"/>
          </a:p>
        </p:txBody>
      </p:sp>
      <p:sp>
        <p:nvSpPr>
          <p:cNvPr id="10" name="TextBox 17"/>
          <p:cNvSpPr txBox="1">
            <a:spLocks noChangeArrowheads="1"/>
          </p:cNvSpPr>
          <p:nvPr/>
        </p:nvSpPr>
        <p:spPr bwMode="auto">
          <a:xfrm>
            <a:off x="4946073" y="2866449"/>
            <a:ext cx="2366963" cy="584775"/>
          </a:xfrm>
          <a:prstGeom prst="rect">
            <a:avLst/>
          </a:prstGeom>
          <a:solidFill>
            <a:srgbClr val="FFFFD5"/>
          </a:solidFill>
          <a:ln w="9525">
            <a:noFill/>
            <a:miter lim="800000"/>
            <a:headEnd/>
            <a:tailEnd/>
          </a:ln>
        </p:spPr>
        <p:txBody>
          <a:bodyPr wrap="square">
            <a:spAutoFit/>
          </a:bodyPr>
          <a:lstStyle/>
          <a:p>
            <a:pPr algn="ctr"/>
            <a:r>
              <a:rPr lang="en-US" sz="1600" b="0" dirty="0" smtClean="0">
                <a:latin typeface="Arial" pitchFamily="34" charset="0"/>
                <a:cs typeface="Arial" pitchFamily="34" charset="0"/>
              </a:rPr>
              <a:t>Pie Chart of Andrew’s scores</a:t>
            </a:r>
            <a:endParaRPr lang="en-US" sz="1600" b="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64856515"/>
              </p:ext>
            </p:extLst>
          </p:nvPr>
        </p:nvGraphicFramePr>
        <p:xfrm>
          <a:off x="207713" y="3144982"/>
          <a:ext cx="3158942" cy="3404655"/>
        </p:xfrm>
        <a:graphic>
          <a:graphicData uri="http://schemas.openxmlformats.org/drawingml/2006/table">
            <a:tbl>
              <a:tblPr>
                <a:tableStyleId>{5C22544A-7EE6-4342-B048-85BDC9FD1C3A}</a:tableStyleId>
              </a:tblPr>
              <a:tblGrid>
                <a:gridCol w="1853750"/>
                <a:gridCol w="1305192"/>
              </a:tblGrid>
              <a:tr h="284649">
                <a:tc>
                  <a:txBody>
                    <a:bodyPr/>
                    <a:lstStyle/>
                    <a:p>
                      <a:pPr algn="l" fontAlgn="b"/>
                      <a:r>
                        <a:rPr lang="en-SG" sz="1800" u="none" strike="noStrike" dirty="0">
                          <a:effectLst/>
                          <a:latin typeface="Arial" panose="020B0604020202020204" pitchFamily="34" charset="0"/>
                          <a:cs typeface="Arial" panose="020B0604020202020204" pitchFamily="34" charset="0"/>
                        </a:rPr>
                        <a:t> </a:t>
                      </a:r>
                      <a:endParaRPr lang="en-SG" sz="18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SG" sz="1800" u="none" strike="noStrike" dirty="0" smtClean="0">
                          <a:effectLst/>
                          <a:latin typeface="Arial" panose="020B0604020202020204" pitchFamily="34" charset="0"/>
                          <a:cs typeface="Arial" panose="020B0604020202020204" pitchFamily="34" charset="0"/>
                        </a:rPr>
                        <a:t>Andrew’s Scores</a:t>
                      </a:r>
                      <a:endParaRPr lang="en-SG" sz="1800" b="0" i="0" u="none" strike="noStrike" dirty="0">
                        <a:effectLst/>
                        <a:latin typeface="Arial" panose="020B0604020202020204" pitchFamily="34" charset="0"/>
                        <a:cs typeface="Arial" panose="020B0604020202020204" pitchFamily="34" charset="0"/>
                      </a:endParaRPr>
                    </a:p>
                  </a:txBody>
                  <a:tcPr marL="9525" marR="9525" marT="9525" marB="0" anchor="ctr"/>
                </a:tc>
              </a:tr>
              <a:tr h="284649">
                <a:tc>
                  <a:txBody>
                    <a:bodyPr/>
                    <a:lstStyle/>
                    <a:p>
                      <a:pPr algn="ctr" fontAlgn="ctr"/>
                      <a:r>
                        <a:rPr lang="en-SG" sz="1800" u="none" strike="noStrike" dirty="0">
                          <a:effectLst/>
                          <a:latin typeface="Arial" panose="020B0604020202020204" pitchFamily="34" charset="0"/>
                          <a:cs typeface="Arial" panose="020B0604020202020204" pitchFamily="34" charset="0"/>
                        </a:rPr>
                        <a:t>311 to 315</a:t>
                      </a:r>
                      <a:endParaRPr lang="en-SG" sz="1800" b="0" i="0" u="none" strike="noStrike" dirty="0">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4</a:t>
                      </a:r>
                    </a:p>
                  </a:txBody>
                  <a:tcPr marL="9525" marR="9525" marT="9525" marB="0" anchor="ctr"/>
                </a:tc>
              </a:tr>
              <a:tr h="284649">
                <a:tc>
                  <a:txBody>
                    <a:bodyPr/>
                    <a:lstStyle/>
                    <a:p>
                      <a:pPr algn="ctr" fontAlgn="ctr"/>
                      <a:r>
                        <a:rPr lang="en-SG" sz="1800" u="none" strike="noStrike" dirty="0">
                          <a:effectLst/>
                          <a:latin typeface="Arial" panose="020B0604020202020204" pitchFamily="34" charset="0"/>
                          <a:cs typeface="Arial" panose="020B0604020202020204" pitchFamily="34" charset="0"/>
                        </a:rPr>
                        <a:t>316 to 320</a:t>
                      </a:r>
                      <a:endParaRPr lang="en-SG" sz="1800" b="0" i="0" u="none" strike="noStrike" dirty="0">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16</a:t>
                      </a:r>
                    </a:p>
                  </a:txBody>
                  <a:tcPr marL="9525" marR="9525" marT="9525" marB="0" anchor="ctr"/>
                </a:tc>
              </a:tr>
              <a:tr h="284649">
                <a:tc>
                  <a:txBody>
                    <a:bodyPr/>
                    <a:lstStyle/>
                    <a:p>
                      <a:pPr algn="ctr" fontAlgn="ctr"/>
                      <a:r>
                        <a:rPr lang="en-SG" sz="1800" u="none" strike="noStrike" dirty="0">
                          <a:effectLst/>
                          <a:latin typeface="Arial" panose="020B0604020202020204" pitchFamily="34" charset="0"/>
                          <a:cs typeface="Arial" panose="020B0604020202020204" pitchFamily="34" charset="0"/>
                        </a:rPr>
                        <a:t>321 to 325</a:t>
                      </a:r>
                      <a:endParaRPr lang="en-SG" sz="1800" b="0" i="0" u="none" strike="noStrike" dirty="0">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25</a:t>
                      </a:r>
                    </a:p>
                  </a:txBody>
                  <a:tcPr marL="9525" marR="9525" marT="9525" marB="0" anchor="ctr"/>
                </a:tc>
              </a:tr>
              <a:tr h="284649">
                <a:tc>
                  <a:txBody>
                    <a:bodyPr/>
                    <a:lstStyle/>
                    <a:p>
                      <a:pPr algn="ctr" fontAlgn="ctr"/>
                      <a:r>
                        <a:rPr lang="en-SG" sz="1800" u="none" strike="noStrike">
                          <a:effectLst/>
                          <a:latin typeface="Arial" panose="020B0604020202020204" pitchFamily="34" charset="0"/>
                          <a:cs typeface="Arial" panose="020B0604020202020204" pitchFamily="34" charset="0"/>
                        </a:rPr>
                        <a:t>326 to 330</a:t>
                      </a:r>
                      <a:endParaRPr lang="en-SG" sz="1800" b="0" i="0" u="none" strike="noStrike">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19</a:t>
                      </a:r>
                    </a:p>
                  </a:txBody>
                  <a:tcPr marL="9525" marR="9525" marT="9525" marB="0" anchor="ctr"/>
                </a:tc>
              </a:tr>
              <a:tr h="284649">
                <a:tc>
                  <a:txBody>
                    <a:bodyPr/>
                    <a:lstStyle/>
                    <a:p>
                      <a:pPr algn="ctr" fontAlgn="ctr"/>
                      <a:r>
                        <a:rPr lang="en-SG" sz="1800" u="none" strike="noStrike">
                          <a:effectLst/>
                          <a:latin typeface="Arial" panose="020B0604020202020204" pitchFamily="34" charset="0"/>
                          <a:cs typeface="Arial" panose="020B0604020202020204" pitchFamily="34" charset="0"/>
                        </a:rPr>
                        <a:t>331 to 335</a:t>
                      </a:r>
                      <a:endParaRPr lang="en-SG" sz="1800" b="0" i="0" u="none" strike="noStrike">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6</a:t>
                      </a:r>
                    </a:p>
                  </a:txBody>
                  <a:tcPr marL="9525" marR="9525" marT="9525" marB="0" anchor="ctr"/>
                </a:tc>
              </a:tr>
              <a:tr h="284649">
                <a:tc>
                  <a:txBody>
                    <a:bodyPr/>
                    <a:lstStyle/>
                    <a:p>
                      <a:pPr algn="ctr" fontAlgn="ctr"/>
                      <a:r>
                        <a:rPr lang="en-SG" sz="1800" u="none" strike="noStrike">
                          <a:effectLst/>
                          <a:latin typeface="Arial" panose="020B0604020202020204" pitchFamily="34" charset="0"/>
                          <a:cs typeface="Arial" panose="020B0604020202020204" pitchFamily="34" charset="0"/>
                        </a:rPr>
                        <a:t>336 to 340</a:t>
                      </a:r>
                      <a:endParaRPr lang="en-SG" sz="1800" b="0" i="0" u="none" strike="noStrike">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0</a:t>
                      </a:r>
                    </a:p>
                  </a:txBody>
                  <a:tcPr marL="9525" marR="9525" marT="9525" marB="0" anchor="ctr"/>
                </a:tc>
              </a:tr>
              <a:tr h="284649">
                <a:tc>
                  <a:txBody>
                    <a:bodyPr/>
                    <a:lstStyle/>
                    <a:p>
                      <a:pPr algn="ctr" fontAlgn="ctr"/>
                      <a:r>
                        <a:rPr lang="en-SG" sz="1800" u="none" strike="noStrike">
                          <a:effectLst/>
                          <a:latin typeface="Arial" panose="020B0604020202020204" pitchFamily="34" charset="0"/>
                          <a:cs typeface="Arial" panose="020B0604020202020204" pitchFamily="34" charset="0"/>
                        </a:rPr>
                        <a:t>341 to 345</a:t>
                      </a:r>
                      <a:endParaRPr lang="en-SG" sz="1800" b="0" i="0" u="none" strike="noStrike">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0</a:t>
                      </a:r>
                    </a:p>
                  </a:txBody>
                  <a:tcPr marL="9525" marR="9525" marT="9525" marB="0" anchor="ctr"/>
                </a:tc>
              </a:tr>
              <a:tr h="284649">
                <a:tc>
                  <a:txBody>
                    <a:bodyPr/>
                    <a:lstStyle/>
                    <a:p>
                      <a:pPr algn="ctr" fontAlgn="ctr"/>
                      <a:r>
                        <a:rPr lang="en-SG" sz="1800" u="none" strike="noStrike">
                          <a:effectLst/>
                          <a:latin typeface="Arial" panose="020B0604020202020204" pitchFamily="34" charset="0"/>
                          <a:cs typeface="Arial" panose="020B0604020202020204" pitchFamily="34" charset="0"/>
                        </a:rPr>
                        <a:t>346 to 350</a:t>
                      </a:r>
                      <a:endParaRPr lang="en-SG" sz="1800" b="0" i="0" u="none" strike="noStrike">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0</a:t>
                      </a:r>
                    </a:p>
                  </a:txBody>
                  <a:tcPr marL="9525" marR="9525" marT="9525" marB="0" anchor="ctr"/>
                </a:tc>
              </a:tr>
              <a:tr h="284649">
                <a:tc>
                  <a:txBody>
                    <a:bodyPr/>
                    <a:lstStyle/>
                    <a:p>
                      <a:pPr algn="ctr" fontAlgn="ctr"/>
                      <a:r>
                        <a:rPr lang="en-SG" sz="1800" u="none" strike="noStrike">
                          <a:effectLst/>
                          <a:latin typeface="Arial" panose="020B0604020202020204" pitchFamily="34" charset="0"/>
                          <a:cs typeface="Arial" panose="020B0604020202020204" pitchFamily="34" charset="0"/>
                        </a:rPr>
                        <a:t>351 to 355</a:t>
                      </a:r>
                      <a:endParaRPr lang="en-SG" sz="1800" b="0" i="0" u="none" strike="noStrike">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0</a:t>
                      </a:r>
                    </a:p>
                  </a:txBody>
                  <a:tcPr marL="9525" marR="9525" marT="9525" marB="0" anchor="ctr"/>
                </a:tc>
              </a:tr>
              <a:tr h="284649">
                <a:tc>
                  <a:txBody>
                    <a:bodyPr/>
                    <a:lstStyle/>
                    <a:p>
                      <a:pPr algn="ctr" fontAlgn="ctr"/>
                      <a:r>
                        <a:rPr lang="en-SG" sz="1800" u="none" strike="noStrike">
                          <a:effectLst/>
                          <a:latin typeface="Arial" panose="020B0604020202020204" pitchFamily="34" charset="0"/>
                          <a:cs typeface="Arial" panose="020B0604020202020204" pitchFamily="34" charset="0"/>
                        </a:rPr>
                        <a:t>356 to 360</a:t>
                      </a:r>
                      <a:endParaRPr lang="en-SG" sz="1800" b="0" i="0" u="none" strike="noStrike">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SG" sz="1800" u="none" strike="noStrike" kern="1200" dirty="0">
                          <a:solidFill>
                            <a:schemeClr val="dk1"/>
                          </a:solidFill>
                          <a:effectLst/>
                          <a:latin typeface="Arial" panose="020B0604020202020204" pitchFamily="34" charset="0"/>
                          <a:ea typeface="+mn-ea"/>
                          <a:cs typeface="Arial" panose="020B0604020202020204" pitchFamily="34" charset="0"/>
                        </a:rPr>
                        <a:t>0</a:t>
                      </a:r>
                    </a:p>
                  </a:txBody>
                  <a:tcPr marL="9525" marR="9525" marT="9525" marB="0" anchor="ctr"/>
                </a:tc>
              </a:tr>
            </a:tbl>
          </a:graphicData>
        </a:graphic>
      </p:graphicFrame>
      <p:pic>
        <p:nvPicPr>
          <p:cNvPr id="7" name="Picture 6"/>
          <p:cNvPicPr/>
          <p:nvPr/>
        </p:nvPicPr>
        <p:blipFill>
          <a:blip r:embed="rId2"/>
          <a:stretch>
            <a:fillRect/>
          </a:stretch>
        </p:blipFill>
        <p:spPr>
          <a:xfrm>
            <a:off x="4058948" y="3574587"/>
            <a:ext cx="4558579" cy="2743085"/>
          </a:xfrm>
          <a:prstGeom prst="rect">
            <a:avLst/>
          </a:prstGeom>
        </p:spPr>
      </p:pic>
    </p:spTree>
    <p:extLst>
      <p:ext uri="{BB962C8B-B14F-4D97-AF65-F5344CB8AC3E}">
        <p14:creationId xmlns:p14="http://schemas.microsoft.com/office/powerpoint/2010/main" val="3130531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1262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Mean</a:t>
            </a:r>
            <a:endParaRPr lang="en-US" sz="3200" b="1" dirty="0" smtClean="0"/>
          </a:p>
        </p:txBody>
      </p:sp>
      <p:sp>
        <p:nvSpPr>
          <p:cNvPr id="3" name="Rectangle 3"/>
          <p:cNvSpPr txBox="1">
            <a:spLocks noChangeArrowheads="1"/>
          </p:cNvSpPr>
          <p:nvPr/>
        </p:nvSpPr>
        <p:spPr>
          <a:xfrm>
            <a:off x="457200" y="1054769"/>
            <a:ext cx="8458200" cy="4876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smtClean="0"/>
              <a:t>Mean </a:t>
            </a:r>
            <a:r>
              <a:rPr lang="en-US" sz="2800" dirty="0" smtClean="0"/>
              <a:t>is the average of a set of numerical values.</a:t>
            </a:r>
          </a:p>
          <a:p>
            <a:r>
              <a:rPr lang="en-US" altLang="zh-CN" sz="2800" dirty="0" smtClean="0">
                <a:ea typeface="SimSun" pitchFamily="2" charset="-122"/>
              </a:rPr>
              <a:t>The function </a:t>
            </a:r>
            <a:r>
              <a:rPr lang="en-US" altLang="zh-CN" sz="2800" b="1" dirty="0" smtClean="0">
                <a:ea typeface="SimSun" pitchFamily="2" charset="-122"/>
              </a:rPr>
              <a:t>AVERAGE() </a:t>
            </a:r>
            <a:r>
              <a:rPr lang="en-US" altLang="zh-CN" sz="2800" dirty="0" smtClean="0">
                <a:ea typeface="SimSun" pitchFamily="2" charset="-122"/>
              </a:rPr>
              <a:t>in Excel can be used to find the</a:t>
            </a:r>
            <a:r>
              <a:rPr lang="en-US" altLang="zh-CN" sz="2800" b="1" dirty="0" smtClean="0">
                <a:ea typeface="SimSun" pitchFamily="2" charset="-122"/>
              </a:rPr>
              <a:t> </a:t>
            </a:r>
            <a:r>
              <a:rPr lang="en-US" altLang="zh-CN" sz="2800" dirty="0" smtClean="0">
                <a:ea typeface="SimSun" pitchFamily="2" charset="-122"/>
              </a:rPr>
              <a:t>mean of a set of values.</a:t>
            </a:r>
          </a:p>
          <a:p>
            <a:r>
              <a:rPr lang="en-US" altLang="zh-CN" sz="2000" dirty="0" smtClean="0">
                <a:ea typeface="SimSun" pitchFamily="2" charset="-122"/>
              </a:rPr>
              <a:t>Example:</a:t>
            </a:r>
            <a:endParaRPr lang="en-US" sz="2400" dirty="0" smtClean="0"/>
          </a:p>
        </p:txBody>
      </p:sp>
      <p:sp>
        <p:nvSpPr>
          <p:cNvPr id="5" name="Text Box 182"/>
          <p:cNvSpPr txBox="1">
            <a:spLocks noChangeArrowheads="1"/>
          </p:cNvSpPr>
          <p:nvPr/>
        </p:nvSpPr>
        <p:spPr bwMode="auto">
          <a:xfrm>
            <a:off x="457200" y="3826992"/>
            <a:ext cx="3464625" cy="400110"/>
          </a:xfrm>
          <a:prstGeom prst="rect">
            <a:avLst/>
          </a:prstGeom>
          <a:noFill/>
          <a:ln w="9525">
            <a:noFill/>
            <a:miter lim="800000"/>
            <a:headEnd/>
            <a:tailEnd/>
          </a:ln>
        </p:spPr>
        <p:txBody>
          <a:bodyPr wrap="square">
            <a:spAutoFit/>
          </a:bodyPr>
          <a:lstStyle/>
          <a:p>
            <a:pPr>
              <a:spcBef>
                <a:spcPct val="50000"/>
              </a:spcBef>
            </a:pPr>
            <a:r>
              <a:rPr lang="en-SG" sz="2000" b="0" dirty="0" smtClean="0">
                <a:latin typeface="Arial" pitchFamily="34" charset="0"/>
                <a:cs typeface="Arial" pitchFamily="34" charset="0"/>
              </a:rPr>
              <a:t>   Mean</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7" name="Object 6"/>
          <p:cNvGraphicFramePr>
            <a:graphicFrameLocks noChangeAspect="1"/>
          </p:cNvGraphicFramePr>
          <p:nvPr>
            <p:extLst>
              <p:ext uri="{D42A27DB-BD31-4B8C-83A1-F6EECF244321}">
                <p14:modId xmlns:p14="http://schemas.microsoft.com/office/powerpoint/2010/main" val="2577584552"/>
              </p:ext>
            </p:extLst>
          </p:nvPr>
        </p:nvGraphicFramePr>
        <p:xfrm>
          <a:off x="241218" y="4299536"/>
          <a:ext cx="6621462" cy="903287"/>
        </p:xfrm>
        <a:graphic>
          <a:graphicData uri="http://schemas.openxmlformats.org/presentationml/2006/ole">
            <mc:AlternateContent xmlns:mc="http://schemas.openxmlformats.org/markup-compatibility/2006">
              <mc:Choice xmlns:v="urn:schemas-microsoft-com:vml" Requires="v">
                <p:oleObj spid="_x0000_s1077" name="Equation" r:id="rId3" imgW="4431960" imgH="609480" progId="Equation.3">
                  <p:embed/>
                </p:oleObj>
              </mc:Choice>
              <mc:Fallback>
                <p:oleObj name="Equation" r:id="rId3" imgW="4431960" imgH="609480" progId="Equation.3">
                  <p:embed/>
                  <p:pic>
                    <p:nvPicPr>
                      <p:cNvPr id="0" name="Object 1"/>
                      <p:cNvPicPr>
                        <a:picLocks noChangeAspect="1" noChangeArrowheads="1"/>
                      </p:cNvPicPr>
                      <p:nvPr/>
                    </p:nvPicPr>
                    <p:blipFill>
                      <a:blip r:embed="rId4"/>
                      <a:srcRect/>
                      <a:stretch>
                        <a:fillRect/>
                      </a:stretch>
                    </p:blipFill>
                    <p:spPr bwMode="auto">
                      <a:xfrm>
                        <a:off x="241218" y="4299536"/>
                        <a:ext cx="6621462" cy="903287"/>
                      </a:xfrm>
                      <a:prstGeom prst="rect">
                        <a:avLst/>
                      </a:prstGeom>
                      <a:noFill/>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70374847"/>
              </p:ext>
            </p:extLst>
          </p:nvPr>
        </p:nvGraphicFramePr>
        <p:xfrm>
          <a:off x="893621" y="2926080"/>
          <a:ext cx="7467597" cy="741680"/>
        </p:xfrm>
        <a:graphic>
          <a:graphicData uri="http://schemas.openxmlformats.org/drawingml/2006/table">
            <a:tbl>
              <a:tblPr firstRow="1" bandRow="1">
                <a:tableStyleId>{5C22544A-7EE6-4342-B048-85BDC9FD1C3A}</a:tableStyleId>
              </a:tblPr>
              <a:tblGrid>
                <a:gridCol w="829733"/>
                <a:gridCol w="829733"/>
                <a:gridCol w="829733"/>
                <a:gridCol w="829733"/>
                <a:gridCol w="829733"/>
                <a:gridCol w="829733"/>
                <a:gridCol w="829733"/>
                <a:gridCol w="829733"/>
                <a:gridCol w="829733"/>
              </a:tblGrid>
              <a:tr h="370840">
                <a:tc>
                  <a:txBody>
                    <a:bodyPr/>
                    <a:lstStyle/>
                    <a:p>
                      <a:pPr algn="ctr"/>
                      <a:r>
                        <a:rPr lang="en-GB" sz="1600" dirty="0" smtClean="0">
                          <a:solidFill>
                            <a:schemeClr val="tx1"/>
                          </a:solidFill>
                          <a:latin typeface="Arial" pitchFamily="34" charset="0"/>
                          <a:cs typeface="Arial" pitchFamily="34" charset="0"/>
                        </a:rPr>
                        <a:t>Emp1</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Emp2</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Emp3</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Emp4</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Emp5</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Emp6</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Emp7</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Emp8</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Emp9</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GB" sz="1400" dirty="0" smtClean="0">
                          <a:solidFill>
                            <a:schemeClr val="tx1"/>
                          </a:solidFill>
                          <a:latin typeface="Arial" pitchFamily="34" charset="0"/>
                          <a:cs typeface="Arial" pitchFamily="34" charset="0"/>
                        </a:rPr>
                        <a:t>$1,000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$1,100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$1,300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$1,400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$1,500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$1,800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$2,000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$4,900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$10,000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063"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501" y="3703502"/>
            <a:ext cx="2150151" cy="315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50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1262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Median</a:t>
            </a:r>
            <a:endParaRPr lang="en-US" sz="3200" b="1" dirty="0" smtClean="0"/>
          </a:p>
        </p:txBody>
      </p:sp>
      <p:sp>
        <p:nvSpPr>
          <p:cNvPr id="3" name="Rectangle 3"/>
          <p:cNvSpPr txBox="1">
            <a:spLocks noChangeArrowheads="1"/>
          </p:cNvSpPr>
          <p:nvPr/>
        </p:nvSpPr>
        <p:spPr>
          <a:xfrm>
            <a:off x="457200" y="846226"/>
            <a:ext cx="8458200" cy="4876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smtClean="0"/>
              <a:t>Median </a:t>
            </a:r>
            <a:r>
              <a:rPr lang="en-US" sz="2800" dirty="0" smtClean="0"/>
              <a:t>is the number in the middle of a set of numerical values arranged in </a:t>
            </a:r>
            <a:r>
              <a:rPr lang="en-US" sz="2800" b="1" dirty="0" smtClean="0"/>
              <a:t>ascending or descending</a:t>
            </a:r>
            <a:r>
              <a:rPr lang="en-US" sz="2800" dirty="0" smtClean="0"/>
              <a:t> order.</a:t>
            </a:r>
          </a:p>
          <a:p>
            <a:r>
              <a:rPr lang="en-US" sz="2800" dirty="0" smtClean="0"/>
              <a:t>For cases where extreme values exist, it is preferable to use the median because it is not affected by these extreme values, unlike the mean.</a:t>
            </a:r>
          </a:p>
          <a:p>
            <a:pPr>
              <a:buFont typeface="Arial"/>
              <a:buNone/>
            </a:pPr>
            <a:r>
              <a:rPr lang="en-US" altLang="zh-CN" sz="2100" dirty="0"/>
              <a:t> </a:t>
            </a:r>
            <a:r>
              <a:rPr lang="en-US" altLang="zh-CN" sz="2100" dirty="0" smtClean="0"/>
              <a:t>    </a:t>
            </a:r>
            <a:r>
              <a:rPr lang="en-US" altLang="zh-CN" sz="2000" dirty="0" smtClean="0">
                <a:ea typeface="SimSun" pitchFamily="2" charset="-122"/>
              </a:rPr>
              <a:t>Example: </a:t>
            </a:r>
            <a:r>
              <a:rPr lang="en-US" altLang="zh-CN" sz="2800" dirty="0" smtClean="0">
                <a:ea typeface="SimSun" pitchFamily="2" charset="-122"/>
              </a:rPr>
              <a:t/>
            </a:r>
            <a:br>
              <a:rPr lang="en-US" altLang="zh-CN" sz="2800" dirty="0" smtClean="0">
                <a:ea typeface="SimSun" pitchFamily="2" charset="-122"/>
              </a:rPr>
            </a:b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3647276440"/>
              </p:ext>
            </p:extLst>
          </p:nvPr>
        </p:nvGraphicFramePr>
        <p:xfrm>
          <a:off x="914400" y="4652484"/>
          <a:ext cx="7467597" cy="741680"/>
        </p:xfrm>
        <a:graphic>
          <a:graphicData uri="http://schemas.openxmlformats.org/drawingml/2006/table">
            <a:tbl>
              <a:tblPr firstRow="1" bandRow="1">
                <a:tableStyleId>{5C22544A-7EE6-4342-B048-85BDC9FD1C3A}</a:tableStyleId>
              </a:tblPr>
              <a:tblGrid>
                <a:gridCol w="829733"/>
                <a:gridCol w="829733"/>
                <a:gridCol w="829733"/>
                <a:gridCol w="829733"/>
                <a:gridCol w="829733"/>
                <a:gridCol w="829733"/>
                <a:gridCol w="829733"/>
                <a:gridCol w="829733"/>
                <a:gridCol w="829733"/>
              </a:tblGrid>
              <a:tr h="370840">
                <a:tc>
                  <a:txBody>
                    <a:bodyPr/>
                    <a:lstStyle/>
                    <a:p>
                      <a:pPr algn="ctr"/>
                      <a:r>
                        <a:rPr lang="en-GB" sz="1600" dirty="0" smtClean="0">
                          <a:solidFill>
                            <a:schemeClr val="tx1"/>
                          </a:solidFill>
                          <a:latin typeface="Arial" pitchFamily="34" charset="0"/>
                          <a:cs typeface="Arial" pitchFamily="34" charset="0"/>
                        </a:rPr>
                        <a:t>Emp1</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Emp2</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Emp3</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Emp4</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Emp5</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Emp6</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Emp7</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Emp8</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Emp9</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GB" sz="1400" dirty="0" smtClean="0">
                          <a:solidFill>
                            <a:schemeClr val="tx1"/>
                          </a:solidFill>
                          <a:latin typeface="Arial" pitchFamily="34" charset="0"/>
                          <a:cs typeface="Arial" pitchFamily="34" charset="0"/>
                        </a:rPr>
                        <a:t>$1,000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$1,100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$1,300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$1,400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$1,500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$1,800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$2,000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$4,900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$10,000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 Box 182"/>
          <p:cNvSpPr txBox="1">
            <a:spLocks noChangeArrowheads="1"/>
          </p:cNvSpPr>
          <p:nvPr/>
        </p:nvSpPr>
        <p:spPr bwMode="auto">
          <a:xfrm>
            <a:off x="1981200" y="4079654"/>
            <a:ext cx="3124200" cy="400110"/>
          </a:xfrm>
          <a:prstGeom prst="rect">
            <a:avLst/>
          </a:prstGeom>
          <a:noFill/>
          <a:ln w="9525">
            <a:noFill/>
            <a:miter lim="800000"/>
            <a:headEnd/>
            <a:tailEnd/>
          </a:ln>
        </p:spPr>
        <p:txBody>
          <a:bodyPr wrap="square">
            <a:spAutoFit/>
          </a:bodyPr>
          <a:lstStyle/>
          <a:p>
            <a:pPr>
              <a:spcBef>
                <a:spcPct val="50000"/>
              </a:spcBef>
            </a:pPr>
            <a:r>
              <a:rPr lang="en-SG" sz="2000" b="0" dirty="0" smtClean="0">
                <a:latin typeface="Arial" pitchFamily="34" charset="0"/>
                <a:cs typeface="Arial" pitchFamily="34" charset="0"/>
              </a:rPr>
              <a:t>Median income</a:t>
            </a:r>
            <a:endParaRPr lang="en-SG" sz="2000" b="0" dirty="0">
              <a:latin typeface="Arial" pitchFamily="34" charset="0"/>
              <a:cs typeface="Arial" pitchFamily="34" charset="0"/>
            </a:endParaRPr>
          </a:p>
        </p:txBody>
      </p:sp>
      <p:sp>
        <p:nvSpPr>
          <p:cNvPr id="7" name="Rectangle 6"/>
          <p:cNvSpPr/>
          <p:nvPr/>
        </p:nvSpPr>
        <p:spPr bwMode="auto">
          <a:xfrm>
            <a:off x="4226625" y="5013164"/>
            <a:ext cx="828000" cy="36000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cxnSp>
        <p:nvCxnSpPr>
          <p:cNvPr id="8" name="Elbow Connector 7"/>
          <p:cNvCxnSpPr/>
          <p:nvPr/>
        </p:nvCxnSpPr>
        <p:spPr bwMode="auto">
          <a:xfrm>
            <a:off x="3886200" y="4288964"/>
            <a:ext cx="762000" cy="720000"/>
          </a:xfrm>
          <a:prstGeom prst="bentConnector3">
            <a:avLst>
              <a:gd name="adj1" fmla="val 99870"/>
            </a:avLst>
          </a:prstGeom>
          <a:solidFill>
            <a:schemeClr val="accent1"/>
          </a:solidFill>
          <a:ln w="31750" cap="flat" cmpd="sng" algn="ctr">
            <a:solidFill>
              <a:srgbClr val="FF0000"/>
            </a:solidFill>
            <a:prstDash val="solid"/>
            <a:round/>
            <a:headEnd type="none" w="med" len="med"/>
            <a:tailEnd type="arrow"/>
          </a:ln>
          <a:effectLst/>
        </p:spPr>
      </p:cxnSp>
      <p:sp>
        <p:nvSpPr>
          <p:cNvPr id="10" name="Rectangle 9"/>
          <p:cNvSpPr/>
          <p:nvPr/>
        </p:nvSpPr>
        <p:spPr>
          <a:xfrm>
            <a:off x="764369" y="5493023"/>
            <a:ext cx="7843862"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If there is an odd number of data points in a set, the median is exactly in the middle of the data.</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Position								Median= $1,500</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109471471"/>
              </p:ext>
            </p:extLst>
          </p:nvPr>
        </p:nvGraphicFramePr>
        <p:xfrm>
          <a:off x="1798638" y="6272213"/>
          <a:ext cx="2860675" cy="619125"/>
        </p:xfrm>
        <a:graphic>
          <a:graphicData uri="http://schemas.openxmlformats.org/presentationml/2006/ole">
            <mc:AlternateContent xmlns:mc="http://schemas.openxmlformats.org/markup-compatibility/2006">
              <mc:Choice xmlns:v="urn:schemas-microsoft-com:vml" Requires="v">
                <p:oleObj spid="_x0000_s7182" name="Equation" r:id="rId3" imgW="1815840" imgH="393480" progId="Equation.3">
                  <p:embed/>
                </p:oleObj>
              </mc:Choice>
              <mc:Fallback>
                <p:oleObj name="Equation" r:id="rId3" imgW="1815840" imgH="393480" progId="Equation.3">
                  <p:embed/>
                  <p:pic>
                    <p:nvPicPr>
                      <p:cNvPr id="0" name="Object 7"/>
                      <p:cNvPicPr>
                        <a:picLocks noChangeAspect="1" noChangeArrowheads="1"/>
                      </p:cNvPicPr>
                      <p:nvPr/>
                    </p:nvPicPr>
                    <p:blipFill>
                      <a:blip r:embed="rId4"/>
                      <a:srcRect/>
                      <a:stretch>
                        <a:fillRect/>
                      </a:stretch>
                    </p:blipFill>
                    <p:spPr bwMode="auto">
                      <a:xfrm>
                        <a:off x="1798638" y="6272213"/>
                        <a:ext cx="2860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8853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1262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Median</a:t>
            </a:r>
            <a:endParaRPr lang="en-US" sz="3200" b="1" dirty="0" smtClean="0"/>
          </a:p>
        </p:txBody>
      </p:sp>
      <p:sp>
        <p:nvSpPr>
          <p:cNvPr id="3" name="Rectangle 3"/>
          <p:cNvSpPr txBox="1">
            <a:spLocks noChangeArrowheads="1"/>
          </p:cNvSpPr>
          <p:nvPr/>
        </p:nvSpPr>
        <p:spPr>
          <a:xfrm>
            <a:off x="457200" y="1115275"/>
            <a:ext cx="8458200" cy="4800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If there is an </a:t>
            </a:r>
            <a:r>
              <a:rPr lang="en-US" sz="2800" b="1" dirty="0" smtClean="0"/>
              <a:t>even </a:t>
            </a:r>
            <a:r>
              <a:rPr lang="en-US" sz="2800" dirty="0" smtClean="0"/>
              <a:t>number of data points in a set, the median is the average of the two middle numbers.</a:t>
            </a:r>
          </a:p>
          <a:p>
            <a:pPr marL="0" indent="0">
              <a:buNone/>
            </a:pPr>
            <a:r>
              <a:rPr lang="en-US" sz="2800" dirty="0" smtClean="0"/>
              <a:t> </a:t>
            </a:r>
            <a:r>
              <a:rPr lang="en-US" sz="2800" dirty="0"/>
              <a:t> </a:t>
            </a:r>
            <a:r>
              <a:rPr lang="en-US" sz="2800" dirty="0" smtClean="0"/>
              <a:t> </a:t>
            </a:r>
            <a:r>
              <a:rPr lang="en-US" sz="2000" dirty="0" smtClean="0"/>
              <a:t>Example: Position of median</a:t>
            </a:r>
          </a:p>
          <a:p>
            <a:pPr marL="0" indent="0">
              <a:buNone/>
            </a:pPr>
            <a:endParaRPr lang="en-US" sz="2000" dirty="0"/>
          </a:p>
          <a:p>
            <a:pPr marL="0" indent="0">
              <a:buNone/>
            </a:pPr>
            <a:r>
              <a:rPr lang="en-US" sz="2000" dirty="0" smtClean="0"/>
              <a:t>                                                                       (</a:t>
            </a:r>
            <a:r>
              <a:rPr lang="en-US" sz="2000" dirty="0" err="1" smtClean="0"/>
              <a:t>i.e</a:t>
            </a:r>
            <a:r>
              <a:rPr lang="en-US" sz="2000" dirty="0" smtClean="0"/>
              <a:t> Average of the numbers   	                                                                        at 4</a:t>
            </a:r>
            <a:r>
              <a:rPr lang="en-US" sz="2000" baseline="30000" dirty="0" smtClean="0"/>
              <a:t>th</a:t>
            </a:r>
            <a:r>
              <a:rPr lang="en-US" sz="2000" dirty="0" smtClean="0"/>
              <a:t> and 5</a:t>
            </a:r>
            <a:r>
              <a:rPr lang="en-US" sz="2000" baseline="30000" dirty="0" smtClean="0"/>
              <a:t>th</a:t>
            </a:r>
            <a:r>
              <a:rPr lang="en-US" sz="2000" dirty="0" smtClean="0"/>
              <a:t> Position)  		</a:t>
            </a:r>
          </a:p>
          <a:p>
            <a:pPr marL="0" indent="0">
              <a:buNone/>
            </a:pPr>
            <a:r>
              <a:rPr lang="en-US" sz="2000" dirty="0" smtClean="0"/>
              <a:t>    Median  </a:t>
            </a: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222613936"/>
              </p:ext>
            </p:extLst>
          </p:nvPr>
        </p:nvGraphicFramePr>
        <p:xfrm>
          <a:off x="914400" y="4909156"/>
          <a:ext cx="7315200" cy="74168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tblGrid>
              <a:tr h="370840">
                <a:tc>
                  <a:txBody>
                    <a:bodyPr/>
                    <a:lstStyle/>
                    <a:p>
                      <a:pPr algn="ctr"/>
                      <a:r>
                        <a:rPr lang="en-GB" sz="1600" dirty="0" smtClean="0">
                          <a:solidFill>
                            <a:schemeClr val="tx1"/>
                          </a:solidFill>
                          <a:latin typeface="Arial" pitchFamily="34" charset="0"/>
                          <a:cs typeface="Arial" pitchFamily="34" charset="0"/>
                        </a:rPr>
                        <a:t>Emp1</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Emp2</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Emp3</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Emp4</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Emp5</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Emp6</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Emp7</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Emp8</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GB" sz="1400" dirty="0" smtClean="0">
                          <a:solidFill>
                            <a:schemeClr val="tx1"/>
                          </a:solidFill>
                          <a:latin typeface="Arial" pitchFamily="34" charset="0"/>
                          <a:cs typeface="Arial" pitchFamily="34" charset="0"/>
                        </a:rPr>
                        <a:t>$1,000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$1,100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$1,300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$1,400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$1,500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$1,800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$2,000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$4,900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bwMode="auto">
          <a:xfrm>
            <a:off x="3667800" y="5290836"/>
            <a:ext cx="914400" cy="37080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bwMode="auto">
          <a:xfrm>
            <a:off x="4582200" y="5290836"/>
            <a:ext cx="914400" cy="37080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cxnSp>
        <p:nvCxnSpPr>
          <p:cNvPr id="7" name="Straight Arrow Connector 6"/>
          <p:cNvCxnSpPr/>
          <p:nvPr/>
        </p:nvCxnSpPr>
        <p:spPr bwMode="auto">
          <a:xfrm rot="5400000">
            <a:off x="4338794" y="5037882"/>
            <a:ext cx="468000" cy="1588"/>
          </a:xfrm>
          <a:prstGeom prst="straightConnector1">
            <a:avLst/>
          </a:prstGeom>
          <a:solidFill>
            <a:schemeClr val="accent1"/>
          </a:solidFill>
          <a:ln w="31750" cap="flat" cmpd="sng" algn="ctr">
            <a:solidFill>
              <a:srgbClr val="FF0000"/>
            </a:solidFill>
            <a:prstDash val="solid"/>
            <a:round/>
            <a:headEnd type="none" w="med" len="med"/>
            <a:tailEnd type="arrow"/>
          </a:ln>
          <a:effectLst/>
        </p:spPr>
      </p:cxnSp>
      <p:sp>
        <p:nvSpPr>
          <p:cNvPr id="8" name="Text Box 182"/>
          <p:cNvSpPr txBox="1">
            <a:spLocks noChangeArrowheads="1"/>
          </p:cNvSpPr>
          <p:nvPr/>
        </p:nvSpPr>
        <p:spPr bwMode="auto">
          <a:xfrm>
            <a:off x="3551832" y="4509338"/>
            <a:ext cx="2071048" cy="338554"/>
          </a:xfrm>
          <a:prstGeom prst="rect">
            <a:avLst/>
          </a:prstGeom>
          <a:noFill/>
          <a:ln w="9525">
            <a:noFill/>
            <a:miter lim="800000"/>
            <a:headEnd/>
            <a:tailEnd/>
          </a:ln>
        </p:spPr>
        <p:txBody>
          <a:bodyPr wrap="square">
            <a:spAutoFit/>
          </a:bodyPr>
          <a:lstStyle/>
          <a:p>
            <a:pPr algn="ctr">
              <a:spcBef>
                <a:spcPct val="50000"/>
              </a:spcBef>
            </a:pPr>
            <a:r>
              <a:rPr lang="en-SG" sz="1600" b="0" dirty="0" smtClean="0">
                <a:solidFill>
                  <a:srgbClr val="FF0000"/>
                </a:solidFill>
                <a:latin typeface="Arial" pitchFamily="34" charset="0"/>
                <a:cs typeface="Arial" pitchFamily="34" charset="0"/>
              </a:rPr>
              <a:t>Two middle values</a:t>
            </a:r>
            <a:endParaRPr lang="en-SG" sz="1600" b="0" dirty="0">
              <a:solidFill>
                <a:srgbClr val="FF0000"/>
              </a:solidFill>
              <a:latin typeface="Arial" pitchFamily="34" charset="0"/>
              <a:cs typeface="Arial"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637655106"/>
              </p:ext>
            </p:extLst>
          </p:nvPr>
        </p:nvGraphicFramePr>
        <p:xfrm>
          <a:off x="1688439" y="3563701"/>
          <a:ext cx="1851025" cy="1036637"/>
        </p:xfrm>
        <a:graphic>
          <a:graphicData uri="http://schemas.openxmlformats.org/presentationml/2006/ole">
            <mc:AlternateContent xmlns:mc="http://schemas.openxmlformats.org/markup-compatibility/2006">
              <mc:Choice xmlns:v="urn:schemas-microsoft-com:vml" Requires="v">
                <p:oleObj spid="_x0000_s3128" name="Equation" r:id="rId3" imgW="1079280" imgH="609480" progId="Equation.3">
                  <p:embed/>
                </p:oleObj>
              </mc:Choice>
              <mc:Fallback>
                <p:oleObj name="Equation" r:id="rId3" imgW="1079280" imgH="609480" progId="Equation.3">
                  <p:embed/>
                  <p:pic>
                    <p:nvPicPr>
                      <p:cNvPr id="0" name="Object 6"/>
                      <p:cNvPicPr>
                        <a:picLocks noChangeAspect="1" noChangeArrowheads="1"/>
                      </p:cNvPicPr>
                      <p:nvPr/>
                    </p:nvPicPr>
                    <p:blipFill>
                      <a:blip r:embed="rId4"/>
                      <a:srcRect/>
                      <a:stretch>
                        <a:fillRect/>
                      </a:stretch>
                    </p:blipFill>
                    <p:spPr bwMode="auto">
                      <a:xfrm>
                        <a:off x="1688439" y="3563701"/>
                        <a:ext cx="185102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18768819"/>
              </p:ext>
            </p:extLst>
          </p:nvPr>
        </p:nvGraphicFramePr>
        <p:xfrm>
          <a:off x="4125000" y="2457450"/>
          <a:ext cx="1279525" cy="1277938"/>
        </p:xfrm>
        <a:graphic>
          <a:graphicData uri="http://schemas.openxmlformats.org/presentationml/2006/ole">
            <mc:AlternateContent xmlns:mc="http://schemas.openxmlformats.org/markup-compatibility/2006">
              <mc:Choice xmlns:v="urn:schemas-microsoft-com:vml" Requires="v">
                <p:oleObj spid="_x0000_s3129" name="Equation" r:id="rId5" imgW="812520" imgH="812520" progId="Equation.3">
                  <p:embed/>
                </p:oleObj>
              </mc:Choice>
              <mc:Fallback>
                <p:oleObj name="Equation" r:id="rId5" imgW="812520" imgH="812520" progId="Equation.3">
                  <p:embed/>
                  <p:pic>
                    <p:nvPicPr>
                      <p:cNvPr id="0" name="Object 7"/>
                      <p:cNvPicPr>
                        <a:picLocks noChangeAspect="1" noChangeArrowheads="1"/>
                      </p:cNvPicPr>
                      <p:nvPr/>
                    </p:nvPicPr>
                    <p:blipFill>
                      <a:blip r:embed="rId6"/>
                      <a:srcRect/>
                      <a:stretch>
                        <a:fillRect/>
                      </a:stretch>
                    </p:blipFill>
                    <p:spPr bwMode="auto">
                      <a:xfrm>
                        <a:off x="4125000" y="2457450"/>
                        <a:ext cx="1279525"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672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Mode</a:t>
            </a:r>
            <a:endParaRPr lang="en-US" sz="3200" b="1" dirty="0" smtClean="0"/>
          </a:p>
        </p:txBody>
      </p:sp>
      <p:sp>
        <p:nvSpPr>
          <p:cNvPr id="3" name="Rectangle 3"/>
          <p:cNvSpPr txBox="1">
            <a:spLocks noChangeArrowheads="1"/>
          </p:cNvSpPr>
          <p:nvPr/>
        </p:nvSpPr>
        <p:spPr>
          <a:xfrm>
            <a:off x="457200" y="1101420"/>
            <a:ext cx="8458200" cy="4800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smtClean="0"/>
              <a:t>Mode </a:t>
            </a:r>
            <a:r>
              <a:rPr lang="en-US" sz="2800" dirty="0" smtClean="0"/>
              <a:t>is the number or a set of numbers that occurs the most often in a set of numerical values.</a:t>
            </a:r>
          </a:p>
          <a:p>
            <a:r>
              <a:rPr lang="en-US" altLang="zh-CN" sz="2800" dirty="0" smtClean="0">
                <a:ea typeface="SimSun" pitchFamily="2" charset="-122"/>
              </a:rPr>
              <a:t>Mode is not commonly used to represent the data, because there could be more than one mode in any set of values. </a:t>
            </a:r>
          </a:p>
          <a:p>
            <a:pPr>
              <a:spcBef>
                <a:spcPts val="0"/>
              </a:spcBef>
              <a:buFont typeface="Arial"/>
              <a:buNone/>
            </a:pPr>
            <a:r>
              <a:rPr lang="en-US" altLang="zh-CN" sz="2000" dirty="0" smtClean="0">
                <a:ea typeface="SimSun" pitchFamily="2" charset="-122"/>
              </a:rPr>
              <a:t/>
            </a:r>
            <a:br>
              <a:rPr lang="en-US" altLang="zh-CN" sz="2000" dirty="0" smtClean="0">
                <a:ea typeface="SimSun" pitchFamily="2" charset="-122"/>
              </a:rPr>
            </a:br>
            <a:r>
              <a:rPr lang="en-US" altLang="zh-CN" sz="2000" dirty="0" smtClean="0">
                <a:ea typeface="SimSun" pitchFamily="2" charset="-122"/>
              </a:rPr>
              <a:t>Example: For the data below, the modes are $1,000 and $1,200 since they appear two times each compared to other values, which appear only once.</a:t>
            </a:r>
            <a:endParaRPr 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744239109"/>
              </p:ext>
            </p:extLst>
          </p:nvPr>
        </p:nvGraphicFramePr>
        <p:xfrm>
          <a:off x="914400" y="5084140"/>
          <a:ext cx="7315200" cy="74168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tblGrid>
              <a:tr h="370840">
                <a:tc>
                  <a:txBody>
                    <a:bodyPr/>
                    <a:lstStyle/>
                    <a:p>
                      <a:pPr algn="ctr"/>
                      <a:r>
                        <a:rPr lang="en-GB" sz="1600" dirty="0" smtClean="0">
                          <a:solidFill>
                            <a:schemeClr val="tx1"/>
                          </a:solidFill>
                          <a:latin typeface="Arial" pitchFamily="34" charset="0"/>
                          <a:cs typeface="Arial" pitchFamily="34" charset="0"/>
                        </a:rPr>
                        <a:t>Emp1</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Emp2</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Emp3</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Emp4</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Emp5</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Emp6</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Emp7</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smtClean="0">
                          <a:solidFill>
                            <a:schemeClr val="tx1"/>
                          </a:solidFill>
                          <a:latin typeface="Arial" pitchFamily="34" charset="0"/>
                          <a:cs typeface="Arial" pitchFamily="34" charset="0"/>
                        </a:rPr>
                        <a:t>Emp8</a:t>
                      </a:r>
                      <a:endParaRPr lang="en-GB"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r>
                        <a:rPr lang="en-GB" sz="1400" dirty="0" smtClean="0">
                          <a:solidFill>
                            <a:schemeClr val="tx1"/>
                          </a:solidFill>
                          <a:latin typeface="Arial" pitchFamily="34" charset="0"/>
                          <a:cs typeface="Arial" pitchFamily="34" charset="0"/>
                        </a:rPr>
                        <a:t>$1,000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$1,300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$1,200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$1,500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$1,700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$1,200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$2,000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smtClean="0">
                          <a:solidFill>
                            <a:schemeClr val="tx1"/>
                          </a:solidFill>
                          <a:latin typeface="Arial" pitchFamily="34" charset="0"/>
                          <a:cs typeface="Arial" pitchFamily="34" charset="0"/>
                        </a:rPr>
                        <a:t>$1,000</a:t>
                      </a:r>
                      <a:endParaRPr lang="en-GB" sz="14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bwMode="auto">
          <a:xfrm>
            <a:off x="2756848" y="5452172"/>
            <a:ext cx="914400" cy="37080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bwMode="auto">
          <a:xfrm>
            <a:off x="5496600" y="5452172"/>
            <a:ext cx="914400" cy="37080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cxnSp>
        <p:nvCxnSpPr>
          <p:cNvPr id="7" name="Elbow Connector 6"/>
          <p:cNvCxnSpPr/>
          <p:nvPr/>
        </p:nvCxnSpPr>
        <p:spPr bwMode="auto">
          <a:xfrm>
            <a:off x="5511600" y="4882720"/>
            <a:ext cx="432000" cy="540000"/>
          </a:xfrm>
          <a:prstGeom prst="bentConnector3">
            <a:avLst>
              <a:gd name="adj1" fmla="val 99870"/>
            </a:avLst>
          </a:prstGeom>
          <a:solidFill>
            <a:schemeClr val="accent1"/>
          </a:solidFill>
          <a:ln w="31750" cap="flat" cmpd="sng" algn="ctr">
            <a:solidFill>
              <a:srgbClr val="FF0000"/>
            </a:solidFill>
            <a:prstDash val="solid"/>
            <a:round/>
            <a:headEnd type="none" w="med" len="med"/>
            <a:tailEnd type="arrow"/>
          </a:ln>
          <a:effectLst/>
        </p:spPr>
      </p:cxnSp>
      <p:sp>
        <p:nvSpPr>
          <p:cNvPr id="8" name="Rectangle 7"/>
          <p:cNvSpPr/>
          <p:nvPr/>
        </p:nvSpPr>
        <p:spPr bwMode="auto">
          <a:xfrm>
            <a:off x="3532496" y="4682820"/>
            <a:ext cx="2057400" cy="381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0000"/>
                </a:solidFill>
                <a:effectLst/>
                <a:latin typeface="Arial" charset="0"/>
                <a:cs typeface="Arial" charset="0"/>
              </a:rPr>
              <a:t>Occur</a:t>
            </a:r>
            <a:r>
              <a:rPr kumimoji="0" lang="en-GB" sz="1600" b="0" i="0" u="none" strike="noStrike" cap="none" normalizeH="0" dirty="0" smtClean="0">
                <a:ln>
                  <a:noFill/>
                </a:ln>
                <a:solidFill>
                  <a:srgbClr val="FF0000"/>
                </a:solidFill>
                <a:effectLst/>
                <a:latin typeface="Arial" charset="0"/>
                <a:cs typeface="Arial" charset="0"/>
              </a:rPr>
              <a:t> most often</a:t>
            </a:r>
            <a:endParaRPr kumimoji="0" lang="en-GB" sz="1600" b="0" i="0" u="none" strike="noStrike" cap="none" normalizeH="0" baseline="0" dirty="0" smtClean="0">
              <a:ln>
                <a:noFill/>
              </a:ln>
              <a:solidFill>
                <a:srgbClr val="FF0000"/>
              </a:solidFill>
              <a:effectLst/>
              <a:latin typeface="Arial" charset="0"/>
              <a:cs typeface="Arial" charset="0"/>
            </a:endParaRPr>
          </a:p>
        </p:txBody>
      </p:sp>
      <p:cxnSp>
        <p:nvCxnSpPr>
          <p:cNvPr id="9" name="Elbow Connector 8"/>
          <p:cNvCxnSpPr/>
          <p:nvPr/>
        </p:nvCxnSpPr>
        <p:spPr bwMode="auto">
          <a:xfrm flipH="1">
            <a:off x="3200400" y="4876164"/>
            <a:ext cx="432000" cy="540000"/>
          </a:xfrm>
          <a:prstGeom prst="bentConnector3">
            <a:avLst>
              <a:gd name="adj1" fmla="val 99870"/>
            </a:avLst>
          </a:prstGeom>
          <a:solidFill>
            <a:schemeClr val="accent1"/>
          </a:solidFill>
          <a:ln w="31750" cap="flat" cmpd="sng" algn="ctr">
            <a:solidFill>
              <a:srgbClr val="FF0000"/>
            </a:solidFill>
            <a:prstDash val="solid"/>
            <a:round/>
            <a:headEnd type="none" w="med" len="med"/>
            <a:tailEnd type="arrow"/>
          </a:ln>
          <a:effectLst/>
        </p:spPr>
      </p:cxnSp>
      <p:cxnSp>
        <p:nvCxnSpPr>
          <p:cNvPr id="10" name="Elbow Connector 9"/>
          <p:cNvCxnSpPr/>
          <p:nvPr/>
        </p:nvCxnSpPr>
        <p:spPr bwMode="auto">
          <a:xfrm flipH="1">
            <a:off x="1385248" y="4580820"/>
            <a:ext cx="2268000" cy="864000"/>
          </a:xfrm>
          <a:prstGeom prst="bentConnector3">
            <a:avLst>
              <a:gd name="adj1" fmla="val 99870"/>
            </a:avLst>
          </a:prstGeom>
          <a:solidFill>
            <a:schemeClr val="accent1"/>
          </a:solidFill>
          <a:ln w="31750" cap="flat" cmpd="sng" algn="ctr">
            <a:solidFill>
              <a:srgbClr val="7030A0"/>
            </a:solidFill>
            <a:prstDash val="solid"/>
            <a:round/>
            <a:headEnd type="none" w="med" len="med"/>
            <a:tailEnd type="arrow"/>
          </a:ln>
          <a:effectLst/>
        </p:spPr>
      </p:cxnSp>
      <p:sp>
        <p:nvSpPr>
          <p:cNvPr id="11" name="Rectangle 10"/>
          <p:cNvSpPr/>
          <p:nvPr/>
        </p:nvSpPr>
        <p:spPr bwMode="auto">
          <a:xfrm>
            <a:off x="3540456" y="4378020"/>
            <a:ext cx="2057400" cy="3810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7030A0"/>
                </a:solidFill>
                <a:effectLst/>
                <a:latin typeface="Arial" charset="0"/>
                <a:cs typeface="Arial" charset="0"/>
              </a:rPr>
              <a:t>Occur</a:t>
            </a:r>
            <a:r>
              <a:rPr kumimoji="0" lang="en-GB" sz="1600" b="0" i="0" u="none" strike="noStrike" cap="none" normalizeH="0" dirty="0" smtClean="0">
                <a:ln>
                  <a:noFill/>
                </a:ln>
                <a:solidFill>
                  <a:srgbClr val="7030A0"/>
                </a:solidFill>
                <a:effectLst/>
                <a:latin typeface="Arial" charset="0"/>
                <a:cs typeface="Arial" charset="0"/>
              </a:rPr>
              <a:t> most often</a:t>
            </a:r>
            <a:endParaRPr kumimoji="0" lang="en-GB" sz="1600" b="0" i="0" u="none" strike="noStrike" cap="none" normalizeH="0" baseline="0" dirty="0" smtClean="0">
              <a:ln>
                <a:noFill/>
              </a:ln>
              <a:solidFill>
                <a:srgbClr val="7030A0"/>
              </a:solidFill>
              <a:effectLst/>
              <a:latin typeface="Arial" charset="0"/>
              <a:cs typeface="Arial" charset="0"/>
            </a:endParaRPr>
          </a:p>
        </p:txBody>
      </p:sp>
      <p:cxnSp>
        <p:nvCxnSpPr>
          <p:cNvPr id="12" name="Elbow Connector 11"/>
          <p:cNvCxnSpPr/>
          <p:nvPr/>
        </p:nvCxnSpPr>
        <p:spPr bwMode="auto">
          <a:xfrm>
            <a:off x="5531696" y="4571364"/>
            <a:ext cx="2268000" cy="864000"/>
          </a:xfrm>
          <a:prstGeom prst="bentConnector3">
            <a:avLst>
              <a:gd name="adj1" fmla="val 99870"/>
            </a:avLst>
          </a:prstGeom>
          <a:solidFill>
            <a:schemeClr val="accent1"/>
          </a:solidFill>
          <a:ln w="31750" cap="flat" cmpd="sng" algn="ctr">
            <a:solidFill>
              <a:srgbClr val="7030A0"/>
            </a:solidFill>
            <a:prstDash val="solid"/>
            <a:round/>
            <a:headEnd type="none" w="med" len="med"/>
            <a:tailEnd type="arrow"/>
          </a:ln>
          <a:effectLst/>
        </p:spPr>
      </p:cxnSp>
      <p:sp>
        <p:nvSpPr>
          <p:cNvPr id="13" name="Rectangle 12"/>
          <p:cNvSpPr/>
          <p:nvPr/>
        </p:nvSpPr>
        <p:spPr bwMode="auto">
          <a:xfrm>
            <a:off x="928048" y="5452172"/>
            <a:ext cx="914400" cy="370800"/>
          </a:xfrm>
          <a:prstGeom prst="rect">
            <a:avLst/>
          </a:prstGeom>
          <a:noFill/>
          <a:ln w="317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14" name="Rectangle 13"/>
          <p:cNvSpPr/>
          <p:nvPr/>
        </p:nvSpPr>
        <p:spPr bwMode="auto">
          <a:xfrm>
            <a:off x="7325400" y="5455020"/>
            <a:ext cx="914400" cy="370800"/>
          </a:xfrm>
          <a:prstGeom prst="rect">
            <a:avLst/>
          </a:prstGeom>
          <a:noFill/>
          <a:ln w="317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8999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1" grpId="0"/>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Spread of a data set</a:t>
            </a:r>
            <a:endParaRPr lang="en-US" sz="3200" b="1" dirty="0" smtClean="0"/>
          </a:p>
        </p:txBody>
      </p:sp>
      <p:sp>
        <p:nvSpPr>
          <p:cNvPr id="3" name="Rectangle 3"/>
          <p:cNvSpPr txBox="1">
            <a:spLocks noChangeArrowheads="1"/>
          </p:cNvSpPr>
          <p:nvPr/>
        </p:nvSpPr>
        <p:spPr>
          <a:xfrm>
            <a:off x="457200" y="1447800"/>
            <a:ext cx="8458200" cy="23622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The mean, median and mode of a set of data do not always provide sufficient information for analysis. We can consider the spread of a data set in our analysis.</a:t>
            </a:r>
          </a:p>
          <a:p>
            <a:pPr>
              <a:buFontTx/>
              <a:buNone/>
            </a:pPr>
            <a:r>
              <a:rPr lang="en-US" sz="2800" dirty="0" smtClean="0"/>
              <a:t> </a:t>
            </a:r>
          </a:p>
          <a:p>
            <a:r>
              <a:rPr lang="en-US" altLang="zh-CN" sz="2800" b="1" dirty="0" smtClean="0">
                <a:ea typeface="SimSun" pitchFamily="2" charset="-122"/>
              </a:rPr>
              <a:t>Standard deviation </a:t>
            </a:r>
            <a:r>
              <a:rPr lang="en-US" altLang="zh-CN" sz="2800" dirty="0" smtClean="0">
                <a:ea typeface="SimSun" pitchFamily="2" charset="-122"/>
              </a:rPr>
              <a:t>is a</a:t>
            </a:r>
            <a:r>
              <a:rPr lang="en-US" sz="2800" dirty="0" smtClean="0"/>
              <a:t> measure of how spread out your data is from the mean.</a:t>
            </a:r>
          </a:p>
          <a:p>
            <a:endParaRPr lang="en-US" sz="2800" dirty="0" smtClean="0"/>
          </a:p>
        </p:txBody>
      </p:sp>
      <p:sp>
        <p:nvSpPr>
          <p:cNvPr id="4"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SG"/>
          </a:p>
        </p:txBody>
      </p:sp>
      <p:sp>
        <p:nvSpPr>
          <p:cNvPr id="5" name="Rectangle 7"/>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pPr eaLnBrk="0" hangingPunct="0"/>
            <a:r>
              <a:rPr lang="en-US" sz="1200">
                <a:solidFill>
                  <a:srgbClr val="000000"/>
                </a:solidFill>
                <a:ea typeface="SimSun" pitchFamily="2" charset="-122"/>
              </a:rPr>
              <a:t>    </a:t>
            </a:r>
            <a:endParaRPr lang="en-US" altLang="zh-CN" sz="1200">
              <a:solidFill>
                <a:srgbClr val="000000"/>
              </a:solidFill>
              <a:ea typeface="SimSun" pitchFamily="2" charset="-122"/>
            </a:endParaRPr>
          </a:p>
          <a:p>
            <a:pPr eaLnBrk="0" hangingPunct="0"/>
            <a:r>
              <a:rPr lang="en-US" altLang="zh-CN" sz="1200">
                <a:solidFill>
                  <a:srgbClr val="000000"/>
                </a:solidFill>
                <a:ea typeface="SimSun" pitchFamily="2" charset="-122"/>
              </a:rPr>
              <a:t/>
            </a:r>
            <a:br>
              <a:rPr lang="en-US" altLang="zh-CN" sz="1200">
                <a:solidFill>
                  <a:srgbClr val="000000"/>
                </a:solidFill>
                <a:ea typeface="SimSun" pitchFamily="2" charset="-122"/>
              </a:rPr>
            </a:br>
            <a:r>
              <a:rPr lang="en-US" altLang="zh-CN" sz="1200">
                <a:solidFill>
                  <a:srgbClr val="000000"/>
                </a:solidFill>
                <a:ea typeface="SimSun" pitchFamily="2" charset="-122"/>
              </a:rPr>
              <a:t/>
            </a:r>
            <a:br>
              <a:rPr lang="en-US" altLang="zh-CN" sz="1200">
                <a:solidFill>
                  <a:srgbClr val="000000"/>
                </a:solidFill>
                <a:ea typeface="SimSun" pitchFamily="2" charset="-122"/>
              </a:rPr>
            </a:br>
            <a:r>
              <a:rPr lang="en-US" altLang="zh-CN" sz="1200">
                <a:solidFill>
                  <a:srgbClr val="000000"/>
                </a:solidFill>
                <a:ea typeface="SimSun" pitchFamily="2" charset="-122"/>
              </a:rPr>
              <a:t/>
            </a:r>
            <a:br>
              <a:rPr lang="en-US" altLang="zh-CN" sz="1200">
                <a:solidFill>
                  <a:srgbClr val="000000"/>
                </a:solidFill>
                <a:ea typeface="SimSun" pitchFamily="2" charset="-122"/>
              </a:rPr>
            </a:br>
            <a:endParaRPr lang="en-US" altLang="zh-CN">
              <a:ea typeface="SimSun" pitchFamily="2" charset="-122"/>
            </a:endParaRPr>
          </a:p>
        </p:txBody>
      </p:sp>
    </p:spTree>
    <p:extLst>
      <p:ext uri="{BB962C8B-B14F-4D97-AF65-F5344CB8AC3E}">
        <p14:creationId xmlns:p14="http://schemas.microsoft.com/office/powerpoint/2010/main" val="666909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779" y="3478588"/>
            <a:ext cx="4100400" cy="246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14" y="3505200"/>
            <a:ext cx="4064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Standard deviation</a:t>
            </a:r>
            <a:endParaRPr lang="en-US" sz="3200" b="1" dirty="0" smtClean="0"/>
          </a:p>
        </p:txBody>
      </p:sp>
      <p:sp>
        <p:nvSpPr>
          <p:cNvPr id="5" name="Rectangle 3"/>
          <p:cNvSpPr txBox="1">
            <a:spLocks noChangeArrowheads="1"/>
          </p:cNvSpPr>
          <p:nvPr/>
        </p:nvSpPr>
        <p:spPr>
          <a:xfrm>
            <a:off x="304800" y="1087570"/>
            <a:ext cx="8686800" cy="1371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smtClean="0">
                <a:ea typeface="SimSun" pitchFamily="2" charset="-122"/>
              </a:rPr>
              <a:t>A smaller standard deviation value will indicate that most of the data points </a:t>
            </a:r>
            <a:r>
              <a:rPr lang="en-US" altLang="zh-CN" sz="2800" b="1" dirty="0" smtClean="0">
                <a:ea typeface="SimSun" pitchFamily="2" charset="-122"/>
              </a:rPr>
              <a:t>are nearer to the mean </a:t>
            </a:r>
            <a:r>
              <a:rPr lang="en-US" altLang="zh-CN" sz="2800" dirty="0" smtClean="0">
                <a:ea typeface="SimSun" pitchFamily="2" charset="-122"/>
              </a:rPr>
              <a:t>(i.e. less spread out) as shown below.</a:t>
            </a:r>
            <a:endParaRPr lang="en-US" altLang="zh-CN" sz="2400" dirty="0" smtClean="0">
              <a:ea typeface="SimSun" pitchFamily="2" charset="-122"/>
            </a:endParaRPr>
          </a:p>
        </p:txBody>
      </p:sp>
      <p:sp>
        <p:nvSpPr>
          <p:cNvPr id="6" name="TextBox 9"/>
          <p:cNvSpPr txBox="1">
            <a:spLocks noChangeArrowheads="1"/>
          </p:cNvSpPr>
          <p:nvPr/>
        </p:nvSpPr>
        <p:spPr bwMode="auto">
          <a:xfrm>
            <a:off x="1094509" y="2981979"/>
            <a:ext cx="3144981" cy="461665"/>
          </a:xfrm>
          <a:prstGeom prst="rect">
            <a:avLst/>
          </a:prstGeom>
          <a:solidFill>
            <a:srgbClr val="FFFFD5"/>
          </a:solidFill>
          <a:ln w="9525">
            <a:noFill/>
            <a:miter lim="800000"/>
            <a:headEnd/>
            <a:tailEnd/>
          </a:ln>
        </p:spPr>
        <p:txBody>
          <a:bodyPr wrap="square">
            <a:spAutoFit/>
          </a:bodyPr>
          <a:lstStyle/>
          <a:p>
            <a:pPr algn="ctr"/>
            <a:r>
              <a:rPr lang="en-US" sz="1200" b="0" dirty="0">
                <a:latin typeface="Arial" pitchFamily="34" charset="0"/>
                <a:cs typeface="Arial" pitchFamily="34" charset="0"/>
              </a:rPr>
              <a:t>Standard deviation of </a:t>
            </a:r>
            <a:r>
              <a:rPr lang="en-US" sz="1200" dirty="0" smtClean="0">
                <a:latin typeface="Arial" pitchFamily="34" charset="0"/>
                <a:cs typeface="Arial" pitchFamily="34" charset="0"/>
              </a:rPr>
              <a:t>Dan’s</a:t>
            </a:r>
            <a:r>
              <a:rPr lang="en-US" sz="1200" b="0" dirty="0" smtClean="0">
                <a:latin typeface="Arial" pitchFamily="34" charset="0"/>
                <a:cs typeface="Arial" pitchFamily="34" charset="0"/>
              </a:rPr>
              <a:t> </a:t>
            </a:r>
            <a:r>
              <a:rPr lang="en-US" sz="1200" b="0" dirty="0">
                <a:latin typeface="Arial" pitchFamily="34" charset="0"/>
                <a:cs typeface="Arial" pitchFamily="34" charset="0"/>
              </a:rPr>
              <a:t>scores = </a:t>
            </a:r>
            <a:r>
              <a:rPr lang="en-US" sz="1200" b="0" dirty="0" smtClean="0">
                <a:latin typeface="Arial" pitchFamily="34" charset="0"/>
                <a:cs typeface="Arial" pitchFamily="34" charset="0"/>
              </a:rPr>
              <a:t>5.13</a:t>
            </a:r>
            <a:endParaRPr lang="en-US" sz="1200" b="0" dirty="0">
              <a:latin typeface="Arial" pitchFamily="34" charset="0"/>
              <a:cs typeface="Arial" pitchFamily="34" charset="0"/>
            </a:endParaRPr>
          </a:p>
          <a:p>
            <a:pPr algn="ctr"/>
            <a:r>
              <a:rPr lang="en-US" sz="1200" b="0" dirty="0" smtClean="0">
                <a:latin typeface="Arial" pitchFamily="34" charset="0"/>
                <a:cs typeface="Arial" pitchFamily="34" charset="0"/>
              </a:rPr>
              <a:t>Mean </a:t>
            </a:r>
            <a:r>
              <a:rPr lang="en-US" sz="1200" b="0" dirty="0">
                <a:latin typeface="Arial" pitchFamily="34" charset="0"/>
                <a:cs typeface="Arial" pitchFamily="34" charset="0"/>
              </a:rPr>
              <a:t>of </a:t>
            </a:r>
            <a:r>
              <a:rPr lang="en-US" sz="1200" dirty="0" smtClean="0">
                <a:latin typeface="Arial" pitchFamily="34" charset="0"/>
                <a:cs typeface="Arial" pitchFamily="34" charset="0"/>
              </a:rPr>
              <a:t>Dan’s</a:t>
            </a:r>
            <a:r>
              <a:rPr lang="en-US" sz="1200" b="0" dirty="0" smtClean="0">
                <a:latin typeface="Arial" pitchFamily="34" charset="0"/>
                <a:cs typeface="Arial" pitchFamily="34" charset="0"/>
              </a:rPr>
              <a:t> </a:t>
            </a:r>
            <a:r>
              <a:rPr lang="en-US" sz="1200" b="0" dirty="0">
                <a:latin typeface="Arial" pitchFamily="34" charset="0"/>
                <a:cs typeface="Arial" pitchFamily="34" charset="0"/>
              </a:rPr>
              <a:t>scores= </a:t>
            </a:r>
            <a:r>
              <a:rPr lang="en-US" sz="1200" b="0" dirty="0" smtClean="0">
                <a:latin typeface="Arial" pitchFamily="34" charset="0"/>
                <a:cs typeface="Arial" pitchFamily="34" charset="0"/>
              </a:rPr>
              <a:t>339.7</a:t>
            </a:r>
            <a:endParaRPr lang="en-SG" sz="1200" b="0" dirty="0">
              <a:latin typeface="Arial" pitchFamily="34" charset="0"/>
              <a:cs typeface="Arial" pitchFamily="34" charset="0"/>
            </a:endParaRPr>
          </a:p>
        </p:txBody>
      </p:sp>
      <p:sp>
        <p:nvSpPr>
          <p:cNvPr id="7" name="TextBox 10"/>
          <p:cNvSpPr txBox="1">
            <a:spLocks noChangeArrowheads="1"/>
          </p:cNvSpPr>
          <p:nvPr/>
        </p:nvSpPr>
        <p:spPr bwMode="auto">
          <a:xfrm>
            <a:off x="5181600" y="2997505"/>
            <a:ext cx="3505200" cy="461665"/>
          </a:xfrm>
          <a:prstGeom prst="rect">
            <a:avLst/>
          </a:prstGeom>
          <a:solidFill>
            <a:srgbClr val="FFFFD5"/>
          </a:solidFill>
          <a:ln w="9525">
            <a:noFill/>
            <a:miter lim="800000"/>
            <a:headEnd/>
            <a:tailEnd/>
          </a:ln>
        </p:spPr>
        <p:txBody>
          <a:bodyPr wrap="square">
            <a:spAutoFit/>
          </a:bodyPr>
          <a:lstStyle/>
          <a:p>
            <a:pPr algn="ctr"/>
            <a:r>
              <a:rPr lang="en-US" sz="1200" b="0" dirty="0">
                <a:latin typeface="Arial" pitchFamily="34" charset="0"/>
                <a:cs typeface="Arial" pitchFamily="34" charset="0"/>
              </a:rPr>
              <a:t>Standard deviation of </a:t>
            </a:r>
            <a:r>
              <a:rPr lang="en-US" sz="1200" dirty="0" smtClean="0">
                <a:latin typeface="Arial" pitchFamily="34" charset="0"/>
                <a:cs typeface="Arial" pitchFamily="34" charset="0"/>
              </a:rPr>
              <a:t>Bernard</a:t>
            </a:r>
            <a:r>
              <a:rPr lang="en-US" sz="1200" b="0" dirty="0" smtClean="0">
                <a:latin typeface="Arial" pitchFamily="34" charset="0"/>
                <a:cs typeface="Arial" pitchFamily="34" charset="0"/>
              </a:rPr>
              <a:t>’s </a:t>
            </a:r>
            <a:r>
              <a:rPr lang="en-US" sz="1200" b="0" dirty="0">
                <a:latin typeface="Arial" pitchFamily="34" charset="0"/>
                <a:cs typeface="Arial" pitchFamily="34" charset="0"/>
              </a:rPr>
              <a:t>scores = </a:t>
            </a:r>
            <a:r>
              <a:rPr lang="en-US" sz="1200" b="0" dirty="0" smtClean="0">
                <a:latin typeface="Arial" pitchFamily="34" charset="0"/>
                <a:cs typeface="Arial" pitchFamily="34" charset="0"/>
              </a:rPr>
              <a:t>12.30</a:t>
            </a:r>
            <a:endParaRPr lang="en-US" sz="1200" b="0" dirty="0">
              <a:latin typeface="Arial" pitchFamily="34" charset="0"/>
              <a:cs typeface="Arial" pitchFamily="34" charset="0"/>
            </a:endParaRPr>
          </a:p>
          <a:p>
            <a:pPr algn="ctr"/>
            <a:r>
              <a:rPr lang="en-US" sz="1200" b="0" dirty="0" smtClean="0">
                <a:latin typeface="Arial" pitchFamily="34" charset="0"/>
                <a:cs typeface="Arial" pitchFamily="34" charset="0"/>
              </a:rPr>
              <a:t>Mean </a:t>
            </a:r>
            <a:r>
              <a:rPr lang="en-US" sz="1200" b="0" dirty="0">
                <a:latin typeface="Arial" pitchFamily="34" charset="0"/>
                <a:cs typeface="Arial" pitchFamily="34" charset="0"/>
              </a:rPr>
              <a:t>of </a:t>
            </a:r>
            <a:r>
              <a:rPr lang="en-US" sz="1200" dirty="0" smtClean="0">
                <a:latin typeface="Arial" pitchFamily="34" charset="0"/>
                <a:cs typeface="Arial" pitchFamily="34" charset="0"/>
              </a:rPr>
              <a:t>Bernard</a:t>
            </a:r>
            <a:r>
              <a:rPr lang="en-US" sz="1200" b="0" dirty="0" smtClean="0">
                <a:latin typeface="Arial" pitchFamily="34" charset="0"/>
                <a:cs typeface="Arial" pitchFamily="34" charset="0"/>
              </a:rPr>
              <a:t>’s </a:t>
            </a:r>
            <a:r>
              <a:rPr lang="en-US" sz="1200" b="0" dirty="0">
                <a:latin typeface="Arial" pitchFamily="34" charset="0"/>
                <a:cs typeface="Arial" pitchFamily="34" charset="0"/>
              </a:rPr>
              <a:t>scores = </a:t>
            </a:r>
            <a:r>
              <a:rPr lang="en-US" sz="1200" b="0" dirty="0" smtClean="0">
                <a:latin typeface="Arial" pitchFamily="34" charset="0"/>
                <a:cs typeface="Arial" pitchFamily="34" charset="0"/>
              </a:rPr>
              <a:t>340.13</a:t>
            </a:r>
            <a:endParaRPr lang="en-US" sz="1200" b="0" dirty="0">
              <a:latin typeface="Arial" pitchFamily="34" charset="0"/>
              <a:cs typeface="Arial" pitchFamily="34" charset="0"/>
            </a:endParaRPr>
          </a:p>
        </p:txBody>
      </p:sp>
      <p:cxnSp>
        <p:nvCxnSpPr>
          <p:cNvPr id="8" name="Straight Connector 14"/>
          <p:cNvCxnSpPr>
            <a:cxnSpLocks noChangeShapeType="1"/>
          </p:cNvCxnSpPr>
          <p:nvPr/>
        </p:nvCxnSpPr>
        <p:spPr bwMode="auto">
          <a:xfrm flipV="1">
            <a:off x="3044824" y="3889612"/>
            <a:ext cx="2" cy="1657068"/>
          </a:xfrm>
          <a:prstGeom prst="line">
            <a:avLst/>
          </a:prstGeom>
          <a:noFill/>
          <a:ln w="25400" algn="ctr">
            <a:solidFill>
              <a:srgbClr val="FF0000"/>
            </a:solidFill>
            <a:prstDash val="dash"/>
            <a:round/>
            <a:headEnd/>
            <a:tailEnd/>
          </a:ln>
        </p:spPr>
      </p:cxnSp>
      <p:cxnSp>
        <p:nvCxnSpPr>
          <p:cNvPr id="9" name="Straight Connector 15"/>
          <p:cNvCxnSpPr>
            <a:cxnSpLocks noChangeShapeType="1"/>
          </p:cNvCxnSpPr>
          <p:nvPr/>
        </p:nvCxnSpPr>
        <p:spPr bwMode="auto">
          <a:xfrm rot="5400000" flipH="1" flipV="1">
            <a:off x="6839712" y="5160564"/>
            <a:ext cx="685800" cy="3175"/>
          </a:xfrm>
          <a:prstGeom prst="line">
            <a:avLst/>
          </a:prstGeom>
          <a:noFill/>
          <a:ln w="25400" algn="ctr">
            <a:solidFill>
              <a:srgbClr val="FF0000"/>
            </a:solidFill>
            <a:prstDash val="dash"/>
            <a:round/>
            <a:headEnd/>
            <a:tailEnd/>
          </a:ln>
        </p:spPr>
      </p:cxnSp>
      <p:sp>
        <p:nvSpPr>
          <p:cNvPr id="10" name="Text Box 182"/>
          <p:cNvSpPr txBox="1">
            <a:spLocks noChangeArrowheads="1"/>
          </p:cNvSpPr>
          <p:nvPr/>
        </p:nvSpPr>
        <p:spPr bwMode="auto">
          <a:xfrm>
            <a:off x="3962400" y="2429086"/>
            <a:ext cx="2286000" cy="523875"/>
          </a:xfrm>
          <a:prstGeom prst="rect">
            <a:avLst/>
          </a:prstGeom>
          <a:noFill/>
          <a:ln w="9525">
            <a:noFill/>
            <a:miter lim="800000"/>
            <a:headEnd/>
            <a:tailEnd/>
          </a:ln>
        </p:spPr>
        <p:txBody>
          <a:bodyPr>
            <a:spAutoFit/>
          </a:bodyPr>
          <a:lstStyle/>
          <a:p>
            <a:pPr>
              <a:spcBef>
                <a:spcPct val="50000"/>
              </a:spcBef>
            </a:pPr>
            <a:r>
              <a:rPr lang="en-SG" sz="1400" b="0" dirty="0">
                <a:solidFill>
                  <a:srgbClr val="FF0000"/>
                </a:solidFill>
                <a:latin typeface="Arial" pitchFamily="34" charset="0"/>
                <a:cs typeface="Arial" pitchFamily="34" charset="0"/>
              </a:rPr>
              <a:t>Mean value of the respective players’ scores</a:t>
            </a:r>
          </a:p>
        </p:txBody>
      </p:sp>
      <p:sp>
        <p:nvSpPr>
          <p:cNvPr id="11" name="Line 183"/>
          <p:cNvSpPr>
            <a:spLocks noChangeShapeType="1"/>
          </p:cNvSpPr>
          <p:nvPr/>
        </p:nvSpPr>
        <p:spPr bwMode="auto">
          <a:xfrm flipH="1">
            <a:off x="3124200" y="2952961"/>
            <a:ext cx="1323109" cy="1984119"/>
          </a:xfrm>
          <a:prstGeom prst="line">
            <a:avLst/>
          </a:prstGeom>
          <a:noFill/>
          <a:ln w="9525">
            <a:solidFill>
              <a:srgbClr val="FF0000"/>
            </a:solidFill>
            <a:round/>
            <a:headEnd/>
            <a:tailEnd type="triangle" w="med" len="med"/>
          </a:ln>
        </p:spPr>
        <p:txBody>
          <a:bodyPr/>
          <a:lstStyle/>
          <a:p>
            <a:endParaRPr lang="en-GB"/>
          </a:p>
        </p:txBody>
      </p:sp>
      <p:sp>
        <p:nvSpPr>
          <p:cNvPr id="17" name="AutoShape 29"/>
          <p:cNvSpPr>
            <a:spLocks/>
          </p:cNvSpPr>
          <p:nvPr/>
        </p:nvSpPr>
        <p:spPr bwMode="auto">
          <a:xfrm rot="5400000">
            <a:off x="2707359" y="5228892"/>
            <a:ext cx="685800" cy="1297813"/>
          </a:xfrm>
          <a:prstGeom prst="rightBrace">
            <a:avLst>
              <a:gd name="adj1" fmla="val 17756"/>
              <a:gd name="adj2" fmla="val 50722"/>
            </a:avLst>
          </a:prstGeom>
          <a:noFill/>
          <a:ln w="38100">
            <a:solidFill>
              <a:srgbClr val="FF0000"/>
            </a:solidFill>
            <a:round/>
            <a:headEnd/>
            <a:tailEnd/>
          </a:ln>
        </p:spPr>
        <p:txBody>
          <a:bodyPr rot="10800000" vert="eaVert" wrap="none" anchor="ctr"/>
          <a:lstStyle/>
          <a:p>
            <a:endParaRPr lang="en-GB"/>
          </a:p>
        </p:txBody>
      </p:sp>
      <p:sp>
        <p:nvSpPr>
          <p:cNvPr id="18" name="AutoShape 44"/>
          <p:cNvSpPr>
            <a:spLocks/>
          </p:cNvSpPr>
          <p:nvPr/>
        </p:nvSpPr>
        <p:spPr bwMode="auto">
          <a:xfrm rot="5400000">
            <a:off x="6490850" y="4218715"/>
            <a:ext cx="685800" cy="3429000"/>
          </a:xfrm>
          <a:prstGeom prst="rightBrace">
            <a:avLst>
              <a:gd name="adj1" fmla="val 35518"/>
              <a:gd name="adj2" fmla="val 50000"/>
            </a:avLst>
          </a:prstGeom>
          <a:noFill/>
          <a:ln w="38100">
            <a:solidFill>
              <a:srgbClr val="FF0000"/>
            </a:solidFill>
            <a:round/>
            <a:headEnd/>
            <a:tailEnd/>
          </a:ln>
        </p:spPr>
        <p:txBody>
          <a:bodyPr rot="10800000" vert="eaVert" wrap="none" anchor="ctr"/>
          <a:lstStyle/>
          <a:p>
            <a:endParaRPr lang="en-GB"/>
          </a:p>
        </p:txBody>
      </p:sp>
      <p:sp>
        <p:nvSpPr>
          <p:cNvPr id="19" name="Text Box 27"/>
          <p:cNvSpPr txBox="1">
            <a:spLocks noChangeArrowheads="1"/>
          </p:cNvSpPr>
          <p:nvPr/>
        </p:nvSpPr>
        <p:spPr bwMode="auto">
          <a:xfrm>
            <a:off x="1792416" y="6342063"/>
            <a:ext cx="6400800" cy="246063"/>
          </a:xfrm>
          <a:prstGeom prst="rect">
            <a:avLst/>
          </a:prstGeom>
          <a:noFill/>
          <a:ln w="9525">
            <a:noFill/>
            <a:miter lim="800000"/>
            <a:headEnd/>
            <a:tailEnd/>
          </a:ln>
        </p:spPr>
        <p:txBody>
          <a:bodyPr lIns="0" tIns="0" rIns="0" bIns="0">
            <a:spAutoFit/>
          </a:bodyPr>
          <a:lstStyle/>
          <a:p>
            <a:pPr algn="ctr">
              <a:spcBef>
                <a:spcPct val="50000"/>
              </a:spcBef>
            </a:pPr>
            <a:r>
              <a:rPr lang="en-SG" sz="1600" dirty="0" smtClean="0">
                <a:solidFill>
                  <a:srgbClr val="FF0000"/>
                </a:solidFill>
                <a:latin typeface="Arial" panose="020B0604020202020204" pitchFamily="34" charset="0"/>
                <a:cs typeface="Arial" panose="020B0604020202020204" pitchFamily="34" charset="0"/>
              </a:rPr>
              <a:t>Dan</a:t>
            </a:r>
            <a:r>
              <a:rPr lang="en-SG" sz="1600" b="0" dirty="0" smtClean="0">
                <a:solidFill>
                  <a:srgbClr val="FF0000"/>
                </a:solidFill>
                <a:latin typeface="Arial" panose="020B0604020202020204" pitchFamily="34" charset="0"/>
                <a:cs typeface="Arial" panose="020B0604020202020204" pitchFamily="34" charset="0"/>
              </a:rPr>
              <a:t>‘s </a:t>
            </a:r>
            <a:r>
              <a:rPr lang="en-SG" sz="1600" b="0" dirty="0">
                <a:solidFill>
                  <a:srgbClr val="FF0000"/>
                </a:solidFill>
                <a:latin typeface="Arial" panose="020B0604020202020204" pitchFamily="34" charset="0"/>
                <a:cs typeface="Arial" panose="020B0604020202020204" pitchFamily="34" charset="0"/>
              </a:rPr>
              <a:t>scores are not as spread out as </a:t>
            </a:r>
            <a:r>
              <a:rPr lang="en-SG" sz="1600" dirty="0" smtClean="0">
                <a:solidFill>
                  <a:srgbClr val="FF0000"/>
                </a:solidFill>
                <a:latin typeface="Arial" panose="020B0604020202020204" pitchFamily="34" charset="0"/>
                <a:cs typeface="Arial" panose="020B0604020202020204" pitchFamily="34" charset="0"/>
              </a:rPr>
              <a:t>Bernard</a:t>
            </a:r>
            <a:r>
              <a:rPr lang="en-SG" sz="1600" b="0" dirty="0" smtClean="0">
                <a:solidFill>
                  <a:srgbClr val="FF0000"/>
                </a:solidFill>
                <a:latin typeface="Arial" panose="020B0604020202020204" pitchFamily="34" charset="0"/>
                <a:cs typeface="Arial" panose="020B0604020202020204" pitchFamily="34" charset="0"/>
              </a:rPr>
              <a:t>’s </a:t>
            </a:r>
            <a:r>
              <a:rPr lang="en-SG" sz="1600" b="0" dirty="0">
                <a:solidFill>
                  <a:srgbClr val="FF0000"/>
                </a:solidFill>
                <a:latin typeface="Arial" panose="020B0604020202020204" pitchFamily="34" charset="0"/>
                <a:cs typeface="Arial" panose="020B0604020202020204" pitchFamily="34" charset="0"/>
              </a:rPr>
              <a:t>scores.</a:t>
            </a:r>
          </a:p>
        </p:txBody>
      </p:sp>
      <p:sp>
        <p:nvSpPr>
          <p:cNvPr id="16" name="TextBox 15"/>
          <p:cNvSpPr txBox="1"/>
          <p:nvPr/>
        </p:nvSpPr>
        <p:spPr>
          <a:xfrm>
            <a:off x="1252296" y="3556562"/>
            <a:ext cx="2467086" cy="307777"/>
          </a:xfrm>
          <a:prstGeom prst="rect">
            <a:avLst/>
          </a:prstGeom>
          <a:solidFill>
            <a:schemeClr val="bg1"/>
          </a:solidFill>
        </p:spPr>
        <p:txBody>
          <a:bodyPr wrap="none" rtlCol="0">
            <a:spAutoFit/>
          </a:bodyPr>
          <a:lstStyle/>
          <a:p>
            <a:r>
              <a:rPr lang="en-SG" sz="1400" b="1" dirty="0" smtClean="0">
                <a:latin typeface="Arial" panose="020B0604020202020204" pitchFamily="34" charset="0"/>
                <a:cs typeface="Arial" panose="020B0604020202020204" pitchFamily="34" charset="0"/>
              </a:rPr>
              <a:t>Histogram of Dan’s Scores</a:t>
            </a:r>
            <a:endParaRPr lang="en-SG" sz="1400" b="1" dirty="0">
              <a:latin typeface="Arial" panose="020B0604020202020204" pitchFamily="34" charset="0"/>
              <a:cs typeface="Arial" panose="020B0604020202020204" pitchFamily="34" charset="0"/>
            </a:endParaRPr>
          </a:p>
        </p:txBody>
      </p:sp>
      <p:sp>
        <p:nvSpPr>
          <p:cNvPr id="20" name="TextBox 19"/>
          <p:cNvSpPr txBox="1"/>
          <p:nvPr/>
        </p:nvSpPr>
        <p:spPr>
          <a:xfrm>
            <a:off x="5341045" y="3601052"/>
            <a:ext cx="2805427" cy="307777"/>
          </a:xfrm>
          <a:prstGeom prst="rect">
            <a:avLst/>
          </a:prstGeom>
          <a:solidFill>
            <a:schemeClr val="bg1"/>
          </a:solidFill>
        </p:spPr>
        <p:txBody>
          <a:bodyPr wrap="square" rtlCol="0">
            <a:spAutoFit/>
          </a:bodyPr>
          <a:lstStyle/>
          <a:p>
            <a:r>
              <a:rPr lang="en-SG" sz="1400" b="1" dirty="0" smtClean="0">
                <a:latin typeface="Arial" panose="020B0604020202020204" pitchFamily="34" charset="0"/>
                <a:cs typeface="Arial" panose="020B0604020202020204" pitchFamily="34" charset="0"/>
              </a:rPr>
              <a:t>Histogram of Bernard’s Scores</a:t>
            </a:r>
            <a:endParaRPr lang="en-SG" sz="1400" b="1" dirty="0">
              <a:latin typeface="Arial" panose="020B0604020202020204" pitchFamily="34" charset="0"/>
              <a:cs typeface="Arial" panose="020B0604020202020204" pitchFamily="34" charset="0"/>
            </a:endParaRPr>
          </a:p>
        </p:txBody>
      </p:sp>
      <p:sp>
        <p:nvSpPr>
          <p:cNvPr id="12" name="Line 183"/>
          <p:cNvSpPr>
            <a:spLocks noChangeShapeType="1"/>
          </p:cNvSpPr>
          <p:nvPr/>
        </p:nvSpPr>
        <p:spPr bwMode="auto">
          <a:xfrm>
            <a:off x="4648200" y="2981979"/>
            <a:ext cx="2438400" cy="2107501"/>
          </a:xfrm>
          <a:prstGeom prst="line">
            <a:avLst/>
          </a:prstGeom>
          <a:noFill/>
          <a:ln w="9525">
            <a:solidFill>
              <a:srgbClr val="FF0000"/>
            </a:solidFill>
            <a:round/>
            <a:headEnd/>
            <a:tailEnd type="triangle" w="med" len="med"/>
          </a:ln>
        </p:spPr>
        <p:txBody>
          <a:bodyPr/>
          <a:lstStyle/>
          <a:p>
            <a:endParaRPr lang="en-GB"/>
          </a:p>
        </p:txBody>
      </p:sp>
    </p:spTree>
    <p:extLst>
      <p:ext uri="{BB962C8B-B14F-4D97-AF65-F5344CB8AC3E}">
        <p14:creationId xmlns:p14="http://schemas.microsoft.com/office/powerpoint/2010/main" val="2332193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6804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Significance of Data</a:t>
            </a:r>
            <a:endParaRPr lang="en-SG" sz="3200" b="1" dirty="0"/>
          </a:p>
        </p:txBody>
      </p:sp>
      <p:sp>
        <p:nvSpPr>
          <p:cNvPr id="3" name="Content Placeholder 2"/>
          <p:cNvSpPr txBox="1">
            <a:spLocks/>
          </p:cNvSpPr>
          <p:nvPr/>
        </p:nvSpPr>
        <p:spPr>
          <a:xfrm>
            <a:off x="457200" y="1062994"/>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Data are measurements or records collected about a certain type of quantity or certain situation. </a:t>
            </a:r>
            <a:endParaRPr lang="en-SG" sz="2400" dirty="0" smtClean="0"/>
          </a:p>
          <a:p>
            <a:pPr marL="400050" lvl="1" indent="0">
              <a:buFont typeface="Arial"/>
              <a:buNone/>
            </a:pPr>
            <a:r>
              <a:rPr lang="en-US" sz="2400" dirty="0" smtClean="0"/>
              <a:t>Example: Data collected on the heights of youths in Singapore.</a:t>
            </a:r>
            <a:endParaRPr lang="en-SG" sz="2400" dirty="0" smtClean="0"/>
          </a:p>
          <a:p>
            <a:endParaRPr lang="en-US" sz="2400" dirty="0" smtClean="0"/>
          </a:p>
          <a:p>
            <a:r>
              <a:rPr lang="en-US" sz="2400" dirty="0" smtClean="0"/>
              <a:t>Data are useful as they provide factual basis for us to make interpretation or draw conclusions about a certain type of quantity or situation that we are interested in.</a:t>
            </a:r>
            <a:endParaRPr lang="en-SG" sz="2400" dirty="0" smtClean="0"/>
          </a:p>
          <a:p>
            <a:pPr marL="400050" lvl="1" indent="0">
              <a:buFont typeface="Arial"/>
              <a:buNone/>
            </a:pPr>
            <a:r>
              <a:rPr lang="en-US" sz="2400" dirty="0" smtClean="0"/>
              <a:t>Example: </a:t>
            </a:r>
            <a:endParaRPr lang="en-SG" sz="2400" dirty="0"/>
          </a:p>
        </p:txBody>
      </p:sp>
      <p:graphicFrame>
        <p:nvGraphicFramePr>
          <p:cNvPr id="4" name="Table 3"/>
          <p:cNvGraphicFramePr>
            <a:graphicFrameLocks noGrp="1"/>
          </p:cNvGraphicFramePr>
          <p:nvPr>
            <p:extLst>
              <p:ext uri="{D42A27DB-BD31-4B8C-83A1-F6EECF244321}">
                <p14:modId xmlns:p14="http://schemas.microsoft.com/office/powerpoint/2010/main" val="1539690914"/>
              </p:ext>
            </p:extLst>
          </p:nvPr>
        </p:nvGraphicFramePr>
        <p:xfrm>
          <a:off x="2514600" y="4640832"/>
          <a:ext cx="5638800" cy="1402080"/>
        </p:xfrm>
        <a:graphic>
          <a:graphicData uri="http://schemas.openxmlformats.org/drawingml/2006/table">
            <a:tbl>
              <a:tblPr firstRow="1" firstCol="1" bandRow="1">
                <a:tableStyleId>{5940675A-B579-460E-94D1-54222C63F5DA}</a:tableStyleId>
              </a:tblPr>
              <a:tblGrid>
                <a:gridCol w="3183194"/>
                <a:gridCol w="2455606"/>
              </a:tblGrid>
              <a:tr h="0">
                <a:tc>
                  <a:txBody>
                    <a:bodyPr/>
                    <a:lstStyle/>
                    <a:p>
                      <a:pPr algn="l">
                        <a:lnSpc>
                          <a:spcPct val="115000"/>
                        </a:lnSpc>
                        <a:spcAft>
                          <a:spcPts val="0"/>
                        </a:spcAft>
                      </a:pPr>
                      <a:r>
                        <a:rPr lang="en-US" sz="1600" b="1" dirty="0">
                          <a:effectLst/>
                          <a:latin typeface="Arial" pitchFamily="34" charset="0"/>
                          <a:cs typeface="Arial" pitchFamily="34" charset="0"/>
                        </a:rPr>
                        <a:t>Data collected</a:t>
                      </a:r>
                      <a:endParaRPr lang="en-SG" sz="1600" b="1" dirty="0">
                        <a:solidFill>
                          <a:schemeClr val="tx1"/>
                        </a:solidFill>
                        <a:effectLst/>
                        <a:latin typeface="Arial" pitchFamily="34" charset="0"/>
                        <a:ea typeface="SimSun"/>
                        <a:cs typeface="Arial" pitchFamily="34" charset="0"/>
                      </a:endParaRPr>
                    </a:p>
                  </a:txBody>
                  <a:tcPr marL="68580" marR="68580" marT="0" marB="0"/>
                </a:tc>
                <a:tc>
                  <a:txBody>
                    <a:bodyPr/>
                    <a:lstStyle/>
                    <a:p>
                      <a:pPr algn="l">
                        <a:lnSpc>
                          <a:spcPct val="115000"/>
                        </a:lnSpc>
                        <a:spcAft>
                          <a:spcPts val="0"/>
                        </a:spcAft>
                      </a:pPr>
                      <a:r>
                        <a:rPr lang="en-US" sz="1600" b="1" dirty="0">
                          <a:effectLst/>
                          <a:latin typeface="Arial" pitchFamily="34" charset="0"/>
                          <a:cs typeface="Arial" pitchFamily="34" charset="0"/>
                        </a:rPr>
                        <a:t>Situation</a:t>
                      </a:r>
                      <a:endParaRPr lang="en-SG" sz="1600" b="1" dirty="0">
                        <a:solidFill>
                          <a:schemeClr val="tx1"/>
                        </a:solidFill>
                        <a:effectLst/>
                        <a:latin typeface="Arial" pitchFamily="34" charset="0"/>
                        <a:ea typeface="SimSun"/>
                        <a:cs typeface="Arial" pitchFamily="34" charset="0"/>
                      </a:endParaRPr>
                    </a:p>
                  </a:txBody>
                  <a:tcPr marL="68580" marR="68580" marT="0" marB="0"/>
                </a:tc>
              </a:tr>
              <a:tr h="0">
                <a:tc>
                  <a:txBody>
                    <a:bodyPr/>
                    <a:lstStyle/>
                    <a:p>
                      <a:pPr>
                        <a:lnSpc>
                          <a:spcPct val="115000"/>
                        </a:lnSpc>
                        <a:spcAft>
                          <a:spcPts val="0"/>
                        </a:spcAft>
                      </a:pPr>
                      <a:r>
                        <a:rPr lang="en-US" sz="1600" dirty="0" smtClean="0">
                          <a:effectLst/>
                          <a:latin typeface="Arial" pitchFamily="34" charset="0"/>
                          <a:cs typeface="Arial" pitchFamily="34" charset="0"/>
                        </a:rPr>
                        <a:t>heights </a:t>
                      </a:r>
                      <a:r>
                        <a:rPr lang="en-US" sz="1600" dirty="0">
                          <a:effectLst/>
                          <a:latin typeface="Arial" pitchFamily="34" charset="0"/>
                          <a:cs typeface="Arial" pitchFamily="34" charset="0"/>
                        </a:rPr>
                        <a:t>of </a:t>
                      </a:r>
                      <a:r>
                        <a:rPr lang="en-US" sz="1600" dirty="0" smtClean="0">
                          <a:effectLst/>
                          <a:latin typeface="Arial" pitchFamily="34" charset="0"/>
                          <a:cs typeface="Arial" pitchFamily="34" charset="0"/>
                        </a:rPr>
                        <a:t>youths </a:t>
                      </a:r>
                      <a:r>
                        <a:rPr lang="en-US" sz="1600" dirty="0">
                          <a:effectLst/>
                          <a:latin typeface="Arial" pitchFamily="34" charset="0"/>
                          <a:cs typeface="Arial" pitchFamily="34" charset="0"/>
                        </a:rPr>
                        <a:t>in </a:t>
                      </a:r>
                      <a:r>
                        <a:rPr lang="en-US" sz="1600" dirty="0" smtClean="0">
                          <a:effectLst/>
                          <a:latin typeface="Arial" pitchFamily="34" charset="0"/>
                          <a:cs typeface="Arial" pitchFamily="34" charset="0"/>
                        </a:rPr>
                        <a:t>Singapore </a:t>
                      </a:r>
                      <a:endParaRPr lang="en-SG" sz="1600" b="0" dirty="0">
                        <a:solidFill>
                          <a:schemeClr val="tx1"/>
                        </a:solidFill>
                        <a:effectLst/>
                        <a:latin typeface="Arial" pitchFamily="34" charset="0"/>
                        <a:ea typeface="SimSun"/>
                        <a:cs typeface="Arial" pitchFamily="34" charset="0"/>
                      </a:endParaRPr>
                    </a:p>
                  </a:txBody>
                  <a:tcPr marL="68580" marR="68580" marT="0" marB="0"/>
                </a:tc>
                <a:tc>
                  <a:txBody>
                    <a:bodyPr/>
                    <a:lstStyle/>
                    <a:p>
                      <a:pPr>
                        <a:lnSpc>
                          <a:spcPct val="115000"/>
                        </a:lnSpc>
                        <a:spcAft>
                          <a:spcPts val="0"/>
                        </a:spcAft>
                      </a:pPr>
                      <a:r>
                        <a:rPr lang="en-US" sz="1600" dirty="0">
                          <a:effectLst/>
                          <a:latin typeface="Arial" pitchFamily="34" charset="0"/>
                          <a:cs typeface="Arial" pitchFamily="34" charset="0"/>
                        </a:rPr>
                        <a:t>Average height </a:t>
                      </a:r>
                      <a:r>
                        <a:rPr lang="en-US" sz="1600">
                          <a:effectLst/>
                          <a:latin typeface="Arial" pitchFamily="34" charset="0"/>
                          <a:cs typeface="Arial" pitchFamily="34" charset="0"/>
                        </a:rPr>
                        <a:t>of </a:t>
                      </a:r>
                      <a:r>
                        <a:rPr lang="en-US" sz="1600" smtClean="0">
                          <a:effectLst/>
                          <a:latin typeface="Arial" pitchFamily="34" charset="0"/>
                          <a:cs typeface="Arial" pitchFamily="34" charset="0"/>
                        </a:rPr>
                        <a:t>youth </a:t>
                      </a:r>
                      <a:r>
                        <a:rPr lang="en-US" sz="1600" dirty="0">
                          <a:effectLst/>
                          <a:latin typeface="Arial" pitchFamily="34" charset="0"/>
                          <a:cs typeface="Arial" pitchFamily="34" charset="0"/>
                        </a:rPr>
                        <a:t>in Singapore </a:t>
                      </a:r>
                      <a:endParaRPr lang="en-SG" sz="1600" b="0" dirty="0">
                        <a:solidFill>
                          <a:schemeClr val="tx1"/>
                        </a:solidFill>
                        <a:effectLst/>
                        <a:latin typeface="Arial" pitchFamily="34" charset="0"/>
                        <a:ea typeface="SimSun"/>
                        <a:cs typeface="Arial" pitchFamily="34" charset="0"/>
                      </a:endParaRPr>
                    </a:p>
                  </a:txBody>
                  <a:tcPr marL="68580" marR="68580" marT="0" marB="0"/>
                </a:tc>
              </a:tr>
              <a:tr h="0">
                <a:tc>
                  <a:txBody>
                    <a:bodyPr/>
                    <a:lstStyle/>
                    <a:p>
                      <a:pPr>
                        <a:lnSpc>
                          <a:spcPct val="115000"/>
                        </a:lnSpc>
                        <a:spcAft>
                          <a:spcPts val="0"/>
                        </a:spcAft>
                      </a:pPr>
                      <a:r>
                        <a:rPr lang="en-US" sz="1600" dirty="0">
                          <a:effectLst/>
                          <a:latin typeface="Arial" pitchFamily="34" charset="0"/>
                          <a:cs typeface="Arial" pitchFamily="34" charset="0"/>
                        </a:rPr>
                        <a:t>educational </a:t>
                      </a:r>
                      <a:r>
                        <a:rPr lang="en-US" sz="1600" dirty="0" smtClean="0">
                          <a:effectLst/>
                          <a:latin typeface="Arial" pitchFamily="34" charset="0"/>
                          <a:cs typeface="Arial" pitchFamily="34" charset="0"/>
                        </a:rPr>
                        <a:t>qualifications </a:t>
                      </a:r>
                      <a:r>
                        <a:rPr lang="en-US" sz="1600" dirty="0">
                          <a:effectLst/>
                          <a:latin typeface="Arial" pitchFamily="34" charset="0"/>
                          <a:cs typeface="Arial" pitchFamily="34" charset="0"/>
                        </a:rPr>
                        <a:t>of the residents in Singapore</a:t>
                      </a:r>
                      <a:endParaRPr lang="en-SG" sz="1600" b="0" dirty="0">
                        <a:solidFill>
                          <a:schemeClr val="tx1"/>
                        </a:solidFill>
                        <a:effectLst/>
                        <a:latin typeface="Arial" pitchFamily="34" charset="0"/>
                        <a:ea typeface="SimSun"/>
                        <a:cs typeface="Arial" pitchFamily="34" charset="0"/>
                      </a:endParaRPr>
                    </a:p>
                  </a:txBody>
                  <a:tcPr marL="68580" marR="68580" marT="0" marB="0"/>
                </a:tc>
                <a:tc>
                  <a:txBody>
                    <a:bodyPr/>
                    <a:lstStyle/>
                    <a:p>
                      <a:pPr>
                        <a:lnSpc>
                          <a:spcPct val="115000"/>
                        </a:lnSpc>
                        <a:spcAft>
                          <a:spcPts val="0"/>
                        </a:spcAft>
                      </a:pPr>
                      <a:r>
                        <a:rPr lang="en-US" sz="1600" dirty="0">
                          <a:effectLst/>
                          <a:latin typeface="Arial" pitchFamily="34" charset="0"/>
                          <a:cs typeface="Arial" pitchFamily="34" charset="0"/>
                        </a:rPr>
                        <a:t>Literacy Rate in Singapore</a:t>
                      </a:r>
                      <a:endParaRPr lang="en-SG" sz="1600" b="0" dirty="0">
                        <a:solidFill>
                          <a:schemeClr val="tx1"/>
                        </a:solidFill>
                        <a:effectLst/>
                        <a:latin typeface="Arial" pitchFamily="34" charset="0"/>
                        <a:ea typeface="SimSun"/>
                        <a:cs typeface="Arial" pitchFamily="34" charset="0"/>
                      </a:endParaRPr>
                    </a:p>
                  </a:txBody>
                  <a:tcPr marL="68580" marR="68580" marT="0" marB="0"/>
                </a:tc>
              </a:tr>
            </a:tbl>
          </a:graphicData>
        </a:graphic>
      </p:graphicFrame>
      <p:sp>
        <p:nvSpPr>
          <p:cNvPr id="5" name="Curved Up Arrow 4"/>
          <p:cNvSpPr/>
          <p:nvPr/>
        </p:nvSpPr>
        <p:spPr bwMode="auto">
          <a:xfrm>
            <a:off x="5005448" y="6059892"/>
            <a:ext cx="1371600" cy="609600"/>
          </a:xfrm>
          <a:prstGeom prst="curved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Make interpretations</a:t>
            </a:r>
            <a:endParaRPr kumimoji="0" lang="en-SG" sz="1200" b="1"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80352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Interpreting standard deviation</a:t>
            </a:r>
            <a:endParaRPr lang="en-US" sz="3200" b="1" dirty="0" smtClean="0"/>
          </a:p>
        </p:txBody>
      </p:sp>
      <p:sp>
        <p:nvSpPr>
          <p:cNvPr id="3" name="Rectangle 3"/>
          <p:cNvSpPr txBox="1">
            <a:spLocks noChangeArrowheads="1"/>
          </p:cNvSpPr>
          <p:nvPr/>
        </p:nvSpPr>
        <p:spPr>
          <a:xfrm>
            <a:off x="457200" y="1212260"/>
            <a:ext cx="8229600" cy="4876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zh-CN" sz="2800" dirty="0" smtClean="0">
                <a:ea typeface="SimSun" pitchFamily="2" charset="-122"/>
              </a:rPr>
              <a:t>We may consider standard deviation as a measure of the spread of the data. A set of data that is less spread out will have a smaller standard deviation.</a:t>
            </a:r>
          </a:p>
          <a:p>
            <a:pPr marL="347472" indent="-347472">
              <a:spcBef>
                <a:spcPts val="600"/>
              </a:spcBef>
              <a:buFontTx/>
              <a:buNone/>
              <a:defRPr/>
            </a:pPr>
            <a:r>
              <a:rPr lang="en-GB" altLang="zh-CN" sz="2800" dirty="0" smtClean="0">
                <a:ea typeface="SimSun" pitchFamily="2" charset="-122"/>
              </a:rPr>
              <a:t>	</a:t>
            </a:r>
            <a:endParaRPr lang="en-US" sz="2000" dirty="0" smtClean="0"/>
          </a:p>
          <a:p>
            <a:pPr>
              <a:spcBef>
                <a:spcPts val="600"/>
              </a:spcBef>
              <a:defRPr/>
            </a:pPr>
            <a:r>
              <a:rPr lang="en-US" sz="2800" dirty="0" smtClean="0"/>
              <a:t>One might encounter the term </a:t>
            </a:r>
            <a:r>
              <a:rPr lang="en-US" sz="2800" b="1" dirty="0" smtClean="0"/>
              <a:t>variance</a:t>
            </a:r>
            <a:r>
              <a:rPr lang="en-US" sz="2800" dirty="0" smtClean="0"/>
              <a:t> when dealing with the spread of data. Variance is the square of standard deviation.</a:t>
            </a:r>
            <a:endParaRPr lang="en-US" dirty="0" smtClean="0"/>
          </a:p>
          <a:p>
            <a:pPr>
              <a:defRPr/>
            </a:pPr>
            <a:endParaRPr lang="en-US" sz="2800" dirty="0" smtClean="0"/>
          </a:p>
        </p:txBody>
      </p:sp>
    </p:spTree>
    <p:extLst>
      <p:ext uri="{BB962C8B-B14F-4D97-AF65-F5344CB8AC3E}">
        <p14:creationId xmlns:p14="http://schemas.microsoft.com/office/powerpoint/2010/main" val="3314946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8918" y="272185"/>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000" b="1" dirty="0" smtClean="0"/>
              <a:t>Using Excel to calculate standard deviation</a:t>
            </a:r>
            <a:endParaRPr lang="en-US" sz="3000" b="1" dirty="0" smtClean="0"/>
          </a:p>
        </p:txBody>
      </p:sp>
      <p:sp>
        <p:nvSpPr>
          <p:cNvPr id="3" name="Rectangle 3"/>
          <p:cNvSpPr txBox="1">
            <a:spLocks noChangeArrowheads="1"/>
          </p:cNvSpPr>
          <p:nvPr/>
        </p:nvSpPr>
        <p:spPr>
          <a:xfrm>
            <a:off x="457200" y="1281545"/>
            <a:ext cx="8458200" cy="4876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smtClean="0">
                <a:ea typeface="SimSun" pitchFamily="2" charset="-122"/>
              </a:rPr>
              <a:t>The function </a:t>
            </a:r>
            <a:r>
              <a:rPr lang="en-US" altLang="zh-CN" sz="2800" b="1" dirty="0" smtClean="0">
                <a:ea typeface="SimSun" pitchFamily="2" charset="-122"/>
              </a:rPr>
              <a:t>STDEV.P() </a:t>
            </a:r>
            <a:r>
              <a:rPr lang="en-US" altLang="zh-CN" sz="2800" dirty="0" smtClean="0">
                <a:ea typeface="SimSun" pitchFamily="2" charset="-122"/>
              </a:rPr>
              <a:t>in Excel can be used to find the</a:t>
            </a:r>
            <a:r>
              <a:rPr lang="en-US" altLang="zh-CN" sz="2800" b="1" dirty="0" smtClean="0">
                <a:ea typeface="SimSun" pitchFamily="2" charset="-122"/>
              </a:rPr>
              <a:t> </a:t>
            </a:r>
            <a:r>
              <a:rPr lang="en-US" altLang="zh-CN" sz="2800" smtClean="0">
                <a:ea typeface="SimSun" pitchFamily="2" charset="-122"/>
              </a:rPr>
              <a:t>standard deviation of </a:t>
            </a:r>
            <a:r>
              <a:rPr lang="en-US" altLang="zh-CN" sz="2800" dirty="0" smtClean="0">
                <a:ea typeface="SimSun" pitchFamily="2" charset="-122"/>
              </a:rPr>
              <a:t>a set of values.</a:t>
            </a:r>
            <a:br>
              <a:rPr lang="en-US" altLang="zh-CN" sz="2800" dirty="0" smtClean="0">
                <a:ea typeface="SimSun" pitchFamily="2" charset="-122"/>
              </a:rPr>
            </a:br>
            <a:r>
              <a:rPr lang="en-US" altLang="zh-CN" sz="2800" dirty="0" smtClean="0">
                <a:ea typeface="SimSun" pitchFamily="2" charset="-122"/>
              </a:rPr>
              <a:t/>
            </a:r>
            <a:br>
              <a:rPr lang="en-US" altLang="zh-CN" sz="2800" dirty="0" smtClean="0">
                <a:ea typeface="SimSun" pitchFamily="2" charset="-122"/>
              </a:rPr>
            </a:br>
            <a:r>
              <a:rPr lang="en-US" altLang="zh-CN" sz="2000" dirty="0" smtClean="0">
                <a:ea typeface="SimSun" pitchFamily="2" charset="-122"/>
              </a:rPr>
              <a:t>Example:</a:t>
            </a:r>
            <a:endParaRPr lang="en-US" sz="2400" dirty="0" smtClean="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517" y="2966171"/>
            <a:ext cx="2825028" cy="338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107" y="2966172"/>
            <a:ext cx="2921142" cy="338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323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Selection of player</a:t>
            </a:r>
            <a:endParaRPr lang="en-US" sz="3200" b="1" dirty="0"/>
          </a:p>
        </p:txBody>
      </p:sp>
      <p:sp>
        <p:nvSpPr>
          <p:cNvPr id="3" name="Content Placeholder 2"/>
          <p:cNvSpPr txBox="1">
            <a:spLocks/>
          </p:cNvSpPr>
          <p:nvPr/>
        </p:nvSpPr>
        <p:spPr>
          <a:xfrm>
            <a:off x="457200" y="907465"/>
            <a:ext cx="8229600" cy="561802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mean and variance of the players’ scores are shown below: </a:t>
            </a:r>
          </a:p>
          <a:p>
            <a:endParaRPr lang="en-US" sz="2400" dirty="0" smtClean="0"/>
          </a:p>
          <a:p>
            <a:endParaRPr lang="en-US" sz="2400" dirty="0" smtClean="0"/>
          </a:p>
          <a:p>
            <a:endParaRPr lang="en-US" sz="2400" dirty="0" smtClean="0"/>
          </a:p>
          <a:p>
            <a:r>
              <a:rPr lang="en-US" sz="2400" dirty="0" smtClean="0"/>
              <a:t>Though the mean of Bernard’s score is the highest, its variance is the worst. This means that Bernard can score very well on one occasion and very poorly on another.</a:t>
            </a:r>
          </a:p>
          <a:p>
            <a:endParaRPr lang="en-US" sz="2400" dirty="0" smtClean="0"/>
          </a:p>
          <a:p>
            <a:r>
              <a:rPr lang="en-US" sz="2400" dirty="0" smtClean="0"/>
              <a:t>On the other hand, the spread of Andrew’s score is the lowest but the mean of his scores is the worst. </a:t>
            </a:r>
          </a:p>
          <a:p>
            <a:endParaRPr lang="en-US" sz="2400" dirty="0" smtClean="0"/>
          </a:p>
          <a:p>
            <a:endParaRPr lang="en-US" sz="2400" dirty="0" smtClean="0"/>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306297827"/>
              </p:ext>
            </p:extLst>
          </p:nvPr>
        </p:nvGraphicFramePr>
        <p:xfrm>
          <a:off x="1884219" y="1620980"/>
          <a:ext cx="6096000" cy="111252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sz="1600" dirty="0">
                        <a:solidFill>
                          <a:schemeClr val="tx1"/>
                        </a:solidFill>
                        <a:latin typeface="Arial" pitchFamily="34" charset="0"/>
                        <a:cs typeface="Arial" pitchFamily="34" charset="0"/>
                      </a:endParaRPr>
                    </a:p>
                  </a:txBody>
                  <a:tcPr/>
                </a:tc>
                <a:tc>
                  <a:txBody>
                    <a:bodyPr/>
                    <a:lstStyle/>
                    <a:p>
                      <a:pPr algn="ctr"/>
                      <a:r>
                        <a:rPr lang="en-US" sz="1600" dirty="0" smtClean="0">
                          <a:solidFill>
                            <a:schemeClr val="tx1"/>
                          </a:solidFill>
                          <a:latin typeface="Arial" pitchFamily="34" charset="0"/>
                          <a:cs typeface="Arial" pitchFamily="34" charset="0"/>
                        </a:rPr>
                        <a:t>Andrew</a:t>
                      </a:r>
                      <a:endParaRPr lang="en-US" sz="1600" dirty="0">
                        <a:solidFill>
                          <a:schemeClr val="tx1"/>
                        </a:solidFill>
                        <a:latin typeface="Arial" pitchFamily="34" charset="0"/>
                        <a:cs typeface="Arial" pitchFamily="34" charset="0"/>
                      </a:endParaRPr>
                    </a:p>
                  </a:txBody>
                  <a:tcPr/>
                </a:tc>
                <a:tc>
                  <a:txBody>
                    <a:bodyPr/>
                    <a:lstStyle/>
                    <a:p>
                      <a:pPr algn="ctr"/>
                      <a:r>
                        <a:rPr lang="en-US" sz="1600" dirty="0" smtClean="0">
                          <a:solidFill>
                            <a:schemeClr val="tx1"/>
                          </a:solidFill>
                          <a:latin typeface="Arial" pitchFamily="34" charset="0"/>
                          <a:cs typeface="Arial" pitchFamily="34" charset="0"/>
                        </a:rPr>
                        <a:t>Bernard</a:t>
                      </a:r>
                      <a:endParaRPr lang="en-US" sz="1600" dirty="0">
                        <a:solidFill>
                          <a:schemeClr val="tx1"/>
                        </a:solidFill>
                        <a:latin typeface="Arial" pitchFamily="34" charset="0"/>
                        <a:cs typeface="Arial" pitchFamily="34" charset="0"/>
                      </a:endParaRPr>
                    </a:p>
                  </a:txBody>
                  <a:tcPr/>
                </a:tc>
                <a:tc>
                  <a:txBody>
                    <a:bodyPr/>
                    <a:lstStyle/>
                    <a:p>
                      <a:pPr algn="ctr"/>
                      <a:r>
                        <a:rPr lang="en-US" sz="1600" dirty="0" smtClean="0">
                          <a:solidFill>
                            <a:schemeClr val="tx1"/>
                          </a:solidFill>
                          <a:latin typeface="Arial" pitchFamily="34" charset="0"/>
                          <a:cs typeface="Arial" pitchFamily="34" charset="0"/>
                        </a:rPr>
                        <a:t>Calvin</a:t>
                      </a:r>
                      <a:endParaRPr lang="en-US" sz="1600" dirty="0">
                        <a:solidFill>
                          <a:schemeClr val="tx1"/>
                        </a:solidFill>
                        <a:latin typeface="Arial" pitchFamily="34" charset="0"/>
                        <a:cs typeface="Arial" pitchFamily="34" charset="0"/>
                      </a:endParaRPr>
                    </a:p>
                  </a:txBody>
                  <a:tcPr/>
                </a:tc>
                <a:tc>
                  <a:txBody>
                    <a:bodyPr/>
                    <a:lstStyle/>
                    <a:p>
                      <a:pPr algn="ctr"/>
                      <a:r>
                        <a:rPr lang="en-US" sz="1600" dirty="0" smtClean="0">
                          <a:solidFill>
                            <a:schemeClr val="tx1"/>
                          </a:solidFill>
                          <a:latin typeface="Arial" pitchFamily="34" charset="0"/>
                          <a:cs typeface="Arial" pitchFamily="34" charset="0"/>
                        </a:rPr>
                        <a:t>Dan</a:t>
                      </a:r>
                      <a:endParaRPr lang="en-US" sz="1600" dirty="0">
                        <a:solidFill>
                          <a:schemeClr val="tx1"/>
                        </a:solidFill>
                        <a:latin typeface="Arial" pitchFamily="34" charset="0"/>
                        <a:cs typeface="Arial" pitchFamily="34" charset="0"/>
                      </a:endParaRPr>
                    </a:p>
                  </a:txBody>
                  <a:tcPr/>
                </a:tc>
              </a:tr>
              <a:tr h="370840">
                <a:tc>
                  <a:txBody>
                    <a:bodyPr/>
                    <a:lstStyle/>
                    <a:p>
                      <a:r>
                        <a:rPr lang="en-US" sz="1600" dirty="0" smtClean="0">
                          <a:solidFill>
                            <a:schemeClr val="tx1"/>
                          </a:solidFill>
                          <a:latin typeface="Arial" pitchFamily="34" charset="0"/>
                          <a:cs typeface="Arial" pitchFamily="34" charset="0"/>
                        </a:rPr>
                        <a:t>Mean</a:t>
                      </a:r>
                      <a:endParaRPr lang="en-US" sz="1600" dirty="0">
                        <a:solidFill>
                          <a:schemeClr val="tx1"/>
                        </a:solidFill>
                        <a:latin typeface="Arial" pitchFamily="34" charset="0"/>
                        <a:cs typeface="Arial" pitchFamily="34" charset="0"/>
                      </a:endParaRPr>
                    </a:p>
                  </a:txBody>
                  <a:tcPr/>
                </a:tc>
                <a:tc>
                  <a:txBody>
                    <a:bodyPr/>
                    <a:lstStyle/>
                    <a:p>
                      <a:pPr algn="ctr" fontAlgn="b"/>
                      <a:r>
                        <a:rPr lang="en-US" sz="1600" b="0" i="0" u="none" strike="noStrike" dirty="0" smtClean="0">
                          <a:solidFill>
                            <a:schemeClr val="tx1"/>
                          </a:solidFill>
                          <a:latin typeface="Arial" pitchFamily="34" charset="0"/>
                          <a:cs typeface="Arial" pitchFamily="34" charset="0"/>
                        </a:rPr>
                        <a:t>323.63</a:t>
                      </a:r>
                      <a:endParaRPr lang="en-US" sz="1600" b="0"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b"/>
                      <a:r>
                        <a:rPr lang="en-US" sz="1600" b="0" i="0" u="none" strike="noStrike" dirty="0" smtClean="0">
                          <a:solidFill>
                            <a:schemeClr val="tx1"/>
                          </a:solidFill>
                          <a:latin typeface="Arial" pitchFamily="34" charset="0"/>
                          <a:cs typeface="Arial" pitchFamily="34" charset="0"/>
                        </a:rPr>
                        <a:t>340.13</a:t>
                      </a:r>
                      <a:endParaRPr lang="en-US" sz="1600" b="0"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b"/>
                      <a:r>
                        <a:rPr lang="en-US" sz="1600" b="0" i="0" u="none" strike="noStrike" dirty="0" smtClean="0">
                          <a:solidFill>
                            <a:schemeClr val="tx1"/>
                          </a:solidFill>
                          <a:latin typeface="Arial" pitchFamily="34" charset="0"/>
                          <a:cs typeface="Arial" pitchFamily="34" charset="0"/>
                        </a:rPr>
                        <a:t>334.76</a:t>
                      </a:r>
                      <a:endParaRPr lang="en-US" sz="1600" b="0"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b"/>
                      <a:r>
                        <a:rPr lang="en-US" sz="1600" b="0" i="0" u="none" strike="noStrike" dirty="0" smtClean="0">
                          <a:solidFill>
                            <a:schemeClr val="tx1"/>
                          </a:solidFill>
                          <a:latin typeface="Arial" pitchFamily="34" charset="0"/>
                          <a:cs typeface="Arial" pitchFamily="34" charset="0"/>
                        </a:rPr>
                        <a:t>339.7</a:t>
                      </a:r>
                      <a:endParaRPr lang="en-US" sz="1600" b="0" i="0" u="none" strike="noStrike" dirty="0">
                        <a:solidFill>
                          <a:schemeClr val="tx1"/>
                        </a:solidFill>
                        <a:latin typeface="Arial" pitchFamily="34" charset="0"/>
                        <a:cs typeface="Arial" pitchFamily="34" charset="0"/>
                      </a:endParaRPr>
                    </a:p>
                  </a:txBody>
                  <a:tcPr marL="9525" marR="9525" marT="9525" marB="0" anchor="ctr"/>
                </a:tc>
              </a:tr>
              <a:tr h="370840">
                <a:tc>
                  <a:txBody>
                    <a:bodyPr/>
                    <a:lstStyle/>
                    <a:p>
                      <a:r>
                        <a:rPr lang="en-US" sz="1600" dirty="0" smtClean="0">
                          <a:solidFill>
                            <a:schemeClr val="tx1"/>
                          </a:solidFill>
                          <a:latin typeface="Arial" pitchFamily="34" charset="0"/>
                          <a:cs typeface="Arial" pitchFamily="34" charset="0"/>
                        </a:rPr>
                        <a:t>Variance</a:t>
                      </a:r>
                      <a:endParaRPr lang="en-US" sz="1600" dirty="0">
                        <a:solidFill>
                          <a:schemeClr val="tx1"/>
                        </a:solidFill>
                        <a:latin typeface="Arial" pitchFamily="34" charset="0"/>
                        <a:cs typeface="Arial" pitchFamily="34" charset="0"/>
                      </a:endParaRPr>
                    </a:p>
                  </a:txBody>
                  <a:tcPr/>
                </a:tc>
                <a:tc>
                  <a:txBody>
                    <a:bodyPr/>
                    <a:lstStyle/>
                    <a:p>
                      <a:pPr algn="ctr" fontAlgn="b"/>
                      <a:r>
                        <a:rPr lang="en-US" sz="1600" b="0" i="0" u="none" strike="noStrike" dirty="0" smtClean="0">
                          <a:solidFill>
                            <a:schemeClr val="tx1"/>
                          </a:solidFill>
                          <a:latin typeface="Arial" pitchFamily="34" charset="0"/>
                          <a:cs typeface="Arial" pitchFamily="34" charset="0"/>
                        </a:rPr>
                        <a:t>25.32</a:t>
                      </a:r>
                    </a:p>
                  </a:txBody>
                  <a:tcPr marL="9525" marR="9525" marT="9525" marB="0" anchor="ctr"/>
                </a:tc>
                <a:tc>
                  <a:txBody>
                    <a:bodyPr/>
                    <a:lstStyle/>
                    <a:p>
                      <a:pPr algn="ctr" fontAlgn="b"/>
                      <a:r>
                        <a:rPr lang="en-US" sz="1600" b="0" i="0" u="none" strike="noStrike" dirty="0" smtClean="0">
                          <a:solidFill>
                            <a:schemeClr val="tx1"/>
                          </a:solidFill>
                          <a:latin typeface="Arial" pitchFamily="34" charset="0"/>
                          <a:cs typeface="Arial" pitchFamily="34" charset="0"/>
                        </a:rPr>
                        <a:t>151.23</a:t>
                      </a:r>
                      <a:endParaRPr lang="en-US" sz="1600" b="0"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b"/>
                      <a:r>
                        <a:rPr lang="en-US" sz="1600" b="0" i="0" u="none" strike="noStrike" dirty="0" smtClean="0">
                          <a:solidFill>
                            <a:schemeClr val="tx1"/>
                          </a:solidFill>
                          <a:latin typeface="Arial" pitchFamily="34" charset="0"/>
                          <a:cs typeface="Arial" pitchFamily="34" charset="0"/>
                        </a:rPr>
                        <a:t>58.06</a:t>
                      </a:r>
                      <a:endParaRPr lang="en-US" sz="1600" b="0"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b"/>
                      <a:r>
                        <a:rPr lang="en-US" sz="1600" b="0" i="0" u="none" strike="noStrike" dirty="0" smtClean="0">
                          <a:solidFill>
                            <a:schemeClr val="tx1"/>
                          </a:solidFill>
                          <a:latin typeface="Arial" pitchFamily="34" charset="0"/>
                          <a:cs typeface="Arial" pitchFamily="34" charset="0"/>
                        </a:rPr>
                        <a:t>26.30</a:t>
                      </a:r>
                      <a:endParaRPr lang="en-US" sz="1600" b="0" i="0" u="none" strike="noStrike" dirty="0">
                        <a:solidFill>
                          <a:schemeClr val="tx1"/>
                        </a:solidFill>
                        <a:latin typeface="Arial" pitchFamily="34" charset="0"/>
                        <a:cs typeface="Arial" pitchFamily="34" charset="0"/>
                      </a:endParaRPr>
                    </a:p>
                  </a:txBody>
                  <a:tcPr marL="9525" marR="9525" marT="9525" marB="0" anchor="ctr"/>
                </a:tc>
              </a:tr>
            </a:tbl>
          </a:graphicData>
        </a:graphic>
      </p:graphicFrame>
    </p:spTree>
    <p:extLst>
      <p:ext uri="{BB962C8B-B14F-4D97-AF65-F5344CB8AC3E}">
        <p14:creationId xmlns:p14="http://schemas.microsoft.com/office/powerpoint/2010/main" val="1387419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Selection of player</a:t>
            </a:r>
            <a:endParaRPr lang="en-US" sz="3200" b="1" dirty="0"/>
          </a:p>
        </p:txBody>
      </p:sp>
      <p:sp>
        <p:nvSpPr>
          <p:cNvPr id="3" name="Content Placeholder 2"/>
          <p:cNvSpPr txBox="1">
            <a:spLocks/>
          </p:cNvSpPr>
          <p:nvPr/>
        </p:nvSpPr>
        <p:spPr>
          <a:xfrm>
            <a:off x="457200" y="907465"/>
            <a:ext cx="8229600" cy="561802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400" dirty="0" smtClean="0">
              <a:solidFill>
                <a:srgbClr val="FF0000"/>
              </a:solidFill>
            </a:endParaRPr>
          </a:p>
          <a:p>
            <a:r>
              <a:rPr lang="en-US" sz="2400" dirty="0" smtClean="0"/>
              <a:t>A </a:t>
            </a:r>
            <a:r>
              <a:rPr lang="en-US" sz="2400" dirty="0"/>
              <a:t>suitable representative would be </a:t>
            </a:r>
            <a:r>
              <a:rPr lang="en-US" sz="2400" dirty="0" smtClean="0"/>
              <a:t>Dan </a:t>
            </a:r>
            <a:r>
              <a:rPr lang="en-US" sz="2400" dirty="0"/>
              <a:t>as the mean of his scores is the 2</a:t>
            </a:r>
            <a:r>
              <a:rPr lang="en-US" sz="2400" baseline="30000" dirty="0"/>
              <a:t>nd</a:t>
            </a:r>
            <a:r>
              <a:rPr lang="en-US" sz="2400" dirty="0"/>
              <a:t> highest and the spread of his scores is very close to </a:t>
            </a:r>
            <a:r>
              <a:rPr lang="en-US" sz="2400" dirty="0" smtClean="0"/>
              <a:t>Andrew’s who has the lowest spread.</a:t>
            </a:r>
          </a:p>
          <a:p>
            <a:endParaRPr lang="en-US" sz="2400" dirty="0" smtClean="0"/>
          </a:p>
          <a:p>
            <a:r>
              <a:rPr lang="en-US" sz="2400" dirty="0" smtClean="0"/>
              <a:t>Other factors such as the player’s commitment, passion, </a:t>
            </a:r>
            <a:r>
              <a:rPr lang="en-SG" sz="2400" dirty="0" smtClean="0"/>
              <a:t>number </a:t>
            </a:r>
            <a:r>
              <a:rPr lang="en-SG" sz="2400" dirty="0"/>
              <a:t>of times taking part in </a:t>
            </a:r>
            <a:r>
              <a:rPr lang="en-SG" sz="2400" dirty="0" smtClean="0"/>
              <a:t>competition, number </a:t>
            </a:r>
            <a:r>
              <a:rPr lang="en-SG" sz="2400" dirty="0"/>
              <a:t>of years in </a:t>
            </a:r>
            <a:r>
              <a:rPr lang="en-SG" sz="2400" dirty="0" smtClean="0"/>
              <a:t>experience and being able to perform under pressure</a:t>
            </a:r>
            <a:r>
              <a:rPr lang="en-US" sz="2400" dirty="0"/>
              <a:t> </a:t>
            </a:r>
            <a:r>
              <a:rPr lang="en-US" sz="2400" dirty="0" smtClean="0"/>
              <a:t>can be considered.</a:t>
            </a:r>
          </a:p>
          <a:p>
            <a:endParaRPr lang="en-US" sz="2400" dirty="0" smtClean="0"/>
          </a:p>
          <a:p>
            <a:pPr marL="0" indent="0">
              <a:buNone/>
            </a:pPr>
            <a:endParaRPr lang="en-US" sz="2400" dirty="0"/>
          </a:p>
        </p:txBody>
      </p:sp>
    </p:spTree>
    <p:extLst>
      <p:ext uri="{BB962C8B-B14F-4D97-AF65-F5344CB8AC3E}">
        <p14:creationId xmlns:p14="http://schemas.microsoft.com/office/powerpoint/2010/main" val="13687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4658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lvl="0"/>
            <a:r>
              <a:rPr lang="en-US" sz="3200" b="1" dirty="0" smtClean="0">
                <a:ea typeface="宋体" pitchFamily="2" charset="-122"/>
              </a:rPr>
              <a:t>Worked Example </a:t>
            </a:r>
            <a:r>
              <a:rPr lang="en-US" sz="2400" dirty="0"/>
              <a:t>(Practice </a:t>
            </a:r>
            <a:r>
              <a:rPr lang="en-US" sz="2400" dirty="0" smtClean="0"/>
              <a:t>Question Q5)</a:t>
            </a:r>
            <a:endParaRPr lang="en-SG" sz="2400" dirty="0"/>
          </a:p>
          <a:p>
            <a:endParaRPr lang="en-GB" sz="3200" b="1" baseline="-25000" dirty="0" smtClean="0">
              <a:ea typeface="宋体" pitchFamily="2" charset="-122"/>
            </a:endParaRPr>
          </a:p>
        </p:txBody>
      </p:sp>
      <p:sp>
        <p:nvSpPr>
          <p:cNvPr id="5" name="Content Placeholder 2"/>
          <p:cNvSpPr txBox="1">
            <a:spLocks/>
          </p:cNvSpPr>
          <p:nvPr/>
        </p:nvSpPr>
        <p:spPr>
          <a:xfrm>
            <a:off x="193955" y="1069709"/>
            <a:ext cx="8714502" cy="86992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SG" sz="2400" dirty="0" smtClean="0"/>
              <a:t>The </a:t>
            </a:r>
            <a:r>
              <a:rPr lang="en-SG" sz="2400" dirty="0"/>
              <a:t>weights of 9 students are recorded in the </a:t>
            </a:r>
            <a:r>
              <a:rPr lang="en-SG" sz="2400" dirty="0" smtClean="0"/>
              <a:t>table below:</a:t>
            </a:r>
            <a:endParaRPr lang="en-SG" sz="2400" dirty="0"/>
          </a:p>
        </p:txBody>
      </p:sp>
      <p:graphicFrame>
        <p:nvGraphicFramePr>
          <p:cNvPr id="6" name="Table 5"/>
          <p:cNvGraphicFramePr>
            <a:graphicFrameLocks noGrp="1"/>
          </p:cNvGraphicFramePr>
          <p:nvPr>
            <p:extLst>
              <p:ext uri="{D42A27DB-BD31-4B8C-83A1-F6EECF244321}">
                <p14:modId xmlns:p14="http://schemas.microsoft.com/office/powerpoint/2010/main" val="1968360744"/>
              </p:ext>
            </p:extLst>
          </p:nvPr>
        </p:nvGraphicFramePr>
        <p:xfrm>
          <a:off x="5812760" y="3354934"/>
          <a:ext cx="2874040" cy="3048000"/>
        </p:xfrm>
        <a:graphic>
          <a:graphicData uri="http://schemas.openxmlformats.org/drawingml/2006/table">
            <a:tbl>
              <a:tblPr firstRow="1" firstCol="1" bandRow="1">
                <a:tableStyleId>{5C22544A-7EE6-4342-B048-85BDC9FD1C3A}</a:tableStyleId>
              </a:tblPr>
              <a:tblGrid>
                <a:gridCol w="1351570"/>
                <a:gridCol w="1522470"/>
              </a:tblGrid>
              <a:tr h="261851">
                <a:tc>
                  <a:txBody>
                    <a:bodyPr/>
                    <a:lstStyle/>
                    <a:p>
                      <a:pPr algn="ctr">
                        <a:spcAft>
                          <a:spcPts val="0"/>
                        </a:spcAft>
                      </a:pPr>
                      <a:r>
                        <a:rPr lang="en-SG" sz="2000" dirty="0">
                          <a:effectLst/>
                          <a:latin typeface="Arial" pitchFamily="34" charset="0"/>
                          <a:cs typeface="Arial" pitchFamily="34" charset="0"/>
                        </a:rPr>
                        <a:t>Student</a:t>
                      </a:r>
                      <a:endParaRPr lang="en-SG" sz="2000" dirty="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a:effectLst/>
                          <a:latin typeface="Arial" pitchFamily="34" charset="0"/>
                          <a:cs typeface="Arial" pitchFamily="34" charset="0"/>
                        </a:rPr>
                        <a:t>Weight (kg)</a:t>
                      </a:r>
                      <a:endParaRPr lang="en-SG" sz="200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dirty="0">
                          <a:effectLst/>
                          <a:latin typeface="Arial" pitchFamily="34" charset="0"/>
                          <a:cs typeface="Arial" pitchFamily="34" charset="0"/>
                        </a:rPr>
                        <a:t>A</a:t>
                      </a:r>
                      <a:endParaRPr lang="en-SG" sz="2000" dirty="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39.9</a:t>
                      </a:r>
                      <a:endParaRPr lang="en-SG" sz="2000" dirty="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a:effectLst/>
                          <a:latin typeface="Arial" pitchFamily="34" charset="0"/>
                          <a:cs typeface="Arial" pitchFamily="34" charset="0"/>
                        </a:rPr>
                        <a:t>B</a:t>
                      </a:r>
                      <a:endParaRPr lang="en-SG" sz="200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31.3</a:t>
                      </a:r>
                      <a:endParaRPr lang="en-SG" sz="2000" dirty="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a:effectLst/>
                          <a:latin typeface="Arial" pitchFamily="34" charset="0"/>
                          <a:cs typeface="Arial" pitchFamily="34" charset="0"/>
                        </a:rPr>
                        <a:t>C</a:t>
                      </a:r>
                      <a:endParaRPr lang="en-SG" sz="200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33.9</a:t>
                      </a:r>
                      <a:endParaRPr lang="en-SG" sz="2000" dirty="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a:effectLst/>
                          <a:latin typeface="Arial" pitchFamily="34" charset="0"/>
                          <a:cs typeface="Arial" pitchFamily="34" charset="0"/>
                        </a:rPr>
                        <a:t>D</a:t>
                      </a:r>
                      <a:endParaRPr lang="en-SG" sz="200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38.7</a:t>
                      </a:r>
                      <a:endParaRPr lang="en-SG" sz="2000" dirty="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a:effectLst/>
                          <a:latin typeface="Arial" pitchFamily="34" charset="0"/>
                          <a:cs typeface="Arial" pitchFamily="34" charset="0"/>
                        </a:rPr>
                        <a:t>E</a:t>
                      </a:r>
                      <a:endParaRPr lang="en-SG" sz="200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39.9</a:t>
                      </a:r>
                      <a:endParaRPr lang="en-SG" sz="2000" dirty="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a:effectLst/>
                          <a:latin typeface="Arial" pitchFamily="34" charset="0"/>
                          <a:cs typeface="Arial" pitchFamily="34" charset="0"/>
                        </a:rPr>
                        <a:t>F</a:t>
                      </a:r>
                      <a:endParaRPr lang="en-SG" sz="200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32.8</a:t>
                      </a:r>
                      <a:endParaRPr lang="en-SG" sz="2000" dirty="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a:effectLst/>
                          <a:latin typeface="Arial" pitchFamily="34" charset="0"/>
                          <a:cs typeface="Arial" pitchFamily="34" charset="0"/>
                        </a:rPr>
                        <a:t>G</a:t>
                      </a:r>
                      <a:endParaRPr lang="en-SG" sz="200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37.9</a:t>
                      </a:r>
                      <a:endParaRPr lang="en-SG" sz="2000" dirty="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a:effectLst/>
                          <a:latin typeface="Arial" pitchFamily="34" charset="0"/>
                          <a:cs typeface="Arial" pitchFamily="34" charset="0"/>
                        </a:rPr>
                        <a:t>H</a:t>
                      </a:r>
                      <a:endParaRPr lang="en-SG" sz="200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33.9</a:t>
                      </a:r>
                      <a:endParaRPr lang="en-SG" sz="2000" dirty="0">
                        <a:effectLst/>
                        <a:latin typeface="Arial" pitchFamily="34" charset="0"/>
                        <a:ea typeface="SimSun"/>
                        <a:cs typeface="Arial" pitchFamily="34" charset="0"/>
                      </a:endParaRPr>
                    </a:p>
                  </a:txBody>
                  <a:tcPr marL="68580" marR="68580" marT="0" marB="0"/>
                </a:tc>
              </a:tr>
              <a:tr h="261851">
                <a:tc>
                  <a:txBody>
                    <a:bodyPr/>
                    <a:lstStyle/>
                    <a:p>
                      <a:pPr algn="ctr">
                        <a:spcAft>
                          <a:spcPts val="0"/>
                        </a:spcAft>
                      </a:pPr>
                      <a:r>
                        <a:rPr lang="en-SG" sz="2000" dirty="0">
                          <a:effectLst/>
                          <a:latin typeface="Arial" pitchFamily="34" charset="0"/>
                          <a:cs typeface="Arial" pitchFamily="34" charset="0"/>
                        </a:rPr>
                        <a:t>I</a:t>
                      </a:r>
                      <a:endParaRPr lang="en-SG" sz="2000" dirty="0">
                        <a:effectLst/>
                        <a:latin typeface="Arial" pitchFamily="34" charset="0"/>
                        <a:ea typeface="SimSun"/>
                        <a:cs typeface="Arial" pitchFamily="34" charset="0"/>
                      </a:endParaRPr>
                    </a:p>
                  </a:txBody>
                  <a:tcPr marL="68580" marR="68580" marT="0" marB="0"/>
                </a:tc>
                <a:tc>
                  <a:txBody>
                    <a:bodyPr/>
                    <a:lstStyle/>
                    <a:p>
                      <a:pPr algn="ctr">
                        <a:spcAft>
                          <a:spcPts val="0"/>
                        </a:spcAft>
                      </a:pPr>
                      <a:r>
                        <a:rPr lang="en-SG" sz="2000" dirty="0">
                          <a:effectLst/>
                          <a:latin typeface="Arial" pitchFamily="34" charset="0"/>
                          <a:cs typeface="Arial" pitchFamily="34" charset="0"/>
                        </a:rPr>
                        <a:t>36.6</a:t>
                      </a:r>
                      <a:endParaRPr lang="en-SG" sz="2000" dirty="0">
                        <a:effectLst/>
                        <a:latin typeface="Arial" pitchFamily="34" charset="0"/>
                        <a:ea typeface="SimSun"/>
                        <a:cs typeface="Arial" pitchFamily="34" charset="0"/>
                      </a:endParaRPr>
                    </a:p>
                  </a:txBody>
                  <a:tcPr marL="68580" marR="68580" marT="0" marB="0"/>
                </a:tc>
              </a:tr>
            </a:tbl>
          </a:graphicData>
        </a:graphic>
      </p:graphicFrame>
      <p:sp>
        <p:nvSpPr>
          <p:cNvPr id="7" name="Content Placeholder 2"/>
          <p:cNvSpPr txBox="1">
            <a:spLocks/>
          </p:cNvSpPr>
          <p:nvPr/>
        </p:nvSpPr>
        <p:spPr>
          <a:xfrm>
            <a:off x="193950" y="1914859"/>
            <a:ext cx="5541832" cy="238005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SG" sz="2400" dirty="0" smtClean="0"/>
              <a:t>Mean </a:t>
            </a:r>
            <a:r>
              <a:rPr lang="en-SG" sz="2400" dirty="0"/>
              <a:t>weight of these </a:t>
            </a:r>
            <a:r>
              <a:rPr lang="en-SG" sz="2400" dirty="0" smtClean="0"/>
              <a:t>9 students</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smtClean="0"/>
              <a:t>         kg</a:t>
            </a:r>
          </a:p>
        </p:txBody>
      </p:sp>
      <p:sp>
        <p:nvSpPr>
          <p:cNvPr id="9" name="Content Placeholder 2"/>
          <p:cNvSpPr txBox="1">
            <a:spLocks/>
          </p:cNvSpPr>
          <p:nvPr/>
        </p:nvSpPr>
        <p:spPr>
          <a:xfrm>
            <a:off x="193955" y="4782847"/>
            <a:ext cx="5541832" cy="18119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SG" sz="2400" dirty="0" smtClean="0"/>
              <a:t>The modes are 33.9 kg and 39.9 kg as these weights occur twice each in the table, while the other values occur only once.</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4" name="Object 3"/>
          <p:cNvGraphicFramePr>
            <a:graphicFrameLocks noChangeAspect="1"/>
          </p:cNvGraphicFramePr>
          <p:nvPr>
            <p:extLst>
              <p:ext uri="{D42A27DB-BD31-4B8C-83A1-F6EECF244321}">
                <p14:modId xmlns:p14="http://schemas.microsoft.com/office/powerpoint/2010/main" val="542619002"/>
              </p:ext>
            </p:extLst>
          </p:nvPr>
        </p:nvGraphicFramePr>
        <p:xfrm>
          <a:off x="193955" y="2606971"/>
          <a:ext cx="6970108" cy="1981905"/>
        </p:xfrm>
        <a:graphic>
          <a:graphicData uri="http://schemas.openxmlformats.org/presentationml/2006/ole">
            <mc:AlternateContent xmlns:mc="http://schemas.openxmlformats.org/markup-compatibility/2006">
              <mc:Choice xmlns:v="urn:schemas-microsoft-com:vml" Requires="v">
                <p:oleObj spid="_x0000_s2097" name="Equation" r:id="rId3" imgW="3632040" imgH="1041120" progId="Equation.3">
                  <p:embed/>
                </p:oleObj>
              </mc:Choice>
              <mc:Fallback>
                <p:oleObj name="Equation" r:id="rId3" imgW="3632040" imgH="1041120" progId="Equation.3">
                  <p:embed/>
                  <p:pic>
                    <p:nvPicPr>
                      <p:cNvPr id="0" name="Object 1"/>
                      <p:cNvPicPr>
                        <a:picLocks noChangeAspect="1" noChangeArrowheads="1"/>
                      </p:cNvPicPr>
                      <p:nvPr/>
                    </p:nvPicPr>
                    <p:blipFill>
                      <a:blip r:embed="rId4"/>
                      <a:srcRect/>
                      <a:stretch>
                        <a:fillRect/>
                      </a:stretch>
                    </p:blipFill>
                    <p:spPr bwMode="auto">
                      <a:xfrm>
                        <a:off x="193955" y="2606971"/>
                        <a:ext cx="6970108" cy="1981905"/>
                      </a:xfrm>
                      <a:prstGeom prst="rect">
                        <a:avLst/>
                      </a:prstGeom>
                      <a:noFill/>
                    </p:spPr>
                  </p:pic>
                </p:oleObj>
              </mc:Fallback>
            </mc:AlternateContent>
          </a:graphicData>
        </a:graphic>
      </p:graphicFrame>
    </p:spTree>
    <p:extLst>
      <p:ext uri="{BB962C8B-B14F-4D97-AF65-F5344CB8AC3E}">
        <p14:creationId xmlns:p14="http://schemas.microsoft.com/office/powerpoint/2010/main" val="139115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93955" y="1069710"/>
            <a:ext cx="8714502" cy="129941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SG" sz="2400" dirty="0"/>
              <a:t>If the table is amended to include the weight of Student J, the mean weight of these 10 students will be 36.4 kg. What is the weight of Student J?</a:t>
            </a:r>
          </a:p>
        </p:txBody>
      </p:sp>
      <p:sp>
        <p:nvSpPr>
          <p:cNvPr id="4" name="Content Placeholder 2"/>
          <p:cNvSpPr txBox="1">
            <a:spLocks/>
          </p:cNvSpPr>
          <p:nvPr/>
        </p:nvSpPr>
        <p:spPr>
          <a:xfrm>
            <a:off x="193950" y="2441350"/>
            <a:ext cx="8714502" cy="415341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400" dirty="0" smtClean="0"/>
              <a:t>Total weight of these 10 students	= 36.4 × 10</a:t>
            </a:r>
          </a:p>
          <a:p>
            <a:pPr marL="0" lvl="0" indent="0">
              <a:buNone/>
            </a:pPr>
            <a:r>
              <a:rPr lang="en-US" sz="2400" dirty="0"/>
              <a:t>	</a:t>
            </a:r>
            <a:r>
              <a:rPr lang="en-US" sz="2400" dirty="0" smtClean="0"/>
              <a:t>										= 364 kg</a:t>
            </a:r>
          </a:p>
          <a:p>
            <a:pPr marL="0" lvl="0" indent="0">
              <a:buNone/>
            </a:pPr>
            <a:endParaRPr lang="en-US" sz="2400" dirty="0" smtClean="0"/>
          </a:p>
          <a:p>
            <a:r>
              <a:rPr lang="en-US" sz="2400" dirty="0" smtClean="0"/>
              <a:t>The total weight of the first 9 students was 324.9 kg</a:t>
            </a:r>
          </a:p>
          <a:p>
            <a:pPr marL="0" lvl="0" indent="0">
              <a:buNone/>
            </a:pPr>
            <a:endParaRPr lang="en-US" sz="2400" dirty="0"/>
          </a:p>
          <a:p>
            <a:r>
              <a:rPr lang="en-US" sz="2400" dirty="0" smtClean="0"/>
              <a:t>Weight of Student J	= 364 – 324.9</a:t>
            </a:r>
          </a:p>
          <a:p>
            <a:pPr marL="0" indent="0">
              <a:buNone/>
            </a:pPr>
            <a:r>
              <a:rPr lang="en-US" sz="2400" dirty="0"/>
              <a:t>	</a:t>
            </a:r>
            <a:r>
              <a:rPr lang="en-US" sz="2400" dirty="0" smtClean="0"/>
              <a:t>						= 39.1 kg</a:t>
            </a:r>
          </a:p>
        </p:txBody>
      </p:sp>
      <p:sp>
        <p:nvSpPr>
          <p:cNvPr id="6" name="Title 1"/>
          <p:cNvSpPr txBox="1">
            <a:spLocks/>
          </p:cNvSpPr>
          <p:nvPr/>
        </p:nvSpPr>
        <p:spPr>
          <a:xfrm>
            <a:off x="457200" y="274638"/>
            <a:ext cx="8229600" cy="74658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lvl="0"/>
            <a:r>
              <a:rPr lang="en-US" sz="3200" b="1" dirty="0" smtClean="0">
                <a:ea typeface="宋体" pitchFamily="2" charset="-122"/>
              </a:rPr>
              <a:t>Worked Example </a:t>
            </a:r>
            <a:r>
              <a:rPr lang="en-US" sz="2400" dirty="0"/>
              <a:t>(Practice </a:t>
            </a:r>
            <a:r>
              <a:rPr lang="en-US" sz="2400" dirty="0" smtClean="0"/>
              <a:t>Question Q5)</a:t>
            </a:r>
            <a:endParaRPr lang="en-SG" sz="2400" dirty="0"/>
          </a:p>
          <a:p>
            <a:endParaRPr lang="en-GB" sz="3200" b="1" baseline="-25000" dirty="0" smtClean="0">
              <a:ea typeface="宋体" pitchFamily="2" charset="-122"/>
            </a:endParaRPr>
          </a:p>
        </p:txBody>
      </p:sp>
    </p:spTree>
    <p:extLst>
      <p:ext uri="{BB962C8B-B14F-4D97-AF65-F5344CB8AC3E}">
        <p14:creationId xmlns:p14="http://schemas.microsoft.com/office/powerpoint/2010/main" val="41749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3955" y="1069708"/>
            <a:ext cx="8714502" cy="558047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endParaRPr lang="en-GB" sz="2400" dirty="0"/>
          </a:p>
        </p:txBody>
      </p:sp>
      <p:sp>
        <p:nvSpPr>
          <p:cNvPr id="4" name="Title 1"/>
          <p:cNvSpPr txBox="1">
            <a:spLocks/>
          </p:cNvSpPr>
          <p:nvPr/>
        </p:nvSpPr>
        <p:spPr>
          <a:xfrm>
            <a:off x="457200" y="274638"/>
            <a:ext cx="8229600" cy="74658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lvl="0"/>
            <a:r>
              <a:rPr lang="en-US" sz="3200" b="1" dirty="0" smtClean="0">
                <a:ea typeface="宋体" pitchFamily="2" charset="-122"/>
              </a:rPr>
              <a:t>Worked Example </a:t>
            </a:r>
            <a:r>
              <a:rPr lang="en-GB" sz="2400" dirty="0"/>
              <a:t>(Practice Question </a:t>
            </a:r>
            <a:r>
              <a:rPr lang="en-GB" sz="2400" dirty="0" smtClean="0"/>
              <a:t>Q8)</a:t>
            </a:r>
            <a:endParaRPr lang="en-GB" sz="2400" dirty="0"/>
          </a:p>
          <a:p>
            <a:endParaRPr lang="en-GB" sz="3200" b="1" baseline="-25000" dirty="0" smtClean="0">
              <a:ea typeface="宋体" pitchFamily="2" charset="-122"/>
            </a:endParaRPr>
          </a:p>
        </p:txBody>
      </p:sp>
      <p:sp>
        <p:nvSpPr>
          <p:cNvPr id="8" name="Rectangle 7"/>
          <p:cNvSpPr/>
          <p:nvPr/>
        </p:nvSpPr>
        <p:spPr>
          <a:xfrm>
            <a:off x="457200" y="1077501"/>
            <a:ext cx="7990764" cy="369332"/>
          </a:xfrm>
          <a:prstGeom prst="rect">
            <a:avLst/>
          </a:prstGeom>
        </p:spPr>
        <p:txBody>
          <a:bodyPr wrap="square">
            <a:spAutoFit/>
          </a:bodyPr>
          <a:lstStyle/>
          <a:p>
            <a:r>
              <a:rPr lang="en-SG" dirty="0">
                <a:latin typeface="Arial" panose="020B0604020202020204" pitchFamily="34" charset="0"/>
                <a:ea typeface="SimSun" panose="02010600030101010101" pitchFamily="2" charset="-122"/>
              </a:rPr>
              <a:t> The table shows the income for part-time work done by 100 students.</a:t>
            </a:r>
            <a:endParaRPr lang="en-SG" dirty="0"/>
          </a:p>
        </p:txBody>
      </p:sp>
      <p:graphicFrame>
        <p:nvGraphicFramePr>
          <p:cNvPr id="9" name="Table 8"/>
          <p:cNvGraphicFramePr>
            <a:graphicFrameLocks noGrp="1"/>
          </p:cNvGraphicFramePr>
          <p:nvPr>
            <p:extLst>
              <p:ext uri="{D42A27DB-BD31-4B8C-83A1-F6EECF244321}">
                <p14:modId xmlns:p14="http://schemas.microsoft.com/office/powerpoint/2010/main" val="3407740779"/>
              </p:ext>
            </p:extLst>
          </p:nvPr>
        </p:nvGraphicFramePr>
        <p:xfrm>
          <a:off x="720180" y="1613419"/>
          <a:ext cx="7209171" cy="689610"/>
        </p:xfrm>
        <a:graphic>
          <a:graphicData uri="http://schemas.openxmlformats.org/drawingml/2006/table">
            <a:tbl>
              <a:tblPr firstRow="1" firstCol="1" bandRow="1">
                <a:tableStyleId>{5C22544A-7EE6-4342-B048-85BDC9FD1C3A}</a:tableStyleId>
              </a:tblPr>
              <a:tblGrid>
                <a:gridCol w="1506789"/>
                <a:gridCol w="632458"/>
                <a:gridCol w="632458"/>
                <a:gridCol w="633313"/>
                <a:gridCol w="633313"/>
                <a:gridCol w="634168"/>
                <a:gridCol w="634168"/>
                <a:gridCol w="634168"/>
                <a:gridCol w="634168"/>
                <a:gridCol w="634168"/>
              </a:tblGrid>
              <a:tr h="323850">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Income for part-time work done ($)</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$150</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$160</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$175</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$185</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$190</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$210</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$220</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$230</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$250</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r>
              <a:tr h="323850">
                <a:tc>
                  <a:txBody>
                    <a:bodyPr/>
                    <a:lstStyle/>
                    <a:p>
                      <a:pPr marL="0" marR="0" algn="ctr">
                        <a:spcBef>
                          <a:spcPts val="0"/>
                        </a:spcBef>
                        <a:spcAft>
                          <a:spcPts val="0"/>
                        </a:spcAft>
                      </a:pPr>
                      <a:r>
                        <a:rPr lang="en-SG" sz="1200">
                          <a:effectLst/>
                          <a:latin typeface="Arial" panose="020B0604020202020204" pitchFamily="34" charset="0"/>
                          <a:cs typeface="Arial" panose="020B0604020202020204" pitchFamily="34" charset="0"/>
                        </a:rPr>
                        <a:t>Frequency</a:t>
                      </a:r>
                      <a:endParaRPr lang="en-SG" sz="12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a:effectLst/>
                          <a:latin typeface="Arial" panose="020B0604020202020204" pitchFamily="34" charset="0"/>
                          <a:cs typeface="Arial" panose="020B0604020202020204" pitchFamily="34" charset="0"/>
                        </a:rPr>
                        <a:t>10</a:t>
                      </a:r>
                      <a:endParaRPr lang="en-SG" sz="12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8</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a:effectLst/>
                          <a:latin typeface="Arial" panose="020B0604020202020204" pitchFamily="34" charset="0"/>
                          <a:cs typeface="Arial" panose="020B0604020202020204" pitchFamily="34" charset="0"/>
                        </a:rPr>
                        <a:t>12</a:t>
                      </a:r>
                      <a:endParaRPr lang="en-SG" sz="12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a:effectLst/>
                          <a:latin typeface="Arial" panose="020B0604020202020204" pitchFamily="34" charset="0"/>
                          <a:cs typeface="Arial" panose="020B0604020202020204" pitchFamily="34" charset="0"/>
                        </a:rPr>
                        <a:t>8</a:t>
                      </a:r>
                      <a:endParaRPr lang="en-SG" sz="12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a:effectLst/>
                          <a:latin typeface="Arial" panose="020B0604020202020204" pitchFamily="34" charset="0"/>
                          <a:cs typeface="Arial" panose="020B0604020202020204" pitchFamily="34" charset="0"/>
                        </a:rPr>
                        <a:t>13</a:t>
                      </a:r>
                      <a:endParaRPr lang="en-SG" sz="12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a:effectLst/>
                          <a:latin typeface="Arial" panose="020B0604020202020204" pitchFamily="34" charset="0"/>
                          <a:cs typeface="Arial" panose="020B0604020202020204" pitchFamily="34" charset="0"/>
                        </a:rPr>
                        <a:t>21</a:t>
                      </a:r>
                      <a:endParaRPr lang="en-SG" sz="12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a:effectLst/>
                          <a:latin typeface="Arial" panose="020B0604020202020204" pitchFamily="34" charset="0"/>
                          <a:cs typeface="Arial" panose="020B0604020202020204" pitchFamily="34" charset="0"/>
                        </a:rPr>
                        <a:t>18</a:t>
                      </a:r>
                      <a:endParaRPr lang="en-SG" sz="12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a:effectLst/>
                          <a:latin typeface="Arial" panose="020B0604020202020204" pitchFamily="34" charset="0"/>
                          <a:cs typeface="Arial" panose="020B0604020202020204" pitchFamily="34" charset="0"/>
                        </a:rPr>
                        <a:t>7</a:t>
                      </a:r>
                      <a:endParaRPr lang="en-SG" sz="12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c>
                  <a:txBody>
                    <a:bodyPr/>
                    <a:lstStyle/>
                    <a:p>
                      <a:pPr marL="0" marR="0" algn="ctr">
                        <a:spcBef>
                          <a:spcPts val="0"/>
                        </a:spcBef>
                        <a:spcAft>
                          <a:spcPts val="0"/>
                        </a:spcAft>
                      </a:pPr>
                      <a:r>
                        <a:rPr lang="en-SG" sz="1200" dirty="0">
                          <a:effectLst/>
                          <a:latin typeface="Arial" panose="020B0604020202020204" pitchFamily="34" charset="0"/>
                          <a:cs typeface="Arial" panose="020B0604020202020204" pitchFamily="34" charset="0"/>
                        </a:rPr>
                        <a:t>3</a:t>
                      </a:r>
                      <a:endParaRPr lang="en-SG" sz="12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24120063"/>
              </p:ext>
            </p:extLst>
          </p:nvPr>
        </p:nvGraphicFramePr>
        <p:xfrm>
          <a:off x="628649" y="2399457"/>
          <a:ext cx="8279807" cy="4442460"/>
        </p:xfrm>
        <a:graphic>
          <a:graphicData uri="http://schemas.openxmlformats.org/drawingml/2006/table">
            <a:tbl>
              <a:tblPr>
                <a:tableStyleId>{5C22544A-7EE6-4342-B048-85BDC9FD1C3A}</a:tableStyleId>
              </a:tblPr>
              <a:tblGrid>
                <a:gridCol w="8279807"/>
              </a:tblGrid>
              <a:tr h="0">
                <a:tc>
                  <a:txBody>
                    <a:bodyPr/>
                    <a:lstStyle/>
                    <a:p>
                      <a:pPr marL="0" marR="0" algn="l">
                        <a:lnSpc>
                          <a:spcPct val="115000"/>
                        </a:lnSpc>
                        <a:spcBef>
                          <a:spcPts val="0"/>
                        </a:spcBef>
                        <a:spcAft>
                          <a:spcPts val="0"/>
                        </a:spcAft>
                      </a:pPr>
                      <a:endParaRPr lang="en-SG" sz="1200" dirty="0">
                        <a:effectLst/>
                      </a:endParaRPr>
                    </a:p>
                    <a:p>
                      <a:pPr marL="342900" marR="0" lvl="0" indent="-342900" algn="l">
                        <a:lnSpc>
                          <a:spcPct val="115000"/>
                        </a:lnSpc>
                        <a:spcBef>
                          <a:spcPts val="0"/>
                        </a:spcBef>
                        <a:spcAft>
                          <a:spcPts val="1000"/>
                        </a:spcAft>
                        <a:buFont typeface="+mj-lt"/>
                        <a:buAutoNum type="alphaLcParenR"/>
                      </a:pPr>
                      <a:r>
                        <a:rPr lang="en-SG" dirty="0" smtClean="0">
                          <a:effectLst/>
                          <a:latin typeface="Arial" panose="020B0604020202020204" pitchFamily="34" charset="0"/>
                          <a:cs typeface="Arial" panose="020B0604020202020204" pitchFamily="34" charset="0"/>
                        </a:rPr>
                        <a:t>The relative </a:t>
                      </a:r>
                      <a:r>
                        <a:rPr lang="en-SG" dirty="0">
                          <a:effectLst/>
                          <a:latin typeface="Arial" panose="020B0604020202020204" pitchFamily="34" charset="0"/>
                          <a:cs typeface="Arial" panose="020B0604020202020204" pitchFamily="34" charset="0"/>
                        </a:rPr>
                        <a:t>frequency of students who earned $</a:t>
                      </a:r>
                      <a:r>
                        <a:rPr lang="en-SG" dirty="0" smtClean="0">
                          <a:effectLst/>
                          <a:latin typeface="Arial" panose="020B0604020202020204" pitchFamily="34" charset="0"/>
                          <a:cs typeface="Arial" panose="020B0604020202020204" pitchFamily="34" charset="0"/>
                        </a:rPr>
                        <a:t>230</a:t>
                      </a:r>
                      <a:r>
                        <a:rPr lang="en-SG" baseline="0" dirty="0" smtClean="0">
                          <a:effectLst/>
                          <a:latin typeface="Arial" panose="020B0604020202020204" pitchFamily="34" charset="0"/>
                          <a:cs typeface="Arial" panose="020B0604020202020204" pitchFamily="34" charset="0"/>
                        </a:rPr>
                        <a:t> </a:t>
                      </a:r>
                    </a:p>
                    <a:p>
                      <a:pPr marL="0" marR="0" lvl="0" indent="0" algn="l">
                        <a:lnSpc>
                          <a:spcPct val="115000"/>
                        </a:lnSpc>
                        <a:spcBef>
                          <a:spcPts val="0"/>
                        </a:spcBef>
                        <a:spcAft>
                          <a:spcPts val="1000"/>
                        </a:spcAft>
                        <a:buFont typeface="+mj-lt"/>
                        <a:buNone/>
                      </a:pPr>
                      <a:endParaRPr lang="en-SG" baseline="0" dirty="0" smtClean="0">
                        <a:effectLst/>
                        <a:latin typeface="Arial" panose="020B0604020202020204" pitchFamily="34" charset="0"/>
                        <a:cs typeface="Arial" panose="020B0604020202020204" pitchFamily="34" charset="0"/>
                      </a:endParaRPr>
                    </a:p>
                    <a:p>
                      <a:pPr marL="0" marR="0" lvl="0" indent="0" algn="l">
                        <a:lnSpc>
                          <a:spcPct val="115000"/>
                        </a:lnSpc>
                        <a:spcBef>
                          <a:spcPts val="0"/>
                        </a:spcBef>
                        <a:spcAft>
                          <a:spcPts val="1000"/>
                        </a:spcAft>
                        <a:buFont typeface="+mj-lt"/>
                        <a:buNone/>
                      </a:pPr>
                      <a:r>
                        <a:rPr lang="en-SG" dirty="0" smtClean="0">
                          <a:effectLst/>
                          <a:latin typeface="Arial" panose="020B0604020202020204" pitchFamily="34" charset="0"/>
                          <a:cs typeface="Arial" panose="020B0604020202020204" pitchFamily="34" charset="0"/>
                        </a:rPr>
                        <a:t>b) Mode(s</a:t>
                      </a:r>
                      <a:r>
                        <a:rPr lang="en-SG" dirty="0">
                          <a:effectLst/>
                          <a:latin typeface="Arial" panose="020B0604020202020204" pitchFamily="34" charset="0"/>
                          <a:cs typeface="Arial" panose="020B0604020202020204" pitchFamily="34" charset="0"/>
                        </a:rPr>
                        <a:t>) of the income for this group of </a:t>
                      </a:r>
                      <a:r>
                        <a:rPr lang="en-SG" dirty="0" smtClean="0">
                          <a:effectLst/>
                          <a:latin typeface="Arial" panose="020B0604020202020204" pitchFamily="34" charset="0"/>
                          <a:cs typeface="Arial" panose="020B0604020202020204" pitchFamily="34" charset="0"/>
                        </a:rPr>
                        <a:t>students is </a:t>
                      </a:r>
                      <a:r>
                        <a:rPr lang="en-SG" dirty="0">
                          <a:effectLst/>
                          <a:latin typeface="Arial" panose="020B0604020202020204" pitchFamily="34" charset="0"/>
                          <a:cs typeface="Arial" panose="020B0604020202020204" pitchFamily="34" charset="0"/>
                        </a:rPr>
                        <a:t>$</a:t>
                      </a:r>
                      <a:r>
                        <a:rPr lang="en-SG" dirty="0" smtClean="0">
                          <a:effectLst/>
                          <a:latin typeface="Arial" panose="020B0604020202020204" pitchFamily="34" charset="0"/>
                          <a:cs typeface="Arial" panose="020B0604020202020204" pitchFamily="34" charset="0"/>
                        </a:rPr>
                        <a:t>210 as</a:t>
                      </a:r>
                      <a:r>
                        <a:rPr lang="en-SG" baseline="0" dirty="0" smtClean="0">
                          <a:effectLst/>
                          <a:latin typeface="Arial" panose="020B0604020202020204" pitchFamily="34" charset="0"/>
                          <a:cs typeface="Arial" panose="020B0604020202020204" pitchFamily="34" charset="0"/>
                        </a:rPr>
                        <a:t> $210 corresponds to the highest frequency.</a:t>
                      </a:r>
                      <a:r>
                        <a:rPr lang="en-SG" sz="1100" dirty="0">
                          <a:effectLst/>
                          <a:latin typeface="Arial" panose="020B0604020202020204" pitchFamily="34" charset="0"/>
                          <a:cs typeface="Arial" panose="020B0604020202020204" pitchFamily="34" charset="0"/>
                        </a:rPr>
                        <a:t> </a:t>
                      </a:r>
                      <a:endParaRPr lang="en-SG" sz="1200" dirty="0">
                        <a:effectLst/>
                        <a:latin typeface="Arial" panose="020B0604020202020204" pitchFamily="34" charset="0"/>
                        <a:cs typeface="Arial" panose="020B0604020202020204" pitchFamily="34" charset="0"/>
                      </a:endParaRPr>
                    </a:p>
                    <a:p>
                      <a:pPr marL="0" marR="0" lvl="0" indent="0" algn="l">
                        <a:lnSpc>
                          <a:spcPct val="115000"/>
                        </a:lnSpc>
                        <a:spcBef>
                          <a:spcPts val="0"/>
                        </a:spcBef>
                        <a:spcAft>
                          <a:spcPts val="1000"/>
                        </a:spcAft>
                        <a:buFont typeface="+mj-lt"/>
                        <a:buNone/>
                      </a:pPr>
                      <a:r>
                        <a:rPr lang="en-SG" dirty="0" smtClean="0">
                          <a:effectLst/>
                          <a:latin typeface="Arial" panose="020B0604020202020204" pitchFamily="34" charset="0"/>
                          <a:cs typeface="Arial" panose="020B0604020202020204" pitchFamily="34" charset="0"/>
                        </a:rPr>
                        <a:t>c) Median </a:t>
                      </a:r>
                      <a:r>
                        <a:rPr lang="en-SG" dirty="0">
                          <a:effectLst/>
                          <a:latin typeface="Arial" panose="020B0604020202020204" pitchFamily="34" charset="0"/>
                          <a:cs typeface="Arial" panose="020B0604020202020204" pitchFamily="34" charset="0"/>
                        </a:rPr>
                        <a:t>income for this group of </a:t>
                      </a:r>
                      <a:r>
                        <a:rPr lang="en-SG" dirty="0" smtClean="0">
                          <a:effectLst/>
                          <a:latin typeface="Arial" panose="020B0604020202020204" pitchFamily="34" charset="0"/>
                          <a:cs typeface="Arial" panose="020B0604020202020204" pitchFamily="34" charset="0"/>
                        </a:rPr>
                        <a:t>students is </a:t>
                      </a:r>
                      <a:r>
                        <a:rPr lang="en-SG" dirty="0">
                          <a:effectLst/>
                          <a:latin typeface="Arial" panose="020B0604020202020204" pitchFamily="34" charset="0"/>
                          <a:cs typeface="Arial" panose="020B0604020202020204" pitchFamily="34" charset="0"/>
                        </a:rPr>
                        <a:t>$</a:t>
                      </a:r>
                      <a:r>
                        <a:rPr lang="en-SG" dirty="0" smtClean="0">
                          <a:effectLst/>
                          <a:latin typeface="Arial" panose="020B0604020202020204" pitchFamily="34" charset="0"/>
                          <a:cs typeface="Arial" panose="020B0604020202020204" pitchFamily="34" charset="0"/>
                        </a:rPr>
                        <a:t>190.</a:t>
                      </a:r>
                      <a:r>
                        <a:rPr lang="en-SG" baseline="0" dirty="0" smtClean="0">
                          <a:effectLst/>
                          <a:latin typeface="Arial" panose="020B0604020202020204" pitchFamily="34" charset="0"/>
                          <a:cs typeface="Arial" panose="020B0604020202020204" pitchFamily="34" charset="0"/>
                        </a:rPr>
                        <a:t> (We work out the position of the median by taking the total number of students            to give us the middle position of 50.5. Next, count all frequencies from the left (10+8+12+8+13=51) so median is $190.</a:t>
                      </a:r>
                      <a:endParaRPr lang="en-SG" sz="1200" dirty="0">
                        <a:effectLst/>
                        <a:latin typeface="Arial" panose="020B0604020202020204" pitchFamily="34" charset="0"/>
                        <a:cs typeface="Arial" panose="020B0604020202020204" pitchFamily="34" charset="0"/>
                      </a:endParaRPr>
                    </a:p>
                    <a:p>
                      <a:pPr marL="0" marR="0" lvl="0" indent="0" algn="l">
                        <a:lnSpc>
                          <a:spcPct val="115000"/>
                        </a:lnSpc>
                        <a:spcBef>
                          <a:spcPts val="0"/>
                        </a:spcBef>
                        <a:spcAft>
                          <a:spcPts val="1000"/>
                        </a:spcAft>
                        <a:buFont typeface="+mj-lt"/>
                        <a:buNone/>
                      </a:pPr>
                      <a:r>
                        <a:rPr lang="en-SG" dirty="0" smtClean="0">
                          <a:effectLst/>
                          <a:latin typeface="Arial" panose="020B0604020202020204" pitchFamily="34" charset="0"/>
                          <a:cs typeface="Arial" panose="020B0604020202020204" pitchFamily="34" charset="0"/>
                        </a:rPr>
                        <a:t>d) The </a:t>
                      </a:r>
                      <a:r>
                        <a:rPr lang="en-SG" dirty="0">
                          <a:effectLst/>
                          <a:latin typeface="Arial" panose="020B0604020202020204" pitchFamily="34" charset="0"/>
                          <a:cs typeface="Arial" panose="020B0604020202020204" pitchFamily="34" charset="0"/>
                        </a:rPr>
                        <a:t>mean income for this group of </a:t>
                      </a:r>
                      <a:r>
                        <a:rPr lang="en-SG" dirty="0" smtClean="0">
                          <a:effectLst/>
                          <a:latin typeface="Arial" panose="020B0604020202020204" pitchFamily="34" charset="0"/>
                          <a:cs typeface="Arial" panose="020B0604020202020204" pitchFamily="34" charset="0"/>
                        </a:rPr>
                        <a:t>students</a:t>
                      </a:r>
                      <a:r>
                        <a:rPr lang="en-SG" baseline="0" dirty="0" smtClean="0">
                          <a:effectLst/>
                          <a:latin typeface="Arial" panose="020B0604020202020204" pitchFamily="34" charset="0"/>
                          <a:cs typeface="Arial" panose="020B0604020202020204" pitchFamily="34" charset="0"/>
                        </a:rPr>
                        <a:t> is</a:t>
                      </a:r>
                    </a:p>
                    <a:p>
                      <a:pPr marL="0" marR="0" lvl="0" indent="0" algn="l">
                        <a:lnSpc>
                          <a:spcPct val="115000"/>
                        </a:lnSpc>
                        <a:spcBef>
                          <a:spcPts val="0"/>
                        </a:spcBef>
                        <a:spcAft>
                          <a:spcPts val="1000"/>
                        </a:spcAft>
                        <a:buFont typeface="+mj-lt"/>
                        <a:buNone/>
                      </a:pPr>
                      <a:endParaRPr lang="en-SG" baseline="0" dirty="0" smtClean="0">
                        <a:effectLst/>
                        <a:latin typeface="Arial" panose="020B0604020202020204" pitchFamily="34" charset="0"/>
                        <a:cs typeface="Arial" panose="020B0604020202020204" pitchFamily="34" charset="0"/>
                      </a:endParaRPr>
                    </a:p>
                    <a:p>
                      <a:pPr marL="0" marR="0" lvl="0" indent="0" algn="l">
                        <a:lnSpc>
                          <a:spcPct val="115000"/>
                        </a:lnSpc>
                        <a:spcBef>
                          <a:spcPts val="0"/>
                        </a:spcBef>
                        <a:spcAft>
                          <a:spcPts val="1000"/>
                        </a:spcAft>
                        <a:buFont typeface="+mj-lt"/>
                        <a:buNone/>
                      </a:pPr>
                      <a:endParaRPr lang="en-SG" baseline="0" dirty="0" smtClean="0">
                        <a:effectLst/>
                        <a:latin typeface="Arial" panose="020B0604020202020204" pitchFamily="34" charset="0"/>
                        <a:cs typeface="Arial" panose="020B0604020202020204" pitchFamily="34" charset="0"/>
                      </a:endParaRPr>
                    </a:p>
                  </a:txBody>
                  <a:tcPr marL="114300" marR="114300" marT="0" marB="0"/>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40184075"/>
              </p:ext>
            </p:extLst>
          </p:nvPr>
        </p:nvGraphicFramePr>
        <p:xfrm>
          <a:off x="6438399" y="2509838"/>
          <a:ext cx="1390650" cy="969962"/>
        </p:xfrm>
        <a:graphic>
          <a:graphicData uri="http://schemas.openxmlformats.org/presentationml/2006/ole">
            <mc:AlternateContent xmlns:mc="http://schemas.openxmlformats.org/markup-compatibility/2006">
              <mc:Choice xmlns:v="urn:schemas-microsoft-com:vml" Requires="v">
                <p:oleObj spid="_x0000_s4226" name="Equation" r:id="rId3" imgW="1193760" imgH="838080" progId="Equation.3">
                  <p:embed/>
                </p:oleObj>
              </mc:Choice>
              <mc:Fallback>
                <p:oleObj name="Equation" r:id="rId3" imgW="1193760" imgH="838080" progId="Equation.3">
                  <p:embed/>
                  <p:pic>
                    <p:nvPicPr>
                      <p:cNvPr id="0" name="Object 3"/>
                      <p:cNvPicPr>
                        <a:picLocks noChangeAspect="1" noChangeArrowheads="1"/>
                      </p:cNvPicPr>
                      <p:nvPr/>
                    </p:nvPicPr>
                    <p:blipFill>
                      <a:blip r:embed="rId4"/>
                      <a:srcRect/>
                      <a:stretch>
                        <a:fillRect/>
                      </a:stretch>
                    </p:blipFill>
                    <p:spPr bwMode="auto">
                      <a:xfrm>
                        <a:off x="6438399" y="2509838"/>
                        <a:ext cx="1390650" cy="96996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40593616"/>
              </p:ext>
            </p:extLst>
          </p:nvPr>
        </p:nvGraphicFramePr>
        <p:xfrm>
          <a:off x="6152006" y="4518310"/>
          <a:ext cx="538307" cy="412750"/>
        </p:xfrm>
        <a:graphic>
          <a:graphicData uri="http://schemas.openxmlformats.org/presentationml/2006/ole">
            <mc:AlternateContent xmlns:mc="http://schemas.openxmlformats.org/markup-compatibility/2006">
              <mc:Choice xmlns:v="urn:schemas-microsoft-com:vml" Requires="v">
                <p:oleObj spid="_x0000_s4227" name="Equation" r:id="rId5" imgW="507960" imgH="393480" progId="Equation.3">
                  <p:embed/>
                </p:oleObj>
              </mc:Choice>
              <mc:Fallback>
                <p:oleObj name="Equation" r:id="rId5" imgW="507960" imgH="393480" progId="Equation.3">
                  <p:embed/>
                  <p:pic>
                    <p:nvPicPr>
                      <p:cNvPr id="0" name="Object 2"/>
                      <p:cNvPicPr>
                        <a:picLocks noChangeAspect="1" noChangeArrowheads="1"/>
                      </p:cNvPicPr>
                      <p:nvPr/>
                    </p:nvPicPr>
                    <p:blipFill>
                      <a:blip r:embed="rId6"/>
                      <a:srcRect/>
                      <a:stretch>
                        <a:fillRect/>
                      </a:stretch>
                    </p:blipFill>
                    <p:spPr bwMode="auto">
                      <a:xfrm>
                        <a:off x="6152006" y="4518310"/>
                        <a:ext cx="53830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30471698"/>
              </p:ext>
            </p:extLst>
          </p:nvPr>
        </p:nvGraphicFramePr>
        <p:xfrm>
          <a:off x="854292" y="5982636"/>
          <a:ext cx="6145212" cy="703262"/>
        </p:xfrm>
        <a:graphic>
          <a:graphicData uri="http://schemas.openxmlformats.org/presentationml/2006/ole">
            <mc:AlternateContent xmlns:mc="http://schemas.openxmlformats.org/markup-compatibility/2006">
              <mc:Choice xmlns:v="urn:schemas-microsoft-com:vml" Requires="v">
                <p:oleObj spid="_x0000_s4228" name="Equation" r:id="rId7" imgW="5270400" imgH="609480" progId="Equation.3">
                  <p:embed/>
                </p:oleObj>
              </mc:Choice>
              <mc:Fallback>
                <p:oleObj name="Equation" r:id="rId7" imgW="5270400" imgH="609480" progId="Equation.3">
                  <p:embed/>
                  <p:pic>
                    <p:nvPicPr>
                      <p:cNvPr id="0" name="Object 2"/>
                      <p:cNvPicPr>
                        <a:picLocks noChangeAspect="1" noChangeArrowheads="1"/>
                      </p:cNvPicPr>
                      <p:nvPr/>
                    </p:nvPicPr>
                    <p:blipFill>
                      <a:blip r:embed="rId8"/>
                      <a:srcRect/>
                      <a:stretch>
                        <a:fillRect/>
                      </a:stretch>
                    </p:blipFill>
                    <p:spPr bwMode="auto">
                      <a:xfrm>
                        <a:off x="854292" y="5982636"/>
                        <a:ext cx="614521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456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a:defRPr/>
            </a:pPr>
            <a:r>
              <a:rPr lang="en-US" sz="3200" b="1" dirty="0" smtClean="0"/>
              <a:t>Learning Objectives </a:t>
            </a:r>
            <a:endParaRPr lang="en-US" sz="3200" b="1" dirty="0"/>
          </a:p>
        </p:txBody>
      </p:sp>
      <p:sp>
        <p:nvSpPr>
          <p:cNvPr id="3" name="Rectangle 3"/>
          <p:cNvSpPr txBox="1">
            <a:spLocks noChangeArrowheads="1"/>
          </p:cNvSpPr>
          <p:nvPr/>
        </p:nvSpPr>
        <p:spPr>
          <a:xfrm>
            <a:off x="231775" y="863175"/>
            <a:ext cx="8680450" cy="559304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5425" indent="-225425">
              <a:spcBef>
                <a:spcPts val="0"/>
              </a:spcBef>
              <a:buFont typeface="Arial" pitchFamily="34" charset="0"/>
              <a:buChar char="•"/>
            </a:pPr>
            <a:r>
              <a:rPr lang="en-GB" sz="2000" dirty="0"/>
              <a:t>Recognise that statistics is the study of handling data effectively for the purpose of drawing information such as trend or pattern from the data about the situation.</a:t>
            </a:r>
          </a:p>
          <a:p>
            <a:pPr marL="0" indent="0">
              <a:spcBef>
                <a:spcPts val="0"/>
              </a:spcBef>
              <a:buNone/>
            </a:pPr>
            <a:r>
              <a:rPr lang="en-GB" sz="2000" dirty="0"/>
              <a:t>  </a:t>
            </a:r>
          </a:p>
          <a:p>
            <a:pPr marL="225425" indent="-225425">
              <a:spcBef>
                <a:spcPts val="0"/>
              </a:spcBef>
              <a:buFont typeface="Arial" pitchFamily="34" charset="0"/>
              <a:buChar char="•"/>
            </a:pPr>
            <a:r>
              <a:rPr lang="en-GB" sz="2000" dirty="0" smtClean="0"/>
              <a:t>Recognise </a:t>
            </a:r>
            <a:r>
              <a:rPr lang="en-GB" sz="2000" dirty="0"/>
              <a:t>that the following types of </a:t>
            </a:r>
            <a:r>
              <a:rPr lang="en-GB" sz="2000" dirty="0" smtClean="0"/>
              <a:t>statistical </a:t>
            </a:r>
            <a:r>
              <a:rPr lang="en-GB" sz="2000" dirty="0"/>
              <a:t>tools and charts are available to represent and visualise </a:t>
            </a:r>
            <a:r>
              <a:rPr lang="en-GB" sz="2000" dirty="0" smtClean="0"/>
              <a:t>data: tables</a:t>
            </a:r>
            <a:r>
              <a:rPr lang="en-GB" sz="2000" dirty="0"/>
              <a:t>, </a:t>
            </a:r>
            <a:r>
              <a:rPr lang="en-GB" sz="2000" dirty="0" smtClean="0"/>
              <a:t>bar </a:t>
            </a:r>
            <a:r>
              <a:rPr lang="en-GB" sz="2000" dirty="0"/>
              <a:t>chart, </a:t>
            </a:r>
            <a:r>
              <a:rPr lang="en-GB" sz="2000" dirty="0" smtClean="0"/>
              <a:t>pie chart, line graph</a:t>
            </a:r>
            <a:endParaRPr lang="en-GB" sz="2000" dirty="0"/>
          </a:p>
          <a:p>
            <a:pPr marL="0" indent="0">
              <a:spcBef>
                <a:spcPts val="0"/>
              </a:spcBef>
              <a:buNone/>
            </a:pPr>
            <a:endParaRPr lang="en-GB" sz="2000" dirty="0"/>
          </a:p>
          <a:p>
            <a:pPr marL="225425" indent="-225425">
              <a:spcBef>
                <a:spcPts val="0"/>
              </a:spcBef>
              <a:buFont typeface="Arial" pitchFamily="34" charset="0"/>
              <a:buChar char="•"/>
            </a:pPr>
            <a:r>
              <a:rPr lang="en-GB" sz="2000" dirty="0"/>
              <a:t>Use table, bar chart and pie chart appropriately to organise, visualise and interpret data to support making of </a:t>
            </a:r>
            <a:r>
              <a:rPr lang="en-GB" sz="2000" dirty="0" smtClean="0"/>
              <a:t>decision.</a:t>
            </a:r>
          </a:p>
          <a:p>
            <a:pPr marL="225425" indent="-225425">
              <a:spcBef>
                <a:spcPts val="0"/>
              </a:spcBef>
              <a:buFont typeface="Arial" pitchFamily="34" charset="0"/>
              <a:buChar char="•"/>
            </a:pPr>
            <a:endParaRPr lang="en-GB" sz="2000" dirty="0"/>
          </a:p>
          <a:p>
            <a:pPr marL="225425" indent="-225425">
              <a:spcBef>
                <a:spcPts val="0"/>
              </a:spcBef>
              <a:buFont typeface="Arial" pitchFamily="34" charset="0"/>
              <a:buChar char="•"/>
            </a:pPr>
            <a:r>
              <a:rPr lang="en-SG" sz="2000" dirty="0" smtClean="0"/>
              <a:t>Represent data in appropriate tabular and graphical forms (e.g. frequency tables, histograms)</a:t>
            </a:r>
          </a:p>
          <a:p>
            <a:pPr marL="225425" indent="-225425">
              <a:spcBef>
                <a:spcPts val="0"/>
              </a:spcBef>
              <a:buFont typeface="Arial" pitchFamily="34" charset="0"/>
              <a:buChar char="•"/>
            </a:pPr>
            <a:endParaRPr lang="en-SG" sz="2000" dirty="0"/>
          </a:p>
          <a:p>
            <a:pPr marL="225425" indent="-225425">
              <a:spcBef>
                <a:spcPts val="0"/>
              </a:spcBef>
              <a:buFont typeface="Arial" pitchFamily="34" charset="0"/>
              <a:buChar char="•"/>
            </a:pPr>
            <a:r>
              <a:rPr lang="en-SG" sz="2000" dirty="0" smtClean="0"/>
              <a:t>Determine and explain the appropriate use of mean, median and mode</a:t>
            </a:r>
          </a:p>
          <a:p>
            <a:pPr marL="225425" indent="-225425">
              <a:spcBef>
                <a:spcPts val="0"/>
              </a:spcBef>
              <a:buFont typeface="Arial" pitchFamily="34" charset="0"/>
              <a:buChar char="•"/>
            </a:pPr>
            <a:endParaRPr lang="en-SG" sz="2000" dirty="0"/>
          </a:p>
          <a:p>
            <a:pPr marL="225425" indent="-225425">
              <a:spcBef>
                <a:spcPts val="0"/>
              </a:spcBef>
              <a:buFont typeface="Arial" pitchFamily="34" charset="0"/>
              <a:buChar char="•"/>
            </a:pPr>
            <a:r>
              <a:rPr lang="en-SG" sz="2000" dirty="0" smtClean="0"/>
              <a:t>Recognise and use standard deviation as a measure of the spread of data</a:t>
            </a:r>
          </a:p>
          <a:p>
            <a:pPr>
              <a:buFont typeface="Arial"/>
              <a:buNone/>
            </a:pPr>
            <a:endParaRPr lang="en-GB" sz="2800" dirty="0" smtClean="0"/>
          </a:p>
          <a:p>
            <a:pPr>
              <a:buFont typeface="Arial"/>
              <a:buNone/>
            </a:pPr>
            <a:endParaRPr lang="en-US" altLang="zh-SG" dirty="0" smtClean="0">
              <a:ea typeface="SimSun" pitchFamily="2" charset="-122"/>
            </a:endParaRPr>
          </a:p>
          <a:p>
            <a:endParaRPr lang="en-US" dirty="0" smtClean="0"/>
          </a:p>
        </p:txBody>
      </p:sp>
    </p:spTree>
    <p:extLst>
      <p:ext uri="{BB962C8B-B14F-4D97-AF65-F5344CB8AC3E}">
        <p14:creationId xmlns:p14="http://schemas.microsoft.com/office/powerpoint/2010/main" val="1924945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a:defRPr/>
            </a:pPr>
            <a:r>
              <a:rPr lang="en-US" sz="3200" b="1" dirty="0" smtClean="0"/>
              <a:t>Exploring Further</a:t>
            </a:r>
            <a:endParaRPr lang="en-US" sz="3200" b="1" dirty="0"/>
          </a:p>
        </p:txBody>
      </p:sp>
      <p:sp>
        <p:nvSpPr>
          <p:cNvPr id="3" name="Rectangle 3"/>
          <p:cNvSpPr txBox="1">
            <a:spLocks noChangeArrowheads="1"/>
          </p:cNvSpPr>
          <p:nvPr/>
        </p:nvSpPr>
        <p:spPr>
          <a:xfrm>
            <a:off x="231775" y="950028"/>
            <a:ext cx="8680450" cy="1446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400" dirty="0"/>
              <a:t>The range is the difference between each player’s highest and lowest score</a:t>
            </a:r>
            <a:r>
              <a:rPr lang="en-SG" sz="2400" dirty="0" smtClean="0"/>
              <a:t>. Comparing the 4 players, we have:</a:t>
            </a:r>
            <a:endParaRPr lang="en-GB" sz="2400" dirty="0" smtClean="0"/>
          </a:p>
        </p:txBody>
      </p:sp>
      <p:sp>
        <p:nvSpPr>
          <p:cNvPr id="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a:spLocks noChangeArrowheads="1"/>
          </p:cNvSpPr>
          <p:nvPr/>
        </p:nvSpPr>
        <p:spPr bwMode="auto">
          <a:xfrm>
            <a:off x="0" y="933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23579353"/>
              </p:ext>
            </p:extLst>
          </p:nvPr>
        </p:nvGraphicFramePr>
        <p:xfrm>
          <a:off x="1556297" y="2078163"/>
          <a:ext cx="6326939" cy="1939635"/>
        </p:xfrm>
        <a:graphic>
          <a:graphicData uri="http://schemas.openxmlformats.org/drawingml/2006/table">
            <a:tbl>
              <a:tblPr firstRow="1" firstCol="1" bandRow="1">
                <a:tableStyleId>{5C22544A-7EE6-4342-B048-85BDC9FD1C3A}</a:tableStyleId>
              </a:tblPr>
              <a:tblGrid>
                <a:gridCol w="1528780"/>
                <a:gridCol w="1774377"/>
                <a:gridCol w="3023782"/>
              </a:tblGrid>
              <a:tr h="387927">
                <a:tc>
                  <a:txBody>
                    <a:bodyPr/>
                    <a:lstStyle/>
                    <a:p>
                      <a:pPr algn="ctr">
                        <a:spcBef>
                          <a:spcPts val="600"/>
                        </a:spcBef>
                        <a:spcAft>
                          <a:spcPts val="600"/>
                        </a:spcAft>
                      </a:pPr>
                      <a:r>
                        <a:rPr lang="en-SG" sz="1600" dirty="0">
                          <a:effectLst/>
                          <a:latin typeface="Arial" pitchFamily="34" charset="0"/>
                          <a:cs typeface="Arial" pitchFamily="34" charset="0"/>
                        </a:rPr>
                        <a:t>Player</a:t>
                      </a:r>
                      <a:endParaRPr lang="en-SG" sz="1600" dirty="0">
                        <a:effectLst/>
                        <a:latin typeface="Arial" pitchFamily="34" charset="0"/>
                        <a:ea typeface="SimSun"/>
                        <a:cs typeface="Arial" pitchFamily="34" charset="0"/>
                      </a:endParaRPr>
                    </a:p>
                  </a:txBody>
                  <a:tcPr marL="68580" marR="68580" marT="0" marB="0"/>
                </a:tc>
                <a:tc>
                  <a:txBody>
                    <a:bodyPr/>
                    <a:lstStyle/>
                    <a:p>
                      <a:pPr algn="ctr">
                        <a:spcBef>
                          <a:spcPts val="600"/>
                        </a:spcBef>
                        <a:spcAft>
                          <a:spcPts val="600"/>
                        </a:spcAft>
                      </a:pPr>
                      <a:r>
                        <a:rPr lang="en-SG" sz="1600" dirty="0">
                          <a:effectLst/>
                          <a:latin typeface="Arial" pitchFamily="34" charset="0"/>
                          <a:cs typeface="Arial" pitchFamily="34" charset="0"/>
                        </a:rPr>
                        <a:t>Range</a:t>
                      </a:r>
                      <a:endParaRPr lang="en-SG" sz="1600" dirty="0">
                        <a:effectLst/>
                        <a:latin typeface="Arial" pitchFamily="34" charset="0"/>
                        <a:ea typeface="SimSun"/>
                        <a:cs typeface="Arial" pitchFamily="34" charset="0"/>
                      </a:endParaRPr>
                    </a:p>
                  </a:txBody>
                  <a:tcPr marL="68580" marR="68580" marT="0" marB="0"/>
                </a:tc>
                <a:tc>
                  <a:txBody>
                    <a:bodyPr/>
                    <a:lstStyle/>
                    <a:p>
                      <a:pPr algn="ctr">
                        <a:spcBef>
                          <a:spcPts val="600"/>
                        </a:spcBef>
                        <a:spcAft>
                          <a:spcPts val="600"/>
                        </a:spcAft>
                      </a:pPr>
                      <a:r>
                        <a:rPr lang="en-SG" sz="1600">
                          <a:effectLst/>
                          <a:latin typeface="Arial" pitchFamily="34" charset="0"/>
                          <a:cs typeface="Arial" pitchFamily="34" charset="0"/>
                        </a:rPr>
                        <a:t>Standard Deviation</a:t>
                      </a:r>
                      <a:endParaRPr lang="en-SG" sz="1600">
                        <a:effectLst/>
                        <a:latin typeface="Arial" pitchFamily="34" charset="0"/>
                        <a:ea typeface="SimSun"/>
                        <a:cs typeface="Arial" pitchFamily="34" charset="0"/>
                      </a:endParaRPr>
                    </a:p>
                  </a:txBody>
                  <a:tcPr marL="68580" marR="68580" marT="0" marB="0"/>
                </a:tc>
              </a:tr>
              <a:tr h="387927">
                <a:tc>
                  <a:txBody>
                    <a:bodyPr/>
                    <a:lstStyle/>
                    <a:p>
                      <a:pPr algn="ctr">
                        <a:spcBef>
                          <a:spcPts val="600"/>
                        </a:spcBef>
                        <a:spcAft>
                          <a:spcPts val="600"/>
                        </a:spcAft>
                      </a:pPr>
                      <a:r>
                        <a:rPr lang="en-SG" sz="1600" dirty="0">
                          <a:effectLst/>
                          <a:latin typeface="Arial" pitchFamily="34" charset="0"/>
                          <a:cs typeface="Arial" pitchFamily="34" charset="0"/>
                        </a:rPr>
                        <a:t>Andrew</a:t>
                      </a:r>
                      <a:endParaRPr lang="en-SG" sz="1600" dirty="0">
                        <a:effectLst/>
                        <a:latin typeface="Arial" pitchFamily="34" charset="0"/>
                        <a:ea typeface="SimSun"/>
                        <a:cs typeface="Arial" pitchFamily="34" charset="0"/>
                      </a:endParaRPr>
                    </a:p>
                  </a:txBody>
                  <a:tcPr marL="68580" marR="68580" marT="0" marB="0"/>
                </a:tc>
                <a:tc>
                  <a:txBody>
                    <a:bodyPr/>
                    <a:lstStyle/>
                    <a:p>
                      <a:pPr algn="ctr">
                        <a:spcBef>
                          <a:spcPts val="600"/>
                        </a:spcBef>
                        <a:spcAft>
                          <a:spcPts val="600"/>
                        </a:spcAft>
                      </a:pPr>
                      <a:r>
                        <a:rPr lang="en-SG" sz="1600" b="0" dirty="0">
                          <a:solidFill>
                            <a:schemeClr val="tx1"/>
                          </a:solidFill>
                          <a:effectLst/>
                          <a:latin typeface="Arial"/>
                          <a:ea typeface="SimSun"/>
                        </a:rPr>
                        <a:t>20</a:t>
                      </a:r>
                      <a:endParaRPr lang="en-SG" sz="1600" b="0" dirty="0">
                        <a:solidFill>
                          <a:schemeClr val="tx1"/>
                        </a:solidFill>
                        <a:effectLst/>
                        <a:latin typeface="Times New Roman"/>
                        <a:ea typeface="SimSun"/>
                      </a:endParaRPr>
                    </a:p>
                  </a:txBody>
                  <a:tcPr marL="68580" marR="68580" marT="0" marB="0"/>
                </a:tc>
                <a:tc>
                  <a:txBody>
                    <a:bodyPr/>
                    <a:lstStyle/>
                    <a:p>
                      <a:pPr algn="ctr">
                        <a:spcBef>
                          <a:spcPts val="600"/>
                        </a:spcBef>
                        <a:spcAft>
                          <a:spcPts val="600"/>
                        </a:spcAft>
                      </a:pPr>
                      <a:r>
                        <a:rPr lang="en-SG" sz="1600" b="0">
                          <a:solidFill>
                            <a:schemeClr val="tx1"/>
                          </a:solidFill>
                          <a:effectLst/>
                          <a:latin typeface="Arial"/>
                          <a:ea typeface="SimSun"/>
                        </a:rPr>
                        <a:t>5.03</a:t>
                      </a:r>
                      <a:endParaRPr lang="en-SG" sz="1600" b="0">
                        <a:solidFill>
                          <a:schemeClr val="tx1"/>
                        </a:solidFill>
                        <a:effectLst/>
                        <a:latin typeface="Times New Roman"/>
                        <a:ea typeface="SimSun"/>
                      </a:endParaRPr>
                    </a:p>
                  </a:txBody>
                  <a:tcPr marL="68580" marR="68580" marT="0" marB="0"/>
                </a:tc>
              </a:tr>
              <a:tr h="387927">
                <a:tc>
                  <a:txBody>
                    <a:bodyPr/>
                    <a:lstStyle/>
                    <a:p>
                      <a:pPr algn="ctr">
                        <a:spcBef>
                          <a:spcPts val="600"/>
                        </a:spcBef>
                        <a:spcAft>
                          <a:spcPts val="600"/>
                        </a:spcAft>
                      </a:pPr>
                      <a:r>
                        <a:rPr lang="en-SG" sz="1600">
                          <a:effectLst/>
                          <a:latin typeface="Arial" pitchFamily="34" charset="0"/>
                          <a:cs typeface="Arial" pitchFamily="34" charset="0"/>
                        </a:rPr>
                        <a:t>Bernard</a:t>
                      </a:r>
                      <a:endParaRPr lang="en-SG" sz="1600">
                        <a:effectLst/>
                        <a:latin typeface="Arial" pitchFamily="34" charset="0"/>
                        <a:ea typeface="SimSun"/>
                        <a:cs typeface="Arial" pitchFamily="34" charset="0"/>
                      </a:endParaRPr>
                    </a:p>
                  </a:txBody>
                  <a:tcPr marL="68580" marR="68580" marT="0" marB="0"/>
                </a:tc>
                <a:tc>
                  <a:txBody>
                    <a:bodyPr/>
                    <a:lstStyle/>
                    <a:p>
                      <a:pPr algn="ctr">
                        <a:spcBef>
                          <a:spcPts val="600"/>
                        </a:spcBef>
                        <a:spcAft>
                          <a:spcPts val="600"/>
                        </a:spcAft>
                      </a:pPr>
                      <a:r>
                        <a:rPr lang="en-SG" sz="1600" b="0" dirty="0" smtClean="0">
                          <a:solidFill>
                            <a:schemeClr val="tx1"/>
                          </a:solidFill>
                          <a:effectLst/>
                          <a:latin typeface="Arial"/>
                          <a:ea typeface="SimSun"/>
                        </a:rPr>
                        <a:t>42</a:t>
                      </a:r>
                      <a:endParaRPr lang="en-SG" sz="1600" b="0" dirty="0">
                        <a:solidFill>
                          <a:schemeClr val="tx1"/>
                        </a:solidFill>
                        <a:effectLst/>
                        <a:latin typeface="Times New Roman"/>
                        <a:ea typeface="SimSun"/>
                      </a:endParaRPr>
                    </a:p>
                  </a:txBody>
                  <a:tcPr marL="68580" marR="68580" marT="0" marB="0"/>
                </a:tc>
                <a:tc>
                  <a:txBody>
                    <a:bodyPr/>
                    <a:lstStyle/>
                    <a:p>
                      <a:pPr algn="ctr">
                        <a:spcBef>
                          <a:spcPts val="600"/>
                        </a:spcBef>
                        <a:spcAft>
                          <a:spcPts val="600"/>
                        </a:spcAft>
                      </a:pPr>
                      <a:r>
                        <a:rPr lang="en-SG" sz="1600" b="0" dirty="0">
                          <a:solidFill>
                            <a:schemeClr val="tx1"/>
                          </a:solidFill>
                          <a:effectLst/>
                          <a:latin typeface="Arial"/>
                          <a:ea typeface="SimSun"/>
                        </a:rPr>
                        <a:t>12.3</a:t>
                      </a:r>
                      <a:endParaRPr lang="en-SG" sz="1600" b="0" dirty="0">
                        <a:solidFill>
                          <a:schemeClr val="tx1"/>
                        </a:solidFill>
                        <a:effectLst/>
                        <a:latin typeface="Times New Roman"/>
                        <a:ea typeface="SimSun"/>
                      </a:endParaRPr>
                    </a:p>
                  </a:txBody>
                  <a:tcPr marL="68580" marR="68580" marT="0" marB="0"/>
                </a:tc>
              </a:tr>
              <a:tr h="387927">
                <a:tc>
                  <a:txBody>
                    <a:bodyPr/>
                    <a:lstStyle/>
                    <a:p>
                      <a:pPr algn="ctr">
                        <a:spcBef>
                          <a:spcPts val="600"/>
                        </a:spcBef>
                        <a:spcAft>
                          <a:spcPts val="600"/>
                        </a:spcAft>
                      </a:pPr>
                      <a:r>
                        <a:rPr lang="en-SG" sz="1600" dirty="0">
                          <a:effectLst/>
                          <a:latin typeface="Arial" pitchFamily="34" charset="0"/>
                          <a:cs typeface="Arial" pitchFamily="34" charset="0"/>
                        </a:rPr>
                        <a:t>Calvin</a:t>
                      </a:r>
                      <a:endParaRPr lang="en-SG" sz="1600" dirty="0">
                        <a:effectLst/>
                        <a:latin typeface="Arial" pitchFamily="34" charset="0"/>
                        <a:ea typeface="SimSun"/>
                        <a:cs typeface="Arial" pitchFamily="34" charset="0"/>
                      </a:endParaRPr>
                    </a:p>
                  </a:txBody>
                  <a:tcPr marL="68580" marR="68580" marT="0" marB="0"/>
                </a:tc>
                <a:tc>
                  <a:txBody>
                    <a:bodyPr/>
                    <a:lstStyle/>
                    <a:p>
                      <a:pPr algn="ctr">
                        <a:spcBef>
                          <a:spcPts val="600"/>
                        </a:spcBef>
                        <a:spcAft>
                          <a:spcPts val="600"/>
                        </a:spcAft>
                      </a:pPr>
                      <a:r>
                        <a:rPr lang="en-SG" sz="1600" b="0">
                          <a:solidFill>
                            <a:schemeClr val="tx1"/>
                          </a:solidFill>
                          <a:effectLst/>
                          <a:latin typeface="Arial"/>
                          <a:ea typeface="SimSun"/>
                        </a:rPr>
                        <a:t>30</a:t>
                      </a:r>
                      <a:endParaRPr lang="en-SG" sz="1600" b="0">
                        <a:solidFill>
                          <a:schemeClr val="tx1"/>
                        </a:solidFill>
                        <a:effectLst/>
                        <a:latin typeface="Times New Roman"/>
                        <a:ea typeface="SimSun"/>
                      </a:endParaRPr>
                    </a:p>
                  </a:txBody>
                  <a:tcPr marL="68580" marR="68580" marT="0" marB="0"/>
                </a:tc>
                <a:tc>
                  <a:txBody>
                    <a:bodyPr/>
                    <a:lstStyle/>
                    <a:p>
                      <a:pPr algn="ctr">
                        <a:spcBef>
                          <a:spcPts val="600"/>
                        </a:spcBef>
                        <a:spcAft>
                          <a:spcPts val="600"/>
                        </a:spcAft>
                      </a:pPr>
                      <a:r>
                        <a:rPr lang="en-SG" sz="1600" b="0" dirty="0">
                          <a:solidFill>
                            <a:schemeClr val="tx1"/>
                          </a:solidFill>
                          <a:effectLst/>
                          <a:latin typeface="Arial"/>
                          <a:ea typeface="SimSun"/>
                        </a:rPr>
                        <a:t>7.62</a:t>
                      </a:r>
                      <a:endParaRPr lang="en-SG" sz="1600" b="0" dirty="0">
                        <a:solidFill>
                          <a:schemeClr val="tx1"/>
                        </a:solidFill>
                        <a:effectLst/>
                        <a:latin typeface="Times New Roman"/>
                        <a:ea typeface="SimSun"/>
                      </a:endParaRPr>
                    </a:p>
                  </a:txBody>
                  <a:tcPr marL="68580" marR="68580" marT="0" marB="0"/>
                </a:tc>
              </a:tr>
              <a:tr h="387927">
                <a:tc>
                  <a:txBody>
                    <a:bodyPr/>
                    <a:lstStyle/>
                    <a:p>
                      <a:pPr algn="ctr">
                        <a:spcBef>
                          <a:spcPts val="600"/>
                        </a:spcBef>
                        <a:spcAft>
                          <a:spcPts val="600"/>
                        </a:spcAft>
                      </a:pPr>
                      <a:r>
                        <a:rPr lang="en-SG" sz="1600">
                          <a:effectLst/>
                          <a:latin typeface="Arial" pitchFamily="34" charset="0"/>
                          <a:cs typeface="Arial" pitchFamily="34" charset="0"/>
                        </a:rPr>
                        <a:t>Dan</a:t>
                      </a:r>
                      <a:endParaRPr lang="en-SG" sz="1600">
                        <a:effectLst/>
                        <a:latin typeface="Arial" pitchFamily="34" charset="0"/>
                        <a:ea typeface="SimSun"/>
                        <a:cs typeface="Arial" pitchFamily="34" charset="0"/>
                      </a:endParaRPr>
                    </a:p>
                  </a:txBody>
                  <a:tcPr marL="68580" marR="68580" marT="0" marB="0"/>
                </a:tc>
                <a:tc>
                  <a:txBody>
                    <a:bodyPr/>
                    <a:lstStyle/>
                    <a:p>
                      <a:pPr algn="ctr">
                        <a:spcBef>
                          <a:spcPts val="600"/>
                        </a:spcBef>
                        <a:spcAft>
                          <a:spcPts val="600"/>
                        </a:spcAft>
                      </a:pPr>
                      <a:r>
                        <a:rPr lang="en-SG" sz="1600" b="0">
                          <a:solidFill>
                            <a:schemeClr val="tx1"/>
                          </a:solidFill>
                          <a:effectLst/>
                          <a:latin typeface="Arial"/>
                          <a:ea typeface="SimSun"/>
                        </a:rPr>
                        <a:t>16</a:t>
                      </a:r>
                      <a:endParaRPr lang="en-SG" sz="1600" b="0">
                        <a:solidFill>
                          <a:schemeClr val="tx1"/>
                        </a:solidFill>
                        <a:effectLst/>
                        <a:latin typeface="Times New Roman"/>
                        <a:ea typeface="SimSun"/>
                      </a:endParaRPr>
                    </a:p>
                  </a:txBody>
                  <a:tcPr marL="68580" marR="68580" marT="0" marB="0"/>
                </a:tc>
                <a:tc>
                  <a:txBody>
                    <a:bodyPr/>
                    <a:lstStyle/>
                    <a:p>
                      <a:pPr algn="ctr">
                        <a:spcBef>
                          <a:spcPts val="600"/>
                        </a:spcBef>
                        <a:spcAft>
                          <a:spcPts val="600"/>
                        </a:spcAft>
                      </a:pPr>
                      <a:r>
                        <a:rPr lang="en-SG" sz="1600" b="0" dirty="0">
                          <a:solidFill>
                            <a:schemeClr val="tx1"/>
                          </a:solidFill>
                          <a:effectLst/>
                          <a:latin typeface="Arial"/>
                          <a:ea typeface="SimSun"/>
                        </a:rPr>
                        <a:t>5.13</a:t>
                      </a:r>
                      <a:endParaRPr lang="en-SG" sz="1600" b="0" dirty="0">
                        <a:solidFill>
                          <a:schemeClr val="tx1"/>
                        </a:solidFill>
                        <a:effectLst/>
                        <a:latin typeface="Times New Roman"/>
                        <a:ea typeface="SimSun"/>
                      </a:endParaRPr>
                    </a:p>
                  </a:txBody>
                  <a:tcPr marL="68580" marR="68580" marT="0" marB="0"/>
                </a:tc>
              </a:tr>
            </a:tbl>
          </a:graphicData>
        </a:graphic>
      </p:graphicFrame>
      <p:sp>
        <p:nvSpPr>
          <p:cNvPr id="10" name="Rectangle 3"/>
          <p:cNvSpPr txBox="1">
            <a:spLocks noChangeArrowheads="1"/>
          </p:cNvSpPr>
          <p:nvPr/>
        </p:nvSpPr>
        <p:spPr>
          <a:xfrm>
            <a:off x="231775" y="4419600"/>
            <a:ext cx="8680450" cy="207818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400" dirty="0"/>
              <a:t>At a glance, the range seems to correspond to the standard deviation, i.e. high standard deviation has a large </a:t>
            </a:r>
            <a:r>
              <a:rPr lang="en-SG" sz="2400" dirty="0" smtClean="0"/>
              <a:t>range and a low standard deviation has a smaller range.</a:t>
            </a:r>
          </a:p>
        </p:txBody>
      </p:sp>
    </p:spTree>
    <p:extLst>
      <p:ext uri="{BB962C8B-B14F-4D97-AF65-F5344CB8AC3E}">
        <p14:creationId xmlns:p14="http://schemas.microsoft.com/office/powerpoint/2010/main" val="223691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a:defRPr/>
            </a:pPr>
            <a:r>
              <a:rPr lang="en-US" sz="3200" b="1" dirty="0" smtClean="0"/>
              <a:t>Exploring Further</a:t>
            </a:r>
            <a:endParaRPr lang="en-US" sz="3200" b="1" dirty="0"/>
          </a:p>
        </p:txBody>
      </p:sp>
      <p:sp>
        <p:nvSpPr>
          <p:cNvPr id="4" name="Rectangle 3"/>
          <p:cNvSpPr txBox="1">
            <a:spLocks noChangeArrowheads="1"/>
          </p:cNvSpPr>
          <p:nvPr/>
        </p:nvSpPr>
        <p:spPr>
          <a:xfrm>
            <a:off x="231775" y="1047038"/>
            <a:ext cx="8680450" cy="292921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400" dirty="0" smtClean="0"/>
              <a:t>However</a:t>
            </a:r>
            <a:r>
              <a:rPr lang="en-SG" sz="2400" dirty="0"/>
              <a:t>, the range is dependent on only the lowest and highest </a:t>
            </a:r>
            <a:r>
              <a:rPr lang="en-SG" sz="2400" dirty="0" smtClean="0"/>
              <a:t>scores </a:t>
            </a:r>
            <a:r>
              <a:rPr lang="en-SG" sz="2400" dirty="0"/>
              <a:t>and does not take into account the difference each score is from the mean value. </a:t>
            </a:r>
            <a:endParaRPr lang="en-SG" sz="2400" dirty="0" smtClean="0"/>
          </a:p>
          <a:p>
            <a:r>
              <a:rPr lang="en-US" sz="2400" dirty="0" smtClean="0"/>
              <a:t>Neither does it take into account how frequently the scores occur</a:t>
            </a:r>
            <a:endParaRPr lang="en-SG" sz="2400" dirty="0" smtClean="0"/>
          </a:p>
          <a:p>
            <a:r>
              <a:rPr lang="en-SG" sz="2400" dirty="0" smtClean="0"/>
              <a:t>Hence</a:t>
            </a:r>
            <a:r>
              <a:rPr lang="en-SG" sz="2400" dirty="0"/>
              <a:t>, the range can only be used as a quick preliminary </a:t>
            </a:r>
            <a:r>
              <a:rPr lang="en-SG" sz="2400" dirty="0" smtClean="0"/>
              <a:t>gauge of the player’s performance.</a:t>
            </a:r>
            <a:endParaRPr lang="en-GB" sz="24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10" y="3976255"/>
            <a:ext cx="1366786" cy="241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4155804" y="3976255"/>
            <a:ext cx="1914249" cy="2415886"/>
            <a:chOff x="4155804" y="3976255"/>
            <a:chExt cx="1914249" cy="2415886"/>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7" y="4130641"/>
              <a:ext cx="1390096" cy="226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55804" y="3976255"/>
              <a:ext cx="1316741" cy="646331"/>
            </a:xfrm>
            <a:prstGeom prst="rect">
              <a:avLst/>
            </a:prstGeom>
            <a:noFill/>
          </p:spPr>
          <p:txBody>
            <a:bodyPr wrap="square" rtlCol="0">
              <a:spAutoFit/>
            </a:bodyPr>
            <a:lstStyle/>
            <a:p>
              <a:r>
                <a:rPr lang="en-US" dirty="0" smtClean="0">
                  <a:latin typeface="Arial" pitchFamily="34" charset="0"/>
                  <a:cs typeface="Arial" pitchFamily="34" charset="0"/>
                </a:rPr>
                <a:t>Gosh…. Am I right?</a:t>
              </a:r>
              <a:endParaRPr lang="en-SG" dirty="0">
                <a:latin typeface="Arial" pitchFamily="34" charset="0"/>
                <a:cs typeface="Arial" pitchFamily="34" charset="0"/>
              </a:endParaRPr>
            </a:p>
          </p:txBody>
        </p:sp>
      </p:grpSp>
      <p:grpSp>
        <p:nvGrpSpPr>
          <p:cNvPr id="6" name="Group 5"/>
          <p:cNvGrpSpPr/>
          <p:nvPr/>
        </p:nvGrpSpPr>
        <p:grpSpPr>
          <a:xfrm>
            <a:off x="6767366" y="3722364"/>
            <a:ext cx="1889085" cy="2669777"/>
            <a:chOff x="6767366" y="3722364"/>
            <a:chExt cx="1889085" cy="2669777"/>
          </a:xfrm>
        </p:grpSpPr>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5001" y="3823855"/>
              <a:ext cx="1561450" cy="256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767366" y="3722364"/>
              <a:ext cx="1219200" cy="646331"/>
            </a:xfrm>
            <a:prstGeom prst="rect">
              <a:avLst/>
            </a:prstGeom>
            <a:noFill/>
          </p:spPr>
          <p:txBody>
            <a:bodyPr wrap="square" rtlCol="0">
              <a:spAutoFit/>
            </a:bodyPr>
            <a:lstStyle/>
            <a:p>
              <a:r>
                <a:rPr lang="en-US" dirty="0" smtClean="0">
                  <a:latin typeface="Arial" pitchFamily="34" charset="0"/>
                  <a:cs typeface="Arial" pitchFamily="34" charset="0"/>
                </a:rPr>
                <a:t>Guess I’m Wrong….</a:t>
              </a:r>
              <a:endParaRPr lang="en-SG" dirty="0">
                <a:latin typeface="Arial" pitchFamily="34" charset="0"/>
                <a:cs typeface="Arial" pitchFamily="34" charset="0"/>
              </a:endParaRPr>
            </a:p>
          </p:txBody>
        </p:sp>
      </p:grpSp>
    </p:spTree>
    <p:extLst>
      <p:ext uri="{BB962C8B-B14F-4D97-AF65-F5344CB8AC3E}">
        <p14:creationId xmlns:p14="http://schemas.microsoft.com/office/powerpoint/2010/main" val="380146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033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Statistics and Data</a:t>
            </a:r>
            <a:endParaRPr lang="en-SG" sz="3200" b="1" dirty="0"/>
          </a:p>
        </p:txBody>
      </p:sp>
      <p:sp>
        <p:nvSpPr>
          <p:cNvPr id="3" name="Content Placeholder 2"/>
          <p:cNvSpPr txBox="1">
            <a:spLocks/>
          </p:cNvSpPr>
          <p:nvPr/>
        </p:nvSpPr>
        <p:spPr>
          <a:xfrm>
            <a:off x="457200" y="1205116"/>
            <a:ext cx="8229600" cy="494496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Data are only as useful as the interpretations or conclusions we can draw from it. An </a:t>
            </a:r>
            <a:r>
              <a:rPr lang="en-US" sz="2400" dirty="0" err="1" smtClean="0"/>
              <a:t>organised</a:t>
            </a:r>
            <a:r>
              <a:rPr lang="en-US" sz="2400" dirty="0" smtClean="0"/>
              <a:t> set of data is useful for this purpose.</a:t>
            </a:r>
          </a:p>
          <a:p>
            <a:endParaRPr lang="en-US" sz="2400" dirty="0" smtClean="0"/>
          </a:p>
          <a:p>
            <a:r>
              <a:rPr lang="en-US" sz="2400" dirty="0" smtClean="0"/>
              <a:t>Statistics is the branch of knowledge t</a:t>
            </a:r>
            <a:r>
              <a:rPr lang="en-GB" sz="2400" dirty="0" smtClean="0"/>
              <a:t>hat deals with how to effectively handle data to allow us to make interpretations or draw conclusions. </a:t>
            </a:r>
            <a:r>
              <a:rPr lang="en-US" sz="2400" dirty="0" smtClean="0"/>
              <a:t>It is widely used in different industries, e.g. insurance, finance, manufacturing, etc.</a:t>
            </a:r>
            <a:endParaRPr lang="en-SG" sz="2400" dirty="0" smtClean="0"/>
          </a:p>
          <a:p>
            <a:endParaRPr lang="en-US" sz="2400" dirty="0" smtClean="0"/>
          </a:p>
          <a:p>
            <a:r>
              <a:rPr lang="en-US" sz="2400" dirty="0" smtClean="0"/>
              <a:t>It consists namely of 3 stages </a:t>
            </a:r>
            <a:r>
              <a:rPr lang="en-GB" sz="2400" dirty="0" smtClean="0"/>
              <a:t>namely, </a:t>
            </a:r>
            <a:r>
              <a:rPr lang="en-GB" sz="2400" b="1" dirty="0" smtClean="0"/>
              <a:t>collecting</a:t>
            </a:r>
            <a:r>
              <a:rPr lang="en-GB" sz="2400" dirty="0" smtClean="0"/>
              <a:t>,</a:t>
            </a:r>
            <a:r>
              <a:rPr lang="en-GB" sz="2400" b="1" dirty="0" smtClean="0"/>
              <a:t> organising </a:t>
            </a:r>
            <a:r>
              <a:rPr lang="en-GB" sz="2400" dirty="0" smtClean="0"/>
              <a:t>and </a:t>
            </a:r>
            <a:r>
              <a:rPr lang="en-GB" sz="2400" b="1" dirty="0" smtClean="0"/>
              <a:t>analysing data</a:t>
            </a:r>
            <a:r>
              <a:rPr lang="en-GB" sz="2400" dirty="0" smtClean="0"/>
              <a:t>.</a:t>
            </a:r>
            <a:endParaRPr lang="en-SG" sz="2400" dirty="0"/>
          </a:p>
        </p:txBody>
      </p:sp>
    </p:spTree>
    <p:extLst>
      <p:ext uri="{BB962C8B-B14F-4D97-AF65-F5344CB8AC3E}">
        <p14:creationId xmlns:p14="http://schemas.microsoft.com/office/powerpoint/2010/main" val="39417640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a:defRPr/>
            </a:pPr>
            <a:r>
              <a:rPr lang="en-US" sz="3200" b="1" dirty="0" smtClean="0"/>
              <a:t>Exploring Further</a:t>
            </a:r>
            <a:endParaRPr lang="en-US" sz="3200" b="1" dirty="0"/>
          </a:p>
        </p:txBody>
      </p:sp>
      <p:sp>
        <p:nvSpPr>
          <p:cNvPr id="3" name="Rectangle 3"/>
          <p:cNvSpPr txBox="1">
            <a:spLocks noChangeArrowheads="1"/>
          </p:cNvSpPr>
          <p:nvPr/>
        </p:nvSpPr>
        <p:spPr>
          <a:xfrm>
            <a:off x="398035" y="587635"/>
            <a:ext cx="8680450" cy="549232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SG" sz="2400" dirty="0" smtClean="0"/>
          </a:p>
          <a:p>
            <a:r>
              <a:rPr lang="en-SG" sz="2400" dirty="0" smtClean="0"/>
              <a:t>Edward’s </a:t>
            </a:r>
            <a:r>
              <a:rPr lang="en-SG" sz="2400" dirty="0"/>
              <a:t>scores have standard deviation of </a:t>
            </a:r>
            <a:r>
              <a:rPr lang="en-SG" sz="2400" dirty="0" smtClean="0"/>
              <a:t>4.97. </a:t>
            </a:r>
            <a:r>
              <a:rPr lang="en-SG" sz="2400" dirty="0"/>
              <a:t>This is a case where the range is large due to the extreme scores of 350 and 315. These scores did not occur frequently (not more than once) </a:t>
            </a:r>
            <a:r>
              <a:rPr lang="en-SG" sz="2400" dirty="0" smtClean="0"/>
              <a:t>and based on the other scores, the standard </a:t>
            </a:r>
            <a:r>
              <a:rPr lang="en-SG" sz="2400" dirty="0"/>
              <a:t>deviation is still relatively low at </a:t>
            </a:r>
            <a:r>
              <a:rPr lang="en-SG" sz="2400" dirty="0" smtClean="0"/>
              <a:t>4.97.</a:t>
            </a:r>
          </a:p>
          <a:p>
            <a:endParaRPr lang="en-SG" sz="2400" dirty="0"/>
          </a:p>
          <a:p>
            <a:r>
              <a:rPr lang="en-SG" sz="2400" dirty="0" smtClean="0"/>
              <a:t>In </a:t>
            </a:r>
            <a:r>
              <a:rPr lang="en-SG" sz="2400" dirty="0"/>
              <a:t>addition, Edward has a mean score of 338.5</a:t>
            </a:r>
            <a:r>
              <a:rPr lang="en-SG" sz="2400" dirty="0" smtClean="0"/>
              <a:t>. By looking at the mean and standard deviation, it gives us a better idea of the player’s performance. </a:t>
            </a:r>
          </a:p>
          <a:p>
            <a:endParaRPr lang="en-SG" sz="2400" dirty="0" smtClean="0"/>
          </a:p>
          <a:p>
            <a:r>
              <a:rPr lang="en-SG" sz="2400" dirty="0" smtClean="0"/>
              <a:t>Edward’s performance is comparable to that of Dan’s. </a:t>
            </a:r>
          </a:p>
          <a:p>
            <a:pPr marL="0" indent="0">
              <a:buNone/>
            </a:pPr>
            <a:endParaRPr lang="en-SG" sz="2400" dirty="0"/>
          </a:p>
          <a:p>
            <a:pPr marL="0" indent="0">
              <a:buNone/>
            </a:pPr>
            <a:r>
              <a:rPr lang="en-SG" sz="2400" dirty="0" smtClean="0"/>
              <a:t>Therefore, the </a:t>
            </a:r>
            <a:r>
              <a:rPr lang="en-SG" sz="2400" dirty="0"/>
              <a:t>coach’s comment is not </a:t>
            </a:r>
            <a:r>
              <a:rPr lang="en-SG" sz="2400" dirty="0" smtClean="0"/>
              <a:t>justified.</a:t>
            </a:r>
            <a:endParaRPr lang="en-SG" sz="2400" dirty="0"/>
          </a:p>
          <a:p>
            <a:pPr marL="0" indent="0">
              <a:buNone/>
            </a:pPr>
            <a:endParaRPr lang="en-SG" sz="2400" dirty="0" smtClean="0"/>
          </a:p>
        </p:txBody>
      </p:sp>
    </p:spTree>
    <p:extLst>
      <p:ext uri="{BB962C8B-B14F-4D97-AF65-F5344CB8AC3E}">
        <p14:creationId xmlns:p14="http://schemas.microsoft.com/office/powerpoint/2010/main" val="99685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033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SG" sz="3200" b="1" dirty="0" smtClean="0"/>
              <a:t>Collecting data</a:t>
            </a:r>
            <a:endParaRPr lang="en-SG" sz="3200" b="1" dirty="0"/>
          </a:p>
        </p:txBody>
      </p:sp>
      <p:sp>
        <p:nvSpPr>
          <p:cNvPr id="3" name="Content Placeholder 2"/>
          <p:cNvSpPr txBox="1">
            <a:spLocks/>
          </p:cNvSpPr>
          <p:nvPr/>
        </p:nvSpPr>
        <p:spPr>
          <a:xfrm>
            <a:off x="457200" y="1216752"/>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400" dirty="0" smtClean="0"/>
              <a:t>Data collection allows us to gather inputs. </a:t>
            </a:r>
          </a:p>
          <a:p>
            <a:endParaRPr lang="en-SG" sz="2400" dirty="0" smtClean="0"/>
          </a:p>
          <a:p>
            <a:r>
              <a:rPr lang="en-SG" sz="2400" dirty="0" smtClean="0"/>
              <a:t>Generally, if we collect data from the entire population, our interpretation(s) and analysis would be very accurate. However, it is often unrealistic to do so, both in terms of time and resources. </a:t>
            </a:r>
          </a:p>
          <a:p>
            <a:endParaRPr lang="en-SG" sz="2400" dirty="0" smtClean="0"/>
          </a:p>
          <a:p>
            <a:r>
              <a:rPr lang="en-SG" sz="2400" dirty="0" smtClean="0"/>
              <a:t>We would usually collect data based on a smaller group, which is from the population. This is known as </a:t>
            </a:r>
            <a:r>
              <a:rPr lang="en-SG" sz="2400" b="1" dirty="0" smtClean="0"/>
              <a:t>sampling</a:t>
            </a:r>
            <a:r>
              <a:rPr lang="en-SG" sz="2400" dirty="0" smtClean="0"/>
              <a:t>.</a:t>
            </a:r>
            <a:endParaRPr lang="en-SG" sz="2400" dirty="0"/>
          </a:p>
        </p:txBody>
      </p:sp>
    </p:spTree>
    <p:extLst>
      <p:ext uri="{BB962C8B-B14F-4D97-AF65-F5344CB8AC3E}">
        <p14:creationId xmlns:p14="http://schemas.microsoft.com/office/powerpoint/2010/main" val="4196549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033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SG" sz="3200" b="1" dirty="0" smtClean="0"/>
              <a:t>Organising data</a:t>
            </a:r>
            <a:endParaRPr lang="en-SG" sz="3200" b="1" dirty="0"/>
          </a:p>
        </p:txBody>
      </p:sp>
      <p:sp>
        <p:nvSpPr>
          <p:cNvPr id="3" name="Content Placeholder 2"/>
          <p:cNvSpPr txBox="1">
            <a:spLocks/>
          </p:cNvSpPr>
          <p:nvPr/>
        </p:nvSpPr>
        <p:spPr>
          <a:xfrm>
            <a:off x="457200" y="12315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400" dirty="0" smtClean="0"/>
              <a:t>An organised set of data makes potential patterns, trends or interesting fact, which may be otherwise difficult to observe in a set of massive amount of data, more easily noticeable. </a:t>
            </a:r>
          </a:p>
          <a:p>
            <a:endParaRPr lang="en-SG" sz="2400" dirty="0" smtClean="0"/>
          </a:p>
          <a:p>
            <a:r>
              <a:rPr lang="en-SG" sz="2400" dirty="0" smtClean="0"/>
              <a:t>In the process of organising the data collected, it is useful to bear in mind three considerations, namely:</a:t>
            </a:r>
          </a:p>
          <a:p>
            <a:pPr lvl="1">
              <a:buFont typeface="Arial" pitchFamily="34" charset="0"/>
              <a:buChar char="•"/>
            </a:pPr>
            <a:r>
              <a:rPr lang="en-SG" sz="2400" b="1" dirty="0" smtClean="0"/>
              <a:t>Relevancy</a:t>
            </a:r>
            <a:endParaRPr lang="en-SG" sz="2400" dirty="0" smtClean="0"/>
          </a:p>
          <a:p>
            <a:pPr lvl="1">
              <a:buFont typeface="Arial" pitchFamily="34" charset="0"/>
              <a:buChar char="•"/>
            </a:pPr>
            <a:r>
              <a:rPr lang="en-SG" sz="2400" b="1" dirty="0" smtClean="0"/>
              <a:t>Grouping</a:t>
            </a:r>
            <a:endParaRPr lang="en-SG" sz="2400" dirty="0" smtClean="0"/>
          </a:p>
          <a:p>
            <a:pPr lvl="1">
              <a:buFont typeface="Arial" pitchFamily="34" charset="0"/>
              <a:buChar char="•"/>
            </a:pPr>
            <a:r>
              <a:rPr lang="en-SG" sz="2400" b="1" dirty="0" smtClean="0"/>
              <a:t>Presenting</a:t>
            </a:r>
            <a:endParaRPr lang="en-SG" sz="2400" dirty="0"/>
          </a:p>
        </p:txBody>
      </p:sp>
    </p:spTree>
    <p:extLst>
      <p:ext uri="{BB962C8B-B14F-4D97-AF65-F5344CB8AC3E}">
        <p14:creationId xmlns:p14="http://schemas.microsoft.com/office/powerpoint/2010/main" val="1771113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033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SG" sz="3200" b="1" dirty="0" smtClean="0"/>
              <a:t>Organising data</a:t>
            </a:r>
            <a:endParaRPr lang="en-SG" sz="3200" b="1" dirty="0"/>
          </a:p>
        </p:txBody>
      </p:sp>
      <p:sp>
        <p:nvSpPr>
          <p:cNvPr id="3" name="Content Placeholder 2"/>
          <p:cNvSpPr txBox="1">
            <a:spLocks/>
          </p:cNvSpPr>
          <p:nvPr/>
        </p:nvSpPr>
        <p:spPr>
          <a:xfrm>
            <a:off x="457200" y="117250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smtClean="0"/>
              <a:t>Relevancy</a:t>
            </a:r>
            <a:r>
              <a:rPr lang="en-US" sz="2400" dirty="0" smtClean="0"/>
              <a:t> and </a:t>
            </a:r>
            <a:r>
              <a:rPr lang="en-US" sz="2400" b="1" dirty="0" smtClean="0"/>
              <a:t>Grouping</a:t>
            </a:r>
            <a:r>
              <a:rPr lang="en-US" sz="2400" dirty="0" smtClean="0"/>
              <a:t> </a:t>
            </a:r>
            <a:r>
              <a:rPr lang="en-SG" sz="2400" dirty="0" smtClean="0"/>
              <a:t>reduces the amount of data clutter we need to work with. Identifying and using only relevant data addresses the consideration of </a:t>
            </a:r>
            <a:r>
              <a:rPr lang="en-SG" sz="2400" b="1" dirty="0" smtClean="0"/>
              <a:t>Relevancy</a:t>
            </a:r>
            <a:r>
              <a:rPr lang="en-SG" sz="2400" dirty="0" smtClean="0"/>
              <a:t>.</a:t>
            </a:r>
          </a:p>
          <a:p>
            <a:endParaRPr lang="en-SG" sz="2400" dirty="0" smtClean="0"/>
          </a:p>
          <a:p>
            <a:r>
              <a:rPr lang="en-SG" sz="2400" b="1" dirty="0" smtClean="0"/>
              <a:t>Grouping </a:t>
            </a:r>
            <a:r>
              <a:rPr lang="en-SG" sz="2400" dirty="0" smtClean="0"/>
              <a:t>the data into groups of data known as classes becomes important when there are too many discrete values. </a:t>
            </a:r>
          </a:p>
          <a:p>
            <a:pPr marL="400050" lvl="1" indent="0">
              <a:buFont typeface="Arial"/>
              <a:buNone/>
            </a:pPr>
            <a:r>
              <a:rPr lang="en-US" sz="2400" dirty="0" smtClean="0"/>
              <a:t>Example: In the measurement of heights, it may not be feasible to record many uniquely different heights. Instead, it may be useful to record the number of people who are tall, of average heights or are short. </a:t>
            </a:r>
            <a:endParaRPr lang="en-SG" sz="2400" dirty="0"/>
          </a:p>
        </p:txBody>
      </p:sp>
    </p:spTree>
    <p:extLst>
      <p:ext uri="{BB962C8B-B14F-4D97-AF65-F5344CB8AC3E}">
        <p14:creationId xmlns:p14="http://schemas.microsoft.com/office/powerpoint/2010/main" val="969261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033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SG" sz="3200" b="1" dirty="0" smtClean="0"/>
              <a:t>Organising data</a:t>
            </a:r>
            <a:endParaRPr lang="en-SG" sz="3200" b="1" dirty="0"/>
          </a:p>
        </p:txBody>
      </p:sp>
      <p:sp>
        <p:nvSpPr>
          <p:cNvPr id="3" name="Content Placeholder 2"/>
          <p:cNvSpPr txBox="1">
            <a:spLocks/>
          </p:cNvSpPr>
          <p:nvPr/>
        </p:nvSpPr>
        <p:spPr>
          <a:xfrm>
            <a:off x="457200" y="1159738"/>
            <a:ext cx="8229600" cy="51163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400" dirty="0" smtClean="0"/>
              <a:t>It is also common to use appropriate statistical tools or visuals to </a:t>
            </a:r>
            <a:r>
              <a:rPr lang="en-SG" sz="2400" b="1" dirty="0" smtClean="0"/>
              <a:t>present</a:t>
            </a:r>
            <a:r>
              <a:rPr lang="en-SG" sz="2400" dirty="0" smtClean="0"/>
              <a:t> the grouped data. </a:t>
            </a:r>
          </a:p>
          <a:p>
            <a:endParaRPr lang="en-SG" sz="2400" dirty="0" smtClean="0"/>
          </a:p>
          <a:p>
            <a:r>
              <a:rPr lang="en-SG" sz="2400" dirty="0" smtClean="0"/>
              <a:t>Some common statistical tools or visuals include:</a:t>
            </a:r>
          </a:p>
          <a:p>
            <a:pPr marL="857250" lvl="1" indent="-457200">
              <a:spcBef>
                <a:spcPts val="0"/>
              </a:spcBef>
              <a:buFont typeface="+mj-lt"/>
              <a:buAutoNum type="alphaLcParenR"/>
            </a:pPr>
            <a:r>
              <a:rPr lang="en-GB" sz="2000" dirty="0" smtClean="0"/>
              <a:t>tables, </a:t>
            </a:r>
          </a:p>
          <a:p>
            <a:pPr marL="857250" lvl="1" indent="-457200">
              <a:spcBef>
                <a:spcPts val="0"/>
              </a:spcBef>
              <a:buFont typeface="+mj-lt"/>
              <a:buAutoNum type="alphaLcParenR"/>
            </a:pPr>
            <a:r>
              <a:rPr lang="en-GB" sz="2000" dirty="0" smtClean="0"/>
              <a:t>bar chart, </a:t>
            </a:r>
          </a:p>
          <a:p>
            <a:pPr marL="857250" lvl="1" indent="-457200">
              <a:spcBef>
                <a:spcPts val="0"/>
              </a:spcBef>
              <a:buFont typeface="+mj-lt"/>
              <a:buAutoNum type="alphaLcParenR"/>
            </a:pPr>
            <a:r>
              <a:rPr lang="en-GB" sz="2000" dirty="0" smtClean="0"/>
              <a:t>pie chart,</a:t>
            </a:r>
          </a:p>
          <a:p>
            <a:pPr marL="857250" lvl="1" indent="-457200">
              <a:spcBef>
                <a:spcPts val="0"/>
              </a:spcBef>
              <a:buFont typeface="+mj-lt"/>
              <a:buAutoNum type="alphaLcParenR"/>
            </a:pPr>
            <a:r>
              <a:rPr lang="en-GB" sz="2000" dirty="0" smtClean="0"/>
              <a:t>line graph, </a:t>
            </a:r>
          </a:p>
          <a:p>
            <a:pPr marL="857250" lvl="1" indent="-457200">
              <a:spcBef>
                <a:spcPts val="0"/>
              </a:spcBef>
              <a:buFont typeface="+mj-lt"/>
              <a:buAutoNum type="alphaLcParenR"/>
            </a:pPr>
            <a:r>
              <a:rPr lang="en-GB" sz="2000" dirty="0" smtClean="0"/>
              <a:t>radar chart and </a:t>
            </a:r>
          </a:p>
          <a:p>
            <a:pPr marL="857250" lvl="1" indent="-457200">
              <a:spcBef>
                <a:spcPts val="0"/>
              </a:spcBef>
              <a:buFont typeface="+mj-lt"/>
              <a:buAutoNum type="alphaLcParenR"/>
            </a:pPr>
            <a:r>
              <a:rPr lang="en-GB" sz="2000" dirty="0" smtClean="0"/>
              <a:t>box-and-whisker plot</a:t>
            </a:r>
          </a:p>
          <a:p>
            <a:endParaRPr lang="en-SG" sz="2400" dirty="0" smtClean="0"/>
          </a:p>
          <a:p>
            <a:r>
              <a:rPr lang="en-SG" sz="2400" dirty="0" smtClean="0"/>
              <a:t>Selecting the appropriate  visuals can enhance the ease of observing potential patterns, trends or interesting facts significantly.</a:t>
            </a:r>
            <a:endParaRPr lang="en-SG" sz="2400" dirty="0"/>
          </a:p>
        </p:txBody>
      </p:sp>
    </p:spTree>
    <p:extLst>
      <p:ext uri="{BB962C8B-B14F-4D97-AF65-F5344CB8AC3E}">
        <p14:creationId xmlns:p14="http://schemas.microsoft.com/office/powerpoint/2010/main" val="1513012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4185"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SG" sz="3200" b="1" dirty="0" smtClean="0"/>
              <a:t>Analysing data </a:t>
            </a:r>
            <a:endParaRPr lang="en-SG" sz="3200" b="1" dirty="0"/>
          </a:p>
        </p:txBody>
      </p:sp>
      <p:sp>
        <p:nvSpPr>
          <p:cNvPr id="3" name="Content Placeholder 2"/>
          <p:cNvSpPr txBox="1">
            <a:spLocks/>
          </p:cNvSpPr>
          <p:nvPr/>
        </p:nvSpPr>
        <p:spPr>
          <a:xfrm>
            <a:off x="457200" y="113616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In this stage, we make interpretations and draw conclusions from any observable pattern, trend or noticeably stable value(s) from the visuals/ charts we have created. </a:t>
            </a:r>
          </a:p>
          <a:p>
            <a:endParaRPr lang="en-SG" sz="2400" dirty="0" smtClean="0"/>
          </a:p>
          <a:p>
            <a:r>
              <a:rPr lang="en-US" sz="2400" dirty="0" smtClean="0"/>
              <a:t>These interpretations or conclusions often becomes the basis for our decision(s), example: choosing a program or terminate an event etc. </a:t>
            </a:r>
            <a:endParaRPr lang="en-SG" sz="2400" dirty="0"/>
          </a:p>
        </p:txBody>
      </p:sp>
    </p:spTree>
    <p:extLst>
      <p:ext uri="{BB962C8B-B14F-4D97-AF65-F5344CB8AC3E}">
        <p14:creationId xmlns:p14="http://schemas.microsoft.com/office/powerpoint/2010/main" val="3797125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6804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Applying to today’s problem</a:t>
            </a:r>
            <a:endParaRPr lang="en-SG" sz="3200" b="1" dirty="0"/>
          </a:p>
        </p:txBody>
      </p:sp>
      <p:sp>
        <p:nvSpPr>
          <p:cNvPr id="3" name="Content Placeholder 2"/>
          <p:cNvSpPr txBox="1">
            <a:spLocks/>
          </p:cNvSpPr>
          <p:nvPr/>
        </p:nvSpPr>
        <p:spPr>
          <a:xfrm>
            <a:off x="457200" y="1149816"/>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For today’s problem, we are supposed </a:t>
            </a:r>
            <a:r>
              <a:rPr lang="en-US" sz="2400" smtClean="0"/>
              <a:t>to choose </a:t>
            </a:r>
            <a:r>
              <a:rPr lang="en-US" sz="2400" dirty="0" smtClean="0"/>
              <a:t>the best player to represent the school in the archery competition.</a:t>
            </a:r>
            <a:endParaRPr lang="en-SG" sz="2400" dirty="0" smtClean="0"/>
          </a:p>
          <a:p>
            <a:endParaRPr lang="en-SG" sz="2400" dirty="0" smtClean="0"/>
          </a:p>
          <a:p>
            <a:r>
              <a:rPr lang="en-SG" sz="2400" dirty="0" smtClean="0"/>
              <a:t>We know that the school has organised trials over 10 days.</a:t>
            </a:r>
          </a:p>
          <a:p>
            <a:endParaRPr lang="en-SG" sz="2400" dirty="0" smtClean="0"/>
          </a:p>
          <a:p>
            <a:r>
              <a:rPr lang="en-SG" sz="2400" dirty="0" smtClean="0"/>
              <a:t>Hence, we may use these data collected for us to find out some information about the situation.</a:t>
            </a:r>
            <a:endParaRPr lang="en-SG" sz="2400" dirty="0"/>
          </a:p>
        </p:txBody>
      </p:sp>
    </p:spTree>
    <p:extLst>
      <p:ext uri="{BB962C8B-B14F-4D97-AF65-F5344CB8AC3E}">
        <p14:creationId xmlns:p14="http://schemas.microsoft.com/office/powerpoint/2010/main" val="2943675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8192CC40256BA743BB061CE4353DE5A8" ma:contentTypeVersion="0" ma:contentTypeDescription="Create a new document." ma:contentTypeScope="" ma:versionID="53541e5cc2014cdc8811c88d2119b944">
  <xsd:schema xmlns:xsd="http://www.w3.org/2001/XMLSchema" xmlns:xs="http://www.w3.org/2001/XMLSchema" xmlns:p="http://schemas.microsoft.com/office/2006/metadata/properties" xmlns:ns2="11cbfdd1-0d15-4d2e-8163-76ddba46e71e" targetNamespace="http://schemas.microsoft.com/office/2006/metadata/properties" ma:root="true" ma:fieldsID="c9f6bf29eb9c4ae868f849c8f66196af" ns2:_="">
    <xsd:import namespace="11cbfdd1-0d15-4d2e-8163-76ddba46e71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bfdd1-0d15-4d2e-8163-76ddba46e71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11cbfdd1-0d15-4d2e-8163-76ddba46e71e">2VY3XA7RMHT7-1431402006-105</_dlc_DocId>
    <_dlc_DocIdUrl xmlns="11cbfdd1-0d15-4d2e-8163-76ddba46e71e">
      <Url>https://rp-sp.rp.edu.sg/sites/LCMS_0-0-A113-1/_layouts/15/DocIdRedir.aspx?ID=2VY3XA7RMHT7-1431402006-105</Url>
      <Description>2VY3XA7RMHT7-1431402006-105</Description>
    </_dlc_DocIdUrl>
  </documentManagement>
</p:properties>
</file>

<file path=customXml/itemProps1.xml><?xml version="1.0" encoding="utf-8"?>
<ds:datastoreItem xmlns:ds="http://schemas.openxmlformats.org/officeDocument/2006/customXml" ds:itemID="{5C4F2FAC-BF2E-4B07-80F7-96072EBE85C5}"/>
</file>

<file path=customXml/itemProps2.xml><?xml version="1.0" encoding="utf-8"?>
<ds:datastoreItem xmlns:ds="http://schemas.openxmlformats.org/officeDocument/2006/customXml" ds:itemID="{3B87AA4D-4E78-4D53-983F-7BF76A29B068}"/>
</file>

<file path=customXml/itemProps3.xml><?xml version="1.0" encoding="utf-8"?>
<ds:datastoreItem xmlns:ds="http://schemas.openxmlformats.org/officeDocument/2006/customXml" ds:itemID="{28C644CE-6BBF-4C06-AF87-88E3D5077D73}"/>
</file>

<file path=customXml/itemProps4.xml><?xml version="1.0" encoding="utf-8"?>
<ds:datastoreItem xmlns:ds="http://schemas.openxmlformats.org/officeDocument/2006/customXml" ds:itemID="{1DF26380-07AA-4121-A9E8-D05CA1475EA7}"/>
</file>

<file path=docProps/app.xml><?xml version="1.0" encoding="utf-8"?>
<Properties xmlns="http://schemas.openxmlformats.org/officeDocument/2006/extended-properties" xmlns:vt="http://schemas.openxmlformats.org/officeDocument/2006/docPropsVTypes">
  <TotalTime>1044</TotalTime>
  <Words>2157</Words>
  <Application>Microsoft Office PowerPoint</Application>
  <PresentationFormat>On-screen Show (4:3)</PresentationFormat>
  <Paragraphs>418</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Microsoft Equation 3.0</vt:lpstr>
      <vt:lpstr>Equation</vt:lpstr>
      <vt:lpstr>P09 Player Selection 6th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P10 Player Selection 6th Presentation</dc:title>
  <dc:creator>Ben Ong</dc:creator>
  <cp:lastModifiedBy>Chng Lina</cp:lastModifiedBy>
  <cp:revision>188</cp:revision>
  <dcterms:created xsi:type="dcterms:W3CDTF">2011-06-07T03:26:48Z</dcterms:created>
  <dcterms:modified xsi:type="dcterms:W3CDTF">2017-07-19T05:41:39Z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0x0101008192CC40256BA743BB061CE4353DE5A8</vt:lpwstr>
  </property>
  <property fmtid="{D5CDD505-2E9C-101B-9397-08002B2CF9AE}" pid="3" name="_dlc_DocIdItemGuid">
    <vt:lpwstr>a9b83f28-9caa-4bc5-8ff2-64462daca1d5</vt:lpwstr>
  </property>
</Properties>
</file>