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xml" ContentType="application/vnd.openxmlformats-officedocument.presentationml.slide+xml"/>
  <Override PartName="/ppt/slides/slide33.xml" ContentType="application/vnd.openxmlformats-officedocument.presentationml.slide+xml"/>
  <Override PartName="/ppt/slides/slide43.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8" r:id="rId2"/>
    <p:sldId id="325" r:id="rId3"/>
    <p:sldId id="326" r:id="rId4"/>
    <p:sldId id="327" r:id="rId5"/>
    <p:sldId id="356" r:id="rId6"/>
    <p:sldId id="377" r:id="rId7"/>
    <p:sldId id="378" r:id="rId8"/>
    <p:sldId id="328" r:id="rId9"/>
    <p:sldId id="315" r:id="rId10"/>
    <p:sldId id="333" r:id="rId11"/>
    <p:sldId id="334" r:id="rId12"/>
    <p:sldId id="335" r:id="rId13"/>
    <p:sldId id="337" r:id="rId14"/>
    <p:sldId id="360" r:id="rId15"/>
    <p:sldId id="361" r:id="rId16"/>
    <p:sldId id="357" r:id="rId17"/>
    <p:sldId id="362" r:id="rId18"/>
    <p:sldId id="339" r:id="rId19"/>
    <p:sldId id="345" r:id="rId20"/>
    <p:sldId id="363" r:id="rId21"/>
    <p:sldId id="364" r:id="rId22"/>
    <p:sldId id="340" r:id="rId23"/>
    <p:sldId id="346" r:id="rId24"/>
    <p:sldId id="365" r:id="rId25"/>
    <p:sldId id="366" r:id="rId26"/>
    <p:sldId id="347" r:id="rId27"/>
    <p:sldId id="341" r:id="rId28"/>
    <p:sldId id="358" r:id="rId29"/>
    <p:sldId id="359" r:id="rId30"/>
    <p:sldId id="367" r:id="rId31"/>
    <p:sldId id="368" r:id="rId32"/>
    <p:sldId id="369" r:id="rId33"/>
    <p:sldId id="342" r:id="rId34"/>
    <p:sldId id="372" r:id="rId35"/>
    <p:sldId id="376" r:id="rId36"/>
    <p:sldId id="374" r:id="rId37"/>
    <p:sldId id="375" r:id="rId38"/>
    <p:sldId id="370" r:id="rId39"/>
    <p:sldId id="371" r:id="rId40"/>
    <p:sldId id="343" r:id="rId41"/>
    <p:sldId id="349" r:id="rId42"/>
    <p:sldId id="293" r:id="rId43"/>
    <p:sldId id="329"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FF"/>
    <a:srgbClr val="F8F8F8"/>
    <a:srgbClr val="6DB3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C3611-18B0-4860-BA42-CB7D9D51E2B4}" type="datetimeFigureOut">
              <a:rPr lang="en-SG" smtClean="0"/>
              <a:t>20/7/2017</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15AAF-7047-4662-AC15-10B0D23F52D5}" type="slidenum">
              <a:rPr lang="en-SG" smtClean="0"/>
              <a:t>‹#›</a:t>
            </a:fld>
            <a:endParaRPr lang="en-SG"/>
          </a:p>
        </p:txBody>
      </p:sp>
    </p:spTree>
    <p:extLst>
      <p:ext uri="{BB962C8B-B14F-4D97-AF65-F5344CB8AC3E}">
        <p14:creationId xmlns:p14="http://schemas.microsoft.com/office/powerpoint/2010/main" val="58026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8F15AAF-7047-4662-AC15-10B0D23F52D5}" type="slidenum">
              <a:rPr lang="en-SG" smtClean="0"/>
              <a:t>33</a:t>
            </a:fld>
            <a:endParaRPr lang="en-SG"/>
          </a:p>
        </p:txBody>
      </p:sp>
    </p:spTree>
    <p:extLst>
      <p:ext uri="{BB962C8B-B14F-4D97-AF65-F5344CB8AC3E}">
        <p14:creationId xmlns:p14="http://schemas.microsoft.com/office/powerpoint/2010/main" val="2122793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pPr algn="r"/>
            <a:fld id="{6767FADE-2612-3649-B495-F644A23F288B}" type="slidenum">
              <a:rPr lang="en-US" smtClean="0"/>
              <a:pPr algn="r"/>
              <a:t>‹#›</a:t>
            </a:fld>
            <a:endParaRPr lang="en-US" dirty="0"/>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hart Placeholder 9"/>
          <p:cNvSpPr>
            <a:spLocks noGrp="1"/>
          </p:cNvSpPr>
          <p:nvPr>
            <p:ph type="chart" sz="quarter" idx="14"/>
          </p:nvPr>
        </p:nvSpPr>
        <p:spPr>
          <a:xfrm>
            <a:off x="4927600" y="962526"/>
            <a:ext cx="3558606"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49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Picture Placeholder 10"/>
          <p:cNvSpPr>
            <a:spLocks noGrp="1"/>
          </p:cNvSpPr>
          <p:nvPr>
            <p:ph type="pic" sz="quarter" idx="14"/>
          </p:nvPr>
        </p:nvSpPr>
        <p:spPr>
          <a:xfrm>
            <a:off x="4876800" y="962526"/>
            <a:ext cx="3609975" cy="5221706"/>
          </a:xfrm>
          <a:prstGeom prst="rect">
            <a:avLst/>
          </a:prstGeom>
        </p:spPr>
        <p:txBody>
          <a:bodyPr/>
          <a:lstStyle>
            <a:lvl1pPr>
              <a:defRPr sz="2400"/>
            </a:lvl1pPr>
          </a:lstStyle>
          <a:p>
            <a:endParaRPr lang="en-GB"/>
          </a:p>
        </p:txBody>
      </p:sp>
      <p:sp>
        <p:nvSpPr>
          <p:cNvPr id="9"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0" name="Straight Connector 9"/>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06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8" name="Content Placeholder 5"/>
          <p:cNvSpPr>
            <a:spLocks noGrp="1"/>
          </p:cNvSpPr>
          <p:nvPr>
            <p:ph sz="quarter" idx="13"/>
          </p:nvPr>
        </p:nvSpPr>
        <p:spPr>
          <a:xfrm>
            <a:off x="665163" y="962526"/>
            <a:ext cx="4071937" cy="5221706"/>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able Placeholder 8"/>
          <p:cNvSpPr>
            <a:spLocks noGrp="1"/>
          </p:cNvSpPr>
          <p:nvPr>
            <p:ph type="tbl" sz="quarter" idx="14"/>
          </p:nvPr>
        </p:nvSpPr>
        <p:spPr>
          <a:xfrm>
            <a:off x="4851400" y="962526"/>
            <a:ext cx="3635375" cy="5221706"/>
          </a:xfrm>
          <a:prstGeom prst="rect">
            <a:avLst/>
          </a:prstGeom>
        </p:spPr>
        <p:txBody>
          <a:bodyPr/>
          <a:lstStyle>
            <a:lvl1pPr>
              <a:defRPr sz="2400"/>
            </a:lvl1pPr>
          </a:lstStyle>
          <a:p>
            <a:endParaRPr lang="en-GB"/>
          </a:p>
        </p:txBody>
      </p:sp>
      <p:sp>
        <p:nvSpPr>
          <p:cNvPr id="10"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11" name="Straight Connector 10"/>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13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6313528" y="6246038"/>
            <a:ext cx="2133600"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pic>
        <p:nvPicPr>
          <p:cNvPr id="7" name="Picture 6"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
        <p:nvSpPr>
          <p:cNvPr id="10" name="Text Placeholder 9"/>
          <p:cNvSpPr>
            <a:spLocks noGrp="1"/>
          </p:cNvSpPr>
          <p:nvPr>
            <p:ph type="body" sz="quarter" idx="13"/>
          </p:nvPr>
        </p:nvSpPr>
        <p:spPr>
          <a:xfrm>
            <a:off x="665610" y="962526"/>
            <a:ext cx="7820596" cy="5221706"/>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1"/>
          <p:cNvSpPr txBox="1">
            <a:spLocks/>
          </p:cNvSpPr>
          <p:nvPr userDrawn="1"/>
        </p:nvSpPr>
        <p:spPr>
          <a:xfrm>
            <a:off x="665163" y="261543"/>
            <a:ext cx="6211928" cy="604593"/>
          </a:xfrm>
          <a:prstGeom prst="rect">
            <a:avLst/>
          </a:prstGeom>
        </p:spPr>
        <p:txBody>
          <a:bodyPr>
            <a:normAutofit/>
          </a:bodyPr>
          <a:lstStyle>
            <a:lvl1pPr algn="l" defTabSz="457200" rtl="0" eaLnBrk="1" latinLnBrk="0" hangingPunct="1">
              <a:spcBef>
                <a:spcPct val="0"/>
              </a:spcBef>
              <a:buNone/>
              <a:defRPr sz="3200" kern="1200" baseline="0">
                <a:solidFill>
                  <a:schemeClr val="tx1"/>
                </a:solidFill>
                <a:latin typeface="Arial"/>
                <a:ea typeface="+mj-ea"/>
                <a:cs typeface="Arial"/>
              </a:defRPr>
            </a:lvl1pPr>
          </a:lstStyle>
          <a:p>
            <a:r>
              <a:rPr lang="en-US" smtClean="0"/>
              <a:t>Header Copy</a:t>
            </a:r>
            <a:endParaRPr lang="en-US" dirty="0"/>
          </a:p>
        </p:txBody>
      </p:sp>
      <p:cxnSp>
        <p:nvCxnSpPr>
          <p:cNvPr id="9" name="Straight Connector 8"/>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68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9.wmf"/><Relationship Id="rId4" Type="http://schemas.openxmlformats.org/officeDocument/2006/relationships/image" Target="../media/image100.png"/><Relationship Id="rId9"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3.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hyperlink" Target="http://s3-ec.buzzfed.com/static/2014-03/enhanced/webdr07/19/9/enhanced-26682-1395236169-26.jpg"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8.jpeg"/><Relationship Id="rId7" Type="http://schemas.openxmlformats.org/officeDocument/2006/relationships/image" Target="../media/image26.wmf"/><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10.bin"/><Relationship Id="rId5" Type="http://schemas.openxmlformats.org/officeDocument/2006/relationships/image" Target="../media/image25.w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8.png"/><Relationship Id="rId7" Type="http://schemas.openxmlformats.org/officeDocument/2006/relationships/image" Target="../media/image26.w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hyperlink" Target="240_F_11587288_LbkjFdm4Ape5yilINCVNOuwtqVAQofW0.jpg" TargetMode="External"/><Relationship Id="rId10" Type="http://schemas.openxmlformats.org/officeDocument/2006/relationships/image" Target="../media/image28.wmf"/><Relationship Id="rId4" Type="http://schemas.openxmlformats.org/officeDocument/2006/relationships/image" Target="../media/image29.png"/><Relationship Id="rId9" Type="http://schemas.openxmlformats.org/officeDocument/2006/relationships/oleObject" Target="../embeddings/oleObject1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xml"/><Relationship Id="rId7" Type="http://schemas.openxmlformats.org/officeDocument/2006/relationships/image" Target="../media/image26.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image" Target="../media/image29.png"/><Relationship Id="rId4" Type="http://schemas.openxmlformats.org/officeDocument/2006/relationships/image" Target="../media/image18.png"/><Relationship Id="rId9" Type="http://schemas.openxmlformats.org/officeDocument/2006/relationships/oleObject" Target="../embeddings/oleObject18.bin"/></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3.xml"/><Relationship Id="rId1" Type="http://schemas.openxmlformats.org/officeDocument/2006/relationships/vmlDrawing" Target="../drawings/vmlDrawing13.vml"/><Relationship Id="rId5" Type="http://schemas.openxmlformats.org/officeDocument/2006/relationships/image" Target="../media/image30.wmf"/><Relationship Id="rId4"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33.wmf"/><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oleObject" Target="../embeddings/oleObject22.bin"/><Relationship Id="rId5" Type="http://schemas.openxmlformats.org/officeDocument/2006/relationships/image" Target="../media/image32.wmf"/><Relationship Id="rId4"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4004" y="1935042"/>
            <a:ext cx="7533068" cy="2027357"/>
          </a:xfrm>
        </p:spPr>
        <p:txBody>
          <a:bodyPr>
            <a:normAutofit/>
          </a:bodyPr>
          <a:lstStyle/>
          <a:p>
            <a:r>
              <a:rPr lang="en-US" dirty="0" smtClean="0">
                <a:solidFill>
                  <a:srgbClr val="000000"/>
                </a:solidFill>
              </a:rPr>
              <a:t>P10</a:t>
            </a:r>
            <a:r>
              <a:rPr lang="en-US" dirty="0" smtClean="0"/>
              <a:t/>
            </a:r>
            <a:br>
              <a:rPr lang="en-US" dirty="0" smtClean="0"/>
            </a:br>
            <a:r>
              <a:rPr lang="en-US" dirty="0" smtClean="0"/>
              <a:t>Cracking the Code</a:t>
            </a:r>
            <a:br>
              <a:rPr lang="en-US" dirty="0" smtClean="0"/>
            </a:br>
            <a:endParaRPr lang="en-US" sz="4000" dirty="0"/>
          </a:p>
        </p:txBody>
      </p:sp>
      <p:sp>
        <p:nvSpPr>
          <p:cNvPr id="3" name="TextBox 2"/>
          <p:cNvSpPr txBox="1"/>
          <p:nvPr/>
        </p:nvSpPr>
        <p:spPr>
          <a:xfrm>
            <a:off x="1084972" y="3906027"/>
            <a:ext cx="2501198" cy="400110"/>
          </a:xfrm>
          <a:prstGeom prst="rect">
            <a:avLst/>
          </a:prstGeom>
          <a:noFill/>
        </p:spPr>
        <p:txBody>
          <a:bodyPr wrap="none" rtlCol="0">
            <a:spAutoFit/>
          </a:bodyPr>
          <a:lstStyle/>
          <a:p>
            <a:r>
              <a:rPr lang="en-US" sz="2000" dirty="0" smtClean="0">
                <a:latin typeface="Arial"/>
                <a:cs typeface="Arial"/>
              </a:rPr>
              <a:t>A113 – Mathematics</a:t>
            </a:r>
          </a:p>
        </p:txBody>
      </p:sp>
    </p:spTree>
    <p:extLst>
      <p:ext uri="{BB962C8B-B14F-4D97-AF65-F5344CB8AC3E}">
        <p14:creationId xmlns:p14="http://schemas.microsoft.com/office/powerpoint/2010/main" val="197222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3" name="Subtitle 2"/>
          <p:cNvSpPr>
            <a:spLocks/>
          </p:cNvSpPr>
          <p:nvPr/>
        </p:nvSpPr>
        <p:spPr bwMode="auto">
          <a:xfrm>
            <a:off x="152400" y="1115568"/>
            <a:ext cx="8808720" cy="4835066"/>
          </a:xfrm>
          <a:prstGeom prst="rect">
            <a:avLst/>
          </a:prstGeom>
          <a:noFill/>
          <a:ln w="9525">
            <a:noFill/>
            <a:miter lim="800000"/>
            <a:headEnd/>
            <a:tailEnd/>
          </a:ln>
        </p:spPr>
        <p:txBody>
          <a:bodyPr/>
          <a:lstStyle/>
          <a:p>
            <a:endParaRPr lang="en-SG" sz="2400" dirty="0" smtClean="0">
              <a:latin typeface="Arial" pitchFamily="34" charset="0"/>
              <a:cs typeface="Arial" pitchFamily="34" charset="0"/>
            </a:endParaRPr>
          </a:p>
          <a:p>
            <a:pPr marL="342900" indent="-342900">
              <a:buFont typeface="Arial" pitchFamily="34" charset="0"/>
              <a:buChar char="•"/>
            </a:pPr>
            <a:endParaRPr lang="en-GB" sz="2400" dirty="0" smtClean="0"/>
          </a:p>
          <a:p>
            <a:pPr marL="342900" indent="-342900">
              <a:buFont typeface="Arial" pitchFamily="34" charset="0"/>
              <a:buChar char="•"/>
            </a:pPr>
            <a:endParaRPr lang="en-GB" sz="2400" dirty="0">
              <a:latin typeface="Arial" pitchFamily="34" charset="0"/>
              <a:cs typeface="Arial" pitchFamily="34" charset="0"/>
            </a:endParaRPr>
          </a:p>
          <a:p>
            <a:pPr marL="342900" indent="-342900">
              <a:buFont typeface="Arial" pitchFamily="34" charset="0"/>
              <a:buChar char="•"/>
            </a:pPr>
            <a:endParaRPr lang="en-US" sz="2400" dirty="0">
              <a:latin typeface="Arial" pitchFamily="34" charset="0"/>
              <a:cs typeface="Arial" pitchFamily="34" charset="0"/>
            </a:endParaRPr>
          </a:p>
          <a:p>
            <a:pPr lvl="4"/>
            <a:r>
              <a:rPr lang="en-US" sz="2400" dirty="0">
                <a:latin typeface="Arial" pitchFamily="34" charset="0"/>
                <a:cs typeface="Arial" pitchFamily="34" charset="0"/>
              </a:rPr>
              <a:t>	</a:t>
            </a:r>
            <a:r>
              <a:rPr lang="en-US" sz="2400" dirty="0" smtClean="0">
                <a:latin typeface="Arial" pitchFamily="34" charset="0"/>
                <a:cs typeface="Arial" pitchFamily="34" charset="0"/>
              </a:rPr>
              <a:t>		</a:t>
            </a:r>
          </a:p>
          <a:p>
            <a:pPr marL="342900" indent="-342900">
              <a:buFont typeface="Arial" pitchFamily="34" charset="0"/>
              <a:buChar char="•"/>
            </a:pPr>
            <a:endParaRPr lang="en-SG" sz="2400" dirty="0" smtClean="0">
              <a:latin typeface="Arial" pitchFamily="34" charset="0"/>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p:txBody>
      </p:sp>
      <p:grpSp>
        <p:nvGrpSpPr>
          <p:cNvPr id="6" name="Group 54"/>
          <p:cNvGrpSpPr>
            <a:grpSpLocks noChangeAspect="1"/>
          </p:cNvGrpSpPr>
          <p:nvPr/>
        </p:nvGrpSpPr>
        <p:grpSpPr bwMode="auto">
          <a:xfrm>
            <a:off x="654452" y="979179"/>
            <a:ext cx="7980885" cy="4324342"/>
            <a:chOff x="1572" y="-2611"/>
            <a:chExt cx="8544" cy="4631"/>
          </a:xfrm>
        </p:grpSpPr>
        <p:sp>
          <p:nvSpPr>
            <p:cNvPr id="7" name="AutoShape 77"/>
            <p:cNvSpPr>
              <a:spLocks noChangeAspect="1" noChangeArrowheads="1" noTextEdit="1"/>
            </p:cNvSpPr>
            <p:nvPr/>
          </p:nvSpPr>
          <p:spPr bwMode="auto">
            <a:xfrm>
              <a:off x="1572" y="-2611"/>
              <a:ext cx="8544" cy="46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Oval 76"/>
            <p:cNvSpPr>
              <a:spLocks noChangeArrowheads="1"/>
            </p:cNvSpPr>
            <p:nvPr/>
          </p:nvSpPr>
          <p:spPr bwMode="auto">
            <a:xfrm>
              <a:off x="3763" y="-807"/>
              <a:ext cx="567" cy="567"/>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ea typeface="SimSun" pitchFamily="2" charset="-122"/>
                  <a:cs typeface="Arial" pitchFamily="34" charset="0"/>
                </a:rPr>
                <a:t>A</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9" name="Oval 75"/>
            <p:cNvSpPr>
              <a:spLocks noChangeArrowheads="1"/>
            </p:cNvSpPr>
            <p:nvPr/>
          </p:nvSpPr>
          <p:spPr bwMode="auto">
            <a:xfrm>
              <a:off x="3760" y="1286"/>
              <a:ext cx="567" cy="567"/>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latin typeface="Arial" pitchFamily="34" charset="0"/>
                  <a:cs typeface="Arial" pitchFamily="34" charset="0"/>
                </a:rPr>
                <a:t>C</a:t>
              </a:r>
            </a:p>
          </p:txBody>
        </p:sp>
        <p:sp>
          <p:nvSpPr>
            <p:cNvPr id="10" name="Oval 74"/>
            <p:cNvSpPr>
              <a:spLocks noChangeArrowheads="1"/>
            </p:cNvSpPr>
            <p:nvPr/>
          </p:nvSpPr>
          <p:spPr bwMode="auto">
            <a:xfrm>
              <a:off x="3763" y="278"/>
              <a:ext cx="567" cy="567"/>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ea typeface="SimSun" pitchFamily="2" charset="-122"/>
                  <a:cs typeface="Arial" pitchFamily="34" charset="0"/>
                </a:rPr>
                <a:t>B</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70"/>
            <p:cNvSpPr>
              <a:spLocks noChangeArrowheads="1"/>
            </p:cNvSpPr>
            <p:nvPr/>
          </p:nvSpPr>
          <p:spPr bwMode="auto">
            <a:xfrm>
              <a:off x="3640" y="-2366"/>
              <a:ext cx="646" cy="750"/>
            </a:xfrm>
            <a:prstGeom prst="rect">
              <a:avLst/>
            </a:prstGeom>
            <a:solidFill>
              <a:srgbClr val="00B0F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smtClean="0">
                  <a:latin typeface="Arial" pitchFamily="34" charset="0"/>
                  <a:cs typeface="Arial" pitchFamily="34" charset="0"/>
                </a:rPr>
                <a:t>4</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69"/>
            <p:cNvSpPr txBox="1">
              <a:spLocks noChangeArrowheads="1"/>
            </p:cNvSpPr>
            <p:nvPr/>
          </p:nvSpPr>
          <p:spPr bwMode="auto">
            <a:xfrm>
              <a:off x="3310" y="-1616"/>
              <a:ext cx="139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1</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66"/>
            <p:cNvSpPr>
              <a:spLocks noChangeArrowheads="1"/>
            </p:cNvSpPr>
            <p:nvPr/>
          </p:nvSpPr>
          <p:spPr bwMode="auto">
            <a:xfrm>
              <a:off x="5335" y="-2366"/>
              <a:ext cx="646" cy="7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itchFamily="34" charset="0"/>
                  <a:ea typeface="SimSun" pitchFamily="2" charset="-122"/>
                  <a:cs typeface="Arial" pitchFamily="34" charset="0"/>
                </a:rPr>
                <a:t>?</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65"/>
            <p:cNvSpPr>
              <a:spLocks noChangeArrowheads="1"/>
            </p:cNvSpPr>
            <p:nvPr/>
          </p:nvSpPr>
          <p:spPr bwMode="auto">
            <a:xfrm>
              <a:off x="6984" y="-2366"/>
              <a:ext cx="646" cy="7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itchFamily="34" charset="0"/>
                  <a:ea typeface="SimSun" pitchFamily="2" charset="-122"/>
                  <a:cs typeface="Arial" pitchFamily="34" charset="0"/>
                </a:rPr>
                <a:t>?</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AutoShape 64"/>
            <p:cNvSpPr>
              <a:spLocks noChangeShapeType="1"/>
            </p:cNvSpPr>
            <p:nvPr/>
          </p:nvSpPr>
          <p:spPr bwMode="auto">
            <a:xfrm flipH="1">
              <a:off x="2570" y="562"/>
              <a:ext cx="119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0" name="AutoShape 63"/>
            <p:cNvSpPr>
              <a:spLocks noChangeShapeType="1"/>
            </p:cNvSpPr>
            <p:nvPr/>
          </p:nvSpPr>
          <p:spPr bwMode="auto">
            <a:xfrm flipH="1" flipV="1">
              <a:off x="2570" y="594"/>
              <a:ext cx="1190" cy="10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1" name="AutoShape 62"/>
            <p:cNvSpPr>
              <a:spLocks noChangeShapeType="1"/>
            </p:cNvSpPr>
            <p:nvPr/>
          </p:nvSpPr>
          <p:spPr bwMode="auto">
            <a:xfrm flipH="1">
              <a:off x="2570" y="-523"/>
              <a:ext cx="1193" cy="10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2" name="Text Box 55"/>
            <p:cNvSpPr txBox="1">
              <a:spLocks noChangeArrowheads="1"/>
            </p:cNvSpPr>
            <p:nvPr/>
          </p:nvSpPr>
          <p:spPr bwMode="auto">
            <a:xfrm>
              <a:off x="1696" y="191"/>
              <a:ext cx="874"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itchFamily="34" charset="0"/>
                  <a:ea typeface="SimSun" pitchFamily="2" charset="-122"/>
                  <a:cs typeface="Arial" pitchFamily="34" charset="0"/>
                </a:rPr>
                <a:t>Initial Point</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8" name="Rectangle 65"/>
          <p:cNvSpPr>
            <a:spLocks noChangeArrowheads="1"/>
          </p:cNvSpPr>
          <p:nvPr/>
        </p:nvSpPr>
        <p:spPr bwMode="auto">
          <a:xfrm>
            <a:off x="7100220" y="1224420"/>
            <a:ext cx="603424" cy="700336"/>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itchFamily="34" charset="0"/>
                <a:ea typeface="SimSun" pitchFamily="2" charset="-122"/>
                <a:cs typeface="Arial" pitchFamily="34" charset="0"/>
              </a:rPr>
              <a:t>?</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Text Box 69"/>
          <p:cNvSpPr txBox="1">
            <a:spLocks noChangeArrowheads="1"/>
          </p:cNvSpPr>
          <p:nvPr/>
        </p:nvSpPr>
        <p:spPr bwMode="auto">
          <a:xfrm>
            <a:off x="3975082" y="1924756"/>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smtClean="0">
                <a:latin typeface="Arial" pitchFamily="34" charset="0"/>
                <a:ea typeface="SimSun" pitchFamily="2" charset="-122"/>
                <a:cs typeface="Arial" pitchFamily="34" charset="0"/>
              </a:rPr>
              <a:t>2</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40" name="Text Box 69"/>
          <p:cNvSpPr txBox="1">
            <a:spLocks noChangeArrowheads="1"/>
          </p:cNvSpPr>
          <p:nvPr/>
        </p:nvSpPr>
        <p:spPr bwMode="auto">
          <a:xfrm>
            <a:off x="5342677" y="1944914"/>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a:latin typeface="Arial" pitchFamily="34" charset="0"/>
                <a:ea typeface="SimSun" pitchFamily="2" charset="-122"/>
                <a:cs typeface="Arial" pitchFamily="34" charset="0"/>
              </a:rPr>
              <a:t>3</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Text Box 69"/>
          <p:cNvSpPr txBox="1">
            <a:spLocks noChangeArrowheads="1"/>
          </p:cNvSpPr>
          <p:nvPr/>
        </p:nvSpPr>
        <p:spPr bwMode="auto">
          <a:xfrm>
            <a:off x="6750402" y="1940941"/>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a:latin typeface="Arial" pitchFamily="34" charset="0"/>
                <a:ea typeface="SimSun" pitchFamily="2" charset="-122"/>
                <a:cs typeface="Arial" pitchFamily="34" charset="0"/>
              </a:rPr>
              <a:t>4</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p:nvSpPr>
        <p:spPr>
          <a:xfrm>
            <a:off x="968149" y="6033764"/>
            <a:ext cx="7316923" cy="646331"/>
          </a:xfrm>
          <a:prstGeom prst="rect">
            <a:avLst/>
          </a:prstGeom>
        </p:spPr>
        <p:txBody>
          <a:bodyPr wrap="square">
            <a:spAutoFit/>
          </a:bodyPr>
          <a:lstStyle/>
          <a:p>
            <a:r>
              <a:rPr lang="en-GB" dirty="0">
                <a:latin typeface="Arial" pitchFamily="34" charset="0"/>
                <a:cs typeface="Arial" pitchFamily="34" charset="0"/>
              </a:rPr>
              <a:t>To place a </a:t>
            </a:r>
            <a:r>
              <a:rPr lang="en-GB" dirty="0" smtClean="0">
                <a:latin typeface="Arial" pitchFamily="34" charset="0"/>
                <a:cs typeface="Arial" pitchFamily="34" charset="0"/>
              </a:rPr>
              <a:t>letter in Position </a:t>
            </a:r>
            <a:r>
              <a:rPr lang="en-GB" dirty="0">
                <a:latin typeface="Arial" pitchFamily="34" charset="0"/>
                <a:cs typeface="Arial" pitchFamily="34" charset="0"/>
              </a:rPr>
              <a:t>1, we have </a:t>
            </a:r>
            <a:r>
              <a:rPr lang="en-GB" dirty="0" smtClean="0">
                <a:latin typeface="Arial" pitchFamily="34" charset="0"/>
                <a:cs typeface="Arial" pitchFamily="34" charset="0"/>
              </a:rPr>
              <a:t>4 </a:t>
            </a:r>
            <a:r>
              <a:rPr lang="en-GB" dirty="0">
                <a:latin typeface="Arial" pitchFamily="34" charset="0"/>
                <a:cs typeface="Arial" pitchFamily="34" charset="0"/>
              </a:rPr>
              <a:t>choices. </a:t>
            </a:r>
            <a:r>
              <a:rPr lang="en-GB" dirty="0" smtClean="0">
                <a:latin typeface="Arial" pitchFamily="34" charset="0"/>
                <a:cs typeface="Arial" pitchFamily="34" charset="0"/>
              </a:rPr>
              <a:t>Thus 4 </a:t>
            </a:r>
            <a:r>
              <a:rPr lang="en-GB" dirty="0">
                <a:latin typeface="Arial" pitchFamily="34" charset="0"/>
                <a:cs typeface="Arial" pitchFamily="34" charset="0"/>
              </a:rPr>
              <a:t>branches can be extended from the initial point.</a:t>
            </a:r>
          </a:p>
        </p:txBody>
      </p:sp>
      <p:sp>
        <p:nvSpPr>
          <p:cNvPr id="42" name="AutoShape 63"/>
          <p:cNvSpPr>
            <a:spLocks noChangeShapeType="1"/>
          </p:cNvSpPr>
          <p:nvPr/>
        </p:nvSpPr>
        <p:spPr bwMode="auto">
          <a:xfrm flipH="1" flipV="1">
            <a:off x="1582424" y="3929462"/>
            <a:ext cx="1111570" cy="17759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3" name="Oval 75"/>
          <p:cNvSpPr>
            <a:spLocks noChangeArrowheads="1"/>
          </p:cNvSpPr>
          <p:nvPr/>
        </p:nvSpPr>
        <p:spPr bwMode="auto">
          <a:xfrm>
            <a:off x="2693994" y="5454212"/>
            <a:ext cx="529630" cy="529454"/>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cs typeface="Arial" pitchFamily="34" charset="0"/>
              </a:rPr>
              <a:t>D</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Title 7"/>
          <p:cNvSpPr txBox="1">
            <a:spLocks/>
          </p:cNvSpPr>
          <p:nvPr/>
        </p:nvSpPr>
        <p:spPr>
          <a:xfrm>
            <a:off x="567178" y="290950"/>
            <a:ext cx="7431709"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Tree Diagram</a:t>
            </a:r>
            <a:endParaRPr lang="en-GB" sz="3200" b="1" dirty="0" smtClean="0">
              <a:solidFill>
                <a:srgbClr val="FF0000"/>
              </a:solidFill>
            </a:endParaRPr>
          </a:p>
        </p:txBody>
      </p:sp>
      <p:sp>
        <p:nvSpPr>
          <p:cNvPr id="3" name="Slide Number Placeholder 2"/>
          <p:cNvSpPr>
            <a:spLocks noGrp="1"/>
          </p:cNvSpPr>
          <p:nvPr>
            <p:ph type="sldNum" sz="quarter" idx="12"/>
          </p:nvPr>
        </p:nvSpPr>
        <p:spPr/>
        <p:txBody>
          <a:bodyPr/>
          <a:lstStyle/>
          <a:p>
            <a:pPr algn="r"/>
            <a:fld id="{6767FADE-2612-3649-B495-F644A23F288B}" type="slidenum">
              <a:rPr lang="en-US" smtClean="0"/>
              <a:pPr algn="r"/>
              <a:t>10</a:t>
            </a:fld>
            <a:endParaRPr lang="en-US" dirty="0"/>
          </a:p>
        </p:txBody>
      </p:sp>
    </p:spTree>
    <p:extLst>
      <p:ext uri="{BB962C8B-B14F-4D97-AF65-F5344CB8AC3E}">
        <p14:creationId xmlns:p14="http://schemas.microsoft.com/office/powerpoint/2010/main" val="3891854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3" name="Subtitle 2"/>
          <p:cNvSpPr>
            <a:spLocks/>
          </p:cNvSpPr>
          <p:nvPr/>
        </p:nvSpPr>
        <p:spPr bwMode="auto">
          <a:xfrm>
            <a:off x="152400" y="1115568"/>
            <a:ext cx="8808720" cy="4835066"/>
          </a:xfrm>
          <a:prstGeom prst="rect">
            <a:avLst/>
          </a:prstGeom>
          <a:noFill/>
          <a:ln w="9525">
            <a:noFill/>
            <a:miter lim="800000"/>
            <a:headEnd/>
            <a:tailEnd/>
          </a:ln>
        </p:spPr>
        <p:txBody>
          <a:bodyPr/>
          <a:lstStyle/>
          <a:p>
            <a:endParaRPr lang="en-SG" sz="2400" dirty="0" smtClean="0">
              <a:latin typeface="Arial" pitchFamily="34" charset="0"/>
              <a:cs typeface="Arial" pitchFamily="34" charset="0"/>
            </a:endParaRPr>
          </a:p>
          <a:p>
            <a:pPr marL="342900" indent="-342900">
              <a:buFont typeface="Arial" pitchFamily="34" charset="0"/>
              <a:buChar char="•"/>
            </a:pPr>
            <a:endParaRPr lang="en-GB" sz="2400" dirty="0" smtClean="0"/>
          </a:p>
          <a:p>
            <a:pPr marL="342900" indent="-342900">
              <a:buFont typeface="Arial" pitchFamily="34" charset="0"/>
              <a:buChar char="•"/>
            </a:pPr>
            <a:endParaRPr lang="en-GB" sz="2400" dirty="0">
              <a:latin typeface="Arial" pitchFamily="34" charset="0"/>
              <a:cs typeface="Arial" pitchFamily="34" charset="0"/>
            </a:endParaRPr>
          </a:p>
          <a:p>
            <a:pPr marL="342900" indent="-342900">
              <a:buFont typeface="Arial" pitchFamily="34" charset="0"/>
              <a:buChar char="•"/>
            </a:pPr>
            <a:endParaRPr lang="en-US" sz="2400" dirty="0">
              <a:latin typeface="Arial" pitchFamily="34" charset="0"/>
              <a:cs typeface="Arial" pitchFamily="34" charset="0"/>
            </a:endParaRPr>
          </a:p>
          <a:p>
            <a:pPr lvl="4"/>
            <a:r>
              <a:rPr lang="en-US" sz="2400" dirty="0">
                <a:latin typeface="Arial" pitchFamily="34" charset="0"/>
                <a:cs typeface="Arial" pitchFamily="34" charset="0"/>
              </a:rPr>
              <a:t>	</a:t>
            </a:r>
            <a:r>
              <a:rPr lang="en-US" sz="2400" dirty="0" smtClean="0">
                <a:latin typeface="Arial" pitchFamily="34" charset="0"/>
                <a:cs typeface="Arial" pitchFamily="34" charset="0"/>
              </a:rPr>
              <a:t>		</a:t>
            </a:r>
          </a:p>
          <a:p>
            <a:pPr marL="342900" indent="-342900">
              <a:buFont typeface="Arial" pitchFamily="34" charset="0"/>
              <a:buChar char="•"/>
            </a:pPr>
            <a:endParaRPr lang="en-SG" sz="2400" dirty="0" smtClean="0">
              <a:latin typeface="Arial" pitchFamily="34" charset="0"/>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p:txBody>
      </p:sp>
      <p:grpSp>
        <p:nvGrpSpPr>
          <p:cNvPr id="6" name="Group 54"/>
          <p:cNvGrpSpPr>
            <a:grpSpLocks noChangeAspect="1"/>
          </p:cNvGrpSpPr>
          <p:nvPr/>
        </p:nvGrpSpPr>
        <p:grpSpPr bwMode="auto">
          <a:xfrm>
            <a:off x="654452" y="979179"/>
            <a:ext cx="7980885" cy="4324342"/>
            <a:chOff x="1572" y="-2611"/>
            <a:chExt cx="8544" cy="4631"/>
          </a:xfrm>
        </p:grpSpPr>
        <p:sp>
          <p:nvSpPr>
            <p:cNvPr id="7" name="AutoShape 77"/>
            <p:cNvSpPr>
              <a:spLocks noChangeAspect="1" noChangeArrowheads="1" noTextEdit="1"/>
            </p:cNvSpPr>
            <p:nvPr/>
          </p:nvSpPr>
          <p:spPr bwMode="auto">
            <a:xfrm>
              <a:off x="1572" y="-2611"/>
              <a:ext cx="8544" cy="46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Oval 76"/>
            <p:cNvSpPr>
              <a:spLocks noChangeArrowheads="1"/>
            </p:cNvSpPr>
            <p:nvPr/>
          </p:nvSpPr>
          <p:spPr bwMode="auto">
            <a:xfrm>
              <a:off x="3763" y="-807"/>
              <a:ext cx="567" cy="567"/>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ea typeface="SimSun" pitchFamily="2" charset="-122"/>
                  <a:cs typeface="Arial" pitchFamily="34" charset="0"/>
                </a:rPr>
                <a:t>A</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9" name="Oval 75"/>
            <p:cNvSpPr>
              <a:spLocks noChangeArrowheads="1"/>
            </p:cNvSpPr>
            <p:nvPr/>
          </p:nvSpPr>
          <p:spPr bwMode="auto">
            <a:xfrm>
              <a:off x="3760" y="1286"/>
              <a:ext cx="567" cy="567"/>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latin typeface="Arial" pitchFamily="34" charset="0"/>
                  <a:cs typeface="Arial" pitchFamily="34" charset="0"/>
                </a:rPr>
                <a:t>C</a:t>
              </a:r>
            </a:p>
          </p:txBody>
        </p:sp>
        <p:sp>
          <p:nvSpPr>
            <p:cNvPr id="10" name="Oval 74"/>
            <p:cNvSpPr>
              <a:spLocks noChangeArrowheads="1"/>
            </p:cNvSpPr>
            <p:nvPr/>
          </p:nvSpPr>
          <p:spPr bwMode="auto">
            <a:xfrm>
              <a:off x="3763" y="278"/>
              <a:ext cx="567" cy="567"/>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ea typeface="SimSun" pitchFamily="2" charset="-122"/>
                  <a:cs typeface="Arial" pitchFamily="34" charset="0"/>
                </a:rPr>
                <a:t>B</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70"/>
            <p:cNvSpPr>
              <a:spLocks noChangeArrowheads="1"/>
            </p:cNvSpPr>
            <p:nvPr/>
          </p:nvSpPr>
          <p:spPr bwMode="auto">
            <a:xfrm>
              <a:off x="3640" y="-2411"/>
              <a:ext cx="646" cy="750"/>
            </a:xfrm>
            <a:prstGeom prst="rect">
              <a:avLst/>
            </a:prstGeom>
            <a:solidFill>
              <a:srgbClr val="00B0F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smtClean="0">
                  <a:latin typeface="Arial" pitchFamily="34" charset="0"/>
                  <a:cs typeface="Arial" pitchFamily="34" charset="0"/>
                </a:rPr>
                <a:t>4</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69"/>
            <p:cNvSpPr txBox="1">
              <a:spLocks noChangeArrowheads="1"/>
            </p:cNvSpPr>
            <p:nvPr/>
          </p:nvSpPr>
          <p:spPr bwMode="auto">
            <a:xfrm>
              <a:off x="3310" y="-1661"/>
              <a:ext cx="139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1</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66"/>
            <p:cNvSpPr>
              <a:spLocks noChangeArrowheads="1"/>
            </p:cNvSpPr>
            <p:nvPr/>
          </p:nvSpPr>
          <p:spPr bwMode="auto">
            <a:xfrm>
              <a:off x="5335" y="-2411"/>
              <a:ext cx="646" cy="750"/>
            </a:xfrm>
            <a:prstGeom prst="rect">
              <a:avLst/>
            </a:prstGeom>
            <a:solidFill>
              <a:srgbClr val="00B0F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Arial" pitchFamily="34" charset="0"/>
                  <a:ea typeface="SimSun" pitchFamily="2" charset="-122"/>
                  <a:cs typeface="Arial" pitchFamily="34" charset="0"/>
                </a:rPr>
                <a:t>3</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65"/>
            <p:cNvSpPr>
              <a:spLocks noChangeArrowheads="1"/>
            </p:cNvSpPr>
            <p:nvPr/>
          </p:nvSpPr>
          <p:spPr bwMode="auto">
            <a:xfrm>
              <a:off x="6984" y="-2411"/>
              <a:ext cx="646" cy="750"/>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itchFamily="34" charset="0"/>
                  <a:ea typeface="SimSun" pitchFamily="2" charset="-122"/>
                  <a:cs typeface="Arial" pitchFamily="34" charset="0"/>
                </a:rPr>
                <a:t>?</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AutoShape 64"/>
            <p:cNvSpPr>
              <a:spLocks noChangeShapeType="1"/>
            </p:cNvSpPr>
            <p:nvPr/>
          </p:nvSpPr>
          <p:spPr bwMode="auto">
            <a:xfrm flipH="1">
              <a:off x="2570" y="562"/>
              <a:ext cx="119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0" name="AutoShape 63"/>
            <p:cNvSpPr>
              <a:spLocks noChangeShapeType="1"/>
            </p:cNvSpPr>
            <p:nvPr/>
          </p:nvSpPr>
          <p:spPr bwMode="auto">
            <a:xfrm flipH="1" flipV="1">
              <a:off x="2570" y="594"/>
              <a:ext cx="1190" cy="10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1" name="AutoShape 62"/>
            <p:cNvSpPr>
              <a:spLocks noChangeShapeType="1"/>
            </p:cNvSpPr>
            <p:nvPr/>
          </p:nvSpPr>
          <p:spPr bwMode="auto">
            <a:xfrm flipH="1">
              <a:off x="2570" y="-523"/>
              <a:ext cx="1193" cy="10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2" name="Text Box 55"/>
            <p:cNvSpPr txBox="1">
              <a:spLocks noChangeArrowheads="1"/>
            </p:cNvSpPr>
            <p:nvPr/>
          </p:nvSpPr>
          <p:spPr bwMode="auto">
            <a:xfrm>
              <a:off x="1696" y="191"/>
              <a:ext cx="874"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itchFamily="34" charset="0"/>
                  <a:ea typeface="SimSun" pitchFamily="2" charset="-122"/>
                  <a:cs typeface="Arial" pitchFamily="34" charset="0"/>
                </a:rPr>
                <a:t>Initial Point</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8" name="Rectangle 65"/>
          <p:cNvSpPr>
            <a:spLocks noChangeArrowheads="1"/>
          </p:cNvSpPr>
          <p:nvPr/>
        </p:nvSpPr>
        <p:spPr bwMode="auto">
          <a:xfrm>
            <a:off x="7100220" y="1182855"/>
            <a:ext cx="603424" cy="700336"/>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itchFamily="34" charset="0"/>
                <a:ea typeface="SimSun" pitchFamily="2" charset="-122"/>
                <a:cs typeface="Arial" pitchFamily="34" charset="0"/>
              </a:rPr>
              <a:t>?</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Text Box 69"/>
          <p:cNvSpPr txBox="1">
            <a:spLocks noChangeArrowheads="1"/>
          </p:cNvSpPr>
          <p:nvPr/>
        </p:nvSpPr>
        <p:spPr bwMode="auto">
          <a:xfrm>
            <a:off x="3975082" y="1883191"/>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smtClean="0">
                <a:latin typeface="Arial" pitchFamily="34" charset="0"/>
                <a:ea typeface="SimSun" pitchFamily="2" charset="-122"/>
                <a:cs typeface="Arial" pitchFamily="34" charset="0"/>
              </a:rPr>
              <a:t>2</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40" name="Text Box 69"/>
          <p:cNvSpPr txBox="1">
            <a:spLocks noChangeArrowheads="1"/>
          </p:cNvSpPr>
          <p:nvPr/>
        </p:nvSpPr>
        <p:spPr bwMode="auto">
          <a:xfrm>
            <a:off x="5342677" y="1903349"/>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a:latin typeface="Arial" pitchFamily="34" charset="0"/>
                <a:ea typeface="SimSun" pitchFamily="2" charset="-122"/>
                <a:cs typeface="Arial" pitchFamily="34" charset="0"/>
              </a:rPr>
              <a:t>3</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Text Box 69"/>
          <p:cNvSpPr txBox="1">
            <a:spLocks noChangeArrowheads="1"/>
          </p:cNvSpPr>
          <p:nvPr/>
        </p:nvSpPr>
        <p:spPr bwMode="auto">
          <a:xfrm>
            <a:off x="6750402" y="1899376"/>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a:latin typeface="Arial" pitchFamily="34" charset="0"/>
                <a:ea typeface="SimSun" pitchFamily="2" charset="-122"/>
                <a:cs typeface="Arial" pitchFamily="34" charset="0"/>
              </a:rPr>
              <a:t>4</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p:nvSpPr>
        <p:spPr>
          <a:xfrm>
            <a:off x="968149" y="6061474"/>
            <a:ext cx="7316923" cy="646331"/>
          </a:xfrm>
          <a:prstGeom prst="rect">
            <a:avLst/>
          </a:prstGeom>
        </p:spPr>
        <p:txBody>
          <a:bodyPr wrap="square">
            <a:spAutoFit/>
          </a:bodyPr>
          <a:lstStyle/>
          <a:p>
            <a:r>
              <a:rPr lang="en-GB" dirty="0">
                <a:latin typeface="Arial" pitchFamily="34" charset="0"/>
                <a:cs typeface="Arial" pitchFamily="34" charset="0"/>
              </a:rPr>
              <a:t>To place a </a:t>
            </a:r>
            <a:r>
              <a:rPr lang="en-GB" dirty="0" smtClean="0">
                <a:latin typeface="Arial" pitchFamily="34" charset="0"/>
                <a:cs typeface="Arial" pitchFamily="34" charset="0"/>
              </a:rPr>
              <a:t>letter in </a:t>
            </a:r>
            <a:r>
              <a:rPr lang="en-GB" dirty="0">
                <a:latin typeface="Arial" pitchFamily="34" charset="0"/>
                <a:cs typeface="Arial" pitchFamily="34" charset="0"/>
              </a:rPr>
              <a:t>P</a:t>
            </a:r>
            <a:r>
              <a:rPr lang="en-GB" dirty="0" smtClean="0">
                <a:latin typeface="Arial" pitchFamily="34" charset="0"/>
                <a:cs typeface="Arial" pitchFamily="34" charset="0"/>
              </a:rPr>
              <a:t>osition </a:t>
            </a:r>
            <a:r>
              <a:rPr lang="en-GB" dirty="0">
                <a:latin typeface="Arial" pitchFamily="34" charset="0"/>
                <a:cs typeface="Arial" pitchFamily="34" charset="0"/>
              </a:rPr>
              <a:t>2, we are left with </a:t>
            </a:r>
            <a:r>
              <a:rPr lang="en-GB" dirty="0" smtClean="0">
                <a:latin typeface="Arial" pitchFamily="34" charset="0"/>
                <a:cs typeface="Arial" pitchFamily="34" charset="0"/>
              </a:rPr>
              <a:t>3 </a:t>
            </a:r>
            <a:r>
              <a:rPr lang="en-GB" dirty="0">
                <a:latin typeface="Arial" pitchFamily="34" charset="0"/>
                <a:cs typeface="Arial" pitchFamily="34" charset="0"/>
              </a:rPr>
              <a:t>choices. </a:t>
            </a:r>
            <a:r>
              <a:rPr lang="en-GB" dirty="0" smtClean="0">
                <a:latin typeface="Arial" pitchFamily="34" charset="0"/>
                <a:cs typeface="Arial" pitchFamily="34" charset="0"/>
              </a:rPr>
              <a:t>Thus, </a:t>
            </a:r>
            <a:r>
              <a:rPr lang="en-GB" dirty="0">
                <a:latin typeface="Arial" pitchFamily="34" charset="0"/>
                <a:cs typeface="Arial" pitchFamily="34" charset="0"/>
              </a:rPr>
              <a:t>for each branch in P</a:t>
            </a:r>
            <a:r>
              <a:rPr lang="en-GB" dirty="0" smtClean="0">
                <a:latin typeface="Arial" pitchFamily="34" charset="0"/>
                <a:cs typeface="Arial" pitchFamily="34" charset="0"/>
              </a:rPr>
              <a:t>osition 1, </a:t>
            </a:r>
            <a:r>
              <a:rPr lang="en-GB" dirty="0">
                <a:latin typeface="Arial" pitchFamily="34" charset="0"/>
                <a:cs typeface="Arial" pitchFamily="34" charset="0"/>
              </a:rPr>
              <a:t>we can extend out another </a:t>
            </a:r>
            <a:r>
              <a:rPr lang="en-GB" dirty="0" smtClean="0">
                <a:latin typeface="Arial" pitchFamily="34" charset="0"/>
                <a:cs typeface="Arial" pitchFamily="34" charset="0"/>
              </a:rPr>
              <a:t>3 </a:t>
            </a:r>
            <a:r>
              <a:rPr lang="en-GB" dirty="0">
                <a:latin typeface="Arial" pitchFamily="34" charset="0"/>
                <a:cs typeface="Arial" pitchFamily="34" charset="0"/>
              </a:rPr>
              <a:t>branches</a:t>
            </a:r>
            <a:r>
              <a:rPr lang="en-GB" dirty="0"/>
              <a:t>.</a:t>
            </a:r>
          </a:p>
        </p:txBody>
      </p:sp>
      <p:sp>
        <p:nvSpPr>
          <p:cNvPr id="42" name="AutoShape 63"/>
          <p:cNvSpPr>
            <a:spLocks noChangeShapeType="1"/>
          </p:cNvSpPr>
          <p:nvPr/>
        </p:nvSpPr>
        <p:spPr bwMode="auto">
          <a:xfrm flipH="1" flipV="1">
            <a:off x="1582424" y="3929461"/>
            <a:ext cx="1111570" cy="17894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3" name="Oval 75"/>
          <p:cNvSpPr>
            <a:spLocks noChangeArrowheads="1"/>
          </p:cNvSpPr>
          <p:nvPr/>
        </p:nvSpPr>
        <p:spPr bwMode="auto">
          <a:xfrm>
            <a:off x="2693994" y="5454212"/>
            <a:ext cx="529630" cy="529454"/>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cs typeface="Arial" pitchFamily="34" charset="0"/>
              </a:rPr>
              <a:t>D</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Oval 76"/>
          <p:cNvSpPr>
            <a:spLocks noChangeArrowheads="1"/>
          </p:cNvSpPr>
          <p:nvPr/>
        </p:nvSpPr>
        <p:spPr bwMode="auto">
          <a:xfrm>
            <a:off x="4459585" y="2181548"/>
            <a:ext cx="529630" cy="529454"/>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ea typeface="SimSun" pitchFamily="2" charset="-122"/>
                <a:cs typeface="Arial" pitchFamily="34" charset="0"/>
              </a:rPr>
              <a:t>B</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Oval 75"/>
          <p:cNvSpPr>
            <a:spLocks noChangeArrowheads="1"/>
          </p:cNvSpPr>
          <p:nvPr/>
        </p:nvSpPr>
        <p:spPr bwMode="auto">
          <a:xfrm>
            <a:off x="4494195" y="3842912"/>
            <a:ext cx="529630" cy="529454"/>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cs typeface="Arial" pitchFamily="34" charset="0"/>
              </a:rPr>
              <a:t>D</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Oval 74"/>
          <p:cNvSpPr>
            <a:spLocks noChangeArrowheads="1"/>
          </p:cNvSpPr>
          <p:nvPr/>
        </p:nvSpPr>
        <p:spPr bwMode="auto">
          <a:xfrm>
            <a:off x="4459585" y="3006632"/>
            <a:ext cx="529630" cy="529454"/>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latin typeface="Arial" pitchFamily="34" charset="0"/>
                <a:ea typeface="SimSun" pitchFamily="2" charset="-122"/>
                <a:cs typeface="Arial" pitchFamily="34" charset="0"/>
              </a:rPr>
              <a:t>C</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AutoShape 64"/>
          <p:cNvSpPr>
            <a:spLocks noChangeShapeType="1"/>
          </p:cNvSpPr>
          <p:nvPr/>
        </p:nvSpPr>
        <p:spPr bwMode="auto">
          <a:xfrm flipH="1" flipV="1">
            <a:off x="3410009" y="3127495"/>
            <a:ext cx="1049575" cy="14386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0" name="AutoShape 63"/>
          <p:cNvSpPr>
            <a:spLocks noChangeShapeType="1"/>
          </p:cNvSpPr>
          <p:nvPr/>
        </p:nvSpPr>
        <p:spPr bwMode="auto">
          <a:xfrm flipH="1" flipV="1">
            <a:off x="3356781" y="3086971"/>
            <a:ext cx="1114372" cy="93938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1" name="AutoShape 62"/>
          <p:cNvSpPr>
            <a:spLocks noChangeShapeType="1"/>
          </p:cNvSpPr>
          <p:nvPr/>
        </p:nvSpPr>
        <p:spPr bwMode="auto">
          <a:xfrm flipH="1">
            <a:off x="3356781" y="2446275"/>
            <a:ext cx="1102804" cy="69507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2" name="Right Brace 31"/>
          <p:cNvSpPr/>
          <p:nvPr/>
        </p:nvSpPr>
        <p:spPr>
          <a:xfrm>
            <a:off x="3321035" y="3729597"/>
            <a:ext cx="204069" cy="2254070"/>
          </a:xfrm>
          <a:prstGeom prst="rightBrac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33" name="TextBox 60"/>
          <p:cNvSpPr txBox="1"/>
          <p:nvPr/>
        </p:nvSpPr>
        <p:spPr>
          <a:xfrm>
            <a:off x="3580964" y="4450234"/>
            <a:ext cx="1063930" cy="1077218"/>
          </a:xfrm>
          <a:prstGeom prst="rect">
            <a:avLst/>
          </a:prstGeom>
          <a:noFill/>
          <a:ln>
            <a:solidFill>
              <a:schemeClr val="tx1"/>
            </a:solidFill>
          </a:ln>
        </p:spPr>
        <p:txBody>
          <a:bodyPr wrap="square" rtlCol="0">
            <a:spAutoFit/>
          </a:bodyPr>
          <a:lstStyle>
            <a:defPPr>
              <a:defRPr lang="en-US"/>
            </a:defPPr>
            <a:lvl1pPr algn="ctr" rtl="0" eaLnBrk="0" fontAlgn="base" hangingPunct="0">
              <a:spcBef>
                <a:spcPct val="50000"/>
              </a:spcBef>
              <a:spcAft>
                <a:spcPct val="0"/>
              </a:spcAft>
              <a:defRPr sz="2000" kern="1200">
                <a:solidFill>
                  <a:schemeClr val="tx1"/>
                </a:solidFill>
                <a:latin typeface="Garamond" pitchFamily="18" charset="0"/>
                <a:ea typeface="+mn-ea"/>
                <a:cs typeface="Arial" charset="0"/>
              </a:defRPr>
            </a:lvl1pPr>
            <a:lvl2pPr marL="4572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2pPr>
            <a:lvl3pPr marL="9144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3pPr>
            <a:lvl4pPr marL="13716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4pPr>
            <a:lvl5pPr marL="18288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5pPr>
            <a:lvl6pPr marL="2286000" algn="l" defTabSz="914400" rtl="0" eaLnBrk="1" latinLnBrk="0" hangingPunct="1">
              <a:defRPr sz="2000" kern="1200">
                <a:solidFill>
                  <a:schemeClr val="tx1"/>
                </a:solidFill>
                <a:latin typeface="Garamond" pitchFamily="18" charset="0"/>
                <a:ea typeface="+mn-ea"/>
                <a:cs typeface="Arial" charset="0"/>
              </a:defRPr>
            </a:lvl6pPr>
            <a:lvl7pPr marL="2743200" algn="l" defTabSz="914400" rtl="0" eaLnBrk="1" latinLnBrk="0" hangingPunct="1">
              <a:defRPr sz="2000" kern="1200">
                <a:solidFill>
                  <a:schemeClr val="tx1"/>
                </a:solidFill>
                <a:latin typeface="Garamond" pitchFamily="18" charset="0"/>
                <a:ea typeface="+mn-ea"/>
                <a:cs typeface="Arial" charset="0"/>
              </a:defRPr>
            </a:lvl7pPr>
            <a:lvl8pPr marL="3200400" algn="l" defTabSz="914400" rtl="0" eaLnBrk="1" latinLnBrk="0" hangingPunct="1">
              <a:defRPr sz="2000" kern="1200">
                <a:solidFill>
                  <a:schemeClr val="tx1"/>
                </a:solidFill>
                <a:latin typeface="Garamond" pitchFamily="18" charset="0"/>
                <a:ea typeface="+mn-ea"/>
                <a:cs typeface="Arial" charset="0"/>
              </a:defRPr>
            </a:lvl8pPr>
            <a:lvl9pPr marL="3657600" algn="l" defTabSz="914400" rtl="0" eaLnBrk="1" latinLnBrk="0" hangingPunct="1">
              <a:defRPr sz="2000" kern="1200">
                <a:solidFill>
                  <a:schemeClr val="tx1"/>
                </a:solidFill>
                <a:latin typeface="Garamond" pitchFamily="18" charset="0"/>
                <a:ea typeface="+mn-ea"/>
                <a:cs typeface="Arial" charset="0"/>
              </a:defRPr>
            </a:lvl9pPr>
          </a:lstStyle>
          <a:p>
            <a:pPr algn="l"/>
            <a:r>
              <a:rPr lang="en-GB" sz="1600" dirty="0" smtClean="0">
                <a:latin typeface="Arial" pitchFamily="34" charset="0"/>
                <a:cs typeface="Arial" pitchFamily="34" charset="0"/>
              </a:rPr>
              <a:t>Same for the other 3 branches</a:t>
            </a:r>
            <a:endParaRPr lang="en-GB" sz="1600" dirty="0">
              <a:latin typeface="Arial" pitchFamily="34" charset="0"/>
              <a:cs typeface="Arial" pitchFamily="34" charset="0"/>
            </a:endParaRPr>
          </a:p>
        </p:txBody>
      </p:sp>
      <p:sp>
        <p:nvSpPr>
          <p:cNvPr id="34" name="Title 7"/>
          <p:cNvSpPr txBox="1">
            <a:spLocks/>
          </p:cNvSpPr>
          <p:nvPr/>
        </p:nvSpPr>
        <p:spPr>
          <a:xfrm>
            <a:off x="567178" y="290950"/>
            <a:ext cx="7431709"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Tree Diagram</a:t>
            </a:r>
            <a:endParaRPr lang="en-GB" sz="3200" b="1" dirty="0" smtClean="0">
              <a:solidFill>
                <a:srgbClr val="FF0000"/>
              </a:solidFill>
            </a:endParaRPr>
          </a:p>
        </p:txBody>
      </p:sp>
      <p:sp>
        <p:nvSpPr>
          <p:cNvPr id="3" name="Slide Number Placeholder 2"/>
          <p:cNvSpPr>
            <a:spLocks noGrp="1"/>
          </p:cNvSpPr>
          <p:nvPr>
            <p:ph type="sldNum" sz="quarter" idx="12"/>
          </p:nvPr>
        </p:nvSpPr>
        <p:spPr/>
        <p:txBody>
          <a:bodyPr/>
          <a:lstStyle/>
          <a:p>
            <a:pPr algn="r"/>
            <a:fld id="{6767FADE-2612-3649-B495-F644A23F288B}" type="slidenum">
              <a:rPr lang="en-US" smtClean="0"/>
              <a:pPr algn="r"/>
              <a:t>11</a:t>
            </a:fld>
            <a:endParaRPr lang="en-US" dirty="0"/>
          </a:p>
        </p:txBody>
      </p:sp>
    </p:spTree>
    <p:extLst>
      <p:ext uri="{BB962C8B-B14F-4D97-AF65-F5344CB8AC3E}">
        <p14:creationId xmlns:p14="http://schemas.microsoft.com/office/powerpoint/2010/main" val="1088290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3" name="Subtitle 2"/>
          <p:cNvSpPr>
            <a:spLocks/>
          </p:cNvSpPr>
          <p:nvPr/>
        </p:nvSpPr>
        <p:spPr bwMode="auto">
          <a:xfrm>
            <a:off x="152400" y="979179"/>
            <a:ext cx="8808720" cy="4971455"/>
          </a:xfrm>
          <a:prstGeom prst="rect">
            <a:avLst/>
          </a:prstGeom>
          <a:noFill/>
          <a:ln w="9525">
            <a:noFill/>
            <a:miter lim="800000"/>
            <a:headEnd/>
            <a:tailEnd/>
          </a:ln>
        </p:spPr>
        <p:txBody>
          <a:bodyPr/>
          <a:lstStyle/>
          <a:p>
            <a:endParaRPr lang="en-SG" sz="2400" dirty="0" smtClean="0">
              <a:latin typeface="Arial" pitchFamily="34" charset="0"/>
              <a:cs typeface="Arial" pitchFamily="34" charset="0"/>
            </a:endParaRPr>
          </a:p>
          <a:p>
            <a:pPr marL="342900" indent="-342900">
              <a:buFont typeface="Arial" pitchFamily="34" charset="0"/>
              <a:buChar char="•"/>
            </a:pPr>
            <a:endParaRPr lang="en-GB" sz="2400" dirty="0" smtClean="0"/>
          </a:p>
          <a:p>
            <a:pPr marL="342900" indent="-342900">
              <a:buFont typeface="Arial" pitchFamily="34" charset="0"/>
              <a:buChar char="•"/>
            </a:pPr>
            <a:endParaRPr lang="en-GB" sz="2400" dirty="0">
              <a:latin typeface="Arial" pitchFamily="34" charset="0"/>
              <a:cs typeface="Arial" pitchFamily="34" charset="0"/>
            </a:endParaRPr>
          </a:p>
          <a:p>
            <a:pPr marL="342900" indent="-342900">
              <a:buFont typeface="Arial" pitchFamily="34" charset="0"/>
              <a:buChar char="•"/>
            </a:pPr>
            <a:endParaRPr lang="en-US" sz="2400" dirty="0">
              <a:latin typeface="Arial" pitchFamily="34" charset="0"/>
              <a:cs typeface="Arial" pitchFamily="34" charset="0"/>
            </a:endParaRPr>
          </a:p>
          <a:p>
            <a:pPr lvl="4"/>
            <a:r>
              <a:rPr lang="en-US" sz="2400" dirty="0">
                <a:latin typeface="Arial" pitchFamily="34" charset="0"/>
                <a:cs typeface="Arial" pitchFamily="34" charset="0"/>
              </a:rPr>
              <a:t>	</a:t>
            </a:r>
            <a:r>
              <a:rPr lang="en-US" sz="2400" dirty="0" smtClean="0">
                <a:latin typeface="Arial" pitchFamily="34" charset="0"/>
                <a:cs typeface="Arial" pitchFamily="34" charset="0"/>
              </a:rPr>
              <a:t>		</a:t>
            </a:r>
          </a:p>
          <a:p>
            <a:pPr marL="342900" indent="-342900">
              <a:buFont typeface="Arial" pitchFamily="34" charset="0"/>
              <a:buChar char="•"/>
            </a:pPr>
            <a:endParaRPr lang="en-SG" sz="2400" dirty="0" smtClean="0">
              <a:latin typeface="Arial" pitchFamily="34" charset="0"/>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p:txBody>
      </p:sp>
      <p:grpSp>
        <p:nvGrpSpPr>
          <p:cNvPr id="6" name="Group 54"/>
          <p:cNvGrpSpPr>
            <a:grpSpLocks noChangeAspect="1"/>
          </p:cNvGrpSpPr>
          <p:nvPr/>
        </p:nvGrpSpPr>
        <p:grpSpPr bwMode="auto">
          <a:xfrm>
            <a:off x="654452" y="955834"/>
            <a:ext cx="7980885" cy="4347687"/>
            <a:chOff x="1572" y="-2636"/>
            <a:chExt cx="8544" cy="4656"/>
          </a:xfrm>
        </p:grpSpPr>
        <p:sp>
          <p:nvSpPr>
            <p:cNvPr id="7" name="AutoShape 77"/>
            <p:cNvSpPr>
              <a:spLocks noChangeAspect="1" noChangeArrowheads="1" noTextEdit="1"/>
            </p:cNvSpPr>
            <p:nvPr/>
          </p:nvSpPr>
          <p:spPr bwMode="auto">
            <a:xfrm>
              <a:off x="1572" y="-2611"/>
              <a:ext cx="8544" cy="46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Oval 76"/>
            <p:cNvSpPr>
              <a:spLocks noChangeArrowheads="1"/>
            </p:cNvSpPr>
            <p:nvPr/>
          </p:nvSpPr>
          <p:spPr bwMode="auto">
            <a:xfrm>
              <a:off x="3763" y="-807"/>
              <a:ext cx="567" cy="567"/>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ea typeface="SimSun" pitchFamily="2" charset="-122"/>
                  <a:cs typeface="Arial" pitchFamily="34" charset="0"/>
                </a:rPr>
                <a:t>A</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9" name="Oval 75"/>
            <p:cNvSpPr>
              <a:spLocks noChangeArrowheads="1"/>
            </p:cNvSpPr>
            <p:nvPr/>
          </p:nvSpPr>
          <p:spPr bwMode="auto">
            <a:xfrm>
              <a:off x="3760" y="1286"/>
              <a:ext cx="567" cy="567"/>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latin typeface="Arial" pitchFamily="34" charset="0"/>
                  <a:cs typeface="Arial" pitchFamily="34" charset="0"/>
                </a:rPr>
                <a:t>C</a:t>
              </a:r>
            </a:p>
          </p:txBody>
        </p:sp>
        <p:sp>
          <p:nvSpPr>
            <p:cNvPr id="10" name="Oval 74"/>
            <p:cNvSpPr>
              <a:spLocks noChangeArrowheads="1"/>
            </p:cNvSpPr>
            <p:nvPr/>
          </p:nvSpPr>
          <p:spPr bwMode="auto">
            <a:xfrm>
              <a:off x="3763" y="278"/>
              <a:ext cx="567" cy="567"/>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ea typeface="SimSun" pitchFamily="2" charset="-122"/>
                  <a:cs typeface="Arial" pitchFamily="34" charset="0"/>
                </a:rPr>
                <a:t>B</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70"/>
            <p:cNvSpPr>
              <a:spLocks noChangeArrowheads="1"/>
            </p:cNvSpPr>
            <p:nvPr/>
          </p:nvSpPr>
          <p:spPr bwMode="auto">
            <a:xfrm>
              <a:off x="3640" y="-2636"/>
              <a:ext cx="646" cy="750"/>
            </a:xfrm>
            <a:prstGeom prst="rect">
              <a:avLst/>
            </a:prstGeom>
            <a:solidFill>
              <a:srgbClr val="00B0F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smtClean="0">
                  <a:latin typeface="Arial" pitchFamily="34" charset="0"/>
                  <a:cs typeface="Arial" pitchFamily="34" charset="0"/>
                </a:rPr>
                <a:t>4</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69"/>
            <p:cNvSpPr txBox="1">
              <a:spLocks noChangeArrowheads="1"/>
            </p:cNvSpPr>
            <p:nvPr/>
          </p:nvSpPr>
          <p:spPr bwMode="auto">
            <a:xfrm>
              <a:off x="3310" y="-1931"/>
              <a:ext cx="139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1</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66"/>
            <p:cNvSpPr>
              <a:spLocks noChangeArrowheads="1"/>
            </p:cNvSpPr>
            <p:nvPr/>
          </p:nvSpPr>
          <p:spPr bwMode="auto">
            <a:xfrm>
              <a:off x="5335" y="-2636"/>
              <a:ext cx="646" cy="750"/>
            </a:xfrm>
            <a:prstGeom prst="rect">
              <a:avLst/>
            </a:prstGeom>
            <a:solidFill>
              <a:srgbClr val="00B0F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Arial" pitchFamily="34" charset="0"/>
                  <a:ea typeface="SimSun" pitchFamily="2" charset="-122"/>
                  <a:cs typeface="Arial" pitchFamily="34" charset="0"/>
                </a:rPr>
                <a:t>3</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65"/>
            <p:cNvSpPr>
              <a:spLocks noChangeArrowheads="1"/>
            </p:cNvSpPr>
            <p:nvPr/>
          </p:nvSpPr>
          <p:spPr bwMode="auto">
            <a:xfrm>
              <a:off x="6984" y="-2621"/>
              <a:ext cx="646" cy="750"/>
            </a:xfrm>
            <a:prstGeom prst="rect">
              <a:avLst/>
            </a:prstGeom>
            <a:solidFill>
              <a:srgbClr val="00B0F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Arial" pitchFamily="34" charset="0"/>
                  <a:ea typeface="SimSun" pitchFamily="2" charset="-122"/>
                  <a:cs typeface="Arial" pitchFamily="34" charset="0"/>
                </a:rPr>
                <a:t>2</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AutoShape 64"/>
            <p:cNvSpPr>
              <a:spLocks noChangeShapeType="1"/>
            </p:cNvSpPr>
            <p:nvPr/>
          </p:nvSpPr>
          <p:spPr bwMode="auto">
            <a:xfrm flipH="1">
              <a:off x="2570" y="562"/>
              <a:ext cx="119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0" name="AutoShape 63"/>
            <p:cNvSpPr>
              <a:spLocks noChangeShapeType="1"/>
            </p:cNvSpPr>
            <p:nvPr/>
          </p:nvSpPr>
          <p:spPr bwMode="auto">
            <a:xfrm flipH="1" flipV="1">
              <a:off x="2570" y="594"/>
              <a:ext cx="1190" cy="10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1" name="AutoShape 62"/>
            <p:cNvSpPr>
              <a:spLocks noChangeShapeType="1"/>
            </p:cNvSpPr>
            <p:nvPr/>
          </p:nvSpPr>
          <p:spPr bwMode="auto">
            <a:xfrm flipH="1">
              <a:off x="2570" y="-523"/>
              <a:ext cx="1193" cy="10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2" name="Text Box 55"/>
            <p:cNvSpPr txBox="1">
              <a:spLocks noChangeArrowheads="1"/>
            </p:cNvSpPr>
            <p:nvPr/>
          </p:nvSpPr>
          <p:spPr bwMode="auto">
            <a:xfrm>
              <a:off x="1696" y="191"/>
              <a:ext cx="874"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itchFamily="34" charset="0"/>
                  <a:ea typeface="SimSun" pitchFamily="2" charset="-122"/>
                  <a:cs typeface="Arial" pitchFamily="34" charset="0"/>
                </a:rPr>
                <a:t>Initial Point</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8" name="Rectangle 65"/>
          <p:cNvSpPr>
            <a:spLocks noChangeArrowheads="1"/>
          </p:cNvSpPr>
          <p:nvPr/>
        </p:nvSpPr>
        <p:spPr bwMode="auto">
          <a:xfrm>
            <a:off x="7100220" y="975030"/>
            <a:ext cx="603424" cy="700336"/>
          </a:xfrm>
          <a:prstGeom prst="rect">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itchFamily="34" charset="0"/>
                <a:ea typeface="SimSun" pitchFamily="2" charset="-122"/>
                <a:cs typeface="Arial" pitchFamily="34" charset="0"/>
              </a:rPr>
              <a:t>?</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 name="Text Box 69"/>
          <p:cNvSpPr txBox="1">
            <a:spLocks noChangeArrowheads="1"/>
          </p:cNvSpPr>
          <p:nvPr/>
        </p:nvSpPr>
        <p:spPr bwMode="auto">
          <a:xfrm>
            <a:off x="3918326" y="1622014"/>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smtClean="0">
                <a:latin typeface="Arial" pitchFamily="34" charset="0"/>
                <a:ea typeface="SimSun" pitchFamily="2" charset="-122"/>
                <a:cs typeface="Arial" pitchFamily="34" charset="0"/>
              </a:rPr>
              <a:t>2</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40" name="Text Box 69"/>
          <p:cNvSpPr txBox="1">
            <a:spLocks noChangeArrowheads="1"/>
          </p:cNvSpPr>
          <p:nvPr/>
        </p:nvSpPr>
        <p:spPr bwMode="auto">
          <a:xfrm>
            <a:off x="5342677" y="1598539"/>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a:latin typeface="Arial" pitchFamily="34" charset="0"/>
                <a:ea typeface="SimSun" pitchFamily="2" charset="-122"/>
                <a:cs typeface="Arial" pitchFamily="34" charset="0"/>
              </a:rPr>
              <a:t>3</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Text Box 69"/>
          <p:cNvSpPr txBox="1">
            <a:spLocks noChangeArrowheads="1"/>
          </p:cNvSpPr>
          <p:nvPr/>
        </p:nvSpPr>
        <p:spPr bwMode="auto">
          <a:xfrm>
            <a:off x="6750402" y="1622276"/>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a:latin typeface="Arial" pitchFamily="34" charset="0"/>
                <a:ea typeface="SimSun" pitchFamily="2" charset="-122"/>
                <a:cs typeface="Arial" pitchFamily="34" charset="0"/>
              </a:rPr>
              <a:t>4</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p:nvSpPr>
        <p:spPr>
          <a:xfrm>
            <a:off x="968149" y="6047619"/>
            <a:ext cx="7316923" cy="646331"/>
          </a:xfrm>
          <a:prstGeom prst="rect">
            <a:avLst/>
          </a:prstGeom>
        </p:spPr>
        <p:txBody>
          <a:bodyPr wrap="square">
            <a:spAutoFit/>
          </a:bodyPr>
          <a:lstStyle/>
          <a:p>
            <a:r>
              <a:rPr lang="en-GB" dirty="0">
                <a:latin typeface="Arial" pitchFamily="34" charset="0"/>
                <a:cs typeface="Arial" pitchFamily="34" charset="0"/>
              </a:rPr>
              <a:t>To place a </a:t>
            </a:r>
            <a:r>
              <a:rPr lang="en-GB" dirty="0" smtClean="0">
                <a:latin typeface="Arial" pitchFamily="34" charset="0"/>
                <a:cs typeface="Arial" pitchFamily="34" charset="0"/>
              </a:rPr>
              <a:t>letter in </a:t>
            </a:r>
            <a:r>
              <a:rPr lang="en-GB" dirty="0">
                <a:latin typeface="Arial" pitchFamily="34" charset="0"/>
                <a:cs typeface="Arial" pitchFamily="34" charset="0"/>
              </a:rPr>
              <a:t>P</a:t>
            </a:r>
            <a:r>
              <a:rPr lang="en-GB" dirty="0" smtClean="0">
                <a:latin typeface="Arial" pitchFamily="34" charset="0"/>
                <a:cs typeface="Arial" pitchFamily="34" charset="0"/>
              </a:rPr>
              <a:t>osition 3, </a:t>
            </a:r>
            <a:r>
              <a:rPr lang="en-GB" dirty="0">
                <a:latin typeface="Arial" pitchFamily="34" charset="0"/>
                <a:cs typeface="Arial" pitchFamily="34" charset="0"/>
              </a:rPr>
              <a:t>we are left with 2</a:t>
            </a:r>
            <a:r>
              <a:rPr lang="en-GB" dirty="0" smtClean="0">
                <a:latin typeface="Arial" pitchFamily="34" charset="0"/>
                <a:cs typeface="Arial" pitchFamily="34" charset="0"/>
              </a:rPr>
              <a:t> </a:t>
            </a:r>
            <a:r>
              <a:rPr lang="en-GB" dirty="0">
                <a:latin typeface="Arial" pitchFamily="34" charset="0"/>
                <a:cs typeface="Arial" pitchFamily="34" charset="0"/>
              </a:rPr>
              <a:t>choices. </a:t>
            </a:r>
            <a:r>
              <a:rPr lang="en-GB" dirty="0" smtClean="0">
                <a:latin typeface="Arial" pitchFamily="34" charset="0"/>
                <a:cs typeface="Arial" pitchFamily="34" charset="0"/>
              </a:rPr>
              <a:t>Thus, </a:t>
            </a:r>
            <a:r>
              <a:rPr lang="en-GB" dirty="0">
                <a:latin typeface="Arial" pitchFamily="34" charset="0"/>
                <a:cs typeface="Arial" pitchFamily="34" charset="0"/>
              </a:rPr>
              <a:t>for each branch in P</a:t>
            </a:r>
            <a:r>
              <a:rPr lang="en-GB" dirty="0" smtClean="0">
                <a:latin typeface="Arial" pitchFamily="34" charset="0"/>
                <a:cs typeface="Arial" pitchFamily="34" charset="0"/>
              </a:rPr>
              <a:t>osition 2</a:t>
            </a:r>
            <a:r>
              <a:rPr lang="en-GB" dirty="0">
                <a:latin typeface="Arial" pitchFamily="34" charset="0"/>
                <a:cs typeface="Arial" pitchFamily="34" charset="0"/>
              </a:rPr>
              <a:t>, we can extend out another 2</a:t>
            </a:r>
            <a:r>
              <a:rPr lang="en-GB" dirty="0" smtClean="0">
                <a:latin typeface="Arial" pitchFamily="34" charset="0"/>
                <a:cs typeface="Arial" pitchFamily="34" charset="0"/>
              </a:rPr>
              <a:t> </a:t>
            </a:r>
            <a:r>
              <a:rPr lang="en-GB" dirty="0">
                <a:latin typeface="Arial" pitchFamily="34" charset="0"/>
                <a:cs typeface="Arial" pitchFamily="34" charset="0"/>
              </a:rPr>
              <a:t>branches</a:t>
            </a:r>
            <a:r>
              <a:rPr lang="en-GB" dirty="0"/>
              <a:t>.</a:t>
            </a:r>
          </a:p>
        </p:txBody>
      </p:sp>
      <p:sp>
        <p:nvSpPr>
          <p:cNvPr id="42" name="AutoShape 63"/>
          <p:cNvSpPr>
            <a:spLocks noChangeShapeType="1"/>
          </p:cNvSpPr>
          <p:nvPr/>
        </p:nvSpPr>
        <p:spPr bwMode="auto">
          <a:xfrm flipH="1" flipV="1">
            <a:off x="1582424" y="3929462"/>
            <a:ext cx="1111570" cy="17759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3" name="Oval 75"/>
          <p:cNvSpPr>
            <a:spLocks noChangeArrowheads="1"/>
          </p:cNvSpPr>
          <p:nvPr/>
        </p:nvSpPr>
        <p:spPr bwMode="auto">
          <a:xfrm>
            <a:off x="2693994" y="5454212"/>
            <a:ext cx="529630" cy="529454"/>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cs typeface="Arial" pitchFamily="34" charset="0"/>
              </a:rPr>
              <a:t>D</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Oval 76"/>
          <p:cNvSpPr>
            <a:spLocks noChangeArrowheads="1"/>
          </p:cNvSpPr>
          <p:nvPr/>
        </p:nvSpPr>
        <p:spPr bwMode="auto">
          <a:xfrm>
            <a:off x="4459585" y="2181548"/>
            <a:ext cx="529630" cy="529454"/>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ea typeface="SimSun" pitchFamily="2" charset="-122"/>
                <a:cs typeface="Arial" pitchFamily="34" charset="0"/>
              </a:rPr>
              <a:t>B</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Oval 75"/>
          <p:cNvSpPr>
            <a:spLocks noChangeArrowheads="1"/>
          </p:cNvSpPr>
          <p:nvPr/>
        </p:nvSpPr>
        <p:spPr bwMode="auto">
          <a:xfrm>
            <a:off x="4508050" y="3912187"/>
            <a:ext cx="529630" cy="529454"/>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cs typeface="Arial" pitchFamily="34" charset="0"/>
              </a:rPr>
              <a:t>D</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Oval 74"/>
          <p:cNvSpPr>
            <a:spLocks noChangeArrowheads="1"/>
          </p:cNvSpPr>
          <p:nvPr/>
        </p:nvSpPr>
        <p:spPr bwMode="auto">
          <a:xfrm>
            <a:off x="4459585" y="3006632"/>
            <a:ext cx="529630" cy="529454"/>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latin typeface="Arial" pitchFamily="34" charset="0"/>
                <a:ea typeface="SimSun" pitchFamily="2" charset="-122"/>
                <a:cs typeface="Arial" pitchFamily="34" charset="0"/>
              </a:rPr>
              <a:t>C</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AutoShape 64"/>
          <p:cNvSpPr>
            <a:spLocks noChangeShapeType="1"/>
          </p:cNvSpPr>
          <p:nvPr/>
        </p:nvSpPr>
        <p:spPr bwMode="auto">
          <a:xfrm flipH="1" flipV="1">
            <a:off x="3393678" y="3086971"/>
            <a:ext cx="1077475" cy="54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0" name="AutoShape 63"/>
          <p:cNvSpPr>
            <a:spLocks noChangeShapeType="1"/>
          </p:cNvSpPr>
          <p:nvPr/>
        </p:nvSpPr>
        <p:spPr bwMode="auto">
          <a:xfrm flipH="1" flipV="1">
            <a:off x="3356781" y="3086971"/>
            <a:ext cx="1114372" cy="93938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1" name="AutoShape 62"/>
          <p:cNvSpPr>
            <a:spLocks noChangeShapeType="1"/>
          </p:cNvSpPr>
          <p:nvPr/>
        </p:nvSpPr>
        <p:spPr bwMode="auto">
          <a:xfrm flipH="1">
            <a:off x="3356781" y="2446275"/>
            <a:ext cx="1102804" cy="69507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2" name="Right Brace 31"/>
          <p:cNvSpPr/>
          <p:nvPr/>
        </p:nvSpPr>
        <p:spPr>
          <a:xfrm>
            <a:off x="3321035" y="3729597"/>
            <a:ext cx="204069" cy="2254070"/>
          </a:xfrm>
          <a:prstGeom prst="rightBrac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33" name="TextBox 60"/>
          <p:cNvSpPr txBox="1"/>
          <p:nvPr/>
        </p:nvSpPr>
        <p:spPr>
          <a:xfrm>
            <a:off x="3580963" y="4618125"/>
            <a:ext cx="1191901" cy="830997"/>
          </a:xfrm>
          <a:prstGeom prst="rect">
            <a:avLst/>
          </a:prstGeom>
          <a:noFill/>
          <a:ln>
            <a:solidFill>
              <a:schemeClr val="tx1"/>
            </a:solidFill>
          </a:ln>
        </p:spPr>
        <p:txBody>
          <a:bodyPr wrap="square" rtlCol="0">
            <a:spAutoFit/>
          </a:bodyPr>
          <a:lstStyle>
            <a:defPPr>
              <a:defRPr lang="en-US"/>
            </a:defPPr>
            <a:lvl1pPr algn="ctr" rtl="0" eaLnBrk="0" fontAlgn="base" hangingPunct="0">
              <a:spcBef>
                <a:spcPct val="50000"/>
              </a:spcBef>
              <a:spcAft>
                <a:spcPct val="0"/>
              </a:spcAft>
              <a:defRPr sz="2000" kern="1200">
                <a:solidFill>
                  <a:schemeClr val="tx1"/>
                </a:solidFill>
                <a:latin typeface="Garamond" pitchFamily="18" charset="0"/>
                <a:ea typeface="+mn-ea"/>
                <a:cs typeface="Arial" charset="0"/>
              </a:defRPr>
            </a:lvl1pPr>
            <a:lvl2pPr marL="4572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2pPr>
            <a:lvl3pPr marL="9144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3pPr>
            <a:lvl4pPr marL="13716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4pPr>
            <a:lvl5pPr marL="18288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5pPr>
            <a:lvl6pPr marL="2286000" algn="l" defTabSz="914400" rtl="0" eaLnBrk="1" latinLnBrk="0" hangingPunct="1">
              <a:defRPr sz="2000" kern="1200">
                <a:solidFill>
                  <a:schemeClr val="tx1"/>
                </a:solidFill>
                <a:latin typeface="Garamond" pitchFamily="18" charset="0"/>
                <a:ea typeface="+mn-ea"/>
                <a:cs typeface="Arial" charset="0"/>
              </a:defRPr>
            </a:lvl6pPr>
            <a:lvl7pPr marL="2743200" algn="l" defTabSz="914400" rtl="0" eaLnBrk="1" latinLnBrk="0" hangingPunct="1">
              <a:defRPr sz="2000" kern="1200">
                <a:solidFill>
                  <a:schemeClr val="tx1"/>
                </a:solidFill>
                <a:latin typeface="Garamond" pitchFamily="18" charset="0"/>
                <a:ea typeface="+mn-ea"/>
                <a:cs typeface="Arial" charset="0"/>
              </a:defRPr>
            </a:lvl7pPr>
            <a:lvl8pPr marL="3200400" algn="l" defTabSz="914400" rtl="0" eaLnBrk="1" latinLnBrk="0" hangingPunct="1">
              <a:defRPr sz="2000" kern="1200">
                <a:solidFill>
                  <a:schemeClr val="tx1"/>
                </a:solidFill>
                <a:latin typeface="Garamond" pitchFamily="18" charset="0"/>
                <a:ea typeface="+mn-ea"/>
                <a:cs typeface="Arial" charset="0"/>
              </a:defRPr>
            </a:lvl8pPr>
            <a:lvl9pPr marL="3657600" algn="l" defTabSz="914400" rtl="0" eaLnBrk="1" latinLnBrk="0" hangingPunct="1">
              <a:defRPr sz="2000" kern="1200">
                <a:solidFill>
                  <a:schemeClr val="tx1"/>
                </a:solidFill>
                <a:latin typeface="Garamond" pitchFamily="18" charset="0"/>
                <a:ea typeface="+mn-ea"/>
                <a:cs typeface="Arial" charset="0"/>
              </a:defRPr>
            </a:lvl9pPr>
          </a:lstStyle>
          <a:p>
            <a:pPr algn="l"/>
            <a:r>
              <a:rPr lang="en-GB" sz="1600" dirty="0" smtClean="0">
                <a:latin typeface="Arial" pitchFamily="34" charset="0"/>
                <a:cs typeface="Arial" pitchFamily="34" charset="0"/>
              </a:rPr>
              <a:t>Same for the other 3 branches</a:t>
            </a:r>
            <a:endParaRPr lang="en-GB" sz="1600" dirty="0">
              <a:latin typeface="Arial" pitchFamily="34" charset="0"/>
              <a:cs typeface="Arial" pitchFamily="34" charset="0"/>
            </a:endParaRPr>
          </a:p>
        </p:txBody>
      </p:sp>
      <p:sp>
        <p:nvSpPr>
          <p:cNvPr id="34" name="Oval 76"/>
          <p:cNvSpPr>
            <a:spLocks noChangeArrowheads="1"/>
          </p:cNvSpPr>
          <p:nvPr/>
        </p:nvSpPr>
        <p:spPr bwMode="auto">
          <a:xfrm>
            <a:off x="6220772" y="1887392"/>
            <a:ext cx="529630" cy="529454"/>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latin typeface="Arial" pitchFamily="34" charset="0"/>
                <a:ea typeface="SimSun" pitchFamily="2" charset="-122"/>
                <a:cs typeface="Arial" pitchFamily="34" charset="0"/>
              </a:rPr>
              <a:t>C</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35" name="Oval 74"/>
          <p:cNvSpPr>
            <a:spLocks noChangeArrowheads="1"/>
          </p:cNvSpPr>
          <p:nvPr/>
        </p:nvSpPr>
        <p:spPr bwMode="auto">
          <a:xfrm>
            <a:off x="6220772" y="2670911"/>
            <a:ext cx="529630" cy="529454"/>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latin typeface="Arial" pitchFamily="34" charset="0"/>
                <a:ea typeface="SimSun" pitchFamily="2" charset="-122"/>
                <a:cs typeface="Arial" pitchFamily="34" charset="0"/>
              </a:rPr>
              <a:t>D</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36" name="AutoShape 64"/>
          <p:cNvSpPr>
            <a:spLocks noChangeShapeType="1"/>
          </p:cNvSpPr>
          <p:nvPr/>
        </p:nvSpPr>
        <p:spPr bwMode="auto">
          <a:xfrm flipH="1" flipV="1">
            <a:off x="5057368" y="2564601"/>
            <a:ext cx="1163403" cy="3987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7" name="AutoShape 62"/>
          <p:cNvSpPr>
            <a:spLocks noChangeShapeType="1"/>
          </p:cNvSpPr>
          <p:nvPr/>
        </p:nvSpPr>
        <p:spPr bwMode="auto">
          <a:xfrm flipH="1">
            <a:off x="5044704" y="2181548"/>
            <a:ext cx="1176068" cy="36115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4" name="Right Brace 43"/>
          <p:cNvSpPr/>
          <p:nvPr/>
        </p:nvSpPr>
        <p:spPr>
          <a:xfrm>
            <a:off x="5147061" y="2963319"/>
            <a:ext cx="102034" cy="1478321"/>
          </a:xfrm>
          <a:prstGeom prst="rightBrac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45" name="TextBox 60"/>
          <p:cNvSpPr txBox="1"/>
          <p:nvPr/>
        </p:nvSpPr>
        <p:spPr>
          <a:xfrm>
            <a:off x="5420925" y="3430939"/>
            <a:ext cx="1343413" cy="830997"/>
          </a:xfrm>
          <a:prstGeom prst="rect">
            <a:avLst/>
          </a:prstGeom>
          <a:noFill/>
          <a:ln>
            <a:solidFill>
              <a:schemeClr val="tx1"/>
            </a:solidFill>
          </a:ln>
        </p:spPr>
        <p:txBody>
          <a:bodyPr wrap="square" rtlCol="0">
            <a:spAutoFit/>
          </a:bodyPr>
          <a:lstStyle>
            <a:defPPr>
              <a:defRPr lang="en-US"/>
            </a:defPPr>
            <a:lvl1pPr algn="ctr" rtl="0" eaLnBrk="0" fontAlgn="base" hangingPunct="0">
              <a:spcBef>
                <a:spcPct val="50000"/>
              </a:spcBef>
              <a:spcAft>
                <a:spcPct val="0"/>
              </a:spcAft>
              <a:defRPr sz="2000" kern="1200">
                <a:solidFill>
                  <a:schemeClr val="tx1"/>
                </a:solidFill>
                <a:latin typeface="Garamond" pitchFamily="18" charset="0"/>
                <a:ea typeface="+mn-ea"/>
                <a:cs typeface="Arial" charset="0"/>
              </a:defRPr>
            </a:lvl1pPr>
            <a:lvl2pPr marL="4572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2pPr>
            <a:lvl3pPr marL="9144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3pPr>
            <a:lvl4pPr marL="13716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4pPr>
            <a:lvl5pPr marL="18288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5pPr>
            <a:lvl6pPr marL="2286000" algn="l" defTabSz="914400" rtl="0" eaLnBrk="1" latinLnBrk="0" hangingPunct="1">
              <a:defRPr sz="2000" kern="1200">
                <a:solidFill>
                  <a:schemeClr val="tx1"/>
                </a:solidFill>
                <a:latin typeface="Garamond" pitchFamily="18" charset="0"/>
                <a:ea typeface="+mn-ea"/>
                <a:cs typeface="Arial" charset="0"/>
              </a:defRPr>
            </a:lvl6pPr>
            <a:lvl7pPr marL="2743200" algn="l" defTabSz="914400" rtl="0" eaLnBrk="1" latinLnBrk="0" hangingPunct="1">
              <a:defRPr sz="2000" kern="1200">
                <a:solidFill>
                  <a:schemeClr val="tx1"/>
                </a:solidFill>
                <a:latin typeface="Garamond" pitchFamily="18" charset="0"/>
                <a:ea typeface="+mn-ea"/>
                <a:cs typeface="Arial" charset="0"/>
              </a:defRPr>
            </a:lvl7pPr>
            <a:lvl8pPr marL="3200400" algn="l" defTabSz="914400" rtl="0" eaLnBrk="1" latinLnBrk="0" hangingPunct="1">
              <a:defRPr sz="2000" kern="1200">
                <a:solidFill>
                  <a:schemeClr val="tx1"/>
                </a:solidFill>
                <a:latin typeface="Garamond" pitchFamily="18" charset="0"/>
                <a:ea typeface="+mn-ea"/>
                <a:cs typeface="Arial" charset="0"/>
              </a:defRPr>
            </a:lvl8pPr>
            <a:lvl9pPr marL="3657600" algn="l" defTabSz="914400" rtl="0" eaLnBrk="1" latinLnBrk="0" hangingPunct="1">
              <a:defRPr sz="2000" kern="1200">
                <a:solidFill>
                  <a:schemeClr val="tx1"/>
                </a:solidFill>
                <a:latin typeface="Garamond" pitchFamily="18" charset="0"/>
                <a:ea typeface="+mn-ea"/>
                <a:cs typeface="Arial" charset="0"/>
              </a:defRPr>
            </a:lvl9pPr>
          </a:lstStyle>
          <a:p>
            <a:pPr algn="l"/>
            <a:r>
              <a:rPr lang="en-GB" sz="1600" dirty="0" smtClean="0">
                <a:latin typeface="Arial" pitchFamily="34" charset="0"/>
                <a:cs typeface="Arial" pitchFamily="34" charset="0"/>
              </a:rPr>
              <a:t>Same for the other </a:t>
            </a:r>
            <a:r>
              <a:rPr lang="en-GB" sz="1600" dirty="0">
                <a:latin typeface="Arial" pitchFamily="34" charset="0"/>
                <a:cs typeface="Arial" pitchFamily="34" charset="0"/>
              </a:rPr>
              <a:t>2</a:t>
            </a:r>
            <a:r>
              <a:rPr lang="en-GB" sz="1600" dirty="0" smtClean="0">
                <a:latin typeface="Arial" pitchFamily="34" charset="0"/>
                <a:cs typeface="Arial" pitchFamily="34" charset="0"/>
              </a:rPr>
              <a:t> branches</a:t>
            </a:r>
            <a:endParaRPr lang="en-GB" sz="1600" dirty="0">
              <a:latin typeface="Arial" pitchFamily="34" charset="0"/>
              <a:cs typeface="Arial" pitchFamily="34" charset="0"/>
            </a:endParaRPr>
          </a:p>
        </p:txBody>
      </p:sp>
      <p:sp>
        <p:nvSpPr>
          <p:cNvPr id="46" name="Title 7"/>
          <p:cNvSpPr txBox="1">
            <a:spLocks/>
          </p:cNvSpPr>
          <p:nvPr/>
        </p:nvSpPr>
        <p:spPr>
          <a:xfrm>
            <a:off x="567178" y="290950"/>
            <a:ext cx="7431709"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Tree Diagram</a:t>
            </a:r>
            <a:endParaRPr lang="en-GB" sz="3200" b="1" dirty="0" smtClean="0">
              <a:solidFill>
                <a:srgbClr val="FF0000"/>
              </a:solidFill>
            </a:endParaRPr>
          </a:p>
        </p:txBody>
      </p:sp>
      <p:sp>
        <p:nvSpPr>
          <p:cNvPr id="3" name="Slide Number Placeholder 2"/>
          <p:cNvSpPr>
            <a:spLocks noGrp="1"/>
          </p:cNvSpPr>
          <p:nvPr>
            <p:ph type="sldNum" sz="quarter" idx="12"/>
          </p:nvPr>
        </p:nvSpPr>
        <p:spPr/>
        <p:txBody>
          <a:bodyPr/>
          <a:lstStyle/>
          <a:p>
            <a:pPr algn="r"/>
            <a:fld id="{6767FADE-2612-3649-B495-F644A23F288B}" type="slidenum">
              <a:rPr lang="en-US" smtClean="0"/>
              <a:pPr algn="r"/>
              <a:t>12</a:t>
            </a:fld>
            <a:endParaRPr lang="en-US" dirty="0"/>
          </a:p>
        </p:txBody>
      </p:sp>
    </p:spTree>
    <p:extLst>
      <p:ext uri="{BB962C8B-B14F-4D97-AF65-F5344CB8AC3E}">
        <p14:creationId xmlns:p14="http://schemas.microsoft.com/office/powerpoint/2010/main" val="1659872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3" name="Subtitle 2"/>
          <p:cNvSpPr>
            <a:spLocks/>
          </p:cNvSpPr>
          <p:nvPr/>
        </p:nvSpPr>
        <p:spPr bwMode="auto">
          <a:xfrm>
            <a:off x="152400" y="979179"/>
            <a:ext cx="8808720" cy="4971455"/>
          </a:xfrm>
          <a:prstGeom prst="rect">
            <a:avLst/>
          </a:prstGeom>
          <a:noFill/>
          <a:ln w="9525">
            <a:noFill/>
            <a:miter lim="800000"/>
            <a:headEnd/>
            <a:tailEnd/>
          </a:ln>
        </p:spPr>
        <p:txBody>
          <a:bodyPr/>
          <a:lstStyle/>
          <a:p>
            <a:endParaRPr lang="en-SG" sz="2400" dirty="0" smtClean="0">
              <a:latin typeface="Arial" pitchFamily="34" charset="0"/>
              <a:cs typeface="Arial" pitchFamily="34" charset="0"/>
            </a:endParaRPr>
          </a:p>
          <a:p>
            <a:pPr marL="342900" indent="-342900">
              <a:buFont typeface="Arial" pitchFamily="34" charset="0"/>
              <a:buChar char="•"/>
            </a:pPr>
            <a:endParaRPr lang="en-GB" sz="2400" dirty="0" smtClean="0"/>
          </a:p>
          <a:p>
            <a:pPr marL="342900" indent="-342900">
              <a:buFont typeface="Arial" pitchFamily="34" charset="0"/>
              <a:buChar char="•"/>
            </a:pPr>
            <a:endParaRPr lang="en-GB" sz="2400" dirty="0">
              <a:latin typeface="Arial" pitchFamily="34" charset="0"/>
              <a:cs typeface="Arial" pitchFamily="34" charset="0"/>
            </a:endParaRPr>
          </a:p>
          <a:p>
            <a:pPr marL="342900" indent="-342900">
              <a:buFont typeface="Arial" pitchFamily="34" charset="0"/>
              <a:buChar char="•"/>
            </a:pPr>
            <a:endParaRPr lang="en-US" sz="2400" dirty="0">
              <a:latin typeface="Arial" pitchFamily="34" charset="0"/>
              <a:cs typeface="Arial" pitchFamily="34" charset="0"/>
            </a:endParaRPr>
          </a:p>
          <a:p>
            <a:pPr lvl="4"/>
            <a:r>
              <a:rPr lang="en-US" sz="2400" dirty="0">
                <a:latin typeface="Arial" pitchFamily="34" charset="0"/>
                <a:cs typeface="Arial" pitchFamily="34" charset="0"/>
              </a:rPr>
              <a:t>	</a:t>
            </a:r>
            <a:r>
              <a:rPr lang="en-US" sz="2400" dirty="0" smtClean="0">
                <a:latin typeface="Arial" pitchFamily="34" charset="0"/>
                <a:cs typeface="Arial" pitchFamily="34" charset="0"/>
              </a:rPr>
              <a:t>		</a:t>
            </a:r>
          </a:p>
          <a:p>
            <a:pPr marL="342900" indent="-342900">
              <a:buFont typeface="Arial" pitchFamily="34" charset="0"/>
              <a:buChar char="•"/>
            </a:pPr>
            <a:endParaRPr lang="en-SG" sz="2400" dirty="0" smtClean="0">
              <a:latin typeface="Arial" pitchFamily="34" charset="0"/>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p:txBody>
      </p:sp>
      <p:grpSp>
        <p:nvGrpSpPr>
          <p:cNvPr id="6" name="Group 54"/>
          <p:cNvGrpSpPr>
            <a:grpSpLocks noChangeAspect="1"/>
          </p:cNvGrpSpPr>
          <p:nvPr/>
        </p:nvGrpSpPr>
        <p:grpSpPr bwMode="auto">
          <a:xfrm>
            <a:off x="654452" y="955834"/>
            <a:ext cx="7980885" cy="4347687"/>
            <a:chOff x="1572" y="-2636"/>
            <a:chExt cx="8544" cy="4656"/>
          </a:xfrm>
        </p:grpSpPr>
        <p:sp>
          <p:nvSpPr>
            <p:cNvPr id="7" name="AutoShape 77"/>
            <p:cNvSpPr>
              <a:spLocks noChangeAspect="1" noChangeArrowheads="1" noTextEdit="1"/>
            </p:cNvSpPr>
            <p:nvPr/>
          </p:nvSpPr>
          <p:spPr bwMode="auto">
            <a:xfrm>
              <a:off x="1572" y="-2611"/>
              <a:ext cx="8544" cy="46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8" name="Oval 76"/>
            <p:cNvSpPr>
              <a:spLocks noChangeArrowheads="1"/>
            </p:cNvSpPr>
            <p:nvPr/>
          </p:nvSpPr>
          <p:spPr bwMode="auto">
            <a:xfrm>
              <a:off x="3763" y="-807"/>
              <a:ext cx="567" cy="567"/>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ea typeface="SimSun" pitchFamily="2" charset="-122"/>
                  <a:cs typeface="Arial" pitchFamily="34" charset="0"/>
                </a:rPr>
                <a:t>A</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9" name="Oval 75"/>
            <p:cNvSpPr>
              <a:spLocks noChangeArrowheads="1"/>
            </p:cNvSpPr>
            <p:nvPr/>
          </p:nvSpPr>
          <p:spPr bwMode="auto">
            <a:xfrm>
              <a:off x="3760" y="1286"/>
              <a:ext cx="567" cy="567"/>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latin typeface="Arial" pitchFamily="34" charset="0"/>
                  <a:cs typeface="Arial" pitchFamily="34" charset="0"/>
                </a:rPr>
                <a:t>C</a:t>
              </a:r>
            </a:p>
          </p:txBody>
        </p:sp>
        <p:sp>
          <p:nvSpPr>
            <p:cNvPr id="10" name="Oval 74"/>
            <p:cNvSpPr>
              <a:spLocks noChangeArrowheads="1"/>
            </p:cNvSpPr>
            <p:nvPr/>
          </p:nvSpPr>
          <p:spPr bwMode="auto">
            <a:xfrm>
              <a:off x="3763" y="278"/>
              <a:ext cx="567" cy="567"/>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ea typeface="SimSun" pitchFamily="2" charset="-122"/>
                  <a:cs typeface="Arial" pitchFamily="34" charset="0"/>
                </a:rPr>
                <a:t>B</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70"/>
            <p:cNvSpPr>
              <a:spLocks noChangeArrowheads="1"/>
            </p:cNvSpPr>
            <p:nvPr/>
          </p:nvSpPr>
          <p:spPr bwMode="auto">
            <a:xfrm>
              <a:off x="3640" y="-2636"/>
              <a:ext cx="646" cy="750"/>
            </a:xfrm>
            <a:prstGeom prst="rect">
              <a:avLst/>
            </a:prstGeom>
            <a:solidFill>
              <a:srgbClr val="00B0F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smtClean="0">
                  <a:latin typeface="Arial" pitchFamily="34" charset="0"/>
                  <a:cs typeface="Arial" pitchFamily="34" charset="0"/>
                </a:rPr>
                <a:t>4</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69"/>
            <p:cNvSpPr txBox="1">
              <a:spLocks noChangeArrowheads="1"/>
            </p:cNvSpPr>
            <p:nvPr/>
          </p:nvSpPr>
          <p:spPr bwMode="auto">
            <a:xfrm>
              <a:off x="3310" y="-1931"/>
              <a:ext cx="139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1</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66"/>
            <p:cNvSpPr>
              <a:spLocks noChangeArrowheads="1"/>
            </p:cNvSpPr>
            <p:nvPr/>
          </p:nvSpPr>
          <p:spPr bwMode="auto">
            <a:xfrm>
              <a:off x="5335" y="-2636"/>
              <a:ext cx="646" cy="750"/>
            </a:xfrm>
            <a:prstGeom prst="rect">
              <a:avLst/>
            </a:prstGeom>
            <a:solidFill>
              <a:srgbClr val="00B0F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Arial" pitchFamily="34" charset="0"/>
                  <a:ea typeface="SimSun" pitchFamily="2" charset="-122"/>
                  <a:cs typeface="Arial" pitchFamily="34" charset="0"/>
                </a:rPr>
                <a:t>3</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65"/>
            <p:cNvSpPr>
              <a:spLocks noChangeArrowheads="1"/>
            </p:cNvSpPr>
            <p:nvPr/>
          </p:nvSpPr>
          <p:spPr bwMode="auto">
            <a:xfrm>
              <a:off x="6984" y="-2621"/>
              <a:ext cx="646" cy="750"/>
            </a:xfrm>
            <a:prstGeom prst="rect">
              <a:avLst/>
            </a:prstGeom>
            <a:solidFill>
              <a:srgbClr val="00B0F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Arial" pitchFamily="34" charset="0"/>
                  <a:ea typeface="SimSun" pitchFamily="2" charset="-122"/>
                  <a:cs typeface="Arial" pitchFamily="34" charset="0"/>
                </a:rPr>
                <a:t>2</a:t>
              </a:r>
              <a:endParaRPr kumimoji="0" lang="en-US" altLang="zh-CN"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AutoShape 64"/>
            <p:cNvSpPr>
              <a:spLocks noChangeShapeType="1"/>
            </p:cNvSpPr>
            <p:nvPr/>
          </p:nvSpPr>
          <p:spPr bwMode="auto">
            <a:xfrm flipH="1">
              <a:off x="2570" y="562"/>
              <a:ext cx="1193"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0" name="AutoShape 63"/>
            <p:cNvSpPr>
              <a:spLocks noChangeShapeType="1"/>
            </p:cNvSpPr>
            <p:nvPr/>
          </p:nvSpPr>
          <p:spPr bwMode="auto">
            <a:xfrm flipH="1" flipV="1">
              <a:off x="2570" y="594"/>
              <a:ext cx="1190" cy="100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1" name="AutoShape 62"/>
            <p:cNvSpPr>
              <a:spLocks noChangeShapeType="1"/>
            </p:cNvSpPr>
            <p:nvPr/>
          </p:nvSpPr>
          <p:spPr bwMode="auto">
            <a:xfrm flipH="1">
              <a:off x="2570" y="-523"/>
              <a:ext cx="1193" cy="107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22" name="Text Box 55"/>
            <p:cNvSpPr txBox="1">
              <a:spLocks noChangeArrowheads="1"/>
            </p:cNvSpPr>
            <p:nvPr/>
          </p:nvSpPr>
          <p:spPr bwMode="auto">
            <a:xfrm>
              <a:off x="1696" y="191"/>
              <a:ext cx="874"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pitchFamily="34" charset="0"/>
                  <a:ea typeface="SimSun" pitchFamily="2" charset="-122"/>
                  <a:cs typeface="Arial" pitchFamily="34" charset="0"/>
                </a:rPr>
                <a:t>Initial Point</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38" name="Rectangle 65"/>
          <p:cNvSpPr>
            <a:spLocks noChangeArrowheads="1"/>
          </p:cNvSpPr>
          <p:nvPr/>
        </p:nvSpPr>
        <p:spPr bwMode="auto">
          <a:xfrm>
            <a:off x="7100220" y="975030"/>
            <a:ext cx="603424" cy="700336"/>
          </a:xfrm>
          <a:prstGeom prst="rect">
            <a:avLst/>
          </a:prstGeom>
          <a:solidFill>
            <a:srgbClr val="00B0F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pitchFamily="34" charset="0"/>
                <a:cs typeface="Arial" pitchFamily="34" charset="0"/>
              </a:rPr>
              <a:t>1</a:t>
            </a:r>
          </a:p>
        </p:txBody>
      </p:sp>
      <p:sp>
        <p:nvSpPr>
          <p:cNvPr id="39" name="Text Box 69"/>
          <p:cNvSpPr txBox="1">
            <a:spLocks noChangeArrowheads="1"/>
          </p:cNvSpPr>
          <p:nvPr/>
        </p:nvSpPr>
        <p:spPr bwMode="auto">
          <a:xfrm>
            <a:off x="3918326" y="1622014"/>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smtClean="0">
                <a:latin typeface="Arial" pitchFamily="34" charset="0"/>
                <a:ea typeface="SimSun" pitchFamily="2" charset="-122"/>
                <a:cs typeface="Arial" pitchFamily="34" charset="0"/>
              </a:rPr>
              <a:t>2</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40" name="Text Box 69"/>
          <p:cNvSpPr txBox="1">
            <a:spLocks noChangeArrowheads="1"/>
          </p:cNvSpPr>
          <p:nvPr/>
        </p:nvSpPr>
        <p:spPr bwMode="auto">
          <a:xfrm>
            <a:off x="5342677" y="1598539"/>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a:latin typeface="Arial" pitchFamily="34" charset="0"/>
                <a:ea typeface="SimSun" pitchFamily="2" charset="-122"/>
                <a:cs typeface="Arial" pitchFamily="34" charset="0"/>
              </a:rPr>
              <a:t>3</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41" name="Text Box 69"/>
          <p:cNvSpPr txBox="1">
            <a:spLocks noChangeArrowheads="1"/>
          </p:cNvSpPr>
          <p:nvPr/>
        </p:nvSpPr>
        <p:spPr bwMode="auto">
          <a:xfrm>
            <a:off x="6750402" y="1622276"/>
            <a:ext cx="1303059" cy="40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Arial" pitchFamily="34" charset="0"/>
                <a:ea typeface="SimSun" pitchFamily="2" charset="-122"/>
                <a:cs typeface="Arial" pitchFamily="34" charset="0"/>
              </a:rPr>
              <a:t>Position </a:t>
            </a:r>
            <a:r>
              <a:rPr lang="en-US" altLang="zh-CN" dirty="0">
                <a:latin typeface="Arial" pitchFamily="34" charset="0"/>
                <a:ea typeface="SimSun" pitchFamily="2" charset="-122"/>
                <a:cs typeface="Arial" pitchFamily="34" charset="0"/>
              </a:rPr>
              <a:t>4</a:t>
            </a:r>
            <a:endParaRPr kumimoji="0" lang="en-US" altLang="zh-CN"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p:nvSpPr>
        <p:spPr>
          <a:xfrm>
            <a:off x="968149" y="6047619"/>
            <a:ext cx="7316923" cy="646331"/>
          </a:xfrm>
          <a:prstGeom prst="rect">
            <a:avLst/>
          </a:prstGeom>
        </p:spPr>
        <p:txBody>
          <a:bodyPr wrap="square">
            <a:spAutoFit/>
          </a:bodyPr>
          <a:lstStyle/>
          <a:p>
            <a:r>
              <a:rPr lang="en-GB" dirty="0">
                <a:latin typeface="Arial" pitchFamily="34" charset="0"/>
                <a:cs typeface="Arial" pitchFamily="34" charset="0"/>
              </a:rPr>
              <a:t>Finally, to place a </a:t>
            </a:r>
            <a:r>
              <a:rPr lang="en-GB" dirty="0" smtClean="0">
                <a:latin typeface="Arial" pitchFamily="34" charset="0"/>
                <a:cs typeface="Arial" pitchFamily="34" charset="0"/>
              </a:rPr>
              <a:t>letter in </a:t>
            </a:r>
            <a:r>
              <a:rPr lang="en-GB" dirty="0">
                <a:latin typeface="Arial" pitchFamily="34" charset="0"/>
                <a:cs typeface="Arial" pitchFamily="34" charset="0"/>
              </a:rPr>
              <a:t>Position 4, we are left with 1 choice. </a:t>
            </a:r>
            <a:r>
              <a:rPr lang="en-GB" dirty="0" smtClean="0">
                <a:latin typeface="Arial" pitchFamily="34" charset="0"/>
                <a:cs typeface="Arial" pitchFamily="34" charset="0"/>
              </a:rPr>
              <a:t>Thus </a:t>
            </a:r>
            <a:r>
              <a:rPr lang="en-GB" dirty="0">
                <a:latin typeface="Arial" pitchFamily="34" charset="0"/>
                <a:cs typeface="Arial" pitchFamily="34" charset="0"/>
              </a:rPr>
              <a:t>for each branch in Position 3, we can extend out another 1 branch.</a:t>
            </a:r>
          </a:p>
        </p:txBody>
      </p:sp>
      <p:sp>
        <p:nvSpPr>
          <p:cNvPr id="42" name="AutoShape 63"/>
          <p:cNvSpPr>
            <a:spLocks noChangeShapeType="1"/>
          </p:cNvSpPr>
          <p:nvPr/>
        </p:nvSpPr>
        <p:spPr bwMode="auto">
          <a:xfrm flipH="1" flipV="1">
            <a:off x="1582424" y="3929462"/>
            <a:ext cx="1111570" cy="177593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3" name="Oval 75"/>
          <p:cNvSpPr>
            <a:spLocks noChangeArrowheads="1"/>
          </p:cNvSpPr>
          <p:nvPr/>
        </p:nvSpPr>
        <p:spPr bwMode="auto">
          <a:xfrm>
            <a:off x="2693994" y="5454212"/>
            <a:ext cx="529630" cy="529454"/>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cs typeface="Arial" pitchFamily="34" charset="0"/>
              </a:rPr>
              <a:t>D</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Oval 76"/>
          <p:cNvSpPr>
            <a:spLocks noChangeArrowheads="1"/>
          </p:cNvSpPr>
          <p:nvPr/>
        </p:nvSpPr>
        <p:spPr bwMode="auto">
          <a:xfrm>
            <a:off x="4459585" y="2181548"/>
            <a:ext cx="529630" cy="529454"/>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ea typeface="SimSun" pitchFamily="2" charset="-122"/>
                <a:cs typeface="Arial" pitchFamily="34" charset="0"/>
              </a:rPr>
              <a:t>B</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Oval 75"/>
          <p:cNvSpPr>
            <a:spLocks noChangeArrowheads="1"/>
          </p:cNvSpPr>
          <p:nvPr/>
        </p:nvSpPr>
        <p:spPr bwMode="auto">
          <a:xfrm>
            <a:off x="4508050" y="3912187"/>
            <a:ext cx="529630" cy="529454"/>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a:latin typeface="Arial" pitchFamily="34" charset="0"/>
                <a:cs typeface="Arial" pitchFamily="34" charset="0"/>
              </a:rPr>
              <a:t>D</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Oval 74"/>
          <p:cNvSpPr>
            <a:spLocks noChangeArrowheads="1"/>
          </p:cNvSpPr>
          <p:nvPr/>
        </p:nvSpPr>
        <p:spPr bwMode="auto">
          <a:xfrm>
            <a:off x="4459585" y="3006632"/>
            <a:ext cx="529630" cy="529454"/>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latin typeface="Arial" pitchFamily="34" charset="0"/>
                <a:ea typeface="SimSun" pitchFamily="2" charset="-122"/>
                <a:cs typeface="Arial" pitchFamily="34" charset="0"/>
              </a:rPr>
              <a:t>C</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AutoShape 64"/>
          <p:cNvSpPr>
            <a:spLocks noChangeShapeType="1"/>
          </p:cNvSpPr>
          <p:nvPr/>
        </p:nvSpPr>
        <p:spPr bwMode="auto">
          <a:xfrm flipH="1" flipV="1">
            <a:off x="3393678" y="3086971"/>
            <a:ext cx="1077475" cy="543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0" name="AutoShape 63"/>
          <p:cNvSpPr>
            <a:spLocks noChangeShapeType="1"/>
          </p:cNvSpPr>
          <p:nvPr/>
        </p:nvSpPr>
        <p:spPr bwMode="auto">
          <a:xfrm flipH="1" flipV="1">
            <a:off x="3356781" y="3086971"/>
            <a:ext cx="1114372" cy="93938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1" name="AutoShape 62"/>
          <p:cNvSpPr>
            <a:spLocks noChangeShapeType="1"/>
          </p:cNvSpPr>
          <p:nvPr/>
        </p:nvSpPr>
        <p:spPr bwMode="auto">
          <a:xfrm flipH="1">
            <a:off x="3356781" y="2446275"/>
            <a:ext cx="1102804" cy="69507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2" name="Right Brace 31"/>
          <p:cNvSpPr/>
          <p:nvPr/>
        </p:nvSpPr>
        <p:spPr>
          <a:xfrm>
            <a:off x="3321035" y="3729597"/>
            <a:ext cx="204069" cy="2254070"/>
          </a:xfrm>
          <a:prstGeom prst="rightBrac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33" name="TextBox 60"/>
          <p:cNvSpPr txBox="1"/>
          <p:nvPr/>
        </p:nvSpPr>
        <p:spPr>
          <a:xfrm>
            <a:off x="3580963" y="4618125"/>
            <a:ext cx="1191901" cy="830997"/>
          </a:xfrm>
          <a:prstGeom prst="rect">
            <a:avLst/>
          </a:prstGeom>
          <a:noFill/>
          <a:ln>
            <a:solidFill>
              <a:schemeClr val="tx1"/>
            </a:solidFill>
          </a:ln>
        </p:spPr>
        <p:txBody>
          <a:bodyPr wrap="square" rtlCol="0">
            <a:spAutoFit/>
          </a:bodyPr>
          <a:lstStyle>
            <a:defPPr>
              <a:defRPr lang="en-US"/>
            </a:defPPr>
            <a:lvl1pPr algn="ctr" rtl="0" eaLnBrk="0" fontAlgn="base" hangingPunct="0">
              <a:spcBef>
                <a:spcPct val="50000"/>
              </a:spcBef>
              <a:spcAft>
                <a:spcPct val="0"/>
              </a:spcAft>
              <a:defRPr sz="2000" kern="1200">
                <a:solidFill>
                  <a:schemeClr val="tx1"/>
                </a:solidFill>
                <a:latin typeface="Garamond" pitchFamily="18" charset="0"/>
                <a:ea typeface="+mn-ea"/>
                <a:cs typeface="Arial" charset="0"/>
              </a:defRPr>
            </a:lvl1pPr>
            <a:lvl2pPr marL="4572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2pPr>
            <a:lvl3pPr marL="9144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3pPr>
            <a:lvl4pPr marL="13716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4pPr>
            <a:lvl5pPr marL="18288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5pPr>
            <a:lvl6pPr marL="2286000" algn="l" defTabSz="914400" rtl="0" eaLnBrk="1" latinLnBrk="0" hangingPunct="1">
              <a:defRPr sz="2000" kern="1200">
                <a:solidFill>
                  <a:schemeClr val="tx1"/>
                </a:solidFill>
                <a:latin typeface="Garamond" pitchFamily="18" charset="0"/>
                <a:ea typeface="+mn-ea"/>
                <a:cs typeface="Arial" charset="0"/>
              </a:defRPr>
            </a:lvl6pPr>
            <a:lvl7pPr marL="2743200" algn="l" defTabSz="914400" rtl="0" eaLnBrk="1" latinLnBrk="0" hangingPunct="1">
              <a:defRPr sz="2000" kern="1200">
                <a:solidFill>
                  <a:schemeClr val="tx1"/>
                </a:solidFill>
                <a:latin typeface="Garamond" pitchFamily="18" charset="0"/>
                <a:ea typeface="+mn-ea"/>
                <a:cs typeface="Arial" charset="0"/>
              </a:defRPr>
            </a:lvl7pPr>
            <a:lvl8pPr marL="3200400" algn="l" defTabSz="914400" rtl="0" eaLnBrk="1" latinLnBrk="0" hangingPunct="1">
              <a:defRPr sz="2000" kern="1200">
                <a:solidFill>
                  <a:schemeClr val="tx1"/>
                </a:solidFill>
                <a:latin typeface="Garamond" pitchFamily="18" charset="0"/>
                <a:ea typeface="+mn-ea"/>
                <a:cs typeface="Arial" charset="0"/>
              </a:defRPr>
            </a:lvl8pPr>
            <a:lvl9pPr marL="3657600" algn="l" defTabSz="914400" rtl="0" eaLnBrk="1" latinLnBrk="0" hangingPunct="1">
              <a:defRPr sz="2000" kern="1200">
                <a:solidFill>
                  <a:schemeClr val="tx1"/>
                </a:solidFill>
                <a:latin typeface="Garamond" pitchFamily="18" charset="0"/>
                <a:ea typeface="+mn-ea"/>
                <a:cs typeface="Arial" charset="0"/>
              </a:defRPr>
            </a:lvl9pPr>
          </a:lstStyle>
          <a:p>
            <a:pPr algn="l"/>
            <a:r>
              <a:rPr lang="en-GB" sz="1600" dirty="0" smtClean="0">
                <a:latin typeface="Arial" pitchFamily="34" charset="0"/>
                <a:cs typeface="Arial" pitchFamily="34" charset="0"/>
              </a:rPr>
              <a:t>Same for the other 3 branches</a:t>
            </a:r>
            <a:endParaRPr lang="en-GB" sz="1600" dirty="0">
              <a:latin typeface="Arial" pitchFamily="34" charset="0"/>
              <a:cs typeface="Arial" pitchFamily="34" charset="0"/>
            </a:endParaRPr>
          </a:p>
        </p:txBody>
      </p:sp>
      <p:sp>
        <p:nvSpPr>
          <p:cNvPr id="34" name="Oval 76"/>
          <p:cNvSpPr>
            <a:spLocks noChangeArrowheads="1"/>
          </p:cNvSpPr>
          <p:nvPr/>
        </p:nvSpPr>
        <p:spPr bwMode="auto">
          <a:xfrm>
            <a:off x="6220772" y="1887392"/>
            <a:ext cx="529630" cy="529454"/>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latin typeface="Arial" pitchFamily="34" charset="0"/>
                <a:ea typeface="SimSun" pitchFamily="2" charset="-122"/>
                <a:cs typeface="Arial" pitchFamily="34" charset="0"/>
              </a:rPr>
              <a:t>C</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35" name="Oval 74"/>
          <p:cNvSpPr>
            <a:spLocks noChangeArrowheads="1"/>
          </p:cNvSpPr>
          <p:nvPr/>
        </p:nvSpPr>
        <p:spPr bwMode="auto">
          <a:xfrm>
            <a:off x="6220772" y="2670911"/>
            <a:ext cx="529630" cy="529454"/>
          </a:xfrm>
          <a:prstGeom prst="roundRect">
            <a:avLst/>
          </a:prstGeom>
          <a:solidFill>
            <a:schemeClr val="bg1">
              <a:lumMod val="75000"/>
              <a:alpha val="50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latin typeface="Arial" pitchFamily="34" charset="0"/>
                <a:ea typeface="SimSun" pitchFamily="2" charset="-122"/>
                <a:cs typeface="Arial" pitchFamily="34" charset="0"/>
              </a:rPr>
              <a:t>D</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36" name="AutoShape 64"/>
          <p:cNvSpPr>
            <a:spLocks noChangeShapeType="1"/>
          </p:cNvSpPr>
          <p:nvPr/>
        </p:nvSpPr>
        <p:spPr bwMode="auto">
          <a:xfrm flipH="1" flipV="1">
            <a:off x="5057368" y="2564601"/>
            <a:ext cx="1163403" cy="3987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37" name="AutoShape 62"/>
          <p:cNvSpPr>
            <a:spLocks noChangeShapeType="1"/>
          </p:cNvSpPr>
          <p:nvPr/>
        </p:nvSpPr>
        <p:spPr bwMode="auto">
          <a:xfrm flipH="1">
            <a:off x="5044704" y="2181548"/>
            <a:ext cx="1176068" cy="36115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4" name="Right Brace 43"/>
          <p:cNvSpPr/>
          <p:nvPr/>
        </p:nvSpPr>
        <p:spPr>
          <a:xfrm>
            <a:off x="5147061" y="2963319"/>
            <a:ext cx="102034" cy="1478321"/>
          </a:xfrm>
          <a:prstGeom prst="rightBrac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45" name="TextBox 60"/>
          <p:cNvSpPr txBox="1"/>
          <p:nvPr/>
        </p:nvSpPr>
        <p:spPr>
          <a:xfrm>
            <a:off x="5420925" y="3430939"/>
            <a:ext cx="1343413" cy="830997"/>
          </a:xfrm>
          <a:prstGeom prst="rect">
            <a:avLst/>
          </a:prstGeom>
          <a:noFill/>
          <a:ln>
            <a:solidFill>
              <a:schemeClr val="tx1"/>
            </a:solidFill>
          </a:ln>
        </p:spPr>
        <p:txBody>
          <a:bodyPr wrap="square" rtlCol="0">
            <a:spAutoFit/>
          </a:bodyPr>
          <a:lstStyle>
            <a:defPPr>
              <a:defRPr lang="en-US"/>
            </a:defPPr>
            <a:lvl1pPr algn="ctr" rtl="0" eaLnBrk="0" fontAlgn="base" hangingPunct="0">
              <a:spcBef>
                <a:spcPct val="50000"/>
              </a:spcBef>
              <a:spcAft>
                <a:spcPct val="0"/>
              </a:spcAft>
              <a:defRPr sz="2000" kern="1200">
                <a:solidFill>
                  <a:schemeClr val="tx1"/>
                </a:solidFill>
                <a:latin typeface="Garamond" pitchFamily="18" charset="0"/>
                <a:ea typeface="+mn-ea"/>
                <a:cs typeface="Arial" charset="0"/>
              </a:defRPr>
            </a:lvl1pPr>
            <a:lvl2pPr marL="4572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2pPr>
            <a:lvl3pPr marL="9144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3pPr>
            <a:lvl4pPr marL="13716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4pPr>
            <a:lvl5pPr marL="18288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5pPr>
            <a:lvl6pPr marL="2286000" algn="l" defTabSz="914400" rtl="0" eaLnBrk="1" latinLnBrk="0" hangingPunct="1">
              <a:defRPr sz="2000" kern="1200">
                <a:solidFill>
                  <a:schemeClr val="tx1"/>
                </a:solidFill>
                <a:latin typeface="Garamond" pitchFamily="18" charset="0"/>
                <a:ea typeface="+mn-ea"/>
                <a:cs typeface="Arial" charset="0"/>
              </a:defRPr>
            </a:lvl6pPr>
            <a:lvl7pPr marL="2743200" algn="l" defTabSz="914400" rtl="0" eaLnBrk="1" latinLnBrk="0" hangingPunct="1">
              <a:defRPr sz="2000" kern="1200">
                <a:solidFill>
                  <a:schemeClr val="tx1"/>
                </a:solidFill>
                <a:latin typeface="Garamond" pitchFamily="18" charset="0"/>
                <a:ea typeface="+mn-ea"/>
                <a:cs typeface="Arial" charset="0"/>
              </a:defRPr>
            </a:lvl7pPr>
            <a:lvl8pPr marL="3200400" algn="l" defTabSz="914400" rtl="0" eaLnBrk="1" latinLnBrk="0" hangingPunct="1">
              <a:defRPr sz="2000" kern="1200">
                <a:solidFill>
                  <a:schemeClr val="tx1"/>
                </a:solidFill>
                <a:latin typeface="Garamond" pitchFamily="18" charset="0"/>
                <a:ea typeface="+mn-ea"/>
                <a:cs typeface="Arial" charset="0"/>
              </a:defRPr>
            </a:lvl8pPr>
            <a:lvl9pPr marL="3657600" algn="l" defTabSz="914400" rtl="0" eaLnBrk="1" latinLnBrk="0" hangingPunct="1">
              <a:defRPr sz="2000" kern="1200">
                <a:solidFill>
                  <a:schemeClr val="tx1"/>
                </a:solidFill>
                <a:latin typeface="Garamond" pitchFamily="18" charset="0"/>
                <a:ea typeface="+mn-ea"/>
                <a:cs typeface="Arial" charset="0"/>
              </a:defRPr>
            </a:lvl9pPr>
          </a:lstStyle>
          <a:p>
            <a:pPr algn="l"/>
            <a:r>
              <a:rPr lang="en-GB" sz="1600" dirty="0" smtClean="0">
                <a:latin typeface="Arial" pitchFamily="34" charset="0"/>
                <a:cs typeface="Arial" pitchFamily="34" charset="0"/>
              </a:rPr>
              <a:t>Same for the other </a:t>
            </a:r>
            <a:r>
              <a:rPr lang="en-GB" sz="1600" dirty="0">
                <a:latin typeface="Arial" pitchFamily="34" charset="0"/>
                <a:cs typeface="Arial" pitchFamily="34" charset="0"/>
              </a:rPr>
              <a:t>2</a:t>
            </a:r>
            <a:r>
              <a:rPr lang="en-GB" sz="1600" dirty="0" smtClean="0">
                <a:latin typeface="Arial" pitchFamily="34" charset="0"/>
                <a:cs typeface="Arial" pitchFamily="34" charset="0"/>
              </a:rPr>
              <a:t> branches</a:t>
            </a:r>
            <a:endParaRPr lang="en-GB" sz="1600" dirty="0">
              <a:latin typeface="Arial" pitchFamily="34" charset="0"/>
              <a:cs typeface="Arial" pitchFamily="34" charset="0"/>
            </a:endParaRPr>
          </a:p>
        </p:txBody>
      </p:sp>
      <p:sp>
        <p:nvSpPr>
          <p:cNvPr id="46" name="Oval 76"/>
          <p:cNvSpPr>
            <a:spLocks noChangeArrowheads="1"/>
          </p:cNvSpPr>
          <p:nvPr/>
        </p:nvSpPr>
        <p:spPr bwMode="auto">
          <a:xfrm>
            <a:off x="7294772" y="1927437"/>
            <a:ext cx="529630" cy="529454"/>
          </a:xfrm>
          <a:prstGeom prst="roundRect">
            <a:avLst/>
          </a:prstGeom>
          <a:solidFill>
            <a:schemeClr val="bg1"/>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zh-CN" sz="1600" dirty="0" smtClean="0">
                <a:latin typeface="Arial" pitchFamily="34" charset="0"/>
                <a:ea typeface="SimSun" pitchFamily="2" charset="-122"/>
                <a:cs typeface="Arial" pitchFamily="34" charset="0"/>
              </a:rPr>
              <a:t>D</a:t>
            </a:r>
            <a:endParaRPr kumimoji="0" lang="en-US" altLang="zh-CN" sz="1600" i="0" u="none" strike="noStrike" cap="none" normalizeH="0" baseline="0" dirty="0" smtClean="0">
              <a:ln>
                <a:noFill/>
              </a:ln>
              <a:solidFill>
                <a:schemeClr val="tx1"/>
              </a:solidFill>
              <a:effectLst/>
              <a:latin typeface="Arial" pitchFamily="34" charset="0"/>
              <a:cs typeface="Arial" pitchFamily="34" charset="0"/>
            </a:endParaRPr>
          </a:p>
        </p:txBody>
      </p:sp>
      <p:sp>
        <p:nvSpPr>
          <p:cNvPr id="47" name="AutoShape 62"/>
          <p:cNvSpPr>
            <a:spLocks noChangeShapeType="1"/>
          </p:cNvSpPr>
          <p:nvPr/>
        </p:nvSpPr>
        <p:spPr bwMode="auto">
          <a:xfrm flipH="1">
            <a:off x="6750398" y="2105032"/>
            <a:ext cx="544374" cy="4571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p>
        </p:txBody>
      </p:sp>
      <p:sp>
        <p:nvSpPr>
          <p:cNvPr id="49" name="Right Brace 48"/>
          <p:cNvSpPr/>
          <p:nvPr/>
        </p:nvSpPr>
        <p:spPr>
          <a:xfrm>
            <a:off x="6773299" y="2711002"/>
            <a:ext cx="359988" cy="458694"/>
          </a:xfrm>
          <a:prstGeom prst="rightBrac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p>
        </p:txBody>
      </p:sp>
      <p:sp>
        <p:nvSpPr>
          <p:cNvPr id="50" name="TextBox 60"/>
          <p:cNvSpPr txBox="1"/>
          <p:nvPr/>
        </p:nvSpPr>
        <p:spPr>
          <a:xfrm>
            <a:off x="7131702" y="2711002"/>
            <a:ext cx="1721353" cy="584775"/>
          </a:xfrm>
          <a:prstGeom prst="rect">
            <a:avLst/>
          </a:prstGeom>
          <a:noFill/>
          <a:ln>
            <a:solidFill>
              <a:schemeClr val="tx1"/>
            </a:solidFill>
          </a:ln>
        </p:spPr>
        <p:txBody>
          <a:bodyPr wrap="square" rtlCol="0">
            <a:spAutoFit/>
          </a:bodyPr>
          <a:lstStyle>
            <a:defPPr>
              <a:defRPr lang="en-US"/>
            </a:defPPr>
            <a:lvl1pPr algn="ctr" rtl="0" eaLnBrk="0" fontAlgn="base" hangingPunct="0">
              <a:spcBef>
                <a:spcPct val="50000"/>
              </a:spcBef>
              <a:spcAft>
                <a:spcPct val="0"/>
              </a:spcAft>
              <a:defRPr sz="2000" kern="1200">
                <a:solidFill>
                  <a:schemeClr val="tx1"/>
                </a:solidFill>
                <a:latin typeface="Garamond" pitchFamily="18" charset="0"/>
                <a:ea typeface="+mn-ea"/>
                <a:cs typeface="Arial" charset="0"/>
              </a:defRPr>
            </a:lvl1pPr>
            <a:lvl2pPr marL="4572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2pPr>
            <a:lvl3pPr marL="9144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3pPr>
            <a:lvl4pPr marL="13716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4pPr>
            <a:lvl5pPr marL="1828800" algn="ctr" rtl="0" eaLnBrk="0" fontAlgn="base" hangingPunct="0">
              <a:spcBef>
                <a:spcPct val="50000"/>
              </a:spcBef>
              <a:spcAft>
                <a:spcPct val="0"/>
              </a:spcAft>
              <a:defRPr sz="2000" kern="1200">
                <a:solidFill>
                  <a:schemeClr val="tx1"/>
                </a:solidFill>
                <a:latin typeface="Garamond" pitchFamily="18" charset="0"/>
                <a:ea typeface="+mn-ea"/>
                <a:cs typeface="Arial" charset="0"/>
              </a:defRPr>
            </a:lvl5pPr>
            <a:lvl6pPr marL="2286000" algn="l" defTabSz="914400" rtl="0" eaLnBrk="1" latinLnBrk="0" hangingPunct="1">
              <a:defRPr sz="2000" kern="1200">
                <a:solidFill>
                  <a:schemeClr val="tx1"/>
                </a:solidFill>
                <a:latin typeface="Garamond" pitchFamily="18" charset="0"/>
                <a:ea typeface="+mn-ea"/>
                <a:cs typeface="Arial" charset="0"/>
              </a:defRPr>
            </a:lvl6pPr>
            <a:lvl7pPr marL="2743200" algn="l" defTabSz="914400" rtl="0" eaLnBrk="1" latinLnBrk="0" hangingPunct="1">
              <a:defRPr sz="2000" kern="1200">
                <a:solidFill>
                  <a:schemeClr val="tx1"/>
                </a:solidFill>
                <a:latin typeface="Garamond" pitchFamily="18" charset="0"/>
                <a:ea typeface="+mn-ea"/>
                <a:cs typeface="Arial" charset="0"/>
              </a:defRPr>
            </a:lvl7pPr>
            <a:lvl8pPr marL="3200400" algn="l" defTabSz="914400" rtl="0" eaLnBrk="1" latinLnBrk="0" hangingPunct="1">
              <a:defRPr sz="2000" kern="1200">
                <a:solidFill>
                  <a:schemeClr val="tx1"/>
                </a:solidFill>
                <a:latin typeface="Garamond" pitchFamily="18" charset="0"/>
                <a:ea typeface="+mn-ea"/>
                <a:cs typeface="Arial" charset="0"/>
              </a:defRPr>
            </a:lvl8pPr>
            <a:lvl9pPr marL="3657600" algn="l" defTabSz="914400" rtl="0" eaLnBrk="1" latinLnBrk="0" hangingPunct="1">
              <a:defRPr sz="2000" kern="1200">
                <a:solidFill>
                  <a:schemeClr val="tx1"/>
                </a:solidFill>
                <a:latin typeface="Garamond" pitchFamily="18" charset="0"/>
                <a:ea typeface="+mn-ea"/>
                <a:cs typeface="Arial" charset="0"/>
              </a:defRPr>
            </a:lvl9pPr>
          </a:lstStyle>
          <a:p>
            <a:pPr algn="l"/>
            <a:r>
              <a:rPr lang="en-GB" sz="1600" dirty="0" smtClean="0">
                <a:latin typeface="Arial" pitchFamily="34" charset="0"/>
                <a:cs typeface="Arial" pitchFamily="34" charset="0"/>
              </a:rPr>
              <a:t>Same for the other 1 branch. </a:t>
            </a:r>
            <a:endParaRPr lang="en-GB" sz="1600" dirty="0">
              <a:latin typeface="Arial" pitchFamily="34" charset="0"/>
              <a:cs typeface="Arial" pitchFamily="34" charset="0"/>
            </a:endParaRPr>
          </a:p>
        </p:txBody>
      </p:sp>
      <p:sp>
        <p:nvSpPr>
          <p:cNvPr id="51" name="Title 7"/>
          <p:cNvSpPr txBox="1">
            <a:spLocks/>
          </p:cNvSpPr>
          <p:nvPr/>
        </p:nvSpPr>
        <p:spPr>
          <a:xfrm>
            <a:off x="567178" y="290950"/>
            <a:ext cx="7431709"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Tree Diagram</a:t>
            </a:r>
            <a:endParaRPr lang="en-GB" sz="3200" b="1" dirty="0" smtClean="0">
              <a:solidFill>
                <a:srgbClr val="FF0000"/>
              </a:solidFill>
            </a:endParaRPr>
          </a:p>
        </p:txBody>
      </p:sp>
      <p:sp>
        <p:nvSpPr>
          <p:cNvPr id="3" name="Slide Number Placeholder 2"/>
          <p:cNvSpPr>
            <a:spLocks noGrp="1"/>
          </p:cNvSpPr>
          <p:nvPr>
            <p:ph type="sldNum" sz="quarter" idx="12"/>
          </p:nvPr>
        </p:nvSpPr>
        <p:spPr/>
        <p:txBody>
          <a:bodyPr/>
          <a:lstStyle/>
          <a:p>
            <a:pPr algn="r"/>
            <a:fld id="{6767FADE-2612-3649-B495-F644A23F288B}" type="slidenum">
              <a:rPr lang="en-US" smtClean="0"/>
              <a:pPr algn="r"/>
              <a:t>13</a:t>
            </a:fld>
            <a:endParaRPr lang="en-US" dirty="0"/>
          </a:p>
        </p:txBody>
      </p:sp>
    </p:spTree>
    <p:extLst>
      <p:ext uri="{BB962C8B-B14F-4D97-AF65-F5344CB8AC3E}">
        <p14:creationId xmlns:p14="http://schemas.microsoft.com/office/powerpoint/2010/main" val="3212560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1960508"/>
            <a:ext cx="588645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3" name="Subtitle 2"/>
          <p:cNvSpPr>
            <a:spLocks/>
          </p:cNvSpPr>
          <p:nvPr/>
        </p:nvSpPr>
        <p:spPr bwMode="auto">
          <a:xfrm>
            <a:off x="152400" y="979179"/>
            <a:ext cx="8808720" cy="4971455"/>
          </a:xfrm>
          <a:prstGeom prst="rect">
            <a:avLst/>
          </a:prstGeom>
          <a:noFill/>
          <a:ln w="9525">
            <a:noFill/>
            <a:miter lim="800000"/>
            <a:headEnd/>
            <a:tailEnd/>
          </a:ln>
        </p:spPr>
        <p:txBody>
          <a:bodyPr/>
          <a:lstStyle/>
          <a:p>
            <a:endParaRPr lang="en-SG" sz="2400" dirty="0" smtClean="0">
              <a:latin typeface="Arial" pitchFamily="34" charset="0"/>
              <a:cs typeface="Arial" pitchFamily="34" charset="0"/>
            </a:endParaRPr>
          </a:p>
          <a:p>
            <a:pPr marL="342900" indent="-342900">
              <a:buFont typeface="Arial" pitchFamily="34" charset="0"/>
              <a:buChar char="•"/>
            </a:pPr>
            <a:endParaRPr lang="en-GB" sz="2400" dirty="0" smtClean="0"/>
          </a:p>
          <a:p>
            <a:pPr marL="342900" indent="-342900">
              <a:buFont typeface="Arial" pitchFamily="34" charset="0"/>
              <a:buChar char="•"/>
            </a:pPr>
            <a:endParaRPr lang="en-GB" sz="2400" dirty="0">
              <a:latin typeface="Arial" pitchFamily="34" charset="0"/>
              <a:cs typeface="Arial" pitchFamily="34" charset="0"/>
            </a:endParaRPr>
          </a:p>
        </p:txBody>
      </p:sp>
      <p:sp>
        <p:nvSpPr>
          <p:cNvPr id="51" name="TextBox 50"/>
          <p:cNvSpPr txBox="1"/>
          <p:nvPr/>
        </p:nvSpPr>
        <p:spPr>
          <a:xfrm>
            <a:off x="379826" y="1944708"/>
            <a:ext cx="2032158" cy="1323439"/>
          </a:xfrm>
          <a:prstGeom prst="rect">
            <a:avLst/>
          </a:prstGeom>
          <a:noFill/>
        </p:spPr>
        <p:txBody>
          <a:bodyPr wrap="square" rtlCol="0">
            <a:spAutoFit/>
          </a:bodyPr>
          <a:lstStyle/>
          <a:p>
            <a:r>
              <a:rPr lang="en-US" sz="2000" dirty="0" smtClean="0">
                <a:latin typeface="Arial" pitchFamily="34" charset="0"/>
                <a:cs typeface="Arial" pitchFamily="34" charset="0"/>
              </a:rPr>
              <a:t>Total number of ways to arrange the 4 letters A,B,C,D</a:t>
            </a:r>
            <a:endParaRPr lang="en-SG" sz="2000" dirty="0">
              <a:latin typeface="Arial" pitchFamily="34" charset="0"/>
              <a:cs typeface="Arial" pitchFamily="34" charset="0"/>
            </a:endParaRPr>
          </a:p>
        </p:txBody>
      </p:sp>
      <p:sp>
        <p:nvSpPr>
          <p:cNvPr id="52" name="TextBox 51"/>
          <p:cNvSpPr txBox="1"/>
          <p:nvPr/>
        </p:nvSpPr>
        <p:spPr>
          <a:xfrm>
            <a:off x="2369780" y="2098389"/>
            <a:ext cx="556238" cy="523220"/>
          </a:xfrm>
          <a:prstGeom prst="rect">
            <a:avLst/>
          </a:prstGeom>
          <a:noFill/>
        </p:spPr>
        <p:txBody>
          <a:bodyPr wrap="square" rtlCol="0">
            <a:spAutoFit/>
          </a:bodyPr>
          <a:lstStyle/>
          <a:p>
            <a:pPr algn="ctr"/>
            <a:r>
              <a:rPr lang="en-US" sz="2800" dirty="0" smtClean="0">
                <a:latin typeface="Arial" pitchFamily="34" charset="0"/>
                <a:cs typeface="Arial" pitchFamily="34" charset="0"/>
              </a:rPr>
              <a:t>=</a:t>
            </a:r>
            <a:endParaRPr lang="en-SG" sz="2800"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4" name="TextBox 53"/>
              <p:cNvSpPr txBox="1"/>
              <p:nvPr/>
            </p:nvSpPr>
            <p:spPr>
              <a:xfrm>
                <a:off x="4817011" y="1960508"/>
                <a:ext cx="556238"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a:ea typeface="Cambria Math"/>
                          <a:cs typeface="Arial" pitchFamily="34" charset="0"/>
                        </a:rPr>
                        <m:t>×</m:t>
                      </m:r>
                    </m:oMath>
                  </m:oMathPara>
                </a14:m>
                <a:endParaRPr lang="en-SG" sz="2800" dirty="0">
                  <a:latin typeface="Arial" pitchFamily="34" charset="0"/>
                  <a:cs typeface="Arial" pitchFamily="34" charset="0"/>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4817011" y="1960508"/>
                <a:ext cx="556238" cy="523220"/>
              </a:xfrm>
              <a:prstGeom prst="rect">
                <a:avLst/>
              </a:prstGeom>
              <a:blipFill rotWithShape="1">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851343" y="1960508"/>
                <a:ext cx="556238"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a:ea typeface="Cambria Math"/>
                          <a:cs typeface="Arial" pitchFamily="34" charset="0"/>
                        </a:rPr>
                        <m:t>×</m:t>
                      </m:r>
                    </m:oMath>
                  </m:oMathPara>
                </a14:m>
                <a:endParaRPr lang="en-SG" sz="2800" dirty="0">
                  <a:latin typeface="Arial" pitchFamily="34" charset="0"/>
                  <a:cs typeface="Arial" pitchFamily="34" charset="0"/>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5851343" y="1960508"/>
                <a:ext cx="556238" cy="523220"/>
              </a:xfrm>
              <a:prstGeom prst="rect">
                <a:avLst/>
              </a:prstGeom>
              <a:blipFill rotWithShape="1">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753060" y="1960508"/>
                <a:ext cx="556238"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a:ea typeface="Cambria Math"/>
                          <a:cs typeface="Arial" pitchFamily="34" charset="0"/>
                        </a:rPr>
                        <m:t>×</m:t>
                      </m:r>
                    </m:oMath>
                  </m:oMathPara>
                </a14:m>
                <a:endParaRPr lang="en-SG" sz="2800" dirty="0">
                  <a:latin typeface="Arial" pitchFamily="34" charset="0"/>
                  <a:cs typeface="Arial" pitchFamily="34" charset="0"/>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3753060" y="1960508"/>
                <a:ext cx="556238" cy="523220"/>
              </a:xfrm>
              <a:prstGeom prst="rect">
                <a:avLst/>
              </a:prstGeom>
              <a:blipFill rotWithShape="1">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7003974" y="1966860"/>
                <a:ext cx="556238"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a:ea typeface="Cambria Math"/>
                          <a:cs typeface="Arial" pitchFamily="34" charset="0"/>
                        </a:rPr>
                        <m:t>=</m:t>
                      </m:r>
                    </m:oMath>
                  </m:oMathPara>
                </a14:m>
                <a:endParaRPr lang="en-SG" sz="2800" dirty="0">
                  <a:latin typeface="Arial" pitchFamily="34" charset="0"/>
                  <a:cs typeface="Arial" pitchFamily="34" charset="0"/>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7003974" y="1966860"/>
                <a:ext cx="556238" cy="523220"/>
              </a:xfrm>
              <a:prstGeom prst="rect">
                <a:avLst/>
              </a:prstGeom>
              <a:blipFill rotWithShape="1">
                <a:blip r:embed="rId7"/>
                <a:stretch>
                  <a:fillRect/>
                </a:stretch>
              </a:blipFill>
            </p:spPr>
            <p:txBody>
              <a:bodyPr/>
              <a:lstStyle/>
              <a:p>
                <a:r>
                  <a:rPr lang="en-SG">
                    <a:noFill/>
                  </a:rPr>
                  <a:t> </a:t>
                </a:r>
              </a:p>
            </p:txBody>
          </p:sp>
        </mc:Fallback>
      </mc:AlternateContent>
      <p:sp>
        <p:nvSpPr>
          <p:cNvPr id="59" name="TextBox 58"/>
          <p:cNvSpPr txBox="1"/>
          <p:nvPr/>
        </p:nvSpPr>
        <p:spPr>
          <a:xfrm>
            <a:off x="7213836" y="1966977"/>
            <a:ext cx="988043" cy="523220"/>
          </a:xfrm>
          <a:prstGeom prst="rect">
            <a:avLst/>
          </a:prstGeom>
          <a:noFill/>
        </p:spPr>
        <p:txBody>
          <a:bodyPr wrap="square" rtlCol="0">
            <a:spAutoFit/>
          </a:bodyPr>
          <a:lstStyle/>
          <a:p>
            <a:pPr algn="ctr"/>
            <a:r>
              <a:rPr lang="en-SG" sz="2800" dirty="0" smtClean="0">
                <a:latin typeface="Arial" pitchFamily="34" charset="0"/>
                <a:cs typeface="Arial" pitchFamily="34" charset="0"/>
              </a:rPr>
              <a:t>24</a:t>
            </a:r>
            <a:endParaRPr lang="en-SG" sz="2800" dirty="0">
              <a:latin typeface="Arial" pitchFamily="34" charset="0"/>
              <a:cs typeface="Arial" pitchFamily="34" charset="0"/>
            </a:endParaRPr>
          </a:p>
        </p:txBody>
      </p:sp>
      <p:sp>
        <p:nvSpPr>
          <p:cNvPr id="60" name="TextBox 59"/>
          <p:cNvSpPr txBox="1"/>
          <p:nvPr/>
        </p:nvSpPr>
        <p:spPr>
          <a:xfrm>
            <a:off x="685666" y="5581787"/>
            <a:ext cx="8001134" cy="461665"/>
          </a:xfrm>
          <a:prstGeom prst="rect">
            <a:avLst/>
          </a:prstGeom>
          <a:noFill/>
        </p:spPr>
        <p:txBody>
          <a:bodyPr wrap="square" rtlCol="0">
            <a:spAutoFit/>
          </a:bodyPr>
          <a:lstStyle/>
          <a:p>
            <a:r>
              <a:rPr lang="en-US" sz="2400" dirty="0" smtClean="0">
                <a:latin typeface="Arial" pitchFamily="34" charset="0"/>
                <a:cs typeface="Arial" pitchFamily="34" charset="0"/>
              </a:rPr>
              <a:t>NOTE:                                        </a:t>
            </a:r>
            <a:r>
              <a:rPr lang="en-SG" sz="2400" dirty="0" smtClean="0">
                <a:latin typeface="Arial" pitchFamily="34" charset="0"/>
                <a:cs typeface="Arial" pitchFamily="34" charset="0"/>
              </a:rPr>
              <a:t>(</a:t>
            </a:r>
            <a:r>
              <a:rPr lang="en-SG" sz="2400" dirty="0" smtClean="0">
                <a:solidFill>
                  <a:srgbClr val="FF0000"/>
                </a:solidFill>
                <a:latin typeface="Arial" pitchFamily="34" charset="0"/>
                <a:cs typeface="Arial" pitchFamily="34" charset="0"/>
              </a:rPr>
              <a:t>4 </a:t>
            </a:r>
            <a:r>
              <a:rPr lang="en-SG" sz="2400" u="sng" dirty="0" smtClean="0">
                <a:solidFill>
                  <a:srgbClr val="FF0000"/>
                </a:solidFill>
                <a:latin typeface="Arial" pitchFamily="34" charset="0"/>
                <a:cs typeface="Arial" pitchFamily="34" charset="0"/>
              </a:rPr>
              <a:t>factorial</a:t>
            </a:r>
            <a:r>
              <a:rPr lang="en-SG" sz="2400" dirty="0" smtClean="0">
                <a:latin typeface="Arial" pitchFamily="34" charset="0"/>
                <a:cs typeface="Arial" pitchFamily="34" charset="0"/>
              </a:rPr>
              <a:t>) = 24</a:t>
            </a:r>
            <a:endParaRPr lang="en-SG" sz="2400" dirty="0">
              <a:latin typeface="Arial" pitchFamily="34" charset="0"/>
              <a:cs typeface="Arial" pitchFamily="34" charset="0"/>
            </a:endParaRPr>
          </a:p>
        </p:txBody>
      </p:sp>
      <p:pic>
        <p:nvPicPr>
          <p:cNvPr id="61" name="Picture 2" descr="http://sp.rpcs.org/faculty/Grade4/Website%20Graphics/_w/writing%20smiley_gif.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37997" y="241505"/>
            <a:ext cx="560890" cy="591046"/>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7"/>
          <p:cNvSpPr txBox="1">
            <a:spLocks/>
          </p:cNvSpPr>
          <p:nvPr/>
        </p:nvSpPr>
        <p:spPr>
          <a:xfrm>
            <a:off x="567178" y="290950"/>
            <a:ext cx="7431709"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Tree Diagram</a:t>
            </a:r>
            <a:endParaRPr lang="en-GB" sz="3200" b="1" dirty="0" smtClean="0">
              <a:solidFill>
                <a:srgbClr val="FF0000"/>
              </a:solidFill>
            </a:endParaRPr>
          </a:p>
        </p:txBody>
      </p:sp>
      <p:sp>
        <p:nvSpPr>
          <p:cNvPr id="3" name="Slide Number Placeholder 2"/>
          <p:cNvSpPr>
            <a:spLocks noGrp="1"/>
          </p:cNvSpPr>
          <p:nvPr>
            <p:ph type="sldNum" sz="quarter" idx="12"/>
          </p:nvPr>
        </p:nvSpPr>
        <p:spPr/>
        <p:txBody>
          <a:bodyPr/>
          <a:lstStyle/>
          <a:p>
            <a:fld id="{6767FADE-2612-3649-B495-F644A23F288B}" type="slidenum">
              <a:rPr lang="en-US" smtClean="0"/>
              <a:pPr/>
              <a:t>14</a:t>
            </a:fld>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5" name="Object 4"/>
          <p:cNvGraphicFramePr>
            <a:graphicFrameLocks noChangeAspect="1"/>
          </p:cNvGraphicFramePr>
          <p:nvPr>
            <p:extLst>
              <p:ext uri="{D42A27DB-BD31-4B8C-83A1-F6EECF244321}">
                <p14:modId xmlns:p14="http://schemas.microsoft.com/office/powerpoint/2010/main" val="4127658150"/>
              </p:ext>
            </p:extLst>
          </p:nvPr>
        </p:nvGraphicFramePr>
        <p:xfrm>
          <a:off x="1736202" y="5617039"/>
          <a:ext cx="3427889" cy="391160"/>
        </p:xfrm>
        <a:graphic>
          <a:graphicData uri="http://schemas.openxmlformats.org/presentationml/2006/ole">
            <mc:AlternateContent xmlns:mc="http://schemas.openxmlformats.org/markup-compatibility/2006">
              <mc:Choice xmlns:v="urn:schemas-microsoft-com:vml" Requires="v">
                <p:oleObj spid="_x0000_s1055" name="Equation" r:id="rId9" imgW="1028520" imgH="177480" progId="Equation.3">
                  <p:embed/>
                </p:oleObj>
              </mc:Choice>
              <mc:Fallback>
                <p:oleObj name="Equation" r:id="rId9" imgW="1028520" imgH="177480" progId="Equation.3">
                  <p:embed/>
                  <p:pic>
                    <p:nvPicPr>
                      <p:cNvPr id="0" name=""/>
                      <p:cNvPicPr>
                        <a:picLocks noChangeAspect="1" noChangeArrowheads="1"/>
                      </p:cNvPicPr>
                      <p:nvPr/>
                    </p:nvPicPr>
                    <p:blipFill>
                      <a:blip r:embed="rId10"/>
                      <a:srcRect/>
                      <a:stretch>
                        <a:fillRect/>
                      </a:stretch>
                    </p:blipFill>
                    <p:spPr bwMode="auto">
                      <a:xfrm>
                        <a:off x="1736202" y="5617039"/>
                        <a:ext cx="3427889" cy="391160"/>
                      </a:xfrm>
                      <a:prstGeom prst="rect">
                        <a:avLst/>
                      </a:prstGeom>
                      <a:noFill/>
                    </p:spPr>
                  </p:pic>
                </p:oleObj>
              </mc:Fallback>
            </mc:AlternateContent>
          </a:graphicData>
        </a:graphic>
      </p:graphicFrame>
    </p:spTree>
    <p:extLst>
      <p:ext uri="{BB962C8B-B14F-4D97-AF65-F5344CB8AC3E}">
        <p14:creationId xmlns:p14="http://schemas.microsoft.com/office/powerpoint/2010/main" val="73092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73" name="Title 7"/>
          <p:cNvSpPr txBox="1">
            <a:spLocks/>
          </p:cNvSpPr>
          <p:nvPr/>
        </p:nvSpPr>
        <p:spPr>
          <a:xfrm>
            <a:off x="572808" y="290950"/>
            <a:ext cx="7431709"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Arrangement without repetition</a:t>
            </a:r>
            <a:endParaRPr lang="en-GB" sz="3200" b="1" dirty="0" smtClean="0">
              <a:solidFill>
                <a:srgbClr val="FF0000"/>
              </a:solidFill>
            </a:endParaRPr>
          </a:p>
        </p:txBody>
      </p:sp>
      <p:sp>
        <p:nvSpPr>
          <p:cNvPr id="13" name="Subtitle 2"/>
          <p:cNvSpPr>
            <a:spLocks/>
          </p:cNvSpPr>
          <p:nvPr/>
        </p:nvSpPr>
        <p:spPr bwMode="auto">
          <a:xfrm>
            <a:off x="152400" y="1157133"/>
            <a:ext cx="8808720" cy="5437631"/>
          </a:xfrm>
          <a:prstGeom prst="rect">
            <a:avLst/>
          </a:prstGeom>
          <a:noFill/>
          <a:ln w="9525">
            <a:noFill/>
            <a:miter lim="800000"/>
            <a:headEnd/>
            <a:tailEnd/>
          </a:ln>
        </p:spPr>
        <p:txBody>
          <a:bodyPr/>
          <a:lstStyle/>
          <a:p>
            <a:r>
              <a:rPr lang="en-SG" sz="2400" dirty="0" smtClean="0">
                <a:latin typeface="Arial" pitchFamily="34" charset="0"/>
                <a:cs typeface="Arial" pitchFamily="34" charset="0"/>
              </a:rPr>
              <a:t>	The number of ways </a:t>
            </a:r>
            <a:r>
              <a:rPr lang="en-SG" sz="2400" dirty="0">
                <a:latin typeface="Arial" pitchFamily="34" charset="0"/>
                <a:cs typeface="Arial" pitchFamily="34" charset="0"/>
              </a:rPr>
              <a:t>to arrange </a:t>
            </a:r>
            <a:r>
              <a:rPr lang="en-SG" sz="2400" i="1" dirty="0" smtClean="0">
                <a:latin typeface="Times New Roman" pitchFamily="18" charset="0"/>
                <a:cs typeface="Times New Roman" pitchFamily="18" charset="0"/>
              </a:rPr>
              <a:t>n</a:t>
            </a:r>
            <a:r>
              <a:rPr lang="en-SG" sz="2400" dirty="0" smtClean="0">
                <a:latin typeface="Arial" pitchFamily="34" charset="0"/>
                <a:cs typeface="Arial" pitchFamily="34" charset="0"/>
              </a:rPr>
              <a:t> </a:t>
            </a:r>
            <a:r>
              <a:rPr lang="en-SG" sz="2400" dirty="0">
                <a:latin typeface="Arial" pitchFamily="34" charset="0"/>
                <a:cs typeface="Arial" pitchFamily="34" charset="0"/>
              </a:rPr>
              <a:t>different </a:t>
            </a:r>
            <a:r>
              <a:rPr lang="en-SG" sz="2400" dirty="0" smtClean="0">
                <a:latin typeface="Arial" pitchFamily="34" charset="0"/>
                <a:cs typeface="Arial" pitchFamily="34" charset="0"/>
              </a:rPr>
              <a:t>objects</a:t>
            </a:r>
          </a:p>
          <a:p>
            <a:r>
              <a:rPr lang="en-US" sz="2400" dirty="0">
                <a:latin typeface="Arial" pitchFamily="34" charset="0"/>
                <a:cs typeface="Arial" pitchFamily="34" charset="0"/>
              </a:rPr>
              <a:t>	</a:t>
            </a:r>
            <a:r>
              <a:rPr lang="en-US" sz="2400" b="1" u="sng" dirty="0" smtClean="0">
                <a:latin typeface="Arial" pitchFamily="34" charset="0"/>
                <a:cs typeface="Arial" pitchFamily="34" charset="0"/>
              </a:rPr>
              <a:t>without repetition</a:t>
            </a:r>
            <a:endParaRPr lang="en-SG" sz="2400" b="1" u="sng" dirty="0" smtClean="0">
              <a:latin typeface="Arial" pitchFamily="34" charset="0"/>
              <a:cs typeface="Arial" pitchFamily="34" charset="0"/>
            </a:endParaRPr>
          </a:p>
          <a:p>
            <a:r>
              <a:rPr lang="en-SG" sz="2400" dirty="0" smtClean="0">
                <a:latin typeface="Arial" pitchFamily="34" charset="0"/>
                <a:cs typeface="Arial" pitchFamily="34" charset="0"/>
              </a:rPr>
              <a:t>							= </a:t>
            </a:r>
          </a:p>
          <a:p>
            <a:endParaRPr lang="en-SG" sz="2400" dirty="0" smtClean="0">
              <a:latin typeface="Arial" pitchFamily="34" charset="0"/>
              <a:cs typeface="Arial" pitchFamily="34" charset="0"/>
            </a:endParaRPr>
          </a:p>
          <a:p>
            <a:r>
              <a:rPr lang="en-SG" sz="2400" dirty="0" smtClean="0">
                <a:latin typeface="Arial" pitchFamily="34" charset="0"/>
                <a:cs typeface="Arial" pitchFamily="34" charset="0"/>
              </a:rPr>
              <a:t>							= </a:t>
            </a:r>
            <a:r>
              <a:rPr lang="en-SG" sz="2400" i="1" dirty="0">
                <a:latin typeface="Times New Roman" pitchFamily="18" charset="0"/>
                <a:cs typeface="Times New Roman" pitchFamily="18" charset="0"/>
              </a:rPr>
              <a:t>n</a:t>
            </a:r>
            <a:r>
              <a:rPr lang="en-SG" sz="2400" dirty="0" smtClean="0">
                <a:latin typeface="Arial" pitchFamily="34" charset="0"/>
                <a:cs typeface="Arial" pitchFamily="34" charset="0"/>
              </a:rPr>
              <a:t>!  (pronounced as </a:t>
            </a:r>
            <a:r>
              <a:rPr lang="en-SG" sz="2400" i="1" dirty="0" smtClean="0">
                <a:latin typeface="Times New Roman" panose="02020603050405020304" pitchFamily="18" charset="0"/>
                <a:cs typeface="Times New Roman" panose="02020603050405020304" pitchFamily="18" charset="0"/>
              </a:rPr>
              <a:t>n</a:t>
            </a:r>
            <a:r>
              <a:rPr lang="en-SG" sz="2400" dirty="0" smtClean="0">
                <a:latin typeface="Arial" pitchFamily="34" charset="0"/>
                <a:cs typeface="Arial" pitchFamily="34" charset="0"/>
              </a:rPr>
              <a:t> factorial)</a:t>
            </a:r>
            <a:endParaRPr lang="en-SG" sz="2400" dirty="0">
              <a:latin typeface="Arial" pitchFamily="34" charset="0"/>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dirty="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dirty="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r>
              <a:rPr lang="en-US" altLang="zh-CN" sz="2400" dirty="0">
                <a:latin typeface="Arial" pitchFamily="34" charset="0"/>
                <a:ea typeface="宋体" pitchFamily="2" charset="-122"/>
                <a:cs typeface="Arial" pitchFamily="34" charset="0"/>
              </a:rPr>
              <a:t>	</a:t>
            </a:r>
            <a:r>
              <a:rPr lang="en-US" altLang="zh-CN" sz="2400" dirty="0" smtClean="0">
                <a:latin typeface="Arial" pitchFamily="34" charset="0"/>
                <a:ea typeface="宋体" pitchFamily="2" charset="-122"/>
                <a:cs typeface="Arial" pitchFamily="34" charset="0"/>
              </a:rPr>
              <a:t>The calculator button             or             can be used to 	evaluate factorials.</a:t>
            </a:r>
            <a:endParaRPr lang="en-US" altLang="zh-CN" sz="2400" dirty="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538" y="3212676"/>
            <a:ext cx="2833280" cy="1652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http://sp.rpcs.org/faculty/Grade4/Website%20Graphics/_w/writing%20smiley_gif.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7997" y="241505"/>
            <a:ext cx="560890" cy="591046"/>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759418" y="5195674"/>
            <a:ext cx="731519" cy="450166"/>
          </a:xfrm>
          <a:prstGeom prst="round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i="1" dirty="0" smtClean="0">
                <a:latin typeface="Times New Roman" panose="02020603050405020304" pitchFamily="18" charset="0"/>
                <a:cs typeface="Times New Roman" panose="02020603050405020304" pitchFamily="18" charset="0"/>
              </a:rPr>
              <a:t>n</a:t>
            </a:r>
            <a:r>
              <a:rPr lang="en-US" sz="2000" dirty="0" smtClean="0">
                <a:latin typeface="Arial Rounded MT Bold" panose="020F0704030504030204" pitchFamily="34" charset="0"/>
                <a:cs typeface="Arial" panose="020B0604020202020204" pitchFamily="34" charset="0"/>
              </a:rPr>
              <a:t>!</a:t>
            </a:r>
            <a:endParaRPr lang="en-SG" sz="2000" dirty="0">
              <a:latin typeface="Arial Rounded MT Bold" panose="020F0704030504030204" pitchFamily="34" charset="0"/>
              <a:cs typeface="Arial" panose="020B0604020202020204" pitchFamily="34" charset="0"/>
            </a:endParaRPr>
          </a:p>
        </p:txBody>
      </p:sp>
      <p:sp>
        <p:nvSpPr>
          <p:cNvPr id="9" name="Rounded Rectangle 8"/>
          <p:cNvSpPr/>
          <p:nvPr/>
        </p:nvSpPr>
        <p:spPr>
          <a:xfrm>
            <a:off x="5082789" y="5197943"/>
            <a:ext cx="731519" cy="450166"/>
          </a:xfrm>
          <a:prstGeom prst="round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i="1" dirty="0">
                <a:latin typeface="Times New Roman" panose="02020603050405020304" pitchFamily="18" charset="0"/>
                <a:cs typeface="Times New Roman" panose="02020603050405020304" pitchFamily="18" charset="0"/>
              </a:rPr>
              <a:t>x</a:t>
            </a:r>
            <a:r>
              <a:rPr lang="en-US" sz="2000" dirty="0" smtClean="0">
                <a:latin typeface="Arial Rounded MT Bold" panose="020F0704030504030204" pitchFamily="34" charset="0"/>
                <a:cs typeface="Arial" panose="020B0604020202020204" pitchFamily="34" charset="0"/>
              </a:rPr>
              <a:t>!</a:t>
            </a:r>
            <a:endParaRPr lang="en-SG" sz="2000" dirty="0">
              <a:latin typeface="Arial Rounded MT Bold" panose="020F070403050403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767FADE-2612-3649-B495-F644A23F288B}" type="slidenum">
              <a:rPr lang="en-US" smtClean="0"/>
              <a:pPr/>
              <a:t>15</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471202124"/>
              </p:ext>
            </p:extLst>
          </p:nvPr>
        </p:nvGraphicFramePr>
        <p:xfrm>
          <a:off x="3660052" y="1907009"/>
          <a:ext cx="3184093" cy="449263"/>
        </p:xfrm>
        <a:graphic>
          <a:graphicData uri="http://schemas.openxmlformats.org/presentationml/2006/ole">
            <mc:AlternateContent xmlns:mc="http://schemas.openxmlformats.org/markup-compatibility/2006">
              <mc:Choice xmlns:v="urn:schemas-microsoft-com:vml" Requires="v">
                <p:oleObj spid="_x0000_s2078" name="Equation" r:id="rId5" imgW="1193760" imgH="203040" progId="Equation.3">
                  <p:embed/>
                </p:oleObj>
              </mc:Choice>
              <mc:Fallback>
                <p:oleObj name="Equation" r:id="rId5" imgW="1193760" imgH="203040" progId="Equation.3">
                  <p:embed/>
                  <p:pic>
                    <p:nvPicPr>
                      <p:cNvPr id="0" name=""/>
                      <p:cNvPicPr>
                        <a:picLocks noChangeAspect="1" noChangeArrowheads="1"/>
                      </p:cNvPicPr>
                      <p:nvPr/>
                    </p:nvPicPr>
                    <p:blipFill>
                      <a:blip r:embed="rId6"/>
                      <a:srcRect/>
                      <a:stretch>
                        <a:fillRect/>
                      </a:stretch>
                    </p:blipFill>
                    <p:spPr bwMode="auto">
                      <a:xfrm>
                        <a:off x="3660052" y="1907009"/>
                        <a:ext cx="3184093" cy="4492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9736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31775" y="1181685"/>
            <a:ext cx="8490194" cy="527538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00050" lvl="1" indent="0">
              <a:buNone/>
            </a:pPr>
            <a:r>
              <a:rPr lang="en-US" dirty="0" smtClean="0"/>
              <a:t>Without using a calculator, can the following be evaluated?</a:t>
            </a:r>
          </a:p>
          <a:p>
            <a:pPr marL="400050" lvl="1" indent="0">
              <a:buNone/>
            </a:pPr>
            <a:endParaRPr lang="en-US" dirty="0"/>
          </a:p>
          <a:p>
            <a:pPr marL="400050" lvl="1" indent="0">
              <a:buNone/>
            </a:pPr>
            <a:endParaRPr lang="en-US" i="1" dirty="0" smtClean="0">
              <a:latin typeface="Cambria Math"/>
            </a:endParaRPr>
          </a:p>
          <a:p>
            <a:pPr marL="400050" lvl="1" indent="0">
              <a:buNone/>
            </a:pPr>
            <a:endParaRPr lang="en-US" dirty="0"/>
          </a:p>
          <a:p>
            <a:pPr marL="400050" lvl="1" indent="0">
              <a:buNone/>
            </a:pPr>
            <a:endParaRPr lang="en-US" dirty="0"/>
          </a:p>
        </p:txBody>
      </p:sp>
      <p:sp>
        <p:nvSpPr>
          <p:cNvPr id="3"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 name="Rectangle 2"/>
          <p:cNvSpPr txBox="1">
            <a:spLocks noChangeArrowheads="1"/>
          </p:cNvSpPr>
          <p:nvPr/>
        </p:nvSpPr>
        <p:spPr>
          <a:xfrm>
            <a:off x="517388" y="304805"/>
            <a:ext cx="8204581" cy="87688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Poll</a:t>
            </a:r>
            <a:endParaRPr lang="en-GB" sz="3200" b="1" dirty="0" smtClean="0"/>
          </a:p>
        </p:txBody>
      </p:sp>
      <p:sp>
        <p:nvSpPr>
          <p:cNvPr id="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1382" y="66947"/>
            <a:ext cx="1103272" cy="794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6"/>
          <p:cNvSpPr>
            <a:spLocks noGrp="1"/>
          </p:cNvSpPr>
          <p:nvPr>
            <p:ph type="sldNum" sz="quarter" idx="12"/>
          </p:nvPr>
        </p:nvSpPr>
        <p:spPr/>
        <p:txBody>
          <a:bodyPr/>
          <a:lstStyle/>
          <a:p>
            <a:pPr algn="r"/>
            <a:fld id="{6767FADE-2612-3649-B495-F644A23F288B}" type="slidenum">
              <a:rPr lang="en-US" smtClean="0"/>
              <a:pPr algn="r"/>
              <a:t>16</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00402125"/>
              </p:ext>
            </p:extLst>
          </p:nvPr>
        </p:nvGraphicFramePr>
        <p:xfrm>
          <a:off x="706438" y="2300288"/>
          <a:ext cx="754062" cy="941387"/>
        </p:xfrm>
        <a:graphic>
          <a:graphicData uri="http://schemas.openxmlformats.org/presentationml/2006/ole">
            <mc:AlternateContent xmlns:mc="http://schemas.openxmlformats.org/markup-compatibility/2006">
              <mc:Choice xmlns:v="urn:schemas-microsoft-com:vml" Requires="v">
                <p:oleObj spid="_x0000_s3102" name="Equation" r:id="rId4" imgW="342751" imgH="431613" progId="Equation.3">
                  <p:embed/>
                </p:oleObj>
              </mc:Choice>
              <mc:Fallback>
                <p:oleObj name="Equation" r:id="rId4" imgW="342751" imgH="431613"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8" y="2300288"/>
                        <a:ext cx="754062"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21943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457200" y="274638"/>
            <a:ext cx="8229600" cy="822642"/>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solidFill>
                  <a:prstClr val="black"/>
                </a:solidFill>
              </a:rPr>
              <a:t>Example</a:t>
            </a:r>
            <a:endParaRPr lang="en-US" sz="3200" dirty="0" smtClean="0">
              <a:solidFill>
                <a:prstClr val="black"/>
              </a:solidFill>
            </a:endParaRPr>
          </a:p>
        </p:txBody>
      </p:sp>
      <p:sp>
        <p:nvSpPr>
          <p:cNvPr id="4" name="Rectangle 3"/>
          <p:cNvSpPr/>
          <p:nvPr/>
        </p:nvSpPr>
        <p:spPr>
          <a:xfrm>
            <a:off x="640080" y="922053"/>
            <a:ext cx="7798526" cy="1631216"/>
          </a:xfrm>
          <a:prstGeom prst="rect">
            <a:avLst/>
          </a:prstGeom>
        </p:spPr>
        <p:txBody>
          <a:bodyPr wrap="square">
            <a:spAutoFit/>
          </a:bodyPr>
          <a:lstStyle/>
          <a:p>
            <a:r>
              <a:rPr lang="en-SG" sz="2000" dirty="0" smtClean="0">
                <a:latin typeface="Arial" pitchFamily="34" charset="0"/>
                <a:cs typeface="Arial" pitchFamily="34" charset="0"/>
              </a:rPr>
              <a:t>There </a:t>
            </a:r>
            <a:r>
              <a:rPr lang="en-SG" sz="2000" dirty="0">
                <a:latin typeface="Arial" pitchFamily="34" charset="0"/>
                <a:cs typeface="Arial" pitchFamily="34" charset="0"/>
              </a:rPr>
              <a:t>are </a:t>
            </a:r>
            <a:r>
              <a:rPr lang="en-SG" sz="2000" dirty="0" smtClean="0">
                <a:latin typeface="Arial" pitchFamily="34" charset="0"/>
                <a:cs typeface="Arial" pitchFamily="34" charset="0"/>
              </a:rPr>
              <a:t>one </a:t>
            </a:r>
            <a:r>
              <a:rPr lang="en-SG" sz="2000" dirty="0">
                <a:latin typeface="Arial" pitchFamily="34" charset="0"/>
                <a:cs typeface="Arial" pitchFamily="34" charset="0"/>
              </a:rPr>
              <a:t>red, </a:t>
            </a:r>
            <a:r>
              <a:rPr lang="en-SG" sz="2000" dirty="0" smtClean="0">
                <a:latin typeface="Arial" pitchFamily="34" charset="0"/>
                <a:cs typeface="Arial" pitchFamily="34" charset="0"/>
              </a:rPr>
              <a:t>one </a:t>
            </a:r>
            <a:r>
              <a:rPr lang="en-SG" sz="2000" dirty="0">
                <a:latin typeface="Arial" pitchFamily="34" charset="0"/>
                <a:cs typeface="Arial" pitchFamily="34" charset="0"/>
              </a:rPr>
              <a:t>green, </a:t>
            </a:r>
            <a:r>
              <a:rPr lang="en-SG" sz="2000" dirty="0" smtClean="0">
                <a:latin typeface="Arial" pitchFamily="34" charset="0"/>
                <a:cs typeface="Arial" pitchFamily="34" charset="0"/>
              </a:rPr>
              <a:t>one blue, one yellow and one orange marble </a:t>
            </a:r>
            <a:r>
              <a:rPr lang="en-SG" sz="2000" dirty="0">
                <a:latin typeface="Arial" pitchFamily="34" charset="0"/>
                <a:cs typeface="Arial" pitchFamily="34" charset="0"/>
              </a:rPr>
              <a:t>to be placed in </a:t>
            </a:r>
            <a:r>
              <a:rPr lang="en-SG" sz="2000" dirty="0" smtClean="0">
                <a:latin typeface="Arial" pitchFamily="34" charset="0"/>
                <a:cs typeface="Arial" pitchFamily="34" charset="0"/>
              </a:rPr>
              <a:t>five </a:t>
            </a:r>
            <a:r>
              <a:rPr lang="en-SG" sz="2000" dirty="0">
                <a:latin typeface="Arial" pitchFamily="34" charset="0"/>
                <a:cs typeface="Arial" pitchFamily="34" charset="0"/>
              </a:rPr>
              <a:t>different containers C1, C2, </a:t>
            </a:r>
            <a:r>
              <a:rPr lang="en-SG" sz="2000" dirty="0" smtClean="0">
                <a:latin typeface="Arial" pitchFamily="34" charset="0"/>
                <a:cs typeface="Arial" pitchFamily="34" charset="0"/>
              </a:rPr>
              <a:t>C3, C4 and C5. </a:t>
            </a:r>
          </a:p>
          <a:p>
            <a:r>
              <a:rPr lang="en-US" sz="2000" dirty="0">
                <a:latin typeface="Arial" pitchFamily="34" charset="0"/>
                <a:cs typeface="Arial" pitchFamily="34" charset="0"/>
              </a:rPr>
              <a:t>If every container is to contain only 1 marble, how many different ways can we </a:t>
            </a:r>
            <a:r>
              <a:rPr lang="en-US" sz="2000" dirty="0">
                <a:solidFill>
                  <a:srgbClr val="FF0000"/>
                </a:solidFill>
                <a:latin typeface="Arial" pitchFamily="34" charset="0"/>
                <a:cs typeface="Arial" pitchFamily="34" charset="0"/>
              </a:rPr>
              <a:t>arrange</a:t>
            </a:r>
            <a:r>
              <a:rPr lang="en-US" sz="2000" dirty="0">
                <a:latin typeface="Arial" pitchFamily="34" charset="0"/>
                <a:cs typeface="Arial" pitchFamily="34" charset="0"/>
              </a:rPr>
              <a:t> the marbles in the different containers?</a:t>
            </a:r>
          </a:p>
        </p:txBody>
      </p:sp>
      <p:sp>
        <p:nvSpPr>
          <p:cNvPr id="6" name="Rectangle 5"/>
          <p:cNvSpPr/>
          <p:nvPr/>
        </p:nvSpPr>
        <p:spPr>
          <a:xfrm>
            <a:off x="457200" y="4651861"/>
            <a:ext cx="7766070" cy="417550"/>
          </a:xfrm>
          <a:prstGeom prst="rect">
            <a:avLst/>
          </a:prstGeom>
        </p:spPr>
        <p:txBody>
          <a:bodyPr wrap="square">
            <a:spAutoFit/>
          </a:bodyPr>
          <a:lstStyle/>
          <a:p>
            <a:pPr marL="269875">
              <a:lnSpc>
                <a:spcPct val="115000"/>
              </a:lnSpc>
              <a:spcBef>
                <a:spcPts val="1200"/>
              </a:spcBef>
              <a:spcAft>
                <a:spcPts val="600"/>
              </a:spcAft>
            </a:pPr>
            <a:r>
              <a:rPr lang="en-US" sz="2000" dirty="0" smtClean="0">
                <a:latin typeface="Arial"/>
                <a:ea typeface="SimSun"/>
              </a:rPr>
              <a:t>Arrangement of 5 marbles without repetition:</a:t>
            </a:r>
            <a:endParaRPr lang="en-SG" sz="2000" dirty="0">
              <a:latin typeface="Times New Roman"/>
              <a:ea typeface="SimSun"/>
            </a:endParaRPr>
          </a:p>
        </p:txBody>
      </p:sp>
      <p:grpSp>
        <p:nvGrpSpPr>
          <p:cNvPr id="5" name="Group 4"/>
          <p:cNvGrpSpPr/>
          <p:nvPr/>
        </p:nvGrpSpPr>
        <p:grpSpPr>
          <a:xfrm>
            <a:off x="837878" y="2836782"/>
            <a:ext cx="3320322" cy="1603717"/>
            <a:chOff x="893298" y="2518117"/>
            <a:chExt cx="3320322" cy="1603717"/>
          </a:xfrm>
        </p:grpSpPr>
        <p:sp>
          <p:nvSpPr>
            <p:cNvPr id="2" name="Oval 1"/>
            <p:cNvSpPr>
              <a:spLocks noChangeAspect="1"/>
            </p:cNvSpPr>
            <p:nvPr/>
          </p:nvSpPr>
          <p:spPr>
            <a:xfrm>
              <a:off x="984739" y="2518117"/>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t>
              </a:r>
              <a:endParaRPr lang="en-SG" dirty="0">
                <a:solidFill>
                  <a:schemeClr val="tx1"/>
                </a:solidFill>
              </a:endParaRPr>
            </a:p>
          </p:txBody>
        </p:sp>
        <p:sp>
          <p:nvSpPr>
            <p:cNvPr id="7" name="Oval 6"/>
            <p:cNvSpPr>
              <a:spLocks noChangeAspect="1"/>
            </p:cNvSpPr>
            <p:nvPr/>
          </p:nvSpPr>
          <p:spPr>
            <a:xfrm>
              <a:off x="1699846" y="2518117"/>
              <a:ext cx="369137" cy="368640"/>
            </a:xfrm>
            <a:prstGeom prst="ellipse">
              <a:avLst/>
            </a:prstGeom>
            <a:solidFill>
              <a:srgbClr val="00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endParaRPr lang="en-SG" dirty="0">
                <a:solidFill>
                  <a:schemeClr val="tx1"/>
                </a:solidFill>
              </a:endParaRPr>
            </a:p>
          </p:txBody>
        </p:sp>
        <p:sp>
          <p:nvSpPr>
            <p:cNvPr id="9" name="Oval 8"/>
            <p:cNvSpPr>
              <a:spLocks noChangeAspect="1"/>
            </p:cNvSpPr>
            <p:nvPr/>
          </p:nvSpPr>
          <p:spPr>
            <a:xfrm>
              <a:off x="2383815" y="2518117"/>
              <a:ext cx="369137" cy="368640"/>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endParaRPr lang="en-SG" dirty="0">
                <a:solidFill>
                  <a:schemeClr val="tx1"/>
                </a:solidFill>
              </a:endParaRPr>
            </a:p>
          </p:txBody>
        </p:sp>
        <p:sp>
          <p:nvSpPr>
            <p:cNvPr id="10" name="Oval 9"/>
            <p:cNvSpPr>
              <a:spLocks noChangeAspect="1"/>
            </p:cNvSpPr>
            <p:nvPr/>
          </p:nvSpPr>
          <p:spPr>
            <a:xfrm>
              <a:off x="3056720" y="2518117"/>
              <a:ext cx="369137" cy="368640"/>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Y</a:t>
              </a:r>
              <a:endParaRPr lang="en-SG" dirty="0">
                <a:solidFill>
                  <a:schemeClr val="tx1"/>
                </a:solidFill>
              </a:endParaRPr>
            </a:p>
          </p:txBody>
        </p:sp>
        <p:sp>
          <p:nvSpPr>
            <p:cNvPr id="11" name="Oval 10"/>
            <p:cNvSpPr>
              <a:spLocks noChangeAspect="1"/>
            </p:cNvSpPr>
            <p:nvPr/>
          </p:nvSpPr>
          <p:spPr>
            <a:xfrm>
              <a:off x="3753043" y="2518117"/>
              <a:ext cx="369137" cy="368640"/>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a:t>
              </a:r>
              <a:endParaRPr lang="en-SG" dirty="0">
                <a:solidFill>
                  <a:schemeClr val="tx1"/>
                </a:solidFill>
              </a:endParaRPr>
            </a:p>
          </p:txBody>
        </p:sp>
        <p:sp>
          <p:nvSpPr>
            <p:cNvPr id="3" name="Flowchart: Magnetic Disk 2"/>
            <p:cNvSpPr/>
            <p:nvPr/>
          </p:nvSpPr>
          <p:spPr>
            <a:xfrm>
              <a:off x="893298" y="3305908"/>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C1</a:t>
              </a:r>
              <a:endParaRPr lang="en-SG" dirty="0">
                <a:solidFill>
                  <a:schemeClr val="tx1"/>
                </a:solidFill>
              </a:endParaRPr>
            </a:p>
          </p:txBody>
        </p:sp>
        <p:sp>
          <p:nvSpPr>
            <p:cNvPr id="12" name="Flowchart: Magnetic Disk 11"/>
            <p:cNvSpPr/>
            <p:nvPr/>
          </p:nvSpPr>
          <p:spPr>
            <a:xfrm>
              <a:off x="1608405" y="3305908"/>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C2</a:t>
              </a:r>
              <a:endParaRPr lang="en-SG" dirty="0">
                <a:solidFill>
                  <a:schemeClr val="tx1"/>
                </a:solidFill>
              </a:endParaRPr>
            </a:p>
          </p:txBody>
        </p:sp>
        <p:sp>
          <p:nvSpPr>
            <p:cNvPr id="13" name="Flowchart: Magnetic Disk 12"/>
            <p:cNvSpPr/>
            <p:nvPr/>
          </p:nvSpPr>
          <p:spPr>
            <a:xfrm>
              <a:off x="2292374" y="3305908"/>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C3</a:t>
              </a:r>
              <a:endParaRPr lang="en-SG" dirty="0">
                <a:solidFill>
                  <a:schemeClr val="tx1"/>
                </a:solidFill>
              </a:endParaRPr>
            </a:p>
          </p:txBody>
        </p:sp>
        <p:sp>
          <p:nvSpPr>
            <p:cNvPr id="14" name="Flowchart: Magnetic Disk 13"/>
            <p:cNvSpPr/>
            <p:nvPr/>
          </p:nvSpPr>
          <p:spPr>
            <a:xfrm>
              <a:off x="2965279" y="3305908"/>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C4</a:t>
              </a:r>
              <a:endParaRPr lang="en-SG" dirty="0">
                <a:solidFill>
                  <a:schemeClr val="tx1"/>
                </a:solidFill>
              </a:endParaRPr>
            </a:p>
          </p:txBody>
        </p:sp>
        <p:sp>
          <p:nvSpPr>
            <p:cNvPr id="17" name="Flowchart: Magnetic Disk 16"/>
            <p:cNvSpPr/>
            <p:nvPr/>
          </p:nvSpPr>
          <p:spPr>
            <a:xfrm>
              <a:off x="3661602" y="3305908"/>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C5</a:t>
              </a:r>
              <a:endParaRPr lang="en-SG" dirty="0">
                <a:solidFill>
                  <a:schemeClr val="tx1"/>
                </a:solidFill>
              </a:endParaRPr>
            </a:p>
          </p:txBody>
        </p:sp>
      </p:grpSp>
      <p:sp>
        <p:nvSpPr>
          <p:cNvPr id="16" name="Slide Number Placeholder 15"/>
          <p:cNvSpPr>
            <a:spLocks noGrp="1"/>
          </p:cNvSpPr>
          <p:nvPr>
            <p:ph type="sldNum" sz="quarter" idx="12"/>
          </p:nvPr>
        </p:nvSpPr>
        <p:spPr/>
        <p:txBody>
          <a:bodyPr/>
          <a:lstStyle/>
          <a:p>
            <a:fld id="{6767FADE-2612-3649-B495-F644A23F288B}" type="slidenum">
              <a:rPr lang="en-US" smtClean="0"/>
              <a:pPr/>
              <a:t>17</a:t>
            </a:fld>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287245255"/>
              </p:ext>
            </p:extLst>
          </p:nvPr>
        </p:nvGraphicFramePr>
        <p:xfrm>
          <a:off x="837878" y="5222448"/>
          <a:ext cx="3402599" cy="1219916"/>
        </p:xfrm>
        <a:graphic>
          <a:graphicData uri="http://schemas.openxmlformats.org/presentationml/2006/ole">
            <mc:AlternateContent xmlns:mc="http://schemas.openxmlformats.org/markup-compatibility/2006">
              <mc:Choice xmlns:v="urn:schemas-microsoft-com:vml" Requires="v">
                <p:oleObj spid="_x0000_s4124" name="Equation" r:id="rId3" imgW="1193760" imgH="431640" progId="Equation.3">
                  <p:embed/>
                </p:oleObj>
              </mc:Choice>
              <mc:Fallback>
                <p:oleObj name="Equation" r:id="rId3" imgW="1193760" imgH="431640" progId="Equation.3">
                  <p:embed/>
                  <p:pic>
                    <p:nvPicPr>
                      <p:cNvPr id="0" name=""/>
                      <p:cNvPicPr>
                        <a:picLocks noChangeAspect="1" noChangeArrowheads="1"/>
                      </p:cNvPicPr>
                      <p:nvPr/>
                    </p:nvPicPr>
                    <p:blipFill>
                      <a:blip r:embed="rId4"/>
                      <a:srcRect/>
                      <a:stretch>
                        <a:fillRect/>
                      </a:stretch>
                    </p:blipFill>
                    <p:spPr bwMode="auto">
                      <a:xfrm>
                        <a:off x="837878" y="5222448"/>
                        <a:ext cx="3402599" cy="121991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5859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17387" y="1041009"/>
            <a:ext cx="7965431" cy="56833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0" hangingPunct="0">
              <a:lnSpc>
                <a:spcPct val="120000"/>
              </a:lnSpc>
              <a:spcAft>
                <a:spcPts val="600"/>
              </a:spcAft>
              <a:buNone/>
            </a:pPr>
            <a:r>
              <a:rPr lang="en-US" sz="2800" dirty="0" smtClean="0">
                <a:latin typeface="Arial" pitchFamily="34" charset="0"/>
                <a:cs typeface="Arial" pitchFamily="34" charset="0"/>
              </a:rPr>
              <a:t>In how many different ways can a race with six runners be completed? Assume there is no tie.</a:t>
            </a:r>
          </a:p>
          <a:p>
            <a:pPr marL="0" indent="0" eaLnBrk="0" hangingPunct="0">
              <a:lnSpc>
                <a:spcPct val="120000"/>
              </a:lnSpc>
              <a:spcAft>
                <a:spcPts val="600"/>
              </a:spcAft>
              <a:buNone/>
            </a:pPr>
            <a:r>
              <a:rPr lang="en-US" sz="2800" b="1" dirty="0" smtClean="0">
                <a:latin typeface="Arial" pitchFamily="34" charset="0"/>
                <a:cs typeface="Arial" pitchFamily="34" charset="0"/>
              </a:rPr>
              <a:t>Solution:</a:t>
            </a:r>
            <a:r>
              <a:rPr lang="en-US" sz="2800" dirty="0" smtClean="0">
                <a:latin typeface="Arial" pitchFamily="34" charset="0"/>
                <a:cs typeface="Arial" pitchFamily="34" charset="0"/>
              </a:rPr>
              <a:t> </a:t>
            </a:r>
          </a:p>
          <a:p>
            <a:pPr marL="0" indent="0" eaLnBrk="0" hangingPunct="0">
              <a:lnSpc>
                <a:spcPct val="120000"/>
              </a:lnSpc>
              <a:spcAft>
                <a:spcPts val="600"/>
              </a:spcAft>
              <a:buNone/>
            </a:pPr>
            <a:endParaRPr lang="en-US" sz="2800" dirty="0" smtClean="0">
              <a:latin typeface="Arial" pitchFamily="34" charset="0"/>
              <a:cs typeface="Arial" pitchFamily="34" charset="0"/>
            </a:endParaRPr>
          </a:p>
          <a:p>
            <a:pPr marL="0" indent="0" eaLnBrk="0" hangingPunct="0">
              <a:lnSpc>
                <a:spcPct val="120000"/>
              </a:lnSpc>
              <a:spcAft>
                <a:spcPts val="600"/>
              </a:spcAft>
              <a:buNone/>
            </a:pPr>
            <a:endParaRPr lang="en-US" sz="2800" dirty="0">
              <a:latin typeface="Arial" pitchFamily="34" charset="0"/>
              <a:cs typeface="Arial" pitchFamily="34" charset="0"/>
            </a:endParaRPr>
          </a:p>
          <a:p>
            <a:pPr marL="400050" lvl="1" indent="0">
              <a:buNone/>
            </a:pPr>
            <a:endParaRPr lang="en-US" dirty="0"/>
          </a:p>
          <a:p>
            <a:pPr marL="400050" lvl="1" indent="0">
              <a:buNone/>
            </a:pPr>
            <a:endParaRPr lang="en-US" dirty="0" smtClean="0">
              <a:latin typeface="Arial" panose="020B0604020202020204" pitchFamily="34" charset="0"/>
              <a:cs typeface="Arial" panose="020B0604020202020204" pitchFamily="34" charset="0"/>
            </a:endParaRPr>
          </a:p>
          <a:p>
            <a:endParaRPr lang="en-US" sz="2800" dirty="0" smtClean="0">
              <a:latin typeface="Arial" pitchFamily="34" charset="0"/>
              <a:cs typeface="Arial" pitchFamily="34" charset="0"/>
            </a:endParaRPr>
          </a:p>
          <a:p>
            <a:endParaRPr lang="en-US" sz="2800" dirty="0" smtClean="0"/>
          </a:p>
          <a:p>
            <a:endParaRPr lang="en-US" dirty="0" smtClean="0"/>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txBox="1">
            <a:spLocks noChangeArrowheads="1"/>
          </p:cNvSpPr>
          <p:nvPr/>
        </p:nvSpPr>
        <p:spPr>
          <a:xfrm>
            <a:off x="517388" y="304805"/>
            <a:ext cx="7965430" cy="736204"/>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Test Yourself 1</a:t>
            </a:r>
            <a:endParaRPr lang="en-GB" sz="3200" b="1" dirty="0" smtClean="0"/>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3" name="Picture 12"/>
          <p:cNvPicPr/>
          <p:nvPr/>
        </p:nvPicPr>
        <p:blipFill rotWithShape="1">
          <a:blip r:embed="rId2">
            <a:extLst>
              <a:ext uri="{28A0092B-C50C-407E-A947-70E740481C1C}">
                <a14:useLocalDpi xmlns:a14="http://schemas.microsoft.com/office/drawing/2010/main" val="0"/>
              </a:ext>
            </a:extLst>
          </a:blip>
          <a:srcRect t="15427" b="16077"/>
          <a:stretch/>
        </p:blipFill>
        <p:spPr bwMode="auto">
          <a:xfrm>
            <a:off x="3856200" y="210889"/>
            <a:ext cx="885825" cy="606751"/>
          </a:xfrm>
          <a:prstGeom prst="rect">
            <a:avLst/>
          </a:prstGeom>
          <a:noFill/>
          <a:ln>
            <a:noFill/>
          </a:ln>
        </p:spPr>
      </p:pic>
      <p:sp>
        <p:nvSpPr>
          <p:cNvPr id="2" name="Slide Number Placeholder 1"/>
          <p:cNvSpPr>
            <a:spLocks noGrp="1"/>
          </p:cNvSpPr>
          <p:nvPr>
            <p:ph type="sldNum" sz="quarter" idx="12"/>
          </p:nvPr>
        </p:nvSpPr>
        <p:spPr/>
        <p:txBody>
          <a:bodyPr/>
          <a:lstStyle/>
          <a:p>
            <a:pPr algn="r"/>
            <a:fld id="{6767FADE-2612-3649-B495-F644A23F288B}" type="slidenum">
              <a:rPr lang="en-US" smtClean="0"/>
              <a:pPr algn="r"/>
              <a:t>18</a:t>
            </a:fld>
            <a:endParaRPr lang="en-US" dirty="0"/>
          </a:p>
        </p:txBody>
      </p:sp>
    </p:spTree>
    <p:extLst>
      <p:ext uri="{BB962C8B-B14F-4D97-AF65-F5344CB8AC3E}">
        <p14:creationId xmlns:p14="http://schemas.microsoft.com/office/powerpoint/2010/main" val="2226425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17387" y="1041009"/>
            <a:ext cx="7965431" cy="56833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0" hangingPunct="0">
              <a:lnSpc>
                <a:spcPct val="120000"/>
              </a:lnSpc>
              <a:spcAft>
                <a:spcPts val="600"/>
              </a:spcAft>
              <a:buNone/>
            </a:pPr>
            <a:r>
              <a:rPr lang="en-US" sz="2800" dirty="0">
                <a:latin typeface="Arial" pitchFamily="34" charset="0"/>
                <a:cs typeface="Arial" pitchFamily="34" charset="0"/>
              </a:rPr>
              <a:t>In how many different ways can five people be seated in a row of five seats?</a:t>
            </a:r>
          </a:p>
          <a:p>
            <a:pPr marL="0" indent="0" eaLnBrk="0" hangingPunct="0">
              <a:lnSpc>
                <a:spcPct val="120000"/>
              </a:lnSpc>
              <a:spcAft>
                <a:spcPts val="600"/>
              </a:spcAft>
              <a:buNone/>
            </a:pPr>
            <a:r>
              <a:rPr lang="en-US" sz="2800" b="1" dirty="0" smtClean="0">
                <a:latin typeface="Arial" pitchFamily="34" charset="0"/>
                <a:cs typeface="Arial" pitchFamily="34" charset="0"/>
              </a:rPr>
              <a:t>Solution:</a:t>
            </a:r>
            <a:r>
              <a:rPr lang="en-US" sz="2800" dirty="0" smtClean="0">
                <a:latin typeface="Arial" pitchFamily="34" charset="0"/>
                <a:cs typeface="Arial" pitchFamily="34" charset="0"/>
              </a:rPr>
              <a:t> </a:t>
            </a:r>
          </a:p>
          <a:p>
            <a:pPr marL="0" indent="0" eaLnBrk="0" hangingPunct="0">
              <a:lnSpc>
                <a:spcPct val="120000"/>
              </a:lnSpc>
              <a:spcAft>
                <a:spcPts val="600"/>
              </a:spcAft>
              <a:buNone/>
            </a:pPr>
            <a:endParaRPr lang="en-US" sz="2800" dirty="0" smtClean="0">
              <a:latin typeface="Arial" pitchFamily="34" charset="0"/>
              <a:cs typeface="Arial" pitchFamily="34" charset="0"/>
            </a:endParaRPr>
          </a:p>
          <a:p>
            <a:pPr marL="0" indent="0" eaLnBrk="0" hangingPunct="0">
              <a:lnSpc>
                <a:spcPct val="120000"/>
              </a:lnSpc>
              <a:spcAft>
                <a:spcPts val="600"/>
              </a:spcAft>
              <a:buNone/>
            </a:pPr>
            <a:endParaRPr lang="en-US" sz="2800" dirty="0">
              <a:latin typeface="Arial" pitchFamily="34" charset="0"/>
              <a:cs typeface="Arial" pitchFamily="34" charset="0"/>
            </a:endParaRPr>
          </a:p>
          <a:p>
            <a:pPr marL="400050" lvl="1" indent="0">
              <a:buNone/>
            </a:pPr>
            <a:endParaRPr lang="en-US" dirty="0"/>
          </a:p>
          <a:p>
            <a:pPr marL="400050" lvl="1" indent="0">
              <a:buNone/>
            </a:pPr>
            <a:endParaRPr lang="en-US" dirty="0" smtClean="0">
              <a:latin typeface="Arial" panose="020B0604020202020204" pitchFamily="34" charset="0"/>
              <a:cs typeface="Arial" panose="020B0604020202020204" pitchFamily="34" charset="0"/>
            </a:endParaRPr>
          </a:p>
          <a:p>
            <a:endParaRPr lang="en-US" sz="2800" dirty="0" smtClean="0">
              <a:latin typeface="Arial" pitchFamily="34" charset="0"/>
              <a:cs typeface="Arial" pitchFamily="34" charset="0"/>
            </a:endParaRPr>
          </a:p>
          <a:p>
            <a:endParaRPr lang="en-US" sz="2800" dirty="0" smtClean="0"/>
          </a:p>
          <a:p>
            <a:endParaRPr lang="en-US" dirty="0" smtClean="0"/>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txBox="1">
            <a:spLocks noChangeArrowheads="1"/>
          </p:cNvSpPr>
          <p:nvPr/>
        </p:nvSpPr>
        <p:spPr>
          <a:xfrm>
            <a:off x="517388" y="304805"/>
            <a:ext cx="7965430" cy="736204"/>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Test Yourself 2</a:t>
            </a:r>
            <a:endParaRPr lang="en-GB" sz="3200" b="1" dirty="0" smtClean="0"/>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3" name="Picture 12"/>
          <p:cNvPicPr/>
          <p:nvPr/>
        </p:nvPicPr>
        <p:blipFill rotWithShape="1">
          <a:blip r:embed="rId2">
            <a:extLst>
              <a:ext uri="{28A0092B-C50C-407E-A947-70E740481C1C}">
                <a14:useLocalDpi xmlns:a14="http://schemas.microsoft.com/office/drawing/2010/main" val="0"/>
              </a:ext>
            </a:extLst>
          </a:blip>
          <a:srcRect t="15427" b="16077"/>
          <a:stretch/>
        </p:blipFill>
        <p:spPr bwMode="auto">
          <a:xfrm>
            <a:off x="3614277" y="203000"/>
            <a:ext cx="885825" cy="606751"/>
          </a:xfrm>
          <a:prstGeom prst="rect">
            <a:avLst/>
          </a:prstGeom>
          <a:noFill/>
          <a:ln>
            <a:noFill/>
          </a:ln>
        </p:spPr>
      </p:pic>
      <p:sp>
        <p:nvSpPr>
          <p:cNvPr id="2" name="Slide Number Placeholder 1"/>
          <p:cNvSpPr>
            <a:spLocks noGrp="1"/>
          </p:cNvSpPr>
          <p:nvPr>
            <p:ph type="sldNum" sz="quarter" idx="12"/>
          </p:nvPr>
        </p:nvSpPr>
        <p:spPr/>
        <p:txBody>
          <a:bodyPr/>
          <a:lstStyle/>
          <a:p>
            <a:pPr algn="r"/>
            <a:fld id="{6767FADE-2612-3649-B495-F644A23F288B}" type="slidenum">
              <a:rPr lang="en-US" smtClean="0"/>
              <a:pPr algn="r"/>
              <a:t>19</a:t>
            </a:fld>
            <a:endParaRPr lang="en-US" dirty="0"/>
          </a:p>
        </p:txBody>
      </p:sp>
    </p:spTree>
    <p:extLst>
      <p:ext uri="{BB962C8B-B14F-4D97-AF65-F5344CB8AC3E}">
        <p14:creationId xmlns:p14="http://schemas.microsoft.com/office/powerpoint/2010/main" val="612565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9563" y="152400"/>
            <a:ext cx="8566150" cy="1066800"/>
          </a:xfrm>
          <a:prstGeom prst="rect">
            <a:avLst/>
          </a:prstGeom>
          <a:noFill/>
          <a:ln w="9525">
            <a:noFill/>
            <a:miter lim="800000"/>
            <a:headEnd/>
            <a:tailEnd/>
          </a:ln>
        </p:spPr>
        <p:txBody>
          <a:bodyPr anchor="b"/>
          <a:lstStyle/>
          <a:p>
            <a:pPr>
              <a:defRPr/>
            </a:pPr>
            <a:endParaRPr lang="en-US" sz="3200" b="1" kern="0" dirty="0">
              <a:solidFill>
                <a:schemeClr val="tx2"/>
              </a:solidFill>
              <a:latin typeface="+mj-lt"/>
              <a:ea typeface="+mj-ea"/>
              <a:cs typeface="+mj-cs"/>
            </a:endParaRPr>
          </a:p>
        </p:txBody>
      </p:sp>
      <p:sp>
        <p:nvSpPr>
          <p:cNvPr id="3" name="Title 7"/>
          <p:cNvSpPr txBox="1">
            <a:spLocks/>
          </p:cNvSpPr>
          <p:nvPr/>
        </p:nvSpPr>
        <p:spPr>
          <a:xfrm>
            <a:off x="572808" y="290950"/>
            <a:ext cx="5398501"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a:t>S</a:t>
            </a:r>
            <a:r>
              <a:rPr lang="en-US" sz="3200" b="1" dirty="0" smtClean="0"/>
              <a:t>cenario</a:t>
            </a:r>
            <a:endParaRPr lang="en-GB" sz="3200" b="1" dirty="0" smtClean="0"/>
          </a:p>
        </p:txBody>
      </p:sp>
      <p:sp>
        <p:nvSpPr>
          <p:cNvPr id="8" name="Cube 7"/>
          <p:cNvSpPr/>
          <p:nvPr/>
        </p:nvSpPr>
        <p:spPr>
          <a:xfrm>
            <a:off x="3996722" y="3460652"/>
            <a:ext cx="4204743" cy="3249637"/>
          </a:xfrm>
          <a:prstGeom prst="cube">
            <a:avLst>
              <a:gd name="adj" fmla="val 17829"/>
            </a:avLst>
          </a:prstGeom>
          <a:solidFill>
            <a:schemeClr val="bg1">
              <a:lumMod val="65000"/>
            </a:schemeClr>
          </a:solidFill>
          <a:ln w="25400">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4" name="Rounded Rectangle 13"/>
          <p:cNvSpPr/>
          <p:nvPr/>
        </p:nvSpPr>
        <p:spPr>
          <a:xfrm>
            <a:off x="4295648" y="4260334"/>
            <a:ext cx="3033621" cy="2238939"/>
          </a:xfrm>
          <a:prstGeom prst="roundRect">
            <a:avLst>
              <a:gd name="adj" fmla="val 6463"/>
            </a:avLst>
          </a:prstGeom>
          <a:solidFill>
            <a:schemeClr val="bg1">
              <a:lumMod val="65000"/>
            </a:schemeClr>
          </a:solidFill>
          <a:ln w="254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47" name="Rounded Rectangle 46"/>
          <p:cNvSpPr/>
          <p:nvPr/>
        </p:nvSpPr>
        <p:spPr>
          <a:xfrm>
            <a:off x="4592637" y="5042131"/>
            <a:ext cx="2075449" cy="1302398"/>
          </a:xfrm>
          <a:prstGeom prst="roundRect">
            <a:avLst/>
          </a:prstGeom>
          <a:solidFill>
            <a:schemeClr val="bg1">
              <a:lumMod val="75000"/>
            </a:schemeClr>
          </a:soli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5" name="Rounded Rectangle 14"/>
          <p:cNvSpPr/>
          <p:nvPr/>
        </p:nvSpPr>
        <p:spPr>
          <a:xfrm>
            <a:off x="4129376" y="4503311"/>
            <a:ext cx="332279" cy="231797"/>
          </a:xfrm>
          <a:prstGeom prst="roundRect">
            <a:avLst/>
          </a:prstGeom>
          <a:solidFill>
            <a:schemeClr val="bg1">
              <a:lumMod val="65000"/>
            </a:schemeClr>
          </a:solidFill>
          <a:ln w="254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6" name="Rounded Rectangle 15"/>
          <p:cNvSpPr/>
          <p:nvPr/>
        </p:nvSpPr>
        <p:spPr>
          <a:xfrm>
            <a:off x="4129510" y="6029221"/>
            <a:ext cx="332279" cy="231797"/>
          </a:xfrm>
          <a:prstGeom prst="roundRect">
            <a:avLst/>
          </a:prstGeom>
          <a:solidFill>
            <a:schemeClr val="bg1">
              <a:lumMod val="65000"/>
            </a:schemeClr>
          </a:solidFill>
          <a:ln w="254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2" name="Rounded Rectangle 11"/>
          <p:cNvSpPr/>
          <p:nvPr/>
        </p:nvSpPr>
        <p:spPr>
          <a:xfrm>
            <a:off x="5475774" y="5144786"/>
            <a:ext cx="1010987" cy="1055164"/>
          </a:xfrm>
          <a:prstGeom prst="roundRect">
            <a:avLst/>
          </a:prstGeom>
          <a:solidFill>
            <a:schemeClr val="bg1"/>
          </a:soli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3" name="Rectangle 12"/>
          <p:cNvSpPr/>
          <p:nvPr/>
        </p:nvSpPr>
        <p:spPr>
          <a:xfrm>
            <a:off x="5580000" y="5310349"/>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a:t>
            </a:r>
            <a:endParaRPr lang="en-SG" sz="1200" dirty="0">
              <a:solidFill>
                <a:schemeClr val="tx1"/>
              </a:solidFill>
            </a:endParaRPr>
          </a:p>
        </p:txBody>
      </p:sp>
      <p:sp>
        <p:nvSpPr>
          <p:cNvPr id="17" name="Rectangle 16"/>
          <p:cNvSpPr/>
          <p:nvPr/>
        </p:nvSpPr>
        <p:spPr>
          <a:xfrm>
            <a:off x="5880517" y="5310349"/>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a:t>
            </a:r>
            <a:endParaRPr lang="en-SG" sz="1200" dirty="0">
              <a:solidFill>
                <a:schemeClr val="tx1"/>
              </a:solidFill>
            </a:endParaRPr>
          </a:p>
        </p:txBody>
      </p:sp>
      <p:sp>
        <p:nvSpPr>
          <p:cNvPr id="18" name="Rectangle 17"/>
          <p:cNvSpPr/>
          <p:nvPr/>
        </p:nvSpPr>
        <p:spPr>
          <a:xfrm>
            <a:off x="6182770" y="5310348"/>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C</a:t>
            </a:r>
            <a:endParaRPr lang="en-SG" sz="1200" dirty="0">
              <a:solidFill>
                <a:schemeClr val="tx1"/>
              </a:solidFill>
            </a:endParaRPr>
          </a:p>
        </p:txBody>
      </p:sp>
      <p:sp>
        <p:nvSpPr>
          <p:cNvPr id="19" name="Rectangle 18"/>
          <p:cNvSpPr/>
          <p:nvPr/>
        </p:nvSpPr>
        <p:spPr>
          <a:xfrm>
            <a:off x="5580000" y="5578615"/>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
            </a:r>
            <a:endParaRPr lang="en-SG" sz="1200" dirty="0">
              <a:solidFill>
                <a:schemeClr val="tx1"/>
              </a:solidFill>
            </a:endParaRPr>
          </a:p>
        </p:txBody>
      </p:sp>
      <p:sp>
        <p:nvSpPr>
          <p:cNvPr id="20" name="Rectangle 19"/>
          <p:cNvSpPr/>
          <p:nvPr/>
        </p:nvSpPr>
        <p:spPr>
          <a:xfrm>
            <a:off x="5880517" y="5578615"/>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E</a:t>
            </a:r>
            <a:endParaRPr lang="en-SG" sz="1200" dirty="0">
              <a:solidFill>
                <a:schemeClr val="tx1"/>
              </a:solidFill>
            </a:endParaRPr>
          </a:p>
        </p:txBody>
      </p:sp>
      <p:sp>
        <p:nvSpPr>
          <p:cNvPr id="21" name="Rectangle 20"/>
          <p:cNvSpPr/>
          <p:nvPr/>
        </p:nvSpPr>
        <p:spPr>
          <a:xfrm>
            <a:off x="6182770" y="5578615"/>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F</a:t>
            </a:r>
            <a:endParaRPr lang="en-SG" sz="1200" dirty="0">
              <a:solidFill>
                <a:schemeClr val="tx1"/>
              </a:solidFill>
            </a:endParaRPr>
          </a:p>
        </p:txBody>
      </p:sp>
      <p:sp>
        <p:nvSpPr>
          <p:cNvPr id="22" name="Rectangle 21"/>
          <p:cNvSpPr/>
          <p:nvPr/>
        </p:nvSpPr>
        <p:spPr>
          <a:xfrm>
            <a:off x="5580000" y="5840072"/>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G</a:t>
            </a:r>
            <a:endParaRPr lang="en-SG" sz="1200" dirty="0">
              <a:solidFill>
                <a:schemeClr val="tx1"/>
              </a:solidFill>
            </a:endParaRPr>
          </a:p>
        </p:txBody>
      </p:sp>
      <p:sp>
        <p:nvSpPr>
          <p:cNvPr id="23" name="Rectangle 22"/>
          <p:cNvSpPr/>
          <p:nvPr/>
        </p:nvSpPr>
        <p:spPr>
          <a:xfrm>
            <a:off x="5880517" y="5840071"/>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H</a:t>
            </a:r>
            <a:endParaRPr lang="en-SG" sz="1200" dirty="0">
              <a:solidFill>
                <a:schemeClr val="tx1"/>
              </a:solidFill>
            </a:endParaRPr>
          </a:p>
        </p:txBody>
      </p:sp>
      <p:sp>
        <p:nvSpPr>
          <p:cNvPr id="24" name="Rectangle 23"/>
          <p:cNvSpPr/>
          <p:nvPr/>
        </p:nvSpPr>
        <p:spPr>
          <a:xfrm>
            <a:off x="6182770" y="5840070"/>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I</a:t>
            </a:r>
            <a:endParaRPr lang="en-SG" sz="1200" dirty="0">
              <a:solidFill>
                <a:schemeClr val="tx1"/>
              </a:solidFill>
            </a:endParaRPr>
          </a:p>
        </p:txBody>
      </p:sp>
      <p:sp>
        <p:nvSpPr>
          <p:cNvPr id="48" name="Content Placeholder 2"/>
          <p:cNvSpPr txBox="1">
            <a:spLocks/>
          </p:cNvSpPr>
          <p:nvPr/>
        </p:nvSpPr>
        <p:spPr>
          <a:xfrm>
            <a:off x="155290" y="1257301"/>
            <a:ext cx="8443914" cy="237216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SG" sz="2600" dirty="0" smtClean="0"/>
              <a:t>	The police has discovered a time bomb in a building. </a:t>
            </a:r>
          </a:p>
          <a:p>
            <a:pPr>
              <a:buNone/>
            </a:pPr>
            <a:r>
              <a:rPr lang="en-US" sz="2600" dirty="0" smtClean="0"/>
              <a:t>	The remaining time before the bomb goes off is exactly 3 hours.</a:t>
            </a:r>
            <a:endParaRPr lang="en-SG" sz="2600" dirty="0" smtClean="0"/>
          </a:p>
          <a:p>
            <a:pPr>
              <a:buFont typeface="Arial"/>
              <a:buNone/>
            </a:pPr>
            <a:r>
              <a:rPr lang="en-SG" sz="2600" dirty="0" smtClean="0"/>
              <a:t>	To deactivate the bomb, 2 sets of codes need to be cracked.</a:t>
            </a:r>
            <a:endParaRPr lang="en-GB" sz="2600" dirty="0" smtClean="0"/>
          </a:p>
          <a:p>
            <a:pPr>
              <a:buFont typeface="Arial"/>
              <a:buNone/>
            </a:pPr>
            <a:endParaRPr lang="en-GB" dirty="0" smtClean="0"/>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874" y="4393404"/>
            <a:ext cx="1803179" cy="50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6711849" y="5294604"/>
            <a:ext cx="387642" cy="377643"/>
          </a:xfrm>
          <a:prstGeom prst="ellipse">
            <a:avLst/>
          </a:prstGeom>
          <a:gradFill flip="none" rotWithShape="1">
            <a:gsLst>
              <a:gs pos="0">
                <a:schemeClr val="tx1">
                  <a:lumMod val="65000"/>
                  <a:lumOff val="35000"/>
                </a:schemeClr>
              </a:gs>
              <a:gs pos="100000">
                <a:schemeClr val="bg1">
                  <a:lumMod val="75000"/>
                </a:schemeClr>
              </a:gs>
            </a:gsLst>
            <a:lin ang="2700000" scaled="1"/>
            <a:tileRect/>
          </a:grad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4" name="L-Shape 3"/>
          <p:cNvSpPr/>
          <p:nvPr/>
        </p:nvSpPr>
        <p:spPr>
          <a:xfrm>
            <a:off x="6830645" y="5436071"/>
            <a:ext cx="997247" cy="323556"/>
          </a:xfrm>
          <a:prstGeom prst="corner">
            <a:avLst/>
          </a:prstGeom>
          <a:gradFill>
            <a:gsLst>
              <a:gs pos="0">
                <a:schemeClr val="tx1">
                  <a:lumMod val="50000"/>
                  <a:lumOff val="50000"/>
                </a:schemeClr>
              </a:gs>
              <a:gs pos="100000">
                <a:schemeClr val="bg1">
                  <a:lumMod val="85000"/>
                </a:schemeClr>
              </a:gs>
            </a:gsLst>
          </a:gra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6" name="Rounded Rectangle 5"/>
          <p:cNvSpPr/>
          <p:nvPr/>
        </p:nvSpPr>
        <p:spPr>
          <a:xfrm>
            <a:off x="1223889" y="5212882"/>
            <a:ext cx="489354" cy="642032"/>
          </a:xfrm>
          <a:prstGeom prst="roundRect">
            <a:avLst>
              <a:gd name="adj" fmla="val 5168"/>
            </a:avLst>
          </a:prstGeom>
          <a:gradFill>
            <a:gsLst>
              <a:gs pos="0">
                <a:srgbClr val="C00000"/>
              </a:gs>
              <a:gs pos="100000">
                <a:srgbClr val="FF0000"/>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5" name="Rounded Rectangle 34"/>
          <p:cNvSpPr/>
          <p:nvPr/>
        </p:nvSpPr>
        <p:spPr>
          <a:xfrm>
            <a:off x="2012243" y="5212882"/>
            <a:ext cx="489354" cy="642032"/>
          </a:xfrm>
          <a:prstGeom prst="roundRect">
            <a:avLst>
              <a:gd name="adj" fmla="val 5168"/>
            </a:avLst>
          </a:prstGeom>
          <a:gradFill>
            <a:gsLst>
              <a:gs pos="0">
                <a:srgbClr val="00B050"/>
              </a:gs>
              <a:gs pos="100000">
                <a:srgbClr val="00FF00"/>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6" name="Rounded Rectangle 35"/>
          <p:cNvSpPr/>
          <p:nvPr/>
        </p:nvSpPr>
        <p:spPr>
          <a:xfrm>
            <a:off x="2787796" y="5212882"/>
            <a:ext cx="489354" cy="642032"/>
          </a:xfrm>
          <a:prstGeom prst="roundRect">
            <a:avLst>
              <a:gd name="adj" fmla="val 5168"/>
            </a:avLst>
          </a:prstGeom>
          <a:gradFill>
            <a:gsLst>
              <a:gs pos="0">
                <a:srgbClr val="0070C0"/>
              </a:gs>
              <a:gs pos="100000">
                <a:srgbClr val="00B0F0"/>
              </a:gs>
            </a:gsLs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9" name="Straight Connector 8"/>
          <p:cNvCxnSpPr/>
          <p:nvPr/>
        </p:nvCxnSpPr>
        <p:spPr>
          <a:xfrm rot="10800000">
            <a:off x="5244477" y="5432958"/>
            <a:ext cx="0" cy="504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0800000">
            <a:off x="5023657" y="5423838"/>
            <a:ext cx="0" cy="504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10800000">
            <a:off x="4796655" y="5426697"/>
            <a:ext cx="0" cy="504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2"/>
          </p:nvPr>
        </p:nvSpPr>
        <p:spPr/>
        <p:txBody>
          <a:bodyPr/>
          <a:lstStyle/>
          <a:p>
            <a:pPr algn="r"/>
            <a:fld id="{6767FADE-2612-3649-B495-F644A23F288B}" type="slidenum">
              <a:rPr lang="en-US" smtClean="0"/>
              <a:pPr algn="r"/>
              <a:t>2</a:t>
            </a:fld>
            <a:endParaRPr lang="en-US" dirty="0"/>
          </a:p>
        </p:txBody>
      </p:sp>
    </p:spTree>
    <p:extLst>
      <p:ext uri="{BB962C8B-B14F-4D97-AF65-F5344CB8AC3E}">
        <p14:creationId xmlns:p14="http://schemas.microsoft.com/office/powerpoint/2010/main" val="2539201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13" name="Subtitle 2"/>
          <p:cNvSpPr>
            <a:spLocks/>
          </p:cNvSpPr>
          <p:nvPr/>
        </p:nvSpPr>
        <p:spPr bwMode="auto">
          <a:xfrm>
            <a:off x="152400" y="1572064"/>
            <a:ext cx="8808720" cy="4378570"/>
          </a:xfrm>
          <a:prstGeom prst="rect">
            <a:avLst/>
          </a:prstGeom>
          <a:noFill/>
          <a:ln w="9525">
            <a:noFill/>
            <a:miter lim="800000"/>
            <a:headEnd/>
            <a:tailEnd/>
          </a:ln>
        </p:spPr>
        <p:txBody>
          <a:bodyPr/>
          <a:lstStyle/>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r>
              <a:rPr lang="en-SG" sz="2400" dirty="0" smtClean="0">
                <a:latin typeface="Arial" pitchFamily="34" charset="0"/>
                <a:cs typeface="Arial" pitchFamily="34" charset="0"/>
              </a:rPr>
              <a:t>	Number </a:t>
            </a:r>
            <a:r>
              <a:rPr lang="en-SG" sz="2400" dirty="0">
                <a:latin typeface="Arial" pitchFamily="34" charset="0"/>
                <a:cs typeface="Arial" pitchFamily="34" charset="0"/>
              </a:rPr>
              <a:t>of ways to arrange </a:t>
            </a:r>
            <a:r>
              <a:rPr lang="en-SG" sz="2400" i="1" dirty="0" smtClean="0">
                <a:latin typeface="Times New Roman" pitchFamily="18" charset="0"/>
                <a:cs typeface="Times New Roman" pitchFamily="18" charset="0"/>
              </a:rPr>
              <a:t>n</a:t>
            </a:r>
            <a:r>
              <a:rPr lang="en-SG" sz="2400" dirty="0" smtClean="0">
                <a:latin typeface="Arial" pitchFamily="34" charset="0"/>
                <a:cs typeface="Arial" pitchFamily="34" charset="0"/>
              </a:rPr>
              <a:t> </a:t>
            </a:r>
            <a:r>
              <a:rPr lang="en-SG" sz="2400" dirty="0">
                <a:latin typeface="Arial" pitchFamily="34" charset="0"/>
                <a:cs typeface="Arial" pitchFamily="34" charset="0"/>
              </a:rPr>
              <a:t>different objects </a:t>
            </a:r>
            <a:endParaRPr lang="en-SG" sz="2400" dirty="0" smtClean="0">
              <a:latin typeface="Arial" pitchFamily="34" charset="0"/>
              <a:cs typeface="Arial" pitchFamily="34" charset="0"/>
            </a:endParaRPr>
          </a:p>
          <a:p>
            <a:pPr>
              <a:lnSpc>
                <a:spcPct val="80000"/>
              </a:lnSpc>
              <a:spcBef>
                <a:spcPct val="20000"/>
              </a:spcBef>
            </a:pPr>
            <a:r>
              <a:rPr lang="en-SG" sz="2400" dirty="0" smtClean="0">
                <a:latin typeface="Arial" pitchFamily="34" charset="0"/>
                <a:cs typeface="Arial" pitchFamily="34" charset="0"/>
              </a:rPr>
              <a:t>	with </a:t>
            </a:r>
            <a:r>
              <a:rPr lang="en-SG" sz="2400" i="1" dirty="0" smtClean="0">
                <a:latin typeface="Times New Roman" pitchFamily="18" charset="0"/>
                <a:cs typeface="Times New Roman" pitchFamily="18" charset="0"/>
              </a:rPr>
              <a:t>a</a:t>
            </a:r>
            <a:r>
              <a:rPr lang="en-SG" sz="2400" dirty="0" smtClean="0">
                <a:latin typeface="Arial" pitchFamily="34" charset="0"/>
                <a:cs typeface="Arial" pitchFamily="34" charset="0"/>
              </a:rPr>
              <a:t> </a:t>
            </a:r>
            <a:r>
              <a:rPr lang="en-SG" sz="2400" b="1" u="sng" dirty="0" smtClean="0">
                <a:latin typeface="Arial" pitchFamily="34" charset="0"/>
                <a:cs typeface="Arial" pitchFamily="34" charset="0"/>
              </a:rPr>
              <a:t>repeated</a:t>
            </a:r>
            <a:r>
              <a:rPr lang="en-SG" sz="2400" dirty="0" smtClean="0">
                <a:latin typeface="Arial" pitchFamily="34" charset="0"/>
                <a:cs typeface="Arial" pitchFamily="34" charset="0"/>
              </a:rPr>
              <a:t> objects and </a:t>
            </a:r>
            <a:r>
              <a:rPr lang="en-SG" sz="2400" i="1" dirty="0">
                <a:latin typeface="Times New Roman" pitchFamily="18" charset="0"/>
                <a:cs typeface="Times New Roman" pitchFamily="18" charset="0"/>
              </a:rPr>
              <a:t>b</a:t>
            </a:r>
            <a:r>
              <a:rPr lang="en-SG" sz="2400" dirty="0">
                <a:latin typeface="Arial" pitchFamily="34" charset="0"/>
                <a:cs typeface="Arial" pitchFamily="34" charset="0"/>
              </a:rPr>
              <a:t> </a:t>
            </a:r>
            <a:r>
              <a:rPr lang="en-SG" sz="2400" b="1" u="sng" dirty="0" smtClean="0">
                <a:latin typeface="Arial" pitchFamily="34" charset="0"/>
                <a:cs typeface="Arial" pitchFamily="34" charset="0"/>
              </a:rPr>
              <a:t>repeated</a:t>
            </a:r>
            <a:r>
              <a:rPr lang="en-SG" sz="2400" dirty="0" smtClean="0">
                <a:latin typeface="Arial" pitchFamily="34" charset="0"/>
                <a:cs typeface="Arial" pitchFamily="34" charset="0"/>
              </a:rPr>
              <a:t> objects</a:t>
            </a:r>
          </a:p>
          <a:p>
            <a:pPr>
              <a:lnSpc>
                <a:spcPct val="80000"/>
              </a:lnSpc>
              <a:spcBef>
                <a:spcPct val="20000"/>
              </a:spcBef>
            </a:pPr>
            <a:r>
              <a:rPr lang="en-US" sz="2400" dirty="0">
                <a:latin typeface="Arial" pitchFamily="34" charset="0"/>
                <a:cs typeface="Arial" pitchFamily="34" charset="0"/>
              </a:rPr>
              <a:t>	</a:t>
            </a:r>
            <a:r>
              <a:rPr lang="en-US" sz="2400" dirty="0" smtClean="0">
                <a:latin typeface="Arial" pitchFamily="34" charset="0"/>
                <a:cs typeface="Arial" pitchFamily="34" charset="0"/>
              </a:rPr>
              <a:t>		</a:t>
            </a:r>
            <a:endParaRPr lang="en-SG" sz="2400" dirty="0" smtClean="0">
              <a:latin typeface="Arial" pitchFamily="34" charset="0"/>
              <a:cs typeface="Arial" pitchFamily="34" charset="0"/>
            </a:endParaRPr>
          </a:p>
          <a:p>
            <a:pPr>
              <a:lnSpc>
                <a:spcPct val="80000"/>
              </a:lnSpc>
              <a:spcBef>
                <a:spcPct val="20000"/>
              </a:spcBef>
            </a:pPr>
            <a:r>
              <a:rPr lang="en-US" altLang="zh-CN" sz="2400" b="0" dirty="0" smtClean="0">
                <a:latin typeface="Arial" pitchFamily="34" charset="0"/>
                <a:ea typeface="宋体" pitchFamily="2" charset="-122"/>
                <a:cs typeface="Arial" pitchFamily="34" charset="0"/>
              </a:rPr>
              <a:t>	</a:t>
            </a: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071" y="3962526"/>
            <a:ext cx="3135457" cy="1514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http://sp.rpcs.org/faculty/Grade4/Website%20Graphics/_w/writing%20smiley_gif.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7997" y="241505"/>
            <a:ext cx="560890" cy="59104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7"/>
          <p:cNvSpPr txBox="1">
            <a:spLocks/>
          </p:cNvSpPr>
          <p:nvPr/>
        </p:nvSpPr>
        <p:spPr>
          <a:xfrm>
            <a:off x="572808" y="290950"/>
            <a:ext cx="7431709"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Arrangement with repetitions</a:t>
            </a:r>
            <a:endParaRPr lang="en-GB" sz="3200" b="1" dirty="0" smtClean="0">
              <a:solidFill>
                <a:srgbClr val="FF0000"/>
              </a:solidFill>
            </a:endParaRPr>
          </a:p>
        </p:txBody>
      </p:sp>
      <p:sp>
        <p:nvSpPr>
          <p:cNvPr id="3" name="Slide Number Placeholder 2"/>
          <p:cNvSpPr>
            <a:spLocks noGrp="1"/>
          </p:cNvSpPr>
          <p:nvPr>
            <p:ph type="sldNum" sz="quarter" idx="12"/>
          </p:nvPr>
        </p:nvSpPr>
        <p:spPr/>
        <p:txBody>
          <a:bodyPr/>
          <a:lstStyle/>
          <a:p>
            <a:fld id="{6767FADE-2612-3649-B495-F644A23F288B}" type="slidenum">
              <a:rPr lang="en-US" smtClean="0"/>
              <a:pPr/>
              <a:t>20</a:t>
            </a:fld>
            <a:endParaRPr 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6" name="Object 5"/>
          <p:cNvGraphicFramePr>
            <a:graphicFrameLocks noChangeAspect="1"/>
          </p:cNvGraphicFramePr>
          <p:nvPr>
            <p:extLst>
              <p:ext uri="{D42A27DB-BD31-4B8C-83A1-F6EECF244321}">
                <p14:modId xmlns:p14="http://schemas.microsoft.com/office/powerpoint/2010/main" val="2578600774"/>
              </p:ext>
            </p:extLst>
          </p:nvPr>
        </p:nvGraphicFramePr>
        <p:xfrm>
          <a:off x="738908" y="2912326"/>
          <a:ext cx="1182344" cy="849023"/>
        </p:xfrm>
        <a:graphic>
          <a:graphicData uri="http://schemas.openxmlformats.org/presentationml/2006/ole">
            <mc:AlternateContent xmlns:mc="http://schemas.openxmlformats.org/markup-compatibility/2006">
              <mc:Choice xmlns:v="urn:schemas-microsoft-com:vml" Requires="v">
                <p:oleObj spid="_x0000_s5148" name="Equation" r:id="rId5" imgW="596880" imgH="431640" progId="Equation.3">
                  <p:embed/>
                </p:oleObj>
              </mc:Choice>
              <mc:Fallback>
                <p:oleObj name="Equation" r:id="rId5" imgW="596880" imgH="431640" progId="Equation.3">
                  <p:embed/>
                  <p:pic>
                    <p:nvPicPr>
                      <p:cNvPr id="0" name=""/>
                      <p:cNvPicPr>
                        <a:picLocks noChangeAspect="1" noChangeArrowheads="1"/>
                      </p:cNvPicPr>
                      <p:nvPr/>
                    </p:nvPicPr>
                    <p:blipFill>
                      <a:blip r:embed="rId6"/>
                      <a:srcRect/>
                      <a:stretch>
                        <a:fillRect/>
                      </a:stretch>
                    </p:blipFill>
                    <p:spPr bwMode="auto">
                      <a:xfrm>
                        <a:off x="738908" y="2912326"/>
                        <a:ext cx="1182344" cy="849023"/>
                      </a:xfrm>
                      <a:prstGeom prst="rect">
                        <a:avLst/>
                      </a:prstGeom>
                      <a:noFill/>
                    </p:spPr>
                  </p:pic>
                </p:oleObj>
              </mc:Fallback>
            </mc:AlternateContent>
          </a:graphicData>
        </a:graphic>
      </p:graphicFrame>
    </p:spTree>
    <p:extLst>
      <p:ext uri="{BB962C8B-B14F-4D97-AF65-F5344CB8AC3E}">
        <p14:creationId xmlns:p14="http://schemas.microsoft.com/office/powerpoint/2010/main" val="241243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0079" y="1122793"/>
            <a:ext cx="7811590" cy="1323439"/>
          </a:xfrm>
          <a:prstGeom prst="rect">
            <a:avLst/>
          </a:prstGeom>
        </p:spPr>
        <p:txBody>
          <a:bodyPr wrap="square">
            <a:spAutoFit/>
          </a:bodyPr>
          <a:lstStyle/>
          <a:p>
            <a:r>
              <a:rPr lang="en-US" sz="2000" dirty="0" smtClean="0">
                <a:latin typeface="Arial" pitchFamily="34" charset="0"/>
                <a:ea typeface="SimSun"/>
                <a:cs typeface="Arial" pitchFamily="34" charset="0"/>
              </a:rPr>
              <a:t>There </a:t>
            </a:r>
            <a:r>
              <a:rPr lang="en-US" sz="2000" dirty="0">
                <a:latin typeface="Arial" pitchFamily="34" charset="0"/>
                <a:ea typeface="SimSun"/>
                <a:cs typeface="Arial" pitchFamily="34" charset="0"/>
              </a:rPr>
              <a:t>are </a:t>
            </a:r>
            <a:r>
              <a:rPr lang="en-US" sz="2000" dirty="0" smtClean="0">
                <a:latin typeface="Arial" pitchFamily="34" charset="0"/>
                <a:ea typeface="SimSun"/>
                <a:cs typeface="Arial" pitchFamily="34" charset="0"/>
              </a:rPr>
              <a:t>two identical red and three identical yellow </a:t>
            </a:r>
            <a:r>
              <a:rPr lang="en-US" sz="2000" dirty="0">
                <a:latin typeface="Arial" pitchFamily="34" charset="0"/>
                <a:ea typeface="SimSun"/>
                <a:cs typeface="Arial" pitchFamily="34" charset="0"/>
              </a:rPr>
              <a:t>marbles to be placed in </a:t>
            </a:r>
            <a:r>
              <a:rPr lang="en-US" sz="2000" dirty="0" smtClean="0">
                <a:latin typeface="Arial" pitchFamily="34" charset="0"/>
                <a:ea typeface="SimSun"/>
                <a:cs typeface="Arial" pitchFamily="34" charset="0"/>
              </a:rPr>
              <a:t>five </a:t>
            </a:r>
            <a:r>
              <a:rPr lang="en-US" sz="2000" dirty="0">
                <a:latin typeface="Arial" pitchFamily="34" charset="0"/>
                <a:ea typeface="SimSun"/>
                <a:cs typeface="Arial" pitchFamily="34" charset="0"/>
              </a:rPr>
              <a:t>different containers C1, C2, C3, C4 and C5. </a:t>
            </a:r>
            <a:endParaRPr lang="en-US" sz="2000" dirty="0" smtClean="0">
              <a:latin typeface="Arial" pitchFamily="34" charset="0"/>
              <a:ea typeface="SimSun"/>
              <a:cs typeface="Arial" pitchFamily="34" charset="0"/>
            </a:endParaRPr>
          </a:p>
          <a:p>
            <a:r>
              <a:rPr lang="en-US" sz="2000" dirty="0">
                <a:latin typeface="Arial" pitchFamily="34" charset="0"/>
                <a:cs typeface="Arial" pitchFamily="34" charset="0"/>
              </a:rPr>
              <a:t>If every container is to contain only 1 marble, how many different ways can we </a:t>
            </a:r>
            <a:r>
              <a:rPr lang="en-US" sz="2000" dirty="0">
                <a:solidFill>
                  <a:srgbClr val="FF0000"/>
                </a:solidFill>
                <a:latin typeface="Arial" pitchFamily="34" charset="0"/>
                <a:cs typeface="Arial" pitchFamily="34" charset="0"/>
              </a:rPr>
              <a:t>arrange</a:t>
            </a:r>
            <a:r>
              <a:rPr lang="en-US" sz="2000" dirty="0">
                <a:latin typeface="Arial" pitchFamily="34" charset="0"/>
                <a:cs typeface="Arial" pitchFamily="34" charset="0"/>
              </a:rPr>
              <a:t> the marbles into the different containers</a:t>
            </a:r>
            <a:r>
              <a:rPr lang="en-US" sz="2000" dirty="0" smtClean="0">
                <a:latin typeface="Arial" pitchFamily="34" charset="0"/>
                <a:cs typeface="Arial" pitchFamily="34" charset="0"/>
              </a:rPr>
              <a:t>?</a:t>
            </a:r>
          </a:p>
        </p:txBody>
      </p:sp>
      <p:sp>
        <p:nvSpPr>
          <p:cNvPr id="5" name="Rectangle 2"/>
          <p:cNvSpPr txBox="1">
            <a:spLocks noChangeArrowheads="1"/>
          </p:cNvSpPr>
          <p:nvPr/>
        </p:nvSpPr>
        <p:spPr>
          <a:xfrm>
            <a:off x="457200" y="274638"/>
            <a:ext cx="8229600" cy="848155"/>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solidFill>
                  <a:prstClr val="black"/>
                </a:solidFill>
              </a:rPr>
              <a:t>Example</a:t>
            </a:r>
            <a:endParaRPr lang="en-US" sz="2400" dirty="0">
              <a:solidFill>
                <a:prstClr val="black"/>
              </a:solidFill>
              <a:latin typeface="Arial" pitchFamily="34" charset="0"/>
              <a:cs typeface="Arial" pitchFamily="34" charset="0"/>
            </a:endParaRPr>
          </a:p>
          <a:p>
            <a:endParaRPr lang="en-US" sz="3200" dirty="0" smtClean="0">
              <a:solidFill>
                <a:prstClr val="black"/>
              </a:solidFill>
            </a:endParaRPr>
          </a:p>
        </p:txBody>
      </p:sp>
      <p:sp>
        <p:nvSpPr>
          <p:cNvPr id="6" name="Rectangle 5"/>
          <p:cNvSpPr/>
          <p:nvPr/>
        </p:nvSpPr>
        <p:spPr>
          <a:xfrm>
            <a:off x="457200" y="4554027"/>
            <a:ext cx="7766070" cy="417550"/>
          </a:xfrm>
          <a:prstGeom prst="rect">
            <a:avLst/>
          </a:prstGeom>
        </p:spPr>
        <p:txBody>
          <a:bodyPr wrap="square">
            <a:spAutoFit/>
          </a:bodyPr>
          <a:lstStyle/>
          <a:p>
            <a:pPr marL="269875">
              <a:lnSpc>
                <a:spcPct val="115000"/>
              </a:lnSpc>
              <a:spcBef>
                <a:spcPts val="1200"/>
              </a:spcBef>
              <a:spcAft>
                <a:spcPts val="600"/>
              </a:spcAft>
            </a:pPr>
            <a:r>
              <a:rPr lang="en-US" sz="2000" dirty="0" smtClean="0">
                <a:solidFill>
                  <a:schemeClr val="tx1"/>
                </a:solidFill>
                <a:latin typeface="Arial"/>
                <a:ea typeface="SimSun"/>
              </a:rPr>
              <a:t>Arrangement of 5 marbles with repetition (2R and 3Y):</a:t>
            </a:r>
            <a:endParaRPr lang="en-SG" sz="2000" dirty="0">
              <a:solidFill>
                <a:schemeClr val="tx1"/>
              </a:solidFill>
              <a:latin typeface="Times New Roman"/>
              <a:ea typeface="SimSun"/>
            </a:endParaRPr>
          </a:p>
        </p:txBody>
      </p:sp>
      <p:grpSp>
        <p:nvGrpSpPr>
          <p:cNvPr id="2" name="Group 1"/>
          <p:cNvGrpSpPr/>
          <p:nvPr/>
        </p:nvGrpSpPr>
        <p:grpSpPr>
          <a:xfrm>
            <a:off x="893298" y="2731903"/>
            <a:ext cx="3320322" cy="1603717"/>
            <a:chOff x="893298" y="2518117"/>
            <a:chExt cx="3320322" cy="1603717"/>
          </a:xfrm>
        </p:grpSpPr>
        <p:sp>
          <p:nvSpPr>
            <p:cNvPr id="7" name="Oval 6"/>
            <p:cNvSpPr>
              <a:spLocks noChangeAspect="1"/>
            </p:cNvSpPr>
            <p:nvPr/>
          </p:nvSpPr>
          <p:spPr>
            <a:xfrm>
              <a:off x="984739" y="2518117"/>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t>
              </a:r>
              <a:endParaRPr lang="en-SG" dirty="0">
                <a:solidFill>
                  <a:schemeClr val="tx1"/>
                </a:solidFill>
              </a:endParaRPr>
            </a:p>
          </p:txBody>
        </p:sp>
        <p:sp>
          <p:nvSpPr>
            <p:cNvPr id="8" name="Oval 7"/>
            <p:cNvSpPr>
              <a:spLocks noChangeAspect="1"/>
            </p:cNvSpPr>
            <p:nvPr/>
          </p:nvSpPr>
          <p:spPr>
            <a:xfrm>
              <a:off x="1699846" y="2518117"/>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a:t>
              </a:r>
              <a:endParaRPr lang="en-SG" dirty="0">
                <a:solidFill>
                  <a:schemeClr val="tx1"/>
                </a:solidFill>
              </a:endParaRPr>
            </a:p>
          </p:txBody>
        </p:sp>
        <p:sp>
          <p:nvSpPr>
            <p:cNvPr id="9" name="Oval 8"/>
            <p:cNvSpPr>
              <a:spLocks noChangeAspect="1"/>
            </p:cNvSpPr>
            <p:nvPr/>
          </p:nvSpPr>
          <p:spPr>
            <a:xfrm>
              <a:off x="2383815" y="2518117"/>
              <a:ext cx="369137" cy="368640"/>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Y</a:t>
              </a:r>
              <a:endParaRPr lang="en-SG" dirty="0">
                <a:solidFill>
                  <a:schemeClr val="tx1"/>
                </a:solidFill>
              </a:endParaRPr>
            </a:p>
          </p:txBody>
        </p:sp>
        <p:sp>
          <p:nvSpPr>
            <p:cNvPr id="10" name="Oval 9"/>
            <p:cNvSpPr>
              <a:spLocks noChangeAspect="1"/>
            </p:cNvSpPr>
            <p:nvPr/>
          </p:nvSpPr>
          <p:spPr>
            <a:xfrm>
              <a:off x="3056720" y="2518117"/>
              <a:ext cx="369137" cy="368640"/>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Y</a:t>
              </a:r>
              <a:endParaRPr lang="en-SG" dirty="0">
                <a:solidFill>
                  <a:schemeClr val="tx1"/>
                </a:solidFill>
              </a:endParaRPr>
            </a:p>
          </p:txBody>
        </p:sp>
        <p:sp>
          <p:nvSpPr>
            <p:cNvPr id="11" name="Oval 10"/>
            <p:cNvSpPr>
              <a:spLocks noChangeAspect="1"/>
            </p:cNvSpPr>
            <p:nvPr/>
          </p:nvSpPr>
          <p:spPr>
            <a:xfrm>
              <a:off x="3753043" y="2518117"/>
              <a:ext cx="369137" cy="368640"/>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Y</a:t>
              </a:r>
              <a:endParaRPr lang="en-SG" dirty="0">
                <a:solidFill>
                  <a:schemeClr val="tx1"/>
                </a:solidFill>
              </a:endParaRPr>
            </a:p>
          </p:txBody>
        </p:sp>
        <p:sp>
          <p:nvSpPr>
            <p:cNvPr id="12" name="Flowchart: Magnetic Disk 11"/>
            <p:cNvSpPr/>
            <p:nvPr/>
          </p:nvSpPr>
          <p:spPr>
            <a:xfrm>
              <a:off x="893298" y="3305908"/>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C1</a:t>
              </a:r>
              <a:endParaRPr lang="en-SG" dirty="0">
                <a:solidFill>
                  <a:schemeClr val="tx1"/>
                </a:solidFill>
              </a:endParaRPr>
            </a:p>
          </p:txBody>
        </p:sp>
        <p:sp>
          <p:nvSpPr>
            <p:cNvPr id="13" name="Flowchart: Magnetic Disk 12"/>
            <p:cNvSpPr/>
            <p:nvPr/>
          </p:nvSpPr>
          <p:spPr>
            <a:xfrm>
              <a:off x="1608405" y="3305908"/>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C2</a:t>
              </a:r>
              <a:endParaRPr lang="en-SG" dirty="0">
                <a:solidFill>
                  <a:schemeClr val="tx1"/>
                </a:solidFill>
              </a:endParaRPr>
            </a:p>
          </p:txBody>
        </p:sp>
        <p:sp>
          <p:nvSpPr>
            <p:cNvPr id="14" name="Flowchart: Magnetic Disk 13"/>
            <p:cNvSpPr/>
            <p:nvPr/>
          </p:nvSpPr>
          <p:spPr>
            <a:xfrm>
              <a:off x="2292374" y="3305908"/>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C3</a:t>
              </a:r>
              <a:endParaRPr lang="en-SG" dirty="0">
                <a:solidFill>
                  <a:schemeClr val="tx1"/>
                </a:solidFill>
              </a:endParaRPr>
            </a:p>
          </p:txBody>
        </p:sp>
        <p:sp>
          <p:nvSpPr>
            <p:cNvPr id="15" name="Flowchart: Magnetic Disk 14"/>
            <p:cNvSpPr/>
            <p:nvPr/>
          </p:nvSpPr>
          <p:spPr>
            <a:xfrm>
              <a:off x="2965279" y="3305908"/>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C4</a:t>
              </a:r>
              <a:endParaRPr lang="en-SG" dirty="0">
                <a:solidFill>
                  <a:schemeClr val="tx1"/>
                </a:solidFill>
              </a:endParaRPr>
            </a:p>
          </p:txBody>
        </p:sp>
        <p:sp>
          <p:nvSpPr>
            <p:cNvPr id="16" name="Flowchart: Magnetic Disk 15"/>
            <p:cNvSpPr/>
            <p:nvPr/>
          </p:nvSpPr>
          <p:spPr>
            <a:xfrm>
              <a:off x="3661602" y="3305908"/>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C5</a:t>
              </a:r>
              <a:endParaRPr lang="en-SG" dirty="0">
                <a:solidFill>
                  <a:schemeClr val="tx1"/>
                </a:solidFill>
              </a:endParaRPr>
            </a:p>
          </p:txBody>
        </p:sp>
      </p:grpSp>
      <p:sp>
        <p:nvSpPr>
          <p:cNvPr id="17" name="Slide Number Placeholder 16"/>
          <p:cNvSpPr>
            <a:spLocks noGrp="1"/>
          </p:cNvSpPr>
          <p:nvPr>
            <p:ph type="sldNum" sz="quarter" idx="12"/>
          </p:nvPr>
        </p:nvSpPr>
        <p:spPr/>
        <p:txBody>
          <a:bodyPr/>
          <a:lstStyle/>
          <a:p>
            <a:fld id="{6767FADE-2612-3649-B495-F644A23F288B}" type="slidenum">
              <a:rPr lang="en-US" smtClean="0"/>
              <a:pPr/>
              <a:t>21</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161864553"/>
              </p:ext>
            </p:extLst>
          </p:nvPr>
        </p:nvGraphicFramePr>
        <p:xfrm>
          <a:off x="840407" y="5129213"/>
          <a:ext cx="1718878" cy="980642"/>
        </p:xfrm>
        <a:graphic>
          <a:graphicData uri="http://schemas.openxmlformats.org/presentationml/2006/ole">
            <mc:AlternateContent xmlns:mc="http://schemas.openxmlformats.org/markup-compatibility/2006">
              <mc:Choice xmlns:v="urn:schemas-microsoft-com:vml" Requires="v">
                <p:oleObj spid="_x0000_s6171" name="Equation" r:id="rId3" imgW="749160" imgH="431640" progId="Equation.3">
                  <p:embed/>
                </p:oleObj>
              </mc:Choice>
              <mc:Fallback>
                <p:oleObj name="Equation" r:id="rId3" imgW="749160" imgH="431640" progId="Equation.3">
                  <p:embed/>
                  <p:pic>
                    <p:nvPicPr>
                      <p:cNvPr id="0" name=""/>
                      <p:cNvPicPr>
                        <a:picLocks noChangeAspect="1" noChangeArrowheads="1"/>
                      </p:cNvPicPr>
                      <p:nvPr/>
                    </p:nvPicPr>
                    <p:blipFill>
                      <a:blip r:embed="rId4"/>
                      <a:srcRect/>
                      <a:stretch>
                        <a:fillRect/>
                      </a:stretch>
                    </p:blipFill>
                    <p:spPr bwMode="auto">
                      <a:xfrm>
                        <a:off x="840407" y="5129213"/>
                        <a:ext cx="1718878" cy="98064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6986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7387" y="1041009"/>
                <a:ext cx="7965431" cy="56833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0" hangingPunct="0">
                  <a:lnSpc>
                    <a:spcPct val="120000"/>
                  </a:lnSpc>
                  <a:spcAft>
                    <a:spcPts val="600"/>
                  </a:spcAft>
                  <a:buNone/>
                </a:pPr>
                <a:r>
                  <a:rPr lang="en-US" sz="2800" dirty="0" smtClean="0">
                    <a:latin typeface="Arial" pitchFamily="34" charset="0"/>
                    <a:cs typeface="Arial" pitchFamily="34" charset="0"/>
                  </a:rPr>
                  <a:t>Find the number of different ways of placing 15 balls in a row given that 4 are red, 6 are black, 3 are pink and 2 are grey. </a:t>
                </a:r>
              </a:p>
              <a:p>
                <a:pPr marL="0" indent="0" eaLnBrk="0" hangingPunct="0">
                  <a:lnSpc>
                    <a:spcPct val="120000"/>
                  </a:lnSpc>
                  <a:spcAft>
                    <a:spcPts val="600"/>
                  </a:spcAft>
                  <a:buNone/>
                </a:pPr>
                <a:r>
                  <a:rPr lang="en-US" sz="2800" dirty="0">
                    <a:latin typeface="Arial" pitchFamily="34" charset="0"/>
                    <a:cs typeface="Arial" pitchFamily="34" charset="0"/>
                  </a:rPr>
                  <a:t>Note: The balls are only different in </a:t>
                </a:r>
                <a:r>
                  <a:rPr lang="en-US" sz="2800" dirty="0" err="1">
                    <a:latin typeface="Arial" pitchFamily="34" charset="0"/>
                    <a:cs typeface="Arial" pitchFamily="34" charset="0"/>
                  </a:rPr>
                  <a:t>colours</a:t>
                </a:r>
                <a:r>
                  <a:rPr lang="en-US" sz="2800" dirty="0">
                    <a:latin typeface="Arial" pitchFamily="34" charset="0"/>
                    <a:cs typeface="Arial" pitchFamily="34" charset="0"/>
                  </a:rPr>
                  <a:t>, otherwise they are identical</a:t>
                </a:r>
                <a:r>
                  <a:rPr lang="en-US" sz="2800" dirty="0" smtClean="0">
                    <a:latin typeface="Arial" pitchFamily="34" charset="0"/>
                    <a:cs typeface="Arial" pitchFamily="34" charset="0"/>
                  </a:rPr>
                  <a:t>.</a:t>
                </a:r>
                <a:endParaRPr lang="en-US" sz="2800" b="1" dirty="0" smtClean="0">
                  <a:latin typeface="Arial" pitchFamily="34" charset="0"/>
                  <a:cs typeface="Arial" pitchFamily="34" charset="0"/>
                </a:endParaRPr>
              </a:p>
              <a:p>
                <a:pPr marL="0" indent="0" eaLnBrk="0" hangingPunct="0">
                  <a:lnSpc>
                    <a:spcPct val="120000"/>
                  </a:lnSpc>
                  <a:spcAft>
                    <a:spcPts val="600"/>
                  </a:spcAft>
                  <a:buNone/>
                </a:pPr>
                <a:r>
                  <a:rPr lang="en-US" sz="2800" b="1" dirty="0" smtClean="0">
                    <a:latin typeface="Arial" pitchFamily="34" charset="0"/>
                    <a:cs typeface="Arial" pitchFamily="34" charset="0"/>
                  </a:rPr>
                  <a:t>Solution:</a:t>
                </a:r>
                <a:r>
                  <a:rPr lang="en-US" sz="2800" dirty="0" smtClean="0">
                    <a:latin typeface="Arial" pitchFamily="34" charset="0"/>
                    <a:cs typeface="Arial" pitchFamily="34" charset="0"/>
                  </a:rPr>
                  <a:t> </a:t>
                </a:r>
              </a:p>
              <a:p>
                <a:pPr marL="0" indent="0" eaLnBrk="0" hangingPunct="0">
                  <a:lnSpc>
                    <a:spcPct val="120000"/>
                  </a:lnSpc>
                  <a:spcAft>
                    <a:spcPts val="600"/>
                  </a:spcAft>
                  <a:buNone/>
                </a:pPr>
                <a14:m>
                  <m:oMathPara xmlns:m="http://schemas.openxmlformats.org/officeDocument/2006/math">
                    <m:oMathParaPr>
                      <m:jc m:val="left"/>
                    </m:oMathParaPr>
                    <m:oMath xmlns:m="http://schemas.openxmlformats.org/officeDocument/2006/math">
                      <m:f>
                        <m:fPr>
                          <m:ctrlPr>
                            <a:rPr lang="en-US" sz="2800" i="1" smtClean="0">
                              <a:latin typeface="Cambria Math"/>
                              <a:cs typeface="Arial" pitchFamily="34" charset="0"/>
                            </a:rPr>
                          </m:ctrlPr>
                        </m:fPr>
                        <m:num/>
                        <m:den/>
                      </m:f>
                      <m:r>
                        <a:rPr lang="en-US" sz="2800" b="0" i="1" smtClean="0">
                          <a:latin typeface="Cambria Math"/>
                          <a:cs typeface="Arial" pitchFamily="34" charset="0"/>
                        </a:rPr>
                        <m:t>=</m:t>
                      </m:r>
                    </m:oMath>
                  </m:oMathPara>
                </a14:m>
                <a:endParaRPr lang="en-US" sz="2800" dirty="0" smtClean="0">
                  <a:latin typeface="Arial" pitchFamily="34" charset="0"/>
                  <a:cs typeface="Arial" pitchFamily="34" charset="0"/>
                </a:endParaRPr>
              </a:p>
              <a:p>
                <a:pPr marL="0" indent="0" eaLnBrk="0" hangingPunct="0">
                  <a:lnSpc>
                    <a:spcPct val="120000"/>
                  </a:lnSpc>
                  <a:spcAft>
                    <a:spcPts val="600"/>
                  </a:spcAft>
                  <a:buNone/>
                </a:pPr>
                <a:endParaRPr lang="en-US" sz="2800" dirty="0">
                  <a:latin typeface="Arial" pitchFamily="34" charset="0"/>
                  <a:cs typeface="Arial" pitchFamily="34" charset="0"/>
                </a:endParaRPr>
              </a:p>
              <a:p>
                <a:pPr marL="400050" lvl="1" indent="0">
                  <a:buNone/>
                </a:pPr>
                <a:endParaRPr lang="en-US" dirty="0"/>
              </a:p>
              <a:p>
                <a:pPr marL="400050" lvl="1" indent="0">
                  <a:buNone/>
                </a:pPr>
                <a:endParaRPr lang="en-US" dirty="0" smtClean="0">
                  <a:latin typeface="Arial" panose="020B0604020202020204" pitchFamily="34" charset="0"/>
                  <a:cs typeface="Arial" panose="020B0604020202020204" pitchFamily="34" charset="0"/>
                </a:endParaRPr>
              </a:p>
              <a:p>
                <a:endParaRPr lang="en-US" sz="2800" dirty="0" smtClean="0">
                  <a:latin typeface="Arial" pitchFamily="34" charset="0"/>
                  <a:cs typeface="Arial" pitchFamily="34" charset="0"/>
                </a:endParaRPr>
              </a:p>
              <a:p>
                <a:endParaRPr lang="en-US" sz="2800" dirty="0" smtClean="0"/>
              </a:p>
              <a:p>
                <a:endParaRPr lang="en-US" dirty="0" smtClean="0"/>
              </a:p>
            </p:txBody>
          </p:sp>
        </mc:Choice>
        <mc:Fallback xmlns="">
          <p:sp>
            <p:nvSpPr>
              <p:cNvPr id="3" name="Rectangle 3"/>
              <p:cNvSpPr txBox="1">
                <a:spLocks noRot="1" noChangeAspect="1" noMove="1" noResize="1" noEditPoints="1" noAdjustHandles="1" noChangeArrowheads="1" noChangeShapeType="1" noTextEdit="1"/>
              </p:cNvSpPr>
              <p:nvPr/>
            </p:nvSpPr>
            <p:spPr>
              <a:xfrm>
                <a:off x="517387" y="1041009"/>
                <a:ext cx="7965431" cy="5683348"/>
              </a:xfrm>
              <a:prstGeom prst="rect">
                <a:avLst/>
              </a:prstGeom>
              <a:blipFill rotWithShape="1">
                <a:blip r:embed="rId2"/>
                <a:stretch>
                  <a:fillRect l="-1607" t="-429" r="-230"/>
                </a:stretch>
              </a:blipFill>
            </p:spPr>
            <p:txBody>
              <a:bodyPr/>
              <a:lstStyle/>
              <a:p>
                <a:r>
                  <a:rPr lang="en-SG">
                    <a:noFill/>
                  </a:rPr>
                  <a:t> </a:t>
                </a:r>
              </a:p>
            </p:txBody>
          </p:sp>
        </mc:Fallback>
      </mc:AlternateContent>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txBox="1">
            <a:spLocks noChangeArrowheads="1"/>
          </p:cNvSpPr>
          <p:nvPr/>
        </p:nvSpPr>
        <p:spPr>
          <a:xfrm>
            <a:off x="517388" y="304805"/>
            <a:ext cx="7965430" cy="736204"/>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Test Yourself 3</a:t>
            </a:r>
            <a:endParaRPr lang="en-GB" sz="3200" b="1" dirty="0" smtClean="0"/>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3" name="Picture 12"/>
          <p:cNvPicPr/>
          <p:nvPr/>
        </p:nvPicPr>
        <p:blipFill rotWithShape="1">
          <a:blip r:embed="rId3">
            <a:extLst>
              <a:ext uri="{28A0092B-C50C-407E-A947-70E740481C1C}">
                <a14:useLocalDpi xmlns:a14="http://schemas.microsoft.com/office/drawing/2010/main" val="0"/>
              </a:ext>
            </a:extLst>
          </a:blip>
          <a:srcRect t="15427" b="16077"/>
          <a:stretch/>
        </p:blipFill>
        <p:spPr bwMode="auto">
          <a:xfrm>
            <a:off x="3686175" y="203000"/>
            <a:ext cx="885825" cy="606751"/>
          </a:xfrm>
          <a:prstGeom prst="rect">
            <a:avLst/>
          </a:prstGeom>
          <a:noFill/>
          <a:ln>
            <a:noFill/>
          </a:ln>
        </p:spPr>
      </p:pic>
      <p:sp>
        <p:nvSpPr>
          <p:cNvPr id="2" name="Slide Number Placeholder 1"/>
          <p:cNvSpPr>
            <a:spLocks noGrp="1"/>
          </p:cNvSpPr>
          <p:nvPr>
            <p:ph type="sldNum" sz="quarter" idx="12"/>
          </p:nvPr>
        </p:nvSpPr>
        <p:spPr/>
        <p:txBody>
          <a:bodyPr/>
          <a:lstStyle/>
          <a:p>
            <a:pPr algn="r"/>
            <a:fld id="{6767FADE-2612-3649-B495-F644A23F288B}" type="slidenum">
              <a:rPr lang="en-US" smtClean="0"/>
              <a:pPr algn="r"/>
              <a:t>22</a:t>
            </a:fld>
            <a:endParaRPr lang="en-US" dirty="0"/>
          </a:p>
        </p:txBody>
      </p:sp>
    </p:spTree>
    <p:extLst>
      <p:ext uri="{BB962C8B-B14F-4D97-AF65-F5344CB8AC3E}">
        <p14:creationId xmlns:p14="http://schemas.microsoft.com/office/powerpoint/2010/main" val="131749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a:xfrm>
                <a:off x="517387" y="1041009"/>
                <a:ext cx="7965431" cy="56833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0" hangingPunct="0">
                  <a:lnSpc>
                    <a:spcPct val="120000"/>
                  </a:lnSpc>
                  <a:spcAft>
                    <a:spcPts val="600"/>
                  </a:spcAft>
                  <a:buNone/>
                </a:pPr>
                <a:r>
                  <a:rPr lang="en-US" sz="2800" dirty="0" smtClean="0">
                    <a:latin typeface="Arial" pitchFamily="34" charset="0"/>
                    <a:cs typeface="Arial" pitchFamily="34" charset="0"/>
                  </a:rPr>
                  <a:t>How many ways can you arrange the letters in the word BANANA? </a:t>
                </a:r>
              </a:p>
              <a:p>
                <a:pPr marL="0" indent="0" eaLnBrk="0" hangingPunct="0">
                  <a:lnSpc>
                    <a:spcPct val="120000"/>
                  </a:lnSpc>
                  <a:spcAft>
                    <a:spcPts val="600"/>
                  </a:spcAft>
                  <a:buNone/>
                </a:pPr>
                <a:endParaRPr lang="en-US" sz="2800" dirty="0">
                  <a:latin typeface="Arial" pitchFamily="34" charset="0"/>
                  <a:cs typeface="Arial" pitchFamily="34" charset="0"/>
                </a:endParaRPr>
              </a:p>
              <a:p>
                <a:pPr marL="0" indent="0" eaLnBrk="0" hangingPunct="0">
                  <a:lnSpc>
                    <a:spcPct val="120000"/>
                  </a:lnSpc>
                  <a:spcAft>
                    <a:spcPts val="600"/>
                  </a:spcAft>
                  <a:buNone/>
                </a:pPr>
                <a:r>
                  <a:rPr lang="en-US" sz="2800" b="1" dirty="0" smtClean="0">
                    <a:latin typeface="Arial" pitchFamily="34" charset="0"/>
                    <a:cs typeface="Arial" pitchFamily="34" charset="0"/>
                  </a:rPr>
                  <a:t>Solution:</a:t>
                </a:r>
                <a:r>
                  <a:rPr lang="en-US" sz="2800" dirty="0" smtClean="0">
                    <a:latin typeface="Arial" pitchFamily="34" charset="0"/>
                    <a:cs typeface="Arial" pitchFamily="34" charset="0"/>
                  </a:rPr>
                  <a:t> </a:t>
                </a:r>
              </a:p>
              <a:p>
                <a:pPr marL="0" indent="0" eaLnBrk="0" hangingPunct="0">
                  <a:lnSpc>
                    <a:spcPct val="120000"/>
                  </a:lnSpc>
                  <a:spcAft>
                    <a:spcPts val="600"/>
                  </a:spcAft>
                  <a:buNone/>
                </a:pPr>
                <a14:m>
                  <m:oMathPara xmlns:m="http://schemas.openxmlformats.org/officeDocument/2006/math">
                    <m:oMathParaPr>
                      <m:jc m:val="left"/>
                    </m:oMathParaPr>
                    <m:oMath xmlns:m="http://schemas.openxmlformats.org/officeDocument/2006/math">
                      <m:f>
                        <m:fPr>
                          <m:ctrlPr>
                            <a:rPr lang="en-US" sz="2800" i="1" smtClean="0">
                              <a:latin typeface="Cambria Math"/>
                              <a:cs typeface="Arial" pitchFamily="34" charset="0"/>
                            </a:rPr>
                          </m:ctrlPr>
                        </m:fPr>
                        <m:num/>
                        <m:den/>
                      </m:f>
                      <m:r>
                        <a:rPr lang="en-US" sz="2800" b="0" i="1" smtClean="0">
                          <a:latin typeface="Cambria Math"/>
                          <a:cs typeface="Arial" pitchFamily="34" charset="0"/>
                        </a:rPr>
                        <m:t>=</m:t>
                      </m:r>
                    </m:oMath>
                  </m:oMathPara>
                </a14:m>
                <a:endParaRPr lang="en-US" sz="2800" dirty="0" smtClean="0">
                  <a:latin typeface="Arial" pitchFamily="34" charset="0"/>
                  <a:cs typeface="Arial" pitchFamily="34" charset="0"/>
                </a:endParaRPr>
              </a:p>
              <a:p>
                <a:pPr marL="0" indent="0" eaLnBrk="0" hangingPunct="0">
                  <a:lnSpc>
                    <a:spcPct val="120000"/>
                  </a:lnSpc>
                  <a:spcAft>
                    <a:spcPts val="600"/>
                  </a:spcAft>
                  <a:buNone/>
                </a:pPr>
                <a:endParaRPr lang="en-US" sz="2800" dirty="0">
                  <a:latin typeface="Arial" pitchFamily="34" charset="0"/>
                  <a:cs typeface="Arial" pitchFamily="34" charset="0"/>
                </a:endParaRPr>
              </a:p>
              <a:p>
                <a:pPr marL="400050" lvl="1" indent="0">
                  <a:buNone/>
                </a:pPr>
                <a:endParaRPr lang="en-US" dirty="0"/>
              </a:p>
              <a:p>
                <a:pPr marL="400050" lvl="1" indent="0">
                  <a:buNone/>
                </a:pPr>
                <a:endParaRPr lang="en-US" dirty="0" smtClean="0">
                  <a:latin typeface="Arial" panose="020B0604020202020204" pitchFamily="34" charset="0"/>
                  <a:cs typeface="Arial" panose="020B0604020202020204" pitchFamily="34" charset="0"/>
                </a:endParaRPr>
              </a:p>
              <a:p>
                <a:endParaRPr lang="en-US" sz="2800" dirty="0" smtClean="0">
                  <a:latin typeface="Arial" pitchFamily="34" charset="0"/>
                  <a:cs typeface="Arial" pitchFamily="34" charset="0"/>
                </a:endParaRPr>
              </a:p>
              <a:p>
                <a:endParaRPr lang="en-US" sz="2800" dirty="0" smtClean="0"/>
              </a:p>
              <a:p>
                <a:endParaRPr lang="en-US" dirty="0" smtClean="0"/>
              </a:p>
            </p:txBody>
          </p:sp>
        </mc:Choice>
        <mc:Fallback xmlns="">
          <p:sp>
            <p:nvSpPr>
              <p:cNvPr id="3" name="Rectangle 3"/>
              <p:cNvSpPr txBox="1">
                <a:spLocks noRot="1" noChangeAspect="1" noMove="1" noResize="1" noEditPoints="1" noAdjustHandles="1" noChangeArrowheads="1" noChangeShapeType="1" noTextEdit="1"/>
              </p:cNvSpPr>
              <p:nvPr/>
            </p:nvSpPr>
            <p:spPr>
              <a:xfrm>
                <a:off x="517387" y="1041009"/>
                <a:ext cx="7965431" cy="5683348"/>
              </a:xfrm>
              <a:prstGeom prst="rect">
                <a:avLst/>
              </a:prstGeom>
              <a:blipFill rotWithShape="1">
                <a:blip r:embed="rId2"/>
                <a:stretch>
                  <a:fillRect l="-1607" t="-429"/>
                </a:stretch>
              </a:blipFill>
            </p:spPr>
            <p:txBody>
              <a:bodyPr/>
              <a:lstStyle/>
              <a:p>
                <a:r>
                  <a:rPr lang="en-SG">
                    <a:noFill/>
                  </a:rPr>
                  <a:t> </a:t>
                </a:r>
              </a:p>
            </p:txBody>
          </p:sp>
        </mc:Fallback>
      </mc:AlternateContent>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txBox="1">
            <a:spLocks noChangeArrowheads="1"/>
          </p:cNvSpPr>
          <p:nvPr/>
        </p:nvSpPr>
        <p:spPr>
          <a:xfrm>
            <a:off x="517388" y="304805"/>
            <a:ext cx="7965430" cy="736204"/>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Test Yourself 4</a:t>
            </a:r>
            <a:endParaRPr lang="en-GB" sz="3200" b="1" dirty="0" smtClean="0"/>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3" name="Picture 12"/>
          <p:cNvPicPr/>
          <p:nvPr/>
        </p:nvPicPr>
        <p:blipFill rotWithShape="1">
          <a:blip r:embed="rId3">
            <a:extLst>
              <a:ext uri="{28A0092B-C50C-407E-A947-70E740481C1C}">
                <a14:useLocalDpi xmlns:a14="http://schemas.microsoft.com/office/drawing/2010/main" val="0"/>
              </a:ext>
            </a:extLst>
          </a:blip>
          <a:srcRect t="15427" b="16077"/>
          <a:stretch/>
        </p:blipFill>
        <p:spPr bwMode="auto">
          <a:xfrm>
            <a:off x="3614277" y="202999"/>
            <a:ext cx="885825" cy="606751"/>
          </a:xfrm>
          <a:prstGeom prst="rect">
            <a:avLst/>
          </a:prstGeom>
          <a:noFill/>
          <a:ln>
            <a:noFill/>
          </a:ln>
        </p:spPr>
      </p:pic>
      <p:sp>
        <p:nvSpPr>
          <p:cNvPr id="2" name="Slide Number Placeholder 1"/>
          <p:cNvSpPr>
            <a:spLocks noGrp="1"/>
          </p:cNvSpPr>
          <p:nvPr>
            <p:ph type="sldNum" sz="quarter" idx="12"/>
          </p:nvPr>
        </p:nvSpPr>
        <p:spPr/>
        <p:txBody>
          <a:bodyPr/>
          <a:lstStyle/>
          <a:p>
            <a:pPr algn="r"/>
            <a:fld id="{6767FADE-2612-3649-B495-F644A23F288B}" type="slidenum">
              <a:rPr lang="en-US" smtClean="0"/>
              <a:pPr algn="r"/>
              <a:t>23</a:t>
            </a:fld>
            <a:endParaRPr lang="en-US" dirty="0"/>
          </a:p>
        </p:txBody>
      </p:sp>
    </p:spTree>
    <p:extLst>
      <p:ext uri="{BB962C8B-B14F-4D97-AF65-F5344CB8AC3E}">
        <p14:creationId xmlns:p14="http://schemas.microsoft.com/office/powerpoint/2010/main" val="1877188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73" name="Title 7"/>
          <p:cNvSpPr txBox="1">
            <a:spLocks/>
          </p:cNvSpPr>
          <p:nvPr/>
        </p:nvSpPr>
        <p:spPr>
          <a:xfrm>
            <a:off x="572808" y="290950"/>
            <a:ext cx="7431709"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Arrangement with constraints</a:t>
            </a:r>
          </a:p>
        </p:txBody>
      </p:sp>
      <p:sp>
        <p:nvSpPr>
          <p:cNvPr id="13" name="Subtitle 2"/>
          <p:cNvSpPr>
            <a:spLocks/>
          </p:cNvSpPr>
          <p:nvPr/>
        </p:nvSpPr>
        <p:spPr bwMode="auto">
          <a:xfrm>
            <a:off x="152400" y="1519311"/>
            <a:ext cx="8822788" cy="5120642"/>
          </a:xfrm>
          <a:prstGeom prst="rect">
            <a:avLst/>
          </a:prstGeom>
          <a:noFill/>
          <a:ln w="9525">
            <a:noFill/>
            <a:miter lim="800000"/>
            <a:headEnd/>
            <a:tailEnd/>
          </a:ln>
        </p:spPr>
        <p:txBody>
          <a:bodyPr/>
          <a:lstStyle/>
          <a:p>
            <a:pPr marL="342900" indent="-342900">
              <a:buFont typeface="Arial" pitchFamily="34" charset="0"/>
              <a:buChar char="•"/>
            </a:pPr>
            <a:r>
              <a:rPr lang="en-SG" sz="2400" dirty="0" smtClean="0">
                <a:latin typeface="Arial" pitchFamily="34" charset="0"/>
                <a:cs typeface="Arial" pitchFamily="34" charset="0"/>
              </a:rPr>
              <a:t>When </a:t>
            </a:r>
            <a:r>
              <a:rPr lang="en-SG" sz="2400" i="1" dirty="0" smtClean="0">
                <a:latin typeface="Times New Roman" pitchFamily="18" charset="0"/>
                <a:cs typeface="Times New Roman" pitchFamily="18" charset="0"/>
              </a:rPr>
              <a:t>k </a:t>
            </a:r>
            <a:r>
              <a:rPr lang="en-SG" sz="2400" dirty="0" smtClean="0">
                <a:latin typeface="Arial" pitchFamily="34" charset="0"/>
                <a:cs typeface="Arial" pitchFamily="34" charset="0"/>
              </a:rPr>
              <a:t>objects </a:t>
            </a:r>
            <a:r>
              <a:rPr lang="en-SG" sz="2400" dirty="0">
                <a:latin typeface="Arial" pitchFamily="34" charset="0"/>
                <a:cs typeface="Arial" pitchFamily="34" charset="0"/>
              </a:rPr>
              <a:t>are </a:t>
            </a:r>
            <a:r>
              <a:rPr lang="en-SG" sz="2400" b="1" u="sng" dirty="0" smtClean="0">
                <a:latin typeface="Arial" pitchFamily="34" charset="0"/>
                <a:cs typeface="Arial" pitchFamily="34" charset="0"/>
              </a:rPr>
              <a:t>fixed</a:t>
            </a:r>
            <a:r>
              <a:rPr lang="en-SG" sz="2400" dirty="0" smtClean="0">
                <a:latin typeface="Arial" pitchFamily="34" charset="0"/>
                <a:cs typeface="Arial" pitchFamily="34" charset="0"/>
              </a:rPr>
              <a:t> out of </a:t>
            </a:r>
            <a:r>
              <a:rPr lang="en-SG" sz="2400" i="1" dirty="0" smtClean="0">
                <a:latin typeface="Times New Roman" pitchFamily="18" charset="0"/>
                <a:cs typeface="Times New Roman" pitchFamily="18" charset="0"/>
              </a:rPr>
              <a:t>n</a:t>
            </a:r>
            <a:r>
              <a:rPr lang="en-SG" sz="2400" dirty="0" smtClean="0">
                <a:latin typeface="Arial" pitchFamily="34" charset="0"/>
                <a:cs typeface="Arial" pitchFamily="34" charset="0"/>
              </a:rPr>
              <a:t> </a:t>
            </a:r>
            <a:r>
              <a:rPr lang="en-SG" sz="2400" dirty="0">
                <a:latin typeface="Arial" pitchFamily="34" charset="0"/>
                <a:cs typeface="Arial" pitchFamily="34" charset="0"/>
              </a:rPr>
              <a:t>different </a:t>
            </a:r>
            <a:r>
              <a:rPr lang="en-SG" sz="2400" dirty="0" smtClean="0">
                <a:latin typeface="Arial" pitchFamily="34" charset="0"/>
                <a:cs typeface="Arial" pitchFamily="34" charset="0"/>
              </a:rPr>
              <a:t>objects,</a:t>
            </a:r>
            <a:endParaRPr lang="en-SG" sz="2400" dirty="0">
              <a:latin typeface="Arial" pitchFamily="34" charset="0"/>
              <a:cs typeface="Arial" pitchFamily="34" charset="0"/>
            </a:endParaRPr>
          </a:p>
          <a:p>
            <a:pPr marL="342900" lvl="0" indent="-342900">
              <a:buFont typeface="Arial" pitchFamily="34" charset="0"/>
              <a:buChar char="•"/>
            </a:pPr>
            <a:endParaRPr lang="en-SG" sz="2400" dirty="0" smtClean="0">
              <a:latin typeface="Arial" pitchFamily="34" charset="0"/>
              <a:cs typeface="Arial" pitchFamily="34" charset="0"/>
            </a:endParaRPr>
          </a:p>
          <a:p>
            <a:pPr lvl="0"/>
            <a:r>
              <a:rPr lang="en-SG" sz="2400" dirty="0" smtClean="0">
                <a:latin typeface="Arial" pitchFamily="34" charset="0"/>
                <a:cs typeface="Arial" pitchFamily="34" charset="0"/>
              </a:rPr>
              <a:t>	Number </a:t>
            </a:r>
            <a:r>
              <a:rPr lang="en-SG" sz="2400" dirty="0">
                <a:latin typeface="Arial" pitchFamily="34" charset="0"/>
                <a:cs typeface="Arial" pitchFamily="34" charset="0"/>
              </a:rPr>
              <a:t>of ways to arrange </a:t>
            </a:r>
            <a:endParaRPr lang="en-SG" sz="2400" dirty="0" smtClean="0">
              <a:latin typeface="Arial" pitchFamily="34" charset="0"/>
              <a:cs typeface="Arial" pitchFamily="34" charset="0"/>
            </a:endParaRPr>
          </a:p>
          <a:p>
            <a:pPr lvl="0"/>
            <a:r>
              <a:rPr lang="en-SG" sz="2400" dirty="0" smtClean="0">
                <a:latin typeface="Arial" pitchFamily="34" charset="0"/>
                <a:cs typeface="Arial" pitchFamily="34" charset="0"/>
              </a:rPr>
              <a:t>	</a:t>
            </a: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p:txBody>
      </p:sp>
      <p:pic>
        <p:nvPicPr>
          <p:cNvPr id="6" name="Picture 2" descr="http://sp.rpcs.org/faculty/Grade4/Website%20Graphics/_w/writing%20smiley_gi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7997" y="241505"/>
            <a:ext cx="560890" cy="59104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767FADE-2612-3649-B495-F644A23F288B}" type="slidenum">
              <a:rPr lang="en-US" smtClean="0"/>
              <a:pPr/>
              <a:t>24</a:t>
            </a:fld>
            <a:endParaRPr 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4" name="Object 3"/>
          <p:cNvGraphicFramePr>
            <a:graphicFrameLocks noChangeAspect="1"/>
          </p:cNvGraphicFramePr>
          <p:nvPr>
            <p:extLst>
              <p:ext uri="{D42A27DB-BD31-4B8C-83A1-F6EECF244321}">
                <p14:modId xmlns:p14="http://schemas.microsoft.com/office/powerpoint/2010/main" val="2802114831"/>
              </p:ext>
            </p:extLst>
          </p:nvPr>
        </p:nvGraphicFramePr>
        <p:xfrm>
          <a:off x="734941" y="2771342"/>
          <a:ext cx="1301894" cy="467091"/>
        </p:xfrm>
        <a:graphic>
          <a:graphicData uri="http://schemas.openxmlformats.org/presentationml/2006/ole">
            <mc:AlternateContent xmlns:mc="http://schemas.openxmlformats.org/markup-compatibility/2006">
              <mc:Choice xmlns:v="urn:schemas-microsoft-com:vml" Requires="v">
                <p:oleObj spid="_x0000_s7194" name="Equation" r:id="rId4" imgW="609480" imgH="215640" progId="Equation.3">
                  <p:embed/>
                </p:oleObj>
              </mc:Choice>
              <mc:Fallback>
                <p:oleObj name="Equation" r:id="rId4" imgW="609480" imgH="215640" progId="Equation.3">
                  <p:embed/>
                  <p:pic>
                    <p:nvPicPr>
                      <p:cNvPr id="0" name=""/>
                      <p:cNvPicPr>
                        <a:picLocks noChangeAspect="1" noChangeArrowheads="1"/>
                      </p:cNvPicPr>
                      <p:nvPr/>
                    </p:nvPicPr>
                    <p:blipFill>
                      <a:blip r:embed="rId5"/>
                      <a:srcRect/>
                      <a:stretch>
                        <a:fillRect/>
                      </a:stretch>
                    </p:blipFill>
                    <p:spPr bwMode="auto">
                      <a:xfrm>
                        <a:off x="734941" y="2771342"/>
                        <a:ext cx="1301894" cy="467091"/>
                      </a:xfrm>
                      <a:prstGeom prst="rect">
                        <a:avLst/>
                      </a:prstGeom>
                      <a:noFill/>
                    </p:spPr>
                  </p:pic>
                </p:oleObj>
              </mc:Fallback>
            </mc:AlternateContent>
          </a:graphicData>
        </a:graphic>
      </p:graphicFrame>
    </p:spTree>
    <p:extLst>
      <p:ext uri="{BB962C8B-B14F-4D97-AF65-F5344CB8AC3E}">
        <p14:creationId xmlns:p14="http://schemas.microsoft.com/office/powerpoint/2010/main" val="2170195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457200" y="274638"/>
            <a:ext cx="8229600" cy="613065"/>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solidFill>
                  <a:prstClr val="black"/>
                </a:solidFill>
              </a:rPr>
              <a:t>Example</a:t>
            </a:r>
            <a:endParaRPr lang="en-US" sz="3200" dirty="0" smtClean="0">
              <a:solidFill>
                <a:prstClr val="black"/>
              </a:solidFill>
            </a:endParaRPr>
          </a:p>
        </p:txBody>
      </p:sp>
      <p:sp>
        <p:nvSpPr>
          <p:cNvPr id="4" name="Rectangle 3"/>
          <p:cNvSpPr/>
          <p:nvPr/>
        </p:nvSpPr>
        <p:spPr>
          <a:xfrm>
            <a:off x="640080" y="887703"/>
            <a:ext cx="7798526" cy="1938992"/>
          </a:xfrm>
          <a:prstGeom prst="rect">
            <a:avLst/>
          </a:prstGeom>
        </p:spPr>
        <p:txBody>
          <a:bodyPr wrap="square">
            <a:spAutoFit/>
          </a:bodyPr>
          <a:lstStyle/>
          <a:p>
            <a:r>
              <a:rPr lang="en-SG" sz="2000" dirty="0" smtClean="0">
                <a:latin typeface="Arial" pitchFamily="34" charset="0"/>
                <a:cs typeface="Arial" pitchFamily="34" charset="0"/>
              </a:rPr>
              <a:t>There are one red, one green, one blue, one yellow and one orange marble to be placed in five different containers C1, C2, C3, C4 and C5. </a:t>
            </a:r>
          </a:p>
          <a:p>
            <a:r>
              <a:rPr lang="en-SG" sz="2000" dirty="0" smtClean="0">
                <a:latin typeface="Arial" pitchFamily="34" charset="0"/>
                <a:cs typeface="Arial" pitchFamily="34" charset="0"/>
              </a:rPr>
              <a:t>If t</a:t>
            </a:r>
            <a:r>
              <a:rPr lang="en-US" sz="2000" dirty="0" smtClean="0">
                <a:latin typeface="Arial" pitchFamily="34" charset="0"/>
                <a:cs typeface="Arial" pitchFamily="34" charset="0"/>
              </a:rPr>
              <a:t>he </a:t>
            </a:r>
            <a:r>
              <a:rPr lang="en-US" sz="2000" dirty="0">
                <a:latin typeface="Arial" pitchFamily="34" charset="0"/>
                <a:cs typeface="Arial" pitchFamily="34" charset="0"/>
              </a:rPr>
              <a:t>red marble has to be placed in container </a:t>
            </a:r>
            <a:r>
              <a:rPr lang="en-US" sz="2000" dirty="0" smtClean="0">
                <a:latin typeface="Arial" pitchFamily="34" charset="0"/>
                <a:cs typeface="Arial" pitchFamily="34" charset="0"/>
              </a:rPr>
              <a:t>C1, </a:t>
            </a:r>
          </a:p>
          <a:p>
            <a:r>
              <a:rPr lang="en-US" sz="2000" dirty="0" smtClean="0">
                <a:latin typeface="Arial" pitchFamily="34" charset="0"/>
                <a:cs typeface="Arial" pitchFamily="34" charset="0"/>
              </a:rPr>
              <a:t>h</a:t>
            </a:r>
            <a:r>
              <a:rPr lang="en-SG" sz="2000" dirty="0" smtClean="0">
                <a:latin typeface="Arial" pitchFamily="34" charset="0"/>
                <a:cs typeface="Arial" pitchFamily="34" charset="0"/>
              </a:rPr>
              <a:t>ow many different ways can we </a:t>
            </a:r>
            <a:r>
              <a:rPr lang="en-SG" sz="2000" dirty="0" smtClean="0">
                <a:solidFill>
                  <a:srgbClr val="FF0000"/>
                </a:solidFill>
                <a:latin typeface="Arial" pitchFamily="34" charset="0"/>
                <a:cs typeface="Arial" pitchFamily="34" charset="0"/>
              </a:rPr>
              <a:t>arrange</a:t>
            </a:r>
            <a:r>
              <a:rPr lang="en-SG" sz="2000" dirty="0" smtClean="0">
                <a:latin typeface="Arial" pitchFamily="34" charset="0"/>
                <a:cs typeface="Arial" pitchFamily="34" charset="0"/>
              </a:rPr>
              <a:t> the marbles into the different containers? </a:t>
            </a:r>
            <a:endParaRPr lang="en-SG" sz="2000" dirty="0">
              <a:latin typeface="Arial" pitchFamily="34" charset="0"/>
              <a:cs typeface="Arial" pitchFamily="34" charset="0"/>
            </a:endParaRPr>
          </a:p>
        </p:txBody>
      </p:sp>
      <p:sp>
        <p:nvSpPr>
          <p:cNvPr id="6" name="Rectangle 5"/>
          <p:cNvSpPr/>
          <p:nvPr/>
        </p:nvSpPr>
        <p:spPr>
          <a:xfrm>
            <a:off x="352694" y="4921715"/>
            <a:ext cx="7766070" cy="771493"/>
          </a:xfrm>
          <a:prstGeom prst="rect">
            <a:avLst/>
          </a:prstGeom>
        </p:spPr>
        <p:txBody>
          <a:bodyPr wrap="square">
            <a:spAutoFit/>
          </a:bodyPr>
          <a:lstStyle/>
          <a:p>
            <a:pPr marL="269875">
              <a:lnSpc>
                <a:spcPct val="115000"/>
              </a:lnSpc>
              <a:spcBef>
                <a:spcPts val="1200"/>
              </a:spcBef>
              <a:spcAft>
                <a:spcPts val="600"/>
              </a:spcAft>
            </a:pPr>
            <a:r>
              <a:rPr lang="en-US" sz="2000" dirty="0" smtClean="0">
                <a:latin typeface="Arial"/>
                <a:ea typeface="SimSun"/>
              </a:rPr>
              <a:t>Since the position of 1 marble is fixed, we only arrange the 4 remaining marbles:</a:t>
            </a:r>
            <a:endParaRPr lang="en-SG" sz="2000" dirty="0">
              <a:latin typeface="Times New Roman"/>
              <a:ea typeface="SimSun"/>
            </a:endParaRPr>
          </a:p>
        </p:txBody>
      </p:sp>
      <p:grpSp>
        <p:nvGrpSpPr>
          <p:cNvPr id="5" name="Group 4"/>
          <p:cNvGrpSpPr/>
          <p:nvPr/>
        </p:nvGrpSpPr>
        <p:grpSpPr>
          <a:xfrm>
            <a:off x="893298" y="3009645"/>
            <a:ext cx="3320322" cy="1603717"/>
            <a:chOff x="893298" y="2954225"/>
            <a:chExt cx="3320322" cy="1603717"/>
          </a:xfrm>
        </p:grpSpPr>
        <p:sp>
          <p:nvSpPr>
            <p:cNvPr id="2" name="Oval 1"/>
            <p:cNvSpPr>
              <a:spLocks noChangeAspect="1"/>
            </p:cNvSpPr>
            <p:nvPr/>
          </p:nvSpPr>
          <p:spPr>
            <a:xfrm>
              <a:off x="984738" y="4189302"/>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t>
              </a:r>
              <a:endParaRPr lang="en-SG" dirty="0">
                <a:solidFill>
                  <a:schemeClr val="tx1"/>
                </a:solidFill>
              </a:endParaRPr>
            </a:p>
          </p:txBody>
        </p:sp>
        <p:sp>
          <p:nvSpPr>
            <p:cNvPr id="7" name="Oval 6"/>
            <p:cNvSpPr>
              <a:spLocks noChangeAspect="1"/>
            </p:cNvSpPr>
            <p:nvPr/>
          </p:nvSpPr>
          <p:spPr>
            <a:xfrm>
              <a:off x="1699846" y="2954225"/>
              <a:ext cx="369137" cy="368640"/>
            </a:xfrm>
            <a:prstGeom prst="ellipse">
              <a:avLst/>
            </a:prstGeom>
            <a:solidFill>
              <a:srgbClr val="00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endParaRPr lang="en-SG" dirty="0">
                <a:solidFill>
                  <a:schemeClr val="tx1"/>
                </a:solidFill>
              </a:endParaRPr>
            </a:p>
          </p:txBody>
        </p:sp>
        <p:sp>
          <p:nvSpPr>
            <p:cNvPr id="9" name="Oval 8"/>
            <p:cNvSpPr>
              <a:spLocks noChangeAspect="1"/>
            </p:cNvSpPr>
            <p:nvPr/>
          </p:nvSpPr>
          <p:spPr>
            <a:xfrm>
              <a:off x="2383815" y="2954225"/>
              <a:ext cx="369137" cy="368640"/>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endParaRPr lang="en-SG" dirty="0">
                <a:solidFill>
                  <a:schemeClr val="tx1"/>
                </a:solidFill>
              </a:endParaRPr>
            </a:p>
          </p:txBody>
        </p:sp>
        <p:sp>
          <p:nvSpPr>
            <p:cNvPr id="10" name="Oval 9"/>
            <p:cNvSpPr>
              <a:spLocks noChangeAspect="1"/>
            </p:cNvSpPr>
            <p:nvPr/>
          </p:nvSpPr>
          <p:spPr>
            <a:xfrm>
              <a:off x="3056720" y="2954225"/>
              <a:ext cx="369137" cy="368640"/>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Y</a:t>
              </a:r>
              <a:endParaRPr lang="en-SG" dirty="0">
                <a:solidFill>
                  <a:schemeClr val="tx1"/>
                </a:solidFill>
              </a:endParaRPr>
            </a:p>
          </p:txBody>
        </p:sp>
        <p:sp>
          <p:nvSpPr>
            <p:cNvPr id="11" name="Oval 10"/>
            <p:cNvSpPr>
              <a:spLocks noChangeAspect="1"/>
            </p:cNvSpPr>
            <p:nvPr/>
          </p:nvSpPr>
          <p:spPr>
            <a:xfrm>
              <a:off x="3753043" y="2954225"/>
              <a:ext cx="369137" cy="368640"/>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a:t>
              </a:r>
              <a:endParaRPr lang="en-SG" dirty="0">
                <a:solidFill>
                  <a:schemeClr val="tx1"/>
                </a:solidFill>
              </a:endParaRPr>
            </a:p>
          </p:txBody>
        </p:sp>
        <p:sp>
          <p:nvSpPr>
            <p:cNvPr id="3" name="Flowchart: Magnetic Disk 2"/>
            <p:cNvSpPr/>
            <p:nvPr/>
          </p:nvSpPr>
          <p:spPr>
            <a:xfrm>
              <a:off x="893298" y="3742016"/>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C1</a:t>
              </a:r>
              <a:endParaRPr lang="en-SG" dirty="0">
                <a:solidFill>
                  <a:schemeClr val="tx1"/>
                </a:solidFill>
              </a:endParaRPr>
            </a:p>
          </p:txBody>
        </p:sp>
        <p:sp>
          <p:nvSpPr>
            <p:cNvPr id="12" name="Flowchart: Magnetic Disk 11"/>
            <p:cNvSpPr/>
            <p:nvPr/>
          </p:nvSpPr>
          <p:spPr>
            <a:xfrm>
              <a:off x="1608405" y="3742016"/>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C2</a:t>
              </a:r>
              <a:endParaRPr lang="en-SG" dirty="0">
                <a:solidFill>
                  <a:schemeClr val="tx1"/>
                </a:solidFill>
              </a:endParaRPr>
            </a:p>
          </p:txBody>
        </p:sp>
        <p:sp>
          <p:nvSpPr>
            <p:cNvPr id="13" name="Flowchart: Magnetic Disk 12"/>
            <p:cNvSpPr/>
            <p:nvPr/>
          </p:nvSpPr>
          <p:spPr>
            <a:xfrm>
              <a:off x="2292374" y="3742016"/>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C3</a:t>
              </a:r>
              <a:endParaRPr lang="en-SG" dirty="0">
                <a:solidFill>
                  <a:schemeClr val="tx1"/>
                </a:solidFill>
              </a:endParaRPr>
            </a:p>
          </p:txBody>
        </p:sp>
        <p:sp>
          <p:nvSpPr>
            <p:cNvPr id="14" name="Flowchart: Magnetic Disk 13"/>
            <p:cNvSpPr/>
            <p:nvPr/>
          </p:nvSpPr>
          <p:spPr>
            <a:xfrm>
              <a:off x="2965279" y="3742016"/>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C4</a:t>
              </a:r>
              <a:endParaRPr lang="en-SG" dirty="0">
                <a:solidFill>
                  <a:schemeClr val="tx1"/>
                </a:solidFill>
              </a:endParaRPr>
            </a:p>
          </p:txBody>
        </p:sp>
        <p:sp>
          <p:nvSpPr>
            <p:cNvPr id="17" name="Flowchart: Magnetic Disk 16"/>
            <p:cNvSpPr/>
            <p:nvPr/>
          </p:nvSpPr>
          <p:spPr>
            <a:xfrm>
              <a:off x="3661602" y="3742016"/>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C5</a:t>
              </a:r>
              <a:endParaRPr lang="en-SG" dirty="0">
                <a:solidFill>
                  <a:schemeClr val="tx1"/>
                </a:solidFill>
              </a:endParaRPr>
            </a:p>
          </p:txBody>
        </p:sp>
      </p:grpSp>
      <p:sp>
        <p:nvSpPr>
          <p:cNvPr id="16" name="Slide Number Placeholder 15"/>
          <p:cNvSpPr>
            <a:spLocks noGrp="1"/>
          </p:cNvSpPr>
          <p:nvPr>
            <p:ph type="sldNum" sz="quarter" idx="12"/>
          </p:nvPr>
        </p:nvSpPr>
        <p:spPr/>
        <p:txBody>
          <a:bodyPr/>
          <a:lstStyle/>
          <a:p>
            <a:fld id="{6767FADE-2612-3649-B495-F644A23F288B}" type="slidenum">
              <a:rPr lang="en-US" smtClean="0"/>
              <a:pPr/>
              <a:t>25</a:t>
            </a:fld>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897798318"/>
              </p:ext>
            </p:extLst>
          </p:nvPr>
        </p:nvGraphicFramePr>
        <p:xfrm>
          <a:off x="669558" y="5779313"/>
          <a:ext cx="2060575" cy="466725"/>
        </p:xfrm>
        <a:graphic>
          <a:graphicData uri="http://schemas.openxmlformats.org/presentationml/2006/ole">
            <mc:AlternateContent xmlns:mc="http://schemas.openxmlformats.org/markup-compatibility/2006">
              <mc:Choice xmlns:v="urn:schemas-microsoft-com:vml" Requires="v">
                <p:oleObj spid="_x0000_s8217" name="Equation" r:id="rId3" imgW="965160" imgH="215640" progId="Equation.3">
                  <p:embed/>
                </p:oleObj>
              </mc:Choice>
              <mc:Fallback>
                <p:oleObj name="Equation" r:id="rId3" imgW="965160" imgH="215640" progId="Equation.3">
                  <p:embed/>
                  <p:pic>
                    <p:nvPicPr>
                      <p:cNvPr id="0" name=""/>
                      <p:cNvPicPr>
                        <a:picLocks noChangeAspect="1" noChangeArrowheads="1"/>
                      </p:cNvPicPr>
                      <p:nvPr/>
                    </p:nvPicPr>
                    <p:blipFill>
                      <a:blip r:embed="rId4"/>
                      <a:srcRect/>
                      <a:stretch>
                        <a:fillRect/>
                      </a:stretch>
                    </p:blipFill>
                    <p:spPr bwMode="auto">
                      <a:xfrm>
                        <a:off x="669558" y="5779313"/>
                        <a:ext cx="20605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74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457200" y="274638"/>
            <a:ext cx="8229600" cy="613065"/>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solidFill>
                  <a:prstClr val="black"/>
                </a:solidFill>
              </a:rPr>
              <a:t>Test Yourself 5</a:t>
            </a:r>
            <a:endParaRPr lang="en-US" sz="3200" dirty="0" smtClean="0">
              <a:solidFill>
                <a:prstClr val="black"/>
              </a:solidFill>
            </a:endParaRPr>
          </a:p>
        </p:txBody>
      </p:sp>
      <p:sp>
        <p:nvSpPr>
          <p:cNvPr id="4" name="Rectangle 3"/>
          <p:cNvSpPr/>
          <p:nvPr/>
        </p:nvSpPr>
        <p:spPr>
          <a:xfrm>
            <a:off x="640080" y="887703"/>
            <a:ext cx="7798526" cy="5570756"/>
          </a:xfrm>
          <a:prstGeom prst="rect">
            <a:avLst/>
          </a:prstGeom>
        </p:spPr>
        <p:txBody>
          <a:bodyPr wrap="square">
            <a:spAutoFit/>
          </a:bodyPr>
          <a:lstStyle/>
          <a:p>
            <a:r>
              <a:rPr lang="en-SG" sz="2000" dirty="0" smtClean="0">
                <a:latin typeface="Arial" pitchFamily="34" charset="0"/>
                <a:cs typeface="Arial" pitchFamily="34" charset="0"/>
              </a:rPr>
              <a:t>There are one red, one green, one blue, one yellow and one orange marble to be placed in five different containers C1, C2, C3, C4 and C5. </a:t>
            </a:r>
          </a:p>
          <a:p>
            <a:r>
              <a:rPr lang="en-SG" sz="2000" dirty="0" smtClean="0">
                <a:latin typeface="Arial" pitchFamily="34" charset="0"/>
                <a:cs typeface="Arial" pitchFamily="34" charset="0"/>
              </a:rPr>
              <a:t>If t</a:t>
            </a:r>
            <a:r>
              <a:rPr lang="en-US" sz="2000" dirty="0" smtClean="0">
                <a:latin typeface="Arial" pitchFamily="34" charset="0"/>
                <a:cs typeface="Arial" pitchFamily="34" charset="0"/>
              </a:rPr>
              <a:t>he </a:t>
            </a:r>
            <a:r>
              <a:rPr lang="en-US" sz="2000" dirty="0">
                <a:latin typeface="Arial" pitchFamily="34" charset="0"/>
                <a:cs typeface="Arial" pitchFamily="34" charset="0"/>
              </a:rPr>
              <a:t>red marble has to be placed in container </a:t>
            </a:r>
            <a:r>
              <a:rPr lang="en-US" sz="2000" dirty="0" smtClean="0">
                <a:latin typeface="Arial" pitchFamily="34" charset="0"/>
                <a:cs typeface="Arial" pitchFamily="34" charset="0"/>
              </a:rPr>
              <a:t>C1 and the green marble has to be placed in container C3, h</a:t>
            </a:r>
            <a:r>
              <a:rPr lang="en-SG" sz="2000" dirty="0" smtClean="0">
                <a:latin typeface="Arial" pitchFamily="34" charset="0"/>
                <a:cs typeface="Arial" pitchFamily="34" charset="0"/>
              </a:rPr>
              <a:t>ow many different ways can we arrange the marbles into the different containers? </a:t>
            </a: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endParaRPr lang="en-US" sz="2000" dirty="0" smtClean="0">
              <a:latin typeface="Arial" pitchFamily="34" charset="0"/>
              <a:cs typeface="Arial" pitchFamily="34" charset="0"/>
            </a:endParaRPr>
          </a:p>
          <a:p>
            <a:endParaRPr lang="en-US" sz="2000" dirty="0">
              <a:latin typeface="Arial" pitchFamily="34" charset="0"/>
              <a:cs typeface="Arial" pitchFamily="34" charset="0"/>
            </a:endParaRPr>
          </a:p>
          <a:p>
            <a:r>
              <a:rPr lang="en-US" sz="2400" b="1" dirty="0" smtClean="0">
                <a:latin typeface="Arial" pitchFamily="34" charset="0"/>
                <a:cs typeface="Arial" pitchFamily="34" charset="0"/>
              </a:rPr>
              <a:t>Solution:</a:t>
            </a:r>
          </a:p>
          <a:p>
            <a:endParaRPr lang="en-US" sz="2400" b="1" dirty="0">
              <a:latin typeface="Arial" pitchFamily="34" charset="0"/>
              <a:cs typeface="Arial" pitchFamily="34" charset="0"/>
            </a:endParaRPr>
          </a:p>
          <a:p>
            <a:endParaRPr lang="en-US" sz="2400" b="1" dirty="0" smtClean="0">
              <a:latin typeface="Arial" pitchFamily="34" charset="0"/>
              <a:cs typeface="Arial" pitchFamily="34" charset="0"/>
            </a:endParaRPr>
          </a:p>
          <a:p>
            <a:endParaRPr lang="en-SG" sz="2400" b="1" dirty="0">
              <a:latin typeface="Arial" pitchFamily="34" charset="0"/>
              <a:cs typeface="Arial" pitchFamily="34" charset="0"/>
            </a:endParaRPr>
          </a:p>
        </p:txBody>
      </p:sp>
      <p:grpSp>
        <p:nvGrpSpPr>
          <p:cNvPr id="5" name="Group 4"/>
          <p:cNvGrpSpPr/>
          <p:nvPr/>
        </p:nvGrpSpPr>
        <p:grpSpPr>
          <a:xfrm>
            <a:off x="893298" y="3009645"/>
            <a:ext cx="3320322" cy="1603717"/>
            <a:chOff x="893298" y="2954225"/>
            <a:chExt cx="3320322" cy="1603717"/>
          </a:xfrm>
        </p:grpSpPr>
        <p:sp>
          <p:nvSpPr>
            <p:cNvPr id="2" name="Oval 1"/>
            <p:cNvSpPr>
              <a:spLocks noChangeAspect="1"/>
            </p:cNvSpPr>
            <p:nvPr/>
          </p:nvSpPr>
          <p:spPr>
            <a:xfrm>
              <a:off x="984738" y="4189302"/>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t>
              </a:r>
              <a:endParaRPr lang="en-SG" dirty="0">
                <a:solidFill>
                  <a:schemeClr val="tx1"/>
                </a:solidFill>
              </a:endParaRPr>
            </a:p>
          </p:txBody>
        </p:sp>
        <p:sp>
          <p:nvSpPr>
            <p:cNvPr id="7" name="Oval 6"/>
            <p:cNvSpPr>
              <a:spLocks noChangeAspect="1"/>
            </p:cNvSpPr>
            <p:nvPr/>
          </p:nvSpPr>
          <p:spPr>
            <a:xfrm>
              <a:off x="2383814" y="4180679"/>
              <a:ext cx="369137" cy="368640"/>
            </a:xfrm>
            <a:prstGeom prst="ellipse">
              <a:avLst/>
            </a:prstGeom>
            <a:solidFill>
              <a:srgbClr val="00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endParaRPr lang="en-SG" dirty="0">
                <a:solidFill>
                  <a:schemeClr val="tx1"/>
                </a:solidFill>
              </a:endParaRPr>
            </a:p>
          </p:txBody>
        </p:sp>
        <p:sp>
          <p:nvSpPr>
            <p:cNvPr id="9" name="Oval 8"/>
            <p:cNvSpPr>
              <a:spLocks noChangeAspect="1"/>
            </p:cNvSpPr>
            <p:nvPr/>
          </p:nvSpPr>
          <p:spPr>
            <a:xfrm>
              <a:off x="1635645" y="2954225"/>
              <a:ext cx="369137" cy="368640"/>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endParaRPr lang="en-SG" dirty="0">
                <a:solidFill>
                  <a:schemeClr val="tx1"/>
                </a:solidFill>
              </a:endParaRPr>
            </a:p>
          </p:txBody>
        </p:sp>
        <p:sp>
          <p:nvSpPr>
            <p:cNvPr id="10" name="Oval 9"/>
            <p:cNvSpPr>
              <a:spLocks noChangeAspect="1"/>
            </p:cNvSpPr>
            <p:nvPr/>
          </p:nvSpPr>
          <p:spPr>
            <a:xfrm>
              <a:off x="2308550" y="2954225"/>
              <a:ext cx="369137" cy="368640"/>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Y</a:t>
              </a:r>
              <a:endParaRPr lang="en-SG" dirty="0">
                <a:solidFill>
                  <a:schemeClr val="tx1"/>
                </a:solidFill>
              </a:endParaRPr>
            </a:p>
          </p:txBody>
        </p:sp>
        <p:sp>
          <p:nvSpPr>
            <p:cNvPr id="11" name="Oval 10"/>
            <p:cNvSpPr>
              <a:spLocks noChangeAspect="1"/>
            </p:cNvSpPr>
            <p:nvPr/>
          </p:nvSpPr>
          <p:spPr>
            <a:xfrm>
              <a:off x="3004873" y="2954225"/>
              <a:ext cx="369137" cy="368640"/>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a:t>
              </a:r>
              <a:endParaRPr lang="en-SG" dirty="0">
                <a:solidFill>
                  <a:schemeClr val="tx1"/>
                </a:solidFill>
              </a:endParaRPr>
            </a:p>
          </p:txBody>
        </p:sp>
        <p:sp>
          <p:nvSpPr>
            <p:cNvPr id="3" name="Flowchart: Magnetic Disk 2"/>
            <p:cNvSpPr/>
            <p:nvPr/>
          </p:nvSpPr>
          <p:spPr>
            <a:xfrm>
              <a:off x="893298" y="3742016"/>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C1</a:t>
              </a:r>
              <a:endParaRPr lang="en-SG" dirty="0">
                <a:solidFill>
                  <a:schemeClr val="tx1"/>
                </a:solidFill>
              </a:endParaRPr>
            </a:p>
          </p:txBody>
        </p:sp>
        <p:sp>
          <p:nvSpPr>
            <p:cNvPr id="12" name="Flowchart: Magnetic Disk 11"/>
            <p:cNvSpPr/>
            <p:nvPr/>
          </p:nvSpPr>
          <p:spPr>
            <a:xfrm>
              <a:off x="1608405" y="3742016"/>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C2</a:t>
              </a:r>
              <a:endParaRPr lang="en-SG" dirty="0">
                <a:solidFill>
                  <a:schemeClr val="tx1"/>
                </a:solidFill>
              </a:endParaRPr>
            </a:p>
          </p:txBody>
        </p:sp>
        <p:sp>
          <p:nvSpPr>
            <p:cNvPr id="13" name="Flowchart: Magnetic Disk 12"/>
            <p:cNvSpPr/>
            <p:nvPr/>
          </p:nvSpPr>
          <p:spPr>
            <a:xfrm>
              <a:off x="2292374" y="3742016"/>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C3</a:t>
              </a:r>
              <a:endParaRPr lang="en-SG" dirty="0">
                <a:solidFill>
                  <a:schemeClr val="tx1"/>
                </a:solidFill>
              </a:endParaRPr>
            </a:p>
          </p:txBody>
        </p:sp>
        <p:sp>
          <p:nvSpPr>
            <p:cNvPr id="14" name="Flowchart: Magnetic Disk 13"/>
            <p:cNvSpPr/>
            <p:nvPr/>
          </p:nvSpPr>
          <p:spPr>
            <a:xfrm>
              <a:off x="2965279" y="3742016"/>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C4</a:t>
              </a:r>
              <a:endParaRPr lang="en-SG" dirty="0">
                <a:solidFill>
                  <a:schemeClr val="tx1"/>
                </a:solidFill>
              </a:endParaRPr>
            </a:p>
          </p:txBody>
        </p:sp>
        <p:sp>
          <p:nvSpPr>
            <p:cNvPr id="17" name="Flowchart: Magnetic Disk 16"/>
            <p:cNvSpPr/>
            <p:nvPr/>
          </p:nvSpPr>
          <p:spPr>
            <a:xfrm>
              <a:off x="3661602" y="3742016"/>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C5</a:t>
              </a:r>
              <a:endParaRPr lang="en-SG" dirty="0">
                <a:solidFill>
                  <a:schemeClr val="tx1"/>
                </a:solidFill>
              </a:endParaRPr>
            </a:p>
          </p:txBody>
        </p:sp>
      </p:grpSp>
      <p:pic>
        <p:nvPicPr>
          <p:cNvPr id="15" name="Picture 14"/>
          <p:cNvPicPr/>
          <p:nvPr/>
        </p:nvPicPr>
        <p:blipFill rotWithShape="1">
          <a:blip r:embed="rId2">
            <a:extLst>
              <a:ext uri="{28A0092B-C50C-407E-A947-70E740481C1C}">
                <a14:useLocalDpi xmlns:a14="http://schemas.microsoft.com/office/drawing/2010/main" val="0"/>
              </a:ext>
            </a:extLst>
          </a:blip>
          <a:srcRect t="15427" b="16077"/>
          <a:stretch/>
        </p:blipFill>
        <p:spPr bwMode="auto">
          <a:xfrm>
            <a:off x="3614277" y="202999"/>
            <a:ext cx="885825" cy="606751"/>
          </a:xfrm>
          <a:prstGeom prst="rect">
            <a:avLst/>
          </a:prstGeom>
          <a:noFill/>
          <a:ln>
            <a:noFill/>
          </a:ln>
        </p:spPr>
      </p:pic>
      <p:sp>
        <p:nvSpPr>
          <p:cNvPr id="6" name="Slide Number Placeholder 5"/>
          <p:cNvSpPr>
            <a:spLocks noGrp="1"/>
          </p:cNvSpPr>
          <p:nvPr>
            <p:ph type="sldNum" sz="quarter" idx="12"/>
          </p:nvPr>
        </p:nvSpPr>
        <p:spPr/>
        <p:txBody>
          <a:bodyPr/>
          <a:lstStyle/>
          <a:p>
            <a:pPr algn="r"/>
            <a:fld id="{6767FADE-2612-3649-B495-F644A23F288B}" type="slidenum">
              <a:rPr lang="en-US" smtClean="0"/>
              <a:pPr algn="r"/>
              <a:t>26</a:t>
            </a:fld>
            <a:endParaRPr lang="en-US" dirty="0"/>
          </a:p>
        </p:txBody>
      </p:sp>
    </p:spTree>
    <p:extLst>
      <p:ext uri="{BB962C8B-B14F-4D97-AF65-F5344CB8AC3E}">
        <p14:creationId xmlns:p14="http://schemas.microsoft.com/office/powerpoint/2010/main" val="1839611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17387" y="1041009"/>
            <a:ext cx="7965431" cy="56833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0" hangingPunct="0">
              <a:lnSpc>
                <a:spcPct val="120000"/>
              </a:lnSpc>
              <a:spcAft>
                <a:spcPts val="600"/>
              </a:spcAft>
              <a:buNone/>
            </a:pPr>
            <a:r>
              <a:rPr lang="en-US" sz="2800" dirty="0" smtClean="0">
                <a:latin typeface="Arial" pitchFamily="34" charset="0"/>
                <a:cs typeface="Arial" pitchFamily="34" charset="0"/>
              </a:rPr>
              <a:t>In how many ways can six students (including Donald) be seated in a row of six chairs if Donald insists on sitting on the first chair?</a:t>
            </a:r>
          </a:p>
          <a:p>
            <a:pPr marL="0" indent="0" eaLnBrk="0" hangingPunct="0">
              <a:lnSpc>
                <a:spcPct val="120000"/>
              </a:lnSpc>
              <a:spcAft>
                <a:spcPts val="600"/>
              </a:spcAft>
              <a:buNone/>
            </a:pPr>
            <a:endParaRPr lang="en-US" sz="2800" dirty="0">
              <a:latin typeface="Arial" pitchFamily="34" charset="0"/>
              <a:cs typeface="Arial" pitchFamily="34" charset="0"/>
            </a:endParaRPr>
          </a:p>
          <a:p>
            <a:pPr marL="400050" lvl="1" indent="0">
              <a:buNone/>
            </a:pPr>
            <a:endParaRPr lang="en-US" dirty="0"/>
          </a:p>
          <a:p>
            <a:pPr marL="400050" lvl="1" indent="0">
              <a:buNone/>
            </a:pPr>
            <a:endParaRPr lang="en-US" dirty="0" smtClean="0">
              <a:latin typeface="Arial" panose="020B0604020202020204" pitchFamily="34" charset="0"/>
              <a:cs typeface="Arial" panose="020B0604020202020204" pitchFamily="34" charset="0"/>
            </a:endParaRPr>
          </a:p>
          <a:p>
            <a:pPr marL="0" indent="0">
              <a:buNone/>
            </a:pPr>
            <a:r>
              <a:rPr lang="en-US" sz="2800" b="1" dirty="0" smtClean="0">
                <a:latin typeface="Arial" pitchFamily="34" charset="0"/>
                <a:cs typeface="Arial" pitchFamily="34" charset="0"/>
              </a:rPr>
              <a:t>Solution:</a:t>
            </a:r>
          </a:p>
          <a:p>
            <a:endParaRPr lang="en-US" dirty="0" smtClean="0"/>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txBox="1">
            <a:spLocks noChangeArrowheads="1"/>
          </p:cNvSpPr>
          <p:nvPr/>
        </p:nvSpPr>
        <p:spPr>
          <a:xfrm>
            <a:off x="517388" y="304805"/>
            <a:ext cx="7965430" cy="736204"/>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Test Yourself 6</a:t>
            </a:r>
            <a:endParaRPr lang="en-GB" sz="3200" b="1" dirty="0" smtClean="0"/>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370" y="2758790"/>
            <a:ext cx="54673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p:nvPr/>
        </p:nvPicPr>
        <p:blipFill rotWithShape="1">
          <a:blip r:embed="rId3">
            <a:extLst>
              <a:ext uri="{28A0092B-C50C-407E-A947-70E740481C1C}">
                <a14:useLocalDpi xmlns:a14="http://schemas.microsoft.com/office/drawing/2010/main" val="0"/>
              </a:ext>
            </a:extLst>
          </a:blip>
          <a:srcRect t="15427" b="16077"/>
          <a:stretch/>
        </p:blipFill>
        <p:spPr bwMode="auto">
          <a:xfrm>
            <a:off x="3680059" y="203000"/>
            <a:ext cx="885825" cy="606751"/>
          </a:xfrm>
          <a:prstGeom prst="rect">
            <a:avLst/>
          </a:prstGeom>
          <a:noFill/>
          <a:ln>
            <a:noFill/>
          </a:ln>
        </p:spPr>
      </p:pic>
      <p:sp>
        <p:nvSpPr>
          <p:cNvPr id="11" name="TextBox 10"/>
          <p:cNvSpPr txBox="1"/>
          <p:nvPr/>
        </p:nvSpPr>
        <p:spPr>
          <a:xfrm>
            <a:off x="4239491" y="4378040"/>
            <a:ext cx="3394364" cy="369332"/>
          </a:xfrm>
          <a:prstGeom prst="rect">
            <a:avLst/>
          </a:prstGeom>
          <a:noFill/>
        </p:spPr>
        <p:txBody>
          <a:bodyPr wrap="square" rtlCol="0">
            <a:spAutoFit/>
          </a:bodyPr>
          <a:lstStyle/>
          <a:p>
            <a:r>
              <a:rPr lang="en-SG" dirty="0" smtClean="0">
                <a:latin typeface="Arial" panose="020B0604020202020204" pitchFamily="34" charset="0"/>
                <a:cs typeface="Arial" panose="020B0604020202020204" pitchFamily="34" charset="0"/>
              </a:rPr>
              <a:t>Source: </a:t>
            </a:r>
            <a:r>
              <a:rPr lang="en-SG" dirty="0" smtClean="0">
                <a:latin typeface="Arial" panose="020B0604020202020204" pitchFamily="34" charset="0"/>
                <a:cs typeface="Arial" panose="020B0604020202020204" pitchFamily="34" charset="0"/>
                <a:hlinkClick r:id="rId4"/>
              </a:rPr>
              <a:t>www.buzzfeed.com</a:t>
            </a:r>
            <a:endParaRPr lang="en-SG"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pPr algn="r"/>
            <a:fld id="{6767FADE-2612-3649-B495-F644A23F288B}" type="slidenum">
              <a:rPr lang="en-US" smtClean="0"/>
              <a:pPr algn="r"/>
              <a:t>27</a:t>
            </a:fld>
            <a:endParaRPr lang="en-US" dirty="0"/>
          </a:p>
        </p:txBody>
      </p:sp>
    </p:spTree>
    <p:extLst>
      <p:ext uri="{BB962C8B-B14F-4D97-AF65-F5344CB8AC3E}">
        <p14:creationId xmlns:p14="http://schemas.microsoft.com/office/powerpoint/2010/main" val="25381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a:spLocks noChangeAspect="1"/>
          </p:cNvSpPr>
          <p:nvPr/>
        </p:nvSpPr>
        <p:spPr>
          <a:xfrm>
            <a:off x="2383814" y="6034003"/>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t>
            </a:r>
            <a:endParaRPr lang="en-SG" dirty="0">
              <a:solidFill>
                <a:schemeClr val="tx1"/>
              </a:solidFill>
            </a:endParaRPr>
          </a:p>
        </p:txBody>
      </p:sp>
      <p:pic>
        <p:nvPicPr>
          <p:cNvPr id="2" name="Picture 1"/>
          <p:cNvPicPr/>
          <p:nvPr/>
        </p:nvPicPr>
        <p:blipFill rotWithShape="1">
          <a:blip r:embed="rId2">
            <a:extLst>
              <a:ext uri="{28A0092B-C50C-407E-A947-70E740481C1C}">
                <a14:useLocalDpi xmlns:a14="http://schemas.microsoft.com/office/drawing/2010/main" val="0"/>
              </a:ext>
            </a:extLst>
          </a:blip>
          <a:srcRect t="15427" b="16077"/>
          <a:stretch/>
        </p:blipFill>
        <p:spPr bwMode="auto">
          <a:xfrm>
            <a:off x="5588056" y="121703"/>
            <a:ext cx="885825" cy="606751"/>
          </a:xfrm>
          <a:prstGeom prst="rect">
            <a:avLst/>
          </a:prstGeom>
          <a:noFill/>
          <a:ln>
            <a:noFill/>
          </a:ln>
        </p:spPr>
      </p:pic>
      <p:sp>
        <p:nvSpPr>
          <p:cNvPr id="3" name="Rectangle 2"/>
          <p:cNvSpPr txBox="1">
            <a:spLocks noChangeArrowheads="1"/>
          </p:cNvSpPr>
          <p:nvPr/>
        </p:nvSpPr>
        <p:spPr>
          <a:xfrm>
            <a:off x="517388" y="304805"/>
            <a:ext cx="8394837" cy="847298"/>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Think Pair Share (5 min)</a:t>
            </a:r>
            <a:endParaRPr lang="en-GB" sz="3200" b="1" dirty="0" smtClean="0"/>
          </a:p>
        </p:txBody>
      </p:sp>
      <p:grpSp>
        <p:nvGrpSpPr>
          <p:cNvPr id="4" name="Group 3"/>
          <p:cNvGrpSpPr/>
          <p:nvPr/>
        </p:nvGrpSpPr>
        <p:grpSpPr>
          <a:xfrm>
            <a:off x="893298" y="4893674"/>
            <a:ext cx="4614382" cy="1562152"/>
            <a:chOff x="893298" y="4602719"/>
            <a:chExt cx="4614382" cy="1562152"/>
          </a:xfrm>
        </p:grpSpPr>
        <p:sp>
          <p:nvSpPr>
            <p:cNvPr id="8" name="Oval 7"/>
            <p:cNvSpPr>
              <a:spLocks noChangeAspect="1"/>
            </p:cNvSpPr>
            <p:nvPr/>
          </p:nvSpPr>
          <p:spPr>
            <a:xfrm>
              <a:off x="984738" y="4618556"/>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t>
              </a:r>
              <a:endParaRPr lang="en-SG" dirty="0">
                <a:solidFill>
                  <a:schemeClr val="tx1"/>
                </a:solidFill>
              </a:endParaRPr>
            </a:p>
          </p:txBody>
        </p:sp>
        <p:sp>
          <p:nvSpPr>
            <p:cNvPr id="9" name="Oval 8"/>
            <p:cNvSpPr>
              <a:spLocks noChangeAspect="1"/>
            </p:cNvSpPr>
            <p:nvPr/>
          </p:nvSpPr>
          <p:spPr>
            <a:xfrm>
              <a:off x="1712525" y="4611631"/>
              <a:ext cx="369137" cy="368640"/>
            </a:xfrm>
            <a:prstGeom prst="ellipse">
              <a:avLst/>
            </a:prstGeom>
            <a:solidFill>
              <a:srgbClr val="00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endParaRPr lang="en-SG" dirty="0">
                <a:solidFill>
                  <a:schemeClr val="tx1"/>
                </a:solidFill>
              </a:endParaRPr>
            </a:p>
          </p:txBody>
        </p:sp>
        <p:sp>
          <p:nvSpPr>
            <p:cNvPr id="10" name="Oval 9"/>
            <p:cNvSpPr>
              <a:spLocks noChangeAspect="1"/>
            </p:cNvSpPr>
            <p:nvPr/>
          </p:nvSpPr>
          <p:spPr>
            <a:xfrm>
              <a:off x="3769315" y="4602719"/>
              <a:ext cx="369137" cy="368640"/>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endParaRPr lang="en-SG" dirty="0">
                <a:solidFill>
                  <a:schemeClr val="tx1"/>
                </a:solidFill>
              </a:endParaRPr>
            </a:p>
          </p:txBody>
        </p:sp>
        <p:sp>
          <p:nvSpPr>
            <p:cNvPr id="11" name="Oval 10"/>
            <p:cNvSpPr>
              <a:spLocks noChangeAspect="1"/>
            </p:cNvSpPr>
            <p:nvPr/>
          </p:nvSpPr>
          <p:spPr>
            <a:xfrm>
              <a:off x="4442220" y="4602719"/>
              <a:ext cx="369137" cy="368640"/>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Y</a:t>
              </a:r>
              <a:endParaRPr lang="en-SG" dirty="0">
                <a:solidFill>
                  <a:schemeClr val="tx1"/>
                </a:solidFill>
              </a:endParaRPr>
            </a:p>
          </p:txBody>
        </p:sp>
        <p:sp>
          <p:nvSpPr>
            <p:cNvPr id="12" name="Oval 11"/>
            <p:cNvSpPr>
              <a:spLocks noChangeAspect="1"/>
            </p:cNvSpPr>
            <p:nvPr/>
          </p:nvSpPr>
          <p:spPr>
            <a:xfrm>
              <a:off x="5138543" y="4602719"/>
              <a:ext cx="369137" cy="368640"/>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a:t>
              </a:r>
              <a:endParaRPr lang="en-SG" dirty="0">
                <a:solidFill>
                  <a:schemeClr val="tx1"/>
                </a:solidFill>
              </a:endParaRPr>
            </a:p>
          </p:txBody>
        </p:sp>
        <p:sp>
          <p:nvSpPr>
            <p:cNvPr id="13" name="Flowchart: Magnetic Disk 12"/>
            <p:cNvSpPr/>
            <p:nvPr/>
          </p:nvSpPr>
          <p:spPr>
            <a:xfrm>
              <a:off x="893298" y="534894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C1</a:t>
              </a:r>
              <a:endParaRPr lang="en-SG" dirty="0">
                <a:solidFill>
                  <a:schemeClr val="tx1"/>
                </a:solidFill>
              </a:endParaRPr>
            </a:p>
          </p:txBody>
        </p:sp>
        <p:sp>
          <p:nvSpPr>
            <p:cNvPr id="14" name="Flowchart: Magnetic Disk 13"/>
            <p:cNvSpPr/>
            <p:nvPr/>
          </p:nvSpPr>
          <p:spPr>
            <a:xfrm>
              <a:off x="1608405" y="534894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C2</a:t>
              </a:r>
              <a:endParaRPr lang="en-SG" dirty="0">
                <a:solidFill>
                  <a:schemeClr val="tx1"/>
                </a:solidFill>
              </a:endParaRPr>
            </a:p>
          </p:txBody>
        </p:sp>
        <p:sp>
          <p:nvSpPr>
            <p:cNvPr id="15" name="Flowchart: Magnetic Disk 14"/>
            <p:cNvSpPr/>
            <p:nvPr/>
          </p:nvSpPr>
          <p:spPr>
            <a:xfrm>
              <a:off x="2292374" y="534894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C3</a:t>
              </a:r>
              <a:endParaRPr lang="en-SG" dirty="0">
                <a:solidFill>
                  <a:schemeClr val="tx1"/>
                </a:solidFill>
              </a:endParaRPr>
            </a:p>
          </p:txBody>
        </p:sp>
        <p:sp>
          <p:nvSpPr>
            <p:cNvPr id="16" name="Flowchart: Magnetic Disk 15"/>
            <p:cNvSpPr/>
            <p:nvPr/>
          </p:nvSpPr>
          <p:spPr>
            <a:xfrm>
              <a:off x="2965279" y="534894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C4</a:t>
              </a:r>
              <a:endParaRPr lang="en-SG" dirty="0">
                <a:solidFill>
                  <a:schemeClr val="tx1"/>
                </a:solidFill>
              </a:endParaRPr>
            </a:p>
          </p:txBody>
        </p:sp>
        <p:sp>
          <p:nvSpPr>
            <p:cNvPr id="17" name="Flowchart: Magnetic Disk 16"/>
            <p:cNvSpPr/>
            <p:nvPr/>
          </p:nvSpPr>
          <p:spPr>
            <a:xfrm>
              <a:off x="3661602" y="534894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C5</a:t>
              </a:r>
              <a:endParaRPr lang="en-SG" dirty="0">
                <a:solidFill>
                  <a:schemeClr val="tx1"/>
                </a:solidFill>
              </a:endParaRPr>
            </a:p>
          </p:txBody>
        </p:sp>
      </p:grpSp>
      <p:sp>
        <p:nvSpPr>
          <p:cNvPr id="18" name="Rectangle 17"/>
          <p:cNvSpPr/>
          <p:nvPr/>
        </p:nvSpPr>
        <p:spPr>
          <a:xfrm>
            <a:off x="640080" y="887703"/>
            <a:ext cx="7798526" cy="3170099"/>
          </a:xfrm>
          <a:prstGeom prst="rect">
            <a:avLst/>
          </a:prstGeom>
        </p:spPr>
        <p:txBody>
          <a:bodyPr wrap="square">
            <a:spAutoFit/>
          </a:bodyPr>
          <a:lstStyle/>
          <a:p>
            <a:r>
              <a:rPr lang="en-SG" sz="2000" dirty="0" smtClean="0">
                <a:latin typeface="Arial" pitchFamily="34" charset="0"/>
                <a:cs typeface="Arial" pitchFamily="34" charset="0"/>
              </a:rPr>
              <a:t>There are two identical red, two identical green, one blue, one yellow and one orange marble to be placed in seven different containers C1, C2, C3, C4, C5, C6 and C7.</a:t>
            </a:r>
            <a:endParaRPr lang="en-SG" sz="2000" dirty="0">
              <a:latin typeface="Arial" pitchFamily="34" charset="0"/>
              <a:cs typeface="Arial" pitchFamily="34" charset="0"/>
            </a:endParaRPr>
          </a:p>
          <a:p>
            <a:endParaRPr lang="en-SG" sz="2000" dirty="0" smtClean="0">
              <a:latin typeface="Arial" pitchFamily="34" charset="0"/>
              <a:cs typeface="Arial" pitchFamily="34" charset="0"/>
            </a:endParaRPr>
          </a:p>
          <a:p>
            <a:pPr marL="457200" indent="-457200">
              <a:buAutoNum type="alphaLcParenR"/>
            </a:pPr>
            <a:r>
              <a:rPr lang="en-SG" sz="2000" dirty="0" smtClean="0">
                <a:latin typeface="Arial" pitchFamily="34" charset="0"/>
                <a:cs typeface="Arial" pitchFamily="34" charset="0"/>
              </a:rPr>
              <a:t>If one of t</a:t>
            </a:r>
            <a:r>
              <a:rPr lang="en-US" sz="2000" dirty="0" smtClean="0">
                <a:latin typeface="Arial" pitchFamily="34" charset="0"/>
                <a:cs typeface="Arial" pitchFamily="34" charset="0"/>
              </a:rPr>
              <a:t>he </a:t>
            </a:r>
            <a:r>
              <a:rPr lang="en-US" sz="2000" dirty="0">
                <a:latin typeface="Arial" pitchFamily="34" charset="0"/>
                <a:cs typeface="Arial" pitchFamily="34" charset="0"/>
              </a:rPr>
              <a:t>red </a:t>
            </a:r>
            <a:r>
              <a:rPr lang="en-US" sz="2000" dirty="0" smtClean="0">
                <a:latin typeface="Arial" pitchFamily="34" charset="0"/>
                <a:cs typeface="Arial" pitchFamily="34" charset="0"/>
              </a:rPr>
              <a:t>marbles </a:t>
            </a:r>
            <a:r>
              <a:rPr lang="en-US" sz="2000" dirty="0">
                <a:latin typeface="Arial" pitchFamily="34" charset="0"/>
                <a:cs typeface="Arial" pitchFamily="34" charset="0"/>
              </a:rPr>
              <a:t>has to be placed in container </a:t>
            </a:r>
            <a:r>
              <a:rPr lang="en-US" sz="2000" dirty="0" smtClean="0">
                <a:latin typeface="Arial" pitchFamily="34" charset="0"/>
                <a:cs typeface="Arial" pitchFamily="34" charset="0"/>
              </a:rPr>
              <a:t>C3, h</a:t>
            </a:r>
            <a:r>
              <a:rPr lang="en-SG" sz="2000" dirty="0" smtClean="0">
                <a:latin typeface="Arial" pitchFamily="34" charset="0"/>
                <a:cs typeface="Arial" pitchFamily="34" charset="0"/>
              </a:rPr>
              <a:t>ow many different ways can we arrange the marbles into the different containers?</a:t>
            </a:r>
          </a:p>
          <a:p>
            <a:pPr marL="457200" indent="-457200">
              <a:buAutoNum type="alphaLcParenR"/>
            </a:pPr>
            <a:endParaRPr lang="en-SG" sz="2000" dirty="0" smtClean="0">
              <a:latin typeface="Arial" pitchFamily="34" charset="0"/>
              <a:cs typeface="Arial" pitchFamily="34" charset="0"/>
            </a:endParaRPr>
          </a:p>
          <a:p>
            <a:pPr marL="457200" indent="-457200">
              <a:buAutoNum type="alphaLcParenR"/>
            </a:pPr>
            <a:r>
              <a:rPr lang="en-SG" sz="2000" dirty="0" smtClean="0">
                <a:latin typeface="Arial" pitchFamily="34" charset="0"/>
                <a:cs typeface="Arial" pitchFamily="34" charset="0"/>
              </a:rPr>
              <a:t>How will your answer to part a change, if there is a picture of a star printed on the blue marble and one of the green marbles?</a:t>
            </a:r>
            <a:endParaRPr lang="en-SG" sz="2000" dirty="0">
              <a:latin typeface="Arial" pitchFamily="34" charset="0"/>
              <a:cs typeface="Arial" pitchFamily="34" charset="0"/>
            </a:endParaRPr>
          </a:p>
        </p:txBody>
      </p:sp>
      <p:sp>
        <p:nvSpPr>
          <p:cNvPr id="19" name="Flowchart: Magnetic Disk 18"/>
          <p:cNvSpPr/>
          <p:nvPr/>
        </p:nvSpPr>
        <p:spPr>
          <a:xfrm>
            <a:off x="4368202" y="563989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C6</a:t>
            </a:r>
            <a:endParaRPr lang="en-SG" dirty="0">
              <a:solidFill>
                <a:schemeClr val="tx1"/>
              </a:solidFill>
            </a:endParaRPr>
          </a:p>
        </p:txBody>
      </p:sp>
      <p:sp>
        <p:nvSpPr>
          <p:cNvPr id="20" name="Flowchart: Magnetic Disk 19"/>
          <p:cNvSpPr/>
          <p:nvPr/>
        </p:nvSpPr>
        <p:spPr>
          <a:xfrm>
            <a:off x="5102517" y="563989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C7</a:t>
            </a:r>
            <a:endParaRPr lang="en-SG" dirty="0">
              <a:solidFill>
                <a:schemeClr val="tx1"/>
              </a:solidFill>
            </a:endParaRPr>
          </a:p>
        </p:txBody>
      </p:sp>
      <p:sp>
        <p:nvSpPr>
          <p:cNvPr id="22" name="Oval 21"/>
          <p:cNvSpPr>
            <a:spLocks noChangeAspect="1"/>
          </p:cNvSpPr>
          <p:nvPr/>
        </p:nvSpPr>
        <p:spPr>
          <a:xfrm>
            <a:off x="3042600" y="4902581"/>
            <a:ext cx="369137" cy="368640"/>
          </a:xfrm>
          <a:prstGeom prst="ellipse">
            <a:avLst/>
          </a:prstGeom>
          <a:solidFill>
            <a:srgbClr val="00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endParaRPr lang="en-SG" dirty="0">
              <a:solidFill>
                <a:schemeClr val="tx1"/>
              </a:solidFill>
            </a:endParaRPr>
          </a:p>
        </p:txBody>
      </p:sp>
      <p:sp>
        <p:nvSpPr>
          <p:cNvPr id="5" name="Slide Number Placeholder 4"/>
          <p:cNvSpPr>
            <a:spLocks noGrp="1"/>
          </p:cNvSpPr>
          <p:nvPr>
            <p:ph type="sldNum" sz="quarter" idx="12"/>
          </p:nvPr>
        </p:nvSpPr>
        <p:spPr/>
        <p:txBody>
          <a:bodyPr/>
          <a:lstStyle/>
          <a:p>
            <a:pPr algn="r"/>
            <a:fld id="{6767FADE-2612-3649-B495-F644A23F288B}" type="slidenum">
              <a:rPr lang="en-US" smtClean="0"/>
              <a:pPr algn="r"/>
              <a:t>28</a:t>
            </a:fld>
            <a:endParaRPr lang="en-US" dirty="0"/>
          </a:p>
        </p:txBody>
      </p:sp>
    </p:spTree>
    <p:extLst>
      <p:ext uri="{BB962C8B-B14F-4D97-AF65-F5344CB8AC3E}">
        <p14:creationId xmlns:p14="http://schemas.microsoft.com/office/powerpoint/2010/main" val="3853192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t="15427" b="16077"/>
          <a:stretch/>
        </p:blipFill>
        <p:spPr bwMode="auto">
          <a:xfrm>
            <a:off x="5588056" y="121703"/>
            <a:ext cx="885825" cy="606751"/>
          </a:xfrm>
          <a:prstGeom prst="rect">
            <a:avLst/>
          </a:prstGeom>
          <a:noFill/>
          <a:ln>
            <a:noFill/>
          </a:ln>
        </p:spPr>
      </p:pic>
      <p:sp>
        <p:nvSpPr>
          <p:cNvPr id="3" name="Rectangle 2"/>
          <p:cNvSpPr txBox="1">
            <a:spLocks noChangeArrowheads="1"/>
          </p:cNvSpPr>
          <p:nvPr/>
        </p:nvSpPr>
        <p:spPr>
          <a:xfrm>
            <a:off x="517388" y="304805"/>
            <a:ext cx="8394837" cy="847298"/>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Think Pair Share (5 min)</a:t>
            </a:r>
            <a:endParaRPr lang="en-GB" sz="3200" b="1" dirty="0" smtClean="0"/>
          </a:p>
        </p:txBody>
      </p:sp>
      <p:sp>
        <p:nvSpPr>
          <p:cNvPr id="4" name="Rectangle 3"/>
          <p:cNvSpPr/>
          <p:nvPr/>
        </p:nvSpPr>
        <p:spPr>
          <a:xfrm>
            <a:off x="352694" y="2954305"/>
            <a:ext cx="7766070" cy="1384995"/>
          </a:xfrm>
          <a:prstGeom prst="rect">
            <a:avLst/>
          </a:prstGeom>
        </p:spPr>
        <p:txBody>
          <a:bodyPr wrap="square">
            <a:spAutoFit/>
          </a:bodyPr>
          <a:lstStyle/>
          <a:p>
            <a:pPr marL="727075" indent="-457200">
              <a:lnSpc>
                <a:spcPct val="115000"/>
              </a:lnSpc>
              <a:spcBef>
                <a:spcPts val="1200"/>
              </a:spcBef>
              <a:spcAft>
                <a:spcPts val="600"/>
              </a:spcAft>
              <a:buFont typeface="+mj-lt"/>
              <a:buAutoNum type="alphaLcParenR"/>
            </a:pPr>
            <a:r>
              <a:rPr lang="en-US" sz="2000" dirty="0" smtClean="0">
                <a:latin typeface="Arial"/>
                <a:ea typeface="SimSun"/>
              </a:rPr>
              <a:t> As the position of 1 marble is </a:t>
            </a:r>
            <a:r>
              <a:rPr lang="en-US" sz="2000" b="1" u="sng" dirty="0" smtClean="0">
                <a:latin typeface="Arial"/>
                <a:ea typeface="SimSun"/>
              </a:rPr>
              <a:t>f      </a:t>
            </a:r>
            <a:r>
              <a:rPr lang="en-US" sz="2000" dirty="0" smtClean="0">
                <a:latin typeface="Arial"/>
                <a:ea typeface="SimSun"/>
              </a:rPr>
              <a:t>, we only arrange the </a:t>
            </a:r>
            <a:r>
              <a:rPr lang="en-US" sz="2000" u="sng" dirty="0" smtClean="0">
                <a:latin typeface="Arial"/>
                <a:ea typeface="SimSun"/>
              </a:rPr>
              <a:t>6 </a:t>
            </a:r>
            <a:r>
              <a:rPr lang="en-US" sz="2000" dirty="0" smtClean="0">
                <a:latin typeface="Arial"/>
                <a:ea typeface="SimSun"/>
              </a:rPr>
              <a:t>remaining marbles. Since there is also a </a:t>
            </a:r>
            <a:r>
              <a:rPr lang="en-US" sz="2000" b="1" u="sng" dirty="0" smtClean="0">
                <a:latin typeface="Arial"/>
                <a:ea typeface="SimSun"/>
              </a:rPr>
              <a:t>r                      ,</a:t>
            </a:r>
            <a:r>
              <a:rPr lang="en-US" sz="2000" dirty="0" smtClean="0">
                <a:latin typeface="Arial"/>
                <a:ea typeface="SimSun"/>
              </a:rPr>
              <a:t> </a:t>
            </a:r>
          </a:p>
          <a:p>
            <a:pPr marL="269875">
              <a:lnSpc>
                <a:spcPct val="115000"/>
              </a:lnSpc>
              <a:spcBef>
                <a:spcPts val="1200"/>
              </a:spcBef>
              <a:spcAft>
                <a:spcPts val="600"/>
              </a:spcAft>
            </a:pPr>
            <a:r>
              <a:rPr lang="en-US" sz="2000" dirty="0" smtClean="0">
                <a:latin typeface="Arial"/>
                <a:ea typeface="SimSun"/>
              </a:rPr>
              <a:t>		we have:</a:t>
            </a:r>
            <a:endParaRPr lang="en-SG" sz="2000" dirty="0">
              <a:latin typeface="Times New Roman"/>
              <a:ea typeface="SimSun"/>
            </a:endParaRPr>
          </a:p>
        </p:txBody>
      </p:sp>
      <p:grpSp>
        <p:nvGrpSpPr>
          <p:cNvPr id="24" name="Group 23"/>
          <p:cNvGrpSpPr/>
          <p:nvPr/>
        </p:nvGrpSpPr>
        <p:grpSpPr>
          <a:xfrm>
            <a:off x="735409" y="1111364"/>
            <a:ext cx="4761237" cy="1562152"/>
            <a:chOff x="735409" y="1111364"/>
            <a:chExt cx="4761237" cy="1562152"/>
          </a:xfrm>
        </p:grpSpPr>
        <p:sp>
          <p:nvSpPr>
            <p:cNvPr id="5" name="Oval 4"/>
            <p:cNvSpPr>
              <a:spLocks noChangeAspect="1"/>
            </p:cNvSpPr>
            <p:nvPr/>
          </p:nvSpPr>
          <p:spPr>
            <a:xfrm>
              <a:off x="2225925" y="2251693"/>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t>
              </a:r>
              <a:endParaRPr lang="en-SG" dirty="0">
                <a:solidFill>
                  <a:schemeClr val="tx1"/>
                </a:solidFill>
              </a:endParaRPr>
            </a:p>
          </p:txBody>
        </p:sp>
        <p:grpSp>
          <p:nvGrpSpPr>
            <p:cNvPr id="6" name="Group 5"/>
            <p:cNvGrpSpPr/>
            <p:nvPr/>
          </p:nvGrpSpPr>
          <p:grpSpPr>
            <a:xfrm>
              <a:off x="735409" y="1111364"/>
              <a:ext cx="4614382" cy="1562152"/>
              <a:chOff x="893298" y="4602719"/>
              <a:chExt cx="4614382" cy="1562152"/>
            </a:xfrm>
          </p:grpSpPr>
          <p:sp>
            <p:nvSpPr>
              <p:cNvPr id="7" name="Oval 6"/>
              <p:cNvSpPr>
                <a:spLocks noChangeAspect="1"/>
              </p:cNvSpPr>
              <p:nvPr/>
            </p:nvSpPr>
            <p:spPr>
              <a:xfrm>
                <a:off x="984738" y="4618556"/>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t>
                </a:r>
                <a:endParaRPr lang="en-SG" dirty="0">
                  <a:solidFill>
                    <a:schemeClr val="tx1"/>
                  </a:solidFill>
                </a:endParaRPr>
              </a:p>
            </p:txBody>
          </p:sp>
          <p:sp>
            <p:nvSpPr>
              <p:cNvPr id="8" name="Oval 7"/>
              <p:cNvSpPr>
                <a:spLocks noChangeAspect="1"/>
              </p:cNvSpPr>
              <p:nvPr/>
            </p:nvSpPr>
            <p:spPr>
              <a:xfrm>
                <a:off x="1712525" y="4611631"/>
                <a:ext cx="369137" cy="368640"/>
              </a:xfrm>
              <a:prstGeom prst="ellipse">
                <a:avLst/>
              </a:prstGeom>
              <a:solidFill>
                <a:srgbClr val="00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endParaRPr lang="en-SG" dirty="0">
                  <a:solidFill>
                    <a:schemeClr val="tx1"/>
                  </a:solidFill>
                </a:endParaRPr>
              </a:p>
            </p:txBody>
          </p:sp>
          <p:sp>
            <p:nvSpPr>
              <p:cNvPr id="9" name="Oval 8"/>
              <p:cNvSpPr>
                <a:spLocks noChangeAspect="1"/>
              </p:cNvSpPr>
              <p:nvPr/>
            </p:nvSpPr>
            <p:spPr>
              <a:xfrm>
                <a:off x="3769315" y="4602719"/>
                <a:ext cx="369137" cy="368640"/>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endParaRPr lang="en-SG" dirty="0">
                  <a:solidFill>
                    <a:schemeClr val="tx1"/>
                  </a:solidFill>
                </a:endParaRPr>
              </a:p>
            </p:txBody>
          </p:sp>
          <p:sp>
            <p:nvSpPr>
              <p:cNvPr id="10" name="Oval 9"/>
              <p:cNvSpPr>
                <a:spLocks noChangeAspect="1"/>
              </p:cNvSpPr>
              <p:nvPr/>
            </p:nvSpPr>
            <p:spPr>
              <a:xfrm>
                <a:off x="4442220" y="4602719"/>
                <a:ext cx="369137" cy="368640"/>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Y</a:t>
                </a:r>
                <a:endParaRPr lang="en-SG" dirty="0">
                  <a:solidFill>
                    <a:schemeClr val="tx1"/>
                  </a:solidFill>
                </a:endParaRPr>
              </a:p>
            </p:txBody>
          </p:sp>
          <p:sp>
            <p:nvSpPr>
              <p:cNvPr id="11" name="Oval 10"/>
              <p:cNvSpPr>
                <a:spLocks noChangeAspect="1"/>
              </p:cNvSpPr>
              <p:nvPr/>
            </p:nvSpPr>
            <p:spPr>
              <a:xfrm>
                <a:off x="5138543" y="4602719"/>
                <a:ext cx="369137" cy="368640"/>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a:t>
                </a:r>
                <a:endParaRPr lang="en-SG" dirty="0">
                  <a:solidFill>
                    <a:schemeClr val="tx1"/>
                  </a:solidFill>
                </a:endParaRPr>
              </a:p>
            </p:txBody>
          </p:sp>
          <p:sp>
            <p:nvSpPr>
              <p:cNvPr id="12" name="Flowchart: Magnetic Disk 11"/>
              <p:cNvSpPr/>
              <p:nvPr/>
            </p:nvSpPr>
            <p:spPr>
              <a:xfrm>
                <a:off x="893298" y="534894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C1</a:t>
                </a:r>
                <a:endParaRPr lang="en-SG" dirty="0">
                  <a:solidFill>
                    <a:schemeClr val="tx1"/>
                  </a:solidFill>
                </a:endParaRPr>
              </a:p>
            </p:txBody>
          </p:sp>
          <p:sp>
            <p:nvSpPr>
              <p:cNvPr id="13" name="Flowchart: Magnetic Disk 12"/>
              <p:cNvSpPr/>
              <p:nvPr/>
            </p:nvSpPr>
            <p:spPr>
              <a:xfrm>
                <a:off x="1608405" y="534894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C2</a:t>
                </a:r>
                <a:endParaRPr lang="en-SG" dirty="0">
                  <a:solidFill>
                    <a:schemeClr val="tx1"/>
                  </a:solidFill>
                </a:endParaRPr>
              </a:p>
            </p:txBody>
          </p:sp>
          <p:sp>
            <p:nvSpPr>
              <p:cNvPr id="14" name="Flowchart: Magnetic Disk 13"/>
              <p:cNvSpPr/>
              <p:nvPr/>
            </p:nvSpPr>
            <p:spPr>
              <a:xfrm>
                <a:off x="2292374" y="534894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C3</a:t>
                </a:r>
                <a:endParaRPr lang="en-SG" dirty="0">
                  <a:solidFill>
                    <a:schemeClr val="tx1"/>
                  </a:solidFill>
                </a:endParaRPr>
              </a:p>
            </p:txBody>
          </p:sp>
          <p:sp>
            <p:nvSpPr>
              <p:cNvPr id="15" name="Flowchart: Magnetic Disk 14"/>
              <p:cNvSpPr/>
              <p:nvPr/>
            </p:nvSpPr>
            <p:spPr>
              <a:xfrm>
                <a:off x="2965279" y="534894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C4</a:t>
                </a:r>
                <a:endParaRPr lang="en-SG" dirty="0">
                  <a:solidFill>
                    <a:schemeClr val="tx1"/>
                  </a:solidFill>
                </a:endParaRPr>
              </a:p>
            </p:txBody>
          </p:sp>
          <p:sp>
            <p:nvSpPr>
              <p:cNvPr id="16" name="Flowchart: Magnetic Disk 15"/>
              <p:cNvSpPr/>
              <p:nvPr/>
            </p:nvSpPr>
            <p:spPr>
              <a:xfrm>
                <a:off x="3661602" y="534894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C5</a:t>
                </a:r>
                <a:endParaRPr lang="en-SG" dirty="0">
                  <a:solidFill>
                    <a:schemeClr val="tx1"/>
                  </a:solidFill>
                </a:endParaRPr>
              </a:p>
            </p:txBody>
          </p:sp>
        </p:grpSp>
        <p:sp>
          <p:nvSpPr>
            <p:cNvPr id="17" name="Flowchart: Magnetic Disk 16"/>
            <p:cNvSpPr/>
            <p:nvPr/>
          </p:nvSpPr>
          <p:spPr>
            <a:xfrm>
              <a:off x="4210313" y="185758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C6</a:t>
              </a:r>
              <a:endParaRPr lang="en-SG" dirty="0">
                <a:solidFill>
                  <a:schemeClr val="tx1"/>
                </a:solidFill>
              </a:endParaRPr>
            </a:p>
          </p:txBody>
        </p:sp>
        <p:sp>
          <p:nvSpPr>
            <p:cNvPr id="18" name="Flowchart: Magnetic Disk 17"/>
            <p:cNvSpPr/>
            <p:nvPr/>
          </p:nvSpPr>
          <p:spPr>
            <a:xfrm>
              <a:off x="4944628" y="1857585"/>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C7</a:t>
              </a:r>
              <a:endParaRPr lang="en-SG" dirty="0">
                <a:solidFill>
                  <a:schemeClr val="tx1"/>
                </a:solidFill>
              </a:endParaRPr>
            </a:p>
          </p:txBody>
        </p:sp>
        <p:sp>
          <p:nvSpPr>
            <p:cNvPr id="19" name="Oval 18"/>
            <p:cNvSpPr>
              <a:spLocks noChangeAspect="1"/>
            </p:cNvSpPr>
            <p:nvPr/>
          </p:nvSpPr>
          <p:spPr>
            <a:xfrm>
              <a:off x="2884711" y="1120271"/>
              <a:ext cx="369137" cy="368640"/>
            </a:xfrm>
            <a:prstGeom prst="ellipse">
              <a:avLst/>
            </a:prstGeom>
            <a:solidFill>
              <a:srgbClr val="00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endParaRPr lang="en-SG" dirty="0">
                <a:solidFill>
                  <a:schemeClr val="tx1"/>
                </a:solidFill>
              </a:endParaRPr>
            </a:p>
          </p:txBody>
        </p:sp>
      </p:grpSp>
      <mc:AlternateContent xmlns:mc="http://schemas.openxmlformats.org/markup-compatibility/2006" xmlns:a14="http://schemas.microsoft.com/office/drawing/2010/main">
        <mc:Choice Requires="a14">
          <p:sp>
            <p:nvSpPr>
              <p:cNvPr id="20" name="Rectangle 19"/>
              <p:cNvSpPr/>
              <p:nvPr/>
            </p:nvSpPr>
            <p:spPr>
              <a:xfrm>
                <a:off x="2182648" y="3847403"/>
                <a:ext cx="3494113" cy="841128"/>
              </a:xfrm>
              <a:prstGeom prst="rect">
                <a:avLst/>
              </a:prstGeom>
            </p:spPr>
            <p:txBody>
              <a:bodyPr wrap="square">
                <a:spAutoFit/>
              </a:bodyPr>
              <a:lstStyle/>
              <a:p>
                <a:pPr marL="269875">
                  <a:lnSpc>
                    <a:spcPct val="115000"/>
                  </a:lnSpc>
                  <a:spcBef>
                    <a:spcPts val="1200"/>
                  </a:spcBef>
                  <a:spcAft>
                    <a:spcPts val="600"/>
                  </a:spcAft>
                </a:pPr>
                <a14:m>
                  <m:oMathPara xmlns:m="http://schemas.openxmlformats.org/officeDocument/2006/math">
                    <m:oMathParaPr>
                      <m:jc m:val="left"/>
                    </m:oMathParaPr>
                    <m:oMath xmlns:m="http://schemas.openxmlformats.org/officeDocument/2006/math">
                      <m:f>
                        <m:fPr>
                          <m:ctrlPr>
                            <a:rPr lang="en-US" sz="2000" i="1" smtClean="0">
                              <a:solidFill>
                                <a:schemeClr val="tx1"/>
                              </a:solidFill>
                              <a:latin typeface="Cambria Math"/>
                              <a:ea typeface="SimSun"/>
                            </a:rPr>
                          </m:ctrlPr>
                        </m:fPr>
                        <m:num>
                          <m:r>
                            <a:rPr lang="en-SG" sz="2000" b="0" i="1" smtClean="0">
                              <a:solidFill>
                                <a:schemeClr val="tx1"/>
                              </a:solidFill>
                              <a:latin typeface="Cambria Math"/>
                              <a:ea typeface="SimSun"/>
                            </a:rPr>
                            <m:t>(  )</m:t>
                          </m:r>
                          <m:r>
                            <a:rPr lang="en-US" sz="2000" b="0" i="1" smtClean="0">
                              <a:solidFill>
                                <a:schemeClr val="tx1"/>
                              </a:solidFill>
                              <a:latin typeface="Cambria Math"/>
                              <a:ea typeface="SimSun"/>
                            </a:rPr>
                            <m:t>!</m:t>
                          </m:r>
                        </m:num>
                        <m:den>
                          <m:r>
                            <a:rPr lang="en-SG" sz="2000" b="0" i="1" smtClean="0">
                              <a:solidFill>
                                <a:schemeClr val="tx1"/>
                              </a:solidFill>
                              <a:latin typeface="Cambria Math"/>
                              <a:ea typeface="SimSun"/>
                            </a:rPr>
                            <m:t>!</m:t>
                          </m:r>
                        </m:den>
                      </m:f>
                      <m:r>
                        <a:rPr lang="en-US" sz="2000" b="0" i="1" smtClean="0">
                          <a:solidFill>
                            <a:schemeClr val="tx1"/>
                          </a:solidFill>
                          <a:latin typeface="Cambria Math"/>
                          <a:ea typeface="Cambria Math"/>
                        </a:rPr>
                        <m:t>=</m:t>
                      </m:r>
                      <m:f>
                        <m:fPr>
                          <m:ctrlPr>
                            <a:rPr lang="en-US" sz="2000" i="1">
                              <a:latin typeface="Cambria Math"/>
                              <a:ea typeface="SimSun"/>
                            </a:rPr>
                          </m:ctrlPr>
                        </m:fPr>
                        <m:num>
                          <m:r>
                            <a:rPr lang="en-US" sz="2000" i="1">
                              <a:latin typeface="Cambria Math"/>
                              <a:ea typeface="SimSun"/>
                            </a:rPr>
                            <m:t>!</m:t>
                          </m:r>
                        </m:num>
                        <m:den>
                          <m:r>
                            <a:rPr lang="en-SG" sz="2000" i="1">
                              <a:latin typeface="Cambria Math"/>
                              <a:ea typeface="SimSun"/>
                            </a:rPr>
                            <m:t>!</m:t>
                          </m:r>
                        </m:den>
                      </m:f>
                      <m:r>
                        <a:rPr lang="en-SG" sz="2000" b="0" i="1" smtClean="0">
                          <a:latin typeface="Cambria Math"/>
                          <a:ea typeface="SimSun"/>
                        </a:rPr>
                        <m:t>=</m:t>
                      </m:r>
                    </m:oMath>
                  </m:oMathPara>
                </a14:m>
                <a:endParaRPr lang="en-SG" sz="2000" dirty="0">
                  <a:solidFill>
                    <a:schemeClr val="tx1"/>
                  </a:solidFill>
                  <a:effectLst/>
                  <a:latin typeface="Arial" panose="020B0604020202020204" pitchFamily="34" charset="0"/>
                  <a:ea typeface="SimSun"/>
                  <a:cs typeface="Arial" panose="020B0604020202020204" pitchFamily="34"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2182648" y="3847403"/>
                <a:ext cx="3494113" cy="841128"/>
              </a:xfrm>
              <a:prstGeom prst="rect">
                <a:avLst/>
              </a:prstGeom>
              <a:blipFill rotWithShape="1">
                <a:blip r:embed="rId3"/>
                <a:stretch>
                  <a:fillRect/>
                </a:stretch>
              </a:blipFill>
            </p:spPr>
            <p:txBody>
              <a:bodyPr/>
              <a:lstStyle/>
              <a:p>
                <a:r>
                  <a:rPr lang="en-SG">
                    <a:noFill/>
                  </a:rPr>
                  <a:t> </a:t>
                </a:r>
              </a:p>
            </p:txBody>
          </p:sp>
        </mc:Fallback>
      </mc:AlternateContent>
      <p:sp>
        <p:nvSpPr>
          <p:cNvPr id="22" name="Rectangle 21"/>
          <p:cNvSpPr/>
          <p:nvPr/>
        </p:nvSpPr>
        <p:spPr>
          <a:xfrm>
            <a:off x="352689" y="4713885"/>
            <a:ext cx="7766070" cy="2092881"/>
          </a:xfrm>
          <a:prstGeom prst="rect">
            <a:avLst/>
          </a:prstGeom>
        </p:spPr>
        <p:txBody>
          <a:bodyPr wrap="square">
            <a:spAutoFit/>
          </a:bodyPr>
          <a:lstStyle/>
          <a:p>
            <a:pPr marL="727075" indent="-457200">
              <a:lnSpc>
                <a:spcPct val="115000"/>
              </a:lnSpc>
              <a:spcBef>
                <a:spcPts val="1200"/>
              </a:spcBef>
              <a:spcAft>
                <a:spcPts val="600"/>
              </a:spcAft>
              <a:buFont typeface="+mj-lt"/>
              <a:buAutoNum type="alphaLcParenR" startAt="2"/>
            </a:pPr>
            <a:r>
              <a:rPr lang="en-US" sz="2000" dirty="0" smtClean="0">
                <a:latin typeface="Arial"/>
                <a:ea typeface="SimSun"/>
              </a:rPr>
              <a:t>Printing a picture of a star on one of the green marbles </a:t>
            </a:r>
            <a:r>
              <a:rPr lang="en-US" sz="2000" b="1" u="sng" dirty="0" smtClean="0">
                <a:latin typeface="Arial"/>
                <a:ea typeface="SimSun"/>
              </a:rPr>
              <a:t>makes them </a:t>
            </a:r>
            <a:r>
              <a:rPr lang="en-US" sz="2000" b="1" u="sng" dirty="0">
                <a:latin typeface="Arial"/>
                <a:ea typeface="SimSun"/>
              </a:rPr>
              <a:t> </a:t>
            </a:r>
            <a:r>
              <a:rPr lang="en-US" sz="2000" b="1" u="sng" dirty="0" smtClean="0">
                <a:latin typeface="Arial"/>
                <a:ea typeface="SimSun"/>
              </a:rPr>
              <a:t>               .</a:t>
            </a:r>
            <a:r>
              <a:rPr lang="en-US" sz="2000" dirty="0" smtClean="0">
                <a:latin typeface="Arial"/>
                <a:ea typeface="SimSun"/>
              </a:rPr>
              <a:t> Hence, there is </a:t>
            </a:r>
            <a:r>
              <a:rPr lang="en-US" sz="2000" b="1" u="sng" dirty="0" smtClean="0">
                <a:latin typeface="Arial"/>
                <a:ea typeface="SimSun"/>
              </a:rPr>
              <a:t>no </a:t>
            </a:r>
            <a:r>
              <a:rPr lang="en-US" sz="2000" b="1" u="sng" dirty="0">
                <a:latin typeface="Arial"/>
                <a:ea typeface="SimSun"/>
              </a:rPr>
              <a:t> </a:t>
            </a:r>
            <a:r>
              <a:rPr lang="en-US" sz="2000" b="1" u="sng" dirty="0" smtClean="0">
                <a:latin typeface="Arial"/>
                <a:ea typeface="SimSun"/>
              </a:rPr>
              <a:t>           </a:t>
            </a:r>
            <a:r>
              <a:rPr lang="en-US" sz="2000" dirty="0" smtClean="0">
                <a:latin typeface="Arial"/>
                <a:ea typeface="SimSun"/>
              </a:rPr>
              <a:t>. Printing the star on the blue marble makes </a:t>
            </a:r>
            <a:r>
              <a:rPr lang="en-US" sz="2000" b="1" u="sng" dirty="0" smtClean="0">
                <a:latin typeface="Arial"/>
                <a:ea typeface="SimSun"/>
              </a:rPr>
              <a:t>no </a:t>
            </a:r>
            <a:r>
              <a:rPr lang="en-US" sz="2000" b="1" u="sng" dirty="0">
                <a:latin typeface="Arial"/>
                <a:ea typeface="SimSun"/>
              </a:rPr>
              <a:t> </a:t>
            </a:r>
            <a:r>
              <a:rPr lang="en-US" sz="2000" b="1" u="sng" dirty="0" smtClean="0">
                <a:latin typeface="Arial"/>
                <a:ea typeface="SimSun"/>
              </a:rPr>
              <a:t>               </a:t>
            </a:r>
            <a:r>
              <a:rPr lang="en-US" sz="2000" dirty="0" smtClean="0">
                <a:latin typeface="Arial"/>
                <a:ea typeface="SimSun"/>
              </a:rPr>
              <a:t> as there is only one blue marble.</a:t>
            </a:r>
          </a:p>
          <a:p>
            <a:pPr marL="269875">
              <a:lnSpc>
                <a:spcPct val="115000"/>
              </a:lnSpc>
              <a:spcBef>
                <a:spcPts val="1200"/>
              </a:spcBef>
              <a:spcAft>
                <a:spcPts val="600"/>
              </a:spcAft>
            </a:pPr>
            <a:r>
              <a:rPr lang="en-US" sz="2000" dirty="0" smtClean="0">
                <a:latin typeface="Arial"/>
                <a:ea typeface="SimSun"/>
              </a:rPr>
              <a:t>	    We have:</a:t>
            </a:r>
          </a:p>
        </p:txBody>
      </p:sp>
      <p:sp>
        <p:nvSpPr>
          <p:cNvPr id="21" name="Slide Number Placeholder 20"/>
          <p:cNvSpPr>
            <a:spLocks noGrp="1"/>
          </p:cNvSpPr>
          <p:nvPr>
            <p:ph type="sldNum" sz="quarter" idx="12"/>
          </p:nvPr>
        </p:nvSpPr>
        <p:spPr/>
        <p:txBody>
          <a:bodyPr/>
          <a:lstStyle/>
          <a:p>
            <a:pPr algn="r"/>
            <a:fld id="{6767FADE-2612-3649-B495-F644A23F288B}" type="slidenum">
              <a:rPr lang="en-US" smtClean="0"/>
              <a:pPr algn="r"/>
              <a:t>29</a:t>
            </a:fld>
            <a:endParaRPr lang="en-US" dirty="0"/>
          </a:p>
        </p:txBody>
      </p:sp>
    </p:spTree>
    <p:extLst>
      <p:ext uri="{BB962C8B-B14F-4D97-AF65-F5344CB8AC3E}">
        <p14:creationId xmlns:p14="http://schemas.microsoft.com/office/powerpoint/2010/main" val="157539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9563" y="152400"/>
            <a:ext cx="8566150" cy="1066800"/>
          </a:xfrm>
          <a:prstGeom prst="rect">
            <a:avLst/>
          </a:prstGeom>
          <a:noFill/>
          <a:ln w="9525">
            <a:noFill/>
            <a:miter lim="800000"/>
            <a:headEnd/>
            <a:tailEnd/>
          </a:ln>
        </p:spPr>
        <p:txBody>
          <a:bodyPr anchor="b"/>
          <a:lstStyle/>
          <a:p>
            <a:pPr>
              <a:defRPr/>
            </a:pPr>
            <a:endParaRPr lang="en-US" sz="3200" b="1" kern="0" dirty="0">
              <a:solidFill>
                <a:schemeClr val="tx2"/>
              </a:solidFill>
              <a:latin typeface="+mj-lt"/>
              <a:ea typeface="+mj-ea"/>
              <a:cs typeface="+mj-cs"/>
            </a:endParaRPr>
          </a:p>
        </p:txBody>
      </p:sp>
      <p:sp>
        <p:nvSpPr>
          <p:cNvPr id="3" name="Title 7"/>
          <p:cNvSpPr txBox="1">
            <a:spLocks/>
          </p:cNvSpPr>
          <p:nvPr/>
        </p:nvSpPr>
        <p:spPr>
          <a:xfrm>
            <a:off x="572808" y="290950"/>
            <a:ext cx="5398501"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a:t>Scenario</a:t>
            </a:r>
            <a:endParaRPr lang="en-GB" sz="3200" b="1" dirty="0" smtClean="0"/>
          </a:p>
        </p:txBody>
      </p:sp>
      <p:sp>
        <p:nvSpPr>
          <p:cNvPr id="48" name="Content Placeholder 2"/>
          <p:cNvSpPr txBox="1">
            <a:spLocks/>
          </p:cNvSpPr>
          <p:nvPr/>
        </p:nvSpPr>
        <p:spPr>
          <a:xfrm>
            <a:off x="685800" y="960818"/>
            <a:ext cx="7772400" cy="154217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buNone/>
            </a:pPr>
            <a:r>
              <a:rPr lang="en-US" sz="2200" b="1" dirty="0" smtClean="0"/>
              <a:t>Code 1:</a:t>
            </a:r>
          </a:p>
          <a:p>
            <a:pPr marL="0" indent="0">
              <a:spcBef>
                <a:spcPts val="0"/>
              </a:spcBef>
              <a:buNone/>
            </a:pPr>
            <a:r>
              <a:rPr lang="en-US" sz="2200" dirty="0" smtClean="0"/>
              <a:t>There are 3 cards (red, green</a:t>
            </a:r>
            <a:r>
              <a:rPr lang="en-US" sz="2200" dirty="0"/>
              <a:t> </a:t>
            </a:r>
            <a:r>
              <a:rPr lang="en-US" sz="2200" dirty="0" smtClean="0"/>
              <a:t>and blue). These cards have to be inserted into the 3 card slots in the correct </a:t>
            </a:r>
            <a:r>
              <a:rPr lang="en-US" sz="2200" dirty="0" smtClean="0">
                <a:solidFill>
                  <a:srgbClr val="FF0000"/>
                </a:solidFill>
              </a:rPr>
              <a:t>arrangement</a:t>
            </a:r>
            <a:r>
              <a:rPr lang="en-US" sz="2200" dirty="0" smtClean="0"/>
              <a:t>.</a:t>
            </a:r>
            <a:endParaRPr lang="en-GB" sz="2200" dirty="0" smtClean="0"/>
          </a:p>
          <a:p>
            <a:pPr>
              <a:spcBef>
                <a:spcPts val="0"/>
              </a:spcBef>
              <a:buFont typeface="Arial"/>
              <a:buNone/>
            </a:pPr>
            <a:endParaRPr lang="en-GB" sz="2200" dirty="0" smtClean="0"/>
          </a:p>
          <a:p>
            <a:pPr>
              <a:spcBef>
                <a:spcPts val="0"/>
              </a:spcBef>
            </a:pPr>
            <a:endParaRPr lang="en-GB" sz="2200" dirty="0"/>
          </a:p>
        </p:txBody>
      </p:sp>
      <p:sp>
        <p:nvSpPr>
          <p:cNvPr id="49" name="Content Placeholder 2"/>
          <p:cNvSpPr txBox="1">
            <a:spLocks/>
          </p:cNvSpPr>
          <p:nvPr/>
        </p:nvSpPr>
        <p:spPr>
          <a:xfrm>
            <a:off x="685799" y="3048417"/>
            <a:ext cx="8108157" cy="1419736"/>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buNone/>
            </a:pPr>
            <a:r>
              <a:rPr lang="en-US" sz="2200" b="1" dirty="0" smtClean="0"/>
              <a:t>Code 2:</a:t>
            </a:r>
          </a:p>
          <a:p>
            <a:pPr>
              <a:spcBef>
                <a:spcPts val="0"/>
              </a:spcBef>
              <a:buNone/>
            </a:pPr>
            <a:r>
              <a:rPr lang="en-US" sz="2200" dirty="0" smtClean="0"/>
              <a:t>There is an electronic keypad with 9 buttons. </a:t>
            </a:r>
            <a:endParaRPr lang="en-US" sz="2200" dirty="0"/>
          </a:p>
          <a:p>
            <a:pPr marL="0" indent="0">
              <a:spcBef>
                <a:spcPts val="0"/>
              </a:spcBef>
              <a:buNone/>
            </a:pPr>
            <a:r>
              <a:rPr lang="en-US" sz="2200" dirty="0" smtClean="0"/>
              <a:t>Each </a:t>
            </a:r>
            <a:r>
              <a:rPr lang="en-US" sz="2200" dirty="0"/>
              <a:t>time a button is </a:t>
            </a:r>
            <a:r>
              <a:rPr lang="en-US" sz="2200" dirty="0" smtClean="0"/>
              <a:t>pressed, </a:t>
            </a:r>
            <a:r>
              <a:rPr lang="en-US" sz="2200" dirty="0"/>
              <a:t>the </a:t>
            </a:r>
            <a:r>
              <a:rPr lang="en-US" sz="2200" dirty="0" smtClean="0"/>
              <a:t>letter </a:t>
            </a:r>
            <a:r>
              <a:rPr lang="en-US" sz="2200" dirty="0"/>
              <a:t>lights up and the button cannot be pressed again. </a:t>
            </a:r>
            <a:endParaRPr lang="en-US" sz="2200" dirty="0" smtClean="0"/>
          </a:p>
          <a:p>
            <a:pPr marL="0" indent="0">
              <a:spcBef>
                <a:spcPts val="0"/>
              </a:spcBef>
              <a:buNone/>
            </a:pPr>
            <a:r>
              <a:rPr lang="en-US" sz="2200" dirty="0" smtClean="0"/>
              <a:t>4 buttons need to be pressed in the correct </a:t>
            </a:r>
            <a:r>
              <a:rPr lang="en-US" sz="2200" dirty="0" smtClean="0">
                <a:solidFill>
                  <a:srgbClr val="FF0000"/>
                </a:solidFill>
              </a:rPr>
              <a:t>combination</a:t>
            </a:r>
            <a:r>
              <a:rPr lang="en-US" sz="2200" dirty="0" smtClean="0"/>
              <a:t>. </a:t>
            </a:r>
          </a:p>
          <a:p>
            <a:pPr marL="0" indent="0">
              <a:spcBef>
                <a:spcPts val="0"/>
              </a:spcBef>
              <a:buNone/>
            </a:pPr>
            <a:r>
              <a:rPr lang="en-US" sz="2200" dirty="0" smtClean="0"/>
              <a:t>The order in which the buttons are pressed does not matter. </a:t>
            </a:r>
            <a:endParaRPr lang="en-GB" sz="2200" dirty="0" smtClean="0"/>
          </a:p>
        </p:txBody>
      </p:sp>
      <p:grpSp>
        <p:nvGrpSpPr>
          <p:cNvPr id="6" name="Group 5"/>
          <p:cNvGrpSpPr/>
          <p:nvPr/>
        </p:nvGrpSpPr>
        <p:grpSpPr>
          <a:xfrm>
            <a:off x="1080505" y="2023209"/>
            <a:ext cx="6841087" cy="1015663"/>
            <a:chOff x="1080504" y="2771813"/>
            <a:chExt cx="6841087" cy="1015663"/>
          </a:xfrm>
        </p:grpSpPr>
        <p:sp>
          <p:nvSpPr>
            <p:cNvPr id="4" name="TextBox 3"/>
            <p:cNvSpPr txBox="1"/>
            <p:nvPr/>
          </p:nvSpPr>
          <p:spPr>
            <a:xfrm>
              <a:off x="6875470" y="2771813"/>
              <a:ext cx="1046121" cy="1015663"/>
            </a:xfrm>
            <a:prstGeom prst="rect">
              <a:avLst/>
            </a:prstGeom>
            <a:noFill/>
          </p:spPr>
          <p:txBody>
            <a:bodyPr wrap="square" rtlCol="0">
              <a:spAutoFit/>
            </a:bodyPr>
            <a:lstStyle/>
            <a:p>
              <a:pPr algn="ctr"/>
              <a:r>
                <a:rPr lang="en-US" sz="6000" dirty="0" smtClean="0"/>
                <a:t>…</a:t>
              </a:r>
              <a:endParaRPr lang="en-SG" sz="6000" dirty="0"/>
            </a:p>
          </p:txBody>
        </p:sp>
        <p:sp>
          <p:nvSpPr>
            <p:cNvPr id="5" name="Parallelogram 4"/>
            <p:cNvSpPr/>
            <p:nvPr/>
          </p:nvSpPr>
          <p:spPr>
            <a:xfrm rot="16200000" flipV="1">
              <a:off x="1636132" y="3178743"/>
              <a:ext cx="559322" cy="260797"/>
            </a:xfrm>
            <a:prstGeom prst="parallelogram">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64" name="Straight Connector 63"/>
            <p:cNvCxnSpPr/>
            <p:nvPr/>
          </p:nvCxnSpPr>
          <p:spPr>
            <a:xfrm rot="16200000" flipH="1" flipV="1">
              <a:off x="1692712" y="3293333"/>
              <a:ext cx="706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Parallelogram 70"/>
            <p:cNvSpPr/>
            <p:nvPr/>
          </p:nvSpPr>
          <p:spPr>
            <a:xfrm rot="16200000" flipV="1">
              <a:off x="1283687" y="3181091"/>
              <a:ext cx="559322" cy="260797"/>
            </a:xfrm>
            <a:prstGeom prst="parallelogram">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72" name="Straight Connector 71"/>
            <p:cNvCxnSpPr/>
            <p:nvPr/>
          </p:nvCxnSpPr>
          <p:spPr>
            <a:xfrm rot="16200000" flipH="1" flipV="1">
              <a:off x="1340267" y="3295681"/>
              <a:ext cx="706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4" name="Parallelogram 73"/>
            <p:cNvSpPr/>
            <p:nvPr/>
          </p:nvSpPr>
          <p:spPr>
            <a:xfrm rot="16200000" flipV="1">
              <a:off x="931242" y="3183439"/>
              <a:ext cx="559322" cy="260797"/>
            </a:xfrm>
            <a:prstGeom prst="parallelogram">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75" name="Straight Connector 74"/>
            <p:cNvCxnSpPr/>
            <p:nvPr/>
          </p:nvCxnSpPr>
          <p:spPr>
            <a:xfrm rot="16200000" flipH="1" flipV="1">
              <a:off x="987821" y="3298029"/>
              <a:ext cx="706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7" name="Parallelogram 76"/>
            <p:cNvSpPr/>
            <p:nvPr/>
          </p:nvSpPr>
          <p:spPr>
            <a:xfrm rot="16200000" flipV="1">
              <a:off x="3590192" y="3183439"/>
              <a:ext cx="559322" cy="260797"/>
            </a:xfrm>
            <a:prstGeom prst="parallelogram">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78" name="Straight Connector 77"/>
            <p:cNvCxnSpPr/>
            <p:nvPr/>
          </p:nvCxnSpPr>
          <p:spPr>
            <a:xfrm rot="16200000" flipH="1" flipV="1">
              <a:off x="3646772" y="3298029"/>
              <a:ext cx="706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9" name="Parallelogram 78"/>
            <p:cNvSpPr/>
            <p:nvPr/>
          </p:nvSpPr>
          <p:spPr>
            <a:xfrm rot="16200000" flipV="1">
              <a:off x="3237747" y="3185787"/>
              <a:ext cx="559322" cy="260797"/>
            </a:xfrm>
            <a:prstGeom prst="parallelogram">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100" name="Straight Connector 99"/>
            <p:cNvCxnSpPr/>
            <p:nvPr/>
          </p:nvCxnSpPr>
          <p:spPr>
            <a:xfrm rot="16200000" flipH="1" flipV="1">
              <a:off x="3294327" y="3300377"/>
              <a:ext cx="706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1" name="Parallelogram 100"/>
            <p:cNvSpPr/>
            <p:nvPr/>
          </p:nvSpPr>
          <p:spPr>
            <a:xfrm rot="16200000" flipV="1">
              <a:off x="2885302" y="3188135"/>
              <a:ext cx="559322" cy="260797"/>
            </a:xfrm>
            <a:prstGeom prst="parallelogram">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102" name="Straight Connector 101"/>
            <p:cNvCxnSpPr/>
            <p:nvPr/>
          </p:nvCxnSpPr>
          <p:spPr>
            <a:xfrm rot="16200000" flipH="1" flipV="1">
              <a:off x="2941881" y="3302725"/>
              <a:ext cx="706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4" name="Parallelogram 103"/>
            <p:cNvSpPr/>
            <p:nvPr/>
          </p:nvSpPr>
          <p:spPr>
            <a:xfrm rot="16200000" flipV="1">
              <a:off x="5510027" y="3165056"/>
              <a:ext cx="559322" cy="260797"/>
            </a:xfrm>
            <a:prstGeom prst="parallelogram">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105" name="Straight Connector 104"/>
            <p:cNvCxnSpPr/>
            <p:nvPr/>
          </p:nvCxnSpPr>
          <p:spPr>
            <a:xfrm rot="16200000" flipH="1" flipV="1">
              <a:off x="5566607" y="3279646"/>
              <a:ext cx="706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6" name="Parallelogram 105"/>
            <p:cNvSpPr/>
            <p:nvPr/>
          </p:nvSpPr>
          <p:spPr>
            <a:xfrm rot="16200000" flipV="1">
              <a:off x="5157582" y="3167404"/>
              <a:ext cx="559322" cy="260797"/>
            </a:xfrm>
            <a:prstGeom prst="parallelogram">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107" name="Straight Connector 106"/>
            <p:cNvCxnSpPr/>
            <p:nvPr/>
          </p:nvCxnSpPr>
          <p:spPr>
            <a:xfrm rot="16200000" flipH="1" flipV="1">
              <a:off x="5214162" y="3281994"/>
              <a:ext cx="706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8" name="Parallelogram 107"/>
            <p:cNvSpPr/>
            <p:nvPr/>
          </p:nvSpPr>
          <p:spPr>
            <a:xfrm rot="16200000" flipV="1">
              <a:off x="4805137" y="3169752"/>
              <a:ext cx="559322" cy="260797"/>
            </a:xfrm>
            <a:prstGeom prst="parallelogram">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109" name="Straight Connector 108"/>
            <p:cNvCxnSpPr/>
            <p:nvPr/>
          </p:nvCxnSpPr>
          <p:spPr>
            <a:xfrm rot="16200000" flipH="1" flipV="1">
              <a:off x="4861716" y="3284342"/>
              <a:ext cx="7069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1080505" y="5315981"/>
            <a:ext cx="6862001" cy="1168063"/>
            <a:chOff x="1059591" y="5594962"/>
            <a:chExt cx="6862001" cy="1168063"/>
          </a:xfrm>
        </p:grpSpPr>
        <p:sp>
          <p:nvSpPr>
            <p:cNvPr id="50" name="Rounded Rectangle 49"/>
            <p:cNvSpPr/>
            <p:nvPr/>
          </p:nvSpPr>
          <p:spPr>
            <a:xfrm>
              <a:off x="1059591" y="5594962"/>
              <a:ext cx="1010987" cy="1055164"/>
            </a:xfrm>
            <a:prstGeom prst="roundRect">
              <a:avLst/>
            </a:prstGeom>
            <a:solidFill>
              <a:schemeClr val="bg1"/>
            </a:soli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51" name="Rectangle 50"/>
            <p:cNvSpPr/>
            <p:nvPr/>
          </p:nvSpPr>
          <p:spPr>
            <a:xfrm>
              <a:off x="1163817" y="5760525"/>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a:t>
              </a:r>
              <a:endParaRPr lang="en-SG" sz="1200" dirty="0">
                <a:solidFill>
                  <a:schemeClr val="tx1"/>
                </a:solidFill>
              </a:endParaRPr>
            </a:p>
          </p:txBody>
        </p:sp>
        <p:sp>
          <p:nvSpPr>
            <p:cNvPr id="52" name="Rectangle 51"/>
            <p:cNvSpPr/>
            <p:nvPr/>
          </p:nvSpPr>
          <p:spPr>
            <a:xfrm>
              <a:off x="1464334" y="5760525"/>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B</a:t>
              </a:r>
              <a:endParaRPr lang="en-SG" sz="1200" dirty="0">
                <a:solidFill>
                  <a:schemeClr val="tx1"/>
                </a:solidFill>
              </a:endParaRPr>
            </a:p>
          </p:txBody>
        </p:sp>
        <p:sp>
          <p:nvSpPr>
            <p:cNvPr id="53" name="Rectangle 52"/>
            <p:cNvSpPr/>
            <p:nvPr/>
          </p:nvSpPr>
          <p:spPr>
            <a:xfrm>
              <a:off x="1766587" y="5760524"/>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C</a:t>
              </a:r>
              <a:endParaRPr lang="en-SG" sz="1200" dirty="0">
                <a:solidFill>
                  <a:schemeClr val="tx1"/>
                </a:solidFill>
              </a:endParaRPr>
            </a:p>
          </p:txBody>
        </p:sp>
        <p:sp>
          <p:nvSpPr>
            <p:cNvPr id="54" name="Rectangle 53"/>
            <p:cNvSpPr/>
            <p:nvPr/>
          </p:nvSpPr>
          <p:spPr>
            <a:xfrm>
              <a:off x="1163817" y="6028791"/>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
              </a:r>
              <a:endParaRPr lang="en-SG" sz="1200" dirty="0">
                <a:solidFill>
                  <a:schemeClr val="tx1"/>
                </a:solidFill>
              </a:endParaRPr>
            </a:p>
          </p:txBody>
        </p:sp>
        <p:sp>
          <p:nvSpPr>
            <p:cNvPr id="55" name="Rectangle 54"/>
            <p:cNvSpPr/>
            <p:nvPr/>
          </p:nvSpPr>
          <p:spPr>
            <a:xfrm>
              <a:off x="1464334" y="6028791"/>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E</a:t>
              </a:r>
              <a:endParaRPr lang="en-SG" sz="1200" dirty="0">
                <a:solidFill>
                  <a:schemeClr val="tx1"/>
                </a:solidFill>
              </a:endParaRPr>
            </a:p>
          </p:txBody>
        </p:sp>
        <p:sp>
          <p:nvSpPr>
            <p:cNvPr id="56" name="Rectangle 55"/>
            <p:cNvSpPr/>
            <p:nvPr/>
          </p:nvSpPr>
          <p:spPr>
            <a:xfrm>
              <a:off x="1766587" y="6028791"/>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a:t>
              </a:r>
              <a:endParaRPr lang="en-SG" sz="1200" dirty="0">
                <a:solidFill>
                  <a:schemeClr val="tx1"/>
                </a:solidFill>
              </a:endParaRPr>
            </a:p>
          </p:txBody>
        </p:sp>
        <p:sp>
          <p:nvSpPr>
            <p:cNvPr id="57" name="Rectangle 56"/>
            <p:cNvSpPr/>
            <p:nvPr/>
          </p:nvSpPr>
          <p:spPr>
            <a:xfrm>
              <a:off x="1163817" y="6290248"/>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G</a:t>
              </a:r>
              <a:endParaRPr lang="en-SG" sz="1200" dirty="0">
                <a:solidFill>
                  <a:schemeClr val="tx1"/>
                </a:solidFill>
              </a:endParaRPr>
            </a:p>
          </p:txBody>
        </p:sp>
        <p:sp>
          <p:nvSpPr>
            <p:cNvPr id="58" name="Rectangle 57"/>
            <p:cNvSpPr/>
            <p:nvPr/>
          </p:nvSpPr>
          <p:spPr>
            <a:xfrm>
              <a:off x="1464334" y="6290247"/>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H</a:t>
              </a:r>
              <a:endParaRPr lang="en-SG" sz="1200" dirty="0">
                <a:solidFill>
                  <a:schemeClr val="tx1"/>
                </a:solidFill>
              </a:endParaRPr>
            </a:p>
          </p:txBody>
        </p:sp>
        <p:sp>
          <p:nvSpPr>
            <p:cNvPr id="59" name="Rectangle 58"/>
            <p:cNvSpPr/>
            <p:nvPr/>
          </p:nvSpPr>
          <p:spPr>
            <a:xfrm>
              <a:off x="1766587" y="6290246"/>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I</a:t>
              </a:r>
              <a:endParaRPr lang="en-SG" sz="1200" dirty="0">
                <a:solidFill>
                  <a:schemeClr val="tx1"/>
                </a:solidFill>
              </a:endParaRPr>
            </a:p>
          </p:txBody>
        </p:sp>
        <p:sp>
          <p:nvSpPr>
            <p:cNvPr id="80" name="Rounded Rectangle 79"/>
            <p:cNvSpPr/>
            <p:nvPr/>
          </p:nvSpPr>
          <p:spPr>
            <a:xfrm>
              <a:off x="3011915" y="5594962"/>
              <a:ext cx="1010987" cy="1055164"/>
            </a:xfrm>
            <a:prstGeom prst="roundRect">
              <a:avLst/>
            </a:prstGeom>
            <a:solidFill>
              <a:schemeClr val="bg1"/>
            </a:soli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81" name="Rectangle 80"/>
            <p:cNvSpPr/>
            <p:nvPr/>
          </p:nvSpPr>
          <p:spPr>
            <a:xfrm>
              <a:off x="3116141" y="5760525"/>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a:t>
              </a:r>
              <a:endParaRPr lang="en-SG" sz="1200" dirty="0">
                <a:solidFill>
                  <a:schemeClr val="tx1"/>
                </a:solidFill>
              </a:endParaRPr>
            </a:p>
          </p:txBody>
        </p:sp>
        <p:sp>
          <p:nvSpPr>
            <p:cNvPr id="82" name="Rectangle 81"/>
            <p:cNvSpPr/>
            <p:nvPr/>
          </p:nvSpPr>
          <p:spPr>
            <a:xfrm>
              <a:off x="3416658" y="5760525"/>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B</a:t>
              </a:r>
              <a:endParaRPr lang="en-SG" sz="1200" dirty="0">
                <a:solidFill>
                  <a:schemeClr val="tx1"/>
                </a:solidFill>
              </a:endParaRPr>
            </a:p>
          </p:txBody>
        </p:sp>
        <p:sp>
          <p:nvSpPr>
            <p:cNvPr id="83" name="Rectangle 82"/>
            <p:cNvSpPr/>
            <p:nvPr/>
          </p:nvSpPr>
          <p:spPr>
            <a:xfrm>
              <a:off x="3718911" y="5760524"/>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t>
              </a:r>
              <a:endParaRPr lang="en-SG" sz="1200" dirty="0">
                <a:solidFill>
                  <a:schemeClr val="tx1"/>
                </a:solidFill>
              </a:endParaRPr>
            </a:p>
          </p:txBody>
        </p:sp>
        <p:sp>
          <p:nvSpPr>
            <p:cNvPr id="84" name="Rectangle 83"/>
            <p:cNvSpPr/>
            <p:nvPr/>
          </p:nvSpPr>
          <p:spPr>
            <a:xfrm>
              <a:off x="3116141" y="6028791"/>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
              </a:r>
              <a:endParaRPr lang="en-SG" sz="1200" dirty="0">
                <a:solidFill>
                  <a:schemeClr val="tx1"/>
                </a:solidFill>
              </a:endParaRPr>
            </a:p>
          </p:txBody>
        </p:sp>
        <p:sp>
          <p:nvSpPr>
            <p:cNvPr id="85" name="Rectangle 84"/>
            <p:cNvSpPr/>
            <p:nvPr/>
          </p:nvSpPr>
          <p:spPr>
            <a:xfrm>
              <a:off x="3416658" y="6028791"/>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E</a:t>
              </a:r>
              <a:endParaRPr lang="en-SG" sz="1200" dirty="0">
                <a:solidFill>
                  <a:schemeClr val="tx1"/>
                </a:solidFill>
              </a:endParaRPr>
            </a:p>
          </p:txBody>
        </p:sp>
        <p:sp>
          <p:nvSpPr>
            <p:cNvPr id="86" name="Rectangle 85"/>
            <p:cNvSpPr/>
            <p:nvPr/>
          </p:nvSpPr>
          <p:spPr>
            <a:xfrm>
              <a:off x="3718911" y="6028791"/>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F</a:t>
              </a:r>
              <a:endParaRPr lang="en-SG" sz="1200" dirty="0">
                <a:solidFill>
                  <a:schemeClr val="tx1"/>
                </a:solidFill>
              </a:endParaRPr>
            </a:p>
          </p:txBody>
        </p:sp>
        <p:sp>
          <p:nvSpPr>
            <p:cNvPr id="87" name="Rectangle 86"/>
            <p:cNvSpPr/>
            <p:nvPr/>
          </p:nvSpPr>
          <p:spPr>
            <a:xfrm>
              <a:off x="3116141" y="6290248"/>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G</a:t>
              </a:r>
              <a:endParaRPr lang="en-SG" sz="1200" dirty="0">
                <a:solidFill>
                  <a:schemeClr val="tx1"/>
                </a:solidFill>
              </a:endParaRPr>
            </a:p>
          </p:txBody>
        </p:sp>
        <p:sp>
          <p:nvSpPr>
            <p:cNvPr id="88" name="Rectangle 87"/>
            <p:cNvSpPr/>
            <p:nvPr/>
          </p:nvSpPr>
          <p:spPr>
            <a:xfrm>
              <a:off x="3416658" y="6290247"/>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H</a:t>
              </a:r>
              <a:endParaRPr lang="en-SG" sz="1200" dirty="0">
                <a:solidFill>
                  <a:schemeClr val="tx1"/>
                </a:solidFill>
              </a:endParaRPr>
            </a:p>
          </p:txBody>
        </p:sp>
        <p:sp>
          <p:nvSpPr>
            <p:cNvPr id="89" name="Rectangle 88"/>
            <p:cNvSpPr/>
            <p:nvPr/>
          </p:nvSpPr>
          <p:spPr>
            <a:xfrm>
              <a:off x="3718911" y="6290246"/>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I</a:t>
              </a:r>
              <a:endParaRPr lang="en-SG" sz="1200" dirty="0">
                <a:solidFill>
                  <a:schemeClr val="tx1"/>
                </a:solidFill>
              </a:endParaRPr>
            </a:p>
          </p:txBody>
        </p:sp>
        <p:sp>
          <p:nvSpPr>
            <p:cNvPr id="90" name="Rounded Rectangle 89"/>
            <p:cNvSpPr/>
            <p:nvPr/>
          </p:nvSpPr>
          <p:spPr>
            <a:xfrm>
              <a:off x="4933486" y="5594962"/>
              <a:ext cx="1010987" cy="1055164"/>
            </a:xfrm>
            <a:prstGeom prst="roundRect">
              <a:avLst/>
            </a:prstGeom>
            <a:solidFill>
              <a:schemeClr val="bg1"/>
            </a:solidFill>
            <a:ln>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91" name="Rectangle 90"/>
            <p:cNvSpPr/>
            <p:nvPr/>
          </p:nvSpPr>
          <p:spPr>
            <a:xfrm>
              <a:off x="5037712" y="5760525"/>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a:t>
              </a:r>
              <a:endParaRPr lang="en-SG" sz="1200" dirty="0">
                <a:solidFill>
                  <a:schemeClr val="tx1"/>
                </a:solidFill>
              </a:endParaRPr>
            </a:p>
          </p:txBody>
        </p:sp>
        <p:sp>
          <p:nvSpPr>
            <p:cNvPr id="92" name="Rectangle 91"/>
            <p:cNvSpPr/>
            <p:nvPr/>
          </p:nvSpPr>
          <p:spPr>
            <a:xfrm>
              <a:off x="5338229" y="5760525"/>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B</a:t>
              </a:r>
              <a:endParaRPr lang="en-SG" sz="1200" dirty="0">
                <a:solidFill>
                  <a:schemeClr val="tx1"/>
                </a:solidFill>
              </a:endParaRPr>
            </a:p>
          </p:txBody>
        </p:sp>
        <p:sp>
          <p:nvSpPr>
            <p:cNvPr id="93" name="Rectangle 92"/>
            <p:cNvSpPr/>
            <p:nvPr/>
          </p:nvSpPr>
          <p:spPr>
            <a:xfrm>
              <a:off x="5640482" y="5760524"/>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a:t>
              </a:r>
              <a:endParaRPr lang="en-SG" sz="1200" dirty="0">
                <a:solidFill>
                  <a:schemeClr val="tx1"/>
                </a:solidFill>
              </a:endParaRPr>
            </a:p>
          </p:txBody>
        </p:sp>
        <p:sp>
          <p:nvSpPr>
            <p:cNvPr id="94" name="Rectangle 93"/>
            <p:cNvSpPr/>
            <p:nvPr/>
          </p:nvSpPr>
          <p:spPr>
            <a:xfrm>
              <a:off x="5037712" y="6028791"/>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D</a:t>
              </a:r>
              <a:endParaRPr lang="en-SG" sz="1200" dirty="0">
                <a:solidFill>
                  <a:schemeClr val="tx1"/>
                </a:solidFill>
              </a:endParaRPr>
            </a:p>
          </p:txBody>
        </p:sp>
        <p:sp>
          <p:nvSpPr>
            <p:cNvPr id="95" name="Rectangle 94"/>
            <p:cNvSpPr/>
            <p:nvPr/>
          </p:nvSpPr>
          <p:spPr>
            <a:xfrm>
              <a:off x="5338229" y="6028791"/>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E</a:t>
              </a:r>
              <a:endParaRPr lang="en-SG" sz="1200" dirty="0">
                <a:solidFill>
                  <a:schemeClr val="tx1"/>
                </a:solidFill>
              </a:endParaRPr>
            </a:p>
          </p:txBody>
        </p:sp>
        <p:sp>
          <p:nvSpPr>
            <p:cNvPr id="96" name="Rectangle 95"/>
            <p:cNvSpPr/>
            <p:nvPr/>
          </p:nvSpPr>
          <p:spPr>
            <a:xfrm>
              <a:off x="5640482" y="6028791"/>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F</a:t>
              </a:r>
              <a:endParaRPr lang="en-SG" sz="1200" dirty="0">
                <a:solidFill>
                  <a:schemeClr val="tx1"/>
                </a:solidFill>
              </a:endParaRPr>
            </a:p>
          </p:txBody>
        </p:sp>
        <p:sp>
          <p:nvSpPr>
            <p:cNvPr id="97" name="Rectangle 96"/>
            <p:cNvSpPr/>
            <p:nvPr/>
          </p:nvSpPr>
          <p:spPr>
            <a:xfrm>
              <a:off x="5037712" y="6290248"/>
              <a:ext cx="198028" cy="165088"/>
            </a:xfrm>
            <a:prstGeom prst="rect">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G</a:t>
              </a:r>
              <a:endParaRPr lang="en-SG" sz="1200" dirty="0">
                <a:solidFill>
                  <a:schemeClr val="tx1"/>
                </a:solidFill>
              </a:endParaRPr>
            </a:p>
          </p:txBody>
        </p:sp>
        <p:sp>
          <p:nvSpPr>
            <p:cNvPr id="98" name="Rectangle 97"/>
            <p:cNvSpPr/>
            <p:nvPr/>
          </p:nvSpPr>
          <p:spPr>
            <a:xfrm>
              <a:off x="5338229" y="6290247"/>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H</a:t>
              </a:r>
              <a:endParaRPr lang="en-SG" sz="1200" dirty="0">
                <a:solidFill>
                  <a:schemeClr val="tx1"/>
                </a:solidFill>
              </a:endParaRPr>
            </a:p>
          </p:txBody>
        </p:sp>
        <p:sp>
          <p:nvSpPr>
            <p:cNvPr id="99" name="Rectangle 98"/>
            <p:cNvSpPr/>
            <p:nvPr/>
          </p:nvSpPr>
          <p:spPr>
            <a:xfrm>
              <a:off x="5640482" y="6290246"/>
              <a:ext cx="198028" cy="165088"/>
            </a:xfrm>
            <a:prstGeom prst="rect">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I</a:t>
              </a:r>
              <a:endParaRPr lang="en-SG" sz="1200" dirty="0">
                <a:solidFill>
                  <a:schemeClr val="tx1"/>
                </a:solidFill>
              </a:endParaRPr>
            </a:p>
          </p:txBody>
        </p:sp>
        <p:sp>
          <p:nvSpPr>
            <p:cNvPr id="117" name="TextBox 116"/>
            <p:cNvSpPr txBox="1"/>
            <p:nvPr/>
          </p:nvSpPr>
          <p:spPr>
            <a:xfrm>
              <a:off x="6875471" y="5747362"/>
              <a:ext cx="1046121" cy="1015663"/>
            </a:xfrm>
            <a:prstGeom prst="rect">
              <a:avLst/>
            </a:prstGeom>
            <a:noFill/>
          </p:spPr>
          <p:txBody>
            <a:bodyPr wrap="square" rtlCol="0">
              <a:spAutoFit/>
            </a:bodyPr>
            <a:lstStyle/>
            <a:p>
              <a:pPr algn="ctr"/>
              <a:r>
                <a:rPr lang="en-US" sz="6000" dirty="0" smtClean="0"/>
                <a:t>…</a:t>
              </a:r>
              <a:endParaRPr lang="en-SG" sz="6000" dirty="0"/>
            </a:p>
          </p:txBody>
        </p:sp>
      </p:grpSp>
      <p:sp>
        <p:nvSpPr>
          <p:cNvPr id="8" name="Slide Number Placeholder 7"/>
          <p:cNvSpPr>
            <a:spLocks noGrp="1"/>
          </p:cNvSpPr>
          <p:nvPr>
            <p:ph type="sldNum" sz="quarter" idx="12"/>
          </p:nvPr>
        </p:nvSpPr>
        <p:spPr/>
        <p:txBody>
          <a:bodyPr/>
          <a:lstStyle/>
          <a:p>
            <a:pPr algn="r"/>
            <a:fld id="{6767FADE-2612-3649-B495-F644A23F288B}" type="slidenum">
              <a:rPr lang="en-US" smtClean="0"/>
              <a:pPr algn="r"/>
              <a:t>3</a:t>
            </a:fld>
            <a:endParaRPr lang="en-US" dirty="0"/>
          </a:p>
        </p:txBody>
      </p:sp>
    </p:spTree>
    <p:extLst>
      <p:ext uri="{BB962C8B-B14F-4D97-AF65-F5344CB8AC3E}">
        <p14:creationId xmlns:p14="http://schemas.microsoft.com/office/powerpoint/2010/main" val="37949826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73" name="Title 7"/>
          <p:cNvSpPr txBox="1">
            <a:spLocks/>
          </p:cNvSpPr>
          <p:nvPr/>
        </p:nvSpPr>
        <p:spPr>
          <a:xfrm>
            <a:off x="572808" y="290950"/>
            <a:ext cx="7431709"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Arrangement with groups</a:t>
            </a:r>
            <a:endParaRPr lang="en-GB" sz="3200" b="1" dirty="0" smtClean="0">
              <a:solidFill>
                <a:srgbClr val="FF0000"/>
              </a:solidFill>
            </a:endParaRPr>
          </a:p>
        </p:txBody>
      </p:sp>
      <p:sp>
        <p:nvSpPr>
          <p:cNvPr id="13" name="Subtitle 2"/>
          <p:cNvSpPr>
            <a:spLocks/>
          </p:cNvSpPr>
          <p:nvPr/>
        </p:nvSpPr>
        <p:spPr bwMode="auto">
          <a:xfrm>
            <a:off x="152400" y="1519311"/>
            <a:ext cx="8822788" cy="5120642"/>
          </a:xfrm>
          <a:prstGeom prst="rect">
            <a:avLst/>
          </a:prstGeom>
          <a:noFill/>
          <a:ln w="9525">
            <a:noFill/>
            <a:miter lim="800000"/>
            <a:headEnd/>
            <a:tailEnd/>
          </a:ln>
        </p:spPr>
        <p:txBody>
          <a:bodyPr/>
          <a:lstStyle/>
          <a:p>
            <a:pPr marL="342900" lvl="0" indent="-342900">
              <a:buFont typeface="Arial" pitchFamily="34" charset="0"/>
              <a:buChar char="•"/>
            </a:pPr>
            <a:r>
              <a:rPr lang="en-SG" sz="2400" dirty="0" smtClean="0">
                <a:latin typeface="Arial" pitchFamily="34" charset="0"/>
                <a:cs typeface="Arial" pitchFamily="34" charset="0"/>
              </a:rPr>
              <a:t>When different </a:t>
            </a:r>
            <a:r>
              <a:rPr lang="en-SG" sz="2400" dirty="0">
                <a:latin typeface="Arial" pitchFamily="34" charset="0"/>
                <a:cs typeface="Arial" pitchFamily="34" charset="0"/>
              </a:rPr>
              <a:t>objects are </a:t>
            </a:r>
            <a:r>
              <a:rPr lang="en-SG" sz="2400" b="1" u="sng" dirty="0">
                <a:latin typeface="Arial" pitchFamily="34" charset="0"/>
                <a:cs typeface="Arial" pitchFamily="34" charset="0"/>
              </a:rPr>
              <a:t>grouped</a:t>
            </a:r>
            <a:r>
              <a:rPr lang="en-SG" sz="2400" dirty="0">
                <a:latin typeface="Arial" pitchFamily="34" charset="0"/>
                <a:cs typeface="Arial" pitchFamily="34" charset="0"/>
              </a:rPr>
              <a:t>, </a:t>
            </a:r>
            <a:endParaRPr lang="en-SG" sz="2400" dirty="0" smtClean="0">
              <a:latin typeface="Arial" pitchFamily="34" charset="0"/>
              <a:cs typeface="Arial" pitchFamily="34" charset="0"/>
            </a:endParaRPr>
          </a:p>
          <a:p>
            <a:pPr marL="342900" lvl="0" indent="-342900">
              <a:buFont typeface="Arial" pitchFamily="34" charset="0"/>
              <a:buChar char="•"/>
            </a:pPr>
            <a:endParaRPr lang="en-SG" sz="2400" dirty="0" smtClean="0">
              <a:latin typeface="Arial" pitchFamily="34" charset="0"/>
              <a:cs typeface="Arial" pitchFamily="34" charset="0"/>
            </a:endParaRPr>
          </a:p>
          <a:p>
            <a:pPr lvl="0"/>
            <a:r>
              <a:rPr lang="en-SG" sz="2400" dirty="0" smtClean="0">
                <a:latin typeface="Arial" pitchFamily="34" charset="0"/>
                <a:cs typeface="Arial" pitchFamily="34" charset="0"/>
              </a:rPr>
              <a:t>	Number </a:t>
            </a:r>
            <a:r>
              <a:rPr lang="en-SG" sz="2400" dirty="0">
                <a:latin typeface="Arial" pitchFamily="34" charset="0"/>
                <a:cs typeface="Arial" pitchFamily="34" charset="0"/>
              </a:rPr>
              <a:t>of ways to arrange </a:t>
            </a:r>
            <a:endParaRPr lang="en-SG" sz="2400" dirty="0" smtClean="0">
              <a:latin typeface="Arial" pitchFamily="34" charset="0"/>
              <a:cs typeface="Arial" pitchFamily="34" charset="0"/>
            </a:endParaRPr>
          </a:p>
          <a:p>
            <a:pPr lvl="0"/>
            <a:r>
              <a:rPr lang="en-SG" sz="2400" dirty="0">
                <a:latin typeface="Arial" pitchFamily="34" charset="0"/>
                <a:cs typeface="Arial" pitchFamily="34" charset="0"/>
              </a:rPr>
              <a:t>	</a:t>
            </a:r>
            <a:r>
              <a:rPr lang="en-SG" sz="2400" dirty="0" smtClean="0">
                <a:latin typeface="Arial" pitchFamily="34" charset="0"/>
                <a:cs typeface="Arial" pitchFamily="34" charset="0"/>
              </a:rPr>
              <a:t>= </a:t>
            </a:r>
            <a:r>
              <a:rPr lang="en-SG" sz="2400" dirty="0">
                <a:latin typeface="Arial" pitchFamily="34" charset="0"/>
                <a:cs typeface="Arial" pitchFamily="34" charset="0"/>
              </a:rPr>
              <a:t>(</a:t>
            </a:r>
            <a:r>
              <a:rPr lang="en-SG" sz="2400" dirty="0" smtClean="0">
                <a:latin typeface="Arial" pitchFamily="34" charset="0"/>
                <a:cs typeface="Arial" pitchFamily="34" charset="0"/>
              </a:rPr>
              <a:t>Number </a:t>
            </a:r>
            <a:r>
              <a:rPr lang="en-SG" sz="2400" dirty="0">
                <a:latin typeface="Arial" pitchFamily="34" charset="0"/>
                <a:cs typeface="Arial" pitchFamily="34" charset="0"/>
              </a:rPr>
              <a:t>of </a:t>
            </a:r>
            <a:r>
              <a:rPr lang="en-SG" sz="2400" b="1" dirty="0">
                <a:solidFill>
                  <a:srgbClr val="00FF00"/>
                </a:solidFill>
                <a:latin typeface="Arial" pitchFamily="34" charset="0"/>
                <a:cs typeface="Arial" pitchFamily="34" charset="0"/>
              </a:rPr>
              <a:t>groups</a:t>
            </a:r>
            <a:r>
              <a:rPr lang="en-SG" sz="2400" dirty="0">
                <a:latin typeface="Arial" pitchFamily="34" charset="0"/>
                <a:cs typeface="Arial" pitchFamily="34" charset="0"/>
              </a:rPr>
              <a:t>)</a:t>
            </a:r>
            <a:r>
              <a:rPr lang="en-SG" sz="2400" b="1" dirty="0">
                <a:solidFill>
                  <a:srgbClr val="FF0000"/>
                </a:solidFill>
                <a:latin typeface="Arial" pitchFamily="34" charset="0"/>
                <a:cs typeface="Arial" pitchFamily="34" charset="0"/>
              </a:rPr>
              <a:t>!</a:t>
            </a:r>
            <a:r>
              <a:rPr lang="en-SG" sz="2400" dirty="0">
                <a:latin typeface="Arial" pitchFamily="34" charset="0"/>
                <a:cs typeface="Arial" pitchFamily="34" charset="0"/>
              </a:rPr>
              <a:t> </a:t>
            </a:r>
            <a:r>
              <a:rPr lang="en-SG" sz="2400" dirty="0" smtClean="0">
                <a:latin typeface="Arial" pitchFamily="34" charset="0"/>
                <a:cs typeface="Arial" pitchFamily="34" charset="0"/>
              </a:rPr>
              <a:t>    (Number </a:t>
            </a:r>
            <a:r>
              <a:rPr lang="en-SG" sz="2400" dirty="0">
                <a:latin typeface="Arial" pitchFamily="34" charset="0"/>
                <a:cs typeface="Arial" pitchFamily="34" charset="0"/>
              </a:rPr>
              <a:t>of </a:t>
            </a:r>
            <a:r>
              <a:rPr lang="en-SG" sz="2400" b="1" dirty="0">
                <a:solidFill>
                  <a:srgbClr val="0070C0"/>
                </a:solidFill>
                <a:latin typeface="Arial" pitchFamily="34" charset="0"/>
                <a:cs typeface="Arial" pitchFamily="34" charset="0"/>
              </a:rPr>
              <a:t>objects in </a:t>
            </a:r>
            <a:r>
              <a:rPr lang="en-SG" sz="2400" b="1" dirty="0" smtClean="0">
                <a:solidFill>
                  <a:srgbClr val="0070C0"/>
                </a:solidFill>
                <a:latin typeface="Arial" pitchFamily="34" charset="0"/>
                <a:cs typeface="Arial" pitchFamily="34" charset="0"/>
              </a:rPr>
              <a:t>group 1</a:t>
            </a:r>
            <a:r>
              <a:rPr lang="en-SG" sz="2400" dirty="0" smtClean="0">
                <a:latin typeface="Arial" pitchFamily="34" charset="0"/>
                <a:cs typeface="Arial" pitchFamily="34" charset="0"/>
              </a:rPr>
              <a:t>)</a:t>
            </a:r>
            <a:r>
              <a:rPr lang="en-SG" sz="2400" b="1" dirty="0" smtClean="0">
                <a:solidFill>
                  <a:srgbClr val="FF0000"/>
                </a:solidFill>
                <a:latin typeface="Arial" pitchFamily="34" charset="0"/>
                <a:cs typeface="Arial" pitchFamily="34" charset="0"/>
              </a:rPr>
              <a:t>!</a:t>
            </a:r>
            <a:r>
              <a:rPr lang="en-SG" sz="2400" dirty="0" smtClean="0">
                <a:latin typeface="Arial" pitchFamily="34" charset="0"/>
                <a:cs typeface="Arial" pitchFamily="34" charset="0"/>
              </a:rPr>
              <a:t> </a:t>
            </a:r>
          </a:p>
          <a:p>
            <a:pPr lvl="0"/>
            <a:r>
              <a:rPr lang="en-SG" sz="2400" dirty="0">
                <a:latin typeface="Arial" pitchFamily="34" charset="0"/>
                <a:cs typeface="Arial" pitchFamily="34" charset="0"/>
              </a:rPr>
              <a:t>	</a:t>
            </a:r>
            <a:r>
              <a:rPr lang="en-SG" sz="2400" dirty="0" smtClean="0">
                <a:latin typeface="Arial" pitchFamily="34" charset="0"/>
                <a:cs typeface="Arial" pitchFamily="34" charset="0"/>
              </a:rPr>
              <a:t>	    (Number </a:t>
            </a:r>
            <a:r>
              <a:rPr lang="en-SG" sz="2400" dirty="0">
                <a:latin typeface="Arial" pitchFamily="34" charset="0"/>
                <a:cs typeface="Arial" pitchFamily="34" charset="0"/>
              </a:rPr>
              <a:t>of </a:t>
            </a:r>
            <a:r>
              <a:rPr lang="en-SG" sz="2400" b="1" dirty="0">
                <a:solidFill>
                  <a:srgbClr val="7030A0"/>
                </a:solidFill>
                <a:latin typeface="Arial" pitchFamily="34" charset="0"/>
                <a:cs typeface="Arial" pitchFamily="34" charset="0"/>
              </a:rPr>
              <a:t>objects in </a:t>
            </a:r>
            <a:r>
              <a:rPr lang="en-SG" sz="2400" b="1" dirty="0" smtClean="0">
                <a:solidFill>
                  <a:srgbClr val="7030A0"/>
                </a:solidFill>
                <a:latin typeface="Arial" pitchFamily="34" charset="0"/>
                <a:cs typeface="Arial" pitchFamily="34" charset="0"/>
              </a:rPr>
              <a:t>group 2</a:t>
            </a:r>
            <a:r>
              <a:rPr lang="en-SG" sz="2400" dirty="0" smtClean="0">
                <a:latin typeface="Arial" pitchFamily="34" charset="0"/>
                <a:cs typeface="Arial" pitchFamily="34" charset="0"/>
              </a:rPr>
              <a:t>)</a:t>
            </a:r>
            <a:r>
              <a:rPr lang="en-SG" sz="2400" b="1" dirty="0" smtClean="0">
                <a:solidFill>
                  <a:srgbClr val="FF0000"/>
                </a:solidFill>
                <a:latin typeface="Arial" pitchFamily="34" charset="0"/>
                <a:cs typeface="Arial" pitchFamily="34" charset="0"/>
              </a:rPr>
              <a:t>!</a:t>
            </a:r>
            <a:r>
              <a:rPr lang="en-SG" sz="2400" dirty="0" smtClean="0">
                <a:latin typeface="Arial" pitchFamily="34" charset="0"/>
                <a:cs typeface="Arial" pitchFamily="34" charset="0"/>
              </a:rPr>
              <a:t> </a:t>
            </a:r>
            <a:r>
              <a:rPr lang="en-SG" sz="2400" dirty="0">
                <a:latin typeface="Arial" pitchFamily="34" charset="0"/>
                <a:cs typeface="Arial" pitchFamily="34" charset="0"/>
              </a:rPr>
              <a:t> </a:t>
            </a:r>
            <a:r>
              <a:rPr lang="en-SG" sz="2400" dirty="0" smtClean="0">
                <a:latin typeface="Arial" pitchFamily="34" charset="0"/>
                <a:cs typeface="Arial" pitchFamily="34" charset="0"/>
              </a:rPr>
              <a:t>    </a:t>
            </a:r>
            <a:r>
              <a:rPr lang="en-SG" sz="2400" dirty="0">
                <a:latin typeface="Arial" pitchFamily="34" charset="0"/>
                <a:cs typeface="Arial" pitchFamily="34" charset="0"/>
              </a:rPr>
              <a:t>…    </a:t>
            </a: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p:txBody>
      </p:sp>
      <p:pic>
        <p:nvPicPr>
          <p:cNvPr id="6" name="Picture 2" descr="http://sp.rpcs.org/faculty/Grade4/Website%20Graphics/_w/writing%20smiley_gi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7997" y="241505"/>
            <a:ext cx="560890" cy="59104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6767FADE-2612-3649-B495-F644A23F288B}" type="slidenum">
              <a:rPr lang="en-US" smtClean="0"/>
              <a:pPr/>
              <a:t>30</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59476023"/>
              </p:ext>
            </p:extLst>
          </p:nvPr>
        </p:nvGraphicFramePr>
        <p:xfrm>
          <a:off x="3855173" y="2720687"/>
          <a:ext cx="261937" cy="288925"/>
        </p:xfrm>
        <a:graphic>
          <a:graphicData uri="http://schemas.openxmlformats.org/presentationml/2006/ole">
            <mc:AlternateContent xmlns:mc="http://schemas.openxmlformats.org/markup-compatibility/2006">
              <mc:Choice xmlns:v="urn:schemas-microsoft-com:vml" Requires="v">
                <p:oleObj spid="_x0000_s9284" name="Equation" r:id="rId4" imgW="114120" imgH="126720" progId="Equation.3">
                  <p:embed/>
                </p:oleObj>
              </mc:Choice>
              <mc:Fallback>
                <p:oleObj name="Equation" r:id="rId4" imgW="114120" imgH="126720" progId="Equation.3">
                  <p:embed/>
                  <p:pic>
                    <p:nvPicPr>
                      <p:cNvPr id="0" name=""/>
                      <p:cNvPicPr>
                        <a:picLocks noChangeAspect="1" noChangeArrowheads="1"/>
                      </p:cNvPicPr>
                      <p:nvPr/>
                    </p:nvPicPr>
                    <p:blipFill>
                      <a:blip r:embed="rId5"/>
                      <a:srcRect/>
                      <a:stretch>
                        <a:fillRect/>
                      </a:stretch>
                    </p:blipFill>
                    <p:spPr bwMode="auto">
                      <a:xfrm>
                        <a:off x="3855173" y="2720687"/>
                        <a:ext cx="261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200035221"/>
              </p:ext>
            </p:extLst>
          </p:nvPr>
        </p:nvGraphicFramePr>
        <p:xfrm>
          <a:off x="1166668" y="3102551"/>
          <a:ext cx="261938" cy="288925"/>
        </p:xfrm>
        <a:graphic>
          <a:graphicData uri="http://schemas.openxmlformats.org/presentationml/2006/ole">
            <mc:AlternateContent xmlns:mc="http://schemas.openxmlformats.org/markup-compatibility/2006">
              <mc:Choice xmlns:v="urn:schemas-microsoft-com:vml" Requires="v">
                <p:oleObj spid="_x0000_s9285" name="Equation" r:id="rId6" imgW="114120" imgH="126720" progId="Equation.3">
                  <p:embed/>
                </p:oleObj>
              </mc:Choice>
              <mc:Fallback>
                <p:oleObj name="Equation" r:id="rId6" imgW="114120" imgH="1267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6668" y="3102551"/>
                        <a:ext cx="2619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896872184"/>
              </p:ext>
            </p:extLst>
          </p:nvPr>
        </p:nvGraphicFramePr>
        <p:xfrm>
          <a:off x="6051591" y="3102551"/>
          <a:ext cx="261937" cy="288925"/>
        </p:xfrm>
        <a:graphic>
          <a:graphicData uri="http://schemas.openxmlformats.org/presentationml/2006/ole">
            <mc:AlternateContent xmlns:mc="http://schemas.openxmlformats.org/markup-compatibility/2006">
              <mc:Choice xmlns:v="urn:schemas-microsoft-com:vml" Requires="v">
                <p:oleObj spid="_x0000_s9286" name="Equation" r:id="rId8" imgW="114102" imgH="126780" progId="Equation.3">
                  <p:embed/>
                </p:oleObj>
              </mc:Choice>
              <mc:Fallback>
                <p:oleObj name="Equation" r:id="rId8" imgW="114102" imgH="1267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1591" y="3102551"/>
                        <a:ext cx="2619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30016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457200" y="274638"/>
            <a:ext cx="8229600" cy="647415"/>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solidFill>
                  <a:prstClr val="black"/>
                </a:solidFill>
              </a:rPr>
              <a:t>Example</a:t>
            </a:r>
            <a:endParaRPr lang="en-US" sz="3200" dirty="0" smtClean="0">
              <a:solidFill>
                <a:prstClr val="black"/>
              </a:solidFill>
            </a:endParaRPr>
          </a:p>
        </p:txBody>
      </p:sp>
      <p:sp>
        <p:nvSpPr>
          <p:cNvPr id="4" name="Rectangle 3"/>
          <p:cNvSpPr/>
          <p:nvPr/>
        </p:nvSpPr>
        <p:spPr>
          <a:xfrm>
            <a:off x="640080" y="922053"/>
            <a:ext cx="7798526" cy="2246769"/>
          </a:xfrm>
          <a:prstGeom prst="rect">
            <a:avLst/>
          </a:prstGeom>
        </p:spPr>
        <p:txBody>
          <a:bodyPr wrap="square">
            <a:spAutoFit/>
          </a:bodyPr>
          <a:lstStyle/>
          <a:p>
            <a:r>
              <a:rPr lang="en-SG" sz="2000" dirty="0" smtClean="0">
                <a:latin typeface="Arial" pitchFamily="34" charset="0"/>
                <a:cs typeface="Arial" pitchFamily="34" charset="0"/>
              </a:rPr>
              <a:t>There are one red, one green, one blue, one yellow and one orange marble to be placed in five different containers C1, C2, C3, C4 and C5. </a:t>
            </a:r>
          </a:p>
          <a:p>
            <a:r>
              <a:rPr lang="en-SG" sz="2000" dirty="0" smtClean="0">
                <a:latin typeface="Arial" pitchFamily="34" charset="0"/>
                <a:cs typeface="Arial" pitchFamily="34" charset="0"/>
              </a:rPr>
              <a:t>If t</a:t>
            </a:r>
            <a:r>
              <a:rPr lang="en-US" sz="2000" dirty="0" smtClean="0">
                <a:latin typeface="Arial" pitchFamily="34" charset="0"/>
                <a:cs typeface="Arial" pitchFamily="34" charset="0"/>
              </a:rPr>
              <a:t>he </a:t>
            </a:r>
            <a:r>
              <a:rPr lang="en-US" sz="2000" dirty="0">
                <a:latin typeface="Arial" pitchFamily="34" charset="0"/>
                <a:cs typeface="Arial" pitchFamily="34" charset="0"/>
              </a:rPr>
              <a:t>red and green marbles have to be placed in containers next to each other, while the blue, yellow and orange marbles have to </a:t>
            </a:r>
            <a:r>
              <a:rPr lang="en-US" sz="2000" dirty="0" smtClean="0">
                <a:latin typeface="Arial" pitchFamily="34" charset="0"/>
                <a:cs typeface="Arial" pitchFamily="34" charset="0"/>
              </a:rPr>
              <a:t>be placed </a:t>
            </a:r>
            <a:r>
              <a:rPr lang="en-US" sz="2000" dirty="0">
                <a:latin typeface="Arial" pitchFamily="34" charset="0"/>
                <a:cs typeface="Arial" pitchFamily="34" charset="0"/>
              </a:rPr>
              <a:t>in containers next to </a:t>
            </a:r>
            <a:r>
              <a:rPr lang="en-US" sz="2000" dirty="0" smtClean="0">
                <a:latin typeface="Arial" pitchFamily="34" charset="0"/>
                <a:cs typeface="Arial" pitchFamily="34" charset="0"/>
              </a:rPr>
              <a:t>one another, h</a:t>
            </a:r>
            <a:r>
              <a:rPr lang="en-SG" sz="2000" dirty="0" smtClean="0">
                <a:latin typeface="Arial" pitchFamily="34" charset="0"/>
                <a:cs typeface="Arial" pitchFamily="34" charset="0"/>
              </a:rPr>
              <a:t>ow many different ways can we </a:t>
            </a:r>
            <a:r>
              <a:rPr lang="en-SG" sz="2000" dirty="0" smtClean="0">
                <a:solidFill>
                  <a:srgbClr val="FF0000"/>
                </a:solidFill>
                <a:latin typeface="Arial" pitchFamily="34" charset="0"/>
                <a:cs typeface="Arial" pitchFamily="34" charset="0"/>
              </a:rPr>
              <a:t>arrange</a:t>
            </a:r>
            <a:r>
              <a:rPr lang="en-SG" sz="2000" dirty="0" smtClean="0">
                <a:latin typeface="Arial" pitchFamily="34" charset="0"/>
                <a:cs typeface="Arial" pitchFamily="34" charset="0"/>
              </a:rPr>
              <a:t> the marbles into the different containers? </a:t>
            </a:r>
            <a:endParaRPr lang="en-SG" sz="2000" dirty="0">
              <a:latin typeface="Arial" pitchFamily="34" charset="0"/>
              <a:cs typeface="Arial" pitchFamily="34" charset="0"/>
            </a:endParaRPr>
          </a:p>
        </p:txBody>
      </p:sp>
      <p:sp>
        <p:nvSpPr>
          <p:cNvPr id="6" name="Rectangle 5"/>
          <p:cNvSpPr/>
          <p:nvPr/>
        </p:nvSpPr>
        <p:spPr>
          <a:xfrm>
            <a:off x="352694" y="5400027"/>
            <a:ext cx="8085912" cy="417550"/>
          </a:xfrm>
          <a:prstGeom prst="rect">
            <a:avLst/>
          </a:prstGeom>
        </p:spPr>
        <p:txBody>
          <a:bodyPr wrap="square">
            <a:spAutoFit/>
          </a:bodyPr>
          <a:lstStyle/>
          <a:p>
            <a:pPr marL="269875">
              <a:lnSpc>
                <a:spcPct val="115000"/>
              </a:lnSpc>
              <a:spcBef>
                <a:spcPts val="1200"/>
              </a:spcBef>
              <a:spcAft>
                <a:spcPts val="600"/>
              </a:spcAft>
            </a:pPr>
            <a:r>
              <a:rPr lang="en-US" sz="2000" dirty="0" smtClean="0">
                <a:latin typeface="Arial"/>
                <a:ea typeface="SimSun"/>
              </a:rPr>
              <a:t>First arrange the grouped objects, then arrange within each group:</a:t>
            </a:r>
            <a:endParaRPr lang="en-SG" sz="2000" dirty="0">
              <a:latin typeface="Times New Roman"/>
              <a:ea typeface="SimSun"/>
            </a:endParaRPr>
          </a:p>
        </p:txBody>
      </p:sp>
      <p:grpSp>
        <p:nvGrpSpPr>
          <p:cNvPr id="19" name="Group 18"/>
          <p:cNvGrpSpPr/>
          <p:nvPr/>
        </p:nvGrpSpPr>
        <p:grpSpPr>
          <a:xfrm>
            <a:off x="893298" y="3286814"/>
            <a:ext cx="3320322" cy="1889694"/>
            <a:chOff x="893298" y="3259104"/>
            <a:chExt cx="3320322" cy="1889694"/>
          </a:xfrm>
        </p:grpSpPr>
        <p:sp>
          <p:nvSpPr>
            <p:cNvPr id="2" name="Oval 1"/>
            <p:cNvSpPr>
              <a:spLocks noChangeAspect="1"/>
            </p:cNvSpPr>
            <p:nvPr/>
          </p:nvSpPr>
          <p:spPr>
            <a:xfrm>
              <a:off x="984737" y="3756101"/>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t>
              </a:r>
              <a:endParaRPr lang="en-SG" dirty="0">
                <a:solidFill>
                  <a:schemeClr val="tx1"/>
                </a:solidFill>
              </a:endParaRPr>
            </a:p>
          </p:txBody>
        </p:sp>
        <p:sp>
          <p:nvSpPr>
            <p:cNvPr id="7" name="Oval 6"/>
            <p:cNvSpPr>
              <a:spLocks noChangeAspect="1"/>
            </p:cNvSpPr>
            <p:nvPr/>
          </p:nvSpPr>
          <p:spPr>
            <a:xfrm>
              <a:off x="1699846" y="3756101"/>
              <a:ext cx="369137" cy="368640"/>
            </a:xfrm>
            <a:prstGeom prst="ellipse">
              <a:avLst/>
            </a:prstGeom>
            <a:solidFill>
              <a:srgbClr val="00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endParaRPr lang="en-SG" dirty="0">
                <a:solidFill>
                  <a:schemeClr val="tx1"/>
                </a:solidFill>
              </a:endParaRPr>
            </a:p>
          </p:txBody>
        </p:sp>
        <p:sp>
          <p:nvSpPr>
            <p:cNvPr id="9" name="Oval 8"/>
            <p:cNvSpPr>
              <a:spLocks noChangeAspect="1"/>
            </p:cNvSpPr>
            <p:nvPr/>
          </p:nvSpPr>
          <p:spPr>
            <a:xfrm>
              <a:off x="2383815" y="3756101"/>
              <a:ext cx="369137" cy="368640"/>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endParaRPr lang="en-SG" dirty="0">
                <a:solidFill>
                  <a:schemeClr val="tx1"/>
                </a:solidFill>
              </a:endParaRPr>
            </a:p>
          </p:txBody>
        </p:sp>
        <p:sp>
          <p:nvSpPr>
            <p:cNvPr id="10" name="Oval 9"/>
            <p:cNvSpPr>
              <a:spLocks noChangeAspect="1"/>
            </p:cNvSpPr>
            <p:nvPr/>
          </p:nvSpPr>
          <p:spPr>
            <a:xfrm>
              <a:off x="3056720" y="3756101"/>
              <a:ext cx="369137" cy="368640"/>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Y</a:t>
              </a:r>
              <a:endParaRPr lang="en-SG" dirty="0">
                <a:solidFill>
                  <a:schemeClr val="tx1"/>
                </a:solidFill>
              </a:endParaRPr>
            </a:p>
          </p:txBody>
        </p:sp>
        <p:sp>
          <p:nvSpPr>
            <p:cNvPr id="11" name="Oval 10"/>
            <p:cNvSpPr>
              <a:spLocks noChangeAspect="1"/>
            </p:cNvSpPr>
            <p:nvPr/>
          </p:nvSpPr>
          <p:spPr>
            <a:xfrm>
              <a:off x="3753043" y="3756101"/>
              <a:ext cx="369137" cy="368640"/>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a:t>
              </a:r>
              <a:endParaRPr lang="en-SG" dirty="0">
                <a:solidFill>
                  <a:schemeClr val="tx1"/>
                </a:solidFill>
              </a:endParaRPr>
            </a:p>
          </p:txBody>
        </p:sp>
        <p:sp>
          <p:nvSpPr>
            <p:cNvPr id="3" name="Flowchart: Magnetic Disk 2"/>
            <p:cNvSpPr/>
            <p:nvPr/>
          </p:nvSpPr>
          <p:spPr>
            <a:xfrm>
              <a:off x="893298" y="4332872"/>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C1</a:t>
              </a:r>
              <a:endParaRPr lang="en-SG" dirty="0">
                <a:solidFill>
                  <a:schemeClr val="tx1"/>
                </a:solidFill>
              </a:endParaRPr>
            </a:p>
          </p:txBody>
        </p:sp>
        <p:sp>
          <p:nvSpPr>
            <p:cNvPr id="12" name="Flowchart: Magnetic Disk 11"/>
            <p:cNvSpPr/>
            <p:nvPr/>
          </p:nvSpPr>
          <p:spPr>
            <a:xfrm>
              <a:off x="1608405" y="4332872"/>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C2</a:t>
              </a:r>
              <a:endParaRPr lang="en-SG" dirty="0">
                <a:solidFill>
                  <a:schemeClr val="tx1"/>
                </a:solidFill>
              </a:endParaRPr>
            </a:p>
          </p:txBody>
        </p:sp>
        <p:sp>
          <p:nvSpPr>
            <p:cNvPr id="13" name="Flowchart: Magnetic Disk 12"/>
            <p:cNvSpPr/>
            <p:nvPr/>
          </p:nvSpPr>
          <p:spPr>
            <a:xfrm>
              <a:off x="2292374" y="4332872"/>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C3</a:t>
              </a:r>
              <a:endParaRPr lang="en-SG" dirty="0">
                <a:solidFill>
                  <a:schemeClr val="tx1"/>
                </a:solidFill>
              </a:endParaRPr>
            </a:p>
          </p:txBody>
        </p:sp>
        <p:sp>
          <p:nvSpPr>
            <p:cNvPr id="14" name="Flowchart: Magnetic Disk 13"/>
            <p:cNvSpPr/>
            <p:nvPr/>
          </p:nvSpPr>
          <p:spPr>
            <a:xfrm>
              <a:off x="2965279" y="4332872"/>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C4</a:t>
              </a:r>
              <a:endParaRPr lang="en-SG" dirty="0">
                <a:solidFill>
                  <a:schemeClr val="tx1"/>
                </a:solidFill>
              </a:endParaRPr>
            </a:p>
          </p:txBody>
        </p:sp>
        <p:sp>
          <p:nvSpPr>
            <p:cNvPr id="17" name="Flowchart: Magnetic Disk 16"/>
            <p:cNvSpPr/>
            <p:nvPr/>
          </p:nvSpPr>
          <p:spPr>
            <a:xfrm>
              <a:off x="3661602" y="4332872"/>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C5</a:t>
              </a:r>
              <a:endParaRPr lang="en-SG" dirty="0">
                <a:solidFill>
                  <a:schemeClr val="tx1"/>
                </a:solidFill>
              </a:endParaRPr>
            </a:p>
          </p:txBody>
        </p:sp>
        <p:sp>
          <p:nvSpPr>
            <p:cNvPr id="5" name="Rounded Rectangle 4"/>
            <p:cNvSpPr/>
            <p:nvPr/>
          </p:nvSpPr>
          <p:spPr>
            <a:xfrm>
              <a:off x="893298" y="3647134"/>
              <a:ext cx="1267125" cy="587252"/>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6" name="Rounded Rectangle 15"/>
            <p:cNvSpPr/>
            <p:nvPr/>
          </p:nvSpPr>
          <p:spPr>
            <a:xfrm>
              <a:off x="2292374" y="3630722"/>
              <a:ext cx="1921246" cy="587252"/>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5" name="TextBox 14"/>
            <p:cNvSpPr txBox="1"/>
            <p:nvPr/>
          </p:nvSpPr>
          <p:spPr>
            <a:xfrm>
              <a:off x="939017" y="3261390"/>
              <a:ext cx="1175686" cy="369332"/>
            </a:xfrm>
            <a:prstGeom prst="rect">
              <a:avLst/>
            </a:prstGeom>
            <a:noFill/>
          </p:spPr>
          <p:txBody>
            <a:bodyPr wrap="square" rtlCol="0">
              <a:spAutoFit/>
            </a:bodyPr>
            <a:lstStyle/>
            <a:p>
              <a:pPr algn="ctr"/>
              <a:r>
                <a:rPr lang="en-US" dirty="0" smtClean="0">
                  <a:solidFill>
                    <a:srgbClr val="002060"/>
                  </a:solidFill>
                </a:rPr>
                <a:t>Group 1</a:t>
              </a:r>
              <a:endParaRPr lang="en-SG" dirty="0">
                <a:solidFill>
                  <a:srgbClr val="002060"/>
                </a:solidFill>
              </a:endParaRPr>
            </a:p>
          </p:txBody>
        </p:sp>
        <p:sp>
          <p:nvSpPr>
            <p:cNvPr id="18" name="TextBox 17"/>
            <p:cNvSpPr txBox="1"/>
            <p:nvPr/>
          </p:nvSpPr>
          <p:spPr>
            <a:xfrm>
              <a:off x="2650475" y="3259104"/>
              <a:ext cx="1175686" cy="369332"/>
            </a:xfrm>
            <a:prstGeom prst="rect">
              <a:avLst/>
            </a:prstGeom>
            <a:noFill/>
          </p:spPr>
          <p:txBody>
            <a:bodyPr wrap="square" rtlCol="0">
              <a:spAutoFit/>
            </a:bodyPr>
            <a:lstStyle/>
            <a:p>
              <a:pPr algn="ctr"/>
              <a:r>
                <a:rPr lang="en-US" dirty="0" smtClean="0">
                  <a:solidFill>
                    <a:srgbClr val="002060"/>
                  </a:solidFill>
                </a:rPr>
                <a:t>Group 2</a:t>
              </a:r>
              <a:endParaRPr lang="en-SG" dirty="0">
                <a:solidFill>
                  <a:srgbClr val="002060"/>
                </a:solidFill>
              </a:endParaRPr>
            </a:p>
          </p:txBody>
        </p:sp>
      </p:grpSp>
      <p:sp>
        <p:nvSpPr>
          <p:cNvPr id="21" name="Slide Number Placeholder 20"/>
          <p:cNvSpPr>
            <a:spLocks noGrp="1"/>
          </p:cNvSpPr>
          <p:nvPr>
            <p:ph type="sldNum" sz="quarter" idx="12"/>
          </p:nvPr>
        </p:nvSpPr>
        <p:spPr/>
        <p:txBody>
          <a:bodyPr/>
          <a:lstStyle/>
          <a:p>
            <a:fld id="{6767FADE-2612-3649-B495-F644A23F288B}" type="slidenum">
              <a:rPr lang="en-US" smtClean="0"/>
              <a:pPr/>
              <a:t>31</a:t>
            </a:fld>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val="2308921992"/>
              </p:ext>
            </p:extLst>
          </p:nvPr>
        </p:nvGraphicFramePr>
        <p:xfrm>
          <a:off x="727858" y="5952925"/>
          <a:ext cx="2328862" cy="463550"/>
        </p:xfrm>
        <a:graphic>
          <a:graphicData uri="http://schemas.openxmlformats.org/presentationml/2006/ole">
            <mc:AlternateContent xmlns:mc="http://schemas.openxmlformats.org/markup-compatibility/2006">
              <mc:Choice xmlns:v="urn:schemas-microsoft-com:vml" Requires="v">
                <p:oleObj spid="_x0000_s10263" name="Equation" r:id="rId3" imgW="1015920" imgH="203040" progId="Equation.3">
                  <p:embed/>
                </p:oleObj>
              </mc:Choice>
              <mc:Fallback>
                <p:oleObj name="Equation" r:id="rId3" imgW="1015920" imgH="203040" progId="Equation.3">
                  <p:embed/>
                  <p:pic>
                    <p:nvPicPr>
                      <p:cNvPr id="0" name=""/>
                      <p:cNvPicPr>
                        <a:picLocks noChangeAspect="1" noChangeArrowheads="1"/>
                      </p:cNvPicPr>
                      <p:nvPr/>
                    </p:nvPicPr>
                    <p:blipFill>
                      <a:blip r:embed="rId4"/>
                      <a:srcRect/>
                      <a:stretch>
                        <a:fillRect/>
                      </a:stretch>
                    </p:blipFill>
                    <p:spPr bwMode="auto">
                      <a:xfrm>
                        <a:off x="727858" y="5952925"/>
                        <a:ext cx="23288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1132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txBox="1">
            <a:spLocks noChangeArrowheads="1"/>
          </p:cNvSpPr>
          <p:nvPr/>
        </p:nvSpPr>
        <p:spPr>
          <a:xfrm>
            <a:off x="517388" y="304805"/>
            <a:ext cx="7965430" cy="736204"/>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Test Yourself 7</a:t>
            </a:r>
            <a:endParaRPr lang="en-GB" sz="3200" b="1" dirty="0" smtClean="0"/>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3" name="Picture 12"/>
          <p:cNvPicPr/>
          <p:nvPr/>
        </p:nvPicPr>
        <p:blipFill rotWithShape="1">
          <a:blip r:embed="rId3">
            <a:extLst>
              <a:ext uri="{28A0092B-C50C-407E-A947-70E740481C1C}">
                <a14:useLocalDpi xmlns:a14="http://schemas.microsoft.com/office/drawing/2010/main" val="0"/>
              </a:ext>
            </a:extLst>
          </a:blip>
          <a:srcRect t="15427" b="16077"/>
          <a:stretch/>
        </p:blipFill>
        <p:spPr bwMode="auto">
          <a:xfrm>
            <a:off x="4500101" y="203000"/>
            <a:ext cx="885825" cy="606751"/>
          </a:xfrm>
          <a:prstGeom prst="rect">
            <a:avLst/>
          </a:prstGeom>
          <a:noFill/>
          <a:ln>
            <a:noFill/>
          </a:ln>
        </p:spPr>
      </p:pic>
      <p:sp>
        <p:nvSpPr>
          <p:cNvPr id="12" name="Rectangle 3"/>
          <p:cNvSpPr txBox="1">
            <a:spLocks noChangeArrowheads="1"/>
          </p:cNvSpPr>
          <p:nvPr/>
        </p:nvSpPr>
        <p:spPr>
          <a:xfrm>
            <a:off x="517387" y="2526910"/>
            <a:ext cx="7965431" cy="41974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0" hangingPunct="0">
              <a:lnSpc>
                <a:spcPct val="120000"/>
              </a:lnSpc>
              <a:spcAft>
                <a:spcPts val="600"/>
              </a:spcAft>
              <a:buNone/>
            </a:pPr>
            <a:r>
              <a:rPr lang="en-US" sz="2800" dirty="0" smtClean="0">
                <a:latin typeface="Arial" pitchFamily="34" charset="0"/>
                <a:cs typeface="Arial" pitchFamily="34" charset="0"/>
              </a:rPr>
              <a:t>In how many ways can nine different books be placed on a shelf if the five books A, E, I, O, U are to be placed next to each other and the other four books D, C, T, </a:t>
            </a:r>
            <a:r>
              <a:rPr lang="en-US" sz="2800" dirty="0">
                <a:latin typeface="Arial" pitchFamily="34" charset="0"/>
                <a:cs typeface="Arial" pitchFamily="34" charset="0"/>
              </a:rPr>
              <a:t>N are to be placed next to each other ?</a:t>
            </a:r>
            <a:endParaRPr lang="en-US" sz="2800" dirty="0" smtClean="0">
              <a:latin typeface="Arial" pitchFamily="34" charset="0"/>
              <a:cs typeface="Arial" pitchFamily="34" charset="0"/>
            </a:endParaRPr>
          </a:p>
          <a:p>
            <a:pPr marL="0" indent="0">
              <a:buNone/>
            </a:pPr>
            <a:endParaRPr lang="en-SG" sz="1800" dirty="0" smtClean="0">
              <a:latin typeface="Arial" pitchFamily="34" charset="0"/>
              <a:cs typeface="Arial" pitchFamily="34" charset="0"/>
            </a:endParaRPr>
          </a:p>
          <a:p>
            <a:pPr marL="0" indent="0">
              <a:buNone/>
            </a:pPr>
            <a:r>
              <a:rPr lang="en-SG" sz="1800" dirty="0" smtClean="0">
                <a:latin typeface="Arial" pitchFamily="34" charset="0"/>
                <a:cs typeface="Arial" pitchFamily="34" charset="0"/>
              </a:rPr>
              <a:t>Number </a:t>
            </a:r>
            <a:r>
              <a:rPr lang="en-SG" sz="1800" dirty="0">
                <a:latin typeface="Arial" pitchFamily="34" charset="0"/>
                <a:cs typeface="Arial" pitchFamily="34" charset="0"/>
              </a:rPr>
              <a:t>of ways to arrange </a:t>
            </a:r>
            <a:r>
              <a:rPr lang="en-SG" sz="1800" dirty="0" smtClean="0">
                <a:latin typeface="Arial" pitchFamily="34" charset="0"/>
                <a:cs typeface="Arial" pitchFamily="34" charset="0"/>
              </a:rPr>
              <a:t>= (</a:t>
            </a:r>
            <a:r>
              <a:rPr lang="en-SG" sz="1800" dirty="0">
                <a:latin typeface="Arial" pitchFamily="34" charset="0"/>
                <a:cs typeface="Arial" pitchFamily="34" charset="0"/>
              </a:rPr>
              <a:t>Number of </a:t>
            </a:r>
            <a:r>
              <a:rPr lang="en-SG" sz="1800" b="1" dirty="0">
                <a:solidFill>
                  <a:srgbClr val="00FF00"/>
                </a:solidFill>
                <a:latin typeface="Arial" pitchFamily="34" charset="0"/>
                <a:cs typeface="Arial" pitchFamily="34" charset="0"/>
              </a:rPr>
              <a:t>groups</a:t>
            </a:r>
            <a:r>
              <a:rPr lang="en-SG" sz="1800" dirty="0">
                <a:latin typeface="Arial" pitchFamily="34" charset="0"/>
                <a:cs typeface="Arial" pitchFamily="34" charset="0"/>
              </a:rPr>
              <a:t>)</a:t>
            </a:r>
            <a:r>
              <a:rPr lang="en-SG" sz="1800" b="1" dirty="0">
                <a:solidFill>
                  <a:srgbClr val="FF0000"/>
                </a:solidFill>
                <a:latin typeface="Arial" pitchFamily="34" charset="0"/>
                <a:cs typeface="Arial" pitchFamily="34" charset="0"/>
              </a:rPr>
              <a:t>!</a:t>
            </a:r>
            <a:r>
              <a:rPr lang="en-SG" sz="1800" dirty="0">
                <a:latin typeface="Arial" pitchFamily="34" charset="0"/>
                <a:cs typeface="Arial" pitchFamily="34" charset="0"/>
              </a:rPr>
              <a:t> </a:t>
            </a:r>
            <a:r>
              <a:rPr lang="en-SG" sz="1800" dirty="0" smtClean="0">
                <a:latin typeface="Arial" pitchFamily="34" charset="0"/>
                <a:cs typeface="Arial" pitchFamily="34" charset="0"/>
              </a:rPr>
              <a:t>    </a:t>
            </a:r>
            <a:r>
              <a:rPr lang="en-SG" sz="1800" dirty="0">
                <a:latin typeface="Arial" pitchFamily="34" charset="0"/>
                <a:cs typeface="Arial" pitchFamily="34" charset="0"/>
              </a:rPr>
              <a:t>(Number of </a:t>
            </a:r>
            <a:r>
              <a:rPr lang="en-SG" sz="1800" b="1" dirty="0">
                <a:solidFill>
                  <a:srgbClr val="0070C0"/>
                </a:solidFill>
                <a:latin typeface="Arial" pitchFamily="34" charset="0"/>
                <a:cs typeface="Arial" pitchFamily="34" charset="0"/>
              </a:rPr>
              <a:t>objects in group 1</a:t>
            </a:r>
            <a:r>
              <a:rPr lang="en-SG" sz="1800" dirty="0">
                <a:latin typeface="Arial" pitchFamily="34" charset="0"/>
                <a:cs typeface="Arial" pitchFamily="34" charset="0"/>
              </a:rPr>
              <a:t>)</a:t>
            </a:r>
            <a:r>
              <a:rPr lang="en-SG" sz="1800" b="1" dirty="0">
                <a:solidFill>
                  <a:srgbClr val="FF0000"/>
                </a:solidFill>
                <a:latin typeface="Arial" pitchFamily="34" charset="0"/>
                <a:cs typeface="Arial" pitchFamily="34" charset="0"/>
              </a:rPr>
              <a:t>!</a:t>
            </a:r>
            <a:r>
              <a:rPr lang="en-SG" sz="1800" dirty="0">
                <a:latin typeface="Arial" pitchFamily="34" charset="0"/>
                <a:cs typeface="Arial" pitchFamily="34" charset="0"/>
              </a:rPr>
              <a:t>  </a:t>
            </a:r>
            <a:r>
              <a:rPr lang="en-SG" sz="1800" dirty="0" smtClean="0">
                <a:latin typeface="Arial" pitchFamily="34" charset="0"/>
                <a:cs typeface="Arial" pitchFamily="34" charset="0"/>
              </a:rPr>
              <a:t>   </a:t>
            </a:r>
            <a:r>
              <a:rPr lang="en-SG" sz="1800" dirty="0">
                <a:latin typeface="Arial" pitchFamily="34" charset="0"/>
                <a:cs typeface="Arial" pitchFamily="34" charset="0"/>
              </a:rPr>
              <a:t>(</a:t>
            </a:r>
            <a:r>
              <a:rPr lang="en-SG" sz="1800" dirty="0" smtClean="0">
                <a:latin typeface="Arial" pitchFamily="34" charset="0"/>
                <a:cs typeface="Arial" pitchFamily="34" charset="0"/>
              </a:rPr>
              <a:t>Number </a:t>
            </a:r>
            <a:r>
              <a:rPr lang="en-SG" sz="1800" dirty="0">
                <a:latin typeface="Arial" pitchFamily="34" charset="0"/>
                <a:cs typeface="Arial" pitchFamily="34" charset="0"/>
              </a:rPr>
              <a:t>of </a:t>
            </a:r>
            <a:r>
              <a:rPr lang="en-SG" sz="1800" b="1" dirty="0">
                <a:solidFill>
                  <a:srgbClr val="7030A0"/>
                </a:solidFill>
                <a:latin typeface="Arial" pitchFamily="34" charset="0"/>
                <a:cs typeface="Arial" pitchFamily="34" charset="0"/>
              </a:rPr>
              <a:t>objects in group 2</a:t>
            </a:r>
            <a:r>
              <a:rPr lang="en-SG" sz="1800" dirty="0" smtClean="0">
                <a:latin typeface="Arial" pitchFamily="34" charset="0"/>
                <a:cs typeface="Arial" pitchFamily="34" charset="0"/>
              </a:rPr>
              <a:t>)</a:t>
            </a:r>
            <a:r>
              <a:rPr lang="en-SG" sz="1800" b="1" dirty="0" smtClean="0">
                <a:solidFill>
                  <a:srgbClr val="FF0000"/>
                </a:solidFill>
                <a:latin typeface="Arial" pitchFamily="34" charset="0"/>
                <a:cs typeface="Arial" pitchFamily="34" charset="0"/>
              </a:rPr>
              <a:t>!</a:t>
            </a:r>
            <a:endParaRPr lang="en-SG" sz="1800" dirty="0" smtClean="0">
              <a:latin typeface="Arial" pitchFamily="34" charset="0"/>
              <a:cs typeface="Arial" pitchFamily="34" charset="0"/>
            </a:endParaRPr>
          </a:p>
          <a:p>
            <a:pPr marL="0" indent="0">
              <a:buNone/>
            </a:pPr>
            <a:endParaRPr lang="en-US" sz="2800" dirty="0" smtClean="0"/>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237" y="1041009"/>
            <a:ext cx="229552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719762" y="2199141"/>
            <a:ext cx="2579112" cy="369332"/>
          </a:xfrm>
          <a:prstGeom prst="rect">
            <a:avLst/>
          </a:prstGeom>
          <a:noFill/>
        </p:spPr>
        <p:txBody>
          <a:bodyPr wrap="square" rtlCol="0">
            <a:spAutoFit/>
          </a:bodyPr>
          <a:lstStyle/>
          <a:p>
            <a:r>
              <a:rPr lang="en-SG" dirty="0" smtClean="0"/>
              <a:t>Source: </a:t>
            </a:r>
            <a:r>
              <a:rPr lang="en-SG" dirty="0" smtClean="0">
                <a:hlinkClick r:id="rId5" action="ppaction://hlinkfile"/>
              </a:rPr>
              <a:t>www.fotolia.com</a:t>
            </a:r>
            <a:endParaRPr lang="en-SG" dirty="0"/>
          </a:p>
        </p:txBody>
      </p:sp>
      <p:sp>
        <p:nvSpPr>
          <p:cNvPr id="4" name="Slide Number Placeholder 3"/>
          <p:cNvSpPr>
            <a:spLocks noGrp="1"/>
          </p:cNvSpPr>
          <p:nvPr>
            <p:ph type="sldNum" sz="quarter" idx="12"/>
          </p:nvPr>
        </p:nvSpPr>
        <p:spPr/>
        <p:txBody>
          <a:bodyPr/>
          <a:lstStyle/>
          <a:p>
            <a:fld id="{6767FADE-2612-3649-B495-F644A23F288B}" type="slidenum">
              <a:rPr lang="en-US" smtClean="0"/>
              <a:pPr/>
              <a:t>32</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406460901"/>
              </p:ext>
            </p:extLst>
          </p:nvPr>
        </p:nvGraphicFramePr>
        <p:xfrm>
          <a:off x="5852435" y="5655592"/>
          <a:ext cx="216477" cy="238781"/>
        </p:xfrm>
        <a:graphic>
          <a:graphicData uri="http://schemas.openxmlformats.org/presentationml/2006/ole">
            <mc:AlternateContent xmlns:mc="http://schemas.openxmlformats.org/markup-compatibility/2006">
              <mc:Choice xmlns:v="urn:schemas-microsoft-com:vml" Requires="v">
                <p:oleObj spid="_x0000_s12350" name="Equation" r:id="rId6" imgW="114120" imgH="126720" progId="Equation.3">
                  <p:embed/>
                </p:oleObj>
              </mc:Choice>
              <mc:Fallback>
                <p:oleObj name="Equation" r:id="rId6" imgW="114120" imgH="1267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2435" y="5655592"/>
                        <a:ext cx="216477" cy="238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66897256"/>
              </p:ext>
            </p:extLst>
          </p:nvPr>
        </p:nvGraphicFramePr>
        <p:xfrm>
          <a:off x="1669040" y="5914420"/>
          <a:ext cx="215900" cy="238125"/>
        </p:xfrm>
        <a:graphic>
          <a:graphicData uri="http://schemas.openxmlformats.org/presentationml/2006/ole">
            <mc:AlternateContent xmlns:mc="http://schemas.openxmlformats.org/markup-compatibility/2006">
              <mc:Choice xmlns:v="urn:schemas-microsoft-com:vml" Requires="v">
                <p:oleObj spid="_x0000_s12351" name="Equation" r:id="rId8" imgW="114102" imgH="126780" progId="Equation.3">
                  <p:embed/>
                </p:oleObj>
              </mc:Choice>
              <mc:Fallback>
                <p:oleObj name="Equation" r:id="rId8" imgW="114102" imgH="1267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9040" y="5914420"/>
                        <a:ext cx="2159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90420496"/>
              </p:ext>
            </p:extLst>
          </p:nvPr>
        </p:nvGraphicFramePr>
        <p:xfrm>
          <a:off x="531963" y="6329310"/>
          <a:ext cx="290513" cy="231775"/>
        </p:xfrm>
        <a:graphic>
          <a:graphicData uri="http://schemas.openxmlformats.org/presentationml/2006/ole">
            <mc:AlternateContent xmlns:mc="http://schemas.openxmlformats.org/markup-compatibility/2006">
              <mc:Choice xmlns:v="urn:schemas-microsoft-com:vml" Requires="v">
                <p:oleObj spid="_x0000_s12352" name="Equation" r:id="rId9" imgW="126720" imgH="101520" progId="Equation.3">
                  <p:embed/>
                </p:oleObj>
              </mc:Choice>
              <mc:Fallback>
                <p:oleObj name="Equation" r:id="rId9" imgW="126720" imgH="101520" progId="Equation.3">
                  <p:embed/>
                  <p:pic>
                    <p:nvPicPr>
                      <p:cNvPr id="0" name=""/>
                      <p:cNvPicPr>
                        <a:picLocks noChangeAspect="1" noChangeArrowheads="1"/>
                      </p:cNvPicPr>
                      <p:nvPr/>
                    </p:nvPicPr>
                    <p:blipFill>
                      <a:blip r:embed="rId10"/>
                      <a:srcRect/>
                      <a:stretch>
                        <a:fillRect/>
                      </a:stretch>
                    </p:blipFill>
                    <p:spPr bwMode="auto">
                      <a:xfrm>
                        <a:off x="531963" y="6329310"/>
                        <a:ext cx="2905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58758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txBox="1">
            <a:spLocks noChangeArrowheads="1"/>
          </p:cNvSpPr>
          <p:nvPr/>
        </p:nvSpPr>
        <p:spPr>
          <a:xfrm>
            <a:off x="517388" y="304805"/>
            <a:ext cx="7965430" cy="736204"/>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Test Yourself 8</a:t>
            </a:r>
            <a:endParaRPr lang="en-GB" sz="3200" b="1" dirty="0" smtClean="0"/>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3" name="Picture 12"/>
          <p:cNvPicPr/>
          <p:nvPr/>
        </p:nvPicPr>
        <p:blipFill rotWithShape="1">
          <a:blip r:embed="rId4">
            <a:extLst>
              <a:ext uri="{28A0092B-C50C-407E-A947-70E740481C1C}">
                <a14:useLocalDpi xmlns:a14="http://schemas.microsoft.com/office/drawing/2010/main" val="0"/>
              </a:ext>
            </a:extLst>
          </a:blip>
          <a:srcRect t="15427" b="16077"/>
          <a:stretch/>
        </p:blipFill>
        <p:spPr bwMode="auto">
          <a:xfrm>
            <a:off x="3856200" y="121546"/>
            <a:ext cx="885825" cy="606751"/>
          </a:xfrm>
          <a:prstGeom prst="rect">
            <a:avLst/>
          </a:prstGeom>
          <a:noFill/>
          <a:ln>
            <a:noFill/>
          </a:ln>
        </p:spPr>
      </p:pic>
      <p:sp>
        <p:nvSpPr>
          <p:cNvPr id="10" name="Rectangle 3"/>
          <p:cNvSpPr txBox="1">
            <a:spLocks noChangeArrowheads="1"/>
          </p:cNvSpPr>
          <p:nvPr/>
        </p:nvSpPr>
        <p:spPr>
          <a:xfrm>
            <a:off x="517387" y="2743199"/>
            <a:ext cx="7965431" cy="398115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0" hangingPunct="0">
              <a:lnSpc>
                <a:spcPct val="120000"/>
              </a:lnSpc>
              <a:spcAft>
                <a:spcPts val="600"/>
              </a:spcAft>
              <a:buNone/>
            </a:pPr>
            <a:r>
              <a:rPr lang="en-US" sz="2800" dirty="0" smtClean="0">
                <a:latin typeface="Arial" pitchFamily="34" charset="0"/>
                <a:cs typeface="Arial" pitchFamily="34" charset="0"/>
              </a:rPr>
              <a:t>In how many ways can nine different books be placed on a shelf if the two books A and E are to be placed next to each other?</a:t>
            </a:r>
          </a:p>
          <a:p>
            <a:pPr marL="0" indent="0">
              <a:buNone/>
            </a:pPr>
            <a:endParaRPr lang="en-SG" sz="1800" dirty="0" smtClean="0">
              <a:latin typeface="Arial" pitchFamily="34" charset="0"/>
              <a:cs typeface="Arial" pitchFamily="34" charset="0"/>
            </a:endParaRPr>
          </a:p>
          <a:p>
            <a:pPr marL="0" indent="0">
              <a:buNone/>
            </a:pPr>
            <a:r>
              <a:rPr lang="en-SG" sz="1800" dirty="0" smtClean="0">
                <a:latin typeface="Arial" pitchFamily="34" charset="0"/>
                <a:cs typeface="Arial" pitchFamily="34" charset="0"/>
              </a:rPr>
              <a:t>Number </a:t>
            </a:r>
            <a:r>
              <a:rPr lang="en-SG" sz="1800" dirty="0">
                <a:latin typeface="Arial" pitchFamily="34" charset="0"/>
                <a:cs typeface="Arial" pitchFamily="34" charset="0"/>
              </a:rPr>
              <a:t>of ways to arrange </a:t>
            </a:r>
            <a:r>
              <a:rPr lang="en-SG" sz="1800" dirty="0" smtClean="0">
                <a:latin typeface="Arial" pitchFamily="34" charset="0"/>
                <a:cs typeface="Arial" pitchFamily="34" charset="0"/>
              </a:rPr>
              <a:t>= (</a:t>
            </a:r>
            <a:r>
              <a:rPr lang="en-SG" sz="1800" dirty="0">
                <a:latin typeface="Arial" pitchFamily="34" charset="0"/>
                <a:cs typeface="Arial" pitchFamily="34" charset="0"/>
              </a:rPr>
              <a:t>Number of </a:t>
            </a:r>
            <a:r>
              <a:rPr lang="en-SG" sz="1800" b="1" dirty="0">
                <a:solidFill>
                  <a:srgbClr val="00FF00"/>
                </a:solidFill>
                <a:latin typeface="Arial" pitchFamily="34" charset="0"/>
                <a:cs typeface="Arial" pitchFamily="34" charset="0"/>
              </a:rPr>
              <a:t>groups</a:t>
            </a:r>
            <a:r>
              <a:rPr lang="en-SG" sz="1800" dirty="0">
                <a:latin typeface="Arial" pitchFamily="34" charset="0"/>
                <a:cs typeface="Arial" pitchFamily="34" charset="0"/>
              </a:rPr>
              <a:t>)</a:t>
            </a:r>
            <a:r>
              <a:rPr lang="en-SG" sz="1800" b="1" dirty="0">
                <a:solidFill>
                  <a:srgbClr val="FF0000"/>
                </a:solidFill>
                <a:latin typeface="Arial" pitchFamily="34" charset="0"/>
                <a:cs typeface="Arial" pitchFamily="34" charset="0"/>
              </a:rPr>
              <a:t>!</a:t>
            </a:r>
            <a:r>
              <a:rPr lang="en-SG" sz="1800" dirty="0">
                <a:latin typeface="Arial" pitchFamily="34" charset="0"/>
                <a:cs typeface="Arial" pitchFamily="34" charset="0"/>
              </a:rPr>
              <a:t> </a:t>
            </a:r>
            <a:r>
              <a:rPr lang="en-SG" sz="1800" dirty="0" smtClean="0">
                <a:latin typeface="Arial" pitchFamily="34" charset="0"/>
                <a:cs typeface="Arial" pitchFamily="34" charset="0"/>
              </a:rPr>
              <a:t>   </a:t>
            </a:r>
            <a:r>
              <a:rPr lang="en-SG" sz="1800" dirty="0">
                <a:latin typeface="Arial" pitchFamily="34" charset="0"/>
                <a:cs typeface="Arial" pitchFamily="34" charset="0"/>
              </a:rPr>
              <a:t>(Number of </a:t>
            </a:r>
            <a:r>
              <a:rPr lang="en-SG" sz="1800" b="1" dirty="0">
                <a:solidFill>
                  <a:srgbClr val="0070C0"/>
                </a:solidFill>
                <a:latin typeface="Arial" pitchFamily="34" charset="0"/>
                <a:cs typeface="Arial" pitchFamily="34" charset="0"/>
              </a:rPr>
              <a:t>objects in group 1</a:t>
            </a:r>
            <a:r>
              <a:rPr lang="en-SG" sz="1800" dirty="0">
                <a:latin typeface="Arial" pitchFamily="34" charset="0"/>
                <a:cs typeface="Arial" pitchFamily="34" charset="0"/>
              </a:rPr>
              <a:t>)</a:t>
            </a:r>
            <a:r>
              <a:rPr lang="en-SG" sz="1800" b="1" dirty="0">
                <a:solidFill>
                  <a:srgbClr val="FF0000"/>
                </a:solidFill>
                <a:latin typeface="Arial" pitchFamily="34" charset="0"/>
                <a:cs typeface="Arial" pitchFamily="34" charset="0"/>
              </a:rPr>
              <a:t>!</a:t>
            </a:r>
            <a:r>
              <a:rPr lang="en-SG" sz="1800" dirty="0">
                <a:latin typeface="Arial" pitchFamily="34" charset="0"/>
                <a:cs typeface="Arial" pitchFamily="34" charset="0"/>
              </a:rPr>
              <a:t>  </a:t>
            </a:r>
            <a:r>
              <a:rPr lang="en-SG" sz="1800" dirty="0" smtClean="0">
                <a:latin typeface="Arial" pitchFamily="34" charset="0"/>
                <a:cs typeface="Arial" pitchFamily="34" charset="0"/>
              </a:rPr>
              <a:t>  </a:t>
            </a:r>
            <a:r>
              <a:rPr lang="en-SG" sz="1800" dirty="0">
                <a:latin typeface="Arial" pitchFamily="34" charset="0"/>
                <a:cs typeface="Arial" pitchFamily="34" charset="0"/>
              </a:rPr>
              <a:t>(Number of </a:t>
            </a:r>
            <a:r>
              <a:rPr lang="en-SG" sz="1800" b="1" dirty="0">
                <a:solidFill>
                  <a:srgbClr val="7030A0"/>
                </a:solidFill>
                <a:latin typeface="Arial" pitchFamily="34" charset="0"/>
                <a:cs typeface="Arial" pitchFamily="34" charset="0"/>
              </a:rPr>
              <a:t>objects in group 2</a:t>
            </a:r>
            <a:r>
              <a:rPr lang="en-SG" sz="1800" dirty="0" smtClean="0">
                <a:latin typeface="Arial" pitchFamily="34" charset="0"/>
                <a:cs typeface="Arial" pitchFamily="34" charset="0"/>
              </a:rPr>
              <a:t>)</a:t>
            </a:r>
            <a:r>
              <a:rPr lang="en-SG" sz="1800" b="1" dirty="0" smtClean="0">
                <a:solidFill>
                  <a:srgbClr val="FF0000"/>
                </a:solidFill>
                <a:latin typeface="Arial" pitchFamily="34" charset="0"/>
                <a:cs typeface="Arial" pitchFamily="34" charset="0"/>
              </a:rPr>
              <a:t>! </a:t>
            </a:r>
            <a:r>
              <a:rPr lang="en-SG" sz="1800" dirty="0">
                <a:latin typeface="Arial" pitchFamily="34" charset="0"/>
                <a:cs typeface="Arial" pitchFamily="34" charset="0"/>
              </a:rPr>
              <a:t> </a:t>
            </a:r>
            <a:r>
              <a:rPr lang="en-SG" sz="1800" dirty="0" smtClean="0">
                <a:latin typeface="Arial" pitchFamily="34" charset="0"/>
                <a:cs typeface="Arial" pitchFamily="34" charset="0"/>
              </a:rPr>
              <a:t>  </a:t>
            </a:r>
            <a:r>
              <a:rPr lang="en-SG" sz="1800" dirty="0">
                <a:latin typeface="Arial" pitchFamily="34" charset="0"/>
                <a:cs typeface="Arial" pitchFamily="34" charset="0"/>
              </a:rPr>
              <a:t>……</a:t>
            </a:r>
          </a:p>
          <a:p>
            <a:pPr marL="0" indent="0">
              <a:buNone/>
            </a:pPr>
            <a:endParaRPr lang="en-SG" sz="1800" dirty="0" smtClean="0">
              <a:latin typeface="Arial" pitchFamily="34" charset="0"/>
              <a:cs typeface="Arial" pitchFamily="34" charset="0"/>
            </a:endParaRPr>
          </a:p>
          <a:p>
            <a:pPr marL="0" lvl="0" indent="0">
              <a:buNone/>
            </a:pPr>
            <a:r>
              <a:rPr lang="en-US" sz="2800" dirty="0" smtClean="0">
                <a:latin typeface="Arial" pitchFamily="34" charset="0"/>
                <a:cs typeface="Arial" pitchFamily="34" charset="0"/>
              </a:rPr>
              <a:t>=</a:t>
            </a:r>
            <a:endParaRPr lang="en-US" dirty="0" smtClean="0"/>
          </a:p>
        </p:txBody>
      </p:sp>
      <p:pic>
        <p:nvPicPr>
          <p:cNvPr id="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237" y="1041009"/>
            <a:ext cx="229552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lgn="r"/>
            <a:fld id="{6767FADE-2612-3649-B495-F644A23F288B}" type="slidenum">
              <a:rPr lang="en-US" smtClean="0"/>
              <a:pPr algn="r"/>
              <a:t>33</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20213204"/>
              </p:ext>
            </p:extLst>
          </p:nvPr>
        </p:nvGraphicFramePr>
        <p:xfrm>
          <a:off x="5784560" y="4808679"/>
          <a:ext cx="215900" cy="238125"/>
        </p:xfrm>
        <a:graphic>
          <a:graphicData uri="http://schemas.openxmlformats.org/presentationml/2006/ole">
            <mc:AlternateContent xmlns:mc="http://schemas.openxmlformats.org/markup-compatibility/2006">
              <mc:Choice xmlns:v="urn:schemas-microsoft-com:vml" Requires="v">
                <p:oleObj spid="_x0000_s11332" name="Equation" r:id="rId6" imgW="114102" imgH="126780" progId="Equation.3">
                  <p:embed/>
                </p:oleObj>
              </mc:Choice>
              <mc:Fallback>
                <p:oleObj name="Equation" r:id="rId6" imgW="114102" imgH="12678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4560" y="4808679"/>
                        <a:ext cx="2159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081223094"/>
              </p:ext>
            </p:extLst>
          </p:nvPr>
        </p:nvGraphicFramePr>
        <p:xfrm>
          <a:off x="1614632" y="5080000"/>
          <a:ext cx="215900" cy="238125"/>
        </p:xfrm>
        <a:graphic>
          <a:graphicData uri="http://schemas.openxmlformats.org/presentationml/2006/ole">
            <mc:AlternateContent xmlns:mc="http://schemas.openxmlformats.org/markup-compatibility/2006">
              <mc:Choice xmlns:v="urn:schemas-microsoft-com:vml" Requires="v">
                <p:oleObj spid="_x0000_s11333" name="Equation" r:id="rId8" imgW="114102" imgH="126780" progId="Equation.3">
                  <p:embed/>
                </p:oleObj>
              </mc:Choice>
              <mc:Fallback>
                <p:oleObj name="Equation" r:id="rId8" imgW="114102" imgH="12678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4632" y="5080000"/>
                        <a:ext cx="2159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12997204"/>
              </p:ext>
            </p:extLst>
          </p:nvPr>
        </p:nvGraphicFramePr>
        <p:xfrm>
          <a:off x="5216813" y="5093855"/>
          <a:ext cx="215900" cy="238125"/>
        </p:xfrm>
        <a:graphic>
          <a:graphicData uri="http://schemas.openxmlformats.org/presentationml/2006/ole">
            <mc:AlternateContent xmlns:mc="http://schemas.openxmlformats.org/markup-compatibility/2006">
              <mc:Choice xmlns:v="urn:schemas-microsoft-com:vml" Requires="v">
                <p:oleObj spid="_x0000_s11334" name="Equation" r:id="rId9" imgW="114102" imgH="126780" progId="Equation.3">
                  <p:embed/>
                </p:oleObj>
              </mc:Choice>
              <mc:Fallback>
                <p:oleObj name="Equation" r:id="rId9" imgW="114102" imgH="12678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6813" y="5093855"/>
                        <a:ext cx="2159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Tree>
    <p:extLst>
      <p:ext uri="{BB962C8B-B14F-4D97-AF65-F5344CB8AC3E}">
        <p14:creationId xmlns:p14="http://schemas.microsoft.com/office/powerpoint/2010/main" val="41415931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73" name="Title 7"/>
          <p:cNvSpPr txBox="1">
            <a:spLocks/>
          </p:cNvSpPr>
          <p:nvPr/>
        </p:nvSpPr>
        <p:spPr>
          <a:xfrm>
            <a:off x="572808" y="290950"/>
            <a:ext cx="7431709"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Permutation</a:t>
            </a:r>
            <a:endParaRPr lang="en-GB" sz="3200" b="1" dirty="0" smtClean="0"/>
          </a:p>
        </p:txBody>
      </p:sp>
      <p:sp>
        <p:nvSpPr>
          <p:cNvPr id="13" name="Subtitle 2"/>
          <p:cNvSpPr>
            <a:spLocks/>
          </p:cNvSpPr>
          <p:nvPr/>
        </p:nvSpPr>
        <p:spPr bwMode="auto">
          <a:xfrm>
            <a:off x="154748" y="1013091"/>
            <a:ext cx="8629034" cy="5543732"/>
          </a:xfrm>
          <a:prstGeom prst="rect">
            <a:avLst/>
          </a:prstGeom>
          <a:noFill/>
          <a:ln w="9525">
            <a:noFill/>
            <a:miter lim="800000"/>
            <a:headEnd/>
            <a:tailEnd/>
          </a:ln>
        </p:spPr>
        <p:txBody>
          <a:bodyPr/>
          <a:lstStyle/>
          <a:p>
            <a:pPr marL="342900" indent="-342900">
              <a:buFont typeface="Arial" panose="020B0604020202020204" pitchFamily="34" charset="0"/>
              <a:buChar char="•"/>
            </a:pPr>
            <a:r>
              <a:rPr lang="en-SG" sz="2400" dirty="0" smtClean="0">
                <a:latin typeface="Arial" pitchFamily="34" charset="0"/>
                <a:cs typeface="Arial" pitchFamily="34" charset="0"/>
              </a:rPr>
              <a:t>	A </a:t>
            </a:r>
            <a:r>
              <a:rPr lang="en-SG" sz="2400" b="1" dirty="0">
                <a:latin typeface="Arial" pitchFamily="34" charset="0"/>
                <a:cs typeface="Arial" pitchFamily="34" charset="0"/>
              </a:rPr>
              <a:t>permutation</a:t>
            </a:r>
            <a:r>
              <a:rPr lang="en-SG" sz="2400" dirty="0">
                <a:latin typeface="Arial" pitchFamily="34" charset="0"/>
                <a:cs typeface="Arial" pitchFamily="34" charset="0"/>
              </a:rPr>
              <a:t> </a:t>
            </a:r>
            <a:r>
              <a:rPr lang="en-SG" sz="2400" dirty="0" smtClean="0">
                <a:latin typeface="Arial" pitchFamily="34" charset="0"/>
                <a:cs typeface="Arial" pitchFamily="34" charset="0"/>
              </a:rPr>
              <a:t>is an ordered arrangement of </a:t>
            </a:r>
            <a:r>
              <a:rPr lang="en-SG" sz="2400" dirty="0">
                <a:latin typeface="Arial" pitchFamily="34" charset="0"/>
                <a:cs typeface="Arial" pitchFamily="34" charset="0"/>
              </a:rPr>
              <a:t>a set of </a:t>
            </a:r>
            <a:r>
              <a:rPr lang="en-SG" sz="2400" dirty="0" smtClean="0">
                <a:latin typeface="Arial" pitchFamily="34" charset="0"/>
                <a:cs typeface="Arial" pitchFamily="34" charset="0"/>
              </a:rPr>
              <a:t>	distinct objects. The order matters.</a:t>
            </a:r>
            <a:endParaRPr lang="en-SG" sz="2400" dirty="0">
              <a:latin typeface="Arial" pitchFamily="34" charset="0"/>
              <a:cs typeface="Arial" pitchFamily="34" charset="0"/>
            </a:endParaRPr>
          </a:p>
          <a:p>
            <a:r>
              <a:rPr lang="en-SG" sz="2400" dirty="0" smtClean="0">
                <a:latin typeface="Arial" pitchFamily="34" charset="0"/>
                <a:cs typeface="Arial" pitchFamily="34" charset="0"/>
              </a:rPr>
              <a:t>		</a:t>
            </a:r>
          </a:p>
          <a:p>
            <a:pPr marL="342900" indent="-342900">
              <a:buFont typeface="Arial" panose="020B0604020202020204" pitchFamily="34" charset="0"/>
              <a:buChar char="•"/>
            </a:pPr>
            <a:r>
              <a:rPr lang="en-SG" sz="2400" dirty="0">
                <a:latin typeface="Arial" pitchFamily="34" charset="0"/>
                <a:cs typeface="Arial" pitchFamily="34" charset="0"/>
              </a:rPr>
              <a:t>	</a:t>
            </a:r>
            <a:r>
              <a:rPr lang="en-SG" sz="2400" dirty="0" smtClean="0">
                <a:latin typeface="Arial" pitchFamily="34" charset="0"/>
                <a:cs typeface="Arial" pitchFamily="34" charset="0"/>
              </a:rPr>
              <a:t>Permutation (Order </a:t>
            </a:r>
            <a:r>
              <a:rPr lang="en-SG" sz="2400" b="1" u="sng" dirty="0" smtClean="0">
                <a:latin typeface="Arial" pitchFamily="34" charset="0"/>
                <a:cs typeface="Arial" pitchFamily="34" charset="0"/>
              </a:rPr>
              <a:t>matters</a:t>
            </a:r>
            <a:r>
              <a:rPr lang="en-SG" sz="2400" dirty="0" smtClean="0">
                <a:latin typeface="Arial" pitchFamily="34" charset="0"/>
                <a:cs typeface="Arial" pitchFamily="34" charset="0"/>
              </a:rPr>
              <a:t>)	</a:t>
            </a:r>
          </a:p>
          <a:p>
            <a:endParaRPr lang="en-SG" sz="2400" dirty="0" smtClean="0">
              <a:latin typeface="Arial" pitchFamily="34" charset="0"/>
              <a:cs typeface="Arial" pitchFamily="34" charset="0"/>
            </a:endParaRPr>
          </a:p>
          <a:p>
            <a:r>
              <a:rPr lang="en-SG" sz="2400" dirty="0" smtClean="0">
                <a:latin typeface="Arial" pitchFamily="34" charset="0"/>
                <a:cs typeface="Arial" pitchFamily="34" charset="0"/>
              </a:rPr>
              <a:t>	Number </a:t>
            </a:r>
            <a:r>
              <a:rPr lang="en-SG" sz="2400" dirty="0">
                <a:latin typeface="Arial" pitchFamily="34" charset="0"/>
                <a:cs typeface="Arial" pitchFamily="34" charset="0"/>
              </a:rPr>
              <a:t>of ways to </a:t>
            </a:r>
            <a:r>
              <a:rPr lang="en-SG" sz="2400" dirty="0" smtClean="0">
                <a:latin typeface="Arial" pitchFamily="34" charset="0"/>
                <a:cs typeface="Arial" pitchFamily="34" charset="0"/>
              </a:rPr>
              <a:t>choose </a:t>
            </a:r>
            <a:r>
              <a:rPr lang="en-SG" sz="2400" i="1" dirty="0" smtClean="0">
                <a:latin typeface="Times New Roman" pitchFamily="18" charset="0"/>
                <a:cs typeface="Times New Roman" pitchFamily="18" charset="0"/>
              </a:rPr>
              <a:t>r</a:t>
            </a:r>
            <a:r>
              <a:rPr lang="en-SG" sz="2400" dirty="0" smtClean="0">
                <a:latin typeface="Arial" pitchFamily="34" charset="0"/>
                <a:cs typeface="Arial" pitchFamily="34" charset="0"/>
              </a:rPr>
              <a:t> objects from a group of </a:t>
            </a:r>
            <a:r>
              <a:rPr lang="en-SG" sz="2400" i="1" dirty="0" smtClean="0">
                <a:latin typeface="Times New Roman" pitchFamily="18" charset="0"/>
                <a:cs typeface="Times New Roman" pitchFamily="18" charset="0"/>
              </a:rPr>
              <a:t>n</a:t>
            </a:r>
            <a:r>
              <a:rPr lang="en-SG" sz="2400" dirty="0" smtClean="0">
                <a:latin typeface="Arial" pitchFamily="34" charset="0"/>
                <a:cs typeface="Arial" pitchFamily="34" charset="0"/>
              </a:rPr>
              <a:t> </a:t>
            </a:r>
          </a:p>
          <a:p>
            <a:r>
              <a:rPr lang="en-SG" sz="2400" dirty="0">
                <a:latin typeface="Arial" pitchFamily="34" charset="0"/>
                <a:cs typeface="Arial" pitchFamily="34" charset="0"/>
              </a:rPr>
              <a:t>	</a:t>
            </a:r>
            <a:r>
              <a:rPr lang="en-SG" sz="2400" dirty="0" smtClean="0">
                <a:latin typeface="Arial" pitchFamily="34" charset="0"/>
                <a:cs typeface="Arial" pitchFamily="34" charset="0"/>
              </a:rPr>
              <a:t>objects and arrange them</a:t>
            </a:r>
          </a:p>
          <a:p>
            <a:r>
              <a:rPr lang="en-SG" sz="2400" dirty="0" smtClean="0">
                <a:latin typeface="Arial" pitchFamily="34" charset="0"/>
                <a:cs typeface="Arial" pitchFamily="34" charset="0"/>
              </a:rPr>
              <a:t>									</a:t>
            </a:r>
          </a:p>
          <a:p>
            <a:endParaRPr lang="en-SG" sz="2400" dirty="0">
              <a:latin typeface="Arial" pitchFamily="34" charset="0"/>
              <a:cs typeface="Arial" pitchFamily="34" charset="0"/>
            </a:endParaRPr>
          </a:p>
          <a:p>
            <a:endParaRPr lang="en-SG" sz="2400" dirty="0" smtClean="0">
              <a:latin typeface="Arial" pitchFamily="34" charset="0"/>
              <a:cs typeface="Arial" pitchFamily="34" charset="0"/>
            </a:endParaRPr>
          </a:p>
          <a:p>
            <a:endParaRPr lang="en-SG" sz="2400" dirty="0">
              <a:latin typeface="Arial" pitchFamily="34" charset="0"/>
              <a:cs typeface="Arial" pitchFamily="34" charset="0"/>
            </a:endParaRPr>
          </a:p>
          <a:p>
            <a:endParaRPr lang="en-SG" sz="2400" dirty="0" smtClean="0">
              <a:latin typeface="Arial" pitchFamily="34" charset="0"/>
              <a:cs typeface="Arial" pitchFamily="34" charset="0"/>
            </a:endParaRPr>
          </a:p>
          <a:p>
            <a:endParaRPr lang="en-SG" sz="2400" dirty="0">
              <a:latin typeface="Arial" pitchFamily="34" charset="0"/>
              <a:cs typeface="Arial" pitchFamily="34" charset="0"/>
            </a:endParaRPr>
          </a:p>
          <a:p>
            <a:endParaRPr lang="en-SG" sz="2400" dirty="0">
              <a:latin typeface="Arial" pitchFamily="34" charset="0"/>
              <a:cs typeface="Arial" pitchFamily="34" charset="0"/>
            </a:endParaRPr>
          </a:p>
          <a:p>
            <a:r>
              <a:rPr lang="en-SG" sz="2400" dirty="0" smtClean="0">
                <a:latin typeface="Arial" pitchFamily="34" charset="0"/>
                <a:cs typeface="Arial" pitchFamily="34" charset="0"/>
              </a:rPr>
              <a:t>	You </a:t>
            </a:r>
            <a:r>
              <a:rPr lang="en-SG" sz="2400" dirty="0">
                <a:latin typeface="Arial" pitchFamily="34" charset="0"/>
                <a:cs typeface="Arial" pitchFamily="34" charset="0"/>
              </a:rPr>
              <a:t>can use the            button in the calculator.</a:t>
            </a:r>
          </a:p>
          <a:p>
            <a:endParaRPr lang="en-SG" sz="2400" dirty="0">
              <a:latin typeface="Arial" pitchFamily="34" charset="0"/>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r>
              <a:rPr lang="en-SG" sz="2400" dirty="0" smtClean="0">
                <a:latin typeface="Arial" pitchFamily="34" charset="0"/>
                <a:cs typeface="Arial" pitchFamily="34" charset="0"/>
              </a:rPr>
              <a:t>	</a:t>
            </a:r>
            <a:endParaRPr lang="en-US" altLang="zh-CN" sz="2400" b="0" dirty="0" smtClean="0">
              <a:latin typeface="Arial" pitchFamily="34" charset="0"/>
              <a:ea typeface="宋体" pitchFamily="2" charset="-122"/>
              <a:cs typeface="Arial" pitchFamily="34" charset="0"/>
            </a:endParaRPr>
          </a:p>
        </p:txBody>
      </p:sp>
      <p:pic>
        <p:nvPicPr>
          <p:cNvPr id="6" name="Picture 2" descr="http://sp.rpcs.org/faculty/Grade4/Website%20Graphics/_w/writing%20smiley_gi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7997" y="241505"/>
            <a:ext cx="560890" cy="59104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2998522" y="6125988"/>
            <a:ext cx="731519" cy="450166"/>
          </a:xfrm>
          <a:prstGeom prst="round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Arial Rounded MT Bold" panose="020F0704030504030204" pitchFamily="34" charset="0"/>
                <a:cs typeface="Arial" panose="020B0604020202020204" pitchFamily="34" charset="0"/>
              </a:rPr>
              <a:t>nPr</a:t>
            </a:r>
            <a:endParaRPr lang="en-SG" sz="2000" dirty="0">
              <a:latin typeface="Arial Rounded MT Bold" panose="020F070403050403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6767FADE-2612-3649-B495-F644A23F288B}" type="slidenum">
              <a:rPr lang="en-US" smtClean="0"/>
              <a:pPr/>
              <a:t>34</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53941653"/>
              </p:ext>
            </p:extLst>
          </p:nvPr>
        </p:nvGraphicFramePr>
        <p:xfrm>
          <a:off x="4275138" y="3914775"/>
          <a:ext cx="1495425" cy="1417638"/>
        </p:xfrm>
        <a:graphic>
          <a:graphicData uri="http://schemas.openxmlformats.org/presentationml/2006/ole">
            <mc:AlternateContent xmlns:mc="http://schemas.openxmlformats.org/markup-compatibility/2006">
              <mc:Choice xmlns:v="urn:schemas-microsoft-com:vml" Requires="v">
                <p:oleObj spid="_x0000_s17426" name="Equation" r:id="rId4" imgW="672840" imgH="634680" progId="Equation.3">
                  <p:embed/>
                </p:oleObj>
              </mc:Choice>
              <mc:Fallback>
                <p:oleObj name="Equation" r:id="rId4" imgW="672840" imgH="634680" progId="Equation.3">
                  <p:embed/>
                  <p:pic>
                    <p:nvPicPr>
                      <p:cNvPr id="0" name=""/>
                      <p:cNvPicPr>
                        <a:picLocks noChangeAspect="1" noChangeArrowheads="1"/>
                      </p:cNvPicPr>
                      <p:nvPr/>
                    </p:nvPicPr>
                    <p:blipFill>
                      <a:blip r:embed="rId5"/>
                      <a:srcRect/>
                      <a:stretch>
                        <a:fillRect/>
                      </a:stretch>
                    </p:blipFill>
                    <p:spPr bwMode="auto">
                      <a:xfrm>
                        <a:off x="4275138" y="3914775"/>
                        <a:ext cx="14954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8138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953" y="936849"/>
            <a:ext cx="7785463" cy="1862048"/>
          </a:xfrm>
          <a:prstGeom prst="rect">
            <a:avLst/>
          </a:prstGeom>
        </p:spPr>
        <p:txBody>
          <a:bodyPr wrap="square">
            <a:spAutoFit/>
          </a:bodyPr>
          <a:lstStyle/>
          <a:p>
            <a:pPr>
              <a:lnSpc>
                <a:spcPct val="115000"/>
              </a:lnSpc>
            </a:pPr>
            <a:r>
              <a:rPr lang="en-US" sz="2000" dirty="0" smtClean="0">
                <a:latin typeface="Arial" pitchFamily="34" charset="0"/>
                <a:ea typeface="SimSun"/>
                <a:cs typeface="Arial" pitchFamily="34" charset="0"/>
              </a:rPr>
              <a:t>Five </a:t>
            </a:r>
            <a:r>
              <a:rPr lang="en-US" sz="2000" dirty="0" err="1">
                <a:latin typeface="Arial" pitchFamily="34" charset="0"/>
                <a:ea typeface="SimSun"/>
                <a:cs typeface="Arial" pitchFamily="34" charset="0"/>
              </a:rPr>
              <a:t>coloured</a:t>
            </a:r>
            <a:r>
              <a:rPr lang="en-US" sz="2000" dirty="0">
                <a:latin typeface="Arial" pitchFamily="34" charset="0"/>
                <a:ea typeface="SimSun"/>
                <a:cs typeface="Arial" pitchFamily="34" charset="0"/>
              </a:rPr>
              <a:t> balls (red, green, blue, yellow, orange) are placed in a bag. </a:t>
            </a:r>
            <a:endParaRPr lang="en-US" sz="2000" dirty="0" smtClean="0">
              <a:latin typeface="Arial" pitchFamily="34" charset="0"/>
              <a:ea typeface="SimSun"/>
              <a:cs typeface="Arial" pitchFamily="34" charset="0"/>
            </a:endParaRPr>
          </a:p>
          <a:p>
            <a:pPr>
              <a:lnSpc>
                <a:spcPct val="115000"/>
              </a:lnSpc>
            </a:pPr>
            <a:r>
              <a:rPr lang="en-US" sz="2000" dirty="0" smtClean="0">
                <a:latin typeface="Arial" pitchFamily="34" charset="0"/>
                <a:ea typeface="SimSun"/>
                <a:cs typeface="Arial" pitchFamily="34" charset="0"/>
              </a:rPr>
              <a:t>If </a:t>
            </a:r>
            <a:r>
              <a:rPr lang="en-US" sz="2000" dirty="0">
                <a:latin typeface="Arial" pitchFamily="34" charset="0"/>
                <a:ea typeface="SimSun"/>
                <a:cs typeface="Arial" pitchFamily="34" charset="0"/>
              </a:rPr>
              <a:t>we randomly </a:t>
            </a:r>
            <a:r>
              <a:rPr lang="en-US" sz="2000" dirty="0" smtClean="0">
                <a:latin typeface="Arial" pitchFamily="34" charset="0"/>
                <a:ea typeface="SimSun"/>
                <a:cs typeface="Arial" pitchFamily="34" charset="0"/>
              </a:rPr>
              <a:t>pick </a:t>
            </a:r>
            <a:r>
              <a:rPr lang="en-US" sz="2000" dirty="0">
                <a:latin typeface="Arial" pitchFamily="34" charset="0"/>
                <a:ea typeface="SimSun"/>
                <a:cs typeface="Arial" pitchFamily="34" charset="0"/>
              </a:rPr>
              <a:t>out 3 balls from the bag and </a:t>
            </a:r>
            <a:r>
              <a:rPr lang="en-US" sz="2000" dirty="0" smtClean="0">
                <a:latin typeface="Arial" pitchFamily="34" charset="0"/>
                <a:ea typeface="SimSun"/>
                <a:cs typeface="Arial" pitchFamily="34" charset="0"/>
              </a:rPr>
              <a:t>place </a:t>
            </a:r>
            <a:r>
              <a:rPr lang="en-US" sz="2000" dirty="0">
                <a:latin typeface="Arial" pitchFamily="34" charset="0"/>
                <a:ea typeface="SimSun"/>
                <a:cs typeface="Arial" pitchFamily="34" charset="0"/>
              </a:rPr>
              <a:t>them in different containers C1, C2 and </a:t>
            </a:r>
            <a:r>
              <a:rPr lang="en-US" sz="2000" dirty="0" smtClean="0">
                <a:latin typeface="Arial" pitchFamily="34" charset="0"/>
                <a:ea typeface="SimSun"/>
                <a:cs typeface="Arial" pitchFamily="34" charset="0"/>
              </a:rPr>
              <a:t>C3, how </a:t>
            </a:r>
            <a:r>
              <a:rPr lang="en-US" sz="2000" dirty="0">
                <a:latin typeface="Arial" pitchFamily="34" charset="0"/>
                <a:ea typeface="SimSun"/>
                <a:cs typeface="Arial" pitchFamily="34" charset="0"/>
              </a:rPr>
              <a:t>many different ways can </a:t>
            </a:r>
            <a:r>
              <a:rPr lang="en-US" sz="2000" dirty="0" smtClean="0">
                <a:latin typeface="Arial" pitchFamily="34" charset="0"/>
                <a:ea typeface="SimSun"/>
                <a:cs typeface="Arial" pitchFamily="34" charset="0"/>
              </a:rPr>
              <a:t>we </a:t>
            </a:r>
            <a:r>
              <a:rPr lang="en-US" sz="2000" dirty="0" smtClean="0">
                <a:solidFill>
                  <a:srgbClr val="FF0000"/>
                </a:solidFill>
                <a:latin typeface="Arial" pitchFamily="34" charset="0"/>
                <a:ea typeface="SimSun"/>
                <a:cs typeface="Arial" pitchFamily="34" charset="0"/>
              </a:rPr>
              <a:t>pick and arrange</a:t>
            </a:r>
            <a:r>
              <a:rPr lang="en-US" sz="2000" dirty="0" smtClean="0">
                <a:latin typeface="Arial" pitchFamily="34" charset="0"/>
                <a:ea typeface="SimSun"/>
                <a:cs typeface="Arial" pitchFamily="34" charset="0"/>
              </a:rPr>
              <a:t> the balls? </a:t>
            </a:r>
            <a:endParaRPr lang="en-SG" sz="2000" dirty="0">
              <a:effectLst/>
              <a:latin typeface="Arial" pitchFamily="34" charset="0"/>
              <a:ea typeface="SimSun"/>
              <a:cs typeface="Arial" pitchFamily="34" charset="0"/>
            </a:endParaRPr>
          </a:p>
        </p:txBody>
      </p:sp>
      <p:sp>
        <p:nvSpPr>
          <p:cNvPr id="3" name="Rectangle 2"/>
          <p:cNvSpPr/>
          <p:nvPr/>
        </p:nvSpPr>
        <p:spPr>
          <a:xfrm>
            <a:off x="365759" y="4817206"/>
            <a:ext cx="8033657" cy="771493"/>
          </a:xfrm>
          <a:prstGeom prst="rect">
            <a:avLst/>
          </a:prstGeom>
        </p:spPr>
        <p:txBody>
          <a:bodyPr wrap="square">
            <a:spAutoFit/>
          </a:bodyPr>
          <a:lstStyle/>
          <a:p>
            <a:pPr marL="269875">
              <a:lnSpc>
                <a:spcPct val="115000"/>
              </a:lnSpc>
              <a:spcBef>
                <a:spcPts val="1200"/>
              </a:spcBef>
              <a:spcAft>
                <a:spcPts val="600"/>
              </a:spcAft>
            </a:pPr>
            <a:r>
              <a:rPr lang="en-US" sz="2000" dirty="0">
                <a:latin typeface="Arial"/>
                <a:ea typeface="SimSun"/>
              </a:rPr>
              <a:t>Order is important since the 3 balls are placed into different containers C1, C2 and C3, thus permutation is used</a:t>
            </a:r>
            <a:r>
              <a:rPr lang="en-US" sz="2000" dirty="0" smtClean="0">
                <a:latin typeface="Arial"/>
                <a:ea typeface="SimSun"/>
              </a:rPr>
              <a:t>.</a:t>
            </a:r>
            <a:endParaRPr lang="en-SG" sz="2000" dirty="0">
              <a:latin typeface="Times New Roman"/>
              <a:ea typeface="SimSun"/>
            </a:endParaRPr>
          </a:p>
        </p:txBody>
      </p:sp>
      <p:sp>
        <p:nvSpPr>
          <p:cNvPr id="5" name="Rectangle 2"/>
          <p:cNvSpPr txBox="1">
            <a:spLocks noChangeArrowheads="1"/>
          </p:cNvSpPr>
          <p:nvPr/>
        </p:nvSpPr>
        <p:spPr>
          <a:xfrm>
            <a:off x="457200" y="274638"/>
            <a:ext cx="8229600" cy="822642"/>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solidFill>
                  <a:prstClr val="black"/>
                </a:solidFill>
              </a:rPr>
              <a:t>Example</a:t>
            </a:r>
            <a:endParaRPr lang="en-US" sz="3200" dirty="0" smtClean="0">
              <a:solidFill>
                <a:prstClr val="black"/>
              </a:solidFill>
            </a:endParaRPr>
          </a:p>
        </p:txBody>
      </p:sp>
      <p:sp>
        <p:nvSpPr>
          <p:cNvPr id="6" name="Oval 5"/>
          <p:cNvSpPr>
            <a:spLocks noChangeAspect="1"/>
          </p:cNvSpPr>
          <p:nvPr/>
        </p:nvSpPr>
        <p:spPr>
          <a:xfrm>
            <a:off x="893299" y="2926080"/>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t>
            </a:r>
            <a:endParaRPr lang="en-SG" dirty="0">
              <a:solidFill>
                <a:schemeClr val="tx1"/>
              </a:solidFill>
            </a:endParaRPr>
          </a:p>
        </p:txBody>
      </p:sp>
      <p:sp>
        <p:nvSpPr>
          <p:cNvPr id="7" name="Oval 6"/>
          <p:cNvSpPr>
            <a:spLocks noChangeAspect="1"/>
          </p:cNvSpPr>
          <p:nvPr/>
        </p:nvSpPr>
        <p:spPr>
          <a:xfrm>
            <a:off x="1608406" y="2926080"/>
            <a:ext cx="369137" cy="368640"/>
          </a:xfrm>
          <a:prstGeom prst="ellipse">
            <a:avLst/>
          </a:prstGeom>
          <a:solidFill>
            <a:srgbClr val="00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endParaRPr lang="en-SG" dirty="0">
              <a:solidFill>
                <a:schemeClr val="tx1"/>
              </a:solidFill>
            </a:endParaRPr>
          </a:p>
        </p:txBody>
      </p:sp>
      <p:sp>
        <p:nvSpPr>
          <p:cNvPr id="8" name="Oval 7"/>
          <p:cNvSpPr>
            <a:spLocks noChangeAspect="1"/>
          </p:cNvSpPr>
          <p:nvPr/>
        </p:nvSpPr>
        <p:spPr>
          <a:xfrm>
            <a:off x="2292375" y="2926080"/>
            <a:ext cx="369137" cy="368640"/>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endParaRPr lang="en-SG" dirty="0">
              <a:solidFill>
                <a:schemeClr val="tx1"/>
              </a:solidFill>
            </a:endParaRPr>
          </a:p>
        </p:txBody>
      </p:sp>
      <p:sp>
        <p:nvSpPr>
          <p:cNvPr id="9" name="Oval 8"/>
          <p:cNvSpPr>
            <a:spLocks noChangeAspect="1"/>
          </p:cNvSpPr>
          <p:nvPr/>
        </p:nvSpPr>
        <p:spPr>
          <a:xfrm>
            <a:off x="2965280" y="2926080"/>
            <a:ext cx="369137" cy="368640"/>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Y</a:t>
            </a:r>
            <a:endParaRPr lang="en-SG" dirty="0">
              <a:solidFill>
                <a:schemeClr val="tx1"/>
              </a:solidFill>
            </a:endParaRPr>
          </a:p>
        </p:txBody>
      </p:sp>
      <p:sp>
        <p:nvSpPr>
          <p:cNvPr id="10" name="Oval 9"/>
          <p:cNvSpPr>
            <a:spLocks noChangeAspect="1"/>
          </p:cNvSpPr>
          <p:nvPr/>
        </p:nvSpPr>
        <p:spPr>
          <a:xfrm>
            <a:off x="3661603" y="2926080"/>
            <a:ext cx="369137" cy="368640"/>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a:t>
            </a:r>
            <a:endParaRPr lang="en-SG" dirty="0">
              <a:solidFill>
                <a:schemeClr val="tx1"/>
              </a:solidFill>
            </a:endParaRPr>
          </a:p>
        </p:txBody>
      </p:sp>
      <p:sp>
        <p:nvSpPr>
          <p:cNvPr id="11" name="Flowchart: Magnetic Disk 10"/>
          <p:cNvSpPr/>
          <p:nvPr/>
        </p:nvSpPr>
        <p:spPr>
          <a:xfrm>
            <a:off x="1491190" y="3812347"/>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C1</a:t>
            </a:r>
            <a:endParaRPr lang="en-SG" dirty="0">
              <a:solidFill>
                <a:schemeClr val="tx1"/>
              </a:solidFill>
            </a:endParaRPr>
          </a:p>
        </p:txBody>
      </p:sp>
      <p:sp>
        <p:nvSpPr>
          <p:cNvPr id="12" name="Flowchart: Magnetic Disk 11"/>
          <p:cNvSpPr/>
          <p:nvPr/>
        </p:nvSpPr>
        <p:spPr>
          <a:xfrm>
            <a:off x="2206297" y="3812347"/>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C2</a:t>
            </a:r>
            <a:endParaRPr lang="en-SG" dirty="0">
              <a:solidFill>
                <a:schemeClr val="tx1"/>
              </a:solidFill>
            </a:endParaRPr>
          </a:p>
        </p:txBody>
      </p:sp>
      <p:sp>
        <p:nvSpPr>
          <p:cNvPr id="13" name="Flowchart: Magnetic Disk 12"/>
          <p:cNvSpPr/>
          <p:nvPr/>
        </p:nvSpPr>
        <p:spPr>
          <a:xfrm>
            <a:off x="2890266" y="3812347"/>
            <a:ext cx="552018" cy="815926"/>
          </a:xfrm>
          <a:prstGeom prst="flowChartMagneticDisk">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C3</a:t>
            </a:r>
            <a:endParaRPr lang="en-SG" dirty="0">
              <a:solidFill>
                <a:schemeClr val="tx1"/>
              </a:solidFill>
            </a:endParaRPr>
          </a:p>
        </p:txBody>
      </p:sp>
      <p:sp>
        <p:nvSpPr>
          <p:cNvPr id="16" name="Down Arrow 15"/>
          <p:cNvSpPr/>
          <p:nvPr/>
        </p:nvSpPr>
        <p:spPr>
          <a:xfrm>
            <a:off x="2313852" y="3411407"/>
            <a:ext cx="347660" cy="295428"/>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4" name="Slide Number Placeholder 13"/>
          <p:cNvSpPr>
            <a:spLocks noGrp="1"/>
          </p:cNvSpPr>
          <p:nvPr>
            <p:ph type="sldNum" sz="quarter" idx="12"/>
          </p:nvPr>
        </p:nvSpPr>
        <p:spPr/>
        <p:txBody>
          <a:bodyPr/>
          <a:lstStyle/>
          <a:p>
            <a:fld id="{6767FADE-2612-3649-B495-F644A23F288B}" type="slidenum">
              <a:rPr lang="en-US" smtClean="0"/>
              <a:pPr/>
              <a:t>35</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4132093878"/>
              </p:ext>
            </p:extLst>
          </p:nvPr>
        </p:nvGraphicFramePr>
        <p:xfrm>
          <a:off x="723900" y="5480050"/>
          <a:ext cx="3949700" cy="1266825"/>
        </p:xfrm>
        <a:graphic>
          <a:graphicData uri="http://schemas.openxmlformats.org/presentationml/2006/ole">
            <mc:AlternateContent xmlns:mc="http://schemas.openxmlformats.org/markup-compatibility/2006">
              <mc:Choice xmlns:v="urn:schemas-microsoft-com:vml" Requires="v">
                <p:oleObj spid="_x0000_s18449" name="Equation" r:id="rId3" imgW="1777680" imgH="660240" progId="Equation.3">
                  <p:embed/>
                </p:oleObj>
              </mc:Choice>
              <mc:Fallback>
                <p:oleObj name="Equation" r:id="rId3" imgW="1777680" imgH="66024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 y="5480050"/>
                        <a:ext cx="39497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804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17387" y="1041009"/>
            <a:ext cx="7965431" cy="56833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0" hangingPunct="0">
              <a:lnSpc>
                <a:spcPct val="120000"/>
              </a:lnSpc>
              <a:spcAft>
                <a:spcPts val="600"/>
              </a:spcAft>
              <a:buNone/>
            </a:pPr>
            <a:r>
              <a:rPr lang="en-US" sz="2800" dirty="0" smtClean="0">
                <a:latin typeface="Arial" pitchFamily="34" charset="0"/>
                <a:cs typeface="Arial" pitchFamily="34" charset="0"/>
              </a:rPr>
              <a:t>A club has nine members. In how many ways can a committee of three people for the positions of manager, treasurer and secretary be chosen?</a:t>
            </a:r>
          </a:p>
          <a:p>
            <a:pPr marL="0" indent="0" eaLnBrk="0" hangingPunct="0">
              <a:lnSpc>
                <a:spcPct val="120000"/>
              </a:lnSpc>
              <a:spcAft>
                <a:spcPts val="600"/>
              </a:spcAft>
              <a:buNone/>
            </a:pPr>
            <a:r>
              <a:rPr lang="en-US" sz="2800" b="1" dirty="0" smtClean="0">
                <a:latin typeface="Arial" pitchFamily="34" charset="0"/>
                <a:cs typeface="Arial" pitchFamily="34" charset="0"/>
              </a:rPr>
              <a:t>Solution</a:t>
            </a:r>
            <a:r>
              <a:rPr lang="en-US" sz="2800" dirty="0" smtClean="0">
                <a:latin typeface="Arial" pitchFamily="34" charset="0"/>
                <a:cs typeface="Arial" pitchFamily="34" charset="0"/>
              </a:rPr>
              <a:t>:</a:t>
            </a:r>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txBox="1">
            <a:spLocks noChangeArrowheads="1"/>
          </p:cNvSpPr>
          <p:nvPr/>
        </p:nvSpPr>
        <p:spPr>
          <a:xfrm>
            <a:off x="517388" y="304805"/>
            <a:ext cx="7965430" cy="736204"/>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Test Yourself 9</a:t>
            </a:r>
            <a:endParaRPr lang="en-GB" sz="3200" b="1" dirty="0" smtClean="0"/>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7" name="Picture 6"/>
          <p:cNvPicPr/>
          <p:nvPr/>
        </p:nvPicPr>
        <p:blipFill rotWithShape="1">
          <a:blip r:embed="rId2">
            <a:extLst>
              <a:ext uri="{28A0092B-C50C-407E-A947-70E740481C1C}">
                <a14:useLocalDpi xmlns:a14="http://schemas.microsoft.com/office/drawing/2010/main" val="0"/>
              </a:ext>
            </a:extLst>
          </a:blip>
          <a:srcRect t="15427" b="16077"/>
          <a:stretch/>
        </p:blipFill>
        <p:spPr bwMode="auto">
          <a:xfrm>
            <a:off x="4057190" y="210611"/>
            <a:ext cx="885825" cy="606751"/>
          </a:xfrm>
          <a:prstGeom prst="rect">
            <a:avLst/>
          </a:prstGeom>
          <a:noFill/>
          <a:ln>
            <a:noFill/>
          </a:ln>
        </p:spPr>
      </p:pic>
      <p:sp>
        <p:nvSpPr>
          <p:cNvPr id="2" name="Slide Number Placeholder 1"/>
          <p:cNvSpPr>
            <a:spLocks noGrp="1"/>
          </p:cNvSpPr>
          <p:nvPr>
            <p:ph type="sldNum" sz="quarter" idx="12"/>
          </p:nvPr>
        </p:nvSpPr>
        <p:spPr/>
        <p:txBody>
          <a:bodyPr/>
          <a:lstStyle/>
          <a:p>
            <a:pPr algn="r"/>
            <a:fld id="{6767FADE-2612-3649-B495-F644A23F288B}" type="slidenum">
              <a:rPr lang="en-US" smtClean="0"/>
              <a:pPr algn="r"/>
              <a:t>36</a:t>
            </a:fld>
            <a:endParaRPr lang="en-US" dirty="0"/>
          </a:p>
        </p:txBody>
      </p:sp>
    </p:spTree>
    <p:extLst>
      <p:ext uri="{BB962C8B-B14F-4D97-AF65-F5344CB8AC3E}">
        <p14:creationId xmlns:p14="http://schemas.microsoft.com/office/powerpoint/2010/main" val="5481820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17387" y="1041009"/>
            <a:ext cx="7965431" cy="56833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0" hangingPunct="0">
              <a:lnSpc>
                <a:spcPct val="120000"/>
              </a:lnSpc>
              <a:spcAft>
                <a:spcPts val="600"/>
              </a:spcAft>
              <a:buNone/>
            </a:pPr>
            <a:r>
              <a:rPr lang="en-US" sz="2800" dirty="0">
                <a:latin typeface="Arial" pitchFamily="34" charset="0"/>
                <a:cs typeface="Arial" pitchFamily="34" charset="0"/>
              </a:rPr>
              <a:t>A club has ten members. In how many ways can a committee of four people for the positions of manager, assistant manager, treasurer and secretary be chosen?</a:t>
            </a:r>
          </a:p>
          <a:p>
            <a:pPr marL="0" indent="0" eaLnBrk="0" hangingPunct="0">
              <a:lnSpc>
                <a:spcPct val="120000"/>
              </a:lnSpc>
              <a:spcAft>
                <a:spcPts val="600"/>
              </a:spcAft>
              <a:buNone/>
            </a:pPr>
            <a:r>
              <a:rPr lang="en-US" sz="2800" b="1" dirty="0" smtClean="0">
                <a:latin typeface="Arial" pitchFamily="34" charset="0"/>
                <a:cs typeface="Arial" pitchFamily="34" charset="0"/>
              </a:rPr>
              <a:t>Solution</a:t>
            </a:r>
            <a:r>
              <a:rPr lang="en-US" sz="2800" dirty="0" smtClean="0">
                <a:latin typeface="Arial" pitchFamily="34" charset="0"/>
                <a:cs typeface="Arial" pitchFamily="34" charset="0"/>
              </a:rPr>
              <a:t>:</a:t>
            </a:r>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txBox="1">
            <a:spLocks noChangeArrowheads="1"/>
          </p:cNvSpPr>
          <p:nvPr/>
        </p:nvSpPr>
        <p:spPr>
          <a:xfrm>
            <a:off x="517388" y="304805"/>
            <a:ext cx="7965430" cy="736204"/>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Test Yourself 10</a:t>
            </a:r>
            <a:endParaRPr lang="en-GB" sz="3200" b="1" dirty="0" smtClean="0"/>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3" name="Picture 12"/>
          <p:cNvPicPr/>
          <p:nvPr/>
        </p:nvPicPr>
        <p:blipFill rotWithShape="1">
          <a:blip r:embed="rId2">
            <a:extLst>
              <a:ext uri="{28A0092B-C50C-407E-A947-70E740481C1C}">
                <a14:useLocalDpi xmlns:a14="http://schemas.microsoft.com/office/drawing/2010/main" val="0"/>
              </a:ext>
            </a:extLst>
          </a:blip>
          <a:srcRect t="15427" b="16077"/>
          <a:stretch/>
        </p:blipFill>
        <p:spPr bwMode="auto">
          <a:xfrm>
            <a:off x="3963275" y="295718"/>
            <a:ext cx="885825" cy="606751"/>
          </a:xfrm>
          <a:prstGeom prst="rect">
            <a:avLst/>
          </a:prstGeom>
          <a:noFill/>
          <a:ln>
            <a:noFill/>
          </a:ln>
        </p:spPr>
      </p:pic>
      <p:sp>
        <p:nvSpPr>
          <p:cNvPr id="2" name="Slide Number Placeholder 1"/>
          <p:cNvSpPr>
            <a:spLocks noGrp="1"/>
          </p:cNvSpPr>
          <p:nvPr>
            <p:ph type="sldNum" sz="quarter" idx="12"/>
          </p:nvPr>
        </p:nvSpPr>
        <p:spPr/>
        <p:txBody>
          <a:bodyPr/>
          <a:lstStyle/>
          <a:p>
            <a:pPr algn="r"/>
            <a:fld id="{6767FADE-2612-3649-B495-F644A23F288B}" type="slidenum">
              <a:rPr lang="en-US" smtClean="0"/>
              <a:pPr algn="r"/>
              <a:t>37</a:t>
            </a:fld>
            <a:endParaRPr lang="en-US" dirty="0"/>
          </a:p>
        </p:txBody>
      </p:sp>
    </p:spTree>
    <p:extLst>
      <p:ext uri="{BB962C8B-B14F-4D97-AF65-F5344CB8AC3E}">
        <p14:creationId xmlns:p14="http://schemas.microsoft.com/office/powerpoint/2010/main" val="1939126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73" name="Title 7"/>
          <p:cNvSpPr txBox="1">
            <a:spLocks/>
          </p:cNvSpPr>
          <p:nvPr/>
        </p:nvSpPr>
        <p:spPr>
          <a:xfrm>
            <a:off x="572808" y="290950"/>
            <a:ext cx="7975447" cy="805271"/>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Combination</a:t>
            </a:r>
            <a:endParaRPr lang="en-GB" sz="3200" b="1" dirty="0" smtClean="0"/>
          </a:p>
        </p:txBody>
      </p:sp>
      <p:sp>
        <p:nvSpPr>
          <p:cNvPr id="13" name="Subtitle 2"/>
          <p:cNvSpPr>
            <a:spLocks/>
          </p:cNvSpPr>
          <p:nvPr/>
        </p:nvSpPr>
        <p:spPr bwMode="auto">
          <a:xfrm>
            <a:off x="154749" y="872835"/>
            <a:ext cx="8113062" cy="5846617"/>
          </a:xfrm>
          <a:prstGeom prst="rect">
            <a:avLst/>
          </a:prstGeom>
          <a:noFill/>
          <a:ln w="9525">
            <a:noFill/>
            <a:miter lim="800000"/>
            <a:headEnd/>
            <a:tailEnd/>
          </a:ln>
        </p:spPr>
        <p:txBody>
          <a:bodyPr/>
          <a:lstStyle/>
          <a:p>
            <a:pPr marL="342900" indent="-342900">
              <a:buFont typeface="Arial" pitchFamily="34" charset="0"/>
              <a:buChar char="•"/>
            </a:pPr>
            <a:r>
              <a:rPr lang="en-US" sz="2400" dirty="0" smtClean="0">
                <a:latin typeface="Arial" pitchFamily="34" charset="0"/>
                <a:cs typeface="Arial" pitchFamily="34" charset="0"/>
              </a:rPr>
              <a:t>A </a:t>
            </a:r>
            <a:r>
              <a:rPr lang="en-US" sz="2400" b="1" dirty="0" smtClean="0">
                <a:latin typeface="Arial" pitchFamily="34" charset="0"/>
                <a:cs typeface="Arial" pitchFamily="34" charset="0"/>
              </a:rPr>
              <a:t>combination</a:t>
            </a:r>
            <a:r>
              <a:rPr lang="en-US" sz="2400" dirty="0" smtClean="0">
                <a:latin typeface="Arial" pitchFamily="34" charset="0"/>
                <a:cs typeface="Arial" pitchFamily="34" charset="0"/>
              </a:rPr>
              <a:t> is a way of selecting </a:t>
            </a:r>
            <a:r>
              <a:rPr lang="en-US" sz="2400" i="1" dirty="0" smtClean="0">
                <a:latin typeface="Times New Roman" panose="02020603050405020304" pitchFamily="18" charset="0"/>
                <a:cs typeface="Times New Roman" panose="02020603050405020304" pitchFamily="18" charset="0"/>
              </a:rPr>
              <a:t>r</a:t>
            </a:r>
            <a:r>
              <a:rPr lang="en-US" sz="2400" dirty="0" smtClean="0">
                <a:latin typeface="Arial" pitchFamily="34" charset="0"/>
                <a:cs typeface="Arial" pitchFamily="34" charset="0"/>
              </a:rPr>
              <a:t> objects from a set of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Arial" pitchFamily="34" charset="0"/>
                <a:cs typeface="Arial" pitchFamily="34" charset="0"/>
              </a:rPr>
              <a:t> distinct objects, such that the order of selection does not matter.</a:t>
            </a:r>
            <a:endParaRPr lang="en-SG" sz="2400" dirty="0" smtClean="0">
              <a:latin typeface="Arial" pitchFamily="34" charset="0"/>
              <a:cs typeface="Arial" pitchFamily="34" charset="0"/>
            </a:endParaRPr>
          </a:p>
          <a:p>
            <a:pPr marL="342900" indent="-342900">
              <a:buFont typeface="Arial" pitchFamily="34" charset="0"/>
              <a:buChar char="•"/>
            </a:pPr>
            <a:endParaRPr lang="en-SG" sz="2400" dirty="0" smtClean="0">
              <a:latin typeface="Arial" pitchFamily="34" charset="0"/>
              <a:cs typeface="Arial" pitchFamily="34" charset="0"/>
            </a:endParaRPr>
          </a:p>
          <a:p>
            <a:pPr marL="342900" indent="-342900">
              <a:buFont typeface="Arial" pitchFamily="34" charset="0"/>
              <a:buChar char="•"/>
            </a:pPr>
            <a:r>
              <a:rPr lang="en-SG" sz="2400" dirty="0" smtClean="0">
                <a:latin typeface="Arial" pitchFamily="34" charset="0"/>
                <a:cs typeface="Arial" pitchFamily="34" charset="0"/>
              </a:rPr>
              <a:t>For example, we want to select 5 students from a class of 20 to participate in a competition. The order of how the students are selected is not important.</a:t>
            </a:r>
          </a:p>
          <a:p>
            <a:pPr marL="342900" indent="-342900">
              <a:buFont typeface="Arial" pitchFamily="34" charset="0"/>
              <a:buChar char="•"/>
            </a:pPr>
            <a:endParaRPr lang="en-SG" sz="2400" dirty="0" smtClean="0">
              <a:latin typeface="Arial" pitchFamily="34" charset="0"/>
              <a:cs typeface="Arial" pitchFamily="34" charset="0"/>
            </a:endParaRPr>
          </a:p>
          <a:p>
            <a:pPr marL="342900" indent="-342900">
              <a:buFont typeface="Arial" pitchFamily="34" charset="0"/>
              <a:buChar char="•"/>
            </a:pPr>
            <a:r>
              <a:rPr lang="en-SG" sz="2400" dirty="0" smtClean="0">
                <a:latin typeface="Arial" pitchFamily="34" charset="0"/>
                <a:cs typeface="Arial" pitchFamily="34" charset="0"/>
              </a:rPr>
              <a:t>Combination </a:t>
            </a:r>
            <a:r>
              <a:rPr lang="en-SG" sz="2400" dirty="0">
                <a:latin typeface="Arial" pitchFamily="34" charset="0"/>
                <a:cs typeface="Arial" pitchFamily="34" charset="0"/>
              </a:rPr>
              <a:t>(</a:t>
            </a:r>
            <a:r>
              <a:rPr lang="en-SG" sz="2400" dirty="0" smtClean="0">
                <a:latin typeface="Arial" pitchFamily="34" charset="0"/>
                <a:cs typeface="Arial" pitchFamily="34" charset="0"/>
              </a:rPr>
              <a:t>Order does </a:t>
            </a:r>
            <a:r>
              <a:rPr lang="en-SG" sz="2400" b="1" u="sng" dirty="0" smtClean="0">
                <a:latin typeface="Arial" pitchFamily="34" charset="0"/>
                <a:cs typeface="Arial" pitchFamily="34" charset="0"/>
              </a:rPr>
              <a:t>not matter</a:t>
            </a:r>
            <a:r>
              <a:rPr lang="en-SG" sz="2400" dirty="0" smtClean="0">
                <a:latin typeface="Arial" pitchFamily="34" charset="0"/>
                <a:cs typeface="Arial" pitchFamily="34" charset="0"/>
              </a:rPr>
              <a:t>)</a:t>
            </a:r>
            <a:r>
              <a:rPr lang="en-SG" sz="2400" dirty="0">
                <a:latin typeface="Arial" pitchFamily="34" charset="0"/>
                <a:cs typeface="Arial" pitchFamily="34" charset="0"/>
              </a:rPr>
              <a:t>	</a:t>
            </a:r>
          </a:p>
          <a:p>
            <a:r>
              <a:rPr lang="en-SG" sz="2400" dirty="0">
                <a:latin typeface="Arial" pitchFamily="34" charset="0"/>
                <a:cs typeface="Arial" pitchFamily="34" charset="0"/>
              </a:rPr>
              <a:t>	</a:t>
            </a:r>
            <a:r>
              <a:rPr lang="en-SG" sz="2400" dirty="0" smtClean="0">
                <a:latin typeface="Arial" pitchFamily="34" charset="0"/>
                <a:cs typeface="Arial" pitchFamily="34" charset="0"/>
              </a:rPr>
              <a:t>Number of </a:t>
            </a:r>
            <a:r>
              <a:rPr lang="en-SG" sz="2400" dirty="0">
                <a:latin typeface="Arial" pitchFamily="34" charset="0"/>
                <a:cs typeface="Arial" pitchFamily="34" charset="0"/>
              </a:rPr>
              <a:t>ways to choose </a:t>
            </a:r>
            <a:r>
              <a:rPr lang="en-SG" sz="2400" i="1" dirty="0">
                <a:latin typeface="Times New Roman" pitchFamily="18" charset="0"/>
                <a:cs typeface="Times New Roman" pitchFamily="18" charset="0"/>
              </a:rPr>
              <a:t>r</a:t>
            </a:r>
            <a:r>
              <a:rPr lang="en-SG" sz="2400" dirty="0">
                <a:latin typeface="Arial" pitchFamily="34" charset="0"/>
                <a:cs typeface="Arial" pitchFamily="34" charset="0"/>
              </a:rPr>
              <a:t> objects from a group of </a:t>
            </a:r>
            <a:r>
              <a:rPr lang="en-SG" sz="2400" i="1" dirty="0">
                <a:latin typeface="Times New Roman" pitchFamily="18" charset="0"/>
                <a:cs typeface="Times New Roman" pitchFamily="18" charset="0"/>
              </a:rPr>
              <a:t>n</a:t>
            </a:r>
            <a:r>
              <a:rPr lang="en-SG" sz="2400" dirty="0">
                <a:latin typeface="Arial" pitchFamily="34" charset="0"/>
                <a:cs typeface="Arial" pitchFamily="34" charset="0"/>
              </a:rPr>
              <a:t> </a:t>
            </a:r>
            <a:endParaRPr lang="en-SG" sz="2400" dirty="0" smtClean="0">
              <a:latin typeface="Arial" pitchFamily="34" charset="0"/>
              <a:cs typeface="Arial" pitchFamily="34" charset="0"/>
            </a:endParaRPr>
          </a:p>
          <a:p>
            <a:pPr>
              <a:spcAft>
                <a:spcPts val="600"/>
              </a:spcAft>
            </a:pPr>
            <a:r>
              <a:rPr lang="en-SG" sz="2400" dirty="0">
                <a:latin typeface="Arial" pitchFamily="34" charset="0"/>
                <a:cs typeface="Arial" pitchFamily="34" charset="0"/>
              </a:rPr>
              <a:t> </a:t>
            </a:r>
            <a:r>
              <a:rPr lang="en-SG" sz="2400" dirty="0" smtClean="0">
                <a:latin typeface="Arial" pitchFamily="34" charset="0"/>
                <a:cs typeface="Arial" pitchFamily="34" charset="0"/>
              </a:rPr>
              <a:t>	objects </a:t>
            </a:r>
            <a:r>
              <a:rPr lang="en-SG" sz="2400" dirty="0">
                <a:latin typeface="Arial" pitchFamily="34" charset="0"/>
                <a:cs typeface="Arial" pitchFamily="34" charset="0"/>
              </a:rPr>
              <a:t>	</a:t>
            </a:r>
            <a:endParaRPr lang="en-SG" sz="2400" dirty="0" smtClean="0">
              <a:latin typeface="Arial" pitchFamily="34" charset="0"/>
              <a:cs typeface="Arial" pitchFamily="34" charset="0"/>
            </a:endParaRPr>
          </a:p>
          <a:p>
            <a:pPr>
              <a:spcAft>
                <a:spcPts val="600"/>
              </a:spcAft>
            </a:pPr>
            <a:r>
              <a:rPr lang="en-SG" sz="2400" dirty="0">
                <a:latin typeface="Arial" pitchFamily="34" charset="0"/>
                <a:cs typeface="Arial" pitchFamily="34" charset="0"/>
              </a:rPr>
              <a:t>	</a:t>
            </a:r>
            <a:r>
              <a:rPr lang="en-SG" sz="2400" dirty="0" smtClean="0">
                <a:latin typeface="Arial" pitchFamily="34" charset="0"/>
                <a:cs typeface="Arial" pitchFamily="34" charset="0"/>
              </a:rPr>
              <a:t>			</a:t>
            </a:r>
          </a:p>
          <a:p>
            <a:pPr>
              <a:spcAft>
                <a:spcPts val="600"/>
              </a:spcAft>
            </a:pPr>
            <a:endParaRPr lang="en-SG" sz="2400" dirty="0">
              <a:latin typeface="Arial" pitchFamily="34" charset="0"/>
              <a:cs typeface="Arial" pitchFamily="34" charset="0"/>
            </a:endParaRPr>
          </a:p>
          <a:p>
            <a:pPr>
              <a:spcAft>
                <a:spcPts val="600"/>
              </a:spcAft>
            </a:pPr>
            <a:r>
              <a:rPr lang="en-SG" sz="2400" dirty="0" smtClean="0">
                <a:latin typeface="Arial" pitchFamily="34" charset="0"/>
                <a:cs typeface="Arial" pitchFamily="34" charset="0"/>
              </a:rPr>
              <a:t>	</a:t>
            </a:r>
          </a:p>
          <a:p>
            <a:pPr>
              <a:spcAft>
                <a:spcPts val="600"/>
              </a:spcAft>
            </a:pPr>
            <a:r>
              <a:rPr lang="en-SG" sz="2400" dirty="0">
                <a:latin typeface="Arial" pitchFamily="34" charset="0"/>
                <a:cs typeface="Arial" pitchFamily="34" charset="0"/>
              </a:rPr>
              <a:t> </a:t>
            </a:r>
            <a:r>
              <a:rPr lang="en-SG" sz="2400" dirty="0" smtClean="0">
                <a:latin typeface="Arial" pitchFamily="34" charset="0"/>
                <a:cs typeface="Arial" pitchFamily="34" charset="0"/>
              </a:rPr>
              <a:t>     You can use the            button in the calculator.</a:t>
            </a:r>
            <a:endParaRPr lang="en-SG" sz="2400" dirty="0">
              <a:latin typeface="Arial" pitchFamily="34" charset="0"/>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r>
              <a:rPr lang="en-SG" sz="2400" dirty="0" smtClean="0">
                <a:latin typeface="Arial" pitchFamily="34" charset="0"/>
                <a:cs typeface="Arial" pitchFamily="34" charset="0"/>
              </a:rPr>
              <a:t>	</a:t>
            </a:r>
            <a:endParaRPr lang="en-US" altLang="zh-CN" sz="2400" b="0" dirty="0" smtClean="0">
              <a:latin typeface="Arial" pitchFamily="34" charset="0"/>
              <a:ea typeface="宋体" pitchFamily="2" charset="-122"/>
              <a:cs typeface="Arial" pitchFamily="34" charset="0"/>
            </a:endParaRPr>
          </a:p>
        </p:txBody>
      </p:sp>
      <p:pic>
        <p:nvPicPr>
          <p:cNvPr id="7" name="Picture 2" descr="http://sp.rpcs.org/faculty/Grade4/Website%20Graphics/_w/writing%20smiley_gi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7997" y="241505"/>
            <a:ext cx="560890" cy="591046"/>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3027677" y="6249558"/>
            <a:ext cx="731519" cy="450166"/>
          </a:xfrm>
          <a:prstGeom prst="round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Arial Rounded MT Bold" panose="020F0704030504030204" pitchFamily="34" charset="0"/>
                <a:cs typeface="Arial" panose="020B0604020202020204" pitchFamily="34" charset="0"/>
              </a:rPr>
              <a:t>nCr</a:t>
            </a:r>
            <a:endParaRPr lang="en-SG" sz="2000" dirty="0">
              <a:latin typeface="Arial Rounded MT Bold" panose="020F070403050403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8447128" y="6428600"/>
            <a:ext cx="2133600" cy="365125"/>
          </a:xfrm>
        </p:spPr>
        <p:txBody>
          <a:bodyPr/>
          <a:lstStyle/>
          <a:p>
            <a:fld id="{6767FADE-2612-3649-B495-F644A23F288B}" type="slidenum">
              <a:rPr lang="en-US" smtClean="0"/>
              <a:pPr/>
              <a:t>38</a:t>
            </a:fld>
            <a:endParaRPr lang="en-US" dirty="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aphicFrame>
        <p:nvGraphicFramePr>
          <p:cNvPr id="4" name="Object 3"/>
          <p:cNvGraphicFramePr>
            <a:graphicFrameLocks noChangeAspect="1"/>
          </p:cNvGraphicFramePr>
          <p:nvPr>
            <p:extLst>
              <p:ext uri="{D42A27DB-BD31-4B8C-83A1-F6EECF244321}">
                <p14:modId xmlns:p14="http://schemas.microsoft.com/office/powerpoint/2010/main" val="3754067025"/>
              </p:ext>
            </p:extLst>
          </p:nvPr>
        </p:nvGraphicFramePr>
        <p:xfrm>
          <a:off x="1772746" y="4502921"/>
          <a:ext cx="1524639" cy="1941982"/>
        </p:xfrm>
        <a:graphic>
          <a:graphicData uri="http://schemas.openxmlformats.org/presentationml/2006/ole">
            <mc:AlternateContent xmlns:mc="http://schemas.openxmlformats.org/markup-compatibility/2006">
              <mc:Choice xmlns:v="urn:schemas-microsoft-com:vml" Requires="v">
                <p:oleObj spid="_x0000_s13340" name="Equation" r:id="rId4" imgW="901440" imgH="1143000" progId="Equation.3">
                  <p:embed/>
                </p:oleObj>
              </mc:Choice>
              <mc:Fallback>
                <p:oleObj name="Equation" r:id="rId4" imgW="901440" imgH="1143000" progId="Equation.3">
                  <p:embed/>
                  <p:pic>
                    <p:nvPicPr>
                      <p:cNvPr id="0" name=""/>
                      <p:cNvPicPr>
                        <a:picLocks noChangeAspect="1" noChangeArrowheads="1"/>
                      </p:cNvPicPr>
                      <p:nvPr/>
                    </p:nvPicPr>
                    <p:blipFill>
                      <a:blip r:embed="rId5"/>
                      <a:srcRect/>
                      <a:stretch>
                        <a:fillRect/>
                      </a:stretch>
                    </p:blipFill>
                    <p:spPr bwMode="auto">
                      <a:xfrm>
                        <a:off x="1772746" y="4502921"/>
                        <a:ext cx="1524639" cy="1941982"/>
                      </a:xfrm>
                      <a:prstGeom prst="rect">
                        <a:avLst/>
                      </a:prstGeom>
                      <a:noFill/>
                    </p:spPr>
                  </p:pic>
                </p:oleObj>
              </mc:Fallback>
            </mc:AlternateContent>
          </a:graphicData>
        </a:graphic>
      </p:graphicFrame>
      <p:sp>
        <p:nvSpPr>
          <p:cNvPr id="6" name="Right Arrow 5"/>
          <p:cNvSpPr/>
          <p:nvPr/>
        </p:nvSpPr>
        <p:spPr>
          <a:xfrm>
            <a:off x="3297385" y="5424054"/>
            <a:ext cx="1427015" cy="4294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aphicFrame>
        <p:nvGraphicFramePr>
          <p:cNvPr id="9" name="Object 8"/>
          <p:cNvGraphicFramePr>
            <a:graphicFrameLocks noChangeAspect="1"/>
          </p:cNvGraphicFramePr>
          <p:nvPr>
            <p:extLst>
              <p:ext uri="{D42A27DB-BD31-4B8C-83A1-F6EECF244321}">
                <p14:modId xmlns:p14="http://schemas.microsoft.com/office/powerpoint/2010/main" val="3196949404"/>
              </p:ext>
            </p:extLst>
          </p:nvPr>
        </p:nvGraphicFramePr>
        <p:xfrm>
          <a:off x="5018666" y="5385523"/>
          <a:ext cx="1749425" cy="509587"/>
        </p:xfrm>
        <a:graphic>
          <a:graphicData uri="http://schemas.openxmlformats.org/presentationml/2006/ole">
            <mc:AlternateContent xmlns:mc="http://schemas.openxmlformats.org/markup-compatibility/2006">
              <mc:Choice xmlns:v="urn:schemas-microsoft-com:vml" Requires="v">
                <p:oleObj spid="_x0000_s13341" name="Equation" r:id="rId6" imgW="787320" imgH="228600" progId="Equation.3">
                  <p:embed/>
                </p:oleObj>
              </mc:Choice>
              <mc:Fallback>
                <p:oleObj name="Equation" r:id="rId6" imgW="787320" imgH="228600" progId="Equation.3">
                  <p:embed/>
                  <p:pic>
                    <p:nvPicPr>
                      <p:cNvPr id="0" name="Object 1"/>
                      <p:cNvPicPr>
                        <a:picLocks noChangeAspect="1" noChangeArrowheads="1"/>
                      </p:cNvPicPr>
                      <p:nvPr/>
                    </p:nvPicPr>
                    <p:blipFill>
                      <a:blip r:embed="rId7"/>
                      <a:srcRect/>
                      <a:stretch>
                        <a:fillRect/>
                      </a:stretch>
                    </p:blipFill>
                    <p:spPr bwMode="auto">
                      <a:xfrm>
                        <a:off x="5018666" y="5385523"/>
                        <a:ext cx="17494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3904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3143" y="1115345"/>
            <a:ext cx="7720148" cy="1154162"/>
          </a:xfrm>
          <a:prstGeom prst="rect">
            <a:avLst/>
          </a:prstGeom>
        </p:spPr>
        <p:txBody>
          <a:bodyPr wrap="square">
            <a:spAutoFit/>
          </a:bodyPr>
          <a:lstStyle/>
          <a:p>
            <a:pPr>
              <a:lnSpc>
                <a:spcPct val="115000"/>
              </a:lnSpc>
            </a:pPr>
            <a:r>
              <a:rPr lang="en-US" sz="2000" dirty="0" smtClean="0">
                <a:latin typeface="Arial" pitchFamily="34" charset="0"/>
                <a:ea typeface="SimSun"/>
                <a:cs typeface="Arial" pitchFamily="34" charset="0"/>
              </a:rPr>
              <a:t>Five </a:t>
            </a:r>
            <a:r>
              <a:rPr lang="en-US" sz="2000" dirty="0" err="1">
                <a:latin typeface="Arial" pitchFamily="34" charset="0"/>
                <a:ea typeface="SimSun"/>
                <a:cs typeface="Arial" pitchFamily="34" charset="0"/>
              </a:rPr>
              <a:t>coloured</a:t>
            </a:r>
            <a:r>
              <a:rPr lang="en-US" sz="2000" dirty="0">
                <a:latin typeface="Arial" pitchFamily="34" charset="0"/>
                <a:ea typeface="SimSun"/>
                <a:cs typeface="Arial" pitchFamily="34" charset="0"/>
              </a:rPr>
              <a:t> balls (red, green, blue, yellow, orange) are placed in a bag. </a:t>
            </a:r>
            <a:r>
              <a:rPr lang="en-US" sz="2000" dirty="0" smtClean="0">
                <a:latin typeface="Arial" pitchFamily="34" charset="0"/>
                <a:ea typeface="SimSun"/>
                <a:cs typeface="Arial" pitchFamily="34" charset="0"/>
              </a:rPr>
              <a:t> </a:t>
            </a:r>
          </a:p>
          <a:p>
            <a:pPr>
              <a:lnSpc>
                <a:spcPct val="115000"/>
              </a:lnSpc>
            </a:pPr>
            <a:r>
              <a:rPr lang="en-US" sz="2000" dirty="0" smtClean="0">
                <a:latin typeface="Arial" pitchFamily="34" charset="0"/>
                <a:ea typeface="SimSun"/>
                <a:cs typeface="Arial" pitchFamily="34" charset="0"/>
              </a:rPr>
              <a:t>How </a:t>
            </a:r>
            <a:r>
              <a:rPr lang="en-US" sz="2000" dirty="0">
                <a:latin typeface="Arial" pitchFamily="34" charset="0"/>
                <a:ea typeface="SimSun"/>
                <a:cs typeface="Arial" pitchFamily="34" charset="0"/>
              </a:rPr>
              <a:t>many </a:t>
            </a:r>
            <a:r>
              <a:rPr lang="en-US" sz="2000" dirty="0" smtClean="0">
                <a:latin typeface="Arial" pitchFamily="34" charset="0"/>
                <a:ea typeface="SimSun"/>
                <a:cs typeface="Arial" pitchFamily="34" charset="0"/>
              </a:rPr>
              <a:t>ways can we </a:t>
            </a:r>
            <a:r>
              <a:rPr lang="en-US" sz="2000" dirty="0" smtClean="0">
                <a:solidFill>
                  <a:srgbClr val="FF0000"/>
                </a:solidFill>
                <a:latin typeface="Arial" pitchFamily="34" charset="0"/>
                <a:ea typeface="SimSun"/>
                <a:cs typeface="Arial" pitchFamily="34" charset="0"/>
              </a:rPr>
              <a:t>choose</a:t>
            </a:r>
            <a:r>
              <a:rPr lang="en-US" sz="2000" dirty="0" smtClean="0">
                <a:latin typeface="Arial" pitchFamily="34" charset="0"/>
                <a:ea typeface="SimSun"/>
                <a:cs typeface="Arial" pitchFamily="34" charset="0"/>
              </a:rPr>
              <a:t> 3 balls from the bag?</a:t>
            </a:r>
            <a:endParaRPr lang="en-SG" sz="2000" dirty="0">
              <a:effectLst/>
              <a:latin typeface="Arial" pitchFamily="34" charset="0"/>
              <a:ea typeface="SimSun"/>
              <a:cs typeface="Arial" pitchFamily="34" charset="0"/>
            </a:endParaRPr>
          </a:p>
        </p:txBody>
      </p:sp>
      <p:sp>
        <p:nvSpPr>
          <p:cNvPr id="2" name="Rectangle 1"/>
          <p:cNvSpPr/>
          <p:nvPr/>
        </p:nvSpPr>
        <p:spPr>
          <a:xfrm>
            <a:off x="352694" y="5060436"/>
            <a:ext cx="7766070" cy="417550"/>
          </a:xfrm>
          <a:prstGeom prst="rect">
            <a:avLst/>
          </a:prstGeom>
        </p:spPr>
        <p:txBody>
          <a:bodyPr wrap="square">
            <a:spAutoFit/>
          </a:bodyPr>
          <a:lstStyle/>
          <a:p>
            <a:pPr marL="269875">
              <a:lnSpc>
                <a:spcPct val="115000"/>
              </a:lnSpc>
              <a:spcBef>
                <a:spcPts val="1200"/>
              </a:spcBef>
              <a:spcAft>
                <a:spcPts val="600"/>
              </a:spcAft>
            </a:pPr>
            <a:r>
              <a:rPr lang="en-US" sz="2000" dirty="0">
                <a:latin typeface="Arial"/>
                <a:ea typeface="SimSun"/>
              </a:rPr>
              <a:t>Order is not important in this question, thus combination is used</a:t>
            </a:r>
            <a:r>
              <a:rPr lang="en-US" sz="2000" dirty="0" smtClean="0">
                <a:latin typeface="Arial"/>
                <a:ea typeface="SimSun"/>
              </a:rPr>
              <a:t>.</a:t>
            </a:r>
            <a:endParaRPr lang="en-SG" sz="2000" dirty="0">
              <a:latin typeface="Times New Roman"/>
              <a:ea typeface="SimSun"/>
            </a:endParaRPr>
          </a:p>
        </p:txBody>
      </p:sp>
      <p:sp>
        <p:nvSpPr>
          <p:cNvPr id="5" name="Rectangle 2"/>
          <p:cNvSpPr txBox="1">
            <a:spLocks noChangeArrowheads="1"/>
          </p:cNvSpPr>
          <p:nvPr/>
        </p:nvSpPr>
        <p:spPr>
          <a:xfrm>
            <a:off x="457200" y="274638"/>
            <a:ext cx="8229600" cy="84070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solidFill>
                  <a:prstClr val="black"/>
                </a:solidFill>
              </a:rPr>
              <a:t>Example</a:t>
            </a:r>
            <a:endParaRPr lang="en-US" sz="2400" dirty="0">
              <a:solidFill>
                <a:prstClr val="black"/>
              </a:solidFill>
              <a:latin typeface="Arial" pitchFamily="34" charset="0"/>
              <a:cs typeface="Arial" pitchFamily="34" charset="0"/>
            </a:endParaRPr>
          </a:p>
          <a:p>
            <a:endParaRPr lang="en-US" sz="3200" dirty="0" smtClean="0">
              <a:solidFill>
                <a:prstClr val="black"/>
              </a:solidFill>
            </a:endParaRPr>
          </a:p>
        </p:txBody>
      </p:sp>
      <p:grpSp>
        <p:nvGrpSpPr>
          <p:cNvPr id="12" name="Group 11"/>
          <p:cNvGrpSpPr/>
          <p:nvPr/>
        </p:nvGrpSpPr>
        <p:grpSpPr>
          <a:xfrm>
            <a:off x="1420836" y="2485458"/>
            <a:ext cx="2025748" cy="2332892"/>
            <a:chOff x="1420836" y="2485458"/>
            <a:chExt cx="2025748" cy="2332892"/>
          </a:xfrm>
        </p:grpSpPr>
        <p:sp>
          <p:nvSpPr>
            <p:cNvPr id="20" name="Flowchart: Delay 19"/>
            <p:cNvSpPr/>
            <p:nvPr/>
          </p:nvSpPr>
          <p:spPr>
            <a:xfrm rot="5400000">
              <a:off x="1818164" y="3189930"/>
              <a:ext cx="1231092" cy="2025748"/>
            </a:xfrm>
            <a:prstGeom prst="flowChartDelay">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1" name="Oval 20"/>
            <p:cNvSpPr>
              <a:spLocks noChangeAspect="1"/>
            </p:cNvSpPr>
            <p:nvPr/>
          </p:nvSpPr>
          <p:spPr>
            <a:xfrm>
              <a:off x="1608405" y="4202804"/>
              <a:ext cx="369137" cy="36864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t>
              </a:r>
              <a:endParaRPr lang="en-SG" dirty="0">
                <a:solidFill>
                  <a:schemeClr val="tx1"/>
                </a:solidFill>
              </a:endParaRPr>
            </a:p>
          </p:txBody>
        </p:sp>
        <p:sp>
          <p:nvSpPr>
            <p:cNvPr id="22" name="Oval 21"/>
            <p:cNvSpPr>
              <a:spLocks noChangeAspect="1"/>
            </p:cNvSpPr>
            <p:nvPr/>
          </p:nvSpPr>
          <p:spPr>
            <a:xfrm>
              <a:off x="2129283" y="4332382"/>
              <a:ext cx="369137" cy="368640"/>
            </a:xfrm>
            <a:prstGeom prst="ellipse">
              <a:avLst/>
            </a:prstGeom>
            <a:solidFill>
              <a:srgbClr val="00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a:t>
              </a:r>
              <a:endParaRPr lang="en-SG" dirty="0">
                <a:solidFill>
                  <a:schemeClr val="tx1"/>
                </a:solidFill>
              </a:endParaRPr>
            </a:p>
          </p:txBody>
        </p:sp>
        <p:sp>
          <p:nvSpPr>
            <p:cNvPr id="23" name="Oval 22"/>
            <p:cNvSpPr>
              <a:spLocks noChangeAspect="1"/>
            </p:cNvSpPr>
            <p:nvPr/>
          </p:nvSpPr>
          <p:spPr>
            <a:xfrm>
              <a:off x="2763416" y="4148062"/>
              <a:ext cx="369137" cy="368640"/>
            </a:xfrm>
            <a:prstGeom prst="ellipse">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a:t>
              </a:r>
              <a:endParaRPr lang="en-SG" dirty="0">
                <a:solidFill>
                  <a:schemeClr val="tx1"/>
                </a:solidFill>
              </a:endParaRPr>
            </a:p>
          </p:txBody>
        </p:sp>
        <p:sp>
          <p:nvSpPr>
            <p:cNvPr id="24" name="Oval 23"/>
            <p:cNvSpPr>
              <a:spLocks noChangeAspect="1"/>
            </p:cNvSpPr>
            <p:nvPr/>
          </p:nvSpPr>
          <p:spPr>
            <a:xfrm>
              <a:off x="1760146" y="3739821"/>
              <a:ext cx="369137" cy="368640"/>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Y</a:t>
              </a:r>
              <a:endParaRPr lang="en-SG" dirty="0">
                <a:solidFill>
                  <a:schemeClr val="tx1"/>
                </a:solidFill>
              </a:endParaRPr>
            </a:p>
          </p:txBody>
        </p:sp>
        <p:sp>
          <p:nvSpPr>
            <p:cNvPr id="25" name="Oval 24"/>
            <p:cNvSpPr>
              <a:spLocks noChangeAspect="1"/>
            </p:cNvSpPr>
            <p:nvPr/>
          </p:nvSpPr>
          <p:spPr>
            <a:xfrm>
              <a:off x="2342925" y="3905976"/>
              <a:ext cx="369137" cy="368640"/>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a:t>
              </a:r>
              <a:endParaRPr lang="en-SG" dirty="0">
                <a:solidFill>
                  <a:schemeClr val="tx1"/>
                </a:solidFill>
              </a:endParaRPr>
            </a:p>
          </p:txBody>
        </p:sp>
        <p:sp>
          <p:nvSpPr>
            <p:cNvPr id="26" name="Oval 25"/>
            <p:cNvSpPr>
              <a:spLocks noChangeAspect="1"/>
            </p:cNvSpPr>
            <p:nvPr/>
          </p:nvSpPr>
          <p:spPr>
            <a:xfrm>
              <a:off x="1817122" y="2501275"/>
              <a:ext cx="369137" cy="36864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solidFill>
                  <a:schemeClr val="tx1"/>
                </a:solidFill>
              </a:endParaRPr>
            </a:p>
          </p:txBody>
        </p:sp>
        <p:sp>
          <p:nvSpPr>
            <p:cNvPr id="27" name="Oval 26"/>
            <p:cNvSpPr>
              <a:spLocks noChangeAspect="1"/>
            </p:cNvSpPr>
            <p:nvPr/>
          </p:nvSpPr>
          <p:spPr>
            <a:xfrm>
              <a:off x="2273290" y="2504646"/>
              <a:ext cx="369137" cy="36864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solidFill>
                  <a:schemeClr val="tx1"/>
                </a:solidFill>
              </a:endParaRPr>
            </a:p>
          </p:txBody>
        </p:sp>
        <p:sp>
          <p:nvSpPr>
            <p:cNvPr id="28" name="Oval 27"/>
            <p:cNvSpPr>
              <a:spLocks noChangeAspect="1"/>
            </p:cNvSpPr>
            <p:nvPr/>
          </p:nvSpPr>
          <p:spPr>
            <a:xfrm>
              <a:off x="2729458" y="2485458"/>
              <a:ext cx="369137" cy="368640"/>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solidFill>
                  <a:schemeClr val="tx1"/>
                </a:solidFill>
              </a:endParaRPr>
            </a:p>
          </p:txBody>
        </p:sp>
        <p:sp>
          <p:nvSpPr>
            <p:cNvPr id="29" name="Down Arrow 28"/>
            <p:cNvSpPr/>
            <p:nvPr/>
          </p:nvSpPr>
          <p:spPr>
            <a:xfrm flipV="1">
              <a:off x="2313852" y="3087843"/>
              <a:ext cx="347660" cy="295428"/>
            </a:xfrm>
            <a:prstGeom prst="down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sp>
        <p:nvSpPr>
          <p:cNvPr id="6" name="Slide Number Placeholder 5"/>
          <p:cNvSpPr>
            <a:spLocks noGrp="1"/>
          </p:cNvSpPr>
          <p:nvPr>
            <p:ph type="sldNum" sz="quarter" idx="12"/>
          </p:nvPr>
        </p:nvSpPr>
        <p:spPr/>
        <p:txBody>
          <a:bodyPr/>
          <a:lstStyle/>
          <a:p>
            <a:fld id="{6767FADE-2612-3649-B495-F644A23F288B}" type="slidenum">
              <a:rPr lang="en-US" smtClean="0"/>
              <a:pPr/>
              <a:t>39</a:t>
            </a:fld>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866683257"/>
              </p:ext>
            </p:extLst>
          </p:nvPr>
        </p:nvGraphicFramePr>
        <p:xfrm>
          <a:off x="703263" y="5478463"/>
          <a:ext cx="1436687" cy="538162"/>
        </p:xfrm>
        <a:graphic>
          <a:graphicData uri="http://schemas.openxmlformats.org/presentationml/2006/ole">
            <mc:AlternateContent xmlns:mc="http://schemas.openxmlformats.org/markup-compatibility/2006">
              <mc:Choice xmlns:v="urn:schemas-microsoft-com:vml" Requires="v">
                <p:oleObj spid="_x0000_s14356" name="Equation" r:id="rId3" imgW="545760" imgH="203040" progId="Equation.3">
                  <p:embed/>
                </p:oleObj>
              </mc:Choice>
              <mc:Fallback>
                <p:oleObj name="Equation" r:id="rId3" imgW="545760" imgH="203040" progId="Equation.3">
                  <p:embed/>
                  <p:pic>
                    <p:nvPicPr>
                      <p:cNvPr id="0" name=""/>
                      <p:cNvPicPr>
                        <a:picLocks noChangeAspect="1" noChangeArrowheads="1"/>
                      </p:cNvPicPr>
                      <p:nvPr/>
                    </p:nvPicPr>
                    <p:blipFill>
                      <a:blip r:embed="rId4"/>
                      <a:srcRect/>
                      <a:stretch>
                        <a:fillRect/>
                      </a:stretch>
                    </p:blipFill>
                    <p:spPr bwMode="auto">
                      <a:xfrm>
                        <a:off x="703263" y="5478463"/>
                        <a:ext cx="1436687" cy="5381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130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9563" y="152400"/>
            <a:ext cx="8566150" cy="1066800"/>
          </a:xfrm>
          <a:prstGeom prst="rect">
            <a:avLst/>
          </a:prstGeom>
          <a:noFill/>
          <a:ln w="9525">
            <a:noFill/>
            <a:miter lim="800000"/>
            <a:headEnd/>
            <a:tailEnd/>
          </a:ln>
        </p:spPr>
        <p:txBody>
          <a:bodyPr anchor="b"/>
          <a:lstStyle/>
          <a:p>
            <a:pPr>
              <a:defRPr/>
            </a:pPr>
            <a:endParaRPr lang="en-US" sz="3200" b="1" kern="0" dirty="0">
              <a:solidFill>
                <a:schemeClr val="tx2"/>
              </a:solidFill>
              <a:latin typeface="+mj-lt"/>
              <a:ea typeface="+mj-ea"/>
              <a:cs typeface="+mj-cs"/>
            </a:endParaRPr>
          </a:p>
        </p:txBody>
      </p:sp>
      <p:sp>
        <p:nvSpPr>
          <p:cNvPr id="3" name="Title 7"/>
          <p:cNvSpPr txBox="1">
            <a:spLocks/>
          </p:cNvSpPr>
          <p:nvPr/>
        </p:nvSpPr>
        <p:spPr>
          <a:xfrm>
            <a:off x="572808" y="290950"/>
            <a:ext cx="5398501"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a:t>Scenario</a:t>
            </a:r>
            <a:endParaRPr lang="en-GB" sz="3200" b="1" dirty="0" smtClean="0"/>
          </a:p>
        </p:txBody>
      </p:sp>
      <p:sp>
        <p:nvSpPr>
          <p:cNvPr id="60" name="Subtitle 2"/>
          <p:cNvSpPr>
            <a:spLocks/>
          </p:cNvSpPr>
          <p:nvPr/>
        </p:nvSpPr>
        <p:spPr bwMode="auto">
          <a:xfrm>
            <a:off x="655319" y="915793"/>
            <a:ext cx="7818121" cy="5291043"/>
          </a:xfrm>
          <a:prstGeom prst="rect">
            <a:avLst/>
          </a:prstGeom>
          <a:noFill/>
          <a:ln w="9525">
            <a:noFill/>
            <a:miter lim="800000"/>
            <a:headEnd/>
            <a:tailEnd/>
          </a:ln>
        </p:spPr>
        <p:txBody>
          <a:bodyPr/>
          <a:lstStyle/>
          <a:p>
            <a:pPr lvl="0"/>
            <a:r>
              <a:rPr lang="en-US" sz="2400" dirty="0" smtClean="0">
                <a:latin typeface="Arial" pitchFamily="34" charset="0"/>
                <a:cs typeface="Arial" pitchFamily="34" charset="0"/>
              </a:rPr>
              <a:t>The cards need to inserted in the correct arrangement and the buttons need to be pressed in the correct combination at the same time to deactivate the bomb.</a:t>
            </a:r>
          </a:p>
          <a:p>
            <a:pPr lvl="0"/>
            <a:endParaRPr lang="en-US" sz="2400" dirty="0">
              <a:latin typeface="Arial" pitchFamily="34" charset="0"/>
              <a:cs typeface="Arial" pitchFamily="34" charset="0"/>
            </a:endParaRPr>
          </a:p>
          <a:p>
            <a:pPr lvl="0"/>
            <a:r>
              <a:rPr lang="en-US" sz="2400" dirty="0" smtClean="0">
                <a:latin typeface="Arial" pitchFamily="34" charset="0"/>
                <a:cs typeface="Arial" pitchFamily="34" charset="0"/>
              </a:rPr>
              <a:t>The time required to execute each set of Code 1 and Code 2 is 10 seconds.</a:t>
            </a:r>
          </a:p>
          <a:p>
            <a:pPr lvl="0"/>
            <a:endParaRPr lang="en-US" sz="2400" dirty="0">
              <a:latin typeface="Arial" pitchFamily="34" charset="0"/>
              <a:cs typeface="Arial" pitchFamily="34" charset="0"/>
            </a:endParaRPr>
          </a:p>
          <a:p>
            <a:pPr lvl="0"/>
            <a:r>
              <a:rPr lang="en-US" sz="2400" dirty="0" smtClean="0">
                <a:latin typeface="Arial" pitchFamily="34" charset="0"/>
                <a:cs typeface="Arial" pitchFamily="34" charset="0"/>
              </a:rPr>
              <a:t>Decide, with 3 hours remaining, if the police should attempt to crack the code or abandon the building.</a:t>
            </a:r>
          </a:p>
        </p:txBody>
      </p:sp>
      <p:sp>
        <p:nvSpPr>
          <p:cNvPr id="4" name="Slide Number Placeholder 3"/>
          <p:cNvSpPr>
            <a:spLocks noGrp="1"/>
          </p:cNvSpPr>
          <p:nvPr>
            <p:ph type="sldNum" sz="quarter" idx="12"/>
          </p:nvPr>
        </p:nvSpPr>
        <p:spPr/>
        <p:txBody>
          <a:bodyPr/>
          <a:lstStyle/>
          <a:p>
            <a:pPr algn="r"/>
            <a:fld id="{6767FADE-2612-3649-B495-F644A23F288B}" type="slidenum">
              <a:rPr lang="en-US" smtClean="0"/>
              <a:pPr algn="r"/>
              <a:t>4</a:t>
            </a:fld>
            <a:endParaRPr lang="en-US" dirty="0"/>
          </a:p>
        </p:txBody>
      </p:sp>
      <p:pic>
        <p:nvPicPr>
          <p:cNvPr id="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087" t="7649" r="6701" b="4515"/>
          <a:stretch/>
        </p:blipFill>
        <p:spPr bwMode="auto">
          <a:xfrm>
            <a:off x="6950036" y="5048759"/>
            <a:ext cx="1523404" cy="820133"/>
          </a:xfrm>
          <a:prstGeom prst="rect">
            <a:avLst/>
          </a:prstGeom>
          <a:noFill/>
          <a:ln>
            <a:noFill/>
          </a:ln>
          <a:effectLst/>
          <a:extLst/>
        </p:spPr>
      </p:pic>
    </p:spTree>
    <p:extLst>
      <p:ext uri="{BB962C8B-B14F-4D97-AF65-F5344CB8AC3E}">
        <p14:creationId xmlns:p14="http://schemas.microsoft.com/office/powerpoint/2010/main" val="845964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17387" y="1041009"/>
            <a:ext cx="7965431" cy="56833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0" hangingPunct="0">
              <a:lnSpc>
                <a:spcPct val="120000"/>
              </a:lnSpc>
              <a:spcAft>
                <a:spcPts val="600"/>
              </a:spcAft>
              <a:buNone/>
            </a:pPr>
            <a:r>
              <a:rPr lang="en-US" sz="2800" dirty="0" smtClean="0">
                <a:latin typeface="Arial" pitchFamily="34" charset="0"/>
                <a:cs typeface="Arial" pitchFamily="34" charset="0"/>
              </a:rPr>
              <a:t>A club has nine members. In how many ways can a committee of three be chosen from the members of this club?</a:t>
            </a:r>
          </a:p>
          <a:p>
            <a:pPr marL="0" indent="0" eaLnBrk="0" hangingPunct="0">
              <a:lnSpc>
                <a:spcPct val="120000"/>
              </a:lnSpc>
              <a:spcAft>
                <a:spcPts val="600"/>
              </a:spcAft>
              <a:buNone/>
            </a:pPr>
            <a:r>
              <a:rPr lang="en-US" sz="2800" b="1" dirty="0" smtClean="0">
                <a:latin typeface="Arial" pitchFamily="34" charset="0"/>
                <a:cs typeface="Arial" pitchFamily="34" charset="0"/>
              </a:rPr>
              <a:t>Solution</a:t>
            </a:r>
            <a:r>
              <a:rPr lang="en-US" sz="2800" dirty="0" smtClean="0">
                <a:latin typeface="Arial" pitchFamily="34" charset="0"/>
                <a:cs typeface="Arial" pitchFamily="34" charset="0"/>
              </a:rPr>
              <a:t>:</a:t>
            </a:r>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txBox="1">
            <a:spLocks noChangeArrowheads="1"/>
          </p:cNvSpPr>
          <p:nvPr/>
        </p:nvSpPr>
        <p:spPr>
          <a:xfrm>
            <a:off x="517388" y="304805"/>
            <a:ext cx="7965430" cy="736204"/>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Test Yourself 11</a:t>
            </a:r>
            <a:endParaRPr lang="en-GB" sz="3200" b="1" dirty="0" smtClean="0"/>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3" name="Picture 12"/>
          <p:cNvPicPr/>
          <p:nvPr/>
        </p:nvPicPr>
        <p:blipFill rotWithShape="1">
          <a:blip r:embed="rId2">
            <a:extLst>
              <a:ext uri="{28A0092B-C50C-407E-A947-70E740481C1C}">
                <a14:useLocalDpi xmlns:a14="http://schemas.microsoft.com/office/drawing/2010/main" val="0"/>
              </a:ext>
            </a:extLst>
          </a:blip>
          <a:srcRect t="15427" b="16077"/>
          <a:stretch/>
        </p:blipFill>
        <p:spPr bwMode="auto">
          <a:xfrm>
            <a:off x="4057189" y="143318"/>
            <a:ext cx="885825" cy="606751"/>
          </a:xfrm>
          <a:prstGeom prst="rect">
            <a:avLst/>
          </a:prstGeom>
          <a:noFill/>
          <a:ln>
            <a:noFill/>
          </a:ln>
        </p:spPr>
      </p:pic>
      <p:sp>
        <p:nvSpPr>
          <p:cNvPr id="2" name="Slide Number Placeholder 1"/>
          <p:cNvSpPr>
            <a:spLocks noGrp="1"/>
          </p:cNvSpPr>
          <p:nvPr>
            <p:ph type="sldNum" sz="quarter" idx="12"/>
          </p:nvPr>
        </p:nvSpPr>
        <p:spPr/>
        <p:txBody>
          <a:bodyPr/>
          <a:lstStyle/>
          <a:p>
            <a:pPr algn="r"/>
            <a:fld id="{6767FADE-2612-3649-B495-F644A23F288B}" type="slidenum">
              <a:rPr lang="en-US" smtClean="0"/>
              <a:pPr algn="r"/>
              <a:t>40</a:t>
            </a:fld>
            <a:endParaRPr lang="en-US" dirty="0"/>
          </a:p>
        </p:txBody>
      </p:sp>
    </p:spTree>
    <p:extLst>
      <p:ext uri="{BB962C8B-B14F-4D97-AF65-F5344CB8AC3E}">
        <p14:creationId xmlns:p14="http://schemas.microsoft.com/office/powerpoint/2010/main" val="22911787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17387" y="1041009"/>
            <a:ext cx="7965431" cy="56833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0" hangingPunct="0">
              <a:lnSpc>
                <a:spcPct val="120000"/>
              </a:lnSpc>
              <a:spcAft>
                <a:spcPts val="600"/>
              </a:spcAft>
              <a:buNone/>
            </a:pPr>
            <a:r>
              <a:rPr lang="en-US" sz="2800" dirty="0">
                <a:latin typeface="Arial" pitchFamily="34" charset="0"/>
                <a:cs typeface="Arial" pitchFamily="34" charset="0"/>
              </a:rPr>
              <a:t>In how many ways can 3</a:t>
            </a:r>
            <a:r>
              <a:rPr lang="en-US" sz="2800" dirty="0" smtClean="0">
                <a:latin typeface="Arial" pitchFamily="34" charset="0"/>
                <a:cs typeface="Arial" pitchFamily="34" charset="0"/>
              </a:rPr>
              <a:t> </a:t>
            </a:r>
            <a:r>
              <a:rPr lang="en-US" sz="2800" dirty="0">
                <a:latin typeface="Arial" pitchFamily="34" charset="0"/>
                <a:cs typeface="Arial" pitchFamily="34" charset="0"/>
              </a:rPr>
              <a:t>pizza toppings </a:t>
            </a:r>
            <a:r>
              <a:rPr lang="en-US" sz="2800" dirty="0" smtClean="0">
                <a:latin typeface="Arial" pitchFamily="34" charset="0"/>
                <a:cs typeface="Arial" pitchFamily="34" charset="0"/>
              </a:rPr>
              <a:t>be </a:t>
            </a:r>
            <a:r>
              <a:rPr lang="en-US" sz="2800" dirty="0">
                <a:latin typeface="Arial" pitchFamily="34" charset="0"/>
                <a:cs typeface="Arial" pitchFamily="34" charset="0"/>
              </a:rPr>
              <a:t>chosen from 12 available toppings?</a:t>
            </a:r>
          </a:p>
          <a:p>
            <a:pPr marL="0" indent="0" eaLnBrk="0" hangingPunct="0">
              <a:lnSpc>
                <a:spcPct val="120000"/>
              </a:lnSpc>
              <a:spcAft>
                <a:spcPts val="600"/>
              </a:spcAft>
              <a:buNone/>
            </a:pPr>
            <a:r>
              <a:rPr lang="en-US" sz="2800" b="1" dirty="0" smtClean="0">
                <a:latin typeface="Arial" pitchFamily="34" charset="0"/>
                <a:cs typeface="Arial" pitchFamily="34" charset="0"/>
              </a:rPr>
              <a:t>Solution</a:t>
            </a:r>
            <a:r>
              <a:rPr lang="en-US" sz="2800" dirty="0" smtClean="0">
                <a:latin typeface="Arial" pitchFamily="34" charset="0"/>
                <a:cs typeface="Arial" pitchFamily="34" charset="0"/>
              </a:rPr>
              <a:t>:</a:t>
            </a:r>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8" name="Rectangle 2"/>
          <p:cNvSpPr txBox="1">
            <a:spLocks noChangeArrowheads="1"/>
          </p:cNvSpPr>
          <p:nvPr/>
        </p:nvSpPr>
        <p:spPr>
          <a:xfrm>
            <a:off x="517388" y="304805"/>
            <a:ext cx="7965430" cy="736204"/>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Test Yourself 12</a:t>
            </a:r>
            <a:endParaRPr lang="en-GB" sz="3200" b="1" dirty="0" smtClean="0"/>
          </a:p>
        </p:txBody>
      </p:sp>
      <p:sp>
        <p:nvSpPr>
          <p:cNvPr id="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pic>
        <p:nvPicPr>
          <p:cNvPr id="13" name="Picture 12"/>
          <p:cNvPicPr/>
          <p:nvPr/>
        </p:nvPicPr>
        <p:blipFill rotWithShape="1">
          <a:blip r:embed="rId2">
            <a:extLst>
              <a:ext uri="{28A0092B-C50C-407E-A947-70E740481C1C}">
                <a14:useLocalDpi xmlns:a14="http://schemas.microsoft.com/office/drawing/2010/main" val="0"/>
              </a:ext>
            </a:extLst>
          </a:blip>
          <a:srcRect t="15427" b="16077"/>
          <a:stretch/>
        </p:blipFill>
        <p:spPr bwMode="auto">
          <a:xfrm>
            <a:off x="4057189" y="143318"/>
            <a:ext cx="885825" cy="606751"/>
          </a:xfrm>
          <a:prstGeom prst="rect">
            <a:avLst/>
          </a:prstGeom>
          <a:noFill/>
          <a:ln>
            <a:noFill/>
          </a:ln>
        </p:spPr>
      </p:pic>
      <p:sp>
        <p:nvSpPr>
          <p:cNvPr id="2" name="Slide Number Placeholder 1"/>
          <p:cNvSpPr>
            <a:spLocks noGrp="1"/>
          </p:cNvSpPr>
          <p:nvPr>
            <p:ph type="sldNum" sz="quarter" idx="12"/>
          </p:nvPr>
        </p:nvSpPr>
        <p:spPr/>
        <p:txBody>
          <a:bodyPr/>
          <a:lstStyle/>
          <a:p>
            <a:pPr algn="r"/>
            <a:fld id="{6767FADE-2612-3649-B495-F644A23F288B}" type="slidenum">
              <a:rPr lang="en-US" smtClean="0"/>
              <a:pPr algn="r"/>
              <a:t>41</a:t>
            </a:fld>
            <a:endParaRPr lang="en-US" dirty="0"/>
          </a:p>
        </p:txBody>
      </p:sp>
    </p:spTree>
    <p:extLst>
      <p:ext uri="{BB962C8B-B14F-4D97-AF65-F5344CB8AC3E}">
        <p14:creationId xmlns:p14="http://schemas.microsoft.com/office/powerpoint/2010/main" val="38149825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457200" y="274638"/>
            <a:ext cx="8229600" cy="1143000"/>
          </a:xfrm>
          <a:prstGeom prst="rect">
            <a:avLst/>
          </a:prstGeom>
          <a:noFill/>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Learning Objectives</a:t>
            </a:r>
          </a:p>
        </p:txBody>
      </p:sp>
      <p:sp>
        <p:nvSpPr>
          <p:cNvPr id="3" name="Rectangle 28"/>
          <p:cNvSpPr txBox="1">
            <a:spLocks noChangeArrowheads="1"/>
          </p:cNvSpPr>
          <p:nvPr/>
        </p:nvSpPr>
        <p:spPr>
          <a:xfrm>
            <a:off x="457200" y="1417638"/>
            <a:ext cx="8229600" cy="506628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SG" sz="2600" dirty="0"/>
              <a:t>Construct a tree diagram to find the number of possible variations to a situation.</a:t>
            </a:r>
          </a:p>
          <a:p>
            <a:pPr>
              <a:buNone/>
            </a:pPr>
            <a:endParaRPr lang="en-SG" sz="2600" dirty="0"/>
          </a:p>
          <a:p>
            <a:r>
              <a:rPr lang="en-SG" sz="2600" dirty="0"/>
              <a:t>Apply the idea of permutation and combination to determine the number of possible outcomes in a given </a:t>
            </a:r>
            <a:r>
              <a:rPr lang="en-SG" sz="2600" dirty="0" smtClean="0"/>
              <a:t>scenario.</a:t>
            </a:r>
            <a:endParaRPr lang="en-SG" sz="2600" dirty="0"/>
          </a:p>
          <a:p>
            <a:pPr>
              <a:buFont typeface="Arial"/>
              <a:buNone/>
            </a:pPr>
            <a:endParaRPr lang="en-SG" sz="2400" dirty="0" smtClean="0"/>
          </a:p>
        </p:txBody>
      </p:sp>
      <p:sp>
        <p:nvSpPr>
          <p:cNvPr id="4" name="Slide Number Placeholder 3"/>
          <p:cNvSpPr>
            <a:spLocks noGrp="1"/>
          </p:cNvSpPr>
          <p:nvPr>
            <p:ph type="sldNum" sz="quarter" idx="12"/>
          </p:nvPr>
        </p:nvSpPr>
        <p:spPr/>
        <p:txBody>
          <a:bodyPr/>
          <a:lstStyle/>
          <a:p>
            <a:pPr algn="r"/>
            <a:fld id="{6767FADE-2612-3649-B495-F644A23F288B}" type="slidenum">
              <a:rPr lang="en-US" smtClean="0"/>
              <a:pPr algn="r"/>
              <a:t>42</a:t>
            </a:fld>
            <a:endParaRPr lang="en-US" dirty="0"/>
          </a:p>
        </p:txBody>
      </p:sp>
    </p:spTree>
    <p:extLst>
      <p:ext uri="{BB962C8B-B14F-4D97-AF65-F5344CB8AC3E}">
        <p14:creationId xmlns:p14="http://schemas.microsoft.com/office/powerpoint/2010/main" val="26903459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17388" y="304805"/>
            <a:ext cx="8394837" cy="847298"/>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One-Minute Write</a:t>
            </a:r>
            <a:endParaRPr lang="en-GB" sz="3200" b="1" dirty="0" smtClean="0"/>
          </a:p>
        </p:txBody>
      </p:sp>
      <p:sp>
        <p:nvSpPr>
          <p:cNvPr id="7" name="Rectangle 3"/>
          <p:cNvSpPr txBox="1">
            <a:spLocks noChangeArrowheads="1"/>
          </p:cNvSpPr>
          <p:nvPr/>
        </p:nvSpPr>
        <p:spPr bwMode="auto">
          <a:xfrm>
            <a:off x="228600" y="1039560"/>
            <a:ext cx="8680450" cy="5705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nSpc>
                <a:spcPct val="130000"/>
              </a:lnSpc>
              <a:buFont typeface="Arial"/>
              <a:buChar char="•"/>
            </a:pPr>
            <a:r>
              <a:rPr lang="en-SG" sz="2800" dirty="0">
                <a:solidFill>
                  <a:prstClr val="black"/>
                </a:solidFill>
                <a:latin typeface="Arial" panose="020B0604020202020204" pitchFamily="34" charset="0"/>
                <a:cs typeface="Arial" panose="020B0604020202020204" pitchFamily="34" charset="0"/>
              </a:rPr>
              <a:t>Please </a:t>
            </a:r>
            <a:r>
              <a:rPr lang="en-SG" sz="2800" dirty="0">
                <a:latin typeface="Arial" panose="020B0604020202020204" pitchFamily="34" charset="0"/>
                <a:cs typeface="Arial" panose="020B0604020202020204" pitchFamily="34" charset="0"/>
              </a:rPr>
              <a:t>produce a written response of either of the following in only one minute: </a:t>
            </a:r>
          </a:p>
          <a:p>
            <a:pPr marL="914400" lvl="1" indent="-457200">
              <a:lnSpc>
                <a:spcPct val="130000"/>
              </a:lnSpc>
              <a:buFont typeface="Wingdings" panose="05000000000000000000" pitchFamily="2" charset="2"/>
              <a:buChar char="q"/>
            </a:pPr>
            <a:r>
              <a:rPr lang="en-SG" sz="2800" dirty="0">
                <a:latin typeface="Arial" panose="020B0604020202020204" pitchFamily="34" charset="0"/>
                <a:cs typeface="Arial" panose="020B0604020202020204" pitchFamily="34" charset="0"/>
              </a:rPr>
              <a:t>Identify what you feel, is the most confusing point from the seminar, or </a:t>
            </a:r>
          </a:p>
          <a:p>
            <a:pPr marL="914400" lvl="1" indent="-457200">
              <a:lnSpc>
                <a:spcPct val="130000"/>
              </a:lnSpc>
              <a:buFont typeface="Wingdings" panose="05000000000000000000" pitchFamily="2" charset="2"/>
              <a:buChar char="q"/>
            </a:pPr>
            <a:r>
              <a:rPr lang="en-SG" sz="2800" dirty="0">
                <a:latin typeface="Arial" panose="020B0604020202020204" pitchFamily="34" charset="0"/>
                <a:cs typeface="Arial" panose="020B0604020202020204" pitchFamily="34" charset="0"/>
              </a:rPr>
              <a:t>Write down a question you have, with respect to the concepts learnt so far. </a:t>
            </a:r>
          </a:p>
          <a:p>
            <a:pPr eaLnBrk="0" hangingPunct="0">
              <a:lnSpc>
                <a:spcPct val="150000"/>
              </a:lnSpc>
            </a:pPr>
            <a:endParaRPr lang="en-US" sz="2800" b="0" dirty="0" smtClean="0">
              <a:latin typeface="Arial" panose="020B0604020202020204" pitchFamily="34" charset="0"/>
              <a:ea typeface="Calibri"/>
              <a:cs typeface="Arial" panose="020B0604020202020204" pitchFamily="34" charset="0"/>
            </a:endParaRPr>
          </a:p>
          <a:p>
            <a:pPr eaLnBrk="0" hangingPunct="0">
              <a:lnSpc>
                <a:spcPct val="150000"/>
              </a:lnSpc>
            </a:pPr>
            <a:endParaRPr lang="en-US" sz="2800" dirty="0">
              <a:ea typeface="Calibri"/>
              <a:cs typeface="Times New Roman" pitchFamily="18" charset="0"/>
            </a:endParaRPr>
          </a:p>
          <a:p>
            <a:pPr eaLnBrk="0" hangingPunct="0">
              <a:lnSpc>
                <a:spcPct val="150000"/>
              </a:lnSpc>
            </a:pPr>
            <a:endParaRPr lang="en-US" sz="2800" dirty="0">
              <a:cs typeface="Times New Roman" pitchFamily="18" charset="0"/>
            </a:endParaRPr>
          </a:p>
        </p:txBody>
      </p:sp>
      <p:sp>
        <p:nvSpPr>
          <p:cNvPr id="2" name="Slide Number Placeholder 1"/>
          <p:cNvSpPr>
            <a:spLocks noGrp="1"/>
          </p:cNvSpPr>
          <p:nvPr>
            <p:ph type="sldNum" sz="quarter" idx="12"/>
          </p:nvPr>
        </p:nvSpPr>
        <p:spPr/>
        <p:txBody>
          <a:bodyPr/>
          <a:lstStyle/>
          <a:p>
            <a:pPr algn="r"/>
            <a:fld id="{6767FADE-2612-3649-B495-F644A23F288B}" type="slidenum">
              <a:rPr lang="en-US" smtClean="0"/>
              <a:pPr algn="r"/>
              <a:t>43</a:t>
            </a:fld>
            <a:endParaRPr lang="en-US" dirty="0"/>
          </a:p>
        </p:txBody>
      </p:sp>
    </p:spTree>
    <p:extLst>
      <p:ext uri="{BB962C8B-B14F-4D97-AF65-F5344CB8AC3E}">
        <p14:creationId xmlns:p14="http://schemas.microsoft.com/office/powerpoint/2010/main" val="1622339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5163" y="261543"/>
            <a:ext cx="6211928" cy="604593"/>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Problem Definition Template</a:t>
            </a:r>
            <a:endParaRPr lang="en-SG" sz="3200" b="1" dirty="0"/>
          </a:p>
        </p:txBody>
      </p:sp>
      <p:sp>
        <p:nvSpPr>
          <p:cNvPr id="3" name="Content Placeholder 2"/>
          <p:cNvSpPr txBox="1">
            <a:spLocks/>
          </p:cNvSpPr>
          <p:nvPr/>
        </p:nvSpPr>
        <p:spPr>
          <a:xfrm>
            <a:off x="319235" y="961188"/>
            <a:ext cx="8533820" cy="568899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What do we know?</a:t>
            </a:r>
          </a:p>
          <a:p>
            <a:pPr lvl="1"/>
            <a:r>
              <a:rPr lang="en-US" sz="2000" dirty="0" smtClean="0"/>
              <a:t>The remaining time before the bomb goes off is 3 hours</a:t>
            </a:r>
          </a:p>
          <a:p>
            <a:pPr lvl="1"/>
            <a:r>
              <a:rPr lang="en-US" sz="2000" dirty="0" smtClean="0"/>
              <a:t>2 sets of codes are needed</a:t>
            </a:r>
          </a:p>
          <a:p>
            <a:pPr lvl="1"/>
            <a:r>
              <a:rPr lang="en-US" sz="2000" dirty="0" err="1" smtClean="0"/>
              <a:t>etc</a:t>
            </a:r>
            <a:endParaRPr lang="en-US" sz="2000" dirty="0" smtClean="0"/>
          </a:p>
          <a:p>
            <a:pPr lvl="1"/>
            <a:endParaRPr lang="en-US" sz="2000" dirty="0" smtClean="0"/>
          </a:p>
          <a:p>
            <a:r>
              <a:rPr lang="en-US" sz="2400" dirty="0" smtClean="0"/>
              <a:t>What do we not know?</a:t>
            </a:r>
          </a:p>
          <a:p>
            <a:pPr marL="742950" lvl="2" indent="-342900"/>
            <a:r>
              <a:rPr lang="en-US" sz="2000" dirty="0" smtClean="0"/>
              <a:t>The correct arrangement of cards to be inserted</a:t>
            </a:r>
          </a:p>
          <a:p>
            <a:pPr marL="742950" lvl="2" indent="-342900"/>
            <a:r>
              <a:rPr lang="en-US" sz="2000" dirty="0" smtClean="0"/>
              <a:t>The correct buttons to press on the keypad</a:t>
            </a:r>
          </a:p>
          <a:p>
            <a:pPr marL="742950" lvl="2" indent="-342900"/>
            <a:r>
              <a:rPr lang="en-US" sz="2000" dirty="0" err="1" smtClean="0"/>
              <a:t>etc</a:t>
            </a:r>
            <a:endParaRPr lang="en-SG" sz="2000" dirty="0" smtClean="0"/>
          </a:p>
          <a:p>
            <a:endParaRPr lang="en-US" sz="2000" dirty="0" smtClean="0"/>
          </a:p>
          <a:p>
            <a:r>
              <a:rPr lang="en-US" sz="2400" dirty="0" smtClean="0"/>
              <a:t>What do we need to find out?</a:t>
            </a:r>
          </a:p>
          <a:p>
            <a:pPr lvl="1"/>
            <a:r>
              <a:rPr lang="en-US" sz="2000" dirty="0" smtClean="0"/>
              <a:t>Is there a systematic method to determine all the possible card arrangements and the time taken? </a:t>
            </a:r>
          </a:p>
          <a:p>
            <a:pPr lvl="1"/>
            <a:r>
              <a:rPr lang="en-US" sz="2000" dirty="0" smtClean="0"/>
              <a:t>Will the bomb explode if the wrong codes are pressed?</a:t>
            </a:r>
          </a:p>
          <a:p>
            <a:pPr lvl="1"/>
            <a:r>
              <a:rPr lang="en-US" sz="2000" dirty="0" err="1" smtClean="0"/>
              <a:t>etc</a:t>
            </a:r>
            <a:endParaRPr lang="en-SG" sz="2000" dirty="0"/>
          </a:p>
        </p:txBody>
      </p:sp>
      <p:sp>
        <p:nvSpPr>
          <p:cNvPr id="4" name="Slide Number Placeholder 3"/>
          <p:cNvSpPr>
            <a:spLocks noGrp="1"/>
          </p:cNvSpPr>
          <p:nvPr>
            <p:ph type="sldNum" sz="quarter" idx="12"/>
          </p:nvPr>
        </p:nvSpPr>
        <p:spPr/>
        <p:txBody>
          <a:bodyPr/>
          <a:lstStyle/>
          <a:p>
            <a:pPr algn="r"/>
            <a:fld id="{6767FADE-2612-3649-B495-F644A23F288B}" type="slidenum">
              <a:rPr lang="en-US" smtClean="0"/>
              <a:pPr algn="r"/>
              <a:t>5</a:t>
            </a:fld>
            <a:endParaRPr lang="en-US" dirty="0"/>
          </a:p>
        </p:txBody>
      </p:sp>
    </p:spTree>
    <p:extLst>
      <p:ext uri="{BB962C8B-B14F-4D97-AF65-F5344CB8AC3E}">
        <p14:creationId xmlns:p14="http://schemas.microsoft.com/office/powerpoint/2010/main" val="183206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236" y="1039081"/>
            <a:ext cx="8552767" cy="2003999"/>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3" name="Content Placeholder 2"/>
          <p:cNvSpPr txBox="1">
            <a:spLocks/>
          </p:cNvSpPr>
          <p:nvPr/>
        </p:nvSpPr>
        <p:spPr>
          <a:xfrm>
            <a:off x="217185" y="997529"/>
            <a:ext cx="8797098" cy="527587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SG" sz="2800" b="1" dirty="0" smtClean="0"/>
              <a:t>National Education Message:</a:t>
            </a:r>
          </a:p>
          <a:p>
            <a:pPr marL="0" indent="0" algn="ctr">
              <a:buFont typeface="Arial"/>
              <a:buNone/>
            </a:pPr>
            <a:r>
              <a:rPr lang="en-SG" sz="2800" i="1" dirty="0" smtClean="0">
                <a:solidFill>
                  <a:schemeClr val="accent6">
                    <a:lumMod val="75000"/>
                  </a:schemeClr>
                </a:solidFill>
              </a:rPr>
              <a:t>“We must ourselves defend Singapore” </a:t>
            </a:r>
            <a:r>
              <a:rPr lang="en-SG" sz="2800" dirty="0" smtClean="0">
                <a:solidFill>
                  <a:schemeClr val="accent6">
                    <a:lumMod val="75000"/>
                  </a:schemeClr>
                </a:solidFill>
              </a:rPr>
              <a:t>– we are proud to defend Singapore ourselves, no one else is responsible for our security and well-being.</a:t>
            </a:r>
          </a:p>
          <a:p>
            <a:pPr marL="0" indent="0" algn="ctr">
              <a:buFont typeface="Arial"/>
              <a:buNone/>
            </a:pPr>
            <a:endParaRPr lang="en-SG" sz="2800" i="1" dirty="0" smtClean="0"/>
          </a:p>
          <a:p>
            <a:pPr marL="0" indent="0" algn="ctr">
              <a:buNone/>
            </a:pPr>
            <a:r>
              <a:rPr lang="en-SG" sz="2800" i="1" dirty="0"/>
              <a:t>Terror threat in Singapore’s backyard is growing: </a:t>
            </a:r>
            <a:r>
              <a:rPr lang="en-SG" sz="2800" i="1" dirty="0" smtClean="0"/>
              <a:t>Minister K </a:t>
            </a:r>
            <a:r>
              <a:rPr lang="en-SG" sz="2800" i="1" dirty="0" err="1" smtClean="0"/>
              <a:t>Shanmugam</a:t>
            </a:r>
            <a:endParaRPr lang="en-SG" sz="2800" i="1" dirty="0" smtClean="0"/>
          </a:p>
          <a:p>
            <a:pPr marL="0" indent="0">
              <a:buNone/>
            </a:pPr>
            <a:endParaRPr lang="en-SG" sz="2800" i="1" dirty="0"/>
          </a:p>
          <a:p>
            <a:pPr marL="0" indent="0" algn="ctr">
              <a:buNone/>
            </a:pPr>
            <a:r>
              <a:rPr lang="en-SG" sz="2800" i="1" dirty="0" smtClean="0"/>
              <a:t>“A </a:t>
            </a:r>
            <a:r>
              <a:rPr lang="en-SG" sz="2800" i="1" dirty="0"/>
              <a:t>terror attack can take place any time, any place, and they can attack and impact on anyone — with a possibility of a loss of lives, within a short period of time, with little or no warning,” he said</a:t>
            </a:r>
            <a:r>
              <a:rPr lang="en-SG" sz="2800" i="1" dirty="0" smtClean="0"/>
              <a:t>.</a:t>
            </a:r>
            <a:endParaRPr lang="en-SG" sz="2800" i="1" dirty="0"/>
          </a:p>
        </p:txBody>
      </p:sp>
      <p:sp>
        <p:nvSpPr>
          <p:cNvPr id="2" name="Title 1"/>
          <p:cNvSpPr txBox="1">
            <a:spLocks/>
          </p:cNvSpPr>
          <p:nvPr/>
        </p:nvSpPr>
        <p:spPr>
          <a:xfrm>
            <a:off x="558953" y="277095"/>
            <a:ext cx="8566150" cy="10668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National Education </a:t>
            </a:r>
            <a:endParaRPr lang="en-GB" sz="3200" b="1" dirty="0"/>
          </a:p>
        </p:txBody>
      </p:sp>
    </p:spTree>
    <p:extLst>
      <p:ext uri="{BB962C8B-B14F-4D97-AF65-F5344CB8AC3E}">
        <p14:creationId xmlns:p14="http://schemas.microsoft.com/office/powerpoint/2010/main" val="1050352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95236" y="1108371"/>
            <a:ext cx="8797098" cy="527587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SG" sz="2800" dirty="0" smtClean="0"/>
              <a:t>Question: </a:t>
            </a:r>
          </a:p>
          <a:p>
            <a:pPr marL="0" indent="0">
              <a:buNone/>
            </a:pPr>
            <a:r>
              <a:rPr lang="en-SG" sz="2800" dirty="0" smtClean="0"/>
              <a:t>Discuss </a:t>
            </a:r>
            <a:r>
              <a:rPr lang="en-SG" sz="2800" dirty="0"/>
              <a:t>the </a:t>
            </a:r>
            <a:r>
              <a:rPr lang="en-SG" sz="2800" dirty="0" smtClean="0"/>
              <a:t>threats </a:t>
            </a:r>
            <a:r>
              <a:rPr lang="en-SG" sz="2800" dirty="0"/>
              <a:t>of terrorism in </a:t>
            </a:r>
            <a:r>
              <a:rPr lang="en-SG" sz="2800" dirty="0" smtClean="0"/>
              <a:t>Singapore. What are the precautions taken for these threats </a:t>
            </a:r>
            <a:r>
              <a:rPr lang="en-SG" sz="2800" dirty="0"/>
              <a:t>and how </a:t>
            </a:r>
            <a:r>
              <a:rPr lang="en-SG" sz="2800" dirty="0" smtClean="0"/>
              <a:t>do we react </a:t>
            </a:r>
            <a:r>
              <a:rPr lang="en-SG" sz="2800" dirty="0"/>
              <a:t>in the event of one</a:t>
            </a:r>
            <a:r>
              <a:rPr lang="en-SG" sz="2800" i="1" dirty="0" smtClean="0"/>
              <a:t>?</a:t>
            </a:r>
          </a:p>
          <a:p>
            <a:pPr marL="0" indent="0">
              <a:buNone/>
            </a:pPr>
            <a:endParaRPr lang="en-SG" sz="2800" i="1" dirty="0"/>
          </a:p>
        </p:txBody>
      </p:sp>
      <p:sp>
        <p:nvSpPr>
          <p:cNvPr id="2" name="Title 1"/>
          <p:cNvSpPr txBox="1">
            <a:spLocks/>
          </p:cNvSpPr>
          <p:nvPr/>
        </p:nvSpPr>
        <p:spPr>
          <a:xfrm>
            <a:off x="558953" y="277095"/>
            <a:ext cx="8566150" cy="1066800"/>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GB" sz="3200" b="1" dirty="0" smtClean="0"/>
              <a:t>National Education </a:t>
            </a:r>
            <a:endParaRPr lang="en-GB" sz="3200" b="1" dirty="0"/>
          </a:p>
        </p:txBody>
      </p:sp>
    </p:spTree>
    <p:extLst>
      <p:ext uri="{BB962C8B-B14F-4D97-AF65-F5344CB8AC3E}">
        <p14:creationId xmlns:p14="http://schemas.microsoft.com/office/powerpoint/2010/main" val="3978156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03533" y="290950"/>
            <a:ext cx="8408692" cy="792262"/>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Learning Objectives</a:t>
            </a:r>
          </a:p>
        </p:txBody>
      </p:sp>
      <p:sp>
        <p:nvSpPr>
          <p:cNvPr id="3" name="Rectangle 3"/>
          <p:cNvSpPr txBox="1">
            <a:spLocks noChangeArrowheads="1"/>
          </p:cNvSpPr>
          <p:nvPr/>
        </p:nvSpPr>
        <p:spPr>
          <a:xfrm>
            <a:off x="231775" y="1083212"/>
            <a:ext cx="8680450" cy="558487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endParaRPr lang="en-SG" sz="2800" dirty="0" smtClean="0"/>
          </a:p>
          <a:p>
            <a:pPr lvl="0"/>
            <a:r>
              <a:rPr lang="en-SG" sz="2800" dirty="0"/>
              <a:t>Construct a tree diagram to find the number of possible variations to a situation.</a:t>
            </a:r>
          </a:p>
          <a:p>
            <a:pPr marL="0" lvl="0" indent="0">
              <a:buNone/>
            </a:pPr>
            <a:endParaRPr lang="en-SG" sz="2800" dirty="0"/>
          </a:p>
          <a:p>
            <a:r>
              <a:rPr lang="en-SG" sz="2800" dirty="0"/>
              <a:t>Apply the idea of permutation and combination to determine the number of possible outcomes in a given scenario.</a:t>
            </a:r>
            <a:endParaRPr lang="en-GB" sz="2800" dirty="0" smtClean="0"/>
          </a:p>
          <a:p>
            <a:endParaRPr lang="en-GB" sz="2800" dirty="0" smtClean="0"/>
          </a:p>
        </p:txBody>
      </p:sp>
      <p:sp>
        <p:nvSpPr>
          <p:cNvPr id="4" name="Slide Number Placeholder 3"/>
          <p:cNvSpPr>
            <a:spLocks noGrp="1"/>
          </p:cNvSpPr>
          <p:nvPr>
            <p:ph type="sldNum" sz="quarter" idx="12"/>
          </p:nvPr>
        </p:nvSpPr>
        <p:spPr/>
        <p:txBody>
          <a:bodyPr/>
          <a:lstStyle/>
          <a:p>
            <a:pPr algn="r"/>
            <a:fld id="{6767FADE-2612-3649-B495-F644A23F288B}" type="slidenum">
              <a:rPr lang="en-US" smtClean="0"/>
              <a:pPr algn="r"/>
              <a:t>8</a:t>
            </a:fld>
            <a:endParaRPr lang="en-US" dirty="0"/>
          </a:p>
        </p:txBody>
      </p:sp>
    </p:spTree>
    <p:extLst>
      <p:ext uri="{BB962C8B-B14F-4D97-AF65-F5344CB8AC3E}">
        <p14:creationId xmlns:p14="http://schemas.microsoft.com/office/powerpoint/2010/main" val="2872442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152400" y="1662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48" name="Rectangle 7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sp>
        <p:nvSpPr>
          <p:cNvPr id="73" name="Title 7"/>
          <p:cNvSpPr txBox="1">
            <a:spLocks/>
          </p:cNvSpPr>
          <p:nvPr/>
        </p:nvSpPr>
        <p:spPr>
          <a:xfrm>
            <a:off x="567178" y="290950"/>
            <a:ext cx="7431709" cy="692727"/>
          </a:xfrm>
          <a:prstGeom prst="rect">
            <a:avLst/>
          </a:prstGeom>
        </p:spPr>
        <p:txBody>
          <a:bodyPr/>
          <a:lstStyle>
            <a:lvl1pPr algn="l" defTabSz="457200" rtl="0" eaLnBrk="1" latinLnBrk="0" hangingPunct="1">
              <a:spcBef>
                <a:spcPct val="0"/>
              </a:spcBef>
              <a:buNone/>
              <a:defRPr sz="4400" kern="1200">
                <a:solidFill>
                  <a:schemeClr val="tx1"/>
                </a:solidFill>
                <a:latin typeface="Arial"/>
                <a:ea typeface="+mj-ea"/>
                <a:cs typeface="Arial"/>
              </a:defRPr>
            </a:lvl1pPr>
          </a:lstStyle>
          <a:p>
            <a:r>
              <a:rPr lang="en-US" sz="3200" b="1" dirty="0" smtClean="0"/>
              <a:t>Tree Diagram</a:t>
            </a:r>
            <a:endParaRPr lang="en-GB" sz="3200" b="1" dirty="0" smtClean="0">
              <a:solidFill>
                <a:srgbClr val="FF0000"/>
              </a:solidFill>
            </a:endParaRPr>
          </a:p>
        </p:txBody>
      </p:sp>
      <p:sp>
        <p:nvSpPr>
          <p:cNvPr id="13" name="Subtitle 2"/>
          <p:cNvSpPr>
            <a:spLocks/>
          </p:cNvSpPr>
          <p:nvPr/>
        </p:nvSpPr>
        <p:spPr bwMode="auto">
          <a:xfrm>
            <a:off x="152400" y="1115568"/>
            <a:ext cx="8808720" cy="4835066"/>
          </a:xfrm>
          <a:prstGeom prst="rect">
            <a:avLst/>
          </a:prstGeom>
          <a:noFill/>
          <a:ln w="9525">
            <a:noFill/>
            <a:miter lim="800000"/>
            <a:headEnd/>
            <a:tailEnd/>
          </a:ln>
        </p:spPr>
        <p:txBody>
          <a:bodyPr/>
          <a:lstStyle/>
          <a:p>
            <a:r>
              <a:rPr lang="en-US" sz="2400" dirty="0">
                <a:latin typeface="Arial" pitchFamily="34" charset="0"/>
                <a:cs typeface="Arial" pitchFamily="34" charset="0"/>
              </a:rPr>
              <a:t>	Example: </a:t>
            </a:r>
          </a:p>
          <a:p>
            <a:r>
              <a:rPr lang="en-US" sz="2400" dirty="0">
                <a:latin typeface="Arial" pitchFamily="34" charset="0"/>
                <a:cs typeface="Arial" pitchFamily="34" charset="0"/>
              </a:rPr>
              <a:t>	Some of the ways we can arrange the letters ABCD are 	ACBD, BACD, CDAB. How many such variations are 	possible? </a:t>
            </a:r>
          </a:p>
          <a:p>
            <a:endParaRPr lang="en-US" sz="2400" dirty="0" smtClean="0">
              <a:latin typeface="Arial" pitchFamily="34" charset="0"/>
              <a:cs typeface="Arial" pitchFamily="34" charset="0"/>
            </a:endParaRPr>
          </a:p>
          <a:p>
            <a:r>
              <a:rPr lang="en-SG" sz="2400" dirty="0" smtClean="0">
                <a:latin typeface="Arial" pitchFamily="34" charset="0"/>
                <a:cs typeface="Arial" pitchFamily="34" charset="0"/>
              </a:rPr>
              <a:t>	We can </a:t>
            </a:r>
            <a:r>
              <a:rPr lang="en-SG" sz="2400" dirty="0">
                <a:latin typeface="Arial" pitchFamily="34" charset="0"/>
                <a:cs typeface="Arial" pitchFamily="34" charset="0"/>
              </a:rPr>
              <a:t>make use of the </a:t>
            </a:r>
            <a:r>
              <a:rPr lang="en-SG" sz="2400" u="sng" dirty="0" smtClean="0">
                <a:latin typeface="Arial" pitchFamily="34" charset="0"/>
                <a:cs typeface="Arial" pitchFamily="34" charset="0"/>
              </a:rPr>
              <a:t>t               </a:t>
            </a:r>
            <a:r>
              <a:rPr lang="en-SG" sz="2400" dirty="0" smtClean="0">
                <a:latin typeface="Arial" pitchFamily="34" charset="0"/>
                <a:cs typeface="Arial" pitchFamily="34" charset="0"/>
              </a:rPr>
              <a:t>to </a:t>
            </a:r>
            <a:r>
              <a:rPr lang="en-SG" sz="2400" dirty="0">
                <a:latin typeface="Arial" pitchFamily="34" charset="0"/>
                <a:cs typeface="Arial" pitchFamily="34" charset="0"/>
              </a:rPr>
              <a:t>help us find the </a:t>
            </a:r>
            <a:r>
              <a:rPr lang="en-SG" sz="2400" dirty="0" smtClean="0">
                <a:latin typeface="Arial" pitchFamily="34" charset="0"/>
                <a:cs typeface="Arial" pitchFamily="34" charset="0"/>
              </a:rPr>
              <a:t>	number </a:t>
            </a:r>
            <a:r>
              <a:rPr lang="en-SG" sz="2400" dirty="0">
                <a:latin typeface="Arial" pitchFamily="34" charset="0"/>
                <a:cs typeface="Arial" pitchFamily="34" charset="0"/>
              </a:rPr>
              <a:t>of possible </a:t>
            </a:r>
            <a:r>
              <a:rPr lang="en-SG" sz="2400" dirty="0" smtClean="0">
                <a:latin typeface="Arial" pitchFamily="34" charset="0"/>
                <a:cs typeface="Arial" pitchFamily="34" charset="0"/>
              </a:rPr>
              <a:t>variations.</a:t>
            </a:r>
            <a:r>
              <a:rPr lang="en-US" sz="2400" dirty="0">
                <a:latin typeface="Arial" pitchFamily="34" charset="0"/>
                <a:cs typeface="Arial" pitchFamily="34" charset="0"/>
              </a:rPr>
              <a:t>	</a:t>
            </a:r>
            <a:r>
              <a:rPr lang="en-US" sz="2400" dirty="0" smtClean="0">
                <a:latin typeface="Arial" pitchFamily="34" charset="0"/>
                <a:cs typeface="Arial" pitchFamily="34" charset="0"/>
              </a:rPr>
              <a:t>		</a:t>
            </a:r>
          </a:p>
          <a:p>
            <a:pPr marL="342900" indent="-342900">
              <a:buFont typeface="Arial" pitchFamily="34" charset="0"/>
              <a:buChar char="•"/>
            </a:pPr>
            <a:endParaRPr lang="en-SG" sz="2400" dirty="0" smtClean="0">
              <a:latin typeface="Arial" pitchFamily="34" charset="0"/>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a:p>
            <a:pPr>
              <a:lnSpc>
                <a:spcPct val="80000"/>
              </a:lnSpc>
              <a:spcBef>
                <a:spcPct val="20000"/>
              </a:spcBef>
            </a:pPr>
            <a:endParaRPr lang="en-US" altLang="zh-CN" sz="2400" b="0" dirty="0" smtClean="0">
              <a:latin typeface="Arial" pitchFamily="34" charset="0"/>
              <a:ea typeface="宋体" pitchFamily="2" charset="-122"/>
              <a:cs typeface="Arial" pitchFamily="34" charset="0"/>
            </a:endParaRPr>
          </a:p>
        </p:txBody>
      </p:sp>
      <p:pic>
        <p:nvPicPr>
          <p:cNvPr id="8" name="Picture 2" descr="http://sp.rpcs.org/faculty/Grade4/Website%20Graphics/_w/writing%20smiley_gif.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37997" y="241505"/>
            <a:ext cx="560890" cy="5910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pPr algn="r"/>
            <a:fld id="{6767FADE-2612-3649-B495-F644A23F288B}" type="slidenum">
              <a:rPr lang="en-US" smtClean="0"/>
              <a:pPr algn="r"/>
              <a:t>9</a:t>
            </a:fld>
            <a:endParaRPr lang="en-US" dirty="0"/>
          </a:p>
        </p:txBody>
      </p:sp>
    </p:spTree>
    <p:extLst>
      <p:ext uri="{BB962C8B-B14F-4D97-AF65-F5344CB8AC3E}">
        <p14:creationId xmlns:p14="http://schemas.microsoft.com/office/powerpoint/2010/main" val="1318155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92CC40256BA743BB061CE4353DE5A8" ma:contentTypeVersion="0" ma:contentTypeDescription="Create a new document." ma:contentTypeScope="" ma:versionID="53541e5cc2014cdc8811c88d2119b944">
  <xsd:schema xmlns:xsd="http://www.w3.org/2001/XMLSchema" xmlns:xs="http://www.w3.org/2001/XMLSchema" xmlns:p="http://schemas.microsoft.com/office/2006/metadata/properties" xmlns:ns2="11cbfdd1-0d15-4d2e-8163-76ddba46e71e" targetNamespace="http://schemas.microsoft.com/office/2006/metadata/properties" ma:root="true" ma:fieldsID="c9f6bf29eb9c4ae868f849c8f66196af" ns2:_="">
    <xsd:import namespace="11cbfdd1-0d15-4d2e-8163-76ddba46e71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bfdd1-0d15-4d2e-8163-76ddba46e71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11cbfdd1-0d15-4d2e-8163-76ddba46e71e">2VY3XA7RMHT7-1431402006-101</_dlc_DocId>
    <_dlc_DocIdUrl xmlns="11cbfdd1-0d15-4d2e-8163-76ddba46e71e">
      <Url>https://rp-sp.rp.edu.sg/sites/LCMS_0-0-A113-1/_layouts/15/DocIdRedir.aspx?ID=2VY3XA7RMHT7-1431402006-101</Url>
      <Description>2VY3XA7RMHT7-1431402006-101</Description>
    </_dlc_DocIdUrl>
  </documentManagement>
</p:properties>
</file>

<file path=customXml/itemProps1.xml><?xml version="1.0" encoding="utf-8"?>
<ds:datastoreItem xmlns:ds="http://schemas.openxmlformats.org/officeDocument/2006/customXml" ds:itemID="{E8B3D19B-7B9B-492D-9E75-3684AF443AE9}"/>
</file>

<file path=customXml/itemProps2.xml><?xml version="1.0" encoding="utf-8"?>
<ds:datastoreItem xmlns:ds="http://schemas.openxmlformats.org/officeDocument/2006/customXml" ds:itemID="{C2172CB7-7055-43F3-AFD4-B8C87E31E4FC}"/>
</file>

<file path=customXml/itemProps3.xml><?xml version="1.0" encoding="utf-8"?>
<ds:datastoreItem xmlns:ds="http://schemas.openxmlformats.org/officeDocument/2006/customXml" ds:itemID="{42FF739E-2D31-418E-9AB3-1EBBCA9A9D6B}"/>
</file>

<file path=customXml/itemProps4.xml><?xml version="1.0" encoding="utf-8"?>
<ds:datastoreItem xmlns:ds="http://schemas.openxmlformats.org/officeDocument/2006/customXml" ds:itemID="{015ACCEF-0CF6-4163-91DA-AD59013DEE10}"/>
</file>

<file path=docProps/app.xml><?xml version="1.0" encoding="utf-8"?>
<Properties xmlns="http://schemas.openxmlformats.org/officeDocument/2006/extended-properties" xmlns:vt="http://schemas.openxmlformats.org/officeDocument/2006/docPropsVTypes">
  <TotalTime>2958</TotalTime>
  <Words>2170</Words>
  <Application>Microsoft Office PowerPoint</Application>
  <PresentationFormat>On-screen Show (4:3)</PresentationFormat>
  <Paragraphs>540</Paragraphs>
  <Slides>43</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46" baseType="lpstr">
      <vt:lpstr>Office Theme</vt:lpstr>
      <vt:lpstr>Equation</vt:lpstr>
      <vt:lpstr>Microsoft Equation 3.0</vt:lpstr>
      <vt:lpstr>P10 Cracking the 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A113 P11 6P Cracking the Code</dc:title>
  <dc:creator>Loh Hui Ling</dc:creator>
  <cp:lastModifiedBy>Chng Lina</cp:lastModifiedBy>
  <cp:revision>329</cp:revision>
  <dcterms:created xsi:type="dcterms:W3CDTF">2011-06-07T03:26:48Z</dcterms:created>
  <dcterms:modified xsi:type="dcterms:W3CDTF">2017-07-20T08:38:08Z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0x0101008192CC40256BA743BB061CE4353DE5A8</vt:lpwstr>
  </property>
  <property fmtid="{D5CDD505-2E9C-101B-9397-08002B2CF9AE}" pid="3" name="_dlc_DocIdItemGuid">
    <vt:lpwstr>9ab0be00-d0a0-4b7e-96a1-42f3c01fc1c2</vt:lpwstr>
  </property>
</Properties>
</file>