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ustomXml" Target="../customXml/item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77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6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984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938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04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95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53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542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767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56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759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589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441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2CB2-9964-44F6-AF4F-940DF27AA078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36A53-718F-4317-AAB9-C14BF52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58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6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2"/>
            <a:ext cx="7533068" cy="20273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Cracking the Code</a:t>
            </a:r>
            <a:br>
              <a:rPr lang="en-US" dirty="0" smtClean="0"/>
            </a:br>
            <a:r>
              <a:rPr lang="en-US" sz="4000" dirty="0" smtClean="0"/>
              <a:t>Scenario Solution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3906027"/>
            <a:ext cx="2501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A113 – Mathematics</a:t>
            </a:r>
          </a:p>
        </p:txBody>
      </p:sp>
    </p:spTree>
    <p:extLst>
      <p:ext uri="{BB962C8B-B14F-4D97-AF65-F5344CB8AC3E}">
        <p14:creationId xmlns:p14="http://schemas.microsoft.com/office/powerpoint/2010/main" val="28942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73" name="Title 7"/>
          <p:cNvSpPr txBox="1">
            <a:spLocks/>
          </p:cNvSpPr>
          <p:nvPr/>
        </p:nvSpPr>
        <p:spPr>
          <a:xfrm>
            <a:off x="572808" y="290950"/>
            <a:ext cx="7431709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Exploring Further – New Code</a:t>
            </a:r>
            <a:endParaRPr lang="en-GB" sz="3200" b="1" dirty="0" smtClean="0"/>
          </a:p>
        </p:txBody>
      </p:sp>
      <p:sp>
        <p:nvSpPr>
          <p:cNvPr id="6" name="Subtitle 2"/>
          <p:cNvSpPr>
            <a:spLocks/>
          </p:cNvSpPr>
          <p:nvPr/>
        </p:nvSpPr>
        <p:spPr bwMode="auto">
          <a:xfrm>
            <a:off x="309563" y="1364565"/>
            <a:ext cx="8398340" cy="527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3 possible formats of the password formed using 2 letters and 1 number: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Letter, Letter, Number</a:t>
            </a:r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Letter, Number, Letter</a:t>
            </a:r>
          </a:p>
          <a:p>
            <a:pPr marL="914400" lvl="1" indent="-457200">
              <a:buFont typeface="Wingdings" pitchFamily="2" charset="2"/>
              <a:buChar char="§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Number, Letter, Letter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Let us compute the number of ways to form the password for each format.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zh-CN" sz="3200" b="0" dirty="0" smtClean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73" name="Title 7"/>
          <p:cNvSpPr txBox="1">
            <a:spLocks/>
          </p:cNvSpPr>
          <p:nvPr/>
        </p:nvSpPr>
        <p:spPr>
          <a:xfrm>
            <a:off x="572808" y="290950"/>
            <a:ext cx="7431709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Exploring Further – New Code</a:t>
            </a:r>
            <a:endParaRPr lang="en-GB" sz="3200" b="1" dirty="0" smtClean="0"/>
          </a:p>
        </p:txBody>
      </p:sp>
      <p:sp>
        <p:nvSpPr>
          <p:cNvPr id="6" name="Subtitle 2"/>
          <p:cNvSpPr>
            <a:spLocks/>
          </p:cNvSpPr>
          <p:nvPr/>
        </p:nvSpPr>
        <p:spPr bwMode="auto">
          <a:xfrm>
            <a:off x="309563" y="1308295"/>
            <a:ext cx="8398340" cy="533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Letter, Letter, Number: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Number of ways to form the password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Letter, Number,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Letter: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Number of ways to form the password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Number, Letter,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Letter: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Number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ways to form the password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endParaRPr lang="en-US" altLang="zh-CN" sz="3200" b="0" dirty="0" smtClean="0">
              <a:latin typeface="Calibri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zh-CN" sz="3200" b="0" dirty="0" smtClean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79843"/>
              </p:ext>
            </p:extLst>
          </p:nvPr>
        </p:nvGraphicFramePr>
        <p:xfrm>
          <a:off x="1187624" y="2122240"/>
          <a:ext cx="17764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850680" imgH="406080" progId="Equation.3">
                  <p:embed/>
                </p:oleObj>
              </mc:Choice>
              <mc:Fallback>
                <p:oleObj name="Equation" r:id="rId3" imgW="85068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22240"/>
                        <a:ext cx="17764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84468"/>
              </p:ext>
            </p:extLst>
          </p:nvPr>
        </p:nvGraphicFramePr>
        <p:xfrm>
          <a:off x="1187624" y="3944602"/>
          <a:ext cx="17764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850680" imgH="406080" progId="Equation.3">
                  <p:embed/>
                </p:oleObj>
              </mc:Choice>
              <mc:Fallback>
                <p:oleObj name="Equation" r:id="rId5" imgW="85068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44602"/>
                        <a:ext cx="17764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834972"/>
              </p:ext>
            </p:extLst>
          </p:nvPr>
        </p:nvGraphicFramePr>
        <p:xfrm>
          <a:off x="1187624" y="5776213"/>
          <a:ext cx="17764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7" imgW="850680" imgH="406080" progId="Equation.3">
                  <p:embed/>
                </p:oleObj>
              </mc:Choice>
              <mc:Fallback>
                <p:oleObj name="Equation" r:id="rId7" imgW="8506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776213"/>
                        <a:ext cx="17764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73" name="Title 7"/>
          <p:cNvSpPr txBox="1">
            <a:spLocks/>
          </p:cNvSpPr>
          <p:nvPr/>
        </p:nvSpPr>
        <p:spPr>
          <a:xfrm>
            <a:off x="572808" y="290950"/>
            <a:ext cx="7431709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Exploring Further – New Code</a:t>
            </a:r>
            <a:endParaRPr lang="en-GB" sz="32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/>
              <p:cNvSpPr>
                <a:spLocks/>
              </p:cNvSpPr>
              <p:nvPr/>
            </p:nvSpPr>
            <p:spPr bwMode="auto">
              <a:xfrm>
                <a:off x="309563" y="1350497"/>
                <a:ext cx="8398340" cy="52894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Total number of ways to form the password</a:t>
                </a:r>
              </a:p>
              <a:p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The time required to execute each password is 1 second.</a:t>
                </a:r>
              </a:p>
              <a:p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Time required to execute all possible passwords</a:t>
                </a:r>
              </a:p>
              <a:p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                  second</a:t>
                </a:r>
              </a:p>
              <a:p>
                <a:pPr lvl="0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	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              seconds</a:t>
                </a:r>
              </a:p>
              <a:p>
                <a:pPr lvl="0"/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Arial" pitchFamily="34" charset="0"/>
                      </a:rPr>
                      <m:t>≈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5.63 hours</a:t>
                </a:r>
              </a:p>
              <a:p>
                <a:pPr marL="342900" lvl="0" indent="-342900">
                  <a:buFont typeface="Arial" pitchFamily="34" charset="0"/>
                  <a:buChar char="•"/>
                </a:pP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342900" lvl="0" indent="-342900">
                  <a:buFont typeface="Arial" pitchFamily="34" charset="0"/>
                  <a:buChar char="•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Since 5.63 hours &gt; 3 hours, the police should abandon the building.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</a:pPr>
                <a:endParaRPr lang="en-US" altLang="zh-CN" sz="3200" b="0" dirty="0" smtClean="0">
                  <a:latin typeface="Calibri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6" name="Subtit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563" y="1350497"/>
                <a:ext cx="8398340" cy="5289455"/>
              </a:xfrm>
              <a:prstGeom prst="rect">
                <a:avLst/>
              </a:prstGeom>
              <a:blipFill rotWithShape="1">
                <a:blip r:embed="rId3"/>
                <a:stretch>
                  <a:fillRect l="-1017" t="-8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988106"/>
              </p:ext>
            </p:extLst>
          </p:nvPr>
        </p:nvGraphicFramePr>
        <p:xfrm>
          <a:off x="1259632" y="1916832"/>
          <a:ext cx="280987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1346040" imgH="406080" progId="Equation.3">
                  <p:embed/>
                </p:oleObj>
              </mc:Choice>
              <mc:Fallback>
                <p:oleObj name="Equation" r:id="rId4" imgW="134604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16832"/>
                        <a:ext cx="280987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63712"/>
              </p:ext>
            </p:extLst>
          </p:nvPr>
        </p:nvGraphicFramePr>
        <p:xfrm>
          <a:off x="1331640" y="3933056"/>
          <a:ext cx="1349375" cy="34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6" imgW="711000" imgH="177480" progId="Equation.3">
                  <p:embed/>
                </p:oleObj>
              </mc:Choice>
              <mc:Fallback>
                <p:oleObj name="Equation" r:id="rId6" imgW="71100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33056"/>
                        <a:ext cx="1349375" cy="347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02701"/>
              </p:ext>
            </p:extLst>
          </p:nvPr>
        </p:nvGraphicFramePr>
        <p:xfrm>
          <a:off x="1304991" y="4293096"/>
          <a:ext cx="1034761" cy="34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8" imgW="545760" imgH="177480" progId="Equation.3">
                  <p:embed/>
                </p:oleObj>
              </mc:Choice>
              <mc:Fallback>
                <p:oleObj name="Equation" r:id="rId8" imgW="54576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91" y="4293096"/>
                        <a:ext cx="1034761" cy="347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6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09563" y="152400"/>
            <a:ext cx="8566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itle 7"/>
          <p:cNvSpPr txBox="1">
            <a:spLocks/>
          </p:cNvSpPr>
          <p:nvPr/>
        </p:nvSpPr>
        <p:spPr>
          <a:xfrm>
            <a:off x="572808" y="290950"/>
            <a:ext cx="5398501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Cracking the Code: Code 1</a:t>
            </a:r>
            <a:endParaRPr lang="en-GB" sz="3200" b="1" dirty="0" smtClean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260645" y="983677"/>
            <a:ext cx="8443914" cy="51153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There are 3 cards (red, green</a:t>
            </a:r>
            <a:r>
              <a:rPr lang="en-US" sz="2600" dirty="0"/>
              <a:t> </a:t>
            </a:r>
            <a:r>
              <a:rPr lang="en-US" sz="2600" dirty="0" smtClean="0"/>
              <a:t>and blue). These cards have to be inserted into the 3 card slots in the correct arrangement.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	There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are a lot of possible variations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arrange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the 3 cards of different colours.</a:t>
            </a:r>
          </a:p>
          <a:p>
            <a:pPr>
              <a:buNone/>
            </a:pPr>
            <a:endParaRPr lang="en-GB" sz="2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2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2600" dirty="0" smtClean="0"/>
              <a:t>	</a:t>
            </a:r>
          </a:p>
          <a:p>
            <a:pPr>
              <a:spcBef>
                <a:spcPts val="600"/>
              </a:spcBef>
              <a:buNone/>
            </a:pPr>
            <a:r>
              <a:rPr lang="en-GB" sz="2600" dirty="0"/>
              <a:t>	</a:t>
            </a:r>
            <a:r>
              <a:rPr lang="en-GB" sz="2600" dirty="0" smtClean="0"/>
              <a:t>We </a:t>
            </a:r>
            <a:r>
              <a:rPr lang="en-GB" sz="2600" dirty="0"/>
              <a:t>will make use of the </a:t>
            </a:r>
            <a:r>
              <a:rPr lang="en-GB" sz="2600" dirty="0" smtClean="0"/>
              <a:t>tree diagram </a:t>
            </a:r>
            <a:r>
              <a:rPr lang="en-GB" sz="2600" dirty="0"/>
              <a:t>to help us find the number of possible </a:t>
            </a:r>
            <a:r>
              <a:rPr lang="en-GB" sz="2600" dirty="0" smtClean="0"/>
              <a:t>variations.</a:t>
            </a:r>
            <a:endParaRPr lang="en-GB" sz="2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2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/>
          </a:p>
          <a:p>
            <a:pPr>
              <a:buNone/>
            </a:pPr>
            <a:endParaRPr lang="en-GB" sz="2600" dirty="0" smtClean="0"/>
          </a:p>
          <a:p>
            <a:pPr>
              <a:buFont typeface="Arial"/>
              <a:buNone/>
            </a:pPr>
            <a:endParaRPr lang="en-GB" dirty="0" smtClean="0"/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051283" y="3797437"/>
            <a:ext cx="6841087" cy="1015663"/>
            <a:chOff x="1080504" y="4009797"/>
            <a:chExt cx="6841087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6875470" y="4009797"/>
              <a:ext cx="10461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/>
                <a:t>…</a:t>
              </a:r>
              <a:endParaRPr lang="en-SG" sz="6000" dirty="0"/>
            </a:p>
          </p:txBody>
        </p:sp>
        <p:sp>
          <p:nvSpPr>
            <p:cNvPr id="5" name="Parallelogram 4"/>
            <p:cNvSpPr/>
            <p:nvPr/>
          </p:nvSpPr>
          <p:spPr>
            <a:xfrm rot="16200000" flipV="1">
              <a:off x="1636132" y="4416727"/>
              <a:ext cx="559322" cy="26079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6200000" flipH="1" flipV="1">
              <a:off x="1692712" y="4531317"/>
              <a:ext cx="706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arallelogram 70"/>
            <p:cNvSpPr/>
            <p:nvPr/>
          </p:nvSpPr>
          <p:spPr>
            <a:xfrm rot="16200000" flipV="1">
              <a:off x="1283687" y="4419075"/>
              <a:ext cx="559322" cy="260797"/>
            </a:xfrm>
            <a:prstGeom prst="parallelogram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16200000" flipH="1" flipV="1">
              <a:off x="1340267" y="4533665"/>
              <a:ext cx="706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Parallelogram 73"/>
            <p:cNvSpPr/>
            <p:nvPr/>
          </p:nvSpPr>
          <p:spPr>
            <a:xfrm rot="16200000" flipV="1">
              <a:off x="931242" y="4421423"/>
              <a:ext cx="559322" cy="260797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6200000" flipH="1" flipV="1">
              <a:off x="987821" y="4536013"/>
              <a:ext cx="706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Parallelogram 76"/>
            <p:cNvSpPr/>
            <p:nvPr/>
          </p:nvSpPr>
          <p:spPr>
            <a:xfrm rot="16200000" flipV="1">
              <a:off x="3590192" y="4421423"/>
              <a:ext cx="559322" cy="260797"/>
            </a:xfrm>
            <a:prstGeom prst="parallelogram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16200000" flipH="1" flipV="1">
              <a:off x="3646772" y="4536013"/>
              <a:ext cx="706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Parallelogram 78"/>
            <p:cNvSpPr/>
            <p:nvPr/>
          </p:nvSpPr>
          <p:spPr>
            <a:xfrm rot="16200000" flipV="1">
              <a:off x="3237747" y="4423771"/>
              <a:ext cx="559322" cy="260797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0" name="Straight Connector 99"/>
            <p:cNvCxnSpPr/>
            <p:nvPr/>
          </p:nvCxnSpPr>
          <p:spPr>
            <a:xfrm rot="16200000" flipH="1" flipV="1">
              <a:off x="3294327" y="4538361"/>
              <a:ext cx="706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Parallelogram 100"/>
            <p:cNvSpPr/>
            <p:nvPr/>
          </p:nvSpPr>
          <p:spPr>
            <a:xfrm rot="16200000" flipV="1">
              <a:off x="2885302" y="4426119"/>
              <a:ext cx="559322" cy="26079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/>
            <p:nvPr/>
          </p:nvCxnSpPr>
          <p:spPr>
            <a:xfrm rot="16200000" flipH="1" flipV="1">
              <a:off x="2941881" y="4540709"/>
              <a:ext cx="706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Parallelogram 103"/>
            <p:cNvSpPr/>
            <p:nvPr/>
          </p:nvSpPr>
          <p:spPr>
            <a:xfrm rot="16200000" flipV="1">
              <a:off x="5510027" y="4403040"/>
              <a:ext cx="559322" cy="260797"/>
            </a:xfrm>
            <a:prstGeom prst="parallelogram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5" name="Straight Connector 104"/>
            <p:cNvCxnSpPr/>
            <p:nvPr/>
          </p:nvCxnSpPr>
          <p:spPr>
            <a:xfrm rot="16200000" flipH="1" flipV="1">
              <a:off x="5566607" y="4517630"/>
              <a:ext cx="706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Parallelogram 105"/>
            <p:cNvSpPr/>
            <p:nvPr/>
          </p:nvSpPr>
          <p:spPr>
            <a:xfrm rot="16200000" flipV="1">
              <a:off x="5157582" y="4405388"/>
              <a:ext cx="559322" cy="260797"/>
            </a:xfrm>
            <a:prstGeom prst="parallelogram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16200000" flipH="1" flipV="1">
              <a:off x="5214162" y="4519978"/>
              <a:ext cx="706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Parallelogram 107"/>
            <p:cNvSpPr/>
            <p:nvPr/>
          </p:nvSpPr>
          <p:spPr>
            <a:xfrm rot="16200000" flipV="1">
              <a:off x="4805137" y="4407736"/>
              <a:ext cx="559322" cy="260797"/>
            </a:xfrm>
            <a:prstGeom prst="parallelogram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9" name="Straight Connector 108"/>
            <p:cNvCxnSpPr/>
            <p:nvPr/>
          </p:nvCxnSpPr>
          <p:spPr>
            <a:xfrm rot="16200000" flipH="1" flipV="1">
              <a:off x="4861716" y="4522326"/>
              <a:ext cx="7069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82320" y="5430149"/>
            <a:ext cx="7998972" cy="1156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To place a card in Slot 1, we have 3 choices. Thus, 3 branches can be extended from the initial point.</a:t>
            </a:r>
            <a:endParaRPr lang="en-GB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49" name="Group 54"/>
          <p:cNvGrpSpPr>
            <a:grpSpLocks noChangeAspect="1"/>
          </p:cNvGrpSpPr>
          <p:nvPr/>
        </p:nvGrpSpPr>
        <p:grpSpPr bwMode="auto">
          <a:xfrm>
            <a:off x="839567" y="979179"/>
            <a:ext cx="7980885" cy="4324342"/>
            <a:chOff x="1572" y="-2611"/>
            <a:chExt cx="8544" cy="4631"/>
          </a:xfrm>
        </p:grpSpPr>
        <p:sp>
          <p:nvSpPr>
            <p:cNvPr id="50" name="AutoShape 77"/>
            <p:cNvSpPr>
              <a:spLocks noChangeAspect="1" noChangeArrowheads="1" noTextEdit="1"/>
            </p:cNvSpPr>
            <p:nvPr/>
          </p:nvSpPr>
          <p:spPr bwMode="auto">
            <a:xfrm>
              <a:off x="1572" y="-2611"/>
              <a:ext cx="8544" cy="4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" name="Oval 76"/>
            <p:cNvSpPr>
              <a:spLocks noChangeArrowheads="1"/>
            </p:cNvSpPr>
            <p:nvPr/>
          </p:nvSpPr>
          <p:spPr bwMode="auto">
            <a:xfrm>
              <a:off x="3763" y="-807"/>
              <a:ext cx="567" cy="567"/>
            </a:xfrm>
            <a:prstGeom prst="round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R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75"/>
            <p:cNvSpPr>
              <a:spLocks noChangeArrowheads="1"/>
            </p:cNvSpPr>
            <p:nvPr/>
          </p:nvSpPr>
          <p:spPr bwMode="auto">
            <a:xfrm>
              <a:off x="3760" y="1361"/>
              <a:ext cx="567" cy="567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74"/>
            <p:cNvSpPr>
              <a:spLocks noChangeArrowheads="1"/>
            </p:cNvSpPr>
            <p:nvPr/>
          </p:nvSpPr>
          <p:spPr bwMode="auto">
            <a:xfrm>
              <a:off x="3763" y="278"/>
              <a:ext cx="567" cy="567"/>
            </a:xfrm>
            <a:prstGeom prst="round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G</a:t>
              </a:r>
              <a:endPara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70"/>
            <p:cNvSpPr>
              <a:spLocks noChangeArrowheads="1"/>
            </p:cNvSpPr>
            <p:nvPr/>
          </p:nvSpPr>
          <p:spPr bwMode="auto">
            <a:xfrm>
              <a:off x="3640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3550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1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68"/>
            <p:cNvSpPr txBox="1">
              <a:spLocks noChangeArrowheads="1"/>
            </p:cNvSpPr>
            <p:nvPr/>
          </p:nvSpPr>
          <p:spPr bwMode="auto">
            <a:xfrm>
              <a:off x="5245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2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67"/>
            <p:cNvSpPr txBox="1">
              <a:spLocks noChangeArrowheads="1"/>
            </p:cNvSpPr>
            <p:nvPr/>
          </p:nvSpPr>
          <p:spPr bwMode="auto">
            <a:xfrm>
              <a:off x="6894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3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5335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?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6984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?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AutoShape 64"/>
            <p:cNvSpPr>
              <a:spLocks noChangeShapeType="1"/>
            </p:cNvSpPr>
            <p:nvPr/>
          </p:nvSpPr>
          <p:spPr bwMode="auto">
            <a:xfrm flipH="1">
              <a:off x="2570" y="562"/>
              <a:ext cx="11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4" name="AutoShape 63"/>
            <p:cNvSpPr>
              <a:spLocks noChangeShapeType="1"/>
            </p:cNvSpPr>
            <p:nvPr/>
          </p:nvSpPr>
          <p:spPr bwMode="auto">
            <a:xfrm flipH="1" flipV="1">
              <a:off x="2570" y="562"/>
              <a:ext cx="1190" cy="10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5" name="AutoShape 62"/>
            <p:cNvSpPr>
              <a:spLocks noChangeShapeType="1"/>
            </p:cNvSpPr>
            <p:nvPr/>
          </p:nvSpPr>
          <p:spPr bwMode="auto">
            <a:xfrm flipH="1">
              <a:off x="2570" y="-523"/>
              <a:ext cx="1193" cy="10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2" name="Text Box 55"/>
            <p:cNvSpPr txBox="1">
              <a:spLocks noChangeArrowheads="1"/>
            </p:cNvSpPr>
            <p:nvPr/>
          </p:nvSpPr>
          <p:spPr bwMode="auto">
            <a:xfrm>
              <a:off x="1696" y="191"/>
              <a:ext cx="874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Initial Point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" name="Title 7"/>
          <p:cNvSpPr txBox="1">
            <a:spLocks/>
          </p:cNvSpPr>
          <p:nvPr/>
        </p:nvSpPr>
        <p:spPr>
          <a:xfrm>
            <a:off x="572808" y="290950"/>
            <a:ext cx="5398501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Cracking the Code: Code 1</a:t>
            </a:r>
            <a:endParaRPr lang="en-GB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7768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82320" y="5387944"/>
            <a:ext cx="7998972" cy="135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To place a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card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in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Slot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2, we are left with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choices. Thus, for each branch in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Slot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1,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we can extend out another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2 branches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r>
              <a:rPr lang="en-GB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49" name="Group 54"/>
          <p:cNvGrpSpPr>
            <a:grpSpLocks noChangeAspect="1"/>
          </p:cNvGrpSpPr>
          <p:nvPr/>
        </p:nvGrpSpPr>
        <p:grpSpPr bwMode="auto">
          <a:xfrm>
            <a:off x="839567" y="979179"/>
            <a:ext cx="7980885" cy="4324342"/>
            <a:chOff x="1572" y="-2611"/>
            <a:chExt cx="8544" cy="4631"/>
          </a:xfrm>
        </p:grpSpPr>
        <p:sp>
          <p:nvSpPr>
            <p:cNvPr id="50" name="AutoShape 77"/>
            <p:cNvSpPr>
              <a:spLocks noChangeAspect="1" noChangeArrowheads="1" noTextEdit="1"/>
            </p:cNvSpPr>
            <p:nvPr/>
          </p:nvSpPr>
          <p:spPr bwMode="auto">
            <a:xfrm>
              <a:off x="1572" y="-2611"/>
              <a:ext cx="8544" cy="4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" name="Oval 76"/>
            <p:cNvSpPr>
              <a:spLocks noChangeArrowheads="1"/>
            </p:cNvSpPr>
            <p:nvPr/>
          </p:nvSpPr>
          <p:spPr bwMode="auto">
            <a:xfrm>
              <a:off x="3763" y="-807"/>
              <a:ext cx="567" cy="567"/>
            </a:xfrm>
            <a:prstGeom prst="round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R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75"/>
            <p:cNvSpPr>
              <a:spLocks noChangeArrowheads="1"/>
            </p:cNvSpPr>
            <p:nvPr/>
          </p:nvSpPr>
          <p:spPr bwMode="auto">
            <a:xfrm>
              <a:off x="3760" y="1361"/>
              <a:ext cx="567" cy="567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74"/>
            <p:cNvSpPr>
              <a:spLocks noChangeArrowheads="1"/>
            </p:cNvSpPr>
            <p:nvPr/>
          </p:nvSpPr>
          <p:spPr bwMode="auto">
            <a:xfrm>
              <a:off x="3763" y="278"/>
              <a:ext cx="567" cy="567"/>
            </a:xfrm>
            <a:prstGeom prst="round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G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72"/>
            <p:cNvSpPr>
              <a:spLocks noChangeArrowheads="1"/>
            </p:cNvSpPr>
            <p:nvPr/>
          </p:nvSpPr>
          <p:spPr bwMode="auto">
            <a:xfrm>
              <a:off x="5429" y="-1141"/>
              <a:ext cx="567" cy="567"/>
            </a:xfrm>
            <a:prstGeom prst="round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G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71"/>
            <p:cNvSpPr>
              <a:spLocks noChangeArrowheads="1"/>
            </p:cNvSpPr>
            <p:nvPr/>
          </p:nvSpPr>
          <p:spPr bwMode="auto">
            <a:xfrm>
              <a:off x="5429" y="-341"/>
              <a:ext cx="567" cy="567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70"/>
            <p:cNvSpPr>
              <a:spLocks noChangeArrowheads="1"/>
            </p:cNvSpPr>
            <p:nvPr/>
          </p:nvSpPr>
          <p:spPr bwMode="auto">
            <a:xfrm>
              <a:off x="3640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3550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1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68"/>
            <p:cNvSpPr txBox="1">
              <a:spLocks noChangeArrowheads="1"/>
            </p:cNvSpPr>
            <p:nvPr/>
          </p:nvSpPr>
          <p:spPr bwMode="auto">
            <a:xfrm>
              <a:off x="5245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2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67"/>
            <p:cNvSpPr txBox="1">
              <a:spLocks noChangeArrowheads="1"/>
            </p:cNvSpPr>
            <p:nvPr/>
          </p:nvSpPr>
          <p:spPr bwMode="auto">
            <a:xfrm>
              <a:off x="6894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3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5335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2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6984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?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AutoShape 64"/>
            <p:cNvSpPr>
              <a:spLocks noChangeShapeType="1"/>
            </p:cNvSpPr>
            <p:nvPr/>
          </p:nvSpPr>
          <p:spPr bwMode="auto">
            <a:xfrm flipH="1">
              <a:off x="2570" y="562"/>
              <a:ext cx="11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4" name="AutoShape 63"/>
            <p:cNvSpPr>
              <a:spLocks noChangeShapeType="1"/>
            </p:cNvSpPr>
            <p:nvPr/>
          </p:nvSpPr>
          <p:spPr bwMode="auto">
            <a:xfrm flipH="1" flipV="1">
              <a:off x="2570" y="562"/>
              <a:ext cx="1190" cy="10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5" name="AutoShape 62"/>
            <p:cNvSpPr>
              <a:spLocks noChangeShapeType="1"/>
            </p:cNvSpPr>
            <p:nvPr/>
          </p:nvSpPr>
          <p:spPr bwMode="auto">
            <a:xfrm flipH="1">
              <a:off x="2570" y="-523"/>
              <a:ext cx="1193" cy="10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6" name="AutoShape 61"/>
            <p:cNvSpPr>
              <a:spLocks noChangeShapeType="1"/>
            </p:cNvSpPr>
            <p:nvPr/>
          </p:nvSpPr>
          <p:spPr bwMode="auto">
            <a:xfrm flipV="1">
              <a:off x="4330" y="-857"/>
              <a:ext cx="1099" cy="3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7" name="AutoShape 60"/>
            <p:cNvSpPr>
              <a:spLocks noChangeShapeType="1"/>
            </p:cNvSpPr>
            <p:nvPr/>
          </p:nvSpPr>
          <p:spPr bwMode="auto">
            <a:xfrm>
              <a:off x="4330" y="-523"/>
              <a:ext cx="1099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2" name="Text Box 55"/>
            <p:cNvSpPr txBox="1">
              <a:spLocks noChangeArrowheads="1"/>
            </p:cNvSpPr>
            <p:nvPr/>
          </p:nvSpPr>
          <p:spPr bwMode="auto">
            <a:xfrm>
              <a:off x="1696" y="191"/>
              <a:ext cx="874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Initial Point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" name="Title 7"/>
          <p:cNvSpPr txBox="1">
            <a:spLocks/>
          </p:cNvSpPr>
          <p:nvPr/>
        </p:nvSpPr>
        <p:spPr>
          <a:xfrm>
            <a:off x="572808" y="290950"/>
            <a:ext cx="5398501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Cracking the Code: Code 1</a:t>
            </a:r>
            <a:endParaRPr lang="en-GB" sz="3200" b="1" dirty="0" smtClean="0"/>
          </a:p>
        </p:txBody>
      </p:sp>
      <p:sp>
        <p:nvSpPr>
          <p:cNvPr id="2" name="Right Brace 1"/>
          <p:cNvSpPr/>
          <p:nvPr/>
        </p:nvSpPr>
        <p:spPr>
          <a:xfrm>
            <a:off x="3498583" y="3676874"/>
            <a:ext cx="282563" cy="1540739"/>
          </a:xfrm>
          <a:prstGeom prst="rightBrac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841157" y="3595635"/>
            <a:ext cx="616842" cy="170788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60"/>
          <p:cNvSpPr txBox="1"/>
          <p:nvPr/>
        </p:nvSpPr>
        <p:spPr>
          <a:xfrm>
            <a:off x="3893690" y="4397512"/>
            <a:ext cx="1351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GB" sz="1600" dirty="0" smtClean="0">
                <a:latin typeface="Arial" pitchFamily="34" charset="0"/>
                <a:cs typeface="Arial" pitchFamily="34" charset="0"/>
              </a:rPr>
              <a:t>Same for the other 2 branches. 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582320" y="5387944"/>
            <a:ext cx="7998972" cy="135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Finally, to place a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card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in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Slot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3, we are left with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1 choice.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Thus, for each branch in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Slot </a:t>
            </a:r>
            <a:r>
              <a:rPr lang="en-GB" sz="2600" dirty="0">
                <a:latin typeface="Arial" pitchFamily="34" charset="0"/>
                <a:cs typeface="Arial" pitchFamily="34" charset="0"/>
              </a:rPr>
              <a:t>2, we can extend out another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1 branch.</a:t>
            </a:r>
            <a:endParaRPr lang="en-GB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49" name="Group 54"/>
          <p:cNvGrpSpPr>
            <a:grpSpLocks noChangeAspect="1"/>
          </p:cNvGrpSpPr>
          <p:nvPr/>
        </p:nvGrpSpPr>
        <p:grpSpPr bwMode="auto">
          <a:xfrm>
            <a:off x="839567" y="979179"/>
            <a:ext cx="7980885" cy="4324342"/>
            <a:chOff x="1572" y="-2611"/>
            <a:chExt cx="8544" cy="4631"/>
          </a:xfrm>
        </p:grpSpPr>
        <p:sp>
          <p:nvSpPr>
            <p:cNvPr id="50" name="AutoShape 77"/>
            <p:cNvSpPr>
              <a:spLocks noChangeAspect="1" noChangeArrowheads="1" noTextEdit="1"/>
            </p:cNvSpPr>
            <p:nvPr/>
          </p:nvSpPr>
          <p:spPr bwMode="auto">
            <a:xfrm>
              <a:off x="1572" y="-2611"/>
              <a:ext cx="8544" cy="4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" name="Oval 76"/>
            <p:cNvSpPr>
              <a:spLocks noChangeArrowheads="1"/>
            </p:cNvSpPr>
            <p:nvPr/>
          </p:nvSpPr>
          <p:spPr bwMode="auto">
            <a:xfrm>
              <a:off x="3763" y="-807"/>
              <a:ext cx="567" cy="567"/>
            </a:xfrm>
            <a:prstGeom prst="round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R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75"/>
            <p:cNvSpPr>
              <a:spLocks noChangeArrowheads="1"/>
            </p:cNvSpPr>
            <p:nvPr/>
          </p:nvSpPr>
          <p:spPr bwMode="auto">
            <a:xfrm>
              <a:off x="3760" y="1361"/>
              <a:ext cx="567" cy="567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74"/>
            <p:cNvSpPr>
              <a:spLocks noChangeArrowheads="1"/>
            </p:cNvSpPr>
            <p:nvPr/>
          </p:nvSpPr>
          <p:spPr bwMode="auto">
            <a:xfrm>
              <a:off x="3763" y="278"/>
              <a:ext cx="567" cy="567"/>
            </a:xfrm>
            <a:prstGeom prst="round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G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73"/>
            <p:cNvSpPr>
              <a:spLocks noChangeArrowheads="1"/>
            </p:cNvSpPr>
            <p:nvPr/>
          </p:nvSpPr>
          <p:spPr bwMode="auto">
            <a:xfrm>
              <a:off x="7113" y="-1141"/>
              <a:ext cx="567" cy="567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72"/>
            <p:cNvSpPr>
              <a:spLocks noChangeArrowheads="1"/>
            </p:cNvSpPr>
            <p:nvPr/>
          </p:nvSpPr>
          <p:spPr bwMode="auto">
            <a:xfrm>
              <a:off x="5429" y="-1141"/>
              <a:ext cx="567" cy="567"/>
            </a:xfrm>
            <a:prstGeom prst="round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G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71"/>
            <p:cNvSpPr>
              <a:spLocks noChangeArrowheads="1"/>
            </p:cNvSpPr>
            <p:nvPr/>
          </p:nvSpPr>
          <p:spPr bwMode="auto">
            <a:xfrm>
              <a:off x="5429" y="-341"/>
              <a:ext cx="567" cy="567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70"/>
            <p:cNvSpPr>
              <a:spLocks noChangeArrowheads="1"/>
            </p:cNvSpPr>
            <p:nvPr/>
          </p:nvSpPr>
          <p:spPr bwMode="auto">
            <a:xfrm>
              <a:off x="3640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3550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1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68"/>
            <p:cNvSpPr txBox="1">
              <a:spLocks noChangeArrowheads="1"/>
            </p:cNvSpPr>
            <p:nvPr/>
          </p:nvSpPr>
          <p:spPr bwMode="auto">
            <a:xfrm>
              <a:off x="5245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2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67"/>
            <p:cNvSpPr txBox="1">
              <a:spLocks noChangeArrowheads="1"/>
            </p:cNvSpPr>
            <p:nvPr/>
          </p:nvSpPr>
          <p:spPr bwMode="auto">
            <a:xfrm>
              <a:off x="6894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3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5335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2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6984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3" name="AutoShape 64"/>
            <p:cNvSpPr>
              <a:spLocks noChangeShapeType="1"/>
            </p:cNvSpPr>
            <p:nvPr/>
          </p:nvSpPr>
          <p:spPr bwMode="auto">
            <a:xfrm flipH="1">
              <a:off x="2570" y="562"/>
              <a:ext cx="11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4" name="AutoShape 63"/>
            <p:cNvSpPr>
              <a:spLocks noChangeShapeType="1"/>
            </p:cNvSpPr>
            <p:nvPr/>
          </p:nvSpPr>
          <p:spPr bwMode="auto">
            <a:xfrm flipH="1" flipV="1">
              <a:off x="2570" y="562"/>
              <a:ext cx="1190" cy="10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5" name="AutoShape 62"/>
            <p:cNvSpPr>
              <a:spLocks noChangeShapeType="1"/>
            </p:cNvSpPr>
            <p:nvPr/>
          </p:nvSpPr>
          <p:spPr bwMode="auto">
            <a:xfrm flipH="1">
              <a:off x="2570" y="-523"/>
              <a:ext cx="1193" cy="10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6" name="AutoShape 61"/>
            <p:cNvSpPr>
              <a:spLocks noChangeShapeType="1"/>
            </p:cNvSpPr>
            <p:nvPr/>
          </p:nvSpPr>
          <p:spPr bwMode="auto">
            <a:xfrm flipV="1">
              <a:off x="4330" y="-857"/>
              <a:ext cx="1099" cy="3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7" name="AutoShape 60"/>
            <p:cNvSpPr>
              <a:spLocks noChangeShapeType="1"/>
            </p:cNvSpPr>
            <p:nvPr/>
          </p:nvSpPr>
          <p:spPr bwMode="auto">
            <a:xfrm>
              <a:off x="4330" y="-523"/>
              <a:ext cx="1099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8" name="AutoShape 59"/>
            <p:cNvSpPr>
              <a:spLocks noChangeShapeType="1"/>
            </p:cNvSpPr>
            <p:nvPr/>
          </p:nvSpPr>
          <p:spPr bwMode="auto">
            <a:xfrm flipH="1">
              <a:off x="5996" y="-857"/>
              <a:ext cx="111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2" name="Text Box 55"/>
            <p:cNvSpPr txBox="1">
              <a:spLocks noChangeArrowheads="1"/>
            </p:cNvSpPr>
            <p:nvPr/>
          </p:nvSpPr>
          <p:spPr bwMode="auto">
            <a:xfrm>
              <a:off x="1696" y="191"/>
              <a:ext cx="874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Initial Point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" name="Title 7"/>
          <p:cNvSpPr txBox="1">
            <a:spLocks/>
          </p:cNvSpPr>
          <p:nvPr/>
        </p:nvSpPr>
        <p:spPr>
          <a:xfrm>
            <a:off x="572808" y="290950"/>
            <a:ext cx="5398501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Cracking the Code: Code 1</a:t>
            </a:r>
            <a:endParaRPr lang="en-GB" sz="3200" b="1" dirty="0" smtClean="0"/>
          </a:p>
        </p:txBody>
      </p:sp>
      <p:sp>
        <p:nvSpPr>
          <p:cNvPr id="2" name="Right Brace 1"/>
          <p:cNvSpPr/>
          <p:nvPr/>
        </p:nvSpPr>
        <p:spPr>
          <a:xfrm>
            <a:off x="3498583" y="3676874"/>
            <a:ext cx="282563" cy="1540739"/>
          </a:xfrm>
          <a:prstGeom prst="rightBrac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841157" y="3595635"/>
            <a:ext cx="616842" cy="170788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60"/>
          <p:cNvSpPr txBox="1"/>
          <p:nvPr/>
        </p:nvSpPr>
        <p:spPr>
          <a:xfrm>
            <a:off x="3893690" y="4397512"/>
            <a:ext cx="1351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GB" sz="1600" dirty="0" smtClean="0">
                <a:latin typeface="Arial" pitchFamily="34" charset="0"/>
                <a:cs typeface="Arial" pitchFamily="34" charset="0"/>
              </a:rPr>
              <a:t>Same for the other 2 branches. 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99703" y="3028766"/>
            <a:ext cx="616842" cy="69031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Brace 31"/>
          <p:cNvSpPr/>
          <p:nvPr/>
        </p:nvSpPr>
        <p:spPr>
          <a:xfrm>
            <a:off x="5019129" y="3098864"/>
            <a:ext cx="282563" cy="529454"/>
          </a:xfrm>
          <a:prstGeom prst="rightBrac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60"/>
          <p:cNvSpPr txBox="1"/>
          <p:nvPr/>
        </p:nvSpPr>
        <p:spPr>
          <a:xfrm>
            <a:off x="5377532" y="3098864"/>
            <a:ext cx="1351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GB" sz="1600" dirty="0" smtClean="0">
                <a:latin typeface="Arial" pitchFamily="34" charset="0"/>
                <a:cs typeface="Arial" pitchFamily="34" charset="0"/>
              </a:rPr>
              <a:t>Same for the other 1 branch. 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pSp>
        <p:nvGrpSpPr>
          <p:cNvPr id="49" name="Group 54"/>
          <p:cNvGrpSpPr>
            <a:grpSpLocks noChangeAspect="1"/>
          </p:cNvGrpSpPr>
          <p:nvPr/>
        </p:nvGrpSpPr>
        <p:grpSpPr bwMode="auto">
          <a:xfrm>
            <a:off x="1036519" y="1781055"/>
            <a:ext cx="7980885" cy="4324342"/>
            <a:chOff x="1572" y="-2611"/>
            <a:chExt cx="8544" cy="4631"/>
          </a:xfrm>
        </p:grpSpPr>
        <p:sp>
          <p:nvSpPr>
            <p:cNvPr id="50" name="AutoShape 77"/>
            <p:cNvSpPr>
              <a:spLocks noChangeAspect="1" noChangeArrowheads="1" noTextEdit="1"/>
            </p:cNvSpPr>
            <p:nvPr/>
          </p:nvSpPr>
          <p:spPr bwMode="auto">
            <a:xfrm>
              <a:off x="1572" y="-2611"/>
              <a:ext cx="8544" cy="4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" name="Oval 76"/>
            <p:cNvSpPr>
              <a:spLocks noChangeArrowheads="1"/>
            </p:cNvSpPr>
            <p:nvPr/>
          </p:nvSpPr>
          <p:spPr bwMode="auto">
            <a:xfrm>
              <a:off x="3763" y="-807"/>
              <a:ext cx="567" cy="567"/>
            </a:xfrm>
            <a:prstGeom prst="round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R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75"/>
            <p:cNvSpPr>
              <a:spLocks noChangeArrowheads="1"/>
            </p:cNvSpPr>
            <p:nvPr/>
          </p:nvSpPr>
          <p:spPr bwMode="auto">
            <a:xfrm>
              <a:off x="3760" y="1361"/>
              <a:ext cx="567" cy="567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74"/>
            <p:cNvSpPr>
              <a:spLocks noChangeArrowheads="1"/>
            </p:cNvSpPr>
            <p:nvPr/>
          </p:nvSpPr>
          <p:spPr bwMode="auto">
            <a:xfrm>
              <a:off x="3763" y="278"/>
              <a:ext cx="567" cy="567"/>
            </a:xfrm>
            <a:prstGeom prst="round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G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73"/>
            <p:cNvSpPr>
              <a:spLocks noChangeArrowheads="1"/>
            </p:cNvSpPr>
            <p:nvPr/>
          </p:nvSpPr>
          <p:spPr bwMode="auto">
            <a:xfrm>
              <a:off x="7113" y="-1141"/>
              <a:ext cx="567" cy="567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72"/>
            <p:cNvSpPr>
              <a:spLocks noChangeArrowheads="1"/>
            </p:cNvSpPr>
            <p:nvPr/>
          </p:nvSpPr>
          <p:spPr bwMode="auto">
            <a:xfrm>
              <a:off x="5429" y="-1141"/>
              <a:ext cx="567" cy="567"/>
            </a:xfrm>
            <a:prstGeom prst="round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G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Oval 71"/>
            <p:cNvSpPr>
              <a:spLocks noChangeArrowheads="1"/>
            </p:cNvSpPr>
            <p:nvPr/>
          </p:nvSpPr>
          <p:spPr bwMode="auto">
            <a:xfrm>
              <a:off x="5429" y="-341"/>
              <a:ext cx="567" cy="567"/>
            </a:xfrm>
            <a:prstGeom prst="round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B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70"/>
            <p:cNvSpPr>
              <a:spLocks noChangeArrowheads="1"/>
            </p:cNvSpPr>
            <p:nvPr/>
          </p:nvSpPr>
          <p:spPr bwMode="auto">
            <a:xfrm>
              <a:off x="3640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3550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1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68"/>
            <p:cNvSpPr txBox="1">
              <a:spLocks noChangeArrowheads="1"/>
            </p:cNvSpPr>
            <p:nvPr/>
          </p:nvSpPr>
          <p:spPr bwMode="auto">
            <a:xfrm>
              <a:off x="5245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2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67"/>
            <p:cNvSpPr txBox="1">
              <a:spLocks noChangeArrowheads="1"/>
            </p:cNvSpPr>
            <p:nvPr/>
          </p:nvSpPr>
          <p:spPr bwMode="auto">
            <a:xfrm>
              <a:off x="6894" y="-1616"/>
              <a:ext cx="874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Slot 3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5335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dirty="0">
                  <a:latin typeface="Arial" pitchFamily="34" charset="0"/>
                  <a:ea typeface="SimSun" pitchFamily="2" charset="-122"/>
                  <a:cs typeface="Arial" pitchFamily="34" charset="0"/>
                </a:rPr>
                <a:t>2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6984" y="-2366"/>
              <a:ext cx="646" cy="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3" name="AutoShape 64"/>
            <p:cNvSpPr>
              <a:spLocks noChangeShapeType="1"/>
            </p:cNvSpPr>
            <p:nvPr/>
          </p:nvSpPr>
          <p:spPr bwMode="auto">
            <a:xfrm flipH="1">
              <a:off x="2570" y="562"/>
              <a:ext cx="119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4" name="AutoShape 63"/>
            <p:cNvSpPr>
              <a:spLocks noChangeShapeType="1"/>
            </p:cNvSpPr>
            <p:nvPr/>
          </p:nvSpPr>
          <p:spPr bwMode="auto">
            <a:xfrm flipH="1" flipV="1">
              <a:off x="2570" y="562"/>
              <a:ext cx="1190" cy="10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5" name="AutoShape 62"/>
            <p:cNvSpPr>
              <a:spLocks noChangeShapeType="1"/>
            </p:cNvSpPr>
            <p:nvPr/>
          </p:nvSpPr>
          <p:spPr bwMode="auto">
            <a:xfrm flipH="1">
              <a:off x="2570" y="-523"/>
              <a:ext cx="1193" cy="10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6" name="AutoShape 61"/>
            <p:cNvSpPr>
              <a:spLocks noChangeShapeType="1"/>
            </p:cNvSpPr>
            <p:nvPr/>
          </p:nvSpPr>
          <p:spPr bwMode="auto">
            <a:xfrm flipV="1">
              <a:off x="4330" y="-857"/>
              <a:ext cx="1099" cy="3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7" name="AutoShape 60"/>
            <p:cNvSpPr>
              <a:spLocks noChangeShapeType="1"/>
            </p:cNvSpPr>
            <p:nvPr/>
          </p:nvSpPr>
          <p:spPr bwMode="auto">
            <a:xfrm>
              <a:off x="4330" y="-523"/>
              <a:ext cx="1099" cy="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68" name="AutoShape 59"/>
            <p:cNvSpPr>
              <a:spLocks noChangeShapeType="1"/>
            </p:cNvSpPr>
            <p:nvPr/>
          </p:nvSpPr>
          <p:spPr bwMode="auto">
            <a:xfrm flipH="1">
              <a:off x="5996" y="-857"/>
              <a:ext cx="111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72" name="Text Box 55"/>
            <p:cNvSpPr txBox="1">
              <a:spLocks noChangeArrowheads="1"/>
            </p:cNvSpPr>
            <p:nvPr/>
          </p:nvSpPr>
          <p:spPr bwMode="auto">
            <a:xfrm>
              <a:off x="1696" y="191"/>
              <a:ext cx="874" cy="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SimSun" pitchFamily="2" charset="-122"/>
                  <a:cs typeface="Arial" pitchFamily="34" charset="0"/>
                </a:rPr>
                <a:t>Initial Point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" name="Title 7"/>
          <p:cNvSpPr txBox="1">
            <a:spLocks/>
          </p:cNvSpPr>
          <p:nvPr/>
        </p:nvSpPr>
        <p:spPr>
          <a:xfrm>
            <a:off x="572808" y="290950"/>
            <a:ext cx="5398501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Cracking the Code: Code 1</a:t>
            </a:r>
            <a:endParaRPr lang="en-GB" sz="3200" b="1" dirty="0" smtClean="0"/>
          </a:p>
        </p:txBody>
      </p:sp>
      <p:sp>
        <p:nvSpPr>
          <p:cNvPr id="2" name="Right Brace 1"/>
          <p:cNvSpPr/>
          <p:nvPr/>
        </p:nvSpPr>
        <p:spPr>
          <a:xfrm>
            <a:off x="3695535" y="4478750"/>
            <a:ext cx="282563" cy="1540739"/>
          </a:xfrm>
          <a:prstGeom prst="rightBrac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3038109" y="4397511"/>
            <a:ext cx="616842" cy="170788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60"/>
          <p:cNvSpPr txBox="1"/>
          <p:nvPr/>
        </p:nvSpPr>
        <p:spPr>
          <a:xfrm>
            <a:off x="4090642" y="5199388"/>
            <a:ext cx="1351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GB" sz="1600" dirty="0" smtClean="0">
                <a:latin typeface="Arial" pitchFamily="34" charset="0"/>
                <a:cs typeface="Arial" pitchFamily="34" charset="0"/>
              </a:rPr>
              <a:t>Same for the other 2 branches. 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96655" y="3830642"/>
            <a:ext cx="616842" cy="69031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Brace 31"/>
          <p:cNvSpPr/>
          <p:nvPr/>
        </p:nvSpPr>
        <p:spPr>
          <a:xfrm>
            <a:off x="5216081" y="3900740"/>
            <a:ext cx="282563" cy="529454"/>
          </a:xfrm>
          <a:prstGeom prst="rightBrac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60"/>
          <p:cNvSpPr txBox="1"/>
          <p:nvPr/>
        </p:nvSpPr>
        <p:spPr>
          <a:xfrm>
            <a:off x="5574484" y="3900740"/>
            <a:ext cx="1351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5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Garamond" pitchFamily="18" charset="0"/>
                <a:ea typeface="+mn-ea"/>
                <a:cs typeface="Arial" charset="0"/>
              </a:defRPr>
            </a:lvl9pPr>
          </a:lstStyle>
          <a:p>
            <a:pPr algn="l"/>
            <a:r>
              <a:rPr lang="en-GB" sz="1600" dirty="0" smtClean="0">
                <a:latin typeface="Arial" pitchFamily="34" charset="0"/>
                <a:cs typeface="Arial" pitchFamily="34" charset="0"/>
              </a:rPr>
              <a:t>Same for the other 1 branch. 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6816" y="2025762"/>
            <a:ext cx="510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 smtClean="0"/>
              <a:t>×</a:t>
            </a:r>
            <a:endParaRPr lang="en-SG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5357362" y="2025762"/>
            <a:ext cx="510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 smtClean="0"/>
              <a:t>×</a:t>
            </a:r>
            <a:endParaRPr lang="en-SG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6743191" y="2138306"/>
            <a:ext cx="193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= 3!  = 6</a:t>
            </a: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9826" y="1944708"/>
            <a:ext cx="203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Total number of ways to arrange the 3 cards</a:t>
            </a:r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69780" y="2098389"/>
            <a:ext cx="556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 pitchFamily="34" charset="0"/>
                <a:cs typeface="Arial" pitchFamily="34" charset="0"/>
              </a:rPr>
              <a:t>=</a:t>
            </a:r>
            <a:endParaRPr lang="en-SG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73" name="Title 7"/>
          <p:cNvSpPr txBox="1">
            <a:spLocks/>
          </p:cNvSpPr>
          <p:nvPr/>
        </p:nvSpPr>
        <p:spPr>
          <a:xfrm>
            <a:off x="572808" y="290950"/>
            <a:ext cx="5398501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Cracking the Code: Code 2</a:t>
            </a:r>
            <a:endParaRPr lang="en-GB" sz="3200" b="1" dirty="0" smtClean="0"/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323528" y="983677"/>
            <a:ext cx="8568952" cy="444434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600" dirty="0" smtClean="0"/>
              <a:t>	There are 9 buttons on the electronic keypad. Each time a </a:t>
            </a:r>
            <a:r>
              <a:rPr lang="en-US" sz="2600" dirty="0"/>
              <a:t>button is pressed, </a:t>
            </a:r>
            <a:r>
              <a:rPr lang="en-US" sz="2600"/>
              <a:t>the </a:t>
            </a:r>
            <a:r>
              <a:rPr lang="en-US" sz="2600" smtClean="0"/>
              <a:t>letter </a:t>
            </a:r>
            <a:r>
              <a:rPr lang="en-US" sz="2600" dirty="0"/>
              <a:t>lights up and the button cannot be pressed again. </a:t>
            </a:r>
            <a:r>
              <a:rPr lang="en-US" sz="2600" dirty="0" smtClean="0"/>
              <a:t>4 </a:t>
            </a:r>
            <a:r>
              <a:rPr lang="en-US" sz="2600" dirty="0"/>
              <a:t>buttons need to be pressed in the correct </a:t>
            </a:r>
            <a:r>
              <a:rPr lang="en-US" sz="2600" dirty="0" smtClean="0"/>
              <a:t>combination.</a:t>
            </a:r>
          </a:p>
          <a:p>
            <a:pPr>
              <a:spcBef>
                <a:spcPts val="0"/>
              </a:spcBef>
              <a:buNone/>
            </a:pPr>
            <a:endParaRPr lang="en-US" sz="2600" dirty="0"/>
          </a:p>
          <a:p>
            <a:pPr>
              <a:spcBef>
                <a:spcPts val="0"/>
              </a:spcBef>
              <a:buNone/>
            </a:pPr>
            <a:r>
              <a:rPr lang="en-US" sz="2600" dirty="0" smtClean="0"/>
              <a:t>	The </a:t>
            </a:r>
            <a:r>
              <a:rPr lang="en-US" sz="2600" dirty="0"/>
              <a:t>order in </a:t>
            </a:r>
            <a:r>
              <a:rPr lang="en-US" sz="2600" dirty="0" smtClean="0"/>
              <a:t>which the </a:t>
            </a:r>
            <a:r>
              <a:rPr lang="en-US" sz="2600" dirty="0"/>
              <a:t>buttons are pressed does not </a:t>
            </a:r>
            <a:r>
              <a:rPr lang="en-US" sz="2600" dirty="0" smtClean="0"/>
              <a:t>matter.</a:t>
            </a:r>
            <a:endParaRPr lang="en-GB" sz="2600" dirty="0"/>
          </a:p>
          <a:p>
            <a:pPr>
              <a:spcBef>
                <a:spcPts val="0"/>
              </a:spcBef>
              <a:buFont typeface="Arial"/>
              <a:buNone/>
            </a:pPr>
            <a:endParaRPr lang="en-GB" sz="2600" dirty="0" smtClean="0"/>
          </a:p>
          <a:p>
            <a:pPr>
              <a:spcBef>
                <a:spcPts val="0"/>
              </a:spcBef>
              <a:buFont typeface="Arial"/>
              <a:buNone/>
            </a:pPr>
            <a:endParaRPr lang="en-GB" sz="2600" dirty="0"/>
          </a:p>
          <a:p>
            <a:pPr>
              <a:spcBef>
                <a:spcPts val="0"/>
              </a:spcBef>
              <a:buFont typeface="Arial"/>
              <a:buNone/>
            </a:pPr>
            <a:endParaRPr lang="en-GB" sz="2600" dirty="0" smtClean="0"/>
          </a:p>
          <a:p>
            <a:pPr>
              <a:spcBef>
                <a:spcPts val="0"/>
              </a:spcBef>
              <a:buFont typeface="Arial"/>
              <a:buNone/>
            </a:pPr>
            <a:endParaRPr lang="en-GB" sz="26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059591" y="4005064"/>
            <a:ext cx="6862001" cy="1168063"/>
            <a:chOff x="1059591" y="2589452"/>
            <a:chExt cx="6862001" cy="1168063"/>
          </a:xfrm>
        </p:grpSpPr>
        <p:sp>
          <p:nvSpPr>
            <p:cNvPr id="68" name="TextBox 67"/>
            <p:cNvSpPr txBox="1"/>
            <p:nvPr/>
          </p:nvSpPr>
          <p:spPr>
            <a:xfrm>
              <a:off x="6875471" y="2741852"/>
              <a:ext cx="10461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/>
                <a:t>…</a:t>
              </a:r>
              <a:endParaRPr lang="en-SG" sz="60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059591" y="2589452"/>
              <a:ext cx="1010987" cy="1055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63817" y="2755015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64334" y="2755015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766587" y="2755014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163817" y="3023281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64334" y="3023281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66587" y="3023281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63817" y="3284738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64334" y="3284737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66587" y="3284736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011915" y="2589452"/>
              <a:ext cx="1010987" cy="1055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116141" y="2755015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16658" y="2755015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18911" y="2755014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16141" y="3023281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416658" y="3023281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18911" y="3023281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116141" y="3284738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16658" y="3284737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718911" y="3284736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933486" y="2589452"/>
              <a:ext cx="1010987" cy="10551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37712" y="2755015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38229" y="2755015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640482" y="2755014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037712" y="3023281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38229" y="3023281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40482" y="3023281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37712" y="3284738"/>
              <a:ext cx="198028" cy="165088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38229" y="3284737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H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40482" y="3284736"/>
              <a:ext cx="198028" cy="16508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</a:t>
              </a:r>
              <a:endParaRPr lang="en-SG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3568" y="5229200"/>
            <a:ext cx="3456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Total number of ways to press a 4 letter combination out of the 9 button keypad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5413865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6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= 126 </a:t>
            </a:r>
            <a:endParaRPr lang="en-SG" sz="3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73" name="Title 7"/>
          <p:cNvSpPr txBox="1">
            <a:spLocks/>
          </p:cNvSpPr>
          <p:nvPr/>
        </p:nvSpPr>
        <p:spPr>
          <a:xfrm>
            <a:off x="572808" y="290950"/>
            <a:ext cx="7431709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Cracking the Code: Code 1 &amp; Code 2</a:t>
            </a:r>
            <a:endParaRPr lang="en-GB" sz="3200" b="1" dirty="0" smtClean="0"/>
          </a:p>
        </p:txBody>
      </p:sp>
      <p:sp>
        <p:nvSpPr>
          <p:cNvPr id="13" name="Subtitle 2"/>
          <p:cNvSpPr>
            <a:spLocks/>
          </p:cNvSpPr>
          <p:nvPr/>
        </p:nvSpPr>
        <p:spPr bwMode="auto">
          <a:xfrm>
            <a:off x="309563" y="1096221"/>
            <a:ext cx="8398340" cy="554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Number of ways to execute Code 1 = 6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Number of ways to execute Code 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126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Number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ways to execute Code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 and Code 2 =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time required to execute each set of Code 1 and Code 2 together is 10 seconds.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Time required to execute all possible sets of Code 1 and Code 2</a:t>
            </a:r>
          </a:p>
          <a:p>
            <a:pPr lvl="0"/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seconds</a:t>
            </a:r>
          </a:p>
          <a:p>
            <a:pPr lvl="0"/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 7560 seconds</a:t>
            </a:r>
          </a:p>
          <a:p>
            <a:pPr lvl="0"/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 2.1 hours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Since 2.1 hours &lt; 3 hours, the police should attempt to crack the code.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zh-CN" sz="3200" b="0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51811"/>
              </p:ext>
            </p:extLst>
          </p:nvPr>
        </p:nvGraphicFramePr>
        <p:xfrm>
          <a:off x="7452320" y="1857189"/>
          <a:ext cx="1049206" cy="41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457200" imgH="177480" progId="Equation.3">
                  <p:embed/>
                </p:oleObj>
              </mc:Choice>
              <mc:Fallback>
                <p:oleObj name="Equation" r:id="rId3" imgW="457200" imgH="177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1857189"/>
                        <a:ext cx="1049206" cy="419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034705"/>
              </p:ext>
            </p:extLst>
          </p:nvPr>
        </p:nvGraphicFramePr>
        <p:xfrm>
          <a:off x="1547664" y="4394939"/>
          <a:ext cx="1697182" cy="4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812520" imgH="203040" progId="Equation.3">
                  <p:embed/>
                </p:oleObj>
              </mc:Choice>
              <mc:Fallback>
                <p:oleObj name="Equation" r:id="rId5" imgW="8125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394939"/>
                        <a:ext cx="1697182" cy="435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23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73" name="Title 7"/>
          <p:cNvSpPr txBox="1">
            <a:spLocks/>
          </p:cNvSpPr>
          <p:nvPr/>
        </p:nvSpPr>
        <p:spPr>
          <a:xfrm>
            <a:off x="572808" y="290950"/>
            <a:ext cx="7431709" cy="6927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b="1" dirty="0" smtClean="0"/>
              <a:t>Exploring Further – New Code</a:t>
            </a:r>
            <a:endParaRPr lang="en-GB" sz="3200" b="1" dirty="0" smtClean="0"/>
          </a:p>
        </p:txBody>
      </p:sp>
      <p:sp>
        <p:nvSpPr>
          <p:cNvPr id="13" name="Subtitle 2"/>
          <p:cNvSpPr>
            <a:spLocks/>
          </p:cNvSpPr>
          <p:nvPr/>
        </p:nvSpPr>
        <p:spPr bwMode="auto">
          <a:xfrm>
            <a:off x="295494" y="985389"/>
            <a:ext cx="8539015" cy="254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new code to deactivate the bomb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now requires the user to enter a password.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password is made up of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2 capital letters and 1 number.</a:t>
            </a:r>
          </a:p>
          <a:p>
            <a:pPr lvl="0"/>
            <a:r>
              <a:rPr lang="en-US" sz="2400" dirty="0" smtClean="0">
                <a:latin typeface="Arial" pitchFamily="34" charset="0"/>
                <a:cs typeface="Arial" pitchFamily="34" charset="0"/>
              </a:rPr>
              <a:t>    Passwords with repeated letters are valid as well. </a:t>
            </a:r>
          </a:p>
          <a:p>
            <a:pPr lvl="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time required to enter each password is 1 second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zh-CN" sz="3200" b="0" dirty="0" smtClean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99176" y="3486444"/>
            <a:ext cx="5219114" cy="3223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dirty="0" smtClean="0"/>
          </a:p>
          <a:p>
            <a:pPr algn="ctr"/>
            <a:endParaRPr lang="en-US" sz="2400" dirty="0" smtClean="0">
              <a:solidFill>
                <a:srgbClr val="00FF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FF00"/>
                </a:solidFill>
              </a:rPr>
              <a:t>Enter Password</a:t>
            </a:r>
            <a:endParaRPr lang="en-SG" sz="2400" dirty="0">
              <a:solidFill>
                <a:srgbClr val="00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36660"/>
              </p:ext>
            </p:extLst>
          </p:nvPr>
        </p:nvGraphicFramePr>
        <p:xfrm>
          <a:off x="3639485" y="4482924"/>
          <a:ext cx="1794765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255"/>
                <a:gridCol w="598255"/>
                <a:gridCol w="598255"/>
              </a:tblGrid>
              <a:tr h="5439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_</a:t>
                      </a:r>
                      <a:endParaRPr lang="en-SG" sz="3200" dirty="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_</a:t>
                      </a:r>
                      <a:endParaRPr lang="en-SG" sz="3200" dirty="0" smtClean="0"/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_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619" y="3572608"/>
            <a:ext cx="1626039" cy="4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133" y="5563702"/>
            <a:ext cx="27432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133" y="5187868"/>
            <a:ext cx="2743200" cy="375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5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2CC40256BA743BB061CE4353DE5A8" ma:contentTypeVersion="0" ma:contentTypeDescription="Create a new document." ma:contentTypeScope="" ma:versionID="53541e5cc2014cdc8811c88d2119b944">
  <xsd:schema xmlns:xsd="http://www.w3.org/2001/XMLSchema" xmlns:xs="http://www.w3.org/2001/XMLSchema" xmlns:p="http://schemas.microsoft.com/office/2006/metadata/properties" xmlns:ns2="11cbfdd1-0d15-4d2e-8163-76ddba46e71e" targetNamespace="http://schemas.microsoft.com/office/2006/metadata/properties" ma:root="true" ma:fieldsID="c9f6bf29eb9c4ae868f849c8f66196af" ns2:_="">
    <xsd:import namespace="11cbfdd1-0d15-4d2e-8163-76ddba46e7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bfdd1-0d15-4d2e-8163-76ddba46e71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1cbfdd1-0d15-4d2e-8163-76ddba46e71e">2VY3XA7RMHT7-1431402006-115</_dlc_DocId>
    <_dlc_DocIdUrl xmlns="11cbfdd1-0d15-4d2e-8163-76ddba46e71e">
      <Url>https://rp-sp.rp.edu.sg/sites/LCMS_0-0-A113-1/_layouts/15/DocIdRedir.aspx?ID=2VY3XA7RMHT7-1431402006-115</Url>
      <Description>2VY3XA7RMHT7-1431402006-115</Description>
    </_dlc_DocIdUrl>
  </documentManagement>
</p:properties>
</file>

<file path=customXml/itemProps1.xml><?xml version="1.0" encoding="utf-8"?>
<ds:datastoreItem xmlns:ds="http://schemas.openxmlformats.org/officeDocument/2006/customXml" ds:itemID="{1216F8B0-0B9E-4F3B-A8BD-566DC24DF263}"/>
</file>

<file path=customXml/itemProps2.xml><?xml version="1.0" encoding="utf-8"?>
<ds:datastoreItem xmlns:ds="http://schemas.openxmlformats.org/officeDocument/2006/customXml" ds:itemID="{F3C1AD1B-284A-42ED-84F2-8B104FFA72B8}"/>
</file>

<file path=customXml/itemProps3.xml><?xml version="1.0" encoding="utf-8"?>
<ds:datastoreItem xmlns:ds="http://schemas.openxmlformats.org/officeDocument/2006/customXml" ds:itemID="{FE102B5A-7EEF-4C2F-B7B5-A4FDDE366313}"/>
</file>

<file path=customXml/itemProps4.xml><?xml version="1.0" encoding="utf-8"?>
<ds:datastoreItem xmlns:ds="http://schemas.openxmlformats.org/officeDocument/2006/customXml" ds:itemID="{A402CC50-D391-45AC-ADE8-11D74573DE8B}"/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539</Words>
  <Application>Microsoft Office PowerPoint</Application>
  <PresentationFormat>On-screen Show (4:3)</PresentationFormat>
  <Paragraphs>181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P10 Cracking the Code Scenario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Republic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P11 Cracking the Code Scenario Solution</dc:title>
  <dc:creator>Jeeva Periasamy</dc:creator>
  <cp:lastModifiedBy>Janice Lim</cp:lastModifiedBy>
  <cp:revision>16</cp:revision>
  <dcterms:created xsi:type="dcterms:W3CDTF">2014-11-24T01:23:14Z</dcterms:created>
  <dcterms:modified xsi:type="dcterms:W3CDTF">2017-07-14T05:10:17Z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0x0101008192CC40256BA743BB061CE4353DE5A8</vt:lpwstr>
  </property>
  <property fmtid="{D5CDD505-2E9C-101B-9397-08002B2CF9AE}" pid="3" name="_dlc_DocIdItemGuid">
    <vt:lpwstr>dab8529d-ea08-463b-83b7-490c90636296</vt:lpwstr>
  </property>
</Properties>
</file>