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charts/chart1.xml" ContentType="application/vnd.openxmlformats-officedocument.drawingml.char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8" r:id="rId2"/>
    <p:sldId id="300" r:id="rId3"/>
    <p:sldId id="314" r:id="rId4"/>
    <p:sldId id="312" r:id="rId5"/>
    <p:sldId id="313" r:id="rId6"/>
    <p:sldId id="322" r:id="rId7"/>
    <p:sldId id="305" r:id="rId8"/>
    <p:sldId id="309" r:id="rId9"/>
    <p:sldId id="315" r:id="rId10"/>
    <p:sldId id="316" r:id="rId11"/>
    <p:sldId id="327" r:id="rId12"/>
    <p:sldId id="286" r:id="rId13"/>
    <p:sldId id="317" r:id="rId14"/>
    <p:sldId id="288" r:id="rId15"/>
    <p:sldId id="324" r:id="rId16"/>
    <p:sldId id="326" r:id="rId17"/>
    <p:sldId id="290" r:id="rId18"/>
    <p:sldId id="291" r:id="rId19"/>
    <p:sldId id="292" r:id="rId20"/>
    <p:sldId id="293" r:id="rId21"/>
    <p:sldId id="323" r:id="rId22"/>
    <p:sldId id="297" r:id="rId23"/>
    <p:sldId id="319" r:id="rId24"/>
    <p:sldId id="320" r:id="rId25"/>
    <p:sldId id="321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36" Type="http://schemas.openxmlformats.org/officeDocument/2006/relationships/customXml" Target="../customXml/item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sz="1200" b="1" i="0" baseline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 of total score when 2 dice are tossed</a:t>
            </a:r>
            <a:endParaRPr lang="en-SG" sz="12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6627296587926528E-2"/>
          <c:y val="0.13923629337999416"/>
          <c:w val="0.88115048118985129"/>
          <c:h val="0.740223461650627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  Frequency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‘2’</c:v>
                </c:pt>
                <c:pt idx="1">
                  <c:v>‘3’</c:v>
                </c:pt>
                <c:pt idx="2">
                  <c:v>‘4’</c:v>
                </c:pt>
                <c:pt idx="3">
                  <c:v>‘5’</c:v>
                </c:pt>
                <c:pt idx="4">
                  <c:v>‘6’</c:v>
                </c:pt>
                <c:pt idx="5">
                  <c:v>‘7’</c:v>
                </c:pt>
                <c:pt idx="6">
                  <c:v>‘8’</c:v>
                </c:pt>
                <c:pt idx="7">
                  <c:v>‘9’</c:v>
                </c:pt>
                <c:pt idx="8">
                  <c:v>‘10’</c:v>
                </c:pt>
                <c:pt idx="9">
                  <c:v>‘11’</c:v>
                </c:pt>
                <c:pt idx="10">
                  <c:v>‘12’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130</c:v>
                </c:pt>
                <c:pt idx="1">
                  <c:v>279</c:v>
                </c:pt>
                <c:pt idx="2">
                  <c:v>424</c:v>
                </c:pt>
                <c:pt idx="3">
                  <c:v>558</c:v>
                </c:pt>
                <c:pt idx="4">
                  <c:v>690</c:v>
                </c:pt>
                <c:pt idx="5">
                  <c:v>822</c:v>
                </c:pt>
                <c:pt idx="6">
                  <c:v>702</c:v>
                </c:pt>
                <c:pt idx="7">
                  <c:v>552</c:v>
                </c:pt>
                <c:pt idx="8">
                  <c:v>414</c:v>
                </c:pt>
                <c:pt idx="9">
                  <c:v>289</c:v>
                </c:pt>
                <c:pt idx="10">
                  <c:v>136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00051584"/>
        <c:axId val="90338048"/>
      </c:barChart>
      <c:catAx>
        <c:axId val="1000515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90338048"/>
        <c:crosses val="autoZero"/>
        <c:auto val="1"/>
        <c:lblAlgn val="ctr"/>
        <c:lblOffset val="100"/>
        <c:noMultiLvlLbl val="0"/>
      </c:catAx>
      <c:valAx>
        <c:axId val="90338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000515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F04BB-49CB-49FA-A0B2-8ACFE47F4173}" type="datetimeFigureOut">
              <a:rPr lang="en-SG" smtClean="0"/>
              <a:t>31/7/2017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D2537-53DB-4772-9DC6-F069F9D5E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3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Theeee</a:t>
            </a: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003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Theeee</a:t>
            </a: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783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b="1" dirty="0" smtClean="0"/>
              <a:t>Header Copy</a:t>
            </a:r>
            <a:endParaRPr lang="en-US" b="1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369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03" y="1935042"/>
            <a:ext cx="7751653" cy="2027357"/>
          </a:xfrm>
        </p:spPr>
        <p:txBody>
          <a:bodyPr>
            <a:normAutofit fontScale="90000"/>
          </a:bodyPr>
          <a:lstStyle/>
          <a:p>
            <a:r>
              <a:rPr lang="en-US" sz="6100" dirty="0" smtClean="0">
                <a:solidFill>
                  <a:srgbClr val="000000"/>
                </a:solidFill>
              </a:rPr>
              <a:t>P11</a:t>
            </a:r>
            <a:r>
              <a:rPr lang="en-US" sz="6100" dirty="0" smtClean="0"/>
              <a:t/>
            </a:r>
            <a:br>
              <a:rPr lang="en-US" sz="6100" dirty="0" smtClean="0"/>
            </a:br>
            <a:r>
              <a:rPr lang="en-US" sz="6100" dirty="0" smtClean="0"/>
              <a:t>Making Sense of Things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6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Presentation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84972" y="3906027"/>
            <a:ext cx="2501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A113 – Mathematics</a:t>
            </a:r>
          </a:p>
        </p:txBody>
      </p:sp>
    </p:spTree>
    <p:extLst>
      <p:ext uri="{BB962C8B-B14F-4D97-AF65-F5344CB8AC3E}">
        <p14:creationId xmlns:p14="http://schemas.microsoft.com/office/powerpoint/2010/main" val="1972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80"/>
          <p:cNvSpPr>
            <a:spLocks noChangeArrowheads="1"/>
          </p:cNvSpPr>
          <p:nvPr/>
        </p:nvSpPr>
        <p:spPr bwMode="auto">
          <a:xfrm>
            <a:off x="3319463" y="2352104"/>
            <a:ext cx="1066800" cy="228600"/>
          </a:xfrm>
          <a:prstGeom prst="ellipse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9"/>
          <p:cNvSpPr>
            <a:spLocks noChangeArrowheads="1"/>
          </p:cNvSpPr>
          <p:nvPr/>
        </p:nvSpPr>
        <p:spPr bwMode="auto">
          <a:xfrm>
            <a:off x="2667000" y="1880616"/>
            <a:ext cx="2209800" cy="914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464050" y="1342454"/>
            <a:ext cx="2992438" cy="798512"/>
            <a:chOff x="4464050" y="1342454"/>
            <a:chExt cx="2992438" cy="798512"/>
          </a:xfrm>
        </p:grpSpPr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6200775" y="1342454"/>
              <a:ext cx="1255713" cy="68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Tested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positive</a:t>
              </a:r>
            </a:p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(27,160</a:t>
              </a: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)       </a:t>
              </a:r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          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4464050" y="1569466"/>
              <a:ext cx="1736725" cy="5715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32"/>
            <p:cNvSpPr txBox="1">
              <a:spLocks noChangeArrowheads="1"/>
            </p:cNvSpPr>
            <p:nvPr/>
          </p:nvSpPr>
          <p:spPr bwMode="auto">
            <a:xfrm>
              <a:off x="4989513" y="1577404"/>
              <a:ext cx="762000" cy="328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97%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464050" y="2140966"/>
            <a:ext cx="3308350" cy="795338"/>
            <a:chOff x="2812" y="1364"/>
            <a:chExt cx="2084" cy="501"/>
          </a:xfrm>
        </p:grpSpPr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3901" y="1532"/>
              <a:ext cx="995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Tested 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negative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( </a:t>
              </a:r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840 </a:t>
              </a: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)                  </a:t>
              </a:r>
            </a:p>
            <a:p>
              <a:pPr algn="l" eaLnBrk="0" hangingPunct="0"/>
              <a:endPara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endParaRPr>
            </a:p>
            <a:p>
              <a:pPr algn="l" eaLnBrk="0" hangingPunct="0"/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2812" y="1364"/>
              <a:ext cx="1094" cy="2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3143" y="1500"/>
              <a:ext cx="4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3</a:t>
              </a:r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%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4479925" y="3896741"/>
            <a:ext cx="3141663" cy="798513"/>
            <a:chOff x="2822" y="2470"/>
            <a:chExt cx="1979" cy="503"/>
          </a:xfrm>
        </p:grpSpPr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3915" y="2614"/>
              <a:ext cx="886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Tested 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negative</a:t>
              </a:r>
            </a:p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(5,404,840</a:t>
              </a: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)                  </a:t>
              </a:r>
            </a:p>
            <a:p>
              <a:pPr algn="l" eaLnBrk="0" hangingPunct="0"/>
              <a:endPara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endParaRPr>
            </a:p>
            <a:p>
              <a:pPr algn="l" eaLnBrk="0" hangingPunct="0"/>
              <a:endParaRPr lang="en-US" altLang="zh-CN" sz="1200" dirty="0">
                <a:latin typeface="Arial" pitchFamily="34" charset="0"/>
                <a:ea typeface="宋体" pitchFamily="2" charset="-122"/>
                <a:cs typeface="Arial" pitchFamily="34" charset="0"/>
              </a:endParaRPr>
            </a:p>
            <a:p>
              <a:pPr algn="l" eaLnBrk="0" hangingPunct="0"/>
              <a:endParaRPr lang="en-US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2822" y="2470"/>
              <a:ext cx="1093" cy="2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3143" y="2622"/>
              <a:ext cx="4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97%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40"/>
          <p:cNvGrpSpPr>
            <a:grpSpLocks/>
          </p:cNvGrpSpPr>
          <p:nvPr/>
        </p:nvGrpSpPr>
        <p:grpSpPr bwMode="auto">
          <a:xfrm>
            <a:off x="4479925" y="3163316"/>
            <a:ext cx="3141663" cy="733425"/>
            <a:chOff x="2822" y="2008"/>
            <a:chExt cx="1979" cy="462"/>
          </a:xfrm>
        </p:grpSpPr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3915" y="2008"/>
              <a:ext cx="886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Tested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positive</a:t>
              </a:r>
            </a:p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(167,160</a:t>
              </a: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)                  </a:t>
              </a:r>
            </a:p>
            <a:p>
              <a:pPr algn="l" eaLnBrk="0" hangingPunct="0"/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2822" y="2112"/>
              <a:ext cx="1093" cy="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3143" y="2132"/>
              <a:ext cx="4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3</a:t>
              </a:r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%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904875" y="2864866"/>
            <a:ext cx="11049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Population </a:t>
            </a:r>
          </a:p>
          <a:p>
            <a:pPr algn="l" eaLnBrk="0" hangingPunct="0"/>
            <a:r>
              <a:rPr lang="en-US" altLang="zh-CN" sz="1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(5,600,000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38"/>
          <p:cNvGrpSpPr>
            <a:grpSpLocks/>
          </p:cNvGrpSpPr>
          <p:nvPr/>
        </p:nvGrpSpPr>
        <p:grpSpPr bwMode="auto">
          <a:xfrm>
            <a:off x="1938338" y="1867916"/>
            <a:ext cx="3114675" cy="2363788"/>
            <a:chOff x="1221" y="1192"/>
            <a:chExt cx="1962" cy="1489"/>
          </a:xfrm>
        </p:grpSpPr>
        <p:sp>
          <p:nvSpPr>
            <p:cNvPr id="27" name="Line 18"/>
            <p:cNvSpPr>
              <a:spLocks noChangeShapeType="1"/>
            </p:cNvSpPr>
            <p:nvPr/>
          </p:nvSpPr>
          <p:spPr bwMode="auto">
            <a:xfrm flipV="1">
              <a:off x="1221" y="1435"/>
              <a:ext cx="894" cy="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1221" y="1937"/>
              <a:ext cx="894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2097" y="1192"/>
              <a:ext cx="995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Infected with 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Hepatitis-C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( </a:t>
              </a:r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28,000 </a:t>
              </a: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2088" y="2224"/>
              <a:ext cx="1095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Not Infected with 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Hepatitis-C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( </a:t>
              </a:r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5,572,000 </a:t>
              </a: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)</a:t>
              </a:r>
            </a:p>
            <a:p>
              <a:pPr algn="l" eaLnBrk="0" hangingPunct="0"/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339" y="1548"/>
              <a:ext cx="479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0.5%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315" y="2160"/>
              <a:ext cx="479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99.5%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Title 7"/>
          <p:cNvSpPr txBox="1">
            <a:spLocks/>
          </p:cNvSpPr>
          <p:nvPr/>
        </p:nvSpPr>
        <p:spPr>
          <a:xfrm>
            <a:off x="572808" y="290950"/>
            <a:ext cx="7301192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SG" sz="3200" b="1" dirty="0" smtClean="0"/>
              <a:t>Probability Tree Diagram</a:t>
            </a:r>
            <a:endParaRPr lang="en-GB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64243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/>
          <p:cNvSpPr txBox="1">
            <a:spLocks noChangeArrowheads="1"/>
          </p:cNvSpPr>
          <p:nvPr/>
        </p:nvSpPr>
        <p:spPr>
          <a:xfrm>
            <a:off x="228600" y="1556978"/>
            <a:ext cx="8610600" cy="4640613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	C</a:t>
            </a:r>
            <a:r>
              <a:rPr lang="en-SG" sz="2800" dirty="0" smtClean="0"/>
              <a:t>onditional </a:t>
            </a:r>
            <a:r>
              <a:rPr lang="en-SG" sz="2800" dirty="0"/>
              <a:t>probability is the probability that an </a:t>
            </a:r>
            <a:r>
              <a:rPr lang="en-SG" sz="2800" dirty="0" smtClean="0"/>
              <a:t>event will </a:t>
            </a:r>
            <a:r>
              <a:rPr lang="en-SG" sz="2800" dirty="0"/>
              <a:t>occur, when another event is known to occur or to have </a:t>
            </a:r>
            <a:r>
              <a:rPr lang="en-SG" sz="2800" dirty="0" smtClean="0"/>
              <a:t>occurred.</a:t>
            </a:r>
            <a:endParaRPr lang="en-SG" sz="2800" dirty="0"/>
          </a:p>
          <a:p>
            <a:pPr>
              <a:lnSpc>
                <a:spcPct val="90000"/>
              </a:lnSpc>
              <a:buFont typeface="Arial"/>
              <a:buNone/>
            </a:pPr>
            <a:r>
              <a:rPr lang="en-US" sz="2800" dirty="0" smtClean="0"/>
              <a:t>	</a:t>
            </a:r>
          </a:p>
          <a:p>
            <a:pPr>
              <a:lnSpc>
                <a:spcPct val="90000"/>
              </a:lnSpc>
              <a:buFont typeface="Arial"/>
              <a:buNone/>
            </a:pPr>
            <a:r>
              <a:rPr lang="en-US" sz="2800" dirty="0" smtClean="0"/>
              <a:t>	The probability of event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occurring, given that event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/>
              <a:t> has occurred, can be calculated using the equation below.</a:t>
            </a:r>
          </a:p>
          <a:p>
            <a:pPr>
              <a:lnSpc>
                <a:spcPct val="90000"/>
              </a:lnSpc>
              <a:buFont typeface="Arial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/>
              <a:buNone/>
            </a:pPr>
            <a:r>
              <a:rPr lang="en-US" sz="2400" dirty="0" smtClean="0"/>
              <a:t>	</a:t>
            </a:r>
          </a:p>
          <a:p>
            <a:pPr>
              <a:lnSpc>
                <a:spcPct val="90000"/>
              </a:lnSpc>
              <a:buFont typeface="Arial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/>
              <a:buNone/>
            </a:pPr>
            <a:endParaRPr lang="en-US" sz="2400" dirty="0" smtClean="0"/>
          </a:p>
        </p:txBody>
      </p:sp>
      <p:sp>
        <p:nvSpPr>
          <p:cNvPr id="36" name="Title 7"/>
          <p:cNvSpPr txBox="1">
            <a:spLocks/>
          </p:cNvSpPr>
          <p:nvPr/>
        </p:nvSpPr>
        <p:spPr>
          <a:xfrm>
            <a:off x="572808" y="290950"/>
            <a:ext cx="7301192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SG" sz="3200" b="1" dirty="0" smtClean="0"/>
              <a:t>Conditional Probability</a:t>
            </a:r>
            <a:endParaRPr lang="en-GB" sz="3200" b="1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359314"/>
              </p:ext>
            </p:extLst>
          </p:nvPr>
        </p:nvGraphicFramePr>
        <p:xfrm>
          <a:off x="2717800" y="4826000"/>
          <a:ext cx="28241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3" imgW="1244520" imgH="419040" progId="Equation.3">
                  <p:embed/>
                </p:oleObj>
              </mc:Choice>
              <mc:Fallback>
                <p:oleObj name="Equation" r:id="rId3" imgW="12445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7800" y="4826000"/>
                        <a:ext cx="28241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7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3328988" y="3206024"/>
            <a:ext cx="1397757" cy="568870"/>
          </a:xfrm>
          <a:prstGeom prst="roundRect">
            <a:avLst>
              <a:gd name="adj" fmla="val 16667"/>
            </a:avLst>
          </a:prstGeom>
          <a:solidFill>
            <a:srgbClr val="FF0000">
              <a:alpha val="49019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3314700" y="1583432"/>
            <a:ext cx="1271368" cy="568870"/>
          </a:xfrm>
          <a:prstGeom prst="roundRect">
            <a:avLst>
              <a:gd name="adj" fmla="val 16667"/>
            </a:avLst>
          </a:prstGeom>
          <a:solidFill>
            <a:srgbClr val="FF0000">
              <a:alpha val="49019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ounded Rectangle 39"/>
          <p:cNvSpPr>
            <a:spLocks noChangeArrowheads="1"/>
          </p:cNvSpPr>
          <p:nvPr/>
        </p:nvSpPr>
        <p:spPr bwMode="auto">
          <a:xfrm>
            <a:off x="3357562" y="1673789"/>
            <a:ext cx="1038451" cy="4191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39"/>
          <p:cNvSpPr>
            <a:spLocks noChangeArrowheads="1"/>
          </p:cNvSpPr>
          <p:nvPr/>
        </p:nvSpPr>
        <p:spPr bwMode="auto">
          <a:xfrm>
            <a:off x="4443320" y="5544542"/>
            <a:ext cx="3060000" cy="360000"/>
          </a:xfrm>
          <a:prstGeom prst="roundRect">
            <a:avLst>
              <a:gd name="adj" fmla="val 16667"/>
            </a:avLst>
          </a:prstGeom>
          <a:solidFill>
            <a:srgbClr val="FF0000">
              <a:alpha val="49019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4926872" y="3076121"/>
            <a:ext cx="648000" cy="438150"/>
          </a:xfrm>
          <a:prstGeom prst="roundRect">
            <a:avLst>
              <a:gd name="adj" fmla="val 16667"/>
            </a:avLst>
          </a:prstGeom>
          <a:solidFill>
            <a:srgbClr val="FF0000">
              <a:alpha val="49019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2044213" y="3117396"/>
            <a:ext cx="755369" cy="438150"/>
          </a:xfrm>
          <a:prstGeom prst="roundRect">
            <a:avLst>
              <a:gd name="adj" fmla="val 16667"/>
            </a:avLst>
          </a:prstGeom>
          <a:solidFill>
            <a:srgbClr val="FF0000">
              <a:alpha val="49019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ounded Rectangle 39"/>
          <p:cNvSpPr>
            <a:spLocks noChangeArrowheads="1"/>
          </p:cNvSpPr>
          <p:nvPr/>
        </p:nvSpPr>
        <p:spPr bwMode="auto">
          <a:xfrm>
            <a:off x="6186268" y="2932016"/>
            <a:ext cx="1044526" cy="508000"/>
          </a:xfrm>
          <a:prstGeom prst="roundRect">
            <a:avLst>
              <a:gd name="adj" fmla="val 16667"/>
            </a:avLst>
          </a:prstGeom>
          <a:solidFill>
            <a:srgbClr val="FF0000">
              <a:alpha val="49019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>
            <a:spLocks noChangeArrowheads="1"/>
          </p:cNvSpPr>
          <p:nvPr/>
        </p:nvSpPr>
        <p:spPr bwMode="auto">
          <a:xfrm>
            <a:off x="4870600" y="1275093"/>
            <a:ext cx="755369" cy="438150"/>
          </a:xfrm>
          <a:prstGeom prst="roundRect">
            <a:avLst>
              <a:gd name="adj" fmla="val 16667"/>
            </a:avLst>
          </a:prstGeom>
          <a:solidFill>
            <a:srgbClr val="FF0000">
              <a:alpha val="49019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2092607" y="2145846"/>
            <a:ext cx="755369" cy="438150"/>
          </a:xfrm>
          <a:prstGeom prst="roundRect">
            <a:avLst>
              <a:gd name="adj" fmla="val 16667"/>
            </a:avLst>
          </a:prstGeom>
          <a:solidFill>
            <a:srgbClr val="FF0000">
              <a:alpha val="49019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ounded Rectangle 39"/>
          <p:cNvSpPr>
            <a:spLocks noChangeArrowheads="1"/>
          </p:cNvSpPr>
          <p:nvPr/>
        </p:nvSpPr>
        <p:spPr bwMode="auto">
          <a:xfrm>
            <a:off x="5003467" y="1332168"/>
            <a:ext cx="504000" cy="3240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6029" y="4543151"/>
            <a:ext cx="8479971" cy="69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endParaRPr lang="en-US" sz="1500" b="0" kern="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500" kern="0" dirty="0">
                <a:latin typeface="Arial" pitchFamily="34" charset="0"/>
                <a:cs typeface="Arial" pitchFamily="34" charset="0"/>
              </a:rPr>
              <a:t>	</a:t>
            </a:r>
            <a:r>
              <a:rPr lang="en-GB" sz="2000" b="0" kern="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b="0" kern="0" dirty="0" smtClean="0">
                <a:latin typeface="Arial" pitchFamily="34" charset="0"/>
                <a:cs typeface="Arial" pitchFamily="34" charset="0"/>
              </a:rPr>
              <a:t>(one </a:t>
            </a:r>
            <a:r>
              <a:rPr lang="en-GB" sz="2000" b="0" kern="0" dirty="0">
                <a:latin typeface="Arial" pitchFamily="34" charset="0"/>
                <a:cs typeface="Arial" pitchFamily="34" charset="0"/>
              </a:rPr>
              <a:t>is infected with Hepatitis-C </a:t>
            </a:r>
            <a:r>
              <a:rPr lang="en-GB" sz="2000" b="1" u="sng" kern="0" dirty="0">
                <a:latin typeface="Arial" pitchFamily="34" charset="0"/>
                <a:cs typeface="Arial" pitchFamily="34" charset="0"/>
              </a:rPr>
              <a:t>given that he is tested positive</a:t>
            </a:r>
            <a:r>
              <a:rPr lang="en-GB" sz="2000" b="0" kern="0" dirty="0">
                <a:latin typeface="Arial" pitchFamily="34" charset="0"/>
                <a:cs typeface="Arial" pitchFamily="34" charset="0"/>
              </a:rPr>
              <a:t>) </a:t>
            </a:r>
            <a:r>
              <a:rPr lang="en-GB" sz="1500" b="0" dirty="0" smtClean="0">
                <a:latin typeface="Arial" pitchFamily="34" charset="0"/>
                <a:cs typeface="Arial" pitchFamily="34" charset="0"/>
              </a:rPr>
              <a:t>                       </a:t>
            </a:r>
            <a:endParaRPr lang="en-GB" sz="1500" b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GB" sz="1500" b="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endParaRPr lang="en-US" sz="1500" b="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ounded Rectangle 39"/>
          <p:cNvSpPr>
            <a:spLocks noChangeArrowheads="1"/>
          </p:cNvSpPr>
          <p:nvPr/>
        </p:nvSpPr>
        <p:spPr bwMode="auto">
          <a:xfrm>
            <a:off x="5344581" y="5148905"/>
            <a:ext cx="1260000" cy="3600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644902"/>
              </p:ext>
            </p:extLst>
          </p:nvPr>
        </p:nvGraphicFramePr>
        <p:xfrm>
          <a:off x="4141788" y="5181600"/>
          <a:ext cx="3454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0" name="Equation" r:id="rId3" imgW="2006280" imgH="419040" progId="Equation.3">
                  <p:embed/>
                </p:oleObj>
              </mc:Choice>
              <mc:Fallback>
                <p:oleObj name="Equation" r:id="rId3" imgW="2006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5181600"/>
                        <a:ext cx="3454400" cy="715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39"/>
          <p:cNvSpPr>
            <a:spLocks noChangeArrowheads="1"/>
          </p:cNvSpPr>
          <p:nvPr/>
        </p:nvSpPr>
        <p:spPr bwMode="auto">
          <a:xfrm>
            <a:off x="6144064" y="1122128"/>
            <a:ext cx="1044526" cy="508000"/>
          </a:xfrm>
          <a:prstGeom prst="roundRect">
            <a:avLst>
              <a:gd name="adj" fmla="val 16667"/>
            </a:avLst>
          </a:prstGeom>
          <a:solidFill>
            <a:srgbClr val="FF0000">
              <a:alpha val="49019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39"/>
          <p:cNvSpPr>
            <a:spLocks noChangeArrowheads="1"/>
          </p:cNvSpPr>
          <p:nvPr/>
        </p:nvSpPr>
        <p:spPr bwMode="auto">
          <a:xfrm>
            <a:off x="6248400" y="1164332"/>
            <a:ext cx="838200" cy="4191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80"/>
          <p:cNvSpPr>
            <a:spLocks noChangeArrowheads="1"/>
          </p:cNvSpPr>
          <p:nvPr/>
        </p:nvSpPr>
        <p:spPr bwMode="auto">
          <a:xfrm>
            <a:off x="3319463" y="2141084"/>
            <a:ext cx="1066800" cy="2286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9"/>
          <p:cNvSpPr>
            <a:spLocks noChangeArrowheads="1"/>
          </p:cNvSpPr>
          <p:nvPr/>
        </p:nvSpPr>
        <p:spPr bwMode="auto">
          <a:xfrm>
            <a:off x="3314700" y="2156958"/>
            <a:ext cx="1165225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4464050" y="1131434"/>
            <a:ext cx="2992438" cy="798512"/>
            <a:chOff x="2812" y="861"/>
            <a:chExt cx="1885" cy="503"/>
          </a:xfrm>
        </p:grpSpPr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3906" y="861"/>
              <a:ext cx="791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Tested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positive</a:t>
              </a:r>
            </a:p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(27,160</a:t>
              </a: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)                  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2812" y="1004"/>
              <a:ext cx="1094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32"/>
            <p:cNvSpPr txBox="1">
              <a:spLocks noChangeArrowheads="1"/>
            </p:cNvSpPr>
            <p:nvPr/>
          </p:nvSpPr>
          <p:spPr bwMode="auto">
            <a:xfrm>
              <a:off x="3143" y="1009"/>
              <a:ext cx="4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97%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464050" y="1929946"/>
            <a:ext cx="3308350" cy="795338"/>
            <a:chOff x="2812" y="1364"/>
            <a:chExt cx="2084" cy="501"/>
          </a:xfrm>
        </p:grpSpPr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3901" y="1532"/>
              <a:ext cx="995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Tested 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negative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( </a:t>
              </a:r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840 </a:t>
              </a: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)                  </a:t>
              </a:r>
            </a:p>
            <a:p>
              <a:pPr algn="l" eaLnBrk="0" hangingPunct="0"/>
              <a:endPara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endParaRPr>
            </a:p>
            <a:p>
              <a:pPr algn="l" eaLnBrk="0" hangingPunct="0"/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2812" y="1364"/>
              <a:ext cx="1094" cy="2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3143" y="1500"/>
              <a:ext cx="4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3</a:t>
              </a:r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%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4479925" y="3685721"/>
            <a:ext cx="3141663" cy="798513"/>
            <a:chOff x="2822" y="2470"/>
            <a:chExt cx="1979" cy="503"/>
          </a:xfrm>
        </p:grpSpPr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3915" y="2614"/>
              <a:ext cx="886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Tested 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negative</a:t>
              </a:r>
            </a:p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(5,404,840</a:t>
              </a: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)                  </a:t>
              </a:r>
            </a:p>
            <a:p>
              <a:pPr algn="l" eaLnBrk="0" hangingPunct="0"/>
              <a:endPara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endParaRPr>
            </a:p>
            <a:p>
              <a:pPr algn="l" eaLnBrk="0" hangingPunct="0"/>
              <a:endParaRPr lang="en-US" altLang="zh-CN" sz="1200" dirty="0">
                <a:latin typeface="Arial" pitchFamily="34" charset="0"/>
                <a:ea typeface="宋体" pitchFamily="2" charset="-122"/>
                <a:cs typeface="Arial" pitchFamily="34" charset="0"/>
              </a:endParaRPr>
            </a:p>
            <a:p>
              <a:pPr algn="l" eaLnBrk="0" hangingPunct="0"/>
              <a:endParaRPr lang="en-US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2822" y="2470"/>
              <a:ext cx="1093" cy="2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3143" y="2622"/>
              <a:ext cx="4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97%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40"/>
          <p:cNvGrpSpPr>
            <a:grpSpLocks/>
          </p:cNvGrpSpPr>
          <p:nvPr/>
        </p:nvGrpSpPr>
        <p:grpSpPr bwMode="auto">
          <a:xfrm>
            <a:off x="4479925" y="2952296"/>
            <a:ext cx="3141663" cy="733425"/>
            <a:chOff x="2822" y="2008"/>
            <a:chExt cx="1979" cy="462"/>
          </a:xfrm>
        </p:grpSpPr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3915" y="2008"/>
              <a:ext cx="886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Tested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positive</a:t>
              </a:r>
            </a:p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(167,160</a:t>
              </a: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)                  </a:t>
              </a:r>
            </a:p>
            <a:p>
              <a:pPr algn="l" eaLnBrk="0" hangingPunct="0"/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2822" y="2112"/>
              <a:ext cx="1093" cy="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3143" y="2132"/>
              <a:ext cx="4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3</a:t>
              </a:r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%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904875" y="2653846"/>
            <a:ext cx="11049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Population </a:t>
            </a:r>
          </a:p>
          <a:p>
            <a:pPr algn="l" eaLnBrk="0" hangingPunct="0"/>
            <a:r>
              <a:rPr lang="en-US" altLang="zh-CN" sz="1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(5,600,000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ounded Rectangle 39"/>
          <p:cNvSpPr>
            <a:spLocks noChangeArrowheads="1"/>
          </p:cNvSpPr>
          <p:nvPr/>
        </p:nvSpPr>
        <p:spPr bwMode="auto">
          <a:xfrm>
            <a:off x="2175281" y="2202557"/>
            <a:ext cx="504000" cy="3240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itle 7"/>
          <p:cNvSpPr txBox="1">
            <a:spLocks/>
          </p:cNvSpPr>
          <p:nvPr/>
        </p:nvSpPr>
        <p:spPr>
          <a:xfrm>
            <a:off x="572808" y="290950"/>
            <a:ext cx="7301192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SG" sz="3200" b="1" dirty="0" smtClean="0"/>
              <a:t>Conditional Probability</a:t>
            </a:r>
            <a:endParaRPr lang="en-GB" sz="3200" b="1" dirty="0" smtClean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27194"/>
              </p:ext>
            </p:extLst>
          </p:nvPr>
        </p:nvGraphicFramePr>
        <p:xfrm>
          <a:off x="643765" y="5180687"/>
          <a:ext cx="3499004" cy="740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1" name="Equation" r:id="rId5" imgW="1968480" imgH="419040" progId="Equation.3">
                  <p:embed/>
                </p:oleObj>
              </mc:Choice>
              <mc:Fallback>
                <p:oleObj name="Equation" r:id="rId5" imgW="1968480" imgH="4190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65" y="5180687"/>
                        <a:ext cx="3499004" cy="740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38"/>
          <p:cNvGrpSpPr>
            <a:grpSpLocks/>
          </p:cNvGrpSpPr>
          <p:nvPr/>
        </p:nvGrpSpPr>
        <p:grpSpPr bwMode="auto">
          <a:xfrm>
            <a:off x="1938338" y="1656896"/>
            <a:ext cx="3114675" cy="2363788"/>
            <a:chOff x="1221" y="1192"/>
            <a:chExt cx="1962" cy="1489"/>
          </a:xfrm>
        </p:grpSpPr>
        <p:sp>
          <p:nvSpPr>
            <p:cNvPr id="27" name="Line 18"/>
            <p:cNvSpPr>
              <a:spLocks noChangeShapeType="1"/>
            </p:cNvSpPr>
            <p:nvPr/>
          </p:nvSpPr>
          <p:spPr bwMode="auto">
            <a:xfrm flipV="1">
              <a:off x="1221" y="1435"/>
              <a:ext cx="894" cy="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1221" y="1937"/>
              <a:ext cx="894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2088" y="2224"/>
              <a:ext cx="1095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Not Infected with 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Hepatitis-C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( </a:t>
              </a:r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5,572,000 </a:t>
              </a: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)</a:t>
              </a:r>
            </a:p>
            <a:p>
              <a:pPr algn="l" eaLnBrk="0" hangingPunct="0"/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339" y="1548"/>
              <a:ext cx="479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0.5%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315" y="2160"/>
              <a:ext cx="479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99.5%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2097" y="1192"/>
              <a:ext cx="995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Infected with 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Hepatitis-C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( </a:t>
              </a:r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28,000 </a:t>
              </a: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5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200164"/>
              </p:ext>
            </p:extLst>
          </p:nvPr>
        </p:nvGraphicFramePr>
        <p:xfrm>
          <a:off x="4129462" y="6013450"/>
          <a:ext cx="20097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2" name="Equation" r:id="rId7" imgW="1168200" imgH="393480" progId="Equation.3">
                  <p:embed/>
                </p:oleObj>
              </mc:Choice>
              <mc:Fallback>
                <p:oleObj name="Equation" r:id="rId7" imgW="1168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462" y="6013450"/>
                        <a:ext cx="2009775" cy="673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399677"/>
              </p:ext>
            </p:extLst>
          </p:nvPr>
        </p:nvGraphicFramePr>
        <p:xfrm>
          <a:off x="785813" y="5991225"/>
          <a:ext cx="327342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3" name="Equation" r:id="rId9" imgW="1841400" imgH="419040" progId="Equation.3">
                  <p:embed/>
                </p:oleObj>
              </mc:Choice>
              <mc:Fallback>
                <p:oleObj name="Equation" r:id="rId9" imgW="1841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91225"/>
                        <a:ext cx="327342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282423" y="6187979"/>
            <a:ext cx="638442" cy="49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SG" sz="2000" b="0" kern="0" dirty="0" smtClean="0">
                <a:latin typeface="Arial" pitchFamily="34" charset="0"/>
                <a:cs typeface="Arial" pitchFamily="34" charset="0"/>
              </a:rPr>
              <a:t>or</a:t>
            </a:r>
            <a:endParaRPr lang="en-US" sz="2000" b="0" kern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104879"/>
              </p:ext>
            </p:extLst>
          </p:nvPr>
        </p:nvGraphicFramePr>
        <p:xfrm>
          <a:off x="7610475" y="5359400"/>
          <a:ext cx="7651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4" name="Equation" r:id="rId11" imgW="444240" imgH="177480" progId="Equation.3">
                  <p:embed/>
                </p:oleObj>
              </mc:Choice>
              <mc:Fallback>
                <p:oleObj name="Equation" r:id="rId11" imgW="444240" imgH="1774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5359400"/>
                        <a:ext cx="7651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833535"/>
              </p:ext>
            </p:extLst>
          </p:nvPr>
        </p:nvGraphicFramePr>
        <p:xfrm>
          <a:off x="7610475" y="6173788"/>
          <a:ext cx="7651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" name="Equation" r:id="rId13" imgW="444240" imgH="177480" progId="Equation.3">
                  <p:embed/>
                </p:oleObj>
              </mc:Choice>
              <mc:Fallback>
                <p:oleObj name="Equation" r:id="rId13" imgW="444240" imgH="177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6173788"/>
                        <a:ext cx="7651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7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0" grpId="0" animBg="1"/>
      <p:bldP spid="50" grpId="1" animBg="1"/>
      <p:bldP spid="51" grpId="0" animBg="1"/>
      <p:bldP spid="51" grpId="1" animBg="1"/>
      <p:bldP spid="34" grpId="0" animBg="1"/>
      <p:bldP spid="34" grpId="1" animBg="1"/>
      <p:bldP spid="47" grpId="0" animBg="1"/>
      <p:bldP spid="47" grpId="1" animBg="1"/>
      <p:bldP spid="46" grpId="0" animBg="1"/>
      <p:bldP spid="46" grpId="1" animBg="1"/>
      <p:bldP spid="44" grpId="0" animBg="1"/>
      <p:bldP spid="44" grpId="1" animBg="1"/>
      <p:bldP spid="42" grpId="0" animBg="1"/>
      <p:bldP spid="42" grpId="1" animBg="1"/>
      <p:bldP spid="40" grpId="0" animBg="1"/>
      <p:bldP spid="40" grpId="1" animBg="1"/>
      <p:bldP spid="39" grpId="0" animBg="1"/>
      <p:bldP spid="39" grpId="1" animBg="1"/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  <p:bldP spid="38" grpId="0" animBg="1"/>
      <p:bldP spid="38" grpId="1" animBg="1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3314700" y="1583432"/>
            <a:ext cx="1271368" cy="568870"/>
          </a:xfrm>
          <a:prstGeom prst="roundRect">
            <a:avLst>
              <a:gd name="adj" fmla="val 16667"/>
            </a:avLst>
          </a:prstGeom>
          <a:solidFill>
            <a:srgbClr val="3366FF">
              <a:alpha val="49000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ounded Rectangle 39"/>
          <p:cNvSpPr>
            <a:spLocks noChangeArrowheads="1"/>
          </p:cNvSpPr>
          <p:nvPr/>
        </p:nvSpPr>
        <p:spPr bwMode="auto">
          <a:xfrm>
            <a:off x="3357562" y="1673789"/>
            <a:ext cx="1038451" cy="4191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2057560" y="2140864"/>
            <a:ext cx="818552" cy="457200"/>
          </a:xfrm>
          <a:prstGeom prst="roundRect">
            <a:avLst>
              <a:gd name="adj" fmla="val 16667"/>
            </a:avLst>
          </a:prstGeom>
          <a:solidFill>
            <a:srgbClr val="3366FF">
              <a:alpha val="48627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ounded Rectangle 39"/>
          <p:cNvSpPr>
            <a:spLocks noChangeArrowheads="1"/>
          </p:cNvSpPr>
          <p:nvPr/>
        </p:nvSpPr>
        <p:spPr bwMode="auto">
          <a:xfrm>
            <a:off x="4656660" y="5592766"/>
            <a:ext cx="830498" cy="360000"/>
          </a:xfrm>
          <a:prstGeom prst="roundRect">
            <a:avLst>
              <a:gd name="adj" fmla="val 16667"/>
            </a:avLst>
          </a:prstGeom>
          <a:solidFill>
            <a:srgbClr val="3366FF">
              <a:alpha val="49019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39"/>
          <p:cNvSpPr>
            <a:spLocks noChangeArrowheads="1"/>
          </p:cNvSpPr>
          <p:nvPr/>
        </p:nvSpPr>
        <p:spPr bwMode="auto">
          <a:xfrm>
            <a:off x="6248400" y="1164332"/>
            <a:ext cx="838200" cy="4191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ounded Rectangle 39"/>
          <p:cNvSpPr>
            <a:spLocks noChangeArrowheads="1"/>
          </p:cNvSpPr>
          <p:nvPr/>
        </p:nvSpPr>
        <p:spPr bwMode="auto">
          <a:xfrm>
            <a:off x="5003467" y="1332168"/>
            <a:ext cx="504000" cy="3240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ounded Rectangle 39"/>
          <p:cNvSpPr>
            <a:spLocks noChangeArrowheads="1"/>
          </p:cNvSpPr>
          <p:nvPr/>
        </p:nvSpPr>
        <p:spPr bwMode="auto">
          <a:xfrm>
            <a:off x="2175281" y="2202557"/>
            <a:ext cx="504000" cy="3240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6029" y="4557219"/>
            <a:ext cx="8479971" cy="69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endParaRPr lang="en-US" sz="1500" b="0" kern="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500" kern="0" dirty="0">
                <a:latin typeface="Arial" pitchFamily="34" charset="0"/>
                <a:cs typeface="Arial" pitchFamily="34" charset="0"/>
              </a:rPr>
              <a:t>	</a:t>
            </a:r>
            <a:r>
              <a:rPr lang="en-GB" sz="2000" b="0" kern="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b="0" kern="0" dirty="0" smtClean="0">
                <a:latin typeface="Arial" pitchFamily="34" charset="0"/>
                <a:cs typeface="Arial" pitchFamily="34" charset="0"/>
              </a:rPr>
              <a:t>(one </a:t>
            </a:r>
            <a:r>
              <a:rPr lang="en-GB" sz="2000" b="0" kern="0" dirty="0">
                <a:latin typeface="Arial" pitchFamily="34" charset="0"/>
                <a:cs typeface="Arial" pitchFamily="34" charset="0"/>
              </a:rPr>
              <a:t>is </a:t>
            </a:r>
            <a:r>
              <a:rPr lang="en-GB" sz="2000" b="0" kern="0" dirty="0" smtClean="0">
                <a:latin typeface="Arial" pitchFamily="34" charset="0"/>
                <a:cs typeface="Arial" pitchFamily="34" charset="0"/>
              </a:rPr>
              <a:t>tested positive </a:t>
            </a:r>
            <a:r>
              <a:rPr lang="en-GB" sz="2000" b="1" u="sng" kern="0" dirty="0" smtClean="0">
                <a:latin typeface="Arial" pitchFamily="34" charset="0"/>
                <a:cs typeface="Arial" pitchFamily="34" charset="0"/>
              </a:rPr>
              <a:t>given </a:t>
            </a:r>
            <a:r>
              <a:rPr lang="en-GB" sz="2000" b="1" u="sng" kern="0" dirty="0">
                <a:latin typeface="Arial" pitchFamily="34" charset="0"/>
                <a:cs typeface="Arial" pitchFamily="34" charset="0"/>
              </a:rPr>
              <a:t>that he is </a:t>
            </a:r>
            <a:r>
              <a:rPr lang="en-GB" sz="2000" b="1" u="sng" kern="0" dirty="0" smtClean="0">
                <a:latin typeface="Arial" pitchFamily="34" charset="0"/>
                <a:cs typeface="Arial" pitchFamily="34" charset="0"/>
              </a:rPr>
              <a:t>infected with Hepatitis-C</a:t>
            </a:r>
            <a:r>
              <a:rPr lang="en-GB" sz="2000" b="0" kern="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GB" sz="1500" b="0" dirty="0" smtClean="0">
                <a:latin typeface="Arial" pitchFamily="34" charset="0"/>
                <a:cs typeface="Arial" pitchFamily="34" charset="0"/>
              </a:rPr>
              <a:t>                       </a:t>
            </a:r>
            <a:endParaRPr lang="en-GB" sz="1500" b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GB" sz="1500" b="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endParaRPr lang="en-US" sz="1500" b="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ounded Rectangle 39"/>
          <p:cNvSpPr>
            <a:spLocks noChangeArrowheads="1"/>
          </p:cNvSpPr>
          <p:nvPr/>
        </p:nvSpPr>
        <p:spPr bwMode="auto">
          <a:xfrm>
            <a:off x="4435371" y="5177041"/>
            <a:ext cx="1296000" cy="3600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349948"/>
              </p:ext>
            </p:extLst>
          </p:nvPr>
        </p:nvGraphicFramePr>
        <p:xfrm>
          <a:off x="4184650" y="5216525"/>
          <a:ext cx="15954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2" name="Equation" r:id="rId3" imgW="927000" imgH="393480" progId="Equation.3">
                  <p:embed/>
                </p:oleObj>
              </mc:Choice>
              <mc:Fallback>
                <p:oleObj name="Equation" r:id="rId3" imgW="927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5216525"/>
                        <a:ext cx="1595438" cy="673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4464050" y="1131434"/>
            <a:ext cx="2992438" cy="798512"/>
            <a:chOff x="2812" y="861"/>
            <a:chExt cx="1885" cy="503"/>
          </a:xfrm>
        </p:grpSpPr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3906" y="861"/>
              <a:ext cx="791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Tested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positive</a:t>
              </a:r>
            </a:p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(27,160</a:t>
              </a: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)                  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2812" y="1004"/>
              <a:ext cx="1094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32"/>
            <p:cNvSpPr txBox="1">
              <a:spLocks noChangeArrowheads="1"/>
            </p:cNvSpPr>
            <p:nvPr/>
          </p:nvSpPr>
          <p:spPr bwMode="auto">
            <a:xfrm>
              <a:off x="3143" y="1009"/>
              <a:ext cx="4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97%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464050" y="1929946"/>
            <a:ext cx="3308350" cy="795338"/>
            <a:chOff x="2812" y="1364"/>
            <a:chExt cx="2084" cy="501"/>
          </a:xfrm>
        </p:grpSpPr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3901" y="1532"/>
              <a:ext cx="995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Tested 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negative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( </a:t>
              </a:r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840 </a:t>
              </a: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)                  </a:t>
              </a:r>
            </a:p>
            <a:p>
              <a:pPr algn="l" eaLnBrk="0" hangingPunct="0"/>
              <a:endPara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endParaRPr>
            </a:p>
            <a:p>
              <a:pPr algn="l" eaLnBrk="0" hangingPunct="0"/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2812" y="1364"/>
              <a:ext cx="1094" cy="2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3143" y="1500"/>
              <a:ext cx="4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3</a:t>
              </a:r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%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904875" y="2653846"/>
            <a:ext cx="11049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Population </a:t>
            </a:r>
          </a:p>
          <a:p>
            <a:pPr algn="l" eaLnBrk="0" hangingPunct="0"/>
            <a:r>
              <a:rPr lang="en-US" altLang="zh-CN" sz="1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(5,600,000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V="1">
            <a:off x="1938338" y="2042659"/>
            <a:ext cx="1419225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328988" y="1656896"/>
            <a:ext cx="1579563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Infected with </a:t>
            </a:r>
          </a:p>
          <a:p>
            <a:pPr algn="l" eaLnBrk="0" hangingPunct="0"/>
            <a:r>
              <a: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Hepatitis-C</a:t>
            </a:r>
          </a:p>
          <a:p>
            <a:pPr algn="l" eaLnBrk="0" hangingPunct="0"/>
            <a:r>
              <a: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( </a:t>
            </a:r>
            <a:r>
              <a:rPr lang="en-US" altLang="zh-CN" sz="1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28,000 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125663" y="2222046"/>
            <a:ext cx="760413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0.5%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38338" y="2839584"/>
            <a:ext cx="5683250" cy="1644650"/>
            <a:chOff x="1938338" y="3050604"/>
            <a:chExt cx="5683250" cy="1644650"/>
          </a:xfrm>
        </p:grpSpPr>
        <p:grpSp>
          <p:nvGrpSpPr>
            <p:cNvPr id="17" name="Group 41"/>
            <p:cNvGrpSpPr>
              <a:grpSpLocks/>
            </p:cNvGrpSpPr>
            <p:nvPr/>
          </p:nvGrpSpPr>
          <p:grpSpPr bwMode="auto">
            <a:xfrm>
              <a:off x="4479925" y="3896741"/>
              <a:ext cx="3141663" cy="798513"/>
              <a:chOff x="2822" y="2470"/>
              <a:chExt cx="1979" cy="503"/>
            </a:xfrm>
          </p:grpSpPr>
          <p:sp>
            <p:nvSpPr>
              <p:cNvPr id="18" name="Text Box 27"/>
              <p:cNvSpPr txBox="1">
                <a:spLocks noChangeArrowheads="1"/>
              </p:cNvSpPr>
              <p:nvPr/>
            </p:nvSpPr>
            <p:spPr bwMode="auto">
              <a:xfrm>
                <a:off x="3915" y="2614"/>
                <a:ext cx="886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r>
                  <a:rPr lang="en-US" altLang="zh-CN" sz="1400" dirty="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Tested </a:t>
                </a:r>
              </a:p>
              <a:p>
                <a:pPr algn="l" eaLnBrk="0" hangingPunct="0"/>
                <a:r>
                  <a:rPr lang="en-US" altLang="zh-CN" sz="1400" dirty="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negative</a:t>
                </a:r>
              </a:p>
              <a:p>
                <a:pPr algn="l" eaLnBrk="0" hangingPunct="0"/>
                <a:r>
                  <a:rPr lang="en-US" altLang="zh-CN" sz="1400" dirty="0" smtClean="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(5,404,840</a:t>
                </a:r>
                <a:r>
                  <a:rPr lang="en-US" altLang="zh-CN" sz="1400" dirty="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)                  </a:t>
                </a:r>
              </a:p>
              <a:p>
                <a:pPr algn="l" eaLnBrk="0" hangingPunct="0"/>
                <a:endPara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  <a:p>
                <a:pPr algn="l" eaLnBrk="0" hangingPunct="0"/>
                <a:endParaRPr lang="en-US" altLang="zh-CN" sz="1200" dirty="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  <a:p>
                <a:pPr algn="l" eaLnBrk="0" hangingPunct="0"/>
                <a:endParaRPr lang="en-US" b="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2822" y="2470"/>
                <a:ext cx="1093" cy="28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Text Box 33"/>
              <p:cNvSpPr txBox="1">
                <a:spLocks noChangeArrowheads="1"/>
              </p:cNvSpPr>
              <p:nvPr/>
            </p:nvSpPr>
            <p:spPr bwMode="auto">
              <a:xfrm>
                <a:off x="3143" y="2622"/>
                <a:ext cx="480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r>
                  <a:rPr lang="en-US" altLang="zh-CN" sz="1400" dirty="0" smtClean="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97%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40"/>
            <p:cNvGrpSpPr>
              <a:grpSpLocks/>
            </p:cNvGrpSpPr>
            <p:nvPr/>
          </p:nvGrpSpPr>
          <p:grpSpPr bwMode="auto">
            <a:xfrm>
              <a:off x="4479925" y="3163316"/>
              <a:ext cx="3141663" cy="733425"/>
              <a:chOff x="2822" y="2008"/>
              <a:chExt cx="1979" cy="462"/>
            </a:xfrm>
          </p:grpSpPr>
          <p:sp>
            <p:nvSpPr>
              <p:cNvPr id="22" name="Text Box 26"/>
              <p:cNvSpPr txBox="1">
                <a:spLocks noChangeArrowheads="1"/>
              </p:cNvSpPr>
              <p:nvPr/>
            </p:nvSpPr>
            <p:spPr bwMode="auto">
              <a:xfrm>
                <a:off x="3915" y="2008"/>
                <a:ext cx="886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r>
                  <a:rPr lang="en-US" altLang="zh-CN" sz="1400" dirty="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Tested</a:t>
                </a:r>
              </a:p>
              <a:p>
                <a:pPr algn="l" eaLnBrk="0" hangingPunct="0"/>
                <a:r>
                  <a:rPr lang="en-US" altLang="zh-CN" sz="1400" dirty="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positive</a:t>
                </a:r>
              </a:p>
              <a:p>
                <a:pPr algn="l" eaLnBrk="0" hangingPunct="0"/>
                <a:r>
                  <a:rPr lang="en-US" altLang="zh-CN" sz="1400" dirty="0" smtClean="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(167,160</a:t>
                </a:r>
                <a:r>
                  <a:rPr lang="en-US" altLang="zh-CN" sz="1400" dirty="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)                  </a:t>
                </a:r>
              </a:p>
              <a:p>
                <a:pPr algn="l" eaLnBrk="0" hangingPunct="0"/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 flipV="1">
                <a:off x="2822" y="2112"/>
                <a:ext cx="1093" cy="3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Text Box 35"/>
              <p:cNvSpPr txBox="1">
                <a:spLocks noChangeArrowheads="1"/>
              </p:cNvSpPr>
              <p:nvPr/>
            </p:nvSpPr>
            <p:spPr bwMode="auto">
              <a:xfrm>
                <a:off x="3143" y="2132"/>
                <a:ext cx="480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r>
                  <a:rPr lang="en-US" altLang="zh-CN" sz="1400" dirty="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3</a:t>
                </a:r>
                <a:r>
                  <a:rPr lang="en-US" altLang="zh-CN" sz="1400" dirty="0" smtClean="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%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1938338" y="3050604"/>
              <a:ext cx="1419225" cy="684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3314701" y="3506216"/>
              <a:ext cx="1738313" cy="725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Not Infected with 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Hepatitis-C</a:t>
              </a:r>
            </a:p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( </a:t>
              </a:r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5,572,000 </a:t>
              </a: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)</a:t>
              </a:r>
            </a:p>
            <a:p>
              <a:pPr algn="l" eaLnBrk="0" hangingPunct="0"/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2087563" y="3404616"/>
              <a:ext cx="760413" cy="32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99.5%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Title 7"/>
          <p:cNvSpPr txBox="1">
            <a:spLocks/>
          </p:cNvSpPr>
          <p:nvPr/>
        </p:nvSpPr>
        <p:spPr>
          <a:xfrm>
            <a:off x="572808" y="290950"/>
            <a:ext cx="7301192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SG" sz="3200" b="1" dirty="0" smtClean="0"/>
              <a:t>Conditional Probability</a:t>
            </a:r>
            <a:endParaRPr lang="en-GB" sz="3200" b="1" dirty="0" smtClean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552271"/>
              </p:ext>
            </p:extLst>
          </p:nvPr>
        </p:nvGraphicFramePr>
        <p:xfrm>
          <a:off x="5768975" y="5357813"/>
          <a:ext cx="83026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3" name="Equation" r:id="rId5" imgW="482400" imgH="203040" progId="Equation.3">
                  <p:embed/>
                </p:oleObj>
              </mc:Choice>
              <mc:Fallback>
                <p:oleObj name="Equation" r:id="rId5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5357813"/>
                        <a:ext cx="830263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166491"/>
              </p:ext>
            </p:extLst>
          </p:nvPr>
        </p:nvGraphicFramePr>
        <p:xfrm>
          <a:off x="644525" y="5194316"/>
          <a:ext cx="34972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4" name="Equation" r:id="rId7" imgW="1968480" imgH="419040" progId="Equation.3">
                  <p:embed/>
                </p:oleObj>
              </mc:Choice>
              <mc:Fallback>
                <p:oleObj name="Equation" r:id="rId7" imgW="1968480" imgH="419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5194316"/>
                        <a:ext cx="3497263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761382"/>
              </p:ext>
            </p:extLst>
          </p:nvPr>
        </p:nvGraphicFramePr>
        <p:xfrm>
          <a:off x="4240060" y="6065838"/>
          <a:ext cx="9842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5" name="Equation" r:id="rId9" imgW="571320" imgH="393480" progId="Equation.3">
                  <p:embed/>
                </p:oleObj>
              </mc:Choice>
              <mc:Fallback>
                <p:oleObj name="Equation" r:id="rId9" imgW="57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060" y="6065838"/>
                        <a:ext cx="984250" cy="673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943864"/>
              </p:ext>
            </p:extLst>
          </p:nvPr>
        </p:nvGraphicFramePr>
        <p:xfrm>
          <a:off x="5768975" y="6205538"/>
          <a:ext cx="83026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6" name="Equation" r:id="rId11" imgW="482400" imgH="203040" progId="Equation.3">
                  <p:embed/>
                </p:oleObj>
              </mc:Choice>
              <mc:Fallback>
                <p:oleObj name="Equation" r:id="rId11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6205538"/>
                        <a:ext cx="830263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52098"/>
              </p:ext>
            </p:extLst>
          </p:nvPr>
        </p:nvGraphicFramePr>
        <p:xfrm>
          <a:off x="757238" y="6043613"/>
          <a:ext cx="327183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7" name="Equation" r:id="rId13" imgW="1841400" imgH="419040" progId="Equation.3">
                  <p:embed/>
                </p:oleObj>
              </mc:Choice>
              <mc:Fallback>
                <p:oleObj name="Equation" r:id="rId13" imgW="1841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6043613"/>
                        <a:ext cx="3271837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282423" y="6187979"/>
            <a:ext cx="638442" cy="49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SG" sz="2000" b="0" kern="0" dirty="0" smtClean="0">
                <a:latin typeface="Arial" pitchFamily="34" charset="0"/>
                <a:cs typeface="Arial" pitchFamily="34" charset="0"/>
              </a:rPr>
              <a:t>or</a:t>
            </a:r>
            <a:endParaRPr lang="en-US" sz="2000" b="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9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43" grpId="0" animBg="1"/>
      <p:bldP spid="43" grpId="1" animBg="1"/>
      <p:bldP spid="39" grpId="0" animBg="1"/>
      <p:bldP spid="39" grpId="1" animBg="1"/>
      <p:bldP spid="42" grpId="0" animBg="1"/>
      <p:bldP spid="42" grpId="1" animBg="1"/>
      <p:bldP spid="38" grpId="0" animBg="1"/>
      <p:bldP spid="38" grpId="1" animBg="1"/>
      <p:bldP spid="37" grpId="0" animBg="1"/>
      <p:bldP spid="37" grpId="1" animBg="1"/>
      <p:bldP spid="2" grpId="0" animBg="1"/>
      <p:bldP spid="2" grpId="1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04800" y="1447799"/>
            <a:ext cx="8473440" cy="469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endParaRPr lang="en-US" sz="1500" b="0" kern="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200" b="0" kern="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200" b="0" kern="0" dirty="0">
                <a:latin typeface="Arial" pitchFamily="34" charset="0"/>
                <a:cs typeface="Arial" pitchFamily="34" charset="0"/>
              </a:rPr>
              <a:t>(one is infected with Hepatitis-C </a:t>
            </a:r>
            <a:r>
              <a:rPr lang="en-GB" sz="2200" b="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given that he is </a:t>
            </a:r>
            <a:r>
              <a:rPr lang="en-GB" sz="2200" b="0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tested </a:t>
            </a:r>
            <a:r>
              <a:rPr lang="en-GB" sz="2200" b="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positive</a:t>
            </a:r>
            <a:r>
              <a:rPr lang="en-GB" sz="2200" b="0" kern="0" dirty="0" smtClean="0">
                <a:latin typeface="Arial" pitchFamily="34" charset="0"/>
                <a:cs typeface="Arial" pitchFamily="34" charset="0"/>
              </a:rPr>
              <a:t>)</a:t>
            </a:r>
            <a:endParaRPr lang="en-GB" sz="2200" b="0" kern="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endParaRPr lang="en-US" sz="2400" b="0" kern="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GB" sz="2400" b="0" kern="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endParaRPr lang="en-GB" sz="24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200" b="0" kern="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200" b="0" kern="0" dirty="0" smtClean="0">
                <a:latin typeface="Arial" pitchFamily="34" charset="0"/>
                <a:cs typeface="Arial" pitchFamily="34" charset="0"/>
              </a:rPr>
              <a:t>(one </a:t>
            </a:r>
            <a:r>
              <a:rPr lang="en-GB" sz="2200" b="0" kern="0" dirty="0">
                <a:latin typeface="Arial" pitchFamily="34" charset="0"/>
                <a:cs typeface="Arial" pitchFamily="34" charset="0"/>
              </a:rPr>
              <a:t>is tested positive </a:t>
            </a:r>
            <a:r>
              <a:rPr lang="en-GB" sz="2200" b="0" kern="0" dirty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given that he is infected with </a:t>
            </a:r>
            <a:r>
              <a:rPr lang="en-GB" sz="2200" b="0" kern="0" dirty="0" smtClean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Hepatitis-C</a:t>
            </a:r>
            <a:r>
              <a:rPr lang="en-GB" sz="2200" b="0" kern="0" dirty="0" smtClean="0">
                <a:latin typeface="Arial" pitchFamily="34" charset="0"/>
                <a:cs typeface="Arial" pitchFamily="34" charset="0"/>
              </a:rPr>
              <a:t>)</a:t>
            </a:r>
            <a:endParaRPr lang="en-GB" sz="2200" b="0" kern="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400" b="0" dirty="0">
                <a:latin typeface="Arial" pitchFamily="34" charset="0"/>
                <a:cs typeface="Arial" pitchFamily="34" charset="0"/>
              </a:rPr>
              <a:t>                     </a:t>
            </a:r>
          </a:p>
          <a:p>
            <a:pPr>
              <a:lnSpc>
                <a:spcPct val="80000"/>
              </a:lnSpc>
              <a:defRPr/>
            </a:pPr>
            <a:endParaRPr lang="en-GB" sz="2400" b="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en-GB" sz="2400" b="0" dirty="0" smtClean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en-GB" sz="2400" b="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probability of Event </a:t>
            </a:r>
            <a:r>
              <a:rPr lang="en-GB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 occurring given that Event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 has occurred is </a:t>
            </a:r>
            <a:r>
              <a:rPr lang="en-GB" sz="2400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 the same as the probability of Event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 occurring given that Event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has occurred.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endParaRPr lang="en-US" sz="1500" b="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295400" y="41402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60"/>
          <p:cNvSpPr txBox="1">
            <a:spLocks noChangeArrowheads="1"/>
          </p:cNvSpPr>
          <p:nvPr/>
        </p:nvSpPr>
        <p:spPr bwMode="auto">
          <a:xfrm>
            <a:off x="762000" y="4397375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572808" y="290950"/>
            <a:ext cx="7301192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SG" sz="3200" b="1" dirty="0" smtClean="0"/>
              <a:t>Conditional Probability</a:t>
            </a:r>
            <a:endParaRPr lang="en-GB" sz="32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26645"/>
              </p:ext>
            </p:extLst>
          </p:nvPr>
        </p:nvGraphicFramePr>
        <p:xfrm>
          <a:off x="363538" y="3732213"/>
          <a:ext cx="349726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3" name="Equation" r:id="rId3" imgW="1968480" imgH="419040" progId="Equation.3">
                  <p:embed/>
                </p:oleObj>
              </mc:Choice>
              <mc:Fallback>
                <p:oleObj name="Equation" r:id="rId3" imgW="19684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732213"/>
                        <a:ext cx="3497262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896957"/>
              </p:ext>
            </p:extLst>
          </p:nvPr>
        </p:nvGraphicFramePr>
        <p:xfrm>
          <a:off x="361951" y="2169772"/>
          <a:ext cx="34988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4" name="Equation" r:id="rId5" imgW="1968480" imgH="419040" progId="Equation.3">
                  <p:embed/>
                </p:oleObj>
              </mc:Choice>
              <mc:Fallback>
                <p:oleObj name="Equation" r:id="rId5" imgW="1968480" imgH="419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1" y="2169772"/>
                        <a:ext cx="349885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707614"/>
              </p:ext>
            </p:extLst>
          </p:nvPr>
        </p:nvGraphicFramePr>
        <p:xfrm>
          <a:off x="4095750" y="2339975"/>
          <a:ext cx="7651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5" name="Equation" r:id="rId7" imgW="444240" imgH="177480" progId="Equation.3">
                  <p:embed/>
                </p:oleObj>
              </mc:Choice>
              <mc:Fallback>
                <p:oleObj name="Equation" r:id="rId7" imgW="444240" imgH="177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2339975"/>
                        <a:ext cx="7651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546335"/>
              </p:ext>
            </p:extLst>
          </p:nvPr>
        </p:nvGraphicFramePr>
        <p:xfrm>
          <a:off x="4095750" y="3903663"/>
          <a:ext cx="7651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6" name="Equation" r:id="rId9" imgW="444240" imgH="177480" progId="Equation.3">
                  <p:embed/>
                </p:oleObj>
              </mc:Choice>
              <mc:Fallback>
                <p:oleObj name="Equation" r:id="rId9" imgW="44424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3903663"/>
                        <a:ext cx="7651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1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23557" y="1252025"/>
            <a:ext cx="8539089" cy="485335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The </a:t>
            </a:r>
            <a:r>
              <a:rPr lang="en-GB" dirty="0"/>
              <a:t>events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/>
              <a:t> and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dirty="0"/>
              <a:t> are said to be </a:t>
            </a:r>
            <a:r>
              <a:rPr lang="en-GB" b="1" u="sng" dirty="0"/>
              <a:t>mutually exclusive</a:t>
            </a:r>
            <a:r>
              <a:rPr lang="en-GB" dirty="0"/>
              <a:t> </a:t>
            </a:r>
            <a:r>
              <a:rPr lang="en-GB" dirty="0" smtClean="0"/>
              <a:t>if they cannot happen together at the same time </a:t>
            </a:r>
            <a:r>
              <a:rPr lang="en-GB" i="1" dirty="0" smtClean="0"/>
              <a:t>or</a:t>
            </a:r>
            <a:r>
              <a:rPr lang="en-GB" dirty="0" smtClean="0"/>
              <a:t> </a:t>
            </a:r>
            <a:r>
              <a:rPr lang="en-GB" dirty="0"/>
              <a:t>they have no </a:t>
            </a:r>
            <a:r>
              <a:rPr lang="en-GB" dirty="0" smtClean="0"/>
              <a:t>outcomes </a:t>
            </a:r>
            <a:r>
              <a:rPr lang="en-GB" dirty="0"/>
              <a:t>in </a:t>
            </a:r>
            <a:r>
              <a:rPr lang="en-GB" dirty="0" smtClean="0"/>
              <a:t>common.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Are </a:t>
            </a:r>
            <a:r>
              <a:rPr lang="en-US" dirty="0"/>
              <a:t>the following events mutually </a:t>
            </a:r>
            <a:r>
              <a:rPr lang="en-US" dirty="0" smtClean="0"/>
              <a:t>exclusive?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event ‘getting a head’ and the event ‘getting a tail’ when tossing a fair coin.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SG" dirty="0">
              <a:solidFill>
                <a:srgbClr val="FF0000"/>
              </a:solidFill>
            </a:endParaRP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The event ‘getting a 3’ and the event ‘getting a 4’ when </a:t>
            </a:r>
            <a:r>
              <a:rPr lang="en-US" dirty="0" smtClean="0"/>
              <a:t>rolling </a:t>
            </a:r>
            <a:r>
              <a:rPr lang="en-US" dirty="0"/>
              <a:t>a fair six-sided die.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SG" dirty="0">
              <a:solidFill>
                <a:srgbClr val="FF0000"/>
              </a:solidFill>
            </a:endParaRP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The event ‘getting a King’ and the event ‘getting a Spade’ when drawing a </a:t>
            </a:r>
            <a:r>
              <a:rPr lang="en-US" dirty="0" smtClean="0"/>
              <a:t>card </a:t>
            </a:r>
            <a:r>
              <a:rPr lang="en-US" dirty="0"/>
              <a:t>from a standard deck of 52 poker cards.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endParaRPr lang="en-SG" dirty="0">
              <a:solidFill>
                <a:srgbClr val="FF0000"/>
              </a:solidFill>
            </a:endParaRPr>
          </a:p>
          <a:p>
            <a:pPr marL="85725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endParaRPr lang="en-GB" dirty="0" smtClean="0"/>
          </a:p>
          <a:p>
            <a:pPr marL="0" indent="0" eaLnBrk="1" hangingPunct="1">
              <a:buNone/>
            </a:pPr>
            <a:endParaRPr lang="en-GB" dirty="0" smtClean="0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457200" y="5302"/>
            <a:ext cx="8229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Worked Example </a:t>
            </a:r>
            <a:r>
              <a:rPr lang="en-US" sz="2400" kern="0" dirty="0">
                <a:latin typeface="Arial" pitchFamily="34" charset="0"/>
                <a:cs typeface="Arial" pitchFamily="34" charset="0"/>
              </a:rPr>
              <a:t>(Practice 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Question Q1)</a:t>
            </a:r>
            <a:endParaRPr lang="en-US" sz="24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67287" y="998807"/>
            <a:ext cx="8553156" cy="566523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/>
              <a:t>The events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/>
              <a:t> 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dirty="0" smtClean="0"/>
              <a:t> are </a:t>
            </a:r>
            <a:r>
              <a:rPr lang="en-US" sz="2600" b="1" u="sng" dirty="0" smtClean="0"/>
              <a:t>independent</a:t>
            </a:r>
            <a:r>
              <a:rPr lang="en-US" sz="2600" b="1" dirty="0" smtClean="0"/>
              <a:t> </a:t>
            </a:r>
            <a:r>
              <a:rPr lang="en-US" sz="2600" dirty="0"/>
              <a:t>if the occurrence of one is not affected by the occurrence </a:t>
            </a:r>
            <a:r>
              <a:rPr lang="en-US" sz="2600" dirty="0" smtClean="0"/>
              <a:t>of </a:t>
            </a:r>
            <a:r>
              <a:rPr lang="en-US" sz="2600" dirty="0"/>
              <a:t>the other.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sz="2600" dirty="0" smtClean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Are </a:t>
            </a:r>
            <a:r>
              <a:rPr lang="en-US" sz="2600" dirty="0"/>
              <a:t>the following events </a:t>
            </a:r>
            <a:r>
              <a:rPr lang="en-US" sz="2600" dirty="0" smtClean="0"/>
              <a:t>independent?</a:t>
            </a:r>
          </a:p>
          <a:p>
            <a:pPr marL="857250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200" dirty="0"/>
              <a:t>Rolling a fair six-sided die three times. </a:t>
            </a:r>
            <a:r>
              <a:rPr lang="en-US" sz="2200" dirty="0">
                <a:solidFill>
                  <a:srgbClr val="FF0000"/>
                </a:solidFill>
              </a:rPr>
              <a:t>Yes</a:t>
            </a:r>
            <a:endParaRPr lang="en-SG" sz="2200" dirty="0">
              <a:solidFill>
                <a:srgbClr val="FF0000"/>
              </a:solidFill>
            </a:endParaRPr>
          </a:p>
          <a:p>
            <a:pPr marL="857250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200" dirty="0"/>
              <a:t>Taking 2 balls, one each from 2 different boxes. </a:t>
            </a:r>
            <a:r>
              <a:rPr lang="en-US" sz="2200" dirty="0">
                <a:solidFill>
                  <a:srgbClr val="FF0000"/>
                </a:solidFill>
              </a:rPr>
              <a:t>Yes</a:t>
            </a:r>
            <a:endParaRPr lang="en-SG" sz="2200" dirty="0">
              <a:solidFill>
                <a:srgbClr val="FF0000"/>
              </a:solidFill>
            </a:endParaRPr>
          </a:p>
          <a:p>
            <a:pPr marL="857250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200" dirty="0"/>
              <a:t>Taking 2 balls from the same box, one after the other, </a:t>
            </a:r>
            <a:r>
              <a:rPr lang="en-US" sz="2200" u="sng" dirty="0"/>
              <a:t>with replacement</a:t>
            </a:r>
            <a:r>
              <a:rPr lang="en-US" sz="2200" dirty="0"/>
              <a:t>. </a:t>
            </a:r>
            <a:r>
              <a:rPr lang="en-US" sz="2200" dirty="0">
                <a:solidFill>
                  <a:srgbClr val="FF0000"/>
                </a:solidFill>
              </a:rPr>
              <a:t>Yes</a:t>
            </a:r>
            <a:endParaRPr lang="en-SG" sz="2200" dirty="0">
              <a:solidFill>
                <a:srgbClr val="FF0000"/>
              </a:solidFill>
            </a:endParaRPr>
          </a:p>
          <a:p>
            <a:pPr marL="857250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200" dirty="0"/>
              <a:t>Taking 2 balls from the same box, one after the other, </a:t>
            </a:r>
            <a:r>
              <a:rPr lang="en-US" sz="2200" u="sng" dirty="0"/>
              <a:t>without replacement</a:t>
            </a:r>
            <a:r>
              <a:rPr lang="en-US" sz="2200" dirty="0"/>
              <a:t>. </a:t>
            </a:r>
            <a:r>
              <a:rPr lang="en-US" sz="2200" dirty="0">
                <a:solidFill>
                  <a:srgbClr val="FF0000"/>
                </a:solidFill>
              </a:rPr>
              <a:t>No</a:t>
            </a:r>
            <a:endParaRPr lang="en-SG" sz="2200" dirty="0">
              <a:solidFill>
                <a:srgbClr val="FF0000"/>
              </a:solidFill>
            </a:endParaRPr>
          </a:p>
          <a:p>
            <a:pPr marL="85725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endParaRPr lang="en-GB" dirty="0" smtClean="0"/>
          </a:p>
          <a:p>
            <a:pPr marL="0" indent="0" eaLnBrk="1" hangingPunct="1">
              <a:buNone/>
            </a:pPr>
            <a:endParaRPr lang="en-GB" dirty="0" smtClean="0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457200" y="5302"/>
            <a:ext cx="8229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Worked Example </a:t>
            </a:r>
            <a:r>
              <a:rPr lang="en-US" sz="2400" kern="0" dirty="0">
                <a:latin typeface="Arial" pitchFamily="34" charset="0"/>
                <a:cs typeface="Arial" pitchFamily="34" charset="0"/>
              </a:rPr>
              <a:t>(Practice 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Question Q2)</a:t>
            </a:r>
            <a:endParaRPr lang="en-US" sz="24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04800" y="1037461"/>
            <a:ext cx="8458200" cy="535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SG" sz="2400" kern="0" dirty="0">
                <a:latin typeface="Arial" pitchFamily="34" charset="0"/>
                <a:cs typeface="Arial" pitchFamily="34" charset="0"/>
              </a:rPr>
              <a:t>A unfair eight-sided die, numbered 1,1,2,4,5,6,7,7, is thrown.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endParaRPr lang="en-GB" sz="2400" b="0" kern="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en-GB" sz="2400" b="0" kern="0" dirty="0" smtClean="0">
                <a:latin typeface="Arial" pitchFamily="34" charset="0"/>
                <a:cs typeface="Arial" pitchFamily="34" charset="0"/>
              </a:rPr>
              <a:t>What is the probability of a number 1 </a:t>
            </a:r>
            <a:r>
              <a:rPr lang="en-GB" sz="2400" b="0" kern="0" dirty="0">
                <a:latin typeface="Arial" pitchFamily="34" charset="0"/>
                <a:cs typeface="Arial" pitchFamily="34" charset="0"/>
              </a:rPr>
              <a:t>appearing on a </a:t>
            </a:r>
            <a:r>
              <a:rPr lang="en-GB" sz="2400" b="0" kern="0" dirty="0" smtClean="0">
                <a:latin typeface="Arial" pitchFamily="34" charset="0"/>
                <a:cs typeface="Arial" pitchFamily="34" charset="0"/>
              </a:rPr>
              <a:t>throw, </a:t>
            </a:r>
            <a:r>
              <a:rPr lang="en-GB" sz="2400" b="0" kern="0" dirty="0">
                <a:latin typeface="Arial" pitchFamily="34" charset="0"/>
                <a:cs typeface="Arial" pitchFamily="34" charset="0"/>
              </a:rPr>
              <a:t>given that </a:t>
            </a:r>
            <a:r>
              <a:rPr lang="en-GB" sz="2400" b="0" kern="0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GB" sz="2400" kern="0" dirty="0" smtClean="0">
                <a:latin typeface="Arial" pitchFamily="34" charset="0"/>
                <a:cs typeface="Arial" pitchFamily="34" charset="0"/>
              </a:rPr>
              <a:t>odd</a:t>
            </a:r>
            <a:r>
              <a:rPr lang="en-GB" sz="2400" b="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b="0" kern="0" dirty="0">
                <a:latin typeface="Arial" pitchFamily="34" charset="0"/>
                <a:cs typeface="Arial" pitchFamily="34" charset="0"/>
              </a:rPr>
              <a:t>number has </a:t>
            </a:r>
            <a:r>
              <a:rPr lang="en-GB" sz="2400" b="0" kern="0" dirty="0" smtClean="0">
                <a:latin typeface="Arial" pitchFamily="34" charset="0"/>
                <a:cs typeface="Arial" pitchFamily="34" charset="0"/>
              </a:rPr>
              <a:t>appeared </a:t>
            </a:r>
            <a:r>
              <a:rPr lang="en-GB" sz="2400" b="0" kern="0" dirty="0">
                <a:latin typeface="Arial" pitchFamily="34" charset="0"/>
                <a:cs typeface="Arial" pitchFamily="34" charset="0"/>
              </a:rPr>
              <a:t>on </a:t>
            </a:r>
            <a:r>
              <a:rPr lang="en-GB" sz="2400" b="0" kern="0" dirty="0" smtClean="0">
                <a:latin typeface="Arial" pitchFamily="34" charset="0"/>
                <a:cs typeface="Arial" pitchFamily="34" charset="0"/>
              </a:rPr>
              <a:t>the throw?</a:t>
            </a:r>
            <a:br>
              <a:rPr lang="en-GB" sz="2400" b="0" kern="0" dirty="0" smtClean="0">
                <a:latin typeface="Arial" pitchFamily="34" charset="0"/>
                <a:cs typeface="Arial" pitchFamily="34" charset="0"/>
              </a:rPr>
            </a:br>
            <a:r>
              <a:rPr lang="en-GB" sz="2400" b="0" kern="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sz="2400" b="0" kern="0" dirty="0" smtClean="0">
                <a:latin typeface="Arial" pitchFamily="34" charset="0"/>
                <a:cs typeface="Arial" pitchFamily="34" charset="0"/>
              </a:rPr>
            </a:br>
            <a:endParaRPr lang="en-GB" sz="2400" b="0" kern="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endParaRPr lang="en-GB" sz="2400" kern="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400" kern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sz="2400" kern="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400" kern="0" dirty="0" smtClean="0">
                <a:latin typeface="Arial" pitchFamily="34" charset="0"/>
                <a:cs typeface="Arial" pitchFamily="34" charset="0"/>
              </a:rPr>
              <a:t>	</a:t>
            </a:r>
            <a:endParaRPr lang="en-GB" sz="2400" kern="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endParaRPr lang="en-GB" sz="2400" kern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400" kern="0" dirty="0" smtClean="0">
                <a:latin typeface="Arial" pitchFamily="34" charset="0"/>
                <a:cs typeface="Arial" pitchFamily="34" charset="0"/>
              </a:rPr>
              <a:t>b) 	Given </a:t>
            </a:r>
            <a:r>
              <a:rPr lang="en-GB" sz="2400" kern="0" dirty="0">
                <a:latin typeface="Arial" pitchFamily="34" charset="0"/>
                <a:cs typeface="Arial" pitchFamily="34" charset="0"/>
              </a:rPr>
              <a:t>that </a:t>
            </a:r>
            <a:r>
              <a:rPr lang="en-GB" sz="2400" kern="0" dirty="0" smtClean="0">
                <a:latin typeface="Arial" pitchFamily="34" charset="0"/>
                <a:cs typeface="Arial" pitchFamily="34" charset="0"/>
              </a:rPr>
              <a:t>an even number </a:t>
            </a:r>
            <a:r>
              <a:rPr lang="en-GB" sz="2400" kern="0" dirty="0">
                <a:latin typeface="Arial" pitchFamily="34" charset="0"/>
                <a:cs typeface="Arial" pitchFamily="34" charset="0"/>
              </a:rPr>
              <a:t>has </a:t>
            </a:r>
            <a:r>
              <a:rPr lang="en-GB" sz="2400" kern="0" dirty="0" smtClean="0">
                <a:latin typeface="Arial" pitchFamily="34" charset="0"/>
                <a:cs typeface="Arial" pitchFamily="34" charset="0"/>
              </a:rPr>
              <a:t>appeared on the throw, 	what </a:t>
            </a:r>
            <a:r>
              <a:rPr lang="en-GB" sz="2400" kern="0" dirty="0">
                <a:latin typeface="Arial" pitchFamily="34" charset="0"/>
                <a:cs typeface="Arial" pitchFamily="34" charset="0"/>
              </a:rPr>
              <a:t>is the </a:t>
            </a:r>
            <a:r>
              <a:rPr lang="en-GB" sz="2400" kern="0" dirty="0" smtClean="0">
                <a:latin typeface="Arial" pitchFamily="34" charset="0"/>
                <a:cs typeface="Arial" pitchFamily="34" charset="0"/>
              </a:rPr>
              <a:t>probability of a number 4 </a:t>
            </a:r>
            <a:r>
              <a:rPr lang="en-GB" sz="2400" kern="0" dirty="0">
                <a:latin typeface="Arial" pitchFamily="34" charset="0"/>
                <a:cs typeface="Arial" pitchFamily="34" charset="0"/>
              </a:rPr>
              <a:t>appearing on the </a:t>
            </a:r>
            <a:r>
              <a:rPr lang="en-GB" sz="2400" kern="0" dirty="0" smtClean="0">
                <a:latin typeface="Arial" pitchFamily="34" charset="0"/>
                <a:cs typeface="Arial" pitchFamily="34" charset="0"/>
              </a:rPr>
              <a:t>	throw</a:t>
            </a:r>
            <a:r>
              <a:rPr lang="en-GB" sz="2400" kern="0" dirty="0">
                <a:latin typeface="Arial" pitchFamily="34" charset="0"/>
                <a:cs typeface="Arial" pitchFamily="34" charset="0"/>
              </a:rPr>
              <a:t>?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GB" sz="2400" b="0" kern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400" b="0" kern="0" dirty="0" smtClean="0">
                <a:latin typeface="Arial" pitchFamily="34" charset="0"/>
                <a:cs typeface="Arial" pitchFamily="34" charset="0"/>
              </a:rPr>
              <a:t>				</a:t>
            </a:r>
            <a:endParaRPr lang="en-GB" sz="2400" b="0" kern="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400" b="0" dirty="0">
                <a:latin typeface="Arial" pitchFamily="34" charset="0"/>
                <a:cs typeface="Arial" pitchFamily="34" charset="0"/>
              </a:rPr>
              <a:t>                     </a:t>
            </a:r>
          </a:p>
          <a:p>
            <a:pPr>
              <a:lnSpc>
                <a:spcPct val="80000"/>
              </a:lnSpc>
              <a:defRPr/>
            </a:pPr>
            <a:endParaRPr lang="en-GB" sz="2400" b="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defRPr/>
            </a:pPr>
            <a:endParaRPr lang="en-GB" sz="2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1295400" y="41402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SG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457200" y="5302"/>
            <a:ext cx="8229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Worked Example </a:t>
            </a:r>
            <a:r>
              <a:rPr lang="en-US" sz="2400" kern="0" dirty="0">
                <a:latin typeface="Arial" pitchFamily="34" charset="0"/>
                <a:cs typeface="Arial" pitchFamily="34" charset="0"/>
              </a:rPr>
              <a:t>(Practice 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Question Q10)</a:t>
            </a:r>
            <a:endParaRPr lang="en-US" sz="2400" kern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804579"/>
              </p:ext>
            </p:extLst>
          </p:nvPr>
        </p:nvGraphicFramePr>
        <p:xfrm>
          <a:off x="5454650" y="2908300"/>
          <a:ext cx="7223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2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2908300"/>
                        <a:ext cx="72231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815775"/>
              </p:ext>
            </p:extLst>
          </p:nvPr>
        </p:nvGraphicFramePr>
        <p:xfrm>
          <a:off x="5629275" y="5343525"/>
          <a:ext cx="6953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3" name="Equation" r:id="rId5" imgW="317160" imgH="393480" progId="Equation.3">
                  <p:embed/>
                </p:oleObj>
              </mc:Choice>
              <mc:Fallback>
                <p:oleObj name="Equation" r:id="rId5" imgW="317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5343525"/>
                        <a:ext cx="695325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1823279" y="2460171"/>
            <a:ext cx="53395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63534" y="4784004"/>
            <a:ext cx="567581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481428" y="3422076"/>
            <a:ext cx="374073" cy="38792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7</a:t>
            </a:r>
            <a:endParaRPr lang="en-SG" dirty="0"/>
          </a:p>
        </p:txBody>
      </p:sp>
      <p:sp>
        <p:nvSpPr>
          <p:cNvPr id="23" name="Rounded Rectangle 22"/>
          <p:cNvSpPr/>
          <p:nvPr/>
        </p:nvSpPr>
        <p:spPr>
          <a:xfrm>
            <a:off x="3978593" y="3435926"/>
            <a:ext cx="374073" cy="38792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7</a:t>
            </a:r>
            <a:endParaRPr lang="en-SG" dirty="0"/>
          </a:p>
        </p:txBody>
      </p:sp>
      <p:sp>
        <p:nvSpPr>
          <p:cNvPr id="24" name="Rounded Rectangle 23"/>
          <p:cNvSpPr/>
          <p:nvPr/>
        </p:nvSpPr>
        <p:spPr>
          <a:xfrm>
            <a:off x="3509271" y="3449776"/>
            <a:ext cx="374073" cy="38792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006436" y="3449776"/>
            <a:ext cx="374073" cy="38792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26" name="Rounded Rectangle 25"/>
          <p:cNvSpPr/>
          <p:nvPr/>
        </p:nvSpPr>
        <p:spPr>
          <a:xfrm>
            <a:off x="2503601" y="3449776"/>
            <a:ext cx="374073" cy="38792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27" name="Rounded Rectangle 26"/>
          <p:cNvSpPr/>
          <p:nvPr/>
        </p:nvSpPr>
        <p:spPr>
          <a:xfrm>
            <a:off x="3825069" y="2865788"/>
            <a:ext cx="374073" cy="38792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3322234" y="2865788"/>
            <a:ext cx="374073" cy="38792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1</a:t>
            </a:r>
            <a:endParaRPr lang="en-SG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244436" y="3338946"/>
            <a:ext cx="28540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130993" y="5888181"/>
            <a:ext cx="374073" cy="38792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661671" y="5902031"/>
            <a:ext cx="374073" cy="38792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36" name="Rounded Rectangle 35"/>
          <p:cNvSpPr/>
          <p:nvPr/>
        </p:nvSpPr>
        <p:spPr>
          <a:xfrm>
            <a:off x="3158836" y="5902031"/>
            <a:ext cx="374073" cy="38792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68604" y="5318043"/>
            <a:ext cx="374073" cy="38792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396836" y="5791201"/>
            <a:ext cx="28540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6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736" y="1937903"/>
            <a:ext cx="8516112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+mj-lt"/>
              <a:buAutoNum type="alphaLcParenR" startAt="3"/>
              <a:defRPr/>
            </a:pPr>
            <a:r>
              <a:rPr lang="en-GB" sz="2400" b="0" kern="0" dirty="0" smtClean="0">
                <a:latin typeface="Arial" pitchFamily="34" charset="0"/>
                <a:cs typeface="Arial" pitchFamily="34" charset="0"/>
              </a:rPr>
              <a:t>It is known </a:t>
            </a:r>
            <a:r>
              <a:rPr lang="en-GB" sz="2400" b="0" kern="0" dirty="0">
                <a:latin typeface="Arial" pitchFamily="34" charset="0"/>
                <a:cs typeface="Arial" pitchFamily="34" charset="0"/>
              </a:rPr>
              <a:t>that </a:t>
            </a:r>
            <a:r>
              <a:rPr lang="en-GB" sz="2400" b="0" kern="0" dirty="0" smtClean="0">
                <a:latin typeface="Arial" pitchFamily="34" charset="0"/>
                <a:cs typeface="Arial" pitchFamily="34" charset="0"/>
              </a:rPr>
              <a:t>a number 4 </a:t>
            </a:r>
            <a:r>
              <a:rPr lang="en-GB" sz="2400" b="0" kern="0" dirty="0">
                <a:latin typeface="Arial" pitchFamily="34" charset="0"/>
                <a:cs typeface="Arial" pitchFamily="34" charset="0"/>
              </a:rPr>
              <a:t>has </a:t>
            </a:r>
            <a:r>
              <a:rPr lang="en-GB" sz="2400" b="0" kern="0" dirty="0" smtClean="0">
                <a:latin typeface="Arial" pitchFamily="34" charset="0"/>
                <a:cs typeface="Arial" pitchFamily="34" charset="0"/>
              </a:rPr>
              <a:t>appeared on the throw. What </a:t>
            </a:r>
            <a:r>
              <a:rPr lang="en-GB" sz="2400" b="0" kern="0" dirty="0">
                <a:latin typeface="Arial" pitchFamily="34" charset="0"/>
                <a:cs typeface="Arial" pitchFamily="34" charset="0"/>
              </a:rPr>
              <a:t>is the probability </a:t>
            </a:r>
            <a:r>
              <a:rPr lang="en-GB" sz="2400" b="0" kern="0" dirty="0" smtClean="0">
                <a:latin typeface="Arial" pitchFamily="34" charset="0"/>
                <a:cs typeface="Arial" pitchFamily="34" charset="0"/>
              </a:rPr>
              <a:t>of an </a:t>
            </a:r>
            <a:r>
              <a:rPr lang="en-GB" sz="2400" kern="0" dirty="0" smtClean="0">
                <a:latin typeface="Arial" pitchFamily="34" charset="0"/>
                <a:cs typeface="Arial" pitchFamily="34" charset="0"/>
              </a:rPr>
              <a:t>even</a:t>
            </a:r>
            <a:r>
              <a:rPr lang="en-GB" sz="2400" b="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b="0" kern="0" dirty="0">
                <a:latin typeface="Arial" pitchFamily="34" charset="0"/>
                <a:cs typeface="Arial" pitchFamily="34" charset="0"/>
              </a:rPr>
              <a:t>number appearing on the throw? </a:t>
            </a:r>
            <a:endParaRPr lang="en-GB" sz="2400" b="0" kern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GB" sz="2400" b="0" kern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400" b="0" kern="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400" b="0" kern="0" dirty="0">
                <a:latin typeface="Arial" pitchFamily="34" charset="0"/>
                <a:cs typeface="Arial" pitchFamily="34" charset="0"/>
              </a:rPr>
              <a:t>	</a:t>
            </a:r>
            <a:r>
              <a:rPr lang="en-GB" sz="2400" b="0" kern="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GB" sz="2400" b="0" kern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160914"/>
              </p:ext>
            </p:extLst>
          </p:nvPr>
        </p:nvGraphicFramePr>
        <p:xfrm>
          <a:off x="4587875" y="2787650"/>
          <a:ext cx="10001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Equation" r:id="rId3" imgW="457200" imgH="393480" progId="Equation.3">
                  <p:embed/>
                </p:oleObj>
              </mc:Choice>
              <mc:Fallback>
                <p:oleObj name="Equation" r:id="rId3" imgW="457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2787650"/>
                        <a:ext cx="1000125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3"/>
          <p:cNvSpPr>
            <a:spLocks noChangeArrowheads="1"/>
          </p:cNvSpPr>
          <p:nvPr/>
        </p:nvSpPr>
        <p:spPr bwMode="auto">
          <a:xfrm>
            <a:off x="457200" y="5302"/>
            <a:ext cx="8229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Worked Example </a:t>
            </a:r>
            <a:r>
              <a:rPr lang="en-US" sz="2400" kern="0" dirty="0">
                <a:latin typeface="Arial" pitchFamily="34" charset="0"/>
                <a:cs typeface="Arial" pitchFamily="34" charset="0"/>
              </a:rPr>
              <a:t>(Practice 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Question Q10)</a:t>
            </a:r>
            <a:endParaRPr lang="en-US" sz="2400" kern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38606" y="2227943"/>
            <a:ext cx="558688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425362" y="3301639"/>
            <a:ext cx="374073" cy="38792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95600" y="3204659"/>
            <a:ext cx="14685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425362" y="2708729"/>
            <a:ext cx="374073" cy="38792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9135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9"/>
          <p:cNvSpPr>
            <a:spLocks noChangeArrowheads="1"/>
          </p:cNvSpPr>
          <p:nvPr/>
        </p:nvSpPr>
        <p:spPr bwMode="auto">
          <a:xfrm>
            <a:off x="4920614" y="3989134"/>
            <a:ext cx="1049336" cy="762000"/>
          </a:xfrm>
          <a:prstGeom prst="roundRect">
            <a:avLst>
              <a:gd name="adj" fmla="val 16667"/>
            </a:avLst>
          </a:prstGeom>
          <a:solidFill>
            <a:srgbClr val="00B050">
              <a:alpha val="49019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val 80"/>
          <p:cNvSpPr>
            <a:spLocks noChangeArrowheads="1"/>
          </p:cNvSpPr>
          <p:nvPr/>
        </p:nvSpPr>
        <p:spPr bwMode="auto">
          <a:xfrm>
            <a:off x="2039303" y="2327720"/>
            <a:ext cx="1066800" cy="228600"/>
          </a:xfrm>
          <a:prstGeom prst="ellipse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79"/>
          <p:cNvSpPr>
            <a:spLocks noChangeArrowheads="1"/>
          </p:cNvSpPr>
          <p:nvPr/>
        </p:nvSpPr>
        <p:spPr bwMode="auto">
          <a:xfrm>
            <a:off x="1386840" y="1856232"/>
            <a:ext cx="2209800" cy="914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3183889" y="1318070"/>
            <a:ext cx="2622550" cy="798512"/>
            <a:chOff x="2812" y="861"/>
            <a:chExt cx="1652" cy="503"/>
          </a:xfrm>
        </p:grpSpPr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3906" y="861"/>
              <a:ext cx="558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Bus is Late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 flipV="1">
              <a:off x="2812" y="1004"/>
              <a:ext cx="1094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3143" y="1009"/>
              <a:ext cx="4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0.25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3183891" y="2116582"/>
            <a:ext cx="2979738" cy="795338"/>
            <a:chOff x="2812" y="1364"/>
            <a:chExt cx="1877" cy="501"/>
          </a:xfrm>
        </p:grpSpPr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3901" y="1532"/>
              <a:ext cx="78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Bus is Punctual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812" y="1364"/>
              <a:ext cx="1094" cy="2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3143" y="1500"/>
              <a:ext cx="4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0.75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3199765" y="3872357"/>
            <a:ext cx="3141663" cy="798513"/>
            <a:chOff x="2822" y="2470"/>
            <a:chExt cx="1979" cy="503"/>
          </a:xfrm>
        </p:grpSpPr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3915" y="2614"/>
              <a:ext cx="886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B</a:t>
              </a:r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us is Punctual</a:t>
              </a:r>
              <a:endParaRPr lang="en-US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2822" y="2470"/>
              <a:ext cx="1093" cy="2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3143" y="2622"/>
              <a:ext cx="4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0.95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199764" y="3138934"/>
            <a:ext cx="2762250" cy="871538"/>
            <a:chOff x="2822" y="2008"/>
            <a:chExt cx="1740" cy="549"/>
          </a:xfrm>
        </p:grpSpPr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3915" y="2008"/>
              <a:ext cx="647" cy="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Bus is Late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 flipV="1">
              <a:off x="2822" y="2112"/>
              <a:ext cx="1093" cy="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3143" y="2116"/>
              <a:ext cx="4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0.05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658178" y="1983232"/>
            <a:ext cx="2671763" cy="2027238"/>
            <a:chOff x="1221" y="1280"/>
            <a:chExt cx="1683" cy="1277"/>
          </a:xfrm>
        </p:grpSpPr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1221" y="1435"/>
              <a:ext cx="894" cy="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221" y="1937"/>
              <a:ext cx="894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145" y="1280"/>
              <a:ext cx="715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Rainy Day</a:t>
              </a:r>
              <a:endPara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136" y="2328"/>
              <a:ext cx="7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Sunny </a:t>
              </a: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Day</a:t>
              </a: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1507" y="1476"/>
              <a:ext cx="479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0.3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507" y="2176"/>
              <a:ext cx="479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0.7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957304" y="4922866"/>
            <a:ext cx="7729495" cy="18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defRPr/>
            </a:pPr>
            <a:r>
              <a:rPr lang="en-GB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P(Bus is punctual on a day)	</a:t>
            </a:r>
          </a:p>
          <a:p>
            <a:pPr algn="l">
              <a:spcBef>
                <a:spcPct val="20000"/>
              </a:spcBef>
              <a:defRPr/>
            </a:pPr>
            <a:r>
              <a:rPr lang="en-GB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P[(Rainy AND Punctual) OR (Sunny AND Punctual)]</a:t>
            </a:r>
          </a:p>
          <a:p>
            <a:pPr>
              <a:spcBef>
                <a:spcPct val="20000"/>
              </a:spcBef>
              <a:defRPr/>
            </a:pPr>
            <a:r>
              <a:rPr lang="en-GB" sz="2400" kern="0" dirty="0">
                <a:latin typeface="Arial" pitchFamily="34" charset="0"/>
                <a:cs typeface="Arial" pitchFamily="34" charset="0"/>
              </a:rPr>
              <a:t>= </a:t>
            </a:r>
          </a:p>
          <a:p>
            <a:pPr>
              <a:spcBef>
                <a:spcPct val="20000"/>
              </a:spcBef>
              <a:defRPr/>
            </a:pPr>
            <a:r>
              <a:rPr lang="en-GB" sz="2400" b="0" kern="0" dirty="0" smtClean="0">
                <a:latin typeface="Arial" pitchFamily="34" charset="0"/>
                <a:cs typeface="Arial" pitchFamily="34" charset="0"/>
              </a:rPr>
              <a:t>= </a:t>
            </a:r>
            <a:endParaRPr lang="en-US" sz="2400" b="0" kern="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endParaRPr lang="en-GB" sz="2400" b="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ounded Rectangle 39"/>
          <p:cNvSpPr>
            <a:spLocks noChangeArrowheads="1"/>
          </p:cNvSpPr>
          <p:nvPr/>
        </p:nvSpPr>
        <p:spPr bwMode="auto">
          <a:xfrm>
            <a:off x="2040891" y="1758854"/>
            <a:ext cx="1219200" cy="762000"/>
          </a:xfrm>
          <a:prstGeom prst="roundRect">
            <a:avLst>
              <a:gd name="adj" fmla="val 16667"/>
            </a:avLst>
          </a:prstGeom>
          <a:solidFill>
            <a:srgbClr val="00B050">
              <a:alpha val="49019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ounded Rectangle 39"/>
          <p:cNvSpPr>
            <a:spLocks noChangeArrowheads="1"/>
          </p:cNvSpPr>
          <p:nvPr/>
        </p:nvSpPr>
        <p:spPr bwMode="auto">
          <a:xfrm>
            <a:off x="4912679" y="2280095"/>
            <a:ext cx="1049336" cy="762000"/>
          </a:xfrm>
          <a:prstGeom prst="roundRect">
            <a:avLst>
              <a:gd name="adj" fmla="val 16667"/>
            </a:avLst>
          </a:prstGeom>
          <a:solidFill>
            <a:srgbClr val="00B050">
              <a:alpha val="49019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ounded Rectangle 39"/>
          <p:cNvSpPr>
            <a:spLocks noChangeArrowheads="1"/>
          </p:cNvSpPr>
          <p:nvPr/>
        </p:nvSpPr>
        <p:spPr bwMode="auto">
          <a:xfrm>
            <a:off x="2050162" y="3447701"/>
            <a:ext cx="1219200" cy="762000"/>
          </a:xfrm>
          <a:prstGeom prst="roundRect">
            <a:avLst>
              <a:gd name="adj" fmla="val 16667"/>
            </a:avLst>
          </a:prstGeom>
          <a:solidFill>
            <a:srgbClr val="00B050">
              <a:alpha val="49019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63"/>
          <p:cNvSpPr>
            <a:spLocks noChangeArrowheads="1"/>
          </p:cNvSpPr>
          <p:nvPr/>
        </p:nvSpPr>
        <p:spPr bwMode="auto">
          <a:xfrm>
            <a:off x="457200" y="5302"/>
            <a:ext cx="8229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Worked Example </a:t>
            </a:r>
            <a:r>
              <a:rPr lang="en-US" sz="2400" kern="0" dirty="0">
                <a:latin typeface="Arial" pitchFamily="34" charset="0"/>
                <a:cs typeface="Arial" pitchFamily="34" charset="0"/>
              </a:rPr>
              <a:t>(Practice 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Question Q13)</a:t>
            </a:r>
            <a:endParaRPr lang="en-US" sz="24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1429" y="2383282"/>
            <a:ext cx="2155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AND	→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	→ </a:t>
            </a:r>
            <a:endParaRPr lang="en-SG" sz="2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855665"/>
              </p:ext>
            </p:extLst>
          </p:nvPr>
        </p:nvGraphicFramePr>
        <p:xfrm>
          <a:off x="7918984" y="2955037"/>
          <a:ext cx="288723" cy="734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" name="Equation" r:id="rId3" imgW="139680" imgH="355320" progId="Equation.3">
                  <p:embed/>
                </p:oleObj>
              </mc:Choice>
              <mc:Fallback>
                <p:oleObj name="Equation" r:id="rId3" imgW="13968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8984" y="2955037"/>
                        <a:ext cx="288723" cy="734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48796"/>
              </p:ext>
            </p:extLst>
          </p:nvPr>
        </p:nvGraphicFramePr>
        <p:xfrm>
          <a:off x="1247367" y="5842602"/>
          <a:ext cx="3043299" cy="43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5" name="Equation" r:id="rId5" imgW="1498320" imgH="215640" progId="Equation.3">
                  <p:embed/>
                </p:oleObj>
              </mc:Choice>
              <mc:Fallback>
                <p:oleObj name="Equation" r:id="rId5" imgW="14983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7367" y="5842602"/>
                        <a:ext cx="3043299" cy="438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140708"/>
              </p:ext>
            </p:extLst>
          </p:nvPr>
        </p:nvGraphicFramePr>
        <p:xfrm>
          <a:off x="1291822" y="6296217"/>
          <a:ext cx="6445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6" name="Equation" r:id="rId7" imgW="317160" imgH="177480" progId="Equation.3">
                  <p:embed/>
                </p:oleObj>
              </mc:Choice>
              <mc:Fallback>
                <p:oleObj name="Equation" r:id="rId7" imgW="317160" imgH="177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822" y="6296217"/>
                        <a:ext cx="6445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57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1" grpId="0" animBg="1"/>
      <p:bldP spid="3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580570" y="274638"/>
            <a:ext cx="7910287" cy="11430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9"/>
              <p:cNvSpPr txBox="1">
                <a:spLocks noChangeArrowheads="1"/>
              </p:cNvSpPr>
              <p:nvPr/>
            </p:nvSpPr>
            <p:spPr>
              <a:xfrm>
                <a:off x="228600" y="1556978"/>
                <a:ext cx="8610600" cy="4640613"/>
              </a:xfrm>
              <a:prstGeom prst="rect">
                <a:avLst/>
              </a:prstGeom>
              <a:noFill/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buNone/>
                </a:pPr>
                <a:r>
                  <a:rPr lang="en-US" sz="2800" dirty="0" smtClean="0"/>
                  <a:t>	Probability </a:t>
                </a:r>
                <a:r>
                  <a:rPr lang="en-US" sz="2800" dirty="0"/>
                  <a:t>is the likelihood or chance of an </a:t>
                </a:r>
                <a:r>
                  <a:rPr lang="en-US" sz="2800" dirty="0" smtClean="0"/>
                  <a:t>event occurring</a:t>
                </a:r>
                <a:r>
                  <a:rPr lang="en-US" sz="2800" dirty="0"/>
                  <a:t>, which takes a value in the range of 0 to 1 (inclusive).</a:t>
                </a:r>
              </a:p>
              <a:p>
                <a:pPr>
                  <a:lnSpc>
                    <a:spcPct val="90000"/>
                  </a:lnSpc>
                  <a:buFont typeface="Arial"/>
                  <a:buNone/>
                </a:pPr>
                <a:r>
                  <a:rPr lang="en-US" sz="2800" dirty="0" smtClean="0"/>
                  <a:t>	</a:t>
                </a:r>
              </a:p>
              <a:p>
                <a:pPr>
                  <a:lnSpc>
                    <a:spcPct val="90000"/>
                  </a:lnSpc>
                  <a:buFont typeface="Arial"/>
                  <a:buNone/>
                </a:pPr>
                <a:endParaRPr lang="en-US" sz="2800" dirty="0" smtClean="0"/>
              </a:p>
              <a:p>
                <a:pPr>
                  <a:lnSpc>
                    <a:spcPct val="90000"/>
                  </a:lnSpc>
                  <a:buFont typeface="Arial"/>
                  <a:buNone/>
                </a:pPr>
                <a:r>
                  <a:rPr lang="en-US" sz="2800" dirty="0" smtClean="0"/>
                  <a:t>	The probability of an event 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800" dirty="0" smtClean="0"/>
                  <a:t> occurring, can be calculated using the equation below.</a:t>
                </a:r>
              </a:p>
              <a:p>
                <a:pPr>
                  <a:lnSpc>
                    <a:spcPct val="90000"/>
                  </a:lnSpc>
                  <a:buFont typeface="Arial"/>
                  <a:buNone/>
                </a:pP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90000"/>
                  </a:lnSpc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i="1" dirty="0">
                          <a:latin typeface="Times New Roman" pitchFamily="18" charset="0"/>
                          <a:cs typeface="Times New Roman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n-US" sz="2800" i="1" dirty="0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m:t>outcome</m:t>
                          </m:r>
                          <m:r>
                            <m:rPr>
                              <m:nor/>
                            </m:rPr>
                            <a:rPr lang="en-SG" sz="2800" b="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m:t>event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i="1" dirty="0">
                              <a:latin typeface="Times New Roman" pitchFamily="18" charset="0"/>
                              <a:cs typeface="Times New Roman" pitchFamily="18" charset="0"/>
                            </a:rPr>
                            <m:t>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all</m:t>
                          </m:r>
                          <m:r>
                            <m:rPr>
                              <m:nor/>
                            </m:rPr>
                            <a:rPr lang="en-US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possible</m:t>
                          </m:r>
                          <m:r>
                            <m:rPr>
                              <m:nor/>
                            </m:rPr>
                            <a:rPr lang="en-US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m:t>outcome</m:t>
                          </m:r>
                          <m:r>
                            <m:rPr>
                              <m:nor/>
                            </m:rPr>
                            <a:rPr lang="en-SG" sz="2800" b="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90000"/>
                  </a:lnSpc>
                  <a:buFont typeface="Arial"/>
                  <a:buNone/>
                </a:pPr>
                <a:r>
                  <a:rPr lang="en-US" sz="2400" dirty="0" smtClean="0"/>
                  <a:t>	</a:t>
                </a:r>
              </a:p>
              <a:p>
                <a:pPr>
                  <a:lnSpc>
                    <a:spcPct val="90000"/>
                  </a:lnSpc>
                  <a:buFont typeface="Arial"/>
                  <a:buNone/>
                </a:pPr>
                <a:endParaRPr lang="en-US" sz="2400" dirty="0" smtClean="0"/>
              </a:p>
              <a:p>
                <a:pPr>
                  <a:lnSpc>
                    <a:spcPct val="90000"/>
                  </a:lnSpc>
                  <a:buFont typeface="Arial"/>
                  <a:buNone/>
                </a:pPr>
                <a:endParaRPr lang="en-US" sz="2400" dirty="0" smtClean="0"/>
              </a:p>
              <a:p>
                <a:pPr>
                  <a:lnSpc>
                    <a:spcPct val="90000"/>
                  </a:lnSpc>
                  <a:buFont typeface="Arial"/>
                  <a:buNone/>
                </a:pPr>
                <a:endParaRPr lang="en-US" sz="2400" dirty="0" smtClean="0"/>
              </a:p>
              <a:p>
                <a:pPr>
                  <a:lnSpc>
                    <a:spcPct val="90000"/>
                  </a:lnSpc>
                  <a:buFont typeface="Arial"/>
                  <a:buNone/>
                </a:pPr>
                <a:endParaRPr lang="en-US" sz="2400" dirty="0" smtClean="0"/>
              </a:p>
              <a:p>
                <a:pPr>
                  <a:lnSpc>
                    <a:spcPct val="90000"/>
                  </a:lnSpc>
                  <a:buFont typeface="Arial"/>
                  <a:buNone/>
                </a:pPr>
                <a:endParaRPr lang="en-US" sz="2400" dirty="0" smtClean="0"/>
              </a:p>
              <a:p>
                <a:pPr>
                  <a:lnSpc>
                    <a:spcPct val="90000"/>
                  </a:lnSpc>
                  <a:buFont typeface="Arial"/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Rectangl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56978"/>
                <a:ext cx="8610600" cy="4640613"/>
              </a:xfrm>
              <a:prstGeom prst="rect">
                <a:avLst/>
              </a:prstGeom>
              <a:blipFill rotWithShape="1">
                <a:blip r:embed="rId2"/>
                <a:stretch>
                  <a:fillRect t="-22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6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0"/>
          <p:cNvSpPr>
            <a:spLocks noChangeArrowheads="1"/>
          </p:cNvSpPr>
          <p:nvPr/>
        </p:nvSpPr>
        <p:spPr bwMode="auto">
          <a:xfrm>
            <a:off x="2039303" y="2010728"/>
            <a:ext cx="1066800" cy="228600"/>
          </a:xfrm>
          <a:prstGeom prst="ellipse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1386840" y="1539240"/>
            <a:ext cx="2209800" cy="914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183891" y="1799590"/>
            <a:ext cx="2979738" cy="795338"/>
            <a:chOff x="2812" y="1364"/>
            <a:chExt cx="1877" cy="501"/>
          </a:xfrm>
        </p:grpSpPr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3901" y="1532"/>
              <a:ext cx="78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Bus is Punctual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Line 25"/>
            <p:cNvSpPr>
              <a:spLocks noChangeShapeType="1"/>
            </p:cNvSpPr>
            <p:nvPr/>
          </p:nvSpPr>
          <p:spPr bwMode="auto">
            <a:xfrm>
              <a:off x="2812" y="1364"/>
              <a:ext cx="1094" cy="2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34"/>
            <p:cNvSpPr txBox="1">
              <a:spLocks noChangeArrowheads="1"/>
            </p:cNvSpPr>
            <p:nvPr/>
          </p:nvSpPr>
          <p:spPr bwMode="auto">
            <a:xfrm>
              <a:off x="3143" y="1500"/>
              <a:ext cx="4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0.75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3199765" y="3555365"/>
            <a:ext cx="3141663" cy="798513"/>
            <a:chOff x="2822" y="2470"/>
            <a:chExt cx="1979" cy="503"/>
          </a:xfrm>
        </p:grpSpPr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3915" y="2614"/>
              <a:ext cx="886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B</a:t>
              </a:r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us is Punctual</a:t>
              </a:r>
              <a:endParaRPr lang="en-US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2822" y="2470"/>
              <a:ext cx="1093" cy="2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3143" y="2622"/>
              <a:ext cx="4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0.95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658178" y="1666240"/>
            <a:ext cx="2671763" cy="2027238"/>
            <a:chOff x="1221" y="1280"/>
            <a:chExt cx="1683" cy="1277"/>
          </a:xfrm>
        </p:grpSpPr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V="1">
              <a:off x="1221" y="1435"/>
              <a:ext cx="894" cy="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1221" y="1937"/>
              <a:ext cx="894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2145" y="1280"/>
              <a:ext cx="715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Rainy Day</a:t>
              </a:r>
              <a:endPara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2136" y="2328"/>
              <a:ext cx="7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Sunny </a:t>
              </a: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Day</a:t>
              </a: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1507" y="1476"/>
              <a:ext cx="479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0.3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1507" y="2176"/>
              <a:ext cx="479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0.7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ounded Rectangle 39"/>
          <p:cNvSpPr>
            <a:spLocks noChangeArrowheads="1"/>
          </p:cNvSpPr>
          <p:nvPr/>
        </p:nvSpPr>
        <p:spPr bwMode="auto">
          <a:xfrm>
            <a:off x="2040891" y="1441862"/>
            <a:ext cx="1219200" cy="762000"/>
          </a:xfrm>
          <a:prstGeom prst="roundRect">
            <a:avLst>
              <a:gd name="adj" fmla="val 16667"/>
            </a:avLst>
          </a:prstGeom>
          <a:solidFill>
            <a:srgbClr val="00B050">
              <a:alpha val="49019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ounded Rectangle 39"/>
          <p:cNvSpPr>
            <a:spLocks noChangeArrowheads="1"/>
          </p:cNvSpPr>
          <p:nvPr/>
        </p:nvSpPr>
        <p:spPr bwMode="auto">
          <a:xfrm>
            <a:off x="4912679" y="1963103"/>
            <a:ext cx="1049336" cy="762000"/>
          </a:xfrm>
          <a:prstGeom prst="roundRect">
            <a:avLst>
              <a:gd name="adj" fmla="val 16667"/>
            </a:avLst>
          </a:prstGeom>
          <a:solidFill>
            <a:srgbClr val="00B050">
              <a:alpha val="49019"/>
            </a:srgb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457200" y="5302"/>
            <a:ext cx="8229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Worked Example </a:t>
            </a:r>
            <a:r>
              <a:rPr lang="en-US" sz="2400" kern="0" dirty="0">
                <a:latin typeface="Arial" pitchFamily="34" charset="0"/>
                <a:cs typeface="Arial" pitchFamily="34" charset="0"/>
              </a:rPr>
              <a:t>(Practice 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Question Q13)</a:t>
            </a:r>
            <a:endParaRPr lang="en-US" sz="24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544915" y="4208500"/>
            <a:ext cx="7141664" cy="231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P(Rainy </a:t>
            </a:r>
            <a:r>
              <a:rPr lang="en-GB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Punctual</a:t>
            </a:r>
            <a:r>
              <a:rPr lang="en-GB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</a:p>
          <a:p>
            <a:pPr algn="l">
              <a:spcBef>
                <a:spcPct val="20000"/>
              </a:spcBef>
              <a:defRPr/>
            </a:pPr>
            <a:endParaRPr lang="en-US" sz="2400" b="0" kern="0" dirty="0" smtClean="0">
              <a:latin typeface="Arial" pitchFamily="34" charset="0"/>
              <a:cs typeface="Arial" pitchFamily="34" charset="0"/>
            </a:endParaRPr>
          </a:p>
          <a:p>
            <a:pPr algn="l">
              <a:spcBef>
                <a:spcPct val="20000"/>
              </a:spcBef>
              <a:defRPr/>
            </a:pPr>
            <a:endParaRPr lang="en-GB" sz="2400" b="0" kern="0" dirty="0" smtClean="0">
              <a:latin typeface="Arial" pitchFamily="34" charset="0"/>
              <a:cs typeface="Arial" pitchFamily="34" charset="0"/>
            </a:endParaRPr>
          </a:p>
          <a:p>
            <a:pPr algn="l">
              <a:spcBef>
                <a:spcPct val="20000"/>
              </a:spcBef>
              <a:defRPr/>
            </a:pPr>
            <a:endParaRPr lang="en-US" sz="2400" b="0" kern="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43"/>
          <p:cNvGrpSpPr>
            <a:grpSpLocks/>
          </p:cNvGrpSpPr>
          <p:nvPr/>
        </p:nvGrpSpPr>
        <p:grpSpPr bwMode="auto">
          <a:xfrm>
            <a:off x="3199765" y="982481"/>
            <a:ext cx="2622550" cy="798512"/>
            <a:chOff x="2812" y="861"/>
            <a:chExt cx="1652" cy="503"/>
          </a:xfrm>
        </p:grpSpPr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906" y="861"/>
              <a:ext cx="558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Bus is Late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2812" y="1004"/>
              <a:ext cx="1094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3143" y="1009"/>
              <a:ext cx="4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0.25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40"/>
          <p:cNvGrpSpPr>
            <a:grpSpLocks/>
          </p:cNvGrpSpPr>
          <p:nvPr/>
        </p:nvGrpSpPr>
        <p:grpSpPr bwMode="auto">
          <a:xfrm>
            <a:off x="3199764" y="2821305"/>
            <a:ext cx="2762250" cy="871538"/>
            <a:chOff x="2822" y="2008"/>
            <a:chExt cx="1740" cy="549"/>
          </a:xfrm>
        </p:grpSpPr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915" y="2008"/>
              <a:ext cx="647" cy="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Bus is Late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2822" y="2112"/>
              <a:ext cx="1093" cy="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3143" y="2116"/>
              <a:ext cx="4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zh-CN" sz="14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0.05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043919"/>
              </p:ext>
            </p:extLst>
          </p:nvPr>
        </p:nvGraphicFramePr>
        <p:xfrm>
          <a:off x="536575" y="4786313"/>
          <a:ext cx="21939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name="Equation" r:id="rId3" imgW="1409400" imgH="419040" progId="Equation.3">
                  <p:embed/>
                </p:oleObj>
              </mc:Choice>
              <mc:Fallback>
                <p:oleObj name="Equation" r:id="rId3" imgW="14094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575" y="4786313"/>
                        <a:ext cx="2193925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008490"/>
              </p:ext>
            </p:extLst>
          </p:nvPr>
        </p:nvGraphicFramePr>
        <p:xfrm>
          <a:off x="532992" y="5563654"/>
          <a:ext cx="1187450" cy="612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" name="Equation" r:id="rId5" imgW="761760" imgH="393480" progId="Equation.3">
                  <p:embed/>
                </p:oleObj>
              </mc:Choice>
              <mc:Fallback>
                <p:oleObj name="Equation" r:id="rId5" imgW="76176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92" y="5563654"/>
                        <a:ext cx="1187450" cy="612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819131"/>
              </p:ext>
            </p:extLst>
          </p:nvPr>
        </p:nvGraphicFramePr>
        <p:xfrm>
          <a:off x="542345" y="6315075"/>
          <a:ext cx="6731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name="Equation" r:id="rId7" imgW="431640" imgH="177480" progId="Equation.3">
                  <p:embed/>
                </p:oleObj>
              </mc:Choice>
              <mc:Fallback>
                <p:oleObj name="Equation" r:id="rId7" imgW="431640" imgH="177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45" y="6315075"/>
                        <a:ext cx="6731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07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Learning Objectives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75657"/>
            <a:ext cx="8229600" cy="52831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Verify the probability of an event occurring by repeating the same experiment a large number of times.</a:t>
            </a:r>
          </a:p>
          <a:p>
            <a:r>
              <a:rPr lang="en-SG" sz="2600" dirty="0"/>
              <a:t>Recognise that the observed frequency will be close to the expected frequency if a large number of </a:t>
            </a:r>
            <a:r>
              <a:rPr lang="en-SG" sz="2600" dirty="0" smtClean="0"/>
              <a:t>trials </a:t>
            </a:r>
            <a:r>
              <a:rPr lang="en-SG" sz="2600" dirty="0"/>
              <a:t>is conducted.</a:t>
            </a:r>
          </a:p>
          <a:p>
            <a:r>
              <a:rPr lang="en-SG" sz="2600" dirty="0" smtClean="0"/>
              <a:t>Determine if two events are independent or dependent.</a:t>
            </a:r>
            <a:endParaRPr lang="en-GB" sz="2600" dirty="0" smtClean="0"/>
          </a:p>
          <a:p>
            <a:r>
              <a:rPr lang="en-US" sz="2600" dirty="0" smtClean="0"/>
              <a:t>Perform calculations on and </a:t>
            </a:r>
            <a:r>
              <a:rPr lang="en-US" sz="2600" dirty="0" err="1" smtClean="0"/>
              <a:t>analyse</a:t>
            </a:r>
            <a:r>
              <a:rPr lang="en-US" sz="2600" dirty="0" smtClean="0"/>
              <a:t> cases involving conditional probability.</a:t>
            </a:r>
            <a:endParaRPr lang="en-GB" sz="2600" dirty="0" smtClean="0"/>
          </a:p>
          <a:p>
            <a:r>
              <a:rPr lang="en-US" sz="2600" dirty="0" smtClean="0"/>
              <a:t>Use probability tree diagram to </a:t>
            </a:r>
            <a:r>
              <a:rPr lang="en-US" sz="2600" smtClean="0"/>
              <a:t>analyse</a:t>
            </a:r>
            <a:r>
              <a:rPr lang="en-US" sz="2600" dirty="0" smtClean="0"/>
              <a:t> the probability of some event occurring.</a:t>
            </a:r>
          </a:p>
          <a:p>
            <a:endParaRPr lang="en-US" sz="2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22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0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Exploring Further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642" y="1100151"/>
            <a:ext cx="995320" cy="99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06781"/>
              </p:ext>
            </p:extLst>
          </p:nvPr>
        </p:nvGraphicFramePr>
        <p:xfrm>
          <a:off x="251508" y="1595975"/>
          <a:ext cx="7548601" cy="455982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79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07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30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0702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Score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Possible </a:t>
                      </a:r>
                      <a:r>
                        <a:rPr lang="en-SG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Arrangement(s</a:t>
                      </a: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Possible </a:t>
                      </a:r>
                      <a:r>
                        <a:rPr lang="en-SG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Arrangement(s</a:t>
                      </a: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 of getting the Total Score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‘2’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(1,1)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1/36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(1,2) (2,1)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2/36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‘4’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(1,3) (3,1) (2,2)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3/36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‘5’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(1,4) (4,1) (3,2) (2,3)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4/36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‘6’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(1,5) (5,1) (4,2) (2,4) (3,3)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‘7’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(1,6) (6,1) (5,2) (2,5) (4,3) (3,4)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‘8’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(2,6) (6,2) (5,3) (3,5) (4,4)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‘9’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(3,6) (6,3) (4,5) (5,4)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‘10’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(4,6) (6,4) (5,5)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‘11’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(5,6)  (</a:t>
                      </a: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6,5</a:t>
                      </a: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‘12’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(6,6) 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51507" y="4327185"/>
            <a:ext cx="7519409" cy="3140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51508" y="6287438"/>
            <a:ext cx="7729495" cy="450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defRPr/>
            </a:pPr>
            <a:r>
              <a:rPr lang="en-GB" sz="22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200" b="0" kern="0" dirty="0" smtClean="0">
                <a:latin typeface="Arial" pitchFamily="34" charset="0"/>
                <a:cs typeface="Arial" pitchFamily="34" charset="0"/>
              </a:rPr>
              <a:t>(Total score of ‘7’) = 6/36 = 1/6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984738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Option A</a:t>
            </a:r>
            <a:endParaRPr lang="en-SG" sz="2800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68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51508" y="6287846"/>
            <a:ext cx="8076566" cy="450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defRPr/>
            </a:pPr>
            <a:r>
              <a:rPr lang="en-GB" sz="22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200" b="0" kern="0" dirty="0" smtClean="0">
                <a:latin typeface="Arial" pitchFamily="34" charset="0"/>
                <a:cs typeface="Arial" pitchFamily="34" charset="0"/>
              </a:rPr>
              <a:t>(Total score of ‘10’ or ’11’ or ‘12’) = 3/36</a:t>
            </a:r>
            <a:r>
              <a:rPr lang="en-GB" sz="22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200" kern="0" dirty="0" smtClean="0">
                <a:latin typeface="Arial" pitchFamily="34" charset="0"/>
                <a:cs typeface="Arial" pitchFamily="34" charset="0"/>
              </a:rPr>
              <a:t>+ 2/36 + 1/36 = 1/6</a:t>
            </a:r>
            <a:endParaRPr lang="en-GB" sz="2200" b="0" kern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50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Exploring Further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218" y="984738"/>
            <a:ext cx="1155210" cy="115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98193"/>
              </p:ext>
            </p:extLst>
          </p:nvPr>
        </p:nvGraphicFramePr>
        <p:xfrm>
          <a:off x="251508" y="1595975"/>
          <a:ext cx="7645583" cy="455982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79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85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0702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Score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Possible </a:t>
                      </a:r>
                      <a:r>
                        <a:rPr lang="en-SG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Arrangement(s</a:t>
                      </a: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Possible </a:t>
                      </a:r>
                      <a:r>
                        <a:rPr lang="en-SG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Arrangement(s</a:t>
                      </a: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 of getting the Total Score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‘2’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(1,1)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1/36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(1,2) (2,1)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2/36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‘4’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(1,3) (3,1) (2,2)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3/36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‘5’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(1,4) (4,1) (3,2) (2,3)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4/36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‘6’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(1,5) (5,1) (4,2) (2,4) (3,3)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5/36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‘7’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(1,6) (6,1) (5,2) (2,5) (4,3) (3,4)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6/36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‘8’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(2,6) (6,2) (5,3) (3,5) (4,4)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5/36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‘9’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(3,6) (6,3) (4,5) (5,4)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4/36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‘10’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(4,6) (6,4) (5,5)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3/36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‘11’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(5,6)  (</a:t>
                      </a: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6,5</a:t>
                      </a: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‘12’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(6,6) 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984738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Option B</a:t>
            </a:r>
            <a:endParaRPr lang="en-SG" sz="28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08" y="5241792"/>
            <a:ext cx="7616394" cy="91400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914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0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Exploring Further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53616"/>
              </p:ext>
            </p:extLst>
          </p:nvPr>
        </p:nvGraphicFramePr>
        <p:xfrm>
          <a:off x="251508" y="2974639"/>
          <a:ext cx="7867256" cy="303582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79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39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5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7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0702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Score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Possible </a:t>
                      </a:r>
                      <a:r>
                        <a:rPr lang="en-SG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Arrangement(s</a:t>
                      </a: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Possible </a:t>
                      </a:r>
                      <a:r>
                        <a:rPr lang="en-SG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Arrangement(s</a:t>
                      </a: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 of getting the Total Score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‘6’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5,1</a:t>
                      </a: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‘7’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5,2</a:t>
                      </a: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‘8’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5,3</a:t>
                      </a: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‘9’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5,4)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‘10’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‘11’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(5,6</a:t>
                      </a: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62906" y="4474142"/>
            <a:ext cx="7855858" cy="324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51508" y="6287438"/>
            <a:ext cx="7729495" cy="450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defRPr/>
            </a:pPr>
            <a:r>
              <a:rPr lang="en-GB" sz="22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200" b="0" kern="0" dirty="0" smtClean="0">
                <a:latin typeface="Arial" pitchFamily="34" charset="0"/>
                <a:cs typeface="Arial" pitchFamily="34" charset="0"/>
              </a:rPr>
              <a:t>(Total score of ‘7’) = 1/6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199" y="984738"/>
            <a:ext cx="6770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Given that a ‘5’ is rolled on the first die:</a:t>
            </a:r>
          </a:p>
          <a:p>
            <a:endParaRPr lang="en-US" sz="2800" u="sng" dirty="0" smtClean="0">
              <a:latin typeface="Arial" pitchFamily="34" charset="0"/>
              <a:cs typeface="Arial" pitchFamily="34" charset="0"/>
            </a:endParaRPr>
          </a:p>
          <a:p>
            <a:endParaRPr lang="en-US" sz="2800" u="sng" dirty="0">
              <a:latin typeface="Arial" pitchFamily="34" charset="0"/>
              <a:cs typeface="Arial" pitchFamily="34" charset="0"/>
            </a:endParaRPr>
          </a:p>
          <a:p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Option A</a:t>
            </a:r>
            <a:endParaRPr lang="en-SG" sz="2800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59" y="1639699"/>
            <a:ext cx="820415" cy="99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89646" y="1639699"/>
            <a:ext cx="165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" pitchFamily="34" charset="0"/>
                <a:cs typeface="Arial" pitchFamily="34" charset="0"/>
              </a:rPr>
              <a:t>+		?</a:t>
            </a:r>
            <a:endParaRPr lang="en-SG" sz="5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0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Exploring Further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81738"/>
              </p:ext>
            </p:extLst>
          </p:nvPr>
        </p:nvGraphicFramePr>
        <p:xfrm>
          <a:off x="251508" y="2974639"/>
          <a:ext cx="8199765" cy="303582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79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39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48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0702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Score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Possible </a:t>
                      </a:r>
                      <a:r>
                        <a:rPr lang="en-SG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Arrangement(s</a:t>
                      </a: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Possible </a:t>
                      </a:r>
                      <a:r>
                        <a:rPr lang="en-SG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Arrangement(s</a:t>
                      </a: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 of getting the Total Score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‘6’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5,1</a:t>
                      </a: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‘7’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5,2</a:t>
                      </a: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‘8’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5,3</a:t>
                      </a: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‘9’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5,4)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‘10’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‘11’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(5,6</a:t>
                      </a: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76759" y="5402609"/>
            <a:ext cx="8174513" cy="60785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51508" y="6287438"/>
            <a:ext cx="7729495" cy="450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defRPr/>
            </a:pPr>
            <a:r>
              <a:rPr lang="en-GB" sz="22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200" b="0" kern="0" dirty="0" smtClean="0">
                <a:latin typeface="Arial" pitchFamily="34" charset="0"/>
                <a:cs typeface="Arial" pitchFamily="34" charset="0"/>
              </a:rPr>
              <a:t>(Total score of ‘10’ or 11) = 1/6 + 1/6 = 1/3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199" y="984738"/>
            <a:ext cx="6770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Given that a ‘5’ is rolled on the first die:</a:t>
            </a:r>
          </a:p>
          <a:p>
            <a:endParaRPr lang="en-US" sz="2800" u="sng" dirty="0" smtClean="0">
              <a:latin typeface="Arial" pitchFamily="34" charset="0"/>
              <a:cs typeface="Arial" pitchFamily="34" charset="0"/>
            </a:endParaRPr>
          </a:p>
          <a:p>
            <a:endParaRPr lang="en-US" sz="2800" u="sng" dirty="0">
              <a:latin typeface="Arial" pitchFamily="34" charset="0"/>
              <a:cs typeface="Arial" pitchFamily="34" charset="0"/>
            </a:endParaRPr>
          </a:p>
          <a:p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Option B</a:t>
            </a:r>
            <a:endParaRPr lang="en-SG" sz="2800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59" y="1639699"/>
            <a:ext cx="820415" cy="99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89646" y="1639699"/>
            <a:ext cx="165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" pitchFamily="34" charset="0"/>
                <a:cs typeface="Arial" pitchFamily="34" charset="0"/>
              </a:rPr>
              <a:t>+		?</a:t>
            </a:r>
            <a:endParaRPr lang="en-SG" sz="5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1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47650" y="190500"/>
            <a:ext cx="8566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endParaRPr lang="en-US" sz="36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5290" y="1640113"/>
            <a:ext cx="8443914" cy="48575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SG" sz="2600" dirty="0" smtClean="0"/>
              <a:t>	</a:t>
            </a:r>
            <a:r>
              <a:rPr lang="en-SG" dirty="0" smtClean="0"/>
              <a:t>One or Two Dice???</a:t>
            </a:r>
          </a:p>
          <a:p>
            <a:pPr>
              <a:buNone/>
            </a:pPr>
            <a:r>
              <a:rPr lang="en-US" sz="2600" dirty="0" smtClean="0"/>
              <a:t>	</a:t>
            </a:r>
            <a:endParaRPr lang="en-SG" sz="2600" dirty="0" smtClean="0"/>
          </a:p>
          <a:p>
            <a:pPr>
              <a:buNone/>
            </a:pPr>
            <a:r>
              <a:rPr lang="en-SG" sz="2600" dirty="0"/>
              <a:t>	</a:t>
            </a:r>
            <a:r>
              <a:rPr lang="en-SG" sz="2600" dirty="0" smtClean="0"/>
              <a:t>Should </a:t>
            </a:r>
            <a:r>
              <a:rPr lang="en-SG" sz="2600" dirty="0"/>
              <a:t>the contestant use one or two dice to increase his/her chance of </a:t>
            </a:r>
            <a:r>
              <a:rPr lang="en-SG" sz="2600" dirty="0" smtClean="0"/>
              <a:t>rolling a </a:t>
            </a:r>
            <a:r>
              <a:rPr lang="en-SG" sz="2600" dirty="0"/>
              <a:t>total score of ‘6’ </a:t>
            </a:r>
            <a:r>
              <a:rPr lang="en-SG" sz="2600" dirty="0" smtClean="0"/>
              <a:t>and winning </a:t>
            </a:r>
            <a:r>
              <a:rPr lang="en-SG" sz="2600" dirty="0"/>
              <a:t>the $1000 cash?</a:t>
            </a:r>
          </a:p>
          <a:p>
            <a:pPr>
              <a:buNone/>
            </a:pPr>
            <a:r>
              <a:rPr lang="en-SG" sz="2600" dirty="0" smtClean="0"/>
              <a:t>		</a:t>
            </a:r>
          </a:p>
          <a:p>
            <a:pPr>
              <a:buNone/>
            </a:pPr>
            <a:r>
              <a:rPr lang="en-SG" sz="2600" dirty="0" smtClean="0"/>
              <a:t>	The dice are fair and six-sided.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/>
              <a:t>	</a:t>
            </a:r>
            <a:r>
              <a:rPr lang="en-US" sz="2200" dirty="0" smtClean="0"/>
              <a:t>Fair or </a:t>
            </a:r>
            <a:r>
              <a:rPr lang="en-US" sz="2200" dirty="0"/>
              <a:t>u</a:t>
            </a:r>
            <a:r>
              <a:rPr lang="en-US" sz="2200" dirty="0" smtClean="0"/>
              <a:t>nbiased implies that the probability of each outcome is equal</a:t>
            </a:r>
            <a:endParaRPr lang="en-SG" sz="2200" dirty="0"/>
          </a:p>
          <a:p>
            <a:pPr>
              <a:buFont typeface="Arial"/>
              <a:buNone/>
            </a:pPr>
            <a:endParaRPr lang="en-SG" sz="2600" dirty="0" smtClean="0"/>
          </a:p>
          <a:p>
            <a:pPr>
              <a:buFont typeface="Arial"/>
              <a:buNone/>
            </a:pPr>
            <a:r>
              <a:rPr lang="en-SG" sz="2600" dirty="0" smtClean="0"/>
              <a:t>		</a:t>
            </a:r>
            <a:endParaRPr lang="en-GB" sz="2600" dirty="0" smtClean="0"/>
          </a:p>
          <a:p>
            <a:pPr>
              <a:buFont typeface="Arial"/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572808" y="290950"/>
            <a:ext cx="7301192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SG" sz="3200" b="1" dirty="0"/>
              <a:t>Case Study 1</a:t>
            </a:r>
            <a:r>
              <a:rPr lang="en-SG" sz="3200" dirty="0"/>
              <a:t>:</a:t>
            </a:r>
            <a:r>
              <a:rPr lang="en-SG" sz="3200" b="1" dirty="0"/>
              <a:t> Game Show </a:t>
            </a:r>
            <a:endParaRPr lang="en-GB" sz="32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65" y="1478511"/>
            <a:ext cx="994735" cy="95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963" y="983677"/>
            <a:ext cx="1678632" cy="167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2" y="5537434"/>
            <a:ext cx="65627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0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580570" y="274638"/>
            <a:ext cx="7910287" cy="11430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Strategy 1: One Die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55719"/>
              </p:ext>
            </p:extLst>
          </p:nvPr>
        </p:nvGraphicFramePr>
        <p:xfrm>
          <a:off x="1117598" y="1292232"/>
          <a:ext cx="4963887" cy="420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795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68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Score</a:t>
                      </a:r>
                      <a:endParaRPr lang="en-SG" sz="2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 of getting the Total Score</a:t>
                      </a:r>
                      <a:endParaRPr lang="en-SG" sz="2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en-SG" sz="3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1’</a:t>
                      </a:r>
                      <a:endParaRPr lang="en-SG" sz="3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32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3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‘2’</a:t>
                      </a:r>
                      <a:endParaRPr lang="en-SG" sz="3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32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3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  <a:endParaRPr lang="en-SG" sz="3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32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3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‘4’</a:t>
                      </a:r>
                      <a:endParaRPr lang="en-SG" sz="3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32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3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‘5’</a:t>
                      </a:r>
                      <a:endParaRPr lang="en-SG" sz="3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32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3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3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‘6’</a:t>
                      </a:r>
                      <a:endParaRPr lang="en-SG" sz="3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32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</a:t>
                      </a:r>
                      <a:endParaRPr lang="en-SG" sz="3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243" y="1417638"/>
            <a:ext cx="1576614" cy="151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17598" y="5021182"/>
            <a:ext cx="4963887" cy="4318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" name="Picture 9" descr="MCj023315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214865" y="5300588"/>
            <a:ext cx="1084716" cy="108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43081"/>
              </p:ext>
            </p:extLst>
          </p:nvPr>
        </p:nvGraphicFramePr>
        <p:xfrm>
          <a:off x="1117598" y="5498472"/>
          <a:ext cx="4963887" cy="609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795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68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 of</a:t>
                      </a:r>
                      <a:r>
                        <a:rPr lang="en-SG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probabilities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32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3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9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778" y="1012813"/>
            <a:ext cx="812649" cy="8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580570" y="274638"/>
            <a:ext cx="7910287" cy="11430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Strategy 2: Two Dice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02520"/>
              </p:ext>
            </p:extLst>
          </p:nvPr>
        </p:nvGraphicFramePr>
        <p:xfrm>
          <a:off x="251507" y="1469363"/>
          <a:ext cx="8007271" cy="455982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0945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50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3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37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0702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</a:t>
                      </a:r>
                      <a:r>
                        <a:rPr lang="en-SG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Score/ Outcome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Possible </a:t>
                      </a:r>
                      <a:r>
                        <a:rPr lang="en-SG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Arrangement(s</a:t>
                      </a: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Possible </a:t>
                      </a:r>
                      <a:r>
                        <a:rPr lang="en-SG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Arrangement (</a:t>
                      </a: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s)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 of getting the Total Score</a:t>
                      </a:r>
                      <a:endParaRPr lang="en-SG" sz="18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‘2’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(1,1)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(1,2) (2,1)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‘4’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(1,3) (3,1) (2,2)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‘5’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(1,4) (4,1) (3,2) (2,3)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‘6’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(1,5) (5,1) (4,2) (2,4) (3,3)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‘7’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(1,6) (6,1) (5,2) (2,5) (4,3) (3,4)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‘8’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(2,6) (6,2) (5,3) (3,5) (4,4)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‘9’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(3,6) (6,3) (4,5) (5,4)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‘10’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(4,6) (6,4) (5,5)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‘11’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(5,6)  (</a:t>
                      </a: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6,5</a:t>
                      </a: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‘12’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(6,6) 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1/36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1508" y="3891291"/>
            <a:ext cx="7636898" cy="324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 descr="MCj023315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888406" y="4053291"/>
            <a:ext cx="1084716" cy="108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81428"/>
              </p:ext>
            </p:extLst>
          </p:nvPr>
        </p:nvGraphicFramePr>
        <p:xfrm>
          <a:off x="5403270" y="6029185"/>
          <a:ext cx="2855508" cy="609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551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37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Sum of probabilities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25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47650" y="190500"/>
            <a:ext cx="8566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endParaRPr lang="en-US" sz="36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5290" y="1257301"/>
            <a:ext cx="8443914" cy="52403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SG" sz="2800" dirty="0" smtClean="0"/>
              <a:t>	Strategy 1: One Die</a:t>
            </a:r>
          </a:p>
          <a:p>
            <a:pPr>
              <a:buNone/>
            </a:pPr>
            <a:r>
              <a:rPr lang="en-US" sz="2800" dirty="0" smtClean="0"/>
              <a:t>	Probability of getting a total score of ‘6’ = 1/6</a:t>
            </a:r>
          </a:p>
          <a:p>
            <a:pPr>
              <a:buNone/>
            </a:pPr>
            <a:endParaRPr lang="en-SG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SG" sz="2800" dirty="0"/>
              <a:t>	Strategy </a:t>
            </a:r>
            <a:r>
              <a:rPr lang="en-SG" sz="2800" dirty="0" smtClean="0"/>
              <a:t>2: Two Dice</a:t>
            </a:r>
            <a:endParaRPr lang="en-SG" sz="2800" dirty="0"/>
          </a:p>
          <a:p>
            <a:pPr>
              <a:buNone/>
            </a:pPr>
            <a:r>
              <a:rPr lang="en-US" sz="2800" dirty="0"/>
              <a:t>	Probability of getting a total score of ‘6’ = </a:t>
            </a:r>
            <a:r>
              <a:rPr lang="en-US" sz="2800" dirty="0" smtClean="0"/>
              <a:t>5/36</a:t>
            </a:r>
            <a:endParaRPr lang="en-SG" sz="2800" dirty="0"/>
          </a:p>
          <a:p>
            <a:pPr>
              <a:buNone/>
            </a:pPr>
            <a:endParaRPr lang="en-SG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	The contestant has a higher chance of </a:t>
            </a:r>
            <a:r>
              <a:rPr lang="en-SG" dirty="0" smtClean="0"/>
              <a:t>winning </a:t>
            </a:r>
            <a:r>
              <a:rPr lang="en-SG" dirty="0"/>
              <a:t>the $1000 </a:t>
            </a:r>
            <a:r>
              <a:rPr lang="en-SG" dirty="0" smtClean="0"/>
              <a:t>cash if he/she chooses to use one die.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572808" y="290950"/>
            <a:ext cx="7301192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SG" sz="3200" b="1" dirty="0"/>
              <a:t>Case Study 1</a:t>
            </a:r>
            <a:r>
              <a:rPr lang="en-SG" sz="3200" dirty="0"/>
              <a:t>:</a:t>
            </a:r>
            <a:r>
              <a:rPr lang="en-SG" sz="3200" b="1" dirty="0"/>
              <a:t> Game Show </a:t>
            </a:r>
            <a:endParaRPr lang="en-GB" sz="32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06" y="1121210"/>
            <a:ext cx="727795" cy="69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43" y="2665995"/>
            <a:ext cx="1215964" cy="121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 descr="C:\Users\yee_yew_chong\AppData\Local\Microsoft\Windows\Temporary Internet Files\Content.IE5\HAK5J9IF\MCj0439847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3074" y="5838092"/>
            <a:ext cx="1500726" cy="9437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35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8255" y="4835121"/>
            <a:ext cx="7232072" cy="5267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595086" y="274638"/>
            <a:ext cx="8472714" cy="11430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Observed and Expected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9"/>
              <p:cNvSpPr txBox="1">
                <a:spLocks noChangeArrowheads="1"/>
              </p:cNvSpPr>
              <p:nvPr/>
            </p:nvSpPr>
            <p:spPr>
              <a:xfrm>
                <a:off x="373740" y="1161144"/>
                <a:ext cx="8378371" cy="5529942"/>
              </a:xfrm>
              <a:prstGeom prst="rect">
                <a:avLst/>
              </a:prstGeom>
              <a:noFill/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 smtClean="0"/>
                  <a:t>Observed frequency is the number of times a specified phenomenon has occurred.</a:t>
                </a:r>
              </a:p>
              <a:p>
                <a:pPr>
                  <a:spcBef>
                    <a:spcPts val="600"/>
                  </a:spcBef>
                  <a:buFont typeface="Arial"/>
                  <a:buNone/>
                </a:pPr>
                <a:r>
                  <a:rPr lang="en-US" sz="2400" dirty="0" smtClean="0"/>
                  <a:t>	</a:t>
                </a:r>
                <a:r>
                  <a:rPr lang="en-US" sz="2200" dirty="0" smtClean="0"/>
                  <a:t>e.g. when we toss </a:t>
                </a:r>
                <a:r>
                  <a:rPr lang="en-US" sz="2200" dirty="0"/>
                  <a:t>2</a:t>
                </a:r>
                <a:r>
                  <a:rPr lang="en-US" sz="2200" dirty="0" smtClean="0"/>
                  <a:t> fair six-sided dice </a:t>
                </a:r>
                <a:r>
                  <a:rPr lang="en-US" sz="2200" dirty="0"/>
                  <a:t>5</a:t>
                </a:r>
                <a:r>
                  <a:rPr lang="en-US" sz="2200" dirty="0" smtClean="0"/>
                  <a:t>,000 times and a total score of ‘6’ shows up on 690 occasions, the observed frequency for ‘6’ is 690.</a:t>
                </a:r>
              </a:p>
              <a:p>
                <a:pPr>
                  <a:lnSpc>
                    <a:spcPct val="90000"/>
                  </a:lnSpc>
                  <a:buFont typeface="Arial"/>
                  <a:buNone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 smtClean="0"/>
                  <a:t>Expected frequency is the estimated number of times a specified phenomenon will occur based on probability and the total frequency. </a:t>
                </a:r>
              </a:p>
              <a:p>
                <a:pPr marL="0" indent="0" algn="ctr">
                  <a:lnSpc>
                    <a:spcPct val="90000"/>
                  </a:lnSpc>
                  <a:spcAft>
                    <a:spcPts val="1200"/>
                  </a:spcAft>
                  <a:buNone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Expected frequency = Probability    Total Frequency</a:t>
                </a:r>
              </a:p>
              <a:p>
                <a:pPr>
                  <a:spcBef>
                    <a:spcPts val="600"/>
                  </a:spcBef>
                  <a:buNone/>
                </a:pPr>
                <a:r>
                  <a:rPr lang="en-US" sz="2200" dirty="0" smtClean="0"/>
                  <a:t>	e.g</a:t>
                </a:r>
                <a:r>
                  <a:rPr lang="en-US" sz="2200" dirty="0"/>
                  <a:t>. when we </a:t>
                </a:r>
                <a:r>
                  <a:rPr lang="en-US" sz="2200" dirty="0" smtClean="0"/>
                  <a:t>toss </a:t>
                </a:r>
                <a:r>
                  <a:rPr lang="en-US" sz="2200" dirty="0"/>
                  <a:t>2</a:t>
                </a:r>
                <a:r>
                  <a:rPr lang="en-US" sz="2200" dirty="0" smtClean="0"/>
                  <a:t> fair six-sided dice </a:t>
                </a:r>
                <a:r>
                  <a:rPr lang="en-US" sz="2200" dirty="0"/>
                  <a:t>5</a:t>
                </a:r>
                <a:r>
                  <a:rPr lang="en-US" sz="2200" dirty="0" smtClean="0"/>
                  <a:t>,000 times, </a:t>
                </a:r>
              </a:p>
              <a:p>
                <a:pPr>
                  <a:spcBef>
                    <a:spcPts val="600"/>
                  </a:spcBef>
                  <a:buNone/>
                </a:pPr>
                <a:r>
                  <a:rPr lang="en-US" sz="2400" dirty="0" smtClean="0"/>
                  <a:t>	</a:t>
                </a:r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Expected frequency 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for ‘6’ = 5/36 </a:t>
                </a:r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5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,000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  <a:cs typeface="Arial" pitchFamily="34" charset="0"/>
                      </a:rPr>
                      <m:t>≈</m:t>
                    </m:r>
                  </m:oMath>
                </a14:m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694.44</a:t>
                </a:r>
                <a:endParaRPr lang="en-US" sz="22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spcBef>
                    <a:spcPts val="600"/>
                  </a:spcBef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Rectangl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40" y="1161144"/>
                <a:ext cx="8378371" cy="5529942"/>
              </a:xfrm>
              <a:prstGeom prst="rect">
                <a:avLst/>
              </a:prstGeom>
              <a:blipFill rotWithShape="1">
                <a:blip r:embed="rId3"/>
                <a:stretch>
                  <a:fillRect l="-1236" t="-18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206662"/>
              </p:ext>
            </p:extLst>
          </p:nvPr>
        </p:nvGraphicFramePr>
        <p:xfrm>
          <a:off x="5578134" y="4949769"/>
          <a:ext cx="230432" cy="31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4" imgW="114120" imgH="126720" progId="Equation.3">
                  <p:embed/>
                </p:oleObj>
              </mc:Choice>
              <mc:Fallback>
                <p:oleObj name="Equation" r:id="rId4" imgW="11412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78134" y="4949769"/>
                        <a:ext cx="230432" cy="310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687599"/>
              </p:ext>
            </p:extLst>
          </p:nvPr>
        </p:nvGraphicFramePr>
        <p:xfrm>
          <a:off x="4926103" y="5959337"/>
          <a:ext cx="230432" cy="31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Equation" r:id="rId6" imgW="114120" imgH="126720" progId="Equation.3">
                  <p:embed/>
                </p:oleObj>
              </mc:Choice>
              <mc:Fallback>
                <p:oleObj name="Equation" r:id="rId6" imgW="114120" imgH="12672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6103" y="5959337"/>
                        <a:ext cx="230432" cy="310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91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3"/>
          <p:cNvSpPr txBox="1">
            <a:spLocks noChangeArrowheads="1"/>
          </p:cNvSpPr>
          <p:nvPr/>
        </p:nvSpPr>
        <p:spPr>
          <a:xfrm>
            <a:off x="396651" y="1045029"/>
            <a:ext cx="7945271" cy="5538389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2400" dirty="0" smtClean="0"/>
              <a:t>If we simulate the tossing of two fair dice </a:t>
            </a:r>
            <a:r>
              <a:rPr lang="en-US" sz="2400" dirty="0"/>
              <a:t>5</a:t>
            </a:r>
            <a:r>
              <a:rPr lang="en-US" sz="2400" dirty="0" smtClean="0"/>
              <a:t>,000 times, we obtain the distribution of the frequency of the total score as shown:</a:t>
            </a:r>
          </a:p>
          <a:p>
            <a:pPr indent="0">
              <a:buFont typeface="Arial"/>
              <a:buNone/>
            </a:pPr>
            <a:endParaRPr lang="en-US" sz="1400" dirty="0" smtClean="0"/>
          </a:p>
          <a:p>
            <a:pPr indent="0">
              <a:buFont typeface="Arial"/>
              <a:buNone/>
            </a:pPr>
            <a:endParaRPr lang="en-US" sz="2000" dirty="0" smtClean="0"/>
          </a:p>
          <a:p>
            <a:pPr indent="0">
              <a:buFont typeface="Arial"/>
              <a:buNone/>
            </a:pPr>
            <a:endParaRPr lang="en-US" sz="2000" dirty="0" smtClean="0"/>
          </a:p>
          <a:p>
            <a:pPr indent="0">
              <a:buFont typeface="Arial"/>
              <a:buNone/>
            </a:pPr>
            <a:endParaRPr lang="en-US" sz="2000" dirty="0" smtClean="0"/>
          </a:p>
          <a:p>
            <a:pPr indent="0">
              <a:buFont typeface="Arial"/>
              <a:buNone/>
            </a:pPr>
            <a:endParaRPr lang="en-US" sz="2000" dirty="0" smtClean="0"/>
          </a:p>
          <a:p>
            <a:pPr indent="0">
              <a:buFont typeface="Arial"/>
              <a:buNone/>
            </a:pPr>
            <a:endParaRPr lang="en-US" sz="2000" dirty="0" smtClean="0"/>
          </a:p>
          <a:p>
            <a:pPr indent="0">
              <a:buNone/>
            </a:pPr>
            <a:endParaRPr lang="en-US" sz="2800" kern="0" dirty="0" smtClean="0">
              <a:latin typeface="Arial" pitchFamily="34" charset="0"/>
              <a:cs typeface="Arial" pitchFamily="34" charset="0"/>
            </a:endParaRPr>
          </a:p>
          <a:p>
            <a:pPr marL="800100" indent="-457200">
              <a:buFont typeface="Wingdings" pitchFamily="2" charset="2"/>
              <a:buChar char="Ø"/>
            </a:pPr>
            <a:endParaRPr lang="en-US" sz="2800" kern="0" dirty="0" smtClean="0">
              <a:latin typeface="Arial" pitchFamily="34" charset="0"/>
              <a:cs typeface="Arial" pitchFamily="34" charset="0"/>
            </a:endParaRPr>
          </a:p>
          <a:p>
            <a:pPr marL="800100" indent="-457200">
              <a:buFont typeface="Wingdings" pitchFamily="2" charset="2"/>
              <a:buChar char="Ø"/>
            </a:pPr>
            <a:r>
              <a:rPr lang="en-US" sz="2800" kern="0" dirty="0" smtClean="0">
                <a:latin typeface="Arial" pitchFamily="34" charset="0"/>
                <a:cs typeface="Arial" pitchFamily="34" charset="0"/>
              </a:rPr>
              <a:t>When a large number of trials is performed, t</a:t>
            </a:r>
            <a:r>
              <a:rPr lang="en-US" sz="2800" dirty="0" smtClean="0"/>
              <a:t>he observed frequency is very close to the expected frequency.</a:t>
            </a:r>
          </a:p>
          <a:p>
            <a:pPr indent="0">
              <a:buFont typeface="Arial"/>
              <a:buNone/>
            </a:pPr>
            <a:endParaRPr lang="en-US" sz="2400" dirty="0" smtClean="0"/>
          </a:p>
          <a:p>
            <a:pPr indent="0">
              <a:buFont typeface="Arial"/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81749"/>
              </p:ext>
            </p:extLst>
          </p:nvPr>
        </p:nvGraphicFramePr>
        <p:xfrm>
          <a:off x="1034212" y="2264660"/>
          <a:ext cx="2463731" cy="2887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89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Total Score</a:t>
                      </a:r>
                      <a:endParaRPr lang="en-SG" sz="1400" b="0" i="0" u="none" strike="noStrike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Expected  Frequency</a:t>
                      </a:r>
                      <a:endParaRPr lang="en-SG" sz="1400" b="0" i="0" u="none" strike="noStrike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Observed Frequency</a:t>
                      </a:r>
                      <a:endParaRPr lang="en-SG" sz="1400" b="0" i="0" u="none" strike="noStrike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‘2’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138.89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130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‘3’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277.78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279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‘4’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416.67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424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‘5’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555.56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558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‘6’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694.44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690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‘7’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833.33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822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‘8’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694.44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702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‘9’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555.56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552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‘10’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416.67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414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‘11’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277.78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289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‘12’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138.89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136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595086" y="274638"/>
            <a:ext cx="8472714" cy="11430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Observed and Expected Frequency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8846" y="4796019"/>
            <a:ext cx="101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Score</a:t>
            </a:r>
            <a:endParaRPr lang="en-SG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904116"/>
              </p:ext>
            </p:extLst>
          </p:nvPr>
        </p:nvGraphicFramePr>
        <p:xfrm>
          <a:off x="3908421" y="20724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2925780" y="3153082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Frequency</a:t>
            </a:r>
            <a:endParaRPr lang="en-SG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47650" y="190500"/>
            <a:ext cx="8566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endParaRPr lang="en-US" sz="36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572808" y="290950"/>
            <a:ext cx="7301192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SG" sz="3200" b="1" dirty="0"/>
              <a:t>Case Study </a:t>
            </a:r>
            <a:r>
              <a:rPr lang="en-SG" sz="3200" b="1" dirty="0" smtClean="0"/>
              <a:t>2</a:t>
            </a:r>
            <a:r>
              <a:rPr lang="en-SG" sz="3200" dirty="0" smtClean="0"/>
              <a:t>:</a:t>
            </a:r>
            <a:r>
              <a:rPr lang="en-SG" sz="3200" b="1" dirty="0" smtClean="0"/>
              <a:t> Hepatitis-C</a:t>
            </a:r>
            <a:endParaRPr lang="en-GB" sz="32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8486" y="1355130"/>
            <a:ext cx="6671571" cy="18674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buFont typeface="Arial"/>
              <a:buNone/>
            </a:pPr>
            <a:r>
              <a:rPr lang="en-SG" b="1" dirty="0" smtClean="0"/>
              <a:t>	</a:t>
            </a:r>
            <a:r>
              <a:rPr lang="en-SG" dirty="0" smtClean="0"/>
              <a:t>What is the chance that Joshua has the Hepatitis-C virus, </a:t>
            </a:r>
            <a:r>
              <a:rPr lang="en-SG" b="1" dirty="0" smtClean="0"/>
              <a:t>given that he was tested positive</a:t>
            </a:r>
            <a:r>
              <a:rPr lang="en-SG" dirty="0"/>
              <a:t>?</a:t>
            </a:r>
            <a:endParaRPr lang="en-SG" dirty="0" smtClean="0"/>
          </a:p>
          <a:p>
            <a:pPr>
              <a:buFont typeface="Arial"/>
              <a:buNone/>
            </a:pPr>
            <a:endParaRPr lang="en-GB" sz="24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57" y="1618746"/>
            <a:ext cx="1088572" cy="120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98487" y="3802952"/>
            <a:ext cx="7215856" cy="2197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T</a:t>
            </a:r>
            <a:r>
              <a:rPr lang="en-SG" sz="2400" dirty="0" smtClean="0">
                <a:latin typeface="Arial" pitchFamily="34" charset="0"/>
                <a:cs typeface="Arial" pitchFamily="34" charset="0"/>
              </a:rPr>
              <a:t>he test kit is 97% accurate in giving the correct test result</a:t>
            </a:r>
          </a:p>
          <a:p>
            <a:pPr marL="342900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n-SG" sz="2400" dirty="0" smtClean="0">
                <a:latin typeface="Arial" pitchFamily="34" charset="0"/>
                <a:cs typeface="Arial" pitchFamily="34" charset="0"/>
              </a:rPr>
              <a:t>Singapore has a population of 5,600,000</a:t>
            </a:r>
          </a:p>
          <a:p>
            <a:pPr marL="342900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n-SG" sz="2400" dirty="0" smtClean="0">
                <a:latin typeface="Arial" pitchFamily="34" charset="0"/>
                <a:cs typeface="Arial" pitchFamily="34" charset="0"/>
              </a:rPr>
              <a:t>0.5% of the population in Singapore is infected with the Hepatitis-C virus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C:\Users\wilbur_tan\AppData\Local\Microsoft\Windows\Temporary Internet Files\Content.IE5\MUCY3Q2D\MC90019910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1814" y="3802951"/>
            <a:ext cx="1053929" cy="1049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5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92CC40256BA743BB061CE4353DE5A8" ma:contentTypeVersion="0" ma:contentTypeDescription="Create a new document." ma:contentTypeScope="" ma:versionID="53541e5cc2014cdc8811c88d2119b944">
  <xsd:schema xmlns:xsd="http://www.w3.org/2001/XMLSchema" xmlns:xs="http://www.w3.org/2001/XMLSchema" xmlns:p="http://schemas.microsoft.com/office/2006/metadata/properties" xmlns:ns2="11cbfdd1-0d15-4d2e-8163-76ddba46e71e" targetNamespace="http://schemas.microsoft.com/office/2006/metadata/properties" ma:root="true" ma:fieldsID="c9f6bf29eb9c4ae868f849c8f66196af" ns2:_="">
    <xsd:import namespace="11cbfdd1-0d15-4d2e-8163-76ddba46e7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bfdd1-0d15-4d2e-8163-76ddba46e71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1cbfdd1-0d15-4d2e-8163-76ddba46e71e">2VY3XA7RMHT7-1431402006-129</_dlc_DocId>
    <_dlc_DocIdUrl xmlns="11cbfdd1-0d15-4d2e-8163-76ddba46e71e">
      <Url>https://rp-sp.rp.edu.sg/sites/LCMS_0-0-A113-1/_layouts/15/DocIdRedir.aspx?ID=2VY3XA7RMHT7-1431402006-129</Url>
      <Description>2VY3XA7RMHT7-1431402006-129</Description>
    </_dlc_DocIdUrl>
  </documentManagement>
</p:properties>
</file>

<file path=customXml/itemProps1.xml><?xml version="1.0" encoding="utf-8"?>
<ds:datastoreItem xmlns:ds="http://schemas.openxmlformats.org/officeDocument/2006/customXml" ds:itemID="{519D8B2B-13AC-45D2-999A-7AEA4C805D95}"/>
</file>

<file path=customXml/itemProps2.xml><?xml version="1.0" encoding="utf-8"?>
<ds:datastoreItem xmlns:ds="http://schemas.openxmlformats.org/officeDocument/2006/customXml" ds:itemID="{71E5F844-1C17-4BD5-95E2-8ACF4D330AD7}"/>
</file>

<file path=customXml/itemProps3.xml><?xml version="1.0" encoding="utf-8"?>
<ds:datastoreItem xmlns:ds="http://schemas.openxmlformats.org/officeDocument/2006/customXml" ds:itemID="{B5004FE9-62E2-4732-ACB8-A4DD653B4569}"/>
</file>

<file path=customXml/itemProps4.xml><?xml version="1.0" encoding="utf-8"?>
<ds:datastoreItem xmlns:ds="http://schemas.openxmlformats.org/officeDocument/2006/customXml" ds:itemID="{231C760B-1258-460B-A50D-1F5304E2678D}"/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1652</Words>
  <Application>Microsoft Office PowerPoint</Application>
  <PresentationFormat>On-screen Show (4:3)</PresentationFormat>
  <Paragraphs>535</Paragraphs>
  <Slides>25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P11 Making Sense of Things 6th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A113-S10-Making Sense of Things</dc:title>
  <dc:creator>Chng Lina</dc:creator>
  <cp:lastModifiedBy>Chng Lina</cp:lastModifiedBy>
  <cp:revision>224</cp:revision>
  <dcterms:created xsi:type="dcterms:W3CDTF">2011-06-07T03:26:48Z</dcterms:created>
  <dcterms:modified xsi:type="dcterms:W3CDTF">2017-07-31T01:55:56Z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0x0101008192CC40256BA743BB061CE4353DE5A8</vt:lpwstr>
  </property>
  <property fmtid="{D5CDD505-2E9C-101B-9397-08002B2CF9AE}" pid="3" name="_dlc_DocIdItemGuid">
    <vt:lpwstr>14b16c07-4b51-469b-b50c-43d1858eff40</vt:lpwstr>
  </property>
</Properties>
</file>