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83" r:id="rId14"/>
    <p:sldId id="272" r:id="rId15"/>
    <p:sldId id="273" r:id="rId16"/>
    <p:sldId id="274" r:id="rId17"/>
    <p:sldId id="282" r:id="rId18"/>
    <p:sldId id="279" r:id="rId19"/>
    <p:sldId id="280" r:id="rId20"/>
    <p:sldId id="276" r:id="rId21"/>
    <p:sldId id="275" r:id="rId22"/>
    <p:sldId id="28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B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89916" autoAdjust="0"/>
  </p:normalViewPr>
  <p:slideViewPr>
    <p:cSldViewPr snapToGrid="0" snapToObjects="1">
      <p:cViewPr varScale="1">
        <p:scale>
          <a:sx n="66" d="100"/>
          <a:sy n="66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customXml" Target="../customXml/item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40A1F-D279-4DD6-9ED6-4DAC1D81A146}" type="datetimeFigureOut">
              <a:rPr lang="en-SG" smtClean="0"/>
              <a:t>4/8/2017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2FD98-0635-4D47-97DC-34322AC90C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938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2FD98-0635-4D47-97DC-34322AC90C7A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2152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2FD98-0635-4D47-97DC-34322AC90C7A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3636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2FD98-0635-4D47-97DC-34322AC90C7A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913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2FD98-0635-4D47-97DC-34322AC90C7A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445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51" y="1"/>
            <a:ext cx="9169851" cy="6877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4004" y="1935042"/>
            <a:ext cx="5104098" cy="136044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5000"/>
              </a:lnSpc>
              <a:spcBef>
                <a:spcPts val="0"/>
              </a:spcBef>
              <a:defRPr sz="55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COVER PAGE</a:t>
            </a:r>
            <a:br>
              <a:rPr lang="en-US" dirty="0" smtClean="0"/>
            </a:br>
            <a:r>
              <a:rPr lang="en-US" dirty="0" smtClean="0"/>
              <a:t>TEMPLATE</a:t>
            </a:r>
            <a:endParaRPr lang="en-US" dirty="0"/>
          </a:p>
        </p:txBody>
      </p:sp>
      <p:pic>
        <p:nvPicPr>
          <p:cNvPr id="3" name="Picture 2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11" y="462074"/>
            <a:ext cx="1248980" cy="40413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04" y="3295487"/>
            <a:ext cx="5104098" cy="49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 smtClean="0"/>
              <a:t>Sub header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4648200"/>
            <a:ext cx="21590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Your department</a:t>
            </a:r>
            <a:endParaRPr lang="en-GB" dirty="0"/>
          </a:p>
        </p:txBody>
      </p:sp>
      <p:pic>
        <p:nvPicPr>
          <p:cNvPr id="10242" name="Picture 2" descr="C:\Documents and Settings\xinjie\Desktop\RPSG Stuffs\Letterheads_hires\letterhead_logos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62560" y="6207760"/>
            <a:ext cx="4715969" cy="50542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89" y="4411579"/>
            <a:ext cx="2513411" cy="2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354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-1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" y="19845"/>
            <a:ext cx="9143391" cy="6857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0415" y="2540256"/>
            <a:ext cx="5104098" cy="201871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4200"/>
              </a:lnSpc>
              <a:spcBef>
                <a:spcPts val="0"/>
              </a:spcBef>
              <a:defRPr sz="43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CHAPTER DIVIDER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07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4927600" y="962526"/>
            <a:ext cx="3558606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49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876800" y="962526"/>
            <a:ext cx="36099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6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4851400" y="962526"/>
            <a:ext cx="36353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5610" y="962526"/>
            <a:ext cx="7820596" cy="52217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68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4004" y="1935042"/>
            <a:ext cx="7533068" cy="2027357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000000"/>
                </a:solidFill>
              </a:rPr>
              <a:t>P12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Hack-a-Shaq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6</a:t>
            </a:r>
            <a:r>
              <a:rPr lang="en-US" sz="4000" baseline="30000" dirty="0" smtClean="0"/>
              <a:t>th</a:t>
            </a:r>
            <a:r>
              <a:rPr lang="en-US" sz="4000" dirty="0" smtClean="0"/>
              <a:t> Presentation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084972" y="3906027"/>
            <a:ext cx="2501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A113 – Mathematics</a:t>
            </a:r>
          </a:p>
        </p:txBody>
      </p:sp>
    </p:spTree>
    <p:extLst>
      <p:ext uri="{BB962C8B-B14F-4D97-AF65-F5344CB8AC3E}">
        <p14:creationId xmlns:p14="http://schemas.microsoft.com/office/powerpoint/2010/main" val="19722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95086" y="274638"/>
            <a:ext cx="8091714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Chances of winning the game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266372"/>
            <a:ext cx="9194800" cy="426720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altLang="zh-CN" sz="2400" dirty="0" smtClean="0">
                <a:ea typeface="SimSun" pitchFamily="2" charset="-122"/>
              </a:rPr>
              <a:t>Dallas Mavericks is leading Phoenix Suns </a:t>
            </a:r>
            <a:r>
              <a:rPr lang="en-US" altLang="zh-SG" sz="2400" dirty="0" smtClean="0">
                <a:ea typeface="SimSun" pitchFamily="2" charset="-122"/>
              </a:rPr>
              <a:t>94</a:t>
            </a:r>
            <a:r>
              <a:rPr lang="en-US" altLang="zh-CN" sz="2400" dirty="0" smtClean="0">
                <a:ea typeface="SimSun" pitchFamily="2" charset="-122"/>
              </a:rPr>
              <a:t>-89 in the last 2 minutes. Dallas Mavericks will win if Shaq scores </a:t>
            </a:r>
            <a:r>
              <a:rPr lang="en-US" altLang="zh-CN" sz="2400" b="1" dirty="0" smtClean="0">
                <a:ea typeface="SimSun" pitchFamily="2" charset="-122"/>
              </a:rPr>
              <a:t>less than 5</a:t>
            </a:r>
          </a:p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altLang="zh-CN" sz="2400" b="1" dirty="0" smtClean="0">
                <a:ea typeface="SimSun" pitchFamily="2" charset="-122"/>
              </a:rPr>
              <a:t>out of the </a:t>
            </a:r>
            <a:r>
              <a:rPr lang="en-US" altLang="zh-SG" sz="2400" b="1" dirty="0" smtClean="0">
                <a:ea typeface="SimSun" pitchFamily="2" charset="-122"/>
              </a:rPr>
              <a:t>8</a:t>
            </a:r>
            <a:r>
              <a:rPr lang="en-US" altLang="zh-CN" sz="2400" b="1" dirty="0" smtClean="0">
                <a:ea typeface="SimSun" pitchFamily="2" charset="-122"/>
              </a:rPr>
              <a:t> free throws</a:t>
            </a:r>
            <a:r>
              <a:rPr lang="en-US" altLang="zh-SG" sz="2400" b="1" dirty="0" smtClean="0">
                <a:ea typeface="SimSun" pitchFamily="2" charset="-122"/>
              </a:rPr>
              <a:t> (i.e. 4 or less)</a:t>
            </a:r>
            <a:r>
              <a:rPr lang="en-US" altLang="zh-CN" sz="2400" dirty="0" smtClean="0">
                <a:ea typeface="SimSun" pitchFamily="2" charset="-122"/>
              </a:rPr>
              <a:t>.</a:t>
            </a:r>
            <a:r>
              <a:rPr lang="en-US" altLang="zh-CN" sz="2400" b="1" dirty="0" smtClean="0">
                <a:ea typeface="SimSun" pitchFamily="2" charset="-122"/>
              </a:rPr>
              <a:t> </a:t>
            </a:r>
          </a:p>
          <a:p>
            <a:pPr>
              <a:lnSpc>
                <a:spcPct val="80000"/>
              </a:lnSpc>
            </a:pPr>
            <a:endParaRPr lang="en-US" altLang="zh-CN" sz="2400" dirty="0" smtClean="0">
              <a:ea typeface="SimSun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 smtClean="0">
                <a:ea typeface="SimSun" pitchFamily="2" charset="-122"/>
              </a:rPr>
              <a:t>Let </a:t>
            </a:r>
            <a:r>
              <a:rPr lang="en-US" altLang="zh-CN" sz="2400" i="1" dirty="0" smtClean="0">
                <a:latin typeface="Times New Roman" pitchFamily="18" charset="0"/>
                <a:ea typeface="SimSun" pitchFamily="2" charset="-122"/>
              </a:rPr>
              <a:t>X</a:t>
            </a:r>
            <a:r>
              <a:rPr lang="en-US" altLang="zh-CN" sz="2400" dirty="0" smtClean="0">
                <a:ea typeface="SimSun" pitchFamily="2" charset="-122"/>
              </a:rPr>
              <a:t> denote the number of successful free throws.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400" dirty="0" smtClean="0">
              <a:ea typeface="SimSun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 smtClean="0">
                <a:ea typeface="SimSun" pitchFamily="2" charset="-122"/>
              </a:rPr>
              <a:t>P(</a:t>
            </a:r>
            <a:r>
              <a:rPr lang="en-US" altLang="zh-CN" sz="2400" i="1" dirty="0" smtClean="0">
                <a:latin typeface="Times New Roman" pitchFamily="18" charset="0"/>
                <a:ea typeface="SimSun" pitchFamily="2" charset="-122"/>
              </a:rPr>
              <a:t>X</a:t>
            </a:r>
            <a:r>
              <a:rPr lang="en-US" altLang="zh-CN" sz="2400" dirty="0" smtClean="0">
                <a:ea typeface="SimSun" pitchFamily="2" charset="-122"/>
              </a:rPr>
              <a:t> &lt; 5)	= P(</a:t>
            </a:r>
            <a:r>
              <a:rPr lang="en-US" altLang="zh-CN" sz="2400" i="1" dirty="0" smtClean="0">
                <a:latin typeface="Times New Roman" pitchFamily="18" charset="0"/>
                <a:ea typeface="SimSun" pitchFamily="2" charset="-122"/>
              </a:rPr>
              <a:t>X </a:t>
            </a:r>
            <a:r>
              <a:rPr lang="en-US" altLang="zh-CN" sz="2400" dirty="0" smtClean="0">
                <a:ea typeface="SimSun" pitchFamily="2" charset="-122"/>
              </a:rPr>
              <a:t>= 0) + P(</a:t>
            </a:r>
            <a:r>
              <a:rPr lang="en-US" altLang="zh-CN" sz="2400" i="1" dirty="0" smtClean="0">
                <a:latin typeface="Times New Roman" pitchFamily="18" charset="0"/>
                <a:ea typeface="SimSun" pitchFamily="2" charset="-122"/>
              </a:rPr>
              <a:t>X </a:t>
            </a:r>
            <a:r>
              <a:rPr lang="en-US" altLang="zh-CN" sz="2400" dirty="0" smtClean="0">
                <a:ea typeface="SimSun" pitchFamily="2" charset="-122"/>
              </a:rPr>
              <a:t>= 1) + P(</a:t>
            </a:r>
            <a:r>
              <a:rPr lang="en-US" altLang="zh-CN" sz="2400" i="1" dirty="0" smtClean="0">
                <a:latin typeface="Times New Roman" pitchFamily="18" charset="0"/>
                <a:ea typeface="SimSun" pitchFamily="2" charset="-122"/>
              </a:rPr>
              <a:t>X </a:t>
            </a:r>
            <a:r>
              <a:rPr lang="en-US" altLang="zh-CN" sz="2400" dirty="0" smtClean="0">
                <a:ea typeface="SimSun" pitchFamily="2" charset="-122"/>
              </a:rPr>
              <a:t>= 2) </a:t>
            </a:r>
            <a:r>
              <a:rPr lang="en-US" altLang="zh-CN" sz="2400" dirty="0">
                <a:ea typeface="SimSun" pitchFamily="2" charset="-122"/>
              </a:rPr>
              <a:t>+ P(</a:t>
            </a:r>
            <a:r>
              <a:rPr lang="en-US" altLang="zh-CN" sz="2400" i="1" dirty="0">
                <a:latin typeface="Times New Roman" pitchFamily="18" charset="0"/>
                <a:ea typeface="SimSun" pitchFamily="2" charset="-122"/>
              </a:rPr>
              <a:t>X </a:t>
            </a:r>
            <a:r>
              <a:rPr lang="en-US" altLang="zh-CN" sz="2400" dirty="0">
                <a:ea typeface="SimSun" pitchFamily="2" charset="-122"/>
              </a:rPr>
              <a:t>= </a:t>
            </a:r>
            <a:r>
              <a:rPr lang="en-US" altLang="zh-CN" sz="2400" dirty="0" smtClean="0">
                <a:ea typeface="SimSun" pitchFamily="2" charset="-122"/>
              </a:rPr>
              <a:t>3</a:t>
            </a:r>
            <a:r>
              <a:rPr lang="en-US" altLang="zh-CN" sz="2400" dirty="0">
                <a:ea typeface="SimSun" pitchFamily="2" charset="-122"/>
              </a:rPr>
              <a:t>) </a:t>
            </a:r>
            <a:r>
              <a:rPr lang="en-US" altLang="zh-CN" sz="2400" dirty="0" smtClean="0">
                <a:ea typeface="SimSun" pitchFamily="2" charset="-122"/>
              </a:rPr>
              <a:t>+P(</a:t>
            </a:r>
            <a:r>
              <a:rPr lang="en-US" altLang="zh-CN" sz="2400" i="1" dirty="0" smtClean="0">
                <a:latin typeface="Times New Roman" pitchFamily="18" charset="0"/>
                <a:ea typeface="SimSun" pitchFamily="2" charset="-122"/>
              </a:rPr>
              <a:t>X </a:t>
            </a:r>
            <a:r>
              <a:rPr lang="en-US" altLang="zh-CN" sz="2400" dirty="0">
                <a:ea typeface="SimSun" pitchFamily="2" charset="-122"/>
              </a:rPr>
              <a:t>= </a:t>
            </a:r>
            <a:r>
              <a:rPr lang="en-US" altLang="zh-CN" sz="2400" dirty="0" smtClean="0">
                <a:ea typeface="SimSun" pitchFamily="2" charset="-122"/>
              </a:rPr>
              <a:t>4)</a:t>
            </a:r>
            <a:r>
              <a:rPr lang="en-US" altLang="zh-CN" sz="2400" dirty="0">
                <a:ea typeface="SimSun" pitchFamily="2" charset="-122"/>
              </a:rPr>
              <a:t/>
            </a:r>
            <a:br>
              <a:rPr lang="en-US" altLang="zh-CN" sz="2400" dirty="0">
                <a:ea typeface="SimSun" pitchFamily="2" charset="-122"/>
              </a:rPr>
            </a:br>
            <a:endParaRPr lang="en-US" altLang="zh-CN" sz="2400" dirty="0" smtClean="0">
              <a:ea typeface="SimSun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    			= 0.002</a:t>
            </a:r>
            <a:r>
              <a:rPr lang="en-US" altLang="zh-SG" sz="2400" dirty="0" smtClean="0">
                <a:ea typeface="SimSun" pitchFamily="2" charset="-122"/>
              </a:rPr>
              <a:t>46 </a:t>
            </a:r>
            <a:r>
              <a:rPr lang="en-US" altLang="zh-CN" sz="2400" dirty="0" smtClean="0">
                <a:ea typeface="SimSun" pitchFamily="2" charset="-122"/>
              </a:rPr>
              <a:t>+ 0.02205</a:t>
            </a:r>
            <a:r>
              <a:rPr lang="en-US" sz="2400" dirty="0" smtClean="0"/>
              <a:t> + </a:t>
            </a:r>
            <a:r>
              <a:rPr lang="en-US" altLang="zh-CN" sz="2400" dirty="0" smtClean="0">
                <a:ea typeface="SimSun" pitchFamily="2" charset="-122"/>
              </a:rPr>
              <a:t>0.08631 + 0.19311+0.27002</a:t>
            </a:r>
            <a:br>
              <a:rPr lang="en-US" altLang="zh-CN" sz="2400" dirty="0" smtClean="0">
                <a:ea typeface="SimSun" pitchFamily="2" charset="-122"/>
              </a:rPr>
            </a:br>
            <a:endParaRPr lang="en-US" altLang="zh-CN" sz="2400" dirty="0" smtClean="0">
              <a:ea typeface="SimSun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 smtClean="0">
                <a:ea typeface="SimSun" pitchFamily="2" charset="-122"/>
              </a:rPr>
              <a:t>				= </a:t>
            </a:r>
            <a:r>
              <a:rPr lang="en-US" sz="2400" dirty="0" smtClean="0"/>
              <a:t>0.</a:t>
            </a:r>
            <a:r>
              <a:rPr lang="en-US" sz="2400" dirty="0" smtClean="0">
                <a:ea typeface="SimSun" pitchFamily="2" charset="-122"/>
              </a:rPr>
              <a:t>57395</a:t>
            </a: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≈0.574</a:t>
            </a:r>
            <a:r>
              <a:rPr lang="en-US" altLang="zh-CN" sz="2400" dirty="0" smtClean="0">
                <a:ea typeface="SimSun" pitchFamily="2" charset="-122"/>
              </a:rPr>
              <a:t/>
            </a:r>
            <a:br>
              <a:rPr lang="en-US" altLang="zh-CN" sz="2400" dirty="0" smtClean="0">
                <a:ea typeface="SimSun" pitchFamily="2" charset="-122"/>
              </a:rPr>
            </a:br>
            <a:endParaRPr lang="en-US" altLang="zh-CN" sz="2400" dirty="0" smtClean="0">
              <a:ea typeface="SimSun" pitchFamily="2" charset="-122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400" dirty="0" smtClean="0">
                <a:ea typeface="SimSun" pitchFamily="2" charset="-122"/>
              </a:rPr>
              <a:t>Therefore, the chance of Dallas Mavericks winning the game is </a:t>
            </a:r>
            <a:r>
              <a:rPr lang="en-US" sz="2400" u="sng" dirty="0" smtClean="0"/>
              <a:t>0.</a:t>
            </a:r>
            <a:r>
              <a:rPr lang="en-US" sz="2400" u="sng" dirty="0" smtClean="0">
                <a:ea typeface="SimSun" pitchFamily="2" charset="-122"/>
              </a:rPr>
              <a:t>574</a:t>
            </a:r>
            <a:r>
              <a:rPr lang="en-US" sz="2400" dirty="0" smtClean="0"/>
              <a:t>. </a:t>
            </a:r>
            <a:endParaRPr lang="en-US" altLang="zh-CN" sz="2400" dirty="0" smtClean="0">
              <a:ea typeface="SimSun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 smtClean="0">
                <a:ea typeface="SimSun" pitchFamily="2" charset="-122"/>
              </a:rPr>
              <a:t>	</a:t>
            </a:r>
            <a:endParaRPr lang="en-US" sz="2400" dirty="0" smtClean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135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94544" y="2182219"/>
            <a:ext cx="6738370" cy="4064191"/>
            <a:chOff x="794544" y="2182219"/>
            <a:chExt cx="6738370" cy="406419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544" y="2182219"/>
              <a:ext cx="6738370" cy="4064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423885" y="5680364"/>
              <a:ext cx="4586514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Number of “successes” in 8 free throws, </a:t>
              </a:r>
              <a:r>
                <a:rPr lang="en-SG" sz="17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SG" sz="17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91344" y="274638"/>
            <a:ext cx="8095456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b="1" dirty="0" smtClean="0">
                <a:ea typeface="SimSun" pitchFamily="2" charset="-122"/>
              </a:rPr>
              <a:t>Binomial probability distribution </a:t>
            </a:r>
            <a:endParaRPr lang="en-US" sz="3200" b="1" dirty="0" smtClean="0">
              <a:ea typeface="SimSun" pitchFamily="2" charset="-122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794544" y="1204687"/>
            <a:ext cx="377666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SG" sz="1800" b="0" dirty="0">
                <a:latin typeface="Arial" pitchFamily="34" charset="0"/>
                <a:cs typeface="Arial" pitchFamily="34" charset="0"/>
              </a:rPr>
              <a:t>Probability of getting exactly </a:t>
            </a:r>
            <a:r>
              <a:rPr lang="en-SG" sz="1800" b="0" i="1" dirty="0">
                <a:latin typeface="Times New Roman" pitchFamily="18" charset="0"/>
              </a:rPr>
              <a:t>k</a:t>
            </a:r>
            <a:r>
              <a:rPr lang="en-SG" sz="1800" b="0" dirty="0"/>
              <a:t> </a:t>
            </a:r>
            <a:r>
              <a:rPr lang="en-SG" sz="1800" b="0" dirty="0">
                <a:latin typeface="Arial" pitchFamily="34" charset="0"/>
                <a:cs typeface="Arial" pitchFamily="34" charset="0"/>
              </a:rPr>
              <a:t>“</a:t>
            </a:r>
            <a:r>
              <a:rPr lang="en-SG" sz="1800" b="0" dirty="0" smtClean="0">
                <a:latin typeface="Arial" pitchFamily="34" charset="0"/>
                <a:cs typeface="Arial" pitchFamily="34" charset="0"/>
              </a:rPr>
              <a:t>successes” </a:t>
            </a:r>
            <a:r>
              <a:rPr lang="en-SG" sz="1800" b="0" dirty="0">
                <a:latin typeface="Arial" pitchFamily="34" charset="0"/>
                <a:cs typeface="Arial" pitchFamily="34" charset="0"/>
              </a:rPr>
              <a:t>out of 8 </a:t>
            </a:r>
            <a:r>
              <a:rPr lang="en-SG" sz="1800" b="0" dirty="0" smtClean="0">
                <a:latin typeface="Arial" pitchFamily="34" charset="0"/>
                <a:cs typeface="Arial" pitchFamily="34" charset="0"/>
              </a:rPr>
              <a:t>free throws</a:t>
            </a:r>
            <a:endParaRPr lang="en-SG" sz="1800" b="0" dirty="0">
              <a:latin typeface="Arial" pitchFamily="34" charset="0"/>
              <a:cs typeface="Arial" pitchFamily="34" charset="0"/>
            </a:endParaRPr>
          </a:p>
          <a:p>
            <a:r>
              <a:rPr lang="en-SG" sz="1800" b="0" dirty="0">
                <a:latin typeface="Arial" pitchFamily="34" charset="0"/>
                <a:cs typeface="Arial" pitchFamily="34" charset="0"/>
              </a:rPr>
              <a:t>(for probability of success = 0.52</a:t>
            </a:r>
            <a:r>
              <a:rPr lang="en-SG" altLang="zh-SG" sz="1800" b="0" dirty="0">
                <a:latin typeface="Arial" pitchFamily="34" charset="0"/>
                <a:ea typeface="SimSun" pitchFamily="2" charset="-122"/>
                <a:cs typeface="Arial" pitchFamily="34" charset="0"/>
              </a:rPr>
              <a:t>8</a:t>
            </a:r>
            <a:r>
              <a:rPr lang="en-SG" sz="1800" b="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515666" y="3764329"/>
            <a:ext cx="3585849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Probability of  getting exactly </a:t>
            </a:r>
            <a:r>
              <a:rPr lang="en-SG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SG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“successes” out of 8 free throws</a:t>
            </a:r>
            <a:endParaRPr lang="en-SG" sz="17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00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02" y="2032390"/>
            <a:ext cx="6182602" cy="4458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42818" y="274638"/>
            <a:ext cx="8043982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b="1" dirty="0" smtClean="0">
                <a:ea typeface="SimSun" pitchFamily="2" charset="-122"/>
              </a:rPr>
              <a:t>Binomial probability distribution </a:t>
            </a:r>
            <a:endParaRPr lang="en-US" sz="3200" b="1" dirty="0" smtClean="0">
              <a:ea typeface="SimSun" pitchFamily="2" charset="-12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42818" y="1103095"/>
            <a:ext cx="377666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SG" sz="1800" b="0" dirty="0">
                <a:latin typeface="Arial" pitchFamily="34" charset="0"/>
                <a:cs typeface="Arial" pitchFamily="34" charset="0"/>
              </a:rPr>
              <a:t>Probability of getting </a:t>
            </a:r>
            <a:r>
              <a:rPr lang="en-SG" sz="1800" b="0" i="1" dirty="0">
                <a:latin typeface="Times New Roman" pitchFamily="18" charset="0"/>
              </a:rPr>
              <a:t>k</a:t>
            </a:r>
            <a:r>
              <a:rPr lang="en-SG" sz="1800" b="0" dirty="0"/>
              <a:t> </a:t>
            </a:r>
            <a:r>
              <a:rPr lang="en-SG" sz="1800" b="0" dirty="0">
                <a:latin typeface="Arial" pitchFamily="34" charset="0"/>
                <a:cs typeface="Arial" pitchFamily="34" charset="0"/>
              </a:rPr>
              <a:t>or less</a:t>
            </a:r>
            <a:r>
              <a:rPr lang="en-SG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SG" sz="1800" b="0" dirty="0">
                <a:latin typeface="Arial" pitchFamily="34" charset="0"/>
                <a:cs typeface="Arial" pitchFamily="34" charset="0"/>
              </a:rPr>
              <a:t>“</a:t>
            </a:r>
            <a:r>
              <a:rPr lang="en-SG" sz="1800" b="0" dirty="0" smtClean="0">
                <a:latin typeface="Arial" pitchFamily="34" charset="0"/>
                <a:cs typeface="Arial" pitchFamily="34" charset="0"/>
              </a:rPr>
              <a:t>successes” </a:t>
            </a:r>
            <a:r>
              <a:rPr lang="en-SG" sz="1800" b="0" dirty="0">
                <a:latin typeface="Arial" pitchFamily="34" charset="0"/>
                <a:cs typeface="Arial" pitchFamily="34" charset="0"/>
              </a:rPr>
              <a:t>out of 8 </a:t>
            </a:r>
            <a:r>
              <a:rPr lang="en-SG" sz="1800" b="0" dirty="0" smtClean="0">
                <a:latin typeface="Arial" pitchFamily="34" charset="0"/>
                <a:cs typeface="Arial" pitchFamily="34" charset="0"/>
              </a:rPr>
              <a:t>free throws</a:t>
            </a:r>
            <a:endParaRPr lang="en-SG" sz="1800" b="0" dirty="0">
              <a:latin typeface="Arial" pitchFamily="34" charset="0"/>
              <a:cs typeface="Arial" pitchFamily="34" charset="0"/>
            </a:endParaRPr>
          </a:p>
          <a:p>
            <a:r>
              <a:rPr lang="en-SG" sz="1800" b="0" dirty="0">
                <a:latin typeface="Arial" pitchFamily="34" charset="0"/>
                <a:cs typeface="Arial" pitchFamily="34" charset="0"/>
              </a:rPr>
              <a:t>(for probability of success = 0.52</a:t>
            </a:r>
            <a:r>
              <a:rPr lang="en-SG" altLang="zh-SG" sz="1800" b="0" dirty="0">
                <a:latin typeface="Arial" pitchFamily="34" charset="0"/>
                <a:ea typeface="SimSun" pitchFamily="2" charset="-122"/>
                <a:cs typeface="Arial" pitchFamily="34" charset="0"/>
              </a:rPr>
              <a:t>8</a:t>
            </a:r>
            <a:r>
              <a:rPr lang="en-SG" sz="1800" b="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1482052" y="4312541"/>
            <a:ext cx="2190414" cy="3160"/>
          </a:xfrm>
          <a:prstGeom prst="line">
            <a:avLst/>
          </a:prstGeom>
          <a:noFill/>
          <a:ln w="25400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558166" y="3215303"/>
            <a:ext cx="228600" cy="1046390"/>
          </a:xfrm>
          <a:prstGeom prst="downArrow">
            <a:avLst>
              <a:gd name="adj1" fmla="val 50000"/>
              <a:gd name="adj2" fmla="val 11666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181600" y="1607329"/>
            <a:ext cx="3657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18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P(</a:t>
            </a:r>
            <a:r>
              <a:rPr lang="en-US" altLang="zh-CN" sz="1800" b="0" i="1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</a:t>
            </a:r>
            <a:r>
              <a:rPr lang="en-US" altLang="zh-CN" sz="18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Symbol" pitchFamily="18" charset="2"/>
              </a:rPr>
              <a:t></a:t>
            </a:r>
            <a:r>
              <a:rPr lang="en-US" altLang="zh-CN" sz="18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8) </a:t>
            </a:r>
            <a:r>
              <a:rPr lang="en-US" altLang="zh-CN" sz="18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Symbol" pitchFamily="18" charset="2"/>
              </a:rPr>
              <a:t>= 1 since all possible scenarios are covered</a:t>
            </a:r>
            <a:endParaRPr lang="en-US" sz="1800" b="0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5767163" y="2273167"/>
            <a:ext cx="228600" cy="942136"/>
          </a:xfrm>
          <a:prstGeom prst="downArrow">
            <a:avLst>
              <a:gd name="adj1" fmla="val 50000"/>
              <a:gd name="adj2" fmla="val 11666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V="1">
            <a:off x="3672466" y="4312541"/>
            <a:ext cx="0" cy="1440541"/>
          </a:xfrm>
          <a:prstGeom prst="line">
            <a:avLst/>
          </a:prstGeom>
          <a:noFill/>
          <a:ln w="25400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 flipV="1">
            <a:off x="5881463" y="3297883"/>
            <a:ext cx="0" cy="2455200"/>
          </a:xfrm>
          <a:prstGeom prst="line">
            <a:avLst/>
          </a:prstGeom>
          <a:noFill/>
          <a:ln w="25400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1482052" y="3278857"/>
            <a:ext cx="4380829" cy="0"/>
          </a:xfrm>
          <a:prstGeom prst="line">
            <a:avLst/>
          </a:prstGeom>
          <a:noFill/>
          <a:ln w="25400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477402" y="2090387"/>
            <a:ext cx="358584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Probability of  scoring </a:t>
            </a:r>
            <a:r>
              <a:rPr lang="en-SG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SG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 less “successes” out of 8 free throws</a:t>
            </a:r>
            <a:endParaRPr lang="en-SG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073269" y="2273166"/>
            <a:ext cx="3514731" cy="826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18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From this graph, it can be approximated  that </a:t>
            </a:r>
          </a:p>
          <a:p>
            <a:pPr algn="ctr"/>
            <a:r>
              <a:rPr lang="en-US" altLang="zh-CN" sz="18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P(</a:t>
            </a:r>
            <a:r>
              <a:rPr lang="en-US" altLang="zh-CN" sz="1800" b="0" i="1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Symbol" pitchFamily="18" charset="2"/>
              </a:rPr>
              <a:t></a:t>
            </a:r>
            <a:r>
              <a:rPr lang="en-US" altLang="zh-CN" sz="1800" b="0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4</a:t>
            </a:r>
            <a:r>
              <a:rPr lang="en-US" altLang="zh-CN" sz="1800" b="0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) </a:t>
            </a:r>
            <a:r>
              <a:rPr lang="en-US" altLang="zh-CN" sz="18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Symbol" pitchFamily="18" charset="2"/>
              </a:rPr>
              <a:t> </a:t>
            </a:r>
            <a:r>
              <a:rPr lang="en-US" altLang="zh-CN" sz="1800" b="0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Symbol" pitchFamily="18" charset="2"/>
              </a:rPr>
              <a:t>0.574</a:t>
            </a:r>
            <a:endParaRPr lang="en-US" sz="1800" b="0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3739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37200" y="274638"/>
            <a:ext cx="80496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Use of MS Excel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019640"/>
            <a:ext cx="8458200" cy="7252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 smtClean="0"/>
              <a:t>Open the </a:t>
            </a:r>
            <a:r>
              <a:rPr lang="en-US" sz="2000" dirty="0" smtClean="0"/>
              <a:t>BINOMDIST tab</a:t>
            </a:r>
            <a:endParaRPr lang="en-US" sz="2000" dirty="0" smtClean="0">
              <a:ea typeface="SimSun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00" y="1744888"/>
            <a:ext cx="790575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3120572" y="1587727"/>
            <a:ext cx="769257" cy="36852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686300" y="2249042"/>
            <a:ext cx="769257" cy="36852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014354" y="3272300"/>
            <a:ext cx="769257" cy="36852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90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200" y="2865600"/>
            <a:ext cx="492442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37200" y="274638"/>
            <a:ext cx="80496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Use of MS Excel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458200" cy="990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 smtClean="0"/>
              <a:t>We can now use the EXCEL function BINOMDIST to find the answer of </a:t>
            </a:r>
            <a:r>
              <a:rPr lang="en-US" altLang="zh-CN" sz="2400" dirty="0" smtClean="0">
                <a:ea typeface="SimSun" pitchFamily="2" charset="-122"/>
              </a:rPr>
              <a:t>P(</a:t>
            </a:r>
            <a:r>
              <a:rPr lang="en-US" altLang="zh-CN" sz="2400" i="1" dirty="0" smtClean="0">
                <a:latin typeface="Times New Roman" pitchFamily="18" charset="0"/>
                <a:ea typeface="SimSun" pitchFamily="2" charset="-122"/>
              </a:rPr>
              <a:t>X</a:t>
            </a:r>
            <a:r>
              <a:rPr lang="en-US" altLang="zh-CN" sz="2400" dirty="0" smtClean="0">
                <a:ea typeface="SimSun" pitchFamily="2" charset="-122"/>
              </a:rPr>
              <a:t> = 2)</a:t>
            </a:r>
            <a:r>
              <a:rPr lang="en-US" sz="2400" dirty="0" smtClean="0"/>
              <a:t>.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000" dirty="0" smtClean="0">
              <a:ea typeface="SimSun" pitchFamily="2" charset="-122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ea typeface="SimSun" pitchFamily="2" charset="-122"/>
              </a:rPr>
              <a:t>	</a:t>
            </a:r>
            <a:endParaRPr lang="en-US" sz="2000" dirty="0" smtClean="0">
              <a:ea typeface="SimSun" pitchFamily="2" charset="-122"/>
            </a:endParaRPr>
          </a:p>
        </p:txBody>
      </p:sp>
      <p:sp>
        <p:nvSpPr>
          <p:cNvPr id="6" name="AutoShape 48"/>
          <p:cNvSpPr>
            <a:spLocks/>
          </p:cNvSpPr>
          <p:nvPr/>
        </p:nvSpPr>
        <p:spPr bwMode="auto">
          <a:xfrm>
            <a:off x="5867400" y="4724400"/>
            <a:ext cx="2895600" cy="762000"/>
          </a:xfrm>
          <a:prstGeom prst="callout2">
            <a:avLst>
              <a:gd name="adj1" fmla="val 15000"/>
              <a:gd name="adj2" fmla="val -2630"/>
              <a:gd name="adj3" fmla="val 15000"/>
              <a:gd name="adj4" fmla="val -36625"/>
              <a:gd name="adj5" fmla="val -77500"/>
              <a:gd name="adj6" fmla="val -6348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en-SG" sz="1600" dirty="0">
                <a:latin typeface="Arial" pitchFamily="34" charset="0"/>
                <a:cs typeface="Arial" pitchFamily="34" charset="0"/>
              </a:rPr>
              <a:t>Cumulative</a:t>
            </a:r>
            <a:r>
              <a:rPr lang="en-SG" altLang="zh-SG" sz="1600" dirty="0">
                <a:latin typeface="Arial" pitchFamily="34" charset="0"/>
                <a:ea typeface="SimSun" pitchFamily="2" charset="-122"/>
                <a:cs typeface="Arial" pitchFamily="34" charset="0"/>
              </a:rPr>
              <a:t>:</a:t>
            </a:r>
            <a:r>
              <a:rPr lang="en-SG" altLang="zh-SG" sz="1600" b="0" dirty="0">
                <a:latin typeface="Arial" pitchFamily="34" charset="0"/>
                <a:ea typeface="SimSun" pitchFamily="2" charset="-122"/>
                <a:cs typeface="Arial" pitchFamily="34" charset="0"/>
              </a:rPr>
              <a:t> FALSE refers to </a:t>
            </a:r>
            <a:r>
              <a:rPr lang="en-SG" sz="1600" b="0" dirty="0">
                <a:latin typeface="Arial" pitchFamily="34" charset="0"/>
                <a:cs typeface="Arial" pitchFamily="34" charset="0"/>
              </a:rPr>
              <a:t>exactly</a:t>
            </a:r>
            <a:r>
              <a:rPr lang="en-SG" sz="1600" b="0" dirty="0"/>
              <a:t> </a:t>
            </a:r>
            <a:r>
              <a:rPr lang="en-SG" sz="1600" b="0" i="1" dirty="0">
                <a:latin typeface="Times New Roman" pitchFamily="18" charset="0"/>
                <a:ea typeface="SimSun" pitchFamily="2" charset="-122"/>
              </a:rPr>
              <a:t>k</a:t>
            </a:r>
            <a:r>
              <a:rPr lang="en-SG" sz="1600" b="0" dirty="0"/>
              <a:t> </a:t>
            </a:r>
            <a:r>
              <a:rPr lang="en-SG" sz="1600" b="0" dirty="0">
                <a:latin typeface="Arial" pitchFamily="34" charset="0"/>
                <a:cs typeface="Arial" pitchFamily="34" charset="0"/>
              </a:rPr>
              <a:t>“</a:t>
            </a:r>
            <a:r>
              <a:rPr lang="en-SG" sz="1600" b="0" dirty="0" smtClean="0">
                <a:latin typeface="Arial" pitchFamily="34" charset="0"/>
                <a:cs typeface="Arial" pitchFamily="34" charset="0"/>
              </a:rPr>
              <a:t>successes”</a:t>
            </a:r>
            <a:endParaRPr lang="en-SG" sz="1600" b="0" dirty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9" name="AutoShape 48"/>
          <p:cNvSpPr>
            <a:spLocks/>
          </p:cNvSpPr>
          <p:nvPr/>
        </p:nvSpPr>
        <p:spPr bwMode="auto">
          <a:xfrm>
            <a:off x="5867400" y="2309948"/>
            <a:ext cx="2971800" cy="762000"/>
          </a:xfrm>
          <a:prstGeom prst="callout2">
            <a:avLst>
              <a:gd name="adj1" fmla="val 15000"/>
              <a:gd name="adj2" fmla="val -2565"/>
              <a:gd name="adj3" fmla="val 15000"/>
              <a:gd name="adj4" fmla="val -35630"/>
              <a:gd name="adj5" fmla="val 142500"/>
              <a:gd name="adj6" fmla="val -6186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en-SG" sz="1600" dirty="0" err="1">
                <a:latin typeface="Arial" pitchFamily="34" charset="0"/>
                <a:cs typeface="Arial" pitchFamily="34" charset="0"/>
              </a:rPr>
              <a:t>Number_s</a:t>
            </a:r>
            <a:r>
              <a:rPr lang="en-SG" altLang="zh-SG" sz="1600" dirty="0">
                <a:latin typeface="Arial" pitchFamily="34" charset="0"/>
                <a:ea typeface="SimSun" pitchFamily="2" charset="-122"/>
                <a:cs typeface="Arial" pitchFamily="34" charset="0"/>
              </a:rPr>
              <a:t>:</a:t>
            </a:r>
            <a:r>
              <a:rPr lang="en-SG" altLang="zh-SG" sz="1600" b="0" dirty="0">
                <a:latin typeface="Arial" pitchFamily="34" charset="0"/>
                <a:ea typeface="SimSun" pitchFamily="2" charset="-122"/>
                <a:cs typeface="Arial" pitchFamily="34" charset="0"/>
              </a:rPr>
              <a:t> Refers to the number of successful free throws, </a:t>
            </a:r>
            <a:r>
              <a:rPr lang="en-SG" altLang="zh-SG" sz="1600" b="0" i="1" dirty="0">
                <a:latin typeface="Times New Roman" pitchFamily="18" charset="0"/>
                <a:ea typeface="SimSun" pitchFamily="2" charset="-122"/>
              </a:rPr>
              <a:t>k</a:t>
            </a:r>
            <a:endParaRPr lang="en-SG" sz="1600" b="0" i="1" dirty="0">
              <a:latin typeface="Times New Roman" pitchFamily="18" charset="0"/>
            </a:endParaRPr>
          </a:p>
        </p:txBody>
      </p:sp>
      <p:sp>
        <p:nvSpPr>
          <p:cNvPr id="10" name="AutoShape 22"/>
          <p:cNvSpPr>
            <a:spLocks/>
          </p:cNvSpPr>
          <p:nvPr/>
        </p:nvSpPr>
        <p:spPr bwMode="auto">
          <a:xfrm>
            <a:off x="5867400" y="3200400"/>
            <a:ext cx="2971800" cy="609600"/>
          </a:xfrm>
          <a:prstGeom prst="callout1">
            <a:avLst>
              <a:gd name="adj1" fmla="val 18750"/>
              <a:gd name="adj2" fmla="val -2565"/>
              <a:gd name="adj3" fmla="val 81250"/>
              <a:gd name="adj4" fmla="val -6196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en-SG" sz="1600" dirty="0">
                <a:latin typeface="Arial" pitchFamily="34" charset="0"/>
                <a:cs typeface="Arial" pitchFamily="34" charset="0"/>
              </a:rPr>
              <a:t>Trials</a:t>
            </a:r>
            <a:r>
              <a:rPr lang="en-SG" altLang="zh-SG" sz="1600" dirty="0">
                <a:latin typeface="Arial" pitchFamily="34" charset="0"/>
                <a:ea typeface="SimSun" pitchFamily="2" charset="-122"/>
                <a:cs typeface="Arial" pitchFamily="34" charset="0"/>
              </a:rPr>
              <a:t>:</a:t>
            </a:r>
            <a:r>
              <a:rPr lang="en-SG" altLang="zh-SG" sz="1600" b="0" dirty="0">
                <a:latin typeface="Arial" pitchFamily="34" charset="0"/>
                <a:ea typeface="SimSun" pitchFamily="2" charset="-122"/>
                <a:cs typeface="Arial" pitchFamily="34" charset="0"/>
              </a:rPr>
              <a:t> Refers to the total number of trials</a:t>
            </a:r>
            <a:r>
              <a:rPr lang="en-SG" altLang="zh-SG" sz="1600" b="0" dirty="0">
                <a:ea typeface="SimSun" pitchFamily="2" charset="-122"/>
              </a:rPr>
              <a:t>, </a:t>
            </a:r>
            <a:r>
              <a:rPr lang="en-SG" altLang="zh-SG" sz="1600" b="0" i="1" dirty="0">
                <a:latin typeface="Times New Roman" pitchFamily="18" charset="0"/>
                <a:ea typeface="SimSun" pitchFamily="2" charset="-122"/>
              </a:rPr>
              <a:t>n</a:t>
            </a:r>
            <a:endParaRPr lang="en-SG" sz="1600" b="0" i="1" dirty="0">
              <a:latin typeface="Times New Roman" pitchFamily="18" charset="0"/>
            </a:endParaRPr>
          </a:p>
          <a:p>
            <a:endParaRPr lang="en-SG" sz="1600" dirty="0"/>
          </a:p>
        </p:txBody>
      </p:sp>
      <p:sp>
        <p:nvSpPr>
          <p:cNvPr id="11" name="AutoShape 24"/>
          <p:cNvSpPr>
            <a:spLocks/>
          </p:cNvSpPr>
          <p:nvPr/>
        </p:nvSpPr>
        <p:spPr bwMode="auto">
          <a:xfrm>
            <a:off x="5854700" y="3810000"/>
            <a:ext cx="2984500" cy="609600"/>
          </a:xfrm>
          <a:prstGeom prst="callout1">
            <a:avLst>
              <a:gd name="adj1" fmla="val 18750"/>
              <a:gd name="adj2" fmla="val -2551"/>
              <a:gd name="adj3" fmla="val 18750"/>
              <a:gd name="adj4" fmla="val -6085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en-SG" sz="1600" dirty="0" err="1">
                <a:latin typeface="Arial" pitchFamily="34" charset="0"/>
                <a:cs typeface="Arial" pitchFamily="34" charset="0"/>
              </a:rPr>
              <a:t>Probability_s</a:t>
            </a:r>
            <a:r>
              <a:rPr lang="en-SG" altLang="zh-SG" sz="1600" dirty="0">
                <a:latin typeface="Arial" pitchFamily="34" charset="0"/>
                <a:ea typeface="SimSun" pitchFamily="2" charset="-122"/>
                <a:cs typeface="Arial" pitchFamily="34" charset="0"/>
              </a:rPr>
              <a:t>:</a:t>
            </a:r>
            <a:r>
              <a:rPr lang="en-SG" altLang="zh-SG" sz="1600" b="0" dirty="0">
                <a:latin typeface="Arial" pitchFamily="34" charset="0"/>
                <a:ea typeface="SimSun" pitchFamily="2" charset="-122"/>
                <a:cs typeface="Arial" pitchFamily="34" charset="0"/>
              </a:rPr>
              <a:t> Refers to the probability of “success”,</a:t>
            </a:r>
            <a:r>
              <a:rPr lang="en-SG" altLang="zh-SG" sz="1600" b="0" dirty="0">
                <a:ea typeface="SimSun" pitchFamily="2" charset="-122"/>
              </a:rPr>
              <a:t> </a:t>
            </a:r>
            <a:r>
              <a:rPr lang="en-SG" altLang="zh-SG" sz="1600" b="0" i="1" dirty="0">
                <a:latin typeface="Times New Roman" pitchFamily="18" charset="0"/>
                <a:ea typeface="SimSun" pitchFamily="2" charset="-122"/>
              </a:rPr>
              <a:t>p</a:t>
            </a:r>
            <a:endParaRPr lang="en-SG" sz="1600" b="0" i="1" dirty="0">
              <a:latin typeface="Times New Roman" pitchFamily="18" charset="0"/>
            </a:endParaRPr>
          </a:p>
          <a:p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19047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5" y="2867025"/>
            <a:ext cx="492442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38174" y="274638"/>
            <a:ext cx="8048625" cy="77891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Use of MS Excel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534400" cy="990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 smtClean="0"/>
              <a:t>We can now use the EXCEL function BINOMDIST to find the answer of </a:t>
            </a:r>
            <a:r>
              <a:rPr lang="en-US" altLang="zh-CN" sz="2400" dirty="0" smtClean="0">
                <a:ea typeface="SimSun" pitchFamily="2" charset="-122"/>
              </a:rPr>
              <a:t>P(</a:t>
            </a:r>
            <a:r>
              <a:rPr lang="en-US" altLang="zh-CN" sz="2400" i="1" dirty="0" smtClean="0">
                <a:latin typeface="Times New Roman" pitchFamily="18" charset="0"/>
                <a:ea typeface="SimSun" pitchFamily="2" charset="-122"/>
              </a:rPr>
              <a:t>X</a:t>
            </a:r>
            <a:r>
              <a:rPr lang="en-US" altLang="zh-CN" sz="2400" dirty="0" smtClean="0">
                <a:ea typeface="SimSun" pitchFamily="2" charset="-122"/>
              </a:rPr>
              <a:t> ≤ 2)</a:t>
            </a:r>
            <a:r>
              <a:rPr lang="en-US" sz="2400" dirty="0" smtClean="0"/>
              <a:t>.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000" dirty="0" smtClean="0">
              <a:ea typeface="SimSun" pitchFamily="2" charset="-122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ea typeface="SimSun" pitchFamily="2" charset="-122"/>
              </a:rPr>
              <a:t>	</a:t>
            </a:r>
            <a:endParaRPr lang="en-US" sz="2000" dirty="0" smtClean="0">
              <a:ea typeface="SimSun" pitchFamily="2" charset="-122"/>
            </a:endParaRPr>
          </a:p>
        </p:txBody>
      </p:sp>
      <p:sp>
        <p:nvSpPr>
          <p:cNvPr id="5" name="AutoShape 48"/>
          <p:cNvSpPr>
            <a:spLocks/>
          </p:cNvSpPr>
          <p:nvPr/>
        </p:nvSpPr>
        <p:spPr bwMode="auto">
          <a:xfrm>
            <a:off x="5867400" y="2309948"/>
            <a:ext cx="2971800" cy="762000"/>
          </a:xfrm>
          <a:prstGeom prst="callout2">
            <a:avLst>
              <a:gd name="adj1" fmla="val 15000"/>
              <a:gd name="adj2" fmla="val -2565"/>
              <a:gd name="adj3" fmla="val 15000"/>
              <a:gd name="adj4" fmla="val -35630"/>
              <a:gd name="adj5" fmla="val 142500"/>
              <a:gd name="adj6" fmla="val -6186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en-SG" sz="1600" dirty="0" err="1">
                <a:latin typeface="Arial" pitchFamily="34" charset="0"/>
                <a:cs typeface="Arial" pitchFamily="34" charset="0"/>
              </a:rPr>
              <a:t>Number_s</a:t>
            </a:r>
            <a:r>
              <a:rPr lang="en-SG" altLang="zh-SG" sz="1600" dirty="0">
                <a:latin typeface="Arial" pitchFamily="34" charset="0"/>
                <a:ea typeface="SimSun" pitchFamily="2" charset="-122"/>
                <a:cs typeface="Arial" pitchFamily="34" charset="0"/>
              </a:rPr>
              <a:t>:</a:t>
            </a:r>
            <a:r>
              <a:rPr lang="en-SG" altLang="zh-SG" sz="1600" b="0" dirty="0">
                <a:latin typeface="Arial" pitchFamily="34" charset="0"/>
                <a:ea typeface="SimSun" pitchFamily="2" charset="-122"/>
                <a:cs typeface="Arial" pitchFamily="34" charset="0"/>
              </a:rPr>
              <a:t> Refers to the number of successful free throws, </a:t>
            </a:r>
            <a:r>
              <a:rPr lang="en-SG" altLang="zh-SG" sz="1600" b="0" i="1" dirty="0">
                <a:latin typeface="Times New Roman" pitchFamily="18" charset="0"/>
                <a:ea typeface="SimSun" pitchFamily="2" charset="-122"/>
              </a:rPr>
              <a:t>k</a:t>
            </a:r>
            <a:endParaRPr lang="en-SG" sz="1600" b="0" i="1" dirty="0">
              <a:latin typeface="Times New Roman" pitchFamily="18" charset="0"/>
            </a:endParaRPr>
          </a:p>
        </p:txBody>
      </p:sp>
      <p:sp>
        <p:nvSpPr>
          <p:cNvPr id="6" name="AutoShape 48"/>
          <p:cNvSpPr>
            <a:spLocks/>
          </p:cNvSpPr>
          <p:nvPr/>
        </p:nvSpPr>
        <p:spPr bwMode="auto">
          <a:xfrm>
            <a:off x="5867400" y="4724400"/>
            <a:ext cx="2895600" cy="762000"/>
          </a:xfrm>
          <a:prstGeom prst="callout2">
            <a:avLst>
              <a:gd name="adj1" fmla="val 15000"/>
              <a:gd name="adj2" fmla="val -2630"/>
              <a:gd name="adj3" fmla="val 15000"/>
              <a:gd name="adj4" fmla="val -36625"/>
              <a:gd name="adj5" fmla="val -77500"/>
              <a:gd name="adj6" fmla="val -6348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en-SG" sz="1600" dirty="0">
                <a:latin typeface="Arial" pitchFamily="34" charset="0"/>
                <a:cs typeface="Arial" pitchFamily="34" charset="0"/>
              </a:rPr>
              <a:t>Cumulative</a:t>
            </a:r>
            <a:r>
              <a:rPr lang="en-SG" altLang="zh-SG" sz="1600" dirty="0">
                <a:latin typeface="Arial" pitchFamily="34" charset="0"/>
                <a:ea typeface="SimSun" pitchFamily="2" charset="-122"/>
                <a:cs typeface="Arial" pitchFamily="34" charset="0"/>
              </a:rPr>
              <a:t>:</a:t>
            </a:r>
            <a:r>
              <a:rPr lang="en-SG" altLang="zh-SG" sz="1600" b="0" dirty="0"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r>
              <a:rPr lang="en-SG" sz="1600" b="0" dirty="0" smtClean="0">
                <a:latin typeface="Arial" pitchFamily="34" charset="0"/>
                <a:cs typeface="Arial" pitchFamily="34" charset="0"/>
              </a:rPr>
              <a:t>TRUE </a:t>
            </a:r>
            <a:r>
              <a:rPr lang="en-SG" sz="1600" b="0" dirty="0">
                <a:latin typeface="Arial" pitchFamily="34" charset="0"/>
                <a:cs typeface="Arial" pitchFamily="34" charset="0"/>
              </a:rPr>
              <a:t>refers to </a:t>
            </a:r>
            <a:r>
              <a:rPr lang="en-SG" altLang="zh-SG" sz="1600" b="0" i="1" dirty="0">
                <a:latin typeface="Times New Roman" pitchFamily="18" charset="0"/>
                <a:ea typeface="SimSun" pitchFamily="2" charset="-122"/>
              </a:rPr>
              <a:t>k</a:t>
            </a:r>
            <a:r>
              <a:rPr lang="en-SG" sz="1600" b="0" dirty="0"/>
              <a:t> </a:t>
            </a:r>
            <a:r>
              <a:rPr lang="en-SG" sz="1600" b="0" dirty="0">
                <a:latin typeface="Arial" pitchFamily="34" charset="0"/>
                <a:cs typeface="Arial" pitchFamily="34" charset="0"/>
              </a:rPr>
              <a:t>or less “</a:t>
            </a:r>
            <a:r>
              <a:rPr lang="en-SG" sz="1600" b="0" dirty="0" smtClean="0">
                <a:latin typeface="Arial" pitchFamily="34" charset="0"/>
                <a:cs typeface="Arial" pitchFamily="34" charset="0"/>
              </a:rPr>
              <a:t>successes”</a:t>
            </a:r>
            <a:r>
              <a:rPr lang="en-SG" altLang="zh-SG" sz="1600" b="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endParaRPr lang="en-SG" sz="1600" b="0" dirty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7" name="AutoShape 22"/>
          <p:cNvSpPr>
            <a:spLocks/>
          </p:cNvSpPr>
          <p:nvPr/>
        </p:nvSpPr>
        <p:spPr bwMode="auto">
          <a:xfrm>
            <a:off x="5867400" y="3200400"/>
            <a:ext cx="2971800" cy="609600"/>
          </a:xfrm>
          <a:prstGeom prst="callout1">
            <a:avLst>
              <a:gd name="adj1" fmla="val 18750"/>
              <a:gd name="adj2" fmla="val -2565"/>
              <a:gd name="adj3" fmla="val 81250"/>
              <a:gd name="adj4" fmla="val -6196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en-SG" sz="1600" dirty="0">
                <a:latin typeface="Arial" pitchFamily="34" charset="0"/>
                <a:cs typeface="Arial" pitchFamily="34" charset="0"/>
              </a:rPr>
              <a:t>Trials</a:t>
            </a:r>
            <a:r>
              <a:rPr lang="en-SG" altLang="zh-SG" sz="1600" dirty="0">
                <a:latin typeface="Arial" pitchFamily="34" charset="0"/>
                <a:ea typeface="SimSun" pitchFamily="2" charset="-122"/>
                <a:cs typeface="Arial" pitchFamily="34" charset="0"/>
              </a:rPr>
              <a:t>:</a:t>
            </a:r>
            <a:r>
              <a:rPr lang="en-SG" altLang="zh-SG" sz="1600" b="0" dirty="0">
                <a:latin typeface="Arial" pitchFamily="34" charset="0"/>
                <a:ea typeface="SimSun" pitchFamily="2" charset="-122"/>
                <a:cs typeface="Arial" pitchFamily="34" charset="0"/>
              </a:rPr>
              <a:t> Refers to the total number of trials</a:t>
            </a:r>
            <a:r>
              <a:rPr lang="en-SG" altLang="zh-SG" sz="1600" b="0" dirty="0">
                <a:ea typeface="SimSun" pitchFamily="2" charset="-122"/>
              </a:rPr>
              <a:t>, </a:t>
            </a:r>
            <a:r>
              <a:rPr lang="en-SG" altLang="zh-SG" sz="1600" b="0" i="1" dirty="0">
                <a:latin typeface="Times New Roman" pitchFamily="18" charset="0"/>
                <a:ea typeface="SimSun" pitchFamily="2" charset="-122"/>
              </a:rPr>
              <a:t>n</a:t>
            </a:r>
            <a:endParaRPr lang="en-SG" sz="1600" b="0" i="1" dirty="0">
              <a:latin typeface="Times New Roman" pitchFamily="18" charset="0"/>
            </a:endParaRPr>
          </a:p>
          <a:p>
            <a:endParaRPr lang="en-SG" sz="1600" dirty="0"/>
          </a:p>
        </p:txBody>
      </p:sp>
      <p:sp>
        <p:nvSpPr>
          <p:cNvPr id="8" name="AutoShape 24"/>
          <p:cNvSpPr>
            <a:spLocks/>
          </p:cNvSpPr>
          <p:nvPr/>
        </p:nvSpPr>
        <p:spPr bwMode="auto">
          <a:xfrm>
            <a:off x="5854700" y="3810000"/>
            <a:ext cx="2984500" cy="609600"/>
          </a:xfrm>
          <a:prstGeom prst="callout1">
            <a:avLst>
              <a:gd name="adj1" fmla="val 18750"/>
              <a:gd name="adj2" fmla="val -2551"/>
              <a:gd name="adj3" fmla="val 18750"/>
              <a:gd name="adj4" fmla="val -6085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en-SG" sz="1600" dirty="0" err="1">
                <a:latin typeface="Arial" pitchFamily="34" charset="0"/>
                <a:cs typeface="Arial" pitchFamily="34" charset="0"/>
              </a:rPr>
              <a:t>Probability_s</a:t>
            </a:r>
            <a:r>
              <a:rPr lang="en-SG" altLang="zh-SG" sz="1600" dirty="0">
                <a:latin typeface="Arial" pitchFamily="34" charset="0"/>
                <a:ea typeface="SimSun" pitchFamily="2" charset="-122"/>
                <a:cs typeface="Arial" pitchFamily="34" charset="0"/>
              </a:rPr>
              <a:t>:</a:t>
            </a:r>
            <a:r>
              <a:rPr lang="en-SG" altLang="zh-SG" sz="1600" b="0" dirty="0">
                <a:latin typeface="Arial" pitchFamily="34" charset="0"/>
                <a:ea typeface="SimSun" pitchFamily="2" charset="-122"/>
                <a:cs typeface="Arial" pitchFamily="34" charset="0"/>
              </a:rPr>
              <a:t> Refers to the probability of “success”,</a:t>
            </a:r>
            <a:r>
              <a:rPr lang="en-SG" altLang="zh-SG" sz="1600" b="0" dirty="0">
                <a:ea typeface="SimSun" pitchFamily="2" charset="-122"/>
              </a:rPr>
              <a:t> </a:t>
            </a:r>
            <a:r>
              <a:rPr lang="en-SG" altLang="zh-SG" sz="1600" b="0" i="1" dirty="0">
                <a:latin typeface="Times New Roman" pitchFamily="18" charset="0"/>
                <a:ea typeface="SimSun" pitchFamily="2" charset="-122"/>
              </a:rPr>
              <a:t>p</a:t>
            </a:r>
            <a:endParaRPr lang="en-SG" sz="1600" b="0" i="1" dirty="0">
              <a:latin typeface="Times New Roman" pitchFamily="18" charset="0"/>
            </a:endParaRPr>
          </a:p>
          <a:p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72824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95086" y="274638"/>
            <a:ext cx="8091714" cy="5715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Worked Example </a:t>
            </a:r>
            <a:r>
              <a:rPr lang="en-US" sz="2400" dirty="0" smtClean="0"/>
              <a:t>(Practice Exercise Q4)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3228" y="983894"/>
            <a:ext cx="822234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latin typeface="Arial" pitchFamily="34" charset="0"/>
                <a:cs typeface="Arial" pitchFamily="34" charset="0"/>
              </a:rPr>
              <a:t>A biased coin is tossed 7 times. </a:t>
            </a:r>
            <a:endParaRPr lang="en-SG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SG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SG" sz="2000" dirty="0">
                <a:latin typeface="Arial" pitchFamily="34" charset="0"/>
                <a:cs typeface="Arial" pitchFamily="34" charset="0"/>
              </a:rPr>
              <a:t>probability of obtaining a “Head” on any single toss is 0.4</a:t>
            </a:r>
            <a:r>
              <a:rPr lang="en-SG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SG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SG" sz="2000" dirty="0" smtClean="0">
                <a:latin typeface="Arial" pitchFamily="34" charset="0"/>
                <a:cs typeface="Arial" pitchFamily="34" charset="0"/>
              </a:rPr>
              <a:t>Calculate </a:t>
            </a:r>
            <a:r>
              <a:rPr lang="en-SG" sz="2000" dirty="0">
                <a:latin typeface="Arial" pitchFamily="34" charset="0"/>
                <a:cs typeface="Arial" pitchFamily="34" charset="0"/>
              </a:rPr>
              <a:t>the probability </a:t>
            </a:r>
            <a:r>
              <a:rPr lang="en-SG" sz="2000" dirty="0" smtClean="0">
                <a:latin typeface="Arial" pitchFamily="34" charset="0"/>
                <a:cs typeface="Arial" pitchFamily="34" charset="0"/>
              </a:rPr>
              <a:t>of</a:t>
            </a:r>
          </a:p>
          <a:p>
            <a:endParaRPr lang="en-SG" sz="800" dirty="0" smtClean="0">
              <a:latin typeface="Arial" pitchFamily="34" charset="0"/>
              <a:cs typeface="Arial" pitchFamily="34" charset="0"/>
            </a:endParaRPr>
          </a:p>
          <a:p>
            <a:r>
              <a:rPr lang="en-SG" sz="2000" dirty="0" smtClean="0">
                <a:latin typeface="Arial" pitchFamily="34" charset="0"/>
                <a:cs typeface="Arial" pitchFamily="34" charset="0"/>
              </a:rPr>
              <a:t>a) Obtaining </a:t>
            </a:r>
            <a:r>
              <a:rPr lang="en-SG" sz="2000" dirty="0">
                <a:latin typeface="Arial" pitchFamily="34" charset="0"/>
                <a:cs typeface="Arial" pitchFamily="34" charset="0"/>
              </a:rPr>
              <a:t>2 “Heads”.</a:t>
            </a:r>
          </a:p>
          <a:p>
            <a:endParaRPr lang="en-SG" sz="2000" dirty="0" smtClean="0">
              <a:latin typeface="Arial" pitchFamily="34" charset="0"/>
              <a:cs typeface="Arial" pitchFamily="34" charset="0"/>
            </a:endParaRPr>
          </a:p>
          <a:p>
            <a:endParaRPr lang="en-SG" sz="1400" dirty="0" smtClean="0">
              <a:latin typeface="Arial" pitchFamily="34" charset="0"/>
              <a:cs typeface="Arial" pitchFamily="34" charset="0"/>
            </a:endParaRPr>
          </a:p>
          <a:p>
            <a:endParaRPr lang="en-SG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SG" sz="2000" dirty="0" smtClean="0">
                <a:latin typeface="Arial" pitchFamily="34" charset="0"/>
                <a:cs typeface="Arial" pitchFamily="34" charset="0"/>
              </a:rPr>
              <a:t>b) Obtaining less than 2 “Heads”.</a:t>
            </a:r>
          </a:p>
          <a:p>
            <a:endParaRPr lang="en-SG" sz="2000" dirty="0">
              <a:latin typeface="Arial" pitchFamily="34" charset="0"/>
              <a:cs typeface="Arial" pitchFamily="34" charset="0"/>
            </a:endParaRPr>
          </a:p>
          <a:p>
            <a:endParaRPr lang="en-SG" sz="2000" dirty="0" smtClean="0">
              <a:latin typeface="Arial" pitchFamily="34" charset="0"/>
              <a:cs typeface="Arial" pitchFamily="34" charset="0"/>
            </a:endParaRPr>
          </a:p>
          <a:p>
            <a:endParaRPr lang="en-SG" sz="800" dirty="0" smtClean="0">
              <a:latin typeface="Arial" pitchFamily="34" charset="0"/>
              <a:cs typeface="Arial" pitchFamily="34" charset="0"/>
            </a:endParaRPr>
          </a:p>
          <a:p>
            <a:endParaRPr lang="en-SG" sz="1000" dirty="0" smtClean="0">
              <a:latin typeface="Arial" pitchFamily="34" charset="0"/>
              <a:cs typeface="Arial" pitchFamily="34" charset="0"/>
            </a:endParaRPr>
          </a:p>
          <a:p>
            <a:endParaRPr lang="en-SG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SG" sz="2000" dirty="0" smtClean="0">
                <a:latin typeface="Arial" pitchFamily="34" charset="0"/>
                <a:cs typeface="Arial" pitchFamily="34" charset="0"/>
              </a:rPr>
              <a:t>c) Obtaining </a:t>
            </a:r>
            <a:r>
              <a:rPr lang="en-SG" sz="2000" dirty="0">
                <a:latin typeface="Arial" pitchFamily="34" charset="0"/>
                <a:cs typeface="Arial" pitchFamily="34" charset="0"/>
              </a:rPr>
              <a:t>at </a:t>
            </a:r>
            <a:r>
              <a:rPr lang="en-SG" sz="2000" dirty="0" smtClean="0">
                <a:latin typeface="Arial" pitchFamily="34" charset="0"/>
                <a:cs typeface="Arial" pitchFamily="34" charset="0"/>
              </a:rPr>
              <a:t>most 2 </a:t>
            </a:r>
            <a:r>
              <a:rPr lang="en-SG" sz="2000" dirty="0">
                <a:latin typeface="Arial" pitchFamily="34" charset="0"/>
                <a:cs typeface="Arial" pitchFamily="34" charset="0"/>
              </a:rPr>
              <a:t>“Heads</a:t>
            </a:r>
            <a:r>
              <a:rPr lang="en-SG" sz="2000" dirty="0" smtClean="0">
                <a:latin typeface="Arial" pitchFamily="34" charset="0"/>
                <a:cs typeface="Arial" pitchFamily="34" charset="0"/>
              </a:rPr>
              <a:t>”.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SG" sz="2000" dirty="0" smtClean="0">
              <a:latin typeface="Arial" pitchFamily="34" charset="0"/>
              <a:cs typeface="Arial" pitchFamily="34" charset="0"/>
            </a:endParaRPr>
          </a:p>
          <a:p>
            <a:endParaRPr lang="en-SG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888" y="1809197"/>
            <a:ext cx="523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itchFamily="34" charset="0"/>
                <a:ea typeface="SimSun" pitchFamily="2" charset="-122"/>
                <a:cs typeface="Arial" pitchFamily="34" charset="0"/>
              </a:rPr>
              <a:t>Let 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r>
              <a:rPr lang="en-US" altLang="zh-CN" dirty="0">
                <a:latin typeface="Arial" pitchFamily="34" charset="0"/>
                <a:ea typeface="SimSun" pitchFamily="2" charset="-122"/>
                <a:cs typeface="Arial" pitchFamily="34" charset="0"/>
              </a:rPr>
              <a:t> denote the number of </a:t>
            </a:r>
            <a:r>
              <a:rPr lang="en-US" altLang="zh-CN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“Heads” in 7 tosses.</a:t>
            </a:r>
            <a:endParaRPr lang="en-US" altLang="zh-CN" dirty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7145" y="3009814"/>
            <a:ext cx="80626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 (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= 2) = 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7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en-US" sz="2200" baseline="-25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2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×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(0.4)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2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×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(1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– 0.4)</a:t>
            </a:r>
            <a:r>
              <a:rPr lang="en-US" sz="2200" baseline="30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7-2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 </a:t>
            </a:r>
            <a:r>
              <a:rPr lang="en-SG" sz="2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0.261274 ≈ </a:t>
            </a:r>
            <a:r>
              <a:rPr lang="en-SG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0.261</a:t>
            </a:r>
            <a:endParaRPr lang="en-SG" sz="22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7145" y="4125234"/>
            <a:ext cx="90133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 (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&lt; 2) = </a:t>
            </a:r>
            <a:r>
              <a:rPr lang="en-SG" sz="22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P(</a:t>
            </a:r>
            <a:r>
              <a:rPr lang="en-SG" sz="22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2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=0) + P(</a:t>
            </a:r>
            <a:r>
              <a:rPr lang="en-SG" sz="22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2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=1) </a:t>
            </a:r>
            <a:r>
              <a:rPr lang="en-SG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SG" sz="22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       = 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7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en-US" sz="2200" baseline="-25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0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×(0.4)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0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×(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1 –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0.4)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7-0 </a:t>
            </a:r>
            <a:r>
              <a:rPr lang="en-SG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 7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en-US" sz="2200" baseline="-25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1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×(0.4)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1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×(1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–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0.4)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7-1</a:t>
            </a:r>
          </a:p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             = </a:t>
            </a:r>
            <a:r>
              <a:rPr lang="en-SG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0.15863 </a:t>
            </a:r>
            <a:r>
              <a:rPr lang="en-SG" sz="2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≈ </a:t>
            </a:r>
            <a:r>
              <a:rPr lang="en-SG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0.159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492" y="5648403"/>
            <a:ext cx="92301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 (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2) = </a:t>
            </a:r>
            <a:r>
              <a:rPr lang="en-SG" sz="22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P(</a:t>
            </a:r>
            <a:r>
              <a:rPr lang="en-SG" sz="22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2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=0) + P(</a:t>
            </a:r>
            <a:r>
              <a:rPr lang="en-SG" sz="22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2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=1) + P(</a:t>
            </a:r>
            <a:r>
              <a:rPr lang="en-SG" sz="22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2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=2) </a:t>
            </a:r>
          </a:p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7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en-US" sz="2200" baseline="-25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0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×(0.4)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0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×(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1 –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0.4)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7-0 </a:t>
            </a:r>
            <a:r>
              <a:rPr lang="en-SG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 7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en-US" sz="2200" baseline="-25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1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×(0.4)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1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×(1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–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0.4)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7-1 </a:t>
            </a:r>
            <a:r>
              <a:rPr lang="en-SG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7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en-US" sz="2200" baseline="-25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2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×(0.4)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2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×(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1 – 0.4)</a:t>
            </a:r>
            <a:r>
              <a:rPr lang="en-US" sz="2200" baseline="30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7-2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  <a:endParaRPr lang="en-US" sz="22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= </a:t>
            </a:r>
            <a:r>
              <a:rPr lang="en-SG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0.419904 </a:t>
            </a:r>
            <a:r>
              <a:rPr lang="en-SG" sz="2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≈ </a:t>
            </a:r>
            <a:r>
              <a:rPr lang="en-SG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0.420</a:t>
            </a:r>
          </a:p>
        </p:txBody>
      </p:sp>
    </p:spTree>
    <p:extLst>
      <p:ext uri="{BB962C8B-B14F-4D97-AF65-F5344CB8AC3E}">
        <p14:creationId xmlns:p14="http://schemas.microsoft.com/office/powerpoint/2010/main" val="303723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95086" y="274638"/>
            <a:ext cx="8091714" cy="5715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Worked Example </a:t>
            </a:r>
            <a:r>
              <a:rPr lang="en-US" sz="2400" dirty="0" smtClean="0"/>
              <a:t>(Practice Exercise Q4)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3228" y="983894"/>
            <a:ext cx="822234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latin typeface="Arial" pitchFamily="34" charset="0"/>
                <a:cs typeface="Arial" pitchFamily="34" charset="0"/>
              </a:rPr>
              <a:t>A biased coin is tossed 7 times. </a:t>
            </a:r>
            <a:endParaRPr lang="en-SG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SG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SG" sz="2000" dirty="0">
                <a:latin typeface="Arial" pitchFamily="34" charset="0"/>
                <a:cs typeface="Arial" pitchFamily="34" charset="0"/>
              </a:rPr>
              <a:t>probability of obtaining a “Head” on any single toss is 0.4</a:t>
            </a:r>
            <a:r>
              <a:rPr lang="en-SG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SG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SG" sz="2000" dirty="0" smtClean="0">
                <a:latin typeface="Arial" pitchFamily="34" charset="0"/>
                <a:cs typeface="Arial" pitchFamily="34" charset="0"/>
              </a:rPr>
              <a:t>Calculate </a:t>
            </a:r>
            <a:r>
              <a:rPr lang="en-SG" sz="2000" dirty="0">
                <a:latin typeface="Arial" pitchFamily="34" charset="0"/>
                <a:cs typeface="Arial" pitchFamily="34" charset="0"/>
              </a:rPr>
              <a:t>the probability </a:t>
            </a:r>
            <a:r>
              <a:rPr lang="en-SG" sz="2000" dirty="0" smtClean="0">
                <a:latin typeface="Arial" pitchFamily="34" charset="0"/>
                <a:cs typeface="Arial" pitchFamily="34" charset="0"/>
              </a:rPr>
              <a:t>of</a:t>
            </a:r>
          </a:p>
          <a:p>
            <a:endParaRPr lang="en-SG" sz="800" dirty="0" smtClean="0">
              <a:latin typeface="Arial" pitchFamily="34" charset="0"/>
              <a:cs typeface="Arial" pitchFamily="34" charset="0"/>
            </a:endParaRPr>
          </a:p>
          <a:p>
            <a:r>
              <a:rPr lang="en-SG" sz="2000" dirty="0">
                <a:latin typeface="Arial" pitchFamily="34" charset="0"/>
                <a:cs typeface="Arial" pitchFamily="34" charset="0"/>
              </a:rPr>
              <a:t>d) Obtaining more than 2 “Heads”.</a:t>
            </a:r>
          </a:p>
          <a:p>
            <a:endParaRPr lang="en-SG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SG" sz="2000" dirty="0">
              <a:latin typeface="Arial" pitchFamily="34" charset="0"/>
              <a:cs typeface="Arial" pitchFamily="34" charset="0"/>
            </a:endParaRPr>
          </a:p>
          <a:p>
            <a:endParaRPr lang="en-SG" sz="2000" dirty="0">
              <a:latin typeface="Arial" pitchFamily="34" charset="0"/>
              <a:cs typeface="Arial" pitchFamily="34" charset="0"/>
            </a:endParaRPr>
          </a:p>
          <a:p>
            <a:endParaRPr lang="en-SG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SG" sz="2000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n-SG" sz="2000" dirty="0">
                <a:latin typeface="Arial" pitchFamily="34" charset="0"/>
                <a:cs typeface="Arial" pitchFamily="34" charset="0"/>
              </a:rPr>
              <a:t>) Obtaining at least 2 “Heads”.</a:t>
            </a:r>
          </a:p>
          <a:p>
            <a:endParaRPr lang="en-SG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888" y="1809197"/>
            <a:ext cx="523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itchFamily="34" charset="0"/>
                <a:ea typeface="SimSun" pitchFamily="2" charset="-122"/>
                <a:cs typeface="Arial" pitchFamily="34" charset="0"/>
              </a:rPr>
              <a:t>Let 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r>
              <a:rPr lang="en-US" altLang="zh-CN" dirty="0">
                <a:latin typeface="Arial" pitchFamily="34" charset="0"/>
                <a:ea typeface="SimSun" pitchFamily="2" charset="-122"/>
                <a:cs typeface="Arial" pitchFamily="34" charset="0"/>
              </a:rPr>
              <a:t> denote the number of </a:t>
            </a:r>
            <a:r>
              <a:rPr lang="en-US" altLang="zh-CN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“Heads” in 7 tosses.</a:t>
            </a:r>
            <a:endParaRPr lang="en-US" altLang="zh-CN" dirty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1307" y="3041102"/>
            <a:ext cx="87506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 (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SG" sz="22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2) = 1</a:t>
            </a:r>
            <a:r>
              <a:rPr lang="en-SG" sz="22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– P(</a:t>
            </a:r>
            <a:r>
              <a:rPr lang="en-SG" sz="2200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2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2</a:t>
            </a:r>
            <a:r>
              <a:rPr lang="en-SG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 </a:t>
            </a:r>
          </a:p>
          <a:p>
            <a:r>
              <a:rPr lang="en-SG" sz="22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SG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SG" sz="22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 </a:t>
            </a:r>
            <a:r>
              <a:rPr lang="en-SG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– 0.419904</a:t>
            </a:r>
          </a:p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		   = </a:t>
            </a:r>
            <a:r>
              <a:rPr lang="en-SG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0.580096 </a:t>
            </a:r>
            <a:r>
              <a:rPr lang="en-SG" sz="2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≈ </a:t>
            </a:r>
            <a:r>
              <a:rPr lang="en-SG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0.580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7311" y="5001602"/>
            <a:ext cx="80626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 (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≥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2) = </a:t>
            </a:r>
            <a:r>
              <a:rPr lang="en-SG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P(</a:t>
            </a:r>
            <a:r>
              <a:rPr lang="en-SG" sz="22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=2)+P(</a:t>
            </a:r>
            <a:r>
              <a:rPr lang="en-SG" sz="22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=3)+P(</a:t>
            </a:r>
            <a:r>
              <a:rPr lang="en-SG" sz="22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=4)+P(</a:t>
            </a:r>
            <a:r>
              <a:rPr lang="en-SG" sz="22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=5)+P(</a:t>
            </a:r>
            <a:r>
              <a:rPr lang="en-SG" sz="22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=6)+P(</a:t>
            </a:r>
            <a:r>
              <a:rPr lang="en-SG" sz="22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=7</a:t>
            </a:r>
            <a:r>
              <a:rPr lang="en-SG" sz="22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 </a:t>
            </a:r>
            <a:endParaRPr lang="en-US" sz="22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        = </a:t>
            </a:r>
            <a:r>
              <a:rPr lang="en-SG" sz="22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 – P(</a:t>
            </a:r>
            <a:r>
              <a:rPr lang="en-SG" sz="22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2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≤ </a:t>
            </a:r>
            <a:r>
              <a:rPr lang="en-SG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1) </a:t>
            </a:r>
          </a:p>
          <a:p>
            <a:r>
              <a:rPr lang="en-SG" sz="22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SG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SG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1– </a:t>
            </a:r>
            <a:r>
              <a:rPr lang="en-SG" sz="22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0.15863</a:t>
            </a:r>
            <a:endParaRPr lang="en-US" sz="22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             = </a:t>
            </a:r>
            <a:r>
              <a:rPr lang="en-SG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0.84137 </a:t>
            </a:r>
            <a:r>
              <a:rPr lang="en-SG" sz="2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≈ </a:t>
            </a:r>
            <a:r>
              <a:rPr lang="en-SG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0.841</a:t>
            </a:r>
          </a:p>
        </p:txBody>
      </p:sp>
    </p:spTree>
    <p:extLst>
      <p:ext uri="{BB962C8B-B14F-4D97-AF65-F5344CB8AC3E}">
        <p14:creationId xmlns:p14="http://schemas.microsoft.com/office/powerpoint/2010/main" val="239968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99606" y="274638"/>
            <a:ext cx="8087193" cy="66879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Worked Example </a:t>
            </a:r>
            <a:r>
              <a:rPr lang="en-US" sz="2400" dirty="0" smtClean="0"/>
              <a:t>(Practice Exercise Q7)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974" y="928442"/>
            <a:ext cx="84037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smtClean="0">
                <a:latin typeface="Arial" pitchFamily="34" charset="0"/>
                <a:cs typeface="Arial" pitchFamily="34" charset="0"/>
              </a:rPr>
              <a:t>At </a:t>
            </a:r>
            <a:r>
              <a:rPr lang="en-SG" sz="2000" dirty="0">
                <a:latin typeface="Arial" pitchFamily="34" charset="0"/>
                <a:cs typeface="Arial" pitchFamily="34" charset="0"/>
              </a:rPr>
              <a:t>an electronics manufacturing firm, chips are packed in packets of 10 and sent for quality inspection. The probability of a manufactured chip being defective is 5%. Assume that chip </a:t>
            </a:r>
            <a:r>
              <a:rPr lang="en-SG" sz="2000" dirty="0" smtClean="0">
                <a:latin typeface="Arial" pitchFamily="34" charset="0"/>
                <a:cs typeface="Arial" pitchFamily="34" charset="0"/>
              </a:rPr>
              <a:t>defects </a:t>
            </a:r>
            <a:r>
              <a:rPr lang="en-SG" sz="2000" dirty="0">
                <a:latin typeface="Arial" pitchFamily="34" charset="0"/>
                <a:cs typeface="Arial" pitchFamily="34" charset="0"/>
              </a:rPr>
              <a:t>are independent.</a:t>
            </a:r>
            <a:endParaRPr lang="en-SG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SG" sz="800" dirty="0" smtClean="0">
              <a:latin typeface="Arial" pitchFamily="34" charset="0"/>
              <a:cs typeface="Arial" pitchFamily="34" charset="0"/>
            </a:endParaRPr>
          </a:p>
          <a:p>
            <a:r>
              <a:rPr lang="en-SG" sz="20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SG" sz="2000" dirty="0">
                <a:latin typeface="Arial" pitchFamily="34" charset="0"/>
                <a:cs typeface="Arial" pitchFamily="34" charset="0"/>
              </a:rPr>
              <a:t>a randomly selected packet</a:t>
            </a:r>
            <a:r>
              <a:rPr lang="en-SG" sz="20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r>
              <a:rPr lang="en-SG" sz="20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SG" sz="2000" dirty="0">
                <a:latin typeface="Arial" pitchFamily="34" charset="0"/>
                <a:cs typeface="Arial" pitchFamily="34" charset="0"/>
              </a:rPr>
              <a:t>) </a:t>
            </a:r>
            <a:r>
              <a:rPr lang="en-SG" sz="2000" dirty="0" smtClean="0">
                <a:latin typeface="Arial" pitchFamily="34" charset="0"/>
                <a:cs typeface="Arial" pitchFamily="34" charset="0"/>
              </a:rPr>
              <a:t>determine the </a:t>
            </a:r>
            <a:r>
              <a:rPr lang="en-SG" sz="2000" dirty="0">
                <a:latin typeface="Arial" pitchFamily="34" charset="0"/>
                <a:cs typeface="Arial" pitchFamily="34" charset="0"/>
              </a:rPr>
              <a:t>probability that it contains 2 defective </a:t>
            </a:r>
            <a:r>
              <a:rPr lang="en-SG" sz="2000" dirty="0" smtClean="0">
                <a:latin typeface="Arial" pitchFamily="34" charset="0"/>
                <a:cs typeface="Arial" pitchFamily="34" charset="0"/>
              </a:rPr>
              <a:t>chips.</a:t>
            </a:r>
            <a:endParaRPr lang="en-SG" sz="2000" dirty="0">
              <a:latin typeface="Arial" pitchFamily="34" charset="0"/>
              <a:cs typeface="Arial" pitchFamily="34" charset="0"/>
            </a:endParaRPr>
          </a:p>
          <a:p>
            <a:endParaRPr lang="en-SG" sz="2000" dirty="0" smtClean="0">
              <a:latin typeface="Arial" pitchFamily="34" charset="0"/>
              <a:cs typeface="Arial" pitchFamily="34" charset="0"/>
            </a:endParaRPr>
          </a:p>
          <a:p>
            <a:endParaRPr lang="en-SG" sz="2000" dirty="0">
              <a:latin typeface="Arial" pitchFamily="34" charset="0"/>
              <a:cs typeface="Arial" pitchFamily="34" charset="0"/>
            </a:endParaRPr>
          </a:p>
          <a:p>
            <a:r>
              <a:rPr lang="en-SG" sz="2000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en-SG" sz="2000" dirty="0">
                <a:latin typeface="Arial" pitchFamily="34" charset="0"/>
                <a:cs typeface="Arial" pitchFamily="34" charset="0"/>
              </a:rPr>
              <a:t>) </a:t>
            </a:r>
            <a:r>
              <a:rPr lang="en-SG" sz="2000" dirty="0" smtClean="0">
                <a:latin typeface="Arial" pitchFamily="34" charset="0"/>
                <a:cs typeface="Arial" pitchFamily="34" charset="0"/>
              </a:rPr>
              <a:t>determine </a:t>
            </a:r>
            <a:r>
              <a:rPr lang="en-SG" sz="2000" dirty="0">
                <a:latin typeface="Arial" pitchFamily="34" charset="0"/>
                <a:cs typeface="Arial" pitchFamily="34" charset="0"/>
              </a:rPr>
              <a:t>the probability that it contains </a:t>
            </a:r>
            <a:r>
              <a:rPr lang="en-SG" sz="2000" dirty="0" smtClean="0">
                <a:latin typeface="Arial" pitchFamily="34" charset="0"/>
                <a:cs typeface="Arial" pitchFamily="34" charset="0"/>
              </a:rPr>
              <a:t>at most </a:t>
            </a:r>
            <a:r>
              <a:rPr lang="en-SG" sz="2000" dirty="0">
                <a:latin typeface="Arial" pitchFamily="34" charset="0"/>
                <a:cs typeface="Arial" pitchFamily="34" charset="0"/>
              </a:rPr>
              <a:t>2 defective </a:t>
            </a:r>
            <a:r>
              <a:rPr lang="en-SG" sz="2000" dirty="0" smtClean="0">
                <a:latin typeface="Arial" pitchFamily="34" charset="0"/>
                <a:cs typeface="Arial" pitchFamily="34" charset="0"/>
              </a:rPr>
              <a:t>chips.</a:t>
            </a:r>
            <a:endParaRPr lang="en-SG" sz="2000" dirty="0">
              <a:latin typeface="Arial" pitchFamily="34" charset="0"/>
              <a:cs typeface="Arial" pitchFamily="34" charset="0"/>
            </a:endParaRPr>
          </a:p>
          <a:p>
            <a:endParaRPr lang="en-SG" sz="2000" dirty="0" smtClean="0">
              <a:latin typeface="Arial" pitchFamily="34" charset="0"/>
              <a:cs typeface="Arial" pitchFamily="34" charset="0"/>
            </a:endParaRPr>
          </a:p>
          <a:p>
            <a:endParaRPr lang="en-SG" sz="2000" dirty="0">
              <a:latin typeface="Arial" pitchFamily="34" charset="0"/>
              <a:cs typeface="Arial" pitchFamily="34" charset="0"/>
            </a:endParaRPr>
          </a:p>
          <a:p>
            <a:endParaRPr lang="en-SG" sz="2000" dirty="0" smtClean="0">
              <a:latin typeface="Arial" pitchFamily="34" charset="0"/>
              <a:cs typeface="Arial" pitchFamily="34" charset="0"/>
            </a:endParaRPr>
          </a:p>
          <a:p>
            <a:endParaRPr lang="en-SG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SG" sz="20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SG" sz="2000" dirty="0">
                <a:latin typeface="Arial" pitchFamily="34" charset="0"/>
                <a:cs typeface="Arial" pitchFamily="34" charset="0"/>
              </a:rPr>
              <a:t>) </a:t>
            </a:r>
            <a:r>
              <a:rPr lang="en-SG" sz="2000" dirty="0" smtClean="0">
                <a:latin typeface="Arial" pitchFamily="34" charset="0"/>
                <a:cs typeface="Arial" pitchFamily="34" charset="0"/>
              </a:rPr>
              <a:t>What </a:t>
            </a:r>
            <a:r>
              <a:rPr lang="en-SG" sz="2000" dirty="0">
                <a:latin typeface="Arial" pitchFamily="34" charset="0"/>
                <a:cs typeface="Arial" pitchFamily="34" charset="0"/>
              </a:rPr>
              <a:t>is the probability that it contains </a:t>
            </a:r>
            <a:r>
              <a:rPr lang="en-SG" sz="2000" dirty="0" smtClean="0">
                <a:latin typeface="Arial" pitchFamily="34" charset="0"/>
                <a:cs typeface="Arial" pitchFamily="34" charset="0"/>
              </a:rPr>
              <a:t>more </a:t>
            </a:r>
            <a:r>
              <a:rPr lang="en-SG" sz="2000" dirty="0">
                <a:latin typeface="Arial" pitchFamily="34" charset="0"/>
                <a:cs typeface="Arial" pitchFamily="34" charset="0"/>
              </a:rPr>
              <a:t>than </a:t>
            </a:r>
            <a:r>
              <a:rPr lang="en-SG" sz="2000" dirty="0" smtClean="0">
                <a:latin typeface="Arial" pitchFamily="34" charset="0"/>
                <a:cs typeface="Arial" pitchFamily="34" charset="0"/>
              </a:rPr>
              <a:t>1 </a:t>
            </a:r>
            <a:r>
              <a:rPr lang="en-SG" sz="2000" dirty="0">
                <a:latin typeface="Arial" pitchFamily="34" charset="0"/>
                <a:cs typeface="Arial" pitchFamily="34" charset="0"/>
              </a:rPr>
              <a:t>defective </a:t>
            </a:r>
            <a:r>
              <a:rPr lang="en-SG" sz="2000" dirty="0" smtClean="0">
                <a:latin typeface="Arial" pitchFamily="34" charset="0"/>
                <a:cs typeface="Arial" pitchFamily="34" charset="0"/>
              </a:rPr>
              <a:t>chip?</a:t>
            </a:r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626" y="1909403"/>
            <a:ext cx="73514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Let </a:t>
            </a:r>
            <a:r>
              <a:rPr lang="en-US" altLang="zh-CN" sz="22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r>
              <a:rPr lang="en-US" altLang="zh-CN" sz="2200" dirty="0">
                <a:latin typeface="Arial" pitchFamily="34" charset="0"/>
                <a:ea typeface="SimSun" pitchFamily="2" charset="-122"/>
                <a:cs typeface="Arial" pitchFamily="34" charset="0"/>
              </a:rPr>
              <a:t> denote the number of </a:t>
            </a:r>
            <a:r>
              <a:rPr lang="en-US" altLang="zh-CN" sz="22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defective chips in a packet.</a:t>
            </a:r>
            <a:endParaRPr lang="en-US" altLang="zh-CN" sz="2200" dirty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2395" y="2902122"/>
            <a:ext cx="7959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 (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= 2) = 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10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en-US" sz="2200" baseline="-25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2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×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(0.05)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2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×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(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1 –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0.05)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10-2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=  </a:t>
            </a:r>
            <a:r>
              <a:rPr lang="en-SG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0.07463</a:t>
            </a:r>
            <a:r>
              <a:rPr lang="en-SG" sz="2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≈0.0746</a:t>
            </a:r>
            <a:endParaRPr lang="en-SG" sz="22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09" y="3839810"/>
            <a:ext cx="88966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 (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≤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2) = P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0) +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 (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1) +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 (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= 2)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        =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10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en-US" sz="2200" baseline="-25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0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×(0.05)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0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×(1–0.05)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10-0 </a:t>
            </a:r>
            <a:r>
              <a:rPr lang="en-SG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10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en-US" sz="2200" baseline="-25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1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×(0.05)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1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×(1–0.05)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10-1 </a:t>
            </a:r>
            <a:r>
              <a:rPr lang="en-SG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2200" baseline="30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          	  	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     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	10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en-US" sz="2200" baseline="-25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2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×(0.05)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2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×(1–0.05)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10-2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= </a:t>
            </a:r>
            <a:r>
              <a:rPr lang="en-SG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0.988496 ≈0.988 </a:t>
            </a:r>
            <a:endParaRPr lang="en-SG" sz="2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49" y="5409033"/>
            <a:ext cx="951620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P(</a:t>
            </a:r>
            <a:r>
              <a:rPr lang="en-US" sz="1900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19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19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1)=</a:t>
            </a:r>
            <a:r>
              <a:rPr lang="en-SG" sz="19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P(</a:t>
            </a:r>
            <a:r>
              <a:rPr lang="en-SG" sz="1900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19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=2)+P(</a:t>
            </a:r>
            <a:r>
              <a:rPr lang="en-SG" sz="19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19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=3)+P(</a:t>
            </a:r>
            <a:r>
              <a:rPr lang="en-SG" sz="19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19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=4)+P(</a:t>
            </a:r>
            <a:r>
              <a:rPr lang="en-SG" sz="19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19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=5)+P(</a:t>
            </a:r>
            <a:r>
              <a:rPr lang="en-SG" sz="19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19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=6)+P(</a:t>
            </a:r>
            <a:r>
              <a:rPr lang="en-SG" sz="19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19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=7)+P(</a:t>
            </a:r>
            <a:r>
              <a:rPr lang="en-SG" sz="19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19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=8)+P(</a:t>
            </a:r>
            <a:r>
              <a:rPr lang="en-SG" sz="19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19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=9)+P(</a:t>
            </a:r>
            <a:r>
              <a:rPr lang="en-SG" sz="19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19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=10) </a:t>
            </a:r>
            <a:endParaRPr lang="en-US" sz="19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    = </a:t>
            </a:r>
            <a:r>
              <a:rPr lang="en-SG" sz="22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 – </a:t>
            </a:r>
            <a:r>
              <a:rPr lang="en-SG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P(</a:t>
            </a:r>
            <a:r>
              <a:rPr lang="en-SG" sz="22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≤1) = </a:t>
            </a:r>
            <a:r>
              <a:rPr lang="en-SG" sz="22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 – </a:t>
            </a:r>
            <a:r>
              <a:rPr lang="en-SG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P(</a:t>
            </a:r>
            <a:r>
              <a:rPr lang="en-SG" sz="22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=0) – P(</a:t>
            </a:r>
            <a:r>
              <a:rPr lang="en-SG" sz="22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=1)</a:t>
            </a:r>
          </a:p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   = </a:t>
            </a:r>
            <a:r>
              <a:rPr lang="en-SG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 – 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10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en-US" sz="2200" baseline="-25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0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×(0.05)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0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×(1–0.05)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10-0  </a:t>
            </a:r>
            <a:r>
              <a:rPr lang="en-SG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10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en-US" sz="2200" baseline="-25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1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×(0.05)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1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×(1–0.05)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10-1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</a:p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         = </a:t>
            </a:r>
            <a:r>
              <a:rPr lang="en-SG" sz="2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0.086138 ≈0.0861</a:t>
            </a:r>
          </a:p>
          <a:p>
            <a:endParaRPr lang="en-SG" sz="20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01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80570" y="274638"/>
            <a:ext cx="8106229" cy="5715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Worked Example </a:t>
            </a:r>
            <a:r>
              <a:rPr lang="en-US" sz="2400" dirty="0" smtClean="0"/>
              <a:t>(Practice Exercise Q7)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796" y="947240"/>
            <a:ext cx="832394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itchFamily="34" charset="0"/>
                <a:cs typeface="Arial" pitchFamily="34" charset="0"/>
              </a:rPr>
              <a:t>For 2 randomly selected packets,</a:t>
            </a:r>
            <a:endParaRPr lang="en-SG" sz="2200" dirty="0">
              <a:latin typeface="Arial" pitchFamily="34" charset="0"/>
              <a:cs typeface="Arial" pitchFamily="34" charset="0"/>
            </a:endParaRP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d)  determine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the probability that both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packets 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each contain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more than 1 defective chip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endParaRPr lang="en-US" sz="2200" dirty="0">
              <a:latin typeface="Arial" pitchFamily="34" charset="0"/>
              <a:cs typeface="Arial" pitchFamily="34" charset="0"/>
            </a:endParaRPr>
          </a:p>
          <a:p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en-SG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			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5 randomly selected packets,</a:t>
            </a:r>
            <a:endParaRPr lang="en-SG" sz="2200" dirty="0">
              <a:latin typeface="Arial" pitchFamily="34" charset="0"/>
              <a:cs typeface="Arial" pitchFamily="34" charset="0"/>
            </a:endParaRP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e)  determine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the probability that at least 3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packets each contain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more than 1 defective chip.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endParaRPr lang="en-SG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0572" y="2039846"/>
            <a:ext cx="8563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From part (c), </a:t>
            </a:r>
          </a:p>
          <a:p>
            <a:r>
              <a:rPr lang="en-SG" altLang="zh-CN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probability </a:t>
            </a:r>
            <a:r>
              <a:rPr lang="en-SG" altLang="zh-CN" sz="20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that </a:t>
            </a:r>
            <a:r>
              <a:rPr lang="en-SG" altLang="zh-CN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a packet </a:t>
            </a:r>
            <a:r>
              <a:rPr lang="en-SG" altLang="zh-CN" sz="20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contains more </a:t>
            </a:r>
            <a:r>
              <a:rPr lang="en-SG" altLang="zh-CN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than 1 defective chip is 0.086138.</a:t>
            </a:r>
          </a:p>
          <a:p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P(both contain more than 1 defective chip ) =</a:t>
            </a:r>
            <a:r>
              <a:rPr lang="en-SG" altLang="zh-CN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r>
              <a:rPr lang="en-SG" altLang="zh-CN" sz="20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(</a:t>
            </a:r>
            <a:r>
              <a:rPr lang="en-SG" altLang="zh-CN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0.086138)</a:t>
            </a:r>
            <a:r>
              <a:rPr lang="en-SG" altLang="zh-CN" sz="2000" baseline="30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2</a:t>
            </a:r>
            <a:r>
              <a:rPr lang="en-SG" altLang="zh-CN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r>
              <a:rPr lang="en-SG" altLang="zh-CN" sz="20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= </a:t>
            </a:r>
            <a:r>
              <a:rPr lang="en-SG" altLang="zh-CN" sz="2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0.0074198</a:t>
            </a:r>
            <a:r>
              <a:rPr lang="en-SG" sz="2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≈ </a:t>
            </a:r>
            <a:r>
              <a:rPr lang="en-SG" sz="2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0.00742</a:t>
            </a:r>
            <a:endParaRPr lang="en-SG" altLang="zh-CN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002" y="4380741"/>
            <a:ext cx="87760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200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SG" sz="22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 = </a:t>
            </a:r>
            <a:r>
              <a:rPr lang="en-SG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5, </a:t>
            </a:r>
            <a:r>
              <a:rPr lang="en-SG" sz="2200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</a:t>
            </a:r>
            <a:r>
              <a:rPr lang="en-SG" sz="22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 = </a:t>
            </a:r>
            <a:r>
              <a:rPr lang="en-SG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0.086138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r>
              <a:rPr lang="en-US" altLang="zh-CN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Let </a:t>
            </a:r>
            <a:r>
              <a:rPr lang="en-US" altLang="zh-CN" sz="2200" i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Y</a:t>
            </a:r>
            <a:r>
              <a:rPr lang="en-US" altLang="zh-CN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denote the number of </a:t>
            </a:r>
            <a:r>
              <a:rPr lang="en-US" altLang="zh-CN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packets out of 5 which contains more than 1 defective chip.</a:t>
            </a:r>
          </a:p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 (</a:t>
            </a:r>
            <a:r>
              <a:rPr lang="en-US" altLang="zh-CN" sz="2200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Y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≥ 3) =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 (</a:t>
            </a:r>
            <a:r>
              <a:rPr lang="en-US" altLang="zh-CN" sz="2200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Y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3) +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200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Y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4) +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200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Y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5) </a:t>
            </a:r>
          </a:p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=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5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en-US" sz="2200" baseline="-25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3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×(0.086138)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3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×(1–0.086138)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5-3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+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5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en-US" sz="2200" baseline="-25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4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×(0.086138)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4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× </a:t>
            </a:r>
          </a:p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(1–0.086138)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5-4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+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5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en-US" sz="2200" baseline="-25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5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×(0.086138)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5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×(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1 –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0.086138)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5-5</a:t>
            </a:r>
          </a:p>
          <a:p>
            <a:r>
              <a:rPr lang="en-SG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=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0.005593956</a:t>
            </a:r>
            <a:r>
              <a:rPr lang="en-SG" sz="2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≈ </a:t>
            </a:r>
            <a:r>
              <a:rPr lang="en-SG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0.00559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	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			</a:t>
            </a:r>
            <a:r>
              <a:rPr lang="en-SG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SG" sz="22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20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4114" y="274638"/>
            <a:ext cx="8062686" cy="79651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b="1" dirty="0" smtClean="0">
                <a:ea typeface="SimSun" pitchFamily="2" charset="-122"/>
              </a:rPr>
              <a:t>Assumptions</a:t>
            </a:r>
            <a:endParaRPr lang="en-US" sz="3200" b="1" dirty="0" smtClean="0">
              <a:ea typeface="SimSun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4457" y="1060268"/>
            <a:ext cx="8382000" cy="4800600"/>
          </a:xfrm>
          <a:prstGeom prst="rect">
            <a:avLst/>
          </a:prstGeom>
        </p:spPr>
        <p:txBody>
          <a:bodyPr lIns="0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/>
              <a:buNone/>
            </a:pPr>
            <a:r>
              <a:rPr lang="en-US" sz="2600" dirty="0" smtClean="0"/>
              <a:t>	There are many possible complications in this analysis. Hence, we make certain assumptions in order to simplify our analysis. Some of the assumptions are:</a:t>
            </a:r>
            <a:br>
              <a:rPr lang="en-US" sz="2600" dirty="0" smtClean="0"/>
            </a:br>
            <a:endParaRPr lang="en-US" sz="2600" dirty="0" smtClean="0"/>
          </a:p>
          <a:p>
            <a:pPr lvl="1">
              <a:spcBef>
                <a:spcPts val="0"/>
              </a:spcBef>
            </a:pPr>
            <a:r>
              <a:rPr lang="en-US" sz="2600" dirty="0" smtClean="0"/>
              <a:t>No one from either team can score except for Shaq when Dallas Mavericks adopts the</a:t>
            </a:r>
            <a:br>
              <a:rPr lang="en-US" sz="2600" dirty="0" smtClean="0"/>
            </a:br>
            <a:r>
              <a:rPr lang="en-US" sz="2600" dirty="0" smtClean="0"/>
              <a:t>“Hack-a-Shaq” strategy.</a:t>
            </a:r>
            <a:br>
              <a:rPr lang="en-US" sz="2600" dirty="0" smtClean="0"/>
            </a:br>
            <a:endParaRPr lang="en-US" sz="2600" dirty="0" smtClean="0"/>
          </a:p>
          <a:p>
            <a:pPr lvl="1">
              <a:spcBef>
                <a:spcPts val="0"/>
              </a:spcBef>
            </a:pPr>
            <a:r>
              <a:rPr lang="en-US" altLang="zh-SG" sz="2600" dirty="0" smtClean="0">
                <a:ea typeface="SimSun" pitchFamily="2" charset="-122"/>
              </a:rPr>
              <a:t>4</a:t>
            </a:r>
            <a:r>
              <a:rPr lang="en-US" sz="2600" dirty="0" smtClean="0"/>
              <a:t> fouls will be committed on Shaq in the remaining 2 minutes of play, resulting in Shaq being awarded </a:t>
            </a:r>
            <a:r>
              <a:rPr lang="en-US" altLang="zh-SG" sz="2600" dirty="0" smtClean="0">
                <a:ea typeface="SimSun" pitchFamily="2" charset="-122"/>
              </a:rPr>
              <a:t>8</a:t>
            </a:r>
            <a:r>
              <a:rPr lang="en-US" sz="2600" dirty="0" smtClean="0"/>
              <a:t> free throws. </a:t>
            </a:r>
            <a:br>
              <a:rPr lang="en-US" sz="2600" dirty="0" smtClean="0"/>
            </a:b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0827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274638"/>
            <a:ext cx="8077200" cy="75903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Learning Objectives</a:t>
            </a: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09600" y="1206622"/>
            <a:ext cx="8077200" cy="529577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2800" dirty="0" smtClean="0"/>
              <a:t>State the conditions under which a binomial distribution can be used to calculate the probability of a real-life event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2800" dirty="0" smtClean="0"/>
              <a:t>Calculate the number of ways to obtain </a:t>
            </a:r>
            <a:r>
              <a:rPr lang="en-US" sz="2800" i="1" dirty="0" smtClean="0">
                <a:latin typeface="Times New Roman" pitchFamily="18" charset="0"/>
              </a:rPr>
              <a:t>k</a:t>
            </a:r>
            <a:r>
              <a:rPr lang="en-US" sz="2800" dirty="0" smtClean="0"/>
              <a:t> “successes” in </a:t>
            </a:r>
            <a:r>
              <a:rPr lang="en-US" sz="2800" i="1" dirty="0" smtClean="0">
                <a:latin typeface="Times New Roman" pitchFamily="18" charset="0"/>
              </a:rPr>
              <a:t>n</a:t>
            </a:r>
            <a:r>
              <a:rPr lang="en-US" sz="2800" dirty="0" smtClean="0"/>
              <a:t> trials</a:t>
            </a:r>
            <a:endParaRPr lang="en-US" altLang="zh-CN" sz="2800" dirty="0" smtClean="0">
              <a:ea typeface="SimSun" pitchFamily="2" charset="-12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800" dirty="0" smtClean="0">
                <a:ea typeface="SimSun" pitchFamily="2" charset="-122"/>
              </a:rPr>
              <a:t>Find the probability of </a:t>
            </a:r>
            <a:r>
              <a:rPr lang="en-US" altLang="zh-CN" sz="2800" i="1" dirty="0" smtClean="0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2800" dirty="0" smtClean="0">
                <a:ea typeface="SimSun" pitchFamily="2" charset="-122"/>
              </a:rPr>
              <a:t> “successes” out of </a:t>
            </a:r>
            <a:r>
              <a:rPr lang="en-US" altLang="zh-CN" sz="2800" i="1" dirty="0" smtClean="0">
                <a:latin typeface="Times New Roman" pitchFamily="18" charset="0"/>
                <a:ea typeface="SimSun" pitchFamily="2" charset="-122"/>
              </a:rPr>
              <a:t>n</a:t>
            </a:r>
            <a:r>
              <a:rPr lang="en-US" altLang="zh-CN" sz="2800" dirty="0" smtClean="0">
                <a:ea typeface="SimSun" pitchFamily="2" charset="-122"/>
              </a:rPr>
              <a:t> trials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800" dirty="0" smtClean="0">
                <a:ea typeface="SimSun" pitchFamily="2" charset="-122"/>
              </a:rPr>
              <a:t>Find the probability of </a:t>
            </a:r>
            <a:r>
              <a:rPr lang="en-US" altLang="zh-CN" sz="2800" i="1" dirty="0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2800" dirty="0">
                <a:ea typeface="SimSun" pitchFamily="2" charset="-122"/>
              </a:rPr>
              <a:t> “successes” out of </a:t>
            </a:r>
            <a:r>
              <a:rPr lang="en-US" altLang="zh-CN" sz="2800" i="1" dirty="0">
                <a:latin typeface="Times New Roman" pitchFamily="18" charset="0"/>
                <a:ea typeface="SimSun" pitchFamily="2" charset="-122"/>
              </a:rPr>
              <a:t>n</a:t>
            </a:r>
            <a:r>
              <a:rPr lang="en-US" altLang="zh-CN" sz="2800" dirty="0">
                <a:ea typeface="SimSun" pitchFamily="2" charset="-122"/>
              </a:rPr>
              <a:t> </a:t>
            </a:r>
            <a:r>
              <a:rPr lang="en-US" altLang="zh-CN" sz="2800" dirty="0" smtClean="0">
                <a:ea typeface="SimSun" pitchFamily="2" charset="-122"/>
              </a:rPr>
              <a:t>trials and the probability of </a:t>
            </a:r>
            <a:r>
              <a:rPr lang="en-US" altLang="zh-CN" sz="2800" i="1" dirty="0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2800" dirty="0">
                <a:ea typeface="SimSun" pitchFamily="2" charset="-122"/>
              </a:rPr>
              <a:t> “successes” </a:t>
            </a:r>
            <a:r>
              <a:rPr lang="en-US" altLang="zh-CN" sz="2800" dirty="0" smtClean="0">
                <a:ea typeface="SimSun" pitchFamily="2" charset="-122"/>
              </a:rPr>
              <a:t>or less out </a:t>
            </a:r>
            <a:r>
              <a:rPr lang="en-US" altLang="zh-CN" sz="2800" dirty="0">
                <a:ea typeface="SimSun" pitchFamily="2" charset="-122"/>
              </a:rPr>
              <a:t>of </a:t>
            </a:r>
            <a:r>
              <a:rPr lang="en-US" altLang="zh-CN" sz="2800" i="1" dirty="0">
                <a:latin typeface="Times New Roman" pitchFamily="18" charset="0"/>
                <a:ea typeface="SimSun" pitchFamily="2" charset="-122"/>
              </a:rPr>
              <a:t>n</a:t>
            </a:r>
            <a:r>
              <a:rPr lang="en-US" altLang="zh-CN" sz="2800" dirty="0">
                <a:ea typeface="SimSun" pitchFamily="2" charset="-122"/>
              </a:rPr>
              <a:t> </a:t>
            </a:r>
            <a:r>
              <a:rPr lang="en-US" altLang="zh-CN" sz="2800" dirty="0" smtClean="0">
                <a:ea typeface="SimSun" pitchFamily="2" charset="-122"/>
              </a:rPr>
              <a:t>trials from the graphs of a binomial distribution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9399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80570" y="274638"/>
            <a:ext cx="8106229" cy="75903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Exploring Further</a:t>
            </a:r>
          </a:p>
        </p:txBody>
      </p:sp>
      <p:sp>
        <p:nvSpPr>
          <p:cNvPr id="3" name="Rectangle 2"/>
          <p:cNvSpPr/>
          <p:nvPr/>
        </p:nvSpPr>
        <p:spPr>
          <a:xfrm>
            <a:off x="580570" y="897299"/>
            <a:ext cx="83892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dirty="0" smtClean="0">
                <a:latin typeface="Arial" pitchFamily="34" charset="0"/>
                <a:cs typeface="Arial" pitchFamily="34" charset="0"/>
              </a:rPr>
              <a:t>Instead </a:t>
            </a:r>
            <a:r>
              <a:rPr lang="en-SG" sz="2000" dirty="0">
                <a:latin typeface="Arial" pitchFamily="34" charset="0"/>
                <a:cs typeface="Arial" pitchFamily="34" charset="0"/>
              </a:rPr>
              <a:t>of the given scenario in the problem statement, suppose the head coach of Dallas Mavericks had decided to adopt the Hack-a-Shaq strategy earlier on with 3 minutes remaining when the score was 95-89 with Phoenix Suns trailing by 6 points. This time round, Shaq </a:t>
            </a:r>
            <a:r>
              <a:rPr lang="en-SG" sz="2000" dirty="0" smtClean="0">
                <a:latin typeface="Arial" pitchFamily="34" charset="0"/>
                <a:cs typeface="Arial" pitchFamily="34" charset="0"/>
              </a:rPr>
              <a:t>is </a:t>
            </a:r>
            <a:r>
              <a:rPr lang="en-SG" sz="2000" dirty="0">
                <a:latin typeface="Arial" pitchFamily="34" charset="0"/>
                <a:cs typeface="Arial" pitchFamily="34" charset="0"/>
              </a:rPr>
              <a:t>forced to take 12 free throws.</a:t>
            </a:r>
          </a:p>
          <a:p>
            <a:endParaRPr lang="en-SG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SG" sz="2000" dirty="0" smtClean="0">
                <a:latin typeface="Arial" pitchFamily="34" charset="0"/>
                <a:cs typeface="Arial" pitchFamily="34" charset="0"/>
              </a:rPr>
              <a:t>What </a:t>
            </a:r>
            <a:r>
              <a:rPr lang="en-SG" sz="2000" dirty="0">
                <a:latin typeface="Arial" pitchFamily="34" charset="0"/>
                <a:cs typeface="Arial" pitchFamily="34" charset="0"/>
              </a:rPr>
              <a:t>is the chance of Dallas Mavericks winning the match this time? (You may assume that there are no field goal attempts by anyone else in this last 3 minutes</a:t>
            </a:r>
            <a:r>
              <a:rPr lang="en-SG" sz="2000" dirty="0" smtClean="0">
                <a:latin typeface="Arial" pitchFamily="34" charset="0"/>
                <a:cs typeface="Arial" pitchFamily="34" charset="0"/>
              </a:rPr>
              <a:t>.)</a:t>
            </a:r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0570" y="3786183"/>
            <a:ext cx="824774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itchFamily="34" charset="0"/>
                <a:ea typeface="SimSun" pitchFamily="2" charset="-122"/>
                <a:cs typeface="Arial" pitchFamily="34" charset="0"/>
              </a:rPr>
              <a:t>Let 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r>
              <a:rPr lang="en-US" altLang="zh-CN" dirty="0">
                <a:latin typeface="Arial" pitchFamily="34" charset="0"/>
                <a:ea typeface="SimSun" pitchFamily="2" charset="-122"/>
                <a:cs typeface="Arial" pitchFamily="34" charset="0"/>
              </a:rPr>
              <a:t> denote the number of </a:t>
            </a:r>
            <a:r>
              <a:rPr lang="en-US" altLang="zh-CN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successful free throws out of 12 made by Shaq.</a:t>
            </a:r>
          </a:p>
          <a:p>
            <a:endParaRPr lang="en-US" altLang="zh-CN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r>
              <a:rPr lang="en-US" altLang="zh-CN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For Dallas Mavericks to win, Shaq must make less than 6 </a:t>
            </a:r>
            <a:r>
              <a:rPr lang="en-US" altLang="zh-CN" dirty="0">
                <a:latin typeface="Arial" pitchFamily="34" charset="0"/>
                <a:ea typeface="SimSun" pitchFamily="2" charset="-122"/>
                <a:cs typeface="Arial" pitchFamily="34" charset="0"/>
              </a:rPr>
              <a:t>successful free </a:t>
            </a:r>
            <a:r>
              <a:rPr lang="en-US" altLang="zh-CN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throws.</a:t>
            </a:r>
          </a:p>
          <a:p>
            <a:endParaRPr lang="en-US" altLang="zh-CN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r>
              <a:rPr lang="en-US" altLang="zh-CN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Probability of </a:t>
            </a:r>
            <a:r>
              <a:rPr lang="en-US" altLang="zh-CN" dirty="0">
                <a:latin typeface="Arial" pitchFamily="34" charset="0"/>
                <a:ea typeface="SimSun" pitchFamily="2" charset="-122"/>
                <a:cs typeface="Arial" pitchFamily="34" charset="0"/>
              </a:rPr>
              <a:t>Dallas </a:t>
            </a:r>
            <a:r>
              <a:rPr lang="en-US" altLang="zh-CN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Mavericks winning </a:t>
            </a:r>
          </a:p>
          <a:p>
            <a:r>
              <a:rPr lang="en-US" altLang="zh-CN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= </a:t>
            </a:r>
            <a:r>
              <a:rPr lang="en-US" dirty="0">
                <a:latin typeface="Arial" pitchFamily="34" charset="0"/>
                <a:cs typeface="Arial" pitchFamily="34" charset="0"/>
              </a:rPr>
              <a:t>P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&lt; 6)</a:t>
            </a:r>
          </a:p>
          <a:p>
            <a:r>
              <a:rPr lang="en-US" altLang="zh-CN" dirty="0">
                <a:latin typeface="Arial" pitchFamily="34" charset="0"/>
                <a:ea typeface="SimSun" pitchFamily="2" charset="-122"/>
                <a:cs typeface="Arial" pitchFamily="34" charset="0"/>
              </a:rPr>
              <a:t>= </a:t>
            </a:r>
            <a:r>
              <a:rPr lang="en-US" dirty="0">
                <a:latin typeface="Arial" pitchFamily="34" charset="0"/>
                <a:cs typeface="Arial" pitchFamily="34" charset="0"/>
              </a:rPr>
              <a:t>P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ea typeface="SimSun" pitchFamily="2" charset="-122"/>
              </a:rPr>
              <a:t>≤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5)</a:t>
            </a:r>
            <a:endParaRPr lang="en-US" altLang="zh-CN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r>
              <a:rPr lang="en-US" altLang="zh-CN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= BINOMDIST(5,12,0.528,TRUE)</a:t>
            </a:r>
          </a:p>
          <a:p>
            <a:r>
              <a:rPr lang="en-SG" dirty="0" smtClean="0"/>
              <a:t>≈</a:t>
            </a:r>
            <a:r>
              <a:rPr lang="en-US" altLang="zh-CN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 0.314</a:t>
            </a:r>
            <a:endParaRPr lang="en-US" altLang="zh-CN" dirty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79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274638"/>
            <a:ext cx="80772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b="1" dirty="0" smtClean="0">
                <a:ea typeface="SimSun" pitchFamily="2" charset="-122"/>
              </a:rPr>
              <a:t>Exploring Further</a:t>
            </a:r>
            <a:endParaRPr lang="en-US" sz="3200" b="1" dirty="0" smtClean="0">
              <a:ea typeface="SimSun" pitchFamily="2" charset="-122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495300" y="1720850"/>
            <a:ext cx="30861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SG" sz="1600" b="0" dirty="0">
                <a:latin typeface="Arial" pitchFamily="34" charset="0"/>
                <a:cs typeface="Arial" pitchFamily="34" charset="0"/>
              </a:rPr>
              <a:t>For probability of success = 0.2,</a:t>
            </a:r>
          </a:p>
          <a:p>
            <a:r>
              <a:rPr lang="en-US" sz="1600" b="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1600" b="0" dirty="0">
                <a:latin typeface="Arial" pitchFamily="34" charset="0"/>
                <a:cs typeface="Arial" pitchFamily="34" charset="0"/>
              </a:rPr>
              <a:t>graph is skewed towards the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right</a:t>
            </a:r>
            <a:r>
              <a:rPr lang="en-US" sz="1600" b="0" dirty="0" smtClean="0">
                <a:latin typeface="Arial" pitchFamily="34" charset="0"/>
                <a:cs typeface="Arial" pitchFamily="34" charset="0"/>
              </a:rPr>
              <a:t>. Getting exactly 1 success has the highest probability. </a:t>
            </a:r>
            <a:endParaRPr lang="en-SG" sz="16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495300" y="4267201"/>
            <a:ext cx="30861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SG" sz="1600" b="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SG" sz="1600" b="0" dirty="0">
                <a:latin typeface="Arial" pitchFamily="34" charset="0"/>
                <a:cs typeface="Arial" pitchFamily="34" charset="0"/>
              </a:rPr>
              <a:t>probability of success = 0.8,</a:t>
            </a:r>
          </a:p>
          <a:p>
            <a:r>
              <a:rPr lang="en-US" sz="1600" b="0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1600" b="0" dirty="0" smtClean="0">
                <a:latin typeface="Arial" pitchFamily="34" charset="0"/>
                <a:cs typeface="Arial" pitchFamily="34" charset="0"/>
              </a:rPr>
              <a:t>he </a:t>
            </a:r>
            <a:r>
              <a:rPr lang="en-US" sz="1600" b="0" dirty="0">
                <a:latin typeface="Arial" pitchFamily="34" charset="0"/>
                <a:cs typeface="Arial" pitchFamily="34" charset="0"/>
              </a:rPr>
              <a:t>graph is skewed towards the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left</a:t>
            </a:r>
            <a:r>
              <a:rPr lang="en-US" sz="1600" b="0" dirty="0" smtClean="0">
                <a:latin typeface="Arial" pitchFamily="34" charset="0"/>
                <a:cs typeface="Arial" pitchFamily="34" charset="0"/>
              </a:rPr>
              <a:t>. Getting </a:t>
            </a:r>
            <a:r>
              <a:rPr lang="en-US" sz="1600" b="0" dirty="0">
                <a:latin typeface="Arial" pitchFamily="34" charset="0"/>
                <a:cs typeface="Arial" pitchFamily="34" charset="0"/>
              </a:rPr>
              <a:t>exactly </a:t>
            </a:r>
            <a:r>
              <a:rPr lang="en-US" sz="1600" b="0" dirty="0" smtClean="0">
                <a:latin typeface="Arial" pitchFamily="34" charset="0"/>
                <a:cs typeface="Arial" pitchFamily="34" charset="0"/>
              </a:rPr>
              <a:t>7 successes has the highest probability. </a:t>
            </a:r>
            <a:endParaRPr lang="en-SG" sz="1600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895" y="1417638"/>
            <a:ext cx="3840163" cy="231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896" y="4118203"/>
            <a:ext cx="3840163" cy="231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 rot="16200000">
            <a:off x="3075105" y="2367969"/>
            <a:ext cx="2287134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Probability of  getting exactly </a:t>
            </a:r>
            <a:r>
              <a:rPr lang="en-SG" sz="105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SG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“successes” out of 8 free throws</a:t>
            </a:r>
            <a:endParaRPr lang="en-SG" sz="11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3089619" y="5068535"/>
            <a:ext cx="2287134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Probability of  getting exactly </a:t>
            </a:r>
            <a:r>
              <a:rPr lang="en-SG" sz="105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SG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“successes” out of 8 free throws</a:t>
            </a:r>
            <a:endParaRPr lang="en-SG" sz="11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17142" y="3387105"/>
            <a:ext cx="288834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Number of “successes” in 8 free throws, </a:t>
            </a:r>
            <a:r>
              <a:rPr lang="en-SG" sz="105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SG" sz="105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49798" y="6105898"/>
            <a:ext cx="288834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Number of “successes” in 8 free throws, </a:t>
            </a:r>
            <a:r>
              <a:rPr lang="en-SG" sz="105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SG" sz="105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16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38628" y="274638"/>
            <a:ext cx="8048171" cy="73120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b="1" dirty="0" err="1" smtClean="0">
                <a:ea typeface="SimSun" pitchFamily="2" charset="-122"/>
              </a:rPr>
              <a:t>Analysing</a:t>
            </a:r>
            <a:r>
              <a:rPr lang="en-US" altLang="zh-CN" sz="3200" b="1" dirty="0" smtClean="0">
                <a:ea typeface="SimSun" pitchFamily="2" charset="-122"/>
              </a:rPr>
              <a:t> the problem</a:t>
            </a:r>
            <a:endParaRPr lang="en-US" sz="3200" b="1" dirty="0" smtClean="0">
              <a:ea typeface="SimSun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38628" y="1187268"/>
            <a:ext cx="8382000" cy="541673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We can view each of the </a:t>
            </a:r>
            <a:r>
              <a:rPr lang="en-US" altLang="zh-SG" sz="24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8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free throws as a “trial”. 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i.e. The number of trials,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is fixed at </a:t>
            </a:r>
            <a:r>
              <a:rPr lang="en-US" altLang="zh-SG" sz="24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8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lnSpc>
                <a:spcPct val="8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We assumed that the “success” or “failure” of each free throw is not related to the outcome of any of the previous free throws. 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i.e. Each trial is independent.</a:t>
            </a:r>
          </a:p>
          <a:p>
            <a:pPr lvl="1">
              <a:lnSpc>
                <a:spcPct val="8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Shaq either scores or misses a free throw. 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i.e. Each trial has only two possible outcomes.</a:t>
            </a:r>
          </a:p>
          <a:p>
            <a:pPr>
              <a:lnSpc>
                <a:spcPct val="8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We assumed that the probability of Shaq scoring in each free throw remains the same.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i.e.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is assumed to be 0.52</a:t>
            </a:r>
            <a:r>
              <a:rPr lang="en-US" altLang="zh-SG" sz="24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8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for each of the </a:t>
            </a:r>
            <a:r>
              <a:rPr lang="en-US" altLang="zh-SG" sz="24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8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free throws.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9012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600" y="274638"/>
            <a:ext cx="8077199" cy="69781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b="1" dirty="0" smtClean="0">
                <a:ea typeface="SimSun" pitchFamily="2" charset="-122"/>
              </a:rPr>
              <a:t>Binomial distribution</a:t>
            </a:r>
            <a:endParaRPr lang="en-US" sz="3200" b="1" dirty="0" smtClean="0">
              <a:ea typeface="SimSun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199" y="1098831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n-US" sz="2600" dirty="0" smtClean="0"/>
              <a:t>	A scenario that satisfies the following conditions is said to follow a </a:t>
            </a:r>
            <a:r>
              <a:rPr lang="en-US" sz="2600" b="1" dirty="0" smtClean="0"/>
              <a:t>binomial distribution</a:t>
            </a:r>
            <a:r>
              <a:rPr lang="en-US" sz="2600" dirty="0" smtClean="0"/>
              <a:t>:</a:t>
            </a:r>
          </a:p>
          <a:p>
            <a:pPr lvl="1"/>
            <a:r>
              <a:rPr lang="en-US" sz="2600" dirty="0" smtClean="0"/>
              <a:t>The number of trials, </a:t>
            </a:r>
            <a:r>
              <a:rPr lang="en-US" sz="2600" i="1" dirty="0" smtClean="0">
                <a:latin typeface="Times New Roman" pitchFamily="18" charset="0"/>
              </a:rPr>
              <a:t>n</a:t>
            </a:r>
            <a:r>
              <a:rPr lang="en-US" sz="2600" dirty="0" smtClean="0"/>
              <a:t>, is fixed.</a:t>
            </a:r>
          </a:p>
          <a:p>
            <a:pPr lvl="1"/>
            <a:r>
              <a:rPr lang="en-US" sz="2600" dirty="0" smtClean="0"/>
              <a:t>Each trial is independent.</a:t>
            </a:r>
          </a:p>
          <a:p>
            <a:pPr lvl="1"/>
            <a:r>
              <a:rPr lang="en-US" sz="2600" dirty="0" smtClean="0"/>
              <a:t>Each trial has only two possible outcomes ("success" or "failure"). </a:t>
            </a:r>
          </a:p>
          <a:p>
            <a:pPr lvl="1"/>
            <a:r>
              <a:rPr lang="en-US" sz="2600" dirty="0" smtClean="0"/>
              <a:t>The probability of "success", </a:t>
            </a:r>
            <a:r>
              <a:rPr lang="en-US" sz="2600" i="1" dirty="0" smtClean="0">
                <a:latin typeface="Times New Roman" pitchFamily="18" charset="0"/>
              </a:rPr>
              <a:t>p</a:t>
            </a:r>
            <a:r>
              <a:rPr lang="en-US" sz="2600" dirty="0" smtClean="0"/>
              <a:t>, is the same for each trial. </a:t>
            </a:r>
          </a:p>
          <a:p>
            <a:pPr>
              <a:buFont typeface="Arial"/>
              <a:buNone/>
            </a:pPr>
            <a:r>
              <a:rPr lang="en-US" sz="2600" dirty="0" smtClean="0"/>
              <a:t>	</a:t>
            </a:r>
          </a:p>
          <a:p>
            <a:pPr>
              <a:buFont typeface="Arial"/>
              <a:buNone/>
            </a:pPr>
            <a:r>
              <a:rPr lang="en-US" sz="2600" dirty="0"/>
              <a:t>	</a:t>
            </a:r>
            <a:r>
              <a:rPr lang="en-US" sz="2600" dirty="0" smtClean="0"/>
              <a:t>Therefore, our scenario follows a </a:t>
            </a:r>
            <a:r>
              <a:rPr lang="en-US" sz="2600" b="1" dirty="0" smtClean="0"/>
              <a:t>binomial distribution</a:t>
            </a:r>
            <a:r>
              <a:rPr lang="en-US" sz="2600" dirty="0" smtClean="0"/>
              <a:t>.</a:t>
            </a:r>
          </a:p>
          <a:p>
            <a:pPr>
              <a:buFont typeface="Arial"/>
              <a:buNone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68341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2"/>
          <p:cNvSpPr txBox="1">
            <a:spLocks noChangeArrowheads="1"/>
          </p:cNvSpPr>
          <p:nvPr/>
        </p:nvSpPr>
        <p:spPr>
          <a:xfrm>
            <a:off x="685800" y="-73701"/>
            <a:ext cx="8458200" cy="818666"/>
          </a:xfrm>
          <a:prstGeom prst="rect">
            <a:avLst/>
          </a:prstGeom>
          <a:noFill/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b="1" dirty="0" smtClean="0">
                <a:ea typeface="SimSun" pitchFamily="2" charset="-122"/>
              </a:rPr>
              <a:t>Probability of </a:t>
            </a:r>
            <a:r>
              <a:rPr lang="en-US" altLang="zh-CN" sz="3200" b="1" i="1" dirty="0" smtClean="0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3200" b="1" dirty="0" smtClean="0">
                <a:ea typeface="SimSun" pitchFamily="2" charset="-122"/>
              </a:rPr>
              <a:t> “successes” </a:t>
            </a:r>
          </a:p>
          <a:p>
            <a:r>
              <a:rPr lang="en-US" altLang="zh-CN" sz="3200" b="1" dirty="0" smtClean="0">
                <a:ea typeface="SimSun" pitchFamily="2" charset="-122"/>
              </a:rPr>
              <a:t>out of </a:t>
            </a:r>
            <a:r>
              <a:rPr lang="en-US" altLang="zh-CN" sz="3200" b="1" i="1" dirty="0" smtClean="0">
                <a:latin typeface="Times New Roman" pitchFamily="18" charset="0"/>
                <a:ea typeface="SimSun" pitchFamily="2" charset="-122"/>
              </a:rPr>
              <a:t>n</a:t>
            </a:r>
            <a:r>
              <a:rPr lang="en-US" altLang="zh-CN" sz="3200" b="1" dirty="0" smtClean="0">
                <a:ea typeface="SimSun" pitchFamily="2" charset="-122"/>
              </a:rPr>
              <a:t> trials</a:t>
            </a:r>
            <a:endParaRPr lang="en-US" sz="3200" b="1" dirty="0" smtClean="0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108000" y="1520372"/>
            <a:ext cx="8686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b="0" dirty="0" smtClean="0"/>
              <a:t>	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Probability </a:t>
            </a:r>
            <a:r>
              <a:rPr lang="en-US" sz="2800" b="0" dirty="0">
                <a:latin typeface="Arial" pitchFamily="34" charset="0"/>
                <a:cs typeface="Arial" pitchFamily="34" charset="0"/>
              </a:rPr>
              <a:t>of getting </a:t>
            </a:r>
            <a:r>
              <a:rPr lang="en-US" sz="2800" b="0" i="1" dirty="0">
                <a:latin typeface="Times New Roman" pitchFamily="18" charset="0"/>
              </a:rPr>
              <a:t>k</a:t>
            </a:r>
            <a:r>
              <a:rPr lang="en-US" sz="2800" b="0" dirty="0"/>
              <a:t> </a:t>
            </a:r>
            <a:r>
              <a:rPr lang="en-US" sz="2800" b="0" dirty="0">
                <a:latin typeface="Arial" pitchFamily="34" charset="0"/>
                <a:cs typeface="Arial" pitchFamily="34" charset="0"/>
              </a:rPr>
              <a:t>“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successes” </a:t>
            </a:r>
            <a:r>
              <a:rPr lang="en-US" sz="2800" b="0" dirty="0">
                <a:latin typeface="Arial" pitchFamily="34" charset="0"/>
                <a:cs typeface="Arial" pitchFamily="34" charset="0"/>
              </a:rPr>
              <a:t>out of </a:t>
            </a:r>
            <a:r>
              <a:rPr lang="en-US" sz="2800" b="0" i="1" dirty="0">
                <a:latin typeface="Times New Roman" pitchFamily="18" charset="0"/>
              </a:rPr>
              <a:t>n</a:t>
            </a:r>
            <a:r>
              <a:rPr lang="en-US" sz="2800" b="0" dirty="0"/>
              <a:t> </a:t>
            </a:r>
            <a:r>
              <a:rPr lang="en-US" sz="2800" b="0" dirty="0">
                <a:latin typeface="Arial" pitchFamily="34" charset="0"/>
                <a:cs typeface="Arial" pitchFamily="34" charset="0"/>
              </a:rPr>
              <a:t>trials =	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</a:pPr>
            <a:r>
              <a:rPr lang="en-US" sz="2800" b="0" dirty="0">
                <a:solidFill>
                  <a:srgbClr val="0000FF"/>
                </a:solidFill>
                <a:sym typeface="Symbol" pitchFamily="18" charset="2"/>
              </a:rPr>
              <a:t>	</a:t>
            </a:r>
            <a:r>
              <a:rPr lang="en-US" sz="2800" b="0" dirty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Number of ways of getting </a:t>
            </a:r>
            <a:r>
              <a:rPr lang="en-US" sz="2800" b="0" i="1" dirty="0">
                <a:solidFill>
                  <a:srgbClr val="008000"/>
                </a:solidFill>
                <a:latin typeface="Times New Roman" pitchFamily="18" charset="0"/>
              </a:rPr>
              <a:t>k</a:t>
            </a:r>
            <a:r>
              <a:rPr lang="en-US" sz="2800" b="0" dirty="0">
                <a:solidFill>
                  <a:srgbClr val="008000"/>
                </a:solidFill>
              </a:rPr>
              <a:t> </a:t>
            </a:r>
            <a:r>
              <a:rPr lang="en-US" sz="2800" b="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2800" b="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successes”</a:t>
            </a:r>
            <a:r>
              <a:rPr lang="en-US" sz="2800" b="0" baseline="-25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8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	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</a:pP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	Probability of </a:t>
            </a: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getting </a:t>
            </a:r>
            <a:r>
              <a:rPr lang="en-US" sz="2800" b="0" i="1" dirty="0">
                <a:solidFill>
                  <a:srgbClr val="0000FF"/>
                </a:solidFill>
                <a:latin typeface="Times New Roman" pitchFamily="18" charset="0"/>
              </a:rPr>
              <a:t>k</a:t>
            </a:r>
            <a:r>
              <a:rPr lang="en-US" sz="2800" b="0" dirty="0">
                <a:solidFill>
                  <a:srgbClr val="0000FF"/>
                </a:solidFill>
              </a:rPr>
              <a:t> </a:t>
            </a: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28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successes” </a:t>
            </a: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 of </a:t>
            </a:r>
            <a:r>
              <a:rPr lang="en-US" sz="2800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trials for </a:t>
            </a:r>
            <a:r>
              <a:rPr lang="en-US" sz="28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one </a:t>
            </a: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particular scenario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447800" y="3349171"/>
            <a:ext cx="5949950" cy="1493243"/>
            <a:chOff x="1447800" y="3581400"/>
            <a:chExt cx="5949950" cy="1493244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447800" y="4151313"/>
              <a:ext cx="5949950" cy="923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For example, if </a:t>
              </a:r>
              <a:r>
                <a:rPr lang="en-US" sz="1800" b="0" i="1" dirty="0">
                  <a:solidFill>
                    <a:srgbClr val="0000FF"/>
                  </a:solidFill>
                  <a:latin typeface="Times New Roman" pitchFamily="18" charset="0"/>
                </a:rPr>
                <a:t>k</a:t>
              </a:r>
              <a:r>
                <a:rPr lang="en-US" sz="1800" dirty="0">
                  <a:solidFill>
                    <a:srgbClr val="0000FF"/>
                  </a:solidFill>
                </a:rPr>
                <a:t> </a:t>
              </a:r>
              <a:r>
                <a:rPr lang="en-US" sz="1800" b="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= 7 and </a:t>
              </a:r>
              <a:r>
                <a:rPr lang="en-US" sz="1800" b="0" i="1" dirty="0">
                  <a:solidFill>
                    <a:srgbClr val="0000FF"/>
                  </a:solidFill>
                  <a:latin typeface="Times New Roman" pitchFamily="18" charset="0"/>
                </a:rPr>
                <a:t>n</a:t>
              </a:r>
              <a:r>
                <a:rPr lang="en-US" sz="1800" dirty="0">
                  <a:solidFill>
                    <a:srgbClr val="0000FF"/>
                  </a:solidFill>
                </a:rPr>
                <a:t> </a:t>
              </a:r>
              <a:r>
                <a:rPr lang="en-US" sz="1800" b="0" dirty="0">
                  <a:solidFill>
                    <a:srgbClr val="0000FF"/>
                  </a:solidFill>
                </a:rPr>
                <a:t>= 8, </a:t>
              </a:r>
              <a:r>
                <a:rPr lang="en-US" sz="1800" b="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one particular scenario is the first trial being unsuccessful and the remaining trials being successful, i.e. FSSSSSSS. </a:t>
              </a:r>
              <a:r>
                <a:rPr lang="en-US" sz="1800" b="0" dirty="0">
                  <a:solidFill>
                    <a:srgbClr val="0000FF"/>
                  </a:solidFill>
                </a:rPr>
                <a:t> </a:t>
              </a:r>
              <a:r>
                <a:rPr lang="en-US" sz="1800" dirty="0">
                  <a:solidFill>
                    <a:srgbClr val="0000FF"/>
                  </a:solidFill>
                </a:rPr>
                <a:t> </a:t>
              </a:r>
              <a:endParaRPr lang="en-SG" sz="1800" dirty="0">
                <a:solidFill>
                  <a:srgbClr val="0000FF"/>
                </a:solidFill>
              </a:endParaRPr>
            </a:p>
          </p:txBody>
        </p:sp>
        <p:sp>
          <p:nvSpPr>
            <p:cNvPr id="10" name="Right Brace 9"/>
            <p:cNvSpPr/>
            <p:nvPr/>
          </p:nvSpPr>
          <p:spPr bwMode="auto">
            <a:xfrm rot="5400000">
              <a:off x="3771900" y="2705100"/>
              <a:ext cx="609600" cy="236220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71761"/>
              </p:ext>
            </p:extLst>
          </p:nvPr>
        </p:nvGraphicFramePr>
        <p:xfrm>
          <a:off x="7881313" y="2025960"/>
          <a:ext cx="566001" cy="388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3" imgW="114120" imgH="126720" progId="Equation.3">
                  <p:embed/>
                </p:oleObj>
              </mc:Choice>
              <mc:Fallback>
                <p:oleObj name="Equation" r:id="rId3" imgW="114120" imgH="126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81313" y="2025960"/>
                        <a:ext cx="566001" cy="388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691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769256" y="2569029"/>
            <a:ext cx="837474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0" dirty="0">
                <a:latin typeface="Arial" pitchFamily="34" charset="0"/>
                <a:cs typeface="Arial" pitchFamily="34" charset="0"/>
              </a:rPr>
              <a:t>Using tree diagrams</a:t>
            </a:r>
          </a:p>
          <a:p>
            <a:pPr marL="266700" indent="-2667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0" dirty="0">
                <a:latin typeface="Arial" pitchFamily="34" charset="0"/>
                <a:cs typeface="Arial" pitchFamily="34" charset="0"/>
              </a:rPr>
              <a:t>Listing out all possibilities</a:t>
            </a:r>
          </a:p>
          <a:p>
            <a:pPr marL="266700" indent="-2667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0" dirty="0">
                <a:latin typeface="Arial" pitchFamily="34" charset="0"/>
                <a:cs typeface="Arial" pitchFamily="34" charset="0"/>
              </a:rPr>
              <a:t>Drawing out Pascal’s triangle</a:t>
            </a:r>
          </a:p>
          <a:p>
            <a:pPr marL="266700" indent="-266700">
              <a:lnSpc>
                <a:spcPct val="90000"/>
              </a:lnSpc>
              <a:spcBef>
                <a:spcPct val="20000"/>
              </a:spcBef>
            </a:pPr>
            <a:endParaRPr lang="en-US" sz="2800" b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638628" y="1302657"/>
            <a:ext cx="8505371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b="0" dirty="0">
                <a:latin typeface="Arial" pitchFamily="34" charset="0"/>
                <a:cs typeface="Arial" pitchFamily="34" charset="0"/>
              </a:rPr>
              <a:t>There are a 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few </a:t>
            </a:r>
            <a:r>
              <a:rPr lang="en-US" sz="2800" b="0" dirty="0">
                <a:latin typeface="Arial" pitchFamily="34" charset="0"/>
                <a:cs typeface="Arial" pitchFamily="34" charset="0"/>
              </a:rPr>
              <a:t>methods to find out the n</a:t>
            </a:r>
            <a:r>
              <a:rPr lang="en-SG" sz="2800" b="0" dirty="0">
                <a:latin typeface="Arial" pitchFamily="34" charset="0"/>
                <a:cs typeface="Arial" pitchFamily="34" charset="0"/>
              </a:rPr>
              <a:t>umber of ways of getting </a:t>
            </a:r>
            <a:r>
              <a:rPr lang="en-SG" sz="2800" b="0" i="1" dirty="0">
                <a:latin typeface="Times New Roman" pitchFamily="18" charset="0"/>
              </a:rPr>
              <a:t>k</a:t>
            </a:r>
            <a:r>
              <a:rPr lang="en-SG" sz="2800" b="0" dirty="0"/>
              <a:t> </a:t>
            </a:r>
            <a:r>
              <a:rPr lang="en-SG" sz="2800" b="0" dirty="0">
                <a:latin typeface="Arial" pitchFamily="34" charset="0"/>
                <a:cs typeface="Arial" pitchFamily="34" charset="0"/>
              </a:rPr>
              <a:t>“</a:t>
            </a:r>
            <a:r>
              <a:rPr lang="en-SG" sz="2800" b="0" dirty="0" smtClean="0">
                <a:latin typeface="Arial" pitchFamily="34" charset="0"/>
                <a:cs typeface="Arial" pitchFamily="34" charset="0"/>
              </a:rPr>
              <a:t>successes”.</a:t>
            </a:r>
            <a:endParaRPr 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2"/>
          <p:cNvSpPr txBox="1">
            <a:spLocks noChangeArrowheads="1"/>
          </p:cNvSpPr>
          <p:nvPr/>
        </p:nvSpPr>
        <p:spPr>
          <a:xfrm>
            <a:off x="384626" y="361722"/>
            <a:ext cx="8163343" cy="739153"/>
          </a:xfrm>
          <a:prstGeom prst="rect">
            <a:avLst/>
          </a:prstGeom>
          <a:noFill/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SG" sz="3000" b="1" dirty="0" smtClean="0">
                <a:ea typeface="SimSun" pitchFamily="2" charset="-122"/>
              </a:rPr>
              <a:t>Number of ways of getting </a:t>
            </a:r>
            <a:r>
              <a:rPr lang="en-US" altLang="zh-CN" sz="3000" b="1" i="1" dirty="0" smtClean="0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3000" b="1" dirty="0" smtClean="0">
                <a:ea typeface="SimSun" pitchFamily="2" charset="-122"/>
              </a:rPr>
              <a:t> “successes”</a:t>
            </a:r>
            <a:endParaRPr lang="en-US" sz="3000" b="1" dirty="0" smtClean="0">
              <a:ea typeface="SimSun" pitchFamily="2" charset="-122"/>
            </a:endParaRP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769256" y="3643086"/>
            <a:ext cx="8374744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lnSpc>
                <a:spcPct val="90000"/>
              </a:lnSpc>
              <a:spcBef>
                <a:spcPct val="20000"/>
              </a:spcBef>
            </a:pPr>
            <a:endParaRPr lang="en-US" sz="2800" b="0" dirty="0">
              <a:latin typeface="Arial" pitchFamily="34" charset="0"/>
              <a:cs typeface="Arial" pitchFamily="34" charset="0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</a:pPr>
            <a:endParaRPr lang="en-US" sz="2800" b="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b="0" dirty="0">
                <a:latin typeface="Arial" pitchFamily="34" charset="0"/>
                <a:cs typeface="Arial" pitchFamily="34" charset="0"/>
              </a:rPr>
              <a:t>However, 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these </a:t>
            </a:r>
            <a:r>
              <a:rPr lang="en-US" sz="2800" b="0" dirty="0">
                <a:latin typeface="Arial" pitchFamily="34" charset="0"/>
                <a:cs typeface="Arial" pitchFamily="34" charset="0"/>
              </a:rPr>
              <a:t>methods can be rather 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tedious especially </a:t>
            </a:r>
            <a:r>
              <a:rPr lang="en-US" sz="2800" b="0" dirty="0">
                <a:latin typeface="Arial" pitchFamily="34" charset="0"/>
                <a:cs typeface="Arial" pitchFamily="34" charset="0"/>
              </a:rPr>
              <a:t>when the number of trials is large.</a:t>
            </a:r>
          </a:p>
        </p:txBody>
      </p:sp>
    </p:spTree>
    <p:extLst>
      <p:ext uri="{BB962C8B-B14F-4D97-AF65-F5344CB8AC3E}">
        <p14:creationId xmlns:p14="http://schemas.microsoft.com/office/powerpoint/2010/main" val="155685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95086" y="274638"/>
            <a:ext cx="8091714" cy="71233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b="1" dirty="0" smtClean="0">
                <a:ea typeface="SimSun" pitchFamily="2" charset="-122"/>
              </a:rPr>
              <a:t>Permutation or Combination</a:t>
            </a:r>
            <a:endParaRPr lang="en-US" sz="3200" b="1" dirty="0" smtClean="0">
              <a:ea typeface="SimSun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9314" y="1270001"/>
            <a:ext cx="8457486" cy="4191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800" dirty="0" smtClean="0"/>
              <a:t>	Recall the idea of Permutation and Combination from P10.</a:t>
            </a:r>
          </a:p>
          <a:p>
            <a:pPr>
              <a:buFontTx/>
              <a:buNone/>
            </a:pPr>
            <a:endParaRPr lang="en-US" sz="2800" dirty="0" smtClean="0"/>
          </a:p>
          <a:p>
            <a:pPr>
              <a:buFontTx/>
              <a:buNone/>
            </a:pPr>
            <a:r>
              <a:rPr lang="en-US" sz="2800" dirty="0" smtClean="0"/>
              <a:t>	To find the n</a:t>
            </a:r>
            <a:r>
              <a:rPr lang="en-SG" sz="2800" dirty="0" smtClean="0"/>
              <a:t>umber of ways of getting </a:t>
            </a:r>
            <a:r>
              <a:rPr lang="en-SG" sz="2800" i="1" dirty="0" smtClean="0">
                <a:latin typeface="Times New Roman" pitchFamily="18" charset="0"/>
              </a:rPr>
              <a:t>k</a:t>
            </a:r>
            <a:r>
              <a:rPr lang="en-SG" sz="2800" dirty="0" smtClean="0"/>
              <a:t> “successes” out of </a:t>
            </a:r>
            <a:r>
              <a:rPr lang="en-SG" sz="2800" i="1" dirty="0" smtClean="0">
                <a:latin typeface="Times New Roman" pitchFamily="18" charset="0"/>
              </a:rPr>
              <a:t>n</a:t>
            </a:r>
            <a:r>
              <a:rPr lang="en-SG" sz="2800" dirty="0" smtClean="0"/>
              <a:t> trials where t</a:t>
            </a:r>
            <a:r>
              <a:rPr lang="en-US" sz="2800" dirty="0" smtClean="0"/>
              <a:t>he order is not important, we can make use of the idea of Combination.</a:t>
            </a:r>
          </a:p>
        </p:txBody>
      </p:sp>
    </p:spTree>
    <p:extLst>
      <p:ext uri="{BB962C8B-B14F-4D97-AF65-F5344CB8AC3E}">
        <p14:creationId xmlns:p14="http://schemas.microsoft.com/office/powerpoint/2010/main" val="215399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38543" y="274638"/>
            <a:ext cx="85344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000" b="1" dirty="0" smtClean="0">
                <a:ea typeface="SimSun" pitchFamily="2" charset="-122"/>
              </a:rPr>
              <a:t>Probability of </a:t>
            </a:r>
            <a:r>
              <a:rPr lang="en-US" altLang="zh-SG" sz="3000" b="1" dirty="0" smtClean="0">
                <a:ea typeface="SimSun" pitchFamily="2" charset="-122"/>
              </a:rPr>
              <a:t>7</a:t>
            </a:r>
            <a:r>
              <a:rPr lang="en-US" altLang="zh-CN" sz="3000" b="1" dirty="0" smtClean="0">
                <a:ea typeface="SimSun" pitchFamily="2" charset="-122"/>
              </a:rPr>
              <a:t> </a:t>
            </a:r>
            <a:r>
              <a:rPr lang="en-US" altLang="zh-CN" sz="3000" b="1" dirty="0" smtClean="0">
                <a:latin typeface="Garamond" pitchFamily="18" charset="0"/>
                <a:ea typeface="SimSun" pitchFamily="2" charset="-122"/>
              </a:rPr>
              <a:t>“</a:t>
            </a:r>
            <a:r>
              <a:rPr lang="en-US" altLang="zh-CN" sz="3000" b="1" dirty="0" smtClean="0">
                <a:ea typeface="SimSun" pitchFamily="2" charset="-122"/>
              </a:rPr>
              <a:t>successes</a:t>
            </a:r>
            <a:r>
              <a:rPr lang="en-US" altLang="zh-CN" sz="3000" b="1" dirty="0" smtClean="0">
                <a:latin typeface="Garamond" pitchFamily="18" charset="0"/>
                <a:ea typeface="SimSun" pitchFamily="2" charset="-122"/>
              </a:rPr>
              <a:t>”</a:t>
            </a:r>
            <a:r>
              <a:rPr lang="en-US" altLang="zh-CN" sz="3000" b="1" dirty="0" smtClean="0">
                <a:ea typeface="SimSun" pitchFamily="2" charset="-122"/>
              </a:rPr>
              <a:t> out of </a:t>
            </a:r>
            <a:r>
              <a:rPr lang="en-US" altLang="zh-SG" sz="3000" b="1" dirty="0" smtClean="0">
                <a:ea typeface="SimSun" pitchFamily="2" charset="-122"/>
              </a:rPr>
              <a:t>8</a:t>
            </a:r>
            <a:r>
              <a:rPr lang="en-US" altLang="zh-CN" sz="3000" b="1" dirty="0" smtClean="0">
                <a:ea typeface="SimSun" pitchFamily="2" charset="-122"/>
              </a:rPr>
              <a:t> trials</a:t>
            </a:r>
            <a:endParaRPr lang="en-US" sz="3000" b="1" dirty="0" smtClean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457200" y="1514476"/>
            <a:ext cx="8458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b="0" dirty="0">
                <a:latin typeface="Arial" pitchFamily="34" charset="0"/>
                <a:cs typeface="Arial" pitchFamily="34" charset="0"/>
              </a:rPr>
              <a:t>Probability of getting 1 successful free throw, P(S), is 0.52</a:t>
            </a:r>
            <a:r>
              <a:rPr lang="en-US" altLang="zh-SG" sz="2000" b="0" dirty="0">
                <a:latin typeface="Arial" pitchFamily="34" charset="0"/>
                <a:ea typeface="SimSun" pitchFamily="2" charset="-122"/>
                <a:cs typeface="Arial" pitchFamily="34" charset="0"/>
              </a:rPr>
              <a:t>8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.</a:t>
            </a:r>
            <a:br>
              <a:rPr lang="en-US" sz="2000" b="0" dirty="0">
                <a:latin typeface="Arial" pitchFamily="34" charset="0"/>
                <a:cs typeface="Arial" pitchFamily="34" charset="0"/>
              </a:rPr>
            </a:br>
            <a:endParaRPr lang="en-US" sz="2000" b="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b="0" dirty="0">
                <a:latin typeface="Arial" pitchFamily="34" charset="0"/>
                <a:cs typeface="Arial" pitchFamily="34" charset="0"/>
              </a:rPr>
              <a:t>Probability of getting </a:t>
            </a:r>
            <a:r>
              <a:rPr lang="en-US" altLang="zh-SG" sz="2000" b="0" dirty="0">
                <a:latin typeface="Arial" pitchFamily="34" charset="0"/>
                <a:ea typeface="SimSun" pitchFamily="2" charset="-122"/>
                <a:cs typeface="Arial" pitchFamily="34" charset="0"/>
              </a:rPr>
              <a:t>7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successful free throws out of </a:t>
            </a:r>
            <a:r>
              <a:rPr lang="en-US" altLang="zh-SG" sz="2000" b="0" dirty="0">
                <a:latin typeface="Arial" pitchFamily="34" charset="0"/>
                <a:ea typeface="SimSun" pitchFamily="2" charset="-122"/>
                <a:cs typeface="Arial" pitchFamily="34" charset="0"/>
              </a:rPr>
              <a:t>8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throws</a:t>
            </a:r>
            <a:br>
              <a:rPr lang="en-US" sz="2000" b="0" dirty="0">
                <a:latin typeface="Arial" pitchFamily="34" charset="0"/>
                <a:cs typeface="Arial" pitchFamily="34" charset="0"/>
              </a:rPr>
            </a:br>
            <a:r>
              <a:rPr lang="en-US" sz="2000" b="0" dirty="0">
                <a:latin typeface="Arial" pitchFamily="34" charset="0"/>
                <a:cs typeface="Arial" pitchFamily="34" charset="0"/>
              </a:rPr>
              <a:t/>
            </a:r>
            <a:br>
              <a:rPr lang="en-US" sz="2000" b="0" dirty="0">
                <a:latin typeface="Arial" pitchFamily="34" charset="0"/>
                <a:cs typeface="Arial" pitchFamily="34" charset="0"/>
              </a:rPr>
            </a:br>
            <a:r>
              <a:rPr lang="en-US" sz="2000" b="0" dirty="0">
                <a:latin typeface="Arial" pitchFamily="34" charset="0"/>
                <a:cs typeface="Arial" pitchFamily="34" charset="0"/>
              </a:rPr>
              <a:t>= P(</a:t>
            </a:r>
            <a:r>
              <a:rPr lang="en-US" altLang="zh-SG" sz="2000" b="0" dirty="0">
                <a:latin typeface="Arial" pitchFamily="34" charset="0"/>
                <a:ea typeface="SimSun" pitchFamily="2" charset="-122"/>
                <a:cs typeface="Arial" pitchFamily="34" charset="0"/>
              </a:rPr>
              <a:t>SS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SSSSS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) + P(</a:t>
            </a:r>
            <a:r>
              <a:rPr lang="en-US" altLang="zh-SG" sz="2000" b="0" dirty="0">
                <a:latin typeface="Arial" pitchFamily="34" charset="0"/>
                <a:ea typeface="SimSun" pitchFamily="2" charset="-122"/>
                <a:cs typeface="Arial" pitchFamily="34" charset="0"/>
              </a:rPr>
              <a:t>SS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SSSS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S) + … + P(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SSSSS</a:t>
            </a:r>
            <a:r>
              <a:rPr lang="en-US" altLang="zh-SG" sz="2000" b="0" dirty="0">
                <a:latin typeface="Arial" pitchFamily="34" charset="0"/>
                <a:ea typeface="SimSun" pitchFamily="2" charset="-122"/>
                <a:cs typeface="Arial" pitchFamily="34" charset="0"/>
              </a:rPr>
              <a:t>SS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)</a:t>
            </a:r>
            <a:br>
              <a:rPr lang="en-US" sz="2000" b="0" dirty="0">
                <a:latin typeface="Arial" pitchFamily="34" charset="0"/>
                <a:cs typeface="Arial" pitchFamily="34" charset="0"/>
              </a:rPr>
            </a:b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2000" b="0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(No. of ways to get </a:t>
            </a:r>
            <a:r>
              <a:rPr lang="en-US" altLang="zh-SG" sz="2000" b="0" dirty="0">
                <a:solidFill>
                  <a:srgbClr val="0099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7</a:t>
            </a:r>
            <a:r>
              <a:rPr lang="en-US" sz="2000" b="0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“successes”</a:t>
            </a:r>
            <a:r>
              <a:rPr lang="en-US" sz="2800" b="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out of </a:t>
            </a:r>
            <a:r>
              <a:rPr lang="en-US" altLang="zh-SG" sz="2000" b="0" dirty="0">
                <a:solidFill>
                  <a:srgbClr val="0099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8</a:t>
            </a:r>
            <a:r>
              <a:rPr lang="en-US" sz="2000" b="0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trials)  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b="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 </a:t>
            </a:r>
            <a:r>
              <a:rPr lang="en-US" sz="2000" b="0" dirty="0">
                <a:latin typeface="Arial" pitchFamily="34" charset="0"/>
                <a:cs typeface="Arial" pitchFamily="34" charset="0"/>
                <a:sym typeface="Symbol" pitchFamily="18" charset="2"/>
              </a:rPr>
              <a:t>P(</a:t>
            </a:r>
            <a:r>
              <a:rPr lang="en-US" sz="20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S</a:t>
            </a:r>
            <a:r>
              <a:rPr lang="en-US" altLang="zh-SG" sz="2000" b="0" dirty="0">
                <a:solidFill>
                  <a:srgbClr val="FF0000"/>
                </a:solidFill>
                <a:latin typeface="Arial" pitchFamily="34" charset="0"/>
                <a:ea typeface="SimSun" pitchFamily="2" charset="-122"/>
                <a:cs typeface="Arial" pitchFamily="34" charset="0"/>
                <a:sym typeface="Symbol" pitchFamily="18" charset="2"/>
              </a:rPr>
              <a:t>SS</a:t>
            </a:r>
            <a:r>
              <a:rPr lang="en-US" sz="20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SSSS</a:t>
            </a:r>
            <a:r>
              <a:rPr lang="en-US" sz="2000" b="0" dirty="0">
                <a:solidFill>
                  <a:srgbClr val="7030A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F</a:t>
            </a:r>
            <a:r>
              <a:rPr lang="en-US" sz="2000" b="0" dirty="0"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br>
              <a:rPr lang="en-US" sz="2000" b="0" dirty="0">
                <a:latin typeface="Arial" pitchFamily="34" charset="0"/>
                <a:cs typeface="Arial" pitchFamily="34" charset="0"/>
                <a:sym typeface="Symbol" pitchFamily="18" charset="2"/>
              </a:rPr>
            </a:br>
            <a:r>
              <a:rPr lang="en-US" sz="2000" b="0" dirty="0">
                <a:sym typeface="Symbol" pitchFamily="18" charset="2"/>
              </a:rPr>
              <a:t/>
            </a:r>
            <a:br>
              <a:rPr lang="en-US" sz="2000" b="0" dirty="0">
                <a:sym typeface="Symbol" pitchFamily="18" charset="2"/>
              </a:rPr>
            </a:br>
            <a:r>
              <a:rPr lang="en-US" sz="2000" b="0" dirty="0">
                <a:latin typeface="Arial" pitchFamily="34" charset="0"/>
                <a:cs typeface="Arial" pitchFamily="34" charset="0"/>
                <a:sym typeface="Symbol" pitchFamily="18" charset="2"/>
              </a:rPr>
              <a:t>= </a:t>
            </a:r>
            <a:r>
              <a:rPr lang="en-US" altLang="zh-SG" sz="2000" b="0" i="1" baseline="30000" dirty="0">
                <a:solidFill>
                  <a:srgbClr val="009900"/>
                </a:solidFill>
                <a:latin typeface="Arial" pitchFamily="34" charset="0"/>
                <a:ea typeface="SimSun" pitchFamily="2" charset="-122"/>
                <a:cs typeface="Arial" pitchFamily="34" charset="0"/>
                <a:sym typeface="Symbol" pitchFamily="18" charset="2"/>
              </a:rPr>
              <a:t>8</a:t>
            </a:r>
            <a:r>
              <a:rPr lang="en-US" sz="2000" b="0" i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en-US" altLang="zh-SG" sz="2000" b="0" i="1" baseline="-25000" dirty="0">
                <a:solidFill>
                  <a:srgbClr val="009900"/>
                </a:solidFill>
                <a:latin typeface="Arial" pitchFamily="34" charset="0"/>
                <a:ea typeface="SimSun" pitchFamily="2" charset="-122"/>
                <a:cs typeface="Arial" pitchFamily="34" charset="0"/>
                <a:sym typeface="Symbol" pitchFamily="18" charset="2"/>
              </a:rPr>
              <a:t>7</a:t>
            </a:r>
            <a:r>
              <a:rPr lang="en-US" sz="2000" b="0" baseline="-25000" dirty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 </a:t>
            </a:r>
            <a:r>
              <a:rPr lang="en-US" sz="2000" b="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(0.52</a:t>
            </a:r>
            <a:r>
              <a:rPr lang="en-US" altLang="zh-SG" sz="2000" b="0" dirty="0">
                <a:solidFill>
                  <a:srgbClr val="FF0000"/>
                </a:solidFill>
                <a:latin typeface="Arial" pitchFamily="34" charset="0"/>
                <a:ea typeface="SimSun" pitchFamily="2" charset="-122"/>
                <a:cs typeface="Arial" pitchFamily="34" charset="0"/>
                <a:sym typeface="Symbol" pitchFamily="18" charset="2"/>
              </a:rPr>
              <a:t>8</a:t>
            </a:r>
            <a:r>
              <a:rPr lang="en-US" sz="20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altLang="zh-SG" sz="2000" b="0" baseline="30000" dirty="0">
                <a:solidFill>
                  <a:srgbClr val="FF0000"/>
                </a:solidFill>
                <a:latin typeface="Arial" pitchFamily="34" charset="0"/>
                <a:ea typeface="SimSun" pitchFamily="2" charset="-122"/>
                <a:cs typeface="Arial" pitchFamily="34" charset="0"/>
                <a:sym typeface="Symbol" pitchFamily="18" charset="2"/>
              </a:rPr>
              <a:t>7</a:t>
            </a:r>
            <a:r>
              <a:rPr lang="en-US" sz="20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 </a:t>
            </a:r>
            <a:r>
              <a:rPr lang="en-US" sz="2000" b="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b="0" dirty="0">
                <a:solidFill>
                  <a:srgbClr val="7030A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(1 - 0.52</a:t>
            </a:r>
            <a:r>
              <a:rPr lang="en-US" altLang="zh-SG" sz="2000" b="0" dirty="0">
                <a:solidFill>
                  <a:srgbClr val="7030A0"/>
                </a:solidFill>
                <a:latin typeface="Arial" pitchFamily="34" charset="0"/>
                <a:ea typeface="SimSun" pitchFamily="2" charset="-122"/>
                <a:cs typeface="Arial" pitchFamily="34" charset="0"/>
                <a:sym typeface="Symbol" pitchFamily="18" charset="2"/>
              </a:rPr>
              <a:t>8</a:t>
            </a:r>
            <a:r>
              <a:rPr lang="en-US" sz="2000" b="0" dirty="0">
                <a:solidFill>
                  <a:srgbClr val="7030A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sz="2000" b="0" baseline="30000" dirty="0">
                <a:solidFill>
                  <a:srgbClr val="7030A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1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276600" y="4114801"/>
            <a:ext cx="5562600" cy="2239964"/>
            <a:chOff x="2064" y="2592"/>
            <a:chExt cx="3504" cy="1411"/>
          </a:xfrm>
        </p:grpSpPr>
        <p:sp>
          <p:nvSpPr>
            <p:cNvPr id="5" name="Text Box 24"/>
            <p:cNvSpPr txBox="1">
              <a:spLocks noChangeArrowheads="1"/>
            </p:cNvSpPr>
            <p:nvPr/>
          </p:nvSpPr>
          <p:spPr bwMode="auto">
            <a:xfrm>
              <a:off x="2064" y="3072"/>
              <a:ext cx="3504" cy="93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SG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Note: 	   </a:t>
              </a:r>
              <a:r>
                <a:rPr lang="en-US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P(</a:t>
              </a:r>
              <a:r>
                <a:rPr lang="en-US" altLang="zh-SG" sz="1800" b="0" dirty="0">
                  <a:latin typeface="Arial" panose="020B0604020202020204" pitchFamily="34" charset="0"/>
                  <a:ea typeface="SimSun" pitchFamily="2" charset="-122"/>
                  <a:cs typeface="Arial" panose="020B0604020202020204" pitchFamily="34" charset="0"/>
                </a:rPr>
                <a:t>SS</a:t>
              </a:r>
              <a:r>
                <a:rPr lang="en-US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SSSSS</a:t>
              </a: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 = P(</a:t>
              </a:r>
              <a:r>
                <a:rPr lang="en-US" altLang="zh-SG" sz="1800" b="0" dirty="0">
                  <a:latin typeface="Arial" panose="020B0604020202020204" pitchFamily="34" charset="0"/>
                  <a:ea typeface="SimSun" pitchFamily="2" charset="-122"/>
                  <a:cs typeface="Arial" panose="020B0604020202020204" pitchFamily="34" charset="0"/>
                </a:rPr>
                <a:t>SS</a:t>
              </a:r>
              <a:r>
                <a:rPr lang="en-US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SSSS</a:t>
              </a: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S) </a:t>
              </a:r>
              <a:br>
                <a:rPr lang="en-US" sz="1800" b="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	= P(SS</a:t>
              </a:r>
              <a:r>
                <a:rPr lang="en-US" altLang="zh-SG" sz="1800" b="0" dirty="0">
                  <a:latin typeface="Arial" panose="020B0604020202020204" pitchFamily="34" charset="0"/>
                  <a:ea typeface="SimSun" pitchFamily="2" charset="-122"/>
                  <a:cs typeface="Arial" panose="020B0604020202020204" pitchFamily="34" charset="0"/>
                </a:rPr>
                <a:t>SS</a:t>
              </a:r>
              <a:r>
                <a:rPr lang="en-US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SS) = P(</a:t>
              </a:r>
              <a:r>
                <a:rPr lang="en-US" altLang="zh-SG" sz="1800" b="0" dirty="0">
                  <a:latin typeface="Arial" panose="020B0604020202020204" pitchFamily="34" charset="0"/>
                  <a:ea typeface="SimSun" pitchFamily="2" charset="-122"/>
                  <a:cs typeface="Arial" panose="020B0604020202020204" pitchFamily="34" charset="0"/>
                </a:rPr>
                <a:t>SS</a:t>
              </a:r>
              <a:r>
                <a:rPr lang="en-US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SS</a:t>
              </a: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SSS) </a:t>
              </a:r>
              <a:br>
                <a:rPr lang="en-US" sz="1800" b="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	= P(</a:t>
              </a:r>
              <a:r>
                <a:rPr lang="en-US" altLang="zh-SG" sz="1800" b="0" dirty="0">
                  <a:latin typeface="Arial" panose="020B0604020202020204" pitchFamily="34" charset="0"/>
                  <a:ea typeface="SimSun" pitchFamily="2" charset="-122"/>
                  <a:cs typeface="Arial" panose="020B0604020202020204" pitchFamily="34" charset="0"/>
                </a:rPr>
                <a:t>SS</a:t>
              </a:r>
              <a:r>
                <a:rPr lang="en-US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SSSS) = P(</a:t>
              </a:r>
              <a:r>
                <a:rPr lang="en-US" altLang="zh-SG" sz="1800" b="0" dirty="0">
                  <a:latin typeface="Arial" panose="020B0604020202020204" pitchFamily="34" charset="0"/>
                  <a:ea typeface="SimSun" pitchFamily="2" charset="-122"/>
                  <a:cs typeface="Arial" panose="020B0604020202020204" pitchFamily="34" charset="0"/>
                </a:rPr>
                <a:t>SS</a:t>
              </a: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SSSSS) </a:t>
              </a:r>
              <a:br>
                <a:rPr lang="en-US" sz="1800" b="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	= P(</a:t>
              </a:r>
              <a:r>
                <a:rPr lang="en-US" altLang="zh-SG" sz="1800" b="0" dirty="0">
                  <a:latin typeface="Arial" panose="020B0604020202020204" pitchFamily="34" charset="0"/>
                  <a:ea typeface="SimSun" pitchFamily="2" charset="-122"/>
                  <a:cs typeface="Arial" panose="020B0604020202020204" pitchFamily="34" charset="0"/>
                </a:rPr>
                <a:t>S</a:t>
              </a: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SSSS</a:t>
              </a:r>
              <a:r>
                <a:rPr lang="en-US" altLang="zh-SG" sz="1800" b="0" dirty="0">
                  <a:latin typeface="Arial" panose="020B0604020202020204" pitchFamily="34" charset="0"/>
                  <a:ea typeface="SimSun" pitchFamily="2" charset="-122"/>
                  <a:cs typeface="Arial" panose="020B0604020202020204" pitchFamily="34" charset="0"/>
                </a:rPr>
                <a:t>S</a:t>
              </a:r>
              <a:r>
                <a:rPr lang="en-US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S) = P(</a:t>
              </a: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SSSSS</a:t>
              </a:r>
              <a:r>
                <a:rPr lang="en-US" altLang="zh-SG" sz="1800" b="0" dirty="0">
                  <a:latin typeface="Arial" panose="020B0604020202020204" pitchFamily="34" charset="0"/>
                  <a:ea typeface="SimSun" pitchFamily="2" charset="-122"/>
                  <a:cs typeface="Arial" panose="020B0604020202020204" pitchFamily="34" charset="0"/>
                </a:rPr>
                <a:t>SS</a:t>
              </a:r>
              <a:r>
                <a:rPr lang="en-US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  <a:br>
                <a:rPr lang="en-US" sz="1800" b="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	= </a:t>
              </a:r>
              <a:r>
                <a:rPr lang="en-US" sz="1800" b="0" dirty="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rPr>
                <a:t>(0.52</a:t>
              </a:r>
              <a:r>
                <a:rPr lang="en-US" altLang="zh-SG" sz="1800" b="0" dirty="0">
                  <a:latin typeface="Arial" panose="020B0604020202020204" pitchFamily="34" charset="0"/>
                  <a:ea typeface="SimSun" pitchFamily="2" charset="-122"/>
                  <a:cs typeface="Arial" panose="020B0604020202020204" pitchFamily="34" charset="0"/>
                  <a:sym typeface="Symbol" pitchFamily="18" charset="2"/>
                </a:rPr>
                <a:t>8</a:t>
              </a:r>
              <a:r>
                <a:rPr lang="en-US" sz="1800" b="0" dirty="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rPr>
                <a:t>)</a:t>
              </a:r>
              <a:r>
                <a:rPr lang="en-US" altLang="zh-SG" sz="1800" b="0" baseline="30000" dirty="0">
                  <a:latin typeface="Arial" panose="020B0604020202020204" pitchFamily="34" charset="0"/>
                  <a:ea typeface="SimSun" pitchFamily="2" charset="-122"/>
                  <a:cs typeface="Arial" panose="020B0604020202020204" pitchFamily="34" charset="0"/>
                  <a:sym typeface="Symbol" pitchFamily="18" charset="2"/>
                </a:rPr>
                <a:t>7</a:t>
              </a:r>
              <a:r>
                <a:rPr lang="en-US" sz="1800" b="0" baseline="30000" dirty="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rPr>
                <a:t> </a:t>
              </a:r>
              <a:r>
                <a:rPr lang="en-US" sz="1800" b="0" dirty="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rPr>
                <a:t> (1 - 0.52</a:t>
              </a:r>
              <a:r>
                <a:rPr lang="en-US" altLang="zh-SG" sz="1800" b="0" dirty="0">
                  <a:latin typeface="Arial" panose="020B0604020202020204" pitchFamily="34" charset="0"/>
                  <a:ea typeface="SimSun" pitchFamily="2" charset="-122"/>
                  <a:cs typeface="Arial" panose="020B0604020202020204" pitchFamily="34" charset="0"/>
                  <a:sym typeface="Symbol" pitchFamily="18" charset="2"/>
                </a:rPr>
                <a:t>8</a:t>
              </a:r>
              <a:r>
                <a:rPr lang="en-US" sz="1800" b="0" dirty="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rPr>
                <a:t>)</a:t>
              </a:r>
              <a:r>
                <a:rPr lang="en-US" sz="1800" b="0" baseline="30000" dirty="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6" name="AutoShape 10"/>
            <p:cNvSpPr>
              <a:spLocks noChangeArrowheads="1"/>
            </p:cNvSpPr>
            <p:nvPr/>
          </p:nvSpPr>
          <p:spPr bwMode="auto">
            <a:xfrm rot="3355867">
              <a:off x="3979" y="2165"/>
              <a:ext cx="201" cy="1056"/>
            </a:xfrm>
            <a:prstGeom prst="downArrow">
              <a:avLst>
                <a:gd name="adj1" fmla="val 50000"/>
                <a:gd name="adj2" fmla="val 13134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940152"/>
              </p:ext>
            </p:extLst>
          </p:nvPr>
        </p:nvGraphicFramePr>
        <p:xfrm>
          <a:off x="6543791" y="3369032"/>
          <a:ext cx="391958" cy="269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" name="Equation" r:id="rId3" imgW="114120" imgH="126720" progId="Equation.3">
                  <p:embed/>
                </p:oleObj>
              </mc:Choice>
              <mc:Fallback>
                <p:oleObj name="Equation" r:id="rId3" imgW="114120" imgH="1267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791" y="3369032"/>
                        <a:ext cx="391958" cy="2697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036834"/>
              </p:ext>
            </p:extLst>
          </p:nvPr>
        </p:nvGraphicFramePr>
        <p:xfrm>
          <a:off x="1558017" y="3947208"/>
          <a:ext cx="392113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" name="Equation" r:id="rId5" imgW="114102" imgH="126780" progId="Equation.3">
                  <p:embed/>
                </p:oleObj>
              </mc:Choice>
              <mc:Fallback>
                <p:oleObj name="Equation" r:id="rId5" imgW="114102" imgH="1267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017" y="3947208"/>
                        <a:ext cx="392113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817098"/>
              </p:ext>
            </p:extLst>
          </p:nvPr>
        </p:nvGraphicFramePr>
        <p:xfrm>
          <a:off x="2769281" y="3947208"/>
          <a:ext cx="392112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5" name="Equation" r:id="rId6" imgW="114102" imgH="126780" progId="Equation.3">
                  <p:embed/>
                </p:oleObj>
              </mc:Choice>
              <mc:Fallback>
                <p:oleObj name="Equation" r:id="rId6" imgW="114102" imgH="1267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9281" y="3947208"/>
                        <a:ext cx="392112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418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 txBox="1">
            <a:spLocks noChangeArrowheads="1"/>
          </p:cNvSpPr>
          <p:nvPr/>
        </p:nvSpPr>
        <p:spPr>
          <a:xfrm>
            <a:off x="557856" y="-101598"/>
            <a:ext cx="8382000" cy="1143000"/>
          </a:xfrm>
          <a:prstGeom prst="rect">
            <a:avLst/>
          </a:prstGeom>
          <a:noFill/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b="1" dirty="0" smtClean="0">
                <a:ea typeface="SimSun" pitchFamily="2" charset="-122"/>
              </a:rPr>
              <a:t>Probability of </a:t>
            </a:r>
            <a:r>
              <a:rPr lang="en-US" altLang="zh-CN" sz="3200" b="1" i="1" dirty="0" smtClean="0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3200" b="1" dirty="0" smtClean="0">
                <a:ea typeface="SimSun" pitchFamily="2" charset="-122"/>
              </a:rPr>
              <a:t> “successes” </a:t>
            </a:r>
          </a:p>
          <a:p>
            <a:r>
              <a:rPr lang="en-US" altLang="zh-CN" sz="3200" b="1" dirty="0" smtClean="0">
                <a:ea typeface="SimSun" pitchFamily="2" charset="-122"/>
              </a:rPr>
              <a:t>out of </a:t>
            </a:r>
            <a:r>
              <a:rPr lang="en-US" altLang="zh-CN" sz="3200" b="1" i="1" dirty="0" smtClean="0">
                <a:latin typeface="Times New Roman" pitchFamily="18" charset="0"/>
                <a:ea typeface="SimSun" pitchFamily="2" charset="-122"/>
              </a:rPr>
              <a:t>n</a:t>
            </a:r>
            <a:r>
              <a:rPr lang="en-US" altLang="zh-CN" sz="3200" b="1" dirty="0" smtClean="0">
                <a:ea typeface="SimSun" pitchFamily="2" charset="-122"/>
              </a:rPr>
              <a:t> trials</a:t>
            </a:r>
            <a:endParaRPr lang="en-US" sz="3200" b="1" dirty="0" smtClean="0"/>
          </a:p>
        </p:txBody>
      </p:sp>
      <p:sp>
        <p:nvSpPr>
          <p:cNvPr id="3" name="Rectangle 24"/>
          <p:cNvSpPr>
            <a:spLocks noChangeArrowheads="1"/>
          </p:cNvSpPr>
          <p:nvPr/>
        </p:nvSpPr>
        <p:spPr bwMode="auto">
          <a:xfrm>
            <a:off x="391886" y="1519237"/>
            <a:ext cx="8384913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b="0" dirty="0" smtClean="0"/>
              <a:t>	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Probability </a:t>
            </a:r>
            <a:r>
              <a:rPr lang="en-US" sz="2800" b="0" dirty="0">
                <a:latin typeface="Arial" pitchFamily="34" charset="0"/>
                <a:cs typeface="Arial" pitchFamily="34" charset="0"/>
              </a:rPr>
              <a:t>of getting </a:t>
            </a:r>
            <a:r>
              <a:rPr lang="en-US" sz="2800" b="0" i="1" dirty="0">
                <a:latin typeface="Times New Roman" pitchFamily="18" charset="0"/>
              </a:rPr>
              <a:t>k</a:t>
            </a:r>
            <a:r>
              <a:rPr lang="en-US" sz="2800" b="0" dirty="0"/>
              <a:t> </a:t>
            </a:r>
            <a:r>
              <a:rPr lang="en-US" sz="2800" b="0" dirty="0">
                <a:latin typeface="Arial" pitchFamily="34" charset="0"/>
                <a:cs typeface="Arial" pitchFamily="34" charset="0"/>
              </a:rPr>
              <a:t>“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successes” </a:t>
            </a:r>
            <a:r>
              <a:rPr lang="en-US" sz="2800" b="0" dirty="0">
                <a:latin typeface="Arial" pitchFamily="34" charset="0"/>
                <a:cs typeface="Arial" pitchFamily="34" charset="0"/>
              </a:rPr>
              <a:t>out of </a:t>
            </a:r>
            <a:r>
              <a:rPr lang="en-US" sz="2800" b="0" i="1" dirty="0">
                <a:latin typeface="Times New Roman" pitchFamily="18" charset="0"/>
              </a:rPr>
              <a:t>n</a:t>
            </a:r>
            <a:r>
              <a:rPr lang="en-US" sz="2800" b="0" dirty="0"/>
              <a:t> </a:t>
            </a:r>
            <a:r>
              <a:rPr lang="en-US" sz="2800" b="0" dirty="0">
                <a:latin typeface="Arial" pitchFamily="34" charset="0"/>
                <a:cs typeface="Arial" pitchFamily="34" charset="0"/>
              </a:rPr>
              <a:t>trials</a:t>
            </a:r>
            <a:r>
              <a:rPr lang="en-US" sz="2800" b="0" dirty="0"/>
              <a:t/>
            </a:r>
            <a:br>
              <a:rPr lang="en-US" sz="2800" b="0" dirty="0"/>
            </a:br>
            <a:r>
              <a:rPr lang="en-US" sz="2800" b="0" dirty="0"/>
              <a:t/>
            </a:r>
            <a:br>
              <a:rPr lang="en-US" sz="2800" b="0" dirty="0"/>
            </a:br>
            <a:r>
              <a:rPr lang="en-US" sz="2800" b="0" dirty="0"/>
              <a:t>	= </a:t>
            </a:r>
            <a:r>
              <a:rPr lang="en-US" sz="2800" b="0" i="1" baseline="30000" dirty="0" err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800" b="0" i="1" dirty="0" err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sz="2800" b="0" i="1" baseline="-25000" dirty="0" err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sz="2800" b="0" baseline="-25000" dirty="0">
                <a:solidFill>
                  <a:srgbClr val="0000FF"/>
                </a:solidFill>
                <a:sym typeface="Symbol" pitchFamily="18" charset="2"/>
              </a:rPr>
              <a:t>  </a:t>
            </a:r>
            <a:r>
              <a:rPr lang="en-US" sz="2800" b="0" baseline="-25000" dirty="0">
                <a:sym typeface="Symbol" pitchFamily="18" charset="2"/>
              </a:rPr>
              <a:t> </a:t>
            </a:r>
            <a:r>
              <a:rPr lang="en-US" sz="2800" dirty="0">
                <a:latin typeface="Arial"/>
                <a:cs typeface="Arial"/>
                <a:sym typeface="Symbol" pitchFamily="18" charset="2"/>
              </a:rPr>
              <a:t> </a:t>
            </a:r>
            <a:r>
              <a:rPr lang="en-US" sz="2800" dirty="0" smtClean="0">
                <a:latin typeface="Arial"/>
                <a:cs typeface="Arial"/>
                <a:sym typeface="Symbol" pitchFamily="18" charset="2"/>
              </a:rPr>
              <a:t> </a:t>
            </a:r>
            <a:r>
              <a:rPr lang="en-US" sz="2800" b="0" dirty="0" smtClean="0">
                <a:sym typeface="Symbol" pitchFamily="18" charset="2"/>
              </a:rPr>
              <a:t>  </a:t>
            </a:r>
            <a:r>
              <a:rPr lang="en-US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sz="2800" b="0" i="1" dirty="0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en-US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sz="2800" b="0" i="1" baseline="30000" dirty="0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en-US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sz="2800" b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sz="2800" b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(1 - </a:t>
            </a:r>
            <a:r>
              <a:rPr lang="en-US" sz="2800" b="0" i="1" dirty="0">
                <a:solidFill>
                  <a:srgbClr val="7030A0"/>
                </a:solidFill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en-US" sz="2800" b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sz="2800" b="0" i="1" baseline="30000" dirty="0">
                <a:solidFill>
                  <a:srgbClr val="7030A0"/>
                </a:solidFill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n-k</a:t>
            </a:r>
            <a:r>
              <a:rPr lang="en-US" sz="2800" b="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/>
            </a:r>
            <a:br>
              <a:rPr lang="en-US" sz="2800" b="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</a:br>
            <a:r>
              <a:rPr lang="en-US" sz="2800" b="0" baseline="30000" dirty="0">
                <a:sym typeface="Symbol" pitchFamily="18" charset="2"/>
              </a:rPr>
              <a:t/>
            </a:r>
            <a:br>
              <a:rPr lang="en-US" sz="2800" b="0" baseline="30000" dirty="0">
                <a:sym typeface="Symbol" pitchFamily="18" charset="2"/>
              </a:rPr>
            </a:br>
            <a:endParaRPr lang="en-US" sz="2800" b="0" baseline="30000" dirty="0"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800" b="0" baseline="30000" dirty="0"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800" b="0" baseline="30000" dirty="0"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800" b="0" baseline="30000" dirty="0"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800" b="0" baseline="30000" dirty="0"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b="0" dirty="0">
                <a:sym typeface="Symbol" pitchFamily="18" charset="2"/>
              </a:rPr>
              <a:t>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b="0" dirty="0">
                <a:sym typeface="Symbol" pitchFamily="18" charset="2"/>
              </a:rPr>
              <a:t>	</a:t>
            </a:r>
            <a:r>
              <a:rPr lang="en-US" sz="2400" b="0" dirty="0">
                <a:latin typeface="Arial" pitchFamily="34" charset="0"/>
                <a:cs typeface="Arial" pitchFamily="34" charset="0"/>
                <a:sym typeface="Symbol" pitchFamily="18" charset="2"/>
              </a:rPr>
              <a:t>where</a:t>
            </a:r>
            <a:r>
              <a:rPr lang="en-US" sz="2400" b="0" dirty="0">
                <a:sym typeface="Symbol" pitchFamily="18" charset="2"/>
              </a:rPr>
              <a:t> </a:t>
            </a:r>
            <a:r>
              <a:rPr lang="en-US" sz="2400" b="0" i="1" dirty="0">
                <a:latin typeface="Times New Roman" pitchFamily="18" charset="0"/>
                <a:sym typeface="Symbol" pitchFamily="18" charset="2"/>
              </a:rPr>
              <a:t>p</a:t>
            </a:r>
            <a:r>
              <a:rPr lang="en-US" sz="2400" b="0" dirty="0">
                <a:sym typeface="Symbol" pitchFamily="18" charset="2"/>
              </a:rPr>
              <a:t> </a:t>
            </a:r>
            <a:r>
              <a:rPr lang="en-US" sz="2400" b="0" dirty="0">
                <a:latin typeface="Arial" pitchFamily="34" charset="0"/>
                <a:cs typeface="Arial" pitchFamily="34" charset="0"/>
                <a:sym typeface="Symbol" pitchFamily="18" charset="2"/>
              </a:rPr>
              <a:t>represents the probability of one “success”</a:t>
            </a:r>
            <a:endParaRPr lang="en-US" sz="2400" b="0" baseline="30000" dirty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b="0" baseline="-25000" dirty="0">
              <a:sym typeface="Symbol" pitchFamily="18" charset="2"/>
            </a:endParaRPr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238544" y="3508827"/>
            <a:ext cx="202301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b="0" dirty="0">
                <a:latin typeface="Arial" pitchFamily="34" charset="0"/>
                <a:cs typeface="Arial" pitchFamily="34" charset="0"/>
                <a:sym typeface="Symbol" pitchFamily="18" charset="2"/>
              </a:rPr>
              <a:t>Number of ways of getting </a:t>
            </a:r>
            <a:r>
              <a:rPr lang="en-US" sz="2000" b="0" i="1" dirty="0">
                <a:latin typeface="Times New Roman" pitchFamily="18" charset="0"/>
              </a:rPr>
              <a:t>k</a:t>
            </a:r>
            <a:r>
              <a:rPr lang="en-US" sz="2000" b="0" dirty="0"/>
              <a:t> 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“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successes” out of </a:t>
            </a:r>
            <a:r>
              <a:rPr lang="en-US" sz="20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trials</a:t>
            </a:r>
            <a:endParaRPr lang="en-US" sz="20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2580221" y="3508827"/>
            <a:ext cx="2659436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b="0" dirty="0">
                <a:latin typeface="Arial" pitchFamily="34" charset="0"/>
                <a:cs typeface="Arial" pitchFamily="34" charset="0"/>
                <a:sym typeface="Symbol" pitchFamily="18" charset="2"/>
              </a:rPr>
              <a:t>Probability of 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getting </a:t>
            </a:r>
            <a:r>
              <a:rPr lang="en-US" sz="2000" b="0" i="1" dirty="0">
                <a:latin typeface="Times New Roman" pitchFamily="18" charset="0"/>
              </a:rPr>
              <a:t>k</a:t>
            </a:r>
            <a:r>
              <a:rPr lang="en-US" sz="2000" b="0" dirty="0"/>
              <a:t> 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“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successes” 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out of </a:t>
            </a:r>
            <a:r>
              <a:rPr lang="en-US" sz="2000" b="0" i="1" dirty="0">
                <a:latin typeface="Times New Roman" pitchFamily="18" charset="0"/>
              </a:rPr>
              <a:t>n</a:t>
            </a:r>
            <a:r>
              <a:rPr lang="en-US" sz="2000" b="0" dirty="0"/>
              <a:t> 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trials for 1 particular scenario</a:t>
            </a:r>
          </a:p>
        </p:txBody>
      </p:sp>
      <p:sp>
        <p:nvSpPr>
          <p:cNvPr id="6" name="AutoShape 7"/>
          <p:cNvSpPr>
            <a:spLocks/>
          </p:cNvSpPr>
          <p:nvPr/>
        </p:nvSpPr>
        <p:spPr bwMode="auto">
          <a:xfrm rot="16200000">
            <a:off x="1232861" y="2862261"/>
            <a:ext cx="381000" cy="457200"/>
          </a:xfrm>
          <a:prstGeom prst="leftBrace">
            <a:avLst>
              <a:gd name="adj1" fmla="val 1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AutoShape 8"/>
          <p:cNvSpPr>
            <a:spLocks/>
          </p:cNvSpPr>
          <p:nvPr/>
        </p:nvSpPr>
        <p:spPr bwMode="auto">
          <a:xfrm rot="16200000">
            <a:off x="3137861" y="2024061"/>
            <a:ext cx="381000" cy="2133600"/>
          </a:xfrm>
          <a:prstGeom prst="leftBrace">
            <a:avLst>
              <a:gd name="adj1" fmla="val 4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496087"/>
              </p:ext>
            </p:extLst>
          </p:nvPr>
        </p:nvGraphicFramePr>
        <p:xfrm>
          <a:off x="1794212" y="2408011"/>
          <a:ext cx="392112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Equation" r:id="rId3" imgW="114102" imgH="126780" progId="Equation.3">
                  <p:embed/>
                </p:oleObj>
              </mc:Choice>
              <mc:Fallback>
                <p:oleObj name="Equation" r:id="rId3" imgW="114102" imgH="1267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4212" y="2408011"/>
                        <a:ext cx="392112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236773"/>
              </p:ext>
            </p:extLst>
          </p:nvPr>
        </p:nvGraphicFramePr>
        <p:xfrm>
          <a:off x="2759059" y="2430012"/>
          <a:ext cx="392113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Equation" r:id="rId5" imgW="114102" imgH="126780" progId="Equation.3">
                  <p:embed/>
                </p:oleObj>
              </mc:Choice>
              <mc:Fallback>
                <p:oleObj name="Equation" r:id="rId5" imgW="114102" imgH="1267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59" y="2430012"/>
                        <a:ext cx="392113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207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92CC40256BA743BB061CE4353DE5A8" ma:contentTypeVersion="0" ma:contentTypeDescription="Create a new document." ma:contentTypeScope="" ma:versionID="53541e5cc2014cdc8811c88d2119b944">
  <xsd:schema xmlns:xsd="http://www.w3.org/2001/XMLSchema" xmlns:xs="http://www.w3.org/2001/XMLSchema" xmlns:p="http://schemas.microsoft.com/office/2006/metadata/properties" xmlns:ns2="11cbfdd1-0d15-4d2e-8163-76ddba46e71e" targetNamespace="http://schemas.microsoft.com/office/2006/metadata/properties" ma:root="true" ma:fieldsID="c9f6bf29eb9c4ae868f849c8f66196af" ns2:_="">
    <xsd:import namespace="11cbfdd1-0d15-4d2e-8163-76ddba46e71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cbfdd1-0d15-4d2e-8163-76ddba46e71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11cbfdd1-0d15-4d2e-8163-76ddba46e71e">2VY3XA7RMHT7-1431402006-136</_dlc_DocId>
    <_dlc_DocIdUrl xmlns="11cbfdd1-0d15-4d2e-8163-76ddba46e71e">
      <Url>https://rp-sp.rp.edu.sg/sites/LCMS_0-0-A113-1/_layouts/15/DocIdRedir.aspx?ID=2VY3XA7RMHT7-1431402006-136</Url>
      <Description>2VY3XA7RMHT7-1431402006-136</Description>
    </_dlc_DocIdUrl>
  </documentManagement>
</p:properties>
</file>

<file path=customXml/itemProps1.xml><?xml version="1.0" encoding="utf-8"?>
<ds:datastoreItem xmlns:ds="http://schemas.openxmlformats.org/officeDocument/2006/customXml" ds:itemID="{7E5F514A-72E8-4B0F-95AD-40419B426222}"/>
</file>

<file path=customXml/itemProps2.xml><?xml version="1.0" encoding="utf-8"?>
<ds:datastoreItem xmlns:ds="http://schemas.openxmlformats.org/officeDocument/2006/customXml" ds:itemID="{5DCE1873-54EE-4F09-AABF-BFA9C97C08B6}"/>
</file>

<file path=customXml/itemProps3.xml><?xml version="1.0" encoding="utf-8"?>
<ds:datastoreItem xmlns:ds="http://schemas.openxmlformats.org/officeDocument/2006/customXml" ds:itemID="{6DD0B0FB-E1B8-4D3F-A0CC-A87A0B73E36C}"/>
</file>

<file path=customXml/itemProps4.xml><?xml version="1.0" encoding="utf-8"?>
<ds:datastoreItem xmlns:ds="http://schemas.openxmlformats.org/officeDocument/2006/customXml" ds:itemID="{C19C4641-3817-4A7A-9A82-C21E022AA3F6}"/>
</file>

<file path=docProps/app.xml><?xml version="1.0" encoding="utf-8"?>
<Properties xmlns="http://schemas.openxmlformats.org/officeDocument/2006/extended-properties" xmlns:vt="http://schemas.openxmlformats.org/officeDocument/2006/docPropsVTypes">
  <TotalTime>2401</TotalTime>
  <Words>1518</Words>
  <Application>Microsoft Office PowerPoint</Application>
  <PresentationFormat>On-screen Show (4:3)</PresentationFormat>
  <Paragraphs>223</Paragraphs>
  <Slides>22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Equation</vt:lpstr>
      <vt:lpstr>P12 Hack-a-Shaq 6th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A113_P13_6P Hack_a_Shaq</dc:title>
  <dc:creator>Loh Hui Ling</dc:creator>
  <cp:lastModifiedBy>Chng Lina</cp:lastModifiedBy>
  <cp:revision>255</cp:revision>
  <dcterms:created xsi:type="dcterms:W3CDTF">2011-06-07T03:26:48Z</dcterms:created>
  <dcterms:modified xsi:type="dcterms:W3CDTF">2017-08-04T00:04:34Z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0x0101008192CC40256BA743BB061CE4353DE5A8</vt:lpwstr>
  </property>
  <property fmtid="{D5CDD505-2E9C-101B-9397-08002B2CF9AE}" pid="3" name="_dlc_DocIdItemGuid">
    <vt:lpwstr>bb2e37e8-e86a-488c-b06b-b2c4de7643c3</vt:lpwstr>
  </property>
</Properties>
</file>