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8" r:id="rId3"/>
    <p:sldId id="273" r:id="rId4"/>
    <p:sldId id="311" r:id="rId5"/>
    <p:sldId id="312" r:id="rId6"/>
    <p:sldId id="317" r:id="rId7"/>
    <p:sldId id="315" r:id="rId8"/>
    <p:sldId id="314" r:id="rId9"/>
    <p:sldId id="301" r:id="rId10"/>
    <p:sldId id="274" r:id="rId11"/>
    <p:sldId id="318" r:id="rId12"/>
    <p:sldId id="280" r:id="rId13"/>
    <p:sldId id="281" r:id="rId14"/>
    <p:sldId id="310" r:id="rId15"/>
    <p:sldId id="307" r:id="rId16"/>
    <p:sldId id="313" r:id="rId17"/>
    <p:sldId id="297" r:id="rId18"/>
    <p:sldId id="319" r:id="rId19"/>
    <p:sldId id="282" r:id="rId20"/>
    <p:sldId id="284" r:id="rId21"/>
    <p:sldId id="285" r:id="rId22"/>
    <p:sldId id="287" r:id="rId23"/>
    <p:sldId id="308" r:id="rId24"/>
    <p:sldId id="309" r:id="rId25"/>
    <p:sldId id="288" r:id="rId26"/>
    <p:sldId id="320" r:id="rId27"/>
    <p:sldId id="286" r:id="rId28"/>
    <p:sldId id="321" r:id="rId29"/>
    <p:sldId id="292" r:id="rId30"/>
    <p:sldId id="293" r:id="rId31"/>
    <p:sldId id="294" r:id="rId32"/>
    <p:sldId id="295" r:id="rId33"/>
    <p:sldId id="316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oh_hui_ling\Desktop\P05%2021032011\A113_P05_Growing_with_Time%20X\P05W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oh_hui_ling\Desktop\P05%2021032011\A113_P05_Growing_with_Time%20X\P05W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oh_hui_ling\Desktop\P05%2021032011\A113_P05_Growing_with_Time%20X\P05W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oh_hui_ling\Desktop\P05%2021032011\A113_P05_Growing_with_Time%20X\P05W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GB" sz="11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1 :</a:t>
            </a:r>
          </a:p>
          <a:p>
            <a:pPr>
              <a:defRPr lang="en-GB" sz="11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micro-organisms against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2582586273294172"/>
          <c:y val="3.3433945756780395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990085142581761"/>
          <c:y val="0.21802212042400004"/>
          <c:w val="0.73727528636252893"/>
          <c:h val="0.6012839020122484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'Sheet1 (2)'!$A$15:$A$21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'Sheet1 (2)'!$B$15:$B$21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110</c:v>
                </c:pt>
                <c:pt idx="3" formatCode="#,##0">
                  <c:v>1092</c:v>
                </c:pt>
                <c:pt idx="4" formatCode="#,##0">
                  <c:v>11036</c:v>
                </c:pt>
                <c:pt idx="5" formatCode="#,##0">
                  <c:v>109600</c:v>
                </c:pt>
                <c:pt idx="6" formatCode="#,##0">
                  <c:v>1145000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34240"/>
        <c:axId val="44236160"/>
      </c:scatterChart>
      <c:valAx>
        <c:axId val="44234240"/>
        <c:scaling>
          <c:orientation val="minMax"/>
          <c:max val="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lang="en-GB" sz="12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(hours)</a:t>
                </a:r>
              </a:p>
            </c:rich>
          </c:tx>
          <c:layout>
            <c:manualLayout>
              <c:xMode val="edge"/>
              <c:yMode val="edge"/>
              <c:x val="0.45601678323572176"/>
              <c:y val="0.909206357907527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236160"/>
        <c:crosses val="autoZero"/>
        <c:crossBetween val="midCat"/>
        <c:majorUnit val="1"/>
        <c:minorUnit val="1"/>
      </c:valAx>
      <c:valAx>
        <c:axId val="44236160"/>
        <c:scaling>
          <c:orientation val="minMax"/>
          <c:max val="12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GB" sz="11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Quantity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234240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>
          <a:lumMod val="65000"/>
          <a:lumOff val="35000"/>
        </a:schemeClr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Graph 2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lg </a:t>
            </a:r>
            <a:r>
              <a:rPr lang="en-US" sz="1200" b="1" i="0" baseline="0" dirty="0">
                <a:latin typeface="Arial" panose="020B0604020202020204" pitchFamily="34" charset="0"/>
                <a:cs typeface="Arial" panose="020B0604020202020204" pitchFamily="34" charset="0"/>
              </a:rPr>
              <a:t>(Quantity) against Time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906761616243545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94525088745796"/>
          <c:y val="0.19273293625558835"/>
          <c:w val="0.79140670747322484"/>
          <c:h val="0.62578165797916196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trendline>
            <c:trendlineType val="log"/>
            <c:dispRSqr val="0"/>
            <c:dispEq val="0"/>
          </c:trendline>
          <c:trendline>
            <c:trendlineType val="log"/>
            <c:dispRSqr val="0"/>
            <c:dispEq val="1"/>
            <c:trendlineLbl>
              <c:layout/>
              <c:numFmt formatCode="General" sourceLinked="0"/>
              <c:txPr>
                <a:bodyPr/>
                <a:lstStyle/>
                <a:p>
                  <a:pPr>
                    <a:defRPr lang="en-GB"/>
                  </a:pPr>
                  <a:endParaRPr lang="en-US"/>
                </a:p>
              </c:txPr>
            </c:trendlineLbl>
          </c:trendline>
          <c:trendline>
            <c:trendlineType val="linear"/>
            <c:dispRSqr val="0"/>
            <c:dispEq val="0"/>
          </c:trendline>
          <c:xVal>
            <c:numRef>
              <c:f>'Sheet1 (2)'!$A$15:$A$21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'Sheet1 (2)'!$C$15:$C$21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2.0413926851582227</c:v>
                </c:pt>
                <c:pt idx="3">
                  <c:v>3.0382226383687168</c:v>
                </c:pt>
                <c:pt idx="4">
                  <c:v>4.0428116918071471</c:v>
                </c:pt>
                <c:pt idx="5">
                  <c:v>5.0398105541483496</c:v>
                </c:pt>
                <c:pt idx="6">
                  <c:v>6.0588054866759045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77856"/>
        <c:axId val="44779776"/>
      </c:scatterChart>
      <c:valAx>
        <c:axId val="4477785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 lang="en-GB" sz="1100" b="1">
                    <a:latin typeface="Arial" pitchFamily="34" charset="0"/>
                    <a:cs typeface="Arial" pitchFamily="34" charset="0"/>
                  </a:defRPr>
                </a:pPr>
                <a:r>
                  <a:rPr lang="en-GB" sz="11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(hours)</a:t>
                </a:r>
                <a:endParaRPr lang="en-GB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4230971551564574"/>
              <c:y val="0.905272153834230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779776"/>
        <c:crosses val="autoZero"/>
        <c:crossBetween val="midCat"/>
        <c:majorUnit val="1"/>
      </c:valAx>
      <c:valAx>
        <c:axId val="44779776"/>
        <c:scaling>
          <c:orientation val="minMax"/>
          <c:max val="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1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GB" sz="1100" b="1" i="0" baseline="0" dirty="0" smtClean="0">
                    <a:latin typeface="Arial" pitchFamily="34" charset="0"/>
                    <a:cs typeface="Arial" pitchFamily="34" charset="0"/>
                  </a:rPr>
                  <a:t>lg </a:t>
                </a:r>
                <a:r>
                  <a:rPr lang="en-GB" sz="1100" b="1" i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(Quantity)</a:t>
                </a:r>
                <a:endParaRPr lang="en-GB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777856"/>
        <c:crosses val="autoZero"/>
        <c:crossBetween val="midCat"/>
        <c:majorUnit val="1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GB" sz="11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1 :</a:t>
            </a:r>
          </a:p>
          <a:p>
            <a:pPr>
              <a:defRPr lang="en-GB" sz="11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micro-organisms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against Time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7952979547709913"/>
          <c:y val="2.556547598654235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990085142581761"/>
          <c:y val="0.21802212042400004"/>
          <c:w val="0.73727528636252893"/>
          <c:h val="0.6012839020122484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'Sheet1 (2)'!$A$15:$A$21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'Sheet1 (2)'!$B$15:$B$21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110</c:v>
                </c:pt>
                <c:pt idx="3" formatCode="#,##0">
                  <c:v>1092</c:v>
                </c:pt>
                <c:pt idx="4" formatCode="#,##0">
                  <c:v>11036</c:v>
                </c:pt>
                <c:pt idx="5" formatCode="#,##0">
                  <c:v>109600</c:v>
                </c:pt>
                <c:pt idx="6" formatCode="#,##0">
                  <c:v>1145000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34048"/>
        <c:axId val="45273088"/>
      </c:scatterChart>
      <c:valAx>
        <c:axId val="45234048"/>
        <c:scaling>
          <c:orientation val="minMax"/>
          <c:max val="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lang="en-GB" sz="12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(hours)</a:t>
                </a:r>
              </a:p>
            </c:rich>
          </c:tx>
          <c:layout>
            <c:manualLayout>
              <c:xMode val="edge"/>
              <c:yMode val="edge"/>
              <c:x val="0.45601678323572176"/>
              <c:y val="0.909206357907527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5273088"/>
        <c:crosses val="autoZero"/>
        <c:crossBetween val="midCat"/>
        <c:majorUnit val="1"/>
        <c:minorUnit val="1"/>
      </c:valAx>
      <c:valAx>
        <c:axId val="45273088"/>
        <c:scaling>
          <c:orientation val="minMax"/>
          <c:max val="12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GB" sz="11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Quantity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5234048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>
          <a:lumMod val="65000"/>
          <a:lumOff val="35000"/>
        </a:schemeClr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Graph 2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lg </a:t>
            </a:r>
            <a:r>
              <a:rPr lang="en-US" sz="1200" b="1" i="0" baseline="0" dirty="0">
                <a:latin typeface="Arial" panose="020B0604020202020204" pitchFamily="34" charset="0"/>
                <a:cs typeface="Arial" panose="020B0604020202020204" pitchFamily="34" charset="0"/>
              </a:rPr>
              <a:t>(Quantity) against Time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906761616243545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94525088745796"/>
          <c:y val="0.19273293625558835"/>
          <c:w val="0.79140670747322484"/>
          <c:h val="0.62578165797916196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trendline>
            <c:trendlineType val="log"/>
            <c:dispRSqr val="0"/>
            <c:dispEq val="0"/>
          </c:trendline>
          <c:trendline>
            <c:trendlineType val="log"/>
            <c:dispRSqr val="0"/>
            <c:dispEq val="1"/>
            <c:trendlineLbl>
              <c:layout/>
              <c:numFmt formatCode="General" sourceLinked="0"/>
              <c:txPr>
                <a:bodyPr/>
                <a:lstStyle/>
                <a:p>
                  <a:pPr>
                    <a:defRPr lang="en-GB"/>
                  </a:pPr>
                  <a:endParaRPr lang="en-US"/>
                </a:p>
              </c:txPr>
            </c:trendlineLbl>
          </c:trendline>
          <c:trendline>
            <c:trendlineType val="linear"/>
            <c:dispRSqr val="0"/>
            <c:dispEq val="0"/>
          </c:trendline>
          <c:xVal>
            <c:numRef>
              <c:f>'Sheet1 (2)'!$A$15:$A$21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'Sheet1 (2)'!$C$15:$C$21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2.0413926851582227</c:v>
                </c:pt>
                <c:pt idx="3">
                  <c:v>3.0382226383687168</c:v>
                </c:pt>
                <c:pt idx="4">
                  <c:v>4.0428116918071471</c:v>
                </c:pt>
                <c:pt idx="5">
                  <c:v>5.0398105541483496</c:v>
                </c:pt>
                <c:pt idx="6">
                  <c:v>6.0588054866759045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16352"/>
        <c:axId val="45318528"/>
      </c:scatterChart>
      <c:valAx>
        <c:axId val="45316352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 lang="en-GB" sz="1100" b="1">
                    <a:latin typeface="Arial" pitchFamily="34" charset="0"/>
                    <a:cs typeface="Arial" pitchFamily="34" charset="0"/>
                  </a:defRPr>
                </a:pPr>
                <a:r>
                  <a:rPr lang="en-GB" sz="11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(hours)</a:t>
                </a:r>
                <a:endParaRPr lang="en-GB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4230971551564574"/>
              <c:y val="0.905272153834230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5318528"/>
        <c:crosses val="autoZero"/>
        <c:crossBetween val="midCat"/>
        <c:majorUnit val="1"/>
      </c:valAx>
      <c:valAx>
        <c:axId val="45318528"/>
        <c:scaling>
          <c:orientation val="minMax"/>
          <c:max val="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1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GB" sz="1100" b="1" i="0" baseline="0" dirty="0" smtClean="0">
                    <a:latin typeface="Arial" pitchFamily="34" charset="0"/>
                    <a:cs typeface="Arial" pitchFamily="34" charset="0"/>
                  </a:rPr>
                  <a:t>lg </a:t>
                </a:r>
                <a:r>
                  <a:rPr lang="en-GB" sz="1100" b="1" i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(Quantity)</a:t>
                </a:r>
                <a:endParaRPr lang="en-GB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5316352"/>
        <c:crosses val="autoZero"/>
        <c:crossBetween val="midCat"/>
        <c:majorUnit val="1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38.wmf"/><Relationship Id="rId2" Type="http://schemas.openxmlformats.org/officeDocument/2006/relationships/image" Target="../media/image89.wmf"/><Relationship Id="rId1" Type="http://schemas.openxmlformats.org/officeDocument/2006/relationships/image" Target="../media/image73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C475-18CA-4239-B7E0-E90BA10DA9AF}" type="datetimeFigureOut">
              <a:rPr lang="en-SG" smtClean="0"/>
              <a:t>24/5/2017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53D4-D0D7-4004-A451-713C4769B0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1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CDD-19D5-4AF1-B8A2-537EA6DA06C7}" type="datetimeFigureOut">
              <a:rPr lang="en-SG" smtClean="0"/>
              <a:pPr/>
              <a:t>24/5/2017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1C51-F0FD-4FA5-89BF-A8408E585FC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45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1C51-F0FD-4FA5-89BF-A8408E585FC9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63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1C51-F0FD-4FA5-89BF-A8408E585FC9}" type="slidenum">
              <a:rPr lang="en-SG" smtClean="0"/>
              <a:pPr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35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6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youtube.com/watch?v=zzu2POfYv0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jpeg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6.jpeg"/><Relationship Id="rId7" Type="http://schemas.openxmlformats.org/officeDocument/2006/relationships/image" Target="../media/image39.wmf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8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16.jpe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1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13902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Growing With Time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084972" y="318556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A113 – Mathematics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Callout 8"/>
          <p:cNvSpPr/>
          <p:nvPr/>
        </p:nvSpPr>
        <p:spPr>
          <a:xfrm flipH="1">
            <a:off x="558950" y="1195748"/>
            <a:ext cx="7352930" cy="3245095"/>
          </a:xfrm>
          <a:prstGeom prst="cloudCallout">
            <a:avLst>
              <a:gd name="adj1" fmla="val -27777"/>
              <a:gd name="adj2" fmla="val 6730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276779" y="2388767"/>
            <a:ext cx="46317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400" dirty="0" smtClean="0">
                <a:hlinkClick r:id="rId2"/>
              </a:rPr>
              <a:t>What is Logarithm?</a:t>
            </a:r>
            <a:endParaRPr lang="en-SG" sz="4400" dirty="0" smtClean="0"/>
          </a:p>
          <a:p>
            <a:endParaRPr lang="en-SG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4931">
            <a:off x="3232194" y="5187715"/>
            <a:ext cx="2462212" cy="107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55" y="4883656"/>
            <a:ext cx="2141650" cy="190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083" flipV="1">
            <a:off x="6956238" y="1441990"/>
            <a:ext cx="1955243" cy="8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197" flipH="1">
            <a:off x="658619" y="4104196"/>
            <a:ext cx="2469297" cy="92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" y="5329622"/>
            <a:ext cx="2504403" cy="150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7462" flipV="1">
            <a:off x="7243641" y="3442890"/>
            <a:ext cx="1844229" cy="8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Introduction to Logarithm</a:t>
            </a:r>
            <a:endParaRPr lang="en-GB" sz="3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31478" y="5689755"/>
            <a:ext cx="5120440" cy="5562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360506" y="3214851"/>
            <a:ext cx="3953022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5899" y="981939"/>
            <a:ext cx="8929076" cy="52205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 </a:t>
            </a:r>
            <a:r>
              <a:rPr lang="en-SG" sz="2800" dirty="0"/>
              <a:t>An exponent is </a:t>
            </a:r>
            <a:r>
              <a:rPr lang="en-SG" sz="2800" dirty="0" smtClean="0"/>
              <a:t>a way </a:t>
            </a:r>
            <a:r>
              <a:rPr lang="en-SG" sz="2800" dirty="0"/>
              <a:t>to show repeated multiplication. For </a:t>
            </a:r>
            <a:r>
              <a:rPr lang="en-SG" sz="2800" dirty="0" smtClean="0"/>
              <a:t>example,                         , 4 </a:t>
            </a:r>
            <a:r>
              <a:rPr lang="en-SG" sz="2800" dirty="0"/>
              <a:t>is called the </a:t>
            </a:r>
            <a:r>
              <a:rPr lang="en-SG" sz="2800" b="1" dirty="0"/>
              <a:t>base </a:t>
            </a:r>
            <a:r>
              <a:rPr lang="en-SG" sz="2800" dirty="0"/>
              <a:t>of the exponent and </a:t>
            </a:r>
            <a:r>
              <a:rPr lang="en-SG" sz="2800" dirty="0" smtClean="0"/>
              <a:t>3 </a:t>
            </a:r>
            <a:r>
              <a:rPr lang="en-SG" sz="2800" dirty="0"/>
              <a:t>is called the </a:t>
            </a:r>
            <a:r>
              <a:rPr lang="en-SG" sz="2800" b="1" dirty="0"/>
              <a:t>exponent</a:t>
            </a:r>
            <a:r>
              <a:rPr lang="en-SG" sz="2800" dirty="0"/>
              <a:t> or power. </a:t>
            </a:r>
            <a:endParaRPr lang="en-SG" sz="2800" dirty="0" smtClean="0"/>
          </a:p>
          <a:p>
            <a:r>
              <a:rPr lang="en-SG" sz="2800" dirty="0"/>
              <a:t> An exponential function is written this </a:t>
            </a:r>
            <a:r>
              <a:rPr lang="en-SG" sz="2800" dirty="0" smtClean="0"/>
              <a:t>way</a:t>
            </a:r>
            <a:r>
              <a:rPr lang="en-SG" sz="2800" dirty="0"/>
              <a:t>:</a:t>
            </a:r>
            <a:endParaRPr lang="en-SG" sz="2800" dirty="0" smtClean="0"/>
          </a:p>
          <a:p>
            <a:endParaRPr lang="en-SG" sz="2800" dirty="0"/>
          </a:p>
          <a:p>
            <a:pPr marL="0" indent="0">
              <a:buNone/>
            </a:pPr>
            <a:r>
              <a:rPr lang="en-SG" sz="2800" dirty="0" smtClean="0"/>
              <a:t>    where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800" dirty="0" smtClean="0"/>
              <a:t> is the </a:t>
            </a:r>
            <a:r>
              <a:rPr lang="en-SG" sz="2800" u="sng" dirty="0"/>
              <a:t>exponent</a:t>
            </a:r>
            <a:r>
              <a:rPr lang="en-SG" sz="2800" dirty="0"/>
              <a:t> </a:t>
            </a:r>
            <a:r>
              <a:rPr lang="en-SG" sz="2800" dirty="0" smtClean="0"/>
              <a:t>to which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the base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SG" sz="2800" dirty="0" smtClean="0"/>
              <a:t>must </a:t>
            </a:r>
            <a:r>
              <a:rPr lang="en-SG" sz="2800" dirty="0"/>
              <a:t>be </a:t>
            </a:r>
            <a:r>
              <a:rPr lang="en-SG" sz="2800" dirty="0" smtClean="0"/>
              <a:t> </a:t>
            </a:r>
          </a:p>
          <a:p>
            <a:pPr marL="0" indent="0">
              <a:buNone/>
            </a:pPr>
            <a:r>
              <a:rPr lang="en-SG" sz="2800" dirty="0"/>
              <a:t> </a:t>
            </a:r>
            <a:r>
              <a:rPr lang="en-SG" sz="2800" dirty="0" smtClean="0"/>
              <a:t>   raised </a:t>
            </a:r>
            <a:r>
              <a:rPr lang="en-SG" sz="2800" dirty="0"/>
              <a:t>to </a:t>
            </a:r>
            <a:r>
              <a:rPr lang="en-SG" sz="2800" dirty="0" smtClean="0"/>
              <a:t>produce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800" dirty="0" smtClean="0"/>
              <a:t>. </a:t>
            </a:r>
            <a:endParaRPr lang="en-US" sz="2800" dirty="0" smtClean="0"/>
          </a:p>
          <a:p>
            <a:r>
              <a:rPr lang="en-SG" sz="2800" b="1" dirty="0"/>
              <a:t>L</a:t>
            </a:r>
            <a:r>
              <a:rPr lang="en-SG" sz="2800" b="1" dirty="0" smtClean="0"/>
              <a:t>ogarithm</a:t>
            </a:r>
            <a:r>
              <a:rPr lang="en-SG" sz="2800" dirty="0" smtClean="0"/>
              <a:t> function is </a:t>
            </a:r>
            <a:r>
              <a:rPr lang="en-SG" sz="2800" dirty="0"/>
              <a:t>the inverse </a:t>
            </a:r>
            <a:r>
              <a:rPr lang="en-SG" sz="2800" dirty="0" smtClean="0"/>
              <a:t>of exponential function and</a:t>
            </a:r>
            <a:r>
              <a:rPr lang="en-US" sz="2800" dirty="0" smtClean="0"/>
              <a:t> the exponent,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can be found by using this: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where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800" dirty="0" smtClean="0"/>
              <a:t> is the </a:t>
            </a:r>
            <a:r>
              <a:rPr lang="en-US" sz="2800" u="sng" dirty="0" smtClean="0"/>
              <a:t>logarithm</a:t>
            </a:r>
            <a:r>
              <a:rPr lang="en-US" sz="2800" dirty="0" smtClean="0"/>
              <a:t>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 to the </a:t>
            </a:r>
            <a:r>
              <a:rPr lang="en-US" sz="2800" u="sng" dirty="0" smtClean="0"/>
              <a:t>base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275777"/>
            <a:ext cx="8394837" cy="100204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Definition of Logarithmic Function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84402"/>
              </p:ext>
            </p:extLst>
          </p:nvPr>
        </p:nvGraphicFramePr>
        <p:xfrm>
          <a:off x="3551464" y="3116845"/>
          <a:ext cx="1315755" cy="71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1464" y="3116845"/>
                        <a:ext cx="1315755" cy="71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 descr="http://sp.rpcs.org/faculty/Grade4/Website%20Graphics/_w/writing%20smiley_gi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97" y="241505"/>
            <a:ext cx="560890" cy="5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37077"/>
              </p:ext>
            </p:extLst>
          </p:nvPr>
        </p:nvGraphicFramePr>
        <p:xfrm>
          <a:off x="2610445" y="5689754"/>
          <a:ext cx="1882037" cy="66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6" imgW="647640" imgH="228600" progId="Equation.3">
                  <p:embed/>
                </p:oleObj>
              </mc:Choice>
              <mc:Fallback>
                <p:oleObj name="Equation" r:id="rId6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445" y="5689754"/>
                        <a:ext cx="1882037" cy="66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285239"/>
              </p:ext>
            </p:extLst>
          </p:nvPr>
        </p:nvGraphicFramePr>
        <p:xfrm>
          <a:off x="5021575" y="1456744"/>
          <a:ext cx="2416422" cy="41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8" imgW="1155700" imgH="203200" progId="Equation.3">
                  <p:embed/>
                </p:oleObj>
              </mc:Choice>
              <mc:Fallback>
                <p:oleObj name="Equation" r:id="rId8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575" y="1456744"/>
                        <a:ext cx="2416422" cy="419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50437" y="5832752"/>
            <a:ext cx="280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 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&gt; 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5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306851"/>
            <a:ext cx="8680450" cy="54048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Commonly used values for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/>
              <a:t> base are 10 and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 2.71828 (mathematical constant)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to evaluate            or       ,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We press                  in the calculator to get about 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0.30.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100204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Definition of Logarithmic Function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90157"/>
              </p:ext>
            </p:extLst>
          </p:nvPr>
        </p:nvGraphicFramePr>
        <p:xfrm>
          <a:off x="617730" y="2492042"/>
          <a:ext cx="7612443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060"/>
                <a:gridCol w="2200060"/>
                <a:gridCol w="1767588"/>
                <a:gridCol w="1444735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Logarithmic expression</a:t>
                      </a: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notation</a:t>
                      </a: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Calculator</a:t>
                      </a: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Logarithm</a:t>
                      </a: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Logarithm</a:t>
                      </a: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160458" y="3514692"/>
            <a:ext cx="731519" cy="4501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log</a:t>
            </a:r>
            <a:endParaRPr lang="en-SG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0458" y="4275869"/>
            <a:ext cx="731519" cy="4501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ln</a:t>
            </a:r>
            <a:endParaRPr lang="en-SG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75098" y="5835033"/>
            <a:ext cx="731519" cy="4501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log</a:t>
            </a:r>
            <a:endParaRPr lang="en-SG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76959" y="5835033"/>
            <a:ext cx="731519" cy="4501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2</a:t>
            </a:r>
            <a:endParaRPr lang="en-SG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80420"/>
              </p:ext>
            </p:extLst>
          </p:nvPr>
        </p:nvGraphicFramePr>
        <p:xfrm>
          <a:off x="6138863" y="5348293"/>
          <a:ext cx="6683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Equation" r:id="rId3" imgW="266469" imgH="203024" progId="Equation.3">
                  <p:embed/>
                </p:oleObj>
              </mc:Choice>
              <mc:Fallback>
                <p:oleObj name="Equation" r:id="rId3" imgW="266469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5348293"/>
                        <a:ext cx="6683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51244"/>
              </p:ext>
            </p:extLst>
          </p:nvPr>
        </p:nvGraphicFramePr>
        <p:xfrm>
          <a:off x="4714875" y="5364458"/>
          <a:ext cx="946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"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364458"/>
                        <a:ext cx="946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34768"/>
              </p:ext>
            </p:extLst>
          </p:nvPr>
        </p:nvGraphicFramePr>
        <p:xfrm>
          <a:off x="3570702" y="3509968"/>
          <a:ext cx="703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Equation" r:id="rId7" imgW="330120" imgH="228600" progId="Equation.3">
                  <p:embed/>
                </p:oleObj>
              </mc:Choice>
              <mc:Fallback>
                <p:oleObj name="Equation" r:id="rId7" imgW="3301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702" y="3509968"/>
                        <a:ext cx="7032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57261"/>
              </p:ext>
            </p:extLst>
          </p:nvPr>
        </p:nvGraphicFramePr>
        <p:xfrm>
          <a:off x="3651664" y="4303713"/>
          <a:ext cx="62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664" y="4303713"/>
                        <a:ext cx="622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44863"/>
              </p:ext>
            </p:extLst>
          </p:nvPr>
        </p:nvGraphicFramePr>
        <p:xfrm>
          <a:off x="5661025" y="3514692"/>
          <a:ext cx="350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name="Equation" r:id="rId11" imgW="164880" imgH="203040" progId="Equation.3">
                  <p:embed/>
                </p:oleObj>
              </mc:Choice>
              <mc:Fallback>
                <p:oleObj name="Equation" r:id="rId11" imgW="1648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3514692"/>
                        <a:ext cx="350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95812"/>
              </p:ext>
            </p:extLst>
          </p:nvPr>
        </p:nvGraphicFramePr>
        <p:xfrm>
          <a:off x="5661025" y="4351727"/>
          <a:ext cx="3508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Equation" r:id="rId13" imgW="164880" imgH="164880" progId="Equation.3">
                  <p:embed/>
                </p:oleObj>
              </mc:Choice>
              <mc:Fallback>
                <p:oleObj name="Equation" r:id="rId13" imgW="164880" imgH="164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351727"/>
                        <a:ext cx="3508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87470"/>
              </p:ext>
            </p:extLst>
          </p:nvPr>
        </p:nvGraphicFramePr>
        <p:xfrm>
          <a:off x="4919663" y="1389063"/>
          <a:ext cx="5127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Equation" r:id="rId15" imgW="241200" imgH="203040" progId="Equation.3">
                  <p:embed/>
                </p:oleObj>
              </mc:Choice>
              <mc:Fallback>
                <p:oleObj name="Equation" r:id="rId15" imgW="2412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1389063"/>
                        <a:ext cx="5127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1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181685"/>
            <a:ext cx="8490194" cy="52753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dirty="0" smtClean="0"/>
              <a:t>Using calculator, evaluate the following logarithmic expressions: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 </a:t>
            </a:r>
          </a:p>
          <a:p>
            <a:pPr marL="400050" lvl="1" indent="0">
              <a:buNone/>
            </a:pPr>
            <a:endParaRPr lang="en-US" b="0" dirty="0" smtClean="0">
              <a:latin typeface="+mn-lt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SG" i="1" dirty="0" smtClean="0">
                <a:latin typeface="Cambria Math"/>
              </a:rPr>
              <a:t> </a:t>
            </a:r>
          </a:p>
          <a:p>
            <a:pPr marL="400050" lvl="1" indent="0">
              <a:buNone/>
            </a:pPr>
            <a:endParaRPr lang="en-SG" b="0" i="1" dirty="0" smtClean="0">
              <a:latin typeface="Cambria Math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</a:p>
          <a:p>
            <a:pPr marL="400050" lvl="1" indent="0">
              <a:buNone/>
            </a:pP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204581" cy="87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1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468708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13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98312"/>
              </p:ext>
            </p:extLst>
          </p:nvPr>
        </p:nvGraphicFramePr>
        <p:xfrm>
          <a:off x="1143000" y="3689350"/>
          <a:ext cx="14716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4" imgW="571320" imgH="228600" progId="Equation.3">
                  <p:embed/>
                </p:oleObj>
              </mc:Choice>
              <mc:Fallback>
                <p:oleObj name="Equation" r:id="rId4" imgW="57132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9350"/>
                        <a:ext cx="14716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95162"/>
              </p:ext>
            </p:extLst>
          </p:nvPr>
        </p:nvGraphicFramePr>
        <p:xfrm>
          <a:off x="1100138" y="2641600"/>
          <a:ext cx="14382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6" imgW="558720" imgH="228600" progId="Equation.3">
                  <p:embed/>
                </p:oleObj>
              </mc:Choice>
              <mc:Fallback>
                <p:oleObj name="Equation" r:id="rId6" imgW="5587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641600"/>
                        <a:ext cx="14382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644237"/>
              </p:ext>
            </p:extLst>
          </p:nvPr>
        </p:nvGraphicFramePr>
        <p:xfrm>
          <a:off x="1173163" y="4695825"/>
          <a:ext cx="114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Equation" r:id="rId8" imgW="444240" imgH="203040" progId="Equation.3">
                  <p:embed/>
                </p:oleObj>
              </mc:Choice>
              <mc:Fallback>
                <p:oleObj name="Equation" r:id="rId8" imgW="44424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695825"/>
                        <a:ext cx="114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246"/>
              </p:ext>
            </p:extLst>
          </p:nvPr>
        </p:nvGraphicFramePr>
        <p:xfrm>
          <a:off x="1211263" y="5745163"/>
          <a:ext cx="11763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Equation" r:id="rId10" imgW="457200" imgH="177480" progId="Equation.3">
                  <p:embed/>
                </p:oleObj>
              </mc:Choice>
              <mc:Fallback>
                <p:oleObj name="Equation" r:id="rId10" imgW="45720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745163"/>
                        <a:ext cx="11763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31775" y="1997946"/>
            <a:ext cx="8490194" cy="1180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a) 								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17388" y="304805"/>
            <a:ext cx="8204581" cy="87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Poll 1</a:t>
            </a:r>
            <a:endParaRPr lang="en-GB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6686" y="1065351"/>
            <a:ext cx="7547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the following. Do they result in the same answer?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19016"/>
              </p:ext>
            </p:extLst>
          </p:nvPr>
        </p:nvGraphicFramePr>
        <p:xfrm>
          <a:off x="1103313" y="2073275"/>
          <a:ext cx="4492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" imgW="228501" imgH="393529" progId="Equation.3">
                  <p:embed/>
                </p:oleObj>
              </mc:Choice>
              <mc:Fallback>
                <p:oleObj name="Equation" r:id="rId3" imgW="22850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073275"/>
                        <a:ext cx="4492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62300"/>
              </p:ext>
            </p:extLst>
          </p:nvPr>
        </p:nvGraphicFramePr>
        <p:xfrm>
          <a:off x="4818063" y="1998663"/>
          <a:ext cx="1041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5" imgW="457200" imgH="431640" progId="Equation.3">
                  <p:embed/>
                </p:oleObj>
              </mc:Choice>
              <mc:Fallback>
                <p:oleObj name="Equation" r:id="rId5" imgW="4572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998663"/>
                        <a:ext cx="10414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181685"/>
            <a:ext cx="8490194" cy="52753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dirty="0" smtClean="0"/>
              <a:t>Without using a calculator, can the following be evaluated?</a:t>
            </a:r>
          </a:p>
          <a:p>
            <a:pPr marL="400050" lvl="1" indent="0">
              <a:buNone/>
            </a:pPr>
            <a:r>
              <a:rPr lang="en-US" dirty="0" smtClean="0"/>
              <a:t>a)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b)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204581" cy="87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Poll 2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61328"/>
              </p:ext>
            </p:extLst>
          </p:nvPr>
        </p:nvGraphicFramePr>
        <p:xfrm>
          <a:off x="1162050" y="2203450"/>
          <a:ext cx="17922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203450"/>
                        <a:ext cx="17922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17177"/>
              </p:ext>
            </p:extLst>
          </p:nvPr>
        </p:nvGraphicFramePr>
        <p:xfrm>
          <a:off x="1184275" y="3225800"/>
          <a:ext cx="1692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225800"/>
                        <a:ext cx="1692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Exponential and Logarithmic Graphs</a:t>
            </a:r>
            <a:endParaRPr lang="en-GB" sz="3200" b="1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28600" y="1039560"/>
            <a:ext cx="8680450" cy="570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For an exponential function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(where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always positive</a:t>
            </a: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ea typeface="Calibri"/>
                <a:cs typeface="Arial" pitchFamily="34" charset="0"/>
              </a:rPr>
              <a:t>When </a:t>
            </a:r>
          </a:p>
          <a:p>
            <a:pPr eaLnBrk="0" hangingPunct="0"/>
            <a:endParaRPr lang="en-US" sz="2800" dirty="0" smtClean="0">
              <a:ea typeface="Calibri"/>
              <a:cs typeface="Times New Roman" pitchFamily="18" charset="0"/>
            </a:endParaRPr>
          </a:p>
          <a:p>
            <a:pPr eaLnBrk="0" hangingPunct="0"/>
            <a:endParaRPr lang="en-US" sz="2800" dirty="0">
              <a:ea typeface="Calibri"/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For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a logarithmic function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(where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SG" sz="280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always positive</a:t>
            </a: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ea typeface="Calibri"/>
                <a:cs typeface="Arial" pitchFamily="34" charset="0"/>
              </a:rPr>
              <a:t>When </a:t>
            </a:r>
            <a:endParaRPr lang="en-US" sz="2800" dirty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b="0" dirty="0" smtClean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41846" y="1614195"/>
            <a:ext cx="3429693" cy="1982885"/>
            <a:chOff x="5441846" y="1614195"/>
            <a:chExt cx="3429693" cy="1982885"/>
          </a:xfrm>
        </p:grpSpPr>
        <p:sp>
          <p:nvSpPr>
            <p:cNvPr id="29" name="Freeform 28"/>
            <p:cNvSpPr/>
            <p:nvPr/>
          </p:nvSpPr>
          <p:spPr>
            <a:xfrm>
              <a:off x="5498118" y="1823555"/>
              <a:ext cx="2823728" cy="1325244"/>
            </a:xfrm>
            <a:custGeom>
              <a:avLst/>
              <a:gdLst>
                <a:gd name="connsiteX0" fmla="*/ 0 w 1589649"/>
                <a:gd name="connsiteY0" fmla="*/ 1505244 h 1505244"/>
                <a:gd name="connsiteX1" fmla="*/ 886265 w 1589649"/>
                <a:gd name="connsiteY1" fmla="*/ 1322364 h 1505244"/>
                <a:gd name="connsiteX2" fmla="*/ 1322363 w 1589649"/>
                <a:gd name="connsiteY2" fmla="*/ 745588 h 1505244"/>
                <a:gd name="connsiteX3" fmla="*/ 1589649 w 1589649"/>
                <a:gd name="connsiteY3" fmla="*/ 0 h 150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9649" h="1505244">
                  <a:moveTo>
                    <a:pt x="0" y="1505244"/>
                  </a:moveTo>
                  <a:cubicBezTo>
                    <a:pt x="332935" y="1477108"/>
                    <a:pt x="665871" y="1448973"/>
                    <a:pt x="886265" y="1322364"/>
                  </a:cubicBezTo>
                  <a:cubicBezTo>
                    <a:pt x="1106659" y="1195755"/>
                    <a:pt x="1205132" y="965982"/>
                    <a:pt x="1322363" y="745588"/>
                  </a:cubicBezTo>
                  <a:cubicBezTo>
                    <a:pt x="1439594" y="525194"/>
                    <a:pt x="1514621" y="262597"/>
                    <a:pt x="1589649" y="0"/>
                  </a:cubicBezTo>
                </a:path>
              </a:pathLst>
            </a:cu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441846" y="3277769"/>
              <a:ext cx="30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>
              <a:off x="5969723" y="2697080"/>
              <a:ext cx="18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69615" y="1614195"/>
              <a:ext cx="41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58887" y="3093103"/>
              <a:ext cx="41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1991" y="2697079"/>
              <a:ext cx="80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(0, 1)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822058" y="299111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54056" y="4488350"/>
            <a:ext cx="3349544" cy="2164667"/>
            <a:chOff x="5654056" y="4488350"/>
            <a:chExt cx="3349544" cy="2164667"/>
          </a:xfrm>
        </p:grpSpPr>
        <p:sp>
          <p:nvSpPr>
            <p:cNvPr id="37" name="Freeform 36"/>
            <p:cNvSpPr/>
            <p:nvPr/>
          </p:nvSpPr>
          <p:spPr>
            <a:xfrm rot="5400000" flipH="1">
              <a:off x="6421666" y="4738510"/>
              <a:ext cx="1980000" cy="1849013"/>
            </a:xfrm>
            <a:custGeom>
              <a:avLst/>
              <a:gdLst>
                <a:gd name="connsiteX0" fmla="*/ 0 w 1589649"/>
                <a:gd name="connsiteY0" fmla="*/ 1505244 h 1505244"/>
                <a:gd name="connsiteX1" fmla="*/ 886265 w 1589649"/>
                <a:gd name="connsiteY1" fmla="*/ 1322364 h 1505244"/>
                <a:gd name="connsiteX2" fmla="*/ 1322363 w 1589649"/>
                <a:gd name="connsiteY2" fmla="*/ 745588 h 1505244"/>
                <a:gd name="connsiteX3" fmla="*/ 1589649 w 1589649"/>
                <a:gd name="connsiteY3" fmla="*/ 0 h 150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9649" h="1505244">
                  <a:moveTo>
                    <a:pt x="0" y="1505244"/>
                  </a:moveTo>
                  <a:cubicBezTo>
                    <a:pt x="332935" y="1477108"/>
                    <a:pt x="665871" y="1448973"/>
                    <a:pt x="886265" y="1322364"/>
                  </a:cubicBezTo>
                  <a:cubicBezTo>
                    <a:pt x="1106659" y="1195755"/>
                    <a:pt x="1205132" y="965982"/>
                    <a:pt x="1322363" y="745588"/>
                  </a:cubicBezTo>
                  <a:cubicBezTo>
                    <a:pt x="1439594" y="525194"/>
                    <a:pt x="1514621" y="262597"/>
                    <a:pt x="1589649" y="0"/>
                  </a:cubicBezTo>
                </a:path>
              </a:pathLst>
            </a:cu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654056" y="5809547"/>
              <a:ext cx="28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>
              <a:off x="5304898" y="5649393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94790" y="4488350"/>
              <a:ext cx="41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90948" y="5624881"/>
              <a:ext cx="41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87622" y="5803727"/>
              <a:ext cx="80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(1, 0)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556711" y="577416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99474"/>
              </p:ext>
            </p:extLst>
          </p:nvPr>
        </p:nvGraphicFramePr>
        <p:xfrm>
          <a:off x="3657603" y="1556139"/>
          <a:ext cx="1015999" cy="54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3" imgW="431613" imgH="228501" progId="Equation.3">
                  <p:embed/>
                </p:oleObj>
              </mc:Choice>
              <mc:Fallback>
                <p:oleObj name="Equation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3" y="1556139"/>
                        <a:ext cx="1015999" cy="541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84802"/>
              </p:ext>
            </p:extLst>
          </p:nvPr>
        </p:nvGraphicFramePr>
        <p:xfrm>
          <a:off x="1858735" y="2646954"/>
          <a:ext cx="2333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735" y="2646954"/>
                        <a:ext cx="2333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31368"/>
              </p:ext>
            </p:extLst>
          </p:nvPr>
        </p:nvGraphicFramePr>
        <p:xfrm>
          <a:off x="1800452" y="5581674"/>
          <a:ext cx="2782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7" imgW="1180800" imgH="228600" progId="Equation.3">
                  <p:embed/>
                </p:oleObj>
              </mc:Choice>
              <mc:Fallback>
                <p:oleObj name="Equation" r:id="rId7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452" y="5581674"/>
                        <a:ext cx="27828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896425"/>
              </p:ext>
            </p:extLst>
          </p:nvPr>
        </p:nvGraphicFramePr>
        <p:xfrm>
          <a:off x="3657603" y="4586219"/>
          <a:ext cx="1527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9" imgW="647640" imgH="228600" progId="Equation.3">
                  <p:embed/>
                </p:oleObj>
              </mc:Choice>
              <mc:Fallback>
                <p:oleObj name="Equation" r:id="rId9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3" y="4586219"/>
                        <a:ext cx="15271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5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152103"/>
            <a:ext cx="8680450" cy="4587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 smtClean="0"/>
              <a:t>Changing </a:t>
            </a:r>
            <a:r>
              <a:rPr lang="en-SG" sz="2800" dirty="0"/>
              <a:t>Logarithmic form to Exponential </a:t>
            </a:r>
            <a:r>
              <a:rPr lang="en-SG" sz="2800" dirty="0" smtClean="0"/>
              <a:t>form</a:t>
            </a:r>
          </a:p>
          <a:p>
            <a:r>
              <a:rPr lang="en-US" sz="2800" dirty="0" smtClean="0"/>
              <a:t>Logarithm </a:t>
            </a:r>
            <a:r>
              <a:rPr lang="en-US" sz="2800" dirty="0"/>
              <a:t>of Base and Logarithm of </a:t>
            </a:r>
            <a:r>
              <a:rPr lang="en-US" sz="2800" dirty="0" smtClean="0"/>
              <a:t>1</a:t>
            </a:r>
          </a:p>
          <a:p>
            <a:r>
              <a:rPr lang="en-GB" sz="2800" dirty="0" smtClean="0"/>
              <a:t>Power Law</a:t>
            </a:r>
          </a:p>
          <a:p>
            <a:r>
              <a:rPr lang="en-GB" sz="2800" dirty="0" smtClean="0"/>
              <a:t>Product </a:t>
            </a:r>
            <a:r>
              <a:rPr lang="en-GB" sz="2800" dirty="0"/>
              <a:t>Law and Quotient </a:t>
            </a:r>
            <a:r>
              <a:rPr lang="en-GB" sz="2800" dirty="0" smtClean="0"/>
              <a:t>Law</a:t>
            </a:r>
          </a:p>
          <a:p>
            <a:r>
              <a:rPr lang="en-GB" sz="2800" dirty="0" smtClean="0"/>
              <a:t>Change </a:t>
            </a:r>
            <a:r>
              <a:rPr lang="en-GB" sz="2800" dirty="0"/>
              <a:t>of Base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Laws of Logarithm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28630"/>
              </p:ext>
            </p:extLst>
          </p:nvPr>
        </p:nvGraphicFramePr>
        <p:xfrm>
          <a:off x="4514850" y="311003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11003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3883" y="2293038"/>
            <a:ext cx="5106572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7388" y="-75031"/>
            <a:ext cx="757153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3200" b="1" dirty="0"/>
              <a:t>Changing Logarithmic form to Exponential form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237956"/>
            <a:ext cx="8680450" cy="51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The logarithmic form can be changed to the exponential form as follows:</a:t>
            </a:r>
          </a:p>
          <a:p>
            <a:pPr algn="ctr" eaLnBrk="0" hangingPunct="0"/>
            <a:endParaRPr lang="en-SG" sz="3600" i="1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SG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 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b="0" i="1" dirty="0" smtClean="0">
              <a:latin typeface="Cambria Math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pic>
        <p:nvPicPr>
          <p:cNvPr id="6" name="Picture 2" descr="http://sp.rpcs.org/faculty/Grade4/Website%20Graphics/_w/writing%20smiley_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97" y="241505"/>
            <a:ext cx="560890" cy="5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7435"/>
              </p:ext>
            </p:extLst>
          </p:nvPr>
        </p:nvGraphicFramePr>
        <p:xfrm>
          <a:off x="2339367" y="2189597"/>
          <a:ext cx="4535603" cy="83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4" imgW="1282700" imgH="241300" progId="Equation.3">
                  <p:embed/>
                </p:oleObj>
              </mc:Choice>
              <mc:Fallback>
                <p:oleObj name="Equation" r:id="rId4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67" y="2189597"/>
                        <a:ext cx="4535603" cy="839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9938"/>
              </p:ext>
            </p:extLst>
          </p:nvPr>
        </p:nvGraphicFramePr>
        <p:xfrm>
          <a:off x="2068397" y="3840925"/>
          <a:ext cx="1677584" cy="56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6" imgW="647419" imgH="215806" progId="Equation.3">
                  <p:embed/>
                </p:oleObj>
              </mc:Choice>
              <mc:Fallback>
                <p:oleObj name="Equation" r:id="rId6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397" y="3840925"/>
                        <a:ext cx="1677584" cy="567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29574"/>
              </p:ext>
            </p:extLst>
          </p:nvPr>
        </p:nvGraphicFramePr>
        <p:xfrm>
          <a:off x="3768175" y="4602162"/>
          <a:ext cx="16779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8" imgW="647419" imgH="215806" progId="Equation.3">
                  <p:embed/>
                </p:oleObj>
              </mc:Choice>
              <mc:Fallback>
                <p:oleObj name="Equation" r:id="rId8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175" y="4602162"/>
                        <a:ext cx="16779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37156"/>
              </p:ext>
            </p:extLst>
          </p:nvPr>
        </p:nvGraphicFramePr>
        <p:xfrm>
          <a:off x="3713706" y="5170487"/>
          <a:ext cx="1178898" cy="56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9" imgW="418918" imgH="203112" progId="Equation.3">
                  <p:embed/>
                </p:oleObj>
              </mc:Choice>
              <mc:Fallback>
                <p:oleObj name="Equation" r:id="rId9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706" y="5170487"/>
                        <a:ext cx="1178898" cy="562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05832"/>
              </p:ext>
            </p:extLst>
          </p:nvPr>
        </p:nvGraphicFramePr>
        <p:xfrm>
          <a:off x="3695700" y="5777819"/>
          <a:ext cx="1216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11" imgW="431640" imgH="177480" progId="Equation.3">
                  <p:embed/>
                </p:oleObj>
              </mc:Choice>
              <mc:Fallback>
                <p:oleObj name="Equation" r:id="rId11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777819"/>
                        <a:ext cx="1216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7387" y="1041009"/>
            <a:ext cx="7965431" cy="26025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7965430" cy="7362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2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777709" y="210611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17388" y="3767814"/>
            <a:ext cx="79654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Given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that      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19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96069"/>
              </p:ext>
            </p:extLst>
          </p:nvPr>
        </p:nvGraphicFramePr>
        <p:xfrm>
          <a:off x="2362201" y="1155700"/>
          <a:ext cx="1587500" cy="47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155700"/>
                        <a:ext cx="1587500" cy="470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63295"/>
              </p:ext>
            </p:extLst>
          </p:nvPr>
        </p:nvGraphicFramePr>
        <p:xfrm>
          <a:off x="2308225" y="3822700"/>
          <a:ext cx="2276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6" imgW="927100" imgH="228600" progId="Equation.3">
                  <p:embed/>
                </p:oleObj>
              </mc:Choice>
              <mc:Fallback>
                <p:oleObj name="Equation" r:id="rId6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822700"/>
                        <a:ext cx="22764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9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81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</a:t>
            </a:r>
            <a:endParaRPr lang="en-GB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0476" y="1406768"/>
            <a:ext cx="816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John was researching on the growth in quantity of a certain type of 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micro-organisms.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51" y="2932342"/>
            <a:ext cx="4027574" cy="30206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57749" y="5753690"/>
            <a:ext cx="4048676" cy="199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7774" y="4583728"/>
            <a:ext cx="2553286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277774" y="2912017"/>
            <a:ext cx="2553286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237956"/>
            <a:ext cx="8680450" cy="51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8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Since                                        ,</a:t>
            </a:r>
          </a:p>
          <a:p>
            <a:pPr eaLnBrk="0" hangingPunct="0">
              <a:lnSpc>
                <a:spcPct val="150000"/>
              </a:lnSpc>
            </a:pPr>
            <a:r>
              <a:rPr lang="en-US" sz="2800" dirty="0" smtClean="0">
                <a:cs typeface="Arial" pitchFamily="34" charset="0"/>
                <a:sym typeface="Symbol"/>
              </a:rPr>
              <a:t>	             </a:t>
            </a:r>
            <a:r>
              <a:rPr lang="en-SG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will result in: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</a:pPr>
            <a:endParaRPr lang="en-US" sz="3600" i="1" dirty="0">
              <a:latin typeface="Cambria Math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2800" dirty="0">
                <a:cs typeface="Arial" pitchFamily="34" charset="0"/>
                <a:sym typeface="Symbol"/>
              </a:rPr>
              <a:t>	</a:t>
            </a:r>
            <a:r>
              <a:rPr lang="en-US" sz="2800" dirty="0" smtClean="0">
                <a:cs typeface="Arial" pitchFamily="34" charset="0"/>
                <a:sym typeface="Symbol"/>
              </a:rPr>
              <a:t>             </a:t>
            </a:r>
            <a:r>
              <a:rPr lang="en-SG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will result in: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</a:pPr>
            <a:endParaRPr lang="en-US" sz="3600" i="1" dirty="0">
              <a:latin typeface="Cambria Math"/>
              <a:cs typeface="Times New Roman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These are important results in logarithmic functions.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Logarithm of 1 &amp; Logarithm of Base</a:t>
            </a:r>
            <a:endParaRPr lang="en-GB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37402"/>
              </p:ext>
            </p:extLst>
          </p:nvPr>
        </p:nvGraphicFramePr>
        <p:xfrm>
          <a:off x="1782642" y="1149056"/>
          <a:ext cx="3830758" cy="72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3" imgW="1257120" imgH="241200" progId="Equation.3">
                  <p:embed/>
                </p:oleObj>
              </mc:Choice>
              <mc:Fallback>
                <p:oleObj name="Equation" r:id="rId3" imgW="12571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642" y="1149056"/>
                        <a:ext cx="3830758" cy="72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32432"/>
              </p:ext>
            </p:extLst>
          </p:nvPr>
        </p:nvGraphicFramePr>
        <p:xfrm>
          <a:off x="806451" y="2055453"/>
          <a:ext cx="988892" cy="51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1" y="2055453"/>
                        <a:ext cx="988892" cy="51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833693"/>
              </p:ext>
            </p:extLst>
          </p:nvPr>
        </p:nvGraphicFramePr>
        <p:xfrm>
          <a:off x="3703638" y="2897364"/>
          <a:ext cx="1819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7" imgW="596880" imgH="228600" progId="Equation.3">
                  <p:embed/>
                </p:oleObj>
              </mc:Choice>
              <mc:Fallback>
                <p:oleObj name="Equation" r:id="rId7" imgW="5968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2897364"/>
                        <a:ext cx="1819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99767"/>
              </p:ext>
            </p:extLst>
          </p:nvPr>
        </p:nvGraphicFramePr>
        <p:xfrm>
          <a:off x="828675" y="3772515"/>
          <a:ext cx="10223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9" imgW="393480" imgH="203040" progId="Equation.3">
                  <p:embed/>
                </p:oleObj>
              </mc:Choice>
              <mc:Fallback>
                <p:oleObj name="Equation" r:id="rId9" imgW="393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72515"/>
                        <a:ext cx="10223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83657"/>
              </p:ext>
            </p:extLst>
          </p:nvPr>
        </p:nvGraphicFramePr>
        <p:xfrm>
          <a:off x="3659187" y="4583728"/>
          <a:ext cx="1819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1" imgW="596880" imgH="228600" progId="Equation.3">
                  <p:embed/>
                </p:oleObj>
              </mc:Choice>
              <mc:Fallback>
                <p:oleObj name="Equation" r:id="rId11" imgW="596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7" y="4583728"/>
                        <a:ext cx="1819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1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181685"/>
            <a:ext cx="8490194" cy="52753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dirty="0" smtClean="0"/>
              <a:t>Evaluate the following logarithmic expressions: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1" dirty="0" smtClean="0">
                <a:latin typeface="Cambria Math"/>
              </a:rPr>
              <a:t>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b="0" dirty="0" smtClean="0">
                <a:latin typeface="Arial" panose="020B0604020202020204" pitchFamily="34" charset="0"/>
              </a:rPr>
              <a:t>		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US" b="0" dirty="0" smtClean="0">
              <a:latin typeface="Arial" panose="020B0604020202020204" pitchFamily="34" charset="0"/>
            </a:endParaRPr>
          </a:p>
          <a:p>
            <a:pPr marL="85725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 </a:t>
            </a:r>
          </a:p>
          <a:p>
            <a:pPr marL="40005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204581" cy="87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3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752344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85206" y="2803714"/>
            <a:ext cx="2124221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28152"/>
              </p:ext>
            </p:extLst>
          </p:nvPr>
        </p:nvGraphicFramePr>
        <p:xfrm>
          <a:off x="1130300" y="2273300"/>
          <a:ext cx="284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4" imgW="1066800" imgH="228600" progId="Equation.3">
                  <p:embed/>
                </p:oleObj>
              </mc:Choice>
              <mc:Fallback>
                <p:oleObj name="Equation" r:id="rId4" imgW="1066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273300"/>
                        <a:ext cx="2844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739831"/>
              </p:ext>
            </p:extLst>
          </p:nvPr>
        </p:nvGraphicFramePr>
        <p:xfrm>
          <a:off x="1130300" y="4073980"/>
          <a:ext cx="4328536" cy="58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6" imgW="1689100" imgH="228600" progId="Equation.3">
                  <p:embed/>
                </p:oleObj>
              </mc:Choice>
              <mc:Fallback>
                <p:oleObj name="Equation" r:id="rId6" imgW="168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073980"/>
                        <a:ext cx="4328536" cy="586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60069"/>
              </p:ext>
            </p:extLst>
          </p:nvPr>
        </p:nvGraphicFramePr>
        <p:xfrm>
          <a:off x="7086600" y="3579813"/>
          <a:ext cx="10334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8" imgW="520560" imgH="406080" progId="Equation.3">
                  <p:embed/>
                </p:oleObj>
              </mc:Choice>
              <mc:Fallback>
                <p:oleObj name="Equation" r:id="rId8" imgW="5205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79813"/>
                        <a:ext cx="103346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Product Law &amp; Quotient Law</a:t>
            </a:r>
            <a:endParaRPr lang="en-GB" sz="3200" b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1589649" y="3469209"/>
            <a:ext cx="5978769" cy="94490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589649" y="2288529"/>
            <a:ext cx="5978769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600" y="968433"/>
            <a:ext cx="8680450" cy="56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SG" sz="28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m, n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are positive numbers and          , then</a:t>
            </a:r>
          </a:p>
          <a:p>
            <a:pPr eaLnBrk="0" hangingPunct="0"/>
            <a:endParaRPr lang="en-SG" sz="280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SG" sz="2800" dirty="0" smtClean="0">
                <a:latin typeface="Arial" pitchFamily="34" charset="0"/>
                <a:cs typeface="Arial" pitchFamily="34" charset="0"/>
              </a:rPr>
              <a:t>Product Law:</a:t>
            </a:r>
          </a:p>
          <a:p>
            <a:pPr eaLnBrk="0" hangingPunct="0">
              <a:spcAft>
                <a:spcPts val="12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Quotient Law:</a:t>
            </a:r>
            <a:endParaRPr lang="en-SG" sz="2800" dirty="0">
              <a:latin typeface="Arial" pitchFamily="34" charset="0"/>
              <a:cs typeface="Arial" pitchFamily="34" charset="0"/>
            </a:endParaRPr>
          </a:p>
          <a:p>
            <a:pPr algn="ctr" eaLnBrk="0" hangingPunct="0"/>
            <a:endParaRPr lang="en-GB" sz="3600" dirty="0">
              <a:latin typeface="Arial" pitchFamily="34" charset="0"/>
              <a:ea typeface="Calibri"/>
              <a:cs typeface="Arial" pitchFamily="34" charset="0"/>
            </a:endParaRPr>
          </a:p>
          <a:p>
            <a:pPr eaLnBrk="0" hangingPunct="0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Example: Evaluate</a:t>
            </a:r>
            <a:endParaRPr lang="en-US" sz="2800" i="1" dirty="0" smtClean="0">
              <a:latin typeface="Cambria Math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800" dirty="0" smtClean="0">
                <a:ea typeface="Calibri"/>
                <a:cs typeface="Times New Roman" pitchFamily="18" charset="0"/>
              </a:rPr>
              <a:t>			</a:t>
            </a:r>
          </a:p>
          <a:p>
            <a:pPr eaLnBrk="0" hangingPunct="0">
              <a:lnSpc>
                <a:spcPct val="120000"/>
              </a:lnSpc>
            </a:pPr>
            <a:r>
              <a:rPr lang="en-US" sz="2800" dirty="0" smtClean="0">
                <a:ea typeface="Calibri"/>
                <a:cs typeface="Times New Roman" pitchFamily="18" charset="0"/>
              </a:rPr>
              <a:t>			</a:t>
            </a:r>
            <a:r>
              <a:rPr lang="en-US" sz="2800" dirty="0" smtClean="0">
                <a:cs typeface="Times New Roman" pitchFamily="18" charset="0"/>
              </a:rPr>
              <a:t>		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22</a:t>
            </a:fld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48472"/>
              </p:ext>
            </p:extLst>
          </p:nvPr>
        </p:nvGraphicFramePr>
        <p:xfrm>
          <a:off x="5815076" y="1028728"/>
          <a:ext cx="788928" cy="42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4" name="Equation" r:id="rId3" imgW="329914" imgH="177646" progId="Equation.3">
                  <p:embed/>
                </p:oleObj>
              </mc:Choice>
              <mc:Fallback>
                <p:oleObj name="Equation" r:id="rId3" imgW="3299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76" y="1028728"/>
                        <a:ext cx="788928" cy="42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98219"/>
              </p:ext>
            </p:extLst>
          </p:nvPr>
        </p:nvGraphicFramePr>
        <p:xfrm>
          <a:off x="3373787" y="4765582"/>
          <a:ext cx="3729379" cy="57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" name="Equation" r:id="rId5" imgW="1422400" imgH="215900" progId="Equation.3">
                  <p:embed/>
                </p:oleObj>
              </mc:Choice>
              <mc:Fallback>
                <p:oleObj name="Equation" r:id="rId5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787" y="4765582"/>
                        <a:ext cx="3729379" cy="575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52798"/>
              </p:ext>
            </p:extLst>
          </p:nvPr>
        </p:nvGraphicFramePr>
        <p:xfrm>
          <a:off x="3074988" y="5341258"/>
          <a:ext cx="23733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Equation" r:id="rId7" imgW="990360" imgH="215640" progId="Equation.3">
                  <p:embed/>
                </p:oleObj>
              </mc:Choice>
              <mc:Fallback>
                <p:oleObj name="Equation" r:id="rId7" imgW="990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5341258"/>
                        <a:ext cx="2373312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28528"/>
              </p:ext>
            </p:extLst>
          </p:nvPr>
        </p:nvGraphicFramePr>
        <p:xfrm>
          <a:off x="3085431" y="5864225"/>
          <a:ext cx="1247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Equation" r:id="rId9" imgW="520560" imgH="215640" progId="Equation.3">
                  <p:embed/>
                </p:oleObj>
              </mc:Choice>
              <mc:Fallback>
                <p:oleObj name="Equation" r:id="rId9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431" y="5864225"/>
                        <a:ext cx="12477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02307"/>
              </p:ext>
            </p:extLst>
          </p:nvPr>
        </p:nvGraphicFramePr>
        <p:xfrm>
          <a:off x="3123980" y="6367463"/>
          <a:ext cx="517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8" name="Equation" r:id="rId11" imgW="215640" imgH="164880" progId="Equation.3">
                  <p:embed/>
                </p:oleObj>
              </mc:Choice>
              <mc:Fallback>
                <p:oleObj name="Equation" r:id="rId11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980" y="6367463"/>
                        <a:ext cx="517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71000"/>
              </p:ext>
            </p:extLst>
          </p:nvPr>
        </p:nvGraphicFramePr>
        <p:xfrm>
          <a:off x="2112963" y="2273300"/>
          <a:ext cx="5029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9" name="Equation" r:id="rId13" imgW="1574640" imgH="228600" progId="Equation.3">
                  <p:embed/>
                </p:oleObj>
              </mc:Choice>
              <mc:Fallback>
                <p:oleObj name="Equation" r:id="rId13" imgW="15746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273300"/>
                        <a:ext cx="5029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6175"/>
              </p:ext>
            </p:extLst>
          </p:nvPr>
        </p:nvGraphicFramePr>
        <p:xfrm>
          <a:off x="2867025" y="3448050"/>
          <a:ext cx="37703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0" name="Equation" r:id="rId15" imgW="1574640" imgH="431640" progId="Equation.3">
                  <p:embed/>
                </p:oleObj>
              </mc:Choice>
              <mc:Fallback>
                <p:oleObj name="Equation" r:id="rId15" imgW="157464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448050"/>
                        <a:ext cx="37703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5588056" y="121703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Think Pair Share (5 min)</a:t>
            </a:r>
            <a:endParaRPr lang="en-GB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543" y="1029084"/>
            <a:ext cx="814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working out the answers,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iscuss with the person beside you, if the following statement is true or false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product law allows us to work out the below equations as shown.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097" y="1781162"/>
            <a:ext cx="8680450" cy="303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Aft>
                <a:spcPts val="1200"/>
              </a:spcAft>
            </a:pPr>
            <a:endParaRPr lang="en-US" sz="3600" i="1" dirty="0" smtClean="0">
              <a:latin typeface="Cambria Math"/>
              <a:cs typeface="Times New Roman" pitchFamily="18" charset="0"/>
            </a:endParaRPr>
          </a:p>
          <a:p>
            <a:pPr eaLnBrk="0" hangingPunct="0">
              <a:spcAft>
                <a:spcPts val="1200"/>
              </a:spcAft>
            </a:pPr>
            <a:endParaRPr lang="en-US" sz="2800" dirty="0" smtClean="0">
              <a:cs typeface="Times New Roman" pitchFamily="18" charset="0"/>
            </a:endParaRPr>
          </a:p>
          <a:p>
            <a:pPr eaLnBrk="0" hangingPunct="0">
              <a:spcAft>
                <a:spcPts val="1200"/>
              </a:spcAft>
            </a:pPr>
            <a:endParaRPr lang="en-US" sz="2800" dirty="0"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45233"/>
              </p:ext>
            </p:extLst>
          </p:nvPr>
        </p:nvGraphicFramePr>
        <p:xfrm>
          <a:off x="1494505" y="3377372"/>
          <a:ext cx="5845633" cy="78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4" imgW="1701800" imgH="228600" progId="Equation.3">
                  <p:embed/>
                </p:oleObj>
              </mc:Choice>
              <mc:Fallback>
                <p:oleObj name="Equation" r:id="rId4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505" y="3377372"/>
                        <a:ext cx="5845633" cy="783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28785"/>
              </p:ext>
            </p:extLst>
          </p:nvPr>
        </p:nvGraphicFramePr>
        <p:xfrm>
          <a:off x="1494505" y="4503166"/>
          <a:ext cx="5845633" cy="79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6" imgW="1689100" imgH="228600" progId="Equation.3">
                  <p:embed/>
                </p:oleObj>
              </mc:Choice>
              <mc:Fallback>
                <p:oleObj name="Equation" r:id="rId6" imgW="168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505" y="4503166"/>
                        <a:ext cx="5845633" cy="792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5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8600" y="1041004"/>
            <a:ext cx="8680450" cy="238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_________, the equation is ________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5588056" y="121703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Think Pair Share (5 min)</a:t>
            </a:r>
            <a:endParaRPr lang="en-GB" sz="3200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3907001"/>
            <a:ext cx="8680450" cy="243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________________________to this equation. Hence the statement is _______.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0624"/>
              </p:ext>
            </p:extLst>
          </p:nvPr>
        </p:nvGraphicFramePr>
        <p:xfrm>
          <a:off x="1646238" y="1379538"/>
          <a:ext cx="58451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4" imgW="1701800" imgH="228600" progId="Equation.3">
                  <p:embed/>
                </p:oleObj>
              </mc:Choice>
              <mc:Fallback>
                <p:oleObj name="Equation" r:id="rId4" imgW="1701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379538"/>
                        <a:ext cx="58451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62749"/>
              </p:ext>
            </p:extLst>
          </p:nvPr>
        </p:nvGraphicFramePr>
        <p:xfrm>
          <a:off x="1646238" y="3902075"/>
          <a:ext cx="58451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6" imgW="1689100" imgH="228600" progId="Equation.3">
                  <p:embed/>
                </p:oleObj>
              </mc:Choice>
              <mc:Fallback>
                <p:oleObj name="Equation" r:id="rId6" imgW="1689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902075"/>
                        <a:ext cx="58451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1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7387" y="1041009"/>
            <a:ext cx="8120176" cy="2783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7965430" cy="7362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4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537983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0355" y="3824071"/>
            <a:ext cx="8120176" cy="2872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25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71160"/>
              </p:ext>
            </p:extLst>
          </p:nvPr>
        </p:nvGraphicFramePr>
        <p:xfrm>
          <a:off x="2349500" y="1157287"/>
          <a:ext cx="2099708" cy="41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4" imgW="1016000" imgH="203200" progId="Equation.3">
                  <p:embed/>
                </p:oleObj>
              </mc:Choice>
              <mc:Fallback>
                <p:oleObj name="Equation" r:id="rId4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157287"/>
                        <a:ext cx="2099708" cy="412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92675"/>
              </p:ext>
            </p:extLst>
          </p:nvPr>
        </p:nvGraphicFramePr>
        <p:xfrm>
          <a:off x="2291795" y="3951288"/>
          <a:ext cx="2233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6" imgW="1079280" imgH="203040" progId="Equation.3">
                  <p:embed/>
                </p:oleObj>
              </mc:Choice>
              <mc:Fallback>
                <p:oleObj name="Equation" r:id="rId6" imgW="1079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95" y="3951288"/>
                        <a:ext cx="2233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0506" y="3145066"/>
            <a:ext cx="3953022" cy="63304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Power Law</a:t>
            </a:r>
            <a:endParaRPr lang="en-GB" sz="3200" b="1" dirty="0" smtClean="0"/>
          </a:p>
        </p:txBody>
      </p:sp>
      <p:sp>
        <p:nvSpPr>
          <p:cNvPr id="4" name="Left Brace 3"/>
          <p:cNvSpPr/>
          <p:nvPr/>
        </p:nvSpPr>
        <p:spPr>
          <a:xfrm rot="16200000">
            <a:off x="4683548" y="219158"/>
            <a:ext cx="426928" cy="4836373"/>
          </a:xfrm>
          <a:prstGeom prst="leftBrace">
            <a:avLst>
              <a:gd name="adj1" fmla="val 44858"/>
              <a:gd name="adj2" fmla="val 7850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683392" y="2744956"/>
            <a:ext cx="116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times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sp.rpcs.org/faculty/Grade4/Website%20Graphics/_w/writing%20smiley_gi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97" y="241505"/>
            <a:ext cx="560890" cy="5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10057"/>
              </p:ext>
            </p:extLst>
          </p:nvPr>
        </p:nvGraphicFramePr>
        <p:xfrm>
          <a:off x="2038281" y="1928582"/>
          <a:ext cx="5353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281" y="1928582"/>
                        <a:ext cx="5353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17857"/>
              </p:ext>
            </p:extLst>
          </p:nvPr>
        </p:nvGraphicFramePr>
        <p:xfrm>
          <a:off x="2668554" y="3097257"/>
          <a:ext cx="33369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7" imgW="1091880" imgH="241200" progId="Equation.3">
                  <p:embed/>
                </p:oleObj>
              </mc:Choice>
              <mc:Fallback>
                <p:oleObj name="Equation" r:id="rId7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54" y="3097257"/>
                        <a:ext cx="33369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3499516"/>
            <a:ext cx="8680450" cy="353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eaLnBrk="0" hangingPunct="0"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i="1" dirty="0" smtClean="0">
              <a:latin typeface="Cambria Math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800" i="1" dirty="0">
                <a:latin typeface="Cambria Math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Cambria Math"/>
                <a:cs typeface="Times New Roman" pitchFamily="18" charset="0"/>
              </a:rPr>
              <a:t>                                                          </a:t>
            </a:r>
            <a:endParaRPr lang="en-US" sz="2800" i="1" dirty="0">
              <a:latin typeface="Cambria Math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18142"/>
              </p:ext>
            </p:extLst>
          </p:nvPr>
        </p:nvGraphicFramePr>
        <p:xfrm>
          <a:off x="3674383" y="5216525"/>
          <a:ext cx="1606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9" imgW="698400" imgH="241200" progId="Equation.3">
                  <p:embed/>
                </p:oleObj>
              </mc:Choice>
              <mc:Fallback>
                <p:oleObj name="Equation" r:id="rId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383" y="5216525"/>
                        <a:ext cx="1606550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27590"/>
              </p:ext>
            </p:extLst>
          </p:nvPr>
        </p:nvGraphicFramePr>
        <p:xfrm>
          <a:off x="3636552" y="4745851"/>
          <a:ext cx="14906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11" imgW="647640" imgH="228600" progId="Equation.3">
                  <p:embed/>
                </p:oleObj>
              </mc:Choice>
              <mc:Fallback>
                <p:oleObj name="Equation" r:id="rId11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552" y="4745851"/>
                        <a:ext cx="14906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28445"/>
              </p:ext>
            </p:extLst>
          </p:nvPr>
        </p:nvGraphicFramePr>
        <p:xfrm>
          <a:off x="1986723" y="4098150"/>
          <a:ext cx="14906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3" imgW="647640" imgH="228600" progId="Equation.3">
                  <p:embed/>
                </p:oleObj>
              </mc:Choice>
              <mc:Fallback>
                <p:oleObj name="Equation" r:id="rId13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723" y="4098150"/>
                        <a:ext cx="14906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95264"/>
              </p:ext>
            </p:extLst>
          </p:nvPr>
        </p:nvGraphicFramePr>
        <p:xfrm>
          <a:off x="3652158" y="5724525"/>
          <a:ext cx="16938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15" imgW="736560" imgH="228600" progId="Equation.3">
                  <p:embed/>
                </p:oleObj>
              </mc:Choice>
              <mc:Fallback>
                <p:oleObj name="Equation" r:id="rId1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158" y="5724525"/>
                        <a:ext cx="16938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72107"/>
              </p:ext>
            </p:extLst>
          </p:nvPr>
        </p:nvGraphicFramePr>
        <p:xfrm>
          <a:off x="3674612" y="6298521"/>
          <a:ext cx="876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17" imgW="380880" imgH="203040" progId="Equation.3">
                  <p:embed/>
                </p:oleObj>
              </mc:Choice>
              <mc:Fallback>
                <p:oleObj name="Equation" r:id="rId17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612" y="6298521"/>
                        <a:ext cx="876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127854"/>
              </p:ext>
            </p:extLst>
          </p:nvPr>
        </p:nvGraphicFramePr>
        <p:xfrm>
          <a:off x="616445" y="912222"/>
          <a:ext cx="62055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9" imgW="2031840" imgH="241200" progId="Equation.3">
                  <p:embed/>
                </p:oleObj>
              </mc:Choice>
              <mc:Fallback>
                <p:oleObj name="Equation" r:id="rId19" imgW="2031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45" y="912222"/>
                        <a:ext cx="6205537" cy="72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eft Brace 22"/>
          <p:cNvSpPr/>
          <p:nvPr/>
        </p:nvSpPr>
        <p:spPr>
          <a:xfrm rot="16200000">
            <a:off x="4760320" y="30147"/>
            <a:ext cx="426928" cy="3214258"/>
          </a:xfrm>
          <a:prstGeom prst="leftBrace">
            <a:avLst>
              <a:gd name="adj1" fmla="val 44858"/>
              <a:gd name="adj2" fmla="val 7850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378582" y="1705998"/>
            <a:ext cx="185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7965430" cy="7362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5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565693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7387" y="1041009"/>
            <a:ext cx="8120176" cy="5683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    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86163"/>
              </p:ext>
            </p:extLst>
          </p:nvPr>
        </p:nvGraphicFramePr>
        <p:xfrm>
          <a:off x="2409825" y="1041400"/>
          <a:ext cx="18113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4" imgW="761760" imgH="228600" progId="Equation.3">
                  <p:embed/>
                </p:oleObj>
              </mc:Choice>
              <mc:Fallback>
                <p:oleObj name="Equation" r:id="rId4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041400"/>
                        <a:ext cx="1811338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40151"/>
              </p:ext>
            </p:extLst>
          </p:nvPr>
        </p:nvGraphicFramePr>
        <p:xfrm>
          <a:off x="2319085" y="3810113"/>
          <a:ext cx="27479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6" imgW="1155600" imgH="228600" progId="Equation.3">
                  <p:embed/>
                </p:oleObj>
              </mc:Choice>
              <mc:Fallback>
                <p:oleObj name="Equation" r:id="rId6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085" y="3810113"/>
                        <a:ext cx="27479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9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85401" y="2194557"/>
            <a:ext cx="3629465" cy="130829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6931" y="1195752"/>
            <a:ext cx="8680450" cy="56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change the base of a logarithmic function from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new base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endParaRPr lang="en-SG" sz="3600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This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allows us to use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a calculator to evaluate a log to any base other than 10 or 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Example:	 </a:t>
            </a:r>
            <a:r>
              <a:rPr lang="en-US" sz="2800" dirty="0">
                <a:ea typeface="Calibri"/>
                <a:cs typeface="Times New Roman" pitchFamily="18" charset="0"/>
              </a:rPr>
              <a:t>	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Change of Base</a:t>
            </a:r>
            <a:endParaRPr lang="en-GB" sz="3200" b="1" dirty="0" smtClean="0"/>
          </a:p>
        </p:txBody>
      </p:sp>
      <p:pic>
        <p:nvPicPr>
          <p:cNvPr id="5" name="Picture 2" descr="http://sp.rpcs.org/faculty/Grade4/Website%20Graphics/_w/writing%20smiley_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97" y="241505"/>
            <a:ext cx="560890" cy="5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41954"/>
              </p:ext>
            </p:extLst>
          </p:nvPr>
        </p:nvGraphicFramePr>
        <p:xfrm>
          <a:off x="3264182" y="2305052"/>
          <a:ext cx="2405947" cy="108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4" imgW="990170" imgH="444307" progId="Equation.3">
                  <p:embed/>
                </p:oleObj>
              </mc:Choice>
              <mc:Fallback>
                <p:oleObj name="Equation" r:id="rId4" imgW="99017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182" y="2305052"/>
                        <a:ext cx="2405947" cy="1087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95092"/>
              </p:ext>
            </p:extLst>
          </p:nvPr>
        </p:nvGraphicFramePr>
        <p:xfrm>
          <a:off x="2644318" y="4762389"/>
          <a:ext cx="1239728" cy="179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6" imgW="596641" imgH="863225" progId="Equation.3">
                  <p:embed/>
                </p:oleObj>
              </mc:Choice>
              <mc:Fallback>
                <p:oleObj name="Equation" r:id="rId6" imgW="596641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318" y="4762389"/>
                        <a:ext cx="1239728" cy="1790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7387" y="1237957"/>
            <a:ext cx="8120176" cy="54582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Evaluate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smtClean="0">
                <a:cs typeface="Times New Roman" pitchFamily="18" charset="0"/>
              </a:rPr>
              <a:t>		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7965430" cy="7362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6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607258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5174"/>
              </p:ext>
            </p:extLst>
          </p:nvPr>
        </p:nvGraphicFramePr>
        <p:xfrm>
          <a:off x="2049503" y="1227197"/>
          <a:ext cx="3982997" cy="63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4" imgW="1435100" imgH="228600" progId="Equation.3">
                  <p:embed/>
                </p:oleObj>
              </mc:Choice>
              <mc:Fallback>
                <p:oleObj name="Equation" r:id="rId4" imgW="1435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03" y="1227197"/>
                        <a:ext cx="3982997" cy="633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81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5436" y="1299729"/>
            <a:ext cx="82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70786"/>
              </p:ext>
            </p:extLst>
          </p:nvPr>
        </p:nvGraphicFramePr>
        <p:xfrm>
          <a:off x="5247362" y="1636942"/>
          <a:ext cx="2692009" cy="2026920"/>
        </p:xfrm>
        <a:graphic>
          <a:graphicData uri="http://schemas.openxmlformats.org/drawingml/2006/table">
            <a:tbl>
              <a:tblPr/>
              <a:tblGrid>
                <a:gridCol w="1244209"/>
                <a:gridCol w="1447800"/>
              </a:tblGrid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(hours)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 (</a:t>
                      </a:r>
                      <a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40441298"/>
              </p:ext>
            </p:extLst>
          </p:nvPr>
        </p:nvGraphicFramePr>
        <p:xfrm>
          <a:off x="4809745" y="3973990"/>
          <a:ext cx="3840499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8"/>
          <p:cNvSpPr txBox="1">
            <a:spLocks/>
          </p:cNvSpPr>
          <p:nvPr/>
        </p:nvSpPr>
        <p:spPr>
          <a:xfrm>
            <a:off x="100280" y="1111347"/>
            <a:ext cx="4590833" cy="54301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200" dirty="0" smtClean="0"/>
              <a:t>He recorded </a:t>
            </a:r>
            <a:r>
              <a:rPr lang="en-US" sz="2200" dirty="0"/>
              <a:t>his experimental findings on their growth in quantity over a period of </a:t>
            </a:r>
            <a:r>
              <a:rPr lang="en-US" sz="2200" dirty="0" smtClean="0"/>
              <a:t>time, </a:t>
            </a:r>
            <a:r>
              <a:rPr lang="en-US" sz="2200" dirty="0"/>
              <a:t>in Table 1.  </a:t>
            </a: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He plotted out </a:t>
            </a:r>
            <a:r>
              <a:rPr lang="en-US" sz="2200" dirty="0"/>
              <a:t>a graph of the quantity of the </a:t>
            </a:r>
            <a:r>
              <a:rPr lang="en-US" sz="2200" dirty="0" smtClean="0"/>
              <a:t>micro-organisms </a:t>
            </a:r>
            <a:r>
              <a:rPr lang="en-US" sz="2200" dirty="0"/>
              <a:t>against time, in Graph </a:t>
            </a:r>
            <a:r>
              <a:rPr lang="en-US" sz="2200" dirty="0" smtClean="0"/>
              <a:t>1.</a:t>
            </a:r>
          </a:p>
          <a:p>
            <a:pPr marL="57150" indent="0">
              <a:buNone/>
            </a:pP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From Graph 1, he </a:t>
            </a:r>
            <a:r>
              <a:rPr lang="en-US" sz="2200" dirty="0" err="1" smtClean="0"/>
              <a:t>realised</a:t>
            </a:r>
            <a:r>
              <a:rPr lang="en-US" sz="2200" dirty="0" smtClean="0"/>
              <a:t> that it was difficult for him to make accurate estimations of the quantity of the micro-organisms at certain time periods: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between 0 to 4 hours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beyond his data collection time period (e.g. after 6 hours)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</a:t>
            </a:r>
            <a:endParaRPr lang="en-GB" sz="32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Using Logarithm to Solve Equation</a:t>
            </a:r>
            <a:endParaRPr lang="en-GB" sz="32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039560"/>
            <a:ext cx="8680450" cy="570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Consider the following equation:</a:t>
            </a:r>
          </a:p>
          <a:p>
            <a:pPr eaLnBrk="0" hangingPunct="0">
              <a:spcAft>
                <a:spcPts val="600"/>
              </a:spcAft>
            </a:pPr>
            <a:endParaRPr lang="en-US" sz="2800" dirty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solve for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you have to find out what exponent 3 has to be raised to produce 5</a:t>
            </a: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Since            </a:t>
            </a:r>
            <a:r>
              <a:rPr lang="en-US" sz="2800" dirty="0" smtClean="0">
                <a:cs typeface="Times New Roman" pitchFamily="18" charset="0"/>
              </a:rPr>
              <a:t>and              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 is not an integer</a:t>
            </a: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Hence, logarithm needs to be used to find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SG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b="0" dirty="0" smtClean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15" y="4206241"/>
            <a:ext cx="25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 common logarithm of both sides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15" y="4960988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 Power Law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30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14910"/>
              </p:ext>
            </p:extLst>
          </p:nvPr>
        </p:nvGraphicFramePr>
        <p:xfrm>
          <a:off x="3933371" y="1553031"/>
          <a:ext cx="106438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371" y="1553031"/>
                        <a:ext cx="1064381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78270"/>
              </p:ext>
            </p:extLst>
          </p:nvPr>
        </p:nvGraphicFramePr>
        <p:xfrm>
          <a:off x="1813378" y="3098574"/>
          <a:ext cx="966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378" y="3098574"/>
                        <a:ext cx="9667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19752"/>
              </p:ext>
            </p:extLst>
          </p:nvPr>
        </p:nvGraphicFramePr>
        <p:xfrm>
          <a:off x="3569153" y="3127602"/>
          <a:ext cx="1031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7" imgW="406080" imgH="203040" progId="Equation.3">
                  <p:embed/>
                </p:oleObj>
              </mc:Choice>
              <mc:Fallback>
                <p:oleObj name="Equation" r:id="rId7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153" y="3127602"/>
                        <a:ext cx="1031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57326"/>
              </p:ext>
            </p:extLst>
          </p:nvPr>
        </p:nvGraphicFramePr>
        <p:xfrm>
          <a:off x="3477305" y="4206241"/>
          <a:ext cx="1741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9" imgW="685800" imgH="228600" progId="Equation.3">
                  <p:embed/>
                </p:oleObj>
              </mc:Choice>
              <mc:Fallback>
                <p:oleObj name="Equation" r:id="rId9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305" y="4206241"/>
                        <a:ext cx="1741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33121"/>
              </p:ext>
            </p:extLst>
          </p:nvPr>
        </p:nvGraphicFramePr>
        <p:xfrm>
          <a:off x="3383190" y="4869878"/>
          <a:ext cx="1806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11" imgW="711000" imgH="203040" progId="Equation.3">
                  <p:embed/>
                </p:oleObj>
              </mc:Choice>
              <mc:Fallback>
                <p:oleObj name="Equation" r:id="rId11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90" y="4869878"/>
                        <a:ext cx="1806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09029"/>
              </p:ext>
            </p:extLst>
          </p:nvPr>
        </p:nvGraphicFramePr>
        <p:xfrm>
          <a:off x="3909786" y="5320390"/>
          <a:ext cx="1289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13" imgW="507960" imgH="419040" progId="Equation.3">
                  <p:embed/>
                </p:oleObj>
              </mc:Choice>
              <mc:Fallback>
                <p:oleObj name="Equation" r:id="rId13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786" y="5320390"/>
                        <a:ext cx="12890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143138"/>
              </p:ext>
            </p:extLst>
          </p:nvPr>
        </p:nvGraphicFramePr>
        <p:xfrm>
          <a:off x="3909786" y="6382654"/>
          <a:ext cx="1352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15" imgW="533160" imgH="177480" progId="Equation.3">
                  <p:embed/>
                </p:oleObj>
              </mc:Choice>
              <mc:Fallback>
                <p:oleObj name="Equation" r:id="rId15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786" y="6382654"/>
                        <a:ext cx="1352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7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Using Logarithm to Solve Equation</a:t>
            </a:r>
            <a:endParaRPr lang="en-GB" sz="3200" b="1" dirty="0" smtClean="0"/>
          </a:p>
        </p:txBody>
      </p:sp>
      <p:pic>
        <p:nvPicPr>
          <p:cNvPr id="8" name="Picture 2" descr="http://sp.rpcs.org/faculty/Grade4/Website%20Graphics/_w/writing%20smiley_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97" y="241505"/>
            <a:ext cx="560890" cy="5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39560"/>
            <a:ext cx="8680450" cy="570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Consider another equation involving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0" hangingPunct="0">
              <a:spcAft>
                <a:spcPts val="600"/>
              </a:spcAft>
            </a:pPr>
            <a:endParaRPr lang="en-US" sz="2800" dirty="0">
              <a:cs typeface="Times New Roman" pitchFamily="18" charset="0"/>
            </a:endParaRPr>
          </a:p>
          <a:p>
            <a:pPr marL="457200" indent="-457200" eaLnBrk="0" hangingPunct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Recall that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Hence, taking </a:t>
            </a:r>
            <a:r>
              <a:rPr lang="en-SG" sz="2800" u="sng" dirty="0" smtClean="0">
                <a:latin typeface="Arial" pitchFamily="34" charset="0"/>
                <a:cs typeface="Arial" pitchFamily="34" charset="0"/>
              </a:rPr>
              <a:t>natural logarithm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 of both sides results in a simpler equation to solve for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SG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b="0" dirty="0" smtClean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15" y="3727929"/>
            <a:ext cx="25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 natural logarithm of both sides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15" y="4540732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 Power Law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31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16902"/>
              </p:ext>
            </p:extLst>
          </p:nvPr>
        </p:nvGraphicFramePr>
        <p:xfrm>
          <a:off x="3792252" y="1538515"/>
          <a:ext cx="1094791" cy="52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4" imgW="418918" imgH="203112" progId="Equation.3">
                  <p:embed/>
                </p:oleObj>
              </mc:Choice>
              <mc:Fallback>
                <p:oleObj name="Equation" r:id="rId4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252" y="1538515"/>
                        <a:ext cx="1094791" cy="522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47940"/>
              </p:ext>
            </p:extLst>
          </p:nvPr>
        </p:nvGraphicFramePr>
        <p:xfrm>
          <a:off x="2600039" y="2164897"/>
          <a:ext cx="1192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6" imgW="457200" imgH="177480" progId="Equation.3">
                  <p:embed/>
                </p:oleObj>
              </mc:Choice>
              <mc:Fallback>
                <p:oleObj name="Equation" r:id="rId6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039" y="2164897"/>
                        <a:ext cx="1192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18760"/>
              </p:ext>
            </p:extLst>
          </p:nvPr>
        </p:nvGraphicFramePr>
        <p:xfrm>
          <a:off x="3181350" y="3754438"/>
          <a:ext cx="20224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8" imgW="774360" imgH="914400" progId="Equation.3">
                  <p:embed/>
                </p:oleObj>
              </mc:Choice>
              <mc:Fallback>
                <p:oleObj name="Equation" r:id="rId8" imgW="774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754438"/>
                        <a:ext cx="20224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5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0015" y="1041009"/>
            <a:ext cx="8120176" cy="28416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17388" y="304805"/>
            <a:ext cx="7965430" cy="7362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Test Yourself 7</a:t>
            </a:r>
            <a:endParaRPr lang="en-GB" sz="3200" b="1" dirty="0" smtClean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3551838" y="20300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7390" y="3924887"/>
            <a:ext cx="8120176" cy="28416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Given that            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32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00349"/>
              </p:ext>
            </p:extLst>
          </p:nvPr>
        </p:nvGraphicFramePr>
        <p:xfrm>
          <a:off x="2235200" y="1117600"/>
          <a:ext cx="1100738" cy="44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117600"/>
                        <a:ext cx="1100738" cy="444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71708"/>
              </p:ext>
            </p:extLst>
          </p:nvPr>
        </p:nvGraphicFramePr>
        <p:xfrm>
          <a:off x="2324700" y="3986824"/>
          <a:ext cx="1100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6" imgW="495000" imgH="203040" progId="Equation.3">
                  <p:embed/>
                </p:oleObj>
              </mc:Choice>
              <mc:Fallback>
                <p:oleObj name="Equation" r:id="rId6" imgW="495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700" y="3986824"/>
                        <a:ext cx="1100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3533" y="290950"/>
            <a:ext cx="8408692" cy="7922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Summary of Logarithmic Rules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1775" y="1083212"/>
            <a:ext cx="8680450" cy="55848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 marL="0" indent="0">
              <a:buNone/>
            </a:pPr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spcBef>
                <a:spcPts val="600"/>
              </a:spcBef>
              <a:buNone/>
            </a:pPr>
            <a:endParaRPr lang="en-GB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0010"/>
              </p:ext>
            </p:extLst>
          </p:nvPr>
        </p:nvGraphicFramePr>
        <p:xfrm>
          <a:off x="676715" y="2678161"/>
          <a:ext cx="7469943" cy="3110127"/>
        </p:xfrm>
        <a:graphic>
          <a:graphicData uri="http://schemas.openxmlformats.org/drawingml/2006/table">
            <a:tbl>
              <a:tblPr/>
              <a:tblGrid>
                <a:gridCol w="3334042"/>
                <a:gridCol w="4135901"/>
              </a:tblGrid>
              <a:tr h="4088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Logarithm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1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Logarithm of Base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Product Law</a:t>
                      </a:r>
                      <a:endParaRPr lang="en-GB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i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Quotient Law</a:t>
                      </a:r>
                      <a:endParaRPr lang="en-GB" sz="1800" i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Power Law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Change of 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8990"/>
              </p:ext>
            </p:extLst>
          </p:nvPr>
        </p:nvGraphicFramePr>
        <p:xfrm>
          <a:off x="684628" y="1562100"/>
          <a:ext cx="7469943" cy="630936"/>
        </p:xfrm>
        <a:graphic>
          <a:graphicData uri="http://schemas.openxmlformats.org/drawingml/2006/table">
            <a:tbl>
              <a:tblPr/>
              <a:tblGrid>
                <a:gridCol w="3334042"/>
                <a:gridCol w="4135901"/>
              </a:tblGrid>
              <a:tr h="4088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Changing Logarithmic form to Exponential form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i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85507"/>
              </p:ext>
            </p:extLst>
          </p:nvPr>
        </p:nvGraphicFramePr>
        <p:xfrm>
          <a:off x="5304621" y="5039642"/>
          <a:ext cx="1637153" cy="73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3" imgW="990170" imgH="444307" progId="Equation.3">
                  <p:embed/>
                </p:oleObj>
              </mc:Choice>
              <mc:Fallback>
                <p:oleObj name="Equation" r:id="rId3" imgW="99017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621" y="5039642"/>
                        <a:ext cx="1637153" cy="739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673276"/>
              </p:ext>
            </p:extLst>
          </p:nvPr>
        </p:nvGraphicFramePr>
        <p:xfrm>
          <a:off x="5173057" y="4646875"/>
          <a:ext cx="1873325" cy="40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5" imgW="1091880" imgH="241200" progId="Equation.3">
                  <p:embed/>
                </p:oleObj>
              </mc:Choice>
              <mc:Fallback>
                <p:oleObj name="Equation" r:id="rId5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057" y="4646875"/>
                        <a:ext cx="1873325" cy="409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16939"/>
              </p:ext>
            </p:extLst>
          </p:nvPr>
        </p:nvGraphicFramePr>
        <p:xfrm>
          <a:off x="4367120" y="3555419"/>
          <a:ext cx="2930255" cy="41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7" imgW="1625600" imgH="228600" progId="Equation.3">
                  <p:embed/>
                </p:oleObj>
              </mc:Choice>
              <mc:Fallback>
                <p:oleObj name="Equation" r:id="rId7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120" y="3555419"/>
                        <a:ext cx="2930255" cy="411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94969"/>
              </p:ext>
            </p:extLst>
          </p:nvPr>
        </p:nvGraphicFramePr>
        <p:xfrm>
          <a:off x="4739155" y="3951965"/>
          <a:ext cx="2341068" cy="63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9" imgW="1574640" imgH="431640" progId="Equation.3">
                  <p:embed/>
                </p:oleObj>
              </mc:Choice>
              <mc:Fallback>
                <p:oleObj name="Equation" r:id="rId9" imgW="157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55" y="3951965"/>
                        <a:ext cx="2341068" cy="63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19754"/>
              </p:ext>
            </p:extLst>
          </p:nvPr>
        </p:nvGraphicFramePr>
        <p:xfrm>
          <a:off x="5300014" y="3097891"/>
          <a:ext cx="1129626" cy="42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1" imgW="596880" imgH="228600" progId="Equation.3">
                  <p:embed/>
                </p:oleObj>
              </mc:Choice>
              <mc:Fallback>
                <p:oleObj name="Equation" r:id="rId11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014" y="3097891"/>
                        <a:ext cx="1129626" cy="425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37272"/>
              </p:ext>
            </p:extLst>
          </p:nvPr>
        </p:nvGraphicFramePr>
        <p:xfrm>
          <a:off x="5377191" y="2672063"/>
          <a:ext cx="1129626" cy="42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13" imgW="596880" imgH="228600" progId="Equation.3">
                  <p:embed/>
                </p:oleObj>
              </mc:Choice>
              <mc:Fallback>
                <p:oleObj name="Equation" r:id="rId13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191" y="2672063"/>
                        <a:ext cx="1129626" cy="425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20869"/>
              </p:ext>
            </p:extLst>
          </p:nvPr>
        </p:nvGraphicFramePr>
        <p:xfrm>
          <a:off x="4499045" y="1621592"/>
          <a:ext cx="2816181" cy="52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15" imgW="1282700" imgH="241300" progId="Equation.3">
                  <p:embed/>
                </p:oleObj>
              </mc:Choice>
              <mc:Fallback>
                <p:oleObj name="Equation" r:id="rId15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045" y="1621592"/>
                        <a:ext cx="2816181" cy="521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7388" y="304805"/>
            <a:ext cx="8394837" cy="847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One-Minute Write</a:t>
            </a:r>
            <a:endParaRPr lang="en-GB" sz="32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039560"/>
            <a:ext cx="8680450" cy="570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buFont typeface="Arial"/>
              <a:buChar char="•"/>
            </a:pPr>
            <a:r>
              <a:rPr lang="en-SG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produce a written response of either of the following in only one minute: 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Identify what you found the most complex point is from the seminar, or 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Write down a question you have with respect to the concepts learnt so far. </a:t>
            </a:r>
            <a:endParaRPr lang="en-US" sz="2800" b="0" dirty="0" smtClean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ea typeface="Calibri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277095"/>
            <a:ext cx="8566150" cy="81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66627563"/>
              </p:ext>
            </p:extLst>
          </p:nvPr>
        </p:nvGraphicFramePr>
        <p:xfrm>
          <a:off x="4762500" y="4050223"/>
          <a:ext cx="3897086" cy="218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94235"/>
              </p:ext>
            </p:extLst>
          </p:nvPr>
        </p:nvGraphicFramePr>
        <p:xfrm>
          <a:off x="5208102" y="1740674"/>
          <a:ext cx="25527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1333500"/>
              </a:tblGrid>
              <a:tr h="1920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Time (hours)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i="0" dirty="0" err="1" smtClean="0"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SG" sz="1600" dirty="0" smtClean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en-US" sz="1600" dirty="0"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2.041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3.038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4.043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5.040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6.059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00175" y="137547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Table 2</a:t>
            </a:r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</a:t>
            </a:r>
            <a:endParaRPr lang="en-GB" sz="3200" b="1" dirty="0" smtClean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280" y="1955409"/>
            <a:ext cx="4590833" cy="39530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SG" sz="2400" dirty="0" smtClean="0"/>
              <a:t>He </a:t>
            </a:r>
            <a:r>
              <a:rPr lang="en-SG" sz="2400" dirty="0"/>
              <a:t>applied the logarithmic scale to the quantity of </a:t>
            </a:r>
            <a:r>
              <a:rPr lang="en-SG" sz="2400" dirty="0" smtClean="0"/>
              <a:t>micro-organisms, </a:t>
            </a:r>
            <a:r>
              <a:rPr lang="en-SG" sz="2400" dirty="0"/>
              <a:t>as shown in Table 2 and plotted Graph 2</a:t>
            </a:r>
            <a:r>
              <a:rPr lang="en-SG" sz="2400" dirty="0" smtClean="0"/>
              <a:t>.</a:t>
            </a:r>
          </a:p>
          <a:p>
            <a:pPr marL="57150" indent="0">
              <a:buNone/>
            </a:pPr>
            <a:endParaRPr lang="en-US" sz="2200" dirty="0" smtClean="0"/>
          </a:p>
          <a:p>
            <a:pPr marL="400050"/>
            <a:r>
              <a:rPr lang="en-SG" sz="2400" dirty="0" smtClean="0"/>
              <a:t>What are the </a:t>
            </a:r>
            <a:r>
              <a:rPr lang="en-SG" sz="2400" dirty="0"/>
              <a:t>benefits of </a:t>
            </a:r>
            <a:r>
              <a:rPr lang="en-SG" sz="2400" dirty="0" smtClean="0"/>
              <a:t>	representing </a:t>
            </a:r>
            <a:r>
              <a:rPr lang="en-SG" sz="2400" dirty="0"/>
              <a:t>John’s data in </a:t>
            </a:r>
            <a:r>
              <a:rPr lang="en-SG" sz="2400" dirty="0" smtClean="0"/>
              <a:t>	Graph 2 </a:t>
            </a:r>
            <a:r>
              <a:rPr lang="en-SG" sz="2400" dirty="0"/>
              <a:t>as compared to that </a:t>
            </a:r>
            <a:r>
              <a:rPr lang="en-SG" sz="2400" dirty="0" smtClean="0"/>
              <a:t>	of Graph 1?</a:t>
            </a:r>
            <a:endParaRPr lang="en-SG" sz="2400" dirty="0"/>
          </a:p>
          <a:p>
            <a:pPr marL="57150" indent="0">
              <a:buNone/>
            </a:pP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81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8"/>
          <p:cNvSpPr txBox="1">
            <a:spLocks/>
          </p:cNvSpPr>
          <p:nvPr/>
        </p:nvSpPr>
        <p:spPr>
          <a:xfrm>
            <a:off x="193831" y="1167622"/>
            <a:ext cx="8198607" cy="5387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	</a:t>
            </a:r>
            <a:r>
              <a:rPr lang="en-SG" sz="2400" dirty="0" smtClean="0"/>
              <a:t>Given that	</a:t>
            </a:r>
            <a:r>
              <a:rPr lang="en-SG" sz="2400" dirty="0"/>
              <a:t> </a:t>
            </a:r>
            <a:r>
              <a:rPr lang="en-SG" sz="2400" dirty="0" smtClean="0"/>
              <a:t>                              ,</a:t>
            </a:r>
          </a:p>
          <a:p>
            <a:pPr>
              <a:buNone/>
            </a:pPr>
            <a:r>
              <a:rPr lang="en-US" sz="2400" dirty="0" smtClean="0"/>
              <a:t>		Investigate </a:t>
            </a:r>
            <a:r>
              <a:rPr lang="en-US" sz="2400" dirty="0"/>
              <a:t>the </a:t>
            </a:r>
            <a:r>
              <a:rPr lang="en-US" sz="2400" dirty="0" smtClean="0"/>
              <a:t>time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sz="2400" dirty="0" smtClean="0"/>
              <a:t> </a:t>
            </a:r>
            <a:r>
              <a:rPr lang="en-US" sz="2400" dirty="0"/>
              <a:t>at which the quantity of the </a:t>
            </a:r>
            <a:r>
              <a:rPr lang="en-US" sz="2400" dirty="0" smtClean="0"/>
              <a:t>micro-	organisms </a:t>
            </a:r>
            <a:r>
              <a:rPr lang="en-US" sz="2400" dirty="0"/>
              <a:t>will reach 2000.</a:t>
            </a:r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r>
              <a:rPr lang="en-US" sz="2400" dirty="0" smtClean="0"/>
              <a:t>	If a small amount of a certain substance was supplied 	to the micro-organisms at optimal temperature, the 	growth of the micro-organisms increases and the 	quantity of the micro-organisms can be described as</a:t>
            </a:r>
            <a:r>
              <a:rPr lang="en-US" sz="26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Investigate the time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sz="2400" dirty="0" smtClean="0"/>
              <a:t> at which the quantity of the micro-	organisms will reach 2000.</a:t>
            </a:r>
          </a:p>
          <a:p>
            <a:pPr>
              <a:buNone/>
            </a:pPr>
            <a:r>
              <a:rPr lang="en-SG" sz="2600" dirty="0" smtClean="0"/>
              <a:t>    </a:t>
            </a:r>
            <a:endParaRPr lang="en-US" sz="2800" dirty="0"/>
          </a:p>
          <a:p>
            <a:pPr>
              <a:buFont typeface="Arial"/>
              <a:buNone/>
            </a:pPr>
            <a:endParaRPr lang="en-SG" sz="2600" dirty="0" smtClean="0"/>
          </a:p>
          <a:p>
            <a:pPr>
              <a:buFont typeface="Arial"/>
              <a:buNone/>
            </a:pPr>
            <a:r>
              <a:rPr lang="en-SG" sz="2600" dirty="0" smtClean="0"/>
              <a:t>    </a:t>
            </a:r>
            <a:endParaRPr lang="en-US" sz="2600" dirty="0" smtClean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</a:t>
            </a:r>
            <a:endParaRPr lang="en-GB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77961"/>
              </p:ext>
            </p:extLst>
          </p:nvPr>
        </p:nvGraphicFramePr>
        <p:xfrm>
          <a:off x="2223180" y="1211164"/>
          <a:ext cx="2968626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3" imgW="1396800" imgH="203040" progId="Equation.3">
                  <p:embed/>
                </p:oleObj>
              </mc:Choice>
              <mc:Fallback>
                <p:oleObj name="Equation" r:id="rId3" imgW="1396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180" y="1211164"/>
                        <a:ext cx="2968626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60213"/>
              </p:ext>
            </p:extLst>
          </p:nvPr>
        </p:nvGraphicFramePr>
        <p:xfrm>
          <a:off x="2744048" y="4452163"/>
          <a:ext cx="3481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5" imgW="1638000" imgH="228600" progId="Equation.3">
                  <p:embed/>
                </p:oleObj>
              </mc:Choice>
              <mc:Fallback>
                <p:oleObj name="Equation" r:id="rId5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048" y="4452163"/>
                        <a:ext cx="34813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Scenario Definition Template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030" y="845076"/>
            <a:ext cx="9114970" cy="5688994"/>
          </a:xfrm>
        </p:spPr>
        <p:txBody>
          <a:bodyPr/>
          <a:lstStyle/>
          <a:p>
            <a:r>
              <a:rPr lang="en-US" dirty="0" smtClean="0"/>
              <a:t>What do we know?</a:t>
            </a:r>
          </a:p>
          <a:p>
            <a:pPr lvl="1"/>
            <a:r>
              <a:rPr lang="en-US" sz="1800" dirty="0" smtClean="0"/>
              <a:t>John is conducting research into the growth of micro-organisms.</a:t>
            </a:r>
          </a:p>
          <a:p>
            <a:pPr lvl="1"/>
            <a:r>
              <a:rPr lang="en-US" sz="1800" dirty="0" smtClean="0"/>
              <a:t>Micro-organisms seem to multiply very rapidly.</a:t>
            </a:r>
          </a:p>
          <a:p>
            <a:pPr lvl="1"/>
            <a:r>
              <a:rPr lang="en-US" sz="1800" dirty="0" err="1" smtClean="0"/>
              <a:t>etc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 smtClean="0"/>
              <a:t>What do we not know?</a:t>
            </a:r>
          </a:p>
          <a:p>
            <a:pPr marL="742950" lvl="2" indent="-342900"/>
            <a:r>
              <a:rPr lang="en-US" sz="1800" dirty="0" smtClean="0"/>
              <a:t>The growth pattern of the micro-organisms.</a:t>
            </a:r>
          </a:p>
          <a:p>
            <a:pPr marL="742950" lvl="2" indent="-342900"/>
            <a:r>
              <a:rPr lang="en-US" sz="1800" dirty="0" smtClean="0"/>
              <a:t>What are the other factors that affect the growth pattern </a:t>
            </a:r>
            <a:r>
              <a:rPr lang="en-US" sz="1800" dirty="0"/>
              <a:t>of </a:t>
            </a:r>
            <a:r>
              <a:rPr lang="en-US" sz="1800"/>
              <a:t>the </a:t>
            </a:r>
            <a:r>
              <a:rPr lang="en-US" sz="1800" smtClean="0"/>
              <a:t>micro-organisms?</a:t>
            </a:r>
            <a:endParaRPr lang="en-US" sz="1800" dirty="0" smtClean="0"/>
          </a:p>
          <a:p>
            <a:pPr marL="742950" lvl="2" indent="-342900"/>
            <a:r>
              <a:rPr lang="en-US" sz="1800" dirty="0" err="1" smtClean="0"/>
              <a:t>etc</a:t>
            </a:r>
            <a:endParaRPr lang="en-SG" sz="1800" dirty="0"/>
          </a:p>
          <a:p>
            <a:endParaRPr lang="en-US" dirty="0" smtClean="0"/>
          </a:p>
          <a:p>
            <a:r>
              <a:rPr lang="en-US" dirty="0" smtClean="0"/>
              <a:t>What do we need to find out?</a:t>
            </a:r>
          </a:p>
          <a:p>
            <a:pPr lvl="1"/>
            <a:r>
              <a:rPr lang="en-US" sz="1800" dirty="0" smtClean="0"/>
              <a:t>How do we find out the unknown information? Are there any mathematical formulae? </a:t>
            </a:r>
          </a:p>
          <a:p>
            <a:pPr lvl="1"/>
            <a:r>
              <a:rPr lang="en-US" sz="1800" dirty="0" smtClean="0"/>
              <a:t>The time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sz="1800" dirty="0"/>
              <a:t> at which the quantity of the </a:t>
            </a:r>
            <a:r>
              <a:rPr lang="en-US" sz="1800" dirty="0" smtClean="0"/>
              <a:t>micro-organisms </a:t>
            </a:r>
            <a:r>
              <a:rPr lang="en-US" sz="1800" dirty="0"/>
              <a:t>will reach </a:t>
            </a:r>
            <a:r>
              <a:rPr lang="en-US" sz="1800" dirty="0" smtClean="0"/>
              <a:t>2000</a:t>
            </a:r>
            <a:r>
              <a:rPr lang="en-US" sz="1800" dirty="0"/>
              <a:t> </a:t>
            </a:r>
            <a:r>
              <a:rPr lang="en-US" sz="1800" dirty="0" smtClean="0"/>
              <a:t>with and without the substance added.</a:t>
            </a:r>
          </a:p>
          <a:p>
            <a:pPr lvl="1"/>
            <a:r>
              <a:rPr lang="en-US" sz="1800" dirty="0" err="1" smtClean="0"/>
              <a:t>etc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3533" y="290950"/>
            <a:ext cx="8408692" cy="7922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Learning Objectives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083212"/>
            <a:ext cx="8680450" cy="55848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Recognise</a:t>
            </a:r>
            <a:r>
              <a:rPr lang="en-US" sz="2800" dirty="0"/>
              <a:t> the main characteristic of exponential growth pattern: proportion of growth for every fixed time interval is the </a:t>
            </a:r>
            <a:r>
              <a:rPr lang="en-US" sz="2800" dirty="0" smtClean="0"/>
              <a:t>same</a:t>
            </a:r>
          </a:p>
          <a:p>
            <a:r>
              <a:rPr lang="en-US" sz="2800" dirty="0" err="1"/>
              <a:t>Recognise</a:t>
            </a:r>
            <a:r>
              <a:rPr lang="en-US" sz="2800" dirty="0"/>
              <a:t> the benefits of representing an exponential data in a logarithmic scale</a:t>
            </a:r>
            <a:endParaRPr lang="en-GB" sz="2800" dirty="0"/>
          </a:p>
          <a:p>
            <a:r>
              <a:rPr lang="en-US" sz="2800" dirty="0" smtClean="0"/>
              <a:t>Define a logarithmic function</a:t>
            </a:r>
          </a:p>
          <a:p>
            <a:r>
              <a:rPr lang="en-GB" sz="2800" dirty="0"/>
              <a:t>Identify graphs of exponential and logarithmic functions</a:t>
            </a:r>
          </a:p>
          <a:p>
            <a:r>
              <a:rPr lang="en-US" sz="2800" dirty="0" smtClean="0"/>
              <a:t>Apply laws of logarithm</a:t>
            </a:r>
            <a:r>
              <a:rPr lang="en-GB" sz="2800" dirty="0" smtClean="0"/>
              <a:t> to solve equations involving logarithmic and exponentia</a:t>
            </a:r>
            <a:r>
              <a:rPr lang="en-GB" sz="2800" dirty="0"/>
              <a:t>l</a:t>
            </a:r>
            <a:r>
              <a:rPr lang="en-GB" sz="2800" dirty="0" smtClean="0"/>
              <a:t> functions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31774" y="1134172"/>
            <a:ext cx="8851763" cy="55437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An </a:t>
            </a:r>
            <a:r>
              <a:rPr lang="en-US" sz="2200" b="1" dirty="0" smtClean="0"/>
              <a:t>exponential growth</a:t>
            </a:r>
            <a:r>
              <a:rPr lang="en-US" sz="2200" dirty="0" smtClean="0"/>
              <a:t> is one in which the </a:t>
            </a:r>
            <a:r>
              <a:rPr lang="en-US" sz="2200" b="1" dirty="0" smtClean="0"/>
              <a:t>proportion</a:t>
            </a:r>
            <a:r>
              <a:rPr lang="en-US" sz="2200" dirty="0" smtClean="0"/>
              <a:t> in growth for every </a:t>
            </a:r>
            <a:r>
              <a:rPr lang="en-US" sz="2200" b="1" dirty="0" smtClean="0"/>
              <a:t>fixed time interval</a:t>
            </a:r>
            <a:r>
              <a:rPr lang="en-US" sz="2200" dirty="0" smtClean="0"/>
              <a:t> is the </a:t>
            </a:r>
            <a:r>
              <a:rPr lang="en-US" sz="2200" b="1" dirty="0" smtClean="0"/>
              <a:t>same</a:t>
            </a:r>
            <a:r>
              <a:rPr lang="en-US" sz="2200" dirty="0" smtClean="0"/>
              <a:t>.  </a:t>
            </a:r>
          </a:p>
          <a:p>
            <a:r>
              <a:rPr lang="en-US" sz="2200" dirty="0"/>
              <a:t>In Table 1 of John’s collected data, the quantity of </a:t>
            </a:r>
            <a:r>
              <a:rPr lang="en-US" sz="2200" dirty="0" smtClean="0"/>
              <a:t>micro-organisms </a:t>
            </a:r>
            <a:r>
              <a:rPr lang="en-US" sz="2200" dirty="0"/>
              <a:t>increases by</a:t>
            </a:r>
            <a:r>
              <a:rPr lang="en-US" sz="2200" dirty="0">
                <a:sym typeface="Symbol"/>
              </a:rPr>
              <a:t> a factor of </a:t>
            </a:r>
            <a:r>
              <a:rPr lang="en-US" sz="2200" dirty="0" smtClean="0">
                <a:sym typeface="Symbol"/>
              </a:rPr>
              <a:t>about 10 </a:t>
            </a:r>
            <a:r>
              <a:rPr lang="en-US" sz="2200" dirty="0">
                <a:sym typeface="Symbol"/>
              </a:rPr>
              <a:t>for every 1 hour.</a:t>
            </a:r>
            <a:r>
              <a:rPr lang="en-US" sz="2200" dirty="0"/>
              <a:t>  </a:t>
            </a:r>
          </a:p>
          <a:p>
            <a:endParaRPr lang="en-US" sz="2200" dirty="0" smtClean="0"/>
          </a:p>
          <a:p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From 2 to 3 hours, the quantity increased by a factor of 1,092/110 ≈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10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From 3 to 4 hours, the quantity increased by a factor of 11,036/1,092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≈ 10</a:t>
            </a:r>
          </a:p>
          <a:p>
            <a:r>
              <a:rPr lang="en-US" sz="2200" dirty="0"/>
              <a:t>In other words, the growth of the </a:t>
            </a:r>
            <a:r>
              <a:rPr lang="en-US" sz="2200" dirty="0" smtClean="0"/>
              <a:t>micro-organisms </a:t>
            </a:r>
            <a:r>
              <a:rPr lang="en-US" sz="2200" dirty="0"/>
              <a:t>resembles an exponential growth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18007"/>
              </p:ext>
            </p:extLst>
          </p:nvPr>
        </p:nvGraphicFramePr>
        <p:xfrm>
          <a:off x="1422790" y="2774585"/>
          <a:ext cx="6452040" cy="2227940"/>
        </p:xfrm>
        <a:graphic>
          <a:graphicData uri="http://schemas.openxmlformats.org/drawingml/2006/table">
            <a:tbl>
              <a:tblPr/>
              <a:tblGrid>
                <a:gridCol w="1262356"/>
                <a:gridCol w="1598984"/>
                <a:gridCol w="3590700"/>
              </a:tblGrid>
              <a:tr h="667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Time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(</a:t>
                      </a:r>
                      <a:r>
                        <a:rPr lang="en-GB" sz="16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hours)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Quantity (</a:t>
                      </a:r>
                      <a:r>
                        <a:rPr lang="en-GB" sz="1600" i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Q</a:t>
                      </a:r>
                      <a:r>
                        <a:rPr lang="en-GB" sz="16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Number of times the quantity </a:t>
                      </a:r>
                      <a:r>
                        <a:rPr lang="en-GB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increased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 </a:t>
                      </a:r>
                      <a:r>
                        <a:rPr lang="en-GB" sz="8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       </a:t>
                      </a:r>
                      <a:r>
                        <a:rPr lang="en-SG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10/1                                 = 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</a:t>
                      </a:r>
                      <a:r>
                        <a:rPr lang="en-GB" sz="13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110/10 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                          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≈ 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1,092/110         =  9.927  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≈ 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11,036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11,036/1,092     =10.106  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≈ 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109,600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109,600/11,036 =  9.931  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≈ 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1,145,000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= 1,145,000/109,600=10.447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≈</a:t>
                      </a:r>
                      <a:r>
                        <a:rPr lang="en-GB" sz="13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10</a:t>
                      </a:r>
                      <a:endParaRPr lang="en-GB" sz="13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8654"/>
              </p:ext>
            </p:extLst>
          </p:nvPr>
        </p:nvGraphicFramePr>
        <p:xfrm>
          <a:off x="5224885" y="2937096"/>
          <a:ext cx="1604486" cy="5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269449" imgH="431613" progId="Equation.3">
                  <p:embed/>
                </p:oleObj>
              </mc:Choice>
              <mc:Fallback>
                <p:oleObj name="Equation" r:id="rId3" imgW="126944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885" y="2937096"/>
                        <a:ext cx="1604486" cy="53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6855123" y="4051091"/>
            <a:ext cx="345645" cy="307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883259" y="4281521"/>
            <a:ext cx="345645" cy="307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Exponential Growth</a:t>
            </a:r>
            <a:endParaRPr lang="en-GB" sz="3200" b="1" dirty="0" smtClean="0"/>
          </a:p>
        </p:txBody>
      </p:sp>
      <p:sp>
        <p:nvSpPr>
          <p:cNvPr id="7" name="Curved Right Arrow 6"/>
          <p:cNvSpPr/>
          <p:nvPr/>
        </p:nvSpPr>
        <p:spPr>
          <a:xfrm>
            <a:off x="1368752" y="3891963"/>
            <a:ext cx="432000" cy="452300"/>
          </a:xfrm>
          <a:prstGeom prst="curv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3824683" y="3891963"/>
            <a:ext cx="360000" cy="452300"/>
          </a:xfrm>
          <a:prstGeom prst="curv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1380472" y="4142839"/>
            <a:ext cx="432000" cy="452300"/>
          </a:xfrm>
          <a:prstGeom prst="curved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3836403" y="4142839"/>
            <a:ext cx="360000" cy="452300"/>
          </a:xfrm>
          <a:prstGeom prst="curved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153" y="3913876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152" y="4200434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SG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6324" y="3892152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6323" y="4178710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endParaRPr lang="en-SG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8" grpId="0" animBg="1"/>
      <p:bldP spid="8" grpId="1" animBg="1"/>
      <p:bldP spid="10" grpId="0" animBg="1"/>
      <p:bldP spid="7" grpId="0" animBg="1"/>
      <p:bldP spid="7" grpId="1" animBg="1"/>
      <p:bldP spid="12" grpId="0" animBg="1"/>
      <p:bldP spid="12" grpId="1" animBg="1"/>
      <p:bldP spid="13" grpId="0" animBg="1"/>
      <p:bldP spid="14" grpId="0" animBg="1"/>
      <p:bldP spid="6" grpId="0"/>
      <p:bldP spid="6" grpId="1"/>
      <p:bldP spid="15" grpId="0"/>
      <p:bldP spid="16" grpId="0"/>
      <p:bldP spid="16" grpId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1775" y="1074765"/>
            <a:ext cx="8680450" cy="7821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 smtClean="0"/>
              <a:t>After applying logarithmic </a:t>
            </a:r>
            <a:r>
              <a:rPr lang="en-SG" sz="2200" dirty="0"/>
              <a:t>scale to </a:t>
            </a:r>
            <a:r>
              <a:rPr lang="en-SG" sz="2200" dirty="0" smtClean="0"/>
              <a:t>the </a:t>
            </a:r>
            <a:r>
              <a:rPr lang="en-SG" sz="2200" dirty="0"/>
              <a:t>quantity of </a:t>
            </a:r>
            <a:r>
              <a:rPr lang="en-SG" sz="2200" dirty="0" smtClean="0"/>
              <a:t>micro-organisms in Table 1,  the values in Table 2 are obtained.</a:t>
            </a:r>
          </a:p>
          <a:p>
            <a:pPr>
              <a:buFont typeface="Arial"/>
              <a:buNone/>
            </a:pPr>
            <a:endParaRPr lang="en-SG" sz="2200" dirty="0" smtClean="0"/>
          </a:p>
          <a:p>
            <a:pPr>
              <a:buFont typeface="Arial"/>
              <a:buNone/>
            </a:pPr>
            <a:endParaRPr lang="en-SG" sz="2200" dirty="0" smtClean="0"/>
          </a:p>
          <a:p>
            <a:pPr>
              <a:buFont typeface="Arial"/>
              <a:buNone/>
            </a:pPr>
            <a:endParaRPr lang="en-SG" sz="2200" dirty="0" smtClean="0"/>
          </a:p>
          <a:p>
            <a:pPr>
              <a:buFont typeface="Arial"/>
              <a:buNone/>
            </a:pPr>
            <a:endParaRPr lang="en-SG" sz="2200" dirty="0" smtClean="0"/>
          </a:p>
          <a:p>
            <a:pPr>
              <a:buFont typeface="Arial"/>
              <a:buNone/>
            </a:pPr>
            <a:endParaRPr lang="en-SG" sz="100" dirty="0" smtClean="0"/>
          </a:p>
          <a:p>
            <a:pPr>
              <a:buFont typeface="Arial"/>
              <a:buNone/>
            </a:pPr>
            <a:endParaRPr lang="en-SG" sz="800" dirty="0" smtClean="0"/>
          </a:p>
          <a:p>
            <a:pPr>
              <a:buFont typeface="Arial"/>
              <a:buNone/>
            </a:pPr>
            <a:endParaRPr lang="en-SG" sz="800" dirty="0" smtClean="0"/>
          </a:p>
          <a:p>
            <a:pPr>
              <a:buFont typeface="Arial"/>
              <a:buNone/>
            </a:pPr>
            <a:endParaRPr lang="en-SG" sz="800" dirty="0" smtClean="0"/>
          </a:p>
          <a:p>
            <a:pPr>
              <a:buFont typeface="Arial"/>
              <a:buNone/>
            </a:pPr>
            <a:endParaRPr lang="en-SG" sz="800" dirty="0" smtClean="0"/>
          </a:p>
          <a:p>
            <a:pPr>
              <a:buFont typeface="Arial"/>
              <a:buNone/>
            </a:pPr>
            <a:endParaRPr lang="en-GB" sz="2200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558953" y="277095"/>
            <a:ext cx="5666483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Introduction to Logarithm</a:t>
            </a:r>
            <a:endParaRPr lang="en-GB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07919" y="1838416"/>
            <a:ext cx="82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07573"/>
              </p:ext>
            </p:extLst>
          </p:nvPr>
        </p:nvGraphicFramePr>
        <p:xfrm>
          <a:off x="700185" y="2175629"/>
          <a:ext cx="2692009" cy="2026920"/>
        </p:xfrm>
        <a:graphic>
          <a:graphicData uri="http://schemas.openxmlformats.org/drawingml/2006/table">
            <a:tbl>
              <a:tblPr/>
              <a:tblGrid>
                <a:gridCol w="1244209"/>
                <a:gridCol w="1447800"/>
              </a:tblGrid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(hours)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 (</a:t>
                      </a:r>
                      <a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91007"/>
              </p:ext>
            </p:extLst>
          </p:nvPr>
        </p:nvGraphicFramePr>
        <p:xfrm>
          <a:off x="5446078" y="2035580"/>
          <a:ext cx="2552700" cy="2333446"/>
        </p:xfrm>
        <a:graphic>
          <a:graphicData uri="http://schemas.openxmlformats.org/drawingml/2006/table">
            <a:tbl>
              <a:tblPr/>
              <a:tblGrid>
                <a:gridCol w="1219200"/>
                <a:gridCol w="1333500"/>
              </a:tblGrid>
              <a:tr h="253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Time (hours)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i="0" dirty="0" smtClean="0"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lg </a:t>
                      </a:r>
                      <a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i="1" dirty="0"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0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2.041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3.038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4.043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5.040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6.059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77388" y="17676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Table 2</a:t>
            </a:r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083772066"/>
              </p:ext>
            </p:extLst>
          </p:nvPr>
        </p:nvGraphicFramePr>
        <p:xfrm>
          <a:off x="231775" y="4402829"/>
          <a:ext cx="3840499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86030433"/>
              </p:ext>
            </p:extLst>
          </p:nvPr>
        </p:nvGraphicFramePr>
        <p:xfrm>
          <a:off x="4550042" y="4402829"/>
          <a:ext cx="3897086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3742006" y="3052689"/>
            <a:ext cx="1477108" cy="5767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323" y="6246038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2_RP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2_RP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2_RP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2_RP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2VY3XA7RMHT7-1431402006-69</_dlc_DocId>
    <_dlc_DocIdUrl xmlns="11cbfdd1-0d15-4d2e-8163-76ddba46e71e">
      <Url>https://rp-sp.rp.edu.sg/sites/LCMS_0-0-A113-1/_layouts/15/DocIdRedir.aspx?ID=2VY3XA7RMHT7-1431402006-69</Url>
      <Description>2VY3XA7RMHT7-1431402006-69</Description>
    </_dlc_DocIdUrl>
  </documentManagement>
</p:properties>
</file>

<file path=customXml/itemProps1.xml><?xml version="1.0" encoding="utf-8"?>
<ds:datastoreItem xmlns:ds="http://schemas.openxmlformats.org/officeDocument/2006/customXml" ds:itemID="{48736D47-10D4-4504-8947-7BAB612F3932}"/>
</file>

<file path=customXml/itemProps2.xml><?xml version="1.0" encoding="utf-8"?>
<ds:datastoreItem xmlns:ds="http://schemas.openxmlformats.org/officeDocument/2006/customXml" ds:itemID="{E140F678-5519-4882-861E-8E64537BF418}"/>
</file>

<file path=customXml/itemProps3.xml><?xml version="1.0" encoding="utf-8"?>
<ds:datastoreItem xmlns:ds="http://schemas.openxmlformats.org/officeDocument/2006/customXml" ds:itemID="{C87DF21B-E3EC-470F-BA15-B987B4B41D13}"/>
</file>

<file path=customXml/itemProps4.xml><?xml version="1.0" encoding="utf-8"?>
<ds:datastoreItem xmlns:ds="http://schemas.openxmlformats.org/officeDocument/2006/customXml" ds:itemID="{B7B25C86-E30F-433D-B96C-081252AC02EA}"/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1405</Words>
  <Application>Microsoft Office PowerPoint</Application>
  <PresentationFormat>On-screen Show (4:3)</PresentationFormat>
  <Paragraphs>416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P07 Growing With Time</vt:lpstr>
      <vt:lpstr>PowerPoint Presentation</vt:lpstr>
      <vt:lpstr>PowerPoint Presentation</vt:lpstr>
      <vt:lpstr>PowerPoint Presentation</vt:lpstr>
      <vt:lpstr>PowerPoint Presentation</vt:lpstr>
      <vt:lpstr>Scenario Definition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P07 Growing with time</dc:title>
  <dc:creator>Jeeva Periasamy</dc:creator>
  <cp:lastModifiedBy>Janice Lim</cp:lastModifiedBy>
  <cp:revision>213</cp:revision>
  <dcterms:created xsi:type="dcterms:W3CDTF">2011-06-07T03:26:48Z</dcterms:created>
  <dcterms:modified xsi:type="dcterms:W3CDTF">2017-05-24T06:38:19Z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04db3546-5c97-4bf8-9841-88fe5433b714</vt:lpwstr>
  </property>
</Properties>
</file>