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335" r:id="rId2"/>
    <p:sldId id="404" r:id="rId3"/>
    <p:sldId id="277" r:id="rId4"/>
    <p:sldId id="332" r:id="rId5"/>
    <p:sldId id="326" r:id="rId6"/>
    <p:sldId id="380" r:id="rId7"/>
    <p:sldId id="381" r:id="rId8"/>
    <p:sldId id="382" r:id="rId9"/>
    <p:sldId id="377" r:id="rId10"/>
    <p:sldId id="383" r:id="rId11"/>
    <p:sldId id="384" r:id="rId12"/>
    <p:sldId id="374" r:id="rId13"/>
    <p:sldId id="400" r:id="rId14"/>
    <p:sldId id="385" r:id="rId15"/>
    <p:sldId id="386" r:id="rId16"/>
    <p:sldId id="387" r:id="rId17"/>
    <p:sldId id="388" r:id="rId18"/>
    <p:sldId id="315" r:id="rId19"/>
    <p:sldId id="375" r:id="rId20"/>
    <p:sldId id="327" r:id="rId21"/>
    <p:sldId id="389" r:id="rId22"/>
    <p:sldId id="378" r:id="rId23"/>
    <p:sldId id="390" r:id="rId24"/>
    <p:sldId id="391" r:id="rId25"/>
    <p:sldId id="358" r:id="rId26"/>
    <p:sldId id="401" r:id="rId27"/>
    <p:sldId id="392" r:id="rId28"/>
    <p:sldId id="393" r:id="rId29"/>
    <p:sldId id="394" r:id="rId30"/>
    <p:sldId id="379" r:id="rId31"/>
    <p:sldId id="403" r:id="rId32"/>
    <p:sldId id="395" r:id="rId33"/>
    <p:sldId id="396" r:id="rId34"/>
    <p:sldId id="397" r:id="rId35"/>
    <p:sldId id="333" r:id="rId36"/>
    <p:sldId id="398" r:id="rId37"/>
    <p:sldId id="353" r:id="rId38"/>
    <p:sldId id="399" r:id="rId39"/>
    <p:sldId id="405" r:id="rId40"/>
    <p:sldId id="32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CC3300"/>
    <a:srgbClr val="660066"/>
    <a:srgbClr val="006600"/>
    <a:srgbClr val="3333FF"/>
    <a:srgbClr val="6DB310"/>
    <a:srgbClr val="3366FF"/>
    <a:srgbClr val="CC00FF"/>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2" autoAdjust="0"/>
    <p:restoredTop sz="94306" autoAdjust="0"/>
  </p:normalViewPr>
  <p:slideViewPr>
    <p:cSldViewPr snapToGrid="0" snapToObjects="1">
      <p:cViewPr>
        <p:scale>
          <a:sx n="70" d="100"/>
          <a:sy n="70" d="100"/>
        </p:scale>
        <p:origin x="-138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E9059E-4EFC-4AA9-89F8-DBB39CEBAC95}" type="datetimeFigureOut">
              <a:rPr lang="en-SG" smtClean="0"/>
              <a:t>16/10/2017</a:t>
            </a:fld>
            <a:endParaRPr lang="en-SG"/>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79F297-F86E-4B37-BEDD-1F68FF643BAC}" type="slidenum">
              <a:rPr lang="en-SG" smtClean="0"/>
              <a:t>‹#›</a:t>
            </a:fld>
            <a:endParaRPr lang="en-SG"/>
          </a:p>
        </p:txBody>
      </p:sp>
    </p:spTree>
    <p:extLst>
      <p:ext uri="{BB962C8B-B14F-4D97-AF65-F5344CB8AC3E}">
        <p14:creationId xmlns:p14="http://schemas.microsoft.com/office/powerpoint/2010/main" val="671174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439D4-A09C-4218-8EAD-9BF9D0D6E79E}" type="datetimeFigureOut">
              <a:rPr lang="en-SG" smtClean="0"/>
              <a:pPr/>
              <a:t>16/10/2017</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9B4070-06EE-4656-8A0E-E0F702C72EF3}" type="slidenum">
              <a:rPr lang="en-SG" smtClean="0"/>
              <a:pPr/>
              <a:t>‹#›</a:t>
            </a:fld>
            <a:endParaRPr lang="en-SG"/>
          </a:p>
        </p:txBody>
      </p:sp>
    </p:spTree>
    <p:extLst>
      <p:ext uri="{BB962C8B-B14F-4D97-AF65-F5344CB8AC3E}">
        <p14:creationId xmlns:p14="http://schemas.microsoft.com/office/powerpoint/2010/main" val="61730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1B9B4070-06EE-4656-8A0E-E0F702C72EF3}" type="slidenum">
              <a:rPr lang="en-SG" smtClean="0"/>
              <a:pPr/>
              <a:t>1</a:t>
            </a:fld>
            <a:endParaRPr lang="en-SG"/>
          </a:p>
        </p:txBody>
      </p:sp>
    </p:spTree>
    <p:extLst>
      <p:ext uri="{BB962C8B-B14F-4D97-AF65-F5344CB8AC3E}">
        <p14:creationId xmlns:p14="http://schemas.microsoft.com/office/powerpoint/2010/main" val="3642908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5DE65F4-2B82-4FFC-BAA6-8E97C6301E5A}" type="slidenum">
              <a:rPr lang="en-SG" smtClean="0"/>
              <a:pPr/>
              <a:t>31</a:t>
            </a:fld>
            <a:endParaRPr lang="en-SG"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5DE65F4-2B82-4FFC-BAA6-8E97C6301E5A}" type="slidenum">
              <a:rPr lang="en-SG" smtClean="0"/>
              <a:pPr/>
              <a:t>35</a:t>
            </a:fld>
            <a:endParaRPr lang="en-SG"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5DE65F4-2B82-4FFC-BAA6-8E97C6301E5A}" type="slidenum">
              <a:rPr lang="en-SG" smtClean="0"/>
              <a:pPr/>
              <a:t>36</a:t>
            </a:fld>
            <a:endParaRPr lang="en-SG"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5DE65F4-2B82-4FFC-BAA6-8E97C6301E5A}" type="slidenum">
              <a:rPr lang="en-SG" smtClean="0"/>
              <a:pPr/>
              <a:t>37</a:t>
            </a:fld>
            <a:endParaRPr lang="en-SG"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5DE65F4-2B82-4FFC-BAA6-8E97C6301E5A}" type="slidenum">
              <a:rPr lang="en-SG" smtClean="0"/>
              <a:pPr/>
              <a:t>38</a:t>
            </a:fld>
            <a:endParaRPr lang="en-SG"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4B4F5A22-4F56-4232-8E57-DB9FCB53AFCB}" type="slidenum">
              <a:rPr lang="en-SG" smtClean="0"/>
              <a:pPr>
                <a:defRPr/>
              </a:pPr>
              <a:t>39</a:t>
            </a:fld>
            <a:endParaRPr lang="en-S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5DE65F4-2B82-4FFC-BAA6-8E97C6301E5A}" type="slidenum">
              <a:rPr lang="en-SG" smtClean="0"/>
              <a:pPr/>
              <a:t>40</a:t>
            </a:fld>
            <a:endParaRPr lang="en-SG"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4B4F5A22-4F56-4232-8E57-DB9FCB53AFCB}" type="slidenum">
              <a:rPr lang="en-SG" smtClean="0"/>
              <a:pPr>
                <a:defRPr/>
              </a:pPr>
              <a:t>2</a:t>
            </a:fld>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4B4F5A22-4F56-4232-8E57-DB9FCB53AFCB}" type="slidenum">
              <a:rPr lang="en-SG" smtClean="0"/>
              <a:pPr>
                <a:defRPr/>
              </a:pPr>
              <a:t>3</a:t>
            </a:fld>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1B9B4070-06EE-4656-8A0E-E0F702C72EF3}" type="slidenum">
              <a:rPr lang="en-SG" smtClean="0"/>
              <a:pPr/>
              <a:t>5</a:t>
            </a:fld>
            <a:endParaRPr lang="en-SG"/>
          </a:p>
        </p:txBody>
      </p:sp>
    </p:spTree>
    <p:extLst>
      <p:ext uri="{BB962C8B-B14F-4D97-AF65-F5344CB8AC3E}">
        <p14:creationId xmlns:p14="http://schemas.microsoft.com/office/powerpoint/2010/main" val="1941416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B9B4070-06EE-4656-8A0E-E0F702C72EF3}" type="slidenum">
              <a:rPr lang="en-SG" smtClean="0"/>
              <a:pPr/>
              <a:t>9</a:t>
            </a:fld>
            <a:endParaRPr lang="en-SG"/>
          </a:p>
        </p:txBody>
      </p:sp>
    </p:spTree>
    <p:extLst>
      <p:ext uri="{BB962C8B-B14F-4D97-AF65-F5344CB8AC3E}">
        <p14:creationId xmlns:p14="http://schemas.microsoft.com/office/powerpoint/2010/main" val="3216737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B9B4070-06EE-4656-8A0E-E0F702C72EF3}" type="slidenum">
              <a:rPr lang="en-SG" smtClean="0"/>
              <a:pPr/>
              <a:t>10</a:t>
            </a:fld>
            <a:endParaRPr lang="en-SG"/>
          </a:p>
        </p:txBody>
      </p:sp>
    </p:spTree>
    <p:extLst>
      <p:ext uri="{BB962C8B-B14F-4D97-AF65-F5344CB8AC3E}">
        <p14:creationId xmlns:p14="http://schemas.microsoft.com/office/powerpoint/2010/main" val="2871550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5DE65F4-2B82-4FFC-BAA6-8E97C6301E5A}" type="slidenum">
              <a:rPr lang="en-SG" smtClean="0"/>
              <a:pPr/>
              <a:t>18</a:t>
            </a:fld>
            <a:endParaRPr lang="en-SG"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5DE65F4-2B82-4FFC-BAA6-8E97C6301E5A}" type="slidenum">
              <a:rPr lang="en-SG" smtClean="0"/>
              <a:pPr/>
              <a:t>19</a:t>
            </a:fld>
            <a:endParaRPr lang="en-SG"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5DE65F4-2B82-4FFC-BAA6-8E97C6301E5A}" type="slidenum">
              <a:rPr lang="en-SG" smtClean="0"/>
              <a:pPr/>
              <a:t>30</a:t>
            </a:fld>
            <a:endParaRPr lang="en-SG"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06394" y="6492875"/>
            <a:ext cx="408028"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8270525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64628" y="6490513"/>
            <a:ext cx="379372"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6850944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618228" y="6428600"/>
            <a:ext cx="438245"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dirty="0"/>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9610371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815073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64628" y="6492875"/>
            <a:ext cx="379372"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49584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64628" y="6573877"/>
            <a:ext cx="379372" cy="269062"/>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9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24900" y="6503213"/>
            <a:ext cx="4191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06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13829" y="6492875"/>
            <a:ext cx="430171"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13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688428" y="6492875"/>
            <a:ext cx="455572"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8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64628" y="6492875"/>
            <a:ext cx="379372"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5963310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13828" y="6492875"/>
            <a:ext cx="430172"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1648287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8" r:id="rId8"/>
    <p:sldLayoutId id="2147483664" r:id="rId9"/>
    <p:sldLayoutId id="2147483665" r:id="rId10"/>
    <p:sldLayoutId id="2147483666" r:id="rId11"/>
    <p:sldLayoutId id="2147483667" r:id="rId12"/>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6.xml"/><Relationship Id="rId7" Type="http://schemas.openxmlformats.org/officeDocument/2006/relationships/image" Target="../media/image21.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20.wmf"/><Relationship Id="rId10" Type="http://schemas.openxmlformats.org/officeDocument/2006/relationships/image" Target="../media/image22.wmf"/><Relationship Id="rId4" Type="http://schemas.openxmlformats.org/officeDocument/2006/relationships/oleObject" Target="../embeddings/oleObject11.bin"/><Relationship Id="rId9"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16.bin"/><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18.bin"/><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41.png"/><Relationship Id="rId7" Type="http://schemas.openxmlformats.org/officeDocument/2006/relationships/image" Target="../media/image31.wmf"/><Relationship Id="rId2" Type="http://schemas.openxmlformats.org/officeDocument/2006/relationships/slideLayout" Target="../slideLayouts/slideLayout10.xml"/><Relationship Id="rId1" Type="http://schemas.openxmlformats.org/officeDocument/2006/relationships/vmlDrawing" Target="../drawings/vmlDrawing8.vml"/><Relationship Id="rId6" Type="http://schemas.openxmlformats.org/officeDocument/2006/relationships/oleObject" Target="../embeddings/oleObject22.bin"/><Relationship Id="rId11" Type="http://schemas.openxmlformats.org/officeDocument/2006/relationships/image" Target="../media/image32.wmf"/><Relationship Id="rId5" Type="http://schemas.openxmlformats.org/officeDocument/2006/relationships/image" Target="../media/image30.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2.wmf"/></Relationships>
</file>

<file path=ppt/slides/_rels/slide17.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7.wmf"/><Relationship Id="rId2" Type="http://schemas.openxmlformats.org/officeDocument/2006/relationships/slideLayout" Target="../slideLayouts/slideLayout10.xml"/><Relationship Id="rId1" Type="http://schemas.openxmlformats.org/officeDocument/2006/relationships/vmlDrawing" Target="../drawings/vmlDrawing9.vml"/><Relationship Id="rId6" Type="http://schemas.openxmlformats.org/officeDocument/2006/relationships/image" Target="../media/image34.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apple.com/sg/shop/buy-mac/mac-pr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9.wmf"/><Relationship Id="rId5" Type="http://schemas.openxmlformats.org/officeDocument/2006/relationships/oleObject" Target="../embeddings/oleObject31.bin"/><Relationship Id="rId4" Type="http://schemas.openxmlformats.org/officeDocument/2006/relationships/image" Target="../media/image38.wmf"/></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0.xml"/><Relationship Id="rId1" Type="http://schemas.openxmlformats.org/officeDocument/2006/relationships/vmlDrawing" Target="../drawings/vmlDrawing11.vml"/><Relationship Id="rId5" Type="http://schemas.openxmlformats.org/officeDocument/2006/relationships/image" Target="../media/image41.wmf"/><Relationship Id="rId4" Type="http://schemas.openxmlformats.org/officeDocument/2006/relationships/oleObject" Target="../embeddings/oleObject33.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43.wmf"/><Relationship Id="rId5" Type="http://schemas.openxmlformats.org/officeDocument/2006/relationships/oleObject" Target="../embeddings/oleObject35.bin"/><Relationship Id="rId4" Type="http://schemas.openxmlformats.org/officeDocument/2006/relationships/image" Target="../media/image42.wmf"/></Relationships>
</file>

<file path=ppt/slides/_rels/slide2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8.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5.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9.bin"/></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4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51.wmf"/><Relationship Id="rId5" Type="http://schemas.openxmlformats.org/officeDocument/2006/relationships/oleObject" Target="../embeddings/oleObject43.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45.bin"/></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10.xml"/><Relationship Id="rId7" Type="http://schemas.openxmlformats.org/officeDocument/2006/relationships/image" Target="../media/image55.wmf"/><Relationship Id="rId2" Type="http://schemas.openxmlformats.org/officeDocument/2006/relationships/slideLayout" Target="../slideLayouts/slideLayout8.xml"/><Relationship Id="rId1" Type="http://schemas.openxmlformats.org/officeDocument/2006/relationships/vmlDrawing" Target="../drawings/vmlDrawing16.vml"/><Relationship Id="rId6" Type="http://schemas.openxmlformats.org/officeDocument/2006/relationships/oleObject" Target="../embeddings/oleObject47.bin"/><Relationship Id="rId5" Type="http://schemas.openxmlformats.org/officeDocument/2006/relationships/image" Target="../media/image54.wmf"/><Relationship Id="rId4" Type="http://schemas.openxmlformats.org/officeDocument/2006/relationships/oleObject" Target="../embeddings/oleObject46.bin"/><Relationship Id="rId9" Type="http://schemas.openxmlformats.org/officeDocument/2006/relationships/image" Target="../media/image56.wmf"/></Relationships>
</file>

<file path=ppt/slides/_rels/slide32.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58.wmf"/><Relationship Id="rId5" Type="http://schemas.openxmlformats.org/officeDocument/2006/relationships/oleObject" Target="../embeddings/oleObject50.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2.bin"/></Relationships>
</file>

<file path=ppt/slides/_rels/slide33.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62.wmf"/><Relationship Id="rId5" Type="http://schemas.openxmlformats.org/officeDocument/2006/relationships/oleObject" Target="../embeddings/oleObject54.bin"/><Relationship Id="rId4" Type="http://schemas.openxmlformats.org/officeDocument/2006/relationships/image" Target="../media/image61.wmf"/></Relationships>
</file>

<file path=ppt/slides/_rels/slide34.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65.wmf"/><Relationship Id="rId5" Type="http://schemas.openxmlformats.org/officeDocument/2006/relationships/oleObject" Target="../embeddings/oleObject57.bin"/><Relationship Id="rId4" Type="http://schemas.openxmlformats.org/officeDocument/2006/relationships/image" Target="../media/image64.wmf"/></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68.wmf"/><Relationship Id="rId5" Type="http://schemas.openxmlformats.org/officeDocument/2006/relationships/oleObject" Target="../embeddings/oleObject59.bin"/><Relationship Id="rId4" Type="http://schemas.openxmlformats.org/officeDocument/2006/relationships/image" Target="../media/image8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6.wmf"/><Relationship Id="rId2" Type="http://schemas.openxmlformats.org/officeDocument/2006/relationships/slideLayout" Target="../slideLayouts/slideLayout8.xml"/><Relationship Id="rId1" Type="http://schemas.openxmlformats.org/officeDocument/2006/relationships/vmlDrawing" Target="../drawings/vmlDrawing21.vml"/><Relationship Id="rId6" Type="http://schemas.openxmlformats.org/officeDocument/2006/relationships/oleObject" Target="../embeddings/oleObject61.bin"/><Relationship Id="rId5" Type="http://schemas.openxmlformats.org/officeDocument/2006/relationships/image" Target="../media/image69.wmf"/><Relationship Id="rId4" Type="http://schemas.openxmlformats.org/officeDocument/2006/relationships/oleObject" Target="../embeddings/oleObject6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14.xml"/><Relationship Id="rId7" Type="http://schemas.openxmlformats.org/officeDocument/2006/relationships/image" Target="../media/image71.wmf"/><Relationship Id="rId2" Type="http://schemas.openxmlformats.org/officeDocument/2006/relationships/slideLayout" Target="../slideLayouts/slideLayout8.xml"/><Relationship Id="rId1" Type="http://schemas.openxmlformats.org/officeDocument/2006/relationships/vmlDrawing" Target="../drawings/vmlDrawing22.vml"/><Relationship Id="rId6" Type="http://schemas.openxmlformats.org/officeDocument/2006/relationships/oleObject" Target="../embeddings/oleObject63.bin"/><Relationship Id="rId11" Type="http://schemas.openxmlformats.org/officeDocument/2006/relationships/image" Target="../media/image73.wmf"/><Relationship Id="rId5" Type="http://schemas.openxmlformats.org/officeDocument/2006/relationships/image" Target="../media/image70.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72.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4.wmf"/><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5.bin"/><Relationship Id="rId14"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004" y="1828800"/>
            <a:ext cx="7533068" cy="1944709"/>
          </a:xfrm>
        </p:spPr>
        <p:txBody>
          <a:bodyPr>
            <a:normAutofit fontScale="90000"/>
          </a:bodyPr>
          <a:lstStyle/>
          <a:p>
            <a:r>
              <a:rPr lang="en-US" sz="6100" dirty="0" smtClean="0">
                <a:solidFill>
                  <a:schemeClr val="tx1"/>
                </a:solidFill>
              </a:rPr>
              <a:t>Lesson 01</a:t>
            </a:r>
            <a:r>
              <a:rPr lang="en-US" sz="6100" dirty="0" smtClean="0"/>
              <a:t/>
            </a:r>
            <a:br>
              <a:rPr lang="en-US" sz="6100" dirty="0" smtClean="0"/>
            </a:br>
            <a:r>
              <a:rPr lang="en-US" sz="6100" dirty="0"/>
              <a:t>Arithmetic and </a:t>
            </a:r>
            <a:r>
              <a:rPr lang="en-US" sz="6100" dirty="0" smtClean="0"/>
              <a:t>Geometric </a:t>
            </a:r>
            <a:r>
              <a:rPr lang="en-US" sz="6100" dirty="0"/>
              <a:t>Sequences</a:t>
            </a:r>
            <a:r>
              <a:rPr lang="en-US" sz="6100" dirty="0" smtClean="0"/>
              <a:t/>
            </a:r>
            <a:br>
              <a:rPr lang="en-US" sz="6100" dirty="0" smtClean="0"/>
            </a:br>
            <a:r>
              <a:rPr lang="en-US" sz="6100" dirty="0" smtClean="0"/>
              <a:t/>
            </a:r>
            <a:br>
              <a:rPr lang="en-US" sz="6100" dirty="0" smtClean="0"/>
            </a:br>
            <a:r>
              <a:rPr lang="en-US" dirty="0"/>
              <a:t/>
            </a:r>
            <a:br>
              <a:rPr lang="en-US" dirty="0"/>
            </a:br>
            <a:endParaRPr lang="en-US" sz="3600" dirty="0">
              <a:solidFill>
                <a:schemeClr val="tx1"/>
              </a:solidFill>
            </a:endParaRPr>
          </a:p>
        </p:txBody>
      </p:sp>
      <p:sp>
        <p:nvSpPr>
          <p:cNvPr id="3" name="TextBox 2"/>
          <p:cNvSpPr txBox="1"/>
          <p:nvPr/>
        </p:nvSpPr>
        <p:spPr>
          <a:xfrm>
            <a:off x="1044004" y="4018208"/>
            <a:ext cx="5434884" cy="584775"/>
          </a:xfrm>
          <a:prstGeom prst="rect">
            <a:avLst/>
          </a:prstGeom>
          <a:noFill/>
        </p:spPr>
        <p:txBody>
          <a:bodyPr wrap="square" rtlCol="0">
            <a:spAutoFit/>
          </a:bodyPr>
          <a:lstStyle/>
          <a:p>
            <a:r>
              <a:rPr lang="en-US" sz="3200" dirty="0" smtClean="0">
                <a:solidFill>
                  <a:srgbClr val="6DB310"/>
                </a:solidFill>
                <a:latin typeface="Arial" panose="020B0604020202020204" pitchFamily="34" charset="0"/>
                <a:cs typeface="Arial" panose="020B0604020202020204" pitchFamily="34" charset="0"/>
              </a:rPr>
              <a:t>Interactive Seminar Slides </a:t>
            </a:r>
            <a:endParaRPr lang="en-SG" sz="3200" dirty="0">
              <a:solidFill>
                <a:srgbClr val="6DB310"/>
              </a:solidFill>
              <a:latin typeface="Arial" panose="020B0604020202020204" pitchFamily="34" charset="0"/>
              <a:cs typeface="Arial" panose="020B0604020202020204" pitchFamily="34" charset="0"/>
            </a:endParaRPr>
          </a:p>
        </p:txBody>
      </p:sp>
      <p:sp>
        <p:nvSpPr>
          <p:cNvPr id="4" name="TextBox 3"/>
          <p:cNvSpPr txBox="1"/>
          <p:nvPr/>
        </p:nvSpPr>
        <p:spPr>
          <a:xfrm>
            <a:off x="1044004" y="4856322"/>
            <a:ext cx="5434884"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E114 – Mathematics for Engineering</a:t>
            </a:r>
            <a:endParaRPr lang="en-SG"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7243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5748" y="975723"/>
            <a:ext cx="7792873" cy="2677656"/>
          </a:xfrm>
          <a:prstGeom prst="rect">
            <a:avLst/>
          </a:prstGeom>
          <a:solidFill>
            <a:srgbClr val="FFFF00"/>
          </a:solidFill>
          <a:ln w="25400">
            <a:solidFill>
              <a:srgbClr val="FF0000"/>
            </a:solidFill>
          </a:ln>
        </p:spPr>
        <p:txBody>
          <a:bodyPr wrap="square" rtlCol="0">
            <a:spAutoFit/>
          </a:bodyPr>
          <a:lstStyle/>
          <a:p>
            <a:pPr marL="457200" indent="-4572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Consider an </a:t>
            </a:r>
            <a:r>
              <a:rPr lang="en-US" sz="2400" dirty="0">
                <a:latin typeface="Arial" panose="020B0604020202020204" pitchFamily="34" charset="0"/>
                <a:cs typeface="Arial" panose="020B0604020202020204" pitchFamily="34" charset="0"/>
              </a:rPr>
              <a:t>arithmetic sequence </a:t>
            </a:r>
            <a:r>
              <a:rPr lang="en-US" sz="2400" dirty="0" smtClean="0">
                <a:latin typeface="Arial" panose="020B0604020202020204" pitchFamily="34" charset="0"/>
                <a:cs typeface="Arial" panose="020B0604020202020204" pitchFamily="34" charset="0"/>
              </a:rPr>
              <a:t>of </a:t>
            </a:r>
            <a:r>
              <a:rPr lang="en-US" sz="2400" dirty="0">
                <a:latin typeface="Arial" panose="020B0604020202020204" pitchFamily="34" charset="0"/>
                <a:cs typeface="Arial" panose="020B0604020202020204" pitchFamily="34" charset="0"/>
              </a:rPr>
              <a:t>the form:</a:t>
            </a:r>
          </a:p>
          <a:p>
            <a:pPr algn="just"/>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where </a:t>
            </a:r>
            <a:r>
              <a:rPr lang="en-US" sz="2400" dirty="0" smtClean="0">
                <a:latin typeface="Arial" panose="020B0604020202020204" pitchFamily="34" charset="0"/>
                <a:cs typeface="Arial" panose="020B0604020202020204" pitchFamily="34" charset="0"/>
              </a:rPr>
              <a:t> </a:t>
            </a:r>
            <a:r>
              <a:rPr lang="en-US" sz="2400" i="1" dirty="0" smtClean="0">
                <a:latin typeface="Times New Roman" panose="02020603050405020304" pitchFamily="18" charset="0"/>
                <a:cs typeface="Times New Roman" panose="02020603050405020304" pitchFamily="18" charset="0"/>
              </a:rPr>
              <a:t>a </a:t>
            </a:r>
            <a:r>
              <a:rPr lang="en-SG" sz="2400" dirty="0" smtClean="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first term</a:t>
            </a:r>
          </a:p>
          <a:p>
            <a:pPr algn="just"/>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Times New Roman" panose="02020603050405020304" pitchFamily="18" charset="0"/>
                <a:cs typeface="Times New Roman" panose="02020603050405020304" pitchFamily="18" charset="0"/>
              </a:rPr>
              <a:t>d </a:t>
            </a:r>
            <a:r>
              <a:rPr lang="en-SG" sz="2400" dirty="0" smtClean="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common difference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a:t>
            </a:r>
            <a:r>
              <a:rPr lang="en-US" sz="2400" dirty="0" smtClean="0">
                <a:latin typeface="Arial" panose="020B0604020202020204" pitchFamily="34" charset="0"/>
                <a:cs typeface="Arial" panose="020B0604020202020204" pitchFamily="34" charset="0"/>
              </a:rPr>
              <a:t>he </a:t>
            </a:r>
            <a:r>
              <a:rPr lang="en-US" sz="2400" i="1" dirty="0" err="1" smtClean="0">
                <a:latin typeface="Times New Roman" panose="02020603050405020304" pitchFamily="18" charset="0"/>
                <a:cs typeface="Times New Roman" panose="02020603050405020304" pitchFamily="18" charset="0"/>
              </a:rPr>
              <a:t>n</a:t>
            </a:r>
            <a:r>
              <a:rPr lang="en-US" sz="2400" dirty="0" err="1" smtClean="0">
                <a:latin typeface="Arial" panose="020B0604020202020204" pitchFamily="34" charset="0"/>
                <a:cs typeface="Arial" panose="020B0604020202020204" pitchFamily="34" charset="0"/>
              </a:rPr>
              <a:t>t</a:t>
            </a:r>
            <a:r>
              <a:rPr lang="en-SG" sz="2400" dirty="0" smtClean="0">
                <a:latin typeface="Arial" panose="020B0604020202020204" pitchFamily="34" charset="0"/>
                <a:cs typeface="Arial" panose="020B0604020202020204" pitchFamily="34" charset="0"/>
              </a:rPr>
              <a:t>h term of the arithmetic sequence is given by</a:t>
            </a:r>
          </a:p>
          <a:p>
            <a:endParaRPr lang="en-SG" sz="2400" b="1" dirty="0" smtClean="0">
              <a:latin typeface="Arial" panose="020B0604020202020204" pitchFamily="34" charset="0"/>
              <a:cs typeface="Arial" panose="020B0604020202020204" pitchFamily="34" charset="0"/>
            </a:endParaRPr>
          </a:p>
          <a:p>
            <a:endParaRPr lang="en-SG" sz="2400" b="1" dirty="0" smtClean="0">
              <a:latin typeface="Arial" panose="020B0604020202020204" pitchFamily="34" charset="0"/>
              <a:cs typeface="Arial" panose="020B0604020202020204" pitchFamily="34" charset="0"/>
            </a:endParaRPr>
          </a:p>
        </p:txBody>
      </p:sp>
      <p:sp>
        <p:nvSpPr>
          <p:cNvPr id="4" name="TextBox 3"/>
          <p:cNvSpPr txBox="1"/>
          <p:nvPr/>
        </p:nvSpPr>
        <p:spPr>
          <a:xfrm>
            <a:off x="665163" y="3653379"/>
            <a:ext cx="7792872" cy="2462213"/>
          </a:xfrm>
          <a:prstGeom prst="rect">
            <a:avLst/>
          </a:prstGeom>
          <a:noFill/>
          <a:ln w="25400">
            <a:noFill/>
          </a:ln>
        </p:spPr>
        <p:txBody>
          <a:bodyPr wrap="square" rtlCol="0">
            <a:spAutoFit/>
          </a:bodyPr>
          <a:lstStyle/>
          <a:p>
            <a:pPr algn="just"/>
            <a:r>
              <a:rPr lang="en-US" sz="2200" b="1" dirty="0" smtClean="0">
                <a:latin typeface="Arial" panose="020B0604020202020204" pitchFamily="34" charset="0"/>
                <a:cs typeface="Arial" panose="020B0604020202020204" pitchFamily="34" charset="0"/>
              </a:rPr>
              <a:t>[Proof]</a:t>
            </a:r>
          </a:p>
          <a:p>
            <a:pPr algn="just"/>
            <a:r>
              <a:rPr lang="en-US" sz="2200" dirty="0" smtClean="0">
                <a:latin typeface="Arial" panose="020B0604020202020204" pitchFamily="34" charset="0"/>
                <a:cs typeface="Arial" panose="020B0604020202020204" pitchFamily="34" charset="0"/>
              </a:rPr>
              <a:t>Let a general arithmetic sequence be</a:t>
            </a:r>
          </a:p>
          <a:p>
            <a:pPr algn="just"/>
            <a:r>
              <a:rPr lang="en-SG" sz="2200" i="1" dirty="0" smtClean="0">
                <a:latin typeface="Times New Roman" panose="02020603050405020304" pitchFamily="18" charset="0"/>
                <a:cs typeface="Times New Roman" panose="02020603050405020304" pitchFamily="18" charset="0"/>
              </a:rPr>
              <a:t>		T</a:t>
            </a:r>
            <a:r>
              <a:rPr lang="en-SG" sz="2200" baseline="-25000" dirty="0" smtClean="0">
                <a:solidFill>
                  <a:srgbClr val="FF0000"/>
                </a:solidFill>
                <a:latin typeface="Times New Roman" panose="02020603050405020304" pitchFamily="18" charset="0"/>
                <a:cs typeface="Times New Roman" panose="02020603050405020304" pitchFamily="18" charset="0"/>
              </a:rPr>
              <a:t>1</a:t>
            </a:r>
            <a:r>
              <a:rPr lang="en-SG" sz="2200" dirty="0" smtClean="0">
                <a:solidFill>
                  <a:srgbClr val="FF0000"/>
                </a:solidFill>
                <a:latin typeface="Times New Roman" panose="02020603050405020304" pitchFamily="18" charset="0"/>
                <a:cs typeface="Times New Roman" panose="02020603050405020304" pitchFamily="18" charset="0"/>
              </a:rPr>
              <a:t> </a:t>
            </a:r>
            <a:r>
              <a:rPr lang="en-SG" sz="2200" dirty="0" smtClean="0">
                <a:latin typeface="Times New Roman" panose="02020603050405020304" pitchFamily="18" charset="0"/>
                <a:cs typeface="Times New Roman" panose="02020603050405020304" pitchFamily="18" charset="0"/>
              </a:rPr>
              <a:t>= </a:t>
            </a:r>
            <a:r>
              <a:rPr lang="en-SG" sz="2200" i="1" dirty="0" smtClean="0">
                <a:latin typeface="Times New Roman" panose="02020603050405020304" pitchFamily="18" charset="0"/>
                <a:cs typeface="Times New Roman" panose="02020603050405020304" pitchFamily="18" charset="0"/>
              </a:rPr>
              <a:t>a</a:t>
            </a:r>
            <a:r>
              <a:rPr lang="en-SG" sz="2200" dirty="0" smtClean="0">
                <a:latin typeface="Times New Roman" panose="02020603050405020304" pitchFamily="18" charset="0"/>
                <a:cs typeface="Times New Roman" panose="02020603050405020304" pitchFamily="18" charset="0"/>
              </a:rPr>
              <a:t> = </a:t>
            </a:r>
            <a:r>
              <a:rPr lang="en-SG" sz="2200" i="1" dirty="0" smtClean="0">
                <a:latin typeface="Times New Roman" panose="02020603050405020304" pitchFamily="18" charset="0"/>
                <a:cs typeface="Times New Roman" panose="02020603050405020304" pitchFamily="18" charset="0"/>
              </a:rPr>
              <a:t>a</a:t>
            </a:r>
            <a:r>
              <a:rPr lang="en-SG" sz="2200" dirty="0" smtClean="0">
                <a:latin typeface="Times New Roman" panose="02020603050405020304" pitchFamily="18" charset="0"/>
                <a:cs typeface="Times New Roman" panose="02020603050405020304" pitchFamily="18" charset="0"/>
              </a:rPr>
              <a:t> + </a:t>
            </a:r>
            <a:r>
              <a:rPr lang="en-SG" sz="2200" dirty="0" smtClean="0">
                <a:solidFill>
                  <a:srgbClr val="FF0000"/>
                </a:solidFill>
                <a:latin typeface="Times New Roman" panose="02020603050405020304" pitchFamily="18" charset="0"/>
                <a:cs typeface="Times New Roman" panose="02020603050405020304" pitchFamily="18" charset="0"/>
              </a:rPr>
              <a:t>0</a:t>
            </a:r>
            <a:r>
              <a:rPr lang="en-SG" sz="2200" i="1" dirty="0" smtClean="0">
                <a:latin typeface="Times New Roman" panose="02020603050405020304" pitchFamily="18" charset="0"/>
                <a:cs typeface="Times New Roman" panose="02020603050405020304" pitchFamily="18" charset="0"/>
              </a:rPr>
              <a:t>d</a:t>
            </a:r>
          </a:p>
          <a:p>
            <a:pPr algn="just"/>
            <a:r>
              <a:rPr lang="en-SG" sz="2200" i="1" dirty="0" smtClean="0">
                <a:latin typeface="Times New Roman" panose="02020603050405020304" pitchFamily="18" charset="0"/>
                <a:cs typeface="Times New Roman" panose="02020603050405020304" pitchFamily="18" charset="0"/>
              </a:rPr>
              <a:t>		T</a:t>
            </a:r>
            <a:r>
              <a:rPr lang="en-SG" sz="2200" baseline="-25000" dirty="0" smtClean="0">
                <a:solidFill>
                  <a:srgbClr val="FF0000"/>
                </a:solidFill>
                <a:latin typeface="Times New Roman" panose="02020603050405020304" pitchFamily="18" charset="0"/>
                <a:cs typeface="Times New Roman" panose="02020603050405020304" pitchFamily="18" charset="0"/>
              </a:rPr>
              <a:t>2</a:t>
            </a:r>
            <a:r>
              <a:rPr lang="en-SG" sz="2200" dirty="0" smtClean="0">
                <a:latin typeface="Times New Roman" panose="02020603050405020304" pitchFamily="18" charset="0"/>
                <a:cs typeface="Times New Roman" panose="02020603050405020304" pitchFamily="18" charset="0"/>
              </a:rPr>
              <a:t> </a:t>
            </a:r>
            <a:r>
              <a:rPr lang="en-SG" sz="2200" dirty="0">
                <a:latin typeface="Times New Roman" panose="02020603050405020304" pitchFamily="18" charset="0"/>
                <a:cs typeface="Times New Roman" panose="02020603050405020304" pitchFamily="18" charset="0"/>
              </a:rPr>
              <a:t>= </a:t>
            </a:r>
            <a:r>
              <a:rPr lang="en-SG" sz="2200" i="1" dirty="0" smtClean="0">
                <a:latin typeface="Times New Roman" panose="02020603050405020304" pitchFamily="18" charset="0"/>
                <a:cs typeface="Times New Roman" panose="02020603050405020304" pitchFamily="18" charset="0"/>
              </a:rPr>
              <a:t>a</a:t>
            </a:r>
            <a:r>
              <a:rPr lang="en-SG" sz="2200" dirty="0" smtClean="0">
                <a:latin typeface="Times New Roman" panose="02020603050405020304" pitchFamily="18" charset="0"/>
                <a:cs typeface="Times New Roman" panose="02020603050405020304" pitchFamily="18" charset="0"/>
              </a:rPr>
              <a:t> + </a:t>
            </a:r>
            <a:r>
              <a:rPr lang="en-SG" sz="2200" i="1" dirty="0" smtClean="0">
                <a:latin typeface="Times New Roman" panose="02020603050405020304" pitchFamily="18" charset="0"/>
                <a:cs typeface="Times New Roman" panose="02020603050405020304" pitchFamily="18" charset="0"/>
              </a:rPr>
              <a:t>d</a:t>
            </a:r>
            <a:r>
              <a:rPr lang="en-SG" sz="2200" dirty="0" smtClean="0">
                <a:latin typeface="Times New Roman" panose="02020603050405020304" pitchFamily="18" charset="0"/>
                <a:cs typeface="Times New Roman" panose="02020603050405020304" pitchFamily="18" charset="0"/>
              </a:rPr>
              <a:t> </a:t>
            </a:r>
            <a:r>
              <a:rPr lang="en-SG" sz="2200" dirty="0">
                <a:latin typeface="Times New Roman" panose="02020603050405020304" pitchFamily="18" charset="0"/>
                <a:cs typeface="Times New Roman" panose="02020603050405020304" pitchFamily="18" charset="0"/>
              </a:rPr>
              <a:t>=</a:t>
            </a:r>
            <a:r>
              <a:rPr lang="en-SG" sz="2200" i="1" dirty="0">
                <a:latin typeface="Times New Roman" panose="02020603050405020304" pitchFamily="18" charset="0"/>
                <a:cs typeface="Times New Roman" panose="02020603050405020304" pitchFamily="18" charset="0"/>
              </a:rPr>
              <a:t> a </a:t>
            </a:r>
            <a:r>
              <a:rPr lang="en-SG" sz="2200" dirty="0">
                <a:latin typeface="Times New Roman" panose="02020603050405020304" pitchFamily="18" charset="0"/>
                <a:cs typeface="Times New Roman" panose="02020603050405020304" pitchFamily="18" charset="0"/>
              </a:rPr>
              <a:t>+ </a:t>
            </a:r>
            <a:r>
              <a:rPr lang="en-SG" sz="2200" dirty="0" smtClean="0">
                <a:solidFill>
                  <a:srgbClr val="FF0000"/>
                </a:solidFill>
                <a:latin typeface="Times New Roman" panose="02020603050405020304" pitchFamily="18" charset="0"/>
                <a:cs typeface="Times New Roman" panose="02020603050405020304" pitchFamily="18" charset="0"/>
              </a:rPr>
              <a:t>1</a:t>
            </a:r>
            <a:r>
              <a:rPr lang="en-SG" sz="2200" i="1" dirty="0" smtClean="0">
                <a:latin typeface="Times New Roman" panose="02020603050405020304" pitchFamily="18" charset="0"/>
                <a:cs typeface="Times New Roman" panose="02020603050405020304" pitchFamily="18" charset="0"/>
              </a:rPr>
              <a:t>d</a:t>
            </a:r>
            <a:endParaRPr lang="en-SG" sz="2200" i="1" dirty="0">
              <a:latin typeface="Times New Roman" panose="02020603050405020304" pitchFamily="18" charset="0"/>
              <a:cs typeface="Times New Roman" panose="02020603050405020304" pitchFamily="18" charset="0"/>
            </a:endParaRPr>
          </a:p>
          <a:p>
            <a:pPr algn="just"/>
            <a:r>
              <a:rPr lang="en-SG" sz="2200" i="1" dirty="0" smtClean="0">
                <a:latin typeface="Times New Roman" panose="02020603050405020304" pitchFamily="18" charset="0"/>
                <a:cs typeface="Times New Roman" panose="02020603050405020304" pitchFamily="18" charset="0"/>
              </a:rPr>
              <a:t>		T</a:t>
            </a:r>
            <a:r>
              <a:rPr lang="en-SG" sz="2200" baseline="-25000" dirty="0" smtClean="0">
                <a:solidFill>
                  <a:srgbClr val="FF0000"/>
                </a:solidFill>
                <a:latin typeface="Times New Roman" panose="02020603050405020304" pitchFamily="18" charset="0"/>
                <a:cs typeface="Times New Roman" panose="02020603050405020304" pitchFamily="18" charset="0"/>
              </a:rPr>
              <a:t>3</a:t>
            </a:r>
            <a:r>
              <a:rPr lang="en-SG" sz="2200" dirty="0" smtClean="0">
                <a:latin typeface="Times New Roman" panose="02020603050405020304" pitchFamily="18" charset="0"/>
                <a:cs typeface="Times New Roman" panose="02020603050405020304" pitchFamily="18" charset="0"/>
              </a:rPr>
              <a:t> </a:t>
            </a:r>
            <a:r>
              <a:rPr lang="en-SG" sz="2200" dirty="0">
                <a:latin typeface="Times New Roman" panose="02020603050405020304" pitchFamily="18" charset="0"/>
                <a:cs typeface="Times New Roman" panose="02020603050405020304" pitchFamily="18" charset="0"/>
              </a:rPr>
              <a:t>=</a:t>
            </a:r>
            <a:r>
              <a:rPr lang="en-SG" sz="2200" i="1" dirty="0">
                <a:latin typeface="Times New Roman" panose="02020603050405020304" pitchFamily="18" charset="0"/>
                <a:cs typeface="Times New Roman" panose="02020603050405020304" pitchFamily="18" charset="0"/>
              </a:rPr>
              <a:t> </a:t>
            </a:r>
            <a:r>
              <a:rPr lang="en-SG" sz="2200" i="1" dirty="0" smtClean="0">
                <a:latin typeface="Times New Roman" panose="02020603050405020304" pitchFamily="18" charset="0"/>
                <a:cs typeface="Times New Roman" panose="02020603050405020304" pitchFamily="18" charset="0"/>
              </a:rPr>
              <a:t>a </a:t>
            </a:r>
            <a:r>
              <a:rPr lang="en-SG" sz="2200" dirty="0">
                <a:latin typeface="Times New Roman" panose="02020603050405020304" pitchFamily="18" charset="0"/>
                <a:cs typeface="Times New Roman" panose="02020603050405020304" pitchFamily="18" charset="0"/>
              </a:rPr>
              <a:t>+ </a:t>
            </a:r>
            <a:r>
              <a:rPr lang="en-SG" sz="2200" dirty="0" smtClean="0">
                <a:solidFill>
                  <a:srgbClr val="FF0000"/>
                </a:solidFill>
                <a:latin typeface="Times New Roman" panose="02020603050405020304" pitchFamily="18" charset="0"/>
                <a:cs typeface="Times New Roman" panose="02020603050405020304" pitchFamily="18" charset="0"/>
              </a:rPr>
              <a:t>2</a:t>
            </a:r>
            <a:r>
              <a:rPr lang="en-SG" sz="2200" i="1" dirty="0" smtClean="0">
                <a:latin typeface="Times New Roman" panose="02020603050405020304" pitchFamily="18" charset="0"/>
                <a:cs typeface="Times New Roman" panose="02020603050405020304" pitchFamily="18" charset="0"/>
              </a:rPr>
              <a:t>d</a:t>
            </a:r>
            <a:endParaRPr lang="en-SG" sz="2200" i="1" dirty="0">
              <a:latin typeface="Times New Roman" panose="02020603050405020304" pitchFamily="18" charset="0"/>
              <a:cs typeface="Times New Roman" panose="02020603050405020304" pitchFamily="18" charset="0"/>
            </a:endParaRPr>
          </a:p>
          <a:p>
            <a:pPr algn="just"/>
            <a:r>
              <a:rPr lang="en-SG" sz="2200" i="1" dirty="0" smtClean="0">
                <a:latin typeface="Times New Roman" panose="02020603050405020304" pitchFamily="18" charset="0"/>
                <a:cs typeface="Times New Roman" panose="02020603050405020304" pitchFamily="18" charset="0"/>
              </a:rPr>
              <a:t>		T</a:t>
            </a:r>
            <a:r>
              <a:rPr lang="en-SG" sz="2200" baseline="-25000" dirty="0" smtClean="0">
                <a:solidFill>
                  <a:srgbClr val="FF0000"/>
                </a:solidFill>
                <a:latin typeface="Times New Roman" panose="02020603050405020304" pitchFamily="18" charset="0"/>
                <a:cs typeface="Times New Roman" panose="02020603050405020304" pitchFamily="18" charset="0"/>
              </a:rPr>
              <a:t>4</a:t>
            </a:r>
            <a:r>
              <a:rPr lang="en-SG" sz="2200" dirty="0" smtClean="0">
                <a:latin typeface="Times New Roman" panose="02020603050405020304" pitchFamily="18" charset="0"/>
                <a:cs typeface="Times New Roman" panose="02020603050405020304" pitchFamily="18" charset="0"/>
              </a:rPr>
              <a:t> = </a:t>
            </a:r>
            <a:r>
              <a:rPr lang="en-SG" sz="2200" i="1" dirty="0">
                <a:latin typeface="Times New Roman" panose="02020603050405020304" pitchFamily="18" charset="0"/>
                <a:cs typeface="Times New Roman" panose="02020603050405020304" pitchFamily="18" charset="0"/>
              </a:rPr>
              <a:t>a </a:t>
            </a:r>
            <a:r>
              <a:rPr lang="en-SG" sz="2200" dirty="0">
                <a:latin typeface="Times New Roman" panose="02020603050405020304" pitchFamily="18" charset="0"/>
                <a:cs typeface="Times New Roman" panose="02020603050405020304" pitchFamily="18" charset="0"/>
              </a:rPr>
              <a:t>+ </a:t>
            </a:r>
            <a:r>
              <a:rPr lang="en-SG" sz="2200" dirty="0" smtClean="0">
                <a:solidFill>
                  <a:srgbClr val="FF0000"/>
                </a:solidFill>
                <a:latin typeface="Times New Roman" panose="02020603050405020304" pitchFamily="18" charset="0"/>
                <a:cs typeface="Times New Roman" panose="02020603050405020304" pitchFamily="18" charset="0"/>
              </a:rPr>
              <a:t>3</a:t>
            </a:r>
            <a:r>
              <a:rPr lang="en-SG" sz="2200" i="1" dirty="0" smtClean="0">
                <a:latin typeface="Times New Roman" panose="02020603050405020304" pitchFamily="18" charset="0"/>
                <a:cs typeface="Times New Roman" panose="02020603050405020304" pitchFamily="18" charset="0"/>
              </a:rPr>
              <a:t>d</a:t>
            </a:r>
            <a:endParaRPr lang="en-SG" sz="2200" i="1" dirty="0">
              <a:latin typeface="Times New Roman" panose="02020603050405020304" pitchFamily="18" charset="0"/>
              <a:cs typeface="Times New Roman" panose="02020603050405020304" pitchFamily="18" charset="0"/>
            </a:endParaRPr>
          </a:p>
          <a:p>
            <a:pPr algn="just"/>
            <a:r>
              <a:rPr lang="en-US" sz="2200" dirty="0" smtClean="0">
                <a:latin typeface="Arial" panose="020B0604020202020204" pitchFamily="34" charset="0"/>
                <a:cs typeface="Arial" panose="020B0604020202020204" pitchFamily="34" charset="0"/>
              </a:rPr>
              <a:t>Therefore</a:t>
            </a:r>
          </a:p>
        </p:txBody>
      </p:sp>
      <p:sp>
        <p:nvSpPr>
          <p:cNvPr id="13" name="Title 12"/>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Arithmetic Sequences - </a:t>
            </a:r>
            <a:r>
              <a:rPr lang="en-US" i="1" dirty="0">
                <a:latin typeface="Times New Roman" panose="02020603050405020304" pitchFamily="18" charset="0"/>
                <a:cs typeface="Times New Roman" panose="02020603050405020304" pitchFamily="18" charset="0"/>
              </a:rPr>
              <a:t>n</a:t>
            </a:r>
            <a:r>
              <a:rPr lang="en-US" dirty="0">
                <a:latin typeface="Arial" panose="020B0604020202020204" pitchFamily="34" charset="0"/>
                <a:cs typeface="Arial" panose="020B0604020202020204" pitchFamily="34" charset="0"/>
              </a:rPr>
              <a:t>th </a:t>
            </a:r>
            <a:r>
              <a:rPr lang="en-US" dirty="0" smtClean="0">
                <a:latin typeface="Arial" panose="020B0604020202020204" pitchFamily="34" charset="0"/>
                <a:cs typeface="Arial" panose="020B0604020202020204" pitchFamily="34" charset="0"/>
              </a:rPr>
              <a:t>term</a:t>
            </a:r>
            <a:endParaRPr lang="en-GB" dirty="0"/>
          </a:p>
        </p:txBody>
      </p:sp>
      <p:sp>
        <p:nvSpPr>
          <p:cNvPr id="7" name="Slide Number Placeholder 6"/>
          <p:cNvSpPr>
            <a:spLocks noGrp="1"/>
          </p:cNvSpPr>
          <p:nvPr>
            <p:ph type="sldNum" sz="quarter" idx="12"/>
          </p:nvPr>
        </p:nvSpPr>
        <p:spPr/>
        <p:txBody>
          <a:bodyPr/>
          <a:lstStyle/>
          <a:p>
            <a:fld id="{6767FADE-2612-3649-B495-F644A23F288B}" type="slidenum">
              <a:rPr lang="en-US" smtClean="0"/>
              <a:pPr/>
              <a:t>10</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92375059"/>
              </p:ext>
            </p:extLst>
          </p:nvPr>
        </p:nvGraphicFramePr>
        <p:xfrm>
          <a:off x="2943768" y="1352498"/>
          <a:ext cx="3296518" cy="411607"/>
        </p:xfrm>
        <a:graphic>
          <a:graphicData uri="http://schemas.openxmlformats.org/presentationml/2006/ole">
            <mc:AlternateContent xmlns:mc="http://schemas.openxmlformats.org/markup-compatibility/2006">
              <mc:Choice xmlns:v="urn:schemas-microsoft-com:vml" Requires="v">
                <p:oleObj spid="_x0000_s4338" name="Equation" r:id="rId4" imgW="1574640" imgH="203040" progId="Equation.3">
                  <p:embed/>
                </p:oleObj>
              </mc:Choice>
              <mc:Fallback>
                <p:oleObj name="Equation" r:id="rId4" imgW="157464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3768" y="1352498"/>
                        <a:ext cx="3296518" cy="411607"/>
                      </a:xfrm>
                      <a:prstGeom prst="rect">
                        <a:avLst/>
                      </a:prstGeom>
                      <a:noFill/>
                      <a:ln>
                        <a:noFill/>
                      </a:ln>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136424995"/>
              </p:ext>
            </p:extLst>
          </p:nvPr>
        </p:nvGraphicFramePr>
        <p:xfrm>
          <a:off x="3324543" y="2957932"/>
          <a:ext cx="2190495" cy="471255"/>
        </p:xfrm>
        <a:graphic>
          <a:graphicData uri="http://schemas.openxmlformats.org/presentationml/2006/ole">
            <mc:AlternateContent xmlns:mc="http://schemas.openxmlformats.org/markup-compatibility/2006">
              <mc:Choice xmlns:v="urn:schemas-microsoft-com:vml" Requires="v">
                <p:oleObj spid="_x0000_s4339" name="Equation" r:id="rId6" imgW="1028520" imgH="228600" progId="Equation.3">
                  <p:embed/>
                </p:oleObj>
              </mc:Choice>
              <mc:Fallback>
                <p:oleObj name="Equation" r:id="rId6" imgW="1028520" imgH="228600" progId="Equation.3">
                  <p:embed/>
                  <p:pic>
                    <p:nvPicPr>
                      <p:cNvPr id="0" name=""/>
                      <p:cNvPicPr>
                        <a:picLocks noChangeAspect="1" noChangeArrowheads="1"/>
                      </p:cNvPicPr>
                      <p:nvPr/>
                    </p:nvPicPr>
                    <p:blipFill>
                      <a:blip r:embed="rId7"/>
                      <a:srcRect/>
                      <a:stretch>
                        <a:fillRect/>
                      </a:stretch>
                    </p:blipFill>
                    <p:spPr bwMode="auto">
                      <a:xfrm>
                        <a:off x="3324543" y="2957932"/>
                        <a:ext cx="2190495" cy="471255"/>
                      </a:xfrm>
                      <a:prstGeom prst="rect">
                        <a:avLst/>
                      </a:prstGeom>
                      <a:solidFill>
                        <a:srgbClr val="FFC000"/>
                      </a:solidFill>
                      <a:ln>
                        <a:solidFill>
                          <a:schemeClr val="tx1"/>
                        </a:solid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56382212"/>
              </p:ext>
            </p:extLst>
          </p:nvPr>
        </p:nvGraphicFramePr>
        <p:xfrm>
          <a:off x="5472362" y="4050032"/>
          <a:ext cx="2860675" cy="357188"/>
        </p:xfrm>
        <a:graphic>
          <a:graphicData uri="http://schemas.openxmlformats.org/presentationml/2006/ole">
            <mc:AlternateContent xmlns:mc="http://schemas.openxmlformats.org/markup-compatibility/2006">
              <mc:Choice xmlns:v="urn:schemas-microsoft-com:vml" Requires="v">
                <p:oleObj spid="_x0000_s4340" name="Equation" r:id="rId8" imgW="1574800" imgH="203200" progId="Equation.3">
                  <p:embed/>
                </p:oleObj>
              </mc:Choice>
              <mc:Fallback>
                <p:oleObj name="Equation" r:id="rId8" imgW="1574800" imgH="203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2362" y="4050032"/>
                        <a:ext cx="28606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819959331"/>
              </p:ext>
            </p:extLst>
          </p:nvPr>
        </p:nvGraphicFramePr>
        <p:xfrm>
          <a:off x="2260467" y="5943800"/>
          <a:ext cx="2185986" cy="470285"/>
        </p:xfrm>
        <a:graphic>
          <a:graphicData uri="http://schemas.openxmlformats.org/presentationml/2006/ole">
            <mc:AlternateContent xmlns:mc="http://schemas.openxmlformats.org/markup-compatibility/2006">
              <mc:Choice xmlns:v="urn:schemas-microsoft-com:vml" Requires="v">
                <p:oleObj spid="_x0000_s4341" name="Equation" r:id="rId9" imgW="1028520" imgH="228600" progId="Equation.3">
                  <p:embed/>
                </p:oleObj>
              </mc:Choice>
              <mc:Fallback>
                <p:oleObj name="Equation" r:id="rId9" imgW="102852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0467" y="5943800"/>
                        <a:ext cx="2185986" cy="470285"/>
                      </a:xfrm>
                      <a:prstGeom prst="rect">
                        <a:avLst/>
                      </a:prstGeom>
                      <a:noFill/>
                      <a:ln w="9525">
                        <a:noFill/>
                        <a:miter lim="800000"/>
                        <a:headEnd/>
                        <a:tailEnd/>
                      </a:ln>
                    </p:spPr>
                  </p:pic>
                </p:oleObj>
              </mc:Fallback>
            </mc:AlternateContent>
          </a:graphicData>
        </a:graphic>
      </p:graphicFrame>
    </p:spTree>
    <p:extLst>
      <p:ext uri="{BB962C8B-B14F-4D97-AF65-F5344CB8AC3E}">
        <p14:creationId xmlns:p14="http://schemas.microsoft.com/office/powerpoint/2010/main" val="16552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quarter" idx="13"/>
          </p:nvPr>
        </p:nvSpPr>
        <p:spPr/>
        <p:txBody>
          <a:bodyPr/>
          <a:lstStyle/>
          <a:p>
            <a:pPr marL="0" indent="0" algn="just">
              <a:buNone/>
            </a:pPr>
            <a:r>
              <a:rPr lang="en-US" b="1" dirty="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Example] </a:t>
            </a:r>
            <a:r>
              <a:rPr lang="en-US" dirty="0" smtClean="0">
                <a:latin typeface="Arial" panose="020B0604020202020204" pitchFamily="34" charset="0"/>
                <a:cs typeface="Arial" panose="020B0604020202020204" pitchFamily="34" charset="0"/>
              </a:rPr>
              <a:t>Write </a:t>
            </a:r>
            <a:r>
              <a:rPr lang="en-US" dirty="0">
                <a:latin typeface="Arial" panose="020B0604020202020204" pitchFamily="34" charset="0"/>
                <a:cs typeface="Arial" panose="020B0604020202020204" pitchFamily="34" charset="0"/>
              </a:rPr>
              <a:t>down the first five terms of the arithmetic sequence with first term </a:t>
            </a:r>
            <a:r>
              <a:rPr lang="en-US" dirty="0">
                <a:latin typeface="Times New Roman" panose="02020603050405020304" pitchFamily="18" charset="0"/>
                <a:cs typeface="Times New Roman" panose="02020603050405020304" pitchFamily="18" charset="0"/>
              </a:rPr>
              <a:t>2</a:t>
            </a:r>
            <a:r>
              <a:rPr lang="en-US" dirty="0">
                <a:latin typeface="Arial" panose="020B0604020202020204" pitchFamily="34" charset="0"/>
                <a:cs typeface="Arial" panose="020B0604020202020204" pitchFamily="34" charset="0"/>
              </a:rPr>
              <a:t> and common difference </a:t>
            </a:r>
            <a:r>
              <a:rPr lang="en-US" dirty="0">
                <a:latin typeface="Times New Roman" panose="02020603050405020304" pitchFamily="18" charset="0"/>
                <a:cs typeface="Times New Roman" panose="02020603050405020304" pitchFamily="18" charset="0"/>
              </a:rPr>
              <a:t>5</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Determine the </a:t>
            </a:r>
            <a:r>
              <a:rPr lang="en-US" dirty="0">
                <a:latin typeface="Arial" panose="020B0604020202020204" pitchFamily="34" charset="0"/>
                <a:cs typeface="Arial" panose="020B0604020202020204" pitchFamily="34" charset="0"/>
              </a:rPr>
              <a:t>10th term, </a:t>
            </a:r>
            <a:r>
              <a:rPr lang="en-SG" i="1" dirty="0">
                <a:latin typeface="Times New Roman" panose="02020603050405020304" pitchFamily="18" charset="0"/>
                <a:cs typeface="Times New Roman" panose="02020603050405020304" pitchFamily="18" charset="0"/>
              </a:rPr>
              <a:t>T</a:t>
            </a:r>
            <a:r>
              <a:rPr lang="en-SG" baseline="-25000" dirty="0">
                <a:latin typeface="Times New Roman" panose="02020603050405020304" pitchFamily="18" charset="0"/>
                <a:cs typeface="Times New Roman" panose="02020603050405020304" pitchFamily="18" charset="0"/>
              </a:rPr>
              <a:t>10</a:t>
            </a:r>
            <a:r>
              <a:rPr lang="en-SG" dirty="0">
                <a:latin typeface="Times New Roman" panose="02020603050405020304" pitchFamily="18" charset="0"/>
                <a:cs typeface="Times New Roman" panose="02020603050405020304" pitchFamily="18" charset="0"/>
              </a:rPr>
              <a:t>.</a:t>
            </a:r>
            <a:endParaRPr lang="en-US" dirty="0">
              <a:latin typeface="Arial" panose="020B0604020202020204" pitchFamily="34" charset="0"/>
              <a:cs typeface="Arial" panose="020B0604020202020204" pitchFamily="34" charset="0"/>
            </a:endParaRPr>
          </a:p>
          <a:p>
            <a:pPr marL="0" indent="0">
              <a:buNone/>
            </a:pPr>
            <a:endParaRPr lang="en-GB" dirty="0"/>
          </a:p>
        </p:txBody>
      </p:sp>
      <p:sp>
        <p:nvSpPr>
          <p:cNvPr id="6" name="TextBox 5"/>
          <p:cNvSpPr txBox="1"/>
          <p:nvPr/>
        </p:nvSpPr>
        <p:spPr>
          <a:xfrm>
            <a:off x="668740" y="2197246"/>
            <a:ext cx="7792872" cy="4154984"/>
          </a:xfrm>
          <a:prstGeom prst="rect">
            <a:avLst/>
          </a:prstGeom>
          <a:solidFill>
            <a:schemeClr val="accent5">
              <a:lumMod val="20000"/>
              <a:lumOff val="80000"/>
            </a:schemeClr>
          </a:solid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[Solution]</a:t>
            </a:r>
          </a:p>
          <a:p>
            <a:pPr algn="just"/>
            <a:r>
              <a:rPr lang="en-US" sz="2400" dirty="0" smtClean="0">
                <a:latin typeface="Arial" panose="020B0604020202020204" pitchFamily="34" charset="0"/>
                <a:cs typeface="Arial" panose="020B0604020202020204" pitchFamily="34" charset="0"/>
              </a:rPr>
              <a:t> </a:t>
            </a:r>
            <a:r>
              <a:rPr lang="en-US" sz="2400" i="1" dirty="0"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 2, </a:t>
            </a:r>
            <a:r>
              <a:rPr lang="en-US" sz="2400" i="1" dirty="0"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 5</a:t>
            </a:r>
          </a:p>
          <a:p>
            <a:pPr algn="just"/>
            <a:r>
              <a:rPr lang="en-US" sz="2400" dirty="0" smtClean="0">
                <a:latin typeface="Arial" panose="020B0604020202020204" pitchFamily="34" charset="0"/>
                <a:cs typeface="Arial" panose="020B0604020202020204" pitchFamily="34" charset="0"/>
              </a:rPr>
              <a:t>The first five terms of the arithmetic sequence are:</a:t>
            </a:r>
          </a:p>
          <a:p>
            <a:pPr algn="ctr"/>
            <a:r>
              <a:rPr lang="en-US" sz="2400" dirty="0" smtClean="0">
                <a:latin typeface="Times New Roman" panose="02020603050405020304" pitchFamily="18" charset="0"/>
                <a:cs typeface="Times New Roman" panose="02020603050405020304" pitchFamily="18" charset="0"/>
              </a:rPr>
              <a:t>2,  7,  12,  17,  22</a:t>
            </a:r>
            <a:r>
              <a:rPr lang="en-US" sz="2400" dirty="0" smtClean="0">
                <a:latin typeface="Arial" panose="020B0604020202020204" pitchFamily="34" charset="0"/>
                <a:cs typeface="Arial" panose="020B0604020202020204" pitchFamily="34" charset="0"/>
              </a:rPr>
              <a:t>.</a:t>
            </a:r>
          </a:p>
          <a:p>
            <a:pPr algn="just"/>
            <a:endParaRPr lang="en-US" sz="2400" dirty="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10th term, </a:t>
            </a: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p:txBody>
      </p:sp>
      <p:grpSp>
        <p:nvGrpSpPr>
          <p:cNvPr id="9" name="Group 8"/>
          <p:cNvGrpSpPr/>
          <p:nvPr/>
        </p:nvGrpSpPr>
        <p:grpSpPr>
          <a:xfrm>
            <a:off x="4058585" y="4076432"/>
            <a:ext cx="3166065" cy="400110"/>
            <a:chOff x="4510584" y="4895335"/>
            <a:chExt cx="3166065" cy="400110"/>
          </a:xfrm>
        </p:grpSpPr>
        <p:cxnSp>
          <p:nvCxnSpPr>
            <p:cNvPr id="4" name="Straight Arrow Connector 3"/>
            <p:cNvCxnSpPr/>
            <p:nvPr/>
          </p:nvCxnSpPr>
          <p:spPr>
            <a:xfrm flipH="1">
              <a:off x="4510584" y="5109029"/>
              <a:ext cx="1774102" cy="0"/>
            </a:xfrm>
            <a:prstGeom prst="straightConnector1">
              <a:avLst/>
            </a:prstGeom>
            <a:ln>
              <a:solidFill>
                <a:srgbClr val="3333FF"/>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270172" y="4895335"/>
              <a:ext cx="1406477" cy="400110"/>
            </a:xfrm>
            <a:prstGeom prst="rect">
              <a:avLst/>
            </a:prstGeom>
            <a:noFill/>
          </p:spPr>
          <p:txBody>
            <a:bodyPr wrap="square" rtlCol="0">
              <a:spAutoFit/>
            </a:bodyPr>
            <a:lstStyle/>
            <a:p>
              <a:r>
                <a:rPr lang="en-US" sz="2000" b="1" dirty="0" smtClean="0">
                  <a:solidFill>
                    <a:srgbClr val="3333FF"/>
                  </a:solidFill>
                  <a:latin typeface="Arial" panose="020B0604020202020204" pitchFamily="34" charset="0"/>
                  <a:cs typeface="Arial" panose="020B0604020202020204" pitchFamily="34" charset="0"/>
                </a:rPr>
                <a:t>Correct?</a:t>
              </a:r>
              <a:endParaRPr lang="en-SG" sz="2000" b="1" dirty="0">
                <a:solidFill>
                  <a:srgbClr val="3333FF"/>
                </a:solidFill>
                <a:latin typeface="Arial" panose="020B0604020202020204" pitchFamily="34" charset="0"/>
                <a:cs typeface="Arial" panose="020B0604020202020204" pitchFamily="34" charset="0"/>
              </a:endParaRPr>
            </a:p>
          </p:txBody>
        </p:sp>
      </p:grpSp>
      <p:sp>
        <p:nvSpPr>
          <p:cNvPr id="7" name="Slide Number Placeholder 6"/>
          <p:cNvSpPr>
            <a:spLocks noGrp="1"/>
          </p:cNvSpPr>
          <p:nvPr>
            <p:ph type="sldNum" sz="quarter" idx="12"/>
          </p:nvPr>
        </p:nvSpPr>
        <p:spPr/>
        <p:txBody>
          <a:bodyPr/>
          <a:lstStyle/>
          <a:p>
            <a:fld id="{6767FADE-2612-3649-B495-F644A23F288B}" type="slidenum">
              <a:rPr lang="en-US" smtClean="0"/>
              <a:pPr/>
              <a:t>11</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702915410"/>
              </p:ext>
            </p:extLst>
          </p:nvPr>
        </p:nvGraphicFramePr>
        <p:xfrm>
          <a:off x="2229921" y="4058138"/>
          <a:ext cx="1695996" cy="447432"/>
        </p:xfrm>
        <a:graphic>
          <a:graphicData uri="http://schemas.openxmlformats.org/presentationml/2006/ole">
            <mc:AlternateContent xmlns:mc="http://schemas.openxmlformats.org/markup-compatibility/2006">
              <mc:Choice xmlns:v="urn:schemas-microsoft-com:vml" Requires="v">
                <p:oleObj spid="_x0000_s5244" name="Equation" r:id="rId3" imgW="838080" imgH="228600" progId="Equation.3">
                  <p:embed/>
                </p:oleObj>
              </mc:Choice>
              <mc:Fallback>
                <p:oleObj name="Equation" r:id="rId3" imgW="838080" imgH="228600" progId="Equation.3">
                  <p:embed/>
                  <p:pic>
                    <p:nvPicPr>
                      <p:cNvPr id="0" name=""/>
                      <p:cNvPicPr>
                        <a:picLocks noChangeAspect="1" noChangeArrowheads="1"/>
                      </p:cNvPicPr>
                      <p:nvPr/>
                    </p:nvPicPr>
                    <p:blipFill>
                      <a:blip r:embed="rId4"/>
                      <a:srcRect/>
                      <a:stretch>
                        <a:fillRect/>
                      </a:stretch>
                    </p:blipFill>
                    <p:spPr bwMode="auto">
                      <a:xfrm>
                        <a:off x="2229921" y="4058138"/>
                        <a:ext cx="1695996" cy="447432"/>
                      </a:xfrm>
                      <a:prstGeom prst="rect">
                        <a:avLst/>
                      </a:prstGeom>
                      <a:noFill/>
                      <a:ln>
                        <a:noFill/>
                      </a:ln>
                      <a:extLst/>
                    </p:spPr>
                  </p:pic>
                </p:oleObj>
              </mc:Fallback>
            </mc:AlternateContent>
          </a:graphicData>
        </a:graphic>
      </p:graphicFrame>
      <p:sp>
        <p:nvSpPr>
          <p:cNvPr id="19" name="Title 12"/>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Arithmetic Sequences - </a:t>
            </a:r>
            <a:r>
              <a:rPr lang="en-US" i="1" dirty="0">
                <a:latin typeface="Times New Roman" panose="02020603050405020304" pitchFamily="18" charset="0"/>
                <a:cs typeface="Times New Roman" panose="02020603050405020304" pitchFamily="18" charset="0"/>
              </a:rPr>
              <a:t>n</a:t>
            </a:r>
            <a:r>
              <a:rPr lang="en-US" dirty="0">
                <a:latin typeface="Arial" panose="020B0604020202020204" pitchFamily="34" charset="0"/>
                <a:cs typeface="Arial" panose="020B0604020202020204" pitchFamily="34" charset="0"/>
              </a:rPr>
              <a:t>th </a:t>
            </a:r>
            <a:r>
              <a:rPr lang="en-US" dirty="0" smtClean="0">
                <a:latin typeface="Arial" panose="020B0604020202020204" pitchFamily="34" charset="0"/>
                <a:cs typeface="Arial" panose="020B0604020202020204" pitchFamily="34" charset="0"/>
              </a:rPr>
              <a:t>term</a:t>
            </a:r>
            <a:endParaRPr lang="en-GB" dirty="0"/>
          </a:p>
        </p:txBody>
      </p:sp>
      <p:graphicFrame>
        <p:nvGraphicFramePr>
          <p:cNvPr id="2" name="Object 1"/>
          <p:cNvGraphicFramePr>
            <a:graphicFrameLocks noChangeAspect="1"/>
          </p:cNvGraphicFramePr>
          <p:nvPr>
            <p:extLst>
              <p:ext uri="{D42A27DB-BD31-4B8C-83A1-F6EECF244321}">
                <p14:modId xmlns:p14="http://schemas.microsoft.com/office/powerpoint/2010/main" val="3689676185"/>
              </p:ext>
            </p:extLst>
          </p:nvPr>
        </p:nvGraphicFramePr>
        <p:xfrm>
          <a:off x="2229467" y="4585189"/>
          <a:ext cx="2289787" cy="1689912"/>
        </p:xfrm>
        <a:graphic>
          <a:graphicData uri="http://schemas.openxmlformats.org/presentationml/2006/ole">
            <mc:AlternateContent xmlns:mc="http://schemas.openxmlformats.org/markup-compatibility/2006">
              <mc:Choice xmlns:v="urn:schemas-microsoft-com:vml" Requires="v">
                <p:oleObj spid="_x0000_s5245" name="Equation" r:id="rId5" imgW="1130040" imgH="863280" progId="Equation.3">
                  <p:embed/>
                </p:oleObj>
              </mc:Choice>
              <mc:Fallback>
                <p:oleObj name="Equation" r:id="rId5" imgW="1130040" imgH="863280" progId="Equation.3">
                  <p:embed/>
                  <p:pic>
                    <p:nvPicPr>
                      <p:cNvPr id="0" name="Object 2"/>
                      <p:cNvPicPr>
                        <a:picLocks noChangeAspect="1" noChangeArrowheads="1"/>
                      </p:cNvPicPr>
                      <p:nvPr/>
                    </p:nvPicPr>
                    <p:blipFill>
                      <a:blip r:embed="rId6"/>
                      <a:srcRect/>
                      <a:stretch>
                        <a:fillRect/>
                      </a:stretch>
                    </p:blipFill>
                    <p:spPr bwMode="auto">
                      <a:xfrm>
                        <a:off x="2229467" y="4585189"/>
                        <a:ext cx="2289787" cy="1689912"/>
                      </a:xfrm>
                      <a:prstGeom prst="rect">
                        <a:avLst/>
                      </a:prstGeom>
                      <a:noFill/>
                      <a:ln>
                        <a:noFill/>
                      </a:ln>
                    </p:spPr>
                  </p:pic>
                </p:oleObj>
              </mc:Fallback>
            </mc:AlternateContent>
          </a:graphicData>
        </a:graphic>
      </p:graphicFrame>
      <p:sp>
        <p:nvSpPr>
          <p:cNvPr id="5" name="Oval 4"/>
          <p:cNvSpPr/>
          <p:nvPr/>
        </p:nvSpPr>
        <p:spPr>
          <a:xfrm>
            <a:off x="3334821" y="4058138"/>
            <a:ext cx="406400" cy="418404"/>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grpSp>
        <p:nvGrpSpPr>
          <p:cNvPr id="14" name="Group 13"/>
          <p:cNvGrpSpPr/>
          <p:nvPr/>
        </p:nvGrpSpPr>
        <p:grpSpPr>
          <a:xfrm>
            <a:off x="3334821" y="3905406"/>
            <a:ext cx="406400" cy="748990"/>
            <a:chOff x="3280229" y="4424030"/>
            <a:chExt cx="406400" cy="748990"/>
          </a:xfrm>
        </p:grpSpPr>
        <p:cxnSp>
          <p:nvCxnSpPr>
            <p:cNvPr id="11" name="Straight Connector 10"/>
            <p:cNvCxnSpPr/>
            <p:nvPr/>
          </p:nvCxnSpPr>
          <p:spPr>
            <a:xfrm>
              <a:off x="3280229" y="4424030"/>
              <a:ext cx="406400" cy="7285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3280229" y="4444479"/>
              <a:ext cx="384628" cy="7285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9856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4148" y="967753"/>
            <a:ext cx="7792872" cy="830997"/>
          </a:xfrm>
          <a:prstGeom prst="rect">
            <a:avLst/>
          </a:prstGeom>
          <a:noFill/>
          <a:ln w="25400">
            <a:noFill/>
          </a:ln>
        </p:spPr>
        <p:txBody>
          <a:bodyPr wrap="square" rtlCol="0">
            <a:spAutoFit/>
          </a:bodyPr>
          <a:lstStyle/>
          <a:p>
            <a:r>
              <a:rPr lang="en-US" sz="2400" dirty="0" smtClean="0">
                <a:latin typeface="Arial" panose="020B0604020202020204" pitchFamily="34" charset="0"/>
                <a:cs typeface="Arial" panose="020B0604020202020204" pitchFamily="34" charset="0"/>
              </a:rPr>
              <a:t>The first term of an arithmetic sequence is 5 and the sixth term is 40. Find the 717</a:t>
            </a:r>
            <a:r>
              <a:rPr lang="en-US" sz="2400" baseline="30000" dirty="0" smtClean="0">
                <a:latin typeface="Arial" panose="020B0604020202020204" pitchFamily="34" charset="0"/>
                <a:cs typeface="Arial" panose="020B0604020202020204" pitchFamily="34" charset="0"/>
              </a:rPr>
              <a:t>th</a:t>
            </a:r>
            <a:r>
              <a:rPr lang="en-US" sz="2400" dirty="0" smtClean="0">
                <a:latin typeface="Arial" panose="020B0604020202020204" pitchFamily="34" charset="0"/>
                <a:cs typeface="Arial" panose="020B0604020202020204" pitchFamily="34" charset="0"/>
              </a:rPr>
              <a:t> term of the sequence</a:t>
            </a:r>
            <a:r>
              <a:rPr lang="en-US" sz="2400" dirty="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767FADE-2612-3649-B495-F644A23F288B}" type="slidenum">
              <a:rPr lang="en-US" smtClean="0"/>
              <a:pPr/>
              <a:t>12</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486" y="0"/>
            <a:ext cx="895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2"/>
          <p:cNvSpPr txBox="1">
            <a:spLocks/>
          </p:cNvSpPr>
          <p:nvPr/>
        </p:nvSpPr>
        <p:spPr>
          <a:xfrm>
            <a:off x="665163" y="261543"/>
            <a:ext cx="6211928" cy="604593"/>
          </a:xfrm>
          <a:prstGeom prst="rect">
            <a:avLst/>
          </a:prstGeom>
        </p:spPr>
        <p:txBody>
          <a:bodyPr>
            <a:noAutofit/>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latin typeface="Arial" panose="020B0604020202020204" pitchFamily="34" charset="0"/>
                <a:cs typeface="Arial" panose="020B0604020202020204" pitchFamily="34" charset="0"/>
              </a:rPr>
              <a:t>Test yourself</a:t>
            </a:r>
            <a:endParaRPr lang="en-GB" sz="3200" dirty="0"/>
          </a:p>
        </p:txBody>
      </p:sp>
    </p:spTree>
    <p:extLst>
      <p:ext uri="{BB962C8B-B14F-4D97-AF65-F5344CB8AC3E}">
        <p14:creationId xmlns:p14="http://schemas.microsoft.com/office/powerpoint/2010/main" val="4105295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4148" y="967753"/>
            <a:ext cx="7792872" cy="1200329"/>
          </a:xfrm>
          <a:prstGeom prst="rect">
            <a:avLst/>
          </a:prstGeom>
          <a:noFill/>
          <a:ln w="25400">
            <a:noFill/>
          </a:ln>
        </p:spPr>
        <p:txBody>
          <a:bodyPr wrap="square" rtlCol="0">
            <a:spAutoFit/>
          </a:bodyPr>
          <a:lstStyle/>
          <a:p>
            <a:pPr lvl="0"/>
            <a:r>
              <a:rPr lang="en-US" sz="2400" dirty="0">
                <a:latin typeface="Arial" panose="020B0604020202020204" pitchFamily="34" charset="0"/>
                <a:cs typeface="Arial" panose="020B0604020202020204" pitchFamily="34" charset="0"/>
              </a:rPr>
              <a:t>Given that an arithmetic sequence has first term </a:t>
            </a:r>
            <a:r>
              <a:rPr lang="en-US" sz="2400" i="1" dirty="0" smtClean="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 60</a:t>
            </a:r>
            <a:r>
              <a:rPr lang="en-US" sz="2400" dirty="0" smtClean="0">
                <a:latin typeface="Arial" panose="020B0604020202020204" pitchFamily="34" charset="0"/>
                <a:cs typeface="Arial" panose="020B0604020202020204" pitchFamily="34" charset="0"/>
              </a:rPr>
              <a:t>, common difference </a:t>
            </a:r>
            <a:r>
              <a:rPr lang="en-US" sz="2400" i="1" dirty="0"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 –3 </a:t>
            </a:r>
            <a:r>
              <a:rPr lang="en-US" sz="2400" dirty="0">
                <a:latin typeface="Arial" panose="020B0604020202020204" pitchFamily="34" charset="0"/>
                <a:cs typeface="Arial" panose="020B0604020202020204" pitchFamily="34" charset="0"/>
              </a:rPr>
              <a:t>and </a:t>
            </a:r>
            <a:r>
              <a:rPr lang="en-US" sz="2400" i="1" dirty="0" err="1">
                <a:latin typeface="Times New Roman" panose="02020603050405020304" pitchFamily="18" charset="0"/>
                <a:cs typeface="Times New Roman" panose="02020603050405020304" pitchFamily="18" charset="0"/>
              </a:rPr>
              <a:t>T</a:t>
            </a:r>
            <a:r>
              <a:rPr lang="en-US" sz="2400" i="1" baseline="-25000" dirty="0" err="1">
                <a:latin typeface="Times New Roman" panose="02020603050405020304" pitchFamily="18" charset="0"/>
                <a:cs typeface="Times New Roman" panose="02020603050405020304" pitchFamily="18" charset="0"/>
              </a:rPr>
              <a:t>n</a:t>
            </a:r>
            <a:r>
              <a:rPr lang="en-US" sz="2400" dirty="0">
                <a:latin typeface="Arial" panose="020B0604020202020204" pitchFamily="34" charset="0"/>
                <a:cs typeface="Arial" panose="020B0604020202020204" pitchFamily="34" charset="0"/>
              </a:rPr>
              <a:t> term = </a:t>
            </a:r>
            <a:r>
              <a:rPr lang="en-US" sz="2400" dirty="0" smtClean="0">
                <a:latin typeface="Times New Roman" panose="02020603050405020304" pitchFamily="18" charset="0"/>
                <a:cs typeface="Times New Roman" panose="02020603050405020304" pitchFamily="18" charset="0"/>
              </a:rPr>
              <a:t>6</a:t>
            </a:r>
            <a:r>
              <a:rPr lang="en-US" sz="2400" dirty="0" smtClean="0">
                <a:latin typeface="Arial" panose="020B0604020202020204" pitchFamily="34" charset="0"/>
                <a:cs typeface="Arial" panose="020B0604020202020204" pitchFamily="34" charset="0"/>
              </a:rPr>
              <a:t>. Find </a:t>
            </a:r>
            <a:r>
              <a:rPr lang="en-US" sz="2400" dirty="0">
                <a:latin typeface="Arial" panose="020B0604020202020204" pitchFamily="34" charset="0"/>
                <a:cs typeface="Arial" panose="020B0604020202020204" pitchFamily="34" charset="0"/>
              </a:rPr>
              <a:t>the number of terms</a:t>
            </a:r>
            <a:r>
              <a:rPr lang="en-US" sz="2400" dirty="0" smtClean="0">
                <a:latin typeface="Arial" panose="020B0604020202020204" pitchFamily="34" charset="0"/>
                <a:cs typeface="Arial" panose="020B0604020202020204" pitchFamily="34" charset="0"/>
              </a:rPr>
              <a:t>,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of this </a:t>
            </a:r>
            <a:r>
              <a:rPr lang="en-US" sz="2400" dirty="0" smtClean="0">
                <a:latin typeface="Arial" panose="020B0604020202020204" pitchFamily="34" charset="0"/>
                <a:cs typeface="Arial" panose="020B0604020202020204" pitchFamily="34" charset="0"/>
              </a:rPr>
              <a:t>arithmetic sequence</a:t>
            </a:r>
            <a:r>
              <a:rPr lang="en-US" sz="2400" dirty="0">
                <a:latin typeface="Arial" panose="020B0604020202020204" pitchFamily="34" charset="0"/>
                <a:cs typeface="Arial" panose="020B0604020202020204" pitchFamily="34" charset="0"/>
              </a:rPr>
              <a:t>.</a:t>
            </a:r>
            <a:endParaRPr lang="en-SG"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767FADE-2612-3649-B495-F644A23F288B}" type="slidenum">
              <a:rPr lang="en-US" smtClean="0"/>
              <a:pPr/>
              <a:t>13</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486" y="0"/>
            <a:ext cx="895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2"/>
          <p:cNvSpPr txBox="1">
            <a:spLocks/>
          </p:cNvSpPr>
          <p:nvPr/>
        </p:nvSpPr>
        <p:spPr>
          <a:xfrm>
            <a:off x="665163" y="261543"/>
            <a:ext cx="6211928" cy="604593"/>
          </a:xfrm>
          <a:prstGeom prst="rect">
            <a:avLst/>
          </a:prstGeom>
        </p:spPr>
        <p:txBody>
          <a:bodyPr>
            <a:noAutofit/>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latin typeface="Arial" panose="020B0604020202020204" pitchFamily="34" charset="0"/>
                <a:cs typeface="Arial" panose="020B0604020202020204" pitchFamily="34" charset="0"/>
              </a:rPr>
              <a:t>Think-pair-share</a:t>
            </a:r>
            <a:endParaRPr lang="en-GB" sz="3200" dirty="0"/>
          </a:p>
        </p:txBody>
      </p:sp>
    </p:spTree>
    <p:extLst>
      <p:ext uri="{BB962C8B-B14F-4D97-AF65-F5344CB8AC3E}">
        <p14:creationId xmlns:p14="http://schemas.microsoft.com/office/powerpoint/2010/main" val="3796864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149" y="1132853"/>
            <a:ext cx="7792872" cy="4154984"/>
          </a:xfrm>
          <a:prstGeom prst="rect">
            <a:avLst/>
          </a:prstGeom>
          <a:solidFill>
            <a:srgbClr val="FFFF00"/>
          </a:solidFill>
          <a:ln w="25400">
            <a:solidFill>
              <a:srgbClr val="FF0000"/>
            </a:solidFill>
          </a:ln>
        </p:spPr>
        <p:txBody>
          <a:bodyPr wrap="square" rtlCol="0">
            <a:spAutoFit/>
          </a:bodyPr>
          <a:lstStyle/>
          <a:p>
            <a:pPr marL="457200" indent="-4572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Consider an </a:t>
            </a:r>
            <a:r>
              <a:rPr lang="en-US" sz="2400" dirty="0">
                <a:latin typeface="Arial" panose="020B0604020202020204" pitchFamily="34" charset="0"/>
                <a:cs typeface="Arial" panose="020B0604020202020204" pitchFamily="34" charset="0"/>
              </a:rPr>
              <a:t>arithmetic sequence of the form:</a:t>
            </a:r>
          </a:p>
          <a:p>
            <a:pPr algn="just"/>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where</a:t>
            </a:r>
            <a:r>
              <a:rPr lang="en-SG" sz="2400" dirty="0" smtClean="0">
                <a:latin typeface="Arial" panose="020B0604020202020204" pitchFamily="34" charset="0"/>
                <a:cs typeface="Arial" panose="020B0604020202020204" pitchFamily="34" charset="0"/>
              </a:rPr>
              <a:t>  </a:t>
            </a:r>
            <a:r>
              <a:rPr lang="en-US" sz="2400" i="1" dirty="0" smtClean="0">
                <a:latin typeface="Times New Roman" panose="02020603050405020304" pitchFamily="18" charset="0"/>
                <a:cs typeface="Times New Roman" panose="02020603050405020304" pitchFamily="18" charset="0"/>
              </a:rPr>
              <a:t>a </a:t>
            </a:r>
            <a:r>
              <a:rPr lang="en-SG" sz="2400" dirty="0" smtClean="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first term</a:t>
            </a:r>
          </a:p>
          <a:p>
            <a:pPr algn="just"/>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a:latin typeface="Times New Roman" panose="02020603050405020304" pitchFamily="18" charset="0"/>
                <a:cs typeface="Times New Roman" panose="02020603050405020304" pitchFamily="18" charset="0"/>
              </a:rPr>
              <a:t>d</a:t>
            </a:r>
            <a:r>
              <a:rPr lang="en-US" sz="2400" i="1" dirty="0" smtClean="0">
                <a:latin typeface="Times New Roman" panose="02020603050405020304" pitchFamily="18" charset="0"/>
                <a:cs typeface="Times New Roman" panose="02020603050405020304" pitchFamily="18" charset="0"/>
              </a:rPr>
              <a:t> </a:t>
            </a:r>
            <a:r>
              <a:rPr lang="en-SG" sz="2400" dirty="0" smtClean="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common difference </a:t>
            </a:r>
            <a:endParaRPr lang="en-SG" sz="2400" dirty="0" smtClean="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SG" sz="2400" i="1" dirty="0">
                <a:latin typeface="Times New Roman" panose="02020603050405020304" pitchFamily="18" charset="0"/>
                <a:cs typeface="Times New Roman" panose="02020603050405020304" pitchFamily="18" charset="0"/>
              </a:rPr>
              <a:t> </a:t>
            </a:r>
            <a:r>
              <a:rPr lang="en-SG" sz="2400" i="1" dirty="0" smtClean="0">
                <a:latin typeface="Times New Roman" panose="02020603050405020304" pitchFamily="18" charset="0"/>
                <a:cs typeface="Times New Roman" panose="02020603050405020304" pitchFamily="18" charset="0"/>
              </a:rPr>
              <a:t>	</a:t>
            </a:r>
            <a:r>
              <a:rPr lang="en-SG" sz="2400" i="1" dirty="0" err="1" smtClean="0">
                <a:latin typeface="Times New Roman" panose="02020603050405020304" pitchFamily="18" charset="0"/>
                <a:cs typeface="Times New Roman" panose="02020603050405020304" pitchFamily="18" charset="0"/>
              </a:rPr>
              <a:t>T</a:t>
            </a:r>
            <a:r>
              <a:rPr lang="en-SG" sz="2400" i="1" baseline="-25000" dirty="0" err="1" smtClean="0">
                <a:latin typeface="Times New Roman" panose="02020603050405020304" pitchFamily="18" charset="0"/>
                <a:cs typeface="Times New Roman" panose="02020603050405020304" pitchFamily="18" charset="0"/>
              </a:rPr>
              <a:t>n</a:t>
            </a:r>
            <a:r>
              <a:rPr lang="en-SG" sz="2400" i="1" baseline="-25000" dirty="0" smtClean="0">
                <a:latin typeface="Times New Roman" panose="02020603050405020304" pitchFamily="18" charset="0"/>
                <a:cs typeface="Times New Roman" panose="02020603050405020304" pitchFamily="18" charset="0"/>
              </a:rPr>
              <a:t> </a:t>
            </a:r>
            <a:r>
              <a:rPr lang="en-SG" sz="2400" dirty="0" smtClean="0">
                <a:latin typeface="Arial" panose="020B0604020202020204" pitchFamily="34" charset="0"/>
                <a:cs typeface="Arial" panose="020B0604020202020204" pitchFamily="34" charset="0"/>
              </a:rPr>
              <a:t>= </a:t>
            </a:r>
            <a:r>
              <a:rPr lang="en-US" sz="2400" i="1" dirty="0" smtClean="0">
                <a:latin typeface="Times New Roman" panose="02020603050405020304" pitchFamily="18" charset="0"/>
                <a:cs typeface="Times New Roman" panose="02020603050405020304" pitchFamily="18" charset="0"/>
              </a:rPr>
              <a:t>n</a:t>
            </a:r>
            <a:r>
              <a:rPr lang="en-SG" sz="2400" dirty="0" err="1" smtClean="0">
                <a:latin typeface="Arial" panose="020B0604020202020204" pitchFamily="34" charset="0"/>
                <a:cs typeface="Arial" panose="020B0604020202020204" pitchFamily="34" charset="0"/>
              </a:rPr>
              <a:t>th</a:t>
            </a:r>
            <a:r>
              <a:rPr lang="en-SG" sz="2400" dirty="0" smtClean="0">
                <a:latin typeface="Arial" panose="020B0604020202020204" pitchFamily="34" charset="0"/>
                <a:cs typeface="Arial" panose="020B0604020202020204" pitchFamily="34" charset="0"/>
              </a:rPr>
              <a:t> term </a:t>
            </a:r>
            <a:endParaRPr lang="en-SG"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 sum of the first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Arial" panose="020B0604020202020204" pitchFamily="34" charset="0"/>
                <a:cs typeface="Arial" panose="020B0604020202020204" pitchFamily="34" charset="0"/>
              </a:rPr>
              <a:t> </a:t>
            </a:r>
            <a:r>
              <a:rPr lang="en-SG" sz="2400" dirty="0" smtClean="0">
                <a:latin typeface="Arial" panose="020B0604020202020204" pitchFamily="34" charset="0"/>
                <a:cs typeface="Arial" panose="020B0604020202020204" pitchFamily="34" charset="0"/>
              </a:rPr>
              <a:t>terms of the arithmetic 	sequence is given by </a:t>
            </a:r>
          </a:p>
          <a:p>
            <a:pPr algn="just"/>
            <a:endParaRPr lang="en-SG" sz="2400" dirty="0" smtClean="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algn="just"/>
            <a:endParaRPr lang="en-SG" sz="2400" b="1" dirty="0" smtClean="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6767FADE-2612-3649-B495-F644A23F288B}" type="slidenum">
              <a:rPr lang="en-US" smtClean="0"/>
              <a:pPr/>
              <a:t>14</a:t>
            </a:fld>
            <a:endParaRPr lang="en-US"/>
          </a:p>
        </p:txBody>
      </p:sp>
      <p:sp>
        <p:nvSpPr>
          <p:cNvPr id="7" name="TextBox 6"/>
          <p:cNvSpPr txBox="1"/>
          <p:nvPr/>
        </p:nvSpPr>
        <p:spPr>
          <a:xfrm>
            <a:off x="614148" y="-80950"/>
            <a:ext cx="7519917"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Arithmetic Sequences – Sum of the first </a:t>
            </a:r>
            <a:r>
              <a:rPr lang="en-US" sz="3200" i="1" dirty="0" smtClean="0">
                <a:latin typeface="Times New Roman" panose="02020603050405020304" pitchFamily="18" charset="0"/>
                <a:cs typeface="Times New Roman" panose="02020603050405020304" pitchFamily="18" charset="0"/>
              </a:rPr>
              <a:t>n</a:t>
            </a:r>
            <a:r>
              <a:rPr lang="en-US" sz="3200" dirty="0" smtClean="0">
                <a:latin typeface="Arial" panose="020B0604020202020204" pitchFamily="34" charset="0"/>
                <a:cs typeface="Arial" panose="020B0604020202020204" pitchFamily="34" charset="0"/>
              </a:rPr>
              <a:t> terms</a:t>
            </a:r>
            <a:endParaRPr lang="en-SG" sz="3200" dirty="0">
              <a:latin typeface="Arial" panose="020B0604020202020204" pitchFamily="34" charset="0"/>
              <a:cs typeface="Arial" panose="020B060402020202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746248904"/>
              </p:ext>
            </p:extLst>
          </p:nvPr>
        </p:nvGraphicFramePr>
        <p:xfrm>
          <a:off x="1914635" y="1520770"/>
          <a:ext cx="5487651" cy="463803"/>
        </p:xfrm>
        <a:graphic>
          <a:graphicData uri="http://schemas.openxmlformats.org/presentationml/2006/ole">
            <mc:AlternateContent xmlns:mc="http://schemas.openxmlformats.org/markup-compatibility/2006">
              <mc:Choice xmlns:v="urn:schemas-microsoft-com:vml" Requires="v">
                <p:oleObj spid="_x0000_s8350" name="Equation" r:id="rId3" imgW="2336760" imgH="203040" progId="Equation.3">
                  <p:embed/>
                </p:oleObj>
              </mc:Choice>
              <mc:Fallback>
                <p:oleObj name="Equation" r:id="rId3" imgW="2336760" imgH="203040" progId="Equation.3">
                  <p:embed/>
                  <p:pic>
                    <p:nvPicPr>
                      <p:cNvPr id="0" name=""/>
                      <p:cNvPicPr>
                        <a:picLocks noChangeAspect="1" noChangeArrowheads="1"/>
                      </p:cNvPicPr>
                      <p:nvPr/>
                    </p:nvPicPr>
                    <p:blipFill>
                      <a:blip r:embed="rId4"/>
                      <a:srcRect/>
                      <a:stretch>
                        <a:fillRect/>
                      </a:stretch>
                    </p:blipFill>
                    <p:spPr bwMode="auto">
                      <a:xfrm>
                        <a:off x="1914635" y="1520770"/>
                        <a:ext cx="5487651" cy="463803"/>
                      </a:xfrm>
                      <a:prstGeom prst="rect">
                        <a:avLst/>
                      </a:prstGeom>
                      <a:noFill/>
                      <a:ln>
                        <a:noFill/>
                      </a:ln>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493083858"/>
              </p:ext>
            </p:extLst>
          </p:nvPr>
        </p:nvGraphicFramePr>
        <p:xfrm>
          <a:off x="3790873" y="2656353"/>
          <a:ext cx="1724553" cy="405989"/>
        </p:xfrm>
        <a:graphic>
          <a:graphicData uri="http://schemas.openxmlformats.org/presentationml/2006/ole">
            <mc:AlternateContent xmlns:mc="http://schemas.openxmlformats.org/markup-compatibility/2006">
              <mc:Choice xmlns:v="urn:schemas-microsoft-com:vml" Requires="v">
                <p:oleObj spid="_x0000_s8351" name="Equation" r:id="rId5" imgW="838080" imgH="203040" progId="Equation.3">
                  <p:embed/>
                </p:oleObj>
              </mc:Choice>
              <mc:Fallback>
                <p:oleObj name="Equation" r:id="rId5" imgW="838080" imgH="203040" progId="Equation.3">
                  <p:embed/>
                  <p:pic>
                    <p:nvPicPr>
                      <p:cNvPr id="0" name=""/>
                      <p:cNvPicPr>
                        <a:picLocks noChangeAspect="1" noChangeArrowheads="1"/>
                      </p:cNvPicPr>
                      <p:nvPr/>
                    </p:nvPicPr>
                    <p:blipFill>
                      <a:blip r:embed="rId6"/>
                      <a:srcRect/>
                      <a:stretch>
                        <a:fillRect/>
                      </a:stretch>
                    </p:blipFill>
                    <p:spPr bwMode="auto">
                      <a:xfrm>
                        <a:off x="3790873" y="2656353"/>
                        <a:ext cx="1724553" cy="405989"/>
                      </a:xfrm>
                      <a:prstGeom prst="rect">
                        <a:avLst/>
                      </a:prstGeom>
                      <a:noFill/>
                      <a:ln>
                        <a:noFill/>
                      </a:ln>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85688960"/>
              </p:ext>
            </p:extLst>
          </p:nvPr>
        </p:nvGraphicFramePr>
        <p:xfrm>
          <a:off x="2236345" y="4208430"/>
          <a:ext cx="4421820" cy="828028"/>
        </p:xfrm>
        <a:graphic>
          <a:graphicData uri="http://schemas.openxmlformats.org/presentationml/2006/ole">
            <mc:AlternateContent xmlns:mc="http://schemas.openxmlformats.org/markup-compatibility/2006">
              <mc:Choice xmlns:v="urn:schemas-microsoft-com:vml" Requires="v">
                <p:oleObj spid="_x0000_s8352" name="Equation" r:id="rId7" imgW="2044440" imgH="393480" progId="Equation.3">
                  <p:embed/>
                </p:oleObj>
              </mc:Choice>
              <mc:Fallback>
                <p:oleObj name="Equation" r:id="rId7" imgW="2044440" imgH="393480" progId="Equation.3">
                  <p:embed/>
                  <p:pic>
                    <p:nvPicPr>
                      <p:cNvPr id="0" name=""/>
                      <p:cNvPicPr>
                        <a:picLocks noChangeAspect="1" noChangeArrowheads="1"/>
                      </p:cNvPicPr>
                      <p:nvPr/>
                    </p:nvPicPr>
                    <p:blipFill>
                      <a:blip r:embed="rId8"/>
                      <a:srcRect/>
                      <a:stretch>
                        <a:fillRect/>
                      </a:stretch>
                    </p:blipFill>
                    <p:spPr bwMode="auto">
                      <a:xfrm>
                        <a:off x="2236345" y="4208430"/>
                        <a:ext cx="4421820" cy="828028"/>
                      </a:xfrm>
                      <a:prstGeom prst="rect">
                        <a:avLst/>
                      </a:prstGeom>
                      <a:solidFill>
                        <a:srgbClr val="FFC000"/>
                      </a:solidFill>
                      <a:ln>
                        <a:solidFill>
                          <a:schemeClr val="tx1"/>
                        </a:solidFill>
                      </a:ln>
                    </p:spPr>
                  </p:pic>
                </p:oleObj>
              </mc:Fallback>
            </mc:AlternateContent>
          </a:graphicData>
        </a:graphic>
      </p:graphicFrame>
    </p:spTree>
    <p:extLst>
      <p:ext uri="{BB962C8B-B14F-4D97-AF65-F5344CB8AC3E}">
        <p14:creationId xmlns:p14="http://schemas.microsoft.com/office/powerpoint/2010/main" val="2018710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3"/>
          </p:nvPr>
        </p:nvSpPr>
        <p:spPr/>
        <p:txBody>
          <a:bodyPr/>
          <a:lstStyle/>
          <a:p>
            <a:pPr marL="0" indent="0" algn="just">
              <a:buNone/>
            </a:pPr>
            <a:r>
              <a:rPr lang="en-US" b="1" dirty="0">
                <a:latin typeface="Arial" panose="020B0604020202020204" pitchFamily="34" charset="0"/>
                <a:cs typeface="Arial" panose="020B0604020202020204" pitchFamily="34" charset="0"/>
              </a:rPr>
              <a:t>[Proof]</a:t>
            </a:r>
          </a:p>
          <a:p>
            <a:pPr marL="0" indent="0" algn="just">
              <a:buNone/>
            </a:pPr>
            <a:r>
              <a:rPr lang="en-US" dirty="0">
                <a:latin typeface="Arial" panose="020B0604020202020204" pitchFamily="34" charset="0"/>
                <a:cs typeface="Arial" panose="020B0604020202020204" pitchFamily="34" charset="0"/>
              </a:rPr>
              <a:t>Let a general arithmetic sequence containing </a:t>
            </a:r>
            <a:r>
              <a:rPr lang="en-US" i="1" dirty="0" smtClean="0">
                <a:latin typeface="Times New Roman" panose="02020603050405020304" pitchFamily="18" charset="0"/>
                <a:cs typeface="Times New Roman" panose="02020603050405020304" pitchFamily="18" charset="0"/>
              </a:rPr>
              <a:t>n</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terms be given by</a:t>
            </a:r>
          </a:p>
          <a:p>
            <a:pPr marL="0" indent="0">
              <a:buNone/>
            </a:pPr>
            <a:endParaRPr lang="en-SG" dirty="0" smtClean="0"/>
          </a:p>
          <a:p>
            <a:pPr marL="0" indent="0">
              <a:buNone/>
            </a:pPr>
            <a:r>
              <a:rPr lang="en-US" dirty="0">
                <a:latin typeface="Arial" panose="020B0604020202020204" pitchFamily="34" charset="0"/>
                <a:cs typeface="Arial" panose="020B0604020202020204" pitchFamily="34" charset="0"/>
              </a:rPr>
              <a:t>Let </a:t>
            </a:r>
            <a:r>
              <a:rPr lang="en-SG" i="1" dirty="0" smtClean="0">
                <a:latin typeface="Times New Roman" panose="02020603050405020304" pitchFamily="18" charset="0"/>
                <a:cs typeface="Times New Roman" panose="02020603050405020304" pitchFamily="18" charset="0"/>
              </a:rPr>
              <a:t>S</a:t>
            </a:r>
            <a:r>
              <a:rPr lang="en-SG" i="1" baseline="-25000" dirty="0" smtClean="0">
                <a:latin typeface="Times New Roman" panose="02020603050405020304" pitchFamily="18" charset="0"/>
                <a:cs typeface="Times New Roman" panose="02020603050405020304" pitchFamily="18" charset="0"/>
              </a:rPr>
              <a:t>n </a:t>
            </a:r>
            <a:r>
              <a:rPr lang="en-US" dirty="0" smtClean="0">
                <a:latin typeface="Arial" panose="020B0604020202020204" pitchFamily="34" charset="0"/>
                <a:cs typeface="Arial" panose="020B0604020202020204" pitchFamily="34" charset="0"/>
              </a:rPr>
              <a:t>denote </a:t>
            </a:r>
            <a:r>
              <a:rPr lang="en-US" dirty="0">
                <a:latin typeface="Arial" panose="020B0604020202020204" pitchFamily="34" charset="0"/>
                <a:cs typeface="Arial" panose="020B0604020202020204" pitchFamily="34" charset="0"/>
              </a:rPr>
              <a:t>the sum of the </a:t>
            </a:r>
            <a:r>
              <a:rPr lang="en-US" dirty="0" smtClean="0">
                <a:latin typeface="Arial" panose="020B0604020202020204" pitchFamily="34" charset="0"/>
                <a:cs typeface="Arial" panose="020B0604020202020204" pitchFamily="34" charset="0"/>
              </a:rPr>
              <a:t>first </a:t>
            </a:r>
            <a:r>
              <a:rPr lang="en-US" i="1" dirty="0" smtClean="0">
                <a:latin typeface="Times New Roman" panose="02020603050405020304" pitchFamily="18" charset="0"/>
                <a:cs typeface="Times New Roman" panose="02020603050405020304" pitchFamily="18" charset="0"/>
              </a:rPr>
              <a:t>n </a:t>
            </a:r>
            <a:r>
              <a:rPr lang="en-US" dirty="0" smtClean="0">
                <a:latin typeface="Arial" panose="020B0604020202020204" pitchFamily="34" charset="0"/>
                <a:cs typeface="Arial" panose="020B0604020202020204" pitchFamily="34" charset="0"/>
              </a:rPr>
              <a:t>terms </a:t>
            </a:r>
            <a:r>
              <a:rPr lang="en-US" dirty="0">
                <a:latin typeface="Arial" panose="020B0604020202020204" pitchFamily="34" charset="0"/>
                <a:cs typeface="Arial" panose="020B0604020202020204" pitchFamily="34" charset="0"/>
              </a:rPr>
              <a:t>of the arithmetic sequence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lgn="just">
              <a:buNone/>
            </a:pPr>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have Equation (1):	</a:t>
            </a:r>
            <a:endParaRPr lang="en-US" dirty="0" smtClean="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r>
              <a:rPr lang="en-US" dirty="0" smtClean="0">
                <a:latin typeface="Arial" panose="020B0604020202020204" pitchFamily="34" charset="0"/>
                <a:cs typeface="Arial" panose="020B0604020202020204" pitchFamily="34" charset="0"/>
              </a:rPr>
              <a:t>Rearranging</a:t>
            </a:r>
            <a:r>
              <a:rPr lang="en-US" dirty="0">
                <a:latin typeface="Arial" panose="020B0604020202020204" pitchFamily="34" charset="0"/>
                <a:cs typeface="Arial" panose="020B0604020202020204" pitchFamily="34" charset="0"/>
              </a:rPr>
              <a:t>, we can obtain Equation (2) below: </a:t>
            </a:r>
          </a:p>
          <a:p>
            <a:pPr marL="0" indent="0" algn="just">
              <a:buNone/>
            </a:pPr>
            <a:endParaRPr lang="en-US" dirty="0">
              <a:latin typeface="Arial" panose="020B0604020202020204" pitchFamily="34" charset="0"/>
              <a:cs typeface="Arial" panose="020B0604020202020204" pitchFamily="34" charset="0"/>
            </a:endParaRPr>
          </a:p>
          <a:p>
            <a:pPr marL="0" indent="0">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987950291"/>
              </p:ext>
            </p:extLst>
          </p:nvPr>
        </p:nvGraphicFramePr>
        <p:xfrm>
          <a:off x="446925" y="3950835"/>
          <a:ext cx="8407343" cy="396240"/>
        </p:xfrm>
        <a:graphic>
          <a:graphicData uri="http://schemas.openxmlformats.org/drawingml/2006/table">
            <a:tbl>
              <a:tblPr firstRow="1" bandRow="1">
                <a:tableStyleId>{5940675A-B579-460E-94D1-54222C63F5DA}</a:tableStyleId>
              </a:tblPr>
              <a:tblGrid>
                <a:gridCol w="715187">
                  <a:extLst>
                    <a:ext uri="{9D8B030D-6E8A-4147-A177-3AD203B41FA5}">
                      <a16:colId xmlns:mc="http://schemas.openxmlformats.org/markup-compatibility/2006" xmlns:a14="http://schemas.microsoft.com/office/drawing/2010/main" xmlns="" xmlns:a16="http://schemas.microsoft.com/office/drawing/2014/main" val="20000"/>
                    </a:ext>
                  </a:extLst>
                </a:gridCol>
                <a:gridCol w="1522613">
                  <a:extLst>
                    <a:ext uri="{9D8B030D-6E8A-4147-A177-3AD203B41FA5}">
                      <a16:colId xmlns:mc="http://schemas.openxmlformats.org/markup-compatibility/2006" xmlns:a14="http://schemas.microsoft.com/office/drawing/2010/main" xmlns="" xmlns:a16="http://schemas.microsoft.com/office/drawing/2014/main" val="20001"/>
                    </a:ext>
                  </a:extLst>
                </a:gridCol>
                <a:gridCol w="1742132">
                  <a:extLst>
                    <a:ext uri="{9D8B030D-6E8A-4147-A177-3AD203B41FA5}">
                      <a16:colId xmlns:mc="http://schemas.openxmlformats.org/markup-compatibility/2006" xmlns:a14="http://schemas.microsoft.com/office/drawing/2010/main" xmlns="" xmlns:a16="http://schemas.microsoft.com/office/drawing/2014/main" val="20002"/>
                    </a:ext>
                  </a:extLst>
                </a:gridCol>
                <a:gridCol w="537963">
                  <a:extLst>
                    <a:ext uri="{9D8B030D-6E8A-4147-A177-3AD203B41FA5}">
                      <a16:colId xmlns:mc="http://schemas.openxmlformats.org/markup-compatibility/2006" xmlns:a14="http://schemas.microsoft.com/office/drawing/2010/main" xmlns="" xmlns:a16="http://schemas.microsoft.com/office/drawing/2014/main" val="20003"/>
                    </a:ext>
                  </a:extLst>
                </a:gridCol>
                <a:gridCol w="2005026">
                  <a:extLst>
                    <a:ext uri="{9D8B030D-6E8A-4147-A177-3AD203B41FA5}">
                      <a16:colId xmlns:mc="http://schemas.openxmlformats.org/markup-compatibility/2006" xmlns:a14="http://schemas.microsoft.com/office/drawing/2010/main" xmlns="" xmlns:a16="http://schemas.microsoft.com/office/drawing/2014/main" val="20004"/>
                    </a:ext>
                  </a:extLst>
                </a:gridCol>
                <a:gridCol w="1884422">
                  <a:extLst>
                    <a:ext uri="{9D8B030D-6E8A-4147-A177-3AD203B41FA5}">
                      <a16:colId xmlns:mc="http://schemas.openxmlformats.org/markup-compatibility/2006" xmlns:a14="http://schemas.microsoft.com/office/drawing/2010/main" xmlns="" xmlns:a16="http://schemas.microsoft.com/office/drawing/2014/main" val="20005"/>
                    </a:ext>
                  </a:extLst>
                </a:gridCol>
              </a:tblGrid>
              <a:tr h="370840">
                <a:tc>
                  <a:txBody>
                    <a:bodyPr/>
                    <a:lstStyle/>
                    <a:p>
                      <a:pPr algn="ctr"/>
                      <a:r>
                        <a:rPr lang="en-SG" sz="2000" i="1" dirty="0" smtClean="0">
                          <a:latin typeface="Times New Roman" panose="02020603050405020304" pitchFamily="18" charset="0"/>
                          <a:cs typeface="Times New Roman" panose="02020603050405020304" pitchFamily="18" charset="0"/>
                        </a:rPr>
                        <a:t>S</a:t>
                      </a:r>
                      <a:r>
                        <a:rPr lang="en-SG" sz="2000" i="1" baseline="-25000" dirty="0" smtClean="0">
                          <a:latin typeface="Times New Roman" panose="02020603050405020304" pitchFamily="18" charset="0"/>
                          <a:cs typeface="Times New Roman" panose="02020603050405020304" pitchFamily="18" charset="0"/>
                        </a:rPr>
                        <a:t>n </a:t>
                      </a:r>
                      <a:r>
                        <a:rPr lang="en-SG" sz="2000" i="1"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r>
                        <a:rPr lang="en-SG" sz="2000" i="1" dirty="0" smtClean="0">
                          <a:latin typeface="Times New Roman" panose="02020603050405020304" pitchFamily="18" charset="0"/>
                          <a:cs typeface="Times New Roman" panose="02020603050405020304" pitchFamily="18" charset="0"/>
                        </a:rPr>
                        <a:t>a</a:t>
                      </a:r>
                      <a:endParaRPr lang="en-SG" sz="2000" i="1" dirty="0">
                        <a:latin typeface="Times New Roman" panose="02020603050405020304" pitchFamily="18" charset="0"/>
                        <a:cs typeface="Times New Roman" panose="02020603050405020304" pitchFamily="18" charset="0"/>
                      </a:endParaRPr>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 (</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Arial" panose="020B0604020202020204" pitchFamily="34" charset="0"/>
                          <a:cs typeface="Arial" panose="020B0604020202020204" pitchFamily="34" charset="0"/>
                        </a:rPr>
                        <a:t>…</a:t>
                      </a:r>
                      <a:endParaRPr lang="en-SG" sz="2000" dirty="0">
                        <a:latin typeface="Arial" panose="020B0604020202020204" pitchFamily="34" charset="0"/>
                        <a:cs typeface="Arial" panose="020B0604020202020204" pitchFamily="34" charset="0"/>
                      </a:endParaRPr>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 [</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n</a:t>
                      </a:r>
                      <a:r>
                        <a:rPr lang="en-SG" sz="2000" b="0" i="0" baseline="0" dirty="0" smtClean="0">
                          <a:latin typeface="Times New Roman" panose="02020603050405020304" pitchFamily="18" charset="0"/>
                          <a:cs typeface="Times New Roman" panose="02020603050405020304" pitchFamily="18" charset="0"/>
                        </a:rPr>
                        <a:t> –2)</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 [</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n</a:t>
                      </a:r>
                      <a:r>
                        <a:rPr lang="en-SG" sz="2000" b="0" i="0" baseline="0" dirty="0" smtClean="0">
                          <a:latin typeface="Times New Roman" panose="02020603050405020304" pitchFamily="18" charset="0"/>
                          <a:cs typeface="Times New Roman" panose="02020603050405020304" pitchFamily="18" charset="0"/>
                        </a:rPr>
                        <a:t> –1)</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p>
                  </a:txBody>
                  <a:tcPr/>
                </a:tc>
                <a:extLst>
                  <a:ext uri="{0D108BD9-81ED-4DB2-BD59-A6C34878D82A}">
                    <a16:rowId xmlns:mc="http://schemas.openxmlformats.org/markup-compatibility/2006" xmlns:a14="http://schemas.microsoft.com/office/drawing/2010/main" xmlns=""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75785272"/>
                  </p:ext>
                </p:extLst>
              </p:nvPr>
            </p:nvGraphicFramePr>
            <p:xfrm>
              <a:off x="449942" y="5225135"/>
              <a:ext cx="8407347" cy="435428"/>
            </p:xfrm>
            <a:graphic>
              <a:graphicData uri="http://schemas.openxmlformats.org/drawingml/2006/table">
                <a:tbl>
                  <a:tblPr firstRow="1" bandRow="1">
                    <a:tableStyleId>{5940675A-B579-460E-94D1-54222C63F5DA}</a:tableStyleId>
                  </a:tblPr>
                  <a:tblGrid>
                    <a:gridCol w="715183">
                      <a:extLst>
                        <a:ext uri="{9D8B030D-6E8A-4147-A177-3AD203B41FA5}">
                          <a16:colId xmlns="" xmlns:a16="http://schemas.microsoft.com/office/drawing/2014/main" val="20000"/>
                        </a:ext>
                      </a:extLst>
                    </a:gridCol>
                    <a:gridCol w="1520018">
                      <a:extLst>
                        <a:ext uri="{9D8B030D-6E8A-4147-A177-3AD203B41FA5}">
                          <a16:colId xmlns="" xmlns:a16="http://schemas.microsoft.com/office/drawing/2014/main" val="20001"/>
                        </a:ext>
                      </a:extLst>
                    </a:gridCol>
                    <a:gridCol w="1712686">
                      <a:extLst>
                        <a:ext uri="{9D8B030D-6E8A-4147-A177-3AD203B41FA5}">
                          <a16:colId xmlns="" xmlns:a16="http://schemas.microsoft.com/office/drawing/2014/main" val="20002"/>
                        </a:ext>
                      </a:extLst>
                    </a:gridCol>
                    <a:gridCol w="570010">
                      <a:extLst>
                        <a:ext uri="{9D8B030D-6E8A-4147-A177-3AD203B41FA5}">
                          <a16:colId xmlns="" xmlns:a16="http://schemas.microsoft.com/office/drawing/2014/main" val="20003"/>
                        </a:ext>
                      </a:extLst>
                    </a:gridCol>
                    <a:gridCol w="2005027">
                      <a:extLst>
                        <a:ext uri="{9D8B030D-6E8A-4147-A177-3AD203B41FA5}">
                          <a16:colId xmlns="" xmlns:a16="http://schemas.microsoft.com/office/drawing/2014/main" val="20004"/>
                        </a:ext>
                      </a:extLst>
                    </a:gridCol>
                    <a:gridCol w="1884423">
                      <a:extLst>
                        <a:ext uri="{9D8B030D-6E8A-4147-A177-3AD203B41FA5}">
                          <a16:colId xmlns="" xmlns:a16="http://schemas.microsoft.com/office/drawing/2014/main" val="20005"/>
                        </a:ext>
                      </a:extLst>
                    </a:gridCol>
                  </a:tblGrid>
                  <a:tr h="435428">
                    <a:tc>
                      <a:txBody>
                        <a:bodyPr/>
                        <a:lstStyle/>
                        <a:p>
                          <a:pPr algn="ctr"/>
                          <a:r>
                            <a:rPr lang="en-SG" sz="2000" i="1" dirty="0" smtClean="0">
                              <a:latin typeface="Times New Roman" panose="02020603050405020304" pitchFamily="18" charset="0"/>
                              <a:cs typeface="Times New Roman" panose="02020603050405020304" pitchFamily="18" charset="0"/>
                            </a:rPr>
                            <a:t>S</a:t>
                          </a:r>
                          <a:r>
                            <a:rPr lang="en-SG" sz="2000" i="1" baseline="-25000" dirty="0" smtClean="0">
                              <a:latin typeface="Times New Roman" panose="02020603050405020304" pitchFamily="18" charset="0"/>
                              <a:cs typeface="Times New Roman" panose="02020603050405020304" pitchFamily="18" charset="0"/>
                            </a:rPr>
                            <a:t>n </a:t>
                          </a:r>
                          <a:r>
                            <a:rPr lang="en-SG" sz="2000" i="1"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n</a:t>
                          </a:r>
                          <a:r>
                            <a:rPr lang="en-SG" sz="2000" b="0" i="0" baseline="0" dirty="0" smtClean="0">
                              <a:latin typeface="Times New Roman" panose="02020603050405020304" pitchFamily="18" charset="0"/>
                              <a:cs typeface="Times New Roman" panose="02020603050405020304" pitchFamily="18" charset="0"/>
                            </a:rPr>
                            <a:t> –1)</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SG" sz="2000" b="0" i="0" dirty="0" smtClean="0">
                                    <a:latin typeface="Times New Roman" panose="02020603050405020304" pitchFamily="18" charset="0"/>
                                    <a:cs typeface="Times New Roman" panose="02020603050405020304" pitchFamily="18" charset="0"/>
                                  </a:rPr>
                                  <m:t>+ [</m:t>
                                </m:r>
                                <m:r>
                                  <m:rPr>
                                    <m:nor/>
                                  </m:rPr>
                                  <a:rPr lang="en-SG" sz="2000" b="0" i="1" dirty="0" smtClean="0">
                                    <a:latin typeface="Times New Roman" panose="02020603050405020304" pitchFamily="18" charset="0"/>
                                    <a:cs typeface="Times New Roman" panose="02020603050405020304" pitchFamily="18" charset="0"/>
                                  </a:rPr>
                                  <m:t>a</m:t>
                                </m:r>
                                <m:r>
                                  <m:rPr>
                                    <m:nor/>
                                  </m:rPr>
                                  <a:rPr lang="en-SG" sz="2000" b="0" i="0" baseline="0" dirty="0" smtClean="0">
                                    <a:latin typeface="Times New Roman" panose="02020603050405020304" pitchFamily="18" charset="0"/>
                                    <a:cs typeface="Times New Roman" panose="02020603050405020304" pitchFamily="18" charset="0"/>
                                  </a:rPr>
                                  <m:t> + (</m:t>
                                </m:r>
                                <m:r>
                                  <m:rPr>
                                    <m:nor/>
                                  </m:rPr>
                                  <a:rPr lang="en-SG" sz="2000" b="0" i="1" baseline="0" dirty="0" smtClean="0">
                                    <a:latin typeface="Times New Roman" panose="02020603050405020304" pitchFamily="18" charset="0"/>
                                    <a:cs typeface="Times New Roman" panose="02020603050405020304" pitchFamily="18" charset="0"/>
                                  </a:rPr>
                                  <m:t>n</m:t>
                                </m:r>
                                <m:r>
                                  <m:rPr>
                                    <m:nor/>
                                  </m:rPr>
                                  <a:rPr lang="en-SG" sz="2000" b="0" i="0" baseline="0" dirty="0" smtClean="0">
                                    <a:latin typeface="Times New Roman" panose="02020603050405020304" pitchFamily="18" charset="0"/>
                                    <a:cs typeface="Times New Roman" panose="02020603050405020304" pitchFamily="18" charset="0"/>
                                  </a:rPr>
                                  <m:t> –2)</m:t>
                                </m:r>
                                <m:r>
                                  <m:rPr>
                                    <m:nor/>
                                  </m:rPr>
                                  <a:rPr lang="en-SG" sz="2000" b="0" i="1" baseline="0" dirty="0" smtClean="0">
                                    <a:latin typeface="Times New Roman" panose="02020603050405020304" pitchFamily="18" charset="0"/>
                                    <a:cs typeface="Times New Roman" panose="02020603050405020304" pitchFamily="18" charset="0"/>
                                  </a:rPr>
                                  <m:t>d</m:t>
                                </m:r>
                                <m:r>
                                  <m:rPr>
                                    <m:nor/>
                                  </m:rPr>
                                  <a:rPr lang="en-SG" sz="2000" b="0" i="0" baseline="0" dirty="0" smtClean="0">
                                    <a:latin typeface="Times New Roman" panose="02020603050405020304" pitchFamily="18" charset="0"/>
                                    <a:cs typeface="Times New Roman" panose="02020603050405020304" pitchFamily="18" charset="0"/>
                                  </a:rPr>
                                  <m:t>]</m:t>
                                </m:r>
                              </m:oMath>
                            </m:oMathPara>
                          </a14:m>
                          <a:endParaRPr lang="en-SG" sz="2000" dirty="0"/>
                        </a:p>
                      </a:txBody>
                      <a:tcPr/>
                    </a:tc>
                    <a:tc>
                      <a:txBody>
                        <a:bodyPr/>
                        <a:lstStyle/>
                        <a:p>
                          <a:pPr algn="ctr"/>
                          <a:r>
                            <a:rPr lang="en-US" sz="2000" dirty="0" smtClean="0">
                              <a:latin typeface="Arial" panose="020B0604020202020204" pitchFamily="34" charset="0"/>
                              <a:cs typeface="Arial" panose="020B0604020202020204" pitchFamily="34" charset="0"/>
                            </a:rPr>
                            <a:t>…</a:t>
                          </a:r>
                          <a:endParaRPr lang="en-SG" sz="2000" dirty="0">
                            <a:latin typeface="Arial" panose="020B0604020202020204" pitchFamily="34" charset="0"/>
                            <a:cs typeface="Arial" panose="020B0604020202020204" pitchFamily="34" charset="0"/>
                          </a:endParaRPr>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 (</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r>
                            <a:rPr lang="en-SG" sz="2000" i="1" dirty="0" smtClean="0">
                              <a:latin typeface="Times New Roman" panose="02020603050405020304" pitchFamily="18" charset="0"/>
                              <a:cs typeface="Times New Roman" panose="02020603050405020304" pitchFamily="18" charset="0"/>
                            </a:rPr>
                            <a:t>+ a</a:t>
                          </a:r>
                          <a:endParaRPr lang="en-SG" sz="2000" dirty="0"/>
                        </a:p>
                      </a:txBody>
                      <a:tcPr/>
                    </a:tc>
                    <a:extLst>
                      <a:ext uri="{0D108BD9-81ED-4DB2-BD59-A6C34878D82A}">
                        <a16:rowId xmlns="" xmlns:a16="http://schemas.microsoft.com/office/drawing/2014/main" val="10000"/>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75785272"/>
                  </p:ext>
                </p:extLst>
              </p:nvPr>
            </p:nvGraphicFramePr>
            <p:xfrm>
              <a:off x="449942" y="5225135"/>
              <a:ext cx="8407347" cy="435428"/>
            </p:xfrm>
            <a:graphic>
              <a:graphicData uri="http://schemas.openxmlformats.org/drawingml/2006/table">
                <a:tbl>
                  <a:tblPr firstRow="1" bandRow="1">
                    <a:tableStyleId>{5940675A-B579-460E-94D1-54222C63F5DA}</a:tableStyleId>
                  </a:tblPr>
                  <a:tblGrid>
                    <a:gridCol w="715183">
                      <a:extLst>
                        <a:ext uri="{9D8B030D-6E8A-4147-A177-3AD203B41FA5}">
                          <a16:colId xmlns="" xmlns:a16="http://schemas.microsoft.com/office/drawing/2014/main" xmlns:a14="http://schemas.microsoft.com/office/drawing/2010/main" val="20000"/>
                        </a:ext>
                      </a:extLst>
                    </a:gridCol>
                    <a:gridCol w="1520018">
                      <a:extLst>
                        <a:ext uri="{9D8B030D-6E8A-4147-A177-3AD203B41FA5}">
                          <a16:colId xmlns="" xmlns:a16="http://schemas.microsoft.com/office/drawing/2014/main" xmlns:a14="http://schemas.microsoft.com/office/drawing/2010/main" val="20001"/>
                        </a:ext>
                      </a:extLst>
                    </a:gridCol>
                    <a:gridCol w="1712686">
                      <a:extLst>
                        <a:ext uri="{9D8B030D-6E8A-4147-A177-3AD203B41FA5}">
                          <a16:colId xmlns="" xmlns:a16="http://schemas.microsoft.com/office/drawing/2014/main" xmlns:a14="http://schemas.microsoft.com/office/drawing/2010/main" val="20002"/>
                        </a:ext>
                      </a:extLst>
                    </a:gridCol>
                    <a:gridCol w="570010">
                      <a:extLst>
                        <a:ext uri="{9D8B030D-6E8A-4147-A177-3AD203B41FA5}">
                          <a16:colId xmlns="" xmlns:a16="http://schemas.microsoft.com/office/drawing/2014/main" xmlns:a14="http://schemas.microsoft.com/office/drawing/2010/main" val="20003"/>
                        </a:ext>
                      </a:extLst>
                    </a:gridCol>
                    <a:gridCol w="2005027">
                      <a:extLst>
                        <a:ext uri="{9D8B030D-6E8A-4147-A177-3AD203B41FA5}">
                          <a16:colId xmlns="" xmlns:a16="http://schemas.microsoft.com/office/drawing/2014/main" xmlns:a14="http://schemas.microsoft.com/office/drawing/2010/main" val="20004"/>
                        </a:ext>
                      </a:extLst>
                    </a:gridCol>
                    <a:gridCol w="1884423">
                      <a:extLst>
                        <a:ext uri="{9D8B030D-6E8A-4147-A177-3AD203B41FA5}">
                          <a16:colId xmlns="" xmlns:a16="http://schemas.microsoft.com/office/drawing/2014/main" xmlns:a14="http://schemas.microsoft.com/office/drawing/2010/main" val="20005"/>
                        </a:ext>
                      </a:extLst>
                    </a:gridCol>
                  </a:tblGrid>
                  <a:tr h="435428">
                    <a:tc>
                      <a:txBody>
                        <a:bodyPr/>
                        <a:lstStyle/>
                        <a:p>
                          <a:pPr algn="ctr"/>
                          <a:r>
                            <a:rPr lang="en-SG" sz="2000" i="1" dirty="0" smtClean="0">
                              <a:latin typeface="Times New Roman" panose="02020603050405020304" pitchFamily="18" charset="0"/>
                              <a:cs typeface="Times New Roman" panose="02020603050405020304" pitchFamily="18" charset="0"/>
                            </a:rPr>
                            <a:t>S</a:t>
                          </a:r>
                          <a:r>
                            <a:rPr lang="en-SG" sz="2000" i="1" baseline="-25000" dirty="0" smtClean="0">
                              <a:latin typeface="Times New Roman" panose="02020603050405020304" pitchFamily="18" charset="0"/>
                              <a:cs typeface="Times New Roman" panose="02020603050405020304" pitchFamily="18" charset="0"/>
                            </a:rPr>
                            <a:t>n </a:t>
                          </a:r>
                          <a:r>
                            <a:rPr lang="en-SG" sz="2000" i="1"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n</a:t>
                          </a:r>
                          <a:r>
                            <a:rPr lang="en-SG" sz="2000" b="0" i="0" baseline="0" dirty="0" smtClean="0">
                              <a:latin typeface="Times New Roman" panose="02020603050405020304" pitchFamily="18" charset="0"/>
                              <a:cs typeface="Times New Roman" panose="02020603050405020304" pitchFamily="18" charset="0"/>
                            </a:rPr>
                            <a:t> –1)</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endParaRPr lang="en-US"/>
                        </a:p>
                      </a:txBody>
                      <a:tcPr>
                        <a:blipFill rotWithShape="1">
                          <a:blip r:embed="rId3"/>
                          <a:stretch>
                            <a:fillRect l="-130961" t="-8333" r="-260142" b="-16667"/>
                          </a:stretch>
                        </a:blipFill>
                      </a:tcPr>
                    </a:tc>
                    <a:tc>
                      <a:txBody>
                        <a:bodyPr/>
                        <a:lstStyle/>
                        <a:p>
                          <a:pPr algn="ctr"/>
                          <a:r>
                            <a:rPr lang="en-US" sz="2000" dirty="0" smtClean="0">
                              <a:latin typeface="Arial" panose="020B0604020202020204" pitchFamily="34" charset="0"/>
                              <a:cs typeface="Arial" panose="020B0604020202020204" pitchFamily="34" charset="0"/>
                            </a:rPr>
                            <a:t>…</a:t>
                          </a:r>
                          <a:endParaRPr lang="en-SG" sz="2000" dirty="0">
                            <a:latin typeface="Arial" panose="020B0604020202020204" pitchFamily="34" charset="0"/>
                            <a:cs typeface="Arial" panose="020B0604020202020204" pitchFamily="34" charset="0"/>
                          </a:endParaRPr>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 (</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r>
                            <a:rPr lang="en-SG" sz="2000" i="1" dirty="0" smtClean="0">
                              <a:latin typeface="Times New Roman" panose="02020603050405020304" pitchFamily="18" charset="0"/>
                              <a:cs typeface="Times New Roman" panose="02020603050405020304" pitchFamily="18" charset="0"/>
                            </a:rPr>
                            <a:t>+ a</a:t>
                          </a:r>
                          <a:endParaRPr lang="en-SG" sz="2000" dirty="0"/>
                        </a:p>
                      </a:txBody>
                      <a:tcPr/>
                    </a:tc>
                    <a:extLst>
                      <a:ext uri="{0D108BD9-81ED-4DB2-BD59-A6C34878D82A}">
                        <a16:rowId xmlns="" xmlns:a16="http://schemas.microsoft.com/office/drawing/2014/main" xmlns:a14="http://schemas.microsoft.com/office/drawing/2010/main" val="10000"/>
                      </a:ext>
                    </a:extLst>
                  </a:tr>
                </a:tbl>
              </a:graphicData>
            </a:graphic>
          </p:graphicFrame>
        </mc:Fallback>
      </mc:AlternateContent>
      <p:sp>
        <p:nvSpPr>
          <p:cNvPr id="9" name="Slide Number Placeholder 8"/>
          <p:cNvSpPr>
            <a:spLocks noGrp="1"/>
          </p:cNvSpPr>
          <p:nvPr>
            <p:ph type="sldNum" sz="quarter" idx="12"/>
          </p:nvPr>
        </p:nvSpPr>
        <p:spPr/>
        <p:txBody>
          <a:bodyPr/>
          <a:lstStyle/>
          <a:p>
            <a:fld id="{6767FADE-2612-3649-B495-F644A23F288B}" type="slidenum">
              <a:rPr lang="en-US" smtClean="0"/>
              <a:pPr/>
              <a:t>15</a:t>
            </a:fld>
            <a:endParaRPr lang="en-US"/>
          </a:p>
        </p:txBody>
      </p:sp>
      <p:sp>
        <p:nvSpPr>
          <p:cNvPr id="10" name="TextBox 9"/>
          <p:cNvSpPr txBox="1"/>
          <p:nvPr/>
        </p:nvSpPr>
        <p:spPr>
          <a:xfrm>
            <a:off x="614148" y="-80950"/>
            <a:ext cx="7519917"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Arithmetic Sequences – Sum of the first </a:t>
            </a:r>
            <a:r>
              <a:rPr lang="en-US" sz="3200" i="1" dirty="0" smtClean="0">
                <a:latin typeface="Times New Roman" panose="02020603050405020304" pitchFamily="18" charset="0"/>
                <a:cs typeface="Times New Roman" panose="02020603050405020304" pitchFamily="18" charset="0"/>
              </a:rPr>
              <a:t>n</a:t>
            </a:r>
            <a:r>
              <a:rPr lang="en-US" sz="3200" dirty="0" smtClean="0">
                <a:latin typeface="Arial" panose="020B0604020202020204" pitchFamily="34" charset="0"/>
                <a:cs typeface="Arial" panose="020B0604020202020204" pitchFamily="34" charset="0"/>
              </a:rPr>
              <a:t> terms</a:t>
            </a:r>
            <a:endParaRPr lang="en-SG" sz="3200" dirty="0">
              <a:latin typeface="Arial" panose="020B0604020202020204" pitchFamily="34" charset="0"/>
              <a:cs typeface="Arial" panose="020B0604020202020204"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001981590"/>
              </p:ext>
            </p:extLst>
          </p:nvPr>
        </p:nvGraphicFramePr>
        <p:xfrm>
          <a:off x="1990560" y="1833633"/>
          <a:ext cx="4700526" cy="380623"/>
        </p:xfrm>
        <a:graphic>
          <a:graphicData uri="http://schemas.openxmlformats.org/presentationml/2006/ole">
            <mc:AlternateContent xmlns:mc="http://schemas.openxmlformats.org/markup-compatibility/2006">
              <mc:Choice xmlns:v="urn:schemas-microsoft-com:vml" Requires="v">
                <p:oleObj spid="_x0000_s9270" name="Equation" r:id="rId4" imgW="2438280" imgH="203040" progId="Equation.3">
                  <p:embed/>
                </p:oleObj>
              </mc:Choice>
              <mc:Fallback>
                <p:oleObj name="Equation" r:id="rId4" imgW="2438280" imgH="203040" progId="Equation.3">
                  <p:embed/>
                  <p:pic>
                    <p:nvPicPr>
                      <p:cNvPr id="0" name=""/>
                      <p:cNvPicPr>
                        <a:picLocks noChangeAspect="1" noChangeArrowheads="1"/>
                      </p:cNvPicPr>
                      <p:nvPr/>
                    </p:nvPicPr>
                    <p:blipFill>
                      <a:blip r:embed="rId5"/>
                      <a:srcRect/>
                      <a:stretch>
                        <a:fillRect/>
                      </a:stretch>
                    </p:blipFill>
                    <p:spPr bwMode="auto">
                      <a:xfrm>
                        <a:off x="1990560" y="1833633"/>
                        <a:ext cx="4700526" cy="38062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47277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4" end="4"/>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7" end="7"/>
                                            </p:txEl>
                                          </p:spTgt>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148" y="1003092"/>
            <a:ext cx="8188658" cy="461665"/>
          </a:xfrm>
          <a:prstGeom prst="rect">
            <a:avLst/>
          </a:prstGeom>
          <a:noFill/>
          <a:ln w="25400">
            <a:noFill/>
          </a:ln>
        </p:spPr>
        <p:txBody>
          <a:bodyPr wrap="square" rtlCol="0">
            <a:spAutoFit/>
          </a:bodyPr>
          <a:lstStyle/>
          <a:p>
            <a:pPr algn="just"/>
            <a:r>
              <a:rPr lang="en-US" sz="2400" dirty="0" smtClean="0">
                <a:latin typeface="Arial" panose="020B0604020202020204" pitchFamily="34" charset="0"/>
                <a:cs typeface="Arial" panose="020B0604020202020204" pitchFamily="34" charset="0"/>
              </a:rPr>
              <a:t>Adding Equations (1) and (2):</a:t>
            </a:r>
          </a:p>
        </p:txBody>
      </p:sp>
      <p:sp>
        <p:nvSpPr>
          <p:cNvPr id="10" name="Oval 9"/>
          <p:cNvSpPr/>
          <p:nvPr/>
        </p:nvSpPr>
        <p:spPr>
          <a:xfrm>
            <a:off x="591963" y="1504800"/>
            <a:ext cx="598208" cy="1111789"/>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1" name="TextBox 10"/>
          <p:cNvSpPr txBox="1"/>
          <p:nvPr/>
        </p:nvSpPr>
        <p:spPr>
          <a:xfrm>
            <a:off x="123778" y="1768306"/>
            <a:ext cx="490363" cy="584775"/>
          </a:xfrm>
          <a:prstGeom prst="rect">
            <a:avLst/>
          </a:prstGeom>
          <a:noFill/>
        </p:spPr>
        <p:txBody>
          <a:bodyPr wrap="square" rtlCol="0">
            <a:spAutoFit/>
          </a:bodyPr>
          <a:lstStyle/>
          <a:p>
            <a:r>
              <a:rPr lang="en-US" sz="3200" dirty="0" smtClean="0"/>
              <a:t>+</a:t>
            </a:r>
            <a:endParaRPr lang="en-SG" sz="3200" dirty="0"/>
          </a:p>
        </p:txBody>
      </p:sp>
      <p:sp>
        <p:nvSpPr>
          <p:cNvPr id="12" name="TextBox 11"/>
          <p:cNvSpPr txBox="1"/>
          <p:nvPr/>
        </p:nvSpPr>
        <p:spPr>
          <a:xfrm>
            <a:off x="405244" y="2912795"/>
            <a:ext cx="999623" cy="400110"/>
          </a:xfrm>
          <a:prstGeom prst="rect">
            <a:avLst/>
          </a:prstGeom>
          <a:noFill/>
        </p:spPr>
        <p:txBody>
          <a:bodyPr wrap="square" rtlCol="0">
            <a:spAutoFit/>
          </a:bodyPr>
          <a:lstStyle/>
          <a:p>
            <a:r>
              <a:rPr lang="en-US" sz="2000" dirty="0" smtClean="0">
                <a:solidFill>
                  <a:srgbClr val="FF0000"/>
                </a:solidFill>
                <a:latin typeface="Times New Roman" panose="02020603050405020304" pitchFamily="18" charset="0"/>
                <a:cs typeface="Times New Roman" panose="02020603050405020304" pitchFamily="18" charset="0"/>
              </a:rPr>
              <a:t>2</a:t>
            </a:r>
            <a:r>
              <a:rPr lang="en-SG" sz="2000" i="1" dirty="0">
                <a:solidFill>
                  <a:srgbClr val="FF0000"/>
                </a:solidFill>
                <a:latin typeface="Times New Roman" panose="02020603050405020304" pitchFamily="18" charset="0"/>
                <a:cs typeface="Times New Roman" panose="02020603050405020304" pitchFamily="18" charset="0"/>
              </a:rPr>
              <a:t> S</a:t>
            </a:r>
            <a:r>
              <a:rPr lang="en-SG" sz="2000" i="1" baseline="-25000" dirty="0">
                <a:solidFill>
                  <a:srgbClr val="FF0000"/>
                </a:solidFill>
                <a:latin typeface="Times New Roman" panose="02020603050405020304" pitchFamily="18" charset="0"/>
                <a:cs typeface="Times New Roman" panose="02020603050405020304" pitchFamily="18" charset="0"/>
              </a:rPr>
              <a:t>n </a:t>
            </a:r>
            <a:r>
              <a:rPr lang="en-SG" sz="2000" dirty="0" smtClean="0">
                <a:solidFill>
                  <a:srgbClr val="FF0000"/>
                </a:solidFill>
                <a:latin typeface="Times New Roman" panose="02020603050405020304" pitchFamily="18" charset="0"/>
                <a:cs typeface="Times New Roman" panose="02020603050405020304" pitchFamily="18" charset="0"/>
              </a:rPr>
              <a:t>=</a:t>
            </a:r>
            <a:endParaRPr lang="en-SG" sz="2000" dirty="0">
              <a:solidFill>
                <a:srgbClr val="FF0000"/>
              </a:solidFill>
              <a:latin typeface="Times New Roman" panose="02020603050405020304" pitchFamily="18" charset="0"/>
              <a:cs typeface="Times New Roman" panose="02020603050405020304" pitchFamily="18" charset="0"/>
            </a:endParaRPr>
          </a:p>
        </p:txBody>
      </p:sp>
      <p:sp>
        <p:nvSpPr>
          <p:cNvPr id="13" name="Oval 12"/>
          <p:cNvSpPr/>
          <p:nvPr/>
        </p:nvSpPr>
        <p:spPr>
          <a:xfrm>
            <a:off x="1342571" y="1504798"/>
            <a:ext cx="1473200" cy="1111789"/>
          </a:xfrm>
          <a:prstGeom prst="ellipse">
            <a:avLst/>
          </a:prstGeom>
          <a:noFill/>
          <a:ln w="25400">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5" name="Oval 14"/>
          <p:cNvSpPr/>
          <p:nvPr/>
        </p:nvSpPr>
        <p:spPr>
          <a:xfrm>
            <a:off x="2968170" y="1508097"/>
            <a:ext cx="1740307" cy="1111789"/>
          </a:xfrm>
          <a:prstGeom prst="ellipse">
            <a:avLst/>
          </a:prstGeom>
          <a:noFill/>
          <a:ln w="25400">
            <a:solidFill>
              <a:srgbClr val="00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7" name="TextBox 16"/>
          <p:cNvSpPr txBox="1"/>
          <p:nvPr/>
        </p:nvSpPr>
        <p:spPr>
          <a:xfrm>
            <a:off x="4705184" y="2851843"/>
            <a:ext cx="336550"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a:t>
            </a:r>
            <a:endParaRPr lang="en-SG" sz="2000" dirty="0">
              <a:latin typeface="Arial" panose="020B0604020202020204" pitchFamily="34" charset="0"/>
              <a:cs typeface="Arial" panose="020B0604020202020204" pitchFamily="34" charset="0"/>
            </a:endParaRPr>
          </a:p>
        </p:txBody>
      </p:sp>
      <p:sp>
        <p:nvSpPr>
          <p:cNvPr id="18" name="Oval 17"/>
          <p:cNvSpPr/>
          <p:nvPr/>
        </p:nvSpPr>
        <p:spPr>
          <a:xfrm>
            <a:off x="5203370" y="1450408"/>
            <a:ext cx="1908629" cy="1111789"/>
          </a:xfrm>
          <a:prstGeom prst="ellipse">
            <a:avLst/>
          </a:prstGeom>
          <a:noFill/>
          <a:ln w="25400">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0" name="Oval 19"/>
          <p:cNvSpPr/>
          <p:nvPr/>
        </p:nvSpPr>
        <p:spPr>
          <a:xfrm>
            <a:off x="7111999" y="1418119"/>
            <a:ext cx="1908629" cy="1111789"/>
          </a:xfrm>
          <a:prstGeom prst="ellipse">
            <a:avLst/>
          </a:prstGeom>
          <a:noFill/>
          <a:ln w="25400">
            <a:solidFill>
              <a:srgbClr val="CC33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4" name="TextBox 23"/>
          <p:cNvSpPr txBox="1"/>
          <p:nvPr/>
        </p:nvSpPr>
        <p:spPr>
          <a:xfrm>
            <a:off x="495348" y="5327336"/>
            <a:ext cx="434963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Since    				     ,</a:t>
            </a:r>
            <a:r>
              <a:rPr lang="en-SG" sz="2400" dirty="0" smtClean="0"/>
              <a:t> </a:t>
            </a:r>
            <a:endParaRPr lang="en-SG" sz="2400" dirty="0"/>
          </a:p>
        </p:txBody>
      </p:sp>
      <p:sp>
        <p:nvSpPr>
          <p:cNvPr id="6" name="Slide Number Placeholder 5"/>
          <p:cNvSpPr>
            <a:spLocks noGrp="1"/>
          </p:cNvSpPr>
          <p:nvPr>
            <p:ph type="sldNum" sz="quarter" idx="12"/>
          </p:nvPr>
        </p:nvSpPr>
        <p:spPr/>
        <p:txBody>
          <a:bodyPr/>
          <a:lstStyle/>
          <a:p>
            <a:fld id="{6767FADE-2612-3649-B495-F644A23F288B}" type="slidenum">
              <a:rPr lang="en-US" smtClean="0"/>
              <a:pPr/>
              <a:t>16</a:t>
            </a:fld>
            <a:endParaRPr lang="en-US"/>
          </a:p>
        </p:txBody>
      </p:sp>
      <p:sp>
        <p:nvSpPr>
          <p:cNvPr id="26" name="TextBox 25"/>
          <p:cNvSpPr txBox="1"/>
          <p:nvPr/>
        </p:nvSpPr>
        <p:spPr>
          <a:xfrm>
            <a:off x="614148" y="-80950"/>
            <a:ext cx="7519917"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Arithmetic Sequences – Sum of the first </a:t>
            </a:r>
            <a:r>
              <a:rPr lang="en-US" sz="3200" i="1" dirty="0" smtClean="0">
                <a:latin typeface="Times New Roman" panose="02020603050405020304" pitchFamily="18" charset="0"/>
                <a:cs typeface="Times New Roman" panose="02020603050405020304" pitchFamily="18" charset="0"/>
              </a:rPr>
              <a:t>n</a:t>
            </a:r>
            <a:r>
              <a:rPr lang="en-US" sz="3200" dirty="0" smtClean="0">
                <a:latin typeface="Arial" panose="020B0604020202020204" pitchFamily="34" charset="0"/>
                <a:cs typeface="Arial" panose="020B0604020202020204" pitchFamily="34" charset="0"/>
              </a:rPr>
              <a:t> terms</a:t>
            </a:r>
            <a:endParaRPr lang="en-SG" sz="3200" dirty="0">
              <a:latin typeface="Arial" panose="020B0604020202020204" pitchFamily="34" charset="0"/>
              <a:cs typeface="Arial" panose="020B0604020202020204" pitchFamily="34"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3162492124"/>
              </p:ext>
            </p:extLst>
          </p:nvPr>
        </p:nvGraphicFramePr>
        <p:xfrm>
          <a:off x="584834" y="1616015"/>
          <a:ext cx="8407343" cy="396240"/>
        </p:xfrm>
        <a:graphic>
          <a:graphicData uri="http://schemas.openxmlformats.org/drawingml/2006/table">
            <a:tbl>
              <a:tblPr firstRow="1" bandRow="1">
                <a:tableStyleId>{5940675A-B579-460E-94D1-54222C63F5DA}</a:tableStyleId>
              </a:tblPr>
              <a:tblGrid>
                <a:gridCol w="715187">
                  <a:extLst>
                    <a:ext uri="{9D8B030D-6E8A-4147-A177-3AD203B41FA5}">
                      <a16:colId xmlns:mc="http://schemas.openxmlformats.org/markup-compatibility/2006" xmlns:a14="http://schemas.microsoft.com/office/drawing/2010/main" xmlns="" xmlns:a16="http://schemas.microsoft.com/office/drawing/2014/main" val="20000"/>
                    </a:ext>
                  </a:extLst>
                </a:gridCol>
                <a:gridCol w="1522613">
                  <a:extLst>
                    <a:ext uri="{9D8B030D-6E8A-4147-A177-3AD203B41FA5}">
                      <a16:colId xmlns:mc="http://schemas.openxmlformats.org/markup-compatibility/2006" xmlns:a14="http://schemas.microsoft.com/office/drawing/2010/main" xmlns="" xmlns:a16="http://schemas.microsoft.com/office/drawing/2014/main" val="20001"/>
                    </a:ext>
                  </a:extLst>
                </a:gridCol>
                <a:gridCol w="1865480">
                  <a:extLst>
                    <a:ext uri="{9D8B030D-6E8A-4147-A177-3AD203B41FA5}">
                      <a16:colId xmlns:mc="http://schemas.openxmlformats.org/markup-compatibility/2006" xmlns:a14="http://schemas.microsoft.com/office/drawing/2010/main" xmlns="" xmlns:a16="http://schemas.microsoft.com/office/drawing/2014/main" val="20002"/>
                    </a:ext>
                  </a:extLst>
                </a:gridCol>
                <a:gridCol w="414615">
                  <a:extLst>
                    <a:ext uri="{9D8B030D-6E8A-4147-A177-3AD203B41FA5}">
                      <a16:colId xmlns:mc="http://schemas.openxmlformats.org/markup-compatibility/2006" xmlns:a14="http://schemas.microsoft.com/office/drawing/2010/main" xmlns="" xmlns:a16="http://schemas.microsoft.com/office/drawing/2014/main" val="20003"/>
                    </a:ext>
                  </a:extLst>
                </a:gridCol>
                <a:gridCol w="2005026">
                  <a:extLst>
                    <a:ext uri="{9D8B030D-6E8A-4147-A177-3AD203B41FA5}">
                      <a16:colId xmlns:mc="http://schemas.openxmlformats.org/markup-compatibility/2006" xmlns:a14="http://schemas.microsoft.com/office/drawing/2010/main" xmlns="" xmlns:a16="http://schemas.microsoft.com/office/drawing/2014/main" val="20004"/>
                    </a:ext>
                  </a:extLst>
                </a:gridCol>
                <a:gridCol w="1884422">
                  <a:extLst>
                    <a:ext uri="{9D8B030D-6E8A-4147-A177-3AD203B41FA5}">
                      <a16:colId xmlns:mc="http://schemas.openxmlformats.org/markup-compatibility/2006" xmlns:a14="http://schemas.microsoft.com/office/drawing/2010/main" xmlns="" xmlns:a16="http://schemas.microsoft.com/office/drawing/2014/main" val="20005"/>
                    </a:ext>
                  </a:extLst>
                </a:gridCol>
              </a:tblGrid>
              <a:tr h="370840">
                <a:tc>
                  <a:txBody>
                    <a:bodyPr/>
                    <a:lstStyle/>
                    <a:p>
                      <a:pPr algn="ctr"/>
                      <a:r>
                        <a:rPr lang="en-SG" sz="2000" i="1" dirty="0" smtClean="0">
                          <a:latin typeface="Times New Roman" panose="02020603050405020304" pitchFamily="18" charset="0"/>
                          <a:cs typeface="Times New Roman" panose="02020603050405020304" pitchFamily="18" charset="0"/>
                        </a:rPr>
                        <a:t>S</a:t>
                      </a:r>
                      <a:r>
                        <a:rPr lang="en-SG" sz="2000" i="1" baseline="-25000" dirty="0" smtClean="0">
                          <a:latin typeface="Times New Roman" panose="02020603050405020304" pitchFamily="18" charset="0"/>
                          <a:cs typeface="Times New Roman" panose="02020603050405020304" pitchFamily="18" charset="0"/>
                        </a:rPr>
                        <a:t>n </a:t>
                      </a:r>
                      <a:r>
                        <a:rPr lang="en-SG" sz="2000" i="1"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r>
                        <a:rPr lang="en-SG" sz="2000" i="1" dirty="0" smtClean="0">
                          <a:latin typeface="Times New Roman" panose="02020603050405020304" pitchFamily="18" charset="0"/>
                          <a:cs typeface="Times New Roman" panose="02020603050405020304" pitchFamily="18" charset="0"/>
                        </a:rPr>
                        <a:t>a</a:t>
                      </a:r>
                      <a:endParaRPr lang="en-SG" sz="2000" i="1" dirty="0">
                        <a:latin typeface="Times New Roman" panose="02020603050405020304" pitchFamily="18" charset="0"/>
                        <a:cs typeface="Times New Roman" panose="02020603050405020304" pitchFamily="18" charset="0"/>
                      </a:endParaRPr>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 (</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Arial" panose="020B0604020202020204" pitchFamily="34" charset="0"/>
                          <a:cs typeface="Arial" panose="020B0604020202020204" pitchFamily="34" charset="0"/>
                        </a:rPr>
                        <a:t>…</a:t>
                      </a:r>
                      <a:endParaRPr lang="en-SG" sz="2000" dirty="0">
                        <a:latin typeface="Arial" panose="020B0604020202020204" pitchFamily="34" charset="0"/>
                        <a:cs typeface="Arial" panose="020B0604020202020204" pitchFamily="34" charset="0"/>
                      </a:endParaRPr>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 [</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n</a:t>
                      </a:r>
                      <a:r>
                        <a:rPr lang="en-SG" sz="2000" b="0" i="0" baseline="0" dirty="0" smtClean="0">
                          <a:latin typeface="Times New Roman" panose="02020603050405020304" pitchFamily="18" charset="0"/>
                          <a:cs typeface="Times New Roman" panose="02020603050405020304" pitchFamily="18" charset="0"/>
                        </a:rPr>
                        <a:t> –2)</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 [</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n</a:t>
                      </a:r>
                      <a:r>
                        <a:rPr lang="en-SG" sz="2000" b="0" i="0" baseline="0" dirty="0" smtClean="0">
                          <a:latin typeface="Times New Roman" panose="02020603050405020304" pitchFamily="18" charset="0"/>
                          <a:cs typeface="Times New Roman" panose="02020603050405020304" pitchFamily="18" charset="0"/>
                        </a:rPr>
                        <a:t> –1)</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p>
                  </a:txBody>
                  <a:tcPr/>
                </a:tc>
                <a:extLst>
                  <a:ext uri="{0D108BD9-81ED-4DB2-BD59-A6C34878D82A}">
                    <a16:rowId xmlns:mc="http://schemas.openxmlformats.org/markup-compatibility/2006" xmlns:a14="http://schemas.microsoft.com/office/drawing/2010/main" xmlns=""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8" name="Table 27"/>
              <p:cNvGraphicFramePr>
                <a:graphicFrameLocks noGrp="1"/>
              </p:cNvGraphicFramePr>
              <p:nvPr>
                <p:extLst>
                  <p:ext uri="{D42A27DB-BD31-4B8C-83A1-F6EECF244321}">
                    <p14:modId xmlns:p14="http://schemas.microsoft.com/office/powerpoint/2010/main" val="43967241"/>
                  </p:ext>
                </p:extLst>
              </p:nvPr>
            </p:nvGraphicFramePr>
            <p:xfrm>
              <a:off x="586087" y="2068959"/>
              <a:ext cx="8408187" cy="401525"/>
            </p:xfrm>
            <a:graphic>
              <a:graphicData uri="http://schemas.openxmlformats.org/drawingml/2006/table">
                <a:tbl>
                  <a:tblPr firstRow="1" bandRow="1">
                    <a:tableStyleId>{5940675A-B579-460E-94D1-54222C63F5DA}</a:tableStyleId>
                  </a:tblPr>
                  <a:tblGrid>
                    <a:gridCol w="710901">
                      <a:extLst>
                        <a:ext uri="{9D8B030D-6E8A-4147-A177-3AD203B41FA5}">
                          <a16:colId xmlns="" xmlns:a16="http://schemas.microsoft.com/office/drawing/2014/main" val="20000"/>
                        </a:ext>
                      </a:extLst>
                    </a:gridCol>
                    <a:gridCol w="1531770">
                      <a:extLst>
                        <a:ext uri="{9D8B030D-6E8A-4147-A177-3AD203B41FA5}">
                          <a16:colId xmlns="" xmlns:a16="http://schemas.microsoft.com/office/drawing/2014/main" val="20001"/>
                        </a:ext>
                      </a:extLst>
                    </a:gridCol>
                    <a:gridCol w="1866231">
                      <a:extLst>
                        <a:ext uri="{9D8B030D-6E8A-4147-A177-3AD203B41FA5}">
                          <a16:colId xmlns="" xmlns:a16="http://schemas.microsoft.com/office/drawing/2014/main" val="20002"/>
                        </a:ext>
                      </a:extLst>
                    </a:gridCol>
                    <a:gridCol w="411748">
                      <a:extLst>
                        <a:ext uri="{9D8B030D-6E8A-4147-A177-3AD203B41FA5}">
                          <a16:colId xmlns="" xmlns:a16="http://schemas.microsoft.com/office/drawing/2014/main" val="20003"/>
                        </a:ext>
                      </a:extLst>
                    </a:gridCol>
                    <a:gridCol w="2010610">
                      <a:extLst>
                        <a:ext uri="{9D8B030D-6E8A-4147-A177-3AD203B41FA5}">
                          <a16:colId xmlns="" xmlns:a16="http://schemas.microsoft.com/office/drawing/2014/main" val="20004"/>
                        </a:ext>
                      </a:extLst>
                    </a:gridCol>
                    <a:gridCol w="1876927">
                      <a:extLst>
                        <a:ext uri="{9D8B030D-6E8A-4147-A177-3AD203B41FA5}">
                          <a16:colId xmlns="" xmlns:a16="http://schemas.microsoft.com/office/drawing/2014/main" val="20005"/>
                        </a:ext>
                      </a:extLst>
                    </a:gridCol>
                  </a:tblGrid>
                  <a:tr h="401525">
                    <a:tc>
                      <a:txBody>
                        <a:bodyPr/>
                        <a:lstStyle/>
                        <a:p>
                          <a:pPr algn="ctr"/>
                          <a:r>
                            <a:rPr lang="en-SG" sz="2000" i="1" dirty="0" smtClean="0">
                              <a:latin typeface="Times New Roman" panose="02020603050405020304" pitchFamily="18" charset="0"/>
                              <a:cs typeface="Times New Roman" panose="02020603050405020304" pitchFamily="18" charset="0"/>
                            </a:rPr>
                            <a:t>S</a:t>
                          </a:r>
                          <a:r>
                            <a:rPr lang="en-SG" sz="2000" i="1" baseline="-25000" dirty="0" smtClean="0">
                              <a:latin typeface="Times New Roman" panose="02020603050405020304" pitchFamily="18" charset="0"/>
                              <a:cs typeface="Times New Roman" panose="02020603050405020304" pitchFamily="18" charset="0"/>
                            </a:rPr>
                            <a:t>n </a:t>
                          </a:r>
                          <a:r>
                            <a:rPr lang="en-SG" sz="2000" i="1"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n</a:t>
                          </a:r>
                          <a:r>
                            <a:rPr lang="en-SG" sz="2000" b="0" i="0" baseline="0" dirty="0" smtClean="0">
                              <a:latin typeface="Times New Roman" panose="02020603050405020304" pitchFamily="18" charset="0"/>
                              <a:cs typeface="Times New Roman" panose="02020603050405020304" pitchFamily="18" charset="0"/>
                            </a:rPr>
                            <a:t> –1)</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SG" sz="2000" b="0" i="0" dirty="0" smtClean="0">
                                    <a:latin typeface="Times New Roman" panose="02020603050405020304" pitchFamily="18" charset="0"/>
                                    <a:cs typeface="Times New Roman" panose="02020603050405020304" pitchFamily="18" charset="0"/>
                                  </a:rPr>
                                  <m:t>+ [</m:t>
                                </m:r>
                                <m:r>
                                  <m:rPr>
                                    <m:nor/>
                                  </m:rPr>
                                  <a:rPr lang="en-SG" sz="2000" b="0" i="1" dirty="0" smtClean="0">
                                    <a:latin typeface="Times New Roman" panose="02020603050405020304" pitchFamily="18" charset="0"/>
                                    <a:cs typeface="Times New Roman" panose="02020603050405020304" pitchFamily="18" charset="0"/>
                                  </a:rPr>
                                  <m:t>a</m:t>
                                </m:r>
                                <m:r>
                                  <m:rPr>
                                    <m:nor/>
                                  </m:rPr>
                                  <a:rPr lang="en-SG" sz="2000" b="0" i="0" baseline="0" dirty="0" smtClean="0">
                                    <a:latin typeface="Times New Roman" panose="02020603050405020304" pitchFamily="18" charset="0"/>
                                    <a:cs typeface="Times New Roman" panose="02020603050405020304" pitchFamily="18" charset="0"/>
                                  </a:rPr>
                                  <m:t> + (</m:t>
                                </m:r>
                                <m:r>
                                  <m:rPr>
                                    <m:nor/>
                                  </m:rPr>
                                  <a:rPr lang="en-SG" sz="2000" b="0" i="1" baseline="0" dirty="0" smtClean="0">
                                    <a:latin typeface="Times New Roman" panose="02020603050405020304" pitchFamily="18" charset="0"/>
                                    <a:cs typeface="Times New Roman" panose="02020603050405020304" pitchFamily="18" charset="0"/>
                                  </a:rPr>
                                  <m:t>n</m:t>
                                </m:r>
                                <m:r>
                                  <m:rPr>
                                    <m:nor/>
                                  </m:rPr>
                                  <a:rPr lang="en-SG" sz="2000" b="0" i="0" baseline="0" dirty="0" smtClean="0">
                                    <a:latin typeface="Times New Roman" panose="02020603050405020304" pitchFamily="18" charset="0"/>
                                    <a:cs typeface="Times New Roman" panose="02020603050405020304" pitchFamily="18" charset="0"/>
                                  </a:rPr>
                                  <m:t> –2)</m:t>
                                </m:r>
                                <m:r>
                                  <m:rPr>
                                    <m:nor/>
                                  </m:rPr>
                                  <a:rPr lang="en-SG" sz="2000" b="0" i="1" baseline="0" dirty="0" smtClean="0">
                                    <a:latin typeface="Times New Roman" panose="02020603050405020304" pitchFamily="18" charset="0"/>
                                    <a:cs typeface="Times New Roman" panose="02020603050405020304" pitchFamily="18" charset="0"/>
                                  </a:rPr>
                                  <m:t>d</m:t>
                                </m:r>
                                <m:r>
                                  <m:rPr>
                                    <m:nor/>
                                  </m:rPr>
                                  <a:rPr lang="en-SG" sz="2000" b="0" i="0" baseline="0" dirty="0" smtClean="0">
                                    <a:latin typeface="Times New Roman" panose="02020603050405020304" pitchFamily="18" charset="0"/>
                                    <a:cs typeface="Times New Roman" panose="02020603050405020304" pitchFamily="18" charset="0"/>
                                  </a:rPr>
                                  <m:t>]</m:t>
                                </m:r>
                              </m:oMath>
                            </m:oMathPara>
                          </a14:m>
                          <a:endParaRPr lang="en-SG" sz="2000" dirty="0"/>
                        </a:p>
                      </a:txBody>
                      <a:tcPr/>
                    </a:tc>
                    <a:tc>
                      <a:txBody>
                        <a:bodyPr/>
                        <a:lstStyle/>
                        <a:p>
                          <a:pPr algn="ctr"/>
                          <a:r>
                            <a:rPr lang="en-US" sz="2000" dirty="0" smtClean="0">
                              <a:latin typeface="Arial" panose="020B0604020202020204" pitchFamily="34" charset="0"/>
                              <a:cs typeface="Arial" panose="020B0604020202020204" pitchFamily="34" charset="0"/>
                            </a:rPr>
                            <a:t>…</a:t>
                          </a:r>
                          <a:endParaRPr lang="en-SG" sz="2000" dirty="0">
                            <a:latin typeface="Arial" panose="020B0604020202020204" pitchFamily="34" charset="0"/>
                            <a:cs typeface="Arial" panose="020B0604020202020204" pitchFamily="34" charset="0"/>
                          </a:endParaRPr>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 (</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r>
                            <a:rPr lang="en-SG" sz="2000" i="1" dirty="0" smtClean="0">
                              <a:latin typeface="Times New Roman" panose="02020603050405020304" pitchFamily="18" charset="0"/>
                              <a:cs typeface="Times New Roman" panose="02020603050405020304" pitchFamily="18" charset="0"/>
                            </a:rPr>
                            <a:t>+ a</a:t>
                          </a:r>
                          <a:endParaRPr lang="en-SG" sz="2000" dirty="0"/>
                        </a:p>
                      </a:txBody>
                      <a:tcPr/>
                    </a:tc>
                    <a:extLst>
                      <a:ext uri="{0D108BD9-81ED-4DB2-BD59-A6C34878D82A}">
                        <a16:rowId xmlns="" xmlns:a16="http://schemas.microsoft.com/office/drawing/2014/main" val="10000"/>
                      </a:ext>
                    </a:extLst>
                  </a:tr>
                </a:tbl>
              </a:graphicData>
            </a:graphic>
          </p:graphicFrame>
        </mc:Choice>
        <mc:Fallback xmlns="">
          <p:graphicFrame>
            <p:nvGraphicFramePr>
              <p:cNvPr id="28" name="Table 27"/>
              <p:cNvGraphicFramePr>
                <a:graphicFrameLocks noGrp="1"/>
              </p:cNvGraphicFramePr>
              <p:nvPr>
                <p:extLst>
                  <p:ext uri="{D42A27DB-BD31-4B8C-83A1-F6EECF244321}">
                    <p14:modId xmlns:p14="http://schemas.microsoft.com/office/powerpoint/2010/main" val="43967241"/>
                  </p:ext>
                </p:extLst>
              </p:nvPr>
            </p:nvGraphicFramePr>
            <p:xfrm>
              <a:off x="586087" y="2068959"/>
              <a:ext cx="8408187" cy="401525"/>
            </p:xfrm>
            <a:graphic>
              <a:graphicData uri="http://schemas.openxmlformats.org/drawingml/2006/table">
                <a:tbl>
                  <a:tblPr firstRow="1" bandRow="1">
                    <a:tableStyleId>{5940675A-B579-460E-94D1-54222C63F5DA}</a:tableStyleId>
                  </a:tblPr>
                  <a:tblGrid>
                    <a:gridCol w="710901">
                      <a:extLst>
                        <a:ext uri="{9D8B030D-6E8A-4147-A177-3AD203B41FA5}">
                          <a16:colId xmlns="" xmlns:a16="http://schemas.microsoft.com/office/drawing/2014/main" xmlns:a14="http://schemas.microsoft.com/office/drawing/2010/main" val="20000"/>
                        </a:ext>
                      </a:extLst>
                    </a:gridCol>
                    <a:gridCol w="1531770">
                      <a:extLst>
                        <a:ext uri="{9D8B030D-6E8A-4147-A177-3AD203B41FA5}">
                          <a16:colId xmlns="" xmlns:a16="http://schemas.microsoft.com/office/drawing/2014/main" xmlns:a14="http://schemas.microsoft.com/office/drawing/2010/main" val="20001"/>
                        </a:ext>
                      </a:extLst>
                    </a:gridCol>
                    <a:gridCol w="1866231">
                      <a:extLst>
                        <a:ext uri="{9D8B030D-6E8A-4147-A177-3AD203B41FA5}">
                          <a16:colId xmlns="" xmlns:a16="http://schemas.microsoft.com/office/drawing/2014/main" xmlns:a14="http://schemas.microsoft.com/office/drawing/2010/main" val="20002"/>
                        </a:ext>
                      </a:extLst>
                    </a:gridCol>
                    <a:gridCol w="411748">
                      <a:extLst>
                        <a:ext uri="{9D8B030D-6E8A-4147-A177-3AD203B41FA5}">
                          <a16:colId xmlns="" xmlns:a16="http://schemas.microsoft.com/office/drawing/2014/main" xmlns:a14="http://schemas.microsoft.com/office/drawing/2010/main" val="20003"/>
                        </a:ext>
                      </a:extLst>
                    </a:gridCol>
                    <a:gridCol w="2010610">
                      <a:extLst>
                        <a:ext uri="{9D8B030D-6E8A-4147-A177-3AD203B41FA5}">
                          <a16:colId xmlns="" xmlns:a16="http://schemas.microsoft.com/office/drawing/2014/main" xmlns:a14="http://schemas.microsoft.com/office/drawing/2010/main" val="20004"/>
                        </a:ext>
                      </a:extLst>
                    </a:gridCol>
                    <a:gridCol w="1876927">
                      <a:extLst>
                        <a:ext uri="{9D8B030D-6E8A-4147-A177-3AD203B41FA5}">
                          <a16:colId xmlns="" xmlns:a16="http://schemas.microsoft.com/office/drawing/2014/main" xmlns:a14="http://schemas.microsoft.com/office/drawing/2010/main" val="20005"/>
                        </a:ext>
                      </a:extLst>
                    </a:gridCol>
                  </a:tblGrid>
                  <a:tr h="401525">
                    <a:tc>
                      <a:txBody>
                        <a:bodyPr/>
                        <a:lstStyle/>
                        <a:p>
                          <a:pPr algn="ctr"/>
                          <a:r>
                            <a:rPr lang="en-SG" sz="2000" i="1" dirty="0" smtClean="0">
                              <a:latin typeface="Times New Roman" panose="02020603050405020304" pitchFamily="18" charset="0"/>
                              <a:cs typeface="Times New Roman" panose="02020603050405020304" pitchFamily="18" charset="0"/>
                            </a:rPr>
                            <a:t>S</a:t>
                          </a:r>
                          <a:r>
                            <a:rPr lang="en-SG" sz="2000" i="1" baseline="-25000" dirty="0" smtClean="0">
                              <a:latin typeface="Times New Roman" panose="02020603050405020304" pitchFamily="18" charset="0"/>
                              <a:cs typeface="Times New Roman" panose="02020603050405020304" pitchFamily="18" charset="0"/>
                            </a:rPr>
                            <a:t>n </a:t>
                          </a:r>
                          <a:r>
                            <a:rPr lang="en-SG" sz="2000" i="1"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n</a:t>
                          </a:r>
                          <a:r>
                            <a:rPr lang="en-SG" sz="2000" b="0" i="0" baseline="0" dirty="0" smtClean="0">
                              <a:latin typeface="Times New Roman" panose="02020603050405020304" pitchFamily="18" charset="0"/>
                              <a:cs typeface="Times New Roman" panose="02020603050405020304" pitchFamily="18" charset="0"/>
                            </a:rPr>
                            <a:t> –1)</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endParaRPr lang="en-US"/>
                        </a:p>
                      </a:txBody>
                      <a:tcPr>
                        <a:blipFill rotWithShape="1">
                          <a:blip r:embed="rId3"/>
                          <a:stretch>
                            <a:fillRect l="-120261" t="-9091" r="-230719" b="-27273"/>
                          </a:stretch>
                        </a:blipFill>
                      </a:tcPr>
                    </a:tc>
                    <a:tc>
                      <a:txBody>
                        <a:bodyPr/>
                        <a:lstStyle/>
                        <a:p>
                          <a:pPr algn="ctr"/>
                          <a:r>
                            <a:rPr lang="en-US" sz="2000" dirty="0" smtClean="0">
                              <a:latin typeface="Arial" panose="020B0604020202020204" pitchFamily="34" charset="0"/>
                              <a:cs typeface="Arial" panose="020B0604020202020204" pitchFamily="34" charset="0"/>
                            </a:rPr>
                            <a:t>…</a:t>
                          </a:r>
                          <a:endParaRPr lang="en-SG" sz="2000" dirty="0">
                            <a:latin typeface="Arial" panose="020B0604020202020204" pitchFamily="34" charset="0"/>
                            <a:cs typeface="Arial" panose="020B0604020202020204" pitchFamily="34" charset="0"/>
                          </a:endParaRPr>
                        </a:p>
                      </a:txBody>
                      <a:tcPr/>
                    </a:tc>
                    <a:tc>
                      <a:txBody>
                        <a:bodyPr/>
                        <a:lstStyle/>
                        <a:p>
                          <a:pPr algn="ctr"/>
                          <a:r>
                            <a:rPr lang="en-SG" sz="2000" b="0" i="0" dirty="0" smtClean="0">
                              <a:latin typeface="Times New Roman" panose="02020603050405020304" pitchFamily="18" charset="0"/>
                              <a:cs typeface="Times New Roman" panose="02020603050405020304" pitchFamily="18" charset="0"/>
                            </a:rPr>
                            <a:t>+ (</a:t>
                          </a:r>
                          <a:r>
                            <a:rPr lang="en-SG" sz="2000" b="0" i="1" dirty="0" smtClean="0">
                              <a:latin typeface="Times New Roman" panose="02020603050405020304" pitchFamily="18" charset="0"/>
                              <a:cs typeface="Times New Roman" panose="02020603050405020304" pitchFamily="18" charset="0"/>
                            </a:rPr>
                            <a:t>a</a:t>
                          </a:r>
                          <a:r>
                            <a:rPr lang="en-SG" sz="2000" b="0" i="0" baseline="0" dirty="0" smtClean="0">
                              <a:latin typeface="Times New Roman" panose="02020603050405020304" pitchFamily="18" charset="0"/>
                              <a:cs typeface="Times New Roman" panose="02020603050405020304" pitchFamily="18" charset="0"/>
                            </a:rPr>
                            <a:t> + </a:t>
                          </a:r>
                          <a:r>
                            <a:rPr lang="en-SG" sz="2000" b="0" i="1" baseline="0" dirty="0" smtClean="0">
                              <a:latin typeface="Times New Roman" panose="02020603050405020304" pitchFamily="18" charset="0"/>
                              <a:cs typeface="Times New Roman" panose="02020603050405020304" pitchFamily="18" charset="0"/>
                            </a:rPr>
                            <a:t>d</a:t>
                          </a:r>
                          <a:r>
                            <a:rPr lang="en-SG" sz="2000" b="0" i="0" baseline="0" dirty="0" smtClean="0">
                              <a:latin typeface="Times New Roman" panose="02020603050405020304" pitchFamily="18" charset="0"/>
                              <a:cs typeface="Times New Roman" panose="02020603050405020304" pitchFamily="18" charset="0"/>
                            </a:rPr>
                            <a:t>)</a:t>
                          </a:r>
                          <a:endParaRPr lang="en-SG" sz="2000" dirty="0"/>
                        </a:p>
                      </a:txBody>
                      <a:tcPr/>
                    </a:tc>
                    <a:tc>
                      <a:txBody>
                        <a:bodyPr/>
                        <a:lstStyle/>
                        <a:p>
                          <a:pPr algn="ctr"/>
                          <a:r>
                            <a:rPr lang="en-SG" sz="2000" i="1" dirty="0" smtClean="0">
                              <a:latin typeface="Times New Roman" panose="02020603050405020304" pitchFamily="18" charset="0"/>
                              <a:cs typeface="Times New Roman" panose="02020603050405020304" pitchFamily="18" charset="0"/>
                            </a:rPr>
                            <a:t>+ a</a:t>
                          </a:r>
                          <a:endParaRPr lang="en-SG" sz="2000" dirty="0"/>
                        </a:p>
                      </a:txBody>
                      <a:tcPr/>
                    </a:tc>
                    <a:extLst>
                      <a:ext uri="{0D108BD9-81ED-4DB2-BD59-A6C34878D82A}">
                        <a16:rowId xmlns="" xmlns:a16="http://schemas.microsoft.com/office/drawing/2014/main" xmlns:a14="http://schemas.microsoft.com/office/drawing/2010/main" val="10000"/>
                      </a:ext>
                    </a:extLst>
                  </a:tr>
                </a:tbl>
              </a:graphicData>
            </a:graphic>
          </p:graphicFrame>
        </mc:Fallback>
      </mc:AlternateContent>
      <p:sp>
        <p:nvSpPr>
          <p:cNvPr id="29" name="TextBox 28"/>
          <p:cNvSpPr txBox="1"/>
          <p:nvPr/>
        </p:nvSpPr>
        <p:spPr>
          <a:xfrm>
            <a:off x="1212604" y="2883948"/>
            <a:ext cx="1755565" cy="400110"/>
          </a:xfrm>
          <a:prstGeom prst="rect">
            <a:avLst/>
          </a:prstGeom>
          <a:noFill/>
        </p:spPr>
        <p:txBody>
          <a:bodyPr wrap="square" rtlCol="0">
            <a:spAutoFit/>
          </a:bodyPr>
          <a:lstStyle/>
          <a:p>
            <a:r>
              <a:rPr lang="en-US" sz="2000" dirty="0" smtClean="0">
                <a:solidFill>
                  <a:srgbClr val="3333FF"/>
                </a:solidFill>
                <a:latin typeface="Times New Roman" panose="02020603050405020304" pitchFamily="18" charset="0"/>
                <a:cs typeface="Times New Roman" panose="02020603050405020304" pitchFamily="18" charset="0"/>
              </a:rPr>
              <a:t>[2</a:t>
            </a:r>
            <a:r>
              <a:rPr lang="en-US" sz="2000" i="1" dirty="0" smtClean="0">
                <a:solidFill>
                  <a:srgbClr val="3333FF"/>
                </a:solidFill>
                <a:latin typeface="Times New Roman" panose="02020603050405020304" pitchFamily="18" charset="0"/>
                <a:cs typeface="Times New Roman" panose="02020603050405020304" pitchFamily="18" charset="0"/>
              </a:rPr>
              <a:t>a</a:t>
            </a:r>
            <a:r>
              <a:rPr lang="en-US" sz="2000" dirty="0" smtClean="0">
                <a:solidFill>
                  <a:srgbClr val="3333FF"/>
                </a:solidFill>
                <a:latin typeface="Times New Roman" panose="02020603050405020304" pitchFamily="18" charset="0"/>
                <a:cs typeface="Times New Roman" panose="02020603050405020304" pitchFamily="18" charset="0"/>
              </a:rPr>
              <a:t> + (</a:t>
            </a:r>
            <a:r>
              <a:rPr lang="en-US" sz="2000" i="1" dirty="0" smtClean="0">
                <a:solidFill>
                  <a:srgbClr val="3333FF"/>
                </a:solidFill>
                <a:latin typeface="Times New Roman" panose="02020603050405020304" pitchFamily="18" charset="0"/>
                <a:cs typeface="Times New Roman" panose="02020603050405020304" pitchFamily="18" charset="0"/>
              </a:rPr>
              <a:t>n</a:t>
            </a:r>
            <a:r>
              <a:rPr lang="en-US" sz="2000" dirty="0" smtClean="0">
                <a:solidFill>
                  <a:srgbClr val="3333FF"/>
                </a:solidFill>
                <a:latin typeface="Times New Roman" panose="02020603050405020304" pitchFamily="18" charset="0"/>
                <a:cs typeface="Times New Roman" panose="02020603050405020304" pitchFamily="18" charset="0"/>
              </a:rPr>
              <a:t> – 1)</a:t>
            </a:r>
            <a:r>
              <a:rPr lang="en-US" sz="2000" i="1" dirty="0" smtClean="0">
                <a:solidFill>
                  <a:srgbClr val="3333FF"/>
                </a:solidFill>
                <a:latin typeface="Times New Roman" panose="02020603050405020304" pitchFamily="18" charset="0"/>
                <a:cs typeface="Times New Roman" panose="02020603050405020304" pitchFamily="18" charset="0"/>
              </a:rPr>
              <a:t>d</a:t>
            </a:r>
            <a:r>
              <a:rPr lang="en-US" sz="2000" dirty="0" smtClean="0">
                <a:solidFill>
                  <a:srgbClr val="3333FF"/>
                </a:solidFill>
                <a:latin typeface="Times New Roman" panose="02020603050405020304" pitchFamily="18" charset="0"/>
                <a:cs typeface="Times New Roman" panose="02020603050405020304" pitchFamily="18" charset="0"/>
              </a:rPr>
              <a:t>]</a:t>
            </a:r>
            <a:endParaRPr lang="en-SG" sz="2000" dirty="0">
              <a:solidFill>
                <a:srgbClr val="3333FF"/>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2968171" y="2884958"/>
            <a:ext cx="1740306" cy="400110"/>
          </a:xfrm>
          <a:prstGeom prst="rect">
            <a:avLst/>
          </a:prstGeom>
          <a:noFill/>
        </p:spPr>
        <p:txBody>
          <a:bodyPr wrap="square" rtlCol="0">
            <a:spAutoFit/>
          </a:bodyPr>
          <a:lstStyle/>
          <a:p>
            <a:r>
              <a:rPr lang="en-US" sz="2000" dirty="0" smtClean="0">
                <a:solidFill>
                  <a:srgbClr val="00B050"/>
                </a:solidFill>
                <a:latin typeface="Times New Roman" panose="02020603050405020304" pitchFamily="18" charset="0"/>
                <a:cs typeface="Times New Roman" panose="02020603050405020304" pitchFamily="18" charset="0"/>
              </a:rPr>
              <a:t>[2</a:t>
            </a:r>
            <a:r>
              <a:rPr lang="en-US" sz="2000" i="1" dirty="0" smtClean="0">
                <a:solidFill>
                  <a:srgbClr val="00B050"/>
                </a:solidFill>
                <a:latin typeface="Times New Roman" panose="02020603050405020304" pitchFamily="18" charset="0"/>
                <a:cs typeface="Times New Roman" panose="02020603050405020304" pitchFamily="18" charset="0"/>
              </a:rPr>
              <a:t>a</a:t>
            </a:r>
            <a:r>
              <a:rPr lang="en-US" sz="2000" dirty="0" smtClean="0">
                <a:solidFill>
                  <a:srgbClr val="00B050"/>
                </a:solidFill>
                <a:latin typeface="Times New Roman" panose="02020603050405020304" pitchFamily="18" charset="0"/>
                <a:cs typeface="Times New Roman" panose="02020603050405020304" pitchFamily="18" charset="0"/>
              </a:rPr>
              <a:t> + (</a:t>
            </a:r>
            <a:r>
              <a:rPr lang="en-US" sz="2000" i="1" dirty="0" smtClean="0">
                <a:solidFill>
                  <a:srgbClr val="00B050"/>
                </a:solidFill>
                <a:latin typeface="Times New Roman" panose="02020603050405020304" pitchFamily="18" charset="0"/>
                <a:cs typeface="Times New Roman" panose="02020603050405020304" pitchFamily="18" charset="0"/>
              </a:rPr>
              <a:t>n</a:t>
            </a:r>
            <a:r>
              <a:rPr lang="en-US" sz="2000" dirty="0" smtClean="0">
                <a:solidFill>
                  <a:srgbClr val="00B050"/>
                </a:solidFill>
                <a:latin typeface="Times New Roman" panose="02020603050405020304" pitchFamily="18" charset="0"/>
                <a:cs typeface="Times New Roman" panose="02020603050405020304" pitchFamily="18" charset="0"/>
              </a:rPr>
              <a:t> – 1)</a:t>
            </a:r>
            <a:r>
              <a:rPr lang="en-US" sz="2000" i="1" dirty="0" smtClean="0">
                <a:solidFill>
                  <a:srgbClr val="00B050"/>
                </a:solidFill>
                <a:latin typeface="Times New Roman" panose="02020603050405020304" pitchFamily="18" charset="0"/>
                <a:cs typeface="Times New Roman" panose="02020603050405020304" pitchFamily="18" charset="0"/>
              </a:rPr>
              <a:t>d</a:t>
            </a:r>
            <a:r>
              <a:rPr lang="en-US" sz="2000" dirty="0" smtClean="0">
                <a:solidFill>
                  <a:srgbClr val="00B050"/>
                </a:solidFill>
                <a:latin typeface="Times New Roman" panose="02020603050405020304" pitchFamily="18" charset="0"/>
                <a:cs typeface="Times New Roman" panose="02020603050405020304" pitchFamily="18" charset="0"/>
              </a:rPr>
              <a:t>]</a:t>
            </a:r>
            <a:endParaRPr lang="en-SG" sz="2000" dirty="0">
              <a:solidFill>
                <a:srgbClr val="00B050"/>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5392186" y="2860915"/>
            <a:ext cx="1719813" cy="400110"/>
          </a:xfrm>
          <a:prstGeom prst="rect">
            <a:avLst/>
          </a:prstGeom>
          <a:noFill/>
        </p:spPr>
        <p:txBody>
          <a:bodyPr wrap="square" rtlCol="0">
            <a:spAutoFit/>
          </a:bodyPr>
          <a:lstStyle/>
          <a:p>
            <a:r>
              <a:rPr lang="en-US" sz="2000" dirty="0" smtClean="0">
                <a:solidFill>
                  <a:schemeClr val="accent4">
                    <a:lumMod val="75000"/>
                  </a:schemeClr>
                </a:solidFill>
                <a:latin typeface="Times New Roman" panose="02020603050405020304" pitchFamily="18" charset="0"/>
                <a:cs typeface="Times New Roman" panose="02020603050405020304" pitchFamily="18" charset="0"/>
              </a:rPr>
              <a:t>[2</a:t>
            </a:r>
            <a:r>
              <a:rPr lang="en-US" sz="2000" i="1" dirty="0" smtClean="0">
                <a:solidFill>
                  <a:schemeClr val="accent4">
                    <a:lumMod val="75000"/>
                  </a:schemeClr>
                </a:solidFill>
                <a:latin typeface="Times New Roman" panose="02020603050405020304" pitchFamily="18" charset="0"/>
                <a:cs typeface="Times New Roman" panose="02020603050405020304" pitchFamily="18" charset="0"/>
              </a:rPr>
              <a:t>a</a:t>
            </a:r>
            <a:r>
              <a:rPr lang="en-US" sz="2000" dirty="0" smtClean="0">
                <a:solidFill>
                  <a:schemeClr val="accent4">
                    <a:lumMod val="75000"/>
                  </a:schemeClr>
                </a:solidFill>
                <a:latin typeface="Times New Roman" panose="02020603050405020304" pitchFamily="18" charset="0"/>
                <a:cs typeface="Times New Roman" panose="02020603050405020304" pitchFamily="18" charset="0"/>
              </a:rPr>
              <a:t> + (</a:t>
            </a:r>
            <a:r>
              <a:rPr lang="en-US" sz="2000" i="1" dirty="0" smtClean="0">
                <a:solidFill>
                  <a:schemeClr val="accent4">
                    <a:lumMod val="75000"/>
                  </a:schemeClr>
                </a:solidFill>
                <a:latin typeface="Times New Roman" panose="02020603050405020304" pitchFamily="18" charset="0"/>
                <a:cs typeface="Times New Roman" panose="02020603050405020304" pitchFamily="18" charset="0"/>
              </a:rPr>
              <a:t>n</a:t>
            </a:r>
            <a:r>
              <a:rPr lang="en-US" sz="2000" dirty="0" smtClean="0">
                <a:solidFill>
                  <a:schemeClr val="accent4">
                    <a:lumMod val="75000"/>
                  </a:schemeClr>
                </a:solidFill>
                <a:latin typeface="Times New Roman" panose="02020603050405020304" pitchFamily="18" charset="0"/>
                <a:cs typeface="Times New Roman" panose="02020603050405020304" pitchFamily="18" charset="0"/>
              </a:rPr>
              <a:t> – 1)</a:t>
            </a:r>
            <a:r>
              <a:rPr lang="en-US" sz="2000" i="1" dirty="0" smtClean="0">
                <a:solidFill>
                  <a:schemeClr val="accent4">
                    <a:lumMod val="75000"/>
                  </a:schemeClr>
                </a:solidFill>
                <a:latin typeface="Times New Roman" panose="02020603050405020304" pitchFamily="18" charset="0"/>
                <a:cs typeface="Times New Roman" panose="02020603050405020304" pitchFamily="18" charset="0"/>
              </a:rPr>
              <a:t>d</a:t>
            </a:r>
            <a:r>
              <a:rPr lang="en-US" sz="2000" dirty="0" smtClean="0">
                <a:solidFill>
                  <a:schemeClr val="accent4">
                    <a:lumMod val="75000"/>
                  </a:schemeClr>
                </a:solidFill>
                <a:latin typeface="Times New Roman" panose="02020603050405020304" pitchFamily="18" charset="0"/>
                <a:cs typeface="Times New Roman" panose="02020603050405020304" pitchFamily="18" charset="0"/>
              </a:rPr>
              <a:t>]</a:t>
            </a:r>
            <a:endParaRPr lang="en-SG" sz="20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7250387" y="2863874"/>
            <a:ext cx="1743887" cy="400110"/>
          </a:xfrm>
          <a:prstGeom prst="rect">
            <a:avLst/>
          </a:prstGeom>
          <a:noFill/>
        </p:spPr>
        <p:txBody>
          <a:bodyPr wrap="square" rtlCol="0">
            <a:spAutoFit/>
          </a:bodyPr>
          <a:lstStyle/>
          <a:p>
            <a:r>
              <a:rPr lang="en-US" sz="2000" dirty="0" smtClean="0">
                <a:solidFill>
                  <a:schemeClr val="accent6">
                    <a:lumMod val="50000"/>
                  </a:schemeClr>
                </a:solidFill>
                <a:latin typeface="Times New Roman" panose="02020603050405020304" pitchFamily="18" charset="0"/>
                <a:cs typeface="Times New Roman" panose="02020603050405020304" pitchFamily="18" charset="0"/>
              </a:rPr>
              <a:t>[2</a:t>
            </a:r>
            <a:r>
              <a:rPr lang="en-US" sz="2000" i="1" dirty="0" smtClean="0">
                <a:solidFill>
                  <a:schemeClr val="accent6">
                    <a:lumMod val="50000"/>
                  </a:schemeClr>
                </a:solidFill>
                <a:latin typeface="Times New Roman" panose="02020603050405020304" pitchFamily="18" charset="0"/>
                <a:cs typeface="Times New Roman" panose="02020603050405020304" pitchFamily="18" charset="0"/>
              </a:rPr>
              <a:t>a</a:t>
            </a:r>
            <a:r>
              <a:rPr lang="en-US" sz="2000" dirty="0" smtClean="0">
                <a:solidFill>
                  <a:schemeClr val="accent6">
                    <a:lumMod val="50000"/>
                  </a:schemeClr>
                </a:solidFill>
                <a:latin typeface="Times New Roman" panose="02020603050405020304" pitchFamily="18" charset="0"/>
                <a:cs typeface="Times New Roman" panose="02020603050405020304" pitchFamily="18" charset="0"/>
              </a:rPr>
              <a:t> + (</a:t>
            </a:r>
            <a:r>
              <a:rPr lang="en-US" sz="2000" i="1" dirty="0" smtClean="0">
                <a:solidFill>
                  <a:schemeClr val="accent6">
                    <a:lumMod val="50000"/>
                  </a:schemeClr>
                </a:solidFill>
                <a:latin typeface="Times New Roman" panose="02020603050405020304" pitchFamily="18" charset="0"/>
                <a:cs typeface="Times New Roman" panose="02020603050405020304" pitchFamily="18" charset="0"/>
              </a:rPr>
              <a:t>n</a:t>
            </a:r>
            <a:r>
              <a:rPr lang="en-US" sz="2000" dirty="0" smtClean="0">
                <a:solidFill>
                  <a:schemeClr val="accent6">
                    <a:lumMod val="50000"/>
                  </a:schemeClr>
                </a:solidFill>
                <a:latin typeface="Times New Roman" panose="02020603050405020304" pitchFamily="18" charset="0"/>
                <a:cs typeface="Times New Roman" panose="02020603050405020304" pitchFamily="18" charset="0"/>
              </a:rPr>
              <a:t> – 1)</a:t>
            </a:r>
            <a:r>
              <a:rPr lang="en-US" sz="2000" i="1" dirty="0" smtClean="0">
                <a:solidFill>
                  <a:schemeClr val="accent6">
                    <a:lumMod val="50000"/>
                  </a:schemeClr>
                </a:solidFill>
                <a:latin typeface="Times New Roman" panose="02020603050405020304" pitchFamily="18" charset="0"/>
                <a:cs typeface="Times New Roman" panose="02020603050405020304" pitchFamily="18" charset="0"/>
              </a:rPr>
              <a:t>d</a:t>
            </a:r>
            <a:r>
              <a:rPr lang="en-US" sz="2000" dirty="0" smtClean="0">
                <a:solidFill>
                  <a:schemeClr val="accent6">
                    <a:lumMod val="50000"/>
                  </a:schemeClr>
                </a:solidFill>
                <a:latin typeface="Times New Roman" panose="02020603050405020304" pitchFamily="18" charset="0"/>
                <a:cs typeface="Times New Roman" panose="02020603050405020304" pitchFamily="18" charset="0"/>
              </a:rPr>
              <a:t>]</a:t>
            </a:r>
            <a:endParaRPr lang="en-SG" sz="2000" dirty="0">
              <a:solidFill>
                <a:schemeClr val="accent6">
                  <a:lumMod val="50000"/>
                </a:schemeClr>
              </a:solidFill>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417577035"/>
              </p:ext>
            </p:extLst>
          </p:nvPr>
        </p:nvGraphicFramePr>
        <p:xfrm>
          <a:off x="1404867" y="4083940"/>
          <a:ext cx="2540409" cy="409378"/>
        </p:xfrm>
        <a:graphic>
          <a:graphicData uri="http://schemas.openxmlformats.org/presentationml/2006/ole">
            <mc:AlternateContent xmlns:mc="http://schemas.openxmlformats.org/markup-compatibility/2006">
              <mc:Choice xmlns:v="urn:schemas-microsoft-com:vml" Requires="v">
                <p:oleObj spid="_x0000_s10450" name="Equation" r:id="rId4" imgW="1371600" imgH="228600" progId="Equation.3">
                  <p:embed/>
                </p:oleObj>
              </mc:Choice>
              <mc:Fallback>
                <p:oleObj name="Equation" r:id="rId4" imgW="1371600" imgH="228600" progId="Equation.3">
                  <p:embed/>
                  <p:pic>
                    <p:nvPicPr>
                      <p:cNvPr id="0" name=""/>
                      <p:cNvPicPr>
                        <a:picLocks noChangeAspect="1" noChangeArrowheads="1"/>
                      </p:cNvPicPr>
                      <p:nvPr/>
                    </p:nvPicPr>
                    <p:blipFill>
                      <a:blip r:embed="rId5"/>
                      <a:srcRect/>
                      <a:stretch>
                        <a:fillRect/>
                      </a:stretch>
                    </p:blipFill>
                    <p:spPr bwMode="auto">
                      <a:xfrm>
                        <a:off x="1404867" y="4083940"/>
                        <a:ext cx="2540409" cy="409378"/>
                      </a:xfrm>
                      <a:prstGeom prst="rect">
                        <a:avLst/>
                      </a:prstGeom>
                      <a:noFill/>
                      <a:ln>
                        <a:noFill/>
                      </a:ln>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0987415"/>
              </p:ext>
            </p:extLst>
          </p:nvPr>
        </p:nvGraphicFramePr>
        <p:xfrm>
          <a:off x="1558178" y="4606790"/>
          <a:ext cx="3551718" cy="705489"/>
        </p:xfrm>
        <a:graphic>
          <a:graphicData uri="http://schemas.openxmlformats.org/presentationml/2006/ole">
            <mc:AlternateContent xmlns:mc="http://schemas.openxmlformats.org/markup-compatibility/2006">
              <mc:Choice xmlns:v="urn:schemas-microsoft-com:vml" Requires="v">
                <p:oleObj spid="_x0000_s10451" name="Equation" r:id="rId6" imgW="1917360" imgH="393480" progId="Equation.3">
                  <p:embed/>
                </p:oleObj>
              </mc:Choice>
              <mc:Fallback>
                <p:oleObj name="Equation" r:id="rId6" imgW="1917360" imgH="393480" progId="Equation.3">
                  <p:embed/>
                  <p:pic>
                    <p:nvPicPr>
                      <p:cNvPr id="0" name=""/>
                      <p:cNvPicPr>
                        <a:picLocks noChangeAspect="1" noChangeArrowheads="1"/>
                      </p:cNvPicPr>
                      <p:nvPr/>
                    </p:nvPicPr>
                    <p:blipFill>
                      <a:blip r:embed="rId7"/>
                      <a:srcRect/>
                      <a:stretch>
                        <a:fillRect/>
                      </a:stretch>
                    </p:blipFill>
                    <p:spPr bwMode="auto">
                      <a:xfrm>
                        <a:off x="1558178" y="4606790"/>
                        <a:ext cx="3551718" cy="705489"/>
                      </a:xfrm>
                      <a:prstGeom prst="rect">
                        <a:avLst/>
                      </a:prstGeom>
                      <a:noFill/>
                      <a:ln>
                        <a:noFill/>
                      </a:ln>
                      <a:extLst/>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3249619685"/>
              </p:ext>
            </p:extLst>
          </p:nvPr>
        </p:nvGraphicFramePr>
        <p:xfrm>
          <a:off x="1440224" y="5364103"/>
          <a:ext cx="2121841" cy="456485"/>
        </p:xfrm>
        <a:graphic>
          <a:graphicData uri="http://schemas.openxmlformats.org/presentationml/2006/ole">
            <mc:AlternateContent xmlns:mc="http://schemas.openxmlformats.org/markup-compatibility/2006">
              <mc:Choice xmlns:v="urn:schemas-microsoft-com:vml" Requires="v">
                <p:oleObj spid="_x0000_s10452" name="Equation" r:id="rId8" imgW="1028700" imgH="228600" progId="Equation.3">
                  <p:embed/>
                </p:oleObj>
              </mc:Choice>
              <mc:Fallback>
                <p:oleObj name="Equation" r:id="rId8" imgW="10287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0224" y="5364103"/>
                        <a:ext cx="2121841" cy="456485"/>
                      </a:xfrm>
                      <a:prstGeom prst="rect">
                        <a:avLst/>
                      </a:prstGeom>
                      <a:noFill/>
                      <a:ln>
                        <a:noFill/>
                      </a:ln>
                      <a:extLst/>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3267269904"/>
              </p:ext>
            </p:extLst>
          </p:nvPr>
        </p:nvGraphicFramePr>
        <p:xfrm>
          <a:off x="1253549" y="5997753"/>
          <a:ext cx="7292975" cy="692150"/>
        </p:xfrm>
        <a:graphic>
          <a:graphicData uri="http://schemas.openxmlformats.org/presentationml/2006/ole">
            <mc:AlternateContent xmlns:mc="http://schemas.openxmlformats.org/markup-compatibility/2006">
              <mc:Choice xmlns:v="urn:schemas-microsoft-com:vml" Requires="v">
                <p:oleObj spid="_x0000_s10453" name="Equation" r:id="rId10" imgW="4012920" imgH="393480" progId="Equation.3">
                  <p:embed/>
                </p:oleObj>
              </mc:Choice>
              <mc:Fallback>
                <p:oleObj name="Equation" r:id="rId10" imgW="4012920" imgH="393480" progId="Equation.3">
                  <p:embed/>
                  <p:pic>
                    <p:nvPicPr>
                      <p:cNvPr id="0" name=""/>
                      <p:cNvPicPr>
                        <a:picLocks noChangeAspect="1" noChangeArrowheads="1"/>
                      </p:cNvPicPr>
                      <p:nvPr/>
                    </p:nvPicPr>
                    <p:blipFill>
                      <a:blip r:embed="rId11"/>
                      <a:srcRect/>
                      <a:stretch>
                        <a:fillRect/>
                      </a:stretch>
                    </p:blipFill>
                    <p:spPr bwMode="auto">
                      <a:xfrm>
                        <a:off x="1253549" y="5997753"/>
                        <a:ext cx="7292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6"/>
          <p:cNvGrpSpPr/>
          <p:nvPr/>
        </p:nvGrpSpPr>
        <p:grpSpPr>
          <a:xfrm>
            <a:off x="1254911" y="3206433"/>
            <a:ext cx="7709972" cy="825119"/>
            <a:chOff x="1254911" y="3206433"/>
            <a:chExt cx="7709972" cy="825119"/>
          </a:xfrm>
        </p:grpSpPr>
        <p:sp>
          <p:nvSpPr>
            <p:cNvPr id="2" name="Left Brace 1"/>
            <p:cNvSpPr/>
            <p:nvPr/>
          </p:nvSpPr>
          <p:spPr>
            <a:xfrm rot="16200000">
              <a:off x="4928170" y="-466826"/>
              <a:ext cx="363453" cy="77099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 name="TextBox 4"/>
            <p:cNvSpPr txBox="1"/>
            <p:nvPr/>
          </p:nvSpPr>
          <p:spPr>
            <a:xfrm>
              <a:off x="4612003" y="3569887"/>
              <a:ext cx="1159292" cy="461665"/>
            </a:xfrm>
            <a:prstGeom prst="rect">
              <a:avLst/>
            </a:prstGeom>
            <a:noFill/>
          </p:spPr>
          <p:txBody>
            <a:bodyPr wrap="none" rtlCol="0">
              <a:spAutoFit/>
            </a:bodyPr>
            <a:lstStyle/>
            <a:p>
              <a:r>
                <a:rPr lang="en-SG" sz="2400" i="1" dirty="0" smtClean="0">
                  <a:latin typeface="Times New Roman" panose="02020603050405020304" pitchFamily="18" charset="0"/>
                  <a:cs typeface="Times New Roman" panose="02020603050405020304" pitchFamily="18" charset="0"/>
                </a:rPr>
                <a:t>n</a:t>
              </a:r>
              <a:r>
                <a:rPr lang="en-SG" sz="2400" dirty="0" smtClean="0">
                  <a:latin typeface="Arial" panose="020B0604020202020204" pitchFamily="34" charset="0"/>
                  <a:cs typeface="Arial" panose="020B0604020202020204" pitchFamily="34" charset="0"/>
                </a:rPr>
                <a:t> times</a:t>
              </a:r>
              <a:endParaRPr lang="en-GB" sz="2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3876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par>
                                <p:cTn id="67" presetID="10" presetClass="entr" presetSubtype="0" fill="hold"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animBg="1"/>
      <p:bldP spid="15" grpId="0" animBg="1"/>
      <p:bldP spid="17" grpId="0"/>
      <p:bldP spid="18" grpId="0" animBg="1"/>
      <p:bldP spid="20" grpId="0" animBg="1"/>
      <p:bldP spid="24" grpId="0"/>
      <p:bldP spid="29" grpId="0"/>
      <p:bldP spid="30" grpId="0"/>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598206" y="1798470"/>
            <a:ext cx="7781518" cy="5004562"/>
          </a:xfrm>
          <a:prstGeom prst="rect">
            <a:avLst/>
          </a:prstGeom>
          <a:solidFill>
            <a:schemeClr val="accent5">
              <a:lumMod val="20000"/>
              <a:lumOff val="80000"/>
            </a:schemeClr>
          </a:solidFill>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b="1" dirty="0" smtClean="0"/>
              <a:t>[Solution]</a:t>
            </a:r>
          </a:p>
          <a:p>
            <a:pPr marL="0" indent="0" algn="just">
              <a:buNone/>
            </a:pPr>
            <a:r>
              <a:rPr lang="en-US" dirty="0" smtClean="0"/>
              <a:t>Let </a:t>
            </a:r>
            <a:r>
              <a:rPr lang="en-US" i="1"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 2, </a:t>
            </a:r>
            <a:r>
              <a:rPr lang="en-US" i="1"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 5 – 2 = 3</a:t>
            </a:r>
            <a:r>
              <a:rPr lang="en-US" dirty="0" smtClean="0"/>
              <a:t>, </a:t>
            </a:r>
            <a:r>
              <a:rPr lang="en-SG" i="1" dirty="0" err="1">
                <a:latin typeface="Times New Roman" panose="02020603050405020304" pitchFamily="18" charset="0"/>
                <a:cs typeface="Times New Roman" panose="02020603050405020304" pitchFamily="18" charset="0"/>
              </a:rPr>
              <a:t>T</a:t>
            </a:r>
            <a:r>
              <a:rPr lang="en-SG" i="1" baseline="-25000" dirty="0" err="1">
                <a:latin typeface="Times New Roman" panose="02020603050405020304" pitchFamily="18" charset="0"/>
                <a:cs typeface="Times New Roman" panose="02020603050405020304" pitchFamily="18" charset="0"/>
              </a:rPr>
              <a:t>n</a:t>
            </a:r>
            <a:r>
              <a:rPr lang="en-SG" dirty="0">
                <a:latin typeface="Times New Roman" panose="02020603050405020304" pitchFamily="18" charset="0"/>
                <a:cs typeface="Times New Roman" panose="02020603050405020304" pitchFamily="18" charset="0"/>
              </a:rPr>
              <a:t> = </a:t>
            </a:r>
            <a:r>
              <a:rPr lang="en-SG" dirty="0" smtClean="0">
                <a:latin typeface="Times New Roman" panose="02020603050405020304" pitchFamily="18" charset="0"/>
                <a:cs typeface="Times New Roman" panose="02020603050405020304" pitchFamily="18" charset="0"/>
              </a:rPr>
              <a:t>299 </a:t>
            </a:r>
          </a:p>
          <a:p>
            <a:pPr marL="0" indent="0" algn="just">
              <a:buNone/>
            </a:pPr>
            <a:r>
              <a:rPr lang="en-SG" dirty="0" smtClean="0">
                <a:latin typeface="Arial" panose="020B0604020202020204" pitchFamily="34" charset="0"/>
                <a:cs typeface="Arial" panose="020B0604020202020204" pitchFamily="34" charset="0"/>
                <a:sym typeface="Wingdings" panose="05000000000000000000" pitchFamily="2" charset="2"/>
              </a:rPr>
              <a:t>Find </a:t>
            </a:r>
            <a:r>
              <a:rPr lang="en-US" dirty="0"/>
              <a:t>total number of terms </a:t>
            </a:r>
            <a:r>
              <a:rPr lang="en-SG" i="1" dirty="0" smtClean="0">
                <a:latin typeface="Times New Roman" panose="02020603050405020304" pitchFamily="18" charset="0"/>
                <a:cs typeface="Times New Roman" panose="02020603050405020304" pitchFamily="18" charset="0"/>
                <a:sym typeface="Wingdings" panose="05000000000000000000" pitchFamily="2" charset="2"/>
              </a:rPr>
              <a:t>n</a:t>
            </a:r>
            <a:r>
              <a:rPr lang="en-SG" dirty="0" smtClean="0">
                <a:latin typeface="Arial" panose="020B0604020202020204" pitchFamily="34" charset="0"/>
                <a:cs typeface="Arial" panose="020B0604020202020204" pitchFamily="34" charset="0"/>
                <a:sym typeface="Wingdings" panose="05000000000000000000" pitchFamily="2" charset="2"/>
              </a:rPr>
              <a:t> first</a:t>
            </a:r>
            <a:endParaRPr lang="en-US" dirty="0" smtClean="0">
              <a:latin typeface="Arial" panose="020B0604020202020204" pitchFamily="34" charset="0"/>
              <a:cs typeface="Arial" panose="020B0604020202020204" pitchFamily="34" charset="0"/>
            </a:endParaRP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ea typeface="Cambria Math"/>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buNone/>
            </a:pPr>
            <a:endParaRPr lang="en-US" dirty="0" smtClean="0"/>
          </a:p>
          <a:p>
            <a:pPr marL="0" indent="0" algn="just">
              <a:buNone/>
            </a:pPr>
            <a:endParaRPr lang="en-US" sz="2800" dirty="0"/>
          </a:p>
        </p:txBody>
      </p:sp>
      <p:sp>
        <p:nvSpPr>
          <p:cNvPr id="25" name="TextBox 24"/>
          <p:cNvSpPr txBox="1"/>
          <p:nvPr/>
        </p:nvSpPr>
        <p:spPr>
          <a:xfrm>
            <a:off x="614148" y="967753"/>
            <a:ext cx="7792872" cy="830997"/>
          </a:xfrm>
          <a:prstGeom prst="rect">
            <a:avLst/>
          </a:prstGeom>
          <a:no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[Example]</a:t>
            </a:r>
          </a:p>
          <a:p>
            <a:pPr algn="just"/>
            <a:r>
              <a:rPr lang="en-US" sz="2400" dirty="0" smtClean="0">
                <a:latin typeface="Arial" panose="020B0604020202020204" pitchFamily="34" charset="0"/>
                <a:cs typeface="Arial" panose="020B0604020202020204" pitchFamily="34" charset="0"/>
              </a:rPr>
              <a:t>Find the sum of the arithmetic sequence, </a:t>
            </a:r>
          </a:p>
        </p:txBody>
      </p:sp>
      <p:sp>
        <p:nvSpPr>
          <p:cNvPr id="4" name="Slide Number Placeholder 3"/>
          <p:cNvSpPr>
            <a:spLocks noGrp="1"/>
          </p:cNvSpPr>
          <p:nvPr>
            <p:ph type="sldNum" sz="quarter" idx="12"/>
          </p:nvPr>
        </p:nvSpPr>
        <p:spPr/>
        <p:txBody>
          <a:bodyPr/>
          <a:lstStyle/>
          <a:p>
            <a:fld id="{6767FADE-2612-3649-B495-F644A23F288B}" type="slidenum">
              <a:rPr lang="en-US" smtClean="0"/>
              <a:pPr/>
              <a:t>17</a:t>
            </a:fld>
            <a:endParaRPr lang="en-US"/>
          </a:p>
        </p:txBody>
      </p:sp>
      <p:sp>
        <p:nvSpPr>
          <p:cNvPr id="9" name="TextBox 8"/>
          <p:cNvSpPr txBox="1"/>
          <p:nvPr/>
        </p:nvSpPr>
        <p:spPr>
          <a:xfrm>
            <a:off x="614148" y="-80950"/>
            <a:ext cx="7519917" cy="1077218"/>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Arithmetic Sequences – Sum of the first </a:t>
            </a:r>
            <a:r>
              <a:rPr lang="en-US" sz="3200" i="1" dirty="0" smtClean="0">
                <a:latin typeface="Times New Roman" panose="02020603050405020304" pitchFamily="18" charset="0"/>
                <a:cs typeface="Times New Roman" panose="02020603050405020304" pitchFamily="18" charset="0"/>
              </a:rPr>
              <a:t>n</a:t>
            </a:r>
            <a:r>
              <a:rPr lang="en-US" sz="3200" dirty="0" smtClean="0">
                <a:latin typeface="Arial" panose="020B0604020202020204" pitchFamily="34" charset="0"/>
                <a:cs typeface="Arial" panose="020B0604020202020204" pitchFamily="34" charset="0"/>
              </a:rPr>
              <a:t> terms</a:t>
            </a:r>
            <a:endParaRPr lang="en-SG" sz="3200" dirty="0">
              <a:latin typeface="Arial" panose="020B0604020202020204" pitchFamily="34" charset="0"/>
              <a:cs typeface="Arial" panose="020B0604020202020204"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951133293"/>
              </p:ext>
            </p:extLst>
          </p:nvPr>
        </p:nvGraphicFramePr>
        <p:xfrm>
          <a:off x="765200" y="3213027"/>
          <a:ext cx="2146300" cy="1919287"/>
        </p:xfrm>
        <a:graphic>
          <a:graphicData uri="http://schemas.openxmlformats.org/presentationml/2006/ole">
            <mc:AlternateContent xmlns:mc="http://schemas.openxmlformats.org/markup-compatibility/2006">
              <mc:Choice xmlns:v="urn:schemas-microsoft-com:vml" Requires="v">
                <p:oleObj spid="_x0000_s11543" name="Equation" r:id="rId3" imgW="1180800" imgH="1091880" progId="Equation.3">
                  <p:embed/>
                </p:oleObj>
              </mc:Choice>
              <mc:Fallback>
                <p:oleObj name="Equation" r:id="rId3" imgW="1180800" imgH="1091880" progId="Equation.3">
                  <p:embed/>
                  <p:pic>
                    <p:nvPicPr>
                      <p:cNvPr id="0" name=""/>
                      <p:cNvPicPr>
                        <a:picLocks noChangeAspect="1" noChangeArrowheads="1"/>
                      </p:cNvPicPr>
                      <p:nvPr/>
                    </p:nvPicPr>
                    <p:blipFill>
                      <a:blip r:embed="rId4"/>
                      <a:srcRect/>
                      <a:stretch>
                        <a:fillRect/>
                      </a:stretch>
                    </p:blipFill>
                    <p:spPr bwMode="auto">
                      <a:xfrm>
                        <a:off x="765200" y="3213027"/>
                        <a:ext cx="214630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35691782"/>
              </p:ext>
            </p:extLst>
          </p:nvPr>
        </p:nvGraphicFramePr>
        <p:xfrm>
          <a:off x="3305815" y="3108846"/>
          <a:ext cx="2284412" cy="1741488"/>
        </p:xfrm>
        <a:graphic>
          <a:graphicData uri="http://schemas.openxmlformats.org/presentationml/2006/ole">
            <mc:AlternateContent xmlns:mc="http://schemas.openxmlformats.org/markup-compatibility/2006">
              <mc:Choice xmlns:v="urn:schemas-microsoft-com:vml" Requires="v">
                <p:oleObj spid="_x0000_s11544" name="Equation" r:id="rId5" imgW="1257120" imgH="990360" progId="Equation.3">
                  <p:embed/>
                </p:oleObj>
              </mc:Choice>
              <mc:Fallback>
                <p:oleObj name="Equation" r:id="rId5" imgW="1257120" imgH="990360" progId="Equation.3">
                  <p:embed/>
                  <p:pic>
                    <p:nvPicPr>
                      <p:cNvPr id="0" name=""/>
                      <p:cNvPicPr>
                        <a:picLocks noChangeAspect="1" noChangeArrowheads="1"/>
                      </p:cNvPicPr>
                      <p:nvPr/>
                    </p:nvPicPr>
                    <p:blipFill>
                      <a:blip r:embed="rId6"/>
                      <a:srcRect/>
                      <a:stretch>
                        <a:fillRect/>
                      </a:stretch>
                    </p:blipFill>
                    <p:spPr bwMode="auto">
                      <a:xfrm>
                        <a:off x="3305815" y="3108846"/>
                        <a:ext cx="2284412"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099737486"/>
              </p:ext>
            </p:extLst>
          </p:nvPr>
        </p:nvGraphicFramePr>
        <p:xfrm>
          <a:off x="6186220" y="1383251"/>
          <a:ext cx="1770946" cy="415499"/>
        </p:xfrm>
        <a:graphic>
          <a:graphicData uri="http://schemas.openxmlformats.org/presentationml/2006/ole">
            <mc:AlternateContent xmlns:mc="http://schemas.openxmlformats.org/markup-compatibility/2006">
              <mc:Choice xmlns:v="urn:schemas-microsoft-com:vml" Requires="v">
                <p:oleObj spid="_x0000_s11545" name="Equation" r:id="rId7" imgW="838080" imgH="203040" progId="Equation.3">
                  <p:embed/>
                </p:oleObj>
              </mc:Choice>
              <mc:Fallback>
                <p:oleObj name="Equation" r:id="rId7" imgW="838080" imgH="203040" progId="Equation.3">
                  <p:embed/>
                  <p:pic>
                    <p:nvPicPr>
                      <p:cNvPr id="0" name=""/>
                      <p:cNvPicPr>
                        <a:picLocks noChangeAspect="1" noChangeArrowheads="1"/>
                      </p:cNvPicPr>
                      <p:nvPr/>
                    </p:nvPicPr>
                    <p:blipFill>
                      <a:blip r:embed="rId8"/>
                      <a:srcRect/>
                      <a:stretch>
                        <a:fillRect/>
                      </a:stretch>
                    </p:blipFill>
                    <p:spPr bwMode="auto">
                      <a:xfrm>
                        <a:off x="6186220" y="1383251"/>
                        <a:ext cx="1770946" cy="415499"/>
                      </a:xfrm>
                      <a:prstGeom prst="rect">
                        <a:avLst/>
                      </a:prstGeom>
                      <a:noFill/>
                      <a:ln>
                        <a:noFill/>
                      </a:ln>
                      <a:extLst/>
                    </p:spPr>
                  </p:pic>
                </p:oleObj>
              </mc:Fallback>
            </mc:AlternateContent>
          </a:graphicData>
        </a:graphic>
      </p:graphicFrame>
      <p:grpSp>
        <p:nvGrpSpPr>
          <p:cNvPr id="2" name="Group 1"/>
          <p:cNvGrpSpPr/>
          <p:nvPr/>
        </p:nvGrpSpPr>
        <p:grpSpPr>
          <a:xfrm>
            <a:off x="4863107" y="4624164"/>
            <a:ext cx="3843287" cy="2049177"/>
            <a:chOff x="5164235" y="3130110"/>
            <a:chExt cx="3843287" cy="2049177"/>
          </a:xfrm>
        </p:grpSpPr>
        <p:sp>
          <p:nvSpPr>
            <p:cNvPr id="15" name="Rounded Rectangular Callout 14"/>
            <p:cNvSpPr/>
            <p:nvPr/>
          </p:nvSpPr>
          <p:spPr>
            <a:xfrm>
              <a:off x="5164235" y="3130110"/>
              <a:ext cx="3843287" cy="2008233"/>
            </a:xfrm>
            <a:prstGeom prst="wedgeRoundRectCallout">
              <a:avLst>
                <a:gd name="adj1" fmla="val -34754"/>
                <a:gd name="adj2" fmla="val -67288"/>
                <a:gd name="adj3" fmla="val 16667"/>
              </a:avLst>
            </a:prstGeom>
            <a:solidFill>
              <a:srgbClr val="66FFCC"/>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You may use the other formula instead:</a:t>
              </a:r>
            </a:p>
            <a:p>
              <a:endParaRPr lang="en-US" dirty="0">
                <a:solidFill>
                  <a:schemeClr val="tx1"/>
                </a:solidFill>
                <a:latin typeface="Arial" panose="020B0604020202020204" pitchFamily="34" charset="0"/>
                <a:cs typeface="Arial" panose="020B0604020202020204" pitchFamily="34" charset="0"/>
              </a:endParaRPr>
            </a:p>
            <a:p>
              <a:r>
                <a:rPr lang="en-SG" dirty="0">
                  <a:solidFill>
                    <a:schemeClr val="tx1"/>
                  </a:solidFill>
                  <a:latin typeface="Arial" panose="020B0604020202020204" pitchFamily="34" charset="0"/>
                  <a:cs typeface="Arial" panose="020B0604020202020204" pitchFamily="34" charset="0"/>
                </a:rPr>
                <a:t>However, since the last term 299 is given, it would be more efficient to </a:t>
              </a:r>
              <a:r>
                <a:rPr lang="en-SG" dirty="0" smtClean="0">
                  <a:solidFill>
                    <a:schemeClr val="tx1"/>
                  </a:solidFill>
                  <a:latin typeface="Arial" panose="020B0604020202020204" pitchFamily="34" charset="0"/>
                  <a:cs typeface="Arial" panose="020B0604020202020204" pitchFamily="34" charset="0"/>
                </a:rPr>
                <a:t>use</a:t>
              </a:r>
            </a:p>
            <a:p>
              <a:endParaRPr lang="en-SG" sz="2000" dirty="0">
                <a:solidFill>
                  <a:schemeClr val="tx1"/>
                </a:solidFill>
                <a:latin typeface="Arial" panose="020B0604020202020204" pitchFamily="34" charset="0"/>
                <a:cs typeface="Arial" panose="020B0604020202020204" pitchFamily="34"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3017240705"/>
                </p:ext>
              </p:extLst>
            </p:nvPr>
          </p:nvGraphicFramePr>
          <p:xfrm>
            <a:off x="6441216" y="4564654"/>
            <a:ext cx="1515425" cy="614633"/>
          </p:xfrm>
          <a:graphic>
            <a:graphicData uri="http://schemas.openxmlformats.org/presentationml/2006/ole">
              <mc:AlternateContent xmlns:mc="http://schemas.openxmlformats.org/markup-compatibility/2006">
                <mc:Choice xmlns:v="urn:schemas-microsoft-com:vml" Requires="v">
                  <p:oleObj spid="_x0000_s11546" name="Equation" r:id="rId9" imgW="939600" imgH="393480" progId="Equation.3">
                    <p:embed/>
                  </p:oleObj>
                </mc:Choice>
                <mc:Fallback>
                  <p:oleObj name="Equation" r:id="rId9" imgW="939600" imgH="393480" progId="Equation.3">
                    <p:embed/>
                    <p:pic>
                      <p:nvPicPr>
                        <p:cNvPr id="0" name=""/>
                        <p:cNvPicPr>
                          <a:picLocks noChangeAspect="1" noChangeArrowheads="1"/>
                        </p:cNvPicPr>
                        <p:nvPr/>
                      </p:nvPicPr>
                      <p:blipFill>
                        <a:blip r:embed="rId10"/>
                        <a:srcRect/>
                        <a:stretch>
                          <a:fillRect/>
                        </a:stretch>
                      </p:blipFill>
                      <p:spPr bwMode="auto">
                        <a:xfrm>
                          <a:off x="6441216" y="4564654"/>
                          <a:ext cx="1515425" cy="614633"/>
                        </a:xfrm>
                        <a:prstGeom prst="rect">
                          <a:avLst/>
                        </a:prstGeom>
                        <a:noFill/>
                        <a:ln>
                          <a:noFill/>
                        </a:ln>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990613587"/>
                </p:ext>
              </p:extLst>
            </p:nvPr>
          </p:nvGraphicFramePr>
          <p:xfrm>
            <a:off x="6197690" y="3451816"/>
            <a:ext cx="2045554" cy="589856"/>
          </p:xfrm>
          <a:graphic>
            <a:graphicData uri="http://schemas.openxmlformats.org/presentationml/2006/ole">
              <mc:AlternateContent xmlns:mc="http://schemas.openxmlformats.org/markup-compatibility/2006">
                <mc:Choice xmlns:v="urn:schemas-microsoft-com:vml" Requires="v">
                  <p:oleObj spid="_x0000_s11547" name="Equation" r:id="rId11" imgW="1320480" imgH="393480" progId="Equation.3">
                    <p:embed/>
                  </p:oleObj>
                </mc:Choice>
                <mc:Fallback>
                  <p:oleObj name="Equation" r:id="rId11" imgW="1320480" imgH="393480" progId="Equation.3">
                    <p:embed/>
                    <p:pic>
                      <p:nvPicPr>
                        <p:cNvPr id="0" name=""/>
                        <p:cNvPicPr>
                          <a:picLocks noChangeAspect="1" noChangeArrowheads="1"/>
                        </p:cNvPicPr>
                        <p:nvPr/>
                      </p:nvPicPr>
                      <p:blipFill>
                        <a:blip r:embed="rId12"/>
                        <a:srcRect/>
                        <a:stretch>
                          <a:fillRect/>
                        </a:stretch>
                      </p:blipFill>
                      <p:spPr bwMode="auto">
                        <a:xfrm>
                          <a:off x="6197690" y="3451816"/>
                          <a:ext cx="2045554" cy="589856"/>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134391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sz="quarter" idx="13"/>
          </p:nvPr>
        </p:nvSpPr>
        <p:spPr>
          <a:xfrm>
            <a:off x="665163" y="933123"/>
            <a:ext cx="7781518" cy="950268"/>
          </a:xfrm>
        </p:spPr>
        <p:txBody>
          <a:bodyPr>
            <a:noAutofit/>
          </a:bodyPr>
          <a:lstStyle/>
          <a:p>
            <a:pPr marL="0" lvl="0" indent="0">
              <a:buNone/>
            </a:pPr>
            <a:r>
              <a:rPr lang="en-US" dirty="0" smtClean="0"/>
              <a:t>Find the sum of the arithmetic sequence </a:t>
            </a:r>
          </a:p>
          <a:p>
            <a:pPr marL="0" lvl="0" indent="0" algn="ctr">
              <a:buNone/>
            </a:pPr>
            <a:r>
              <a:rPr lang="en-US" dirty="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39, 631, 623, …, –97</a:t>
            </a:r>
          </a:p>
          <a:p>
            <a:pPr marL="0" lvl="0" indent="0">
              <a:buNone/>
            </a:pPr>
            <a:endParaRPr lang="en-US" dirty="0" smtClean="0"/>
          </a:p>
          <a:p>
            <a:pPr marL="0" lvl="0" indent="0">
              <a:buNone/>
            </a:pPr>
            <a:endParaRPr lang="en-US" sz="28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486" y="0"/>
            <a:ext cx="895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767FADE-2612-3649-B495-F644A23F288B}" type="slidenum">
              <a:rPr lang="en-US" smtClean="0"/>
              <a:pPr/>
              <a:t>18</a:t>
            </a:fld>
            <a:endParaRPr lang="en-US"/>
          </a:p>
        </p:txBody>
      </p:sp>
      <p:sp>
        <p:nvSpPr>
          <p:cNvPr id="10" name="Title 12"/>
          <p:cNvSpPr txBox="1">
            <a:spLocks noGrp="1"/>
          </p:cNvSpPr>
          <p:nvPr>
            <p:ph type="title"/>
          </p:nvPr>
        </p:nvSpPr>
        <p:spPr>
          <a:prstGeom prst="rect">
            <a:avLst/>
          </a:prstGeom>
        </p:spPr>
        <p:txBody>
          <a:bodyPr>
            <a:noAutofit/>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latin typeface="Arial" panose="020B0604020202020204" pitchFamily="34" charset="0"/>
                <a:cs typeface="Arial" panose="020B0604020202020204" pitchFamily="34" charset="0"/>
              </a:rPr>
              <a:t>Think-pair-share</a:t>
            </a:r>
            <a:endParaRPr lang="en-GB" sz="3200" dirty="0"/>
          </a:p>
        </p:txBody>
      </p:sp>
    </p:spTree>
    <p:extLst>
      <p:ext uri="{BB962C8B-B14F-4D97-AF65-F5344CB8AC3E}">
        <p14:creationId xmlns:p14="http://schemas.microsoft.com/office/powerpoint/2010/main" val="1944606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sz="quarter" idx="13"/>
          </p:nvPr>
        </p:nvSpPr>
        <p:spPr>
          <a:xfrm>
            <a:off x="706107" y="933122"/>
            <a:ext cx="7781518" cy="728037"/>
          </a:xfrm>
        </p:spPr>
        <p:txBody>
          <a:bodyPr>
            <a:noAutofit/>
          </a:bodyPr>
          <a:lstStyle/>
          <a:p>
            <a:pPr marL="0" lvl="0" indent="0">
              <a:buNone/>
            </a:pPr>
            <a:r>
              <a:rPr lang="en-US" dirty="0" smtClean="0"/>
              <a:t>An arithmetic sequence is given by </a:t>
            </a:r>
            <a:r>
              <a:rPr lang="en-US" dirty="0" smtClean="0">
                <a:latin typeface="Times New Roman" panose="02020603050405020304" pitchFamily="18" charset="0"/>
                <a:cs typeface="Times New Roman" panose="02020603050405020304" pitchFamily="18" charset="0"/>
              </a:rPr>
              <a:t>3, 6, 9, 12, …., 333</a:t>
            </a:r>
            <a:r>
              <a:rPr lang="en-US" dirty="0" smtClean="0"/>
              <a:t>. Find the sum of the </a:t>
            </a:r>
            <a:r>
              <a:rPr lang="en-US" b="1" u="sng" dirty="0" smtClean="0"/>
              <a:t>last</a:t>
            </a:r>
            <a:r>
              <a:rPr lang="en-US" dirty="0" smtClean="0"/>
              <a:t> 20 terms of this sequence. </a:t>
            </a:r>
          </a:p>
          <a:p>
            <a:pPr marL="0" lvl="0" indent="0">
              <a:buNone/>
            </a:pPr>
            <a:endParaRPr lang="en-US" dirty="0" smtClean="0"/>
          </a:p>
          <a:p>
            <a:pPr marL="0" lvl="0" indent="0">
              <a:buNone/>
            </a:pPr>
            <a:endParaRPr lang="en-US" sz="28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486" y="0"/>
            <a:ext cx="895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767FADE-2612-3649-B495-F644A23F288B}" type="slidenum">
              <a:rPr lang="en-US" smtClean="0"/>
              <a:pPr/>
              <a:t>19</a:t>
            </a:fld>
            <a:endParaRPr lang="en-US"/>
          </a:p>
        </p:txBody>
      </p:sp>
      <p:sp>
        <p:nvSpPr>
          <p:cNvPr id="8" name="Title 12"/>
          <p:cNvSpPr txBox="1">
            <a:spLocks noGrp="1"/>
          </p:cNvSpPr>
          <p:nvPr>
            <p:ph type="title"/>
          </p:nvPr>
        </p:nvSpPr>
        <p:spPr>
          <a:prstGeom prst="rect">
            <a:avLst/>
          </a:prstGeom>
        </p:spPr>
        <p:txBody>
          <a:bodyPr>
            <a:noAutofit/>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latin typeface="Arial" panose="020B0604020202020204" pitchFamily="34" charset="0"/>
                <a:cs typeface="Arial" panose="020B0604020202020204" pitchFamily="34" charset="0"/>
              </a:rPr>
              <a:t>Test Yourself</a:t>
            </a:r>
            <a:endParaRPr lang="en-GB" sz="3200" dirty="0"/>
          </a:p>
        </p:txBody>
      </p:sp>
    </p:spTree>
    <p:extLst>
      <p:ext uri="{BB962C8B-B14F-4D97-AF65-F5344CB8AC3E}">
        <p14:creationId xmlns:p14="http://schemas.microsoft.com/office/powerpoint/2010/main" val="2158409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6"/>
          <p:cNvSpPr txBox="1">
            <a:spLocks noChangeArrowheads="1"/>
          </p:cNvSpPr>
          <p:nvPr/>
        </p:nvSpPr>
        <p:spPr bwMode="auto">
          <a:xfrm>
            <a:off x="584128" y="927228"/>
            <a:ext cx="8095415" cy="6001643"/>
          </a:xfrm>
          <a:prstGeom prst="rect">
            <a:avLst/>
          </a:prstGeom>
          <a:noFill/>
          <a:ln w="9525">
            <a:noFill/>
            <a:miter lim="800000"/>
            <a:headEnd/>
            <a:tailEnd/>
          </a:ln>
        </p:spPr>
        <p:txBody>
          <a:bodyPr wrap="square">
            <a:spAutoFit/>
          </a:bodyPr>
          <a:lstStyle/>
          <a:p>
            <a:r>
              <a:rPr lang="en-SG" sz="2400" dirty="0">
                <a:latin typeface="Arial" panose="020B0604020202020204" pitchFamily="34" charset="0"/>
                <a:cs typeface="Arial" panose="020B0604020202020204" pitchFamily="34" charset="0"/>
              </a:rPr>
              <a:t>Jack and Jill </a:t>
            </a:r>
            <a:r>
              <a:rPr lang="en-SG" sz="2400" dirty="0" smtClean="0">
                <a:latin typeface="Arial" panose="020B0604020202020204" pitchFamily="34" charset="0"/>
                <a:cs typeface="Arial" panose="020B0604020202020204" pitchFamily="34" charset="0"/>
              </a:rPr>
              <a:t>were interested to get the latest Apple Mac Pro which cost around $4500. </a:t>
            </a:r>
            <a:endParaRPr lang="en-SG" sz="2400" dirty="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As they had just started work and had no savings, they individually decided to save part of their salary on a monthly basis in order to purchase the </a:t>
            </a:r>
            <a:r>
              <a:rPr lang="en-SG" sz="2400" dirty="0" smtClean="0">
                <a:latin typeface="Arial" panose="020B0604020202020204" pitchFamily="34" charset="0"/>
                <a:cs typeface="Arial" panose="020B0604020202020204" pitchFamily="34" charset="0"/>
              </a:rPr>
              <a:t>item. </a:t>
            </a:r>
            <a:r>
              <a:rPr lang="en-SG" sz="2400" dirty="0">
                <a:latin typeface="Arial" panose="020B0604020202020204" pitchFamily="34" charset="0"/>
                <a:cs typeface="Arial" panose="020B0604020202020204" pitchFamily="34" charset="0"/>
              </a:rPr>
              <a:t>They have different saving plans</a:t>
            </a:r>
            <a:r>
              <a:rPr lang="en-SG" sz="2400" dirty="0" smtClean="0">
                <a:latin typeface="Arial" panose="020B0604020202020204" pitchFamily="34" charset="0"/>
                <a:cs typeface="Arial" panose="020B0604020202020204" pitchFamily="34" charset="0"/>
              </a:rPr>
              <a:t>.</a:t>
            </a:r>
          </a:p>
          <a:p>
            <a:r>
              <a:rPr lang="en-SG" sz="2400" dirty="0">
                <a:latin typeface="Arial" panose="020B0604020202020204" pitchFamily="34" charset="0"/>
                <a:cs typeface="Arial" panose="020B0604020202020204" pitchFamily="34" charset="0"/>
              </a:rPr>
              <a:t>Determine who would be able to purchase </a:t>
            </a:r>
            <a:r>
              <a:rPr lang="en-SG" sz="2400" dirty="0" smtClean="0">
                <a:latin typeface="Arial" panose="020B0604020202020204" pitchFamily="34" charset="0"/>
                <a:cs typeface="Arial" panose="020B0604020202020204" pitchFamily="34" charset="0"/>
              </a:rPr>
              <a:t>the item first.</a:t>
            </a:r>
          </a:p>
          <a:p>
            <a:endParaRPr lang="en-SG" sz="1600" dirty="0" smtClean="0">
              <a:latin typeface="Arial" panose="020B0604020202020204" pitchFamily="34" charset="0"/>
              <a:cs typeface="Arial" panose="020B0604020202020204" pitchFamily="34" charset="0"/>
              <a:hlinkClick r:id="rId3"/>
            </a:endParaRPr>
          </a:p>
          <a:p>
            <a:r>
              <a:rPr lang="en-SG" sz="1600" dirty="0" smtClean="0">
                <a:latin typeface="Arial" panose="020B0604020202020204" pitchFamily="34" charset="0"/>
                <a:cs typeface="Arial" panose="020B0604020202020204" pitchFamily="34" charset="0"/>
              </a:rPr>
              <a:t>Picture taken from: </a:t>
            </a:r>
            <a:r>
              <a:rPr lang="en-SG" sz="1600" dirty="0" smtClean="0">
                <a:latin typeface="Arial" panose="020B0604020202020204" pitchFamily="34" charset="0"/>
                <a:cs typeface="Arial" panose="020B0604020202020204" pitchFamily="34" charset="0"/>
                <a:hlinkClick r:id="rId3"/>
              </a:rPr>
              <a:t>https</a:t>
            </a:r>
            <a:r>
              <a:rPr lang="en-SG" sz="1600" dirty="0">
                <a:latin typeface="Arial" panose="020B0604020202020204" pitchFamily="34" charset="0"/>
                <a:cs typeface="Arial" panose="020B0604020202020204" pitchFamily="34" charset="0"/>
                <a:hlinkClick r:id="rId3"/>
              </a:rPr>
              <a:t>://</a:t>
            </a:r>
            <a:r>
              <a:rPr lang="en-SG" sz="1600" dirty="0" smtClean="0">
                <a:latin typeface="Arial" panose="020B0604020202020204" pitchFamily="34" charset="0"/>
                <a:cs typeface="Arial" panose="020B0604020202020204" pitchFamily="34" charset="0"/>
                <a:hlinkClick r:id="rId3"/>
              </a:rPr>
              <a:t>www.apple.com/sg/shop/buy-mac/mac-pro</a:t>
            </a:r>
            <a:endParaRPr lang="en-SG" sz="1600" dirty="0" smtClean="0">
              <a:latin typeface="Arial" panose="020B0604020202020204" pitchFamily="34" charset="0"/>
              <a:cs typeface="Arial" panose="020B0604020202020204" pitchFamily="34" charset="0"/>
            </a:endParaRPr>
          </a:p>
          <a:p>
            <a:endParaRPr lang="en-SG"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767FADE-2612-3649-B495-F644A23F288B}" type="slidenum">
              <a:rPr lang="en-US" smtClean="0"/>
              <a:pPr/>
              <a:t>2</a:t>
            </a:fld>
            <a:endParaRPr lang="en-US"/>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 r="50720"/>
          <a:stretch/>
        </p:blipFill>
        <p:spPr>
          <a:xfrm>
            <a:off x="1166757" y="1801519"/>
            <a:ext cx="1055886" cy="2142565"/>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48478"/>
          <a:stretch/>
        </p:blipFill>
        <p:spPr>
          <a:xfrm>
            <a:off x="5979714" y="1701167"/>
            <a:ext cx="1103906" cy="2142565"/>
          </a:xfrm>
          <a:prstGeom prst="rect">
            <a:avLst/>
          </a:prstGeom>
        </p:spPr>
      </p:pic>
      <p:sp>
        <p:nvSpPr>
          <p:cNvPr id="10" name="Rectangle 2"/>
          <p:cNvSpPr txBox="1">
            <a:spLocks noChangeArrowheads="1"/>
          </p:cNvSpPr>
          <p:nvPr/>
        </p:nvSpPr>
        <p:spPr>
          <a:xfrm>
            <a:off x="665163" y="261543"/>
            <a:ext cx="6211928" cy="604593"/>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t>Scenario</a:t>
            </a:r>
          </a:p>
        </p:txBody>
      </p:sp>
      <p:pic>
        <p:nvPicPr>
          <p:cNvPr id="348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91" y="1801518"/>
            <a:ext cx="3123569" cy="1941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091635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4" name="Content Placeholder 3"/>
          <p:cNvSpPr>
            <a:spLocks noGrp="1"/>
          </p:cNvSpPr>
          <p:nvPr>
            <p:ph sz="quarter" idx="13"/>
          </p:nvPr>
        </p:nvSpPr>
        <p:spPr>
          <a:xfrm>
            <a:off x="0" y="1754326"/>
            <a:ext cx="9144000" cy="5103674"/>
          </a:xfrm>
          <a:solidFill>
            <a:schemeClr val="bg2">
              <a:lumMod val="75000"/>
            </a:schemeClr>
          </a:solidFill>
        </p:spPr>
        <p:txBody>
          <a:bodyPr anchor="ctr"/>
          <a:lstStyle/>
          <a:p>
            <a:pPr marL="0" indent="0" algn="ctr">
              <a:buNone/>
            </a:pPr>
            <a:r>
              <a:rPr lang="en-SG" sz="4000" b="1" dirty="0" smtClean="0">
                <a:latin typeface="Times New Roman" panose="02020603050405020304" pitchFamily="18" charset="0"/>
                <a:cs typeface="Times New Roman" panose="02020603050405020304" pitchFamily="18" charset="0"/>
              </a:rPr>
              <a:t>10</a:t>
            </a:r>
            <a:r>
              <a:rPr lang="en-SG" sz="4000" b="1" baseline="30000" dirty="0" smtClean="0">
                <a:latin typeface="Times New Roman" panose="02020603050405020304" pitchFamily="18" charset="0"/>
                <a:cs typeface="Times New Roman" panose="02020603050405020304" pitchFamily="18" charset="0"/>
              </a:rPr>
              <a:t>2</a:t>
            </a:r>
            <a:r>
              <a:rPr lang="en-SG" sz="4000" b="1" dirty="0" smtClean="0">
                <a:latin typeface="Times New Roman" panose="02020603050405020304" pitchFamily="18" charset="0"/>
                <a:cs typeface="Times New Roman" panose="02020603050405020304" pitchFamily="18" charset="0"/>
              </a:rPr>
              <a:t> + 11</a:t>
            </a:r>
            <a:r>
              <a:rPr lang="en-SG" sz="4000" b="1" baseline="30000" dirty="0">
                <a:latin typeface="Times New Roman" panose="02020603050405020304" pitchFamily="18" charset="0"/>
                <a:cs typeface="Times New Roman" panose="02020603050405020304" pitchFamily="18" charset="0"/>
              </a:rPr>
              <a:t>2</a:t>
            </a:r>
            <a:r>
              <a:rPr lang="en-SG" sz="4000" b="1" dirty="0" smtClean="0">
                <a:latin typeface="Times New Roman" panose="02020603050405020304" pitchFamily="18" charset="0"/>
                <a:cs typeface="Times New Roman" panose="02020603050405020304" pitchFamily="18" charset="0"/>
              </a:rPr>
              <a:t> + 12</a:t>
            </a:r>
            <a:r>
              <a:rPr lang="en-SG" sz="4000" b="1" baseline="30000" dirty="0">
                <a:latin typeface="Times New Roman" panose="02020603050405020304" pitchFamily="18" charset="0"/>
                <a:cs typeface="Times New Roman" panose="02020603050405020304" pitchFamily="18" charset="0"/>
              </a:rPr>
              <a:t>2</a:t>
            </a:r>
            <a:r>
              <a:rPr lang="en-SG" sz="4000" b="1" dirty="0" smtClean="0">
                <a:latin typeface="Times New Roman" panose="02020603050405020304" pitchFamily="18" charset="0"/>
                <a:cs typeface="Times New Roman" panose="02020603050405020304" pitchFamily="18" charset="0"/>
              </a:rPr>
              <a:t> = 13</a:t>
            </a:r>
            <a:r>
              <a:rPr lang="en-SG" sz="4000" b="1" baseline="30000" dirty="0">
                <a:latin typeface="Times New Roman" panose="02020603050405020304" pitchFamily="18" charset="0"/>
                <a:cs typeface="Times New Roman" panose="02020603050405020304" pitchFamily="18" charset="0"/>
              </a:rPr>
              <a:t>2</a:t>
            </a:r>
            <a:r>
              <a:rPr lang="en-SG" sz="4000" b="1" dirty="0" smtClean="0">
                <a:latin typeface="Times New Roman" panose="02020603050405020304" pitchFamily="18" charset="0"/>
                <a:cs typeface="Times New Roman" panose="02020603050405020304" pitchFamily="18" charset="0"/>
              </a:rPr>
              <a:t> + 14</a:t>
            </a:r>
            <a:r>
              <a:rPr lang="en-SG" sz="4000" b="1" baseline="30000" dirty="0">
                <a:latin typeface="Times New Roman" panose="02020603050405020304" pitchFamily="18" charset="0"/>
                <a:cs typeface="Times New Roman" panose="02020603050405020304" pitchFamily="18" charset="0"/>
              </a:rPr>
              <a:t>2</a:t>
            </a:r>
            <a:endParaRPr lang="en-SG" sz="40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9144000" cy="2585323"/>
          </a:xfrm>
          <a:prstGeom prst="rect">
            <a:avLst/>
          </a:prstGeom>
          <a:solidFill>
            <a:schemeClr val="tx1"/>
          </a:solidFill>
        </p:spPr>
        <p:txBody>
          <a:bodyPr wrap="square" lIns="91440" tIns="45720" rIns="91440" bIns="45720">
            <a:spAutoFit/>
          </a:bodyPr>
          <a:lstStyle/>
          <a:p>
            <a:pPr algn="ctr"/>
            <a:endParaRPr lang="en-US" sz="5400" b="1" dirty="0" smtClean="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smtClean="0">
                <a:ln w="12700">
                  <a:solidFill>
                    <a:schemeClr val="accent5"/>
                  </a:solidFill>
                  <a:prstDash val="solid"/>
                </a:ln>
                <a:pattFill prst="ltDnDiag">
                  <a:fgClr>
                    <a:schemeClr val="accent5">
                      <a:lumMod val="60000"/>
                      <a:lumOff val="40000"/>
                    </a:schemeClr>
                  </a:fgClr>
                  <a:bgClr>
                    <a:schemeClr val="bg1"/>
                  </a:bgClr>
                </a:pattFill>
              </a:rPr>
              <a:t>BRAIN BREAK</a:t>
            </a:r>
          </a:p>
          <a:p>
            <a:pPr algn="ctr"/>
            <a:endParaRPr lang="en-US" sz="5400" b="1" dirty="0" smtClean="0">
              <a:ln w="12700">
                <a:solidFill>
                  <a:schemeClr val="accent5"/>
                </a:solidFill>
                <a:prstDash val="solid"/>
              </a:ln>
              <a:pattFill prst="ltDnDiag">
                <a:fgClr>
                  <a:schemeClr val="accent5">
                    <a:lumMod val="60000"/>
                    <a:lumOff val="40000"/>
                  </a:schemeClr>
                </a:fgClr>
                <a:bgClr>
                  <a:schemeClr val="bg1"/>
                </a:bgClr>
              </a:pattFill>
            </a:endParaRPr>
          </a:p>
        </p:txBody>
      </p:sp>
      <p:sp>
        <p:nvSpPr>
          <p:cNvPr id="7" name="Slide Number Placeholder 6"/>
          <p:cNvSpPr>
            <a:spLocks noGrp="1"/>
          </p:cNvSpPr>
          <p:nvPr>
            <p:ph type="sldNum" sz="quarter" idx="12"/>
          </p:nvPr>
        </p:nvSpPr>
        <p:spPr/>
        <p:txBody>
          <a:bodyPr/>
          <a:lstStyle/>
          <a:p>
            <a:fld id="{6767FADE-2612-3649-B495-F644A23F288B}" type="slidenum">
              <a:rPr lang="en-US" smtClean="0"/>
              <a:pPr/>
              <a:t>20</a:t>
            </a:fld>
            <a:endParaRPr lang="en-US"/>
          </a:p>
        </p:txBody>
      </p:sp>
    </p:spTree>
    <p:extLst>
      <p:ext uri="{BB962C8B-B14F-4D97-AF65-F5344CB8AC3E}">
        <p14:creationId xmlns:p14="http://schemas.microsoft.com/office/powerpoint/2010/main" val="3896945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149" y="1023971"/>
            <a:ext cx="7792872" cy="3046988"/>
          </a:xfrm>
          <a:prstGeom prst="rect">
            <a:avLst/>
          </a:prstGeom>
          <a:solidFill>
            <a:srgbClr val="FFFF00"/>
          </a:solidFill>
          <a:ln w="25400">
            <a:solidFill>
              <a:srgbClr val="FF0000"/>
            </a:solidFill>
          </a:ln>
        </p:spPr>
        <p:txBody>
          <a:bodyPr wrap="square" rtlCol="0">
            <a:spAutoFit/>
          </a:bodyPr>
          <a:lstStyle/>
          <a:p>
            <a:pPr marL="457200" indent="-4572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A </a:t>
            </a:r>
            <a:r>
              <a:rPr lang="en-US" sz="2400" b="1" dirty="0" smtClean="0">
                <a:latin typeface="Arial" panose="020B0604020202020204" pitchFamily="34" charset="0"/>
                <a:cs typeface="Arial" panose="020B0604020202020204" pitchFamily="34" charset="0"/>
              </a:rPr>
              <a:t>geometric sequence </a:t>
            </a:r>
            <a:r>
              <a:rPr lang="en-US" sz="2400" dirty="0" smtClean="0">
                <a:latin typeface="Arial" panose="020B0604020202020204" pitchFamily="34" charset="0"/>
                <a:cs typeface="Arial" panose="020B0604020202020204" pitchFamily="34" charset="0"/>
              </a:rPr>
              <a:t>is a sequence of numbers in which each term (other than the first term) is obtained from the previous term by multiplying a constant, called the </a:t>
            </a:r>
            <a:r>
              <a:rPr lang="en-US" sz="2400" b="1" dirty="0" smtClean="0">
                <a:latin typeface="Arial" panose="020B0604020202020204" pitchFamily="34" charset="0"/>
                <a:cs typeface="Arial" panose="020B0604020202020204" pitchFamily="34" charset="0"/>
              </a:rPr>
              <a:t>common ratio</a:t>
            </a:r>
            <a:r>
              <a:rPr lang="en-US" sz="2400"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Thus, a geometric sequence is of the form</a:t>
            </a:r>
          </a:p>
          <a:p>
            <a:r>
              <a:rPr lang="en-US" sz="2400" dirty="0">
                <a:latin typeface="Arial" panose="020B0604020202020204" pitchFamily="34" charset="0"/>
                <a:cs typeface="Arial" panose="020B0604020202020204" pitchFamily="34" charset="0"/>
              </a:rPr>
              <a:t>	</a:t>
            </a:r>
            <a:r>
              <a:rPr lang="en-US" sz="2400" i="1" dirty="0">
                <a:latin typeface="Times New Roman" panose="02020603050405020304" pitchFamily="18" charset="0"/>
                <a:cs typeface="Times New Roman" panose="02020603050405020304" pitchFamily="18" charset="0"/>
              </a:rPr>
              <a:t> a </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ar</a:t>
            </a:r>
            <a:r>
              <a:rPr lang="en-US" sz="2400" i="1" dirty="0" smtClean="0">
                <a:latin typeface="Times New Roman" panose="02020603050405020304" pitchFamily="18" charset="0"/>
                <a:cs typeface="Times New Roman" panose="02020603050405020304" pitchFamily="18" charset="0"/>
              </a:rPr>
              <a:t>, ar</a:t>
            </a:r>
            <a:r>
              <a:rPr lang="en-US" sz="2400" baseline="30000" dirty="0" smtClean="0">
                <a:latin typeface="Times New Roman" panose="02020603050405020304" pitchFamily="18" charset="0"/>
                <a:cs typeface="Times New Roman" panose="02020603050405020304" pitchFamily="18" charset="0"/>
              </a:rPr>
              <a:t>2</a:t>
            </a:r>
            <a:r>
              <a:rPr lang="en-US" sz="2400" i="1" dirty="0" smtClean="0">
                <a:latin typeface="Times New Roman" panose="02020603050405020304" pitchFamily="18" charset="0"/>
                <a:cs typeface="Times New Roman" panose="02020603050405020304" pitchFamily="18" charset="0"/>
              </a:rPr>
              <a:t>, ar</a:t>
            </a:r>
            <a:r>
              <a:rPr lang="en-US" sz="2400" baseline="30000" dirty="0" smtClean="0">
                <a:latin typeface="Times New Roman" panose="02020603050405020304" pitchFamily="18" charset="0"/>
                <a:cs typeface="Times New Roman" panose="02020603050405020304" pitchFamily="18" charset="0"/>
              </a:rPr>
              <a:t>3</a:t>
            </a:r>
            <a:r>
              <a:rPr lang="en-US" sz="2400" i="1" dirty="0" smtClean="0">
                <a:latin typeface="Times New Roman" panose="02020603050405020304" pitchFamily="18" charset="0"/>
                <a:cs typeface="Times New Roman" panose="02020603050405020304" pitchFamily="18" charset="0"/>
              </a:rPr>
              <a:t>, …</a:t>
            </a:r>
            <a:endParaRPr lang="en-SG" sz="2400" dirty="0" smtClean="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where </a:t>
            </a:r>
            <a:r>
              <a:rPr lang="en-US" sz="2400" i="1" dirty="0">
                <a:latin typeface="Times New Roman" panose="02020603050405020304" pitchFamily="18" charset="0"/>
                <a:cs typeface="Times New Roman" panose="02020603050405020304" pitchFamily="18" charset="0"/>
              </a:rPr>
              <a:t>a </a:t>
            </a:r>
            <a:r>
              <a:rPr lang="en-SG" sz="2400" b="1" dirty="0" smtClean="0">
                <a:latin typeface="Arial" panose="020B0604020202020204" pitchFamily="34" charset="0"/>
                <a:cs typeface="Arial" panose="020B0604020202020204" pitchFamily="34" charset="0"/>
              </a:rPr>
              <a:t>= first term</a:t>
            </a:r>
          </a:p>
          <a:p>
            <a:pPr algn="just"/>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Times New Roman" panose="02020603050405020304" pitchFamily="18" charset="0"/>
                <a:cs typeface="Times New Roman" panose="02020603050405020304" pitchFamily="18" charset="0"/>
              </a:rPr>
              <a:t>r</a:t>
            </a:r>
            <a:r>
              <a:rPr lang="en-SG" sz="2400" b="1" dirty="0" smtClean="0">
                <a:latin typeface="Arial" panose="020B0604020202020204" pitchFamily="34" charset="0"/>
                <a:cs typeface="Arial" panose="020B0604020202020204" pitchFamily="34" charset="0"/>
              </a:rPr>
              <a:t> = common ratio</a:t>
            </a:r>
            <a:endParaRPr lang="en-SG" sz="2400" b="1" dirty="0">
              <a:latin typeface="Arial" panose="020B0604020202020204" pitchFamily="34" charset="0"/>
              <a:cs typeface="Arial" panose="020B0604020202020204" pitchFamily="34" charset="0"/>
            </a:endParaRPr>
          </a:p>
        </p:txBody>
      </p:sp>
      <p:sp>
        <p:nvSpPr>
          <p:cNvPr id="4" name="TextBox 3"/>
          <p:cNvSpPr txBox="1"/>
          <p:nvPr/>
        </p:nvSpPr>
        <p:spPr>
          <a:xfrm>
            <a:off x="614149" y="4103261"/>
            <a:ext cx="7792872" cy="2308324"/>
          </a:xfrm>
          <a:prstGeom prst="rect">
            <a:avLst/>
          </a:prstGeom>
          <a:noFill/>
          <a:ln w="25400">
            <a:noFill/>
          </a:ln>
        </p:spPr>
        <p:txBody>
          <a:bodyPr wrap="square" rtlCol="0">
            <a:spAutoFit/>
          </a:bodyPr>
          <a:lstStyle/>
          <a:p>
            <a:r>
              <a:rPr lang="en-US" sz="2400" b="1" dirty="0" smtClean="0">
                <a:latin typeface="Arial" panose="020B0604020202020204" pitchFamily="34" charset="0"/>
                <a:cs typeface="Arial" panose="020B0604020202020204" pitchFamily="34" charset="0"/>
              </a:rPr>
              <a:t>[Example]</a:t>
            </a:r>
          </a:p>
          <a:p>
            <a:r>
              <a:rPr lang="en-US" sz="2400" dirty="0" smtClean="0">
                <a:latin typeface="Arial" panose="020B0604020202020204" pitchFamily="34" charset="0"/>
                <a:cs typeface="Arial" panose="020B0604020202020204" pitchFamily="34" charset="0"/>
              </a:rPr>
              <a:t>The following are examples of geometric sequences:</a:t>
            </a:r>
          </a:p>
          <a:p>
            <a:pPr marL="514350" indent="-514350">
              <a:lnSpc>
                <a:spcPct val="150000"/>
              </a:lnSpc>
              <a:buAutoNum type="romanLcParenBoth"/>
            </a:pPr>
            <a:r>
              <a:rPr lang="en-US" sz="2400" dirty="0" smtClean="0">
                <a:latin typeface="Arial" panose="020B0604020202020204" pitchFamily="34" charset="0"/>
                <a:cs typeface="Arial" panose="020B0604020202020204" pitchFamily="34" charset="0"/>
              </a:rPr>
              <a:t> </a:t>
            </a:r>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2,  4,  8,  16, …,  256</a:t>
            </a:r>
          </a:p>
          <a:p>
            <a:pPr marL="514350" indent="-514350">
              <a:lnSpc>
                <a:spcPct val="150000"/>
              </a:lnSpc>
              <a:buAutoNum type="romanLcParenBoth"/>
            </a:pPr>
            <a:r>
              <a:rPr lang="en-US" sz="2400" dirty="0">
                <a:latin typeface="Arial" panose="020B0604020202020204" pitchFamily="34" charset="0"/>
                <a:cs typeface="Arial" panose="020B0604020202020204" pitchFamily="34" charset="0"/>
              </a:rPr>
              <a:t> </a:t>
            </a:r>
          </a:p>
          <a:p>
            <a:endParaRPr lang="en-US" sz="2400" dirty="0" smtClean="0">
              <a:latin typeface="Arial" panose="020B0604020202020204" pitchFamily="34" charset="0"/>
              <a:cs typeface="Arial" panose="020B0604020202020204" pitchFamily="34" charset="0"/>
            </a:endParaRPr>
          </a:p>
        </p:txBody>
      </p:sp>
      <p:sp>
        <p:nvSpPr>
          <p:cNvPr id="8" name="Rounded Rectangular Callout 7"/>
          <p:cNvSpPr/>
          <p:nvPr/>
        </p:nvSpPr>
        <p:spPr>
          <a:xfrm>
            <a:off x="5112261" y="4905902"/>
            <a:ext cx="3527545" cy="951686"/>
          </a:xfrm>
          <a:prstGeom prst="wedgeRoundRectCallout">
            <a:avLst>
              <a:gd name="adj1" fmla="val -72410"/>
              <a:gd name="adj2" fmla="val -20435"/>
              <a:gd name="adj3" fmla="val 16667"/>
            </a:avLst>
          </a:prstGeom>
          <a:solidFill>
            <a:srgbClr val="66FFCC"/>
          </a:solidFill>
        </p:spPr>
        <p:style>
          <a:lnRef idx="1">
            <a:schemeClr val="accent5"/>
          </a:lnRef>
          <a:fillRef idx="3">
            <a:schemeClr val="accent5"/>
          </a:fillRef>
          <a:effectRef idx="2">
            <a:schemeClr val="accent5"/>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Finite geometric sequence.</a:t>
            </a:r>
          </a:p>
          <a:p>
            <a:r>
              <a:rPr lang="en-US" dirty="0">
                <a:solidFill>
                  <a:schemeClr val="tx1"/>
                </a:solidFill>
                <a:latin typeface="Arial" panose="020B0604020202020204" pitchFamily="34" charset="0"/>
                <a:cs typeface="Arial" panose="020B0604020202020204" pitchFamily="34" charset="0"/>
              </a:rPr>
              <a:t>First term, </a:t>
            </a:r>
            <a:r>
              <a:rPr lang="en-US" i="1" dirty="0">
                <a:solidFill>
                  <a:schemeClr val="tx1"/>
                </a:solidFill>
                <a:latin typeface="Times New Roman" panose="02020603050405020304" pitchFamily="18" charset="0"/>
                <a:cs typeface="Times New Roman" panose="02020603050405020304" pitchFamily="18" charset="0"/>
              </a:rPr>
              <a:t>a = </a:t>
            </a:r>
            <a:r>
              <a:rPr lang="en-US" dirty="0">
                <a:solidFill>
                  <a:schemeClr val="tx1"/>
                </a:solidFill>
                <a:latin typeface="Times New Roman" panose="02020603050405020304" pitchFamily="18" charset="0"/>
                <a:cs typeface="Times New Roman" panose="02020603050405020304" pitchFamily="18" charset="0"/>
              </a:rPr>
              <a:t>1</a:t>
            </a:r>
          </a:p>
          <a:p>
            <a:r>
              <a:rPr lang="en-US" dirty="0">
                <a:solidFill>
                  <a:schemeClr val="tx1"/>
                </a:solidFill>
                <a:latin typeface="Arial" panose="020B0604020202020204" pitchFamily="34" charset="0"/>
                <a:cs typeface="Arial" panose="020B0604020202020204" pitchFamily="34" charset="0"/>
              </a:rPr>
              <a:t>Common ratio,</a:t>
            </a:r>
            <a:r>
              <a:rPr lang="en-US" i="1" dirty="0">
                <a:solidFill>
                  <a:schemeClr val="tx1"/>
                </a:solidFill>
                <a:latin typeface="Arial" panose="020B0604020202020204" pitchFamily="34" charset="0"/>
                <a:cs typeface="Arial" panose="020B0604020202020204" pitchFamily="34" charset="0"/>
              </a:rPr>
              <a:t> </a:t>
            </a:r>
            <a:r>
              <a:rPr lang="en-US" i="1" dirty="0">
                <a:solidFill>
                  <a:schemeClr val="tx1"/>
                </a:solidFill>
                <a:latin typeface="Times New Roman" panose="02020603050405020304" pitchFamily="18" charset="0"/>
                <a:cs typeface="Times New Roman" panose="02020603050405020304" pitchFamily="18" charset="0"/>
              </a:rPr>
              <a:t>r = </a:t>
            </a:r>
            <a:r>
              <a:rPr lang="en-US" i="1" dirty="0" smtClean="0">
                <a:solidFill>
                  <a:schemeClr val="tx1"/>
                </a:solidFill>
                <a:latin typeface="Times New Roman" panose="02020603050405020304" pitchFamily="18" charset="0"/>
                <a:cs typeface="Times New Roman" panose="02020603050405020304" pitchFamily="18" charset="0"/>
              </a:rPr>
              <a:t>T</a:t>
            </a:r>
            <a:r>
              <a:rPr lang="en-US" baseline="-25000" dirty="0" smtClean="0">
                <a:solidFill>
                  <a:schemeClr val="tx1"/>
                </a:solidFill>
                <a:latin typeface="Times New Roman" panose="02020603050405020304" pitchFamily="18" charset="0"/>
                <a:cs typeface="Times New Roman" panose="02020603050405020304" pitchFamily="18" charset="0"/>
              </a:rPr>
              <a:t>2</a:t>
            </a:r>
            <a:r>
              <a:rPr lang="en-US" i="1"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sym typeface="Symbol"/>
              </a:rPr>
              <a:t> </a:t>
            </a:r>
            <a:r>
              <a:rPr lang="en-US" i="1" dirty="0" smtClean="0">
                <a:solidFill>
                  <a:schemeClr val="tx1"/>
                </a:solidFill>
                <a:latin typeface="Times New Roman" panose="02020603050405020304" pitchFamily="18" charset="0"/>
                <a:cs typeface="Times New Roman" panose="02020603050405020304" pitchFamily="18" charset="0"/>
                <a:sym typeface="Symbol"/>
              </a:rPr>
              <a:t>T</a:t>
            </a:r>
            <a:r>
              <a:rPr lang="en-US" baseline="-25000" dirty="0" smtClean="0">
                <a:solidFill>
                  <a:schemeClr val="tx1"/>
                </a:solidFill>
                <a:latin typeface="Times New Roman" panose="02020603050405020304" pitchFamily="18" charset="0"/>
                <a:cs typeface="Times New Roman" panose="02020603050405020304" pitchFamily="18" charset="0"/>
                <a:sym typeface="Symbol"/>
              </a:rPr>
              <a:t>1</a:t>
            </a:r>
            <a:r>
              <a:rPr lang="en-US" i="1" baseline="-25000" dirty="0" smtClean="0">
                <a:solidFill>
                  <a:schemeClr val="tx1"/>
                </a:solidFill>
                <a:latin typeface="Times New Roman" panose="02020603050405020304" pitchFamily="18" charset="0"/>
                <a:cs typeface="Times New Roman" panose="02020603050405020304" pitchFamily="18" charset="0"/>
                <a:sym typeface="Symbol"/>
              </a:rPr>
              <a:t> </a:t>
            </a:r>
            <a:r>
              <a:rPr lang="en-US" i="1" dirty="0" smtClean="0">
                <a:solidFill>
                  <a:schemeClr val="tx1"/>
                </a:solidFill>
                <a:latin typeface="Times New Roman" panose="02020603050405020304" pitchFamily="18" charset="0"/>
                <a:cs typeface="Times New Roman" panose="02020603050405020304" pitchFamily="18" charset="0"/>
                <a:sym typeface="Symbol"/>
              </a:rPr>
              <a:t>=</a:t>
            </a:r>
            <a:r>
              <a:rPr lang="en-US" dirty="0" smtClean="0">
                <a:solidFill>
                  <a:schemeClr val="tx1"/>
                </a:solidFill>
                <a:latin typeface="Times New Roman" panose="02020603050405020304" pitchFamily="18" charset="0"/>
                <a:cs typeface="Times New Roman" panose="02020603050405020304" pitchFamily="18" charset="0"/>
              </a:rPr>
              <a:t>2</a:t>
            </a:r>
            <a:endParaRPr lang="en-SG" dirty="0">
              <a:solidFill>
                <a:schemeClr val="tx1"/>
              </a:solidFill>
              <a:latin typeface="Arial" panose="020B0604020202020204" pitchFamily="34" charset="0"/>
              <a:cs typeface="Arial" panose="020B0604020202020204" pitchFamily="34" charset="0"/>
            </a:endParaRPr>
          </a:p>
        </p:txBody>
      </p:sp>
      <p:sp>
        <p:nvSpPr>
          <p:cNvPr id="11" name="Rounded Rectangular Callout 10"/>
          <p:cNvSpPr/>
          <p:nvPr/>
        </p:nvSpPr>
        <p:spPr>
          <a:xfrm>
            <a:off x="5112261" y="5857588"/>
            <a:ext cx="3527545" cy="951686"/>
          </a:xfrm>
          <a:prstGeom prst="wedgeRoundRectCallout">
            <a:avLst>
              <a:gd name="adj1" fmla="val -93816"/>
              <a:gd name="adj2" fmla="val -54350"/>
              <a:gd name="adj3" fmla="val 16667"/>
            </a:avLst>
          </a:prstGeom>
          <a:solidFill>
            <a:schemeClr val="accent4">
              <a:lumMod val="60000"/>
              <a:lumOff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Infinite geometric sequence. </a:t>
            </a:r>
          </a:p>
          <a:p>
            <a:r>
              <a:rPr lang="en-US" dirty="0">
                <a:solidFill>
                  <a:schemeClr val="tx1"/>
                </a:solidFill>
                <a:latin typeface="Arial" panose="020B0604020202020204" pitchFamily="34" charset="0"/>
                <a:cs typeface="Arial" panose="020B0604020202020204" pitchFamily="34" charset="0"/>
              </a:rPr>
              <a:t>First term, </a:t>
            </a:r>
            <a:r>
              <a:rPr lang="en-US" i="1" dirty="0">
                <a:solidFill>
                  <a:schemeClr val="tx1"/>
                </a:solidFill>
                <a:latin typeface="Times New Roman" panose="02020603050405020304" pitchFamily="18" charset="0"/>
                <a:cs typeface="Times New Roman" panose="02020603050405020304" pitchFamily="18" charset="0"/>
              </a:rPr>
              <a:t>a = </a:t>
            </a:r>
            <a:r>
              <a:rPr lang="en-US" dirty="0">
                <a:solidFill>
                  <a:schemeClr val="tx1"/>
                </a:solidFill>
                <a:latin typeface="Times New Roman" panose="02020603050405020304" pitchFamily="18" charset="0"/>
                <a:cs typeface="Times New Roman" panose="02020603050405020304" pitchFamily="18" charset="0"/>
              </a:rPr>
              <a:t>3</a:t>
            </a:r>
          </a:p>
          <a:p>
            <a:r>
              <a:rPr lang="en-US" dirty="0">
                <a:solidFill>
                  <a:schemeClr val="tx1"/>
                </a:solidFill>
                <a:latin typeface="Arial" panose="020B0604020202020204" pitchFamily="34" charset="0"/>
                <a:cs typeface="Arial" panose="020B0604020202020204" pitchFamily="34" charset="0"/>
              </a:rPr>
              <a:t>Common ratio, </a:t>
            </a:r>
            <a:r>
              <a:rPr lang="en-US" i="1" dirty="0">
                <a:solidFill>
                  <a:schemeClr val="tx1"/>
                </a:solidFill>
                <a:latin typeface="Times New Roman" panose="02020603050405020304" pitchFamily="18" charset="0"/>
                <a:cs typeface="Times New Roman" panose="02020603050405020304" pitchFamily="18" charset="0"/>
              </a:rPr>
              <a:t>r = T</a:t>
            </a:r>
            <a:r>
              <a:rPr lang="en-US" baseline="-25000" dirty="0">
                <a:solidFill>
                  <a:schemeClr val="tx1"/>
                </a:solidFill>
                <a:latin typeface="Times New Roman" panose="02020603050405020304" pitchFamily="18" charset="0"/>
                <a:cs typeface="Times New Roman" panose="02020603050405020304" pitchFamily="18" charset="0"/>
              </a:rPr>
              <a:t>2</a:t>
            </a:r>
            <a:r>
              <a:rPr lang="en-US" i="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sym typeface="Symbol"/>
              </a:rPr>
              <a:t> </a:t>
            </a:r>
            <a:r>
              <a:rPr lang="en-US" i="1" dirty="0">
                <a:solidFill>
                  <a:schemeClr val="tx1"/>
                </a:solidFill>
                <a:latin typeface="Times New Roman" panose="02020603050405020304" pitchFamily="18" charset="0"/>
                <a:cs typeface="Times New Roman" panose="02020603050405020304" pitchFamily="18" charset="0"/>
                <a:sym typeface="Symbol"/>
              </a:rPr>
              <a:t>T</a:t>
            </a:r>
            <a:r>
              <a:rPr lang="en-US" baseline="-25000" dirty="0">
                <a:solidFill>
                  <a:schemeClr val="tx1"/>
                </a:solidFill>
                <a:latin typeface="Times New Roman" panose="02020603050405020304" pitchFamily="18" charset="0"/>
                <a:cs typeface="Times New Roman" panose="02020603050405020304" pitchFamily="18" charset="0"/>
                <a:sym typeface="Symbol"/>
              </a:rPr>
              <a:t>1</a:t>
            </a:r>
            <a:r>
              <a:rPr lang="en-US" i="1" baseline="-25000" dirty="0">
                <a:solidFill>
                  <a:schemeClr val="tx1"/>
                </a:solidFill>
                <a:latin typeface="Times New Roman" panose="02020603050405020304" pitchFamily="18" charset="0"/>
                <a:cs typeface="Times New Roman" panose="02020603050405020304" pitchFamily="18" charset="0"/>
                <a:sym typeface="Symbol"/>
              </a:rPr>
              <a:t> </a:t>
            </a:r>
            <a:r>
              <a:rPr lang="en-US" dirty="0">
                <a:solidFill>
                  <a:schemeClr val="tx1"/>
                </a:solidFill>
                <a:latin typeface="Times New Roman" panose="02020603050405020304" pitchFamily="18" charset="0"/>
                <a:cs typeface="Times New Roman" panose="02020603050405020304" pitchFamily="18" charset="0"/>
              </a:rPr>
              <a:t>= –0.5 </a:t>
            </a:r>
            <a:endParaRPr lang="en-SG" dirty="0">
              <a:solidFill>
                <a:schemeClr val="tx1"/>
              </a:solidFill>
              <a:latin typeface="Arial" panose="020B0604020202020204" pitchFamily="34" charset="0"/>
              <a:cs typeface="Arial" panose="020B0604020202020204" pitchFamily="34" charset="0"/>
            </a:endParaRPr>
          </a:p>
        </p:txBody>
      </p:sp>
      <p:sp>
        <p:nvSpPr>
          <p:cNvPr id="7" name="Title 6"/>
          <p:cNvSpPr>
            <a:spLocks noGrp="1"/>
          </p:cNvSpPr>
          <p:nvPr>
            <p:ph type="title"/>
          </p:nvPr>
        </p:nvSpPr>
        <p:spPr>
          <a:xfrm>
            <a:off x="665163" y="261543"/>
            <a:ext cx="7506380" cy="604593"/>
          </a:xfrm>
        </p:spPr>
        <p:txBody>
          <a:bodyPr>
            <a:noAutofit/>
          </a:bodyPr>
          <a:lstStyle/>
          <a:p>
            <a:r>
              <a:rPr lang="en-US" dirty="0">
                <a:latin typeface="Arial" panose="020B0604020202020204" pitchFamily="34" charset="0"/>
                <a:cs typeface="Arial" panose="020B0604020202020204" pitchFamily="34" charset="0"/>
              </a:rPr>
              <a:t>Geometric Sequences - Definition </a:t>
            </a:r>
            <a:endParaRPr lang="en-GB" dirty="0"/>
          </a:p>
        </p:txBody>
      </p:sp>
      <p:sp>
        <p:nvSpPr>
          <p:cNvPr id="14" name="Slide Number Placeholder 13"/>
          <p:cNvSpPr>
            <a:spLocks noGrp="1"/>
          </p:cNvSpPr>
          <p:nvPr>
            <p:ph type="sldNum" sz="quarter" idx="12"/>
          </p:nvPr>
        </p:nvSpPr>
        <p:spPr/>
        <p:txBody>
          <a:bodyPr/>
          <a:lstStyle/>
          <a:p>
            <a:fld id="{6767FADE-2612-3649-B495-F644A23F288B}" type="slidenum">
              <a:rPr lang="en-US" smtClean="0"/>
              <a:pPr/>
              <a:t>21</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793010636"/>
              </p:ext>
            </p:extLst>
          </p:nvPr>
        </p:nvGraphicFramePr>
        <p:xfrm>
          <a:off x="1274327" y="5441379"/>
          <a:ext cx="2250340" cy="696410"/>
        </p:xfrm>
        <a:graphic>
          <a:graphicData uri="http://schemas.openxmlformats.org/presentationml/2006/ole">
            <mc:AlternateContent xmlns:mc="http://schemas.openxmlformats.org/markup-compatibility/2006">
              <mc:Choice xmlns:v="urn:schemas-microsoft-com:vml" Requires="v">
                <p:oleObj spid="_x0000_s13466" name="Equation" r:id="rId3" imgW="1231560" imgH="393480" progId="Equation.3">
                  <p:embed/>
                </p:oleObj>
              </mc:Choice>
              <mc:Fallback>
                <p:oleObj name="Equation" r:id="rId3" imgW="1231560" imgH="393480" progId="Equation.3">
                  <p:embed/>
                  <p:pic>
                    <p:nvPicPr>
                      <p:cNvPr id="0" name=""/>
                      <p:cNvPicPr>
                        <a:picLocks noChangeAspect="1" noChangeArrowheads="1"/>
                      </p:cNvPicPr>
                      <p:nvPr/>
                    </p:nvPicPr>
                    <p:blipFill>
                      <a:blip r:embed="rId4"/>
                      <a:srcRect/>
                      <a:stretch>
                        <a:fillRect/>
                      </a:stretch>
                    </p:blipFill>
                    <p:spPr bwMode="auto">
                      <a:xfrm>
                        <a:off x="1274327" y="5441379"/>
                        <a:ext cx="2250340" cy="696410"/>
                      </a:xfrm>
                      <a:prstGeom prst="rect">
                        <a:avLst/>
                      </a:prstGeom>
                      <a:noFill/>
                      <a:ln>
                        <a:noFill/>
                      </a:ln>
                      <a:extLst/>
                    </p:spPr>
                  </p:pic>
                </p:oleObj>
              </mc:Fallback>
            </mc:AlternateContent>
          </a:graphicData>
        </a:graphic>
      </p:graphicFrame>
      <p:sp>
        <p:nvSpPr>
          <p:cNvPr id="15" name="Rounded Rectangular Callout 14"/>
          <p:cNvSpPr/>
          <p:nvPr/>
        </p:nvSpPr>
        <p:spPr>
          <a:xfrm>
            <a:off x="5610494" y="2852381"/>
            <a:ext cx="2796527" cy="1666377"/>
          </a:xfrm>
          <a:prstGeom prst="wedgeRoundRectCallout">
            <a:avLst>
              <a:gd name="adj1" fmla="val -86891"/>
              <a:gd name="adj2" fmla="val 4323"/>
              <a:gd name="adj3" fmla="val 16667"/>
            </a:avLst>
          </a:prstGeom>
          <a:solidFill>
            <a:srgbClr val="66FFCC"/>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SG"/>
          </a:p>
        </p:txBody>
      </p:sp>
      <p:graphicFrame>
        <p:nvGraphicFramePr>
          <p:cNvPr id="2" name="Object 1"/>
          <p:cNvGraphicFramePr>
            <a:graphicFrameLocks noChangeAspect="1"/>
          </p:cNvGraphicFramePr>
          <p:nvPr>
            <p:extLst>
              <p:ext uri="{D42A27DB-BD31-4B8C-83A1-F6EECF244321}">
                <p14:modId xmlns:p14="http://schemas.microsoft.com/office/powerpoint/2010/main" val="179147637"/>
              </p:ext>
            </p:extLst>
          </p:nvPr>
        </p:nvGraphicFramePr>
        <p:xfrm>
          <a:off x="5827427" y="3005138"/>
          <a:ext cx="1100137" cy="1433512"/>
        </p:xfrm>
        <a:graphic>
          <a:graphicData uri="http://schemas.openxmlformats.org/presentationml/2006/ole">
            <mc:AlternateContent xmlns:mc="http://schemas.openxmlformats.org/markup-compatibility/2006">
              <mc:Choice xmlns:v="urn:schemas-microsoft-com:vml" Requires="v">
                <p:oleObj spid="_x0000_s13467" name="Equation" r:id="rId5" imgW="660240" imgH="888840" progId="Equation.3">
                  <p:embed/>
                </p:oleObj>
              </mc:Choice>
              <mc:Fallback>
                <p:oleObj name="Equation" r:id="rId5" imgW="660240" imgH="888840" progId="Equation.3">
                  <p:embed/>
                  <p:pic>
                    <p:nvPicPr>
                      <p:cNvPr id="0" name="Object 16"/>
                      <p:cNvPicPr>
                        <a:picLocks noChangeAspect="1" noChangeArrowheads="1"/>
                      </p:cNvPicPr>
                      <p:nvPr/>
                    </p:nvPicPr>
                    <p:blipFill>
                      <a:blip r:embed="rId6"/>
                      <a:srcRect/>
                      <a:stretch>
                        <a:fillRect/>
                      </a:stretch>
                    </p:blipFill>
                    <p:spPr bwMode="auto">
                      <a:xfrm>
                        <a:off x="5827427" y="3005138"/>
                        <a:ext cx="1100137" cy="14335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991619901"/>
              </p:ext>
            </p:extLst>
          </p:nvPr>
        </p:nvGraphicFramePr>
        <p:xfrm>
          <a:off x="7128764" y="2982751"/>
          <a:ext cx="1100137" cy="1433512"/>
        </p:xfrm>
        <a:graphic>
          <a:graphicData uri="http://schemas.openxmlformats.org/presentationml/2006/ole">
            <mc:AlternateContent xmlns:mc="http://schemas.openxmlformats.org/markup-compatibility/2006">
              <mc:Choice xmlns:v="urn:schemas-microsoft-com:vml" Requires="v">
                <p:oleObj spid="_x0000_s13468" name="Equation" r:id="rId7" imgW="660240" imgH="888840" progId="Equation.3">
                  <p:embed/>
                </p:oleObj>
              </mc:Choice>
              <mc:Fallback>
                <p:oleObj name="Equation" r:id="rId7" imgW="660240" imgH="888840" progId="Equation.3">
                  <p:embed/>
                  <p:pic>
                    <p:nvPicPr>
                      <p:cNvPr id="0" name="Object 1"/>
                      <p:cNvPicPr>
                        <a:picLocks noChangeAspect="1" noChangeArrowheads="1"/>
                      </p:cNvPicPr>
                      <p:nvPr/>
                    </p:nvPicPr>
                    <p:blipFill>
                      <a:blip r:embed="rId8"/>
                      <a:srcRect/>
                      <a:stretch>
                        <a:fillRect/>
                      </a:stretch>
                    </p:blipFill>
                    <p:spPr bwMode="auto">
                      <a:xfrm>
                        <a:off x="7128764" y="2982751"/>
                        <a:ext cx="1100137" cy="1433512"/>
                      </a:xfrm>
                      <a:prstGeom prst="rect">
                        <a:avLst/>
                      </a:prstGeom>
                      <a:noFill/>
                      <a:ln w="952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353281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1"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767FADE-2612-3649-B495-F644A23F288B}" type="slidenum">
              <a:rPr lang="en-US" smtClean="0"/>
              <a:pPr/>
              <a:t>22</a:t>
            </a:fld>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486" y="0"/>
            <a:ext cx="895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14146" y="997629"/>
            <a:ext cx="7905013" cy="3046988"/>
          </a:xfrm>
          <a:prstGeom prst="rect">
            <a:avLst/>
          </a:prstGeom>
        </p:spPr>
        <p:txBody>
          <a:bodyPr wrap="square">
            <a:spAutoFit/>
          </a:bodyPr>
          <a:lstStyle/>
          <a:p>
            <a:r>
              <a:rPr lang="en-SG" sz="2400" dirty="0">
                <a:latin typeface="Arial" panose="020B0604020202020204" pitchFamily="34" charset="0"/>
                <a:cs typeface="Arial" panose="020B0604020202020204" pitchFamily="34" charset="0"/>
              </a:rPr>
              <a:t>Determine if each of the sequences below is geometric. If it is a geometric sequence, state its first term </a:t>
            </a:r>
            <a:r>
              <a:rPr lang="en-SG" sz="2400" i="1" dirty="0" smtClean="0">
                <a:latin typeface="Times New Roman" panose="02020603050405020304" pitchFamily="18" charset="0"/>
                <a:cs typeface="Times New Roman" panose="02020603050405020304" pitchFamily="18" charset="0"/>
              </a:rPr>
              <a:t>a</a:t>
            </a:r>
            <a:r>
              <a:rPr lang="en-SG" sz="2400" dirty="0" smtClean="0">
                <a:latin typeface="Arial" panose="020B0604020202020204" pitchFamily="34" charset="0"/>
                <a:cs typeface="Arial" panose="020B0604020202020204" pitchFamily="34" charset="0"/>
              </a:rPr>
              <a:t> and </a:t>
            </a:r>
            <a:r>
              <a:rPr lang="en-SG" sz="2400" dirty="0">
                <a:latin typeface="Arial" panose="020B0604020202020204" pitchFamily="34" charset="0"/>
                <a:cs typeface="Arial" panose="020B0604020202020204" pitchFamily="34" charset="0"/>
              </a:rPr>
              <a:t>common ratio </a:t>
            </a:r>
            <a:r>
              <a:rPr lang="en-SG" sz="2400" i="1" dirty="0" smtClean="0">
                <a:latin typeface="Times New Roman" panose="02020603050405020304" pitchFamily="18" charset="0"/>
                <a:cs typeface="Times New Roman" panose="02020603050405020304" pitchFamily="18" charset="0"/>
              </a:rPr>
              <a:t>r</a:t>
            </a:r>
            <a:r>
              <a:rPr lang="en-SG" sz="2400" dirty="0" smtClean="0">
                <a:latin typeface="Arial" panose="020B0604020202020204" pitchFamily="34" charset="0"/>
                <a:cs typeface="Arial" panose="020B0604020202020204" pitchFamily="34" charset="0"/>
              </a:rPr>
              <a:t>.</a:t>
            </a:r>
            <a:endParaRPr lang="en-SG" sz="2400" dirty="0">
              <a:effectLst/>
              <a:latin typeface="Arial" panose="020B0604020202020204" pitchFamily="34" charset="0"/>
              <a:cs typeface="Arial" panose="020B0604020202020204" pitchFamily="34" charset="0"/>
            </a:endParaRPr>
          </a:p>
          <a:p>
            <a:pPr marL="514350" indent="-514350">
              <a:buAutoNum type="romanLcParenBoth"/>
            </a:pPr>
            <a:r>
              <a:rPr lang="en-SG" sz="2400" dirty="0" smtClean="0">
                <a:latin typeface="Arial" panose="020B0604020202020204" pitchFamily="34" charset="0"/>
                <a:cs typeface="Arial" panose="020B0604020202020204" pitchFamily="34" charset="0"/>
              </a:rPr>
              <a:t> </a:t>
            </a:r>
            <a:r>
              <a:rPr lang="en-SG" sz="2400" dirty="0" smtClean="0">
                <a:latin typeface="Times New Roman" panose="02020603050405020304" pitchFamily="18" charset="0"/>
                <a:cs typeface="Times New Roman" panose="02020603050405020304" pitchFamily="18" charset="0"/>
              </a:rPr>
              <a:t>128</a:t>
            </a:r>
            <a:r>
              <a:rPr lang="en-SG" sz="2400" dirty="0">
                <a:latin typeface="Times New Roman" panose="02020603050405020304" pitchFamily="18" charset="0"/>
                <a:cs typeface="Times New Roman" panose="02020603050405020304" pitchFamily="18" charset="0"/>
              </a:rPr>
              <a:t>, </a:t>
            </a:r>
            <a:r>
              <a:rPr lang="en-SG" sz="2400" dirty="0" smtClean="0">
                <a:latin typeface="Times New Roman" panose="02020603050405020304" pitchFamily="18" charset="0"/>
                <a:cs typeface="Times New Roman" panose="02020603050405020304" pitchFamily="18" charset="0"/>
              </a:rPr>
              <a:t>–32</a:t>
            </a:r>
            <a:r>
              <a:rPr lang="en-SG" sz="2400" dirty="0">
                <a:latin typeface="Times New Roman" panose="02020603050405020304" pitchFamily="18" charset="0"/>
                <a:cs typeface="Times New Roman" panose="02020603050405020304" pitchFamily="18" charset="0"/>
              </a:rPr>
              <a:t>, 8, </a:t>
            </a:r>
            <a:r>
              <a:rPr lang="en-SG" sz="2400" dirty="0" smtClean="0">
                <a:latin typeface="Times New Roman" panose="02020603050405020304" pitchFamily="18" charset="0"/>
                <a:cs typeface="Times New Roman" panose="02020603050405020304" pitchFamily="18" charset="0"/>
              </a:rPr>
              <a:t>–2</a:t>
            </a:r>
            <a:r>
              <a:rPr lang="en-SG" sz="2400" dirty="0">
                <a:latin typeface="Times New Roman" panose="02020603050405020304" pitchFamily="18" charset="0"/>
                <a:cs typeface="Times New Roman" panose="02020603050405020304" pitchFamily="18" charset="0"/>
              </a:rPr>
              <a:t>, …				</a:t>
            </a:r>
          </a:p>
          <a:p>
            <a:pPr marL="514350" indent="-514350">
              <a:buAutoNum type="romanLcParenBoth"/>
            </a:pPr>
            <a:r>
              <a:rPr lang="en-SG" sz="2400" dirty="0">
                <a:latin typeface="Arial" panose="020B0604020202020204" pitchFamily="34" charset="0"/>
                <a:cs typeface="Arial" panose="020B0604020202020204" pitchFamily="34" charset="0"/>
              </a:rPr>
              <a:t> </a:t>
            </a:r>
            <a:r>
              <a:rPr lang="en-SG" sz="2400" dirty="0" smtClean="0">
                <a:latin typeface="Times New Roman" panose="02020603050405020304" pitchFamily="18" charset="0"/>
                <a:cs typeface="Times New Roman" panose="02020603050405020304" pitchFamily="18" charset="0"/>
              </a:rPr>
              <a:t>2</a:t>
            </a:r>
            <a:r>
              <a:rPr lang="en-SG" sz="2400" dirty="0">
                <a:latin typeface="Times New Roman" panose="02020603050405020304" pitchFamily="18" charset="0"/>
                <a:cs typeface="Times New Roman" panose="02020603050405020304" pitchFamily="18" charset="0"/>
              </a:rPr>
              <a:t>, 5, 10 , 17, 26, ….			</a:t>
            </a:r>
          </a:p>
          <a:p>
            <a:pPr marL="514350" indent="-514350">
              <a:lnSpc>
                <a:spcPct val="150000"/>
              </a:lnSpc>
              <a:buAutoNum type="romanLcParenBoth"/>
            </a:pPr>
            <a:r>
              <a:rPr lang="en-SG" sz="2400" dirty="0">
                <a:latin typeface="Arial" panose="020B0604020202020204" pitchFamily="34" charset="0"/>
                <a:cs typeface="Arial" panose="020B0604020202020204" pitchFamily="34" charset="0"/>
              </a:rPr>
              <a:t> </a:t>
            </a:r>
            <a:r>
              <a:rPr lang="en-SG" sz="2400" dirty="0" smtClean="0">
                <a:latin typeface="Times New Roman" panose="02020603050405020304" pitchFamily="18" charset="0"/>
                <a:cs typeface="Times New Roman" panose="02020603050405020304" pitchFamily="18" charset="0"/>
              </a:rPr>
              <a:t>240</a:t>
            </a:r>
            <a:r>
              <a:rPr lang="en-SG" sz="2400" dirty="0">
                <a:latin typeface="Times New Roman" panose="02020603050405020304" pitchFamily="18" charset="0"/>
                <a:cs typeface="Times New Roman" panose="02020603050405020304" pitchFamily="18" charset="0"/>
              </a:rPr>
              <a:t>, 120, 40, 10, 2, …	</a:t>
            </a:r>
            <a:r>
              <a:rPr lang="en-SG" sz="2400" dirty="0">
                <a:latin typeface="Arial" panose="020B0604020202020204" pitchFamily="34" charset="0"/>
                <a:cs typeface="Arial" panose="020B0604020202020204" pitchFamily="34" charset="0"/>
              </a:rPr>
              <a:t>		</a:t>
            </a:r>
          </a:p>
          <a:p>
            <a:pPr marL="514350" indent="-514350">
              <a:lnSpc>
                <a:spcPct val="150000"/>
              </a:lnSpc>
              <a:buAutoNum type="romanLcParenBoth"/>
            </a:pPr>
            <a:r>
              <a:rPr lang="en-SG" sz="2400" dirty="0">
                <a:latin typeface="Arial" panose="020B0604020202020204" pitchFamily="34" charset="0"/>
                <a:cs typeface="Arial" panose="020B0604020202020204" pitchFamily="34" charset="0"/>
              </a:rPr>
              <a:t> </a:t>
            </a:r>
            <a:endParaRPr lang="en-SG" sz="2400" dirty="0">
              <a:effectLst/>
              <a:latin typeface="Arial" panose="020B0604020202020204" pitchFamily="34" charset="0"/>
              <a:cs typeface="Arial" panose="020B0604020202020204" pitchFamily="34" charset="0"/>
            </a:endParaRPr>
          </a:p>
        </p:txBody>
      </p:sp>
      <p:sp>
        <p:nvSpPr>
          <p:cNvPr id="7" name="Title 12"/>
          <p:cNvSpPr txBox="1">
            <a:spLocks/>
          </p:cNvSpPr>
          <p:nvPr/>
        </p:nvSpPr>
        <p:spPr>
          <a:xfrm>
            <a:off x="665163" y="261543"/>
            <a:ext cx="6211928" cy="604593"/>
          </a:xfrm>
          <a:prstGeom prst="rect">
            <a:avLst/>
          </a:prstGeom>
        </p:spPr>
        <p:txBody>
          <a:bodyPr>
            <a:noAutofit/>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latin typeface="Arial" panose="020B0604020202020204" pitchFamily="34" charset="0"/>
                <a:cs typeface="Arial" panose="020B0604020202020204" pitchFamily="34" charset="0"/>
              </a:rPr>
              <a:t>Test yourself</a:t>
            </a:r>
            <a:endParaRPr lang="en-GB" sz="3200" dirty="0"/>
          </a:p>
        </p:txBody>
      </p:sp>
      <p:graphicFrame>
        <p:nvGraphicFramePr>
          <p:cNvPr id="8" name="Object 7"/>
          <p:cNvGraphicFramePr>
            <a:graphicFrameLocks noChangeAspect="1"/>
          </p:cNvGraphicFramePr>
          <p:nvPr>
            <p:extLst>
              <p:ext uri="{D42A27DB-BD31-4B8C-83A1-F6EECF244321}">
                <p14:modId xmlns:p14="http://schemas.microsoft.com/office/powerpoint/2010/main" val="352128373"/>
              </p:ext>
            </p:extLst>
          </p:nvPr>
        </p:nvGraphicFramePr>
        <p:xfrm>
          <a:off x="1253486" y="3336218"/>
          <a:ext cx="2173875" cy="866183"/>
        </p:xfrm>
        <a:graphic>
          <a:graphicData uri="http://schemas.openxmlformats.org/presentationml/2006/ole">
            <mc:AlternateContent xmlns:mc="http://schemas.openxmlformats.org/markup-compatibility/2006">
              <mc:Choice xmlns:v="urn:schemas-microsoft-com:vml" Requires="v">
                <p:oleObj spid="_x0000_s16476" name="Equation" r:id="rId4" imgW="1015920" imgH="419040" progId="Equation.3">
                  <p:embed/>
                </p:oleObj>
              </mc:Choice>
              <mc:Fallback>
                <p:oleObj name="Equation" r:id="rId4" imgW="1015920" imgH="419040" progId="Equation.3">
                  <p:embed/>
                  <p:pic>
                    <p:nvPicPr>
                      <p:cNvPr id="0" name="Object 6"/>
                      <p:cNvPicPr>
                        <a:picLocks noChangeAspect="1" noChangeArrowheads="1"/>
                      </p:cNvPicPr>
                      <p:nvPr/>
                    </p:nvPicPr>
                    <p:blipFill>
                      <a:blip r:embed="rId5"/>
                      <a:srcRect/>
                      <a:stretch>
                        <a:fillRect/>
                      </a:stretch>
                    </p:blipFill>
                    <p:spPr bwMode="auto">
                      <a:xfrm>
                        <a:off x="1253486" y="3336218"/>
                        <a:ext cx="2173875" cy="86618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21478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5749" y="953903"/>
            <a:ext cx="7792872" cy="2616101"/>
          </a:xfrm>
          <a:prstGeom prst="rect">
            <a:avLst/>
          </a:prstGeom>
          <a:solidFill>
            <a:srgbClr val="FFFF00"/>
          </a:solidFill>
          <a:ln w="25400">
            <a:solidFill>
              <a:srgbClr val="FF0000"/>
            </a:solidFill>
          </a:ln>
        </p:spPr>
        <p:txBody>
          <a:bodyPr wrap="square" rtlCol="0">
            <a:spAutoFit/>
          </a:bodyPr>
          <a:lstStyle/>
          <a:p>
            <a:pPr marL="457200" indent="-4572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Consider a geometric sequence of </a:t>
            </a:r>
            <a:r>
              <a:rPr lang="en-US" sz="2400" dirty="0">
                <a:latin typeface="Arial" panose="020B0604020202020204" pitchFamily="34" charset="0"/>
                <a:cs typeface="Arial" panose="020B0604020202020204" pitchFamily="34" charset="0"/>
              </a:rPr>
              <a:t>the form:</a:t>
            </a:r>
          </a:p>
          <a:p>
            <a:pPr algn="ctr"/>
            <a:r>
              <a:rPr lang="en-US" sz="2400" dirty="0">
                <a:latin typeface="Arial" panose="020B0604020202020204" pitchFamily="34" charset="0"/>
                <a:cs typeface="Arial" panose="020B0604020202020204" pitchFamily="34" charset="0"/>
              </a:rPr>
              <a:t>	</a:t>
            </a:r>
            <a:r>
              <a:rPr lang="en-US" sz="2400" i="1" dirty="0">
                <a:latin typeface="Times New Roman" panose="02020603050405020304" pitchFamily="18" charset="0"/>
                <a:cs typeface="Times New Roman" panose="02020603050405020304" pitchFamily="18" charset="0"/>
              </a:rPr>
              <a:t> a , </a:t>
            </a:r>
            <a:r>
              <a:rPr lang="en-US" sz="2400" i="1" dirty="0" err="1">
                <a:latin typeface="Times New Roman" panose="02020603050405020304" pitchFamily="18" charset="0"/>
                <a:cs typeface="Times New Roman" panose="02020603050405020304" pitchFamily="18" charset="0"/>
              </a:rPr>
              <a:t>ar</a:t>
            </a:r>
            <a:r>
              <a:rPr lang="en-US" sz="2400" i="1" dirty="0">
                <a:latin typeface="Times New Roman" panose="02020603050405020304" pitchFamily="18" charset="0"/>
                <a:cs typeface="Times New Roman" panose="02020603050405020304" pitchFamily="18" charset="0"/>
              </a:rPr>
              <a:t>, ar</a:t>
            </a:r>
            <a:r>
              <a:rPr lang="en-US" sz="2400" baseline="30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 ar</a:t>
            </a:r>
            <a:r>
              <a:rPr lang="en-US" sz="2400" baseline="30000" dirty="0">
                <a:latin typeface="Times New Roman" panose="02020603050405020304" pitchFamily="18" charset="0"/>
                <a:cs typeface="Times New Roman" panose="02020603050405020304" pitchFamily="18" charset="0"/>
              </a:rPr>
              <a:t>3</a:t>
            </a:r>
            <a:r>
              <a:rPr lang="en-US" sz="2400" i="1" dirty="0">
                <a:latin typeface="Times New Roman" panose="02020603050405020304" pitchFamily="18" charset="0"/>
                <a:cs typeface="Times New Roman" panose="02020603050405020304" pitchFamily="18" charset="0"/>
              </a:rPr>
              <a:t>, …</a:t>
            </a:r>
            <a:endParaRPr lang="en-SG"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where </a:t>
            </a:r>
            <a:r>
              <a:rPr lang="en-US" sz="2400" i="1" dirty="0" smtClean="0">
                <a:latin typeface="Times New Roman" panose="02020603050405020304" pitchFamily="18" charset="0"/>
                <a:cs typeface="Times New Roman" panose="02020603050405020304" pitchFamily="18" charset="0"/>
              </a:rPr>
              <a:t>a </a:t>
            </a:r>
            <a:r>
              <a:rPr lang="en-SG" sz="2400" dirty="0">
                <a:latin typeface="Arial" panose="020B0604020202020204" pitchFamily="34" charset="0"/>
                <a:cs typeface="Arial" panose="020B0604020202020204" pitchFamily="34" charset="0"/>
              </a:rPr>
              <a:t>= first term</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Times New Roman" panose="02020603050405020304" pitchFamily="18" charset="0"/>
                <a:cs typeface="Times New Roman" panose="02020603050405020304" pitchFamily="18" charset="0"/>
              </a:rPr>
              <a:t>r</a:t>
            </a:r>
            <a:r>
              <a:rPr lang="en-SG" sz="2400" dirty="0" smtClean="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 common ratio</a:t>
            </a: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 </a:t>
            </a:r>
            <a:r>
              <a:rPr lang="en-US" sz="2400" i="1" dirty="0">
                <a:latin typeface="Times New Roman" panose="02020603050405020304" pitchFamily="18" charset="0"/>
                <a:cs typeface="Times New Roman" panose="02020603050405020304" pitchFamily="18" charset="0"/>
              </a:rPr>
              <a:t>n</a:t>
            </a:r>
            <a:r>
              <a:rPr lang="en-SG" sz="2400" dirty="0" err="1" smtClean="0">
                <a:latin typeface="Arial" panose="020B0604020202020204" pitchFamily="34" charset="0"/>
                <a:cs typeface="Arial" panose="020B0604020202020204" pitchFamily="34" charset="0"/>
              </a:rPr>
              <a:t>th</a:t>
            </a:r>
            <a:r>
              <a:rPr lang="en-SG" sz="2400" dirty="0" smtClean="0">
                <a:latin typeface="Arial" panose="020B0604020202020204" pitchFamily="34" charset="0"/>
                <a:cs typeface="Arial" panose="020B0604020202020204" pitchFamily="34" charset="0"/>
              </a:rPr>
              <a:t> term of the geometric sequence is given by</a:t>
            </a:r>
          </a:p>
          <a:p>
            <a:endParaRPr lang="en-US" sz="2200" b="1" dirty="0">
              <a:latin typeface="Arial" panose="020B0604020202020204" pitchFamily="34" charset="0"/>
              <a:cs typeface="Arial" panose="020B0604020202020204" pitchFamily="34" charset="0"/>
            </a:endParaRPr>
          </a:p>
          <a:p>
            <a:endParaRPr lang="en-US" sz="2200" b="1" dirty="0" smtClean="0">
              <a:latin typeface="Arial" panose="020B0604020202020204" pitchFamily="34" charset="0"/>
              <a:cs typeface="Arial" panose="020B0604020202020204" pitchFamily="34" charset="0"/>
            </a:endParaRPr>
          </a:p>
        </p:txBody>
      </p:sp>
      <p:sp>
        <p:nvSpPr>
          <p:cNvPr id="4" name="TextBox 3"/>
          <p:cNvSpPr txBox="1"/>
          <p:nvPr/>
        </p:nvSpPr>
        <p:spPr>
          <a:xfrm>
            <a:off x="614148" y="3627468"/>
            <a:ext cx="8137965" cy="3046988"/>
          </a:xfrm>
          <a:prstGeom prst="rect">
            <a:avLst/>
          </a:prstGeom>
          <a:no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[Proof]</a:t>
            </a:r>
          </a:p>
          <a:p>
            <a:r>
              <a:rPr lang="en-US" sz="2400" dirty="0" smtClean="0">
                <a:latin typeface="Arial" panose="020B0604020202020204" pitchFamily="34" charset="0"/>
                <a:cs typeface="Arial" panose="020B0604020202020204" pitchFamily="34" charset="0"/>
              </a:rPr>
              <a:t>Let a general geometric sequence </a:t>
            </a:r>
            <a:r>
              <a:rPr lang="en-US" sz="2400" i="1" dirty="0" smtClean="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ar</a:t>
            </a:r>
            <a:r>
              <a:rPr lang="en-US" sz="2400" i="1" dirty="0">
                <a:latin typeface="Times New Roman" panose="02020603050405020304" pitchFamily="18" charset="0"/>
                <a:cs typeface="Times New Roman" panose="02020603050405020304" pitchFamily="18" charset="0"/>
              </a:rPr>
              <a:t>, ar</a:t>
            </a:r>
            <a:r>
              <a:rPr lang="en-US" sz="2400" baseline="30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 ar</a:t>
            </a:r>
            <a:r>
              <a:rPr lang="en-US" sz="2400" baseline="30000" dirty="0">
                <a:latin typeface="Times New Roman" panose="02020603050405020304" pitchFamily="18" charset="0"/>
                <a:cs typeface="Times New Roman" panose="02020603050405020304" pitchFamily="18" charset="0"/>
              </a:rPr>
              <a:t>3</a:t>
            </a:r>
            <a:r>
              <a:rPr lang="en-US" sz="2400" i="1" dirty="0">
                <a:latin typeface="Times New Roman" panose="02020603050405020304" pitchFamily="18" charset="0"/>
                <a:cs typeface="Times New Roman" panose="02020603050405020304" pitchFamily="18" charset="0"/>
              </a:rPr>
              <a:t>, …</a:t>
            </a:r>
            <a:endParaRPr lang="en-SG" sz="2400" dirty="0">
              <a:latin typeface="Arial" panose="020B0604020202020204" pitchFamily="34" charset="0"/>
              <a:cs typeface="Arial" panose="020B0604020202020204" pitchFamily="34" charset="0"/>
            </a:endParaRPr>
          </a:p>
          <a:p>
            <a:pPr lvl="3"/>
            <a:r>
              <a:rPr lang="en-SG" sz="2400" i="1" dirty="0" smtClean="0">
                <a:latin typeface="Times New Roman" panose="02020603050405020304" pitchFamily="18" charset="0"/>
                <a:cs typeface="Times New Roman" panose="02020603050405020304" pitchFamily="18" charset="0"/>
              </a:rPr>
              <a:t>T</a:t>
            </a:r>
            <a:r>
              <a:rPr lang="en-SG" sz="2400" baseline="-25000" dirty="0" smtClean="0">
                <a:solidFill>
                  <a:srgbClr val="FF0000"/>
                </a:solidFill>
                <a:latin typeface="Times New Roman" panose="02020603050405020304" pitchFamily="18" charset="0"/>
                <a:cs typeface="Times New Roman" panose="02020603050405020304" pitchFamily="18" charset="0"/>
              </a:rPr>
              <a:t>1</a:t>
            </a:r>
            <a:r>
              <a:rPr lang="en-US" sz="2400" dirty="0" smtClean="0">
                <a:latin typeface="Arial" panose="020B0604020202020204" pitchFamily="34" charset="0"/>
                <a:cs typeface="Arial" panose="020B0604020202020204" pitchFamily="34" charset="0"/>
              </a:rPr>
              <a:t> </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 a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ar</a:t>
            </a:r>
            <a:r>
              <a:rPr lang="en-US" sz="2400" baseline="30000" dirty="0" smtClean="0">
                <a:solidFill>
                  <a:srgbClr val="FF0000"/>
                </a:solidFill>
                <a:latin typeface="Times New Roman" panose="02020603050405020304" pitchFamily="18" charset="0"/>
                <a:cs typeface="Times New Roman" panose="02020603050405020304" pitchFamily="18" charset="0"/>
              </a:rPr>
              <a:t>0</a:t>
            </a:r>
            <a:endParaRPr lang="en-US" sz="2400" b="0" i="1" baseline="30000" dirty="0" smtClean="0">
              <a:solidFill>
                <a:srgbClr val="FF0000"/>
              </a:solidFill>
              <a:latin typeface="Times New Roman" panose="02020603050405020304" pitchFamily="18" charset="0"/>
              <a:cs typeface="Times New Roman" panose="02020603050405020304" pitchFamily="18" charset="0"/>
            </a:endParaRPr>
          </a:p>
          <a:p>
            <a:pPr lvl="3"/>
            <a:r>
              <a:rPr lang="en-SG" sz="2400" i="1" dirty="0" smtClean="0">
                <a:latin typeface="Times New Roman" panose="02020603050405020304" pitchFamily="18" charset="0"/>
                <a:cs typeface="Times New Roman" panose="02020603050405020304" pitchFamily="18" charset="0"/>
              </a:rPr>
              <a:t>T</a:t>
            </a:r>
            <a:r>
              <a:rPr lang="en-SG" sz="2400" baseline="-25000" dirty="0" smtClean="0">
                <a:solidFill>
                  <a:srgbClr val="FF0000"/>
                </a:solidFill>
                <a:latin typeface="Times New Roman" panose="02020603050405020304" pitchFamily="18" charset="0"/>
                <a:cs typeface="Times New Roman" panose="02020603050405020304" pitchFamily="18" charset="0"/>
              </a:rPr>
              <a:t>2</a:t>
            </a:r>
            <a:r>
              <a:rPr lang="en-US" sz="2400" dirty="0" smtClean="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ar</a:t>
            </a:r>
            <a:r>
              <a:rPr lang="en-US" sz="2400" i="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ar</a:t>
            </a:r>
            <a:r>
              <a:rPr lang="en-US" sz="2400" baseline="30000" dirty="0" smtClean="0">
                <a:solidFill>
                  <a:srgbClr val="FF0000"/>
                </a:solidFill>
                <a:latin typeface="Times New Roman" panose="02020603050405020304" pitchFamily="18" charset="0"/>
                <a:cs typeface="Times New Roman" panose="02020603050405020304" pitchFamily="18" charset="0"/>
              </a:rPr>
              <a:t>1</a:t>
            </a:r>
            <a:endParaRPr lang="en-US" sz="2400" i="1" baseline="30000" dirty="0" smtClean="0">
              <a:solidFill>
                <a:srgbClr val="FF0000"/>
              </a:solidFill>
              <a:latin typeface="Times New Roman" panose="02020603050405020304" pitchFamily="18" charset="0"/>
              <a:cs typeface="Times New Roman" panose="02020603050405020304" pitchFamily="18" charset="0"/>
            </a:endParaRPr>
          </a:p>
          <a:p>
            <a:pPr lvl="3"/>
            <a:r>
              <a:rPr lang="en-SG" sz="2400" i="1" dirty="0" smtClean="0">
                <a:latin typeface="Times New Roman" panose="02020603050405020304" pitchFamily="18" charset="0"/>
                <a:cs typeface="Times New Roman" panose="02020603050405020304" pitchFamily="18" charset="0"/>
              </a:rPr>
              <a:t>T</a:t>
            </a:r>
            <a:r>
              <a:rPr lang="en-SG" sz="2400" baseline="-25000" dirty="0">
                <a:solidFill>
                  <a:srgbClr val="FF0000"/>
                </a:solidFill>
                <a:latin typeface="Times New Roman" panose="02020603050405020304" pitchFamily="18" charset="0"/>
                <a:cs typeface="Times New Roman" panose="02020603050405020304" pitchFamily="18" charset="0"/>
              </a:rPr>
              <a:t>3</a:t>
            </a:r>
            <a:r>
              <a:rPr lang="en-US" sz="2400" dirty="0" smtClean="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ar</a:t>
            </a:r>
            <a:r>
              <a:rPr lang="en-US" sz="2400" baseline="30000" dirty="0" smtClean="0">
                <a:solidFill>
                  <a:srgbClr val="FF0000"/>
                </a:solidFill>
                <a:latin typeface="Times New Roman" panose="02020603050405020304" pitchFamily="18" charset="0"/>
                <a:cs typeface="Times New Roman" panose="02020603050405020304" pitchFamily="18" charset="0"/>
              </a:rPr>
              <a:t>2</a:t>
            </a:r>
          </a:p>
          <a:p>
            <a:pPr lvl="3"/>
            <a:r>
              <a:rPr lang="en-SG" sz="2400" i="1" dirty="0" smtClean="0">
                <a:latin typeface="Times New Roman" panose="02020603050405020304" pitchFamily="18" charset="0"/>
                <a:cs typeface="Times New Roman" panose="02020603050405020304" pitchFamily="18" charset="0"/>
              </a:rPr>
              <a:t>T</a:t>
            </a:r>
            <a:r>
              <a:rPr lang="en-SG" sz="2400" baseline="-25000" dirty="0" smtClean="0">
                <a:solidFill>
                  <a:srgbClr val="FF0000"/>
                </a:solidFill>
                <a:latin typeface="Times New Roman" panose="02020603050405020304" pitchFamily="18" charset="0"/>
                <a:cs typeface="Times New Roman" panose="02020603050405020304" pitchFamily="18" charset="0"/>
              </a:rPr>
              <a:t>4</a:t>
            </a:r>
            <a:r>
              <a:rPr lang="en-US" sz="2400" dirty="0" smtClean="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ar</a:t>
            </a:r>
            <a:r>
              <a:rPr lang="en-US" sz="2400" baseline="30000" dirty="0">
                <a:solidFill>
                  <a:srgbClr val="FF0000"/>
                </a:solidFill>
                <a:latin typeface="Times New Roman" panose="02020603050405020304" pitchFamily="18" charset="0"/>
                <a:cs typeface="Times New Roman" panose="02020603050405020304" pitchFamily="18" charset="0"/>
              </a:rPr>
              <a:t>3</a:t>
            </a:r>
            <a:endParaRPr lang="en-US" sz="2400" i="1" baseline="30000" dirty="0">
              <a:solidFill>
                <a:srgbClr val="FF0000"/>
              </a:solidFill>
              <a:latin typeface="Times New Roman" panose="02020603050405020304" pitchFamily="18" charset="0"/>
              <a:cs typeface="Times New Roman" panose="02020603050405020304" pitchFamily="18" charset="0"/>
            </a:endParaRPr>
          </a:p>
          <a:p>
            <a:pPr algn="just"/>
            <a:r>
              <a:rPr lang="en-US" sz="2400" dirty="0" smtClean="0">
                <a:latin typeface="Arial" panose="020B0604020202020204" pitchFamily="34" charset="0"/>
                <a:cs typeface="Arial" panose="020B0604020202020204" pitchFamily="34" charset="0"/>
              </a:rPr>
              <a:t>We can notice a certain relationship between the numbers in red for each term. Hence, </a:t>
            </a:r>
            <a:endParaRPr lang="en-SG" sz="2400" dirty="0" smtClean="0">
              <a:latin typeface="Arial" panose="020B0604020202020204" pitchFamily="34" charset="0"/>
              <a:cs typeface="Arial" panose="020B0604020202020204" pitchFamily="34" charset="0"/>
            </a:endParaRPr>
          </a:p>
        </p:txBody>
      </p:sp>
      <p:sp>
        <p:nvSpPr>
          <p:cNvPr id="6" name="Title 5"/>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Geometric Sequences - </a:t>
            </a:r>
            <a:r>
              <a:rPr lang="en-US" i="1" dirty="0">
                <a:latin typeface="Times New Roman" panose="02020603050405020304" pitchFamily="18" charset="0"/>
                <a:cs typeface="Times New Roman" panose="02020603050405020304" pitchFamily="18" charset="0"/>
              </a:rPr>
              <a:t>n</a:t>
            </a:r>
            <a:r>
              <a:rPr lang="en-US" dirty="0">
                <a:latin typeface="Arial" panose="020B0604020202020204" pitchFamily="34" charset="0"/>
                <a:cs typeface="Arial" panose="020B0604020202020204" pitchFamily="34" charset="0"/>
              </a:rPr>
              <a:t>th </a:t>
            </a:r>
            <a:r>
              <a:rPr lang="en-US" dirty="0" smtClean="0">
                <a:latin typeface="Arial" panose="020B0604020202020204" pitchFamily="34" charset="0"/>
                <a:cs typeface="Arial" panose="020B0604020202020204" pitchFamily="34" charset="0"/>
              </a:rPr>
              <a:t>term</a:t>
            </a:r>
            <a:endParaRPr lang="en-GB" dirty="0"/>
          </a:p>
        </p:txBody>
      </p:sp>
      <p:sp>
        <p:nvSpPr>
          <p:cNvPr id="7" name="Slide Number Placeholder 6"/>
          <p:cNvSpPr>
            <a:spLocks noGrp="1"/>
          </p:cNvSpPr>
          <p:nvPr>
            <p:ph type="sldNum" sz="quarter" idx="12"/>
          </p:nvPr>
        </p:nvSpPr>
        <p:spPr/>
        <p:txBody>
          <a:bodyPr/>
          <a:lstStyle/>
          <a:p>
            <a:fld id="{6767FADE-2612-3649-B495-F644A23F288B}" type="slidenum">
              <a:rPr lang="en-US" smtClean="0"/>
              <a:pPr/>
              <a:t>23</a:t>
            </a:fld>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995534375"/>
              </p:ext>
            </p:extLst>
          </p:nvPr>
        </p:nvGraphicFramePr>
        <p:xfrm>
          <a:off x="3889612" y="2852137"/>
          <a:ext cx="1419367" cy="561464"/>
        </p:xfrm>
        <a:graphic>
          <a:graphicData uri="http://schemas.openxmlformats.org/presentationml/2006/ole">
            <mc:AlternateContent xmlns:mc="http://schemas.openxmlformats.org/markup-compatibility/2006">
              <mc:Choice xmlns:v="urn:schemas-microsoft-com:vml" Requires="v">
                <p:oleObj spid="_x0000_s14438" name="Equation" r:id="rId3" imgW="685800" imgH="279360" progId="Equation.3">
                  <p:embed/>
                </p:oleObj>
              </mc:Choice>
              <mc:Fallback>
                <p:oleObj name="Equation" r:id="rId3" imgW="685800" imgH="279360" progId="Equation.3">
                  <p:embed/>
                  <p:pic>
                    <p:nvPicPr>
                      <p:cNvPr id="0" name=""/>
                      <p:cNvPicPr>
                        <a:picLocks noChangeAspect="1" noChangeArrowheads="1"/>
                      </p:cNvPicPr>
                      <p:nvPr/>
                    </p:nvPicPr>
                    <p:blipFill>
                      <a:blip r:embed="rId4"/>
                      <a:srcRect/>
                      <a:stretch>
                        <a:fillRect/>
                      </a:stretch>
                    </p:blipFill>
                    <p:spPr bwMode="auto">
                      <a:xfrm>
                        <a:off x="3889612" y="2852137"/>
                        <a:ext cx="1419367" cy="561464"/>
                      </a:xfrm>
                      <a:prstGeom prst="rect">
                        <a:avLst/>
                      </a:prstGeom>
                      <a:solidFill>
                        <a:srgbClr val="FFC000"/>
                      </a:solidFill>
                      <a:ln>
                        <a:solidFill>
                          <a:schemeClr val="tx1"/>
                        </a:solid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992982090"/>
              </p:ext>
            </p:extLst>
          </p:nvPr>
        </p:nvGraphicFramePr>
        <p:xfrm>
          <a:off x="4546650" y="6133347"/>
          <a:ext cx="1349180" cy="533701"/>
        </p:xfrm>
        <a:graphic>
          <a:graphicData uri="http://schemas.openxmlformats.org/presentationml/2006/ole">
            <mc:AlternateContent xmlns:mc="http://schemas.openxmlformats.org/markup-compatibility/2006">
              <mc:Choice xmlns:v="urn:schemas-microsoft-com:vml" Requires="v">
                <p:oleObj spid="_x0000_s14439" name="Equation" r:id="rId5" imgW="685800" imgH="279360" progId="Equation.3">
                  <p:embed/>
                </p:oleObj>
              </mc:Choice>
              <mc:Fallback>
                <p:oleObj name="Equation" r:id="rId5" imgW="68580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6650" y="6133347"/>
                        <a:ext cx="1349180" cy="533701"/>
                      </a:xfrm>
                      <a:prstGeom prst="rect">
                        <a:avLst/>
                      </a:prstGeom>
                      <a:noFill/>
                      <a:ln w="9525">
                        <a:noFill/>
                        <a:miter lim="800000"/>
                        <a:headEnd/>
                        <a:tailEnd/>
                      </a:ln>
                    </p:spPr>
                  </p:pic>
                </p:oleObj>
              </mc:Fallback>
            </mc:AlternateContent>
          </a:graphicData>
        </a:graphic>
      </p:graphicFrame>
    </p:spTree>
    <p:extLst>
      <p:ext uri="{BB962C8B-B14F-4D97-AF65-F5344CB8AC3E}">
        <p14:creationId xmlns:p14="http://schemas.microsoft.com/office/powerpoint/2010/main" val="198190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3"/>
          </p:nvPr>
        </p:nvSpPr>
        <p:spPr/>
        <p:txBody>
          <a:bodyPr/>
          <a:lstStyle/>
          <a:p>
            <a:pPr marL="0" indent="0" algn="just">
              <a:buNone/>
            </a:pPr>
            <a:r>
              <a:rPr lang="en-US" b="1" dirty="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Example]</a:t>
            </a:r>
            <a:r>
              <a:rPr lang="en-US" b="1"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Write </a:t>
            </a:r>
            <a:r>
              <a:rPr lang="en-US" dirty="0">
                <a:latin typeface="Arial" panose="020B0604020202020204" pitchFamily="34" charset="0"/>
                <a:cs typeface="Arial" panose="020B0604020202020204" pitchFamily="34" charset="0"/>
              </a:rPr>
              <a:t>down the first five terms of the geometric sequence with first </a:t>
            </a:r>
            <a:r>
              <a:rPr lang="en-US" dirty="0" smtClean="0">
                <a:latin typeface="Arial" panose="020B0604020202020204" pitchFamily="34" charset="0"/>
                <a:cs typeface="Arial" panose="020B0604020202020204" pitchFamily="34" charset="0"/>
              </a:rPr>
              <a:t>term </a:t>
            </a:r>
            <a:r>
              <a:rPr lang="en-US" i="1" dirty="0" smtClean="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common </a:t>
            </a:r>
            <a:r>
              <a:rPr lang="en-US" dirty="0" smtClean="0">
                <a:latin typeface="Arial" panose="020B0604020202020204" pitchFamily="34" charset="0"/>
                <a:cs typeface="Arial" panose="020B0604020202020204" pitchFamily="34" charset="0"/>
              </a:rPr>
              <a:t>ratio </a:t>
            </a:r>
            <a:r>
              <a:rPr lang="en-US" i="1" dirty="0" smtClean="0">
                <a:latin typeface="Times New Roman" panose="02020603050405020304" pitchFamily="18" charset="0"/>
                <a:cs typeface="Times New Roman" panose="02020603050405020304" pitchFamily="18" charset="0"/>
              </a:rPr>
              <a:t>r =</a:t>
            </a:r>
            <a:r>
              <a:rPr lang="en-US" dirty="0" smtClean="0">
                <a:latin typeface="Times New Roman" panose="02020603050405020304" pitchFamily="18" charset="0"/>
                <a:cs typeface="Times New Roman" panose="02020603050405020304" pitchFamily="18" charset="0"/>
              </a:rPr>
              <a:t> –3</a:t>
            </a:r>
            <a:r>
              <a:rPr lang="en-US" dirty="0" smtClean="0">
                <a:latin typeface="Arial" panose="020B0604020202020204" pitchFamily="34" charset="0"/>
                <a:cs typeface="Arial" panose="020B0604020202020204" pitchFamily="34" charset="0"/>
              </a:rPr>
              <a:t>. Determine the </a:t>
            </a:r>
            <a:r>
              <a:rPr lang="en-US" dirty="0">
                <a:latin typeface="Arial" panose="020B0604020202020204" pitchFamily="34" charset="0"/>
                <a:cs typeface="Arial" panose="020B0604020202020204" pitchFamily="34" charset="0"/>
              </a:rPr>
              <a:t>11th term, </a:t>
            </a:r>
            <a:r>
              <a:rPr lang="en-SG" i="1" dirty="0" smtClean="0">
                <a:latin typeface="Times New Roman" panose="02020603050405020304" pitchFamily="18" charset="0"/>
                <a:cs typeface="Times New Roman" panose="02020603050405020304" pitchFamily="18" charset="0"/>
              </a:rPr>
              <a:t>T</a:t>
            </a:r>
            <a:r>
              <a:rPr lang="en-SG" baseline="-25000" dirty="0" smtClean="0">
                <a:latin typeface="Times New Roman" panose="02020603050405020304" pitchFamily="18" charset="0"/>
                <a:cs typeface="Times New Roman" panose="02020603050405020304" pitchFamily="18" charset="0"/>
              </a:rPr>
              <a:t>11</a:t>
            </a:r>
            <a:r>
              <a:rPr lang="en-SG" dirty="0" smtClean="0">
                <a:latin typeface="Times New Roman" panose="02020603050405020304" pitchFamily="18" charset="0"/>
                <a:cs typeface="Times New Roman" panose="02020603050405020304" pitchFamily="18" charset="0"/>
              </a:rPr>
              <a:t>.</a:t>
            </a:r>
            <a:endParaRPr lang="en-GB" dirty="0"/>
          </a:p>
        </p:txBody>
      </p:sp>
      <p:sp>
        <p:nvSpPr>
          <p:cNvPr id="6" name="TextBox 5"/>
          <p:cNvSpPr txBox="1"/>
          <p:nvPr/>
        </p:nvSpPr>
        <p:spPr>
          <a:xfrm>
            <a:off x="668740" y="2197246"/>
            <a:ext cx="7792872" cy="4154984"/>
          </a:xfrm>
          <a:prstGeom prst="rect">
            <a:avLst/>
          </a:prstGeom>
          <a:solidFill>
            <a:schemeClr val="accent5">
              <a:lumMod val="20000"/>
              <a:lumOff val="80000"/>
            </a:schemeClr>
          </a:solid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[Solution]</a:t>
            </a:r>
          </a:p>
          <a:p>
            <a:pPr algn="just"/>
            <a:r>
              <a:rPr lang="en-US" sz="2400" dirty="0" smtClean="0">
                <a:latin typeface="Arial" panose="020B0604020202020204" pitchFamily="34" charset="0"/>
                <a:cs typeface="Arial" panose="020B0604020202020204" pitchFamily="34" charset="0"/>
              </a:rPr>
              <a:t>Given </a:t>
            </a:r>
            <a:r>
              <a:rPr lang="en-US" sz="2400" i="1" dirty="0">
                <a:latin typeface="Times New Roman" panose="02020603050405020304" pitchFamily="18" charset="0"/>
                <a:cs typeface="Times New Roman" panose="02020603050405020304" pitchFamily="18" charset="0"/>
              </a:rPr>
              <a:t>a = </a:t>
            </a:r>
            <a:r>
              <a:rPr lang="en-US" sz="2400" dirty="0" smtClean="0">
                <a:latin typeface="Times New Roman" panose="02020603050405020304" pitchFamily="18" charset="0"/>
                <a:cs typeface="Times New Roman" panose="02020603050405020304" pitchFamily="18" charset="0"/>
              </a:rPr>
              <a:t>2</a:t>
            </a:r>
            <a:r>
              <a:rPr lang="en-US" sz="2400" dirty="0">
                <a:latin typeface="Arial" panose="020B0604020202020204" pitchFamily="34" charset="0"/>
                <a:cs typeface="Arial" panose="020B0604020202020204" pitchFamily="34" charset="0"/>
              </a:rPr>
              <a:t> , </a:t>
            </a:r>
            <a:r>
              <a:rPr lang="en-US" sz="2400" i="1" dirty="0">
                <a:latin typeface="Times New Roman" panose="02020603050405020304" pitchFamily="18" charset="0"/>
                <a:cs typeface="Times New Roman" panose="02020603050405020304" pitchFamily="18" charset="0"/>
              </a:rPr>
              <a:t>r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3,</a:t>
            </a:r>
            <a:endParaRPr lang="en-US"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The first five terms of the geometric sequence are:</a:t>
            </a:r>
          </a:p>
          <a:p>
            <a:pPr algn="ctr"/>
            <a:r>
              <a:rPr lang="en-US" sz="2400" dirty="0" smtClean="0">
                <a:latin typeface="Times New Roman" panose="02020603050405020304" pitchFamily="18" charset="0"/>
                <a:cs typeface="Times New Roman" panose="02020603050405020304" pitchFamily="18" charset="0"/>
              </a:rPr>
              <a:t>2, –6, 18, –</a:t>
            </a:r>
            <a:r>
              <a:rPr lang="en-US" sz="2400" dirty="0">
                <a:latin typeface="Times New Roman" panose="02020603050405020304" pitchFamily="18" charset="0"/>
                <a:cs typeface="Times New Roman" panose="02020603050405020304" pitchFamily="18" charset="0"/>
              </a:rPr>
              <a:t>54</a:t>
            </a:r>
            <a:r>
              <a:rPr lang="en-US" sz="2400" dirty="0" smtClean="0">
                <a:latin typeface="Times New Roman" panose="02020603050405020304" pitchFamily="18" charset="0"/>
                <a:cs typeface="Times New Roman" panose="02020603050405020304" pitchFamily="18" charset="0"/>
              </a:rPr>
              <a:t>, 162</a:t>
            </a:r>
            <a:r>
              <a:rPr lang="en-US" sz="2400" dirty="0" smtClean="0">
                <a:latin typeface="Arial" panose="020B0604020202020204" pitchFamily="34" charset="0"/>
                <a:cs typeface="Arial" panose="020B0604020202020204" pitchFamily="34" charset="0"/>
              </a:rPr>
              <a:t>.</a:t>
            </a:r>
          </a:p>
          <a:p>
            <a:pPr algn="just"/>
            <a:endParaRPr lang="en-US" sz="2400" dirty="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11th term, </a:t>
            </a: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p:txBody>
          <a:bodyPr/>
          <a:lstStyle/>
          <a:p>
            <a:fld id="{6767FADE-2612-3649-B495-F644A23F288B}" type="slidenum">
              <a:rPr lang="en-US" smtClean="0"/>
              <a:pPr/>
              <a:t>24</a:t>
            </a:fld>
            <a:endParaRPr lang="en-US"/>
          </a:p>
        </p:txBody>
      </p:sp>
      <p:sp>
        <p:nvSpPr>
          <p:cNvPr id="13" name="Title 5"/>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Geometric Sequences - </a:t>
            </a:r>
            <a:r>
              <a:rPr lang="en-US" i="1" dirty="0">
                <a:latin typeface="Times New Roman" panose="02020603050405020304" pitchFamily="18" charset="0"/>
                <a:cs typeface="Times New Roman" panose="02020603050405020304" pitchFamily="18" charset="0"/>
              </a:rPr>
              <a:t>n</a:t>
            </a:r>
            <a:r>
              <a:rPr lang="en-US" dirty="0">
                <a:latin typeface="Arial" panose="020B0604020202020204" pitchFamily="34" charset="0"/>
                <a:cs typeface="Arial" panose="020B0604020202020204" pitchFamily="34" charset="0"/>
              </a:rPr>
              <a:t>th </a:t>
            </a:r>
            <a:r>
              <a:rPr lang="en-US" dirty="0" smtClean="0">
                <a:latin typeface="Arial" panose="020B0604020202020204" pitchFamily="34" charset="0"/>
                <a:cs typeface="Arial" panose="020B0604020202020204" pitchFamily="34" charset="0"/>
              </a:rPr>
              <a:t>term</a:t>
            </a:r>
            <a:endParaRPr lang="en-GB" dirty="0"/>
          </a:p>
        </p:txBody>
      </p:sp>
      <p:graphicFrame>
        <p:nvGraphicFramePr>
          <p:cNvPr id="14" name="Object 13"/>
          <p:cNvGraphicFramePr>
            <a:graphicFrameLocks noChangeAspect="1"/>
          </p:cNvGraphicFramePr>
          <p:nvPr>
            <p:extLst>
              <p:ext uri="{D42A27DB-BD31-4B8C-83A1-F6EECF244321}">
                <p14:modId xmlns:p14="http://schemas.microsoft.com/office/powerpoint/2010/main" val="3447515036"/>
              </p:ext>
            </p:extLst>
          </p:nvPr>
        </p:nvGraphicFramePr>
        <p:xfrm>
          <a:off x="2188315" y="3930407"/>
          <a:ext cx="1390650" cy="555625"/>
        </p:xfrm>
        <a:graphic>
          <a:graphicData uri="http://schemas.openxmlformats.org/presentationml/2006/ole">
            <mc:AlternateContent xmlns:mc="http://schemas.openxmlformats.org/markup-compatibility/2006">
              <mc:Choice xmlns:v="urn:schemas-microsoft-com:vml" Requires="v">
                <p:oleObj spid="_x0000_s15606" name="Equation" r:id="rId3" imgW="647640" imgH="266400" progId="Equation.3">
                  <p:embed/>
                </p:oleObj>
              </mc:Choice>
              <mc:Fallback>
                <p:oleObj name="Equation" r:id="rId3" imgW="647640" imgH="266400" progId="Equation.3">
                  <p:embed/>
                  <p:pic>
                    <p:nvPicPr>
                      <p:cNvPr id="0" name=""/>
                      <p:cNvPicPr>
                        <a:picLocks noChangeAspect="1" noChangeArrowheads="1"/>
                      </p:cNvPicPr>
                      <p:nvPr/>
                    </p:nvPicPr>
                    <p:blipFill>
                      <a:blip r:embed="rId4"/>
                      <a:srcRect/>
                      <a:stretch>
                        <a:fillRect/>
                      </a:stretch>
                    </p:blipFill>
                    <p:spPr bwMode="auto">
                      <a:xfrm>
                        <a:off x="2188315" y="3930407"/>
                        <a:ext cx="1390650" cy="555625"/>
                      </a:xfrm>
                      <a:prstGeom prst="rect">
                        <a:avLst/>
                      </a:prstGeom>
                      <a:noFill/>
                      <a:ln>
                        <a:noFill/>
                      </a:ln>
                      <a:extLst/>
                    </p:spPr>
                  </p:pic>
                </p:oleObj>
              </mc:Fallback>
            </mc:AlternateContent>
          </a:graphicData>
        </a:graphic>
      </p:graphicFrame>
      <p:grpSp>
        <p:nvGrpSpPr>
          <p:cNvPr id="29" name="Group 28"/>
          <p:cNvGrpSpPr/>
          <p:nvPr/>
        </p:nvGrpSpPr>
        <p:grpSpPr>
          <a:xfrm>
            <a:off x="4693475" y="4342333"/>
            <a:ext cx="1862879" cy="550997"/>
            <a:chOff x="4802659" y="5147565"/>
            <a:chExt cx="1862879" cy="550997"/>
          </a:xfrm>
        </p:grpSpPr>
        <p:sp>
          <p:nvSpPr>
            <p:cNvPr id="15" name="Rectangular Callout 14"/>
            <p:cNvSpPr/>
            <p:nvPr/>
          </p:nvSpPr>
          <p:spPr>
            <a:xfrm>
              <a:off x="4802659" y="5147565"/>
              <a:ext cx="1862879" cy="550997"/>
            </a:xfrm>
            <a:prstGeom prst="wedgeRectCallout">
              <a:avLst>
                <a:gd name="adj1" fmla="val -102773"/>
                <a:gd name="adj2" fmla="val 39417"/>
              </a:avLst>
            </a:prstGeom>
            <a:solidFill>
              <a:srgbClr val="66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aphicFrame>
          <p:nvGraphicFramePr>
            <p:cNvPr id="16" name="Object 15"/>
            <p:cNvGraphicFramePr>
              <a:graphicFrameLocks noChangeAspect="1"/>
            </p:cNvGraphicFramePr>
            <p:nvPr>
              <p:extLst>
                <p:ext uri="{D42A27DB-BD31-4B8C-83A1-F6EECF244321}">
                  <p14:modId xmlns:p14="http://schemas.microsoft.com/office/powerpoint/2010/main" val="3741683150"/>
                </p:ext>
              </p:extLst>
            </p:nvPr>
          </p:nvGraphicFramePr>
          <p:xfrm>
            <a:off x="4916227" y="5159249"/>
            <a:ext cx="1661231" cy="498370"/>
          </p:xfrm>
          <a:graphic>
            <a:graphicData uri="http://schemas.openxmlformats.org/presentationml/2006/ole">
              <mc:AlternateContent xmlns:mc="http://schemas.openxmlformats.org/markup-compatibility/2006">
                <mc:Choice xmlns:v="urn:schemas-microsoft-com:vml" Requires="v">
                  <p:oleObj spid="_x0000_s15607" name="Equation" r:id="rId5" imgW="863280" imgH="266400" progId="Equation.3">
                    <p:embed/>
                  </p:oleObj>
                </mc:Choice>
                <mc:Fallback>
                  <p:oleObj name="Equation" r:id="rId5" imgW="863280" imgH="266400" progId="Equation.3">
                    <p:embed/>
                    <p:pic>
                      <p:nvPicPr>
                        <p:cNvPr id="0" name=""/>
                        <p:cNvPicPr>
                          <a:picLocks noChangeAspect="1" noChangeArrowheads="1"/>
                        </p:cNvPicPr>
                        <p:nvPr/>
                      </p:nvPicPr>
                      <p:blipFill>
                        <a:blip r:embed="rId6"/>
                        <a:srcRect/>
                        <a:stretch>
                          <a:fillRect/>
                        </a:stretch>
                      </p:blipFill>
                      <p:spPr bwMode="auto">
                        <a:xfrm>
                          <a:off x="4916227" y="5159249"/>
                          <a:ext cx="1661231" cy="498370"/>
                        </a:xfrm>
                        <a:prstGeom prst="rect">
                          <a:avLst/>
                        </a:prstGeom>
                        <a:noFill/>
                        <a:ln>
                          <a:noFill/>
                        </a:ln>
                        <a:extLst/>
                      </p:spPr>
                    </p:pic>
                  </p:oleObj>
                </mc:Fallback>
              </mc:AlternateContent>
            </a:graphicData>
          </a:graphic>
        </p:graphicFrame>
      </p:grpSp>
      <p:grpSp>
        <p:nvGrpSpPr>
          <p:cNvPr id="9" name="Group 8"/>
          <p:cNvGrpSpPr/>
          <p:nvPr/>
        </p:nvGrpSpPr>
        <p:grpSpPr>
          <a:xfrm>
            <a:off x="4001880" y="4936293"/>
            <a:ext cx="3166065" cy="400110"/>
            <a:chOff x="4510584" y="4895335"/>
            <a:chExt cx="3166065" cy="400110"/>
          </a:xfrm>
        </p:grpSpPr>
        <p:cxnSp>
          <p:nvCxnSpPr>
            <p:cNvPr id="10" name="Straight Arrow Connector 9"/>
            <p:cNvCxnSpPr/>
            <p:nvPr/>
          </p:nvCxnSpPr>
          <p:spPr>
            <a:xfrm flipH="1">
              <a:off x="4510584" y="5109029"/>
              <a:ext cx="1774102" cy="0"/>
            </a:xfrm>
            <a:prstGeom prst="straightConnector1">
              <a:avLst/>
            </a:prstGeom>
            <a:ln>
              <a:solidFill>
                <a:srgbClr val="3333FF"/>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270172" y="4895335"/>
              <a:ext cx="1406477" cy="400110"/>
            </a:xfrm>
            <a:prstGeom prst="rect">
              <a:avLst/>
            </a:prstGeom>
            <a:noFill/>
          </p:spPr>
          <p:txBody>
            <a:bodyPr wrap="square" rtlCol="0">
              <a:spAutoFit/>
            </a:bodyPr>
            <a:lstStyle/>
            <a:p>
              <a:r>
                <a:rPr lang="en-US" sz="2000" b="1" dirty="0" smtClean="0">
                  <a:solidFill>
                    <a:srgbClr val="3333FF"/>
                  </a:solidFill>
                  <a:latin typeface="Arial" panose="020B0604020202020204" pitchFamily="34" charset="0"/>
                  <a:cs typeface="Arial" panose="020B0604020202020204" pitchFamily="34" charset="0"/>
                </a:rPr>
                <a:t>Correct?</a:t>
              </a:r>
              <a:endParaRPr lang="en-SG" sz="2000" b="1" dirty="0">
                <a:solidFill>
                  <a:srgbClr val="3333FF"/>
                </a:solidFill>
                <a:latin typeface="Arial" panose="020B0604020202020204" pitchFamily="34" charset="0"/>
                <a:cs typeface="Arial" panose="020B0604020202020204" pitchFamily="34" charset="0"/>
              </a:endParaRPr>
            </a:p>
          </p:txBody>
        </p:sp>
      </p:grpSp>
      <p:graphicFrame>
        <p:nvGraphicFramePr>
          <p:cNvPr id="2" name="Object 1"/>
          <p:cNvGraphicFramePr>
            <a:graphicFrameLocks noChangeAspect="1"/>
          </p:cNvGraphicFramePr>
          <p:nvPr>
            <p:extLst>
              <p:ext uri="{D42A27DB-BD31-4B8C-83A1-F6EECF244321}">
                <p14:modId xmlns:p14="http://schemas.microsoft.com/office/powerpoint/2010/main" val="1493680874"/>
              </p:ext>
            </p:extLst>
          </p:nvPr>
        </p:nvGraphicFramePr>
        <p:xfrm>
          <a:off x="2622009" y="5331854"/>
          <a:ext cx="1581150" cy="952500"/>
        </p:xfrm>
        <a:graphic>
          <a:graphicData uri="http://schemas.openxmlformats.org/presentationml/2006/ole">
            <mc:AlternateContent xmlns:mc="http://schemas.openxmlformats.org/markup-compatibility/2006">
              <mc:Choice xmlns:v="urn:schemas-microsoft-com:vml" Requires="v">
                <p:oleObj spid="_x0000_s15608" name="Equation" r:id="rId7" imgW="736560" imgH="457200" progId="Equation.3">
                  <p:embed/>
                </p:oleObj>
              </mc:Choice>
              <mc:Fallback>
                <p:oleObj name="Equation" r:id="rId7" imgW="736560" imgH="457200" progId="Equation.3">
                  <p:embed/>
                  <p:pic>
                    <p:nvPicPr>
                      <p:cNvPr id="0" name="Object 13"/>
                      <p:cNvPicPr>
                        <a:picLocks noChangeAspect="1" noChangeArrowheads="1"/>
                      </p:cNvPicPr>
                      <p:nvPr/>
                    </p:nvPicPr>
                    <p:blipFill>
                      <a:blip r:embed="rId8"/>
                      <a:srcRect/>
                      <a:stretch>
                        <a:fillRect/>
                      </a:stretch>
                    </p:blipFill>
                    <p:spPr bwMode="auto">
                      <a:xfrm>
                        <a:off x="2622009" y="5331854"/>
                        <a:ext cx="15811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6"/>
          <p:cNvGrpSpPr/>
          <p:nvPr/>
        </p:nvGrpSpPr>
        <p:grpSpPr>
          <a:xfrm>
            <a:off x="3169532" y="3841905"/>
            <a:ext cx="450376" cy="448221"/>
            <a:chOff x="3128588" y="4360529"/>
            <a:chExt cx="450376" cy="448221"/>
          </a:xfrm>
        </p:grpSpPr>
        <p:grpSp>
          <p:nvGrpSpPr>
            <p:cNvPr id="18" name="Group 17"/>
            <p:cNvGrpSpPr/>
            <p:nvPr/>
          </p:nvGrpSpPr>
          <p:grpSpPr>
            <a:xfrm>
              <a:off x="3150576" y="4360529"/>
              <a:ext cx="428388" cy="448221"/>
              <a:chOff x="3280229" y="4424030"/>
              <a:chExt cx="428388" cy="448221"/>
            </a:xfrm>
          </p:grpSpPr>
          <p:cxnSp>
            <p:nvCxnSpPr>
              <p:cNvPr id="19" name="Straight Connector 18"/>
              <p:cNvCxnSpPr/>
              <p:nvPr/>
            </p:nvCxnSpPr>
            <p:spPr>
              <a:xfrm>
                <a:off x="3280229" y="4424030"/>
                <a:ext cx="428388" cy="44822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endCxn id="3" idx="3"/>
              </p:cNvCxnSpPr>
              <p:nvPr/>
            </p:nvCxnSpPr>
            <p:spPr>
              <a:xfrm flipH="1">
                <a:off x="3324197" y="4444479"/>
                <a:ext cx="340660" cy="3698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3" name="Oval 2"/>
            <p:cNvSpPr/>
            <p:nvPr/>
          </p:nvSpPr>
          <p:spPr>
            <a:xfrm>
              <a:off x="3128588" y="4413103"/>
              <a:ext cx="450376" cy="395646"/>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aphicFrame>
        <p:nvGraphicFramePr>
          <p:cNvPr id="8" name="Object 7"/>
          <p:cNvGraphicFramePr>
            <a:graphicFrameLocks noChangeAspect="1"/>
          </p:cNvGraphicFramePr>
          <p:nvPr>
            <p:extLst>
              <p:ext uri="{D42A27DB-BD31-4B8C-83A1-F6EECF244321}">
                <p14:modId xmlns:p14="http://schemas.microsoft.com/office/powerpoint/2010/main" val="482326673"/>
              </p:ext>
            </p:extLst>
          </p:nvPr>
        </p:nvGraphicFramePr>
        <p:xfrm>
          <a:off x="2191565" y="4340067"/>
          <a:ext cx="1635125" cy="555625"/>
        </p:xfrm>
        <a:graphic>
          <a:graphicData uri="http://schemas.openxmlformats.org/presentationml/2006/ole">
            <mc:AlternateContent xmlns:mc="http://schemas.openxmlformats.org/markup-compatibility/2006">
              <mc:Choice xmlns:v="urn:schemas-microsoft-com:vml" Requires="v">
                <p:oleObj spid="_x0000_s15609" name="Equation" r:id="rId9" imgW="761760" imgH="266400" progId="Equation.3">
                  <p:embed/>
                </p:oleObj>
              </mc:Choice>
              <mc:Fallback>
                <p:oleObj name="Equation" r:id="rId9" imgW="761760" imgH="266400" progId="Equation.3">
                  <p:embed/>
                  <p:pic>
                    <p:nvPicPr>
                      <p:cNvPr id="0" name="Object 1"/>
                      <p:cNvPicPr>
                        <a:picLocks noChangeAspect="1" noChangeArrowheads="1"/>
                      </p:cNvPicPr>
                      <p:nvPr/>
                    </p:nvPicPr>
                    <p:blipFill>
                      <a:blip r:embed="rId10"/>
                      <a:srcRect/>
                      <a:stretch>
                        <a:fillRect/>
                      </a:stretch>
                    </p:blipFill>
                    <p:spPr bwMode="auto">
                      <a:xfrm>
                        <a:off x="2191565" y="4340067"/>
                        <a:ext cx="16351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1" name="Group 20"/>
          <p:cNvGrpSpPr/>
          <p:nvPr/>
        </p:nvGrpSpPr>
        <p:grpSpPr>
          <a:xfrm>
            <a:off x="3660852" y="3894479"/>
            <a:ext cx="3166065" cy="400110"/>
            <a:chOff x="4510584" y="4895335"/>
            <a:chExt cx="3166065" cy="400110"/>
          </a:xfrm>
        </p:grpSpPr>
        <p:cxnSp>
          <p:nvCxnSpPr>
            <p:cNvPr id="22" name="Straight Arrow Connector 21"/>
            <p:cNvCxnSpPr/>
            <p:nvPr/>
          </p:nvCxnSpPr>
          <p:spPr>
            <a:xfrm flipH="1">
              <a:off x="4510584" y="5109029"/>
              <a:ext cx="1774102" cy="0"/>
            </a:xfrm>
            <a:prstGeom prst="straightConnector1">
              <a:avLst/>
            </a:prstGeom>
            <a:ln>
              <a:solidFill>
                <a:srgbClr val="3333FF"/>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270172" y="4895335"/>
              <a:ext cx="1406477" cy="400110"/>
            </a:xfrm>
            <a:prstGeom prst="rect">
              <a:avLst/>
            </a:prstGeom>
            <a:noFill/>
          </p:spPr>
          <p:txBody>
            <a:bodyPr wrap="square" rtlCol="0">
              <a:spAutoFit/>
            </a:bodyPr>
            <a:lstStyle/>
            <a:p>
              <a:r>
                <a:rPr lang="en-US" sz="2000" b="1" dirty="0" smtClean="0">
                  <a:solidFill>
                    <a:srgbClr val="3333FF"/>
                  </a:solidFill>
                  <a:latin typeface="Arial" panose="020B0604020202020204" pitchFamily="34" charset="0"/>
                  <a:cs typeface="Arial" panose="020B0604020202020204" pitchFamily="34" charset="0"/>
                </a:rPr>
                <a:t>Correct?</a:t>
              </a:r>
              <a:endParaRPr lang="en-SG" sz="2000" b="1" dirty="0">
                <a:solidFill>
                  <a:srgbClr val="3333FF"/>
                </a:solidFill>
                <a:latin typeface="Arial" panose="020B0604020202020204" pitchFamily="34" charset="0"/>
                <a:cs typeface="Arial" panose="020B0604020202020204" pitchFamily="34" charset="0"/>
              </a:endParaRPr>
            </a:p>
          </p:txBody>
        </p:sp>
      </p:grpSp>
      <p:grpSp>
        <p:nvGrpSpPr>
          <p:cNvPr id="24" name="Group 23"/>
          <p:cNvGrpSpPr/>
          <p:nvPr/>
        </p:nvGrpSpPr>
        <p:grpSpPr>
          <a:xfrm>
            <a:off x="3319332" y="4895349"/>
            <a:ext cx="450376" cy="448221"/>
            <a:chOff x="3128588" y="4360529"/>
            <a:chExt cx="450376" cy="448221"/>
          </a:xfrm>
        </p:grpSpPr>
        <p:grpSp>
          <p:nvGrpSpPr>
            <p:cNvPr id="25" name="Group 24"/>
            <p:cNvGrpSpPr/>
            <p:nvPr/>
          </p:nvGrpSpPr>
          <p:grpSpPr>
            <a:xfrm>
              <a:off x="3150576" y="4360529"/>
              <a:ext cx="428388" cy="448221"/>
              <a:chOff x="3280229" y="4424030"/>
              <a:chExt cx="428388" cy="448221"/>
            </a:xfrm>
          </p:grpSpPr>
          <p:cxnSp>
            <p:nvCxnSpPr>
              <p:cNvPr id="27" name="Straight Connector 26"/>
              <p:cNvCxnSpPr/>
              <p:nvPr/>
            </p:nvCxnSpPr>
            <p:spPr>
              <a:xfrm>
                <a:off x="3280229" y="4424030"/>
                <a:ext cx="428388" cy="44822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endCxn id="26" idx="3"/>
              </p:cNvCxnSpPr>
              <p:nvPr/>
            </p:nvCxnSpPr>
            <p:spPr>
              <a:xfrm flipH="1">
                <a:off x="3324197" y="4444479"/>
                <a:ext cx="340660" cy="36983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6" name="Oval 25"/>
            <p:cNvSpPr/>
            <p:nvPr/>
          </p:nvSpPr>
          <p:spPr>
            <a:xfrm>
              <a:off x="3128588" y="4413103"/>
              <a:ext cx="450376" cy="395646"/>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aphicFrame>
        <p:nvGraphicFramePr>
          <p:cNvPr id="30" name="Object 29"/>
          <p:cNvGraphicFramePr>
            <a:graphicFrameLocks noChangeAspect="1"/>
          </p:cNvGraphicFramePr>
          <p:nvPr>
            <p:extLst>
              <p:ext uri="{D42A27DB-BD31-4B8C-83A1-F6EECF244321}">
                <p14:modId xmlns:p14="http://schemas.microsoft.com/office/powerpoint/2010/main" val="4185806917"/>
              </p:ext>
            </p:extLst>
          </p:nvPr>
        </p:nvGraphicFramePr>
        <p:xfrm>
          <a:off x="2648864" y="4821154"/>
          <a:ext cx="1363663" cy="503237"/>
        </p:xfrm>
        <a:graphic>
          <a:graphicData uri="http://schemas.openxmlformats.org/presentationml/2006/ole">
            <mc:AlternateContent xmlns:mc="http://schemas.openxmlformats.org/markup-compatibility/2006">
              <mc:Choice xmlns:v="urn:schemas-microsoft-com:vml" Requires="v">
                <p:oleObj spid="_x0000_s15610" name="Equation" r:id="rId11" imgW="634680" imgH="241200" progId="Equation.3">
                  <p:embed/>
                </p:oleObj>
              </mc:Choice>
              <mc:Fallback>
                <p:oleObj name="Equation" r:id="rId11" imgW="634680" imgH="241200" progId="Equation.3">
                  <p:embed/>
                  <p:pic>
                    <p:nvPicPr>
                      <p:cNvPr id="0" name="Object 7"/>
                      <p:cNvPicPr>
                        <a:picLocks noChangeAspect="1" noChangeArrowheads="1"/>
                      </p:cNvPicPr>
                      <p:nvPr/>
                    </p:nvPicPr>
                    <p:blipFill>
                      <a:blip r:embed="rId12"/>
                      <a:srcRect/>
                      <a:stretch>
                        <a:fillRect/>
                      </a:stretch>
                    </p:blipFill>
                    <p:spPr bwMode="auto">
                      <a:xfrm>
                        <a:off x="2648864" y="4821154"/>
                        <a:ext cx="13636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133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4148" y="967753"/>
            <a:ext cx="7792872" cy="1200329"/>
          </a:xfrm>
          <a:prstGeom prst="rect">
            <a:avLst/>
          </a:prstGeom>
          <a:noFill/>
          <a:ln w="25400">
            <a:noFill/>
          </a:ln>
        </p:spPr>
        <p:txBody>
          <a:bodyPr wrap="square" rtlCol="0">
            <a:spAutoFit/>
          </a:bodyPr>
          <a:lstStyle/>
          <a:p>
            <a:r>
              <a:rPr lang="en-US" sz="2400" dirty="0" smtClean="0">
                <a:latin typeface="Arial" panose="020B0604020202020204" pitchFamily="34" charset="0"/>
                <a:cs typeface="Arial" panose="020B0604020202020204" pitchFamily="34" charset="0"/>
              </a:rPr>
              <a:t>The first term of a geometric sequence is </a:t>
            </a:r>
            <a:r>
              <a:rPr lang="en-US" sz="2400" i="1" dirty="0"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 12</a:t>
            </a:r>
            <a:r>
              <a:rPr lang="en-US" sz="2400" dirty="0" smtClean="0">
                <a:latin typeface="Arial" panose="020B0604020202020204" pitchFamily="34" charset="0"/>
                <a:cs typeface="Arial" panose="020B0604020202020204" pitchFamily="34" charset="0"/>
              </a:rPr>
              <a:t>, and the 4</a:t>
            </a:r>
            <a:r>
              <a:rPr lang="en-US" sz="2400" baseline="30000" dirty="0" smtClean="0">
                <a:latin typeface="Arial" panose="020B0604020202020204" pitchFamily="34" charset="0"/>
                <a:cs typeface="Arial" panose="020B0604020202020204" pitchFamily="34" charset="0"/>
              </a:rPr>
              <a:t>th</a:t>
            </a:r>
            <a:r>
              <a:rPr lang="en-US" sz="2400" dirty="0" smtClean="0">
                <a:latin typeface="Arial" panose="020B0604020202020204" pitchFamily="34" charset="0"/>
                <a:cs typeface="Arial" panose="020B0604020202020204" pitchFamily="34" charset="0"/>
              </a:rPr>
              <a:t> term is 96. Find the 8</a:t>
            </a:r>
            <a:r>
              <a:rPr lang="en-US" sz="2400" baseline="30000" dirty="0" smtClean="0">
                <a:latin typeface="Arial" panose="020B0604020202020204" pitchFamily="34" charset="0"/>
                <a:cs typeface="Arial" panose="020B0604020202020204" pitchFamily="34" charset="0"/>
              </a:rPr>
              <a:t>th</a:t>
            </a:r>
            <a:r>
              <a:rPr lang="en-US" sz="2400" dirty="0" smtClean="0">
                <a:latin typeface="Arial" panose="020B0604020202020204" pitchFamily="34" charset="0"/>
                <a:cs typeface="Arial" panose="020B0604020202020204" pitchFamily="34" charset="0"/>
              </a:rPr>
              <a:t> term of the geometric sequence</a:t>
            </a:r>
            <a:r>
              <a:rPr lang="en-US" sz="2400" dirty="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767FADE-2612-3649-B495-F644A23F288B}" type="slidenum">
              <a:rPr lang="en-US" smtClean="0"/>
              <a:pPr/>
              <a:t>25</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349" y="0"/>
            <a:ext cx="895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2"/>
          <p:cNvSpPr txBox="1">
            <a:spLocks/>
          </p:cNvSpPr>
          <p:nvPr/>
        </p:nvSpPr>
        <p:spPr>
          <a:xfrm>
            <a:off x="665163" y="261543"/>
            <a:ext cx="6211928" cy="604593"/>
          </a:xfrm>
          <a:prstGeom prst="rect">
            <a:avLst/>
          </a:prstGeom>
        </p:spPr>
        <p:txBody>
          <a:bodyPr>
            <a:noAutofit/>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latin typeface="Arial" panose="020B0604020202020204" pitchFamily="34" charset="0"/>
                <a:cs typeface="Arial" panose="020B0604020202020204" pitchFamily="34" charset="0"/>
              </a:rPr>
              <a:t>Test yourself</a:t>
            </a:r>
            <a:endParaRPr lang="en-GB" sz="3200" dirty="0"/>
          </a:p>
        </p:txBody>
      </p:sp>
    </p:spTree>
    <p:extLst>
      <p:ext uri="{BB962C8B-B14F-4D97-AF65-F5344CB8AC3E}">
        <p14:creationId xmlns:p14="http://schemas.microsoft.com/office/powerpoint/2010/main" val="3410915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4148" y="967753"/>
            <a:ext cx="7792872" cy="1200329"/>
          </a:xfrm>
          <a:prstGeom prst="rect">
            <a:avLst/>
          </a:prstGeom>
          <a:noFill/>
          <a:ln w="25400">
            <a:noFill/>
          </a:ln>
        </p:spPr>
        <p:txBody>
          <a:bodyPr wrap="square" rtlCol="0">
            <a:spAutoFit/>
          </a:bodyPr>
          <a:lstStyle/>
          <a:p>
            <a:r>
              <a:rPr lang="en-US" sz="2400" dirty="0">
                <a:latin typeface="Arial" panose="020B0604020202020204" pitchFamily="34" charset="0"/>
                <a:cs typeface="Arial" panose="020B0604020202020204" pitchFamily="34" charset="0"/>
              </a:rPr>
              <a:t>A geometric sequence has first term</a:t>
            </a:r>
            <a:r>
              <a:rPr lang="en-US" sz="2400" dirty="0" smtClean="0">
                <a:latin typeface="Arial" panose="020B0604020202020204" pitchFamily="34" charset="0"/>
                <a:cs typeface="Arial" panose="020B0604020202020204" pitchFamily="34" charset="0"/>
              </a:rPr>
              <a:t>, </a:t>
            </a:r>
            <a:r>
              <a:rPr lang="en-US" sz="2400" i="1" dirty="0" smtClean="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 100</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common ratio, </a:t>
            </a:r>
            <a:r>
              <a:rPr lang="en-US" sz="2400" i="1" dirty="0" smtClean="0">
                <a:latin typeface="Times New Roman" panose="02020603050405020304" pitchFamily="18" charset="0"/>
                <a:cs typeface="Times New Roman" panose="02020603050405020304" pitchFamily="18" charset="0"/>
              </a:rPr>
              <a:t>r</a:t>
            </a:r>
            <a:r>
              <a:rPr lang="en-US" sz="2400" dirty="0" smtClean="0">
                <a:latin typeface="Times New Roman" panose="02020603050405020304" pitchFamily="18" charset="0"/>
                <a:cs typeface="Times New Roman" panose="02020603050405020304" pitchFamily="18" charset="0"/>
              </a:rPr>
              <a:t> = 0.8 </a:t>
            </a:r>
            <a:r>
              <a:rPr lang="en-US" sz="2400" dirty="0">
                <a:latin typeface="Arial" panose="020B0604020202020204" pitchFamily="34" charset="0"/>
                <a:cs typeface="Arial" panose="020B0604020202020204" pitchFamily="34" charset="0"/>
              </a:rPr>
              <a:t>and </a:t>
            </a:r>
            <a:r>
              <a:rPr lang="en-US" sz="2400" i="1" dirty="0">
                <a:latin typeface="Times New Roman" panose="02020603050405020304" pitchFamily="18" charset="0"/>
                <a:cs typeface="Times New Roman" panose="02020603050405020304" pitchFamily="18" charset="0"/>
              </a:rPr>
              <a:t>n</a:t>
            </a:r>
            <a:r>
              <a:rPr lang="en-US" sz="2400" dirty="0">
                <a:latin typeface="Arial" panose="020B0604020202020204" pitchFamily="34" charset="0"/>
                <a:cs typeface="Arial" panose="020B0604020202020204" pitchFamily="34" charset="0"/>
              </a:rPr>
              <a:t>th term, </a:t>
            </a:r>
            <a:r>
              <a:rPr lang="en-US" sz="2400" i="1" dirty="0" err="1" smtClean="0">
                <a:latin typeface="Times New Roman" panose="02020603050405020304" pitchFamily="18" charset="0"/>
                <a:cs typeface="Times New Roman" panose="02020603050405020304" pitchFamily="18" charset="0"/>
              </a:rPr>
              <a:t>T</a:t>
            </a:r>
            <a:r>
              <a:rPr lang="en-US" sz="2400" i="1" baseline="-25000" dirty="0" err="1" smtClean="0">
                <a:latin typeface="Times New Roman" panose="02020603050405020304" pitchFamily="18" charset="0"/>
                <a:cs typeface="Times New Roman" panose="02020603050405020304" pitchFamily="18" charset="0"/>
              </a:rPr>
              <a:t>n</a:t>
            </a:r>
            <a:r>
              <a:rPr lang="en-US" sz="2400" i="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32.768</a:t>
            </a:r>
            <a:r>
              <a:rPr lang="en-US" sz="2400" dirty="0">
                <a:latin typeface="Arial" panose="020B0604020202020204" pitchFamily="34" charset="0"/>
                <a:cs typeface="Arial" panose="020B0604020202020204" pitchFamily="34" charset="0"/>
              </a:rPr>
              <a:t>. Find the number of terms, </a:t>
            </a:r>
            <a:r>
              <a:rPr lang="en-US" sz="2400" i="1" dirty="0" smtClean="0">
                <a:latin typeface="Times New Roman" panose="02020603050405020304" pitchFamily="18" charset="0"/>
                <a:cs typeface="Times New Roman" panose="02020603050405020304" pitchFamily="18" charset="0"/>
              </a:rPr>
              <a:t>n.</a:t>
            </a:r>
            <a:endParaRPr lang="en-US" sz="24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767FADE-2612-3649-B495-F644A23F288B}" type="slidenum">
              <a:rPr lang="en-US" smtClean="0"/>
              <a:pPr/>
              <a:t>26</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349" y="0"/>
            <a:ext cx="895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2"/>
          <p:cNvSpPr txBox="1">
            <a:spLocks/>
          </p:cNvSpPr>
          <p:nvPr/>
        </p:nvSpPr>
        <p:spPr>
          <a:xfrm>
            <a:off x="665163" y="261543"/>
            <a:ext cx="6211928" cy="604593"/>
          </a:xfrm>
          <a:prstGeom prst="rect">
            <a:avLst/>
          </a:prstGeom>
        </p:spPr>
        <p:txBody>
          <a:bodyPr>
            <a:noAutofit/>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latin typeface="Arial" panose="020B0604020202020204" pitchFamily="34" charset="0"/>
                <a:cs typeface="Arial" panose="020B0604020202020204" pitchFamily="34" charset="0"/>
              </a:rPr>
              <a:t>Think-pair-share</a:t>
            </a:r>
            <a:endParaRPr lang="en-GB" sz="3200" dirty="0"/>
          </a:p>
        </p:txBody>
      </p:sp>
    </p:spTree>
    <p:extLst>
      <p:ext uri="{BB962C8B-B14F-4D97-AF65-F5344CB8AC3E}">
        <p14:creationId xmlns:p14="http://schemas.microsoft.com/office/powerpoint/2010/main" val="4065102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4149" y="1145553"/>
            <a:ext cx="7792872" cy="3724096"/>
          </a:xfrm>
          <a:prstGeom prst="rect">
            <a:avLst/>
          </a:prstGeom>
          <a:solidFill>
            <a:srgbClr val="FFFF00"/>
          </a:solidFill>
          <a:ln w="25400">
            <a:solidFill>
              <a:srgbClr val="FF0000"/>
            </a:solidFill>
          </a:ln>
        </p:spPr>
        <p:txBody>
          <a:bodyPr wrap="square" rtlCol="0">
            <a:spAutoFit/>
          </a:bodyPr>
          <a:lstStyle/>
          <a:p>
            <a:pPr marL="457200" indent="-4572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Consider a geometric </a:t>
            </a:r>
            <a:r>
              <a:rPr lang="en-US" sz="2400" dirty="0">
                <a:latin typeface="Arial" panose="020B0604020202020204" pitchFamily="34" charset="0"/>
                <a:cs typeface="Arial" panose="020B0604020202020204" pitchFamily="34" charset="0"/>
              </a:rPr>
              <a:t>sequence of the form:</a:t>
            </a:r>
          </a:p>
          <a:p>
            <a:pPr algn="ctr"/>
            <a:r>
              <a:rPr lang="en-US" sz="2400" dirty="0">
                <a:latin typeface="Arial" panose="020B0604020202020204" pitchFamily="34" charset="0"/>
                <a:cs typeface="Arial" panose="020B0604020202020204" pitchFamily="34" charset="0"/>
              </a:rPr>
              <a:t>	</a:t>
            </a:r>
            <a:r>
              <a:rPr lang="en-US" sz="2400" i="1" dirty="0">
                <a:latin typeface="Times New Roman" panose="02020603050405020304" pitchFamily="18" charset="0"/>
                <a:cs typeface="Times New Roman" panose="02020603050405020304" pitchFamily="18" charset="0"/>
              </a:rPr>
              <a:t>a , </a:t>
            </a:r>
            <a:r>
              <a:rPr lang="en-US" sz="2400" i="1" dirty="0" err="1">
                <a:latin typeface="Times New Roman" panose="02020603050405020304" pitchFamily="18" charset="0"/>
                <a:cs typeface="Times New Roman" panose="02020603050405020304" pitchFamily="18" charset="0"/>
              </a:rPr>
              <a:t>ar</a:t>
            </a:r>
            <a:r>
              <a:rPr lang="en-US" sz="2400" i="1" dirty="0">
                <a:latin typeface="Times New Roman" panose="02020603050405020304" pitchFamily="18" charset="0"/>
                <a:cs typeface="Times New Roman" panose="02020603050405020304" pitchFamily="18" charset="0"/>
              </a:rPr>
              <a:t>, ar</a:t>
            </a:r>
            <a:r>
              <a:rPr lang="en-US" sz="2400" baseline="30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 ar</a:t>
            </a:r>
            <a:r>
              <a:rPr lang="en-US" sz="2400" baseline="30000" dirty="0">
                <a:latin typeface="Times New Roman" panose="02020603050405020304" pitchFamily="18" charset="0"/>
                <a:cs typeface="Times New Roman" panose="02020603050405020304" pitchFamily="18" charset="0"/>
              </a:rPr>
              <a:t>3</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ar</a:t>
            </a:r>
            <a:r>
              <a:rPr lang="en-US" sz="2400" i="1" dirty="0" smtClean="0">
                <a:latin typeface="Times New Roman" panose="02020603050405020304" pitchFamily="18" charset="0"/>
                <a:cs typeface="Times New Roman" panose="02020603050405020304" pitchFamily="18" charset="0"/>
              </a:rPr>
              <a:t> </a:t>
            </a:r>
            <a:r>
              <a:rPr lang="en-US" sz="2400" i="1" baseline="30000" dirty="0" smtClean="0">
                <a:latin typeface="Times New Roman" panose="02020603050405020304" pitchFamily="18" charset="0"/>
                <a:cs typeface="Times New Roman" panose="02020603050405020304" pitchFamily="18" charset="0"/>
              </a:rPr>
              <a:t>n –</a:t>
            </a:r>
            <a:r>
              <a:rPr lang="en-US" sz="2400" baseline="30000" dirty="0" smtClean="0">
                <a:latin typeface="Times New Roman" panose="02020603050405020304" pitchFamily="18" charset="0"/>
                <a:cs typeface="Times New Roman" panose="02020603050405020304" pitchFamily="18" charset="0"/>
              </a:rPr>
              <a:t>1</a:t>
            </a:r>
            <a:endParaRPr lang="en-SG"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where </a:t>
            </a:r>
            <a:r>
              <a:rPr lang="en-US" sz="2400" i="1" dirty="0" smtClean="0">
                <a:latin typeface="Times New Roman" panose="02020603050405020304" pitchFamily="18" charset="0"/>
                <a:cs typeface="Times New Roman" panose="02020603050405020304" pitchFamily="18" charset="0"/>
              </a:rPr>
              <a:t>a </a:t>
            </a:r>
            <a:r>
              <a:rPr lang="en-SG" sz="2400" dirty="0">
                <a:latin typeface="Arial" panose="020B0604020202020204" pitchFamily="34" charset="0"/>
                <a:cs typeface="Arial" panose="020B0604020202020204" pitchFamily="34" charset="0"/>
              </a:rPr>
              <a:t>= first term</a:t>
            </a:r>
          </a:p>
          <a:p>
            <a:r>
              <a:rPr lang="en-US" sz="2400" dirty="0">
                <a:latin typeface="Arial" panose="020B0604020202020204" pitchFamily="34" charset="0"/>
                <a:cs typeface="Arial" panose="020B0604020202020204" pitchFamily="34" charset="0"/>
              </a:rPr>
              <a:t>			</a:t>
            </a:r>
            <a:r>
              <a:rPr lang="en-US" sz="2400" i="1" dirty="0">
                <a:latin typeface="Times New Roman" panose="02020603050405020304" pitchFamily="18" charset="0"/>
                <a:cs typeface="Times New Roman" panose="02020603050405020304" pitchFamily="18" charset="0"/>
              </a:rPr>
              <a:t>r</a:t>
            </a:r>
            <a:r>
              <a:rPr lang="en-SG" sz="2400" dirty="0">
                <a:latin typeface="Arial" panose="020B0604020202020204" pitchFamily="34" charset="0"/>
                <a:cs typeface="Arial" panose="020B0604020202020204" pitchFamily="34" charset="0"/>
              </a:rPr>
              <a:t> = common ratio</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The sum of the first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Arial" panose="020B0604020202020204" pitchFamily="34" charset="0"/>
                <a:cs typeface="Arial" panose="020B0604020202020204" pitchFamily="34" charset="0"/>
              </a:rPr>
              <a:t> </a:t>
            </a:r>
            <a:r>
              <a:rPr lang="en-SG" sz="2400" dirty="0" smtClean="0">
                <a:latin typeface="Arial" panose="020B0604020202020204" pitchFamily="34" charset="0"/>
                <a:cs typeface="Arial" panose="020B0604020202020204" pitchFamily="34" charset="0"/>
              </a:rPr>
              <a:t>terms of the geometric 	sequence is given by </a:t>
            </a:r>
          </a:p>
          <a:p>
            <a:pPr algn="just"/>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										where </a:t>
            </a:r>
            <a:r>
              <a:rPr lang="en-US" sz="2200" i="1" dirty="0" smtClean="0">
                <a:latin typeface="Times New Roman" panose="02020603050405020304" pitchFamily="18" charset="0"/>
                <a:cs typeface="Times New Roman" panose="02020603050405020304" pitchFamily="18" charset="0"/>
              </a:rPr>
              <a:t>r </a:t>
            </a:r>
            <a:r>
              <a:rPr lang="en-US" sz="2200" dirty="0" smtClean="0">
                <a:latin typeface="Times New Roman"/>
                <a:cs typeface="Times New Roman"/>
              </a:rPr>
              <a:t>≠ 1</a:t>
            </a:r>
          </a:p>
          <a:p>
            <a:pPr algn="just"/>
            <a:endParaRPr lang="en-US" sz="2200" dirty="0" smtClean="0">
              <a:latin typeface="Arial" panose="020B0604020202020204" pitchFamily="34" charset="0"/>
              <a:cs typeface="Arial" panose="020B0604020202020204" pitchFamily="34" charset="0"/>
            </a:endParaRPr>
          </a:p>
        </p:txBody>
      </p:sp>
      <p:sp>
        <p:nvSpPr>
          <p:cNvPr id="4" name="Title 3"/>
          <p:cNvSpPr>
            <a:spLocks noGrp="1"/>
          </p:cNvSpPr>
          <p:nvPr>
            <p:ph type="title"/>
          </p:nvPr>
        </p:nvSpPr>
        <p:spPr>
          <a:xfrm>
            <a:off x="665162" y="-72279"/>
            <a:ext cx="7741859" cy="604593"/>
          </a:xfrm>
        </p:spPr>
        <p:txBody>
          <a:bodyPr>
            <a:noAutofit/>
          </a:bodyPr>
          <a:lstStyle/>
          <a:p>
            <a:r>
              <a:rPr lang="en-US" dirty="0">
                <a:latin typeface="Arial" panose="020B0604020202020204" pitchFamily="34" charset="0"/>
                <a:cs typeface="Arial" panose="020B0604020202020204" pitchFamily="34" charset="0"/>
              </a:rPr>
              <a:t>Geometric Sequences – Sum of first </a:t>
            </a:r>
            <a:r>
              <a:rPr lang="en-US" i="1" dirty="0">
                <a:latin typeface="Times New Roman" panose="02020603050405020304" pitchFamily="18" charset="0"/>
                <a:cs typeface="Times New Roman" panose="02020603050405020304" pitchFamily="18" charset="0"/>
              </a:rPr>
              <a:t>n </a:t>
            </a:r>
            <a:r>
              <a:rPr lang="en-US" dirty="0" smtClean="0">
                <a:latin typeface="Arial" panose="020B0604020202020204" pitchFamily="34" charset="0"/>
                <a:cs typeface="Arial" panose="020B0604020202020204" pitchFamily="34" charset="0"/>
              </a:rPr>
              <a:t>terms</a:t>
            </a:r>
            <a:endParaRPr lang="en-GB" dirty="0"/>
          </a:p>
        </p:txBody>
      </p:sp>
      <p:sp>
        <p:nvSpPr>
          <p:cNvPr id="6" name="Slide Number Placeholder 5"/>
          <p:cNvSpPr>
            <a:spLocks noGrp="1"/>
          </p:cNvSpPr>
          <p:nvPr>
            <p:ph type="sldNum" sz="quarter" idx="12"/>
          </p:nvPr>
        </p:nvSpPr>
        <p:spPr/>
        <p:txBody>
          <a:bodyPr/>
          <a:lstStyle/>
          <a:p>
            <a:fld id="{6767FADE-2612-3649-B495-F644A23F288B}" type="slidenum">
              <a:rPr lang="en-US" smtClean="0"/>
              <a:pPr/>
              <a:t>27</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400007137"/>
              </p:ext>
            </p:extLst>
          </p:nvPr>
        </p:nvGraphicFramePr>
        <p:xfrm>
          <a:off x="2038174" y="3788957"/>
          <a:ext cx="3396558" cy="837634"/>
        </p:xfrm>
        <a:graphic>
          <a:graphicData uri="http://schemas.openxmlformats.org/presentationml/2006/ole">
            <mc:AlternateContent xmlns:mc="http://schemas.openxmlformats.org/markup-compatibility/2006">
              <mc:Choice xmlns:v="urn:schemas-microsoft-com:vml" Requires="v">
                <p:oleObj spid="_x0000_s17453" name="Equation" r:id="rId3" imgW="1752480" imgH="444240" progId="Equation.3">
                  <p:embed/>
                </p:oleObj>
              </mc:Choice>
              <mc:Fallback>
                <p:oleObj name="Equation" r:id="rId3" imgW="1752480" imgH="444240" progId="Equation.3">
                  <p:embed/>
                  <p:pic>
                    <p:nvPicPr>
                      <p:cNvPr id="0" name=""/>
                      <p:cNvPicPr>
                        <a:picLocks noChangeAspect="1" noChangeArrowheads="1"/>
                      </p:cNvPicPr>
                      <p:nvPr/>
                    </p:nvPicPr>
                    <p:blipFill>
                      <a:blip r:embed="rId4"/>
                      <a:srcRect/>
                      <a:stretch>
                        <a:fillRect/>
                      </a:stretch>
                    </p:blipFill>
                    <p:spPr bwMode="auto">
                      <a:xfrm>
                        <a:off x="2038174" y="3788957"/>
                        <a:ext cx="3396558" cy="837634"/>
                      </a:xfrm>
                      <a:prstGeom prst="rect">
                        <a:avLst/>
                      </a:prstGeom>
                      <a:solidFill>
                        <a:srgbClr val="FFC00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815633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pPr marL="0" indent="0" algn="just">
              <a:buNone/>
            </a:pPr>
            <a:r>
              <a:rPr lang="en-US" b="1" dirty="0">
                <a:latin typeface="Arial" panose="020B0604020202020204" pitchFamily="34" charset="0"/>
                <a:cs typeface="Arial" panose="020B0604020202020204" pitchFamily="34" charset="0"/>
              </a:rPr>
              <a:t>[Proof]</a:t>
            </a:r>
          </a:p>
          <a:p>
            <a:pPr marL="0" indent="0">
              <a:buNone/>
            </a:pPr>
            <a:r>
              <a:rPr lang="en-US" dirty="0">
                <a:latin typeface="Arial" panose="020B0604020202020204" pitchFamily="34" charset="0"/>
                <a:cs typeface="Arial" panose="020B0604020202020204" pitchFamily="34" charset="0"/>
              </a:rPr>
              <a:t>Let a general geometric sequence containing </a:t>
            </a:r>
            <a:r>
              <a:rPr lang="en-US" i="1" dirty="0" smtClean="0">
                <a:latin typeface="Times New Roman" panose="02020603050405020304" pitchFamily="18" charset="0"/>
                <a:cs typeface="Times New Roman" panose="02020603050405020304" pitchFamily="18" charset="0"/>
              </a:rPr>
              <a:t>n</a:t>
            </a:r>
            <a:r>
              <a:rPr lang="en-US" dirty="0" smtClean="0">
                <a:latin typeface="Arial" panose="020B0604020202020204" pitchFamily="34" charset="0"/>
                <a:cs typeface="Arial" panose="020B0604020202020204" pitchFamily="34" charset="0"/>
              </a:rPr>
              <a:t> terms </a:t>
            </a:r>
            <a:r>
              <a:rPr lang="en-US" dirty="0">
                <a:latin typeface="Arial" panose="020B0604020202020204" pitchFamily="34" charset="0"/>
                <a:cs typeface="Arial" panose="020B0604020202020204" pitchFamily="34" charset="0"/>
              </a:rPr>
              <a:t>be given </a:t>
            </a:r>
            <a:r>
              <a:rPr lang="en-US" dirty="0" smtClean="0">
                <a:latin typeface="Arial" panose="020B0604020202020204" pitchFamily="34" charset="0"/>
                <a:cs typeface="Arial" panose="020B0604020202020204" pitchFamily="34" charset="0"/>
              </a:rPr>
              <a:t>by	</a:t>
            </a:r>
            <a:r>
              <a:rPr lang="en-US" i="1" dirty="0" smtClean="0">
                <a:latin typeface="Times New Roman" panose="02020603050405020304" pitchFamily="18" charset="0"/>
                <a:cs typeface="Times New Roman" panose="02020603050405020304" pitchFamily="18" charset="0"/>
              </a:rPr>
              <a:t>a , </a:t>
            </a:r>
            <a:r>
              <a:rPr lang="en-US" i="1" dirty="0" err="1" smtClean="0">
                <a:latin typeface="Times New Roman" panose="02020603050405020304" pitchFamily="18" charset="0"/>
                <a:cs typeface="Times New Roman" panose="02020603050405020304" pitchFamily="18" charset="0"/>
              </a:rPr>
              <a:t>ar</a:t>
            </a:r>
            <a:r>
              <a:rPr lang="en-US" i="1" dirty="0" smtClean="0">
                <a:latin typeface="Times New Roman" panose="02020603050405020304" pitchFamily="18" charset="0"/>
                <a:cs typeface="Times New Roman" panose="02020603050405020304" pitchFamily="18" charset="0"/>
              </a:rPr>
              <a:t>, ar</a:t>
            </a:r>
            <a:r>
              <a:rPr lang="en-US" baseline="30000" dirty="0" smtClean="0">
                <a:latin typeface="Times New Roman" panose="02020603050405020304" pitchFamily="18" charset="0"/>
                <a:cs typeface="Times New Roman" panose="02020603050405020304" pitchFamily="18" charset="0"/>
              </a:rPr>
              <a:t>2</a:t>
            </a:r>
            <a:r>
              <a:rPr lang="en-US" i="1" dirty="0" smtClean="0">
                <a:latin typeface="Times New Roman" panose="02020603050405020304" pitchFamily="18" charset="0"/>
                <a:cs typeface="Times New Roman" panose="02020603050405020304" pitchFamily="18" charset="0"/>
              </a:rPr>
              <a:t>, ar</a:t>
            </a:r>
            <a:r>
              <a:rPr lang="en-US" baseline="30000" dirty="0" smtClean="0">
                <a:latin typeface="Times New Roman" panose="02020603050405020304" pitchFamily="18" charset="0"/>
                <a:cs typeface="Times New Roman" panose="02020603050405020304" pitchFamily="18" charset="0"/>
              </a:rPr>
              <a:t>3</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ar</a:t>
            </a:r>
            <a:r>
              <a:rPr lang="en-US" i="1" dirty="0">
                <a:latin typeface="Times New Roman" panose="02020603050405020304" pitchFamily="18" charset="0"/>
                <a:cs typeface="Times New Roman" panose="02020603050405020304" pitchFamily="18" charset="0"/>
              </a:rPr>
              <a:t> </a:t>
            </a:r>
            <a:r>
              <a:rPr lang="en-US" i="1" baseline="30000" dirty="0">
                <a:latin typeface="Times New Roman" panose="02020603050405020304" pitchFamily="18" charset="0"/>
                <a:cs typeface="Times New Roman" panose="02020603050405020304" pitchFamily="18" charset="0"/>
              </a:rPr>
              <a:t>n </a:t>
            </a:r>
            <a:r>
              <a:rPr lang="en-US" i="1" baseline="30000" dirty="0" smtClean="0">
                <a:latin typeface="Times New Roman" panose="02020603050405020304" pitchFamily="18" charset="0"/>
                <a:cs typeface="Times New Roman" panose="02020603050405020304" pitchFamily="18" charset="0"/>
              </a:rPr>
              <a:t>–</a:t>
            </a:r>
            <a:r>
              <a:rPr lang="en-US" baseline="30000" dirty="0" smtClean="0">
                <a:latin typeface="Times New Roman" panose="02020603050405020304" pitchFamily="18" charset="0"/>
                <a:cs typeface="Times New Roman" panose="02020603050405020304" pitchFamily="18" charset="0"/>
              </a:rPr>
              <a:t>2</a:t>
            </a:r>
            <a:r>
              <a:rPr lang="en-SG" dirty="0" smtClean="0">
                <a:latin typeface="Arial" panose="020B0604020202020204" pitchFamily="34" charset="0"/>
                <a:cs typeface="Arial" panose="020B0604020202020204" pitchFamily="34" charset="0"/>
              </a:rPr>
              <a:t>,</a:t>
            </a:r>
            <a:r>
              <a:rPr lang="en-US" i="1" dirty="0" smtClean="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ar</a:t>
            </a:r>
            <a:r>
              <a:rPr lang="en-US" i="1" dirty="0">
                <a:latin typeface="Times New Roman" panose="02020603050405020304" pitchFamily="18" charset="0"/>
                <a:cs typeface="Times New Roman" panose="02020603050405020304" pitchFamily="18" charset="0"/>
              </a:rPr>
              <a:t> </a:t>
            </a:r>
            <a:r>
              <a:rPr lang="en-US" i="1" baseline="30000" dirty="0">
                <a:latin typeface="Times New Roman" panose="02020603050405020304" pitchFamily="18" charset="0"/>
                <a:cs typeface="Times New Roman" panose="02020603050405020304" pitchFamily="18" charset="0"/>
              </a:rPr>
              <a:t>n </a:t>
            </a:r>
            <a:r>
              <a:rPr lang="en-US" i="1" baseline="30000" dirty="0" smtClean="0">
                <a:latin typeface="Times New Roman" panose="02020603050405020304" pitchFamily="18" charset="0"/>
                <a:cs typeface="Times New Roman" panose="02020603050405020304" pitchFamily="18" charset="0"/>
              </a:rPr>
              <a:t>–</a:t>
            </a:r>
            <a:r>
              <a:rPr lang="en-US" baseline="30000" dirty="0" smtClean="0">
                <a:latin typeface="Times New Roman" panose="02020603050405020304" pitchFamily="18" charset="0"/>
                <a:cs typeface="Times New Roman" panose="02020603050405020304" pitchFamily="18" charset="0"/>
              </a:rPr>
              <a:t>1</a:t>
            </a:r>
          </a:p>
          <a:p>
            <a:pPr marL="0" indent="0">
              <a:buNone/>
            </a:pPr>
            <a:r>
              <a:rPr lang="en-US" dirty="0" smtClean="0">
                <a:latin typeface="Arial" panose="020B0604020202020204" pitchFamily="34" charset="0"/>
                <a:cs typeface="Arial" panose="020B0604020202020204" pitchFamily="34" charset="0"/>
              </a:rPr>
              <a:t>Let </a:t>
            </a:r>
            <a:r>
              <a:rPr lang="en-SG" i="1" dirty="0" smtClean="0">
                <a:latin typeface="Times New Roman" panose="02020603050405020304" pitchFamily="18" charset="0"/>
                <a:cs typeface="Times New Roman" panose="02020603050405020304" pitchFamily="18" charset="0"/>
              </a:rPr>
              <a:t>S</a:t>
            </a:r>
            <a:r>
              <a:rPr lang="en-SG" i="1" baseline="-25000" dirty="0" smtClean="0">
                <a:latin typeface="Times New Roman" panose="02020603050405020304" pitchFamily="18" charset="0"/>
                <a:cs typeface="Times New Roman" panose="02020603050405020304" pitchFamily="18" charset="0"/>
              </a:rPr>
              <a:t>n</a:t>
            </a:r>
            <a:r>
              <a:rPr lang="en-US" dirty="0" smtClean="0">
                <a:latin typeface="Arial" panose="020B0604020202020204" pitchFamily="34" charset="0"/>
                <a:cs typeface="Arial" panose="020B0604020202020204" pitchFamily="34" charset="0"/>
              </a:rPr>
              <a:t> </a:t>
            </a:r>
            <a:r>
              <a:rPr lang="en-SG" dirty="0" smtClean="0">
                <a:latin typeface="Arial" panose="020B0604020202020204" pitchFamily="34" charset="0"/>
                <a:cs typeface="Arial" panose="020B0604020202020204" pitchFamily="34" charset="0"/>
              </a:rPr>
              <a:t>denote </a:t>
            </a:r>
            <a:r>
              <a:rPr lang="en-SG" dirty="0">
                <a:latin typeface="Arial" panose="020B0604020202020204" pitchFamily="34" charset="0"/>
                <a:cs typeface="Arial" panose="020B0604020202020204" pitchFamily="34" charset="0"/>
              </a:rPr>
              <a:t>the sum of the </a:t>
            </a:r>
            <a:r>
              <a:rPr lang="en-SG" dirty="0" smtClean="0">
                <a:latin typeface="Arial" panose="020B0604020202020204" pitchFamily="34" charset="0"/>
                <a:cs typeface="Arial" panose="020B0604020202020204" pitchFamily="34" charset="0"/>
              </a:rPr>
              <a:t>first </a:t>
            </a:r>
            <a:r>
              <a:rPr lang="en-US" i="1" dirty="0" smtClean="0">
                <a:latin typeface="Times New Roman" panose="02020603050405020304" pitchFamily="18" charset="0"/>
                <a:cs typeface="Times New Roman" panose="02020603050405020304" pitchFamily="18" charset="0"/>
              </a:rPr>
              <a:t>n </a:t>
            </a:r>
            <a:r>
              <a:rPr lang="en-SG" dirty="0" smtClean="0">
                <a:latin typeface="Arial" panose="020B0604020202020204" pitchFamily="34" charset="0"/>
                <a:cs typeface="Arial" panose="020B0604020202020204" pitchFamily="34" charset="0"/>
              </a:rPr>
              <a:t>terms </a:t>
            </a:r>
            <a:r>
              <a:rPr lang="en-SG" dirty="0">
                <a:latin typeface="Arial" panose="020B0604020202020204" pitchFamily="34" charset="0"/>
                <a:cs typeface="Arial" panose="020B0604020202020204" pitchFamily="34" charset="0"/>
              </a:rPr>
              <a:t>of the geometric sequence.</a:t>
            </a:r>
          </a:p>
          <a:p>
            <a:pPr marL="0" indent="0">
              <a:buNone/>
            </a:pPr>
            <a:r>
              <a:rPr lang="en-SG" dirty="0" smtClean="0">
                <a:latin typeface="Arial" panose="020B0604020202020204" pitchFamily="34" charset="0"/>
                <a:cs typeface="Arial" panose="020B0604020202020204" pitchFamily="34" charset="0"/>
              </a:rPr>
              <a:t>We </a:t>
            </a:r>
            <a:r>
              <a:rPr lang="en-SG" dirty="0">
                <a:latin typeface="Arial" panose="020B0604020202020204" pitchFamily="34" charset="0"/>
                <a:cs typeface="Arial" panose="020B0604020202020204" pitchFamily="34" charset="0"/>
              </a:rPr>
              <a:t>have Equation (1) as follows:</a:t>
            </a:r>
          </a:p>
          <a:p>
            <a:pPr marL="0" indent="0" algn="ctr">
              <a:buNone/>
            </a:pPr>
            <a:endParaRPr lang="en-SG"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Multiplying </a:t>
            </a:r>
            <a:r>
              <a:rPr lang="en-US" dirty="0">
                <a:latin typeface="Arial" panose="020B0604020202020204" pitchFamily="34" charset="0"/>
                <a:cs typeface="Arial" panose="020B0604020202020204" pitchFamily="34" charset="0"/>
              </a:rPr>
              <a:t>Equation (1) by </a:t>
            </a:r>
            <a:r>
              <a:rPr lang="en-US" i="1" dirty="0">
                <a:latin typeface="Times New Roman" panose="02020603050405020304" pitchFamily="18" charset="0"/>
                <a:cs typeface="Times New Roman" panose="02020603050405020304" pitchFamily="18" charset="0"/>
              </a:rPr>
              <a:t>r</a:t>
            </a:r>
            <a:r>
              <a:rPr lang="en-SG" dirty="0" smtClean="0">
                <a:latin typeface="Arial" panose="020B0604020202020204" pitchFamily="34" charset="0"/>
                <a:cs typeface="Arial" panose="020B0604020202020204" pitchFamily="34" charset="0"/>
              </a:rPr>
              <a:t>, </a:t>
            </a:r>
            <a:r>
              <a:rPr lang="en-SG" dirty="0">
                <a:latin typeface="Arial" panose="020B0604020202020204" pitchFamily="34" charset="0"/>
                <a:cs typeface="Arial" panose="020B0604020202020204" pitchFamily="34" charset="0"/>
              </a:rPr>
              <a:t>we obtain Equation (2) as follows:</a:t>
            </a:r>
          </a:p>
          <a:p>
            <a:pPr marL="0" indent="0" algn="ctr">
              <a:buNone/>
            </a:pPr>
            <a:endParaRPr lang="en-SG"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76889708"/>
              </p:ext>
            </p:extLst>
          </p:nvPr>
        </p:nvGraphicFramePr>
        <p:xfrm>
          <a:off x="880470" y="3526907"/>
          <a:ext cx="7526551" cy="396240"/>
        </p:xfrm>
        <a:graphic>
          <a:graphicData uri="http://schemas.openxmlformats.org/drawingml/2006/table">
            <a:tbl>
              <a:tblPr firstRow="1" bandRow="1">
                <a:tableStyleId>{5940675A-B579-460E-94D1-54222C63F5DA}</a:tableStyleId>
              </a:tblPr>
              <a:tblGrid>
                <a:gridCol w="870857">
                  <a:extLst>
                    <a:ext uri="{9D8B030D-6E8A-4147-A177-3AD203B41FA5}">
                      <a16:colId xmlns:mc="http://schemas.openxmlformats.org/markup-compatibility/2006" xmlns:a14="http://schemas.microsoft.com/office/drawing/2010/main" xmlns="" xmlns:a16="http://schemas.microsoft.com/office/drawing/2014/main" val="20000"/>
                    </a:ext>
                  </a:extLst>
                </a:gridCol>
                <a:gridCol w="953394">
                  <a:extLst>
                    <a:ext uri="{9D8B030D-6E8A-4147-A177-3AD203B41FA5}">
                      <a16:colId xmlns:mc="http://schemas.openxmlformats.org/markup-compatibility/2006" xmlns:a14="http://schemas.microsoft.com/office/drawing/2010/main" xmlns="" xmlns:a16="http://schemas.microsoft.com/office/drawing/2014/main" val="20001"/>
                    </a:ext>
                  </a:extLst>
                </a:gridCol>
                <a:gridCol w="1054100">
                  <a:extLst>
                    <a:ext uri="{9D8B030D-6E8A-4147-A177-3AD203B41FA5}">
                      <a16:colId xmlns:mc="http://schemas.openxmlformats.org/markup-compatibility/2006" xmlns:a14="http://schemas.microsoft.com/office/drawing/2010/main" xmlns="" xmlns:a16="http://schemas.microsoft.com/office/drawing/2014/main" val="20002"/>
                    </a:ext>
                  </a:extLst>
                </a:gridCol>
                <a:gridCol w="1066800">
                  <a:extLst>
                    <a:ext uri="{9D8B030D-6E8A-4147-A177-3AD203B41FA5}">
                      <a16:colId xmlns:mc="http://schemas.openxmlformats.org/markup-compatibility/2006" xmlns:a14="http://schemas.microsoft.com/office/drawing/2010/main" xmlns="" xmlns:a16="http://schemas.microsoft.com/office/drawing/2014/main" val="20003"/>
                    </a:ext>
                  </a:extLst>
                </a:gridCol>
                <a:gridCol w="952500">
                  <a:extLst>
                    <a:ext uri="{9D8B030D-6E8A-4147-A177-3AD203B41FA5}">
                      <a16:colId xmlns:mc="http://schemas.openxmlformats.org/markup-compatibility/2006" xmlns:a14="http://schemas.microsoft.com/office/drawing/2010/main" xmlns="" xmlns:a16="http://schemas.microsoft.com/office/drawing/2014/main" val="20004"/>
                    </a:ext>
                  </a:extLst>
                </a:gridCol>
                <a:gridCol w="1231900">
                  <a:extLst>
                    <a:ext uri="{9D8B030D-6E8A-4147-A177-3AD203B41FA5}">
                      <a16:colId xmlns:mc="http://schemas.openxmlformats.org/markup-compatibility/2006" xmlns:a14="http://schemas.microsoft.com/office/drawing/2010/main" xmlns="" xmlns:a16="http://schemas.microsoft.com/office/drawing/2014/main" val="20005"/>
                    </a:ext>
                  </a:extLst>
                </a:gridCol>
                <a:gridCol w="1397000">
                  <a:extLst>
                    <a:ext uri="{9D8B030D-6E8A-4147-A177-3AD203B41FA5}">
                      <a16:colId xmlns:mc="http://schemas.openxmlformats.org/markup-compatibility/2006" xmlns:a14="http://schemas.microsoft.com/office/drawing/2010/main" xmlns="" xmlns:a16="http://schemas.microsoft.com/office/drawing/2014/main" val="20006"/>
                    </a:ext>
                  </a:extLst>
                </a:gridCol>
              </a:tblGrid>
              <a:tr h="370840">
                <a:tc>
                  <a:txBody>
                    <a:bodyPr/>
                    <a:lstStyle/>
                    <a:p>
                      <a:pPr algn="ctr"/>
                      <a:r>
                        <a:rPr lang="en-SG" sz="2000" i="1" dirty="0" smtClean="0">
                          <a:latin typeface="Times New Roman" panose="02020603050405020304" pitchFamily="18" charset="0"/>
                          <a:cs typeface="Times New Roman" panose="02020603050405020304" pitchFamily="18" charset="0"/>
                        </a:rPr>
                        <a:t>S</a:t>
                      </a:r>
                      <a:r>
                        <a:rPr lang="en-SG" sz="2000" i="1" baseline="-25000" dirty="0" smtClean="0">
                          <a:latin typeface="Times New Roman" panose="02020603050405020304" pitchFamily="18" charset="0"/>
                          <a:cs typeface="Times New Roman" panose="02020603050405020304" pitchFamily="18" charset="0"/>
                        </a:rPr>
                        <a:t>n </a:t>
                      </a:r>
                      <a:r>
                        <a:rPr lang="en-SG" sz="2000" i="1" baseline="0" dirty="0" smtClean="0">
                          <a:latin typeface="Times New Roman" panose="02020603050405020304" pitchFamily="18" charset="0"/>
                          <a:cs typeface="Times New Roman" panose="02020603050405020304" pitchFamily="18" charset="0"/>
                        </a:rPr>
                        <a:t> =</a:t>
                      </a:r>
                      <a:endParaRPr lang="en-SG" sz="2000" dirty="0"/>
                    </a:p>
                  </a:txBody>
                  <a:tcPr/>
                </a:tc>
                <a:tc>
                  <a:txBody>
                    <a:bodyPr/>
                    <a:lstStyle/>
                    <a:p>
                      <a:pPr algn="ctr"/>
                      <a:r>
                        <a:rPr lang="en-SG" sz="2000" i="1" dirty="0" smtClean="0">
                          <a:latin typeface="Times New Roman" panose="02020603050405020304" pitchFamily="18" charset="0"/>
                          <a:cs typeface="Times New Roman" panose="02020603050405020304" pitchFamily="18" charset="0"/>
                        </a:rPr>
                        <a:t>a</a:t>
                      </a:r>
                      <a:endParaRPr lang="en-SG" sz="2000" i="1"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SG" sz="2000" i="1" dirty="0" smtClean="0">
                          <a:latin typeface="Times New Roman" panose="02020603050405020304" pitchFamily="18" charset="0"/>
                          <a:cs typeface="Times New Roman" panose="02020603050405020304" pitchFamily="18" charset="0"/>
                        </a:rPr>
                        <a:t>+</a:t>
                      </a:r>
                      <a:r>
                        <a:rPr lang="en-SG" sz="2000" i="1" dirty="0" err="1" smtClean="0">
                          <a:latin typeface="Times New Roman" panose="02020603050405020304" pitchFamily="18" charset="0"/>
                          <a:cs typeface="Times New Roman" panose="02020603050405020304" pitchFamily="18" charset="0"/>
                        </a:rPr>
                        <a:t>ar</a:t>
                      </a:r>
                      <a:endParaRPr lang="en-SG" sz="2000" i="1"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SG" sz="2000" i="1" dirty="0" smtClean="0">
                          <a:latin typeface="Times New Roman" panose="02020603050405020304" pitchFamily="18" charset="0"/>
                          <a:cs typeface="Times New Roman" panose="02020603050405020304" pitchFamily="18" charset="0"/>
                        </a:rPr>
                        <a:t>+ar</a:t>
                      </a:r>
                      <a:r>
                        <a:rPr lang="en-SG" sz="2000" i="0" baseline="30000" dirty="0" smtClean="0">
                          <a:latin typeface="Times New Roman" panose="02020603050405020304" pitchFamily="18" charset="0"/>
                          <a:cs typeface="Times New Roman" panose="02020603050405020304" pitchFamily="18" charset="0"/>
                        </a:rPr>
                        <a:t>2</a:t>
                      </a:r>
                    </a:p>
                  </a:txBody>
                  <a:tcPr/>
                </a:tc>
                <a:tc>
                  <a:txBody>
                    <a:bodyPr/>
                    <a:lstStyle/>
                    <a:p>
                      <a:pPr algn="ctr"/>
                      <a:r>
                        <a:rPr lang="en-US" sz="2000" dirty="0" smtClean="0">
                          <a:latin typeface="Times New Roman" panose="02020603050405020304" pitchFamily="18" charset="0"/>
                          <a:cs typeface="Times New Roman" panose="02020603050405020304" pitchFamily="18" charset="0"/>
                        </a:rPr>
                        <a:t>…</a:t>
                      </a:r>
                      <a:endParaRPr lang="en-SG" sz="20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ar</a:t>
                      </a:r>
                      <a:r>
                        <a:rPr lang="en-US" sz="2000" i="1" dirty="0" smtClean="0">
                          <a:latin typeface="Times New Roman" panose="02020603050405020304" pitchFamily="18" charset="0"/>
                          <a:cs typeface="Times New Roman" panose="02020603050405020304" pitchFamily="18" charset="0"/>
                        </a:rPr>
                        <a:t> </a:t>
                      </a:r>
                      <a:r>
                        <a:rPr lang="en-US" sz="2000" i="1" baseline="30000" dirty="0" smtClean="0">
                          <a:latin typeface="Times New Roman" panose="02020603050405020304" pitchFamily="18" charset="0"/>
                          <a:cs typeface="Times New Roman" panose="02020603050405020304" pitchFamily="18" charset="0"/>
                        </a:rPr>
                        <a:t>n –</a:t>
                      </a:r>
                      <a:r>
                        <a:rPr lang="en-US" sz="2000" baseline="30000" dirty="0" smtClean="0">
                          <a:latin typeface="Times New Roman" panose="02020603050405020304" pitchFamily="18" charset="0"/>
                          <a:cs typeface="Times New Roman" panose="02020603050405020304" pitchFamily="18" charset="0"/>
                        </a:rPr>
                        <a:t>2</a:t>
                      </a:r>
                      <a:endParaRPr lang="en-SG" sz="2000" i="0" baseline="300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ar</a:t>
                      </a:r>
                      <a:r>
                        <a:rPr lang="en-US" sz="2000" i="1" dirty="0" smtClean="0">
                          <a:latin typeface="Times New Roman" panose="02020603050405020304" pitchFamily="18" charset="0"/>
                          <a:cs typeface="Times New Roman" panose="02020603050405020304" pitchFamily="18" charset="0"/>
                        </a:rPr>
                        <a:t> </a:t>
                      </a:r>
                      <a:r>
                        <a:rPr lang="en-US" sz="2000" i="1" baseline="30000" dirty="0" smtClean="0">
                          <a:latin typeface="Times New Roman" panose="02020603050405020304" pitchFamily="18" charset="0"/>
                          <a:cs typeface="Times New Roman" panose="02020603050405020304" pitchFamily="18" charset="0"/>
                        </a:rPr>
                        <a:t>n –</a:t>
                      </a:r>
                      <a:r>
                        <a:rPr lang="en-US" sz="2000" baseline="30000" dirty="0" smtClean="0">
                          <a:latin typeface="Times New Roman" panose="02020603050405020304" pitchFamily="18" charset="0"/>
                          <a:cs typeface="Times New Roman" panose="02020603050405020304" pitchFamily="18" charset="0"/>
                        </a:rPr>
                        <a:t>1</a:t>
                      </a:r>
                    </a:p>
                  </a:txBody>
                  <a:tcPr/>
                </a:tc>
                <a:extLst>
                  <a:ext uri="{0D108BD9-81ED-4DB2-BD59-A6C34878D82A}">
                    <a16:rowId xmlns:mc="http://schemas.openxmlformats.org/markup-compatibility/2006" xmlns:a14="http://schemas.microsoft.com/office/drawing/2010/main" xmlns=""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33116834"/>
              </p:ext>
            </p:extLst>
          </p:nvPr>
        </p:nvGraphicFramePr>
        <p:xfrm>
          <a:off x="865878" y="5140888"/>
          <a:ext cx="7526551" cy="396240"/>
        </p:xfrm>
        <a:graphic>
          <a:graphicData uri="http://schemas.openxmlformats.org/drawingml/2006/table">
            <a:tbl>
              <a:tblPr firstRow="1" bandRow="1">
                <a:tableStyleId>{5940675A-B579-460E-94D1-54222C63F5DA}</a:tableStyleId>
              </a:tblPr>
              <a:tblGrid>
                <a:gridCol w="870857">
                  <a:extLst>
                    <a:ext uri="{9D8B030D-6E8A-4147-A177-3AD203B41FA5}">
                      <a16:colId xmlns:mc="http://schemas.openxmlformats.org/markup-compatibility/2006" xmlns:a14="http://schemas.microsoft.com/office/drawing/2010/main" xmlns="" xmlns:a16="http://schemas.microsoft.com/office/drawing/2014/main" val="20000"/>
                    </a:ext>
                  </a:extLst>
                </a:gridCol>
                <a:gridCol w="953394">
                  <a:extLst>
                    <a:ext uri="{9D8B030D-6E8A-4147-A177-3AD203B41FA5}">
                      <a16:colId xmlns:mc="http://schemas.openxmlformats.org/markup-compatibility/2006" xmlns:a14="http://schemas.microsoft.com/office/drawing/2010/main" xmlns="" xmlns:a16="http://schemas.microsoft.com/office/drawing/2014/main" val="20001"/>
                    </a:ext>
                  </a:extLst>
                </a:gridCol>
                <a:gridCol w="1054100">
                  <a:extLst>
                    <a:ext uri="{9D8B030D-6E8A-4147-A177-3AD203B41FA5}">
                      <a16:colId xmlns:mc="http://schemas.openxmlformats.org/markup-compatibility/2006" xmlns:a14="http://schemas.microsoft.com/office/drawing/2010/main" xmlns="" xmlns:a16="http://schemas.microsoft.com/office/drawing/2014/main" val="20002"/>
                    </a:ext>
                  </a:extLst>
                </a:gridCol>
                <a:gridCol w="1066800">
                  <a:extLst>
                    <a:ext uri="{9D8B030D-6E8A-4147-A177-3AD203B41FA5}">
                      <a16:colId xmlns:mc="http://schemas.openxmlformats.org/markup-compatibility/2006" xmlns:a14="http://schemas.microsoft.com/office/drawing/2010/main" xmlns="" xmlns:a16="http://schemas.microsoft.com/office/drawing/2014/main" val="20003"/>
                    </a:ext>
                  </a:extLst>
                </a:gridCol>
                <a:gridCol w="952500">
                  <a:extLst>
                    <a:ext uri="{9D8B030D-6E8A-4147-A177-3AD203B41FA5}">
                      <a16:colId xmlns:mc="http://schemas.openxmlformats.org/markup-compatibility/2006" xmlns:a14="http://schemas.microsoft.com/office/drawing/2010/main" xmlns="" xmlns:a16="http://schemas.microsoft.com/office/drawing/2014/main" val="20004"/>
                    </a:ext>
                  </a:extLst>
                </a:gridCol>
                <a:gridCol w="1231900">
                  <a:extLst>
                    <a:ext uri="{9D8B030D-6E8A-4147-A177-3AD203B41FA5}">
                      <a16:colId xmlns:mc="http://schemas.openxmlformats.org/markup-compatibility/2006" xmlns:a14="http://schemas.microsoft.com/office/drawing/2010/main" xmlns="" xmlns:a16="http://schemas.microsoft.com/office/drawing/2014/main" val="20005"/>
                    </a:ext>
                  </a:extLst>
                </a:gridCol>
                <a:gridCol w="1397000">
                  <a:extLst>
                    <a:ext uri="{9D8B030D-6E8A-4147-A177-3AD203B41FA5}">
                      <a16:colId xmlns:mc="http://schemas.openxmlformats.org/markup-compatibility/2006" xmlns:a14="http://schemas.microsoft.com/office/drawing/2010/main" xmlns="" xmlns:a16="http://schemas.microsoft.com/office/drawing/2014/main" val="20006"/>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SG" sz="2000" i="1" dirty="0" err="1" smtClean="0">
                          <a:latin typeface="Times New Roman" panose="02020603050405020304" pitchFamily="18" charset="0"/>
                          <a:cs typeface="Times New Roman" panose="02020603050405020304" pitchFamily="18" charset="0"/>
                        </a:rPr>
                        <a:t>rS</a:t>
                      </a:r>
                      <a:r>
                        <a:rPr lang="en-SG" sz="2000" i="1" baseline="-25000" dirty="0" err="1" smtClean="0">
                          <a:latin typeface="Times New Roman" panose="02020603050405020304" pitchFamily="18" charset="0"/>
                          <a:cs typeface="Times New Roman" panose="02020603050405020304" pitchFamily="18" charset="0"/>
                        </a:rPr>
                        <a:t>n</a:t>
                      </a:r>
                      <a:r>
                        <a:rPr lang="en-SG" sz="2000" i="1" baseline="-25000" dirty="0" smtClean="0">
                          <a:latin typeface="Times New Roman" panose="02020603050405020304" pitchFamily="18" charset="0"/>
                          <a:cs typeface="Times New Roman" panose="02020603050405020304" pitchFamily="18" charset="0"/>
                        </a:rPr>
                        <a:t> </a:t>
                      </a:r>
                      <a:r>
                        <a:rPr lang="en-SG" sz="2000" i="1" baseline="0" dirty="0" smtClean="0">
                          <a:latin typeface="Times New Roman" panose="02020603050405020304" pitchFamily="18" charset="0"/>
                          <a:cs typeface="Times New Roman" panose="02020603050405020304" pitchFamily="18" charset="0"/>
                        </a:rPr>
                        <a:t> =</a:t>
                      </a:r>
                      <a:endParaRPr lang="en-SG" sz="2000" dirty="0" smtClean="0"/>
                    </a:p>
                  </a:txBody>
                  <a:tcPr/>
                </a:tc>
                <a:tc>
                  <a:txBody>
                    <a:bodyPr/>
                    <a:lstStyle/>
                    <a:p>
                      <a:pPr algn="ctr"/>
                      <a:r>
                        <a:rPr lang="en-SG" sz="2000" i="1" dirty="0" err="1" smtClean="0">
                          <a:latin typeface="Times New Roman" panose="02020603050405020304" pitchFamily="18" charset="0"/>
                          <a:cs typeface="Times New Roman" panose="02020603050405020304" pitchFamily="18" charset="0"/>
                        </a:rPr>
                        <a:t>ar</a:t>
                      </a:r>
                      <a:endParaRPr lang="en-SG" sz="2000" i="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SG" sz="2000" i="1" dirty="0" smtClean="0">
                          <a:latin typeface="Times New Roman" panose="02020603050405020304" pitchFamily="18" charset="0"/>
                          <a:cs typeface="Times New Roman" panose="02020603050405020304" pitchFamily="18" charset="0"/>
                        </a:rPr>
                        <a:t>+ar</a:t>
                      </a:r>
                      <a:r>
                        <a:rPr lang="en-SG" sz="2000" i="0" baseline="30000" dirty="0" smtClean="0">
                          <a:latin typeface="Times New Roman" panose="02020603050405020304" pitchFamily="18" charset="0"/>
                          <a:cs typeface="Times New Roman" panose="02020603050405020304" pitchFamily="18" charset="0"/>
                        </a:rPr>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SG" sz="2000" i="1" dirty="0" smtClean="0">
                          <a:latin typeface="Times New Roman" panose="02020603050405020304" pitchFamily="18" charset="0"/>
                          <a:cs typeface="Times New Roman" panose="02020603050405020304" pitchFamily="18" charset="0"/>
                        </a:rPr>
                        <a:t>+ar</a:t>
                      </a:r>
                      <a:r>
                        <a:rPr lang="en-SG" sz="2000" i="0" baseline="30000" dirty="0" smtClean="0">
                          <a:latin typeface="Times New Roman" panose="02020603050405020304" pitchFamily="18" charset="0"/>
                          <a:cs typeface="Times New Roman" panose="02020603050405020304" pitchFamily="18" charset="0"/>
                        </a:rPr>
                        <a:t>3</a:t>
                      </a:r>
                    </a:p>
                  </a:txBody>
                  <a:tcPr/>
                </a:tc>
                <a:tc>
                  <a:txBody>
                    <a:bodyPr/>
                    <a:lstStyle/>
                    <a:p>
                      <a:pPr algn="ctr"/>
                      <a:r>
                        <a:rPr lang="en-US" sz="2000" i="1" dirty="0" smtClean="0">
                          <a:latin typeface="Times New Roman" panose="02020603050405020304" pitchFamily="18" charset="0"/>
                          <a:cs typeface="Times New Roman" panose="02020603050405020304" pitchFamily="18" charset="0"/>
                        </a:rPr>
                        <a:t>…</a:t>
                      </a:r>
                      <a:endParaRPr lang="en-SG" sz="2000" i="1"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ar</a:t>
                      </a:r>
                      <a:r>
                        <a:rPr lang="en-US" sz="2000" i="1" dirty="0" smtClean="0">
                          <a:latin typeface="Times New Roman" panose="02020603050405020304" pitchFamily="18" charset="0"/>
                          <a:cs typeface="Times New Roman" panose="02020603050405020304" pitchFamily="18" charset="0"/>
                        </a:rPr>
                        <a:t> </a:t>
                      </a:r>
                      <a:r>
                        <a:rPr lang="en-US" sz="2000" i="1" baseline="30000" dirty="0" smtClean="0">
                          <a:latin typeface="Times New Roman" panose="02020603050405020304" pitchFamily="18" charset="0"/>
                          <a:cs typeface="Times New Roman" panose="02020603050405020304" pitchFamily="18" charset="0"/>
                        </a:rPr>
                        <a:t>n –</a:t>
                      </a:r>
                      <a:r>
                        <a:rPr lang="en-US" sz="2000" baseline="30000" dirty="0" smtClean="0">
                          <a:latin typeface="Times New Roman" panose="02020603050405020304" pitchFamily="18" charset="0"/>
                          <a:cs typeface="Times New Roman" panose="02020603050405020304" pitchFamily="18"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ar</a:t>
                      </a:r>
                      <a:r>
                        <a:rPr lang="en-US" sz="2000" i="1" dirty="0" smtClean="0">
                          <a:latin typeface="Times New Roman" panose="02020603050405020304" pitchFamily="18" charset="0"/>
                          <a:cs typeface="Times New Roman" panose="02020603050405020304" pitchFamily="18" charset="0"/>
                        </a:rPr>
                        <a:t> </a:t>
                      </a:r>
                      <a:r>
                        <a:rPr lang="en-US" sz="2000" i="1" baseline="30000" dirty="0" smtClean="0">
                          <a:latin typeface="Times New Roman" panose="02020603050405020304" pitchFamily="18" charset="0"/>
                          <a:cs typeface="Times New Roman" panose="02020603050405020304" pitchFamily="18" charset="0"/>
                        </a:rPr>
                        <a:t>n </a:t>
                      </a:r>
                      <a:endParaRPr lang="en-US" sz="2000" baseline="30000" dirty="0" smtClean="0">
                        <a:latin typeface="Times New Roman" panose="02020603050405020304" pitchFamily="18" charset="0"/>
                        <a:cs typeface="Times New Roman" panose="02020603050405020304" pitchFamily="18" charset="0"/>
                      </a:endParaRPr>
                    </a:p>
                  </a:txBody>
                  <a:tcPr/>
                </a:tc>
                <a:extLst>
                  <a:ext uri="{0D108BD9-81ED-4DB2-BD59-A6C34878D82A}">
                    <a16:rowId xmlns:mc="http://schemas.openxmlformats.org/markup-compatibility/2006" xmlns:a14="http://schemas.microsoft.com/office/drawing/2010/main" xmlns=""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fld id="{6767FADE-2612-3649-B495-F644A23F288B}" type="slidenum">
              <a:rPr lang="en-US" smtClean="0"/>
              <a:pPr/>
              <a:t>28</a:t>
            </a:fld>
            <a:endParaRPr lang="en-US"/>
          </a:p>
        </p:txBody>
      </p:sp>
      <p:sp>
        <p:nvSpPr>
          <p:cNvPr id="12" name="Title 3"/>
          <p:cNvSpPr>
            <a:spLocks noGrp="1"/>
          </p:cNvSpPr>
          <p:nvPr>
            <p:ph type="title"/>
          </p:nvPr>
        </p:nvSpPr>
        <p:spPr>
          <a:xfrm>
            <a:off x="665162" y="-72279"/>
            <a:ext cx="7741859" cy="604593"/>
          </a:xfrm>
        </p:spPr>
        <p:txBody>
          <a:bodyPr>
            <a:noAutofit/>
          </a:bodyPr>
          <a:lstStyle/>
          <a:p>
            <a:r>
              <a:rPr lang="en-US" dirty="0" smtClean="0">
                <a:latin typeface="Arial" panose="020B0604020202020204" pitchFamily="34" charset="0"/>
                <a:cs typeface="Arial" panose="020B0604020202020204" pitchFamily="34" charset="0"/>
              </a:rPr>
              <a:t>Geometric Sequences – Sum of first </a:t>
            </a:r>
            <a:r>
              <a:rPr lang="en-US" i="1" dirty="0" smtClean="0">
                <a:latin typeface="Times New Roman" panose="02020603050405020304" pitchFamily="18" charset="0"/>
                <a:cs typeface="Times New Roman" panose="02020603050405020304" pitchFamily="18" charset="0"/>
              </a:rPr>
              <a:t>n </a:t>
            </a:r>
            <a:r>
              <a:rPr lang="en-US" dirty="0" smtClean="0">
                <a:latin typeface="Arial" panose="020B0604020202020204" pitchFamily="34" charset="0"/>
                <a:cs typeface="Arial" panose="020B0604020202020204" pitchFamily="34" charset="0"/>
              </a:rPr>
              <a:t>terms</a:t>
            </a:r>
            <a:endParaRPr lang="en-GB" dirty="0"/>
          </a:p>
        </p:txBody>
      </p:sp>
    </p:spTree>
    <p:extLst>
      <p:ext uri="{BB962C8B-B14F-4D97-AF65-F5344CB8AC3E}">
        <p14:creationId xmlns:p14="http://schemas.microsoft.com/office/powerpoint/2010/main" val="236092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xEl>
                                              <p:pRg st="6" end="6"/>
                                            </p:txEl>
                                          </p:spTgt>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pPr marL="0" indent="0">
              <a:buNone/>
            </a:pPr>
            <a:r>
              <a:rPr lang="en-US" b="1" dirty="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Proof] </a:t>
            </a:r>
            <a:r>
              <a:rPr lang="en-US" dirty="0" smtClean="0">
                <a:latin typeface="Arial" panose="020B0604020202020204" pitchFamily="34" charset="0"/>
                <a:cs typeface="Arial" panose="020B0604020202020204" pitchFamily="34" charset="0"/>
              </a:rPr>
              <a:t>Taking </a:t>
            </a:r>
            <a:r>
              <a:rPr lang="en-US" dirty="0">
                <a:latin typeface="Arial" panose="020B0604020202020204" pitchFamily="34" charset="0"/>
                <a:cs typeface="Arial" panose="020B0604020202020204" pitchFamily="34" charset="0"/>
              </a:rPr>
              <a:t>Equation (1) – Equation (2), we obtain the following</a:t>
            </a:r>
            <a:r>
              <a:rPr lang="en-US" dirty="0" smtClean="0">
                <a:latin typeface="Arial" panose="020B0604020202020204" pitchFamily="34" charset="0"/>
                <a:cs typeface="Arial" panose="020B0604020202020204" pitchFamily="34" charset="0"/>
              </a:rPr>
              <a:t>:</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Using </a:t>
            </a:r>
            <a:r>
              <a:rPr lang="en-US" dirty="0">
                <a:latin typeface="Arial" panose="020B0604020202020204" pitchFamily="34" charset="0"/>
                <a:cs typeface="Arial" panose="020B0604020202020204" pitchFamily="34" charset="0"/>
              </a:rPr>
              <a:t>Equation (2) – Equation (1) </a:t>
            </a:r>
            <a:r>
              <a:rPr lang="en-US" dirty="0" smtClean="0">
                <a:latin typeface="Arial" panose="020B0604020202020204" pitchFamily="34" charset="0"/>
                <a:cs typeface="Arial" panose="020B0604020202020204" pitchFamily="34" charset="0"/>
              </a:rPr>
              <a:t>instead, we get another formula:</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Both formulas </a:t>
            </a:r>
            <a:r>
              <a:rPr lang="en-US" dirty="0">
                <a:latin typeface="Arial" panose="020B0604020202020204" pitchFamily="34" charset="0"/>
                <a:cs typeface="Arial" panose="020B0604020202020204" pitchFamily="34" charset="0"/>
              </a:rPr>
              <a:t>are equivalent and would yield the same </a:t>
            </a:r>
            <a:r>
              <a:rPr lang="en-US" dirty="0" smtClean="0">
                <a:latin typeface="Arial" panose="020B0604020202020204" pitchFamily="34" charset="0"/>
                <a:cs typeface="Arial" panose="020B0604020202020204" pitchFamily="34" charset="0"/>
              </a:rPr>
              <a:t>answer.</a:t>
            </a:r>
            <a:endParaRPr lang="en-SG"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	</a:t>
            </a:r>
          </a:p>
          <a:p>
            <a:endParaRPr lang="en-GB" sz="2800" dirty="0"/>
          </a:p>
        </p:txBody>
      </p:sp>
      <p:sp>
        <p:nvSpPr>
          <p:cNvPr id="3" name="TextBox 2"/>
          <p:cNvSpPr txBox="1"/>
          <p:nvPr/>
        </p:nvSpPr>
        <p:spPr>
          <a:xfrm>
            <a:off x="331521" y="1997695"/>
            <a:ext cx="497865" cy="461665"/>
          </a:xfrm>
          <a:prstGeom prst="rect">
            <a:avLst/>
          </a:prstGeom>
          <a:noFill/>
        </p:spPr>
        <p:txBody>
          <a:bodyPr wrap="square" rtlCol="0">
            <a:spAutoFit/>
          </a:bodyPr>
          <a:lstStyle/>
          <a:p>
            <a:r>
              <a:rPr lang="en-SG" sz="2400" dirty="0" smtClean="0">
                <a:latin typeface="Times New Roman" panose="02020603050405020304" pitchFamily="18" charset="0"/>
                <a:cs typeface="Times New Roman" panose="02020603050405020304" pitchFamily="18" charset="0"/>
              </a:rPr>
              <a:t>–</a:t>
            </a:r>
            <a:endParaRPr lang="en-SG" sz="2400"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1723399" y="1776871"/>
            <a:ext cx="1674894" cy="94980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2688609" y="1804167"/>
            <a:ext cx="1665540" cy="94980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705556" y="2173792"/>
            <a:ext cx="985474" cy="5830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5663821" y="1804166"/>
            <a:ext cx="862074" cy="3962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5868537" y="1804167"/>
            <a:ext cx="1992573" cy="92251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6767FADE-2612-3649-B495-F644A23F288B}" type="slidenum">
              <a:rPr lang="en-US" smtClean="0"/>
              <a:pPr/>
              <a:t>29</a:t>
            </a:fld>
            <a:endParaRPr lang="en-US"/>
          </a:p>
        </p:txBody>
      </p:sp>
      <p:sp>
        <p:nvSpPr>
          <p:cNvPr id="26" name="Title 3"/>
          <p:cNvSpPr>
            <a:spLocks noGrp="1"/>
          </p:cNvSpPr>
          <p:nvPr>
            <p:ph type="title"/>
          </p:nvPr>
        </p:nvSpPr>
        <p:spPr>
          <a:xfrm>
            <a:off x="665162" y="-72279"/>
            <a:ext cx="7741859" cy="604593"/>
          </a:xfrm>
        </p:spPr>
        <p:txBody>
          <a:bodyPr>
            <a:noAutofit/>
          </a:bodyPr>
          <a:lstStyle/>
          <a:p>
            <a:r>
              <a:rPr lang="en-US" dirty="0" smtClean="0">
                <a:latin typeface="Arial" panose="020B0604020202020204" pitchFamily="34" charset="0"/>
                <a:cs typeface="Arial" panose="020B0604020202020204" pitchFamily="34" charset="0"/>
              </a:rPr>
              <a:t>Geometric Sequences – Sum of first </a:t>
            </a:r>
            <a:r>
              <a:rPr lang="en-US" i="1" dirty="0" smtClean="0">
                <a:latin typeface="Times New Roman" panose="02020603050405020304" pitchFamily="18" charset="0"/>
                <a:cs typeface="Times New Roman" panose="02020603050405020304" pitchFamily="18" charset="0"/>
              </a:rPr>
              <a:t>n </a:t>
            </a:r>
            <a:r>
              <a:rPr lang="en-US" dirty="0" smtClean="0">
                <a:latin typeface="Arial" panose="020B0604020202020204" pitchFamily="34" charset="0"/>
                <a:cs typeface="Arial" panose="020B0604020202020204" pitchFamily="34" charset="0"/>
              </a:rPr>
              <a:t>terms</a:t>
            </a:r>
            <a:endParaRPr lang="en-GB" dirty="0"/>
          </a:p>
        </p:txBody>
      </p:sp>
      <p:graphicFrame>
        <p:nvGraphicFramePr>
          <p:cNvPr id="27" name="Table 26"/>
          <p:cNvGraphicFramePr>
            <a:graphicFrameLocks noGrp="1"/>
          </p:cNvGraphicFramePr>
          <p:nvPr>
            <p:extLst>
              <p:ext uri="{D42A27DB-BD31-4B8C-83A1-F6EECF244321}">
                <p14:modId xmlns:p14="http://schemas.microsoft.com/office/powerpoint/2010/main" val="960649161"/>
              </p:ext>
            </p:extLst>
          </p:nvPr>
        </p:nvGraphicFramePr>
        <p:xfrm>
          <a:off x="715750" y="1776870"/>
          <a:ext cx="7526551" cy="396240"/>
        </p:xfrm>
        <a:graphic>
          <a:graphicData uri="http://schemas.openxmlformats.org/drawingml/2006/table">
            <a:tbl>
              <a:tblPr firstRow="1" bandRow="1">
                <a:tableStyleId>{5940675A-B579-460E-94D1-54222C63F5DA}</a:tableStyleId>
              </a:tblPr>
              <a:tblGrid>
                <a:gridCol w="870857">
                  <a:extLst>
                    <a:ext uri="{9D8B030D-6E8A-4147-A177-3AD203B41FA5}">
                      <a16:colId xmlns:mc="http://schemas.openxmlformats.org/markup-compatibility/2006" xmlns:a14="http://schemas.microsoft.com/office/drawing/2010/main" xmlns="" xmlns:a16="http://schemas.microsoft.com/office/drawing/2014/main" val="20000"/>
                    </a:ext>
                  </a:extLst>
                </a:gridCol>
                <a:gridCol w="953394">
                  <a:extLst>
                    <a:ext uri="{9D8B030D-6E8A-4147-A177-3AD203B41FA5}">
                      <a16:colId xmlns:mc="http://schemas.openxmlformats.org/markup-compatibility/2006" xmlns:a14="http://schemas.microsoft.com/office/drawing/2010/main" xmlns="" xmlns:a16="http://schemas.microsoft.com/office/drawing/2014/main" val="20001"/>
                    </a:ext>
                  </a:extLst>
                </a:gridCol>
                <a:gridCol w="1054100">
                  <a:extLst>
                    <a:ext uri="{9D8B030D-6E8A-4147-A177-3AD203B41FA5}">
                      <a16:colId xmlns:mc="http://schemas.openxmlformats.org/markup-compatibility/2006" xmlns:a14="http://schemas.microsoft.com/office/drawing/2010/main" xmlns="" xmlns:a16="http://schemas.microsoft.com/office/drawing/2014/main" val="20002"/>
                    </a:ext>
                  </a:extLst>
                </a:gridCol>
                <a:gridCol w="1066800">
                  <a:extLst>
                    <a:ext uri="{9D8B030D-6E8A-4147-A177-3AD203B41FA5}">
                      <a16:colId xmlns:mc="http://schemas.openxmlformats.org/markup-compatibility/2006" xmlns:a14="http://schemas.microsoft.com/office/drawing/2010/main" xmlns="" xmlns:a16="http://schemas.microsoft.com/office/drawing/2014/main" val="20003"/>
                    </a:ext>
                  </a:extLst>
                </a:gridCol>
                <a:gridCol w="952500">
                  <a:extLst>
                    <a:ext uri="{9D8B030D-6E8A-4147-A177-3AD203B41FA5}">
                      <a16:colId xmlns:mc="http://schemas.openxmlformats.org/markup-compatibility/2006" xmlns:a14="http://schemas.microsoft.com/office/drawing/2010/main" xmlns="" xmlns:a16="http://schemas.microsoft.com/office/drawing/2014/main" val="20004"/>
                    </a:ext>
                  </a:extLst>
                </a:gridCol>
                <a:gridCol w="1231900">
                  <a:extLst>
                    <a:ext uri="{9D8B030D-6E8A-4147-A177-3AD203B41FA5}">
                      <a16:colId xmlns:mc="http://schemas.openxmlformats.org/markup-compatibility/2006" xmlns:a14="http://schemas.microsoft.com/office/drawing/2010/main" xmlns="" xmlns:a16="http://schemas.microsoft.com/office/drawing/2014/main" val="20005"/>
                    </a:ext>
                  </a:extLst>
                </a:gridCol>
                <a:gridCol w="1397000">
                  <a:extLst>
                    <a:ext uri="{9D8B030D-6E8A-4147-A177-3AD203B41FA5}">
                      <a16:colId xmlns:mc="http://schemas.openxmlformats.org/markup-compatibility/2006" xmlns:a14="http://schemas.microsoft.com/office/drawing/2010/main" xmlns="" xmlns:a16="http://schemas.microsoft.com/office/drawing/2014/main" val="20006"/>
                    </a:ext>
                  </a:extLst>
                </a:gridCol>
              </a:tblGrid>
              <a:tr h="370840">
                <a:tc>
                  <a:txBody>
                    <a:bodyPr/>
                    <a:lstStyle/>
                    <a:p>
                      <a:pPr algn="ctr"/>
                      <a:r>
                        <a:rPr lang="en-SG" sz="2000" i="1" dirty="0" smtClean="0">
                          <a:latin typeface="Times New Roman" panose="02020603050405020304" pitchFamily="18" charset="0"/>
                          <a:cs typeface="Times New Roman" panose="02020603050405020304" pitchFamily="18" charset="0"/>
                        </a:rPr>
                        <a:t>S</a:t>
                      </a:r>
                      <a:r>
                        <a:rPr lang="en-SG" sz="2000" i="1" baseline="-25000" dirty="0" smtClean="0">
                          <a:latin typeface="Times New Roman" panose="02020603050405020304" pitchFamily="18" charset="0"/>
                          <a:cs typeface="Times New Roman" panose="02020603050405020304" pitchFamily="18" charset="0"/>
                        </a:rPr>
                        <a:t>n </a:t>
                      </a:r>
                      <a:r>
                        <a:rPr lang="en-SG" sz="2000" i="1" baseline="0" dirty="0" smtClean="0">
                          <a:latin typeface="Times New Roman" panose="02020603050405020304" pitchFamily="18" charset="0"/>
                          <a:cs typeface="Times New Roman" panose="02020603050405020304" pitchFamily="18" charset="0"/>
                        </a:rPr>
                        <a:t> =</a:t>
                      </a:r>
                      <a:endParaRPr lang="en-SG" sz="2000" dirty="0"/>
                    </a:p>
                  </a:txBody>
                  <a:tcPr/>
                </a:tc>
                <a:tc>
                  <a:txBody>
                    <a:bodyPr/>
                    <a:lstStyle/>
                    <a:p>
                      <a:pPr algn="ctr"/>
                      <a:r>
                        <a:rPr lang="en-SG" sz="2000" i="1" dirty="0" smtClean="0">
                          <a:latin typeface="Times New Roman" panose="02020603050405020304" pitchFamily="18" charset="0"/>
                          <a:cs typeface="Times New Roman" panose="02020603050405020304" pitchFamily="18" charset="0"/>
                        </a:rPr>
                        <a:t>a</a:t>
                      </a:r>
                      <a:endParaRPr lang="en-SG" sz="2000" i="1"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SG" sz="2000" i="1" dirty="0" smtClean="0">
                          <a:latin typeface="Times New Roman" panose="02020603050405020304" pitchFamily="18" charset="0"/>
                          <a:cs typeface="Times New Roman" panose="02020603050405020304" pitchFamily="18" charset="0"/>
                        </a:rPr>
                        <a:t>+</a:t>
                      </a:r>
                      <a:r>
                        <a:rPr lang="en-SG" sz="2000" i="1" dirty="0" err="1" smtClean="0">
                          <a:latin typeface="Times New Roman" panose="02020603050405020304" pitchFamily="18" charset="0"/>
                          <a:cs typeface="Times New Roman" panose="02020603050405020304" pitchFamily="18" charset="0"/>
                        </a:rPr>
                        <a:t>ar</a:t>
                      </a:r>
                      <a:endParaRPr lang="en-SG" sz="2000" i="1"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SG" sz="2000" i="1" dirty="0" smtClean="0">
                          <a:latin typeface="Times New Roman" panose="02020603050405020304" pitchFamily="18" charset="0"/>
                          <a:cs typeface="Times New Roman" panose="02020603050405020304" pitchFamily="18" charset="0"/>
                        </a:rPr>
                        <a:t>+ar</a:t>
                      </a:r>
                      <a:r>
                        <a:rPr lang="en-SG" sz="2000" i="0" baseline="30000" dirty="0" smtClean="0">
                          <a:latin typeface="Times New Roman" panose="02020603050405020304" pitchFamily="18" charset="0"/>
                          <a:cs typeface="Times New Roman" panose="02020603050405020304" pitchFamily="18" charset="0"/>
                        </a:rPr>
                        <a:t>2</a:t>
                      </a:r>
                    </a:p>
                  </a:txBody>
                  <a:tcPr/>
                </a:tc>
                <a:tc>
                  <a:txBody>
                    <a:bodyPr/>
                    <a:lstStyle/>
                    <a:p>
                      <a:pPr algn="ctr"/>
                      <a:r>
                        <a:rPr lang="en-US" sz="2000" dirty="0" smtClean="0">
                          <a:latin typeface="Times New Roman" panose="02020603050405020304" pitchFamily="18" charset="0"/>
                          <a:cs typeface="Times New Roman" panose="02020603050405020304" pitchFamily="18" charset="0"/>
                        </a:rPr>
                        <a:t>…</a:t>
                      </a:r>
                      <a:endParaRPr lang="en-SG" sz="20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ar</a:t>
                      </a:r>
                      <a:r>
                        <a:rPr lang="en-US" sz="2000" i="1" dirty="0" smtClean="0">
                          <a:latin typeface="Times New Roman" panose="02020603050405020304" pitchFamily="18" charset="0"/>
                          <a:cs typeface="Times New Roman" panose="02020603050405020304" pitchFamily="18" charset="0"/>
                        </a:rPr>
                        <a:t> </a:t>
                      </a:r>
                      <a:r>
                        <a:rPr lang="en-US" sz="2000" i="1" baseline="30000" dirty="0" smtClean="0">
                          <a:latin typeface="Times New Roman" panose="02020603050405020304" pitchFamily="18" charset="0"/>
                          <a:cs typeface="Times New Roman" panose="02020603050405020304" pitchFamily="18" charset="0"/>
                        </a:rPr>
                        <a:t>n –</a:t>
                      </a:r>
                      <a:r>
                        <a:rPr lang="en-US" sz="2000" baseline="30000" dirty="0" smtClean="0">
                          <a:latin typeface="Times New Roman" panose="02020603050405020304" pitchFamily="18" charset="0"/>
                          <a:cs typeface="Times New Roman" panose="02020603050405020304" pitchFamily="18" charset="0"/>
                        </a:rPr>
                        <a:t>2</a:t>
                      </a:r>
                      <a:endParaRPr lang="en-SG" sz="2000" i="0" baseline="300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ar</a:t>
                      </a:r>
                      <a:r>
                        <a:rPr lang="en-US" sz="2000" i="1" dirty="0" smtClean="0">
                          <a:latin typeface="Times New Roman" panose="02020603050405020304" pitchFamily="18" charset="0"/>
                          <a:cs typeface="Times New Roman" panose="02020603050405020304" pitchFamily="18" charset="0"/>
                        </a:rPr>
                        <a:t> </a:t>
                      </a:r>
                      <a:r>
                        <a:rPr lang="en-US" sz="2000" i="1" baseline="30000" dirty="0" smtClean="0">
                          <a:latin typeface="Times New Roman" panose="02020603050405020304" pitchFamily="18" charset="0"/>
                          <a:cs typeface="Times New Roman" panose="02020603050405020304" pitchFamily="18" charset="0"/>
                        </a:rPr>
                        <a:t>n –</a:t>
                      </a:r>
                      <a:r>
                        <a:rPr lang="en-US" sz="2000" baseline="30000" dirty="0" smtClean="0">
                          <a:latin typeface="Times New Roman" panose="02020603050405020304" pitchFamily="18" charset="0"/>
                          <a:cs typeface="Times New Roman" panose="02020603050405020304" pitchFamily="18" charset="0"/>
                        </a:rPr>
                        <a:t>1</a:t>
                      </a:r>
                    </a:p>
                  </a:txBody>
                  <a:tcPr/>
                </a:tc>
                <a:extLst>
                  <a:ext uri="{0D108BD9-81ED-4DB2-BD59-A6C34878D82A}">
                    <a16:rowId xmlns:mc="http://schemas.openxmlformats.org/markup-compatibility/2006" xmlns:a14="http://schemas.microsoft.com/office/drawing/2010/main" xmlns="" xmlns:a16="http://schemas.microsoft.com/office/drawing/2014/main" val="10000"/>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94699488"/>
              </p:ext>
            </p:extLst>
          </p:nvPr>
        </p:nvGraphicFramePr>
        <p:xfrm>
          <a:off x="715750" y="2330437"/>
          <a:ext cx="7526551" cy="396240"/>
        </p:xfrm>
        <a:graphic>
          <a:graphicData uri="http://schemas.openxmlformats.org/drawingml/2006/table">
            <a:tbl>
              <a:tblPr firstRow="1" bandRow="1">
                <a:tableStyleId>{5940675A-B579-460E-94D1-54222C63F5DA}</a:tableStyleId>
              </a:tblPr>
              <a:tblGrid>
                <a:gridCol w="870857">
                  <a:extLst>
                    <a:ext uri="{9D8B030D-6E8A-4147-A177-3AD203B41FA5}">
                      <a16:colId xmlns:mc="http://schemas.openxmlformats.org/markup-compatibility/2006" xmlns:a14="http://schemas.microsoft.com/office/drawing/2010/main" xmlns="" xmlns:a16="http://schemas.microsoft.com/office/drawing/2014/main" val="20000"/>
                    </a:ext>
                  </a:extLst>
                </a:gridCol>
                <a:gridCol w="953394">
                  <a:extLst>
                    <a:ext uri="{9D8B030D-6E8A-4147-A177-3AD203B41FA5}">
                      <a16:colId xmlns:mc="http://schemas.openxmlformats.org/markup-compatibility/2006" xmlns:a14="http://schemas.microsoft.com/office/drawing/2010/main" xmlns="" xmlns:a16="http://schemas.microsoft.com/office/drawing/2014/main" val="20001"/>
                    </a:ext>
                  </a:extLst>
                </a:gridCol>
                <a:gridCol w="1054100">
                  <a:extLst>
                    <a:ext uri="{9D8B030D-6E8A-4147-A177-3AD203B41FA5}">
                      <a16:colId xmlns:mc="http://schemas.openxmlformats.org/markup-compatibility/2006" xmlns:a14="http://schemas.microsoft.com/office/drawing/2010/main" xmlns="" xmlns:a16="http://schemas.microsoft.com/office/drawing/2014/main" val="20002"/>
                    </a:ext>
                  </a:extLst>
                </a:gridCol>
                <a:gridCol w="1066800">
                  <a:extLst>
                    <a:ext uri="{9D8B030D-6E8A-4147-A177-3AD203B41FA5}">
                      <a16:colId xmlns:mc="http://schemas.openxmlformats.org/markup-compatibility/2006" xmlns:a14="http://schemas.microsoft.com/office/drawing/2010/main" xmlns="" xmlns:a16="http://schemas.microsoft.com/office/drawing/2014/main" val="20003"/>
                    </a:ext>
                  </a:extLst>
                </a:gridCol>
                <a:gridCol w="952500">
                  <a:extLst>
                    <a:ext uri="{9D8B030D-6E8A-4147-A177-3AD203B41FA5}">
                      <a16:colId xmlns:mc="http://schemas.openxmlformats.org/markup-compatibility/2006" xmlns:a14="http://schemas.microsoft.com/office/drawing/2010/main" xmlns="" xmlns:a16="http://schemas.microsoft.com/office/drawing/2014/main" val="20004"/>
                    </a:ext>
                  </a:extLst>
                </a:gridCol>
                <a:gridCol w="1231900">
                  <a:extLst>
                    <a:ext uri="{9D8B030D-6E8A-4147-A177-3AD203B41FA5}">
                      <a16:colId xmlns:mc="http://schemas.openxmlformats.org/markup-compatibility/2006" xmlns:a14="http://schemas.microsoft.com/office/drawing/2010/main" xmlns="" xmlns:a16="http://schemas.microsoft.com/office/drawing/2014/main" val="20005"/>
                    </a:ext>
                  </a:extLst>
                </a:gridCol>
                <a:gridCol w="1397000">
                  <a:extLst>
                    <a:ext uri="{9D8B030D-6E8A-4147-A177-3AD203B41FA5}">
                      <a16:colId xmlns:mc="http://schemas.openxmlformats.org/markup-compatibility/2006" xmlns:a14="http://schemas.microsoft.com/office/drawing/2010/main" xmlns="" xmlns:a16="http://schemas.microsoft.com/office/drawing/2014/main" val="20006"/>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SG" sz="2000" i="1" dirty="0" err="1" smtClean="0">
                          <a:latin typeface="Times New Roman" panose="02020603050405020304" pitchFamily="18" charset="0"/>
                          <a:cs typeface="Times New Roman" panose="02020603050405020304" pitchFamily="18" charset="0"/>
                        </a:rPr>
                        <a:t>rS</a:t>
                      </a:r>
                      <a:r>
                        <a:rPr lang="en-SG" sz="2000" i="1" baseline="-25000" dirty="0" err="1" smtClean="0">
                          <a:latin typeface="Times New Roman" panose="02020603050405020304" pitchFamily="18" charset="0"/>
                          <a:cs typeface="Times New Roman" panose="02020603050405020304" pitchFamily="18" charset="0"/>
                        </a:rPr>
                        <a:t>n</a:t>
                      </a:r>
                      <a:r>
                        <a:rPr lang="en-SG" sz="2000" i="1" baseline="-25000" dirty="0" smtClean="0">
                          <a:latin typeface="Times New Roman" panose="02020603050405020304" pitchFamily="18" charset="0"/>
                          <a:cs typeface="Times New Roman" panose="02020603050405020304" pitchFamily="18" charset="0"/>
                        </a:rPr>
                        <a:t> </a:t>
                      </a:r>
                      <a:r>
                        <a:rPr lang="en-SG" sz="2000" i="1" baseline="0" dirty="0" smtClean="0">
                          <a:latin typeface="Times New Roman" panose="02020603050405020304" pitchFamily="18" charset="0"/>
                          <a:cs typeface="Times New Roman" panose="02020603050405020304" pitchFamily="18" charset="0"/>
                        </a:rPr>
                        <a:t> =</a:t>
                      </a:r>
                      <a:endParaRPr lang="en-SG" sz="2000" dirty="0" smtClean="0"/>
                    </a:p>
                  </a:txBody>
                  <a:tcPr/>
                </a:tc>
                <a:tc>
                  <a:txBody>
                    <a:bodyPr/>
                    <a:lstStyle/>
                    <a:p>
                      <a:pPr algn="ctr"/>
                      <a:r>
                        <a:rPr lang="en-SG" sz="2000" i="1" dirty="0" err="1" smtClean="0">
                          <a:latin typeface="Times New Roman" panose="02020603050405020304" pitchFamily="18" charset="0"/>
                          <a:cs typeface="Times New Roman" panose="02020603050405020304" pitchFamily="18" charset="0"/>
                        </a:rPr>
                        <a:t>ar</a:t>
                      </a:r>
                      <a:endParaRPr lang="en-SG" sz="2000" i="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SG" sz="2000" i="0" dirty="0" smtClean="0">
                          <a:latin typeface="Times New Roman" panose="02020603050405020304" pitchFamily="18" charset="0"/>
                          <a:cs typeface="Times New Roman" panose="02020603050405020304" pitchFamily="18" charset="0"/>
                        </a:rPr>
                        <a:t>+ar</a:t>
                      </a:r>
                      <a:r>
                        <a:rPr lang="en-SG" sz="2000" i="0" baseline="30000" dirty="0" smtClean="0">
                          <a:latin typeface="Times New Roman" panose="02020603050405020304" pitchFamily="18" charset="0"/>
                          <a:cs typeface="Times New Roman" panose="02020603050405020304" pitchFamily="18" charset="0"/>
                        </a:rPr>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SG" sz="2000" i="1" dirty="0" smtClean="0">
                          <a:latin typeface="Times New Roman" panose="02020603050405020304" pitchFamily="18" charset="0"/>
                          <a:cs typeface="Times New Roman" panose="02020603050405020304" pitchFamily="18" charset="0"/>
                        </a:rPr>
                        <a:t>+ar</a:t>
                      </a:r>
                      <a:r>
                        <a:rPr lang="en-SG" sz="2000" i="0" baseline="30000" dirty="0" smtClean="0">
                          <a:latin typeface="Times New Roman" panose="02020603050405020304" pitchFamily="18" charset="0"/>
                          <a:cs typeface="Times New Roman" panose="02020603050405020304" pitchFamily="18" charset="0"/>
                        </a:rPr>
                        <a:t>3</a:t>
                      </a:r>
                    </a:p>
                  </a:txBody>
                  <a:tcPr/>
                </a:tc>
                <a:tc>
                  <a:txBody>
                    <a:bodyPr/>
                    <a:lstStyle/>
                    <a:p>
                      <a:pPr algn="ctr"/>
                      <a:r>
                        <a:rPr lang="en-US" sz="2000" i="1" dirty="0" smtClean="0">
                          <a:latin typeface="Times New Roman" panose="02020603050405020304" pitchFamily="18" charset="0"/>
                          <a:cs typeface="Times New Roman" panose="02020603050405020304" pitchFamily="18" charset="0"/>
                        </a:rPr>
                        <a:t>…</a:t>
                      </a:r>
                      <a:endParaRPr lang="en-SG" sz="2000" i="1"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ar</a:t>
                      </a:r>
                      <a:r>
                        <a:rPr lang="en-US" sz="2000" i="1" dirty="0" smtClean="0">
                          <a:latin typeface="Times New Roman" panose="02020603050405020304" pitchFamily="18" charset="0"/>
                          <a:cs typeface="Times New Roman" panose="02020603050405020304" pitchFamily="18" charset="0"/>
                        </a:rPr>
                        <a:t> </a:t>
                      </a:r>
                      <a:r>
                        <a:rPr lang="en-US" sz="2000" i="1" baseline="30000" dirty="0" smtClean="0">
                          <a:latin typeface="Times New Roman" panose="02020603050405020304" pitchFamily="18" charset="0"/>
                          <a:cs typeface="Times New Roman" panose="02020603050405020304" pitchFamily="18" charset="0"/>
                        </a:rPr>
                        <a:t>n –</a:t>
                      </a:r>
                      <a:r>
                        <a:rPr lang="en-US" sz="2000" baseline="30000" dirty="0" smtClean="0">
                          <a:latin typeface="Times New Roman" panose="02020603050405020304" pitchFamily="18" charset="0"/>
                          <a:cs typeface="Times New Roman" panose="02020603050405020304" pitchFamily="18"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i="1" dirty="0" smtClean="0">
                          <a:latin typeface="Times New Roman" panose="02020603050405020304" pitchFamily="18" charset="0"/>
                          <a:cs typeface="Times New Roman" panose="02020603050405020304" pitchFamily="18" charset="0"/>
                        </a:rPr>
                        <a:t>+</a:t>
                      </a:r>
                      <a:r>
                        <a:rPr lang="en-US" sz="2000" i="1" dirty="0" err="1" smtClean="0">
                          <a:latin typeface="Times New Roman" panose="02020603050405020304" pitchFamily="18" charset="0"/>
                          <a:cs typeface="Times New Roman" panose="02020603050405020304" pitchFamily="18" charset="0"/>
                        </a:rPr>
                        <a:t>ar</a:t>
                      </a:r>
                      <a:r>
                        <a:rPr lang="en-US" sz="2000" i="1" dirty="0" smtClean="0">
                          <a:latin typeface="Times New Roman" panose="02020603050405020304" pitchFamily="18" charset="0"/>
                          <a:cs typeface="Times New Roman" panose="02020603050405020304" pitchFamily="18" charset="0"/>
                        </a:rPr>
                        <a:t> </a:t>
                      </a:r>
                      <a:r>
                        <a:rPr lang="en-US" sz="2000" i="1" baseline="30000" dirty="0" smtClean="0">
                          <a:latin typeface="Times New Roman" panose="02020603050405020304" pitchFamily="18" charset="0"/>
                          <a:cs typeface="Times New Roman" panose="02020603050405020304" pitchFamily="18" charset="0"/>
                        </a:rPr>
                        <a:t>n </a:t>
                      </a:r>
                      <a:endParaRPr lang="en-US" sz="2000" baseline="30000" dirty="0" smtClean="0">
                        <a:latin typeface="Times New Roman" panose="02020603050405020304" pitchFamily="18" charset="0"/>
                        <a:cs typeface="Times New Roman" panose="02020603050405020304" pitchFamily="18" charset="0"/>
                      </a:endParaRPr>
                    </a:p>
                  </a:txBody>
                  <a:tcPr/>
                </a:tc>
                <a:extLst>
                  <a:ext uri="{0D108BD9-81ED-4DB2-BD59-A6C34878D82A}">
                    <a16:rowId xmlns:mc="http://schemas.openxmlformats.org/markup-compatibility/2006" xmlns:a14="http://schemas.microsoft.com/office/drawing/2010/main" xmlns="" xmlns:a16="http://schemas.microsoft.com/office/drawing/2014/main" val="10000"/>
                  </a:ext>
                </a:extLst>
              </a:tr>
            </a:tbl>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885907195"/>
              </p:ext>
            </p:extLst>
          </p:nvPr>
        </p:nvGraphicFramePr>
        <p:xfrm>
          <a:off x="1690804" y="2970422"/>
          <a:ext cx="3414978" cy="1829767"/>
        </p:xfrm>
        <a:graphic>
          <a:graphicData uri="http://schemas.openxmlformats.org/presentationml/2006/ole">
            <mc:AlternateContent xmlns:mc="http://schemas.openxmlformats.org/markup-compatibility/2006">
              <mc:Choice xmlns:v="urn:schemas-microsoft-com:vml" Requires="v">
                <p:oleObj spid="_x0000_s18607" name="Equation" r:id="rId3" imgW="1841400" imgH="1015920" progId="Equation.3">
                  <p:embed/>
                </p:oleObj>
              </mc:Choice>
              <mc:Fallback>
                <p:oleObj name="Equation" r:id="rId3" imgW="1841400" imgH="1015920" progId="Equation.3">
                  <p:embed/>
                  <p:pic>
                    <p:nvPicPr>
                      <p:cNvPr id="0" name=""/>
                      <p:cNvPicPr>
                        <a:picLocks noChangeAspect="1" noChangeArrowheads="1"/>
                      </p:cNvPicPr>
                      <p:nvPr/>
                    </p:nvPicPr>
                    <p:blipFill>
                      <a:blip r:embed="rId4"/>
                      <a:srcRect/>
                      <a:stretch>
                        <a:fillRect/>
                      </a:stretch>
                    </p:blipFill>
                    <p:spPr bwMode="auto">
                      <a:xfrm>
                        <a:off x="1690804" y="2970422"/>
                        <a:ext cx="3414978" cy="1829767"/>
                      </a:xfrm>
                      <a:prstGeom prst="rect">
                        <a:avLst/>
                      </a:prstGeom>
                      <a:noFill/>
                      <a:ln>
                        <a:noFill/>
                      </a:ln>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239091812"/>
              </p:ext>
            </p:extLst>
          </p:nvPr>
        </p:nvGraphicFramePr>
        <p:xfrm>
          <a:off x="2981325" y="5229213"/>
          <a:ext cx="1530350" cy="722312"/>
        </p:xfrm>
        <a:graphic>
          <a:graphicData uri="http://schemas.openxmlformats.org/presentationml/2006/ole">
            <mc:AlternateContent xmlns:mc="http://schemas.openxmlformats.org/markup-compatibility/2006">
              <mc:Choice xmlns:v="urn:schemas-microsoft-com:vml" Requires="v">
                <p:oleObj spid="_x0000_s18608" name="Equation" r:id="rId5" imgW="914400" imgH="444240" progId="Equation.3">
                  <p:embed/>
                </p:oleObj>
              </mc:Choice>
              <mc:Fallback>
                <p:oleObj name="Equation" r:id="rId5" imgW="914400" imgH="444240" progId="Equation.3">
                  <p:embed/>
                  <p:pic>
                    <p:nvPicPr>
                      <p:cNvPr id="0" name=""/>
                      <p:cNvPicPr>
                        <a:picLocks noChangeAspect="1" noChangeArrowheads="1"/>
                      </p:cNvPicPr>
                      <p:nvPr/>
                    </p:nvPicPr>
                    <p:blipFill>
                      <a:blip r:embed="rId6"/>
                      <a:srcRect/>
                      <a:stretch>
                        <a:fillRect/>
                      </a:stretch>
                    </p:blipFill>
                    <p:spPr bwMode="auto">
                      <a:xfrm>
                        <a:off x="2981325" y="5229213"/>
                        <a:ext cx="153035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 name="Group 22"/>
          <p:cNvGrpSpPr/>
          <p:nvPr/>
        </p:nvGrpSpPr>
        <p:grpSpPr>
          <a:xfrm>
            <a:off x="5759363" y="2860453"/>
            <a:ext cx="2906026" cy="2031325"/>
            <a:chOff x="3167009" y="2960448"/>
            <a:chExt cx="2906026" cy="2031325"/>
          </a:xfrm>
        </p:grpSpPr>
        <p:sp>
          <p:nvSpPr>
            <p:cNvPr id="25" name="Rectangle 24"/>
            <p:cNvSpPr/>
            <p:nvPr/>
          </p:nvSpPr>
          <p:spPr>
            <a:xfrm>
              <a:off x="3167009" y="2960448"/>
              <a:ext cx="2906026" cy="2031325"/>
            </a:xfrm>
            <a:prstGeom prst="rect">
              <a:avLst/>
            </a:prstGeom>
            <a:solidFill>
              <a:srgbClr val="66FFCC"/>
            </a:solidFill>
            <a:ln>
              <a:solidFill>
                <a:schemeClr val="tx1"/>
              </a:solidFill>
            </a:ln>
          </p:spPr>
          <p:txBody>
            <a:bodyPr wrap="square">
              <a:spAutoFit/>
            </a:bodyPr>
            <a:lstStyle/>
            <a:p>
              <a:r>
                <a:rPr lang="en-US" dirty="0" smtClean="0">
                  <a:solidFill>
                    <a:schemeClr val="tx1"/>
                  </a:solidFill>
                  <a:latin typeface="Arial" panose="020B0604020202020204" pitchFamily="34" charset="0"/>
                  <a:cs typeface="Arial" panose="020B0604020202020204" pitchFamily="34" charset="0"/>
                </a:rPr>
                <a:t>Recommendations:</a:t>
              </a:r>
            </a:p>
            <a:p>
              <a:pPr algn="just"/>
              <a:endParaRPr lang="en-US" dirty="0" smtClean="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If </a:t>
              </a:r>
              <a:r>
                <a:rPr lang="en-US" i="1" dirty="0" smtClean="0">
                  <a:solidFill>
                    <a:schemeClr val="tx1"/>
                  </a:solidFill>
                  <a:latin typeface="Times New Roman" panose="02020603050405020304" pitchFamily="18" charset="0"/>
                  <a:cs typeface="Times New Roman" panose="02020603050405020304" pitchFamily="18" charset="0"/>
                </a:rPr>
                <a:t>r</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&gt;1</a:t>
              </a:r>
              <a:r>
                <a:rPr lang="en-SG" dirty="0" smtClean="0">
                  <a:latin typeface="Arial" panose="020B0604020202020204" pitchFamily="34" charset="0"/>
                  <a:cs typeface="Arial" panose="020B0604020202020204" pitchFamily="34" charset="0"/>
                  <a:sym typeface="Wingdings" panose="05000000000000000000" pitchFamily="2" charset="2"/>
                </a:rPr>
                <a:t>,</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Arial" panose="020B0604020202020204" pitchFamily="34" charset="0"/>
                  <a:cs typeface="Arial" panose="020B0604020202020204" pitchFamily="34" charset="0"/>
                </a:rPr>
                <a:t>use</a:t>
              </a:r>
              <a:endParaRPr lang="en-US" dirty="0" smtClean="0">
                <a:solidFill>
                  <a:schemeClr val="tx1"/>
                </a:solidFill>
                <a:latin typeface="Arial" panose="020B0604020202020204" pitchFamily="34" charset="0"/>
                <a:cs typeface="Arial" panose="020B0604020202020204" pitchFamily="34" charset="0"/>
                <a:sym typeface="Wingdings" panose="05000000000000000000" pitchFamily="2" charset="2"/>
              </a:endParaRP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I</a:t>
              </a:r>
              <a:r>
                <a:rPr lang="en-US" dirty="0" smtClean="0">
                  <a:solidFill>
                    <a:schemeClr val="tx1"/>
                  </a:solidFill>
                  <a:latin typeface="Arial" panose="020B0604020202020204" pitchFamily="34" charset="0"/>
                  <a:cs typeface="Arial" panose="020B0604020202020204" pitchFamily="34" charset="0"/>
                </a:rPr>
                <a:t>f </a:t>
              </a:r>
              <a:r>
                <a:rPr lang="en-US" i="1" dirty="0">
                  <a:solidFill>
                    <a:schemeClr val="tx1"/>
                  </a:solidFill>
                  <a:latin typeface="Times New Roman" panose="02020603050405020304" pitchFamily="18" charset="0"/>
                  <a:cs typeface="Times New Roman" panose="02020603050405020304" pitchFamily="18" charset="0"/>
                </a:rPr>
                <a:t>r</a:t>
              </a:r>
              <a:r>
                <a:rPr lang="en-US" dirty="0">
                  <a:solidFill>
                    <a:schemeClr val="tx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1</a:t>
              </a:r>
              <a:r>
                <a:rPr lang="en-SG" dirty="0" smtClean="0">
                  <a:solidFill>
                    <a:schemeClr val="tx1"/>
                  </a:solidFill>
                  <a:latin typeface="Arial" panose="020B0604020202020204" pitchFamily="34" charset="0"/>
                  <a:cs typeface="Arial" panose="020B0604020202020204" pitchFamily="34" charset="0"/>
                  <a:sym typeface="Wingdings" panose="05000000000000000000" pitchFamily="2" charset="2"/>
                </a:rPr>
                <a: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use</a:t>
              </a:r>
              <a:endParaRPr lang="en-SG" dirty="0" smtClean="0">
                <a:solidFill>
                  <a:schemeClr val="tx1"/>
                </a:solidFill>
                <a:latin typeface="Arial" panose="020B0604020202020204" pitchFamily="34" charset="0"/>
                <a:cs typeface="Arial" panose="020B0604020202020204" pitchFamily="34" charset="0"/>
              </a:endParaRPr>
            </a:p>
            <a:p>
              <a:pPr algn="just"/>
              <a:endParaRPr lang="en-US" dirty="0" smtClean="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Note that </a:t>
              </a:r>
              <a:r>
                <a:rPr lang="en-US" i="1" dirty="0">
                  <a:solidFill>
                    <a:schemeClr val="tx1"/>
                  </a:solidFill>
                  <a:latin typeface="Times New Roman" panose="02020603050405020304" pitchFamily="18" charset="0"/>
                  <a:cs typeface="Times New Roman" panose="02020603050405020304" pitchFamily="18" charset="0"/>
                </a:rPr>
                <a:t>r</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a:cs typeface="Times New Roman"/>
                </a:rPr>
                <a:t>≠</a:t>
              </a:r>
              <a:r>
                <a:rPr lang="en-US" dirty="0" smtClean="0">
                  <a:solidFill>
                    <a:schemeClr val="tx1"/>
                  </a:solidFill>
                  <a:latin typeface="Times New Roman" panose="02020603050405020304" pitchFamily="18" charset="0"/>
                  <a:cs typeface="Times New Roman" panose="02020603050405020304" pitchFamily="18" charset="0"/>
                </a:rPr>
                <a:t>1</a:t>
              </a:r>
              <a:r>
                <a:rPr lang="en-US" dirty="0" smtClean="0">
                  <a:solidFill>
                    <a:schemeClr val="tx1"/>
                  </a:solidFill>
                  <a:latin typeface="Arial" panose="020B0604020202020204" pitchFamily="34" charset="0"/>
                  <a:cs typeface="Arial" panose="020B0604020202020204" pitchFamily="34" charset="0"/>
                </a:rPr>
                <a:t> </a:t>
              </a:r>
            </a:p>
          </p:txBody>
        </p:sp>
        <p:graphicFrame>
          <p:nvGraphicFramePr>
            <p:cNvPr id="18" name="Object 17"/>
            <p:cNvGraphicFramePr>
              <a:graphicFrameLocks noChangeAspect="1"/>
            </p:cNvGraphicFramePr>
            <p:nvPr>
              <p:extLst>
                <p:ext uri="{D42A27DB-BD31-4B8C-83A1-F6EECF244321}">
                  <p14:modId xmlns:p14="http://schemas.microsoft.com/office/powerpoint/2010/main" val="979668369"/>
                </p:ext>
              </p:extLst>
            </p:nvPr>
          </p:nvGraphicFramePr>
          <p:xfrm>
            <a:off x="4446500" y="3935166"/>
            <a:ext cx="1244594" cy="587438"/>
          </p:xfrm>
          <a:graphic>
            <a:graphicData uri="http://schemas.openxmlformats.org/presentationml/2006/ole">
              <mc:AlternateContent xmlns:mc="http://schemas.openxmlformats.org/markup-compatibility/2006">
                <mc:Choice xmlns:v="urn:schemas-microsoft-com:vml" Requires="v">
                  <p:oleObj spid="_x0000_s18609" name="Equation" r:id="rId7" imgW="914400" imgH="444240" progId="Equation.3">
                    <p:embed/>
                  </p:oleObj>
                </mc:Choice>
                <mc:Fallback>
                  <p:oleObj name="Equation" r:id="rId7" imgW="914400" imgH="444240" progId="Equation.3">
                    <p:embed/>
                    <p:pic>
                      <p:nvPicPr>
                        <p:cNvPr id="0" name=""/>
                        <p:cNvPicPr>
                          <a:picLocks noChangeAspect="1" noChangeArrowheads="1"/>
                        </p:cNvPicPr>
                        <p:nvPr/>
                      </p:nvPicPr>
                      <p:blipFill>
                        <a:blip r:embed="rId8"/>
                        <a:srcRect/>
                        <a:stretch>
                          <a:fillRect/>
                        </a:stretch>
                      </p:blipFill>
                      <p:spPr bwMode="auto">
                        <a:xfrm>
                          <a:off x="4446500" y="3935166"/>
                          <a:ext cx="1244594" cy="587438"/>
                        </a:xfrm>
                        <a:prstGeom prst="rect">
                          <a:avLst/>
                        </a:prstGeom>
                        <a:noFill/>
                        <a:ln>
                          <a:noFill/>
                        </a:ln>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327081372"/>
                </p:ext>
              </p:extLst>
            </p:nvPr>
          </p:nvGraphicFramePr>
          <p:xfrm>
            <a:off x="4452165" y="3332370"/>
            <a:ext cx="1383352" cy="652931"/>
          </p:xfrm>
          <a:graphic>
            <a:graphicData uri="http://schemas.openxmlformats.org/presentationml/2006/ole">
              <mc:AlternateContent xmlns:mc="http://schemas.openxmlformats.org/markup-compatibility/2006">
                <mc:Choice xmlns:v="urn:schemas-microsoft-com:vml" Requires="v">
                  <p:oleObj spid="_x0000_s18610" name="Equation" r:id="rId9" imgW="914400" imgH="444240" progId="Equation.3">
                    <p:embed/>
                  </p:oleObj>
                </mc:Choice>
                <mc:Fallback>
                  <p:oleObj name="Equation" r:id="rId9" imgW="91440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2165" y="3332370"/>
                          <a:ext cx="1383352" cy="652931"/>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75658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767FADE-2612-3649-B495-F644A23F288B}" type="slidenum">
              <a:rPr lang="en-US" smtClean="0"/>
              <a:pPr/>
              <a:t>3</a:t>
            </a:fld>
            <a:endParaRPr lang="en-US"/>
          </a:p>
        </p:txBody>
      </p:sp>
      <p:sp>
        <p:nvSpPr>
          <p:cNvPr id="5" name="Content Placeholder 6"/>
          <p:cNvSpPr txBox="1">
            <a:spLocks/>
          </p:cNvSpPr>
          <p:nvPr/>
        </p:nvSpPr>
        <p:spPr>
          <a:xfrm>
            <a:off x="701200" y="1031894"/>
            <a:ext cx="8063428" cy="597956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SG" sz="2400" dirty="0" smtClean="0"/>
              <a:t>Jack’s saving plan:</a:t>
            </a:r>
          </a:p>
          <a:p>
            <a:pPr>
              <a:spcBef>
                <a:spcPts val="0"/>
              </a:spcBef>
            </a:pPr>
            <a:r>
              <a:rPr lang="en-SG" sz="2000" dirty="0" smtClean="0"/>
              <a:t>Start with $100 in the end of first month.</a:t>
            </a:r>
          </a:p>
          <a:p>
            <a:pPr>
              <a:spcBef>
                <a:spcPts val="0"/>
              </a:spcBef>
            </a:pPr>
            <a:r>
              <a:rPr lang="en-SG" sz="2000" dirty="0" smtClean="0"/>
              <a:t>Increase the previous monthly saving by $6 every month</a:t>
            </a:r>
            <a:r>
              <a:rPr lang="en-SG" dirty="0" smtClean="0"/>
              <a:t>.</a:t>
            </a:r>
          </a:p>
          <a:p>
            <a:pPr marL="457200" lvl="1" indent="0">
              <a:spcBef>
                <a:spcPts val="0"/>
              </a:spcBef>
              <a:buFont typeface="Arial"/>
              <a:buNone/>
            </a:pPr>
            <a:endParaRPr lang="en-SG" sz="2400" dirty="0" smtClean="0"/>
          </a:p>
          <a:p>
            <a:pPr>
              <a:spcBef>
                <a:spcPts val="0"/>
              </a:spcBef>
            </a:pPr>
            <a:endParaRPr lang="en-SG" sz="2400" dirty="0" smtClean="0"/>
          </a:p>
          <a:p>
            <a:pPr>
              <a:spcBef>
                <a:spcPts val="0"/>
              </a:spcBef>
            </a:pPr>
            <a:endParaRPr lang="en-SG" sz="2400" dirty="0" smtClean="0"/>
          </a:p>
          <a:p>
            <a:pPr>
              <a:spcBef>
                <a:spcPts val="0"/>
              </a:spcBef>
            </a:pPr>
            <a:endParaRPr lang="en-SG" sz="2400" dirty="0" smtClean="0"/>
          </a:p>
          <a:p>
            <a:pPr marL="0" indent="0">
              <a:spcBef>
                <a:spcPts val="0"/>
              </a:spcBef>
              <a:buFont typeface="Arial"/>
              <a:buNone/>
            </a:pPr>
            <a:endParaRPr lang="en-SG" sz="2400" dirty="0" smtClean="0"/>
          </a:p>
          <a:p>
            <a:pPr marL="0" indent="0">
              <a:spcBef>
                <a:spcPts val="0"/>
              </a:spcBef>
              <a:buNone/>
            </a:pPr>
            <a:r>
              <a:rPr lang="en-SG" sz="2400" dirty="0" smtClean="0"/>
              <a:t>Jill’s saving plan:</a:t>
            </a:r>
          </a:p>
          <a:p>
            <a:pPr marL="514350" indent="-457200">
              <a:spcBef>
                <a:spcPts val="0"/>
              </a:spcBef>
            </a:pPr>
            <a:r>
              <a:rPr lang="en-SG" sz="2000" dirty="0" smtClean="0"/>
              <a:t>Also, start with $100 in end of first month.</a:t>
            </a:r>
          </a:p>
          <a:p>
            <a:pPr marL="514350" indent="-457200">
              <a:spcBef>
                <a:spcPts val="0"/>
              </a:spcBef>
            </a:pPr>
            <a:r>
              <a:rPr lang="en-SG" sz="2000" dirty="0" smtClean="0"/>
              <a:t>Increase the previous monthly saving by 3% every month.</a:t>
            </a:r>
          </a:p>
          <a:p>
            <a:pPr>
              <a:spcBef>
                <a:spcPts val="0"/>
              </a:spcBef>
            </a:pPr>
            <a:endParaRPr lang="en-SG" sz="20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 r="50720"/>
          <a:stretch/>
        </p:blipFill>
        <p:spPr>
          <a:xfrm>
            <a:off x="1169743" y="2261208"/>
            <a:ext cx="668038" cy="135555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667" y="2302717"/>
            <a:ext cx="1046999" cy="65853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4811" y="2261208"/>
            <a:ext cx="1046999" cy="65853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593" y="2991539"/>
            <a:ext cx="459717" cy="28915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149" y="2169371"/>
            <a:ext cx="1046999" cy="65853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931" y="2899702"/>
            <a:ext cx="459717" cy="28915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7023" y="2895704"/>
            <a:ext cx="459717" cy="289150"/>
          </a:xfrm>
          <a:prstGeom prst="rect">
            <a:avLst/>
          </a:prstGeom>
        </p:spPr>
      </p:pic>
      <p:sp>
        <p:nvSpPr>
          <p:cNvPr id="14" name="TextBox 13"/>
          <p:cNvSpPr txBox="1"/>
          <p:nvPr/>
        </p:nvSpPr>
        <p:spPr>
          <a:xfrm>
            <a:off x="2647524" y="3525631"/>
            <a:ext cx="1283031"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1st: $100</a:t>
            </a:r>
            <a:endParaRPr lang="en-US" dirty="0">
              <a:latin typeface="Arial" panose="020B0604020202020204" pitchFamily="34" charset="0"/>
              <a:cs typeface="Arial" panose="020B0604020202020204" pitchFamily="34" charset="0"/>
            </a:endParaRPr>
          </a:p>
        </p:txBody>
      </p:sp>
      <p:sp>
        <p:nvSpPr>
          <p:cNvPr id="15" name="TextBox 14"/>
          <p:cNvSpPr txBox="1"/>
          <p:nvPr/>
        </p:nvSpPr>
        <p:spPr>
          <a:xfrm>
            <a:off x="4441499" y="3540549"/>
            <a:ext cx="1769336"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2nd: $100 + $6</a:t>
            </a: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6432097" y="3554197"/>
            <a:ext cx="2332531"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3rd: $100 + $6 + $6</a:t>
            </a:r>
            <a:endParaRPr lang="en-US"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8741" y="5221943"/>
            <a:ext cx="1046999" cy="65853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8885" y="5171793"/>
            <a:ext cx="1046999" cy="65853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667" y="5902124"/>
            <a:ext cx="459717" cy="289150"/>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8223" y="5079956"/>
            <a:ext cx="1046999" cy="658536"/>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2005" y="5810287"/>
            <a:ext cx="459717" cy="28915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1097" y="5806289"/>
            <a:ext cx="459717" cy="289150"/>
          </a:xfrm>
          <a:prstGeom prst="rect">
            <a:avLst/>
          </a:prstGeom>
        </p:spPr>
      </p:pic>
      <p:sp>
        <p:nvSpPr>
          <p:cNvPr id="23" name="TextBox 22"/>
          <p:cNvSpPr txBox="1"/>
          <p:nvPr/>
        </p:nvSpPr>
        <p:spPr>
          <a:xfrm>
            <a:off x="2561598" y="6298300"/>
            <a:ext cx="1218832"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1st: $100</a:t>
            </a:r>
            <a:endParaRPr lang="en-US" dirty="0">
              <a:latin typeface="Arial" panose="020B0604020202020204" pitchFamily="34" charset="0"/>
              <a:cs typeface="Arial" panose="020B0604020202020204" pitchFamily="34" charset="0"/>
            </a:endParaRPr>
          </a:p>
        </p:txBody>
      </p:sp>
      <p:sp>
        <p:nvSpPr>
          <p:cNvPr id="24" name="TextBox 23"/>
          <p:cNvSpPr txBox="1"/>
          <p:nvPr/>
        </p:nvSpPr>
        <p:spPr>
          <a:xfrm>
            <a:off x="4223131" y="6272274"/>
            <a:ext cx="1967762"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2nd: $</a:t>
            </a:r>
            <a:r>
              <a:rPr lang="en-US" dirty="0">
                <a:latin typeface="Arial" panose="020B0604020202020204" pitchFamily="34" charset="0"/>
                <a:cs typeface="Arial" panose="020B0604020202020204" pitchFamily="34" charset="0"/>
              </a:rPr>
              <a:t>100(1+3</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25" name="TextBox 24"/>
          <p:cNvSpPr txBox="1"/>
          <p:nvPr/>
        </p:nvSpPr>
        <p:spPr>
          <a:xfrm>
            <a:off x="6204541" y="6281871"/>
            <a:ext cx="2762038"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3rd: </a:t>
            </a:r>
            <a:r>
              <a:rPr lang="en-US" dirty="0">
                <a:latin typeface="Arial" panose="020B0604020202020204" pitchFamily="34" charset="0"/>
                <a:cs typeface="Arial" panose="020B0604020202020204" pitchFamily="34" charset="0"/>
              </a:rPr>
              <a:t>$100(1+3</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(1+3%)</a:t>
            </a:r>
            <a:endParaRPr lang="en-US" dirty="0">
              <a:latin typeface="Arial" panose="020B0604020202020204" pitchFamily="34" charset="0"/>
              <a:cs typeface="Arial" panose="020B0604020202020204" pitchFamily="34" charset="0"/>
            </a:endParaRPr>
          </a:p>
        </p:txBody>
      </p:sp>
      <p:pic>
        <p:nvPicPr>
          <p:cNvPr id="26" name="Picture 25"/>
          <p:cNvPicPr>
            <a:picLocks noChangeAspect="1"/>
          </p:cNvPicPr>
          <p:nvPr/>
        </p:nvPicPr>
        <p:blipFill rotWithShape="1">
          <a:blip r:embed="rId3">
            <a:extLst>
              <a:ext uri="{28A0092B-C50C-407E-A947-70E740481C1C}">
                <a14:useLocalDpi xmlns:a14="http://schemas.microsoft.com/office/drawing/2010/main" val="0"/>
              </a:ext>
            </a:extLst>
          </a:blip>
          <a:srcRect l="48478"/>
          <a:stretch/>
        </p:blipFill>
        <p:spPr>
          <a:xfrm>
            <a:off x="1114882" y="5130440"/>
            <a:ext cx="723039" cy="1403343"/>
          </a:xfrm>
          <a:prstGeom prst="rect">
            <a:avLst/>
          </a:prstGeom>
        </p:spPr>
      </p:pic>
      <p:sp>
        <p:nvSpPr>
          <p:cNvPr id="27" name="Rectangle 2"/>
          <p:cNvSpPr txBox="1">
            <a:spLocks noChangeArrowheads="1"/>
          </p:cNvSpPr>
          <p:nvPr/>
        </p:nvSpPr>
        <p:spPr>
          <a:xfrm>
            <a:off x="665163" y="261543"/>
            <a:ext cx="6211928" cy="604593"/>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t>Scenario</a:t>
            </a:r>
          </a:p>
        </p:txBody>
      </p:sp>
    </p:spTree>
    <p:extLst>
      <p:ext uri="{BB962C8B-B14F-4D97-AF65-F5344CB8AC3E}">
        <p14:creationId xmlns:p14="http://schemas.microsoft.com/office/powerpoint/2010/main" val="22876859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4" grpId="0"/>
      <p:bldP spid="15" grpId="0"/>
      <p:bldP spid="16" grpId="0"/>
      <p:bldP spid="23" grpId="0"/>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sz="quarter" idx="13"/>
          </p:nvPr>
        </p:nvSpPr>
        <p:spPr>
          <a:xfrm>
            <a:off x="665610" y="1079174"/>
            <a:ext cx="7781518" cy="1350128"/>
          </a:xfrm>
        </p:spPr>
        <p:txBody>
          <a:bodyPr/>
          <a:lstStyle/>
          <a:p>
            <a:pPr marL="0" lvl="0" indent="0">
              <a:buNone/>
            </a:pPr>
            <a:r>
              <a:rPr lang="en-US" sz="2400" dirty="0" smtClean="0"/>
              <a:t>Given the following geometric sequence:</a:t>
            </a:r>
            <a:endParaRPr lang="en-US" sz="2400" dirty="0"/>
          </a:p>
          <a:p>
            <a:pPr marL="0" lvl="0" indent="0" algn="ctr">
              <a:buNone/>
            </a:pPr>
            <a:r>
              <a:rPr lang="en-US" i="1" baseline="30000" dirty="0"/>
              <a:t>	</a:t>
            </a:r>
            <a:r>
              <a:rPr lang="en-US" sz="2400" dirty="0" smtClean="0">
                <a:latin typeface="Times New Roman" panose="02020603050405020304" pitchFamily="18" charset="0"/>
                <a:cs typeface="Times New Roman" panose="02020603050405020304" pitchFamily="18" charset="0"/>
              </a:rPr>
              <a:t>2,  6, 18,  54, …</a:t>
            </a:r>
          </a:p>
          <a:p>
            <a:pPr marL="0" lvl="0" indent="0">
              <a:buNone/>
            </a:pPr>
            <a:r>
              <a:rPr lang="en-US" dirty="0" smtClean="0"/>
              <a:t>Find the sum of the first 10 terms.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486" y="1"/>
            <a:ext cx="895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767FADE-2612-3649-B495-F644A23F288B}" type="slidenum">
              <a:rPr lang="en-US" smtClean="0"/>
              <a:pPr/>
              <a:t>30</a:t>
            </a:fld>
            <a:endParaRPr lang="en-US"/>
          </a:p>
        </p:txBody>
      </p:sp>
      <p:sp>
        <p:nvSpPr>
          <p:cNvPr id="10" name="Title 12"/>
          <p:cNvSpPr txBox="1">
            <a:spLocks noGrp="1"/>
          </p:cNvSpPr>
          <p:nvPr>
            <p:ph type="title"/>
          </p:nvPr>
        </p:nvSpPr>
        <p:spPr>
          <a:prstGeom prst="rect">
            <a:avLst/>
          </a:prstGeom>
        </p:spPr>
        <p:txBody>
          <a:bodyPr>
            <a:noAutofit/>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latin typeface="Arial" panose="020B0604020202020204" pitchFamily="34" charset="0"/>
                <a:cs typeface="Arial" panose="020B0604020202020204" pitchFamily="34" charset="0"/>
              </a:rPr>
              <a:t>Test yourself</a:t>
            </a:r>
            <a:endParaRPr lang="en-GB" sz="3200" dirty="0"/>
          </a:p>
        </p:txBody>
      </p:sp>
    </p:spTree>
    <p:extLst>
      <p:ext uri="{BB962C8B-B14F-4D97-AF65-F5344CB8AC3E}">
        <p14:creationId xmlns:p14="http://schemas.microsoft.com/office/powerpoint/2010/main" val="37096566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sz="quarter" idx="13"/>
          </p:nvPr>
        </p:nvSpPr>
        <p:spPr>
          <a:xfrm>
            <a:off x="665610" y="1079174"/>
            <a:ext cx="7781518" cy="1350128"/>
          </a:xfrm>
        </p:spPr>
        <p:txBody>
          <a:bodyPr/>
          <a:lstStyle/>
          <a:p>
            <a:r>
              <a:rPr lang="en-SG" dirty="0"/>
              <a:t>When </a:t>
            </a:r>
            <a:r>
              <a:rPr lang="en-SG" i="1" dirty="0">
                <a:latin typeface="Times New Roman" panose="02020603050405020304" pitchFamily="18" charset="0"/>
                <a:cs typeface="Times New Roman" panose="02020603050405020304" pitchFamily="18" charset="0"/>
              </a:rPr>
              <a:t>r</a:t>
            </a:r>
            <a:r>
              <a:rPr lang="en-SG" dirty="0">
                <a:latin typeface="Times New Roman" panose="02020603050405020304" pitchFamily="18" charset="0"/>
                <a:cs typeface="Times New Roman" panose="02020603050405020304" pitchFamily="18" charset="0"/>
              </a:rPr>
              <a:t> = 1</a:t>
            </a:r>
            <a:r>
              <a:rPr lang="en-SG" dirty="0"/>
              <a:t>, </a:t>
            </a:r>
          </a:p>
          <a:p>
            <a:endParaRPr lang="en-US" dirty="0"/>
          </a:p>
          <a:p>
            <a:endParaRPr lang="en-US" dirty="0"/>
          </a:p>
          <a:p>
            <a:endParaRPr lang="en-US" dirty="0"/>
          </a:p>
          <a:p>
            <a:r>
              <a:rPr lang="en-US" dirty="0" smtClean="0"/>
              <a:t>In </a:t>
            </a:r>
            <a:r>
              <a:rPr lang="en-US" dirty="0"/>
              <a:t>this case, the sequence becomes an arithmetic sequence with first term, </a:t>
            </a:r>
            <a:r>
              <a:rPr lang="en-US" i="1" dirty="0">
                <a:latin typeface="Times New Roman" panose="02020603050405020304" pitchFamily="18" charset="0"/>
                <a:cs typeface="Times New Roman" panose="02020603050405020304" pitchFamily="18" charset="0"/>
              </a:rPr>
              <a:t>a</a:t>
            </a:r>
            <a:r>
              <a:rPr lang="en-US" i="1" dirty="0"/>
              <a:t> </a:t>
            </a:r>
            <a:r>
              <a:rPr lang="en-US" dirty="0"/>
              <a:t>and common difference, </a:t>
            </a:r>
            <a:r>
              <a:rPr lang="en-US" dirty="0" smtClean="0"/>
              <a:t/>
            </a:r>
            <a:br>
              <a:rPr lang="en-US" dirty="0" smtClean="0"/>
            </a:br>
            <a:r>
              <a:rPr lang="en-US" i="1"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0.</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r>
              <a:rPr lang="en-US" dirty="0" smtClean="0"/>
              <a:t>The </a:t>
            </a:r>
            <a:r>
              <a:rPr lang="en-SG" dirty="0"/>
              <a:t>sum of the first </a:t>
            </a:r>
            <a:r>
              <a:rPr lang="en-SG" i="1" dirty="0">
                <a:latin typeface="Times New Roman" panose="02020603050405020304" pitchFamily="18" charset="0"/>
                <a:cs typeface="Times New Roman" panose="02020603050405020304" pitchFamily="18" charset="0"/>
              </a:rPr>
              <a:t>n</a:t>
            </a:r>
            <a:r>
              <a:rPr lang="en-SG" dirty="0"/>
              <a:t> terms, in this case, would be </a:t>
            </a:r>
            <a:endParaRPr lang="en-US" dirty="0"/>
          </a:p>
        </p:txBody>
      </p:sp>
      <p:sp>
        <p:nvSpPr>
          <p:cNvPr id="4" name="Slide Number Placeholder 3"/>
          <p:cNvSpPr>
            <a:spLocks noGrp="1"/>
          </p:cNvSpPr>
          <p:nvPr>
            <p:ph type="sldNum" sz="quarter" idx="12"/>
          </p:nvPr>
        </p:nvSpPr>
        <p:spPr/>
        <p:txBody>
          <a:bodyPr/>
          <a:lstStyle/>
          <a:p>
            <a:fld id="{6767FADE-2612-3649-B495-F644A23F288B}" type="slidenum">
              <a:rPr lang="en-US" smtClean="0"/>
              <a:pPr/>
              <a:t>31</a:t>
            </a:fld>
            <a:endParaRPr lang="en-US"/>
          </a:p>
        </p:txBody>
      </p:sp>
      <p:sp>
        <p:nvSpPr>
          <p:cNvPr id="10" name="Title 12"/>
          <p:cNvSpPr txBox="1">
            <a:spLocks noGrp="1"/>
          </p:cNvSpPr>
          <p:nvPr>
            <p:ph type="title"/>
          </p:nvPr>
        </p:nvSpPr>
        <p:spPr>
          <a:prstGeom prst="rect">
            <a:avLst/>
          </a:prstGeom>
        </p:spPr>
        <p:txBody>
          <a:bodyPr>
            <a:noAutofit/>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latin typeface="Arial" panose="020B0604020202020204" pitchFamily="34" charset="0"/>
                <a:cs typeface="Arial" panose="020B0604020202020204" pitchFamily="34" charset="0"/>
              </a:rPr>
              <a:t>Geometric Sequence when </a:t>
            </a:r>
            <a:r>
              <a:rPr lang="en-US" sz="3200" i="1" dirty="0" smtClean="0">
                <a:latin typeface="Times New Roman" panose="02020603050405020304" pitchFamily="18" charset="0"/>
                <a:cs typeface="Times New Roman" panose="02020603050405020304" pitchFamily="18" charset="0"/>
              </a:rPr>
              <a:t>r </a:t>
            </a:r>
            <a:r>
              <a:rPr lang="en-US" sz="3200" dirty="0" smtClean="0">
                <a:latin typeface="Arial" panose="020B0604020202020204" pitchFamily="34" charset="0"/>
                <a:cs typeface="Arial" panose="020B0604020202020204" pitchFamily="34" charset="0"/>
              </a:rPr>
              <a:t>=1</a:t>
            </a:r>
            <a:endParaRPr lang="en-GB" sz="3200" dirty="0"/>
          </a:p>
        </p:txBody>
      </p:sp>
      <p:graphicFrame>
        <p:nvGraphicFramePr>
          <p:cNvPr id="3" name="Object 2"/>
          <p:cNvGraphicFramePr>
            <a:graphicFrameLocks noChangeAspect="1"/>
          </p:cNvGraphicFramePr>
          <p:nvPr>
            <p:extLst>
              <p:ext uri="{D42A27DB-BD31-4B8C-83A1-F6EECF244321}">
                <p14:modId xmlns:p14="http://schemas.microsoft.com/office/powerpoint/2010/main" val="2061325725"/>
              </p:ext>
            </p:extLst>
          </p:nvPr>
        </p:nvGraphicFramePr>
        <p:xfrm>
          <a:off x="2950735" y="1038230"/>
          <a:ext cx="1570037" cy="1422400"/>
        </p:xfrm>
        <a:graphic>
          <a:graphicData uri="http://schemas.openxmlformats.org/presentationml/2006/ole">
            <mc:AlternateContent xmlns:mc="http://schemas.openxmlformats.org/markup-compatibility/2006">
              <mc:Choice xmlns:v="urn:schemas-microsoft-com:vml" Requires="v">
                <p:oleObj spid="_x0000_s33842" name="Equation" r:id="rId4" imgW="799920" imgH="749160" progId="Equation.3">
                  <p:embed/>
                </p:oleObj>
              </mc:Choice>
              <mc:Fallback>
                <p:oleObj name="Equation" r:id="rId4" imgW="799920" imgH="74916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0735" y="1038230"/>
                        <a:ext cx="15700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68930779"/>
              </p:ext>
            </p:extLst>
          </p:nvPr>
        </p:nvGraphicFramePr>
        <p:xfrm>
          <a:off x="2513013" y="3897313"/>
          <a:ext cx="2192337" cy="1231900"/>
        </p:xfrm>
        <a:graphic>
          <a:graphicData uri="http://schemas.openxmlformats.org/presentationml/2006/ole">
            <mc:AlternateContent xmlns:mc="http://schemas.openxmlformats.org/markup-compatibility/2006">
              <mc:Choice xmlns:v="urn:schemas-microsoft-com:vml" Requires="v">
                <p:oleObj spid="_x0000_s33843" name="Equation" r:id="rId6" imgW="1117440" imgH="647640" progId="Equation.3">
                  <p:embed/>
                </p:oleObj>
              </mc:Choice>
              <mc:Fallback>
                <p:oleObj name="Equation" r:id="rId6" imgW="1117440" imgH="64764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3013" y="3897313"/>
                        <a:ext cx="219233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20066970"/>
              </p:ext>
            </p:extLst>
          </p:nvPr>
        </p:nvGraphicFramePr>
        <p:xfrm>
          <a:off x="1071539" y="5757010"/>
          <a:ext cx="1220788" cy="433387"/>
        </p:xfrm>
        <a:graphic>
          <a:graphicData uri="http://schemas.openxmlformats.org/presentationml/2006/ole">
            <mc:AlternateContent xmlns:mc="http://schemas.openxmlformats.org/markup-compatibility/2006">
              <mc:Choice xmlns:v="urn:schemas-microsoft-com:vml" Requires="v">
                <p:oleObj spid="_x0000_s33844" name="Equation" r:id="rId8" imgW="622080" imgH="228600" progId="Equation.3">
                  <p:embed/>
                </p:oleObj>
              </mc:Choice>
              <mc:Fallback>
                <p:oleObj name="Equation" r:id="rId8" imgW="622080" imgH="228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1539" y="5757010"/>
                        <a:ext cx="12207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9875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pPr marL="0" indent="0">
              <a:buNone/>
            </a:pPr>
            <a:r>
              <a:rPr lang="en-US" dirty="0" smtClean="0">
                <a:latin typeface="Arial" panose="020B0604020202020204" pitchFamily="34" charset="0"/>
                <a:cs typeface="Arial" panose="020B0604020202020204" pitchFamily="34" charset="0"/>
              </a:rPr>
              <a:t>Consider an infinite geometric sequence: </a:t>
            </a:r>
            <a:r>
              <a:rPr lang="en-US" dirty="0" smtClean="0">
                <a:latin typeface="Times New Roman" panose="02020603050405020304" pitchFamily="18" charset="0"/>
                <a:cs typeface="Times New Roman" panose="02020603050405020304" pitchFamily="18" charset="0"/>
              </a:rPr>
              <a:t>1, 2, 4, 8, 16,…</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sum of the first </a:t>
            </a:r>
            <a:r>
              <a:rPr lang="en-US" i="1" dirty="0">
                <a:latin typeface="Times New Roman" panose="02020603050405020304" pitchFamily="18" charset="0"/>
                <a:cs typeface="Times New Roman" panose="02020603050405020304" pitchFamily="18" charset="0"/>
              </a:rPr>
              <a:t>n</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terms of the sequence is </a:t>
            </a:r>
            <a:r>
              <a:rPr lang="en-US" dirty="0" smtClean="0">
                <a:latin typeface="Arial" panose="020B0604020202020204" pitchFamily="34" charset="0"/>
                <a:cs typeface="Arial" panose="020B0604020202020204" pitchFamily="34" charset="0"/>
              </a:rPr>
              <a:t>given by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As </a:t>
            </a:r>
            <a:r>
              <a:rPr lang="en-US" i="1" dirty="0" smtClean="0">
                <a:latin typeface="Times New Roman" panose="02020603050405020304" pitchFamily="18" charset="0"/>
                <a:cs typeface="Times New Roman" panose="02020603050405020304" pitchFamily="18" charset="0"/>
              </a:rPr>
              <a:t>n </a:t>
            </a:r>
            <a:r>
              <a:rPr lang="en-US" i="1" dirty="0" smtClean="0">
                <a:latin typeface="Times New Roman"/>
                <a:cs typeface="Times New Roman"/>
              </a:rPr>
              <a:t>→∞, </a:t>
            </a:r>
            <a:r>
              <a:rPr lang="en-SG" i="1" dirty="0">
                <a:latin typeface="Times New Roman" panose="02020603050405020304" pitchFamily="18" charset="0"/>
                <a:cs typeface="Times New Roman" panose="02020603050405020304" pitchFamily="18" charset="0"/>
              </a:rPr>
              <a:t>S</a:t>
            </a:r>
            <a:r>
              <a:rPr lang="en-SG" i="1" baseline="-25000" dirty="0">
                <a:latin typeface="Times New Roman" panose="02020603050405020304" pitchFamily="18" charset="0"/>
                <a:cs typeface="Times New Roman" panose="02020603050405020304" pitchFamily="18" charset="0"/>
              </a:rPr>
              <a:t>n</a:t>
            </a:r>
            <a:r>
              <a:rPr lang="en-US" dirty="0">
                <a:latin typeface="Arial" panose="020B0604020202020204" pitchFamily="34" charset="0"/>
                <a:cs typeface="Arial" panose="020B0604020202020204" pitchFamily="34" charset="0"/>
              </a:rPr>
              <a:t> </a:t>
            </a:r>
            <a:r>
              <a:rPr lang="en-US" i="1" dirty="0">
                <a:latin typeface="Times New Roman"/>
                <a:cs typeface="Times New Roman"/>
              </a:rPr>
              <a:t>→∞ </a:t>
            </a:r>
            <a:r>
              <a:rPr lang="en-US" dirty="0" smtClean="0">
                <a:latin typeface="Arial" panose="020B0604020202020204" pitchFamily="34" charset="0"/>
                <a:cs typeface="Arial" panose="020B0604020202020204" pitchFamily="34" charset="0"/>
              </a:rPr>
              <a:t>and </a:t>
            </a:r>
            <a:r>
              <a:rPr lang="en-US" dirty="0">
                <a:latin typeface="Arial" panose="020B0604020202020204" pitchFamily="34" charset="0"/>
                <a:cs typeface="Arial" panose="020B0604020202020204" pitchFamily="34" charset="0"/>
              </a:rPr>
              <a:t>we say that the geometric </a:t>
            </a:r>
            <a:r>
              <a:rPr lang="en-US" dirty="0" smtClean="0">
                <a:latin typeface="Arial" panose="020B0604020202020204" pitchFamily="34" charset="0"/>
                <a:cs typeface="Arial" panose="020B0604020202020204" pitchFamily="34" charset="0"/>
              </a:rPr>
              <a:t>series </a:t>
            </a:r>
            <a:r>
              <a:rPr lang="en-US" b="1" u="sng" dirty="0" smtClean="0">
                <a:latin typeface="Arial" panose="020B0604020202020204" pitchFamily="34" charset="0"/>
                <a:cs typeface="Arial" panose="020B0604020202020204" pitchFamily="34" charset="0"/>
              </a:rPr>
              <a:t>diverges</a:t>
            </a:r>
            <a:r>
              <a:rPr lang="en-US" dirty="0" smtClean="0">
                <a:latin typeface="Arial" panose="020B0604020202020204" pitchFamily="34" charset="0"/>
                <a:cs typeface="Arial" panose="020B0604020202020204" pitchFamily="34" charset="0"/>
              </a:rPr>
              <a:t>.</a:t>
            </a:r>
          </a:p>
          <a:p>
            <a:pPr marL="0" indent="0">
              <a:spcBef>
                <a:spcPts val="600"/>
              </a:spcBef>
              <a:buNone/>
            </a:pPr>
            <a:endParaRPr lang="en-US" dirty="0" smtClean="0">
              <a:latin typeface="Arial" panose="020B0604020202020204" pitchFamily="34" charset="0"/>
              <a:cs typeface="Arial" panose="020B0604020202020204" pitchFamily="34" charset="0"/>
            </a:endParaRPr>
          </a:p>
          <a:p>
            <a:pPr marL="0" indent="0">
              <a:spcBef>
                <a:spcPts val="600"/>
              </a:spcBef>
              <a:buNone/>
            </a:pPr>
            <a:r>
              <a:rPr lang="en-US" dirty="0" smtClean="0">
                <a:latin typeface="Arial" panose="020B0604020202020204" pitchFamily="34" charset="0"/>
                <a:cs typeface="Arial" panose="020B0604020202020204" pitchFamily="34" charset="0"/>
              </a:rPr>
              <a:t>Consider </a:t>
            </a:r>
            <a:r>
              <a:rPr lang="en-US" dirty="0">
                <a:latin typeface="Arial" panose="020B0604020202020204" pitchFamily="34" charset="0"/>
                <a:cs typeface="Arial" panose="020B0604020202020204" pitchFamily="34" charset="0"/>
              </a:rPr>
              <a:t>another infinite geometric sequence:</a:t>
            </a:r>
          </a:p>
          <a:p>
            <a:pPr marL="0" indent="0">
              <a:spcBef>
                <a:spcPts val="600"/>
              </a:spcBef>
              <a:buNone/>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sum of the first </a:t>
            </a:r>
            <a:r>
              <a:rPr lang="en-US" i="1" dirty="0">
                <a:latin typeface="Times New Roman" panose="02020603050405020304" pitchFamily="18" charset="0"/>
                <a:cs typeface="Times New Roman" panose="02020603050405020304" pitchFamily="18" charset="0"/>
              </a:rPr>
              <a:t>n</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terms of the sequence is given </a:t>
            </a:r>
            <a:r>
              <a:rPr lang="en-US" dirty="0" smtClean="0">
                <a:latin typeface="Arial" panose="020B0604020202020204" pitchFamily="34" charset="0"/>
                <a:cs typeface="Arial" panose="020B0604020202020204" pitchFamily="34" charset="0"/>
              </a:rPr>
              <a:t>by </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lnSpc>
                <a:spcPct val="130000"/>
              </a:lnSpc>
              <a:buNone/>
            </a:pPr>
            <a:r>
              <a:rPr lang="en-US" dirty="0" smtClean="0">
                <a:latin typeface="Arial" panose="020B0604020202020204" pitchFamily="34" charset="0"/>
                <a:cs typeface="Arial" panose="020B0604020202020204" pitchFamily="34" charset="0"/>
              </a:rPr>
              <a:t>As </a:t>
            </a:r>
            <a:r>
              <a:rPr lang="en-US" i="1" dirty="0">
                <a:latin typeface="Times New Roman" panose="02020603050405020304" pitchFamily="18" charset="0"/>
                <a:cs typeface="Times New Roman" panose="02020603050405020304" pitchFamily="18" charset="0"/>
              </a:rPr>
              <a:t>n </a:t>
            </a:r>
            <a:r>
              <a:rPr lang="en-US" i="1" dirty="0">
                <a:latin typeface="Times New Roman"/>
                <a:cs typeface="Times New Roman"/>
              </a:rPr>
              <a:t>→∞</a:t>
            </a:r>
            <a:r>
              <a:rPr lang="en-US" i="1" dirty="0" smtClean="0">
                <a:latin typeface="Times New Roman"/>
                <a:cs typeface="Times New Roman"/>
              </a:rPr>
              <a:t>,		 </a:t>
            </a:r>
            <a:r>
              <a:rPr lang="en-US" dirty="0" smtClean="0">
                <a:latin typeface="Arial" panose="020B0604020202020204" pitchFamily="34" charset="0"/>
                <a:cs typeface="Arial" panose="020B0604020202020204" pitchFamily="34" charset="0"/>
              </a:rPr>
              <a:t>   and </a:t>
            </a:r>
            <a:r>
              <a:rPr lang="en-SG" i="1" dirty="0">
                <a:latin typeface="Times New Roman" panose="02020603050405020304" pitchFamily="18" charset="0"/>
                <a:cs typeface="Times New Roman" panose="02020603050405020304" pitchFamily="18" charset="0"/>
              </a:rPr>
              <a:t>S</a:t>
            </a:r>
            <a:r>
              <a:rPr lang="en-SG" i="1" baseline="-25000" dirty="0">
                <a:latin typeface="Times New Roman" panose="02020603050405020304" pitchFamily="18" charset="0"/>
                <a:cs typeface="Times New Roman" panose="02020603050405020304" pitchFamily="18" charset="0"/>
              </a:rPr>
              <a:t>n</a:t>
            </a:r>
            <a:r>
              <a:rPr lang="en-US" dirty="0">
                <a:latin typeface="Arial" panose="020B0604020202020204" pitchFamily="34" charset="0"/>
                <a:cs typeface="Arial" panose="020B0604020202020204" pitchFamily="34" charset="0"/>
              </a:rPr>
              <a:t> </a:t>
            </a:r>
            <a:r>
              <a:rPr lang="en-US" i="1" dirty="0" smtClean="0">
                <a:latin typeface="Times New Roman"/>
                <a:cs typeface="Times New Roman"/>
              </a:rPr>
              <a:t>→</a:t>
            </a:r>
            <a:r>
              <a:rPr lang="en-US" dirty="0" smtClean="0">
                <a:latin typeface="Times New Roman"/>
                <a:cs typeface="Times New Roman"/>
              </a:rPr>
              <a:t>2(1 – 0) = 2</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which is a finite </a:t>
            </a:r>
            <a:r>
              <a:rPr lang="en-US" dirty="0" smtClean="0">
                <a:latin typeface="Arial" panose="020B0604020202020204" pitchFamily="34" charset="0"/>
                <a:cs typeface="Arial" panose="020B0604020202020204" pitchFamily="34" charset="0"/>
              </a:rPr>
              <a:t>constant. We </a:t>
            </a:r>
            <a:r>
              <a:rPr lang="en-US" dirty="0">
                <a:latin typeface="Arial" panose="020B0604020202020204" pitchFamily="34" charset="0"/>
                <a:cs typeface="Arial" panose="020B0604020202020204" pitchFamily="34" charset="0"/>
              </a:rPr>
              <a:t>say that the geometric </a:t>
            </a:r>
            <a:r>
              <a:rPr lang="en-US" dirty="0" smtClean="0">
                <a:latin typeface="Arial" panose="020B0604020202020204" pitchFamily="34" charset="0"/>
                <a:cs typeface="Arial" panose="020B0604020202020204" pitchFamily="34" charset="0"/>
              </a:rPr>
              <a:t>series </a:t>
            </a:r>
            <a:r>
              <a:rPr lang="en-US" b="1" u="sng" dirty="0" smtClean="0">
                <a:latin typeface="Arial" panose="020B0604020202020204" pitchFamily="34" charset="0"/>
                <a:cs typeface="Arial" panose="020B0604020202020204" pitchFamily="34" charset="0"/>
              </a:rPr>
              <a:t>converges</a:t>
            </a:r>
            <a:r>
              <a:rPr lang="en-US" dirty="0">
                <a:latin typeface="Arial" panose="020B0604020202020204" pitchFamily="34" charset="0"/>
                <a:cs typeface="Arial" panose="020B0604020202020204" pitchFamily="34" charset="0"/>
              </a:rPr>
              <a:t>, and its </a:t>
            </a:r>
            <a:r>
              <a:rPr lang="en-US" b="1" u="sng" dirty="0" smtClean="0">
                <a:latin typeface="Arial" panose="020B0604020202020204" pitchFamily="34" charset="0"/>
                <a:cs typeface="Arial" panose="020B0604020202020204" pitchFamily="34" charset="0"/>
              </a:rPr>
              <a:t>sum </a:t>
            </a:r>
            <a:r>
              <a:rPr lang="en-US" b="1" u="sng" dirty="0">
                <a:latin typeface="Arial" panose="020B0604020202020204" pitchFamily="34" charset="0"/>
                <a:cs typeface="Arial" panose="020B0604020202020204" pitchFamily="34" charset="0"/>
              </a:rPr>
              <a:t>to infinity</a:t>
            </a:r>
            <a:r>
              <a:rPr lang="en-US" dirty="0">
                <a:latin typeface="Arial" panose="020B0604020202020204" pitchFamily="34" charset="0"/>
                <a:cs typeface="Arial" panose="020B0604020202020204" pitchFamily="34" charset="0"/>
              </a:rPr>
              <a:t> is 2. </a:t>
            </a:r>
          </a:p>
          <a:p>
            <a:pPr marL="0" indent="0">
              <a:buNone/>
            </a:pP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endParaRPr lang="en-GB" sz="2800" dirty="0"/>
          </a:p>
        </p:txBody>
      </p:sp>
      <p:sp>
        <p:nvSpPr>
          <p:cNvPr id="3" name="Title 2"/>
          <p:cNvSpPr>
            <a:spLocks noGrp="1"/>
          </p:cNvSpPr>
          <p:nvPr>
            <p:ph type="title"/>
          </p:nvPr>
        </p:nvSpPr>
        <p:spPr>
          <a:xfrm>
            <a:off x="665163" y="-86793"/>
            <a:ext cx="6983866" cy="604593"/>
          </a:xfrm>
        </p:spPr>
        <p:txBody>
          <a:bodyPr>
            <a:noAutofit/>
          </a:bodyPr>
          <a:lstStyle/>
          <a:p>
            <a:r>
              <a:rPr lang="en-US" dirty="0" smtClean="0">
                <a:latin typeface="Arial" panose="020B0604020202020204" pitchFamily="34" charset="0"/>
                <a:cs typeface="Arial" panose="020B0604020202020204" pitchFamily="34" charset="0"/>
              </a:rPr>
              <a:t>Sum to Infinity of an Infinite Geometric Sequence</a:t>
            </a:r>
            <a:endParaRPr lang="en-GB" dirty="0"/>
          </a:p>
        </p:txBody>
      </p:sp>
      <p:sp>
        <p:nvSpPr>
          <p:cNvPr id="4" name="Slide Number Placeholder 3"/>
          <p:cNvSpPr>
            <a:spLocks noGrp="1"/>
          </p:cNvSpPr>
          <p:nvPr>
            <p:ph type="sldNum" sz="quarter" idx="12"/>
          </p:nvPr>
        </p:nvSpPr>
        <p:spPr/>
        <p:txBody>
          <a:bodyPr/>
          <a:lstStyle/>
          <a:p>
            <a:fld id="{6767FADE-2612-3649-B495-F644A23F288B}" type="slidenum">
              <a:rPr lang="en-US" smtClean="0"/>
              <a:pPr/>
              <a:t>32</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53912692"/>
              </p:ext>
            </p:extLst>
          </p:nvPr>
        </p:nvGraphicFramePr>
        <p:xfrm>
          <a:off x="3234793" y="1661510"/>
          <a:ext cx="2588561" cy="752104"/>
        </p:xfrm>
        <a:graphic>
          <a:graphicData uri="http://schemas.openxmlformats.org/presentationml/2006/ole">
            <mc:AlternateContent xmlns:mc="http://schemas.openxmlformats.org/markup-compatibility/2006">
              <mc:Choice xmlns:v="urn:schemas-microsoft-com:vml" Requires="v">
                <p:oleObj spid="_x0000_s19630" name="Equation" r:id="rId3" imgW="1485720" imgH="444240" progId="Equation.3">
                  <p:embed/>
                </p:oleObj>
              </mc:Choice>
              <mc:Fallback>
                <p:oleObj name="Equation" r:id="rId3" imgW="1485720" imgH="444240" progId="Equation.3">
                  <p:embed/>
                  <p:pic>
                    <p:nvPicPr>
                      <p:cNvPr id="0" name=""/>
                      <p:cNvPicPr>
                        <a:picLocks noChangeAspect="1" noChangeArrowheads="1"/>
                      </p:cNvPicPr>
                      <p:nvPr/>
                    </p:nvPicPr>
                    <p:blipFill>
                      <a:blip r:embed="rId4"/>
                      <a:srcRect/>
                      <a:stretch>
                        <a:fillRect/>
                      </a:stretch>
                    </p:blipFill>
                    <p:spPr bwMode="auto">
                      <a:xfrm>
                        <a:off x="3234793" y="1661510"/>
                        <a:ext cx="2588561" cy="752104"/>
                      </a:xfrm>
                      <a:prstGeom prst="rect">
                        <a:avLst/>
                      </a:prstGeom>
                      <a:noFill/>
                      <a:ln>
                        <a:noFill/>
                      </a:ln>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32102354"/>
              </p:ext>
            </p:extLst>
          </p:nvPr>
        </p:nvGraphicFramePr>
        <p:xfrm>
          <a:off x="6974280" y="3398293"/>
          <a:ext cx="1896766" cy="732181"/>
        </p:xfrm>
        <a:graphic>
          <a:graphicData uri="http://schemas.openxmlformats.org/presentationml/2006/ole">
            <mc:AlternateContent xmlns:mc="http://schemas.openxmlformats.org/markup-compatibility/2006">
              <mc:Choice xmlns:v="urn:schemas-microsoft-com:vml" Requires="v">
                <p:oleObj spid="_x0000_s19631" name="Equation" r:id="rId5" imgW="990360" imgH="393480" progId="Equation.3">
                  <p:embed/>
                </p:oleObj>
              </mc:Choice>
              <mc:Fallback>
                <p:oleObj name="Equation" r:id="rId5" imgW="990360" imgH="393480" progId="Equation.3">
                  <p:embed/>
                  <p:pic>
                    <p:nvPicPr>
                      <p:cNvPr id="0" name=""/>
                      <p:cNvPicPr>
                        <a:picLocks noChangeAspect="1" noChangeArrowheads="1"/>
                      </p:cNvPicPr>
                      <p:nvPr/>
                    </p:nvPicPr>
                    <p:blipFill>
                      <a:blip r:embed="rId6"/>
                      <a:srcRect/>
                      <a:stretch>
                        <a:fillRect/>
                      </a:stretch>
                    </p:blipFill>
                    <p:spPr bwMode="auto">
                      <a:xfrm>
                        <a:off x="6974280" y="3398293"/>
                        <a:ext cx="1896766" cy="732181"/>
                      </a:xfrm>
                      <a:prstGeom prst="rect">
                        <a:avLst/>
                      </a:prstGeom>
                      <a:noFill/>
                      <a:ln>
                        <a:noFill/>
                      </a:ln>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273068154"/>
              </p:ext>
            </p:extLst>
          </p:nvPr>
        </p:nvGraphicFramePr>
        <p:xfrm>
          <a:off x="2628992" y="4361794"/>
          <a:ext cx="3987573" cy="1128149"/>
        </p:xfrm>
        <a:graphic>
          <a:graphicData uri="http://schemas.openxmlformats.org/presentationml/2006/ole">
            <mc:AlternateContent xmlns:mc="http://schemas.openxmlformats.org/markup-compatibility/2006">
              <mc:Choice xmlns:v="urn:schemas-microsoft-com:vml" Requires="v">
                <p:oleObj spid="_x0000_s19632" name="Equation" r:id="rId7" imgW="2616120" imgH="761760" progId="Equation.3">
                  <p:embed/>
                </p:oleObj>
              </mc:Choice>
              <mc:Fallback>
                <p:oleObj name="Equation" r:id="rId7" imgW="2616120" imgH="761760" progId="Equation.3">
                  <p:embed/>
                  <p:pic>
                    <p:nvPicPr>
                      <p:cNvPr id="0" name=""/>
                      <p:cNvPicPr>
                        <a:picLocks noChangeAspect="1" noChangeArrowheads="1"/>
                      </p:cNvPicPr>
                      <p:nvPr/>
                    </p:nvPicPr>
                    <p:blipFill>
                      <a:blip r:embed="rId8"/>
                      <a:srcRect/>
                      <a:stretch>
                        <a:fillRect/>
                      </a:stretch>
                    </p:blipFill>
                    <p:spPr bwMode="auto">
                      <a:xfrm>
                        <a:off x="2628992" y="4361794"/>
                        <a:ext cx="3987573" cy="1128149"/>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05713912"/>
              </p:ext>
            </p:extLst>
          </p:nvPr>
        </p:nvGraphicFramePr>
        <p:xfrm>
          <a:off x="2058120" y="5275121"/>
          <a:ext cx="793750" cy="620713"/>
        </p:xfrm>
        <a:graphic>
          <a:graphicData uri="http://schemas.openxmlformats.org/presentationml/2006/ole">
            <mc:AlternateContent xmlns:mc="http://schemas.openxmlformats.org/markup-compatibility/2006">
              <mc:Choice xmlns:v="urn:schemas-microsoft-com:vml" Requires="v">
                <p:oleObj spid="_x0000_s19633" name="Equation" r:id="rId9" imgW="520560" imgH="419040" progId="Equation.3">
                  <p:embed/>
                </p:oleObj>
              </mc:Choice>
              <mc:Fallback>
                <p:oleObj name="Equation" r:id="rId9" imgW="520560" imgH="419040" progId="Equation.3">
                  <p:embed/>
                  <p:pic>
                    <p:nvPicPr>
                      <p:cNvPr id="0" name=""/>
                      <p:cNvPicPr>
                        <a:picLocks noChangeAspect="1" noChangeArrowheads="1"/>
                      </p:cNvPicPr>
                      <p:nvPr/>
                    </p:nvPicPr>
                    <p:blipFill>
                      <a:blip r:embed="rId10"/>
                      <a:srcRect/>
                      <a:stretch>
                        <a:fillRect/>
                      </a:stretch>
                    </p:blipFill>
                    <p:spPr bwMode="auto">
                      <a:xfrm>
                        <a:off x="2058120" y="5275121"/>
                        <a:ext cx="7937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5747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4148" y="973817"/>
            <a:ext cx="7869452" cy="3046988"/>
          </a:xfrm>
          <a:prstGeom prst="rect">
            <a:avLst/>
          </a:prstGeom>
          <a:solidFill>
            <a:srgbClr val="FFFF00"/>
          </a:solidFill>
          <a:ln w="25400">
            <a:solidFill>
              <a:srgbClr val="FF0000"/>
            </a:solidFill>
          </a:ln>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Consider an infinite geometric series with first term </a:t>
            </a:r>
            <a:r>
              <a:rPr lang="en-US" sz="2400" i="1" dirty="0">
                <a:latin typeface="Times New Roman" panose="02020603050405020304" pitchFamily="18" charset="0"/>
                <a:cs typeface="Times New Roman" panose="02020603050405020304" pitchFamily="18" charset="0"/>
              </a:rPr>
              <a:t>a</a:t>
            </a:r>
            <a:r>
              <a:rPr lang="en-US" sz="2400" dirty="0" smtClean="0">
                <a:latin typeface="Arial" panose="020B0604020202020204" pitchFamily="34" charset="0"/>
                <a:cs typeface="Arial" panose="020B0604020202020204" pitchFamily="34" charset="0"/>
              </a:rPr>
              <a:t> and common ratio </a:t>
            </a:r>
            <a:r>
              <a:rPr lang="en-US" sz="2400" i="1" dirty="0" smtClean="0">
                <a:latin typeface="Times New Roman" panose="02020603050405020304" pitchFamily="18" charset="0"/>
                <a:cs typeface="Times New Roman" panose="02020603050405020304" pitchFamily="18" charset="0"/>
              </a:rPr>
              <a:t>r</a:t>
            </a:r>
            <a:r>
              <a:rPr lang="en-US" sz="24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If |</a:t>
            </a:r>
            <a:r>
              <a:rPr lang="en-US" sz="2400" i="1" dirty="0" smtClean="0">
                <a:latin typeface="Times New Roman" panose="02020603050405020304" pitchFamily="18" charset="0"/>
                <a:cs typeface="Times New Roman" panose="02020603050405020304" pitchFamily="18" charset="0"/>
              </a:rPr>
              <a:t>r|&lt;</a:t>
            </a:r>
            <a:r>
              <a:rPr lang="en-US" sz="2400" dirty="0" smtClean="0">
                <a:latin typeface="Times New Roman" panose="02020603050405020304" pitchFamily="18" charset="0"/>
                <a:cs typeface="Times New Roman" panose="02020603050405020304" pitchFamily="18" charset="0"/>
              </a:rPr>
              <a:t>1</a:t>
            </a:r>
            <a:r>
              <a:rPr lang="en-US" sz="2400" dirty="0" smtClean="0">
                <a:latin typeface="Arial" panose="020B0604020202020204" pitchFamily="34" charset="0"/>
                <a:cs typeface="Arial" panose="020B0604020202020204" pitchFamily="34" charset="0"/>
              </a:rPr>
              <a:t>,</a:t>
            </a:r>
            <a:r>
              <a:rPr lang="en-US" sz="2400" dirty="0" smtClean="0">
                <a:latin typeface="Times New Roman" panose="02020603050405020304" pitchFamily="18" charset="0"/>
                <a:cs typeface="Times New Roman" panose="02020603050405020304" pitchFamily="18" charset="0"/>
              </a:rPr>
              <a:t> </a:t>
            </a:r>
            <a:r>
              <a:rPr lang="en-US" sz="2400" dirty="0" smtClean="0">
                <a:latin typeface="Arial" panose="020B0604020202020204" pitchFamily="34" charset="0"/>
                <a:cs typeface="Arial" panose="020B0604020202020204" pitchFamily="34" charset="0"/>
              </a:rPr>
              <a:t>i.e. </a:t>
            </a:r>
            <a:r>
              <a:rPr lang="en-US" sz="2400" dirty="0" smtClean="0">
                <a:latin typeface="Times New Roman" panose="02020603050405020304" pitchFamily="18" charset="0"/>
                <a:cs typeface="Times New Roman" panose="02020603050405020304" pitchFamily="18" charset="0"/>
              </a:rPr>
              <a:t>–1</a:t>
            </a:r>
            <a:r>
              <a:rPr lang="en-US" sz="2400" i="1" dirty="0" smtClean="0">
                <a:latin typeface="Times New Roman" panose="02020603050405020304" pitchFamily="18" charset="0"/>
                <a:cs typeface="Times New Roman" panose="02020603050405020304" pitchFamily="18" charset="0"/>
              </a:rPr>
              <a:t>&lt; r &lt;</a:t>
            </a:r>
            <a:r>
              <a:rPr lang="en-US" sz="2400" dirty="0" smtClean="0">
                <a:latin typeface="Times New Roman" panose="02020603050405020304" pitchFamily="18" charset="0"/>
                <a:cs typeface="Times New Roman" panose="02020603050405020304" pitchFamily="18" charset="0"/>
              </a:rPr>
              <a:t>1</a:t>
            </a:r>
            <a:r>
              <a:rPr lang="en-US" sz="2400" dirty="0" smtClean="0">
                <a:latin typeface="Arial" panose="020B0604020202020204" pitchFamily="34" charset="0"/>
                <a:cs typeface="Arial" panose="020B0604020202020204" pitchFamily="34" charset="0"/>
              </a:rPr>
              <a:t>, the geometric series </a:t>
            </a:r>
            <a:r>
              <a:rPr lang="en-US" sz="2400" b="1" dirty="0" smtClean="0">
                <a:latin typeface="Arial" panose="020B0604020202020204" pitchFamily="34" charset="0"/>
                <a:cs typeface="Arial" panose="020B0604020202020204" pitchFamily="34" charset="0"/>
              </a:rPr>
              <a:t>converges</a:t>
            </a:r>
            <a:r>
              <a:rPr lang="en-US" sz="2400" dirty="0" smtClean="0">
                <a:latin typeface="Arial" panose="020B0604020202020204" pitchFamily="34" charset="0"/>
                <a:cs typeface="Arial" panose="020B0604020202020204" pitchFamily="34" charset="0"/>
              </a:rPr>
              <a:t> and its sum to infinity (denoted by </a:t>
            </a:r>
            <a:r>
              <a:rPr lang="en-SG" sz="2400" i="1" dirty="0" smtClean="0">
                <a:latin typeface="Times New Roman" panose="02020603050405020304" pitchFamily="18" charset="0"/>
                <a:cs typeface="Times New Roman" panose="02020603050405020304" pitchFamily="18" charset="0"/>
              </a:rPr>
              <a:t>S</a:t>
            </a:r>
            <a:r>
              <a:rPr lang="en-SG" sz="2400" i="1" baseline="-25000" dirty="0">
                <a:latin typeface="Times New Roman" panose="02020603050405020304" pitchFamily="18" charset="0"/>
                <a:cs typeface="Times New Roman" panose="02020603050405020304" pitchFamily="18" charset="0"/>
              </a:rPr>
              <a:t>∞</a:t>
            </a:r>
            <a:r>
              <a:rPr lang="en-US" sz="2400" dirty="0" smtClean="0">
                <a:latin typeface="Arial" panose="020B0604020202020204" pitchFamily="34" charset="0"/>
                <a:cs typeface="Arial" panose="020B0604020202020204" pitchFamily="34" charset="0"/>
              </a:rPr>
              <a:t>) is given by </a:t>
            </a:r>
          </a:p>
          <a:p>
            <a:pPr marL="342900" indent="-342900">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If |</a:t>
            </a:r>
            <a:r>
              <a:rPr lang="en-US" sz="2400" i="1" dirty="0" smtClean="0">
                <a:latin typeface="Times New Roman" panose="02020603050405020304" pitchFamily="18" charset="0"/>
                <a:cs typeface="Times New Roman" panose="02020603050405020304" pitchFamily="18" charset="0"/>
              </a:rPr>
              <a:t>r|&gt;</a:t>
            </a:r>
            <a:r>
              <a:rPr lang="en-US" sz="2400" dirty="0" smtClean="0">
                <a:latin typeface="Times New Roman" panose="02020603050405020304" pitchFamily="18" charset="0"/>
                <a:cs typeface="Times New Roman" panose="02020603050405020304" pitchFamily="18" charset="0"/>
              </a:rPr>
              <a:t>1</a:t>
            </a:r>
            <a:r>
              <a:rPr lang="en-US" sz="2400" dirty="0" smtClean="0">
                <a:latin typeface="Arial" panose="020B0604020202020204" pitchFamily="34" charset="0"/>
                <a:cs typeface="Arial" panose="020B0604020202020204" pitchFamily="34" charset="0"/>
              </a:rPr>
              <a:t>, the geometric series </a:t>
            </a:r>
            <a:r>
              <a:rPr lang="en-US" sz="2400" b="1" dirty="0" smtClean="0">
                <a:latin typeface="Arial" panose="020B0604020202020204" pitchFamily="34" charset="0"/>
                <a:cs typeface="Arial" panose="020B0604020202020204" pitchFamily="34" charset="0"/>
              </a:rPr>
              <a:t>diverges</a:t>
            </a:r>
            <a:r>
              <a:rPr lang="en-US" sz="2400" dirty="0" smtClean="0">
                <a:latin typeface="Arial" panose="020B0604020202020204" pitchFamily="34" charset="0"/>
                <a:cs typeface="Arial" panose="020B0604020202020204" pitchFamily="34" charset="0"/>
              </a:rPr>
              <a:t> and there is no sum to infinity. </a:t>
            </a:r>
          </a:p>
        </p:txBody>
      </p:sp>
      <p:sp>
        <p:nvSpPr>
          <p:cNvPr id="8" name="TextBox 7"/>
          <p:cNvSpPr txBox="1"/>
          <p:nvPr/>
        </p:nvSpPr>
        <p:spPr>
          <a:xfrm>
            <a:off x="665163" y="4094470"/>
            <a:ext cx="7869452" cy="2092881"/>
          </a:xfrm>
          <a:prstGeom prst="rect">
            <a:avLst/>
          </a:prstGeom>
          <a:no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[Proof]</a:t>
            </a:r>
          </a:p>
          <a:p>
            <a:r>
              <a:rPr lang="en-US" sz="2400" dirty="0" smtClean="0">
                <a:latin typeface="Arial" panose="020B0604020202020204" pitchFamily="34" charset="0"/>
                <a:cs typeface="Arial" panose="020B0604020202020204" pitchFamily="34" charset="0"/>
              </a:rPr>
              <a:t>Consider an infinite geometric sequence: </a:t>
            </a:r>
            <a:r>
              <a:rPr lang="en-US" sz="2400" i="1" dirty="0" smtClean="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ar</a:t>
            </a:r>
            <a:r>
              <a:rPr lang="en-US" sz="2400" i="1" dirty="0">
                <a:latin typeface="Times New Roman" panose="02020603050405020304" pitchFamily="18" charset="0"/>
                <a:cs typeface="Times New Roman" panose="02020603050405020304" pitchFamily="18" charset="0"/>
              </a:rPr>
              <a:t>, ar</a:t>
            </a:r>
            <a:r>
              <a:rPr lang="en-US" sz="2400" baseline="30000" dirty="0">
                <a:latin typeface="Times New Roman" panose="020206030504050203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The sum of the first </a:t>
            </a:r>
            <a:r>
              <a:rPr lang="en-US" sz="2400" i="1" dirty="0">
                <a:latin typeface="Times New Roman" panose="02020603050405020304" pitchFamily="18" charset="0"/>
                <a:cs typeface="Times New Roman" panose="02020603050405020304" pitchFamily="18" charset="0"/>
              </a:rPr>
              <a:t>n</a:t>
            </a:r>
            <a:r>
              <a:rPr lang="en-US" sz="2400" i="1" dirty="0" smtClean="0">
                <a:latin typeface="Times New Roman" panose="02020603050405020304" pitchFamily="18" charset="0"/>
                <a:cs typeface="Times New Roman" panose="02020603050405020304" pitchFamily="18" charset="0"/>
              </a:rPr>
              <a:t> </a:t>
            </a:r>
            <a:r>
              <a:rPr lang="en-US" sz="2400" dirty="0" smtClean="0">
                <a:latin typeface="Arial" panose="020B0604020202020204" pitchFamily="34" charset="0"/>
                <a:cs typeface="Arial" panose="020B0604020202020204" pitchFamily="34" charset="0"/>
              </a:rPr>
              <a:t>terms of this sequence is </a:t>
            </a:r>
          </a:p>
          <a:p>
            <a:pPr>
              <a:spcBef>
                <a:spcPts val="600"/>
              </a:spcBef>
            </a:pPr>
            <a:r>
              <a:rPr lang="en-US" sz="2400" dirty="0" smtClean="0">
                <a:latin typeface="Arial" panose="020B0604020202020204" pitchFamily="34" charset="0"/>
                <a:cs typeface="Arial" panose="020B0604020202020204" pitchFamily="34" charset="0"/>
              </a:rPr>
              <a:t>If </a:t>
            </a:r>
            <a:r>
              <a:rPr lang="en-US" sz="2400" dirty="0">
                <a:latin typeface="Times New Roman" panose="02020603050405020304" pitchFamily="18" charset="0"/>
                <a:cs typeface="Times New Roman" panose="02020603050405020304" pitchFamily="18" charset="0"/>
              </a:rPr>
              <a:t>–1</a:t>
            </a:r>
            <a:r>
              <a:rPr lang="en-US" sz="2400" i="1" dirty="0" smtClean="0">
                <a:latin typeface="Times New Roman" panose="02020603050405020304" pitchFamily="18" charset="0"/>
                <a:cs typeface="Times New Roman" panose="02020603050405020304" pitchFamily="18" charset="0"/>
              </a:rPr>
              <a:t>&lt; r </a:t>
            </a:r>
            <a:r>
              <a:rPr lang="en-US" sz="2400" i="1" dirty="0">
                <a:latin typeface="Times New Roman" panose="02020603050405020304" pitchFamily="18" charset="0"/>
                <a:cs typeface="Times New Roman" panose="02020603050405020304" pitchFamily="18" charset="0"/>
              </a:rPr>
              <a:t>&lt;</a:t>
            </a:r>
            <a:r>
              <a:rPr lang="en-US" sz="2400" dirty="0" smtClean="0">
                <a:latin typeface="Times New Roman" panose="02020603050405020304" pitchFamily="18" charset="0"/>
                <a:cs typeface="Times New Roman" panose="02020603050405020304" pitchFamily="18" charset="0"/>
              </a:rPr>
              <a:t>1, </a:t>
            </a:r>
            <a:r>
              <a:rPr lang="en-US" sz="2400" dirty="0" smtClean="0">
                <a:latin typeface="Arial" panose="020B0604020202020204" pitchFamily="34" charset="0"/>
                <a:cs typeface="Arial" panose="020B0604020202020204" pitchFamily="34" charset="0"/>
              </a:rPr>
              <a:t>then as </a:t>
            </a:r>
            <a:r>
              <a:rPr lang="en-US" sz="2400" i="1" dirty="0">
                <a:latin typeface="Times New Roman" panose="02020603050405020304" pitchFamily="18" charset="0"/>
                <a:cs typeface="Times New Roman" panose="02020603050405020304" pitchFamily="18" charset="0"/>
              </a:rPr>
              <a:t>n </a:t>
            </a:r>
            <a:r>
              <a:rPr lang="en-US" sz="2400" i="1" dirty="0" smtClean="0">
                <a:latin typeface="Times New Roman"/>
                <a:cs typeface="Times New Roman"/>
              </a:rPr>
              <a:t>→∞, </a:t>
            </a:r>
            <a:r>
              <a:rPr lang="en-US" sz="2400" i="1" dirty="0" smtClean="0">
                <a:latin typeface="Times New Roman" panose="02020603050405020304" pitchFamily="18" charset="0"/>
                <a:cs typeface="Times New Roman" panose="02020603050405020304" pitchFamily="18" charset="0"/>
              </a:rPr>
              <a:t>r</a:t>
            </a:r>
            <a:r>
              <a:rPr lang="en-US" sz="2400" i="1" baseline="30000" dirty="0" smtClean="0">
                <a:latin typeface="Times New Roman" panose="02020603050405020304" pitchFamily="18" charset="0"/>
                <a:cs typeface="Times New Roman" panose="02020603050405020304" pitchFamily="18" charset="0"/>
              </a:rPr>
              <a:t>n</a:t>
            </a:r>
            <a:r>
              <a:rPr lang="en-US" sz="2400" i="1" dirty="0" smtClean="0">
                <a:latin typeface="Times New Roman"/>
                <a:cs typeface="Times New Roman"/>
              </a:rPr>
              <a:t>→</a:t>
            </a:r>
            <a:r>
              <a:rPr lang="en-US" sz="2400" dirty="0" smtClean="0">
                <a:latin typeface="Times New Roman"/>
                <a:cs typeface="Times New Roman"/>
              </a:rPr>
              <a:t>0</a:t>
            </a:r>
          </a:p>
          <a:p>
            <a:pPr>
              <a:spcBef>
                <a:spcPts val="600"/>
              </a:spcBef>
            </a:pPr>
            <a:r>
              <a:rPr lang="en-US" sz="2400" dirty="0" smtClean="0">
                <a:latin typeface="Arial" panose="020B0604020202020204" pitchFamily="34" charset="0"/>
                <a:cs typeface="Arial" panose="020B0604020202020204" pitchFamily="34" charset="0"/>
              </a:rPr>
              <a:t>hence</a:t>
            </a:r>
          </a:p>
        </p:txBody>
      </p:sp>
      <p:sp>
        <p:nvSpPr>
          <p:cNvPr id="4" name="Slide Number Placeholder 3"/>
          <p:cNvSpPr>
            <a:spLocks noGrp="1"/>
          </p:cNvSpPr>
          <p:nvPr>
            <p:ph type="sldNum" sz="quarter" idx="12"/>
          </p:nvPr>
        </p:nvSpPr>
        <p:spPr/>
        <p:txBody>
          <a:bodyPr/>
          <a:lstStyle/>
          <a:p>
            <a:fld id="{6767FADE-2612-3649-B495-F644A23F288B}" type="slidenum">
              <a:rPr lang="en-US" smtClean="0"/>
              <a:pPr/>
              <a:t>33</a:t>
            </a:fld>
            <a:endParaRPr lang="en-US"/>
          </a:p>
        </p:txBody>
      </p:sp>
      <p:sp>
        <p:nvSpPr>
          <p:cNvPr id="9" name="Title 2"/>
          <p:cNvSpPr>
            <a:spLocks noGrp="1"/>
          </p:cNvSpPr>
          <p:nvPr>
            <p:ph type="title"/>
          </p:nvPr>
        </p:nvSpPr>
        <p:spPr>
          <a:xfrm>
            <a:off x="665163" y="-86793"/>
            <a:ext cx="6983866" cy="604593"/>
          </a:xfrm>
        </p:spPr>
        <p:txBody>
          <a:bodyPr>
            <a:noAutofit/>
          </a:bodyPr>
          <a:lstStyle/>
          <a:p>
            <a:r>
              <a:rPr lang="en-US" dirty="0" smtClean="0">
                <a:latin typeface="Arial" panose="020B0604020202020204" pitchFamily="34" charset="0"/>
                <a:cs typeface="Arial" panose="020B0604020202020204" pitchFamily="34" charset="0"/>
              </a:rPr>
              <a:t>Sum to Infinity of an Infinite Geometric Sequence</a:t>
            </a:r>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1732291811"/>
              </p:ext>
            </p:extLst>
          </p:nvPr>
        </p:nvGraphicFramePr>
        <p:xfrm>
          <a:off x="3669730" y="2460268"/>
          <a:ext cx="1352646" cy="767769"/>
        </p:xfrm>
        <a:graphic>
          <a:graphicData uri="http://schemas.openxmlformats.org/presentationml/2006/ole">
            <mc:AlternateContent xmlns:mc="http://schemas.openxmlformats.org/markup-compatibility/2006">
              <mc:Choice xmlns:v="urn:schemas-microsoft-com:vml" Requires="v">
                <p:oleObj spid="_x0000_s20624" name="Equation" r:id="rId3" imgW="672840" imgH="393480" progId="Equation.3">
                  <p:embed/>
                </p:oleObj>
              </mc:Choice>
              <mc:Fallback>
                <p:oleObj name="Equation" r:id="rId3" imgW="672840" imgH="393480" progId="Equation.3">
                  <p:embed/>
                  <p:pic>
                    <p:nvPicPr>
                      <p:cNvPr id="0" name=""/>
                      <p:cNvPicPr>
                        <a:picLocks noChangeAspect="1" noChangeArrowheads="1"/>
                      </p:cNvPicPr>
                      <p:nvPr/>
                    </p:nvPicPr>
                    <p:blipFill>
                      <a:blip r:embed="rId4"/>
                      <a:srcRect/>
                      <a:stretch>
                        <a:fillRect/>
                      </a:stretch>
                    </p:blipFill>
                    <p:spPr bwMode="auto">
                      <a:xfrm>
                        <a:off x="3669730" y="2460268"/>
                        <a:ext cx="1352646" cy="767769"/>
                      </a:xfrm>
                      <a:prstGeom prst="rect">
                        <a:avLst/>
                      </a:prstGeom>
                      <a:solidFill>
                        <a:srgbClr val="FFC000"/>
                      </a:solidFill>
                      <a:ln>
                        <a:solidFill>
                          <a:schemeClr val="tx1"/>
                        </a:solidFill>
                      </a:ln>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42613843"/>
              </p:ext>
            </p:extLst>
          </p:nvPr>
        </p:nvGraphicFramePr>
        <p:xfrm>
          <a:off x="7104309" y="4634486"/>
          <a:ext cx="1631442" cy="770027"/>
        </p:xfrm>
        <a:graphic>
          <a:graphicData uri="http://schemas.openxmlformats.org/presentationml/2006/ole">
            <mc:AlternateContent xmlns:mc="http://schemas.openxmlformats.org/markup-compatibility/2006">
              <mc:Choice xmlns:v="urn:schemas-microsoft-com:vml" Requires="v">
                <p:oleObj spid="_x0000_s20625" name="Equation" r:id="rId5" imgW="914400" imgH="444240" progId="Equation.3">
                  <p:embed/>
                </p:oleObj>
              </mc:Choice>
              <mc:Fallback>
                <p:oleObj name="Equation" r:id="rId5" imgW="914400" imgH="444240" progId="Equation.3">
                  <p:embed/>
                  <p:pic>
                    <p:nvPicPr>
                      <p:cNvPr id="0" name=""/>
                      <p:cNvPicPr>
                        <a:picLocks noChangeAspect="1" noChangeArrowheads="1"/>
                      </p:cNvPicPr>
                      <p:nvPr/>
                    </p:nvPicPr>
                    <p:blipFill>
                      <a:blip r:embed="rId6"/>
                      <a:srcRect/>
                      <a:stretch>
                        <a:fillRect/>
                      </a:stretch>
                    </p:blipFill>
                    <p:spPr bwMode="auto">
                      <a:xfrm>
                        <a:off x="7104309" y="4634486"/>
                        <a:ext cx="1631442" cy="770027"/>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829731769"/>
              </p:ext>
            </p:extLst>
          </p:nvPr>
        </p:nvGraphicFramePr>
        <p:xfrm>
          <a:off x="2164449" y="5824224"/>
          <a:ext cx="2435440" cy="726254"/>
        </p:xfrm>
        <a:graphic>
          <a:graphicData uri="http://schemas.openxmlformats.org/presentationml/2006/ole">
            <mc:AlternateContent xmlns:mc="http://schemas.openxmlformats.org/markup-compatibility/2006">
              <mc:Choice xmlns:v="urn:schemas-microsoft-com:vml" Requires="v">
                <p:oleObj spid="_x0000_s20626" name="Equation" r:id="rId7" imgW="1282680" imgH="393480" progId="Equation.3">
                  <p:embed/>
                </p:oleObj>
              </mc:Choice>
              <mc:Fallback>
                <p:oleObj name="Equation" r:id="rId7" imgW="1282680" imgH="393480" progId="Equation.3">
                  <p:embed/>
                  <p:pic>
                    <p:nvPicPr>
                      <p:cNvPr id="0" name=""/>
                      <p:cNvPicPr>
                        <a:picLocks noChangeAspect="1" noChangeArrowheads="1"/>
                      </p:cNvPicPr>
                      <p:nvPr/>
                    </p:nvPicPr>
                    <p:blipFill>
                      <a:blip r:embed="rId8"/>
                      <a:srcRect/>
                      <a:stretch>
                        <a:fillRect/>
                      </a:stretch>
                    </p:blipFill>
                    <p:spPr bwMode="auto">
                      <a:xfrm>
                        <a:off x="2164449" y="5824224"/>
                        <a:ext cx="2435440" cy="72625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65696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5610" y="2785501"/>
            <a:ext cx="7781518" cy="3416320"/>
          </a:xfrm>
          <a:prstGeom prst="rect">
            <a:avLst/>
          </a:prstGeom>
          <a:solidFill>
            <a:schemeClr val="accent5">
              <a:lumMod val="20000"/>
              <a:lumOff val="80000"/>
            </a:schemeClr>
          </a:solidFill>
        </p:spPr>
        <p:txBody>
          <a:bodyPr wrap="square" rtlCol="0">
            <a:spAutoFit/>
          </a:bodyPr>
          <a:lstStyle/>
          <a:p>
            <a:r>
              <a:rPr lang="en-US" sz="2400" b="1" dirty="0" smtClean="0">
                <a:latin typeface="Arial" panose="020B0604020202020204" pitchFamily="34" charset="0"/>
                <a:cs typeface="Arial" panose="020B0604020202020204" pitchFamily="34" charset="0"/>
              </a:rPr>
              <a:t>[Solution]</a:t>
            </a:r>
          </a:p>
          <a:p>
            <a:pPr marL="514350" indent="-514350">
              <a:buAutoNum type="romanLcParenBoth"/>
            </a:pPr>
            <a:r>
              <a:rPr lang="en-US" sz="2400" dirty="0">
                <a:latin typeface="Arial" panose="020B0604020202020204" pitchFamily="34" charset="0"/>
                <a:cs typeface="Arial" panose="020B0604020202020204" pitchFamily="34" charset="0"/>
              </a:rPr>
              <a:t>Since </a:t>
            </a:r>
            <a:r>
              <a:rPr lang="en-US" sz="2400" i="1" dirty="0">
                <a:latin typeface="Times New Roman" panose="02020603050405020304" pitchFamily="18" charset="0"/>
                <a:cs typeface="Times New Roman" panose="02020603050405020304" pitchFamily="18" charset="0"/>
              </a:rPr>
              <a:t>r &lt;</a:t>
            </a:r>
            <a:r>
              <a:rPr lang="en-US" sz="2400" dirty="0">
                <a:latin typeface="Times New Roman" panose="02020603050405020304" pitchFamily="18" charset="0"/>
                <a:cs typeface="Times New Roman" panose="02020603050405020304" pitchFamily="18" charset="0"/>
              </a:rPr>
              <a:t>1, </a:t>
            </a:r>
            <a:r>
              <a:rPr lang="en-US" sz="2400" dirty="0" smtClean="0">
                <a:latin typeface="Arial" panose="020B0604020202020204" pitchFamily="34" charset="0"/>
                <a:cs typeface="Arial" panose="020B0604020202020204" pitchFamily="34" charset="0"/>
              </a:rPr>
              <a:t>use </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for </a:t>
            </a:r>
            <a:r>
              <a:rPr lang="en-US" sz="2400" dirty="0">
                <a:latin typeface="Arial" panose="020B0604020202020204" pitchFamily="34" charset="0"/>
                <a:cs typeface="Arial" panose="020B0604020202020204" pitchFamily="34" charset="0"/>
              </a:rPr>
              <a:t>easier computation.</a:t>
            </a:r>
          </a:p>
          <a:p>
            <a:pPr algn="just"/>
            <a:r>
              <a:rPr lang="en-US" sz="2400" dirty="0">
                <a:solidFill>
                  <a:srgbClr val="FF0000"/>
                </a:solidFill>
                <a:latin typeface="Arial" panose="020B0604020202020204" pitchFamily="34" charset="0"/>
                <a:cs typeface="Arial" panose="020B0604020202020204" pitchFamily="34" charset="0"/>
              </a:rPr>
              <a:t>	</a:t>
            </a:r>
          </a:p>
          <a:p>
            <a:pPr algn="just"/>
            <a:endParaRPr lang="en-US" sz="2400" dirty="0">
              <a:solidFill>
                <a:srgbClr val="FF0000"/>
              </a:solidFill>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marL="514350" indent="-514350">
              <a:buFontTx/>
              <a:buAutoNum type="romanLcParenBoth" startAt="2"/>
            </a:pPr>
            <a:r>
              <a:rPr lang="en-US" sz="2400" dirty="0" smtClean="0">
                <a:latin typeface="Arial" panose="020B0604020202020204" pitchFamily="34" charset="0"/>
                <a:cs typeface="Arial" panose="020B0604020202020204" pitchFamily="34" charset="0"/>
              </a:rPr>
              <a:t>|</a:t>
            </a:r>
            <a:r>
              <a:rPr lang="en-US" sz="2400" i="1" dirty="0">
                <a:latin typeface="Times New Roman" panose="02020603050405020304" pitchFamily="18" charset="0"/>
                <a:cs typeface="Times New Roman" panose="02020603050405020304" pitchFamily="18" charset="0"/>
              </a:rPr>
              <a:t>r|= |–</a:t>
            </a:r>
            <a:r>
              <a:rPr lang="en-US" sz="2400" dirty="0">
                <a:latin typeface="Times New Roman" panose="02020603050405020304" pitchFamily="18" charset="0"/>
                <a:cs typeface="Times New Roman" panose="02020603050405020304" pitchFamily="18" charset="0"/>
              </a:rPr>
              <a:t>0.5| = 0.5 &lt;1</a:t>
            </a:r>
            <a:r>
              <a:rPr lang="en-US" sz="2400" dirty="0">
                <a:latin typeface="Arial" panose="020B0604020202020204" pitchFamily="34" charset="0"/>
                <a:cs typeface="Arial" panose="020B0604020202020204" pitchFamily="34" charset="0"/>
              </a:rPr>
              <a:t>. Hence, sum to infinity </a:t>
            </a:r>
            <a:r>
              <a:rPr lang="en-US" sz="2400" dirty="0" smtClean="0">
                <a:latin typeface="Arial" panose="020B0604020202020204" pitchFamily="34" charset="0"/>
                <a:cs typeface="Arial" panose="020B0604020202020204" pitchFamily="34" charset="0"/>
              </a:rPr>
              <a:t>exists</a:t>
            </a:r>
            <a:r>
              <a:rPr lang="en-US" sz="2400" dirty="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endParaRPr lang="en-US" sz="2400" i="1" dirty="0" smtClean="0">
              <a:latin typeface="Times New Roman" panose="02020603050405020304" pitchFamily="18" charset="0"/>
              <a:cs typeface="Times New Roman" panose="02020603050405020304" pitchFamily="18" charset="0"/>
            </a:endParaRPr>
          </a:p>
          <a:p>
            <a:endParaRPr lang="en-SG" sz="2400" dirty="0" smtClean="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p:txBody>
      </p:sp>
      <p:sp>
        <p:nvSpPr>
          <p:cNvPr id="5" name="Content Placeholder 4"/>
          <p:cNvSpPr>
            <a:spLocks noGrp="1"/>
          </p:cNvSpPr>
          <p:nvPr>
            <p:ph sz="quarter" idx="13"/>
          </p:nvPr>
        </p:nvSpPr>
        <p:spPr>
          <a:xfrm>
            <a:off x="665610" y="961188"/>
            <a:ext cx="7781518" cy="2220105"/>
          </a:xfrm>
        </p:spPr>
        <p:txBody>
          <a:bodyPr/>
          <a:lstStyle/>
          <a:p>
            <a:pPr marL="0" indent="0" algn="just">
              <a:buNone/>
            </a:pPr>
            <a:r>
              <a:rPr lang="en-US" b="1" dirty="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Example]</a:t>
            </a:r>
            <a:r>
              <a:rPr lang="en-US" b="1"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infinite geometric sequence has first term</a:t>
            </a:r>
            <a:r>
              <a:rPr lang="en-US" dirty="0" smtClean="0">
                <a:latin typeface="Arial" panose="020B0604020202020204" pitchFamily="34" charset="0"/>
                <a:cs typeface="Arial" panose="020B0604020202020204" pitchFamily="34" charset="0"/>
              </a:rPr>
              <a:t>, </a:t>
            </a:r>
            <a:r>
              <a:rPr lang="en-US" i="1" dirty="0" smtClean="0">
                <a:latin typeface="Times New Roman" panose="02020603050405020304" pitchFamily="18" charset="0"/>
                <a:cs typeface="Times New Roman" panose="02020603050405020304" pitchFamily="18" charset="0"/>
              </a:rPr>
              <a:t>a = </a:t>
            </a:r>
            <a:r>
              <a:rPr lang="en-US" dirty="0" smtClean="0">
                <a:latin typeface="Times New Roman" panose="02020603050405020304" pitchFamily="18" charset="0"/>
                <a:cs typeface="Times New Roman" panose="02020603050405020304" pitchFamily="18" charset="0"/>
              </a:rPr>
              <a:t>3</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common ratio</a:t>
            </a:r>
            <a:r>
              <a:rPr lang="en-US" dirty="0" smtClean="0">
                <a:latin typeface="Arial" panose="020B0604020202020204" pitchFamily="34" charset="0"/>
                <a:cs typeface="Arial" panose="020B0604020202020204" pitchFamily="34" charset="0"/>
              </a:rPr>
              <a:t>, </a:t>
            </a:r>
            <a:r>
              <a:rPr lang="en-US" i="1" dirty="0" smtClean="0">
                <a:latin typeface="Times New Roman" panose="02020603050405020304" pitchFamily="18" charset="0"/>
                <a:cs typeface="Times New Roman" panose="02020603050405020304" pitchFamily="18" charset="0"/>
              </a:rPr>
              <a:t>r = –</a:t>
            </a:r>
            <a:r>
              <a:rPr lang="en-US" dirty="0" smtClean="0">
                <a:latin typeface="Times New Roman" panose="02020603050405020304" pitchFamily="18" charset="0"/>
                <a:cs typeface="Times New Roman" panose="02020603050405020304" pitchFamily="18" charset="0"/>
              </a:rPr>
              <a:t>0.5.</a:t>
            </a:r>
            <a:r>
              <a:rPr lang="en-US" dirty="0" smtClean="0">
                <a:latin typeface="Arial" panose="020B0604020202020204" pitchFamily="34" charset="0"/>
                <a:cs typeface="Arial" panose="020B0604020202020204" pitchFamily="34" charset="0"/>
              </a:rPr>
              <a:t> Determine </a:t>
            </a:r>
            <a:r>
              <a:rPr lang="en-US" dirty="0">
                <a:latin typeface="Arial" panose="020B0604020202020204" pitchFamily="34" charset="0"/>
                <a:cs typeface="Arial" panose="020B0604020202020204" pitchFamily="34" charset="0"/>
              </a:rPr>
              <a:t>the </a:t>
            </a:r>
          </a:p>
          <a:p>
            <a:pPr marL="514350" indent="-514350" algn="just">
              <a:buAutoNum type="romanLcParenBoth"/>
            </a:pPr>
            <a:r>
              <a:rPr lang="en-US" dirty="0" smtClean="0">
                <a:latin typeface="Arial" panose="020B0604020202020204" pitchFamily="34" charset="0"/>
                <a:cs typeface="Arial" panose="020B0604020202020204" pitchFamily="34" charset="0"/>
              </a:rPr>
              <a:t>sum </a:t>
            </a:r>
            <a:r>
              <a:rPr lang="en-US" dirty="0">
                <a:latin typeface="Arial" panose="020B0604020202020204" pitchFamily="34" charset="0"/>
                <a:cs typeface="Arial" panose="020B0604020202020204" pitchFamily="34" charset="0"/>
              </a:rPr>
              <a:t>of its first 6 terms, </a:t>
            </a:r>
            <a:r>
              <a:rPr lang="en-US" dirty="0" smtClean="0">
                <a:latin typeface="Arial" panose="020B0604020202020204" pitchFamily="34" charset="0"/>
                <a:cs typeface="Arial" panose="020B0604020202020204" pitchFamily="34" charset="0"/>
              </a:rPr>
              <a:t>and</a:t>
            </a:r>
          </a:p>
          <a:p>
            <a:pPr marL="514350" indent="-514350" algn="just">
              <a:buAutoNum type="romanLcParenBoth"/>
            </a:pPr>
            <a:r>
              <a:rPr lang="en-US" dirty="0" smtClean="0">
                <a:latin typeface="Arial" panose="020B0604020202020204" pitchFamily="34" charset="0"/>
                <a:cs typeface="Arial" panose="020B0604020202020204" pitchFamily="34" charset="0"/>
              </a:rPr>
              <a:t>its </a:t>
            </a:r>
            <a:r>
              <a:rPr lang="en-US" dirty="0">
                <a:latin typeface="Arial" panose="020B0604020202020204" pitchFamily="34" charset="0"/>
                <a:cs typeface="Arial" panose="020B0604020202020204" pitchFamily="34" charset="0"/>
              </a:rPr>
              <a:t>sum to infinity. </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665163" y="-67949"/>
            <a:ext cx="7230608" cy="604593"/>
          </a:xfrm>
        </p:spPr>
        <p:txBody>
          <a:bodyPr>
            <a:noAutofit/>
          </a:bodyPr>
          <a:lstStyle/>
          <a:p>
            <a:r>
              <a:rPr lang="en-US" dirty="0">
                <a:latin typeface="Arial" panose="020B0604020202020204" pitchFamily="34" charset="0"/>
                <a:cs typeface="Arial" panose="020B0604020202020204" pitchFamily="34" charset="0"/>
              </a:rPr>
              <a:t>Sum of first </a:t>
            </a:r>
            <a:r>
              <a:rPr lang="en-US" i="1" dirty="0">
                <a:latin typeface="Times New Roman" panose="02020603050405020304" pitchFamily="18" charset="0"/>
                <a:cs typeface="Times New Roman" panose="02020603050405020304" pitchFamily="18" charset="0"/>
              </a:rPr>
              <a:t>n </a:t>
            </a:r>
            <a:r>
              <a:rPr lang="en-US" dirty="0" smtClean="0">
                <a:latin typeface="Arial" panose="020B0604020202020204" pitchFamily="34" charset="0"/>
                <a:cs typeface="Arial" panose="020B0604020202020204" pitchFamily="34" charset="0"/>
              </a:rPr>
              <a:t>terms </a:t>
            </a:r>
            <a:r>
              <a:rPr lang="en-US" dirty="0">
                <a:latin typeface="Arial" panose="020B0604020202020204" pitchFamily="34" charset="0"/>
                <a:cs typeface="Arial" panose="020B0604020202020204" pitchFamily="34" charset="0"/>
              </a:rPr>
              <a:t>and Sum to Infinity of an Infinite Geometric Sequence</a:t>
            </a:r>
            <a:r>
              <a:rPr lang="en-SG" dirty="0">
                <a:latin typeface="Arial" panose="020B0604020202020204" pitchFamily="34" charset="0"/>
                <a:cs typeface="Arial" panose="020B0604020202020204" pitchFamily="34" charset="0"/>
              </a:rPr>
              <a:t/>
            </a:r>
            <a:br>
              <a:rPr lang="en-SG" dirty="0">
                <a:latin typeface="Arial" panose="020B0604020202020204" pitchFamily="34" charset="0"/>
                <a:cs typeface="Arial" panose="020B0604020202020204" pitchFamily="34" charset="0"/>
              </a:rPr>
            </a:br>
            <a:endParaRPr lang="en-GB" dirty="0"/>
          </a:p>
        </p:txBody>
      </p:sp>
      <p:sp>
        <p:nvSpPr>
          <p:cNvPr id="4" name="Slide Number Placeholder 3"/>
          <p:cNvSpPr>
            <a:spLocks noGrp="1"/>
          </p:cNvSpPr>
          <p:nvPr>
            <p:ph type="sldNum" sz="quarter" idx="12"/>
          </p:nvPr>
        </p:nvSpPr>
        <p:spPr/>
        <p:txBody>
          <a:bodyPr/>
          <a:lstStyle/>
          <a:p>
            <a:fld id="{6767FADE-2612-3649-B495-F644A23F288B}" type="slidenum">
              <a:rPr lang="en-US" smtClean="0"/>
              <a:pPr/>
              <a:t>34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424225858"/>
              </p:ext>
            </p:extLst>
          </p:nvPr>
        </p:nvGraphicFramePr>
        <p:xfrm>
          <a:off x="3299202" y="2975206"/>
          <a:ext cx="1617888" cy="761687"/>
        </p:xfrm>
        <a:graphic>
          <a:graphicData uri="http://schemas.openxmlformats.org/presentationml/2006/ole">
            <mc:AlternateContent xmlns:mc="http://schemas.openxmlformats.org/markup-compatibility/2006">
              <mc:Choice xmlns:v="urn:schemas-microsoft-com:vml" Requires="v">
                <p:oleObj spid="_x0000_s21639" name="Equation" r:id="rId3" imgW="914400" imgH="444240" progId="Equation.3">
                  <p:embed/>
                </p:oleObj>
              </mc:Choice>
              <mc:Fallback>
                <p:oleObj name="Equation" r:id="rId3" imgW="91440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9202" y="2975206"/>
                        <a:ext cx="1617888" cy="761687"/>
                      </a:xfrm>
                      <a:prstGeom prst="rect">
                        <a:avLst/>
                      </a:prstGeom>
                      <a:noFill/>
                      <a:ln>
                        <a:noFill/>
                      </a:ln>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47021183"/>
              </p:ext>
            </p:extLst>
          </p:nvPr>
        </p:nvGraphicFramePr>
        <p:xfrm>
          <a:off x="2888901" y="3695949"/>
          <a:ext cx="3435699" cy="862395"/>
        </p:xfrm>
        <a:graphic>
          <a:graphicData uri="http://schemas.openxmlformats.org/presentationml/2006/ole">
            <mc:AlternateContent xmlns:mc="http://schemas.openxmlformats.org/markup-compatibility/2006">
              <mc:Choice xmlns:v="urn:schemas-microsoft-com:vml" Requires="v">
                <p:oleObj spid="_x0000_s21640" name="Equation" r:id="rId5" imgW="1815840" imgH="469800" progId="Equation.3">
                  <p:embed/>
                </p:oleObj>
              </mc:Choice>
              <mc:Fallback>
                <p:oleObj name="Equation" r:id="rId5" imgW="1815840" imgH="469800" progId="Equation.3">
                  <p:embed/>
                  <p:pic>
                    <p:nvPicPr>
                      <p:cNvPr id="0" name=""/>
                      <p:cNvPicPr>
                        <a:picLocks noChangeAspect="1" noChangeArrowheads="1"/>
                      </p:cNvPicPr>
                      <p:nvPr/>
                    </p:nvPicPr>
                    <p:blipFill>
                      <a:blip r:embed="rId6"/>
                      <a:srcRect/>
                      <a:stretch>
                        <a:fillRect/>
                      </a:stretch>
                    </p:blipFill>
                    <p:spPr bwMode="auto">
                      <a:xfrm>
                        <a:off x="2888901" y="3695949"/>
                        <a:ext cx="3435699" cy="862395"/>
                      </a:xfrm>
                      <a:prstGeom prst="rect">
                        <a:avLst/>
                      </a:prstGeom>
                      <a:noFill/>
                      <a:ln>
                        <a:noFill/>
                      </a:ln>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024938734"/>
              </p:ext>
            </p:extLst>
          </p:nvPr>
        </p:nvGraphicFramePr>
        <p:xfrm>
          <a:off x="3142892" y="5047064"/>
          <a:ext cx="2357156" cy="793903"/>
        </p:xfrm>
        <a:graphic>
          <a:graphicData uri="http://schemas.openxmlformats.org/presentationml/2006/ole">
            <mc:AlternateContent xmlns:mc="http://schemas.openxmlformats.org/markup-compatibility/2006">
              <mc:Choice xmlns:v="urn:schemas-microsoft-com:vml" Requires="v">
                <p:oleObj spid="_x0000_s21641" name="Equation" r:id="rId7" imgW="1206360" imgH="419040" progId="Equation.3">
                  <p:embed/>
                </p:oleObj>
              </mc:Choice>
              <mc:Fallback>
                <p:oleObj name="Equation" r:id="rId7" imgW="1206360" imgH="419040" progId="Equation.3">
                  <p:embed/>
                  <p:pic>
                    <p:nvPicPr>
                      <p:cNvPr id="0" name=""/>
                      <p:cNvPicPr>
                        <a:picLocks noChangeAspect="1" noChangeArrowheads="1"/>
                      </p:cNvPicPr>
                      <p:nvPr/>
                    </p:nvPicPr>
                    <p:blipFill>
                      <a:blip r:embed="rId8"/>
                      <a:srcRect/>
                      <a:stretch>
                        <a:fillRect/>
                      </a:stretch>
                    </p:blipFill>
                    <p:spPr bwMode="auto">
                      <a:xfrm>
                        <a:off x="3142892" y="5047064"/>
                        <a:ext cx="2357156" cy="79390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59157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sz="quarter" idx="13"/>
          </p:nvPr>
        </p:nvSpPr>
        <p:spPr>
          <a:xfrm>
            <a:off x="665610" y="895351"/>
            <a:ext cx="7781518" cy="2723571"/>
          </a:xfrm>
        </p:spPr>
        <p:txBody>
          <a:bodyPr/>
          <a:lstStyle/>
          <a:p>
            <a:pPr marL="0" lvl="0" indent="0" algn="just">
              <a:buNone/>
            </a:pPr>
            <a:r>
              <a:rPr lang="en-US" dirty="0" smtClean="0"/>
              <a:t>An infinite geometric sequence has common ratio </a:t>
            </a:r>
            <a:r>
              <a:rPr lang="en-US" dirty="0" smtClean="0">
                <a:latin typeface="Times New Roman" panose="02020603050405020304" pitchFamily="18" charset="0"/>
                <a:cs typeface="Times New Roman" panose="02020603050405020304" pitchFamily="18" charset="0"/>
              </a:rPr>
              <a:t>0.3</a:t>
            </a:r>
            <a:r>
              <a:rPr lang="en-US" dirty="0" smtClean="0"/>
              <a:t> and first term </a:t>
            </a:r>
            <a:r>
              <a:rPr lang="en-US" dirty="0" smtClean="0">
                <a:latin typeface="Times New Roman" panose="02020603050405020304" pitchFamily="18" charset="0"/>
                <a:cs typeface="Times New Roman" panose="02020603050405020304" pitchFamily="18" charset="0"/>
              </a:rPr>
              <a:t>14</a:t>
            </a:r>
            <a:r>
              <a:rPr lang="en-US" dirty="0" smtClean="0"/>
              <a:t>. What is its sum to infinity? </a:t>
            </a:r>
          </a:p>
          <a:p>
            <a:pPr marL="457200" lvl="0" indent="-457200" algn="just">
              <a:buAutoNum type="arabicParenBoth"/>
            </a:pPr>
            <a:r>
              <a:rPr lang="en-US" dirty="0" smtClean="0">
                <a:latin typeface="Arial" panose="020B0604020202020204" pitchFamily="34" charset="0"/>
                <a:cs typeface="Arial" panose="020B0604020202020204" pitchFamily="34" charset="0"/>
              </a:rPr>
              <a:t> </a:t>
            </a:r>
            <a:r>
              <a:rPr lang="en-US" dirty="0" smtClean="0">
                <a:latin typeface="Times New Roman" panose="02020603050405020304" pitchFamily="18" charset="0"/>
                <a:cs typeface="Times New Roman" panose="02020603050405020304" pitchFamily="18" charset="0"/>
              </a:rPr>
              <a:t>46.67</a:t>
            </a:r>
            <a:endParaRPr lang="en-US" dirty="0">
              <a:latin typeface="Times New Roman" panose="02020603050405020304" pitchFamily="18" charset="0"/>
              <a:cs typeface="Times New Roman" panose="02020603050405020304" pitchFamily="18" charset="0"/>
            </a:endParaRPr>
          </a:p>
          <a:p>
            <a:pPr marL="457200" lvl="0" indent="-457200" algn="just">
              <a:buAutoNum type="arabicParenBoth"/>
            </a:pPr>
            <a:r>
              <a:rPr lang="en-US" dirty="0">
                <a:latin typeface="Arial" panose="020B0604020202020204" pitchFamily="34" charset="0"/>
                <a:cs typeface="Arial" panose="020B0604020202020204" pitchFamily="34" charset="0"/>
              </a:rPr>
              <a:t> </a:t>
            </a:r>
            <a:r>
              <a:rPr lang="en-US" dirty="0" smtClean="0">
                <a:latin typeface="Times New Roman" panose="02020603050405020304" pitchFamily="18" charset="0"/>
                <a:cs typeface="Times New Roman" panose="02020603050405020304" pitchFamily="18" charset="0"/>
              </a:rPr>
              <a:t>23</a:t>
            </a:r>
            <a:endParaRPr lang="en-US" dirty="0">
              <a:latin typeface="Times New Roman" panose="02020603050405020304" pitchFamily="18" charset="0"/>
              <a:cs typeface="Times New Roman" panose="02020603050405020304" pitchFamily="18" charset="0"/>
            </a:endParaRPr>
          </a:p>
          <a:p>
            <a:pPr marL="457200" lvl="0" indent="-457200" algn="just">
              <a:buAutoNum type="arabicParenBoth"/>
            </a:pPr>
            <a:r>
              <a:rPr lang="en-US" dirty="0">
                <a:latin typeface="Arial" panose="020B0604020202020204" pitchFamily="34" charset="0"/>
                <a:cs typeface="Arial" panose="020B0604020202020204" pitchFamily="34" charset="0"/>
              </a:rPr>
              <a:t> </a:t>
            </a:r>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p>
            <a:pPr marL="457200" lvl="0" indent="-457200" algn="just">
              <a:buAutoNum type="arabicParenBoth"/>
            </a:pPr>
            <a:r>
              <a:rPr lang="en-US" dirty="0">
                <a:latin typeface="Arial" panose="020B0604020202020204" pitchFamily="34" charset="0"/>
                <a:cs typeface="Arial" panose="020B0604020202020204" pitchFamily="34" charset="0"/>
              </a:rPr>
              <a:t> </a:t>
            </a:r>
            <a:r>
              <a:rPr lang="en-US" dirty="0" smtClean="0">
                <a:latin typeface="Times New Roman" panose="02020603050405020304" pitchFamily="18" charset="0"/>
                <a:cs typeface="Times New Roman" panose="02020603050405020304" pitchFamily="18" charset="0"/>
              </a:rPr>
              <a:t>19</a:t>
            </a:r>
          </a:p>
        </p:txBody>
      </p:sp>
      <p:sp>
        <p:nvSpPr>
          <p:cNvPr id="4" name="Slide Number Placeholder 3"/>
          <p:cNvSpPr>
            <a:spLocks noGrp="1"/>
          </p:cNvSpPr>
          <p:nvPr>
            <p:ph type="sldNum" sz="quarter" idx="12"/>
          </p:nvPr>
        </p:nvSpPr>
        <p:spPr/>
        <p:txBody>
          <a:bodyPr/>
          <a:lstStyle/>
          <a:p>
            <a:fld id="{6767FADE-2612-3649-B495-F644A23F288B}" type="slidenum">
              <a:rPr lang="en-US" smtClean="0"/>
              <a:pPr/>
              <a:t>35</a:t>
            </a:fld>
            <a:endParaRPr lang="en-US"/>
          </a:p>
        </p:txBody>
      </p:sp>
      <p:sp>
        <p:nvSpPr>
          <p:cNvPr id="3" name="Title 2"/>
          <p:cNvSpPr>
            <a:spLocks noGrp="1"/>
          </p:cNvSpPr>
          <p:nvPr>
            <p:ph type="title"/>
          </p:nvPr>
        </p:nvSpPr>
        <p:spPr/>
        <p:txBody>
          <a:bodyPr/>
          <a:lstStyle/>
          <a:p>
            <a:r>
              <a:rPr lang="en-SG" dirty="0" smtClean="0"/>
              <a:t>Poll</a:t>
            </a:r>
            <a:endParaRPr lang="en-GB"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658" y="38100"/>
            <a:ext cx="16192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2541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665610" y="3314917"/>
                <a:ext cx="7781518" cy="3231654"/>
              </a:xfrm>
              <a:prstGeom prst="rect">
                <a:avLst/>
              </a:prstGeom>
              <a:solidFill>
                <a:schemeClr val="accent5">
                  <a:lumMod val="20000"/>
                  <a:lumOff val="80000"/>
                </a:schemeClr>
              </a:solidFill>
            </p:spPr>
            <p:txBody>
              <a:bodyPr wrap="square" rtlCol="0">
                <a:spAutoFit/>
              </a:bodyPr>
              <a:lstStyle/>
              <a:p>
                <a:r>
                  <a:rPr lang="en-US" sz="2400" b="1" dirty="0" smtClean="0">
                    <a:latin typeface="Arial" panose="020B0604020202020204" pitchFamily="34" charset="0"/>
                    <a:cs typeface="Arial" panose="020B0604020202020204" pitchFamily="34" charset="0"/>
                  </a:rPr>
                  <a:t>[Solution]</a:t>
                </a:r>
              </a:p>
              <a:p>
                <a:pPr lvl="0" algn="just"/>
                <a:r>
                  <a:rPr lang="en-US" sz="2400" dirty="0">
                    <a:latin typeface="Arial" panose="020B0604020202020204" pitchFamily="34" charset="0"/>
                    <a:cs typeface="Arial" panose="020B0604020202020204" pitchFamily="34" charset="0"/>
                  </a:rPr>
                  <a:t>Amount at the end of each year:</a:t>
                </a:r>
              </a:p>
              <a:p>
                <a:pPr lvl="0" algn="ctr"/>
                <a:r>
                  <a:rPr lang="en-US" sz="2400" dirty="0">
                    <a:latin typeface="Times New Roman" panose="02020603050405020304" pitchFamily="18" charset="0"/>
                    <a:cs typeface="Times New Roman" panose="02020603050405020304" pitchFamily="18" charset="0"/>
                  </a:rPr>
                  <a:t>12000(1.03), 12000(1.03)</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12000(1.03)</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a:t>
                </a:r>
              </a:p>
              <a:p>
                <a:pPr lvl="0"/>
                <a:r>
                  <a:rPr lang="en-US" sz="2400" dirty="0">
                    <a:latin typeface="Arial" panose="020B0604020202020204" pitchFamily="34" charset="0"/>
                    <a:cs typeface="Arial" panose="020B0604020202020204" pitchFamily="34" charset="0"/>
                  </a:rPr>
                  <a:t>This is a geometric sequence with </a:t>
                </a:r>
                <a:r>
                  <a:rPr lang="en-US" sz="2400" i="1" dirty="0">
                    <a:latin typeface="Times New Roman" panose="02020603050405020304" pitchFamily="18" charset="0"/>
                    <a:cs typeface="Times New Roman" panose="02020603050405020304" pitchFamily="18" charset="0"/>
                  </a:rPr>
                  <a:t>a</a:t>
                </a:r>
                <a:r>
                  <a:rPr lang="en-US" sz="2400" i="1" dirty="0">
                    <a:latin typeface="Arial" panose="020B0604020202020204" pitchFamily="34" charset="0"/>
                    <a:cs typeface="Arial" panose="020B0604020202020204" pitchFamily="34" charset="0"/>
                  </a:rPr>
                  <a:t> </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12000(1.03) = 12360</a:t>
                </a:r>
                <a:r>
                  <a:rPr lang="en-US" sz="2400" dirty="0">
                    <a:latin typeface="Arial" panose="020B0604020202020204" pitchFamily="34" charset="0"/>
                    <a:cs typeface="Arial" panose="020B0604020202020204" pitchFamily="34" charset="0"/>
                  </a:rPr>
                  <a:t> and </a:t>
                </a:r>
                <a:r>
                  <a:rPr lang="en-US" sz="2400" i="1" dirty="0" smtClean="0">
                    <a:latin typeface="Times New Roman" panose="02020603050405020304" pitchFamily="18" charset="0"/>
                    <a:cs typeface="Times New Roman" panose="02020603050405020304" pitchFamily="18" charset="0"/>
                  </a:rPr>
                  <a:t>r </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1.03 </a:t>
                </a:r>
                <a14:m>
                  <m:oMath xmlns:m="http://schemas.openxmlformats.org/officeDocument/2006/math">
                    <m:r>
                      <a:rPr lang="en-US" sz="2400" i="1">
                        <a:latin typeface="Cambria Math"/>
                      </a:rPr>
                      <m:t>.</m:t>
                    </m:r>
                  </m:oMath>
                </a14:m>
                <a:endParaRPr lang="en-US" sz="2400" dirty="0">
                  <a:latin typeface="Arial" panose="020B0604020202020204" pitchFamily="34" charset="0"/>
                  <a:cs typeface="Arial" panose="020B0604020202020204" pitchFamily="34" charset="0"/>
                </a:endParaRPr>
              </a:p>
              <a:p>
                <a:pPr lvl="0" algn="just"/>
                <a:r>
                  <a:rPr lang="en-US" sz="2400" dirty="0">
                    <a:latin typeface="Arial" panose="020B0604020202020204" pitchFamily="34" charset="0"/>
                    <a:cs typeface="Arial" panose="020B0604020202020204" pitchFamily="34" charset="0"/>
                  </a:rPr>
                  <a:t>Amount receivable at the end of 5 </a:t>
                </a:r>
                <a:r>
                  <a:rPr lang="en-US" sz="2400" dirty="0" smtClean="0">
                    <a:latin typeface="Arial" panose="020B0604020202020204" pitchFamily="34" charset="0"/>
                    <a:cs typeface="Arial" panose="020B0604020202020204" pitchFamily="34" charset="0"/>
                  </a:rPr>
                  <a:t>years</a:t>
                </a:r>
              </a:p>
              <a:p>
                <a:pPr lvl="0" algn="just"/>
                <a:endParaRPr lang="en-US" sz="2400" dirty="0">
                  <a:latin typeface="Arial" panose="020B0604020202020204" pitchFamily="34" charset="0"/>
                  <a:cs typeface="Arial" panose="020B0604020202020204" pitchFamily="34" charset="0"/>
                </a:endParaRPr>
              </a:p>
              <a:p>
                <a:pPr lvl="0" algn="just"/>
                <a:endParaRPr lang="en-US" sz="900" dirty="0">
                  <a:latin typeface="Arial" panose="020B0604020202020204" pitchFamily="34" charset="0"/>
                  <a:cs typeface="Arial" panose="020B0604020202020204" pitchFamily="34" charset="0"/>
                </a:endParaRPr>
              </a:p>
              <a:p>
                <a:pPr lvl="0" algn="just"/>
                <a:endParaRPr lang="en-US" sz="900" dirty="0">
                  <a:latin typeface="Arial" panose="020B0604020202020204" pitchFamily="34" charset="0"/>
                  <a:cs typeface="Arial" panose="020B0604020202020204" pitchFamily="34" charset="0"/>
                </a:endParaRPr>
              </a:p>
              <a:p>
                <a:pPr lvl="0" algn="just"/>
                <a:endParaRPr lang="en-US" sz="900" dirty="0">
                  <a:latin typeface="Arial" panose="020B0604020202020204" pitchFamily="34" charset="0"/>
                  <a:cs typeface="Arial" panose="020B0604020202020204" pitchFamily="34" charset="0"/>
                </a:endParaRPr>
              </a:p>
              <a:p>
                <a:pPr lvl="0" algn="just"/>
                <a:endParaRPr lang="en-US" sz="900" dirty="0" smtClean="0">
                  <a:latin typeface="Arial" panose="020B0604020202020204" pitchFamily="34" charset="0"/>
                  <a:cs typeface="Arial" panose="020B0604020202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65610" y="3314917"/>
                <a:ext cx="7781518" cy="3231654"/>
              </a:xfrm>
              <a:prstGeom prst="rect">
                <a:avLst/>
              </a:prstGeom>
              <a:blipFill rotWithShape="1">
                <a:blip r:embed="rId4"/>
                <a:stretch>
                  <a:fillRect l="-1175" t="-1321"/>
                </a:stretch>
              </a:blipFill>
            </p:spPr>
            <p:txBody>
              <a:bodyPr/>
              <a:lstStyle/>
              <a:p>
                <a:r>
                  <a:rPr lang="en-GB">
                    <a:noFill/>
                  </a:rPr>
                  <a:t> </a:t>
                </a:r>
              </a:p>
            </p:txBody>
          </p:sp>
        </mc:Fallback>
      </mc:AlternateContent>
      <p:sp>
        <p:nvSpPr>
          <p:cNvPr id="4" name="Title 3"/>
          <p:cNvSpPr>
            <a:spLocks noGrp="1"/>
          </p:cNvSpPr>
          <p:nvPr>
            <p:ph type="title"/>
          </p:nvPr>
        </p:nvSpPr>
        <p:spPr>
          <a:xfrm>
            <a:off x="665163" y="261543"/>
            <a:ext cx="7523494" cy="604593"/>
          </a:xfrm>
        </p:spPr>
        <p:txBody>
          <a:bodyPr>
            <a:noAutofit/>
          </a:bodyPr>
          <a:lstStyle/>
          <a:p>
            <a:r>
              <a:rPr lang="en-US" dirty="0" smtClean="0"/>
              <a:t>Application (CL)</a:t>
            </a:r>
            <a:endParaRPr lang="en-GB" dirty="0"/>
          </a:p>
        </p:txBody>
      </p:sp>
      <p:sp>
        <p:nvSpPr>
          <p:cNvPr id="3" name="Slide Number Placeholder 2"/>
          <p:cNvSpPr>
            <a:spLocks noGrp="1"/>
          </p:cNvSpPr>
          <p:nvPr>
            <p:ph type="sldNum" sz="quarter" idx="12"/>
          </p:nvPr>
        </p:nvSpPr>
        <p:spPr/>
        <p:txBody>
          <a:bodyPr/>
          <a:lstStyle/>
          <a:p>
            <a:fld id="{6767FADE-2612-3649-B495-F644A23F288B}" type="slidenum">
              <a:rPr lang="en-US" smtClean="0"/>
              <a:pPr/>
              <a:t>36</a:t>
            </a:fld>
            <a:endParaRPr lang="en-US"/>
          </a:p>
        </p:txBody>
      </p:sp>
      <p:sp>
        <p:nvSpPr>
          <p:cNvPr id="6" name="Content Placeholder 5"/>
          <p:cNvSpPr>
            <a:spLocks noGrp="1"/>
          </p:cNvSpPr>
          <p:nvPr>
            <p:ph sz="quarter" idx="13"/>
          </p:nvPr>
        </p:nvSpPr>
        <p:spPr>
          <a:xfrm>
            <a:off x="665610" y="961188"/>
            <a:ext cx="7781518" cy="2789099"/>
          </a:xfrm>
        </p:spPr>
        <p:txBody>
          <a:bodyPr/>
          <a:lstStyle/>
          <a:p>
            <a:pPr marL="0" lvl="0" indent="0">
              <a:buNone/>
            </a:pPr>
            <a:r>
              <a:rPr lang="en-US" b="1" dirty="0"/>
              <a:t>[</a:t>
            </a:r>
            <a:r>
              <a:rPr lang="en-US" b="1" dirty="0" smtClean="0"/>
              <a:t>Example]</a:t>
            </a:r>
            <a:r>
              <a:rPr lang="en-SG" b="1" dirty="0"/>
              <a:t> </a:t>
            </a:r>
            <a:r>
              <a:rPr lang="en-SG" dirty="0" smtClean="0"/>
              <a:t>Adam </a:t>
            </a:r>
            <a:r>
              <a:rPr lang="en-SG" dirty="0"/>
              <a:t>sets aside $</a:t>
            </a:r>
            <a:r>
              <a:rPr lang="en-SG" dirty="0" smtClean="0"/>
              <a:t>12,000 </a:t>
            </a:r>
            <a:r>
              <a:rPr lang="en-SG" dirty="0"/>
              <a:t>and puts it in a bank as a fixed deposit which gives 3% interest per annum. If Adam does not take out the interest and keeps both the original amount and the subsequent interests in his bank account, what would be the amount he would receive at the end of 5 years</a:t>
            </a:r>
            <a:r>
              <a:rPr lang="en-SG" dirty="0" smtClean="0"/>
              <a:t>?</a:t>
            </a:r>
          </a:p>
          <a:p>
            <a:pPr marL="0" indent="0">
              <a:buNone/>
            </a:pPr>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99378688"/>
              </p:ext>
            </p:extLst>
          </p:nvPr>
        </p:nvGraphicFramePr>
        <p:xfrm>
          <a:off x="6182902" y="5108268"/>
          <a:ext cx="2195986" cy="1394884"/>
        </p:xfrm>
        <a:graphic>
          <a:graphicData uri="http://schemas.openxmlformats.org/presentationml/2006/ole">
            <mc:AlternateContent xmlns:mc="http://schemas.openxmlformats.org/markup-compatibility/2006">
              <mc:Choice xmlns:v="urn:schemas-microsoft-com:vml" Requires="v">
                <p:oleObj spid="_x0000_s22574" name="Equation" r:id="rId5" imgW="1143000" imgH="749160" progId="Equation.3">
                  <p:embed/>
                </p:oleObj>
              </mc:Choice>
              <mc:Fallback>
                <p:oleObj name="Equation" r:id="rId5" imgW="1143000" imgH="749160" progId="Equation.3">
                  <p:embed/>
                  <p:pic>
                    <p:nvPicPr>
                      <p:cNvPr id="0" name=""/>
                      <p:cNvPicPr>
                        <a:picLocks noChangeAspect="1" noChangeArrowheads="1"/>
                      </p:cNvPicPr>
                      <p:nvPr/>
                    </p:nvPicPr>
                    <p:blipFill>
                      <a:blip r:embed="rId6"/>
                      <a:srcRect/>
                      <a:stretch>
                        <a:fillRect/>
                      </a:stretch>
                    </p:blipFill>
                    <p:spPr bwMode="auto">
                      <a:xfrm>
                        <a:off x="6182902" y="5108268"/>
                        <a:ext cx="2195986" cy="139488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06311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sz="quarter" idx="13"/>
          </p:nvPr>
        </p:nvSpPr>
        <p:spPr>
          <a:xfrm>
            <a:off x="617207" y="933122"/>
            <a:ext cx="7781518" cy="1898978"/>
          </a:xfrm>
        </p:spPr>
        <p:txBody>
          <a:bodyPr>
            <a:noAutofit/>
          </a:bodyPr>
          <a:lstStyle/>
          <a:p>
            <a:pPr marL="0" lvl="0" indent="0">
              <a:buNone/>
            </a:pPr>
            <a:r>
              <a:rPr lang="en-US" b="1" dirty="0" smtClean="0"/>
              <a:t>[Example]</a:t>
            </a:r>
            <a:r>
              <a:rPr lang="en-US" b="1" dirty="0"/>
              <a:t> </a:t>
            </a:r>
            <a:r>
              <a:rPr lang="en-US" dirty="0" smtClean="0"/>
              <a:t>A factory owner repays his interest-free loan of $2,088,000 from a friend by paying $20,000 for the first monthly instalment, and then increasing the payment by $1,000 in every instalment. After how many instalments will he be able to completely pay off his loan?</a:t>
            </a:r>
          </a:p>
          <a:p>
            <a:pPr marL="0" lvl="0" indent="0">
              <a:buNone/>
            </a:pPr>
            <a:endParaRPr lang="en-US" dirty="0" smtClean="0"/>
          </a:p>
          <a:p>
            <a:pPr marL="0" lvl="0" indent="0">
              <a:buNone/>
            </a:pPr>
            <a:endParaRPr lang="en-US" dirty="0"/>
          </a:p>
        </p:txBody>
      </p:sp>
      <p:sp>
        <p:nvSpPr>
          <p:cNvPr id="6" name="Slide Number Placeholder 5"/>
          <p:cNvSpPr>
            <a:spLocks noGrp="1"/>
          </p:cNvSpPr>
          <p:nvPr>
            <p:ph type="sldNum" sz="quarter" idx="12"/>
          </p:nvPr>
        </p:nvSpPr>
        <p:spPr/>
        <p:txBody>
          <a:bodyPr/>
          <a:lstStyle/>
          <a:p>
            <a:fld id="{6767FADE-2612-3649-B495-F644A23F288B}" type="slidenum">
              <a:rPr lang="en-US" smtClean="0"/>
              <a:pPr/>
              <a:t>37</a:t>
            </a:fld>
            <a:endParaRPr lang="en-US"/>
          </a:p>
        </p:txBody>
      </p:sp>
      <p:sp>
        <p:nvSpPr>
          <p:cNvPr id="11" name="Title 3"/>
          <p:cNvSpPr>
            <a:spLocks noGrp="1"/>
          </p:cNvSpPr>
          <p:nvPr>
            <p:ph type="title"/>
          </p:nvPr>
        </p:nvSpPr>
        <p:spPr/>
        <p:txBody>
          <a:bodyPr>
            <a:noAutofit/>
          </a:bodyPr>
          <a:lstStyle/>
          <a:p>
            <a:r>
              <a:rPr lang="en-US" dirty="0" smtClean="0"/>
              <a:t>Application (CL)</a:t>
            </a:r>
            <a:endParaRPr lang="en-GB" dirty="0"/>
          </a:p>
        </p:txBody>
      </p:sp>
      <p:sp>
        <p:nvSpPr>
          <p:cNvPr id="12" name="TextBox 11"/>
          <p:cNvSpPr txBox="1"/>
          <p:nvPr/>
        </p:nvSpPr>
        <p:spPr>
          <a:xfrm>
            <a:off x="665163" y="3195787"/>
            <a:ext cx="7781518" cy="3508653"/>
          </a:xfrm>
          <a:prstGeom prst="rect">
            <a:avLst/>
          </a:prstGeom>
          <a:solidFill>
            <a:schemeClr val="accent5">
              <a:lumMod val="20000"/>
              <a:lumOff val="80000"/>
            </a:schemeClr>
          </a:solidFill>
        </p:spPr>
        <p:txBody>
          <a:bodyPr wrap="square" rtlCol="0">
            <a:spAutoFit/>
          </a:bodyPr>
          <a:lstStyle/>
          <a:p>
            <a:r>
              <a:rPr lang="en-US" sz="2400" b="1" dirty="0" smtClean="0">
                <a:latin typeface="Arial" panose="020B0604020202020204" pitchFamily="34" charset="0"/>
                <a:cs typeface="Arial" panose="020B0604020202020204" pitchFamily="34" charset="0"/>
              </a:rPr>
              <a:t>[Solution]</a:t>
            </a:r>
          </a:p>
          <a:p>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monthly instalments form an arithmetic sequence:</a:t>
            </a:r>
          </a:p>
          <a:p>
            <a:pPr algn="ctr"/>
            <a:r>
              <a:rPr lang="en-US" sz="2400" dirty="0">
                <a:latin typeface="Times New Roman" panose="02020603050405020304" pitchFamily="18" charset="0"/>
                <a:cs typeface="Times New Roman" panose="02020603050405020304" pitchFamily="18" charset="0"/>
              </a:rPr>
              <a:t>20000, 21000, 22000, …,</a:t>
            </a:r>
            <a:r>
              <a:rPr lang="en-SG" sz="2400" i="1" dirty="0" err="1">
                <a:latin typeface="Times New Roman" panose="02020603050405020304" pitchFamily="18" charset="0"/>
                <a:cs typeface="Times New Roman" panose="02020603050405020304" pitchFamily="18" charset="0"/>
              </a:rPr>
              <a:t>T</a:t>
            </a:r>
            <a:r>
              <a:rPr lang="en-SG" sz="2400" i="1" baseline="-25000" dirty="0" err="1">
                <a:latin typeface="Times New Roman" panose="02020603050405020304" pitchFamily="18" charset="0"/>
                <a:cs typeface="Times New Roman" panose="02020603050405020304" pitchFamily="18" charset="0"/>
              </a:rPr>
              <a:t>n</a:t>
            </a:r>
            <a:endParaRPr lang="en-SG" sz="2400" i="1" baseline="-25000" dirty="0">
              <a:latin typeface="Times New Roman" panose="02020603050405020304" pitchFamily="18" charset="0"/>
              <a:cs typeface="Times New Roman" panose="02020603050405020304" pitchFamily="18" charset="0"/>
            </a:endParaRPr>
          </a:p>
          <a:p>
            <a:pPr algn="just"/>
            <a:r>
              <a:rPr lang="en-US" sz="2400" dirty="0">
                <a:latin typeface="Arial" panose="020B0604020202020204" pitchFamily="34" charset="0"/>
                <a:cs typeface="Arial" panose="020B0604020202020204" pitchFamily="34" charset="0"/>
              </a:rPr>
              <a:t>Thus, let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20000 </a:t>
            </a:r>
            <a:r>
              <a:rPr lang="en-US" sz="2400" dirty="0">
                <a:latin typeface="Arial" panose="020B0604020202020204" pitchFamily="34" charset="0"/>
                <a:cs typeface="Arial" panose="020B0604020202020204" pitchFamily="34" charset="0"/>
              </a:rPr>
              <a:t>and </a:t>
            </a:r>
            <a:r>
              <a:rPr lang="en-US" sz="2400"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 1000</a:t>
            </a:r>
            <a:r>
              <a:rPr lang="en-US" sz="2400" dirty="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We need to find </a:t>
            </a:r>
            <a:r>
              <a:rPr lang="en-US" sz="2400" dirty="0">
                <a:latin typeface="Arial" panose="020B0604020202020204" pitchFamily="34" charset="0"/>
                <a:cs typeface="Arial" panose="020B0604020202020204" pitchFamily="34" charset="0"/>
              </a:rPr>
              <a:t>out the number of instalments </a:t>
            </a:r>
            <a:r>
              <a:rPr lang="en-US" sz="2400" i="1" dirty="0">
                <a:latin typeface="Times New Roman" panose="02020603050405020304" pitchFamily="18" charset="0"/>
                <a:cs typeface="Times New Roman" panose="02020603050405020304" pitchFamily="18" charset="0"/>
              </a:rPr>
              <a:t>n</a:t>
            </a:r>
            <a:r>
              <a:rPr lang="en-US" sz="2400" dirty="0">
                <a:latin typeface="Arial" panose="020B0604020202020204" pitchFamily="34" charset="0"/>
                <a:cs typeface="Arial" panose="020B0604020202020204" pitchFamily="34" charset="0"/>
              </a:rPr>
              <a:t>, such that </a:t>
            </a:r>
            <a:r>
              <a:rPr lang="en-SG" sz="2400" i="1" dirty="0" smtClean="0">
                <a:latin typeface="Times New Roman" panose="02020603050405020304" pitchFamily="18" charset="0"/>
                <a:cs typeface="Times New Roman" panose="02020603050405020304" pitchFamily="18" charset="0"/>
              </a:rPr>
              <a:t>S</a:t>
            </a:r>
            <a:r>
              <a:rPr lang="en-SG" sz="2400" i="1" baseline="-25000" dirty="0" smtClean="0">
                <a:latin typeface="Times New Roman" panose="02020603050405020304" pitchFamily="18" charset="0"/>
                <a:cs typeface="Times New Roman" panose="02020603050405020304" pitchFamily="18" charset="0"/>
              </a:rPr>
              <a:t>n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2088000.</a:t>
            </a:r>
          </a:p>
          <a:p>
            <a:pPr algn="just"/>
            <a:r>
              <a:rPr lang="en-US" sz="2400" dirty="0">
                <a:latin typeface="Arial" panose="020B0604020202020204" pitchFamily="34" charset="0"/>
                <a:ea typeface="Cambria Math"/>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lvl="0" algn="just"/>
            <a:endParaRPr lang="en-US" sz="2400" dirty="0">
              <a:latin typeface="Arial" panose="020B0604020202020204" pitchFamily="34" charset="0"/>
              <a:cs typeface="Arial" panose="020B0604020202020204" pitchFamily="34" charset="0"/>
            </a:endParaRPr>
          </a:p>
          <a:p>
            <a:pPr lvl="0" algn="just"/>
            <a:endParaRPr lang="en-US" sz="1000" dirty="0">
              <a:latin typeface="Arial" panose="020B0604020202020204" pitchFamily="34" charset="0"/>
              <a:cs typeface="Arial" panose="020B0604020202020204" pitchFamily="34" charset="0"/>
            </a:endParaRPr>
          </a:p>
          <a:p>
            <a:pPr lvl="0" algn="just"/>
            <a:endParaRPr lang="en-US" sz="1000" dirty="0" smtClean="0">
              <a:latin typeface="Arial" panose="020B0604020202020204" pitchFamily="34" charset="0"/>
              <a:cs typeface="Arial" panose="020B0604020202020204" pitchFamily="34" charset="0"/>
            </a:endParaRPr>
          </a:p>
          <a:p>
            <a:pPr lvl="0" algn="just"/>
            <a:endParaRPr lang="en-US" sz="1000" dirty="0">
              <a:latin typeface="Arial" panose="020B0604020202020204" pitchFamily="34" charset="0"/>
              <a:cs typeface="Arial" panose="020B0604020202020204" pitchFamily="34"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428274052"/>
              </p:ext>
            </p:extLst>
          </p:nvPr>
        </p:nvGraphicFramePr>
        <p:xfrm>
          <a:off x="887120" y="5420451"/>
          <a:ext cx="3996778" cy="1316173"/>
        </p:xfrm>
        <a:graphic>
          <a:graphicData uri="http://schemas.openxmlformats.org/presentationml/2006/ole">
            <mc:AlternateContent xmlns:mc="http://schemas.openxmlformats.org/markup-compatibility/2006">
              <mc:Choice xmlns:v="urn:schemas-microsoft-com:vml" Requires="v">
                <p:oleObj spid="_x0000_s24639" name="Equation" r:id="rId4" imgW="2387520" imgH="812520" progId="Equation.3">
                  <p:embed/>
                </p:oleObj>
              </mc:Choice>
              <mc:Fallback>
                <p:oleObj name="Equation" r:id="rId4" imgW="2387520" imgH="812520" progId="Equation.3">
                  <p:embed/>
                  <p:pic>
                    <p:nvPicPr>
                      <p:cNvPr id="0" name=""/>
                      <p:cNvPicPr>
                        <a:picLocks noChangeAspect="1" noChangeArrowheads="1"/>
                      </p:cNvPicPr>
                      <p:nvPr/>
                    </p:nvPicPr>
                    <p:blipFill>
                      <a:blip r:embed="rId5"/>
                      <a:srcRect/>
                      <a:stretch>
                        <a:fillRect/>
                      </a:stretch>
                    </p:blipFill>
                    <p:spPr bwMode="auto">
                      <a:xfrm>
                        <a:off x="887120" y="5420451"/>
                        <a:ext cx="3996778" cy="1316173"/>
                      </a:xfrm>
                      <a:prstGeom prst="rect">
                        <a:avLst/>
                      </a:prstGeom>
                      <a:noFill/>
                      <a:ln>
                        <a:noFill/>
                      </a:ln>
                    </p:spPr>
                  </p:pic>
                </p:oleObj>
              </mc:Fallback>
            </mc:AlternateContent>
          </a:graphicData>
        </a:graphic>
      </p:graphicFrame>
      <p:grpSp>
        <p:nvGrpSpPr>
          <p:cNvPr id="17" name="Group 16"/>
          <p:cNvGrpSpPr/>
          <p:nvPr/>
        </p:nvGrpSpPr>
        <p:grpSpPr>
          <a:xfrm>
            <a:off x="5955051" y="5086449"/>
            <a:ext cx="2809577" cy="1650175"/>
            <a:chOff x="5747568" y="2171198"/>
            <a:chExt cx="2809577" cy="1650175"/>
          </a:xfrm>
        </p:grpSpPr>
        <p:sp>
          <p:nvSpPr>
            <p:cNvPr id="19" name="Rounded Rectangular Callout 18"/>
            <p:cNvSpPr/>
            <p:nvPr/>
          </p:nvSpPr>
          <p:spPr>
            <a:xfrm>
              <a:off x="5747568" y="2171198"/>
              <a:ext cx="2809577" cy="1650175"/>
            </a:xfrm>
            <a:prstGeom prst="wedgeRoundRectCallout">
              <a:avLst>
                <a:gd name="adj1" fmla="val -89645"/>
                <a:gd name="adj2" fmla="val -5259"/>
                <a:gd name="adj3" fmla="val 16667"/>
              </a:avLst>
            </a:prstGeom>
            <a:solidFill>
              <a:srgbClr val="66FFCC"/>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nSpc>
                  <a:spcPct val="114000"/>
                </a:lnSpc>
              </a:pPr>
              <a:r>
                <a:rPr lang="en-US" dirty="0">
                  <a:solidFill>
                    <a:schemeClr val="tx1"/>
                  </a:solidFill>
                  <a:latin typeface="Arial" panose="020B0604020202020204" pitchFamily="34" charset="0"/>
                  <a:cs typeface="Arial" panose="020B0604020202020204" pitchFamily="34" charset="0"/>
                </a:rPr>
                <a:t>Here, we don’t use </a:t>
              </a:r>
            </a:p>
            <a:p>
              <a:pPr>
                <a:lnSpc>
                  <a:spcPct val="114000"/>
                </a:lnSpc>
              </a:pPr>
              <a:endParaRPr lang="en-SG" dirty="0" smtClean="0">
                <a:solidFill>
                  <a:schemeClr val="tx1"/>
                </a:solidFill>
                <a:latin typeface="Arial" panose="020B0604020202020204" pitchFamily="34" charset="0"/>
                <a:cs typeface="Arial" panose="020B0604020202020204" pitchFamily="34" charset="0"/>
              </a:endParaRPr>
            </a:p>
            <a:p>
              <a:pPr>
                <a:lnSpc>
                  <a:spcPct val="114000"/>
                </a:lnSpc>
              </a:pPr>
              <a:endParaRPr lang="en-SG" dirty="0">
                <a:solidFill>
                  <a:schemeClr val="tx1"/>
                </a:solidFill>
                <a:latin typeface="Arial" panose="020B0604020202020204" pitchFamily="34" charset="0"/>
                <a:cs typeface="Arial" panose="020B0604020202020204" pitchFamily="34" charset="0"/>
              </a:endParaRPr>
            </a:p>
            <a:p>
              <a:pPr>
                <a:lnSpc>
                  <a:spcPct val="114000"/>
                </a:lnSpc>
              </a:pPr>
              <a:r>
                <a:rPr lang="en-SG" dirty="0" smtClean="0">
                  <a:solidFill>
                    <a:schemeClr val="tx1"/>
                  </a:solidFill>
                  <a:latin typeface="Arial" panose="020B0604020202020204" pitchFamily="34" charset="0"/>
                  <a:cs typeface="Arial" panose="020B0604020202020204" pitchFamily="34" charset="0"/>
                </a:rPr>
                <a:t>because </a:t>
              </a:r>
              <a:r>
                <a:rPr lang="en-SG" i="1" dirty="0" err="1">
                  <a:solidFill>
                    <a:schemeClr val="tx1"/>
                  </a:solidFill>
                  <a:latin typeface="Times New Roman" panose="02020603050405020304" pitchFamily="18" charset="0"/>
                  <a:cs typeface="Times New Roman" panose="02020603050405020304" pitchFamily="18" charset="0"/>
                </a:rPr>
                <a:t>T</a:t>
              </a:r>
              <a:r>
                <a:rPr lang="en-SG" i="1" baseline="-25000" dirty="0" err="1">
                  <a:solidFill>
                    <a:schemeClr val="tx1"/>
                  </a:solidFill>
                  <a:latin typeface="Times New Roman" panose="02020603050405020304" pitchFamily="18" charset="0"/>
                  <a:cs typeface="Times New Roman" panose="02020603050405020304" pitchFamily="18" charset="0"/>
                </a:rPr>
                <a:t>n</a:t>
              </a:r>
              <a:r>
                <a:rPr lang="en-SG" i="1" baseline="-25000" dirty="0">
                  <a:solidFill>
                    <a:schemeClr val="tx1"/>
                  </a:solidFill>
                  <a:latin typeface="Times New Roman" panose="02020603050405020304" pitchFamily="18" charset="0"/>
                  <a:cs typeface="Times New Roman" panose="02020603050405020304" pitchFamily="18" charset="0"/>
                </a:rPr>
                <a:t> </a:t>
              </a:r>
              <a:r>
                <a:rPr lang="en-SG" dirty="0">
                  <a:solidFill>
                    <a:schemeClr val="tx1"/>
                  </a:solidFill>
                  <a:latin typeface="Arial" panose="020B0604020202020204" pitchFamily="34" charset="0"/>
                  <a:cs typeface="Arial" panose="020B0604020202020204" pitchFamily="34" charset="0"/>
                </a:rPr>
                <a:t>is </a:t>
              </a:r>
              <a:r>
                <a:rPr lang="en-SG" dirty="0" smtClean="0">
                  <a:solidFill>
                    <a:schemeClr val="tx1"/>
                  </a:solidFill>
                  <a:latin typeface="Arial" panose="020B0604020202020204" pitchFamily="34" charset="0"/>
                  <a:cs typeface="Arial" panose="020B0604020202020204" pitchFamily="34" charset="0"/>
                </a:rPr>
                <a:t>unknown.</a:t>
              </a:r>
              <a:endParaRPr lang="en-SG" sz="2000" dirty="0">
                <a:solidFill>
                  <a:schemeClr val="tx1"/>
                </a:solidFill>
                <a:latin typeface="Arial" panose="020B0604020202020204" pitchFamily="34" charset="0"/>
                <a:cs typeface="Arial" panose="020B0604020202020204" pitchFamily="34" charset="0"/>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3497901599"/>
                </p:ext>
              </p:extLst>
            </p:nvPr>
          </p:nvGraphicFramePr>
          <p:xfrm>
            <a:off x="6323540" y="2686473"/>
            <a:ext cx="1523923" cy="619624"/>
          </p:xfrm>
          <a:graphic>
            <a:graphicData uri="http://schemas.openxmlformats.org/presentationml/2006/ole">
              <mc:AlternateContent xmlns:mc="http://schemas.openxmlformats.org/markup-compatibility/2006">
                <mc:Choice xmlns:v="urn:schemas-microsoft-com:vml" Requires="v">
                  <p:oleObj spid="_x0000_s24640" name="Equation" r:id="rId6" imgW="939600" imgH="393480" progId="Equation.3">
                    <p:embed/>
                  </p:oleObj>
                </mc:Choice>
                <mc:Fallback>
                  <p:oleObj name="Equation" r:id="rId6" imgW="939600" imgH="393480" progId="Equation.3">
                    <p:embed/>
                    <p:pic>
                      <p:nvPicPr>
                        <p:cNvPr id="0" name=""/>
                        <p:cNvPicPr>
                          <a:picLocks noChangeAspect="1" noChangeArrowheads="1"/>
                        </p:cNvPicPr>
                        <p:nvPr/>
                      </p:nvPicPr>
                      <p:blipFill>
                        <a:blip r:embed="rId7"/>
                        <a:srcRect/>
                        <a:stretch>
                          <a:fillRect/>
                        </a:stretch>
                      </p:blipFill>
                      <p:spPr bwMode="auto">
                        <a:xfrm>
                          <a:off x="6323540" y="2686473"/>
                          <a:ext cx="1523923" cy="619624"/>
                        </a:xfrm>
                        <a:prstGeom prst="rect">
                          <a:avLst/>
                        </a:prstGeom>
                        <a:noFill/>
                        <a:ln>
                          <a:noFill/>
                        </a:ln>
                        <a:extLst/>
                      </p:spPr>
                    </p:pic>
                  </p:oleObj>
                </mc:Fallback>
              </mc:AlternateContent>
            </a:graphicData>
          </a:graphic>
        </p:graphicFrame>
      </p:grpSp>
    </p:spTree>
    <p:extLst>
      <p:ext uri="{BB962C8B-B14F-4D97-AF65-F5344CB8AC3E}">
        <p14:creationId xmlns:p14="http://schemas.microsoft.com/office/powerpoint/2010/main" val="340662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671799" y="975304"/>
            <a:ext cx="7781518" cy="4934177"/>
          </a:xfrm>
          <a:prstGeom prst="rect">
            <a:avLst/>
          </a:prstGeom>
          <a:solidFill>
            <a:schemeClr val="accent5">
              <a:lumMod val="20000"/>
              <a:lumOff val="80000"/>
            </a:schemeClr>
          </a:solidFill>
        </p:spPr>
        <p:txBody>
          <a:bodyPr>
            <a:no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b="1" dirty="0" smtClean="0"/>
              <a:t>[Solution] </a:t>
            </a:r>
          </a:p>
          <a:p>
            <a:pPr marL="0" indent="0" algn="just">
              <a:buFont typeface="Arial"/>
              <a:buNone/>
            </a:pPr>
            <a:endParaRPr lang="en-US" i="1" dirty="0" smtClean="0">
              <a:latin typeface="Cambria Math"/>
              <a:ea typeface="Cambria Math"/>
            </a:endParaRPr>
          </a:p>
          <a:p>
            <a:pPr marL="0" indent="0" algn="just">
              <a:buFont typeface="Arial"/>
              <a:buNone/>
            </a:pPr>
            <a:endParaRPr lang="en-US" i="1" dirty="0">
              <a:latin typeface="Cambria Math"/>
              <a:ea typeface="Cambria Math"/>
            </a:endParaRPr>
          </a:p>
          <a:p>
            <a:pPr marL="0" indent="0" algn="just">
              <a:buFont typeface="Arial"/>
              <a:buNone/>
            </a:pPr>
            <a:endParaRPr lang="en-US" i="1" dirty="0" smtClean="0">
              <a:latin typeface="Cambria Math"/>
              <a:ea typeface="Cambria Math"/>
            </a:endParaRPr>
          </a:p>
          <a:p>
            <a:pPr marL="0" indent="0" algn="just">
              <a:buFont typeface="Arial"/>
              <a:buNone/>
            </a:pPr>
            <a:endParaRPr lang="en-US" i="1" dirty="0">
              <a:latin typeface="Cambria Math"/>
              <a:ea typeface="Cambria Math"/>
            </a:endParaRPr>
          </a:p>
          <a:p>
            <a:pPr marL="0" indent="0" algn="just">
              <a:buFont typeface="Arial"/>
              <a:buNone/>
            </a:pPr>
            <a:endParaRPr lang="en-US" i="1" dirty="0" smtClean="0">
              <a:latin typeface="Cambria Math"/>
              <a:ea typeface="Cambria Math"/>
            </a:endParaRPr>
          </a:p>
          <a:p>
            <a:pPr marL="0" indent="0" algn="just">
              <a:buFont typeface="Arial"/>
              <a:buNone/>
            </a:pPr>
            <a:endParaRPr lang="en-US" i="1" dirty="0">
              <a:latin typeface="Cambria Math"/>
              <a:ea typeface="Cambria Math"/>
            </a:endParaRPr>
          </a:p>
          <a:p>
            <a:pPr marL="0" indent="0" algn="just">
              <a:buFont typeface="Arial"/>
              <a:buNone/>
            </a:pPr>
            <a:endParaRPr lang="en-US" dirty="0" smtClean="0"/>
          </a:p>
          <a:p>
            <a:pPr marL="0" indent="0" algn="just">
              <a:buFont typeface="Arial"/>
              <a:buNone/>
            </a:pPr>
            <a:r>
              <a:rPr lang="en-US" dirty="0" smtClean="0"/>
              <a:t>		  </a:t>
            </a:r>
          </a:p>
          <a:p>
            <a:pPr marL="0" indent="0">
              <a:buFont typeface="Arial"/>
              <a:buNone/>
            </a:pPr>
            <a:endParaRPr lang="en-US" dirty="0" smtClean="0"/>
          </a:p>
          <a:p>
            <a:pPr marL="0" indent="0">
              <a:buFont typeface="Arial"/>
              <a:buNone/>
            </a:pPr>
            <a:r>
              <a:rPr lang="en-US" dirty="0" smtClean="0"/>
              <a:t>He will completely pay off his loan after 48 instalments. </a:t>
            </a:r>
          </a:p>
        </p:txBody>
      </p:sp>
      <p:sp>
        <p:nvSpPr>
          <p:cNvPr id="6" name="Slide Number Placeholder 5"/>
          <p:cNvSpPr>
            <a:spLocks noGrp="1"/>
          </p:cNvSpPr>
          <p:nvPr>
            <p:ph type="sldNum" sz="quarter" idx="12"/>
          </p:nvPr>
        </p:nvSpPr>
        <p:spPr/>
        <p:txBody>
          <a:bodyPr/>
          <a:lstStyle/>
          <a:p>
            <a:fld id="{6767FADE-2612-3649-B495-F644A23F288B}" type="slidenum">
              <a:rPr lang="en-US" smtClean="0"/>
              <a:pPr/>
              <a:t>38</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2302615195"/>
              </p:ext>
            </p:extLst>
          </p:nvPr>
        </p:nvGraphicFramePr>
        <p:xfrm>
          <a:off x="2302672" y="1139076"/>
          <a:ext cx="4298070" cy="2300159"/>
        </p:xfrm>
        <a:graphic>
          <a:graphicData uri="http://schemas.openxmlformats.org/presentationml/2006/ole">
            <mc:AlternateContent xmlns:mc="http://schemas.openxmlformats.org/markup-compatibility/2006">
              <mc:Choice xmlns:v="urn:schemas-microsoft-com:vml" Requires="v">
                <p:oleObj spid="_x0000_s25718" name="Equation" r:id="rId4" imgW="2387520" imgH="1320480" progId="Equation.3">
                  <p:embed/>
                </p:oleObj>
              </mc:Choice>
              <mc:Fallback>
                <p:oleObj name="Equation" r:id="rId4" imgW="2387520" imgH="1320480" progId="Equation.3">
                  <p:embed/>
                  <p:pic>
                    <p:nvPicPr>
                      <p:cNvPr id="0" name=""/>
                      <p:cNvPicPr>
                        <a:picLocks noChangeAspect="1" noChangeArrowheads="1"/>
                      </p:cNvPicPr>
                      <p:nvPr/>
                    </p:nvPicPr>
                    <p:blipFill>
                      <a:blip r:embed="rId5"/>
                      <a:srcRect/>
                      <a:stretch>
                        <a:fillRect/>
                      </a:stretch>
                    </p:blipFill>
                    <p:spPr bwMode="auto">
                      <a:xfrm>
                        <a:off x="2302672" y="1139076"/>
                        <a:ext cx="4298070" cy="2300159"/>
                      </a:xfrm>
                      <a:prstGeom prst="rect">
                        <a:avLst/>
                      </a:prstGeom>
                      <a:noFill/>
                      <a:ln>
                        <a:noFill/>
                      </a:ln>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77544430"/>
              </p:ext>
            </p:extLst>
          </p:nvPr>
        </p:nvGraphicFramePr>
        <p:xfrm>
          <a:off x="1321760" y="3636494"/>
          <a:ext cx="3812499" cy="1425181"/>
        </p:xfrm>
        <a:graphic>
          <a:graphicData uri="http://schemas.openxmlformats.org/presentationml/2006/ole">
            <mc:AlternateContent xmlns:mc="http://schemas.openxmlformats.org/markup-compatibility/2006">
              <mc:Choice xmlns:v="urn:schemas-microsoft-com:vml" Requires="v">
                <p:oleObj spid="_x0000_s25719" name="Equation" r:id="rId6" imgW="1904760" imgH="736560" progId="Equation.3">
                  <p:embed/>
                </p:oleObj>
              </mc:Choice>
              <mc:Fallback>
                <p:oleObj name="Equation" r:id="rId6" imgW="1904760" imgH="736560" progId="Equation.3">
                  <p:embed/>
                  <p:pic>
                    <p:nvPicPr>
                      <p:cNvPr id="0" name=""/>
                      <p:cNvPicPr>
                        <a:picLocks noChangeAspect="1" noChangeArrowheads="1"/>
                      </p:cNvPicPr>
                      <p:nvPr/>
                    </p:nvPicPr>
                    <p:blipFill>
                      <a:blip r:embed="rId7"/>
                      <a:srcRect/>
                      <a:stretch>
                        <a:fillRect/>
                      </a:stretch>
                    </p:blipFill>
                    <p:spPr bwMode="auto">
                      <a:xfrm>
                        <a:off x="1321760" y="3636494"/>
                        <a:ext cx="3812499" cy="1425181"/>
                      </a:xfrm>
                      <a:prstGeom prst="rect">
                        <a:avLst/>
                      </a:prstGeom>
                      <a:noFill/>
                      <a:ln>
                        <a:noFill/>
                      </a:ln>
                      <a:extLst/>
                    </p:spPr>
                  </p:pic>
                </p:oleObj>
              </mc:Fallback>
            </mc:AlternateContent>
          </a:graphicData>
        </a:graphic>
      </p:graphicFrame>
      <p:grpSp>
        <p:nvGrpSpPr>
          <p:cNvPr id="12" name="Group 11"/>
          <p:cNvGrpSpPr/>
          <p:nvPr/>
        </p:nvGrpSpPr>
        <p:grpSpPr>
          <a:xfrm>
            <a:off x="5828462" y="3584389"/>
            <a:ext cx="2624856" cy="1588112"/>
            <a:chOff x="5828462" y="3584389"/>
            <a:chExt cx="2624856" cy="1588112"/>
          </a:xfrm>
        </p:grpSpPr>
        <p:sp>
          <p:nvSpPr>
            <p:cNvPr id="3" name="Rounded Rectangular Callout 2"/>
            <p:cNvSpPr/>
            <p:nvPr/>
          </p:nvSpPr>
          <p:spPr>
            <a:xfrm>
              <a:off x="5828462" y="3584389"/>
              <a:ext cx="2624856" cy="1588112"/>
            </a:xfrm>
            <a:prstGeom prst="wedgeRoundRectCallout">
              <a:avLst>
                <a:gd name="adj1" fmla="val -75306"/>
                <a:gd name="adj2" fmla="val -27433"/>
                <a:gd name="adj3" fmla="val 16667"/>
              </a:avLst>
            </a:prstGeom>
            <a:solidFill>
              <a:srgbClr val="66FFCC"/>
            </a:solidFill>
          </p:spPr>
          <p:style>
            <a:lnRef idx="1">
              <a:schemeClr val="accent6"/>
            </a:lnRef>
            <a:fillRef idx="3">
              <a:schemeClr val="accent6"/>
            </a:fillRef>
            <a:effectRef idx="2">
              <a:schemeClr val="accent6"/>
            </a:effectRef>
            <a:fontRef idx="minor">
              <a:schemeClr val="lt1"/>
            </a:fontRef>
          </p:style>
          <p:txBody>
            <a:bodyPr rtlCol="0" anchor="ctr"/>
            <a:lstStyle/>
            <a:p>
              <a:pPr>
                <a:lnSpc>
                  <a:spcPct val="150000"/>
                </a:lnSpc>
              </a:pPr>
              <a:r>
                <a:rPr lang="en-US" b="1" u="sng" dirty="0">
                  <a:solidFill>
                    <a:schemeClr val="tx1"/>
                  </a:solidFill>
                  <a:latin typeface="Arial" panose="020B0604020202020204" pitchFamily="34" charset="0"/>
                  <a:cs typeface="Arial" panose="020B0604020202020204" pitchFamily="34" charset="0"/>
                </a:rPr>
                <a:t>Quadratic Formula</a:t>
              </a:r>
            </a:p>
            <a:p>
              <a:pPr>
                <a:lnSpc>
                  <a:spcPct val="150000"/>
                </a:lnSpc>
              </a:pPr>
              <a:r>
                <a:rPr lang="en-US" dirty="0">
                  <a:solidFill>
                    <a:schemeClr val="tx1"/>
                  </a:solidFill>
                  <a:latin typeface="Arial" panose="020B0604020202020204" pitchFamily="34" charset="0"/>
                  <a:cs typeface="Arial" panose="020B0604020202020204" pitchFamily="34" charset="0"/>
                </a:rPr>
                <a:t>Given</a:t>
              </a:r>
            </a:p>
            <a:p>
              <a:endParaRPr lang="en-SG" dirty="0">
                <a:latin typeface="Arial" panose="020B0604020202020204" pitchFamily="34" charset="0"/>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906735199"/>
                </p:ext>
              </p:extLst>
            </p:nvPr>
          </p:nvGraphicFramePr>
          <p:xfrm>
            <a:off x="6600742" y="4081214"/>
            <a:ext cx="1657350" cy="390525"/>
          </p:xfrm>
          <a:graphic>
            <a:graphicData uri="http://schemas.openxmlformats.org/presentationml/2006/ole">
              <mc:AlternateContent xmlns:mc="http://schemas.openxmlformats.org/markup-compatibility/2006">
                <mc:Choice xmlns:v="urn:schemas-microsoft-com:vml" Requires="v">
                  <p:oleObj spid="_x0000_s25720" name="Equation" r:id="rId8" imgW="990360" imgH="241200" progId="Equation.3">
                    <p:embed/>
                  </p:oleObj>
                </mc:Choice>
                <mc:Fallback>
                  <p:oleObj name="Equation" r:id="rId8" imgW="990360" imgH="241200" progId="Equation.3">
                    <p:embed/>
                    <p:pic>
                      <p:nvPicPr>
                        <p:cNvPr id="0" name=""/>
                        <p:cNvPicPr>
                          <a:picLocks noChangeAspect="1" noChangeArrowheads="1"/>
                        </p:cNvPicPr>
                        <p:nvPr/>
                      </p:nvPicPr>
                      <p:blipFill>
                        <a:blip r:embed="rId9"/>
                        <a:srcRect/>
                        <a:stretch>
                          <a:fillRect/>
                        </a:stretch>
                      </p:blipFill>
                      <p:spPr bwMode="auto">
                        <a:xfrm>
                          <a:off x="6600742" y="4081214"/>
                          <a:ext cx="16573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55521838"/>
                </p:ext>
              </p:extLst>
            </p:nvPr>
          </p:nvGraphicFramePr>
          <p:xfrm>
            <a:off x="6245792" y="4448214"/>
            <a:ext cx="1887198" cy="700756"/>
          </p:xfrm>
          <a:graphic>
            <a:graphicData uri="http://schemas.openxmlformats.org/presentationml/2006/ole">
              <mc:AlternateContent xmlns:mc="http://schemas.openxmlformats.org/markup-compatibility/2006">
                <mc:Choice xmlns:v="urn:schemas-microsoft-com:vml" Requires="v">
                  <p:oleObj spid="_x0000_s25721" name="Equation" r:id="rId10" imgW="1257120" imgH="482400" progId="Equation.3">
                    <p:embed/>
                  </p:oleObj>
                </mc:Choice>
                <mc:Fallback>
                  <p:oleObj name="Equation" r:id="rId10" imgW="1257120" imgH="482400" progId="Equation.3">
                    <p:embed/>
                    <p:pic>
                      <p:nvPicPr>
                        <p:cNvPr id="0" name=""/>
                        <p:cNvPicPr>
                          <a:picLocks noChangeAspect="1" noChangeArrowheads="1"/>
                        </p:cNvPicPr>
                        <p:nvPr/>
                      </p:nvPicPr>
                      <p:blipFill>
                        <a:blip r:embed="rId11"/>
                        <a:srcRect/>
                        <a:stretch>
                          <a:fillRect/>
                        </a:stretch>
                      </p:blipFill>
                      <p:spPr bwMode="auto">
                        <a:xfrm>
                          <a:off x="6245792" y="4448214"/>
                          <a:ext cx="1887198" cy="700756"/>
                        </a:xfrm>
                        <a:prstGeom prst="rect">
                          <a:avLst/>
                        </a:prstGeom>
                        <a:noFill/>
                        <a:ln>
                          <a:noFill/>
                        </a:ln>
                      </p:spPr>
                    </p:pic>
                  </p:oleObj>
                </mc:Fallback>
              </mc:AlternateContent>
            </a:graphicData>
          </a:graphic>
        </p:graphicFrame>
      </p:grpSp>
      <p:sp>
        <p:nvSpPr>
          <p:cNvPr id="13" name="Title 3"/>
          <p:cNvSpPr>
            <a:spLocks noGrp="1"/>
          </p:cNvSpPr>
          <p:nvPr>
            <p:ph type="title"/>
          </p:nvPr>
        </p:nvSpPr>
        <p:spPr/>
        <p:txBody>
          <a:bodyPr>
            <a:noAutofit/>
          </a:bodyPr>
          <a:lstStyle/>
          <a:p>
            <a:r>
              <a:rPr lang="en-US" dirty="0" smtClean="0"/>
              <a:t>Application (CL)</a:t>
            </a:r>
            <a:endParaRPr lang="en-GB" dirty="0"/>
          </a:p>
        </p:txBody>
      </p:sp>
    </p:spTree>
    <p:extLst>
      <p:ext uri="{BB962C8B-B14F-4D97-AF65-F5344CB8AC3E}">
        <p14:creationId xmlns:p14="http://schemas.microsoft.com/office/powerpoint/2010/main" val="425553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2890" y="274638"/>
            <a:ext cx="6913380" cy="814724"/>
          </a:xfrm>
          <a:prstGeom prst="rect">
            <a:avLst/>
          </a:prstGeom>
        </p:spPr>
        <p:txBody>
          <a:bodyPr/>
          <a:lstStyle/>
          <a:p>
            <a:pPr algn="l"/>
            <a:r>
              <a:rPr lang="en-US" sz="3200" dirty="0" smtClean="0"/>
              <a:t>One-minute write</a:t>
            </a:r>
            <a:endParaRPr lang="en-GB" sz="3200" dirty="0"/>
          </a:p>
        </p:txBody>
      </p:sp>
      <p:sp>
        <p:nvSpPr>
          <p:cNvPr id="3" name="Content Placeholder 2"/>
          <p:cNvSpPr>
            <a:spLocks noGrp="1"/>
          </p:cNvSpPr>
          <p:nvPr>
            <p:ph idx="4294967295"/>
          </p:nvPr>
        </p:nvSpPr>
        <p:spPr>
          <a:xfrm>
            <a:off x="592890" y="1089362"/>
            <a:ext cx="8171738" cy="5260638"/>
          </a:xfrm>
          <a:prstGeom prst="rect">
            <a:avLst/>
          </a:prstGeom>
        </p:spPr>
        <p:txBody>
          <a:bodyPr/>
          <a:lstStyle/>
          <a:p>
            <a:r>
              <a:rPr lang="en-SG" sz="2400" dirty="0"/>
              <a:t>Please stop what you are doing and produce a written response </a:t>
            </a:r>
            <a:r>
              <a:rPr lang="en-SG" sz="2400" dirty="0" smtClean="0"/>
              <a:t>to either </a:t>
            </a:r>
            <a:r>
              <a:rPr lang="en-SG" sz="2400" dirty="0"/>
              <a:t>of the following in only one minute: </a:t>
            </a:r>
          </a:p>
          <a:p>
            <a:pPr marL="0" indent="0">
              <a:buNone/>
            </a:pPr>
            <a:endParaRPr lang="en-SG" sz="2400" dirty="0"/>
          </a:p>
          <a:p>
            <a:pPr>
              <a:buFont typeface="Wingdings" pitchFamily="2" charset="2"/>
              <a:buChar char="q"/>
            </a:pPr>
            <a:r>
              <a:rPr lang="en-SG" sz="2400" dirty="0"/>
              <a:t>Identify what </a:t>
            </a:r>
            <a:r>
              <a:rPr lang="en-SG" sz="2400" dirty="0" smtClean="0"/>
              <a:t>is the key learning concepts from the seminar</a:t>
            </a:r>
            <a:r>
              <a:rPr lang="en-SG" sz="2400" dirty="0"/>
              <a:t>, </a:t>
            </a:r>
            <a:r>
              <a:rPr lang="en-SG" sz="2400" u="sng" dirty="0" smtClean="0"/>
              <a:t>or</a:t>
            </a:r>
            <a:r>
              <a:rPr lang="en-SG" sz="2400" dirty="0" smtClean="0"/>
              <a:t> </a:t>
            </a:r>
            <a:endParaRPr lang="en-SG" sz="2400" dirty="0"/>
          </a:p>
          <a:p>
            <a:pPr>
              <a:buFont typeface="Wingdings" pitchFamily="2" charset="2"/>
              <a:buChar char="q"/>
            </a:pPr>
            <a:r>
              <a:rPr lang="en-SG" sz="2400" dirty="0"/>
              <a:t>Write down a question with respect to the concepts learnt so far. </a:t>
            </a:r>
            <a:endParaRPr lang="en-SG" sz="2400" dirty="0" smtClean="0"/>
          </a:p>
          <a:p>
            <a:pPr marL="0" indent="0">
              <a:buNone/>
            </a:pPr>
            <a:endParaRPr lang="en-SG" sz="2400" dirty="0"/>
          </a:p>
          <a:p>
            <a:pPr lvl="0"/>
            <a:endParaRPr lang="en-SG" sz="2400" dirty="0"/>
          </a:p>
          <a:p>
            <a:endParaRPr lang="en-SG" sz="2400" dirty="0" smtClean="0"/>
          </a:p>
          <a:p>
            <a:endParaRPr lang="en-GB" sz="2400" dirty="0" smtClean="0"/>
          </a:p>
          <a:p>
            <a:pPr marL="0" lvl="0" indent="0">
              <a:spcBef>
                <a:spcPct val="0"/>
              </a:spcBef>
              <a:buNone/>
            </a:pPr>
            <a:endParaRPr lang="en-GB" sz="2400" dirty="0" smtClean="0"/>
          </a:p>
          <a:p>
            <a:pPr>
              <a:spcBef>
                <a:spcPct val="0"/>
              </a:spcBef>
              <a:buNone/>
            </a:pPr>
            <a:endParaRPr lang="en-US" altLang="zh-SG" sz="2400" dirty="0" smtClean="0">
              <a:ea typeface="宋体" pitchFamily="2" charset="-122"/>
            </a:endParaRPr>
          </a:p>
          <a:p>
            <a:pPr>
              <a:spcBef>
                <a:spcPct val="0"/>
              </a:spcBef>
            </a:pPr>
            <a:endParaRPr lang="en-US" altLang="zh-SG" sz="2400" dirty="0" smtClean="0">
              <a:ea typeface="宋体" pitchFamily="2" charset="-122"/>
            </a:endParaRPr>
          </a:p>
        </p:txBody>
      </p:sp>
      <p:sp>
        <p:nvSpPr>
          <p:cNvPr id="5" name="Slide Number Placeholder 4"/>
          <p:cNvSpPr>
            <a:spLocks noGrp="1"/>
          </p:cNvSpPr>
          <p:nvPr>
            <p:ph type="sldNum" sz="quarter" idx="12"/>
          </p:nvPr>
        </p:nvSpPr>
        <p:spPr/>
        <p:txBody>
          <a:bodyPr/>
          <a:lstStyle/>
          <a:p>
            <a:fld id="{6767FADE-2612-3649-B495-F644A23F288B}" type="slidenum">
              <a:rPr lang="en-US" smtClean="0"/>
              <a:pPr/>
              <a:t>39</a:t>
            </a:fld>
            <a:endParaRPr lang="en-US"/>
          </a:p>
        </p:txBody>
      </p:sp>
    </p:spTree>
    <p:extLst>
      <p:ext uri="{BB962C8B-B14F-4D97-AF65-F5344CB8AC3E}">
        <p14:creationId xmlns:p14="http://schemas.microsoft.com/office/powerpoint/2010/main" val="41874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65163" y="980680"/>
            <a:ext cx="8219530" cy="5688994"/>
          </a:xfrm>
        </p:spPr>
        <p:txBody>
          <a:bodyPr>
            <a:noAutofit/>
          </a:bodyPr>
          <a:lstStyle/>
          <a:p>
            <a:pPr marL="0" indent="0">
              <a:buNone/>
            </a:pPr>
            <a:r>
              <a:rPr lang="en-US" b="1" dirty="0" smtClean="0"/>
              <a:t>What We Know: </a:t>
            </a:r>
          </a:p>
          <a:p>
            <a:pPr lvl="0"/>
            <a:r>
              <a:rPr lang="en-SG" sz="1800" dirty="0" smtClean="0"/>
              <a:t>.</a:t>
            </a:r>
          </a:p>
          <a:p>
            <a:pPr lvl="0"/>
            <a:endParaRPr lang="en-SG" sz="1800" dirty="0"/>
          </a:p>
          <a:p>
            <a:pPr lvl="0"/>
            <a:endParaRPr lang="en-SG" sz="1800" dirty="0" smtClean="0"/>
          </a:p>
          <a:p>
            <a:pPr lvl="0"/>
            <a:endParaRPr lang="en-GB" sz="1800" dirty="0"/>
          </a:p>
          <a:p>
            <a:pPr marL="0" indent="0" algn="just">
              <a:buNone/>
            </a:pPr>
            <a:r>
              <a:rPr lang="en-US" b="1" dirty="0" smtClean="0"/>
              <a:t>What We Don’t Know:</a:t>
            </a:r>
          </a:p>
          <a:p>
            <a:pPr lvl="0"/>
            <a:endParaRPr lang="en-SG" sz="1800" dirty="0" smtClean="0"/>
          </a:p>
          <a:p>
            <a:pPr marL="0" indent="0">
              <a:buNone/>
            </a:pPr>
            <a:endParaRPr lang="en-SG" sz="1800" b="1" dirty="0"/>
          </a:p>
          <a:p>
            <a:pPr marL="0" indent="0">
              <a:buNone/>
            </a:pPr>
            <a:endParaRPr lang="en-SG" sz="1800" b="1" dirty="0" smtClean="0"/>
          </a:p>
          <a:p>
            <a:pPr marL="0" indent="0">
              <a:buNone/>
            </a:pPr>
            <a:endParaRPr lang="en-SG" sz="1800" b="1" dirty="0"/>
          </a:p>
          <a:p>
            <a:pPr marL="0" indent="0">
              <a:buNone/>
            </a:pPr>
            <a:r>
              <a:rPr lang="en-US" b="1" dirty="0" smtClean="0"/>
              <a:t>What We Need to Find Out:</a:t>
            </a:r>
          </a:p>
          <a:p>
            <a:pPr lvl="0"/>
            <a:endParaRPr lang="en-SG" sz="1800" dirty="0"/>
          </a:p>
        </p:txBody>
      </p:sp>
      <p:sp>
        <p:nvSpPr>
          <p:cNvPr id="5" name="Slide Number Placeholder 4"/>
          <p:cNvSpPr>
            <a:spLocks noGrp="1"/>
          </p:cNvSpPr>
          <p:nvPr>
            <p:ph type="sldNum" sz="quarter" idx="12"/>
          </p:nvPr>
        </p:nvSpPr>
        <p:spPr/>
        <p:txBody>
          <a:bodyPr/>
          <a:lstStyle/>
          <a:p>
            <a:fld id="{6767FADE-2612-3649-B495-F644A23F288B}" type="slidenum">
              <a:rPr lang="en-US" smtClean="0"/>
              <a:pPr/>
              <a:t>4</a:t>
            </a:fld>
            <a:endParaRPr lang="en-US"/>
          </a:p>
        </p:txBody>
      </p:sp>
      <p:sp>
        <p:nvSpPr>
          <p:cNvPr id="6" name="Rectangle 2"/>
          <p:cNvSpPr>
            <a:spLocks noGrp="1" noChangeArrowheads="1"/>
          </p:cNvSpPr>
          <p:nvPr>
            <p:ph type="title"/>
          </p:nvPr>
        </p:nvSpPr>
        <p:spPr>
          <a:prstGeom prst="rect">
            <a:avLst/>
          </a:prstGeom>
        </p:spPr>
        <p:txBody>
          <a:bodyPr/>
          <a:lstStyle/>
          <a:p>
            <a:r>
              <a:rPr lang="en-US" sz="3200" dirty="0" smtClean="0"/>
              <a:t>Scenario Definition Template</a:t>
            </a:r>
          </a:p>
        </p:txBody>
      </p:sp>
    </p:spTree>
    <p:extLst>
      <p:ext uri="{BB962C8B-B14F-4D97-AF65-F5344CB8AC3E}">
        <p14:creationId xmlns:p14="http://schemas.microsoft.com/office/powerpoint/2010/main" val="152747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algn="l" eaLnBrk="1" hangingPunct="1"/>
            <a:r>
              <a:rPr lang="en-US" sz="3600" dirty="0" smtClean="0">
                <a:solidFill>
                  <a:schemeClr val="tx1"/>
                </a:solidFill>
              </a:rPr>
              <a:t>Learning Objectives</a:t>
            </a:r>
          </a:p>
        </p:txBody>
      </p:sp>
      <p:sp>
        <p:nvSpPr>
          <p:cNvPr id="15363" name="Rectangle 3"/>
          <p:cNvSpPr>
            <a:spLocks noGrp="1" noChangeArrowheads="1"/>
          </p:cNvSpPr>
          <p:nvPr>
            <p:ph sz="quarter" idx="13"/>
          </p:nvPr>
        </p:nvSpPr>
        <p:spPr>
          <a:xfrm>
            <a:off x="665610" y="1039177"/>
            <a:ext cx="7781518" cy="5682343"/>
          </a:xfrm>
        </p:spPr>
        <p:txBody>
          <a:bodyPr>
            <a:noAutofit/>
          </a:bodyPr>
          <a:lstStyle/>
          <a:p>
            <a:pPr lvl="0"/>
            <a:r>
              <a:rPr lang="en-GB" dirty="0" smtClean="0"/>
              <a:t>Identify the characteristics of arithmetic and geometric sequences</a:t>
            </a:r>
          </a:p>
          <a:p>
            <a:pPr lvl="0"/>
            <a:r>
              <a:rPr lang="en-GB" dirty="0" smtClean="0"/>
              <a:t>Determine the </a:t>
            </a:r>
            <a:r>
              <a:rPr lang="en-GB" i="1" dirty="0" smtClean="0">
                <a:latin typeface="Times New Roman" pitchFamily="18" charset="0"/>
                <a:cs typeface="Times New Roman" pitchFamily="18" charset="0"/>
              </a:rPr>
              <a:t>n</a:t>
            </a:r>
            <a:r>
              <a:rPr lang="en-GB" i="1" baseline="30000" dirty="0" smtClean="0">
                <a:latin typeface="Times New Roman" pitchFamily="18" charset="0"/>
                <a:cs typeface="Times New Roman" pitchFamily="18" charset="0"/>
              </a:rPr>
              <a:t>th</a:t>
            </a:r>
            <a:r>
              <a:rPr lang="en-GB" dirty="0" smtClean="0"/>
              <a:t> term and the sum of first </a:t>
            </a:r>
            <a:r>
              <a:rPr lang="en-GB" i="1" dirty="0" smtClean="0">
                <a:latin typeface="Times New Roman" pitchFamily="18" charset="0"/>
                <a:cs typeface="Times New Roman" pitchFamily="18" charset="0"/>
              </a:rPr>
              <a:t>n</a:t>
            </a:r>
            <a:r>
              <a:rPr lang="en-GB" dirty="0" smtClean="0"/>
              <a:t> terms of an arithmetic sequence</a:t>
            </a:r>
          </a:p>
          <a:p>
            <a:r>
              <a:rPr lang="en-GB" dirty="0" smtClean="0"/>
              <a:t>Determine </a:t>
            </a:r>
            <a:r>
              <a:rPr lang="en-GB" dirty="0"/>
              <a:t>the </a:t>
            </a:r>
            <a:r>
              <a:rPr lang="en-GB" i="1" dirty="0">
                <a:latin typeface="Times New Roman" pitchFamily="18" charset="0"/>
                <a:cs typeface="Times New Roman" pitchFamily="18" charset="0"/>
              </a:rPr>
              <a:t>n</a:t>
            </a:r>
            <a:r>
              <a:rPr lang="en-GB" i="1" baseline="30000" dirty="0">
                <a:latin typeface="Times New Roman" pitchFamily="18" charset="0"/>
                <a:cs typeface="Times New Roman" pitchFamily="18" charset="0"/>
              </a:rPr>
              <a:t>th</a:t>
            </a:r>
            <a:r>
              <a:rPr lang="en-GB" dirty="0"/>
              <a:t> term and the sum of first </a:t>
            </a:r>
            <a:r>
              <a:rPr lang="en-GB" i="1" dirty="0">
                <a:latin typeface="Times New Roman" pitchFamily="18" charset="0"/>
                <a:cs typeface="Times New Roman" pitchFamily="18" charset="0"/>
              </a:rPr>
              <a:t>n</a:t>
            </a:r>
            <a:r>
              <a:rPr lang="en-GB" dirty="0"/>
              <a:t> terms of </a:t>
            </a:r>
            <a:r>
              <a:rPr lang="en-GB" dirty="0" smtClean="0"/>
              <a:t>a geometric sequence</a:t>
            </a:r>
          </a:p>
          <a:p>
            <a:pPr lvl="0"/>
            <a:r>
              <a:rPr lang="en-GB" smtClean="0"/>
              <a:t>For </a:t>
            </a:r>
            <a:r>
              <a:rPr lang="en-GB">
                <a:latin typeface="Times New Roman" panose="02020603050405020304" pitchFamily="18" charset="0"/>
                <a:cs typeface="Times New Roman" panose="02020603050405020304" pitchFamily="18" charset="0"/>
              </a:rPr>
              <a:t>|</a:t>
            </a:r>
            <a:r>
              <a:rPr lang="en-GB" i="1" smtClean="0">
                <a:latin typeface="Times New Roman" panose="02020603050405020304" pitchFamily="18" charset="0"/>
                <a:cs typeface="Times New Roman" panose="02020603050405020304" pitchFamily="18" charset="0"/>
              </a:rPr>
              <a:t>r| </a:t>
            </a:r>
            <a:r>
              <a:rPr lang="en-GB" smtClean="0">
                <a:latin typeface="Times New Roman" panose="02020603050405020304" pitchFamily="18" charset="0"/>
                <a:cs typeface="Times New Roman" panose="02020603050405020304" pitchFamily="18" charset="0"/>
              </a:rPr>
              <a:t>&lt; </a:t>
            </a:r>
            <a:r>
              <a:rPr lang="en-GB" dirty="0" smtClean="0">
                <a:latin typeface="Times New Roman" panose="02020603050405020304" pitchFamily="18" charset="0"/>
                <a:cs typeface="Times New Roman" panose="02020603050405020304" pitchFamily="18" charset="0"/>
              </a:rPr>
              <a:t>1</a:t>
            </a:r>
            <a:r>
              <a:rPr lang="en-US" dirty="0" smtClean="0"/>
              <a:t>,</a:t>
            </a:r>
            <a:r>
              <a:rPr lang="en-GB" dirty="0" smtClean="0"/>
              <a:t> determine the sum to infinity of an infinite geometric sequence</a:t>
            </a:r>
          </a:p>
          <a:p>
            <a:pPr lvl="0"/>
            <a:r>
              <a:rPr lang="en-GB" dirty="0" smtClean="0"/>
              <a:t>Solve application problems involving arithmetic and geometric sequences (CL)</a:t>
            </a:r>
          </a:p>
          <a:p>
            <a:pPr marL="0" lvl="0" indent="0">
              <a:buNone/>
            </a:pPr>
            <a:endParaRPr lang="en-US" dirty="0" smtClean="0">
              <a:cs typeface="Times New Roman" pitchFamily="18" charset="0"/>
            </a:endParaRPr>
          </a:p>
          <a:p>
            <a:pPr lvl="0">
              <a:buNone/>
            </a:pPr>
            <a:endParaRPr lang="en-US" dirty="0" smtClean="0"/>
          </a:p>
        </p:txBody>
      </p:sp>
      <p:sp>
        <p:nvSpPr>
          <p:cNvPr id="3" name="Slide Number Placeholder 2"/>
          <p:cNvSpPr>
            <a:spLocks noGrp="1"/>
          </p:cNvSpPr>
          <p:nvPr>
            <p:ph type="sldNum" sz="quarter" idx="12"/>
          </p:nvPr>
        </p:nvSpPr>
        <p:spPr/>
        <p:txBody>
          <a:bodyPr/>
          <a:lstStyle/>
          <a:p>
            <a:fld id="{6767FADE-2612-3649-B495-F644A23F288B}" type="slidenum">
              <a:rPr lang="en-US" smtClean="0"/>
              <a:pPr/>
              <a:t>40</a:t>
            </a:fld>
            <a:endParaRPr lang="en-US"/>
          </a:p>
        </p:txBody>
      </p:sp>
    </p:spTree>
    <p:extLst>
      <p:ext uri="{BB962C8B-B14F-4D97-AF65-F5344CB8AC3E}">
        <p14:creationId xmlns:p14="http://schemas.microsoft.com/office/powerpoint/2010/main" val="680500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25440" y="274638"/>
            <a:ext cx="8129335"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t>Lesson Overview</a:t>
            </a:r>
          </a:p>
        </p:txBody>
      </p:sp>
      <p:graphicFrame>
        <p:nvGraphicFramePr>
          <p:cNvPr id="3" name="Table 2"/>
          <p:cNvGraphicFramePr>
            <a:graphicFrameLocks noGrp="1"/>
          </p:cNvGraphicFramePr>
          <p:nvPr>
            <p:extLst>
              <p:ext uri="{D42A27DB-BD31-4B8C-83A1-F6EECF244321}">
                <p14:modId xmlns:p14="http://schemas.microsoft.com/office/powerpoint/2010/main" val="3481091354"/>
              </p:ext>
            </p:extLst>
          </p:nvPr>
        </p:nvGraphicFramePr>
        <p:xfrm>
          <a:off x="585626" y="1016001"/>
          <a:ext cx="8008961" cy="4888411"/>
        </p:xfrm>
        <a:graphic>
          <a:graphicData uri="http://schemas.openxmlformats.org/drawingml/2006/table">
            <a:tbl>
              <a:tblPr firstRow="1" bandRow="1">
                <a:tableStyleId>{5940675A-B579-460E-94D1-54222C63F5DA}</a:tableStyleId>
              </a:tblPr>
              <a:tblGrid>
                <a:gridCol w="743689">
                  <a:extLst>
                    <a:ext uri="{9D8B030D-6E8A-4147-A177-3AD203B41FA5}">
                      <a16:colId xmlns:a16="http://schemas.microsoft.com/office/drawing/2014/main" xmlns="" xmlns:a14="http://schemas.microsoft.com/office/drawing/2010/main" xmlns:mc="http://schemas.openxmlformats.org/markup-compatibility/2006" val="20000"/>
                    </a:ext>
                  </a:extLst>
                </a:gridCol>
                <a:gridCol w="5506914">
                  <a:extLst>
                    <a:ext uri="{9D8B030D-6E8A-4147-A177-3AD203B41FA5}">
                      <a16:colId xmlns:a16="http://schemas.microsoft.com/office/drawing/2014/main" xmlns="" xmlns:a14="http://schemas.microsoft.com/office/drawing/2010/main" xmlns:mc="http://schemas.openxmlformats.org/markup-compatibility/2006" val="20001"/>
                    </a:ext>
                  </a:extLst>
                </a:gridCol>
                <a:gridCol w="1758358">
                  <a:extLst>
                    <a:ext uri="{9D8B030D-6E8A-4147-A177-3AD203B41FA5}">
                      <a16:colId xmlns:a16="http://schemas.microsoft.com/office/drawing/2014/main" xmlns="" xmlns:a14="http://schemas.microsoft.com/office/drawing/2010/main" xmlns:mc="http://schemas.openxmlformats.org/markup-compatibility/2006" val="20002"/>
                    </a:ext>
                  </a:extLst>
                </a:gridCol>
              </a:tblGrid>
              <a:tr h="438331">
                <a:tc>
                  <a:txBody>
                    <a:bodyPr/>
                    <a:lstStyle/>
                    <a:p>
                      <a:r>
                        <a:rPr lang="en-US" sz="1600" dirty="0" smtClean="0">
                          <a:solidFill>
                            <a:schemeClr val="bg1"/>
                          </a:solidFill>
                          <a:latin typeface="Arial" panose="020B0604020202020204" pitchFamily="34" charset="0"/>
                          <a:cs typeface="Arial" panose="020B0604020202020204" pitchFamily="34" charset="0"/>
                        </a:rPr>
                        <a:t>S/N</a:t>
                      </a:r>
                      <a:endParaRPr lang="en-SG" sz="1600" dirty="0">
                        <a:solidFill>
                          <a:schemeClr val="bg1"/>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600" dirty="0" smtClean="0">
                          <a:solidFill>
                            <a:schemeClr val="bg1"/>
                          </a:solidFill>
                          <a:latin typeface="Arial" panose="020B0604020202020204" pitchFamily="34" charset="0"/>
                          <a:cs typeface="Arial" panose="020B0604020202020204" pitchFamily="34" charset="0"/>
                        </a:rPr>
                        <a:t>Concepts</a:t>
                      </a:r>
                      <a:endParaRPr lang="en-SG" sz="1600" dirty="0">
                        <a:solidFill>
                          <a:schemeClr val="bg1"/>
                        </a:solidFill>
                        <a:latin typeface="Arial" panose="020B0604020202020204" pitchFamily="34" charset="0"/>
                        <a:cs typeface="Arial" panose="020B0604020202020204" pitchFamily="34" charset="0"/>
                      </a:endParaRPr>
                    </a:p>
                  </a:txBody>
                  <a:tcPr>
                    <a:solidFill>
                      <a:schemeClr val="tx1"/>
                    </a:solidFill>
                  </a:tcPr>
                </a:tc>
                <a:tc>
                  <a:txBody>
                    <a:bodyPr/>
                    <a:lstStyle/>
                    <a:p>
                      <a:pPr algn="ctr"/>
                      <a:r>
                        <a:rPr lang="en-US" sz="1600" dirty="0" smtClean="0">
                          <a:solidFill>
                            <a:schemeClr val="bg1"/>
                          </a:solidFill>
                          <a:latin typeface="Arial" panose="020B0604020202020204" pitchFamily="34" charset="0"/>
                          <a:cs typeface="Arial" panose="020B0604020202020204" pitchFamily="34" charset="0"/>
                        </a:rPr>
                        <a:t>Slide Number</a:t>
                      </a:r>
                      <a:endParaRPr lang="en-SG" sz="1600" b="0" dirty="0">
                        <a:solidFill>
                          <a:schemeClr val="bg1"/>
                        </a:solidFill>
                        <a:latin typeface="Arial" panose="020B0604020202020204" pitchFamily="34" charset="0"/>
                        <a:cs typeface="Arial" panose="020B0604020202020204" pitchFamily="34" charset="0"/>
                      </a:endParaRPr>
                    </a:p>
                  </a:txBody>
                  <a:tcPr>
                    <a:solidFill>
                      <a:schemeClr val="tx1"/>
                    </a:solidFill>
                  </a:tcPr>
                </a:tc>
                <a:extLst>
                  <a:ext uri="{0D108BD9-81ED-4DB2-BD59-A6C34878D82A}">
                    <a16:rowId xmlns:a16="http://schemas.microsoft.com/office/drawing/2014/main" xmlns="" xmlns:a14="http://schemas.microsoft.com/office/drawing/2010/main" xmlns:mc="http://schemas.openxmlformats.org/markup-compatibility/2006" val="10000"/>
                  </a:ext>
                </a:extLst>
              </a:tr>
              <a:tr h="370840">
                <a:tc>
                  <a:txBody>
                    <a:bodyPr/>
                    <a:lstStyle/>
                    <a:p>
                      <a:r>
                        <a:rPr lang="en-US" sz="1600" dirty="0" smtClean="0">
                          <a:latin typeface="Arial" panose="020B0604020202020204" pitchFamily="34" charset="0"/>
                          <a:cs typeface="Arial" panose="020B0604020202020204" pitchFamily="34" charset="0"/>
                        </a:rPr>
                        <a:t>1</a:t>
                      </a:r>
                      <a:endParaRPr lang="en-SG" sz="1600" b="1" dirty="0">
                        <a:latin typeface="Arial" panose="020B0604020202020204" pitchFamily="34" charset="0"/>
                        <a:cs typeface="Arial" panose="020B0604020202020204" pitchFamily="34" charset="0"/>
                      </a:endParaRPr>
                    </a:p>
                  </a:txBody>
                  <a:tcPr/>
                </a:tc>
                <a:tc>
                  <a:txBody>
                    <a:bodyPr/>
                    <a:lstStyle/>
                    <a:p>
                      <a:r>
                        <a:rPr lang="en-US" sz="1600" b="1" dirty="0" smtClean="0">
                          <a:latin typeface="Arial" panose="020B0604020202020204" pitchFamily="34" charset="0"/>
                          <a:cs typeface="Arial" panose="020B0604020202020204" pitchFamily="34" charset="0"/>
                        </a:rPr>
                        <a:t>Sequences and Series</a:t>
                      </a:r>
                      <a:endParaRPr lang="en-SG" sz="1600" b="1"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6</a:t>
                      </a:r>
                      <a:endParaRPr lang="en-SG" sz="16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xmlns:a14="http://schemas.microsoft.com/office/drawing/2010/main" xmlns:mc="http://schemas.openxmlformats.org/markup-compatibility/2006" val="10001"/>
                  </a:ext>
                </a:extLst>
              </a:tr>
              <a:tr h="370840">
                <a:tc>
                  <a:txBody>
                    <a:bodyPr/>
                    <a:lstStyle/>
                    <a:p>
                      <a:r>
                        <a:rPr lang="en-US" sz="1600" dirty="0" smtClean="0">
                          <a:latin typeface="Arial" panose="020B0604020202020204" pitchFamily="34" charset="0"/>
                          <a:cs typeface="Arial" panose="020B0604020202020204" pitchFamily="34" charset="0"/>
                        </a:rPr>
                        <a:t>2 </a:t>
                      </a:r>
                      <a:endParaRPr lang="en-SG" sz="1600" b="1" dirty="0">
                        <a:latin typeface="Arial" panose="020B0604020202020204" pitchFamily="34" charset="0"/>
                        <a:cs typeface="Arial" panose="020B0604020202020204" pitchFamily="34" charset="0"/>
                      </a:endParaRPr>
                    </a:p>
                  </a:txBody>
                  <a:tcPr/>
                </a:tc>
                <a:tc>
                  <a:txBody>
                    <a:bodyPr/>
                    <a:lstStyle/>
                    <a:p>
                      <a:r>
                        <a:rPr lang="en-US" sz="1600" b="1" dirty="0" smtClean="0">
                          <a:latin typeface="Arial" panose="020B0604020202020204" pitchFamily="34" charset="0"/>
                          <a:cs typeface="Arial" panose="020B0604020202020204" pitchFamily="34" charset="0"/>
                        </a:rPr>
                        <a:t>Terms</a:t>
                      </a:r>
                      <a:r>
                        <a:rPr lang="en-US" sz="1600" b="1" baseline="0" dirty="0" smtClean="0">
                          <a:latin typeface="Arial" panose="020B0604020202020204" pitchFamily="34" charset="0"/>
                          <a:cs typeface="Arial" panose="020B0604020202020204" pitchFamily="34" charset="0"/>
                        </a:rPr>
                        <a:t> and sum of a sequence</a:t>
                      </a:r>
                      <a:endParaRPr lang="en-SG" sz="1600" b="1"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7</a:t>
                      </a:r>
                      <a:endParaRPr lang="en-SG" sz="16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xmlns:a14="http://schemas.microsoft.com/office/drawing/2010/main" xmlns:mc="http://schemas.openxmlformats.org/markup-compatibility/2006" val="10002"/>
                  </a:ext>
                </a:extLst>
              </a:tr>
              <a:tr h="370840">
                <a:tc>
                  <a:txBody>
                    <a:bodyPr/>
                    <a:lstStyle/>
                    <a:p>
                      <a:r>
                        <a:rPr lang="en-US" sz="1600" dirty="0" smtClean="0">
                          <a:latin typeface="Arial" panose="020B0604020202020204" pitchFamily="34" charset="0"/>
                          <a:cs typeface="Arial" panose="020B0604020202020204" pitchFamily="34" charset="0"/>
                        </a:rPr>
                        <a:t>3</a:t>
                      </a:r>
                      <a:endParaRPr lang="en-SG" sz="1600" b="1" dirty="0">
                        <a:latin typeface="Arial" panose="020B0604020202020204" pitchFamily="34" charset="0"/>
                        <a:cs typeface="Arial" panose="020B0604020202020204" pitchFamily="34" charset="0"/>
                      </a:endParaRPr>
                    </a:p>
                  </a:txBody>
                  <a:tcPr/>
                </a:tc>
                <a:tc>
                  <a:txBody>
                    <a:bodyPr/>
                    <a:lstStyle/>
                    <a:p>
                      <a:r>
                        <a:rPr lang="en-US" sz="1600" b="1" dirty="0" smtClean="0">
                          <a:latin typeface="Arial" panose="020B0604020202020204" pitchFamily="34" charset="0"/>
                          <a:cs typeface="Arial" panose="020B0604020202020204" pitchFamily="34" charset="0"/>
                        </a:rPr>
                        <a:t>Arithmetic</a:t>
                      </a:r>
                      <a:r>
                        <a:rPr lang="en-US" sz="1600" b="1" baseline="0" dirty="0" smtClean="0">
                          <a:latin typeface="Arial" panose="020B0604020202020204" pitchFamily="34" charset="0"/>
                          <a:cs typeface="Arial" panose="020B0604020202020204" pitchFamily="34" charset="0"/>
                        </a:rPr>
                        <a:t> sequence </a:t>
                      </a:r>
                      <a:endParaRPr lang="en-SG" sz="1600" b="1" dirty="0">
                        <a:latin typeface="Arial" panose="020B0604020202020204" pitchFamily="34" charset="0"/>
                        <a:cs typeface="Arial" panose="020B0604020202020204" pitchFamily="34" charset="0"/>
                      </a:endParaRPr>
                    </a:p>
                  </a:txBody>
                  <a:tcPr/>
                </a:tc>
                <a:tc>
                  <a:txBody>
                    <a:bodyPr/>
                    <a:lstStyle/>
                    <a:p>
                      <a:pPr algn="ctr"/>
                      <a:endParaRPr lang="en-SG" sz="16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xmlns:a14="http://schemas.microsoft.com/office/drawing/2010/main" xmlns:mc="http://schemas.openxmlformats.org/markup-compatibility/2006" val="10004"/>
                  </a:ext>
                </a:extLst>
              </a:tr>
              <a:tr h="370840">
                <a:tc>
                  <a:txBody>
                    <a:bodyPr/>
                    <a:lstStyle/>
                    <a:p>
                      <a:r>
                        <a:rPr lang="en-US" sz="1600" dirty="0" smtClean="0">
                          <a:latin typeface="Arial" panose="020B0604020202020204" pitchFamily="34" charset="0"/>
                          <a:cs typeface="Arial" panose="020B0604020202020204" pitchFamily="34" charset="0"/>
                        </a:rPr>
                        <a:t>i.</a:t>
                      </a:r>
                      <a:endParaRPr lang="en-SG" sz="1600" dirty="0">
                        <a:latin typeface="Arial" panose="020B0604020202020204" pitchFamily="34" charset="0"/>
                        <a:cs typeface="Arial" panose="020B0604020202020204" pitchFamily="34" charset="0"/>
                      </a:endParaRPr>
                    </a:p>
                  </a:txBody>
                  <a:tcPr/>
                </a:tc>
                <a:tc>
                  <a:txBody>
                    <a:bodyPr/>
                    <a:lstStyle/>
                    <a:p>
                      <a:r>
                        <a:rPr lang="en-US" sz="1600" dirty="0" smtClean="0">
                          <a:latin typeface="Arial" panose="020B0604020202020204" pitchFamily="34" charset="0"/>
                          <a:cs typeface="Arial" panose="020B0604020202020204" pitchFamily="34" charset="0"/>
                        </a:rPr>
                        <a:t>Definition</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8-9</a:t>
                      </a:r>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xmlns:a14="http://schemas.microsoft.com/office/drawing/2010/main" xmlns:mc="http://schemas.openxmlformats.org/markup-compatibility/2006" val="10005"/>
                  </a:ext>
                </a:extLst>
              </a:tr>
              <a:tr h="370840">
                <a:tc>
                  <a:txBody>
                    <a:bodyPr/>
                    <a:lstStyle/>
                    <a:p>
                      <a:r>
                        <a:rPr lang="en-US" sz="1600" dirty="0" smtClean="0">
                          <a:latin typeface="Arial" panose="020B0604020202020204" pitchFamily="34" charset="0"/>
                          <a:cs typeface="Arial" panose="020B0604020202020204" pitchFamily="34" charset="0"/>
                        </a:rPr>
                        <a:t>ii.</a:t>
                      </a:r>
                      <a:endParaRPr lang="en-SG" sz="1600" dirty="0">
                        <a:latin typeface="Arial" panose="020B0604020202020204" pitchFamily="34" charset="0"/>
                        <a:cs typeface="Arial" panose="020B0604020202020204" pitchFamily="34" charset="0"/>
                      </a:endParaRPr>
                    </a:p>
                  </a:txBody>
                  <a:tcPr/>
                </a:tc>
                <a:tc>
                  <a:txBody>
                    <a:bodyPr/>
                    <a:lstStyle/>
                    <a:p>
                      <a:r>
                        <a:rPr lang="en-SG" sz="1600" i="1" dirty="0" smtClean="0">
                          <a:latin typeface="Times New Roman" panose="02020603050405020304" pitchFamily="18" charset="0"/>
                          <a:cs typeface="Times New Roman" panose="02020603050405020304" pitchFamily="18" charset="0"/>
                        </a:rPr>
                        <a:t>n</a:t>
                      </a:r>
                      <a:r>
                        <a:rPr lang="en-SG" sz="1600" dirty="0" smtClean="0">
                          <a:latin typeface="Arial" panose="020B0604020202020204" pitchFamily="34" charset="0"/>
                          <a:cs typeface="Arial" panose="020B0604020202020204" pitchFamily="34" charset="0"/>
                        </a:rPr>
                        <a:t>th term of</a:t>
                      </a:r>
                      <a:r>
                        <a:rPr lang="en-SG" sz="1600" baseline="0" dirty="0" smtClean="0">
                          <a:latin typeface="Arial" panose="020B0604020202020204" pitchFamily="34" charset="0"/>
                          <a:cs typeface="Arial" panose="020B0604020202020204" pitchFamily="34" charset="0"/>
                        </a:rPr>
                        <a:t> an arithmetic sequence</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10-13</a:t>
                      </a:r>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xmlns:a14="http://schemas.microsoft.com/office/drawing/2010/main" xmlns:mc="http://schemas.openxmlformats.org/markup-compatibility/2006" val="10006"/>
                  </a:ext>
                </a:extLst>
              </a:tr>
              <a:tr h="370840">
                <a:tc>
                  <a:txBody>
                    <a:bodyPr/>
                    <a:lstStyle/>
                    <a:p>
                      <a:r>
                        <a:rPr lang="en-US" sz="1600" dirty="0" smtClean="0">
                          <a:latin typeface="Arial" panose="020B0604020202020204" pitchFamily="34" charset="0"/>
                          <a:cs typeface="Arial" panose="020B0604020202020204" pitchFamily="34" charset="0"/>
                        </a:rPr>
                        <a:t>iii.</a:t>
                      </a:r>
                      <a:endParaRPr lang="en-SG" sz="1600" dirty="0">
                        <a:latin typeface="Arial" panose="020B0604020202020204" pitchFamily="34" charset="0"/>
                        <a:cs typeface="Arial" panose="020B0604020202020204" pitchFamily="34" charset="0"/>
                      </a:endParaRPr>
                    </a:p>
                  </a:txBody>
                  <a:tcPr/>
                </a:tc>
                <a:tc>
                  <a:txBody>
                    <a:bodyPr/>
                    <a:lstStyle/>
                    <a:p>
                      <a:r>
                        <a:rPr lang="en-US" sz="1600" dirty="0" smtClean="0">
                          <a:latin typeface="Arial" panose="020B0604020202020204" pitchFamily="34" charset="0"/>
                          <a:cs typeface="Arial" panose="020B0604020202020204" pitchFamily="34" charset="0"/>
                        </a:rPr>
                        <a:t>Sum of the first </a:t>
                      </a:r>
                      <a:r>
                        <a:rPr lang="en-SG" sz="1600" i="1" dirty="0" smtClean="0">
                          <a:latin typeface="Times New Roman" panose="02020603050405020304" pitchFamily="18" charset="0"/>
                          <a:cs typeface="Times New Roman" panose="02020603050405020304" pitchFamily="18" charset="0"/>
                        </a:rPr>
                        <a:t>n </a:t>
                      </a:r>
                      <a:r>
                        <a:rPr lang="en-SG" sz="1600" dirty="0" smtClean="0">
                          <a:latin typeface="Arial" panose="020B0604020202020204" pitchFamily="34" charset="0"/>
                          <a:cs typeface="Arial" panose="020B0604020202020204" pitchFamily="34" charset="0"/>
                        </a:rPr>
                        <a:t>terms of an arithmetic sequence</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14-19</a:t>
                      </a:r>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xmlns:a14="http://schemas.microsoft.com/office/drawing/2010/main" xmlns:mc="http://schemas.openxmlformats.org/markup-compatibility/2006" val="10007"/>
                  </a:ext>
                </a:extLst>
              </a:tr>
              <a:tr h="370840">
                <a:tc>
                  <a:txBody>
                    <a:bodyPr/>
                    <a:lstStyle/>
                    <a:p>
                      <a:r>
                        <a:rPr lang="en-US" sz="1600" dirty="0" smtClean="0">
                          <a:latin typeface="Arial" panose="020B0604020202020204" pitchFamily="34" charset="0"/>
                          <a:cs typeface="Arial" panose="020B0604020202020204" pitchFamily="34" charset="0"/>
                        </a:rPr>
                        <a:t>4</a:t>
                      </a:r>
                      <a:endParaRPr lang="en-SG" sz="1600" b="1" dirty="0">
                        <a:latin typeface="Arial" panose="020B0604020202020204" pitchFamily="34" charset="0"/>
                        <a:cs typeface="Arial" panose="020B0604020202020204" pitchFamily="34" charset="0"/>
                      </a:endParaRPr>
                    </a:p>
                  </a:txBody>
                  <a:tcPr/>
                </a:tc>
                <a:tc>
                  <a:txBody>
                    <a:bodyPr/>
                    <a:lstStyle/>
                    <a:p>
                      <a:r>
                        <a:rPr lang="en-US" sz="1600" b="1" dirty="0" smtClean="0">
                          <a:latin typeface="Arial" panose="020B0604020202020204" pitchFamily="34" charset="0"/>
                          <a:cs typeface="Arial" panose="020B0604020202020204" pitchFamily="34" charset="0"/>
                        </a:rPr>
                        <a:t>Geometric</a:t>
                      </a:r>
                      <a:r>
                        <a:rPr lang="en-US" sz="1600" b="1" baseline="0" dirty="0" smtClean="0">
                          <a:latin typeface="Arial" panose="020B0604020202020204" pitchFamily="34" charset="0"/>
                          <a:cs typeface="Arial" panose="020B0604020202020204" pitchFamily="34" charset="0"/>
                        </a:rPr>
                        <a:t> sequence</a:t>
                      </a:r>
                      <a:endParaRPr lang="en-SG" sz="1600" b="1" dirty="0">
                        <a:latin typeface="Arial" panose="020B0604020202020204" pitchFamily="34" charset="0"/>
                        <a:cs typeface="Arial" panose="020B0604020202020204" pitchFamily="34" charset="0"/>
                      </a:endParaRPr>
                    </a:p>
                  </a:txBody>
                  <a:tcPr/>
                </a:tc>
                <a:tc>
                  <a:txBody>
                    <a:bodyPr/>
                    <a:lstStyle/>
                    <a:p>
                      <a:pPr algn="ctr"/>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xmlns:a14="http://schemas.microsoft.com/office/drawing/2010/main" xmlns:mc="http://schemas.openxmlformats.org/markup-compatibility/2006" val="10009"/>
                  </a:ext>
                </a:extLst>
              </a:tr>
              <a:tr h="370840">
                <a:tc>
                  <a:txBody>
                    <a:bodyPr/>
                    <a:lstStyle/>
                    <a:p>
                      <a:r>
                        <a:rPr lang="en-US" sz="1600" dirty="0" smtClean="0">
                          <a:latin typeface="Arial" panose="020B0604020202020204" pitchFamily="34" charset="0"/>
                          <a:cs typeface="Arial" panose="020B0604020202020204" pitchFamily="34" charset="0"/>
                        </a:rPr>
                        <a:t>i.</a:t>
                      </a:r>
                      <a:endParaRPr lang="en-SG" sz="1600" dirty="0">
                        <a:latin typeface="Arial" panose="020B0604020202020204" pitchFamily="34" charset="0"/>
                        <a:cs typeface="Arial" panose="020B0604020202020204" pitchFamily="34" charset="0"/>
                      </a:endParaRPr>
                    </a:p>
                  </a:txBody>
                  <a:tcPr/>
                </a:tc>
                <a:tc>
                  <a:txBody>
                    <a:bodyPr/>
                    <a:lstStyle/>
                    <a:p>
                      <a:r>
                        <a:rPr lang="en-US" sz="1600" dirty="0" smtClean="0">
                          <a:latin typeface="Arial" panose="020B0604020202020204" pitchFamily="34" charset="0"/>
                          <a:cs typeface="Arial" panose="020B0604020202020204" pitchFamily="34" charset="0"/>
                        </a:rPr>
                        <a:t>Definition</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21-22</a:t>
                      </a:r>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xmlns:a14="http://schemas.microsoft.com/office/drawing/2010/main" xmlns:mc="http://schemas.openxmlformats.org/markup-compatibility/2006" val="10010"/>
                  </a:ext>
                </a:extLst>
              </a:tr>
              <a:tr h="370840">
                <a:tc>
                  <a:txBody>
                    <a:bodyPr/>
                    <a:lstStyle/>
                    <a:p>
                      <a:r>
                        <a:rPr lang="en-US" sz="1600" dirty="0" smtClean="0">
                          <a:latin typeface="Arial" panose="020B0604020202020204" pitchFamily="34" charset="0"/>
                          <a:cs typeface="Arial" panose="020B0604020202020204" pitchFamily="34" charset="0"/>
                        </a:rPr>
                        <a:t>ii.</a:t>
                      </a:r>
                      <a:endParaRPr lang="en-SG" sz="16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SG" sz="1600" i="1" dirty="0" smtClean="0">
                          <a:latin typeface="Times New Roman" panose="02020603050405020304" pitchFamily="18" charset="0"/>
                          <a:cs typeface="Times New Roman" panose="02020603050405020304" pitchFamily="18" charset="0"/>
                        </a:rPr>
                        <a:t>n</a:t>
                      </a:r>
                      <a:r>
                        <a:rPr lang="en-SG" sz="1600" dirty="0" smtClean="0">
                          <a:latin typeface="Arial" panose="020B0604020202020204" pitchFamily="34" charset="0"/>
                          <a:cs typeface="Arial" panose="020B0604020202020204" pitchFamily="34" charset="0"/>
                        </a:rPr>
                        <a:t>th term of</a:t>
                      </a:r>
                      <a:r>
                        <a:rPr lang="en-SG" sz="1600" baseline="0" dirty="0" smtClean="0">
                          <a:latin typeface="Arial" panose="020B0604020202020204" pitchFamily="34" charset="0"/>
                          <a:cs typeface="Arial" panose="020B0604020202020204" pitchFamily="34" charset="0"/>
                        </a:rPr>
                        <a:t> a geometric sequence</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23-26</a:t>
                      </a:r>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xmlns:a14="http://schemas.microsoft.com/office/drawing/2010/main" xmlns:mc="http://schemas.openxmlformats.org/markup-compatibility/2006" val="10011"/>
                  </a:ext>
                </a:extLst>
              </a:tr>
              <a:tr h="370840">
                <a:tc>
                  <a:txBody>
                    <a:bodyPr/>
                    <a:lstStyle/>
                    <a:p>
                      <a:r>
                        <a:rPr lang="en-US" sz="1600" dirty="0" smtClean="0">
                          <a:latin typeface="Arial" panose="020B0604020202020204" pitchFamily="34" charset="0"/>
                          <a:cs typeface="Arial" panose="020B0604020202020204" pitchFamily="34" charset="0"/>
                        </a:rPr>
                        <a:t>iii.</a:t>
                      </a:r>
                      <a:endParaRPr lang="en-SG" sz="16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Sum of the first </a:t>
                      </a:r>
                      <a:r>
                        <a:rPr lang="en-SG" sz="1600" i="1" dirty="0" smtClean="0">
                          <a:latin typeface="Times New Roman" panose="02020603050405020304" pitchFamily="18" charset="0"/>
                          <a:cs typeface="Times New Roman" panose="02020603050405020304" pitchFamily="18" charset="0"/>
                        </a:rPr>
                        <a:t>n </a:t>
                      </a:r>
                      <a:r>
                        <a:rPr lang="en-SG" sz="1600" dirty="0" smtClean="0">
                          <a:latin typeface="Arial" panose="020B0604020202020204" pitchFamily="34" charset="0"/>
                          <a:cs typeface="Arial" panose="020B0604020202020204" pitchFamily="34" charset="0"/>
                        </a:rPr>
                        <a:t>terms of a geometric</a:t>
                      </a:r>
                      <a:r>
                        <a:rPr lang="en-SG" sz="1600" baseline="0" dirty="0" smtClean="0">
                          <a:latin typeface="Arial" panose="020B0604020202020204" pitchFamily="34" charset="0"/>
                          <a:cs typeface="Arial" panose="020B0604020202020204" pitchFamily="34" charset="0"/>
                        </a:rPr>
                        <a:t> sequence</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27-31</a:t>
                      </a:r>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xmlns:a14="http://schemas.microsoft.com/office/drawing/2010/main" xmlns:mc="http://schemas.openxmlformats.org/markup-compatibility/2006" val="10012"/>
                  </a:ext>
                </a:extLst>
              </a:tr>
              <a:tr h="370840">
                <a:tc>
                  <a:txBody>
                    <a:bodyPr/>
                    <a:lstStyle/>
                    <a:p>
                      <a:r>
                        <a:rPr lang="en-US" sz="1600" dirty="0" smtClean="0">
                          <a:latin typeface="Arial" panose="020B0604020202020204" pitchFamily="34" charset="0"/>
                          <a:cs typeface="Arial" panose="020B0604020202020204" pitchFamily="34" charset="0"/>
                        </a:rPr>
                        <a:t>iv.</a:t>
                      </a:r>
                      <a:endParaRPr lang="en-SG" sz="16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Sum to infinity of an infinite </a:t>
                      </a:r>
                      <a:r>
                        <a:rPr lang="en-SG" sz="1600" dirty="0" smtClean="0">
                          <a:latin typeface="Arial" panose="020B0604020202020204" pitchFamily="34" charset="0"/>
                          <a:cs typeface="Arial" panose="020B0604020202020204" pitchFamily="34" charset="0"/>
                        </a:rPr>
                        <a:t>geometric sequence</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32-35</a:t>
                      </a:r>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xmlns:a14="http://schemas.microsoft.com/office/drawing/2010/main" xmlns:mc="http://schemas.openxmlformats.org/markup-compatibility/2006" val="10013"/>
                  </a:ext>
                </a:extLst>
              </a:tr>
              <a:tr h="370840">
                <a:tc>
                  <a:txBody>
                    <a:bodyPr/>
                    <a:lstStyle/>
                    <a:p>
                      <a:r>
                        <a:rPr lang="en-US" sz="1600" dirty="0" smtClean="0">
                          <a:latin typeface="Arial" panose="020B0604020202020204" pitchFamily="34" charset="0"/>
                          <a:cs typeface="Arial" panose="020B0604020202020204" pitchFamily="34" charset="0"/>
                        </a:rPr>
                        <a:t>5</a:t>
                      </a:r>
                      <a:endParaRPr lang="en-SG" sz="160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latin typeface="Arial" panose="020B0604020202020204" pitchFamily="34" charset="0"/>
                          <a:cs typeface="Arial" panose="020B0604020202020204" pitchFamily="34" charset="0"/>
                        </a:rPr>
                        <a:t>Applications (CL)</a:t>
                      </a:r>
                      <a:endParaRPr lang="en-SG" sz="1600" b="1"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36-38</a:t>
                      </a:r>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xmlns:a14="http://schemas.microsoft.com/office/drawing/2010/main" xmlns:mc="http://schemas.openxmlformats.org/markup-compatibility/2006" val="10014"/>
                  </a:ext>
                </a:extLst>
              </a:tr>
            </a:tbl>
          </a:graphicData>
        </a:graphic>
      </p:graphicFrame>
      <p:sp>
        <p:nvSpPr>
          <p:cNvPr id="5" name="Slide Number Placeholder 4"/>
          <p:cNvSpPr>
            <a:spLocks noGrp="1"/>
          </p:cNvSpPr>
          <p:nvPr>
            <p:ph type="sldNum" sz="quarter" idx="12"/>
          </p:nvPr>
        </p:nvSpPr>
        <p:spPr/>
        <p:txBody>
          <a:bodyPr/>
          <a:lstStyle/>
          <a:p>
            <a:fld id="{6767FADE-2612-3649-B495-F644A23F288B}" type="slidenum">
              <a:rPr lang="en-US" smtClean="0"/>
              <a:pPr/>
              <a:t>5</a:t>
            </a:fld>
            <a:endParaRPr lang="en-US"/>
          </a:p>
        </p:txBody>
      </p:sp>
    </p:spTree>
    <p:extLst>
      <p:ext uri="{BB962C8B-B14F-4D97-AF65-F5344CB8AC3E}">
        <p14:creationId xmlns:p14="http://schemas.microsoft.com/office/powerpoint/2010/main" val="3620099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149" y="259306"/>
            <a:ext cx="6359856" cy="584775"/>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Sequences and Series</a:t>
            </a:r>
            <a:endParaRPr lang="en-SG" sz="3200" dirty="0">
              <a:latin typeface="Arial" panose="020B0604020202020204" pitchFamily="34" charset="0"/>
              <a:cs typeface="Arial" panose="020B0604020202020204" pitchFamily="34" charset="0"/>
            </a:endParaRPr>
          </a:p>
        </p:txBody>
      </p:sp>
      <p:sp>
        <p:nvSpPr>
          <p:cNvPr id="3" name="TextBox 2"/>
          <p:cNvSpPr txBox="1"/>
          <p:nvPr/>
        </p:nvSpPr>
        <p:spPr>
          <a:xfrm>
            <a:off x="614149" y="1023971"/>
            <a:ext cx="7792872" cy="1569660"/>
          </a:xfrm>
          <a:prstGeom prst="rect">
            <a:avLst/>
          </a:prstGeom>
          <a:solidFill>
            <a:srgbClr val="FFFF00"/>
          </a:solidFill>
          <a:ln w="25400">
            <a:solidFill>
              <a:srgbClr val="FF0000"/>
            </a:solidFill>
          </a:ln>
        </p:spPr>
        <p:txBody>
          <a:bodyPr wrap="square" rtlCol="0">
            <a:spAutoFit/>
          </a:bodyPr>
          <a:lstStyle/>
          <a:p>
            <a:pPr marL="457200" indent="-4572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A </a:t>
            </a:r>
            <a:r>
              <a:rPr lang="en-US" sz="2400" b="1" dirty="0" smtClean="0">
                <a:latin typeface="Arial" panose="020B0604020202020204" pitchFamily="34" charset="0"/>
                <a:cs typeface="Arial" panose="020B0604020202020204" pitchFamily="34" charset="0"/>
              </a:rPr>
              <a:t>sequence</a:t>
            </a:r>
            <a:r>
              <a:rPr lang="en-US" sz="2400" dirty="0" smtClean="0">
                <a:latin typeface="Arial" panose="020B0604020202020204" pitchFamily="34" charset="0"/>
                <a:cs typeface="Arial" panose="020B0604020202020204" pitchFamily="34" charset="0"/>
              </a:rPr>
              <a:t> is a set of numbers arranged in a defined order, with a rule for obtaining the numbers. </a:t>
            </a:r>
          </a:p>
          <a:p>
            <a:pPr marL="457200" indent="-4572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A </a:t>
            </a:r>
            <a:r>
              <a:rPr lang="en-US" sz="2400" b="1" dirty="0" smtClean="0">
                <a:latin typeface="Arial" panose="020B0604020202020204" pitchFamily="34" charset="0"/>
                <a:cs typeface="Arial" panose="020B0604020202020204" pitchFamily="34" charset="0"/>
              </a:rPr>
              <a:t>series</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is the sum of the terms in a </a:t>
            </a:r>
            <a:r>
              <a:rPr lang="en-US" sz="2400" dirty="0" smtClean="0">
                <a:latin typeface="Arial" panose="020B0604020202020204" pitchFamily="34" charset="0"/>
                <a:cs typeface="Arial" panose="020B0604020202020204" pitchFamily="34" charset="0"/>
              </a:rPr>
              <a:t>sequence.</a:t>
            </a:r>
          </a:p>
          <a:p>
            <a:pPr marL="457200" indent="-4572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Both sequence and series can be </a:t>
            </a:r>
            <a:r>
              <a:rPr lang="en-US" sz="2400" b="1" dirty="0" smtClean="0">
                <a:latin typeface="Arial" panose="020B0604020202020204" pitchFamily="34" charset="0"/>
                <a:cs typeface="Arial" panose="020B0604020202020204" pitchFamily="34" charset="0"/>
              </a:rPr>
              <a:t>finite</a:t>
            </a:r>
            <a:r>
              <a:rPr lang="en-US" sz="2400" dirty="0" smtClean="0">
                <a:latin typeface="Arial" panose="020B0604020202020204" pitchFamily="34" charset="0"/>
                <a:cs typeface="Arial" panose="020B0604020202020204" pitchFamily="34" charset="0"/>
              </a:rPr>
              <a:t> or </a:t>
            </a:r>
            <a:r>
              <a:rPr lang="en-US" sz="2400" b="1" dirty="0" smtClean="0">
                <a:latin typeface="Arial" panose="020B0604020202020204" pitchFamily="34" charset="0"/>
                <a:cs typeface="Arial" panose="020B0604020202020204" pitchFamily="34" charset="0"/>
              </a:rPr>
              <a:t>infinite</a:t>
            </a:r>
            <a:r>
              <a:rPr lang="en-US" sz="2400" dirty="0" smtClean="0">
                <a:latin typeface="Arial" panose="020B0604020202020204" pitchFamily="34" charset="0"/>
                <a:cs typeface="Arial" panose="020B0604020202020204" pitchFamily="34" charset="0"/>
              </a:rPr>
              <a:t>. </a:t>
            </a:r>
          </a:p>
        </p:txBody>
      </p:sp>
      <p:sp>
        <p:nvSpPr>
          <p:cNvPr id="4" name="TextBox 3"/>
          <p:cNvSpPr txBox="1"/>
          <p:nvPr/>
        </p:nvSpPr>
        <p:spPr>
          <a:xfrm>
            <a:off x="614149" y="2595337"/>
            <a:ext cx="7792872" cy="3690113"/>
          </a:xfrm>
          <a:prstGeom prst="rect">
            <a:avLst/>
          </a:prstGeom>
          <a:noFill/>
          <a:ln w="25400">
            <a:noFill/>
          </a:ln>
        </p:spPr>
        <p:txBody>
          <a:bodyPr wrap="square" rtlCol="0">
            <a:spAutoFit/>
          </a:bodyPr>
          <a:lstStyle/>
          <a:p>
            <a:r>
              <a:rPr lang="en-US" sz="2400" b="1" dirty="0" smtClean="0">
                <a:latin typeface="Arial" panose="020B0604020202020204" pitchFamily="34" charset="0"/>
                <a:cs typeface="Arial" panose="020B0604020202020204" pitchFamily="34" charset="0"/>
              </a:rPr>
              <a:t>[Example]</a:t>
            </a:r>
          </a:p>
          <a:p>
            <a:r>
              <a:rPr lang="en-US" sz="2400" dirty="0" smtClean="0">
                <a:latin typeface="Arial" panose="020B0604020202020204" pitchFamily="34" charset="0"/>
                <a:cs typeface="Arial" panose="020B0604020202020204" pitchFamily="34" charset="0"/>
              </a:rPr>
              <a:t>The following are examples of sequences and series:</a:t>
            </a:r>
          </a:p>
          <a:p>
            <a:pPr marL="514350" indent="-514350">
              <a:lnSpc>
                <a:spcPct val="114000"/>
              </a:lnSpc>
              <a:spcBef>
                <a:spcPts val="600"/>
              </a:spcBef>
              <a:buAutoNum type="romanLcParenBoth"/>
            </a:pPr>
            <a:r>
              <a:rPr lang="en-US" sz="2400" dirty="0" smtClean="0">
                <a:latin typeface="Arial" panose="020B0604020202020204" pitchFamily="34" charset="0"/>
                <a:cs typeface="Arial" panose="020B0604020202020204" pitchFamily="34" charset="0"/>
              </a:rPr>
              <a:t> </a:t>
            </a:r>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2, 3, 4, 5,…</a:t>
            </a:r>
          </a:p>
          <a:p>
            <a:pPr marL="514350" indent="-514350">
              <a:lnSpc>
                <a:spcPct val="114000"/>
              </a:lnSpc>
              <a:spcBef>
                <a:spcPts val="600"/>
              </a:spcBef>
              <a:buAutoNum type="romanLcParenBoth"/>
            </a:pPr>
            <a:r>
              <a:rPr lang="en-US" sz="2400" dirty="0">
                <a:latin typeface="Arial" panose="020B0604020202020204" pitchFamily="34" charset="0"/>
                <a:cs typeface="Arial" panose="020B0604020202020204" pitchFamily="34" charset="0"/>
              </a:rPr>
              <a:t> </a:t>
            </a:r>
            <a:r>
              <a:rPr lang="en-US" sz="2400" dirty="0" smtClean="0">
                <a:latin typeface="Times New Roman" panose="02020603050405020304" pitchFamily="18" charset="0"/>
                <a:cs typeface="Times New Roman" panose="02020603050405020304" pitchFamily="18" charset="0"/>
              </a:rPr>
              <a:t>9</a:t>
            </a:r>
            <a:r>
              <a:rPr lang="en-US" sz="2400" dirty="0">
                <a:latin typeface="Times New Roman" panose="02020603050405020304" pitchFamily="18" charset="0"/>
                <a:cs typeface="Times New Roman" panose="02020603050405020304" pitchFamily="18" charset="0"/>
              </a:rPr>
              <a:t>, 16, 25, 36, 49</a:t>
            </a:r>
            <a:r>
              <a:rPr lang="en-US" sz="2400" dirty="0" smtClean="0">
                <a:latin typeface="Times New Roman" panose="02020603050405020304" pitchFamily="18" charset="0"/>
                <a:cs typeface="Times New Roman" panose="02020603050405020304" pitchFamily="18" charset="0"/>
              </a:rPr>
              <a:t>,…, 400</a:t>
            </a:r>
            <a:endParaRPr lang="en-US" sz="2400" dirty="0">
              <a:latin typeface="Times New Roman" panose="02020603050405020304" pitchFamily="18" charset="0"/>
              <a:cs typeface="Times New Roman" panose="02020603050405020304" pitchFamily="18" charset="0"/>
            </a:endParaRPr>
          </a:p>
          <a:p>
            <a:pPr marL="514350" indent="-514350">
              <a:lnSpc>
                <a:spcPct val="114000"/>
              </a:lnSpc>
              <a:spcBef>
                <a:spcPts val="600"/>
              </a:spcBef>
              <a:buAutoNum type="romanLcParenBoth"/>
            </a:pPr>
            <a:r>
              <a:rPr lang="en-US" sz="2400" dirty="0">
                <a:latin typeface="Arial" panose="020B0604020202020204" pitchFamily="34" charset="0"/>
                <a:cs typeface="Arial" panose="020B0604020202020204" pitchFamily="34" charset="0"/>
              </a:rPr>
              <a:t> </a:t>
            </a:r>
            <a:r>
              <a:rPr lang="en-US" sz="2400" dirty="0" smtClean="0">
                <a:latin typeface="Times New Roman" panose="02020603050405020304" pitchFamily="18" charset="0"/>
                <a:cs typeface="Times New Roman" panose="02020603050405020304" pitchFamily="18" charset="0"/>
              </a:rPr>
              <a:t>10 + 8 + 6 + 4 +2</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514350" indent="-514350">
              <a:lnSpc>
                <a:spcPct val="114000"/>
              </a:lnSpc>
              <a:spcBef>
                <a:spcPts val="600"/>
              </a:spcBef>
              <a:buAutoNum type="romanLcParenBoth"/>
            </a:pPr>
            <a:r>
              <a:rPr lang="en-US" sz="2400" dirty="0">
                <a:latin typeface="Arial" panose="020B0604020202020204" pitchFamily="34" charset="0"/>
                <a:cs typeface="Arial" panose="020B0604020202020204" pitchFamily="34" charset="0"/>
              </a:rPr>
              <a:t> </a:t>
            </a:r>
          </a:p>
          <a:p>
            <a:pPr marL="514350" indent="-514350">
              <a:lnSpc>
                <a:spcPct val="114000"/>
              </a:lnSpc>
              <a:spcBef>
                <a:spcPts val="600"/>
              </a:spcBef>
              <a:buAutoNum type="romanLcParenBoth"/>
            </a:pPr>
            <a:r>
              <a:rPr lang="en-US" sz="2400" dirty="0">
                <a:latin typeface="Arial" panose="020B0604020202020204" pitchFamily="34" charset="0"/>
                <a:cs typeface="Arial" panose="020B0604020202020204" pitchFamily="34" charset="0"/>
              </a:rPr>
              <a:t> </a:t>
            </a:r>
            <a:r>
              <a:rPr lang="en-US" sz="2400" dirty="0" smtClean="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1, 1, 2, 3, 5, 8,…</a:t>
            </a:r>
          </a:p>
          <a:p>
            <a:endParaRPr lang="en-SG" sz="2400" dirty="0">
              <a:latin typeface="Arial" panose="020B0604020202020204" pitchFamily="34" charset="0"/>
              <a:cs typeface="Arial" panose="020B0604020202020204" pitchFamily="34" charset="0"/>
            </a:endParaRPr>
          </a:p>
        </p:txBody>
      </p:sp>
      <p:sp>
        <p:nvSpPr>
          <p:cNvPr id="12" name="Slide Number Placeholder 11"/>
          <p:cNvSpPr>
            <a:spLocks noGrp="1"/>
          </p:cNvSpPr>
          <p:nvPr>
            <p:ph type="sldNum" sz="quarter" idx="12"/>
          </p:nvPr>
        </p:nvSpPr>
        <p:spPr/>
        <p:txBody>
          <a:bodyPr/>
          <a:lstStyle/>
          <a:p>
            <a:fld id="{6767FADE-2612-3649-B495-F644A23F288B}" type="slidenum">
              <a:rPr lang="en-US" smtClean="0"/>
              <a:pPr/>
              <a:t>6</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666826728"/>
              </p:ext>
            </p:extLst>
          </p:nvPr>
        </p:nvGraphicFramePr>
        <p:xfrm>
          <a:off x="1260661" y="4810555"/>
          <a:ext cx="1636439" cy="690265"/>
        </p:xfrm>
        <a:graphic>
          <a:graphicData uri="http://schemas.openxmlformats.org/presentationml/2006/ole">
            <mc:AlternateContent xmlns:mc="http://schemas.openxmlformats.org/markup-compatibility/2006">
              <mc:Choice xmlns:v="urn:schemas-microsoft-com:vml" Requires="v">
                <p:oleObj spid="_x0000_s1089" name="Equation" r:id="rId3" imgW="901440" imgH="393480" progId="Equation.3">
                  <p:embed/>
                </p:oleObj>
              </mc:Choice>
              <mc:Fallback>
                <p:oleObj name="Equation" r:id="rId3" imgW="901440" imgH="393480" progId="Equation.3">
                  <p:embed/>
                  <p:pic>
                    <p:nvPicPr>
                      <p:cNvPr id="0" name=""/>
                      <p:cNvPicPr>
                        <a:picLocks noChangeAspect="1" noChangeArrowheads="1"/>
                      </p:cNvPicPr>
                      <p:nvPr/>
                    </p:nvPicPr>
                    <p:blipFill>
                      <a:blip r:embed="rId4"/>
                      <a:srcRect/>
                      <a:stretch>
                        <a:fillRect/>
                      </a:stretch>
                    </p:blipFill>
                    <p:spPr bwMode="auto">
                      <a:xfrm>
                        <a:off x="1260661" y="4810555"/>
                        <a:ext cx="1636439" cy="690265"/>
                      </a:xfrm>
                      <a:prstGeom prst="rect">
                        <a:avLst/>
                      </a:prstGeom>
                      <a:noFill/>
                      <a:ln>
                        <a:noFill/>
                      </a:ln>
                    </p:spPr>
                  </p:pic>
                </p:oleObj>
              </mc:Fallback>
            </mc:AlternateContent>
          </a:graphicData>
        </a:graphic>
      </p:graphicFrame>
      <p:sp>
        <p:nvSpPr>
          <p:cNvPr id="11" name="TextBox 10"/>
          <p:cNvSpPr txBox="1"/>
          <p:nvPr/>
        </p:nvSpPr>
        <p:spPr>
          <a:xfrm>
            <a:off x="3253964" y="3438178"/>
            <a:ext cx="3059750" cy="400110"/>
          </a:xfrm>
          <a:prstGeom prst="rect">
            <a:avLst/>
          </a:prstGeom>
          <a:solidFill>
            <a:schemeClr val="accent5">
              <a:lumMod val="20000"/>
              <a:lumOff val="80000"/>
            </a:schemeClr>
          </a:solidFill>
          <a:ln w="25400">
            <a:noFill/>
          </a:ln>
        </p:spPr>
        <p:txBody>
          <a:bodyPr wrap="square" rtlCol="0">
            <a:spAutoFit/>
          </a:bodyPr>
          <a:lstStyle/>
          <a:p>
            <a:r>
              <a:rPr lang="en-US" sz="2000" dirty="0" smtClean="0">
                <a:latin typeface="Arial" panose="020B0604020202020204" pitchFamily="34" charset="0"/>
                <a:cs typeface="Arial" panose="020B0604020202020204" pitchFamily="34" charset="0"/>
                <a:sym typeface="Wingdings" panose="05000000000000000000" pitchFamily="2" charset="2"/>
              </a:rPr>
              <a:t>+1 (infinite sequence)</a:t>
            </a:r>
            <a:endParaRPr lang="en-SG" sz="2000" dirty="0">
              <a:latin typeface="Arial" panose="020B0604020202020204" pitchFamily="34" charset="0"/>
              <a:cs typeface="Arial" panose="020B0604020202020204" pitchFamily="34" charset="0"/>
            </a:endParaRPr>
          </a:p>
        </p:txBody>
      </p:sp>
      <p:sp>
        <p:nvSpPr>
          <p:cNvPr id="13" name="TextBox 12"/>
          <p:cNvSpPr txBox="1"/>
          <p:nvPr/>
        </p:nvSpPr>
        <p:spPr>
          <a:xfrm>
            <a:off x="4567508" y="3940785"/>
            <a:ext cx="2704150" cy="400110"/>
          </a:xfrm>
          <a:prstGeom prst="rect">
            <a:avLst/>
          </a:prstGeom>
          <a:solidFill>
            <a:schemeClr val="accent5">
              <a:lumMod val="20000"/>
              <a:lumOff val="80000"/>
            </a:schemeClr>
          </a:solidFill>
          <a:ln w="25400">
            <a:noFill/>
          </a:ln>
        </p:spPr>
        <p:txBody>
          <a:bodyPr wrap="square" rtlCol="0">
            <a:spAutoFit/>
          </a:bodyPr>
          <a:lstStyle/>
          <a:p>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i="1" dirty="0" smtClean="0">
                <a:latin typeface="Times New Roman" panose="02020603050405020304" pitchFamily="18" charset="0"/>
                <a:cs typeface="Times New Roman" panose="02020603050405020304" pitchFamily="18" charset="0"/>
                <a:sym typeface="Wingdings" panose="05000000000000000000" pitchFamily="2" charset="2"/>
              </a:rPr>
              <a:t>n</a:t>
            </a:r>
            <a:r>
              <a:rPr lang="en-US" sz="2000" baseline="30000" dirty="0" smtClean="0">
                <a:latin typeface="Arial" panose="020B0604020202020204" pitchFamily="34" charset="0"/>
                <a:cs typeface="Arial" panose="020B0604020202020204" pitchFamily="34" charset="0"/>
                <a:sym typeface="Wingdings" panose="05000000000000000000" pitchFamily="2" charset="2"/>
              </a:rPr>
              <a:t>2 </a:t>
            </a:r>
            <a:r>
              <a:rPr lang="en-US" sz="2000" dirty="0" smtClean="0">
                <a:latin typeface="Arial" panose="020B0604020202020204" pitchFamily="34" charset="0"/>
                <a:cs typeface="Arial" panose="020B0604020202020204" pitchFamily="34" charset="0"/>
                <a:sym typeface="Wingdings" panose="05000000000000000000" pitchFamily="2" charset="2"/>
              </a:rPr>
              <a:t>(finite sequence)</a:t>
            </a:r>
            <a:endParaRPr lang="en-SG" sz="2000" dirty="0">
              <a:latin typeface="Arial" panose="020B0604020202020204" pitchFamily="34" charset="0"/>
              <a:cs typeface="Arial" panose="020B0604020202020204" pitchFamily="34" charset="0"/>
            </a:endParaRPr>
          </a:p>
        </p:txBody>
      </p:sp>
      <p:sp>
        <p:nvSpPr>
          <p:cNvPr id="8" name="Cloud Callout 7"/>
          <p:cNvSpPr/>
          <p:nvPr/>
        </p:nvSpPr>
        <p:spPr>
          <a:xfrm>
            <a:off x="7170057" y="3424049"/>
            <a:ext cx="1860529" cy="1568854"/>
          </a:xfrm>
          <a:prstGeom prst="cloudCallout">
            <a:avLst>
              <a:gd name="adj1" fmla="val -70463"/>
              <a:gd name="adj2" fmla="val -4902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Can you identify the rule for each sequence?</a:t>
            </a:r>
            <a:endParaRPr lang="en-SG" sz="1600" dirty="0">
              <a:latin typeface="Arial" panose="020B0604020202020204" pitchFamily="34" charset="0"/>
              <a:cs typeface="Arial" panose="020B0604020202020204" pitchFamily="34" charset="0"/>
            </a:endParaRPr>
          </a:p>
        </p:txBody>
      </p:sp>
      <p:sp>
        <p:nvSpPr>
          <p:cNvPr id="14" name="TextBox 13"/>
          <p:cNvSpPr txBox="1"/>
          <p:nvPr/>
        </p:nvSpPr>
        <p:spPr>
          <a:xfrm>
            <a:off x="4110308" y="4440393"/>
            <a:ext cx="2704150" cy="400110"/>
          </a:xfrm>
          <a:prstGeom prst="rect">
            <a:avLst/>
          </a:prstGeom>
          <a:solidFill>
            <a:schemeClr val="accent5">
              <a:lumMod val="20000"/>
              <a:lumOff val="80000"/>
            </a:schemeClr>
          </a:solidFill>
          <a:ln w="25400">
            <a:noFill/>
          </a:ln>
        </p:spPr>
        <p:txBody>
          <a:bodyPr wrap="square" rtlCol="0">
            <a:spAutoFit/>
          </a:bodyPr>
          <a:lstStyle/>
          <a:p>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i="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2 </a:t>
            </a:r>
            <a:r>
              <a:rPr lang="en-US" sz="2000" dirty="0" smtClean="0">
                <a:latin typeface="Arial" panose="020B0604020202020204" pitchFamily="34" charset="0"/>
                <a:cs typeface="Arial" panose="020B0604020202020204" pitchFamily="34" charset="0"/>
                <a:sym typeface="Wingdings" panose="05000000000000000000" pitchFamily="2" charset="2"/>
              </a:rPr>
              <a:t>(infinite series)</a:t>
            </a:r>
            <a:endParaRPr lang="en-SG" sz="2000" dirty="0">
              <a:latin typeface="Arial" panose="020B0604020202020204" pitchFamily="34" charset="0"/>
              <a:cs typeface="Arial" panose="020B0604020202020204" pitchFamily="34" charset="0"/>
            </a:endParaRPr>
          </a:p>
        </p:txBody>
      </p:sp>
      <p:sp>
        <p:nvSpPr>
          <p:cNvPr id="15" name="TextBox 14"/>
          <p:cNvSpPr txBox="1"/>
          <p:nvPr/>
        </p:nvSpPr>
        <p:spPr>
          <a:xfrm>
            <a:off x="2910632" y="4992903"/>
            <a:ext cx="3403081" cy="400110"/>
          </a:xfrm>
          <a:prstGeom prst="rect">
            <a:avLst/>
          </a:prstGeom>
          <a:solidFill>
            <a:schemeClr val="accent5">
              <a:lumMod val="20000"/>
              <a:lumOff val="80000"/>
            </a:schemeClr>
          </a:solidFill>
          <a:ln w="25400">
            <a:noFill/>
          </a:ln>
        </p:spPr>
        <p:txBody>
          <a:bodyPr wrap="square" rtlCol="0">
            <a:spAutoFit/>
          </a:bodyPr>
          <a:lstStyle/>
          <a:p>
            <a:r>
              <a:rPr lang="en-US" sz="2000" dirty="0" smtClean="0">
                <a:latin typeface="Arial" panose="020B0604020202020204" pitchFamily="34" charset="0"/>
                <a:cs typeface="Arial" panose="020B0604020202020204" pitchFamily="34" charset="0"/>
                <a:sym typeface="Wingdings" panose="05000000000000000000" pitchFamily="2" charset="2"/>
              </a:rPr>
              <a:t></a:t>
            </a:r>
            <a:r>
              <a:rPr lang="en-US" sz="2000" dirty="0" smtClean="0">
                <a:latin typeface="Arial" panose="020B0604020202020204" pitchFamily="34" charset="0"/>
                <a:cs typeface="Arial" panose="020B0604020202020204" pitchFamily="34" charset="0"/>
                <a:sym typeface="Symbol"/>
              </a:rPr>
              <a:t></a:t>
            </a:r>
            <a:r>
              <a:rPr lang="en-US" sz="2000" dirty="0" smtClean="0">
                <a:latin typeface="Times New Roman" panose="02020603050405020304" pitchFamily="18" charset="0"/>
                <a:cs typeface="Times New Roman" panose="02020603050405020304" pitchFamily="18" charset="0"/>
                <a:sym typeface="Symbol"/>
              </a:rPr>
              <a:t>2</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dirty="0" smtClean="0">
                <a:latin typeface="Arial" panose="020B0604020202020204" pitchFamily="34" charset="0"/>
                <a:cs typeface="Arial" panose="020B0604020202020204" pitchFamily="34" charset="0"/>
                <a:sym typeface="Wingdings" panose="05000000000000000000" pitchFamily="2" charset="2"/>
              </a:rPr>
              <a:t>(infinite sequence)</a:t>
            </a:r>
            <a:endParaRPr lang="en-SG" sz="2000" dirty="0">
              <a:latin typeface="Arial" panose="020B0604020202020204" pitchFamily="34" charset="0"/>
              <a:cs typeface="Arial" panose="020B0604020202020204" pitchFamily="34" charset="0"/>
            </a:endParaRPr>
          </a:p>
        </p:txBody>
      </p:sp>
      <p:sp>
        <p:nvSpPr>
          <p:cNvPr id="16" name="TextBox 15"/>
          <p:cNvSpPr txBox="1"/>
          <p:nvPr/>
        </p:nvSpPr>
        <p:spPr>
          <a:xfrm>
            <a:off x="3868578" y="5435496"/>
            <a:ext cx="3809480" cy="400110"/>
          </a:xfrm>
          <a:prstGeom prst="rect">
            <a:avLst/>
          </a:prstGeom>
          <a:solidFill>
            <a:schemeClr val="accent5">
              <a:lumMod val="20000"/>
              <a:lumOff val="80000"/>
            </a:schemeClr>
          </a:solidFill>
          <a:ln w="25400">
            <a:noFill/>
          </a:ln>
        </p:spPr>
        <p:txBody>
          <a:bodyPr wrap="square" rtlCol="0">
            <a:spAutoFit/>
          </a:bodyPr>
          <a:lstStyle/>
          <a:p>
            <a:r>
              <a:rPr lang="en-US" sz="2000" dirty="0" smtClean="0">
                <a:latin typeface="Arial" panose="020B0604020202020204" pitchFamily="34" charset="0"/>
                <a:cs typeface="Arial" panose="020B0604020202020204" pitchFamily="34" charset="0"/>
                <a:sym typeface="Wingdings" panose="05000000000000000000" pitchFamily="2" charset="2"/>
              </a:rPr>
              <a:t>(infinite </a:t>
            </a:r>
            <a:r>
              <a:rPr lang="en-US" sz="2000" dirty="0">
                <a:latin typeface="Arial" panose="020B0604020202020204" pitchFamily="34" charset="0"/>
                <a:cs typeface="Arial" panose="020B0604020202020204" pitchFamily="34" charset="0"/>
              </a:rPr>
              <a:t>Fibonacci </a:t>
            </a:r>
            <a:r>
              <a:rPr lang="en-US" sz="2000" dirty="0" smtClean="0">
                <a:latin typeface="Arial" panose="020B0604020202020204" pitchFamily="34" charset="0"/>
                <a:cs typeface="Arial" panose="020B0604020202020204" pitchFamily="34" charset="0"/>
                <a:sym typeface="Wingdings" panose="05000000000000000000" pitchFamily="2" charset="2"/>
              </a:rPr>
              <a:t>sequence)</a:t>
            </a:r>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66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3" grpId="0" animBg="1"/>
      <p:bldP spid="8"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149" y="259306"/>
            <a:ext cx="6359856" cy="584775"/>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Terms and Sum of Sequence</a:t>
            </a:r>
            <a:endParaRPr lang="en-SG" sz="3200" dirty="0">
              <a:latin typeface="Arial" panose="020B0604020202020204" pitchFamily="34" charset="0"/>
              <a:cs typeface="Arial" panose="020B0604020202020204" pitchFamily="34" charset="0"/>
            </a:endParaRPr>
          </a:p>
        </p:txBody>
      </p:sp>
      <p:sp>
        <p:nvSpPr>
          <p:cNvPr id="3" name="TextBox 2"/>
          <p:cNvSpPr txBox="1"/>
          <p:nvPr/>
        </p:nvSpPr>
        <p:spPr>
          <a:xfrm>
            <a:off x="703049" y="968050"/>
            <a:ext cx="7792872" cy="5632311"/>
          </a:xfrm>
          <a:prstGeom prst="rect">
            <a:avLst/>
          </a:prstGeom>
          <a:solidFill>
            <a:srgbClr val="FFFF00"/>
          </a:solidFill>
          <a:ln w="25400">
            <a:solidFill>
              <a:srgbClr val="FF0000"/>
            </a:solidFill>
          </a:ln>
        </p:spPr>
        <p:txBody>
          <a:bodyPr wrap="square" rtlCol="0">
            <a:spAutoFit/>
          </a:bodyPr>
          <a:lstStyle/>
          <a:p>
            <a:r>
              <a:rPr lang="en-US" sz="2400" dirty="0" smtClean="0">
                <a:latin typeface="Arial" panose="020B0604020202020204" pitchFamily="34" charset="0"/>
                <a:cs typeface="Arial" panose="020B0604020202020204" pitchFamily="34" charset="0"/>
              </a:rPr>
              <a:t>For any sequence : </a:t>
            </a:r>
            <a:endParaRPr lang="en-SG"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2400" i="1" dirty="0" err="1" smtClean="0">
                <a:latin typeface="Times New Roman" panose="02020603050405020304" pitchFamily="18" charset="0"/>
                <a:cs typeface="Times New Roman" panose="02020603050405020304" pitchFamily="18" charset="0"/>
              </a:rPr>
              <a:t>T</a:t>
            </a:r>
            <a:r>
              <a:rPr lang="en-SG" sz="2400" i="1" baseline="-25000" dirty="0" err="1" smtClean="0">
                <a:latin typeface="Times New Roman" panose="02020603050405020304" pitchFamily="18" charset="0"/>
                <a:cs typeface="Times New Roman" panose="02020603050405020304" pitchFamily="18" charset="0"/>
              </a:rPr>
              <a:t>n</a:t>
            </a:r>
            <a:r>
              <a:rPr lang="en-SG" sz="2400" dirty="0" smtClean="0">
                <a:latin typeface="Arial" panose="020B0604020202020204" pitchFamily="34" charset="0"/>
                <a:cs typeface="Arial" panose="020B0604020202020204" pitchFamily="34" charset="0"/>
              </a:rPr>
              <a:t> denotes the </a:t>
            </a:r>
            <a:r>
              <a:rPr lang="en-SG" sz="2400" b="1" i="1" dirty="0" smtClean="0">
                <a:latin typeface="Times New Roman" panose="02020603050405020304" pitchFamily="18" charset="0"/>
                <a:cs typeface="Times New Roman" panose="02020603050405020304" pitchFamily="18" charset="0"/>
              </a:rPr>
              <a:t>n</a:t>
            </a:r>
            <a:r>
              <a:rPr lang="en-SG" sz="2400" b="1" dirty="0" smtClean="0">
                <a:latin typeface="Arial" panose="020B0604020202020204" pitchFamily="34" charset="0"/>
                <a:cs typeface="Arial" panose="020B0604020202020204" pitchFamily="34" charset="0"/>
              </a:rPr>
              <a:t>th term </a:t>
            </a:r>
            <a:r>
              <a:rPr lang="en-SG" sz="2400" dirty="0" smtClean="0">
                <a:latin typeface="Arial" panose="020B0604020202020204" pitchFamily="34" charset="0"/>
                <a:cs typeface="Arial" panose="020B0604020202020204" pitchFamily="34" charset="0"/>
              </a:rPr>
              <a:t>of a sequence.</a:t>
            </a:r>
          </a:p>
          <a:p>
            <a:r>
              <a:rPr lang="en-SG" sz="2400" dirty="0" smtClean="0">
                <a:latin typeface="Arial" panose="020B0604020202020204" pitchFamily="34" charset="0"/>
                <a:cs typeface="Arial" panose="020B0604020202020204" pitchFamily="34" charset="0"/>
              </a:rPr>
              <a:t>    Hence,  </a:t>
            </a:r>
            <a:r>
              <a:rPr lang="en-SG" sz="2400" i="1" dirty="0" smtClean="0">
                <a:latin typeface="Times New Roman" panose="02020603050405020304" pitchFamily="18" charset="0"/>
                <a:cs typeface="Times New Roman" panose="02020603050405020304" pitchFamily="18" charset="0"/>
              </a:rPr>
              <a:t>T</a:t>
            </a:r>
            <a:r>
              <a:rPr lang="en-SG" sz="2400" baseline="-25000" dirty="0" smtClean="0">
                <a:latin typeface="Times New Roman" panose="02020603050405020304" pitchFamily="18" charset="0"/>
                <a:cs typeface="Times New Roman" panose="02020603050405020304" pitchFamily="18" charset="0"/>
              </a:rPr>
              <a:t>1</a:t>
            </a:r>
            <a:r>
              <a:rPr lang="en-SG" sz="2400" dirty="0" smtClean="0">
                <a:latin typeface="Arial" panose="020B0604020202020204" pitchFamily="34" charset="0"/>
                <a:cs typeface="Arial" panose="020B0604020202020204" pitchFamily="34" charset="0"/>
              </a:rPr>
              <a:t> represents the 1</a:t>
            </a:r>
            <a:r>
              <a:rPr lang="en-SG" sz="2400" baseline="30000" dirty="0" smtClean="0">
                <a:latin typeface="Arial" panose="020B0604020202020204" pitchFamily="34" charset="0"/>
                <a:cs typeface="Arial" panose="020B0604020202020204" pitchFamily="34" charset="0"/>
              </a:rPr>
              <a:t>st</a:t>
            </a:r>
            <a:r>
              <a:rPr lang="en-SG" sz="2400" dirty="0" smtClean="0">
                <a:latin typeface="Arial" panose="020B0604020202020204" pitchFamily="34" charset="0"/>
                <a:cs typeface="Arial" panose="020B0604020202020204" pitchFamily="34" charset="0"/>
              </a:rPr>
              <a:t> term,</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SG" sz="2400" i="1" dirty="0" smtClean="0">
                <a:latin typeface="Times New Roman" panose="02020603050405020304" pitchFamily="18" charset="0"/>
                <a:cs typeface="Times New Roman" panose="02020603050405020304" pitchFamily="18" charset="0"/>
              </a:rPr>
              <a:t>T</a:t>
            </a:r>
            <a:r>
              <a:rPr lang="en-SG" sz="2400" baseline="-25000" dirty="0" smtClean="0">
                <a:latin typeface="Times New Roman" panose="02020603050405020304" pitchFamily="18" charset="0"/>
                <a:cs typeface="Times New Roman" panose="02020603050405020304" pitchFamily="18" charset="0"/>
              </a:rPr>
              <a:t>2 </a:t>
            </a:r>
            <a:r>
              <a:rPr lang="en-SG" sz="2400" dirty="0" smtClean="0">
                <a:latin typeface="Arial" panose="020B0604020202020204" pitchFamily="34" charset="0"/>
                <a:cs typeface="Arial" panose="020B0604020202020204" pitchFamily="34" charset="0"/>
              </a:rPr>
              <a:t>represents the 2</a:t>
            </a:r>
            <a:r>
              <a:rPr lang="en-SG" sz="2400" baseline="30000" dirty="0" smtClean="0">
                <a:latin typeface="Arial" panose="020B0604020202020204" pitchFamily="34" charset="0"/>
                <a:cs typeface="Arial" panose="020B0604020202020204" pitchFamily="34" charset="0"/>
              </a:rPr>
              <a:t>nd</a:t>
            </a:r>
            <a:r>
              <a:rPr lang="en-SG" sz="2400" dirty="0" smtClean="0">
                <a:latin typeface="Arial" panose="020B0604020202020204" pitchFamily="34" charset="0"/>
                <a:cs typeface="Arial" panose="020B0604020202020204" pitchFamily="34" charset="0"/>
              </a:rPr>
              <a:t> term, </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SG" sz="2400" i="1" dirty="0" smtClean="0">
                <a:latin typeface="Times New Roman" panose="02020603050405020304" pitchFamily="18" charset="0"/>
                <a:cs typeface="Times New Roman" panose="02020603050405020304" pitchFamily="18" charset="0"/>
              </a:rPr>
              <a:t>T</a:t>
            </a:r>
            <a:r>
              <a:rPr lang="en-SG" sz="2400" baseline="-25000" dirty="0" smtClean="0">
                <a:latin typeface="Times New Roman" panose="02020603050405020304" pitchFamily="18" charset="0"/>
                <a:cs typeface="Times New Roman" panose="02020603050405020304" pitchFamily="18" charset="0"/>
              </a:rPr>
              <a:t>3 </a:t>
            </a:r>
            <a:r>
              <a:rPr lang="en-SG" sz="2400" dirty="0" smtClean="0">
                <a:latin typeface="Arial" panose="020B0604020202020204" pitchFamily="34" charset="0"/>
                <a:cs typeface="Arial" panose="020B0604020202020204" pitchFamily="34" charset="0"/>
              </a:rPr>
              <a:t>represents the 3</a:t>
            </a:r>
            <a:r>
              <a:rPr lang="en-SG" sz="2400" baseline="30000" dirty="0" smtClean="0">
                <a:latin typeface="Arial" panose="020B0604020202020204" pitchFamily="34" charset="0"/>
                <a:cs typeface="Arial" panose="020B0604020202020204" pitchFamily="34" charset="0"/>
              </a:rPr>
              <a:t>rd</a:t>
            </a:r>
            <a:r>
              <a:rPr lang="en-SG" sz="2400" dirty="0" smtClean="0">
                <a:latin typeface="Arial" panose="020B0604020202020204" pitchFamily="34" charset="0"/>
                <a:cs typeface="Arial" panose="020B0604020202020204" pitchFamily="34" charset="0"/>
              </a:rPr>
              <a:t> term and so on.</a:t>
            </a:r>
          </a:p>
          <a:p>
            <a:pPr marL="342900" indent="-342900">
              <a:buFont typeface="Arial" panose="020B0604020202020204" pitchFamily="34" charset="0"/>
              <a:buChar char="•"/>
            </a:pPr>
            <a:r>
              <a:rPr lang="en-SG" sz="2400" i="1" dirty="0" smtClean="0">
                <a:latin typeface="Times New Roman" panose="02020603050405020304" pitchFamily="18" charset="0"/>
                <a:cs typeface="Times New Roman" panose="02020603050405020304" pitchFamily="18" charset="0"/>
              </a:rPr>
              <a:t>S</a:t>
            </a:r>
            <a:r>
              <a:rPr lang="en-SG" sz="2400" i="1" baseline="-25000" dirty="0" smtClean="0">
                <a:latin typeface="Times New Roman" panose="02020603050405020304" pitchFamily="18" charset="0"/>
                <a:cs typeface="Times New Roman" panose="02020603050405020304" pitchFamily="18" charset="0"/>
              </a:rPr>
              <a:t>n </a:t>
            </a:r>
            <a:r>
              <a:rPr lang="en-SG" sz="2400" dirty="0" smtClean="0">
                <a:latin typeface="Arial" panose="020B0604020202020204" pitchFamily="34" charset="0"/>
                <a:cs typeface="Arial" panose="020B0604020202020204" pitchFamily="34" charset="0"/>
              </a:rPr>
              <a:t>denotes the </a:t>
            </a:r>
            <a:r>
              <a:rPr lang="en-SG" sz="2400" b="1" dirty="0" smtClean="0">
                <a:latin typeface="Arial" panose="020B0604020202020204" pitchFamily="34" charset="0"/>
                <a:cs typeface="Arial" panose="020B0604020202020204" pitchFamily="34" charset="0"/>
              </a:rPr>
              <a:t>sum of the first </a:t>
            </a:r>
            <a:r>
              <a:rPr lang="en-SG" sz="2400" b="1" i="1" dirty="0" smtClean="0">
                <a:latin typeface="Times New Roman" panose="02020603050405020304" pitchFamily="18" charset="0"/>
                <a:cs typeface="Times New Roman" panose="02020603050405020304" pitchFamily="18" charset="0"/>
              </a:rPr>
              <a:t>n </a:t>
            </a:r>
            <a:r>
              <a:rPr lang="en-SG" sz="2400" b="1" dirty="0" smtClean="0">
                <a:latin typeface="Arial" panose="020B0604020202020204" pitchFamily="34" charset="0"/>
                <a:cs typeface="Arial" panose="020B0604020202020204" pitchFamily="34" charset="0"/>
              </a:rPr>
              <a:t>terms </a:t>
            </a:r>
            <a:r>
              <a:rPr lang="en-SG" sz="2400" dirty="0" smtClean="0">
                <a:latin typeface="Arial" panose="020B0604020202020204" pitchFamily="34" charset="0"/>
                <a:cs typeface="Arial" panose="020B0604020202020204" pitchFamily="34" charset="0"/>
              </a:rPr>
              <a:t>of the sequence, i.e.</a:t>
            </a:r>
            <a:endParaRPr lang="en-US" sz="2400" dirty="0" smtClean="0">
              <a:latin typeface="Arial" panose="020B0604020202020204" pitchFamily="34" charset="0"/>
              <a:cs typeface="Arial" panose="020B0604020202020204" pitchFamily="34" charset="0"/>
            </a:endParaRPr>
          </a:p>
          <a:p>
            <a:pPr algn="just"/>
            <a:endParaRPr lang="en-SG"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	</a:t>
            </a:r>
          </a:p>
          <a:p>
            <a:pPr algn="just"/>
            <a:r>
              <a:rPr lang="en-US" sz="2400" dirty="0" smtClean="0">
                <a:latin typeface="Arial" panose="020B0604020202020204" pitchFamily="34" charset="0"/>
                <a:cs typeface="Arial" panose="020B0604020202020204" pitchFamily="34" charset="0"/>
              </a:rPr>
              <a:t>			</a:t>
            </a:r>
          </a:p>
          <a:p>
            <a:pPr algn="just"/>
            <a:r>
              <a:rPr lang="en-US" sz="2400" dirty="0" smtClean="0">
                <a:latin typeface="Arial" panose="020B0604020202020204" pitchFamily="34" charset="0"/>
                <a:cs typeface="Arial" panose="020B0604020202020204" pitchFamily="34" charset="0"/>
              </a:rPr>
              <a:t>									and so on…</a:t>
            </a:r>
            <a:endParaRPr lang="en-SG" sz="24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Useful result:</a:t>
            </a:r>
          </a:p>
          <a:p>
            <a:pPr algn="just"/>
            <a:r>
              <a:rPr lang="en-US" sz="2400" dirty="0" smtClean="0">
                <a:latin typeface="Arial" panose="020B0604020202020204" pitchFamily="34" charset="0"/>
                <a:cs typeface="Arial" panose="020B0604020202020204" pitchFamily="34" charset="0"/>
              </a:rPr>
              <a:t>	</a:t>
            </a: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6767FADE-2612-3649-B495-F644A23F288B}" type="slidenum">
              <a:rPr lang="en-US" smtClean="0"/>
              <a:pPr/>
              <a:t>7</a:t>
            </a:fld>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697559541"/>
              </p:ext>
            </p:extLst>
          </p:nvPr>
        </p:nvGraphicFramePr>
        <p:xfrm>
          <a:off x="2979780" y="3241443"/>
          <a:ext cx="3549650" cy="401638"/>
        </p:xfrm>
        <a:graphic>
          <a:graphicData uri="http://schemas.openxmlformats.org/presentationml/2006/ole">
            <mc:AlternateContent xmlns:mc="http://schemas.openxmlformats.org/markup-compatibility/2006">
              <mc:Choice xmlns:v="urn:schemas-microsoft-com:vml" Requires="v">
                <p:oleObj spid="_x0000_s2422" name="Equation" r:id="rId3" imgW="1955520" imgH="228600" progId="Equation.3">
                  <p:embed/>
                </p:oleObj>
              </mc:Choice>
              <mc:Fallback>
                <p:oleObj name="Equation" r:id="rId3" imgW="1955520" imgH="228600" progId="Equation.3">
                  <p:embed/>
                  <p:pic>
                    <p:nvPicPr>
                      <p:cNvPr id="0" name=""/>
                      <p:cNvPicPr>
                        <a:picLocks noChangeAspect="1" noChangeArrowheads="1"/>
                      </p:cNvPicPr>
                      <p:nvPr/>
                    </p:nvPicPr>
                    <p:blipFill>
                      <a:blip r:embed="rId4"/>
                      <a:srcRect/>
                      <a:stretch>
                        <a:fillRect/>
                      </a:stretch>
                    </p:blipFill>
                    <p:spPr bwMode="auto">
                      <a:xfrm>
                        <a:off x="2979780" y="3241443"/>
                        <a:ext cx="35496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67919561"/>
              </p:ext>
            </p:extLst>
          </p:nvPr>
        </p:nvGraphicFramePr>
        <p:xfrm>
          <a:off x="3008808" y="3714819"/>
          <a:ext cx="806450" cy="379413"/>
        </p:xfrm>
        <a:graphic>
          <a:graphicData uri="http://schemas.openxmlformats.org/presentationml/2006/ole">
            <mc:AlternateContent xmlns:mc="http://schemas.openxmlformats.org/markup-compatibility/2006">
              <mc:Choice xmlns:v="urn:schemas-microsoft-com:vml" Requires="v">
                <p:oleObj spid="_x0000_s2423" name="Equation" r:id="rId5" imgW="444240" imgH="215640" progId="Equation.3">
                  <p:embed/>
                </p:oleObj>
              </mc:Choice>
              <mc:Fallback>
                <p:oleObj name="Equation" r:id="rId5" imgW="444240" imgH="215640" progId="Equation.3">
                  <p:embed/>
                  <p:pic>
                    <p:nvPicPr>
                      <p:cNvPr id="0" name=""/>
                      <p:cNvPicPr>
                        <a:picLocks noChangeAspect="1" noChangeArrowheads="1"/>
                      </p:cNvPicPr>
                      <p:nvPr/>
                    </p:nvPicPr>
                    <p:blipFill>
                      <a:blip r:embed="rId6"/>
                      <a:srcRect/>
                      <a:stretch>
                        <a:fillRect/>
                      </a:stretch>
                    </p:blipFill>
                    <p:spPr bwMode="auto">
                      <a:xfrm>
                        <a:off x="3008808" y="3714819"/>
                        <a:ext cx="806450" cy="379413"/>
                      </a:xfrm>
                      <a:prstGeom prst="rect">
                        <a:avLst/>
                      </a:prstGeom>
                      <a:solidFill>
                        <a:srgbClr val="FFC000"/>
                      </a:solidFill>
                      <a:ln>
                        <a:solidFill>
                          <a:schemeClr val="tx1"/>
                        </a:solid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035717322"/>
              </p:ext>
            </p:extLst>
          </p:nvPr>
        </p:nvGraphicFramePr>
        <p:xfrm>
          <a:off x="2965266" y="4184562"/>
          <a:ext cx="1381125" cy="379413"/>
        </p:xfrm>
        <a:graphic>
          <a:graphicData uri="http://schemas.openxmlformats.org/presentationml/2006/ole">
            <mc:AlternateContent xmlns:mc="http://schemas.openxmlformats.org/markup-compatibility/2006">
              <mc:Choice xmlns:v="urn:schemas-microsoft-com:vml" Requires="v">
                <p:oleObj spid="_x0000_s2424" name="Equation" r:id="rId7" imgW="761760" imgH="215640" progId="Equation.3">
                  <p:embed/>
                </p:oleObj>
              </mc:Choice>
              <mc:Fallback>
                <p:oleObj name="Equation" r:id="rId7" imgW="761760" imgH="215640" progId="Equation.3">
                  <p:embed/>
                  <p:pic>
                    <p:nvPicPr>
                      <p:cNvPr id="0" name=""/>
                      <p:cNvPicPr>
                        <a:picLocks noChangeAspect="1" noChangeArrowheads="1"/>
                      </p:cNvPicPr>
                      <p:nvPr/>
                    </p:nvPicPr>
                    <p:blipFill>
                      <a:blip r:embed="rId8"/>
                      <a:srcRect/>
                      <a:stretch>
                        <a:fillRect/>
                      </a:stretch>
                    </p:blipFill>
                    <p:spPr bwMode="auto">
                      <a:xfrm>
                        <a:off x="2965266" y="4184562"/>
                        <a:ext cx="1381125" cy="379413"/>
                      </a:xfrm>
                      <a:prstGeom prst="rect">
                        <a:avLst/>
                      </a:prstGeom>
                      <a:noFill/>
                      <a:ln w="9525">
                        <a:no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171235395"/>
              </p:ext>
            </p:extLst>
          </p:nvPr>
        </p:nvGraphicFramePr>
        <p:xfrm>
          <a:off x="2982498" y="4643348"/>
          <a:ext cx="1863725" cy="401638"/>
        </p:xfrm>
        <a:graphic>
          <a:graphicData uri="http://schemas.openxmlformats.org/presentationml/2006/ole">
            <mc:AlternateContent xmlns:mc="http://schemas.openxmlformats.org/markup-compatibility/2006">
              <mc:Choice xmlns:v="urn:schemas-microsoft-com:vml" Requires="v">
                <p:oleObj spid="_x0000_s2425" name="Equation" r:id="rId9" imgW="1028520" imgH="228600" progId="Equation.3">
                  <p:embed/>
                </p:oleObj>
              </mc:Choice>
              <mc:Fallback>
                <p:oleObj name="Equation" r:id="rId9" imgW="1028520" imgH="228600" progId="Equation.3">
                  <p:embed/>
                  <p:pic>
                    <p:nvPicPr>
                      <p:cNvPr id="0" name=""/>
                      <p:cNvPicPr>
                        <a:picLocks noChangeAspect="1" noChangeArrowheads="1"/>
                      </p:cNvPicPr>
                      <p:nvPr/>
                    </p:nvPicPr>
                    <p:blipFill>
                      <a:blip r:embed="rId10"/>
                      <a:srcRect/>
                      <a:stretch>
                        <a:fillRect/>
                      </a:stretch>
                    </p:blipFill>
                    <p:spPr bwMode="auto">
                      <a:xfrm>
                        <a:off x="2982498" y="4643348"/>
                        <a:ext cx="18637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802610937"/>
              </p:ext>
            </p:extLst>
          </p:nvPr>
        </p:nvGraphicFramePr>
        <p:xfrm>
          <a:off x="3216392" y="5228910"/>
          <a:ext cx="3757613" cy="803275"/>
        </p:xfrm>
        <a:graphic>
          <a:graphicData uri="http://schemas.openxmlformats.org/presentationml/2006/ole">
            <mc:AlternateContent xmlns:mc="http://schemas.openxmlformats.org/markup-compatibility/2006">
              <mc:Choice xmlns:v="urn:schemas-microsoft-com:vml" Requires="v">
                <p:oleObj spid="_x0000_s2426" name="Equation" r:id="rId11" imgW="2070000" imgH="457200" progId="Equation.3">
                  <p:embed/>
                </p:oleObj>
              </mc:Choice>
              <mc:Fallback>
                <p:oleObj name="Equation" r:id="rId11" imgW="2070000" imgH="457200" progId="Equation.3">
                  <p:embed/>
                  <p:pic>
                    <p:nvPicPr>
                      <p:cNvPr id="0" name=""/>
                      <p:cNvPicPr>
                        <a:picLocks noChangeAspect="1" noChangeArrowheads="1"/>
                      </p:cNvPicPr>
                      <p:nvPr/>
                    </p:nvPicPr>
                    <p:blipFill>
                      <a:blip r:embed="rId12"/>
                      <a:srcRect/>
                      <a:stretch>
                        <a:fillRect/>
                      </a:stretch>
                    </p:blipFill>
                    <p:spPr bwMode="auto">
                      <a:xfrm>
                        <a:off x="3216392" y="5228910"/>
                        <a:ext cx="3757613"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68677916"/>
              </p:ext>
            </p:extLst>
          </p:nvPr>
        </p:nvGraphicFramePr>
        <p:xfrm>
          <a:off x="3254009" y="6146916"/>
          <a:ext cx="1682750" cy="401638"/>
        </p:xfrm>
        <a:graphic>
          <a:graphicData uri="http://schemas.openxmlformats.org/presentationml/2006/ole">
            <mc:AlternateContent xmlns:mc="http://schemas.openxmlformats.org/markup-compatibility/2006">
              <mc:Choice xmlns:v="urn:schemas-microsoft-com:vml" Requires="v">
                <p:oleObj spid="_x0000_s2427" name="Equation" r:id="rId13" imgW="927000" imgH="228600" progId="Equation.3">
                  <p:embed/>
                </p:oleObj>
              </mc:Choice>
              <mc:Fallback>
                <p:oleObj name="Equation" r:id="rId13" imgW="927000" imgH="228600" progId="Equation.3">
                  <p:embed/>
                  <p:pic>
                    <p:nvPicPr>
                      <p:cNvPr id="0" name=""/>
                      <p:cNvPicPr>
                        <a:picLocks noChangeAspect="1" noChangeArrowheads="1"/>
                      </p:cNvPicPr>
                      <p:nvPr/>
                    </p:nvPicPr>
                    <p:blipFill>
                      <a:blip r:embed="rId14"/>
                      <a:srcRect/>
                      <a:stretch>
                        <a:fillRect/>
                      </a:stretch>
                    </p:blipFill>
                    <p:spPr bwMode="auto">
                      <a:xfrm>
                        <a:off x="3254009" y="6146916"/>
                        <a:ext cx="1682750" cy="401638"/>
                      </a:xfrm>
                      <a:prstGeom prst="rect">
                        <a:avLst/>
                      </a:prstGeom>
                      <a:solidFill>
                        <a:srgbClr val="FFC000"/>
                      </a:solidFill>
                      <a:ln>
                        <a:solidFill>
                          <a:schemeClr val="tx1"/>
                        </a:solidFill>
                      </a:ln>
                    </p:spPr>
                  </p:pic>
                </p:oleObj>
              </mc:Fallback>
            </mc:AlternateContent>
          </a:graphicData>
        </a:graphic>
      </p:graphicFrame>
    </p:spTree>
    <p:extLst>
      <p:ext uri="{BB962C8B-B14F-4D97-AF65-F5344CB8AC3E}">
        <p14:creationId xmlns:p14="http://schemas.microsoft.com/office/powerpoint/2010/main" val="42288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Arithmetic Sequences - Definition </a:t>
            </a:r>
            <a:endParaRPr lang="en-GB" dirty="0"/>
          </a:p>
        </p:txBody>
      </p:sp>
      <p:sp>
        <p:nvSpPr>
          <p:cNvPr id="3" name="TextBox 2"/>
          <p:cNvSpPr txBox="1"/>
          <p:nvPr/>
        </p:nvSpPr>
        <p:spPr>
          <a:xfrm>
            <a:off x="614149" y="1023971"/>
            <a:ext cx="7792872" cy="3046988"/>
          </a:xfrm>
          <a:prstGeom prst="rect">
            <a:avLst/>
          </a:prstGeom>
          <a:solidFill>
            <a:srgbClr val="FFFF00"/>
          </a:solidFill>
          <a:ln w="25400">
            <a:solidFill>
              <a:srgbClr val="FF0000"/>
            </a:solidFill>
          </a:ln>
        </p:spPr>
        <p:txBody>
          <a:bodyPr wrap="square" rtlCol="0">
            <a:spAutoFit/>
          </a:bodyPr>
          <a:lstStyle/>
          <a:p>
            <a:pPr marL="457200" indent="-4572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An </a:t>
            </a:r>
            <a:r>
              <a:rPr lang="en-US" sz="2400" b="1" dirty="0" smtClean="0">
                <a:latin typeface="Arial" panose="020B0604020202020204" pitchFamily="34" charset="0"/>
                <a:cs typeface="Arial" panose="020B0604020202020204" pitchFamily="34" charset="0"/>
              </a:rPr>
              <a:t>arithmetic sequence </a:t>
            </a:r>
            <a:r>
              <a:rPr lang="en-US" sz="2400" dirty="0" smtClean="0">
                <a:latin typeface="Arial" panose="020B0604020202020204" pitchFamily="34" charset="0"/>
                <a:cs typeface="Arial" panose="020B0604020202020204" pitchFamily="34" charset="0"/>
              </a:rPr>
              <a:t>is a sequence of numbers in which each term (other than the first term) is obtained from its previous term by adding a constant, called the </a:t>
            </a:r>
            <a:r>
              <a:rPr lang="en-US" sz="2400" b="1" dirty="0" smtClean="0">
                <a:latin typeface="Arial" panose="020B0604020202020204" pitchFamily="34" charset="0"/>
                <a:cs typeface="Arial" panose="020B0604020202020204" pitchFamily="34" charset="0"/>
              </a:rPr>
              <a:t>common difference</a:t>
            </a:r>
            <a:r>
              <a:rPr lang="en-US" sz="2400" dirty="0" smtClean="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Thus, an arithmetic sequence is of the form:</a:t>
            </a:r>
          </a:p>
          <a:p>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where </a:t>
            </a:r>
            <a:r>
              <a:rPr lang="en-US" sz="2400" i="1" dirty="0" smtClean="0">
                <a:latin typeface="Times New Roman" panose="02020603050405020304" pitchFamily="18" charset="0"/>
                <a:cs typeface="Times New Roman" panose="02020603050405020304" pitchFamily="18" charset="0"/>
              </a:rPr>
              <a:t>a</a:t>
            </a:r>
            <a:r>
              <a:rPr lang="en-US" sz="2400" dirty="0" smtClean="0">
                <a:latin typeface="Arial" panose="020B0604020202020204" pitchFamily="34" charset="0"/>
                <a:cs typeface="Arial" panose="020B0604020202020204" pitchFamily="34" charset="0"/>
              </a:rPr>
              <a:t> </a:t>
            </a:r>
            <a:r>
              <a:rPr lang="en-SG" sz="2400" b="1" dirty="0" smtClean="0">
                <a:latin typeface="Arial" panose="020B0604020202020204" pitchFamily="34" charset="0"/>
                <a:cs typeface="Arial" panose="020B0604020202020204" pitchFamily="34" charset="0"/>
              </a:rPr>
              <a:t>= first term</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i="1" dirty="0" smtClean="0">
                <a:latin typeface="Times New Roman" panose="02020603050405020304" pitchFamily="18" charset="0"/>
                <a:cs typeface="Times New Roman" panose="02020603050405020304" pitchFamily="18" charset="0"/>
              </a:rPr>
              <a:t>d</a:t>
            </a:r>
            <a:r>
              <a:rPr lang="en-US" sz="2400" dirty="0" smtClean="0">
                <a:latin typeface="Arial" panose="020B0604020202020204" pitchFamily="34" charset="0"/>
                <a:cs typeface="Arial" panose="020B0604020202020204" pitchFamily="34" charset="0"/>
              </a:rPr>
              <a:t> </a:t>
            </a:r>
            <a:r>
              <a:rPr lang="en-SG" sz="2400" b="1" dirty="0" smtClean="0">
                <a:latin typeface="Arial" panose="020B0604020202020204" pitchFamily="34" charset="0"/>
                <a:cs typeface="Arial" panose="020B0604020202020204" pitchFamily="34" charset="0"/>
              </a:rPr>
              <a:t>= common difference </a:t>
            </a:r>
            <a:endParaRPr lang="en-SG" sz="2400" b="1" dirty="0">
              <a:latin typeface="Arial" panose="020B0604020202020204" pitchFamily="34" charset="0"/>
              <a:cs typeface="Arial" panose="020B0604020202020204" pitchFamily="34" charset="0"/>
            </a:endParaRPr>
          </a:p>
        </p:txBody>
      </p:sp>
      <p:sp>
        <p:nvSpPr>
          <p:cNvPr id="4" name="TextBox 3"/>
          <p:cNvSpPr txBox="1"/>
          <p:nvPr/>
        </p:nvSpPr>
        <p:spPr>
          <a:xfrm>
            <a:off x="614149" y="4103261"/>
            <a:ext cx="7792872" cy="1569660"/>
          </a:xfrm>
          <a:prstGeom prst="rect">
            <a:avLst/>
          </a:prstGeom>
          <a:noFill/>
          <a:ln w="25400">
            <a:noFill/>
          </a:ln>
        </p:spPr>
        <p:txBody>
          <a:bodyPr wrap="square" rtlCol="0">
            <a:spAutoFit/>
          </a:bodyPr>
          <a:lstStyle/>
          <a:p>
            <a:r>
              <a:rPr lang="en-US" sz="2400" b="1" dirty="0" smtClean="0">
                <a:latin typeface="Arial" panose="020B0604020202020204" pitchFamily="34" charset="0"/>
                <a:cs typeface="Arial" panose="020B0604020202020204" pitchFamily="34" charset="0"/>
              </a:rPr>
              <a:t>[Example]</a:t>
            </a:r>
          </a:p>
          <a:p>
            <a:r>
              <a:rPr lang="en-US" sz="2400" dirty="0" smtClean="0">
                <a:latin typeface="Arial" panose="020B0604020202020204" pitchFamily="34" charset="0"/>
                <a:cs typeface="Arial" panose="020B0604020202020204" pitchFamily="34" charset="0"/>
              </a:rPr>
              <a:t>The following are examples of arithmetic sequences:</a:t>
            </a:r>
          </a:p>
          <a:p>
            <a:pPr marL="514350" indent="-514350">
              <a:buAutoNum type="romanLcParenBoth"/>
            </a:pPr>
            <a:r>
              <a:rPr lang="en-US" sz="2400" dirty="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1,  3,  5,  7,  9, … </a:t>
            </a:r>
          </a:p>
          <a:p>
            <a:pPr marL="514350" indent="-514350">
              <a:buAutoNum type="romanLcParenBoth"/>
            </a:pPr>
            <a:r>
              <a:rPr lang="en-US" sz="2400" dirty="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5,  2,  –1, – 4, …, – 52 </a:t>
            </a:r>
            <a:endParaRPr lang="en-SG" sz="2400"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4688114" y="4888091"/>
            <a:ext cx="4041173" cy="951686"/>
            <a:chOff x="5112261" y="4905902"/>
            <a:chExt cx="3723489" cy="951686"/>
          </a:xfrm>
          <a:solidFill>
            <a:srgbClr val="66FFCC"/>
          </a:solidFill>
        </p:grpSpPr>
        <p:sp>
          <p:nvSpPr>
            <p:cNvPr id="8" name="Rounded Rectangular Callout 7"/>
            <p:cNvSpPr/>
            <p:nvPr/>
          </p:nvSpPr>
          <p:spPr>
            <a:xfrm>
              <a:off x="5112261" y="4905902"/>
              <a:ext cx="3723488" cy="951686"/>
            </a:xfrm>
            <a:prstGeom prst="wedgeRoundRectCallout">
              <a:avLst>
                <a:gd name="adj1" fmla="val -91608"/>
                <a:gd name="adj2" fmla="val -33705"/>
                <a:gd name="adj3" fmla="val 16667"/>
              </a:avLst>
            </a:prstGeom>
            <a:grp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SG"/>
            </a:p>
          </p:txBody>
        </p:sp>
        <p:sp>
          <p:nvSpPr>
            <p:cNvPr id="9" name="TextBox 8"/>
            <p:cNvSpPr txBox="1"/>
            <p:nvPr/>
          </p:nvSpPr>
          <p:spPr>
            <a:xfrm>
              <a:off x="5112262" y="4934258"/>
              <a:ext cx="3723488" cy="923330"/>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Infinite arithmetic sequence.</a:t>
              </a:r>
            </a:p>
            <a:p>
              <a:r>
                <a:rPr lang="en-US" dirty="0" smtClean="0">
                  <a:latin typeface="Arial" panose="020B0604020202020204" pitchFamily="34" charset="0"/>
                  <a:cs typeface="Arial" panose="020B0604020202020204" pitchFamily="34" charset="0"/>
                </a:rPr>
                <a:t>First term, </a:t>
              </a:r>
              <a:r>
                <a:rPr lang="en-SG" i="1" dirty="0" smtClean="0">
                  <a:latin typeface="Times New Roman" panose="02020603050405020304" pitchFamily="18" charset="0"/>
                  <a:cs typeface="Times New Roman" panose="02020603050405020304" pitchFamily="18" charset="0"/>
                </a:rPr>
                <a:t>a</a:t>
              </a:r>
              <a:r>
                <a:rPr lang="en-SG" dirty="0" smtClean="0">
                  <a:latin typeface="Times New Roman" panose="02020603050405020304" pitchFamily="18" charset="0"/>
                  <a:cs typeface="Times New Roman" panose="02020603050405020304" pitchFamily="18" charset="0"/>
                </a:rPr>
                <a:t> = 1</a:t>
              </a:r>
            </a:p>
            <a:p>
              <a:r>
                <a:rPr lang="en-US" dirty="0" smtClean="0">
                  <a:latin typeface="Arial" panose="020B0604020202020204" pitchFamily="34" charset="0"/>
                  <a:cs typeface="Arial" panose="020B0604020202020204" pitchFamily="34" charset="0"/>
                </a:rPr>
                <a:t>Common difference, </a:t>
              </a:r>
              <a:r>
                <a:rPr lang="en-SG" i="1" dirty="0" smtClean="0">
                  <a:latin typeface="Times New Roman" panose="02020603050405020304" pitchFamily="18" charset="0"/>
                  <a:cs typeface="Times New Roman" panose="02020603050405020304" pitchFamily="18" charset="0"/>
                </a:rPr>
                <a:t>d</a:t>
              </a:r>
              <a:r>
                <a:rPr lang="en-SG" dirty="0" smtClean="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SG" dirty="0" smtClean="0">
                  <a:latin typeface="Times New Roman" panose="02020603050405020304" pitchFamily="18" charset="0"/>
                  <a:cs typeface="Times New Roman" panose="02020603050405020304" pitchFamily="18" charset="0"/>
                </a:rPr>
                <a:t>2</a:t>
              </a:r>
              <a:endParaRPr lang="en-SG" dirty="0">
                <a:latin typeface="Times New Roman" panose="02020603050405020304" pitchFamily="18" charset="0"/>
                <a:cs typeface="Times New Roman" panose="02020603050405020304" pitchFamily="18" charset="0"/>
              </a:endParaRPr>
            </a:p>
          </p:txBody>
        </p:sp>
      </p:grpSp>
      <p:sp>
        <p:nvSpPr>
          <p:cNvPr id="11" name="Rounded Rectangular Callout 10"/>
          <p:cNvSpPr/>
          <p:nvPr/>
        </p:nvSpPr>
        <p:spPr>
          <a:xfrm>
            <a:off x="4673600" y="5869993"/>
            <a:ext cx="4041173" cy="951686"/>
          </a:xfrm>
          <a:prstGeom prst="wedgeRoundRectCallout">
            <a:avLst>
              <a:gd name="adj1" fmla="val -81863"/>
              <a:gd name="adj2" fmla="val -71833"/>
              <a:gd name="adj3" fmla="val 16667"/>
            </a:avLst>
          </a:prstGeom>
          <a:solidFill>
            <a:schemeClr val="accent4">
              <a:lumMod val="60000"/>
              <a:lumOff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rPr>
              <a:t>Finite arithmetic sequence.</a:t>
            </a:r>
          </a:p>
          <a:p>
            <a:r>
              <a:rPr lang="en-US" dirty="0">
                <a:solidFill>
                  <a:schemeClr val="tx1"/>
                </a:solidFill>
                <a:latin typeface="Arial" panose="020B0604020202020204" pitchFamily="34" charset="0"/>
                <a:cs typeface="Arial" panose="020B0604020202020204" pitchFamily="34" charset="0"/>
              </a:rPr>
              <a:t>First term, </a:t>
            </a:r>
            <a:r>
              <a:rPr lang="en-US" i="1" dirty="0">
                <a:solidFill>
                  <a:schemeClr val="tx1"/>
                </a:solidFill>
                <a:latin typeface="Times New Roman" panose="02020603050405020304" pitchFamily="18" charset="0"/>
                <a:cs typeface="Times New Roman" panose="02020603050405020304" pitchFamily="18" charset="0"/>
              </a:rPr>
              <a:t>a</a:t>
            </a:r>
            <a:r>
              <a:rPr lang="en-US" dirty="0">
                <a:solidFill>
                  <a:schemeClr val="tx1"/>
                </a:solidFill>
                <a:latin typeface="Times New Roman" panose="02020603050405020304" pitchFamily="18" charset="0"/>
                <a:cs typeface="Times New Roman" panose="02020603050405020304" pitchFamily="18" charset="0"/>
              </a:rPr>
              <a:t> = 5</a:t>
            </a:r>
          </a:p>
          <a:p>
            <a:r>
              <a:rPr lang="en-US" dirty="0">
                <a:solidFill>
                  <a:schemeClr val="tx1"/>
                </a:solidFill>
                <a:latin typeface="Arial" panose="020B0604020202020204" pitchFamily="34" charset="0"/>
                <a:cs typeface="Arial" panose="020B0604020202020204" pitchFamily="34" charset="0"/>
              </a:rPr>
              <a:t>Common difference, </a:t>
            </a:r>
            <a:r>
              <a:rPr lang="en-US" i="1" dirty="0">
                <a:solidFill>
                  <a:schemeClr val="tx1"/>
                </a:solidFill>
                <a:latin typeface="Times New Roman" panose="02020603050405020304" pitchFamily="18" charset="0"/>
                <a:cs typeface="Times New Roman" panose="02020603050405020304" pitchFamily="18" charset="0"/>
              </a:rPr>
              <a:t>d</a:t>
            </a:r>
            <a:r>
              <a:rPr lang="en-US" dirty="0">
                <a:solidFill>
                  <a:schemeClr val="tx1"/>
                </a:solidFill>
                <a:latin typeface="Times New Roman" panose="02020603050405020304" pitchFamily="18" charset="0"/>
                <a:cs typeface="Times New Roman" panose="02020603050405020304" pitchFamily="18" charset="0"/>
              </a:rPr>
              <a:t> = </a:t>
            </a:r>
            <a:r>
              <a:rPr lang="en-US" i="1" dirty="0">
                <a:solidFill>
                  <a:schemeClr val="tx1"/>
                </a:solidFill>
                <a:latin typeface="Times New Roman" panose="02020603050405020304" pitchFamily="18" charset="0"/>
                <a:cs typeface="Times New Roman" panose="02020603050405020304" pitchFamily="18" charset="0"/>
              </a:rPr>
              <a:t>T</a:t>
            </a:r>
            <a:r>
              <a:rPr lang="en-US" baseline="-25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 – </a:t>
            </a:r>
            <a:r>
              <a:rPr lang="en-US" i="1" dirty="0">
                <a:solidFill>
                  <a:schemeClr val="tx1"/>
                </a:solidFill>
                <a:latin typeface="Times New Roman" panose="02020603050405020304" pitchFamily="18" charset="0"/>
                <a:cs typeface="Times New Roman" panose="02020603050405020304" pitchFamily="18" charset="0"/>
              </a:rPr>
              <a:t>T</a:t>
            </a:r>
            <a:r>
              <a:rPr lang="en-US" baseline="-25000" dirty="0">
                <a:solidFill>
                  <a:schemeClr val="tx1"/>
                </a:solidFill>
                <a:latin typeface="Times New Roman" panose="02020603050405020304" pitchFamily="18" charset="0"/>
                <a:cs typeface="Times New Roman" panose="02020603050405020304" pitchFamily="18" charset="0"/>
              </a:rPr>
              <a:t>1</a:t>
            </a:r>
            <a:r>
              <a:rPr lang="en-US" dirty="0">
                <a:solidFill>
                  <a:schemeClr val="tx1"/>
                </a:solidFill>
                <a:latin typeface="Times New Roman" panose="02020603050405020304" pitchFamily="18" charset="0"/>
                <a:cs typeface="Times New Roman" panose="02020603050405020304" pitchFamily="18" charset="0"/>
              </a:rPr>
              <a:t> = –3 </a:t>
            </a:r>
            <a:endParaRPr lang="en-SG" dirty="0">
              <a:solidFill>
                <a:schemeClr val="tx1"/>
              </a:solidFill>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p:txBody>
          <a:bodyPr/>
          <a:lstStyle/>
          <a:p>
            <a:fld id="{6767FADE-2612-3649-B495-F644A23F288B}" type="slidenum">
              <a:rPr lang="en-US" smtClean="0"/>
              <a:pPr/>
              <a:t>8</a:t>
            </a:fld>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3173105668"/>
              </p:ext>
            </p:extLst>
          </p:nvPr>
        </p:nvGraphicFramePr>
        <p:xfrm>
          <a:off x="2504528" y="2915510"/>
          <a:ext cx="3097986" cy="386818"/>
        </p:xfrm>
        <a:graphic>
          <a:graphicData uri="http://schemas.openxmlformats.org/presentationml/2006/ole">
            <mc:AlternateContent xmlns:mc="http://schemas.openxmlformats.org/markup-compatibility/2006">
              <mc:Choice xmlns:v="urn:schemas-microsoft-com:vml" Requires="v">
                <p:oleObj spid="_x0000_s3254" name="Equation" r:id="rId3" imgW="1574640" imgH="203040" progId="Equation.3">
                  <p:embed/>
                </p:oleObj>
              </mc:Choice>
              <mc:Fallback>
                <p:oleObj name="Equation" r:id="rId3" imgW="1574640" imgH="203040" progId="Equation.3">
                  <p:embed/>
                  <p:pic>
                    <p:nvPicPr>
                      <p:cNvPr id="0" name=""/>
                      <p:cNvPicPr>
                        <a:picLocks noChangeAspect="1" noChangeArrowheads="1"/>
                      </p:cNvPicPr>
                      <p:nvPr/>
                    </p:nvPicPr>
                    <p:blipFill>
                      <a:blip r:embed="rId4"/>
                      <a:srcRect/>
                      <a:stretch>
                        <a:fillRect/>
                      </a:stretch>
                    </p:blipFill>
                    <p:spPr bwMode="auto">
                      <a:xfrm>
                        <a:off x="2504528" y="2915510"/>
                        <a:ext cx="3097986" cy="386818"/>
                      </a:xfrm>
                      <a:prstGeom prst="rect">
                        <a:avLst/>
                      </a:prstGeom>
                      <a:noFill/>
                      <a:ln>
                        <a:noFill/>
                      </a:ln>
                      <a:extLst/>
                    </p:spPr>
                  </p:pic>
                </p:oleObj>
              </mc:Fallback>
            </mc:AlternateContent>
          </a:graphicData>
        </a:graphic>
      </p:graphicFrame>
      <p:sp>
        <p:nvSpPr>
          <p:cNvPr id="16" name="Rounded Rectangular Callout 15"/>
          <p:cNvSpPr/>
          <p:nvPr/>
        </p:nvSpPr>
        <p:spPr>
          <a:xfrm>
            <a:off x="5610494" y="3089890"/>
            <a:ext cx="3445980" cy="1265426"/>
          </a:xfrm>
          <a:prstGeom prst="wedgeRoundRectCallout">
            <a:avLst>
              <a:gd name="adj1" fmla="val -63954"/>
              <a:gd name="adj2" fmla="val -591"/>
              <a:gd name="adj3" fmla="val 16667"/>
            </a:avLst>
          </a:prstGeom>
          <a:solidFill>
            <a:srgbClr val="66FFCC"/>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SG"/>
          </a:p>
        </p:txBody>
      </p:sp>
      <p:graphicFrame>
        <p:nvGraphicFramePr>
          <p:cNvPr id="17" name="Object 16"/>
          <p:cNvGraphicFramePr>
            <a:graphicFrameLocks noChangeAspect="1"/>
          </p:cNvGraphicFramePr>
          <p:nvPr>
            <p:extLst>
              <p:ext uri="{D42A27DB-BD31-4B8C-83A1-F6EECF244321}">
                <p14:modId xmlns:p14="http://schemas.microsoft.com/office/powerpoint/2010/main" val="1199118453"/>
              </p:ext>
            </p:extLst>
          </p:nvPr>
        </p:nvGraphicFramePr>
        <p:xfrm>
          <a:off x="5702128" y="3170171"/>
          <a:ext cx="1544374" cy="1104863"/>
        </p:xfrm>
        <a:graphic>
          <a:graphicData uri="http://schemas.openxmlformats.org/presentationml/2006/ole">
            <mc:AlternateContent xmlns:mc="http://schemas.openxmlformats.org/markup-compatibility/2006">
              <mc:Choice xmlns:v="urn:schemas-microsoft-com:vml" Requires="v">
                <p:oleObj spid="_x0000_s3255" name="Equation" r:id="rId5" imgW="927000" imgH="685800" progId="Equation.3">
                  <p:embed/>
                </p:oleObj>
              </mc:Choice>
              <mc:Fallback>
                <p:oleObj name="Equation" r:id="rId5" imgW="927000" imgH="685800" progId="Equation.3">
                  <p:embed/>
                  <p:pic>
                    <p:nvPicPr>
                      <p:cNvPr id="0" name=""/>
                      <p:cNvPicPr>
                        <a:picLocks noChangeAspect="1" noChangeArrowheads="1"/>
                      </p:cNvPicPr>
                      <p:nvPr/>
                    </p:nvPicPr>
                    <p:blipFill>
                      <a:blip r:embed="rId6"/>
                      <a:srcRect/>
                      <a:stretch>
                        <a:fillRect/>
                      </a:stretch>
                    </p:blipFill>
                    <p:spPr bwMode="auto">
                      <a:xfrm>
                        <a:off x="5702128" y="3170171"/>
                        <a:ext cx="1544374" cy="1104863"/>
                      </a:xfrm>
                      <a:prstGeom prst="rect">
                        <a:avLst/>
                      </a:prstGeom>
                      <a:noFill/>
                      <a:ln>
                        <a:solidFill>
                          <a:schemeClr val="accent1"/>
                        </a:solidFill>
                      </a:ln>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298932903"/>
              </p:ext>
            </p:extLst>
          </p:nvPr>
        </p:nvGraphicFramePr>
        <p:xfrm>
          <a:off x="7425015" y="3168942"/>
          <a:ext cx="1544374" cy="1104863"/>
        </p:xfrm>
        <a:graphic>
          <a:graphicData uri="http://schemas.openxmlformats.org/presentationml/2006/ole">
            <mc:AlternateContent xmlns:mc="http://schemas.openxmlformats.org/markup-compatibility/2006">
              <mc:Choice xmlns:v="urn:schemas-microsoft-com:vml" Requires="v">
                <p:oleObj spid="_x0000_s3256" name="Equation" r:id="rId7" imgW="927000" imgH="685800" progId="Equation.3">
                  <p:embed/>
                </p:oleObj>
              </mc:Choice>
              <mc:Fallback>
                <p:oleObj name="Equation" r:id="rId7" imgW="927000" imgH="685800" progId="Equation.3">
                  <p:embed/>
                  <p:pic>
                    <p:nvPicPr>
                      <p:cNvPr id="0" name=""/>
                      <p:cNvPicPr>
                        <a:picLocks noChangeAspect="1" noChangeArrowheads="1"/>
                      </p:cNvPicPr>
                      <p:nvPr/>
                    </p:nvPicPr>
                    <p:blipFill>
                      <a:blip r:embed="rId8"/>
                      <a:srcRect/>
                      <a:stretch>
                        <a:fillRect/>
                      </a:stretch>
                    </p:blipFill>
                    <p:spPr bwMode="auto">
                      <a:xfrm>
                        <a:off x="7425015" y="3168942"/>
                        <a:ext cx="1544374" cy="1104863"/>
                      </a:xfrm>
                      <a:prstGeom prst="rect">
                        <a:avLst/>
                      </a:prstGeom>
                      <a:noFill/>
                      <a:ln>
                        <a:solidFill>
                          <a:srgbClr val="FF0000"/>
                        </a:solidFill>
                      </a:ln>
                    </p:spPr>
                  </p:pic>
                </p:oleObj>
              </mc:Fallback>
            </mc:AlternateContent>
          </a:graphicData>
        </a:graphic>
      </p:graphicFrame>
    </p:spTree>
    <p:extLst>
      <p:ext uri="{BB962C8B-B14F-4D97-AF65-F5344CB8AC3E}">
        <p14:creationId xmlns:p14="http://schemas.microsoft.com/office/powerpoint/2010/main" val="231088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767FADE-2612-3649-B495-F644A23F288B}" type="slidenum">
              <a:rPr lang="en-US" smtClean="0"/>
              <a:pPr/>
              <a:t>9</a:t>
            </a:fld>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373257" y="0"/>
            <a:ext cx="718846" cy="87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614147" y="966670"/>
                <a:ext cx="7813573" cy="2308324"/>
              </a:xfrm>
              <a:prstGeom prst="rect">
                <a:avLst/>
              </a:prstGeom>
            </p:spPr>
            <p:txBody>
              <a:bodyPr wrap="square">
                <a:spAutoFit/>
              </a:bodyPr>
              <a:lstStyle/>
              <a:p>
                <a:r>
                  <a:rPr lang="en-SG" sz="2400" dirty="0">
                    <a:latin typeface="Arial" panose="020B0604020202020204" pitchFamily="34" charset="0"/>
                    <a:cs typeface="Arial" panose="020B0604020202020204" pitchFamily="34" charset="0"/>
                  </a:rPr>
                  <a:t>Determine if each of the sequences below is arithmetic. If it is an arithmetic sequence, state its first term </a:t>
                </a:r>
                <a:r>
                  <a:rPr lang="en-SG" sz="2400" i="1" dirty="0" smtClean="0">
                    <a:latin typeface="Times New Roman" panose="02020603050405020304" pitchFamily="18" charset="0"/>
                    <a:cs typeface="Times New Roman" panose="02020603050405020304" pitchFamily="18" charset="0"/>
                  </a:rPr>
                  <a:t>a</a:t>
                </a:r>
                <a:r>
                  <a:rPr lang="en-SG" sz="2400" dirty="0" smtClean="0">
                    <a:latin typeface="Arial" panose="020B0604020202020204" pitchFamily="34" charset="0"/>
                    <a:cs typeface="Arial" panose="020B0604020202020204" pitchFamily="34" charset="0"/>
                  </a:rPr>
                  <a:t> and </a:t>
                </a:r>
                <a:r>
                  <a:rPr lang="en-SG" sz="2400" dirty="0">
                    <a:latin typeface="Arial" panose="020B0604020202020204" pitchFamily="34" charset="0"/>
                    <a:cs typeface="Arial" panose="020B0604020202020204" pitchFamily="34" charset="0"/>
                  </a:rPr>
                  <a:t>common difference</a:t>
                </a:r>
                <a14:m>
                  <m:oMath xmlns:m="http://schemas.openxmlformats.org/officeDocument/2006/math">
                    <m:r>
                      <a:rPr lang="en-SG" sz="2400" i="1">
                        <a:latin typeface="Cambria Math"/>
                      </a:rPr>
                      <m:t> </m:t>
                    </m:r>
                  </m:oMath>
                </a14:m>
                <a:r>
                  <a:rPr lang="en-SG" sz="2400" i="1" dirty="0" smtClean="0">
                    <a:latin typeface="Times New Roman" panose="02020603050405020304" pitchFamily="18" charset="0"/>
                    <a:cs typeface="Times New Roman" panose="02020603050405020304" pitchFamily="18" charset="0"/>
                  </a:rPr>
                  <a:t>d</a:t>
                </a:r>
                <a:r>
                  <a:rPr lang="en-SG" sz="2400" dirty="0" smtClean="0">
                    <a:latin typeface="Arial" panose="020B0604020202020204" pitchFamily="34" charset="0"/>
                    <a:cs typeface="Arial" panose="020B0604020202020204" pitchFamily="34" charset="0"/>
                  </a:rPr>
                  <a:t>.</a:t>
                </a:r>
                <a:endParaRPr lang="en-SG" sz="2400" dirty="0">
                  <a:effectLst/>
                  <a:latin typeface="Arial" panose="020B0604020202020204" pitchFamily="34" charset="0"/>
                  <a:cs typeface="Arial" panose="020B0604020202020204" pitchFamily="34" charset="0"/>
                </a:endParaRPr>
              </a:p>
              <a:p>
                <a:pPr marL="514350" indent="-514350">
                  <a:buAutoNum type="romanLcParenBoth"/>
                </a:pPr>
                <a:r>
                  <a:rPr lang="en-SG" sz="2400" dirty="0" smtClean="0">
                    <a:latin typeface="Arial" panose="020B0604020202020204" pitchFamily="34" charset="0"/>
                    <a:cs typeface="Arial" panose="020B0604020202020204" pitchFamily="34" charset="0"/>
                  </a:rPr>
                  <a:t> </a:t>
                </a:r>
                <a:r>
                  <a:rPr lang="en-SG" sz="2400" dirty="0" smtClean="0">
                    <a:latin typeface="Times New Roman" panose="02020603050405020304" pitchFamily="18" charset="0"/>
                    <a:cs typeface="Times New Roman" panose="02020603050405020304" pitchFamily="18" charset="0"/>
                  </a:rPr>
                  <a:t>0</a:t>
                </a:r>
                <a:r>
                  <a:rPr lang="en-SG" sz="2400" dirty="0">
                    <a:latin typeface="Times New Roman" panose="02020603050405020304" pitchFamily="18" charset="0"/>
                    <a:cs typeface="Times New Roman" panose="02020603050405020304" pitchFamily="18" charset="0"/>
                  </a:rPr>
                  <a:t>, 0.2, 0.4, 0.6, 0.8, 1.0, </a:t>
                </a:r>
                <a:r>
                  <a:rPr lang="en-SG" sz="2400" dirty="0" smtClean="0">
                    <a:latin typeface="Times New Roman" panose="02020603050405020304" pitchFamily="18" charset="0"/>
                    <a:cs typeface="Times New Roman" panose="02020603050405020304" pitchFamily="18" charset="0"/>
                  </a:rPr>
                  <a:t>…</a:t>
                </a:r>
                <a:endParaRPr lang="en-SG" sz="2400" dirty="0">
                  <a:latin typeface="Times New Roman" panose="02020603050405020304" pitchFamily="18" charset="0"/>
                  <a:cs typeface="Times New Roman" panose="02020603050405020304" pitchFamily="18" charset="0"/>
                </a:endParaRPr>
              </a:p>
              <a:p>
                <a:pPr marL="514350" indent="-514350">
                  <a:buAutoNum type="romanLcParenBoth"/>
                </a:pPr>
                <a:r>
                  <a:rPr lang="en-SG" sz="2400" dirty="0" smtClean="0">
                    <a:latin typeface="Arial" panose="020B0604020202020204" pitchFamily="34" charset="0"/>
                    <a:cs typeface="Arial" panose="020B0604020202020204" pitchFamily="34" charset="0"/>
                  </a:rPr>
                  <a:t> </a:t>
                </a:r>
                <a:r>
                  <a:rPr lang="en-SG" sz="2400" dirty="0" smtClean="0">
                    <a:latin typeface="Times New Roman" panose="02020603050405020304" pitchFamily="18" charset="0"/>
                    <a:cs typeface="Times New Roman" panose="02020603050405020304" pitchFamily="18" charset="0"/>
                  </a:rPr>
                  <a:t>–2,– 1, 0, – </a:t>
                </a:r>
                <a:r>
                  <a:rPr lang="en-SG" sz="2400" dirty="0">
                    <a:latin typeface="Times New Roman" panose="02020603050405020304" pitchFamily="18" charset="0"/>
                    <a:cs typeface="Times New Roman" panose="02020603050405020304" pitchFamily="18" charset="0"/>
                  </a:rPr>
                  <a:t>2, – 4, – 6, </a:t>
                </a:r>
                <a:r>
                  <a:rPr lang="en-SG" sz="2400" dirty="0" smtClean="0">
                    <a:latin typeface="Times New Roman" panose="02020603050405020304" pitchFamily="18" charset="0"/>
                    <a:cs typeface="Times New Roman" panose="02020603050405020304" pitchFamily="18" charset="0"/>
                  </a:rPr>
                  <a:t>–10</a:t>
                </a:r>
                <a:r>
                  <a:rPr lang="en-SG" sz="2400" dirty="0">
                    <a:latin typeface="Times New Roman" panose="02020603050405020304" pitchFamily="18" charset="0"/>
                    <a:cs typeface="Times New Roman" panose="02020603050405020304" pitchFamily="18" charset="0"/>
                  </a:rPr>
                  <a:t>, </a:t>
                </a:r>
                <a:r>
                  <a:rPr lang="en-SG" sz="2400" dirty="0" smtClean="0">
                    <a:latin typeface="Times New Roman" panose="02020603050405020304" pitchFamily="18" charset="0"/>
                    <a:cs typeface="Times New Roman" panose="02020603050405020304" pitchFamily="18" charset="0"/>
                  </a:rPr>
                  <a:t>…</a:t>
                </a:r>
                <a:endParaRPr lang="en-SG" sz="2400" dirty="0">
                  <a:latin typeface="Times New Roman" panose="02020603050405020304" pitchFamily="18" charset="0"/>
                  <a:cs typeface="Times New Roman" panose="02020603050405020304" pitchFamily="18" charset="0"/>
                </a:endParaRPr>
              </a:p>
              <a:p>
                <a:pPr marL="514350" indent="-514350">
                  <a:buAutoNum type="romanLcParenBoth"/>
                </a:pPr>
                <a:r>
                  <a:rPr lang="en-SG" sz="2400" dirty="0">
                    <a:latin typeface="Arial" panose="020B0604020202020204" pitchFamily="34" charset="0"/>
                    <a:cs typeface="Arial" panose="020B0604020202020204" pitchFamily="34" charset="0"/>
                  </a:rPr>
                  <a:t> </a:t>
                </a:r>
                <a:r>
                  <a:rPr lang="en-SG" sz="2400" i="1" dirty="0" smtClean="0">
                    <a:latin typeface="Times New Roman" panose="02020603050405020304" pitchFamily="18" charset="0"/>
                    <a:cs typeface="Times New Roman" panose="02020603050405020304" pitchFamily="18" charset="0"/>
                  </a:rPr>
                  <a:t>b</a:t>
                </a:r>
                <a:r>
                  <a:rPr lang="en-SG" sz="2400" dirty="0" smtClean="0">
                    <a:latin typeface="Times New Roman" panose="02020603050405020304" pitchFamily="18" charset="0"/>
                    <a:cs typeface="Times New Roman" panose="02020603050405020304" pitchFamily="18" charset="0"/>
                  </a:rPr>
                  <a:t>, 3</a:t>
                </a:r>
                <a:r>
                  <a:rPr lang="en-SG" sz="2400" i="1" dirty="0" smtClean="0">
                    <a:latin typeface="Times New Roman" panose="02020603050405020304" pitchFamily="18" charset="0"/>
                    <a:cs typeface="Times New Roman" panose="02020603050405020304" pitchFamily="18" charset="0"/>
                  </a:rPr>
                  <a:t>b</a:t>
                </a:r>
                <a:r>
                  <a:rPr lang="en-SG" sz="2400" dirty="0" smtClean="0">
                    <a:latin typeface="Times New Roman" panose="02020603050405020304" pitchFamily="18" charset="0"/>
                    <a:cs typeface="Times New Roman" panose="02020603050405020304" pitchFamily="18" charset="0"/>
                  </a:rPr>
                  <a:t> + 1 , 5</a:t>
                </a:r>
                <a:r>
                  <a:rPr lang="en-SG" sz="2400" i="1" dirty="0" smtClean="0">
                    <a:latin typeface="Times New Roman" panose="02020603050405020304" pitchFamily="18" charset="0"/>
                    <a:cs typeface="Times New Roman" panose="02020603050405020304" pitchFamily="18" charset="0"/>
                  </a:rPr>
                  <a:t>b</a:t>
                </a:r>
                <a:r>
                  <a:rPr lang="en-SG" sz="2400" dirty="0" smtClean="0">
                    <a:latin typeface="Times New Roman" panose="02020603050405020304" pitchFamily="18" charset="0"/>
                    <a:cs typeface="Times New Roman" panose="02020603050405020304" pitchFamily="18" charset="0"/>
                  </a:rPr>
                  <a:t> +  2, 7</a:t>
                </a:r>
                <a:r>
                  <a:rPr lang="en-SG" sz="2400" i="1" dirty="0" smtClean="0">
                    <a:latin typeface="Times New Roman" panose="02020603050405020304" pitchFamily="18" charset="0"/>
                    <a:cs typeface="Times New Roman" panose="02020603050405020304" pitchFamily="18" charset="0"/>
                  </a:rPr>
                  <a:t>b</a:t>
                </a:r>
                <a:r>
                  <a:rPr lang="en-SG" sz="2400" dirty="0" smtClean="0">
                    <a:latin typeface="Times New Roman" panose="02020603050405020304" pitchFamily="18" charset="0"/>
                    <a:cs typeface="Times New Roman" panose="02020603050405020304" pitchFamily="18" charset="0"/>
                  </a:rPr>
                  <a:t> + 3, …</a:t>
                </a:r>
                <a:endParaRPr lang="en-SG" sz="2400" dirty="0">
                  <a:effectLst/>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614147" y="966670"/>
                <a:ext cx="7813573" cy="2308324"/>
              </a:xfrm>
              <a:prstGeom prst="rect">
                <a:avLst/>
              </a:prstGeom>
              <a:blipFill rotWithShape="1">
                <a:blip r:embed="rId5"/>
                <a:stretch>
                  <a:fillRect l="-1248" t="-1852" r="-234" b="-5291"/>
                </a:stretch>
              </a:blipFill>
            </p:spPr>
            <p:txBody>
              <a:bodyPr/>
              <a:lstStyle/>
              <a:p>
                <a:r>
                  <a:rPr lang="en-GB">
                    <a:noFill/>
                  </a:rPr>
                  <a:t> </a:t>
                </a:r>
              </a:p>
            </p:txBody>
          </p:sp>
        </mc:Fallback>
      </mc:AlternateContent>
      <p:sp>
        <p:nvSpPr>
          <p:cNvPr id="7" name="Title 5"/>
          <p:cNvSpPr txBox="1">
            <a:spLocks/>
          </p:cNvSpPr>
          <p:nvPr/>
        </p:nvSpPr>
        <p:spPr>
          <a:xfrm>
            <a:off x="665163" y="261543"/>
            <a:ext cx="6211928" cy="604593"/>
          </a:xfrm>
          <a:prstGeom prst="rect">
            <a:avLst/>
          </a:prstGeom>
        </p:spPr>
        <p:txBody>
          <a:bodyPr>
            <a:noAutofit/>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a:latin typeface="Arial" panose="020B0604020202020204" pitchFamily="34" charset="0"/>
                <a:cs typeface="Arial" panose="020B0604020202020204" pitchFamily="34" charset="0"/>
              </a:rPr>
              <a:t>Test Yourself</a:t>
            </a:r>
            <a:endParaRPr lang="en-SG"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5168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8253</TotalTime>
  <Words>2462</Words>
  <Application>Microsoft Office PowerPoint</Application>
  <PresentationFormat>On-screen Show (4:3)</PresentationFormat>
  <Paragraphs>521</Paragraphs>
  <Slides>40</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Equation</vt:lpstr>
      <vt:lpstr>Lesson 01 Arithmetic and Geometric Sequences   </vt:lpstr>
      <vt:lpstr>PowerPoint Presentation</vt:lpstr>
      <vt:lpstr>PowerPoint Presentation</vt:lpstr>
      <vt:lpstr>Scenario Definition Template</vt:lpstr>
      <vt:lpstr>PowerPoint Presentation</vt:lpstr>
      <vt:lpstr>PowerPoint Presentation</vt:lpstr>
      <vt:lpstr>PowerPoint Presentation</vt:lpstr>
      <vt:lpstr>Arithmetic Sequences - Definition </vt:lpstr>
      <vt:lpstr>PowerPoint Presentation</vt:lpstr>
      <vt:lpstr>Arithmetic Sequences - nth term</vt:lpstr>
      <vt:lpstr>Arithmetic Sequences - nth term</vt:lpstr>
      <vt:lpstr>PowerPoint Presentation</vt:lpstr>
      <vt:lpstr>PowerPoint Presentation</vt:lpstr>
      <vt:lpstr>PowerPoint Presentation</vt:lpstr>
      <vt:lpstr>PowerPoint Presentation</vt:lpstr>
      <vt:lpstr>PowerPoint Presentation</vt:lpstr>
      <vt:lpstr>PowerPoint Presentation</vt:lpstr>
      <vt:lpstr>Think-pair-share</vt:lpstr>
      <vt:lpstr>Test Yourself</vt:lpstr>
      <vt:lpstr>PowerPoint Presentation</vt:lpstr>
      <vt:lpstr>Geometric Sequences - Definition </vt:lpstr>
      <vt:lpstr>PowerPoint Presentation</vt:lpstr>
      <vt:lpstr>Geometric Sequences - nth term</vt:lpstr>
      <vt:lpstr>Geometric Sequences - nth term</vt:lpstr>
      <vt:lpstr>PowerPoint Presentation</vt:lpstr>
      <vt:lpstr>PowerPoint Presentation</vt:lpstr>
      <vt:lpstr>Geometric Sequences – Sum of first n terms</vt:lpstr>
      <vt:lpstr>Geometric Sequences – Sum of first n terms</vt:lpstr>
      <vt:lpstr>Geometric Sequences – Sum of first n terms</vt:lpstr>
      <vt:lpstr>Test yourself</vt:lpstr>
      <vt:lpstr>Geometric Sequence when r =1</vt:lpstr>
      <vt:lpstr>Sum to Infinity of an Infinite Geometric Sequence</vt:lpstr>
      <vt:lpstr>Sum to Infinity of an Infinite Geometric Sequence</vt:lpstr>
      <vt:lpstr>Sum of first n terms and Sum to Infinity of an Infinite Geometric Sequence </vt:lpstr>
      <vt:lpstr>Poll</vt:lpstr>
      <vt:lpstr>Application (CL)</vt:lpstr>
      <vt:lpstr>Application (CL)</vt:lpstr>
      <vt:lpstr>Application (CL)</vt:lpstr>
      <vt:lpstr>One-minute write</vt:lpstr>
      <vt:lpstr>Learning Objectives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E114_P01_Interactive Seminar</dc:title>
  <dc:creator>simon_yeo@rp.edu.sg</dc:creator>
  <cp:lastModifiedBy>Janice Lim</cp:lastModifiedBy>
  <cp:revision>523</cp:revision>
  <cp:lastPrinted>2014-11-28T02:53:04Z</cp:lastPrinted>
  <dcterms:created xsi:type="dcterms:W3CDTF">2011-06-07T03:26:48Z</dcterms:created>
  <dcterms:modified xsi:type="dcterms:W3CDTF">2017-10-16T04:10:09Z</dcterms:modified>
</cp:coreProperties>
</file>