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notesSlides/notesSlide5.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6.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heme/themeOverride3.xml" ContentType="application/vnd.openxmlformats-officedocument.themeOverride+xml"/>
  <Override PartName="/ppt/charts/chart9.xml" ContentType="application/vnd.openxmlformats-officedocument.drawingml.chart+xml"/>
  <Override PartName="/ppt/theme/themeOverride4.xml" ContentType="application/vnd.openxmlformats-officedocument.themeOverride+xml"/>
  <Override PartName="/ppt/charts/chart10.xml" ContentType="application/vnd.openxmlformats-officedocument.drawingml.chart+xml"/>
  <Override PartName="/ppt/theme/themeOverride5.xml" ContentType="application/vnd.openxmlformats-officedocument.themeOverride+xml"/>
  <Override PartName="/ppt/charts/chart11.xml" ContentType="application/vnd.openxmlformats-officedocument.drawingml.chart+xml"/>
  <Override PartName="/ppt/theme/themeOverride6.xml" ContentType="application/vnd.openxmlformats-officedocument.themeOverride+xml"/>
  <Override PartName="/ppt/charts/chart12.xml" ContentType="application/vnd.openxmlformats-officedocument.drawingml.chart+xml"/>
  <Override PartName="/ppt/theme/themeOverride7.xml" ContentType="application/vnd.openxmlformats-officedocument.themeOverride+xml"/>
  <Override PartName="/ppt/charts/chart13.xml" ContentType="application/vnd.openxmlformats-officedocument.drawingml.chart+xml"/>
  <Override PartName="/ppt/theme/themeOverride8.xml" ContentType="application/vnd.openxmlformats-officedocument.themeOverride+xml"/>
  <Override PartName="/ppt/charts/chart14.xml" ContentType="application/vnd.openxmlformats-officedocument.drawingml.chart+xml"/>
  <Override PartName="/ppt/theme/themeOverride9.xml" ContentType="application/vnd.openxmlformats-officedocument.themeOverr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58" r:id="rId2"/>
    <p:sldId id="363" r:id="rId3"/>
    <p:sldId id="391" r:id="rId4"/>
    <p:sldId id="392" r:id="rId5"/>
    <p:sldId id="393" r:id="rId6"/>
    <p:sldId id="384" r:id="rId7"/>
    <p:sldId id="421" r:id="rId8"/>
    <p:sldId id="394" r:id="rId9"/>
    <p:sldId id="364" r:id="rId10"/>
    <p:sldId id="395" r:id="rId11"/>
    <p:sldId id="396" r:id="rId12"/>
    <p:sldId id="397" r:id="rId13"/>
    <p:sldId id="425" r:id="rId14"/>
    <p:sldId id="388" r:id="rId15"/>
    <p:sldId id="427" r:id="rId16"/>
    <p:sldId id="390" r:id="rId17"/>
    <p:sldId id="400" r:id="rId18"/>
    <p:sldId id="423" r:id="rId19"/>
    <p:sldId id="417" r:id="rId20"/>
    <p:sldId id="334" r:id="rId21"/>
    <p:sldId id="402" r:id="rId22"/>
    <p:sldId id="424" r:id="rId23"/>
    <p:sldId id="365" r:id="rId24"/>
    <p:sldId id="313" r:id="rId25"/>
    <p:sldId id="353" r:id="rId26"/>
    <p:sldId id="419" r:id="rId27"/>
    <p:sldId id="405" r:id="rId28"/>
    <p:sldId id="369" r:id="rId29"/>
    <p:sldId id="406" r:id="rId30"/>
    <p:sldId id="408" r:id="rId31"/>
    <p:sldId id="422" r:id="rId32"/>
    <p:sldId id="362" r:id="rId33"/>
    <p:sldId id="370" r:id="rId34"/>
    <p:sldId id="409" r:id="rId35"/>
    <p:sldId id="357" r:id="rId36"/>
    <p:sldId id="410" r:id="rId37"/>
    <p:sldId id="411" r:id="rId38"/>
    <p:sldId id="412" r:id="rId39"/>
    <p:sldId id="367" r:id="rId40"/>
    <p:sldId id="415" r:id="rId41"/>
    <p:sldId id="416" r:id="rId42"/>
  </p:sldIdLst>
  <p:sldSz cx="9144000" cy="6858000" type="screen4x3"/>
  <p:notesSz cx="6669088"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9F3"/>
    <a:srgbClr val="6DB310"/>
    <a:srgbClr val="FFFFCC"/>
    <a:srgbClr val="CDD040"/>
    <a:srgbClr val="E1DD2B"/>
    <a:srgbClr val="0000CC"/>
    <a:srgbClr val="FFA7A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89324" autoAdjust="0"/>
  </p:normalViewPr>
  <p:slideViewPr>
    <p:cSldViewPr snapToGrid="0" snapToObjects="1">
      <p:cViewPr varScale="1">
        <p:scale>
          <a:sx n="70" d="100"/>
          <a:sy n="70" d="100"/>
        </p:scale>
        <p:origin x="1124" y="64"/>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7.xml"/></Relationships>
</file>

<file path=ppt/charts/_rels/chart13.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8.xml"/></Relationships>
</file>

<file path=ppt/charts/_rels/chart14.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9.xml"/></Relationships>
</file>

<file path=ppt/charts/_rels/chart2.xml.rels><?xml version="1.0" encoding="UTF-8" standalone="yes"?>
<Relationships xmlns="http://schemas.openxmlformats.org/package/2006/relationships"><Relationship Id="rId1" Type="http://schemas.openxmlformats.org/officeDocument/2006/relationships/oleObject" Target="file:///C:\Users\Wilbur_tan2\Desktop\E114%20AY16\Problem%20Crafting\L02\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My%20Documents\Facilitation\E114\E114%20AY1718\L02\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Wilbur_tan2\Desktop\E114%20AY16\Problem%20Crafting\L02\Graphs.xlsx" TargetMode="Externa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7.xml.rels><?xml version="1.0" encoding="UTF-8" standalone="yes"?>
<Relationships xmlns="http://schemas.openxmlformats.org/package/2006/relationships"><Relationship Id="rId1" Type="http://schemas.openxmlformats.org/officeDocument/2006/relationships/oleObject" Target="file:///D:\My%20Documents\Facilitation\E114\E114%20AY1718\L02\Graphs.xlsx" TargetMode="Externa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0"/>
          <c:order val="0"/>
          <c:spPr>
            <a:ln w="19050" cap="rnd">
              <a:solidFill>
                <a:srgbClr val="0309F3"/>
              </a:solidFill>
              <a:round/>
            </a:ln>
            <a:effectLst/>
          </c:spPr>
          <c:marker>
            <c:symbol val="none"/>
          </c:marker>
          <c:xVal>
            <c:numRef>
              <c:f>sin!$B$3:$B$27</c:f>
              <c:numCache>
                <c:formatCode>General</c:formatCode>
                <c:ptCount val="25"/>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numCache>
            </c:numRef>
          </c:xVal>
          <c:yVal>
            <c:numRef>
              <c:f>sin!$C$3:$C$27</c:f>
              <c:numCache>
                <c:formatCode>0.00;[Red]\-0.00</c:formatCode>
                <c:ptCount val="25"/>
                <c:pt idx="0">
                  <c:v>0</c:v>
                </c:pt>
                <c:pt idx="1">
                  <c:v>0.25881904510252074</c:v>
                </c:pt>
                <c:pt idx="2">
                  <c:v>0.49999999999999994</c:v>
                </c:pt>
                <c:pt idx="3">
                  <c:v>0.70710678118654746</c:v>
                </c:pt>
                <c:pt idx="4">
                  <c:v>0.8660254037844386</c:v>
                </c:pt>
                <c:pt idx="5">
                  <c:v>0.96592582628906831</c:v>
                </c:pt>
                <c:pt idx="6">
                  <c:v>1</c:v>
                </c:pt>
                <c:pt idx="7">
                  <c:v>0.96592582628906831</c:v>
                </c:pt>
                <c:pt idx="8">
                  <c:v>0.86602540378443871</c:v>
                </c:pt>
                <c:pt idx="9">
                  <c:v>0.70710678118654757</c:v>
                </c:pt>
                <c:pt idx="10">
                  <c:v>0.49999999999999994</c:v>
                </c:pt>
                <c:pt idx="11">
                  <c:v>0.25881904510252102</c:v>
                </c:pt>
                <c:pt idx="12">
                  <c:v>1.22514845490862E-16</c:v>
                </c:pt>
                <c:pt idx="13">
                  <c:v>-0.25881904510252035</c:v>
                </c:pt>
                <c:pt idx="14">
                  <c:v>-0.50000000000000011</c:v>
                </c:pt>
                <c:pt idx="15">
                  <c:v>-0.70710678118654746</c:v>
                </c:pt>
                <c:pt idx="16">
                  <c:v>-0.86602540378443837</c:v>
                </c:pt>
                <c:pt idx="17">
                  <c:v>-0.96592582628906831</c:v>
                </c:pt>
                <c:pt idx="18">
                  <c:v>-1</c:v>
                </c:pt>
                <c:pt idx="19">
                  <c:v>-0.9659258262890682</c:v>
                </c:pt>
                <c:pt idx="20">
                  <c:v>-0.8660254037844386</c:v>
                </c:pt>
                <c:pt idx="21">
                  <c:v>-0.70710678118654768</c:v>
                </c:pt>
                <c:pt idx="22">
                  <c:v>-0.50000000000000044</c:v>
                </c:pt>
                <c:pt idx="23">
                  <c:v>-0.25881904510252068</c:v>
                </c:pt>
                <c:pt idx="24">
                  <c:v>0</c:v>
                </c:pt>
              </c:numCache>
            </c:numRef>
          </c:yVal>
          <c:smooth val="1"/>
          <c:extLst>
            <c:ext xmlns:c16="http://schemas.microsoft.com/office/drawing/2014/chart" uri="{C3380CC4-5D6E-409C-BE32-E72D297353CC}">
              <c16:uniqueId val="{00000000-A2A5-45D8-AD60-0D8AC4C8572F}"/>
            </c:ext>
          </c:extLst>
        </c:ser>
        <c:dLbls>
          <c:showLegendKey val="0"/>
          <c:showVal val="0"/>
          <c:showCatName val="0"/>
          <c:showSerName val="0"/>
          <c:showPercent val="0"/>
          <c:showBubbleSize val="0"/>
        </c:dLbls>
        <c:axId val="155403776"/>
        <c:axId val="155405312"/>
      </c:scatterChart>
      <c:valAx>
        <c:axId val="155403776"/>
        <c:scaling>
          <c:orientation val="minMax"/>
          <c:max val="36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tailEnd type="arrow"/>
          </a:ln>
          <a:effectLst/>
        </c:spPr>
        <c:txPr>
          <a:bodyPr rot="-60000000" vert="horz"/>
          <a:lstStyle/>
          <a:p>
            <a:pPr>
              <a:defRPr/>
            </a:pPr>
            <a:endParaRPr lang="en-US"/>
          </a:p>
        </c:txPr>
        <c:crossAx val="155405312"/>
        <c:crosses val="autoZero"/>
        <c:crossBetween val="midCat"/>
        <c:majorUnit val="30"/>
        <c:minorUnit val="15"/>
      </c:valAx>
      <c:valAx>
        <c:axId val="155405312"/>
        <c:scaling>
          <c:orientation val="minMax"/>
          <c:max val="1"/>
          <c:min val="-1"/>
        </c:scaling>
        <c:delete val="0"/>
        <c:axPos val="l"/>
        <c:numFmt formatCode="0.00;[Red]\-0.00" sourceLinked="1"/>
        <c:majorTickMark val="none"/>
        <c:minorTickMark val="none"/>
        <c:tickLblPos val="nextTo"/>
        <c:spPr>
          <a:noFill/>
          <a:ln w="9525" cap="flat" cmpd="sng" algn="ctr">
            <a:solidFill>
              <a:schemeClr val="tx1">
                <a:lumMod val="25000"/>
                <a:lumOff val="75000"/>
              </a:schemeClr>
            </a:solidFill>
            <a:round/>
            <a:tailEnd type="arrow"/>
          </a:ln>
          <a:effectLst/>
        </c:spPr>
        <c:txPr>
          <a:bodyPr rot="-60000000" vert="horz"/>
          <a:lstStyle/>
          <a:p>
            <a:pPr>
              <a:defRPr/>
            </a:pPr>
            <a:endParaRPr lang="en-US"/>
          </a:p>
        </c:txPr>
        <c:crossAx val="155403776"/>
        <c:crosses val="autoZero"/>
        <c:crossBetween val="midCat"/>
        <c:majorUnit val="0.1"/>
      </c:valAx>
      <c:spPr>
        <a:noFill/>
        <a:ln>
          <a:noFill/>
        </a:ln>
        <a:effectLst/>
      </c:spPr>
    </c:plotArea>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0"/>
          <c:order val="0"/>
          <c:spPr>
            <a:ln w="19050" cap="rnd">
              <a:solidFill>
                <a:sysClr val="windowText" lastClr="000000"/>
              </a:solidFill>
              <a:round/>
            </a:ln>
            <a:effectLst/>
          </c:spPr>
          <c:marker>
            <c:symbol val="none"/>
          </c:marker>
          <c:xVal>
            <c:numRef>
              <c:f>cos!$B$3:$B$27</c:f>
              <c:numCache>
                <c:formatCode>General</c:formatCode>
                <c:ptCount val="25"/>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numCache>
            </c:numRef>
          </c:xVal>
          <c:yVal>
            <c:numRef>
              <c:f>cos!$C$3:$C$27</c:f>
              <c:numCache>
                <c:formatCode>0.00;[Red]\-0.00</c:formatCode>
                <c:ptCount val="25"/>
                <c:pt idx="0">
                  <c:v>1</c:v>
                </c:pt>
                <c:pt idx="1">
                  <c:v>0.96592582628906831</c:v>
                </c:pt>
                <c:pt idx="2">
                  <c:v>0.86602540378443871</c:v>
                </c:pt>
                <c:pt idx="3">
                  <c:v>0.70710678118654757</c:v>
                </c:pt>
                <c:pt idx="4">
                  <c:v>0.50000000000000011</c:v>
                </c:pt>
                <c:pt idx="5">
                  <c:v>0.25881904510252074</c:v>
                </c:pt>
                <c:pt idx="6">
                  <c:v>6.1257422745431001E-17</c:v>
                </c:pt>
                <c:pt idx="7">
                  <c:v>-0.25881904510252085</c:v>
                </c:pt>
                <c:pt idx="8">
                  <c:v>-0.49999999999999978</c:v>
                </c:pt>
                <c:pt idx="9">
                  <c:v>-0.70710678118654746</c:v>
                </c:pt>
                <c:pt idx="10">
                  <c:v>-0.86602540378443871</c:v>
                </c:pt>
                <c:pt idx="11">
                  <c:v>-0.9659258262890682</c:v>
                </c:pt>
                <c:pt idx="12">
                  <c:v>-1</c:v>
                </c:pt>
                <c:pt idx="13">
                  <c:v>-0.96592582628906842</c:v>
                </c:pt>
                <c:pt idx="14">
                  <c:v>-0.8660254037844386</c:v>
                </c:pt>
                <c:pt idx="15">
                  <c:v>-0.70710678118654768</c:v>
                </c:pt>
                <c:pt idx="16">
                  <c:v>-0.50000000000000044</c:v>
                </c:pt>
                <c:pt idx="17">
                  <c:v>-0.25881904510252063</c:v>
                </c:pt>
                <c:pt idx="18">
                  <c:v>0</c:v>
                </c:pt>
                <c:pt idx="19">
                  <c:v>0.25881904510252113</c:v>
                </c:pt>
                <c:pt idx="20">
                  <c:v>0.50000000000000011</c:v>
                </c:pt>
                <c:pt idx="21">
                  <c:v>0.70710678118654735</c:v>
                </c:pt>
                <c:pt idx="22">
                  <c:v>0.86602540378443837</c:v>
                </c:pt>
                <c:pt idx="23">
                  <c:v>0.96592582628906831</c:v>
                </c:pt>
                <c:pt idx="24">
                  <c:v>1</c:v>
                </c:pt>
              </c:numCache>
            </c:numRef>
          </c:yVal>
          <c:smooth val="1"/>
          <c:extLst>
            <c:ext xmlns:c16="http://schemas.microsoft.com/office/drawing/2014/chart" uri="{C3380CC4-5D6E-409C-BE32-E72D297353CC}">
              <c16:uniqueId val="{00000000-5239-49D3-8081-4AB5F6360E3F}"/>
            </c:ext>
          </c:extLst>
        </c:ser>
        <c:dLbls>
          <c:showLegendKey val="0"/>
          <c:showVal val="0"/>
          <c:showCatName val="0"/>
          <c:showSerName val="0"/>
          <c:showPercent val="0"/>
          <c:showBubbleSize val="0"/>
        </c:dLbls>
        <c:axId val="156111232"/>
        <c:axId val="156112768"/>
      </c:scatterChart>
      <c:valAx>
        <c:axId val="156111232"/>
        <c:scaling>
          <c:orientation val="minMax"/>
          <c:max val="36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ysClr val="windowText" lastClr="000000"/>
            </a:solidFill>
            <a:round/>
            <a:tailEnd type="arrow"/>
          </a:ln>
          <a:effectLst/>
        </c:spPr>
        <c:txPr>
          <a:bodyPr rot="-60000000" vert="horz"/>
          <a:lstStyle/>
          <a:p>
            <a:pPr>
              <a:defRPr/>
            </a:pPr>
            <a:endParaRPr lang="en-US"/>
          </a:p>
        </c:txPr>
        <c:crossAx val="156112768"/>
        <c:crosses val="autoZero"/>
        <c:crossBetween val="midCat"/>
        <c:majorUnit val="90"/>
        <c:minorUnit val="15"/>
      </c:valAx>
      <c:valAx>
        <c:axId val="156112768"/>
        <c:scaling>
          <c:orientation val="minMax"/>
          <c:max val="1"/>
          <c:min val="-1"/>
        </c:scaling>
        <c:delete val="0"/>
        <c:axPos val="l"/>
        <c:majorGridlines>
          <c:spPr>
            <a:ln w="9525" cap="flat" cmpd="sng" algn="ctr">
              <a:solidFill>
                <a:schemeClr val="tx1">
                  <a:lumMod val="15000"/>
                  <a:lumOff val="85000"/>
                </a:schemeClr>
              </a:solidFill>
              <a:round/>
            </a:ln>
            <a:effectLst/>
          </c:spPr>
        </c:majorGridlines>
        <c:numFmt formatCode="0.00;[Red]\-0.00" sourceLinked="1"/>
        <c:majorTickMark val="none"/>
        <c:minorTickMark val="none"/>
        <c:tickLblPos val="nextTo"/>
        <c:spPr>
          <a:noFill/>
          <a:ln w="9525" cap="flat" cmpd="sng" algn="ctr">
            <a:solidFill>
              <a:sysClr val="windowText" lastClr="000000"/>
            </a:solidFill>
            <a:round/>
            <a:tailEnd type="arrow"/>
          </a:ln>
          <a:effectLst/>
        </c:spPr>
        <c:txPr>
          <a:bodyPr rot="-60000000" vert="horz"/>
          <a:lstStyle/>
          <a:p>
            <a:pPr>
              <a:defRPr/>
            </a:pPr>
            <a:endParaRPr lang="en-US"/>
          </a:p>
        </c:txPr>
        <c:crossAx val="156111232"/>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0"/>
          <c:order val="0"/>
          <c:spPr>
            <a:ln w="19050" cap="rnd">
              <a:solidFill>
                <a:sysClr val="windowText" lastClr="000000"/>
              </a:solidFill>
              <a:round/>
            </a:ln>
            <a:effectLst/>
          </c:spPr>
          <c:marker>
            <c:symbol val="none"/>
          </c:marker>
          <c:xVal>
            <c:numRef>
              <c:f>sin!$B$3:$B$27</c:f>
              <c:numCache>
                <c:formatCode>General</c:formatCode>
                <c:ptCount val="25"/>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numCache>
            </c:numRef>
          </c:xVal>
          <c:yVal>
            <c:numRef>
              <c:f>sin!$C$3:$C$27</c:f>
              <c:numCache>
                <c:formatCode>0.00;[Red]\-0.00</c:formatCode>
                <c:ptCount val="25"/>
                <c:pt idx="0">
                  <c:v>0</c:v>
                </c:pt>
                <c:pt idx="1">
                  <c:v>0.25881904510252074</c:v>
                </c:pt>
                <c:pt idx="2">
                  <c:v>0.49999999999999994</c:v>
                </c:pt>
                <c:pt idx="3">
                  <c:v>0.70710678118654746</c:v>
                </c:pt>
                <c:pt idx="4">
                  <c:v>0.8660254037844386</c:v>
                </c:pt>
                <c:pt idx="5">
                  <c:v>0.96592582628906831</c:v>
                </c:pt>
                <c:pt idx="6">
                  <c:v>1</c:v>
                </c:pt>
                <c:pt idx="7">
                  <c:v>0.96592582628906831</c:v>
                </c:pt>
                <c:pt idx="8">
                  <c:v>0.86602540378443871</c:v>
                </c:pt>
                <c:pt idx="9">
                  <c:v>0.70710678118654757</c:v>
                </c:pt>
                <c:pt idx="10">
                  <c:v>0.49999999999999994</c:v>
                </c:pt>
                <c:pt idx="11">
                  <c:v>0.25881904510252102</c:v>
                </c:pt>
                <c:pt idx="12">
                  <c:v>1.22514845490862E-16</c:v>
                </c:pt>
                <c:pt idx="13">
                  <c:v>-0.25881904510252035</c:v>
                </c:pt>
                <c:pt idx="14">
                  <c:v>-0.50000000000000011</c:v>
                </c:pt>
                <c:pt idx="15">
                  <c:v>-0.70710678118654746</c:v>
                </c:pt>
                <c:pt idx="16">
                  <c:v>-0.86602540378443837</c:v>
                </c:pt>
                <c:pt idx="17">
                  <c:v>-0.96592582628906831</c:v>
                </c:pt>
                <c:pt idx="18">
                  <c:v>-1</c:v>
                </c:pt>
                <c:pt idx="19">
                  <c:v>-0.9659258262890682</c:v>
                </c:pt>
                <c:pt idx="20">
                  <c:v>-0.8660254037844386</c:v>
                </c:pt>
                <c:pt idx="21">
                  <c:v>-0.70710678118654768</c:v>
                </c:pt>
                <c:pt idx="22">
                  <c:v>-0.50000000000000044</c:v>
                </c:pt>
                <c:pt idx="23">
                  <c:v>-0.25881904510252068</c:v>
                </c:pt>
                <c:pt idx="24">
                  <c:v>0</c:v>
                </c:pt>
              </c:numCache>
            </c:numRef>
          </c:yVal>
          <c:smooth val="1"/>
          <c:extLst>
            <c:ext xmlns:c16="http://schemas.microsoft.com/office/drawing/2014/chart" uri="{C3380CC4-5D6E-409C-BE32-E72D297353CC}">
              <c16:uniqueId val="{00000000-4860-4E19-9A5E-28F4D57FE73E}"/>
            </c:ext>
          </c:extLst>
        </c:ser>
        <c:dLbls>
          <c:showLegendKey val="0"/>
          <c:showVal val="0"/>
          <c:showCatName val="0"/>
          <c:showSerName val="0"/>
          <c:showPercent val="0"/>
          <c:showBubbleSize val="0"/>
        </c:dLbls>
        <c:axId val="156218496"/>
        <c:axId val="156220032"/>
      </c:scatterChart>
      <c:valAx>
        <c:axId val="156218496"/>
        <c:scaling>
          <c:orientation val="minMax"/>
          <c:max val="36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ysClr val="windowText" lastClr="000000"/>
            </a:solidFill>
            <a:round/>
            <a:tailEnd type="arrow"/>
          </a:ln>
          <a:effectLst/>
        </c:spPr>
        <c:txPr>
          <a:bodyPr rot="-60000000" vert="horz"/>
          <a:lstStyle/>
          <a:p>
            <a:pPr>
              <a:defRPr/>
            </a:pPr>
            <a:endParaRPr lang="en-US"/>
          </a:p>
        </c:txPr>
        <c:crossAx val="156220032"/>
        <c:crosses val="autoZero"/>
        <c:crossBetween val="midCat"/>
        <c:majorUnit val="90"/>
        <c:minorUnit val="15"/>
      </c:valAx>
      <c:valAx>
        <c:axId val="156220032"/>
        <c:scaling>
          <c:orientation val="minMax"/>
          <c:max val="1"/>
          <c:min val="-1"/>
        </c:scaling>
        <c:delete val="0"/>
        <c:axPos val="l"/>
        <c:majorGridlines>
          <c:spPr>
            <a:ln w="9525" cap="flat" cmpd="sng" algn="ctr">
              <a:solidFill>
                <a:schemeClr val="tx1">
                  <a:lumMod val="15000"/>
                  <a:lumOff val="85000"/>
                </a:schemeClr>
              </a:solidFill>
              <a:round/>
            </a:ln>
            <a:effectLst/>
          </c:spPr>
        </c:majorGridlines>
        <c:numFmt formatCode="0.00;[Red]\-0.00" sourceLinked="1"/>
        <c:majorTickMark val="none"/>
        <c:minorTickMark val="none"/>
        <c:tickLblPos val="nextTo"/>
        <c:spPr>
          <a:noFill/>
          <a:ln w="9525" cap="flat" cmpd="sng" algn="ctr">
            <a:solidFill>
              <a:sysClr val="windowText" lastClr="000000"/>
            </a:solidFill>
            <a:round/>
            <a:tailEnd type="arrow"/>
          </a:ln>
          <a:effectLst/>
        </c:spPr>
        <c:txPr>
          <a:bodyPr rot="-60000000" vert="horz"/>
          <a:lstStyle/>
          <a:p>
            <a:pPr>
              <a:defRPr/>
            </a:pPr>
            <a:endParaRPr lang="en-US"/>
          </a:p>
        </c:txPr>
        <c:crossAx val="156218496"/>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0"/>
          <c:order val="0"/>
          <c:spPr>
            <a:ln w="19050" cap="rnd">
              <a:solidFill>
                <a:sysClr val="windowText" lastClr="000000"/>
              </a:solidFill>
              <a:round/>
            </a:ln>
            <a:effectLst/>
          </c:spPr>
          <c:marker>
            <c:symbol val="none"/>
          </c:marker>
          <c:xVal>
            <c:numRef>
              <c:f>sin!$B$3:$B$27</c:f>
              <c:numCache>
                <c:formatCode>General</c:formatCode>
                <c:ptCount val="25"/>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numCache>
            </c:numRef>
          </c:xVal>
          <c:yVal>
            <c:numRef>
              <c:f>sin!$C$3:$C$27</c:f>
              <c:numCache>
                <c:formatCode>0.00;[Red]\-0.00</c:formatCode>
                <c:ptCount val="25"/>
                <c:pt idx="0">
                  <c:v>0</c:v>
                </c:pt>
                <c:pt idx="1">
                  <c:v>0.25881904510252074</c:v>
                </c:pt>
                <c:pt idx="2">
                  <c:v>0.49999999999999994</c:v>
                </c:pt>
                <c:pt idx="3">
                  <c:v>0.70710678118654746</c:v>
                </c:pt>
                <c:pt idx="4">
                  <c:v>0.8660254037844386</c:v>
                </c:pt>
                <c:pt idx="5">
                  <c:v>0.96592582628906831</c:v>
                </c:pt>
                <c:pt idx="6">
                  <c:v>1</c:v>
                </c:pt>
                <c:pt idx="7">
                  <c:v>0.96592582628906831</c:v>
                </c:pt>
                <c:pt idx="8">
                  <c:v>0.86602540378443871</c:v>
                </c:pt>
                <c:pt idx="9">
                  <c:v>0.70710678118654757</c:v>
                </c:pt>
                <c:pt idx="10">
                  <c:v>0.49999999999999994</c:v>
                </c:pt>
                <c:pt idx="11">
                  <c:v>0.25881904510252102</c:v>
                </c:pt>
                <c:pt idx="12">
                  <c:v>1.22514845490862E-16</c:v>
                </c:pt>
                <c:pt idx="13">
                  <c:v>-0.25881904510252035</c:v>
                </c:pt>
                <c:pt idx="14">
                  <c:v>-0.50000000000000011</c:v>
                </c:pt>
                <c:pt idx="15">
                  <c:v>-0.70710678118654746</c:v>
                </c:pt>
                <c:pt idx="16">
                  <c:v>-0.86602540378443837</c:v>
                </c:pt>
                <c:pt idx="17">
                  <c:v>-0.96592582628906831</c:v>
                </c:pt>
                <c:pt idx="18">
                  <c:v>-1</c:v>
                </c:pt>
                <c:pt idx="19">
                  <c:v>-0.9659258262890682</c:v>
                </c:pt>
                <c:pt idx="20">
                  <c:v>-0.8660254037844386</c:v>
                </c:pt>
                <c:pt idx="21">
                  <c:v>-0.70710678118654768</c:v>
                </c:pt>
                <c:pt idx="22">
                  <c:v>-0.50000000000000044</c:v>
                </c:pt>
                <c:pt idx="23">
                  <c:v>-0.25881904510252068</c:v>
                </c:pt>
                <c:pt idx="24">
                  <c:v>0</c:v>
                </c:pt>
              </c:numCache>
            </c:numRef>
          </c:yVal>
          <c:smooth val="1"/>
          <c:extLst>
            <c:ext xmlns:c16="http://schemas.microsoft.com/office/drawing/2014/chart" uri="{C3380CC4-5D6E-409C-BE32-E72D297353CC}">
              <c16:uniqueId val="{00000000-09F1-4360-91FA-3970B4A384E0}"/>
            </c:ext>
          </c:extLst>
        </c:ser>
        <c:dLbls>
          <c:showLegendKey val="0"/>
          <c:showVal val="0"/>
          <c:showCatName val="0"/>
          <c:showSerName val="0"/>
          <c:showPercent val="0"/>
          <c:showBubbleSize val="0"/>
        </c:dLbls>
        <c:axId val="189548032"/>
        <c:axId val="189549568"/>
      </c:scatterChart>
      <c:valAx>
        <c:axId val="189548032"/>
        <c:scaling>
          <c:orientation val="minMax"/>
          <c:max val="36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ysClr val="windowText" lastClr="000000"/>
            </a:solidFill>
            <a:round/>
            <a:tailEnd type="arrow"/>
          </a:ln>
          <a:effectLst/>
        </c:spPr>
        <c:txPr>
          <a:bodyPr rot="-60000000" vert="horz"/>
          <a:lstStyle/>
          <a:p>
            <a:pPr>
              <a:defRPr/>
            </a:pPr>
            <a:endParaRPr lang="en-US"/>
          </a:p>
        </c:txPr>
        <c:crossAx val="189549568"/>
        <c:crosses val="autoZero"/>
        <c:crossBetween val="midCat"/>
        <c:majorUnit val="90"/>
        <c:minorUnit val="15"/>
      </c:valAx>
      <c:valAx>
        <c:axId val="189549568"/>
        <c:scaling>
          <c:orientation val="minMax"/>
          <c:max val="1"/>
          <c:min val="-1"/>
        </c:scaling>
        <c:delete val="0"/>
        <c:axPos val="l"/>
        <c:majorGridlines>
          <c:spPr>
            <a:ln w="9525" cap="flat" cmpd="sng" algn="ctr">
              <a:solidFill>
                <a:schemeClr val="tx1">
                  <a:lumMod val="15000"/>
                  <a:lumOff val="85000"/>
                </a:schemeClr>
              </a:solidFill>
              <a:round/>
            </a:ln>
            <a:effectLst/>
          </c:spPr>
        </c:majorGridlines>
        <c:numFmt formatCode="0.00;[Red]\-0.00" sourceLinked="1"/>
        <c:majorTickMark val="none"/>
        <c:minorTickMark val="none"/>
        <c:tickLblPos val="nextTo"/>
        <c:spPr>
          <a:noFill/>
          <a:ln w="9525" cap="flat" cmpd="sng" algn="ctr">
            <a:solidFill>
              <a:sysClr val="windowText" lastClr="000000"/>
            </a:solidFill>
            <a:round/>
            <a:tailEnd type="arrow"/>
          </a:ln>
          <a:effectLst/>
        </c:spPr>
        <c:txPr>
          <a:bodyPr rot="-60000000" vert="horz"/>
          <a:lstStyle/>
          <a:p>
            <a:pPr>
              <a:defRPr/>
            </a:pPr>
            <a:endParaRPr lang="en-US"/>
          </a:p>
        </c:txPr>
        <c:crossAx val="189548032"/>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1"/>
          <c:order val="0"/>
          <c:tx>
            <c:strRef>
              <c:f>'Sheet1 (7)'!$H$1</c:f>
              <c:strCache>
                <c:ptCount val="1"/>
                <c:pt idx="0">
                  <c:v>sin 2x</c:v>
                </c:pt>
              </c:strCache>
            </c:strRef>
          </c:tx>
          <c:spPr>
            <a:ln w="19050" cap="rnd">
              <a:solidFill>
                <a:srgbClr val="FF0000"/>
              </a:solidFill>
              <a:round/>
            </a:ln>
            <a:effectLst/>
          </c:spPr>
          <c:marker>
            <c:symbol val="none"/>
          </c:marker>
          <c:xVal>
            <c:numRef>
              <c:f>'Sheet1 (7)'!$F$2:$F$26</c:f>
              <c:numCache>
                <c:formatCode>General</c:formatCode>
                <c:ptCount val="25"/>
                <c:pt idx="0">
                  <c:v>0</c:v>
                </c:pt>
                <c:pt idx="1">
                  <c:v>30</c:v>
                </c:pt>
                <c:pt idx="2">
                  <c:v>60</c:v>
                </c:pt>
                <c:pt idx="3">
                  <c:v>90</c:v>
                </c:pt>
                <c:pt idx="4">
                  <c:v>120</c:v>
                </c:pt>
                <c:pt idx="5">
                  <c:v>150</c:v>
                </c:pt>
                <c:pt idx="6">
                  <c:v>180</c:v>
                </c:pt>
                <c:pt idx="7">
                  <c:v>210</c:v>
                </c:pt>
                <c:pt idx="8">
                  <c:v>240</c:v>
                </c:pt>
                <c:pt idx="9">
                  <c:v>270</c:v>
                </c:pt>
                <c:pt idx="10">
                  <c:v>300</c:v>
                </c:pt>
                <c:pt idx="11">
                  <c:v>330</c:v>
                </c:pt>
                <c:pt idx="12">
                  <c:v>360</c:v>
                </c:pt>
                <c:pt idx="13">
                  <c:v>390</c:v>
                </c:pt>
                <c:pt idx="14">
                  <c:v>420</c:v>
                </c:pt>
                <c:pt idx="15">
                  <c:v>450</c:v>
                </c:pt>
                <c:pt idx="16">
                  <c:v>480</c:v>
                </c:pt>
                <c:pt idx="17">
                  <c:v>510</c:v>
                </c:pt>
                <c:pt idx="18">
                  <c:v>540</c:v>
                </c:pt>
                <c:pt idx="19">
                  <c:v>570</c:v>
                </c:pt>
                <c:pt idx="20">
                  <c:v>600</c:v>
                </c:pt>
                <c:pt idx="21">
                  <c:v>630</c:v>
                </c:pt>
                <c:pt idx="22">
                  <c:v>660</c:v>
                </c:pt>
                <c:pt idx="23">
                  <c:v>690</c:v>
                </c:pt>
                <c:pt idx="24">
                  <c:v>720</c:v>
                </c:pt>
              </c:numCache>
            </c:numRef>
          </c:xVal>
          <c:yVal>
            <c:numRef>
              <c:f>'Sheet1 (7)'!$H$2:$H$26</c:f>
              <c:numCache>
                <c:formatCode>0.00</c:formatCode>
                <c:ptCount val="25"/>
                <c:pt idx="0">
                  <c:v>0</c:v>
                </c:pt>
                <c:pt idx="1">
                  <c:v>0.49999999999999994</c:v>
                </c:pt>
                <c:pt idx="2">
                  <c:v>0.8660254037844386</c:v>
                </c:pt>
                <c:pt idx="3">
                  <c:v>1</c:v>
                </c:pt>
                <c:pt idx="4">
                  <c:v>0.86602540378443871</c:v>
                </c:pt>
                <c:pt idx="5">
                  <c:v>0.49999999999999994</c:v>
                </c:pt>
                <c:pt idx="6">
                  <c:v>1.22514845490862E-16</c:v>
                </c:pt>
                <c:pt idx="7">
                  <c:v>-0.50000000000000011</c:v>
                </c:pt>
                <c:pt idx="8">
                  <c:v>-0.86602540378443837</c:v>
                </c:pt>
                <c:pt idx="9">
                  <c:v>-1</c:v>
                </c:pt>
                <c:pt idx="10">
                  <c:v>-0.8660254037844386</c:v>
                </c:pt>
                <c:pt idx="11">
                  <c:v>-0.50000000000000044</c:v>
                </c:pt>
                <c:pt idx="12">
                  <c:v>-2.45029690981724E-16</c:v>
                </c:pt>
                <c:pt idx="13">
                  <c:v>0.5</c:v>
                </c:pt>
                <c:pt idx="14">
                  <c:v>0.86602540378443882</c:v>
                </c:pt>
                <c:pt idx="15">
                  <c:v>1</c:v>
                </c:pt>
                <c:pt idx="16">
                  <c:v>0.86602540378443915</c:v>
                </c:pt>
                <c:pt idx="17">
                  <c:v>0.49999999999999978</c:v>
                </c:pt>
                <c:pt idx="18">
                  <c:v>3.67544536472586E-16</c:v>
                </c:pt>
                <c:pt idx="19">
                  <c:v>-0.49999999999999917</c:v>
                </c:pt>
                <c:pt idx="20">
                  <c:v>-0.86602540378443871</c:v>
                </c:pt>
                <c:pt idx="21">
                  <c:v>-1</c:v>
                </c:pt>
                <c:pt idx="22">
                  <c:v>-0.86602540378443915</c:v>
                </c:pt>
                <c:pt idx="23">
                  <c:v>-0.49999999999999989</c:v>
                </c:pt>
                <c:pt idx="24">
                  <c:v>-4.90059381963448E-16</c:v>
                </c:pt>
              </c:numCache>
            </c:numRef>
          </c:yVal>
          <c:smooth val="1"/>
          <c:extLst>
            <c:ext xmlns:c16="http://schemas.microsoft.com/office/drawing/2014/chart" uri="{C3380CC4-5D6E-409C-BE32-E72D297353CC}">
              <c16:uniqueId val="{00000000-2AE7-43DB-9310-CA79F1CB35CB}"/>
            </c:ext>
          </c:extLst>
        </c:ser>
        <c:dLbls>
          <c:showLegendKey val="0"/>
          <c:showVal val="0"/>
          <c:showCatName val="0"/>
          <c:showSerName val="0"/>
          <c:showPercent val="0"/>
          <c:showBubbleSize val="0"/>
        </c:dLbls>
        <c:axId val="189859712"/>
        <c:axId val="189861248"/>
      </c:scatterChart>
      <c:valAx>
        <c:axId val="189859712"/>
        <c:scaling>
          <c:orientation val="minMax"/>
          <c:max val="720"/>
          <c:min val="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tailEnd type="arrow"/>
          </a:ln>
          <a:effectLst/>
        </c:spPr>
        <c:txPr>
          <a:bodyPr rot="-60000000" vert="horz"/>
          <a:lstStyle/>
          <a:p>
            <a:pPr>
              <a:defRPr/>
            </a:pPr>
            <a:endParaRPr lang="en-US"/>
          </a:p>
        </c:txPr>
        <c:crossAx val="189861248"/>
        <c:crosses val="autoZero"/>
        <c:crossBetween val="midCat"/>
        <c:majorUnit val="60"/>
      </c:valAx>
      <c:valAx>
        <c:axId val="189861248"/>
        <c:scaling>
          <c:orientation val="minMax"/>
          <c:max val="1"/>
          <c:min val="-1"/>
        </c:scaling>
        <c:delete val="0"/>
        <c:axPos val="l"/>
        <c:numFmt formatCode="0.00" sourceLinked="1"/>
        <c:majorTickMark val="none"/>
        <c:minorTickMark val="none"/>
        <c:tickLblPos val="nextTo"/>
        <c:spPr>
          <a:noFill/>
          <a:ln w="9525" cap="flat" cmpd="sng" algn="ctr">
            <a:solidFill>
              <a:schemeClr val="tx1">
                <a:lumMod val="25000"/>
                <a:lumOff val="75000"/>
              </a:schemeClr>
            </a:solidFill>
            <a:round/>
            <a:tailEnd type="arrow"/>
          </a:ln>
          <a:effectLst/>
        </c:spPr>
        <c:txPr>
          <a:bodyPr rot="-60000000" vert="horz"/>
          <a:lstStyle/>
          <a:p>
            <a:pPr>
              <a:defRPr/>
            </a:pPr>
            <a:endParaRPr lang="en-US"/>
          </a:p>
        </c:txPr>
        <c:crossAx val="189859712"/>
        <c:crosses val="autoZero"/>
        <c:crossBetween val="midCat"/>
        <c:majorUnit val="0.5"/>
      </c:valAx>
      <c:spPr>
        <a:noFill/>
        <a:ln>
          <a:noFill/>
        </a:ln>
        <a:effectLst/>
      </c:spPr>
    </c:plotArea>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1"/>
          <c:order val="0"/>
          <c:tx>
            <c:strRef>
              <c:f>'Sheet1 (7)'!$H$1</c:f>
              <c:strCache>
                <c:ptCount val="1"/>
                <c:pt idx="0">
                  <c:v>sin 2x</c:v>
                </c:pt>
              </c:strCache>
            </c:strRef>
          </c:tx>
          <c:spPr>
            <a:ln w="19050" cap="rnd">
              <a:solidFill>
                <a:srgbClr val="0000FF"/>
              </a:solidFill>
              <a:round/>
            </a:ln>
            <a:effectLst/>
          </c:spPr>
          <c:marker>
            <c:symbol val="none"/>
          </c:marker>
          <c:xVal>
            <c:numRef>
              <c:f>'Sheet1 (7)'!$E$2:$E$26</c:f>
              <c:numCache>
                <c:formatCode>General</c:formatCode>
                <c:ptCount val="25"/>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numCache>
            </c:numRef>
          </c:xVal>
          <c:yVal>
            <c:numRef>
              <c:f>'Sheet1 (7)'!$H$2:$H$26</c:f>
              <c:numCache>
                <c:formatCode>0.00</c:formatCode>
                <c:ptCount val="25"/>
                <c:pt idx="0">
                  <c:v>0</c:v>
                </c:pt>
                <c:pt idx="1">
                  <c:v>0.49999999999999994</c:v>
                </c:pt>
                <c:pt idx="2">
                  <c:v>0.8660254037844386</c:v>
                </c:pt>
                <c:pt idx="3">
                  <c:v>1</c:v>
                </c:pt>
                <c:pt idx="4">
                  <c:v>0.86602540378443871</c:v>
                </c:pt>
                <c:pt idx="5">
                  <c:v>0.49999999999999994</c:v>
                </c:pt>
                <c:pt idx="6">
                  <c:v>1.22514845490862E-16</c:v>
                </c:pt>
                <c:pt idx="7">
                  <c:v>-0.50000000000000011</c:v>
                </c:pt>
                <c:pt idx="8">
                  <c:v>-0.86602540378443837</c:v>
                </c:pt>
                <c:pt idx="9">
                  <c:v>-1</c:v>
                </c:pt>
                <c:pt idx="10">
                  <c:v>-0.8660254037844386</c:v>
                </c:pt>
                <c:pt idx="11">
                  <c:v>-0.50000000000000044</c:v>
                </c:pt>
                <c:pt idx="12">
                  <c:v>-2.45029690981724E-16</c:v>
                </c:pt>
                <c:pt idx="13">
                  <c:v>0.5</c:v>
                </c:pt>
                <c:pt idx="14">
                  <c:v>0.86602540378443882</c:v>
                </c:pt>
                <c:pt idx="15">
                  <c:v>1</c:v>
                </c:pt>
                <c:pt idx="16">
                  <c:v>0.86602540378443915</c:v>
                </c:pt>
                <c:pt idx="17">
                  <c:v>0.49999999999999978</c:v>
                </c:pt>
                <c:pt idx="18">
                  <c:v>3.67544536472586E-16</c:v>
                </c:pt>
                <c:pt idx="19">
                  <c:v>-0.49999999999999917</c:v>
                </c:pt>
                <c:pt idx="20">
                  <c:v>-0.86602540378443871</c:v>
                </c:pt>
                <c:pt idx="21">
                  <c:v>-1</c:v>
                </c:pt>
                <c:pt idx="22">
                  <c:v>-0.86602540378443915</c:v>
                </c:pt>
                <c:pt idx="23">
                  <c:v>-0.49999999999999989</c:v>
                </c:pt>
                <c:pt idx="24">
                  <c:v>-4.90059381963448E-16</c:v>
                </c:pt>
              </c:numCache>
            </c:numRef>
          </c:yVal>
          <c:smooth val="1"/>
          <c:extLst>
            <c:ext xmlns:c16="http://schemas.microsoft.com/office/drawing/2014/chart" uri="{C3380CC4-5D6E-409C-BE32-E72D297353CC}">
              <c16:uniqueId val="{00000000-4303-4547-8807-C4F5EAB982E5}"/>
            </c:ext>
          </c:extLst>
        </c:ser>
        <c:dLbls>
          <c:showLegendKey val="0"/>
          <c:showVal val="0"/>
          <c:showCatName val="0"/>
          <c:showSerName val="0"/>
          <c:showPercent val="0"/>
          <c:showBubbleSize val="0"/>
        </c:dLbls>
        <c:axId val="190888576"/>
        <c:axId val="190898560"/>
      </c:scatterChart>
      <c:valAx>
        <c:axId val="190888576"/>
        <c:scaling>
          <c:orientation val="minMax"/>
          <c:max val="360"/>
          <c:min val="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tailEnd type="arrow"/>
          </a:ln>
          <a:effectLst/>
        </c:spPr>
        <c:txPr>
          <a:bodyPr rot="-60000000" vert="horz"/>
          <a:lstStyle/>
          <a:p>
            <a:pPr>
              <a:defRPr/>
            </a:pPr>
            <a:endParaRPr lang="en-US"/>
          </a:p>
        </c:txPr>
        <c:crossAx val="190898560"/>
        <c:crosses val="autoZero"/>
        <c:crossBetween val="midCat"/>
        <c:majorUnit val="30"/>
      </c:valAx>
      <c:valAx>
        <c:axId val="190898560"/>
        <c:scaling>
          <c:orientation val="minMax"/>
          <c:max val="1"/>
          <c:min val="-1"/>
        </c:scaling>
        <c:delete val="0"/>
        <c:axPos val="l"/>
        <c:numFmt formatCode="0.00" sourceLinked="1"/>
        <c:majorTickMark val="none"/>
        <c:minorTickMark val="none"/>
        <c:tickLblPos val="nextTo"/>
        <c:spPr>
          <a:noFill/>
          <a:ln w="9525" cap="flat" cmpd="sng" algn="ctr">
            <a:solidFill>
              <a:schemeClr val="tx1">
                <a:lumMod val="25000"/>
                <a:lumOff val="75000"/>
              </a:schemeClr>
            </a:solidFill>
            <a:round/>
            <a:tailEnd type="arrow"/>
          </a:ln>
          <a:effectLst/>
        </c:spPr>
        <c:txPr>
          <a:bodyPr rot="-60000000" vert="horz"/>
          <a:lstStyle/>
          <a:p>
            <a:pPr>
              <a:defRPr/>
            </a:pPr>
            <a:endParaRPr lang="en-US"/>
          </a:p>
        </c:txPr>
        <c:crossAx val="190888576"/>
        <c:crosses val="autoZero"/>
        <c:crossBetween val="midCat"/>
        <c:majorUnit val="0.5"/>
      </c:valAx>
      <c:spPr>
        <a:noFill/>
        <a:ln>
          <a:noFill/>
        </a:ln>
        <a:effectLst/>
      </c:spPr>
    </c:plotArea>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Sheet1!$C$1</c:f>
              <c:strCache>
                <c:ptCount val="1"/>
                <c:pt idx="0">
                  <c:v>sin θ</c:v>
                </c:pt>
              </c:strCache>
            </c:strRef>
          </c:tx>
          <c:marker>
            <c:symbol val="none"/>
          </c:marker>
          <c:xVal>
            <c:numRef>
              <c:f>Sheet1!$A$2:$A$26</c:f>
              <c:numCache>
                <c:formatCode>0</c:formatCode>
                <c:ptCount val="25"/>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numCache>
            </c:numRef>
          </c:xVal>
          <c:yVal>
            <c:numRef>
              <c:f>Sheet1!$C$2:$C$26</c:f>
              <c:numCache>
                <c:formatCode>General</c:formatCode>
                <c:ptCount val="25"/>
                <c:pt idx="0">
                  <c:v>0</c:v>
                </c:pt>
                <c:pt idx="1">
                  <c:v>0.25881904510252074</c:v>
                </c:pt>
                <c:pt idx="2">
                  <c:v>0.49999999999999994</c:v>
                </c:pt>
                <c:pt idx="3">
                  <c:v>0.70710678118654746</c:v>
                </c:pt>
                <c:pt idx="4">
                  <c:v>0.8660254037844386</c:v>
                </c:pt>
                <c:pt idx="5">
                  <c:v>0.96592582628906831</c:v>
                </c:pt>
                <c:pt idx="6">
                  <c:v>1</c:v>
                </c:pt>
                <c:pt idx="7">
                  <c:v>0.96592582628906831</c:v>
                </c:pt>
                <c:pt idx="8">
                  <c:v>0.86602540378443871</c:v>
                </c:pt>
                <c:pt idx="9">
                  <c:v>0.70710678118654757</c:v>
                </c:pt>
                <c:pt idx="10">
                  <c:v>0.49999999999999994</c:v>
                </c:pt>
                <c:pt idx="11">
                  <c:v>0.25881904510252102</c:v>
                </c:pt>
                <c:pt idx="12">
                  <c:v>1.22514845490862E-16</c:v>
                </c:pt>
                <c:pt idx="13">
                  <c:v>-0.25881904510252079</c:v>
                </c:pt>
                <c:pt idx="14">
                  <c:v>-0.50000000000000011</c:v>
                </c:pt>
                <c:pt idx="15">
                  <c:v>-0.70710678118654746</c:v>
                </c:pt>
                <c:pt idx="16">
                  <c:v>-0.86602540378443837</c:v>
                </c:pt>
                <c:pt idx="17">
                  <c:v>-0.96592582628906831</c:v>
                </c:pt>
                <c:pt idx="18">
                  <c:v>-1</c:v>
                </c:pt>
                <c:pt idx="19">
                  <c:v>-0.96592582628906842</c:v>
                </c:pt>
                <c:pt idx="20">
                  <c:v>-0.8660254037844386</c:v>
                </c:pt>
                <c:pt idx="21">
                  <c:v>-0.70710678118654768</c:v>
                </c:pt>
                <c:pt idx="22">
                  <c:v>-0.50000000000000044</c:v>
                </c:pt>
                <c:pt idx="23">
                  <c:v>-0.25881904510252068</c:v>
                </c:pt>
                <c:pt idx="24">
                  <c:v>-2.45029690981724E-16</c:v>
                </c:pt>
              </c:numCache>
            </c:numRef>
          </c:yVal>
          <c:smooth val="1"/>
          <c:extLst>
            <c:ext xmlns:c16="http://schemas.microsoft.com/office/drawing/2014/chart" uri="{C3380CC4-5D6E-409C-BE32-E72D297353CC}">
              <c16:uniqueId val="{00000000-656C-47BE-85CC-B0184670247C}"/>
            </c:ext>
          </c:extLst>
        </c:ser>
        <c:ser>
          <c:idx val="1"/>
          <c:order val="1"/>
          <c:tx>
            <c:strRef>
              <c:f>Sheet1!$E$1</c:f>
              <c:strCache>
                <c:ptCount val="1"/>
                <c:pt idx="0">
                  <c:v>sin (θ+60)</c:v>
                </c:pt>
              </c:strCache>
            </c:strRef>
          </c:tx>
          <c:marker>
            <c:symbol val="none"/>
          </c:marker>
          <c:xVal>
            <c:numRef>
              <c:f>Sheet1!$A$2:$A$26</c:f>
              <c:numCache>
                <c:formatCode>0</c:formatCode>
                <c:ptCount val="25"/>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numCache>
            </c:numRef>
          </c:xVal>
          <c:yVal>
            <c:numRef>
              <c:f>Sheet1!$E$2:$E$26</c:f>
              <c:numCache>
                <c:formatCode>General</c:formatCode>
                <c:ptCount val="25"/>
                <c:pt idx="0">
                  <c:v>0.8660254037844386</c:v>
                </c:pt>
                <c:pt idx="1">
                  <c:v>0.96592582628906831</c:v>
                </c:pt>
                <c:pt idx="2">
                  <c:v>1</c:v>
                </c:pt>
                <c:pt idx="3">
                  <c:v>0.96592582628906831</c:v>
                </c:pt>
                <c:pt idx="4">
                  <c:v>0.86602540378443871</c:v>
                </c:pt>
                <c:pt idx="5">
                  <c:v>0.70710678118654757</c:v>
                </c:pt>
                <c:pt idx="6">
                  <c:v>0.49999999999999994</c:v>
                </c:pt>
                <c:pt idx="7">
                  <c:v>0.25881904510252102</c:v>
                </c:pt>
                <c:pt idx="8">
                  <c:v>1.22514845490862E-16</c:v>
                </c:pt>
                <c:pt idx="9">
                  <c:v>-0.25881904510252079</c:v>
                </c:pt>
                <c:pt idx="10">
                  <c:v>-0.50000000000000011</c:v>
                </c:pt>
                <c:pt idx="11">
                  <c:v>-0.70710678118654746</c:v>
                </c:pt>
                <c:pt idx="12">
                  <c:v>-0.86602540378443837</c:v>
                </c:pt>
                <c:pt idx="13">
                  <c:v>-0.96592582628906831</c:v>
                </c:pt>
                <c:pt idx="14">
                  <c:v>-1</c:v>
                </c:pt>
                <c:pt idx="15">
                  <c:v>-0.96592582628906842</c:v>
                </c:pt>
                <c:pt idx="16">
                  <c:v>-0.8660254037844386</c:v>
                </c:pt>
                <c:pt idx="17">
                  <c:v>-0.70710678118654768</c:v>
                </c:pt>
                <c:pt idx="18">
                  <c:v>-0.50000000000000044</c:v>
                </c:pt>
                <c:pt idx="19">
                  <c:v>-0.25881904510252068</c:v>
                </c:pt>
                <c:pt idx="20">
                  <c:v>-2.45029690981724E-16</c:v>
                </c:pt>
                <c:pt idx="21">
                  <c:v>0.25881904510252024</c:v>
                </c:pt>
                <c:pt idx="22">
                  <c:v>0.5</c:v>
                </c:pt>
                <c:pt idx="23">
                  <c:v>0.70710678118654735</c:v>
                </c:pt>
                <c:pt idx="24">
                  <c:v>0.86602540378443882</c:v>
                </c:pt>
              </c:numCache>
            </c:numRef>
          </c:yVal>
          <c:smooth val="1"/>
          <c:extLst>
            <c:ext xmlns:c16="http://schemas.microsoft.com/office/drawing/2014/chart" uri="{C3380CC4-5D6E-409C-BE32-E72D297353CC}">
              <c16:uniqueId val="{00000001-656C-47BE-85CC-B0184670247C}"/>
            </c:ext>
          </c:extLst>
        </c:ser>
        <c:ser>
          <c:idx val="2"/>
          <c:order val="2"/>
          <c:tx>
            <c:strRef>
              <c:f>Sheet1!$F$1</c:f>
              <c:strCache>
                <c:ptCount val="1"/>
                <c:pt idx="0">
                  <c:v>sin (θ-60)</c:v>
                </c:pt>
              </c:strCache>
            </c:strRef>
          </c:tx>
          <c:marker>
            <c:symbol val="none"/>
          </c:marker>
          <c:xVal>
            <c:numRef>
              <c:f>Sheet1!$A$2:$A$26</c:f>
              <c:numCache>
                <c:formatCode>0</c:formatCode>
                <c:ptCount val="25"/>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numCache>
            </c:numRef>
          </c:xVal>
          <c:yVal>
            <c:numRef>
              <c:f>Sheet1!$F$2:$F$26</c:f>
              <c:numCache>
                <c:formatCode>General</c:formatCode>
                <c:ptCount val="25"/>
                <c:pt idx="0">
                  <c:v>-0.8660254037844386</c:v>
                </c:pt>
                <c:pt idx="1">
                  <c:v>-0.70710678118654746</c:v>
                </c:pt>
                <c:pt idx="2">
                  <c:v>-0.49999999999999994</c:v>
                </c:pt>
                <c:pt idx="3">
                  <c:v>-0.25881904510252074</c:v>
                </c:pt>
                <c:pt idx="4">
                  <c:v>0</c:v>
                </c:pt>
                <c:pt idx="5">
                  <c:v>0.25881904510252074</c:v>
                </c:pt>
                <c:pt idx="6">
                  <c:v>0.49999999999999994</c:v>
                </c:pt>
                <c:pt idx="7">
                  <c:v>0.70710678118654746</c:v>
                </c:pt>
                <c:pt idx="8">
                  <c:v>0.8660254037844386</c:v>
                </c:pt>
                <c:pt idx="9">
                  <c:v>0.96592582628906831</c:v>
                </c:pt>
                <c:pt idx="10">
                  <c:v>1</c:v>
                </c:pt>
                <c:pt idx="11">
                  <c:v>0.96592582628906831</c:v>
                </c:pt>
                <c:pt idx="12">
                  <c:v>0.86602540378443871</c:v>
                </c:pt>
                <c:pt idx="13">
                  <c:v>0.70710678118654757</c:v>
                </c:pt>
                <c:pt idx="14">
                  <c:v>0.49999999999999994</c:v>
                </c:pt>
                <c:pt idx="15">
                  <c:v>0.25881904510252102</c:v>
                </c:pt>
                <c:pt idx="16">
                  <c:v>1.22514845490862E-16</c:v>
                </c:pt>
                <c:pt idx="17">
                  <c:v>-0.25881904510252079</c:v>
                </c:pt>
                <c:pt idx="18">
                  <c:v>-0.50000000000000011</c:v>
                </c:pt>
                <c:pt idx="19">
                  <c:v>-0.70710678118654746</c:v>
                </c:pt>
                <c:pt idx="20">
                  <c:v>-0.86602540378443837</c:v>
                </c:pt>
                <c:pt idx="21">
                  <c:v>-0.96592582628906831</c:v>
                </c:pt>
                <c:pt idx="22">
                  <c:v>-1</c:v>
                </c:pt>
                <c:pt idx="23">
                  <c:v>-0.96592582628906842</c:v>
                </c:pt>
                <c:pt idx="24">
                  <c:v>-0.8660254037844386</c:v>
                </c:pt>
              </c:numCache>
            </c:numRef>
          </c:yVal>
          <c:smooth val="1"/>
          <c:extLst>
            <c:ext xmlns:c16="http://schemas.microsoft.com/office/drawing/2014/chart" uri="{C3380CC4-5D6E-409C-BE32-E72D297353CC}">
              <c16:uniqueId val="{00000002-656C-47BE-85CC-B0184670247C}"/>
            </c:ext>
          </c:extLst>
        </c:ser>
        <c:dLbls>
          <c:showLegendKey val="0"/>
          <c:showVal val="0"/>
          <c:showCatName val="0"/>
          <c:showSerName val="0"/>
          <c:showPercent val="0"/>
          <c:showBubbleSize val="0"/>
        </c:dLbls>
        <c:axId val="155144576"/>
        <c:axId val="155142400"/>
      </c:scatterChart>
      <c:valAx>
        <c:axId val="155144576"/>
        <c:scaling>
          <c:orientation val="minMax"/>
        </c:scaling>
        <c:delete val="0"/>
        <c:axPos val="b"/>
        <c:numFmt formatCode="0" sourceLinked="1"/>
        <c:majorTickMark val="out"/>
        <c:minorTickMark val="in"/>
        <c:tickLblPos val="nextTo"/>
        <c:crossAx val="155142400"/>
        <c:crosses val="autoZero"/>
        <c:crossBetween val="midCat"/>
      </c:valAx>
      <c:valAx>
        <c:axId val="155142400"/>
        <c:scaling>
          <c:orientation val="minMax"/>
        </c:scaling>
        <c:delete val="0"/>
        <c:axPos val="l"/>
        <c:majorGridlines/>
        <c:numFmt formatCode="General" sourceLinked="1"/>
        <c:majorTickMark val="out"/>
        <c:minorTickMark val="none"/>
        <c:tickLblPos val="nextTo"/>
        <c:crossAx val="155144576"/>
        <c:crosses val="autoZero"/>
        <c:crossBetween val="midCat"/>
      </c:valAx>
    </c:plotArea>
    <c:legend>
      <c:legendPos val="r"/>
      <c:layout>
        <c:manualLayout>
          <c:xMode val="edge"/>
          <c:yMode val="edge"/>
          <c:x val="0.79073709354314181"/>
          <c:y val="0.37897730926543444"/>
          <c:w val="0.20722090456824765"/>
          <c:h val="0.26390270810719457"/>
        </c:manualLayout>
      </c:layout>
      <c:overlay val="0"/>
      <c:txPr>
        <a:bodyPr/>
        <a:lstStyle/>
        <a:p>
          <a:pPr>
            <a:defRPr sz="1400"/>
          </a:pPr>
          <a:endParaRPr lang="en-US"/>
        </a:p>
      </c:txPr>
    </c:legend>
    <c:plotVisOnly val="1"/>
    <c:dispBlanksAs val="gap"/>
    <c:showDLblsOverMax val="0"/>
  </c:chart>
  <c:txPr>
    <a:bodyPr/>
    <a:lstStyle/>
    <a:p>
      <a:pPr>
        <a:defRPr>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Sheet2!$F$1</c:f>
              <c:strCache>
                <c:ptCount val="1"/>
                <c:pt idx="0">
                  <c:v>sinx</c:v>
                </c:pt>
              </c:strCache>
            </c:strRef>
          </c:tx>
          <c:marker>
            <c:symbol val="none"/>
          </c:marker>
          <c:xVal>
            <c:numRef>
              <c:f>Sheet2!$A$2:$A$92</c:f>
              <c:numCache>
                <c:formatCode>General</c:formatCode>
                <c:ptCount val="91"/>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numCache>
            </c:numRef>
          </c:xVal>
          <c:yVal>
            <c:numRef>
              <c:f>Sheet2!$F$2:$F$92</c:f>
              <c:numCache>
                <c:formatCode>General</c:formatCode>
                <c:ptCount val="91"/>
                <c:pt idx="0">
                  <c:v>0</c:v>
                </c:pt>
                <c:pt idx="1">
                  <c:v>0.17364817766693033</c:v>
                </c:pt>
                <c:pt idx="2">
                  <c:v>0.34202014332566871</c:v>
                </c:pt>
                <c:pt idx="3">
                  <c:v>0.49999999999999994</c:v>
                </c:pt>
                <c:pt idx="4">
                  <c:v>0.64278760968653925</c:v>
                </c:pt>
                <c:pt idx="5">
                  <c:v>0.76604444311897801</c:v>
                </c:pt>
                <c:pt idx="6">
                  <c:v>0.8660254037844386</c:v>
                </c:pt>
                <c:pt idx="7">
                  <c:v>0.93969262078590832</c:v>
                </c:pt>
                <c:pt idx="8">
                  <c:v>0.98480775301220802</c:v>
                </c:pt>
                <c:pt idx="9">
                  <c:v>1</c:v>
                </c:pt>
                <c:pt idx="10">
                  <c:v>0.98480775301220802</c:v>
                </c:pt>
                <c:pt idx="11">
                  <c:v>0.93969262078590843</c:v>
                </c:pt>
                <c:pt idx="12">
                  <c:v>0.86602540378443871</c:v>
                </c:pt>
                <c:pt idx="13">
                  <c:v>0.76604444311897801</c:v>
                </c:pt>
                <c:pt idx="14">
                  <c:v>0.64278760968653947</c:v>
                </c:pt>
                <c:pt idx="15">
                  <c:v>0.49999999999999994</c:v>
                </c:pt>
                <c:pt idx="16">
                  <c:v>0.34202014332566888</c:v>
                </c:pt>
                <c:pt idx="17">
                  <c:v>0.17364817766693028</c:v>
                </c:pt>
                <c:pt idx="18">
                  <c:v>1.22514845490862E-16</c:v>
                </c:pt>
                <c:pt idx="19">
                  <c:v>-0.17364817766693047</c:v>
                </c:pt>
                <c:pt idx="20">
                  <c:v>-0.34202014332566866</c:v>
                </c:pt>
                <c:pt idx="21">
                  <c:v>-0.50000000000000011</c:v>
                </c:pt>
                <c:pt idx="22">
                  <c:v>-0.64278760968653925</c:v>
                </c:pt>
                <c:pt idx="23">
                  <c:v>-0.7660444431189779</c:v>
                </c:pt>
                <c:pt idx="24">
                  <c:v>-0.86602540378443837</c:v>
                </c:pt>
                <c:pt idx="25">
                  <c:v>-0.93969262078590843</c:v>
                </c:pt>
                <c:pt idx="26">
                  <c:v>-0.98480775301220802</c:v>
                </c:pt>
                <c:pt idx="27">
                  <c:v>-1</c:v>
                </c:pt>
                <c:pt idx="28">
                  <c:v>-0.98480775301220813</c:v>
                </c:pt>
                <c:pt idx="29">
                  <c:v>-0.93969262078590832</c:v>
                </c:pt>
                <c:pt idx="30">
                  <c:v>-0.8660254037844386</c:v>
                </c:pt>
                <c:pt idx="31">
                  <c:v>-0.76604444311897812</c:v>
                </c:pt>
                <c:pt idx="32">
                  <c:v>-0.64278760968653958</c:v>
                </c:pt>
                <c:pt idx="33">
                  <c:v>-0.50000000000000044</c:v>
                </c:pt>
                <c:pt idx="34">
                  <c:v>-0.3420201433256686</c:v>
                </c:pt>
                <c:pt idx="35">
                  <c:v>-0.17364817766693039</c:v>
                </c:pt>
                <c:pt idx="36">
                  <c:v>-2.45029690981724E-16</c:v>
                </c:pt>
                <c:pt idx="37">
                  <c:v>0.17364817766692991</c:v>
                </c:pt>
                <c:pt idx="38">
                  <c:v>0.34202014332566893</c:v>
                </c:pt>
                <c:pt idx="39">
                  <c:v>0.5</c:v>
                </c:pt>
                <c:pt idx="40">
                  <c:v>0.64278760968653914</c:v>
                </c:pt>
                <c:pt idx="41">
                  <c:v>0.76604444311897779</c:v>
                </c:pt>
                <c:pt idx="42">
                  <c:v>0.86602540378443882</c:v>
                </c:pt>
                <c:pt idx="43">
                  <c:v>0.93969262078590843</c:v>
                </c:pt>
                <c:pt idx="44">
                  <c:v>0.98480775301220802</c:v>
                </c:pt>
                <c:pt idx="45">
                  <c:v>1</c:v>
                </c:pt>
                <c:pt idx="46">
                  <c:v>0.98480775301220813</c:v>
                </c:pt>
                <c:pt idx="47">
                  <c:v>0.93969262078590865</c:v>
                </c:pt>
                <c:pt idx="48">
                  <c:v>0.86602540378443915</c:v>
                </c:pt>
                <c:pt idx="49">
                  <c:v>0.76604444311897757</c:v>
                </c:pt>
                <c:pt idx="50">
                  <c:v>0.64278760968653903</c:v>
                </c:pt>
                <c:pt idx="51">
                  <c:v>0.49999999999999978</c:v>
                </c:pt>
                <c:pt idx="52">
                  <c:v>0.34202014332566871</c:v>
                </c:pt>
                <c:pt idx="53">
                  <c:v>0.1736481776669305</c:v>
                </c:pt>
                <c:pt idx="54">
                  <c:v>3.67544536472586E-16</c:v>
                </c:pt>
                <c:pt idx="55">
                  <c:v>-0.17364817766692978</c:v>
                </c:pt>
                <c:pt idx="56">
                  <c:v>-0.34202014332566799</c:v>
                </c:pt>
                <c:pt idx="57">
                  <c:v>-0.49999999999999917</c:v>
                </c:pt>
                <c:pt idx="58">
                  <c:v>-0.64278760968653981</c:v>
                </c:pt>
                <c:pt idx="59">
                  <c:v>-0.76604444311897824</c:v>
                </c:pt>
                <c:pt idx="60">
                  <c:v>-0.86602540378443871</c:v>
                </c:pt>
                <c:pt idx="61">
                  <c:v>-0.93969262078590843</c:v>
                </c:pt>
                <c:pt idx="62">
                  <c:v>-0.98480775301220802</c:v>
                </c:pt>
                <c:pt idx="63">
                  <c:v>-1</c:v>
                </c:pt>
                <c:pt idx="64">
                  <c:v>-0.98480775301220813</c:v>
                </c:pt>
                <c:pt idx="65">
                  <c:v>-0.93969262078590865</c:v>
                </c:pt>
                <c:pt idx="66">
                  <c:v>-0.86602540378443915</c:v>
                </c:pt>
                <c:pt idx="67">
                  <c:v>-0.76604444311897768</c:v>
                </c:pt>
                <c:pt idx="68">
                  <c:v>-0.64278760968653903</c:v>
                </c:pt>
                <c:pt idx="69">
                  <c:v>-0.49999999999999989</c:v>
                </c:pt>
                <c:pt idx="70">
                  <c:v>-0.34202014332566882</c:v>
                </c:pt>
                <c:pt idx="71">
                  <c:v>-0.17364817766693064</c:v>
                </c:pt>
                <c:pt idx="72">
                  <c:v>-4.90059381963448E-16</c:v>
                </c:pt>
                <c:pt idx="73">
                  <c:v>0.17364817766692967</c:v>
                </c:pt>
                <c:pt idx="74">
                  <c:v>0.34202014332566788</c:v>
                </c:pt>
                <c:pt idx="75">
                  <c:v>0.49999999999999906</c:v>
                </c:pt>
                <c:pt idx="76">
                  <c:v>0.6427876096865397</c:v>
                </c:pt>
                <c:pt idx="77">
                  <c:v>0.76604444311897824</c:v>
                </c:pt>
                <c:pt idx="78">
                  <c:v>0.86602540378443871</c:v>
                </c:pt>
                <c:pt idx="79">
                  <c:v>0.93969262078590832</c:v>
                </c:pt>
                <c:pt idx="80">
                  <c:v>0.98480775301220802</c:v>
                </c:pt>
                <c:pt idx="81">
                  <c:v>1</c:v>
                </c:pt>
                <c:pt idx="82">
                  <c:v>0.98480775301220824</c:v>
                </c:pt>
                <c:pt idx="83">
                  <c:v>0.93969262078590876</c:v>
                </c:pt>
                <c:pt idx="84">
                  <c:v>0.86602540378443837</c:v>
                </c:pt>
                <c:pt idx="85">
                  <c:v>0.76604444311897779</c:v>
                </c:pt>
                <c:pt idx="86">
                  <c:v>0.64278760968653914</c:v>
                </c:pt>
                <c:pt idx="87">
                  <c:v>0.5</c:v>
                </c:pt>
                <c:pt idx="88">
                  <c:v>0.34202014332566893</c:v>
                </c:pt>
                <c:pt idx="89">
                  <c:v>0.17364817766693075</c:v>
                </c:pt>
                <c:pt idx="90">
                  <c:v>6.1257422745431001E-16</c:v>
                </c:pt>
              </c:numCache>
            </c:numRef>
          </c:yVal>
          <c:smooth val="1"/>
          <c:extLst>
            <c:ext xmlns:c16="http://schemas.microsoft.com/office/drawing/2014/chart" uri="{C3380CC4-5D6E-409C-BE32-E72D297353CC}">
              <c16:uniqueId val="{00000000-B165-436A-9F4A-1FD98DE28DC3}"/>
            </c:ext>
          </c:extLst>
        </c:ser>
        <c:ser>
          <c:idx val="1"/>
          <c:order val="1"/>
          <c:tx>
            <c:strRef>
              <c:f>Sheet2!$G$1</c:f>
              <c:strCache>
                <c:ptCount val="1"/>
                <c:pt idx="0">
                  <c:v>sin(x+c)</c:v>
                </c:pt>
              </c:strCache>
            </c:strRef>
          </c:tx>
          <c:marker>
            <c:symbol val="none"/>
          </c:marker>
          <c:xVal>
            <c:numRef>
              <c:f>Sheet2!$A$2:$A$92</c:f>
              <c:numCache>
                <c:formatCode>General</c:formatCode>
                <c:ptCount val="91"/>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numCache>
            </c:numRef>
          </c:xVal>
          <c:yVal>
            <c:numRef>
              <c:f>Sheet2!$G$2:$G$92</c:f>
              <c:numCache>
                <c:formatCode>General</c:formatCode>
                <c:ptCount val="91"/>
                <c:pt idx="0">
                  <c:v>0.49999999999999994</c:v>
                </c:pt>
                <c:pt idx="1">
                  <c:v>0.64278760968653925</c:v>
                </c:pt>
                <c:pt idx="2">
                  <c:v>0.7660444431189779</c:v>
                </c:pt>
                <c:pt idx="3">
                  <c:v>0.8660254037844386</c:v>
                </c:pt>
                <c:pt idx="4">
                  <c:v>0.93969262078590832</c:v>
                </c:pt>
                <c:pt idx="5">
                  <c:v>0.98480775301220802</c:v>
                </c:pt>
                <c:pt idx="6">
                  <c:v>1</c:v>
                </c:pt>
                <c:pt idx="7">
                  <c:v>0.98480775301220813</c:v>
                </c:pt>
                <c:pt idx="8">
                  <c:v>0.93969262078590843</c:v>
                </c:pt>
                <c:pt idx="9">
                  <c:v>0.86602540378443871</c:v>
                </c:pt>
                <c:pt idx="10">
                  <c:v>0.76604444311897801</c:v>
                </c:pt>
                <c:pt idx="11">
                  <c:v>0.64278760968653947</c:v>
                </c:pt>
                <c:pt idx="12">
                  <c:v>0.50000000000000033</c:v>
                </c:pt>
                <c:pt idx="13">
                  <c:v>0.34202014332566888</c:v>
                </c:pt>
                <c:pt idx="14">
                  <c:v>0.17364817766693069</c:v>
                </c:pt>
                <c:pt idx="15">
                  <c:v>1.22514845490862E-16</c:v>
                </c:pt>
                <c:pt idx="16">
                  <c:v>-0.17364817766693003</c:v>
                </c:pt>
                <c:pt idx="17">
                  <c:v>-0.34202014332566866</c:v>
                </c:pt>
                <c:pt idx="18">
                  <c:v>-0.49999999999999972</c:v>
                </c:pt>
                <c:pt idx="19">
                  <c:v>-0.64278760968653925</c:v>
                </c:pt>
                <c:pt idx="20">
                  <c:v>-0.7660444431189779</c:v>
                </c:pt>
                <c:pt idx="21">
                  <c:v>-0.86602540378443882</c:v>
                </c:pt>
                <c:pt idx="22">
                  <c:v>-0.93969262078590843</c:v>
                </c:pt>
                <c:pt idx="23">
                  <c:v>-0.98480775301220802</c:v>
                </c:pt>
                <c:pt idx="24">
                  <c:v>-1</c:v>
                </c:pt>
                <c:pt idx="25">
                  <c:v>-0.98480775301220802</c:v>
                </c:pt>
                <c:pt idx="26">
                  <c:v>-0.93969262078590832</c:v>
                </c:pt>
                <c:pt idx="27">
                  <c:v>-0.8660254037844386</c:v>
                </c:pt>
                <c:pt idx="28">
                  <c:v>-0.76604444311897812</c:v>
                </c:pt>
                <c:pt idx="29">
                  <c:v>-0.64278760968653892</c:v>
                </c:pt>
                <c:pt idx="30">
                  <c:v>-0.49999999999999967</c:v>
                </c:pt>
                <c:pt idx="31">
                  <c:v>-0.3420201433256686</c:v>
                </c:pt>
                <c:pt idx="32">
                  <c:v>-0.17364817766693039</c:v>
                </c:pt>
                <c:pt idx="33">
                  <c:v>-2.45029690981724E-16</c:v>
                </c:pt>
                <c:pt idx="34">
                  <c:v>0.17364817766693078</c:v>
                </c:pt>
                <c:pt idx="35">
                  <c:v>0.34202014332566893</c:v>
                </c:pt>
                <c:pt idx="36">
                  <c:v>0.5</c:v>
                </c:pt>
                <c:pt idx="37">
                  <c:v>0.64278760968653914</c:v>
                </c:pt>
                <c:pt idx="38">
                  <c:v>0.76604444311897835</c:v>
                </c:pt>
                <c:pt idx="39">
                  <c:v>0.86602540378443882</c:v>
                </c:pt>
                <c:pt idx="40">
                  <c:v>0.93969262078590843</c:v>
                </c:pt>
                <c:pt idx="41">
                  <c:v>0.98480775301220802</c:v>
                </c:pt>
                <c:pt idx="42">
                  <c:v>1</c:v>
                </c:pt>
                <c:pt idx="43">
                  <c:v>0.98480775301220813</c:v>
                </c:pt>
                <c:pt idx="44">
                  <c:v>0.93969262078590865</c:v>
                </c:pt>
                <c:pt idx="45">
                  <c:v>0.86602540378443915</c:v>
                </c:pt>
                <c:pt idx="46">
                  <c:v>0.76604444311897879</c:v>
                </c:pt>
                <c:pt idx="47">
                  <c:v>0.64278760968654036</c:v>
                </c:pt>
                <c:pt idx="48">
                  <c:v>0.50000000000000133</c:v>
                </c:pt>
                <c:pt idx="49">
                  <c:v>0.34202014332566871</c:v>
                </c:pt>
                <c:pt idx="50">
                  <c:v>0.1736481776669305</c:v>
                </c:pt>
                <c:pt idx="51">
                  <c:v>3.67544536472586E-16</c:v>
                </c:pt>
                <c:pt idx="52">
                  <c:v>-0.17364817766692978</c:v>
                </c:pt>
                <c:pt idx="53">
                  <c:v>-0.34202014332566799</c:v>
                </c:pt>
                <c:pt idx="54">
                  <c:v>-0.49999999999999917</c:v>
                </c:pt>
                <c:pt idx="55">
                  <c:v>-0.64278760968653836</c:v>
                </c:pt>
                <c:pt idx="56">
                  <c:v>-0.76604444311897713</c:v>
                </c:pt>
                <c:pt idx="57">
                  <c:v>-0.86602540378443782</c:v>
                </c:pt>
                <c:pt idx="58">
                  <c:v>-0.93969262078590843</c:v>
                </c:pt>
                <c:pt idx="59">
                  <c:v>-0.98480775301220802</c:v>
                </c:pt>
                <c:pt idx="60">
                  <c:v>-1</c:v>
                </c:pt>
                <c:pt idx="61">
                  <c:v>-0.98480775301220813</c:v>
                </c:pt>
                <c:pt idx="62">
                  <c:v>-0.93969262078590865</c:v>
                </c:pt>
                <c:pt idx="63">
                  <c:v>-0.86602540378443915</c:v>
                </c:pt>
                <c:pt idx="64">
                  <c:v>-0.76604444311897879</c:v>
                </c:pt>
                <c:pt idx="65">
                  <c:v>-0.64278760968654047</c:v>
                </c:pt>
                <c:pt idx="66">
                  <c:v>-0.50000000000000144</c:v>
                </c:pt>
                <c:pt idx="67">
                  <c:v>-0.34202014332566882</c:v>
                </c:pt>
                <c:pt idx="68">
                  <c:v>-0.17364817766693064</c:v>
                </c:pt>
                <c:pt idx="69">
                  <c:v>-4.90059381963448E-16</c:v>
                </c:pt>
                <c:pt idx="70">
                  <c:v>0.17364817766692967</c:v>
                </c:pt>
                <c:pt idx="71">
                  <c:v>0.34202014332566788</c:v>
                </c:pt>
                <c:pt idx="72">
                  <c:v>0.49999999999999906</c:v>
                </c:pt>
                <c:pt idx="73">
                  <c:v>0.64278760968653836</c:v>
                </c:pt>
                <c:pt idx="74">
                  <c:v>0.76604444311897701</c:v>
                </c:pt>
                <c:pt idx="75">
                  <c:v>0.86602540378443782</c:v>
                </c:pt>
                <c:pt idx="76">
                  <c:v>0.93969262078590832</c:v>
                </c:pt>
                <c:pt idx="77">
                  <c:v>0.98480775301220802</c:v>
                </c:pt>
                <c:pt idx="78">
                  <c:v>1</c:v>
                </c:pt>
                <c:pt idx="79">
                  <c:v>0.98480775301220824</c:v>
                </c:pt>
                <c:pt idx="80">
                  <c:v>0.93969262078590876</c:v>
                </c:pt>
                <c:pt idx="81">
                  <c:v>0.86602540378443926</c:v>
                </c:pt>
                <c:pt idx="82">
                  <c:v>0.7660444431189789</c:v>
                </c:pt>
                <c:pt idx="83">
                  <c:v>0.64278760968654058</c:v>
                </c:pt>
                <c:pt idx="84">
                  <c:v>0.5</c:v>
                </c:pt>
                <c:pt idx="85">
                  <c:v>0.34202014332566893</c:v>
                </c:pt>
                <c:pt idx="86">
                  <c:v>0.17364817766693075</c:v>
                </c:pt>
                <c:pt idx="87">
                  <c:v>6.1257422745431001E-16</c:v>
                </c:pt>
                <c:pt idx="88">
                  <c:v>-0.17364817766692955</c:v>
                </c:pt>
                <c:pt idx="89">
                  <c:v>-0.34202014332566777</c:v>
                </c:pt>
                <c:pt idx="90">
                  <c:v>-0.49999999999999895</c:v>
                </c:pt>
              </c:numCache>
            </c:numRef>
          </c:yVal>
          <c:smooth val="1"/>
          <c:extLst>
            <c:ext xmlns:c16="http://schemas.microsoft.com/office/drawing/2014/chart" uri="{C3380CC4-5D6E-409C-BE32-E72D297353CC}">
              <c16:uniqueId val="{00000001-B165-436A-9F4A-1FD98DE28DC3}"/>
            </c:ext>
          </c:extLst>
        </c:ser>
        <c:dLbls>
          <c:showLegendKey val="0"/>
          <c:showVal val="0"/>
          <c:showCatName val="0"/>
          <c:showSerName val="0"/>
          <c:showPercent val="0"/>
          <c:showBubbleSize val="0"/>
        </c:dLbls>
        <c:axId val="155584000"/>
        <c:axId val="155585536"/>
      </c:scatterChart>
      <c:valAx>
        <c:axId val="155584000"/>
        <c:scaling>
          <c:orientation val="minMax"/>
          <c:max val="400"/>
          <c:min val="0"/>
        </c:scaling>
        <c:delete val="0"/>
        <c:axPos val="b"/>
        <c:numFmt formatCode="General" sourceLinked="1"/>
        <c:majorTickMark val="cross"/>
        <c:minorTickMark val="out"/>
        <c:tickLblPos val="nextTo"/>
        <c:spPr>
          <a:ln>
            <a:tailEnd type="arrow"/>
          </a:ln>
        </c:spPr>
        <c:crossAx val="155585536"/>
        <c:crosses val="autoZero"/>
        <c:crossBetween val="midCat"/>
        <c:majorUnit val="50"/>
        <c:minorUnit val="10"/>
      </c:valAx>
      <c:valAx>
        <c:axId val="155585536"/>
        <c:scaling>
          <c:orientation val="minMax"/>
        </c:scaling>
        <c:delete val="0"/>
        <c:axPos val="l"/>
        <c:majorGridlines/>
        <c:numFmt formatCode="General" sourceLinked="1"/>
        <c:majorTickMark val="out"/>
        <c:minorTickMark val="none"/>
        <c:tickLblPos val="nextTo"/>
        <c:spPr>
          <a:ln>
            <a:tailEnd type="arrow"/>
          </a:ln>
        </c:spPr>
        <c:crossAx val="155584000"/>
        <c:crosses val="autoZero"/>
        <c:crossBetween val="midCat"/>
      </c:valAx>
    </c:plotArea>
    <c:legend>
      <c:legendPos val="r"/>
      <c:layout>
        <c:manualLayout>
          <c:xMode val="edge"/>
          <c:yMode val="edge"/>
          <c:x val="0.83989285877725661"/>
          <c:y val="9.7388086905803459E-2"/>
          <c:w val="0.13115093430996203"/>
          <c:h val="0.15707567804024497"/>
        </c:manualLayout>
      </c:layout>
      <c:overlay val="0"/>
    </c:legend>
    <c:plotVisOnly val="1"/>
    <c:dispBlanksAs val="gap"/>
    <c:showDLblsOverMax val="0"/>
  </c:chart>
  <c:txPr>
    <a:bodyPr/>
    <a:lstStyle/>
    <a:p>
      <a:pPr>
        <a:defRPr>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 (2)'!$C$1</c:f>
              <c:strCache>
                <c:ptCount val="1"/>
                <c:pt idx="0">
                  <c:v>sin 2θ</c:v>
                </c:pt>
              </c:strCache>
            </c:strRef>
          </c:tx>
          <c:marker>
            <c:symbol val="none"/>
          </c:marker>
          <c:xVal>
            <c:numRef>
              <c:f>'Sheet1 (2)'!$A$2:$A$26</c:f>
              <c:numCache>
                <c:formatCode>0</c:formatCode>
                <c:ptCount val="25"/>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numCache>
            </c:numRef>
          </c:xVal>
          <c:yVal>
            <c:numRef>
              <c:f>'Sheet1 (2)'!$C$2:$C$26</c:f>
              <c:numCache>
                <c:formatCode>General</c:formatCode>
                <c:ptCount val="25"/>
                <c:pt idx="0">
                  <c:v>0</c:v>
                </c:pt>
                <c:pt idx="1">
                  <c:v>0.49999999999999994</c:v>
                </c:pt>
                <c:pt idx="2">
                  <c:v>0.8660254037844386</c:v>
                </c:pt>
                <c:pt idx="3">
                  <c:v>1</c:v>
                </c:pt>
                <c:pt idx="4">
                  <c:v>0.86602540378443871</c:v>
                </c:pt>
                <c:pt idx="5">
                  <c:v>0.49999999999999994</c:v>
                </c:pt>
                <c:pt idx="6">
                  <c:v>1.22514845490862E-16</c:v>
                </c:pt>
                <c:pt idx="7">
                  <c:v>-0.50000000000000011</c:v>
                </c:pt>
                <c:pt idx="8">
                  <c:v>-0.86602540378443837</c:v>
                </c:pt>
                <c:pt idx="9">
                  <c:v>-1</c:v>
                </c:pt>
                <c:pt idx="10">
                  <c:v>-0.8660254037844386</c:v>
                </c:pt>
                <c:pt idx="11">
                  <c:v>-0.50000000000000044</c:v>
                </c:pt>
                <c:pt idx="12">
                  <c:v>-2.45029690981724E-16</c:v>
                </c:pt>
                <c:pt idx="13">
                  <c:v>0.5</c:v>
                </c:pt>
                <c:pt idx="14">
                  <c:v>0.86602540378443882</c:v>
                </c:pt>
                <c:pt idx="15">
                  <c:v>1</c:v>
                </c:pt>
                <c:pt idx="16">
                  <c:v>0.86602540378443915</c:v>
                </c:pt>
                <c:pt idx="17">
                  <c:v>0.49999999999999978</c:v>
                </c:pt>
                <c:pt idx="18">
                  <c:v>3.67544536472586E-16</c:v>
                </c:pt>
                <c:pt idx="19">
                  <c:v>-0.49999999999999917</c:v>
                </c:pt>
                <c:pt idx="20">
                  <c:v>-0.86602540378443871</c:v>
                </c:pt>
                <c:pt idx="21">
                  <c:v>-1</c:v>
                </c:pt>
                <c:pt idx="22">
                  <c:v>-0.86602540378443915</c:v>
                </c:pt>
                <c:pt idx="23">
                  <c:v>-0.49999999999999989</c:v>
                </c:pt>
                <c:pt idx="24">
                  <c:v>-4.90059381963448E-16</c:v>
                </c:pt>
              </c:numCache>
            </c:numRef>
          </c:yVal>
          <c:smooth val="1"/>
          <c:extLst>
            <c:ext xmlns:c16="http://schemas.microsoft.com/office/drawing/2014/chart" uri="{C3380CC4-5D6E-409C-BE32-E72D297353CC}">
              <c16:uniqueId val="{00000000-D227-40BA-AAB4-6FAA0F4F045D}"/>
            </c:ext>
          </c:extLst>
        </c:ser>
        <c:ser>
          <c:idx val="1"/>
          <c:order val="1"/>
          <c:tx>
            <c:strRef>
              <c:f>'Sheet1 (2)'!$E$1</c:f>
              <c:strCache>
                <c:ptCount val="1"/>
                <c:pt idx="0">
                  <c:v>sin (2θ+60)</c:v>
                </c:pt>
              </c:strCache>
            </c:strRef>
          </c:tx>
          <c:marker>
            <c:symbol val="none"/>
          </c:marker>
          <c:xVal>
            <c:numRef>
              <c:f>'Sheet1 (2)'!$A$2:$A$26</c:f>
              <c:numCache>
                <c:formatCode>0</c:formatCode>
                <c:ptCount val="25"/>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numCache>
            </c:numRef>
          </c:xVal>
          <c:yVal>
            <c:numRef>
              <c:f>'Sheet1 (2)'!$E$2:$E$26</c:f>
              <c:numCache>
                <c:formatCode>General</c:formatCode>
                <c:ptCount val="25"/>
                <c:pt idx="0">
                  <c:v>0.8660254037844386</c:v>
                </c:pt>
                <c:pt idx="1">
                  <c:v>1</c:v>
                </c:pt>
                <c:pt idx="2">
                  <c:v>0.86602540378443871</c:v>
                </c:pt>
                <c:pt idx="3">
                  <c:v>0.49999999999999994</c:v>
                </c:pt>
                <c:pt idx="4">
                  <c:v>1.22514845490862E-16</c:v>
                </c:pt>
                <c:pt idx="5">
                  <c:v>-0.50000000000000011</c:v>
                </c:pt>
                <c:pt idx="6">
                  <c:v>-0.86602540378443837</c:v>
                </c:pt>
                <c:pt idx="7">
                  <c:v>-1</c:v>
                </c:pt>
                <c:pt idx="8">
                  <c:v>-0.8660254037844386</c:v>
                </c:pt>
                <c:pt idx="9">
                  <c:v>-0.50000000000000044</c:v>
                </c:pt>
                <c:pt idx="10">
                  <c:v>-2.45029690981724E-16</c:v>
                </c:pt>
                <c:pt idx="11">
                  <c:v>0.5</c:v>
                </c:pt>
                <c:pt idx="12">
                  <c:v>0.86602540378443882</c:v>
                </c:pt>
                <c:pt idx="13">
                  <c:v>1</c:v>
                </c:pt>
                <c:pt idx="14">
                  <c:v>0.86602540378443915</c:v>
                </c:pt>
                <c:pt idx="15">
                  <c:v>0.49999999999999978</c:v>
                </c:pt>
                <c:pt idx="16">
                  <c:v>3.67544536472586E-16</c:v>
                </c:pt>
                <c:pt idx="17">
                  <c:v>-0.49999999999999917</c:v>
                </c:pt>
                <c:pt idx="18">
                  <c:v>-0.86602540378443871</c:v>
                </c:pt>
                <c:pt idx="19">
                  <c:v>-1</c:v>
                </c:pt>
                <c:pt idx="20">
                  <c:v>-0.86602540378443915</c:v>
                </c:pt>
                <c:pt idx="21">
                  <c:v>-0.49999999999999989</c:v>
                </c:pt>
                <c:pt idx="22">
                  <c:v>-4.90059381963448E-16</c:v>
                </c:pt>
                <c:pt idx="23">
                  <c:v>0.49999999999999906</c:v>
                </c:pt>
                <c:pt idx="24">
                  <c:v>0.86602540378443871</c:v>
                </c:pt>
              </c:numCache>
            </c:numRef>
          </c:yVal>
          <c:smooth val="1"/>
          <c:extLst>
            <c:ext xmlns:c16="http://schemas.microsoft.com/office/drawing/2014/chart" uri="{C3380CC4-5D6E-409C-BE32-E72D297353CC}">
              <c16:uniqueId val="{00000001-D227-40BA-AAB4-6FAA0F4F045D}"/>
            </c:ext>
          </c:extLst>
        </c:ser>
        <c:ser>
          <c:idx val="2"/>
          <c:order val="2"/>
          <c:tx>
            <c:strRef>
              <c:f>'Sheet1 (2)'!$F$1</c:f>
              <c:strCache>
                <c:ptCount val="1"/>
                <c:pt idx="0">
                  <c:v>sin (2θ-60)</c:v>
                </c:pt>
              </c:strCache>
            </c:strRef>
          </c:tx>
          <c:marker>
            <c:symbol val="none"/>
          </c:marker>
          <c:xVal>
            <c:numRef>
              <c:f>'Sheet1 (2)'!$A$2:$A$26</c:f>
              <c:numCache>
                <c:formatCode>0</c:formatCode>
                <c:ptCount val="25"/>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numCache>
            </c:numRef>
          </c:xVal>
          <c:yVal>
            <c:numRef>
              <c:f>'Sheet1 (2)'!$F$2:$F$26</c:f>
              <c:numCache>
                <c:formatCode>General</c:formatCode>
                <c:ptCount val="25"/>
                <c:pt idx="0">
                  <c:v>-0.8660254037844386</c:v>
                </c:pt>
                <c:pt idx="1">
                  <c:v>-0.49999999999999994</c:v>
                </c:pt>
                <c:pt idx="2">
                  <c:v>0</c:v>
                </c:pt>
                <c:pt idx="3">
                  <c:v>0.49999999999999994</c:v>
                </c:pt>
                <c:pt idx="4">
                  <c:v>0.8660254037844386</c:v>
                </c:pt>
                <c:pt idx="5">
                  <c:v>1</c:v>
                </c:pt>
                <c:pt idx="6">
                  <c:v>0.86602540378443871</c:v>
                </c:pt>
                <c:pt idx="7">
                  <c:v>0.49999999999999994</c:v>
                </c:pt>
                <c:pt idx="8">
                  <c:v>1.22514845490862E-16</c:v>
                </c:pt>
                <c:pt idx="9">
                  <c:v>-0.50000000000000011</c:v>
                </c:pt>
                <c:pt idx="10">
                  <c:v>-0.86602540378443837</c:v>
                </c:pt>
                <c:pt idx="11">
                  <c:v>-1</c:v>
                </c:pt>
                <c:pt idx="12">
                  <c:v>-0.8660254037844386</c:v>
                </c:pt>
                <c:pt idx="13">
                  <c:v>-0.50000000000000044</c:v>
                </c:pt>
                <c:pt idx="14">
                  <c:v>-2.45029690981724E-16</c:v>
                </c:pt>
                <c:pt idx="15">
                  <c:v>0.5</c:v>
                </c:pt>
                <c:pt idx="16">
                  <c:v>0.86602540378443882</c:v>
                </c:pt>
                <c:pt idx="17">
                  <c:v>1</c:v>
                </c:pt>
                <c:pt idx="18">
                  <c:v>0.86602540378443915</c:v>
                </c:pt>
                <c:pt idx="19">
                  <c:v>0.49999999999999978</c:v>
                </c:pt>
                <c:pt idx="20">
                  <c:v>3.67544536472586E-16</c:v>
                </c:pt>
                <c:pt idx="21">
                  <c:v>-0.49999999999999917</c:v>
                </c:pt>
                <c:pt idx="22">
                  <c:v>-0.86602540378443871</c:v>
                </c:pt>
                <c:pt idx="23">
                  <c:v>-1</c:v>
                </c:pt>
                <c:pt idx="24">
                  <c:v>-0.86602540378443915</c:v>
                </c:pt>
              </c:numCache>
            </c:numRef>
          </c:yVal>
          <c:smooth val="1"/>
          <c:extLst>
            <c:ext xmlns:c16="http://schemas.microsoft.com/office/drawing/2014/chart" uri="{C3380CC4-5D6E-409C-BE32-E72D297353CC}">
              <c16:uniqueId val="{00000002-D227-40BA-AAB4-6FAA0F4F045D}"/>
            </c:ext>
          </c:extLst>
        </c:ser>
        <c:dLbls>
          <c:showLegendKey val="0"/>
          <c:showVal val="0"/>
          <c:showCatName val="0"/>
          <c:showSerName val="0"/>
          <c:showPercent val="0"/>
          <c:showBubbleSize val="0"/>
        </c:dLbls>
        <c:axId val="100236672"/>
        <c:axId val="100238464"/>
      </c:scatterChart>
      <c:valAx>
        <c:axId val="100236672"/>
        <c:scaling>
          <c:orientation val="minMax"/>
        </c:scaling>
        <c:delete val="0"/>
        <c:axPos val="b"/>
        <c:numFmt formatCode="0" sourceLinked="1"/>
        <c:majorTickMark val="out"/>
        <c:minorTickMark val="in"/>
        <c:tickLblPos val="nextTo"/>
        <c:crossAx val="100238464"/>
        <c:crosses val="autoZero"/>
        <c:crossBetween val="midCat"/>
      </c:valAx>
      <c:valAx>
        <c:axId val="100238464"/>
        <c:scaling>
          <c:orientation val="minMax"/>
        </c:scaling>
        <c:delete val="0"/>
        <c:axPos val="l"/>
        <c:majorGridlines/>
        <c:numFmt formatCode="General" sourceLinked="1"/>
        <c:majorTickMark val="out"/>
        <c:minorTickMark val="none"/>
        <c:tickLblPos val="nextTo"/>
        <c:crossAx val="100236672"/>
        <c:crosses val="autoZero"/>
        <c:crossBetween val="midCat"/>
      </c:valAx>
    </c:plotArea>
    <c:legend>
      <c:legendPos val="r"/>
      <c:layout>
        <c:manualLayout>
          <c:xMode val="edge"/>
          <c:yMode val="edge"/>
          <c:x val="0.79263929303610703"/>
          <c:y val="0.39588776525257713"/>
          <c:w val="0.20736070696389297"/>
          <c:h val="0.30727395967529803"/>
        </c:manualLayout>
      </c:layout>
      <c:overlay val="0"/>
    </c:legend>
    <c:plotVisOnly val="1"/>
    <c:dispBlanksAs val="gap"/>
    <c:showDLblsOverMax val="0"/>
  </c:chart>
  <c:txPr>
    <a:bodyPr/>
    <a:lstStyle/>
    <a:p>
      <a:pPr>
        <a:defRPr>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displacement of green dot</c:v>
          </c:tx>
          <c:spPr>
            <a:ln>
              <a:solidFill>
                <a:srgbClr val="00B050"/>
              </a:solidFill>
            </a:ln>
          </c:spPr>
          <c:marker>
            <c:symbol val="none"/>
          </c:marker>
          <c:xVal>
            <c:numRef>
              <c:f>Sheet1!$A$3:$A$75</c:f>
              <c:numCache>
                <c:formatCode>General</c:formatCode>
                <c:ptCount val="73"/>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numCache>
            </c:numRef>
          </c:xVal>
          <c:yVal>
            <c:numRef>
              <c:f>Sheet1!$C$3:$C$75</c:f>
              <c:numCache>
                <c:formatCode>General</c:formatCode>
                <c:ptCount val="73"/>
                <c:pt idx="0">
                  <c:v>0.5</c:v>
                </c:pt>
                <c:pt idx="1">
                  <c:v>0.6736481776669303</c:v>
                </c:pt>
                <c:pt idx="2">
                  <c:v>0.84202014332566866</c:v>
                </c:pt>
                <c:pt idx="3">
                  <c:v>1</c:v>
                </c:pt>
                <c:pt idx="4">
                  <c:v>1.1427876096865393</c:v>
                </c:pt>
                <c:pt idx="5">
                  <c:v>1.2660444431189779</c:v>
                </c:pt>
                <c:pt idx="6">
                  <c:v>1.3660254037844386</c:v>
                </c:pt>
                <c:pt idx="7">
                  <c:v>1.4396926207859084</c:v>
                </c:pt>
                <c:pt idx="8">
                  <c:v>1.4848077530122081</c:v>
                </c:pt>
                <c:pt idx="9">
                  <c:v>1.5</c:v>
                </c:pt>
                <c:pt idx="10">
                  <c:v>1.4848077530122081</c:v>
                </c:pt>
                <c:pt idx="11">
                  <c:v>1.4396926207859084</c:v>
                </c:pt>
                <c:pt idx="12">
                  <c:v>1.3660254037844388</c:v>
                </c:pt>
                <c:pt idx="13">
                  <c:v>1.2660444431189779</c:v>
                </c:pt>
                <c:pt idx="14">
                  <c:v>1.1427876096865395</c:v>
                </c:pt>
                <c:pt idx="15">
                  <c:v>1</c:v>
                </c:pt>
                <c:pt idx="16">
                  <c:v>0.84202014332566888</c:v>
                </c:pt>
                <c:pt idx="17">
                  <c:v>0.6736481776669303</c:v>
                </c:pt>
                <c:pt idx="18">
                  <c:v>0.50000000000000011</c:v>
                </c:pt>
                <c:pt idx="19">
                  <c:v>0.32635182233306953</c:v>
                </c:pt>
                <c:pt idx="20">
                  <c:v>0.15797985667433134</c:v>
                </c:pt>
                <c:pt idx="21">
                  <c:v>0</c:v>
                </c:pt>
                <c:pt idx="22">
                  <c:v>-0.14278760968653925</c:v>
                </c:pt>
                <c:pt idx="23">
                  <c:v>-0.2660444431189779</c:v>
                </c:pt>
                <c:pt idx="24">
                  <c:v>-0.36602540378443837</c:v>
                </c:pt>
                <c:pt idx="25">
                  <c:v>-0.43969262078590843</c:v>
                </c:pt>
                <c:pt idx="26">
                  <c:v>-0.48480775301220802</c:v>
                </c:pt>
                <c:pt idx="27">
                  <c:v>-0.5</c:v>
                </c:pt>
                <c:pt idx="28">
                  <c:v>-0.48480775301220813</c:v>
                </c:pt>
                <c:pt idx="29">
                  <c:v>-0.43969262078590832</c:v>
                </c:pt>
                <c:pt idx="30">
                  <c:v>-0.3660254037844386</c:v>
                </c:pt>
                <c:pt idx="31">
                  <c:v>-0.26604444311897812</c:v>
                </c:pt>
                <c:pt idx="32">
                  <c:v>-0.14278760968653958</c:v>
                </c:pt>
                <c:pt idx="33">
                  <c:v>0</c:v>
                </c:pt>
                <c:pt idx="34">
                  <c:v>0.1579798566743314</c:v>
                </c:pt>
                <c:pt idx="35">
                  <c:v>0.32635182233306959</c:v>
                </c:pt>
                <c:pt idx="36">
                  <c:v>0.49999999999999978</c:v>
                </c:pt>
                <c:pt idx="37">
                  <c:v>0.67364817766692986</c:v>
                </c:pt>
                <c:pt idx="38">
                  <c:v>0.84202014332566888</c:v>
                </c:pt>
                <c:pt idx="39">
                  <c:v>1</c:v>
                </c:pt>
                <c:pt idx="40">
                  <c:v>1.1427876096865393</c:v>
                </c:pt>
                <c:pt idx="41">
                  <c:v>1.2660444431189779</c:v>
                </c:pt>
                <c:pt idx="42">
                  <c:v>1.3660254037844388</c:v>
                </c:pt>
                <c:pt idx="43">
                  <c:v>1.4396926207859084</c:v>
                </c:pt>
                <c:pt idx="44">
                  <c:v>1.4848077530122081</c:v>
                </c:pt>
                <c:pt idx="45">
                  <c:v>1.5</c:v>
                </c:pt>
                <c:pt idx="46">
                  <c:v>1.4848077530122081</c:v>
                </c:pt>
                <c:pt idx="47">
                  <c:v>1.4396926207859086</c:v>
                </c:pt>
                <c:pt idx="48">
                  <c:v>1.3660254037844393</c:v>
                </c:pt>
                <c:pt idx="49">
                  <c:v>1.2660444431189775</c:v>
                </c:pt>
                <c:pt idx="50">
                  <c:v>1.142787609686539</c:v>
                </c:pt>
                <c:pt idx="51">
                  <c:v>0.99999999999999978</c:v>
                </c:pt>
                <c:pt idx="52">
                  <c:v>0.84202014332566866</c:v>
                </c:pt>
                <c:pt idx="53">
                  <c:v>0.67364817766693053</c:v>
                </c:pt>
                <c:pt idx="54">
                  <c:v>0.50000000000000033</c:v>
                </c:pt>
                <c:pt idx="55">
                  <c:v>0.32635182233307025</c:v>
                </c:pt>
                <c:pt idx="56">
                  <c:v>0.15797985667433201</c:v>
                </c:pt>
                <c:pt idx="57">
                  <c:v>8.3266726846886741E-16</c:v>
                </c:pt>
                <c:pt idx="58">
                  <c:v>-0.14278760968653981</c:v>
                </c:pt>
                <c:pt idx="59">
                  <c:v>-0.26604444311897824</c:v>
                </c:pt>
                <c:pt idx="60">
                  <c:v>-0.36602540378443871</c:v>
                </c:pt>
                <c:pt idx="61">
                  <c:v>-0.43969262078590843</c:v>
                </c:pt>
                <c:pt idx="62">
                  <c:v>-0.48480775301220802</c:v>
                </c:pt>
                <c:pt idx="63">
                  <c:v>-0.5</c:v>
                </c:pt>
                <c:pt idx="64">
                  <c:v>-0.48480775301220813</c:v>
                </c:pt>
                <c:pt idx="65">
                  <c:v>-0.43969262078590865</c:v>
                </c:pt>
                <c:pt idx="66">
                  <c:v>-0.36602540378443915</c:v>
                </c:pt>
                <c:pt idx="67">
                  <c:v>-0.26604444311897768</c:v>
                </c:pt>
                <c:pt idx="68">
                  <c:v>-0.14278760968653903</c:v>
                </c:pt>
                <c:pt idx="69">
                  <c:v>0</c:v>
                </c:pt>
                <c:pt idx="70">
                  <c:v>0.15797985667433118</c:v>
                </c:pt>
                <c:pt idx="71">
                  <c:v>0.32635182233306936</c:v>
                </c:pt>
                <c:pt idx="72">
                  <c:v>0.4999999999999995</c:v>
                </c:pt>
              </c:numCache>
            </c:numRef>
          </c:yVal>
          <c:smooth val="1"/>
          <c:extLst>
            <c:ext xmlns:c16="http://schemas.microsoft.com/office/drawing/2014/chart" uri="{C3380CC4-5D6E-409C-BE32-E72D297353CC}">
              <c16:uniqueId val="{00000000-9EF8-4DB2-86D6-A309B0638C25}"/>
            </c:ext>
          </c:extLst>
        </c:ser>
        <c:dLbls>
          <c:showLegendKey val="0"/>
          <c:showVal val="0"/>
          <c:showCatName val="0"/>
          <c:showSerName val="0"/>
          <c:showPercent val="0"/>
          <c:showBubbleSize val="0"/>
        </c:dLbls>
        <c:axId val="52582656"/>
        <c:axId val="52584832"/>
      </c:scatterChart>
      <c:valAx>
        <c:axId val="52582656"/>
        <c:scaling>
          <c:orientation val="minMax"/>
          <c:max val="360"/>
          <c:min val="0"/>
        </c:scaling>
        <c:delete val="0"/>
        <c:axPos val="b"/>
        <c:title>
          <c:tx>
            <c:rich>
              <a:bodyPr/>
              <a:lstStyle/>
              <a:p>
                <a:pPr>
                  <a:defRPr>
                    <a:latin typeface="Arial" panose="020B0604020202020204" pitchFamily="34" charset="0"/>
                    <a:cs typeface="Arial" panose="020B0604020202020204" pitchFamily="34" charset="0"/>
                  </a:defRPr>
                </a:pPr>
                <a:r>
                  <a:rPr lang="en-US">
                    <a:latin typeface="Arial" panose="020B0604020202020204" pitchFamily="34" charset="0"/>
                    <a:cs typeface="Arial" panose="020B0604020202020204" pitchFamily="34" charset="0"/>
                  </a:rPr>
                  <a:t>Angle (degrees)</a:t>
                </a:r>
              </a:p>
            </c:rich>
          </c:tx>
          <c:overlay val="0"/>
        </c:title>
        <c:numFmt formatCode="General" sourceLinked="1"/>
        <c:majorTickMark val="out"/>
        <c:minorTickMark val="none"/>
        <c:tickLblPos val="nextTo"/>
        <c:crossAx val="52584832"/>
        <c:crosses val="autoZero"/>
        <c:crossBetween val="midCat"/>
        <c:majorUnit val="45"/>
      </c:valAx>
      <c:valAx>
        <c:axId val="52584832"/>
        <c:scaling>
          <c:orientation val="minMax"/>
        </c:scaling>
        <c:delete val="0"/>
        <c:axPos val="l"/>
        <c:majorGridlines>
          <c:spPr>
            <a:ln>
              <a:solidFill>
                <a:schemeClr val="accent1"/>
              </a:solidFill>
            </a:ln>
          </c:spPr>
        </c:majorGridlines>
        <c:title>
          <c:tx>
            <c:rich>
              <a:bodyPr rot="-5400000" vert="horz"/>
              <a:lstStyle/>
              <a:p>
                <a:pPr>
                  <a:defRPr>
                    <a:latin typeface="Arial" panose="020B0604020202020204" pitchFamily="34" charset="0"/>
                    <a:cs typeface="Arial" panose="020B0604020202020204" pitchFamily="34" charset="0"/>
                  </a:defRPr>
                </a:pPr>
                <a:r>
                  <a:rPr lang="en-US">
                    <a:latin typeface="Arial" panose="020B0604020202020204" pitchFamily="34" charset="0"/>
                    <a:cs typeface="Arial" panose="020B0604020202020204" pitchFamily="34" charset="0"/>
                  </a:rPr>
                  <a:t>Displacement (units)</a:t>
                </a:r>
              </a:p>
            </c:rich>
          </c:tx>
          <c:overlay val="0"/>
        </c:title>
        <c:numFmt formatCode="General" sourceLinked="1"/>
        <c:majorTickMark val="none"/>
        <c:minorTickMark val="none"/>
        <c:tickLblPos val="nextTo"/>
        <c:crossAx val="52582656"/>
        <c:crosses val="autoZero"/>
        <c:crossBetween val="midCat"/>
      </c:valAx>
    </c:plotArea>
    <c:plotVisOnly val="1"/>
    <c:dispBlanksAs val="gap"/>
    <c:showDLblsOverMax val="0"/>
  </c:chart>
  <c:txPr>
    <a:bodyPr/>
    <a:lstStyle/>
    <a:p>
      <a:pPr>
        <a:defRPr>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0"/>
          <c:order val="0"/>
          <c:spPr>
            <a:ln w="19050" cap="rnd">
              <a:solidFill>
                <a:srgbClr val="0309F3"/>
              </a:solidFill>
              <a:round/>
            </a:ln>
            <a:effectLst/>
          </c:spPr>
          <c:marker>
            <c:symbol val="none"/>
          </c:marker>
          <c:xVal>
            <c:numRef>
              <c:f>cos!$B$3:$B$27</c:f>
              <c:numCache>
                <c:formatCode>General</c:formatCode>
                <c:ptCount val="25"/>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numCache>
            </c:numRef>
          </c:xVal>
          <c:yVal>
            <c:numRef>
              <c:f>cos!$C$3:$C$27</c:f>
              <c:numCache>
                <c:formatCode>0.00;[Red]\-0.00</c:formatCode>
                <c:ptCount val="25"/>
                <c:pt idx="0">
                  <c:v>1</c:v>
                </c:pt>
                <c:pt idx="1">
                  <c:v>0.96592582628906831</c:v>
                </c:pt>
                <c:pt idx="2">
                  <c:v>0.86602540378443871</c:v>
                </c:pt>
                <c:pt idx="3">
                  <c:v>0.70710678118654757</c:v>
                </c:pt>
                <c:pt idx="4">
                  <c:v>0.50000000000000011</c:v>
                </c:pt>
                <c:pt idx="5">
                  <c:v>0.25881904510252074</c:v>
                </c:pt>
                <c:pt idx="6">
                  <c:v>6.1257422745431001E-17</c:v>
                </c:pt>
                <c:pt idx="7">
                  <c:v>-0.25881904510252085</c:v>
                </c:pt>
                <c:pt idx="8">
                  <c:v>-0.49999999999999978</c:v>
                </c:pt>
                <c:pt idx="9">
                  <c:v>-0.70710678118654746</c:v>
                </c:pt>
                <c:pt idx="10">
                  <c:v>-0.86602540378443871</c:v>
                </c:pt>
                <c:pt idx="11">
                  <c:v>-0.9659258262890682</c:v>
                </c:pt>
                <c:pt idx="12">
                  <c:v>-1</c:v>
                </c:pt>
                <c:pt idx="13">
                  <c:v>-0.96592582628906842</c:v>
                </c:pt>
                <c:pt idx="14">
                  <c:v>-0.8660254037844386</c:v>
                </c:pt>
                <c:pt idx="15">
                  <c:v>-0.70710678118654768</c:v>
                </c:pt>
                <c:pt idx="16">
                  <c:v>-0.50000000000000044</c:v>
                </c:pt>
                <c:pt idx="17">
                  <c:v>-0.25881904510252063</c:v>
                </c:pt>
                <c:pt idx="18">
                  <c:v>0</c:v>
                </c:pt>
                <c:pt idx="19">
                  <c:v>0.25881904510252113</c:v>
                </c:pt>
                <c:pt idx="20">
                  <c:v>0.50000000000000011</c:v>
                </c:pt>
                <c:pt idx="21">
                  <c:v>0.70710678118654735</c:v>
                </c:pt>
                <c:pt idx="22">
                  <c:v>0.86602540378443837</c:v>
                </c:pt>
                <c:pt idx="23">
                  <c:v>0.96592582628906831</c:v>
                </c:pt>
                <c:pt idx="24">
                  <c:v>1</c:v>
                </c:pt>
              </c:numCache>
            </c:numRef>
          </c:yVal>
          <c:smooth val="1"/>
          <c:extLst>
            <c:ext xmlns:c16="http://schemas.microsoft.com/office/drawing/2014/chart" uri="{C3380CC4-5D6E-409C-BE32-E72D297353CC}">
              <c16:uniqueId val="{00000000-BE02-41EA-9D0F-A5064A233093}"/>
            </c:ext>
          </c:extLst>
        </c:ser>
        <c:dLbls>
          <c:showLegendKey val="0"/>
          <c:showVal val="0"/>
          <c:showCatName val="0"/>
          <c:showSerName val="0"/>
          <c:showPercent val="0"/>
          <c:showBubbleSize val="0"/>
        </c:dLbls>
        <c:axId val="143350016"/>
        <c:axId val="143355904"/>
      </c:scatterChart>
      <c:valAx>
        <c:axId val="143350016"/>
        <c:scaling>
          <c:orientation val="minMax"/>
          <c:max val="36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tailEnd type="arrow"/>
          </a:ln>
          <a:effectLst/>
        </c:spPr>
        <c:txPr>
          <a:bodyPr rot="-60000000" vert="horz"/>
          <a:lstStyle/>
          <a:p>
            <a:pPr>
              <a:defRPr/>
            </a:pPr>
            <a:endParaRPr lang="en-US"/>
          </a:p>
        </c:txPr>
        <c:crossAx val="143355904"/>
        <c:crosses val="autoZero"/>
        <c:crossBetween val="midCat"/>
        <c:majorUnit val="30"/>
        <c:minorUnit val="15"/>
      </c:valAx>
      <c:valAx>
        <c:axId val="143355904"/>
        <c:scaling>
          <c:orientation val="minMax"/>
          <c:max val="1"/>
          <c:min val="-1"/>
        </c:scaling>
        <c:delete val="0"/>
        <c:axPos val="l"/>
        <c:numFmt formatCode="0.00;[Red]\-0.00" sourceLinked="1"/>
        <c:majorTickMark val="none"/>
        <c:minorTickMark val="none"/>
        <c:tickLblPos val="nextTo"/>
        <c:spPr>
          <a:noFill/>
          <a:ln w="9525" cap="flat" cmpd="sng" algn="ctr">
            <a:solidFill>
              <a:schemeClr val="tx1">
                <a:lumMod val="25000"/>
                <a:lumOff val="75000"/>
              </a:schemeClr>
            </a:solidFill>
            <a:round/>
            <a:tailEnd type="arrow"/>
          </a:ln>
          <a:effectLst/>
        </c:spPr>
        <c:txPr>
          <a:bodyPr rot="-60000000" vert="horz"/>
          <a:lstStyle/>
          <a:p>
            <a:pPr>
              <a:defRPr/>
            </a:pPr>
            <a:endParaRPr lang="en-US"/>
          </a:p>
        </c:txPr>
        <c:crossAx val="143350016"/>
        <c:crosses val="autoZero"/>
        <c:crossBetween val="midCat"/>
        <c:majorUnit val="0.1"/>
      </c:valAx>
      <c:spPr>
        <a:noFill/>
        <a:ln>
          <a:noFill/>
        </a:ln>
        <a:effectLst/>
      </c:spPr>
    </c:plotArea>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marker>
            <c:symbol val="none"/>
          </c:marker>
          <c:xVal>
            <c:numRef>
              <c:f>Sheet2!$A$1:$A$37</c:f>
              <c:numCache>
                <c:formatCode>General</c:formatCode>
                <c:ptCount val="37"/>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numCache>
            </c:numRef>
          </c:xVal>
          <c:yVal>
            <c:numRef>
              <c:f>Sheet2!$D$1:$D$37</c:f>
              <c:numCache>
                <c:formatCode>General</c:formatCode>
                <c:ptCount val="37"/>
                <c:pt idx="0">
                  <c:v>1</c:v>
                </c:pt>
                <c:pt idx="1">
                  <c:v>0.81907786235772528</c:v>
                </c:pt>
                <c:pt idx="2">
                  <c:v>0.29813332935693415</c:v>
                </c:pt>
                <c:pt idx="3">
                  <c:v>-0.49999999999999956</c:v>
                </c:pt>
                <c:pt idx="4">
                  <c:v>-1.4790554669992089</c:v>
                </c:pt>
                <c:pt idx="5">
                  <c:v>-2.5209445330007911</c:v>
                </c:pt>
                <c:pt idx="6">
                  <c:v>-3.4999999999999991</c:v>
                </c:pt>
                <c:pt idx="7">
                  <c:v>-4.2981333293569337</c:v>
                </c:pt>
                <c:pt idx="8">
                  <c:v>-4.8190778623577248</c:v>
                </c:pt>
                <c:pt idx="9">
                  <c:v>-5</c:v>
                </c:pt>
                <c:pt idx="10">
                  <c:v>-4.8190778623577248</c:v>
                </c:pt>
                <c:pt idx="11">
                  <c:v>-4.2981333293569346</c:v>
                </c:pt>
                <c:pt idx="12">
                  <c:v>-3.5000000000000013</c:v>
                </c:pt>
                <c:pt idx="13">
                  <c:v>-2.5209445330007911</c:v>
                </c:pt>
                <c:pt idx="14">
                  <c:v>-1.4790554669992102</c:v>
                </c:pt>
                <c:pt idx="15">
                  <c:v>-0.49999999999999956</c:v>
                </c:pt>
                <c:pt idx="16">
                  <c:v>0.29813332935693326</c:v>
                </c:pt>
                <c:pt idx="17">
                  <c:v>0.81907786235772528</c:v>
                </c:pt>
                <c:pt idx="18">
                  <c:v>1</c:v>
                </c:pt>
                <c:pt idx="19">
                  <c:v>0.81907786235772484</c:v>
                </c:pt>
                <c:pt idx="20">
                  <c:v>0.2981333293569346</c:v>
                </c:pt>
                <c:pt idx="21">
                  <c:v>-0.50000000000000089</c:v>
                </c:pt>
                <c:pt idx="22">
                  <c:v>-1.4790554669992086</c:v>
                </c:pt>
                <c:pt idx="23">
                  <c:v>-2.5209445330007894</c:v>
                </c:pt>
                <c:pt idx="24">
                  <c:v>-3.4999999999999978</c:v>
                </c:pt>
                <c:pt idx="25">
                  <c:v>-4.2981333293569346</c:v>
                </c:pt>
                <c:pt idx="26">
                  <c:v>-4.8190778623577248</c:v>
                </c:pt>
                <c:pt idx="27">
                  <c:v>-5</c:v>
                </c:pt>
                <c:pt idx="28">
                  <c:v>-4.8190778623577257</c:v>
                </c:pt>
                <c:pt idx="29">
                  <c:v>-4.2981333293569328</c:v>
                </c:pt>
                <c:pt idx="30">
                  <c:v>-3.4999999999999996</c:v>
                </c:pt>
                <c:pt idx="31">
                  <c:v>-2.520944533000792</c:v>
                </c:pt>
                <c:pt idx="32">
                  <c:v>-1.4790554669992109</c:v>
                </c:pt>
                <c:pt idx="33">
                  <c:v>-0.50000000000000266</c:v>
                </c:pt>
                <c:pt idx="34">
                  <c:v>0.2981333293569346</c:v>
                </c:pt>
                <c:pt idx="35">
                  <c:v>0.81907786235772484</c:v>
                </c:pt>
                <c:pt idx="36">
                  <c:v>1</c:v>
                </c:pt>
              </c:numCache>
            </c:numRef>
          </c:yVal>
          <c:smooth val="1"/>
          <c:extLst>
            <c:ext xmlns:c16="http://schemas.microsoft.com/office/drawing/2014/chart" uri="{C3380CC4-5D6E-409C-BE32-E72D297353CC}">
              <c16:uniqueId val="{00000000-4686-408C-8403-21E13712479C}"/>
            </c:ext>
          </c:extLst>
        </c:ser>
        <c:dLbls>
          <c:showLegendKey val="0"/>
          <c:showVal val="0"/>
          <c:showCatName val="0"/>
          <c:showSerName val="0"/>
          <c:showPercent val="0"/>
          <c:showBubbleSize val="0"/>
        </c:dLbls>
        <c:axId val="133569152"/>
        <c:axId val="133587328"/>
      </c:scatterChart>
      <c:valAx>
        <c:axId val="133569152"/>
        <c:scaling>
          <c:orientation val="minMax"/>
          <c:max val="400"/>
          <c:min val="0"/>
        </c:scaling>
        <c:delete val="0"/>
        <c:axPos val="b"/>
        <c:numFmt formatCode="General" sourceLinked="1"/>
        <c:majorTickMark val="out"/>
        <c:minorTickMark val="none"/>
        <c:tickLblPos val="nextTo"/>
        <c:spPr>
          <a:ln>
            <a:tailEnd type="arrow"/>
          </a:ln>
        </c:spPr>
        <c:crossAx val="133587328"/>
        <c:crosses val="autoZero"/>
        <c:crossBetween val="midCat"/>
        <c:majorUnit val="90"/>
      </c:valAx>
      <c:valAx>
        <c:axId val="133587328"/>
        <c:scaling>
          <c:orientation val="minMax"/>
        </c:scaling>
        <c:delete val="0"/>
        <c:axPos val="l"/>
        <c:majorGridlines/>
        <c:numFmt formatCode="General" sourceLinked="1"/>
        <c:majorTickMark val="out"/>
        <c:minorTickMark val="none"/>
        <c:tickLblPos val="nextTo"/>
        <c:spPr>
          <a:ln>
            <a:tailEnd type="arrow"/>
          </a:ln>
        </c:spPr>
        <c:crossAx val="133569152"/>
        <c:crosses val="autoZero"/>
        <c:crossBetween val="midCat"/>
      </c:valAx>
    </c:plotArea>
    <c:plotVisOnly val="1"/>
    <c:dispBlanksAs val="gap"/>
    <c:showDLblsOverMax val="0"/>
  </c:chart>
  <c:txPr>
    <a:bodyPr/>
    <a:lstStyle/>
    <a:p>
      <a:pPr>
        <a:defRPr>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0"/>
          <c:order val="0"/>
          <c:spPr>
            <a:ln w="19050" cap="rnd">
              <a:solidFill>
                <a:sysClr val="windowText" lastClr="000000"/>
              </a:solidFill>
              <a:round/>
            </a:ln>
            <a:effectLst/>
          </c:spPr>
          <c:marker>
            <c:symbol val="none"/>
          </c:marker>
          <c:xVal>
            <c:numRef>
              <c:f>sin!$B$3:$B$27</c:f>
              <c:numCache>
                <c:formatCode>General</c:formatCode>
                <c:ptCount val="25"/>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numCache>
            </c:numRef>
          </c:xVal>
          <c:yVal>
            <c:numRef>
              <c:f>sin!$C$3:$C$27</c:f>
              <c:numCache>
                <c:formatCode>0.00;[Red]\-0.00</c:formatCode>
                <c:ptCount val="25"/>
                <c:pt idx="0">
                  <c:v>0</c:v>
                </c:pt>
                <c:pt idx="1">
                  <c:v>0.25881904510252074</c:v>
                </c:pt>
                <c:pt idx="2">
                  <c:v>0.49999999999999994</c:v>
                </c:pt>
                <c:pt idx="3">
                  <c:v>0.70710678118654746</c:v>
                </c:pt>
                <c:pt idx="4">
                  <c:v>0.8660254037844386</c:v>
                </c:pt>
                <c:pt idx="5">
                  <c:v>0.96592582628906831</c:v>
                </c:pt>
                <c:pt idx="6">
                  <c:v>1</c:v>
                </c:pt>
                <c:pt idx="7">
                  <c:v>0.96592582628906831</c:v>
                </c:pt>
                <c:pt idx="8">
                  <c:v>0.86602540378443871</c:v>
                </c:pt>
                <c:pt idx="9">
                  <c:v>0.70710678118654757</c:v>
                </c:pt>
                <c:pt idx="10">
                  <c:v>0.49999999999999994</c:v>
                </c:pt>
                <c:pt idx="11">
                  <c:v>0.25881904510252102</c:v>
                </c:pt>
                <c:pt idx="12">
                  <c:v>1.22514845490862E-16</c:v>
                </c:pt>
                <c:pt idx="13">
                  <c:v>-0.25881904510252035</c:v>
                </c:pt>
                <c:pt idx="14">
                  <c:v>-0.50000000000000011</c:v>
                </c:pt>
                <c:pt idx="15">
                  <c:v>-0.70710678118654746</c:v>
                </c:pt>
                <c:pt idx="16">
                  <c:v>-0.86602540378443837</c:v>
                </c:pt>
                <c:pt idx="17">
                  <c:v>-0.96592582628906831</c:v>
                </c:pt>
                <c:pt idx="18">
                  <c:v>-1</c:v>
                </c:pt>
                <c:pt idx="19">
                  <c:v>-0.9659258262890682</c:v>
                </c:pt>
                <c:pt idx="20">
                  <c:v>-0.8660254037844386</c:v>
                </c:pt>
                <c:pt idx="21">
                  <c:v>-0.70710678118654768</c:v>
                </c:pt>
                <c:pt idx="22">
                  <c:v>-0.50000000000000044</c:v>
                </c:pt>
                <c:pt idx="23">
                  <c:v>-0.25881904510252068</c:v>
                </c:pt>
                <c:pt idx="24">
                  <c:v>0</c:v>
                </c:pt>
              </c:numCache>
            </c:numRef>
          </c:yVal>
          <c:smooth val="1"/>
          <c:extLst>
            <c:ext xmlns:c16="http://schemas.microsoft.com/office/drawing/2014/chart" uri="{C3380CC4-5D6E-409C-BE32-E72D297353CC}">
              <c16:uniqueId val="{00000000-5BE5-4FE2-B50F-37B4209B282F}"/>
            </c:ext>
          </c:extLst>
        </c:ser>
        <c:dLbls>
          <c:showLegendKey val="0"/>
          <c:showVal val="0"/>
          <c:showCatName val="0"/>
          <c:showSerName val="0"/>
          <c:showPercent val="0"/>
          <c:showBubbleSize val="0"/>
        </c:dLbls>
        <c:axId val="155945600"/>
        <c:axId val="155951488"/>
      </c:scatterChart>
      <c:valAx>
        <c:axId val="155945600"/>
        <c:scaling>
          <c:orientation val="minMax"/>
          <c:max val="36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ysClr val="windowText" lastClr="000000"/>
            </a:solidFill>
            <a:round/>
            <a:tailEnd type="arrow"/>
          </a:ln>
          <a:effectLst/>
        </c:spPr>
        <c:txPr>
          <a:bodyPr rot="-60000000" vert="horz"/>
          <a:lstStyle/>
          <a:p>
            <a:pPr>
              <a:defRPr/>
            </a:pPr>
            <a:endParaRPr lang="en-US"/>
          </a:p>
        </c:txPr>
        <c:crossAx val="155951488"/>
        <c:crosses val="autoZero"/>
        <c:crossBetween val="midCat"/>
        <c:majorUnit val="90"/>
        <c:minorUnit val="15"/>
      </c:valAx>
      <c:valAx>
        <c:axId val="155951488"/>
        <c:scaling>
          <c:orientation val="minMax"/>
          <c:max val="1"/>
          <c:min val="-1"/>
        </c:scaling>
        <c:delete val="0"/>
        <c:axPos val="l"/>
        <c:majorGridlines>
          <c:spPr>
            <a:ln w="9525" cap="flat" cmpd="sng" algn="ctr">
              <a:solidFill>
                <a:schemeClr val="tx1">
                  <a:lumMod val="15000"/>
                  <a:lumOff val="85000"/>
                </a:schemeClr>
              </a:solidFill>
              <a:round/>
            </a:ln>
            <a:effectLst/>
          </c:spPr>
        </c:majorGridlines>
        <c:numFmt formatCode="0.00;[Red]\-0.00" sourceLinked="1"/>
        <c:majorTickMark val="none"/>
        <c:minorTickMark val="none"/>
        <c:tickLblPos val="nextTo"/>
        <c:spPr>
          <a:noFill/>
          <a:ln w="9525" cap="flat" cmpd="sng" algn="ctr">
            <a:solidFill>
              <a:sysClr val="windowText" lastClr="000000"/>
            </a:solidFill>
            <a:round/>
            <a:tailEnd type="arrow"/>
          </a:ln>
          <a:effectLst/>
        </c:spPr>
        <c:txPr>
          <a:bodyPr rot="-60000000" vert="horz"/>
          <a:lstStyle/>
          <a:p>
            <a:pPr>
              <a:defRPr/>
            </a:pPr>
            <a:endParaRPr lang="en-US"/>
          </a:p>
        </c:txPr>
        <c:crossAx val="155945600"/>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0"/>
          <c:order val="0"/>
          <c:spPr>
            <a:ln w="19050" cap="rnd">
              <a:solidFill>
                <a:sysClr val="windowText" lastClr="000000"/>
              </a:solidFill>
              <a:round/>
            </a:ln>
            <a:effectLst/>
          </c:spPr>
          <c:marker>
            <c:symbol val="none"/>
          </c:marker>
          <c:xVal>
            <c:numRef>
              <c:f>cos!$B$3:$B$27</c:f>
              <c:numCache>
                <c:formatCode>General</c:formatCode>
                <c:ptCount val="25"/>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numCache>
            </c:numRef>
          </c:xVal>
          <c:yVal>
            <c:numRef>
              <c:f>cos!$C$3:$C$27</c:f>
              <c:numCache>
                <c:formatCode>0.00;[Red]\-0.00</c:formatCode>
                <c:ptCount val="25"/>
                <c:pt idx="0">
                  <c:v>1</c:v>
                </c:pt>
                <c:pt idx="1">
                  <c:v>0.96592582628906831</c:v>
                </c:pt>
                <c:pt idx="2">
                  <c:v>0.86602540378443871</c:v>
                </c:pt>
                <c:pt idx="3">
                  <c:v>0.70710678118654757</c:v>
                </c:pt>
                <c:pt idx="4">
                  <c:v>0.50000000000000011</c:v>
                </c:pt>
                <c:pt idx="5">
                  <c:v>0.25881904510252074</c:v>
                </c:pt>
                <c:pt idx="6">
                  <c:v>6.1257422745431001E-17</c:v>
                </c:pt>
                <c:pt idx="7">
                  <c:v>-0.25881904510252085</c:v>
                </c:pt>
                <c:pt idx="8">
                  <c:v>-0.49999999999999978</c:v>
                </c:pt>
                <c:pt idx="9">
                  <c:v>-0.70710678118654746</c:v>
                </c:pt>
                <c:pt idx="10">
                  <c:v>-0.86602540378443871</c:v>
                </c:pt>
                <c:pt idx="11">
                  <c:v>-0.9659258262890682</c:v>
                </c:pt>
                <c:pt idx="12">
                  <c:v>-1</c:v>
                </c:pt>
                <c:pt idx="13">
                  <c:v>-0.96592582628906842</c:v>
                </c:pt>
                <c:pt idx="14">
                  <c:v>-0.8660254037844386</c:v>
                </c:pt>
                <c:pt idx="15">
                  <c:v>-0.70710678118654768</c:v>
                </c:pt>
                <c:pt idx="16">
                  <c:v>-0.50000000000000044</c:v>
                </c:pt>
                <c:pt idx="17">
                  <c:v>-0.25881904510252063</c:v>
                </c:pt>
                <c:pt idx="18">
                  <c:v>0</c:v>
                </c:pt>
                <c:pt idx="19">
                  <c:v>0.25881904510252113</c:v>
                </c:pt>
                <c:pt idx="20">
                  <c:v>0.50000000000000011</c:v>
                </c:pt>
                <c:pt idx="21">
                  <c:v>0.70710678118654735</c:v>
                </c:pt>
                <c:pt idx="22">
                  <c:v>0.86602540378443837</c:v>
                </c:pt>
                <c:pt idx="23">
                  <c:v>0.96592582628906831</c:v>
                </c:pt>
                <c:pt idx="24">
                  <c:v>1</c:v>
                </c:pt>
              </c:numCache>
            </c:numRef>
          </c:yVal>
          <c:smooth val="1"/>
          <c:extLst>
            <c:ext xmlns:c16="http://schemas.microsoft.com/office/drawing/2014/chart" uri="{C3380CC4-5D6E-409C-BE32-E72D297353CC}">
              <c16:uniqueId val="{00000000-AF9F-4A74-AB2F-8C58B0464E2F}"/>
            </c:ext>
          </c:extLst>
        </c:ser>
        <c:dLbls>
          <c:showLegendKey val="0"/>
          <c:showVal val="0"/>
          <c:showCatName val="0"/>
          <c:showSerName val="0"/>
          <c:showPercent val="0"/>
          <c:showBubbleSize val="0"/>
        </c:dLbls>
        <c:axId val="155958656"/>
        <c:axId val="188884096"/>
      </c:scatterChart>
      <c:valAx>
        <c:axId val="155958656"/>
        <c:scaling>
          <c:orientation val="minMax"/>
          <c:max val="36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ysClr val="windowText" lastClr="000000"/>
            </a:solidFill>
            <a:round/>
            <a:tailEnd type="arrow"/>
          </a:ln>
          <a:effectLst/>
        </c:spPr>
        <c:txPr>
          <a:bodyPr rot="-60000000" vert="horz"/>
          <a:lstStyle/>
          <a:p>
            <a:pPr>
              <a:defRPr/>
            </a:pPr>
            <a:endParaRPr lang="en-US"/>
          </a:p>
        </c:txPr>
        <c:crossAx val="188884096"/>
        <c:crosses val="autoZero"/>
        <c:crossBetween val="midCat"/>
        <c:majorUnit val="90"/>
        <c:minorUnit val="15"/>
      </c:valAx>
      <c:valAx>
        <c:axId val="188884096"/>
        <c:scaling>
          <c:orientation val="minMax"/>
          <c:max val="1"/>
          <c:min val="-1"/>
        </c:scaling>
        <c:delete val="0"/>
        <c:axPos val="l"/>
        <c:majorGridlines>
          <c:spPr>
            <a:ln w="9525" cap="flat" cmpd="sng" algn="ctr">
              <a:solidFill>
                <a:schemeClr val="tx1">
                  <a:lumMod val="15000"/>
                  <a:lumOff val="85000"/>
                </a:schemeClr>
              </a:solidFill>
              <a:round/>
            </a:ln>
            <a:effectLst/>
          </c:spPr>
        </c:majorGridlines>
        <c:numFmt formatCode="0.00;[Red]\-0.00" sourceLinked="1"/>
        <c:majorTickMark val="none"/>
        <c:minorTickMark val="none"/>
        <c:tickLblPos val="nextTo"/>
        <c:spPr>
          <a:noFill/>
          <a:ln w="9525" cap="flat" cmpd="sng" algn="ctr">
            <a:solidFill>
              <a:sysClr val="windowText" lastClr="000000"/>
            </a:solidFill>
            <a:round/>
            <a:tailEnd type="arrow"/>
          </a:ln>
          <a:effectLst/>
        </c:spPr>
        <c:txPr>
          <a:bodyPr rot="-60000000" vert="horz"/>
          <a:lstStyle/>
          <a:p>
            <a:pPr>
              <a:defRPr/>
            </a:pPr>
            <a:endParaRPr lang="en-US"/>
          </a:p>
        </c:txPr>
        <c:crossAx val="155958656"/>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2">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82CC8DDD-19CA-489D-81CC-B911DD0C376A}" type="datetimeFigureOut">
              <a:rPr lang="en-US" smtClean="0"/>
              <a:t>10/24/2017</a:t>
            </a:fld>
            <a:endParaRPr lang="en-US" dirty="0"/>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53E7B8E9-D500-4109-B931-C1FB7D5A98BE}" type="slidenum">
              <a:rPr lang="en-US" smtClean="0"/>
              <a:t>‹#›</a:t>
            </a:fld>
            <a:endParaRPr lang="en-US" dirty="0"/>
          </a:p>
        </p:txBody>
      </p:sp>
    </p:spTree>
    <p:extLst>
      <p:ext uri="{BB962C8B-B14F-4D97-AF65-F5344CB8AC3E}">
        <p14:creationId xmlns:p14="http://schemas.microsoft.com/office/powerpoint/2010/main" val="465679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58130500-48C7-4164-8074-73F5DBDFA4F3}" type="datetimeFigureOut">
              <a:rPr lang="en-SG" smtClean="0"/>
              <a:pPr/>
              <a:t>24/10/2017</a:t>
            </a:fld>
            <a:endParaRPr lang="en-SG" dirty="0"/>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55FC909A-E4D2-4754-9529-137681DBBF10}" type="slidenum">
              <a:rPr lang="en-SG" smtClean="0"/>
              <a:pPr/>
              <a:t>‹#›</a:t>
            </a:fld>
            <a:endParaRPr lang="en-SG" dirty="0"/>
          </a:p>
        </p:txBody>
      </p:sp>
    </p:spTree>
    <p:extLst>
      <p:ext uri="{BB962C8B-B14F-4D97-AF65-F5344CB8AC3E}">
        <p14:creationId xmlns:p14="http://schemas.microsoft.com/office/powerpoint/2010/main" val="401708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FC909A-E4D2-4754-9529-137681DBBF10}" type="slidenum">
              <a:rPr lang="en-SG" smtClean="0"/>
              <a:pPr/>
              <a:t>1</a:t>
            </a:fld>
            <a:endParaRPr lang="en-SG" dirty="0"/>
          </a:p>
        </p:txBody>
      </p:sp>
    </p:spTree>
    <p:extLst>
      <p:ext uri="{BB962C8B-B14F-4D97-AF65-F5344CB8AC3E}">
        <p14:creationId xmlns:p14="http://schemas.microsoft.com/office/powerpoint/2010/main" val="297305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1B9B4070-06EE-4656-8A0E-E0F702C72EF3}" type="slidenum">
              <a:rPr lang="en-SG" smtClean="0"/>
              <a:pPr/>
              <a:t>7</a:t>
            </a:fld>
            <a:endParaRPr lang="en-SG"/>
          </a:p>
        </p:txBody>
      </p:sp>
    </p:spTree>
    <p:extLst>
      <p:ext uri="{BB962C8B-B14F-4D97-AF65-F5344CB8AC3E}">
        <p14:creationId xmlns:p14="http://schemas.microsoft.com/office/powerpoint/2010/main" val="1941416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5FC909A-E4D2-4754-9529-137681DBBF10}" type="slidenum">
              <a:rPr lang="en-SG" smtClean="0">
                <a:solidFill>
                  <a:prstClr val="black"/>
                </a:solidFill>
              </a:rPr>
              <a:pPr/>
              <a:t>8</a:t>
            </a:fld>
            <a:endParaRPr lang="en-SG">
              <a:solidFill>
                <a:prstClr val="black"/>
              </a:solidFill>
            </a:endParaRPr>
          </a:p>
        </p:txBody>
      </p:sp>
    </p:spTree>
    <p:extLst>
      <p:ext uri="{BB962C8B-B14F-4D97-AF65-F5344CB8AC3E}">
        <p14:creationId xmlns:p14="http://schemas.microsoft.com/office/powerpoint/2010/main" val="3428688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5FC909A-E4D2-4754-9529-137681DBBF10}" type="slidenum">
              <a:rPr lang="en-SG" smtClean="0">
                <a:solidFill>
                  <a:prstClr val="black"/>
                </a:solidFill>
              </a:rPr>
              <a:pPr/>
              <a:t>9</a:t>
            </a:fld>
            <a:endParaRPr lang="en-SG">
              <a:solidFill>
                <a:prstClr val="black"/>
              </a:solidFill>
            </a:endParaRPr>
          </a:p>
        </p:txBody>
      </p:sp>
    </p:spTree>
    <p:extLst>
      <p:ext uri="{BB962C8B-B14F-4D97-AF65-F5344CB8AC3E}">
        <p14:creationId xmlns:p14="http://schemas.microsoft.com/office/powerpoint/2010/main" val="4204886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FC909A-E4D2-4754-9529-137681DBBF10}" type="slidenum">
              <a:rPr lang="en-SG" smtClean="0"/>
              <a:pPr/>
              <a:t>14</a:t>
            </a:fld>
            <a:endParaRPr lang="en-SG" dirty="0"/>
          </a:p>
        </p:txBody>
      </p:sp>
    </p:spTree>
    <p:extLst>
      <p:ext uri="{BB962C8B-B14F-4D97-AF65-F5344CB8AC3E}">
        <p14:creationId xmlns:p14="http://schemas.microsoft.com/office/powerpoint/2010/main" val="775822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Illustrate a,</a:t>
            </a:r>
            <a:r>
              <a:rPr lang="en-US" sz="800" baseline="0" dirty="0"/>
              <a:t> k, c computation using graph in red</a:t>
            </a:r>
            <a:endParaRPr lang="en-GB" sz="800" dirty="0"/>
          </a:p>
        </p:txBody>
      </p:sp>
      <p:sp>
        <p:nvSpPr>
          <p:cNvPr id="4" name="Slide Number Placeholder 3"/>
          <p:cNvSpPr>
            <a:spLocks noGrp="1"/>
          </p:cNvSpPr>
          <p:nvPr>
            <p:ph type="sldNum" sz="quarter" idx="10"/>
          </p:nvPr>
        </p:nvSpPr>
        <p:spPr/>
        <p:txBody>
          <a:bodyPr/>
          <a:lstStyle/>
          <a:p>
            <a:fld id="{55FC909A-E4D2-4754-9529-137681DBBF10}" type="slidenum">
              <a:rPr lang="en-SG" smtClean="0"/>
              <a:pPr/>
              <a:t>18</a:t>
            </a:fld>
            <a:endParaRPr lang="en-SG"/>
          </a:p>
        </p:txBody>
      </p:sp>
    </p:spTree>
    <p:extLst>
      <p:ext uri="{BB962C8B-B14F-4D97-AF65-F5344CB8AC3E}">
        <p14:creationId xmlns:p14="http://schemas.microsoft.com/office/powerpoint/2010/main" val="208764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Illustrate a,</a:t>
            </a:r>
            <a:r>
              <a:rPr lang="en-US" sz="800" baseline="0" dirty="0"/>
              <a:t> k, c computation using graph in red</a:t>
            </a:r>
            <a:endParaRPr lang="en-GB" sz="800" dirty="0"/>
          </a:p>
        </p:txBody>
      </p:sp>
      <p:sp>
        <p:nvSpPr>
          <p:cNvPr id="4" name="Slide Number Placeholder 3"/>
          <p:cNvSpPr>
            <a:spLocks noGrp="1"/>
          </p:cNvSpPr>
          <p:nvPr>
            <p:ph type="sldNum" sz="quarter" idx="10"/>
          </p:nvPr>
        </p:nvSpPr>
        <p:spPr/>
        <p:txBody>
          <a:bodyPr/>
          <a:lstStyle/>
          <a:p>
            <a:fld id="{55FC909A-E4D2-4754-9529-137681DBBF10}" type="slidenum">
              <a:rPr lang="en-SG" smtClean="0"/>
              <a:pPr/>
              <a:t>22</a:t>
            </a:fld>
            <a:endParaRPr lang="en-SG"/>
          </a:p>
        </p:txBody>
      </p:sp>
    </p:spTree>
    <p:extLst>
      <p:ext uri="{BB962C8B-B14F-4D97-AF65-F5344CB8AC3E}">
        <p14:creationId xmlns:p14="http://schemas.microsoft.com/office/powerpoint/2010/main" val="208764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FC909A-E4D2-4754-9529-137681DBBF10}" type="slidenum">
              <a:rPr lang="en-SG" smtClean="0"/>
              <a:pPr/>
              <a:t>26</a:t>
            </a:fld>
            <a:endParaRPr lang="en-SG" dirty="0"/>
          </a:p>
        </p:txBody>
      </p:sp>
    </p:spTree>
    <p:extLst>
      <p:ext uri="{BB962C8B-B14F-4D97-AF65-F5344CB8AC3E}">
        <p14:creationId xmlns:p14="http://schemas.microsoft.com/office/powerpoint/2010/main" val="775822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4B4F5A22-4F56-4232-8E57-DB9FCB53AFCB}" type="slidenum">
              <a:rPr lang="en-SG" smtClean="0"/>
              <a:pPr>
                <a:defRPr/>
              </a:pPr>
              <a:t>40</a:t>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851" y="1"/>
            <a:ext cx="9169851" cy="6877388"/>
          </a:xfrm>
          <a:prstGeom prst="rect">
            <a:avLst/>
          </a:prstGeom>
        </p:spPr>
      </p:pic>
      <p:sp>
        <p:nvSpPr>
          <p:cNvPr id="2" name="Title 1"/>
          <p:cNvSpPr>
            <a:spLocks noGrp="1"/>
          </p:cNvSpPr>
          <p:nvPr>
            <p:ph type="ctrTitle" hasCustomPrompt="1"/>
          </p:nvPr>
        </p:nvSpPr>
        <p:spPr>
          <a:xfrm>
            <a:off x="1044004" y="1935042"/>
            <a:ext cx="5104098" cy="1360445"/>
          </a:xfrm>
          <a:prstGeom prst="rect">
            <a:avLst/>
          </a:prstGeom>
        </p:spPr>
        <p:txBody>
          <a:bodyPr anchor="t" anchorCtr="0">
            <a:normAutofit/>
          </a:bodyPr>
          <a:lstStyle>
            <a:lvl1pPr marL="0" algn="l">
              <a:lnSpc>
                <a:spcPts val="5000"/>
              </a:lnSpc>
              <a:spcBef>
                <a:spcPts val="0"/>
              </a:spcBef>
              <a:defRPr sz="5500" baseline="0">
                <a:solidFill>
                  <a:srgbClr val="6DB310"/>
                </a:solidFill>
                <a:latin typeface="Arial"/>
                <a:cs typeface="Arial"/>
              </a:defRPr>
            </a:lvl1pPr>
          </a:lstStyle>
          <a:p>
            <a:r>
              <a:rPr lang="en-US" dirty="0"/>
              <a:t>COVER PAGE</a:t>
            </a:r>
            <a:br>
              <a:rPr lang="en-US" dirty="0"/>
            </a:br>
            <a:r>
              <a:rPr lang="en-US" dirty="0"/>
              <a:t>TEMPLATE</a:t>
            </a:r>
          </a:p>
        </p:txBody>
      </p:sp>
      <p:pic>
        <p:nvPicPr>
          <p:cNvPr id="3" name="Picture 2"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7411" y="462074"/>
            <a:ext cx="1248980" cy="404131"/>
          </a:xfrm>
          <a:prstGeom prst="rect">
            <a:avLst/>
          </a:prstGeom>
        </p:spPr>
      </p:pic>
      <p:sp>
        <p:nvSpPr>
          <p:cNvPr id="6" name="Text Placeholder 5"/>
          <p:cNvSpPr>
            <a:spLocks noGrp="1"/>
          </p:cNvSpPr>
          <p:nvPr>
            <p:ph type="body" sz="quarter" idx="10" hasCustomPrompt="1"/>
          </p:nvPr>
        </p:nvSpPr>
        <p:spPr>
          <a:xfrm>
            <a:off x="1044004" y="3295487"/>
            <a:ext cx="5104098" cy="498475"/>
          </a:xfrm>
          <a:prstGeom prst="rect">
            <a:avLst/>
          </a:prstGeo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Sub header</a:t>
            </a:r>
          </a:p>
        </p:txBody>
      </p:sp>
      <p:sp>
        <p:nvSpPr>
          <p:cNvPr id="9" name="Text Placeholder 8"/>
          <p:cNvSpPr>
            <a:spLocks noGrp="1"/>
          </p:cNvSpPr>
          <p:nvPr>
            <p:ph type="body" sz="quarter" idx="11" hasCustomPrompt="1"/>
          </p:nvPr>
        </p:nvSpPr>
        <p:spPr>
          <a:xfrm>
            <a:off x="6858000" y="4648200"/>
            <a:ext cx="2159000" cy="914400"/>
          </a:xfrm>
          <a:prstGeom prst="rect">
            <a:avLst/>
          </a:prstGeom>
        </p:spPr>
        <p:txBody>
          <a:bodyPr/>
          <a:lstStyle>
            <a:lvl1pPr marL="0" indent="0">
              <a:buNone/>
              <a:defRPr sz="2000" baseline="0">
                <a:solidFill>
                  <a:schemeClr val="bg1"/>
                </a:solidFill>
              </a:defRPr>
            </a:lvl1pPr>
          </a:lstStyle>
          <a:p>
            <a:pPr lvl="0"/>
            <a:r>
              <a:rPr lang="en-GB" dirty="0"/>
              <a:t>Your department</a:t>
            </a:r>
          </a:p>
        </p:txBody>
      </p:sp>
      <p:pic>
        <p:nvPicPr>
          <p:cNvPr id="10242" name="Picture 2" descr="C:\Documents and Settings\xinjie\Desktop\RPSG Stuffs\Letterheads_hires\letterhead_logos.png"/>
          <p:cNvPicPr>
            <a:picLocks noChangeAspect="1" noChangeArrowheads="1"/>
          </p:cNvPicPr>
          <p:nvPr userDrawn="1"/>
        </p:nvPicPr>
        <p:blipFill>
          <a:blip r:embed="rId4"/>
          <a:srcRect/>
          <a:stretch>
            <a:fillRect/>
          </a:stretch>
        </p:blipFill>
        <p:spPr bwMode="auto">
          <a:xfrm>
            <a:off x="162560" y="6207760"/>
            <a:ext cx="4715969" cy="505426"/>
          </a:xfrm>
          <a:prstGeom prst="rect">
            <a:avLst/>
          </a:prstGeom>
          <a:noFill/>
        </p:spPr>
      </p:pic>
      <p:pic>
        <p:nvPicPr>
          <p:cNvPr id="1026"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30589" y="4411579"/>
            <a:ext cx="2513411" cy="2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35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7" name="Picture 6" descr="Untitled-1-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15" y="19845"/>
            <a:ext cx="9143391" cy="6857543"/>
          </a:xfrm>
          <a:prstGeom prst="rect">
            <a:avLst/>
          </a:prstGeom>
        </p:spPr>
      </p:pic>
      <p:sp>
        <p:nvSpPr>
          <p:cNvPr id="2" name="Title 1"/>
          <p:cNvSpPr>
            <a:spLocks noGrp="1"/>
          </p:cNvSpPr>
          <p:nvPr>
            <p:ph type="ctrTitle" hasCustomPrompt="1"/>
          </p:nvPr>
        </p:nvSpPr>
        <p:spPr>
          <a:xfrm>
            <a:off x="490415" y="2540256"/>
            <a:ext cx="5104098" cy="2018718"/>
          </a:xfrm>
          <a:prstGeom prst="rect">
            <a:avLst/>
          </a:prstGeom>
        </p:spPr>
        <p:txBody>
          <a:bodyPr anchor="t" anchorCtr="0">
            <a:normAutofit/>
          </a:bodyPr>
          <a:lstStyle>
            <a:lvl1pPr marL="0" algn="l">
              <a:lnSpc>
                <a:spcPts val="4200"/>
              </a:lnSpc>
              <a:spcBef>
                <a:spcPts val="0"/>
              </a:spcBef>
              <a:defRPr sz="4300" baseline="0">
                <a:solidFill>
                  <a:srgbClr val="6DB310"/>
                </a:solidFill>
                <a:latin typeface="Arial"/>
                <a:cs typeface="Arial"/>
              </a:defRPr>
            </a:lvl1pPr>
          </a:lstStyle>
          <a:p>
            <a:r>
              <a:rPr lang="en-US" dirty="0"/>
              <a:t>CHAPTER DIVIDER</a:t>
            </a:r>
          </a:p>
        </p:txBody>
      </p:sp>
    </p:spTree>
    <p:extLst>
      <p:ext uri="{BB962C8B-B14F-4D97-AF65-F5344CB8AC3E}">
        <p14:creationId xmlns:p14="http://schemas.microsoft.com/office/powerpoint/2010/main" val="68150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764628" y="6492875"/>
            <a:ext cx="379372"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6" name="Content Placeholder 2"/>
          <p:cNvSpPr>
            <a:spLocks noGrp="1"/>
          </p:cNvSpPr>
          <p:nvPr>
            <p:ph sz="quarter" idx="13" hasCustomPrompt="1"/>
          </p:nvPr>
        </p:nvSpPr>
        <p:spPr>
          <a:xfrm>
            <a:off x="665610" y="961188"/>
            <a:ext cx="7781518" cy="5581502"/>
          </a:xfrm>
          <a:prstGeom prst="rect">
            <a:avLst/>
          </a:prstGeom>
        </p:spPr>
        <p:txBody>
          <a:bodyPr/>
          <a:lstStyle/>
          <a:p>
            <a:pPr marL="0" indent="0">
              <a:buNone/>
            </a:pPr>
            <a:br>
              <a:rPr lang="en-US" i="0" dirty="0">
                <a:latin typeface="Cambria Math"/>
                <a:cs typeface="Times New Roman" panose="02020603050405020304" pitchFamily="18" charset="0"/>
              </a:rPr>
            </a:br>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26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676" y="65907"/>
            <a:ext cx="8046009" cy="604593"/>
          </a:xfrm>
          <a:prstGeom prst="rect">
            <a:avLst/>
          </a:prstGeom>
        </p:spPr>
        <p:txBody>
          <a:bodyPr>
            <a:normAutofit/>
          </a:bodyPr>
          <a:lstStyle>
            <a:lvl1pPr algn="l">
              <a:defRPr sz="2800" baseline="0">
                <a:solidFill>
                  <a:srgbClr val="0309F3"/>
                </a:solidFill>
                <a:latin typeface="+mn-lt"/>
                <a:cs typeface="Arial"/>
              </a:defRPr>
            </a:lvl1pPr>
          </a:lstStyle>
          <a:p>
            <a:r>
              <a:rPr lang="en-US" dirty="0"/>
              <a:t>Header Copy</a:t>
            </a:r>
          </a:p>
        </p:txBody>
      </p:sp>
      <p:cxnSp>
        <p:nvCxnSpPr>
          <p:cNvPr id="7" name="Straight Connector 6"/>
          <p:cNvCxnSpPr/>
          <p:nvPr userDrawn="1"/>
        </p:nvCxnSpPr>
        <p:spPr>
          <a:xfrm flipV="1">
            <a:off x="358670" y="664244"/>
            <a:ext cx="8424000" cy="109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406009" y="89640"/>
            <a:ext cx="376661" cy="442800"/>
          </a:xfrm>
          <a:prstGeom prst="rect">
            <a:avLst/>
          </a:prstGeom>
        </p:spPr>
      </p:pic>
      <p:sp>
        <p:nvSpPr>
          <p:cNvPr id="6" name="Content Placeholder 5"/>
          <p:cNvSpPr>
            <a:spLocks noGrp="1"/>
          </p:cNvSpPr>
          <p:nvPr>
            <p:ph sz="quarter" idx="13"/>
          </p:nvPr>
        </p:nvSpPr>
        <p:spPr>
          <a:xfrm>
            <a:off x="352676" y="797145"/>
            <a:ext cx="8429994" cy="5845411"/>
          </a:xfrm>
          <a:prstGeom prst="rect">
            <a:avLst/>
          </a:prstGeom>
        </p:spPr>
        <p:txBody>
          <a:bodyPr/>
          <a:lstStyle>
            <a:lvl1pPr marL="216000" indent="-216000">
              <a:lnSpc>
                <a:spcPct val="120000"/>
              </a:lnSpc>
              <a:spcBef>
                <a:spcPts val="0"/>
              </a:spcBef>
              <a:defRPr sz="2000">
                <a:latin typeface="+mn-lt"/>
              </a:defRPr>
            </a:lvl1pPr>
            <a:lvl2pPr marL="432000" indent="-216000">
              <a:lnSpc>
                <a:spcPct val="120000"/>
              </a:lnSpc>
              <a:spcBef>
                <a:spcPts val="0"/>
              </a:spcBef>
              <a:buFont typeface="Arial" pitchFamily="34" charset="0"/>
              <a:buChar char="•"/>
              <a:defRPr sz="1800">
                <a:solidFill>
                  <a:srgbClr val="0000CC"/>
                </a:solidFill>
                <a:latin typeface="+mn-lt"/>
              </a:defRPr>
            </a:lvl2pPr>
            <a:lvl3pPr marL="648000" indent="-216000">
              <a:lnSpc>
                <a:spcPct val="120000"/>
              </a:lnSpc>
              <a:spcBef>
                <a:spcPts val="0"/>
              </a:spcBef>
              <a:defRPr sz="1600">
                <a:solidFill>
                  <a:srgbClr val="00B050"/>
                </a:solidFill>
                <a:latin typeface="+mn-lt"/>
              </a:defRPr>
            </a:lvl3pPr>
            <a:lvl4pPr marL="864000" indent="-216000">
              <a:lnSpc>
                <a:spcPct val="120000"/>
              </a:lnSpc>
              <a:spcBef>
                <a:spcPts val="0"/>
              </a:spcBef>
              <a:buFont typeface="Arial" pitchFamily="34" charset="0"/>
              <a:buChar char="•"/>
              <a:defRPr sz="1400">
                <a:latin typeface="+mn-lt"/>
              </a:defRPr>
            </a:lvl4pPr>
            <a:lvl5pPr marL="1080000" indent="-216000">
              <a:lnSpc>
                <a:spcPct val="120000"/>
              </a:lnSpc>
              <a:spcBef>
                <a:spcPts val="0"/>
              </a:spcBef>
              <a:buFont typeface="Arial" pitchFamily="34" charset="0"/>
              <a:buChar char="•"/>
              <a:defRPr sz="12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495844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0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5163" y="261543"/>
            <a:ext cx="6211928" cy="604593"/>
          </a:xfrm>
          <a:prstGeom prst="rect">
            <a:avLst/>
          </a:prstGeom>
        </p:spPr>
        <p:txBody>
          <a:bodyPr>
            <a:normAutofit/>
          </a:bodyPr>
          <a:lstStyle>
            <a:lvl1pPr algn="l">
              <a:defRPr sz="3200" baseline="0">
                <a:latin typeface="Arial"/>
                <a:cs typeface="Arial"/>
              </a:defRPr>
            </a:lvl1pPr>
          </a:lstStyle>
          <a:p>
            <a:r>
              <a:rPr lang="en-US" dirty="0"/>
              <a:t>Header Copy</a:t>
            </a:r>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6" name="Content Placeholder 5"/>
          <p:cNvSpPr>
            <a:spLocks noGrp="1"/>
          </p:cNvSpPr>
          <p:nvPr>
            <p:ph sz="quarter" idx="13"/>
          </p:nvPr>
        </p:nvSpPr>
        <p:spPr>
          <a:xfrm>
            <a:off x="665610" y="961188"/>
            <a:ext cx="7781518" cy="5134811"/>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Slide Number Placeholder 4"/>
          <p:cNvSpPr txBox="1">
            <a:spLocks/>
          </p:cNvSpPr>
          <p:nvPr userDrawn="1"/>
        </p:nvSpPr>
        <p:spPr>
          <a:xfrm>
            <a:off x="8764628" y="6492875"/>
            <a:ext cx="379372" cy="365125"/>
          </a:xfrm>
          <a:prstGeom prst="rect">
            <a:avLst/>
          </a:prstGeom>
        </p:spPr>
        <p:txBody>
          <a:bodyPr/>
          <a:lstStyle>
            <a:defPPr>
              <a:defRPr lang="en-US"/>
            </a:defPPr>
            <a:lvl1pPr marL="0" algn="l" defTabSz="457200" rtl="0" eaLnBrk="1" latinLnBrk="0" hangingPunct="1">
              <a:defRPr sz="12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67FADE-2612-3649-B495-F644A23F288B}" type="slidenum">
              <a:rPr lang="en-US" smtClean="0"/>
              <a:pPr/>
              <a:t>‹#›</a:t>
            </a:fld>
            <a:endParaRPr lang="en-US"/>
          </a:p>
        </p:txBody>
      </p:sp>
    </p:spTree>
    <p:extLst>
      <p:ext uri="{BB962C8B-B14F-4D97-AF65-F5344CB8AC3E}">
        <p14:creationId xmlns:p14="http://schemas.microsoft.com/office/powerpoint/2010/main" val="3774227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9_Conten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8706394" y="6492875"/>
            <a:ext cx="408028"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dirty="0"/>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134158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Conten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8764628" y="6492875"/>
            <a:ext cx="379372"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3154400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2743"/>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89" r:id="rId3"/>
    <p:sldLayoutId id="2147483651" r:id="rId4"/>
    <p:sldLayoutId id="2147483690" r:id="rId5"/>
    <p:sldLayoutId id="2147483691" r:id="rId6"/>
    <p:sldLayoutId id="2147483694" r:id="rId7"/>
  </p:sldLayoutIdLst>
  <p:hf sldNum="0" hdr="0" ftr="0" dt="0"/>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chart" Target="../charts/chart1.xml"/><Relationship Id="rId4" Type="http://schemas.openxmlformats.org/officeDocument/2006/relationships/image" Target="../media/image16.wmf"/></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21.png"/><Relationship Id="rId7" Type="http://schemas.openxmlformats.org/officeDocument/2006/relationships/image" Target="../media/image19.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18.wmf"/><Relationship Id="rId4" Type="http://schemas.openxmlformats.org/officeDocument/2006/relationships/oleObject" Target="../embeddings/oleObject8.bin"/><Relationship Id="rId9" Type="http://schemas.openxmlformats.org/officeDocument/2006/relationships/image" Target="../media/image20.wmf"/></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11.bin"/><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7.wmf"/><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26.wmf"/><Relationship Id="rId4"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29.w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30.png"/><Relationship Id="rId4" Type="http://schemas.openxmlformats.org/officeDocument/2006/relationships/image" Target="../media/image28.wmf"/></Relationships>
</file>

<file path=ppt/slides/_rels/slide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hyperlink" Target="https://youtu.be/1s7V7Ai3Eaw" TargetMode="Externa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5.xml"/><Relationship Id="rId1" Type="http://schemas.openxmlformats.org/officeDocument/2006/relationships/vmlDrawing" Target="../drawings/vmlDrawing7.vml"/><Relationship Id="rId5" Type="http://schemas.openxmlformats.org/officeDocument/2006/relationships/chart" Target="../charts/chart6.xml"/><Relationship Id="rId4" Type="http://schemas.openxmlformats.org/officeDocument/2006/relationships/image" Target="../media/image31.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7.wmf"/><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image" Target="../media/image26.wmf"/><Relationship Id="rId4"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22.bin"/><Relationship Id="rId18" Type="http://schemas.openxmlformats.org/officeDocument/2006/relationships/image" Target="../media/image42.wmf"/><Relationship Id="rId3" Type="http://schemas.openxmlformats.org/officeDocument/2006/relationships/image" Target="../media/image45.png"/><Relationship Id="rId21" Type="http://schemas.openxmlformats.org/officeDocument/2006/relationships/oleObject" Target="../embeddings/oleObject26.bin"/><Relationship Id="rId7" Type="http://schemas.openxmlformats.org/officeDocument/2006/relationships/oleObject" Target="../embeddings/oleObject20.bin"/><Relationship Id="rId12" Type="http://schemas.openxmlformats.org/officeDocument/2006/relationships/image" Target="../media/image39.wmf"/><Relationship Id="rId17" Type="http://schemas.openxmlformats.org/officeDocument/2006/relationships/oleObject" Target="../embeddings/oleObject24.bin"/><Relationship Id="rId2" Type="http://schemas.openxmlformats.org/officeDocument/2006/relationships/slideLayout" Target="../slideLayouts/slideLayout5.xml"/><Relationship Id="rId16" Type="http://schemas.openxmlformats.org/officeDocument/2006/relationships/image" Target="../media/image41.wmf"/><Relationship Id="rId20" Type="http://schemas.openxmlformats.org/officeDocument/2006/relationships/image" Target="../media/image43.wmf"/><Relationship Id="rId1" Type="http://schemas.openxmlformats.org/officeDocument/2006/relationships/vmlDrawing" Target="../drawings/vmlDrawing9.vml"/><Relationship Id="rId6" Type="http://schemas.openxmlformats.org/officeDocument/2006/relationships/image" Target="../media/image46.png"/><Relationship Id="rId11" Type="http://schemas.openxmlformats.org/officeDocument/2006/relationships/oleObject" Target="../embeddings/oleObject21.bin"/><Relationship Id="rId5" Type="http://schemas.openxmlformats.org/officeDocument/2006/relationships/image" Target="../media/image37.wmf"/><Relationship Id="rId15" Type="http://schemas.openxmlformats.org/officeDocument/2006/relationships/oleObject" Target="../embeddings/oleObject23.bin"/><Relationship Id="rId10" Type="http://schemas.openxmlformats.org/officeDocument/2006/relationships/image" Target="../media/image48.png"/><Relationship Id="rId19" Type="http://schemas.openxmlformats.org/officeDocument/2006/relationships/oleObject" Target="../embeddings/oleObject25.bin"/><Relationship Id="rId4" Type="http://schemas.openxmlformats.org/officeDocument/2006/relationships/oleObject" Target="../embeddings/oleObject19.bin"/><Relationship Id="rId9" Type="http://schemas.openxmlformats.org/officeDocument/2006/relationships/image" Target="../media/image47.png"/><Relationship Id="rId14" Type="http://schemas.openxmlformats.org/officeDocument/2006/relationships/image" Target="../media/image40.wmf"/><Relationship Id="rId22" Type="http://schemas.openxmlformats.org/officeDocument/2006/relationships/image" Target="../media/image44.wmf"/></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5.xml"/><Relationship Id="rId1" Type="http://schemas.openxmlformats.org/officeDocument/2006/relationships/vmlDrawing" Target="../drawings/vmlDrawing10.vml"/><Relationship Id="rId5" Type="http://schemas.openxmlformats.org/officeDocument/2006/relationships/image" Target="../media/image49.w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7" Type="http://schemas.openxmlformats.org/officeDocument/2006/relationships/image" Target="../media/image71.png"/><Relationship Id="rId12" Type="http://schemas.openxmlformats.org/officeDocument/2006/relationships/image" Target="../media/image76.png"/><Relationship Id="rId1" Type="http://schemas.openxmlformats.org/officeDocument/2006/relationships/slideLayout" Target="../slideLayouts/slideLayout5.xml"/><Relationship Id="rId6" Type="http://schemas.openxmlformats.org/officeDocument/2006/relationships/image" Target="../media/image70.png"/><Relationship Id="rId11" Type="http://schemas.openxmlformats.org/officeDocument/2006/relationships/image" Target="../media/image75.png"/><Relationship Id="rId15" Type="http://schemas.openxmlformats.org/officeDocument/2006/relationships/chart" Target="../charts/chart9.xml"/><Relationship Id="rId10" Type="http://schemas.openxmlformats.org/officeDocument/2006/relationships/image" Target="../media/image74.png"/><Relationship Id="rId9" Type="http://schemas.openxmlformats.org/officeDocument/2006/relationships/image" Target="../media/image73.png"/><Relationship Id="rId14" Type="http://schemas.openxmlformats.org/officeDocument/2006/relationships/chart" Target="../charts/chart8.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youtube.com/watch?v=z6JT1JJcSIw&amp;feature=related" TargetMode="Externa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5.xml"/><Relationship Id="rId4"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chart" Target="../charts/chart12.xml"/><Relationship Id="rId7" Type="http://schemas.openxmlformats.org/officeDocument/2006/relationships/image" Target="../media/image51.wmf"/><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oleObject" Target="../embeddings/oleObject29.bin"/><Relationship Id="rId5" Type="http://schemas.openxmlformats.org/officeDocument/2006/relationships/image" Target="../media/image50.wmf"/><Relationship Id="rId4" Type="http://schemas.openxmlformats.org/officeDocument/2006/relationships/oleObject" Target="../embeddings/oleObject28.bin"/></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5.xml"/><Relationship Id="rId1" Type="http://schemas.openxmlformats.org/officeDocument/2006/relationships/vmlDrawing" Target="../drawings/vmlDrawing12.vml"/><Relationship Id="rId5" Type="http://schemas.openxmlformats.org/officeDocument/2006/relationships/image" Target="../media/image52.wmf"/><Relationship Id="rId4" Type="http://schemas.openxmlformats.org/officeDocument/2006/relationships/oleObject" Target="../embeddings/oleObject30.bin"/></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5.xml"/><Relationship Id="rId1" Type="http://schemas.openxmlformats.org/officeDocument/2006/relationships/vmlDrawing" Target="../drawings/vmlDrawing13.vml"/><Relationship Id="rId5" Type="http://schemas.openxmlformats.org/officeDocument/2006/relationships/image" Target="../media/image53.wmf"/><Relationship Id="rId4" Type="http://schemas.openxmlformats.org/officeDocument/2006/relationships/oleObject" Target="../embeddings/oleObject31.bin"/></Relationships>
</file>

<file path=ppt/slides/_rels/slide34.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36.bin"/><Relationship Id="rId3" Type="http://schemas.openxmlformats.org/officeDocument/2006/relationships/chart" Target="../charts/chart13.xml"/><Relationship Id="rId7" Type="http://schemas.openxmlformats.org/officeDocument/2006/relationships/oleObject" Target="../embeddings/oleObject33.bin"/><Relationship Id="rId12" Type="http://schemas.openxmlformats.org/officeDocument/2006/relationships/image" Target="../media/image57.wmf"/><Relationship Id="rId2" Type="http://schemas.openxmlformats.org/officeDocument/2006/relationships/slideLayout" Target="../slideLayouts/slideLayout5.xml"/><Relationship Id="rId16" Type="http://schemas.openxmlformats.org/officeDocument/2006/relationships/image" Target="../media/image59.wmf"/><Relationship Id="rId1" Type="http://schemas.openxmlformats.org/officeDocument/2006/relationships/vmlDrawing" Target="../drawings/vmlDrawing14.vml"/><Relationship Id="rId6" Type="http://schemas.openxmlformats.org/officeDocument/2006/relationships/image" Target="../media/image54.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56.wmf"/><Relationship Id="rId4" Type="http://schemas.openxmlformats.org/officeDocument/2006/relationships/chart" Target="../charts/chart14.xml"/><Relationship Id="rId9" Type="http://schemas.openxmlformats.org/officeDocument/2006/relationships/oleObject" Target="../embeddings/oleObject34.bin"/><Relationship Id="rId14" Type="http://schemas.openxmlformats.org/officeDocument/2006/relationships/image" Target="../media/image58.wmf"/></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5.xml"/><Relationship Id="rId1" Type="http://schemas.openxmlformats.org/officeDocument/2006/relationships/vmlDrawing" Target="../drawings/vmlDrawing15.vml"/><Relationship Id="rId5" Type="http://schemas.openxmlformats.org/officeDocument/2006/relationships/image" Target="../media/image60.wmf"/><Relationship Id="rId4" Type="http://schemas.openxmlformats.org/officeDocument/2006/relationships/oleObject" Target="../embeddings/oleObject38.bin"/></Relationships>
</file>

<file path=ppt/slides/_rels/slide36.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image" Target="../media/image65.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oleObject" Target="../embeddings/oleObject44.bin"/><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image" Target="../media/image62.wmf"/><Relationship Id="rId11" Type="http://schemas.openxmlformats.org/officeDocument/2006/relationships/image" Target="../media/image64.wmf"/><Relationship Id="rId5" Type="http://schemas.openxmlformats.org/officeDocument/2006/relationships/oleObject" Target="../embeddings/oleObject40.bin"/><Relationship Id="rId15" Type="http://schemas.openxmlformats.org/officeDocument/2006/relationships/image" Target="../media/image66.wmf"/><Relationship Id="rId10" Type="http://schemas.openxmlformats.org/officeDocument/2006/relationships/oleObject" Target="../embeddings/oleObject43.bin"/><Relationship Id="rId4" Type="http://schemas.openxmlformats.org/officeDocument/2006/relationships/image" Target="../media/image61.wmf"/><Relationship Id="rId9" Type="http://schemas.openxmlformats.org/officeDocument/2006/relationships/oleObject" Target="../embeddings/oleObject42.bin"/><Relationship Id="rId14" Type="http://schemas.openxmlformats.org/officeDocument/2006/relationships/oleObject" Target="../embeddings/oleObject45.bin"/></Relationships>
</file>

<file path=ppt/slides/_rels/slide37.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5.xml"/><Relationship Id="rId1" Type="http://schemas.openxmlformats.org/officeDocument/2006/relationships/vmlDrawing" Target="../drawings/vmlDrawing17.vml"/><Relationship Id="rId6" Type="http://schemas.openxmlformats.org/officeDocument/2006/relationships/image" Target="../media/image68.wmf"/><Relationship Id="rId5" Type="http://schemas.openxmlformats.org/officeDocument/2006/relationships/oleObject" Target="../embeddings/oleObject47.bin"/><Relationship Id="rId4" Type="http://schemas.openxmlformats.org/officeDocument/2006/relationships/image" Target="../media/image67.wmf"/></Relationships>
</file>

<file path=ppt/slides/_rels/slide38.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image" Target="../media/image71.wmf"/><Relationship Id="rId5" Type="http://schemas.openxmlformats.org/officeDocument/2006/relationships/oleObject" Target="../embeddings/oleObject50.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52.bin"/></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5.bin"/><Relationship Id="rId3" Type="http://schemas.openxmlformats.org/officeDocument/2006/relationships/notesSlide" Target="../notesSlides/notesSlide4.xml"/><Relationship Id="rId7" Type="http://schemas.openxmlformats.org/officeDocument/2006/relationships/oleObject" Target="../embeddings/oleObject2.bin"/><Relationship Id="rId12" Type="http://schemas.openxmlformats.org/officeDocument/2006/relationships/image" Target="../media/image12.wmf"/><Relationship Id="rId2" Type="http://schemas.openxmlformats.org/officeDocument/2006/relationships/slideLayout" Target="../slideLayouts/slideLayout5.xml"/><Relationship Id="rId16" Type="http://schemas.openxmlformats.org/officeDocument/2006/relationships/image" Target="../media/image14.wmf"/><Relationship Id="rId1" Type="http://schemas.openxmlformats.org/officeDocument/2006/relationships/vmlDrawing" Target="../drawings/vmlDrawing1.vml"/><Relationship Id="rId6" Type="http://schemas.openxmlformats.org/officeDocument/2006/relationships/image" Target="../media/image9.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11.wmf"/><Relationship Id="rId4" Type="http://schemas.openxmlformats.org/officeDocument/2006/relationships/image" Target="../media/image15.png"/><Relationship Id="rId9" Type="http://schemas.openxmlformats.org/officeDocument/2006/relationships/oleObject" Target="../embeddings/oleObject3.bin"/><Relationship Id="rId1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4004" y="1935043"/>
            <a:ext cx="7533068" cy="2118342"/>
          </a:xfrm>
        </p:spPr>
        <p:txBody>
          <a:bodyPr>
            <a:normAutofit/>
          </a:bodyPr>
          <a:lstStyle/>
          <a:p>
            <a:r>
              <a:rPr lang="en-US" dirty="0">
                <a:solidFill>
                  <a:srgbClr val="000000"/>
                </a:solidFill>
              </a:rPr>
              <a:t>Lesson 02</a:t>
            </a:r>
            <a:br>
              <a:rPr lang="en-US" dirty="0"/>
            </a:br>
            <a:r>
              <a:rPr lang="en-US" dirty="0"/>
              <a:t>Trigonometry</a:t>
            </a:r>
            <a:br>
              <a:rPr lang="en-US" dirty="0"/>
            </a:br>
            <a:r>
              <a:rPr lang="en-US" sz="4000" dirty="0"/>
              <a:t>Interactive Seminar</a:t>
            </a:r>
          </a:p>
        </p:txBody>
      </p:sp>
      <p:sp>
        <p:nvSpPr>
          <p:cNvPr id="3" name="TextBox 2"/>
          <p:cNvSpPr txBox="1"/>
          <p:nvPr/>
        </p:nvSpPr>
        <p:spPr>
          <a:xfrm>
            <a:off x="1084972" y="3772431"/>
            <a:ext cx="4310988" cy="707886"/>
          </a:xfrm>
          <a:prstGeom prst="rect">
            <a:avLst/>
          </a:prstGeom>
          <a:noFill/>
        </p:spPr>
        <p:txBody>
          <a:bodyPr wrap="none" rtlCol="0">
            <a:spAutoFit/>
          </a:bodyPr>
          <a:lstStyle/>
          <a:p>
            <a:endParaRPr lang="en-US" sz="2000" dirty="0">
              <a:latin typeface="Arial"/>
              <a:cs typeface="Arial"/>
            </a:endParaRPr>
          </a:p>
          <a:p>
            <a:r>
              <a:rPr lang="en-US" sz="2000" dirty="0">
                <a:latin typeface="Arial"/>
                <a:cs typeface="Arial"/>
              </a:rPr>
              <a:t>E114 – Mathematics for Engineering</a:t>
            </a:r>
            <a:endParaRPr lang="en-US" sz="2000" dirty="0">
              <a:solidFill>
                <a:srgbClr val="6DB310"/>
              </a:solidFill>
              <a:latin typeface="Arial"/>
              <a:cs typeface="Arial"/>
            </a:endParaRPr>
          </a:p>
        </p:txBody>
      </p:sp>
    </p:spTree>
    <p:extLst>
      <p:ext uri="{BB962C8B-B14F-4D97-AF65-F5344CB8AC3E}">
        <p14:creationId xmlns:p14="http://schemas.microsoft.com/office/powerpoint/2010/main" val="197222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sine graph: </a:t>
            </a:r>
            <a:r>
              <a:rPr lang="en-US" i="1" dirty="0">
                <a:solidFill>
                  <a:srgbClr val="0309F3"/>
                </a:solidFill>
                <a:latin typeface="Times New Roman" panose="02020603050405020304" pitchFamily="18" charset="0"/>
                <a:cs typeface="Times New Roman" panose="02020603050405020304" pitchFamily="18" charset="0"/>
              </a:rPr>
              <a:t>y</a:t>
            </a:r>
            <a:r>
              <a:rPr lang="en-US" dirty="0">
                <a:solidFill>
                  <a:srgbClr val="0309F3"/>
                </a:solidFill>
                <a:latin typeface="Times New Roman" panose="02020603050405020304" pitchFamily="18" charset="0"/>
                <a:cs typeface="Times New Roman" panose="02020603050405020304" pitchFamily="18" charset="0"/>
              </a:rPr>
              <a:t> = sin</a:t>
            </a:r>
            <a:r>
              <a:rPr lang="en-US" i="1" dirty="0">
                <a:solidFill>
                  <a:srgbClr val="0309F3"/>
                </a:solidFill>
                <a:sym typeface="Symbol"/>
              </a:rPr>
              <a:t></a:t>
            </a:r>
            <a:endParaRPr lang="en-SG" i="1" dirty="0">
              <a:solidFill>
                <a:srgbClr val="0309F3"/>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3238794" y="1145120"/>
            <a:ext cx="1728358" cy="400110"/>
          </a:xfrm>
          <a:prstGeom prst="rect">
            <a:avLst/>
          </a:prstGeom>
          <a:solidFill>
            <a:schemeClr val="tx2">
              <a:lumMod val="20000"/>
              <a:lumOff val="80000"/>
            </a:schemeClr>
          </a:solidFill>
        </p:spPr>
        <p:txBody>
          <a:bodyPr wrap="none" rtlCol="0">
            <a:spAutoFit/>
          </a:bodyPr>
          <a:lstStyle/>
          <a:p>
            <a:r>
              <a:rPr lang="en-US" sz="2000" dirty="0">
                <a:solidFill>
                  <a:prstClr val="black"/>
                </a:solidFill>
                <a:latin typeface="Arial" panose="020B0604020202020204" pitchFamily="34" charset="0"/>
                <a:cs typeface="Arial" panose="020B0604020202020204" pitchFamily="34" charset="0"/>
              </a:rPr>
              <a:t>Maximum = </a:t>
            </a:r>
            <a:r>
              <a:rPr lang="en-US" sz="2000" dirty="0">
                <a:solidFill>
                  <a:srgbClr val="FF0000"/>
                </a:solidFill>
                <a:latin typeface="Times New Roman" panose="02020603050405020304" pitchFamily="18" charset="0"/>
                <a:cs typeface="Times New Roman" panose="02020603050405020304" pitchFamily="18" charset="0"/>
              </a:rPr>
              <a:t>1</a:t>
            </a:r>
            <a:endParaRPr lang="en-SG" sz="2000" dirty="0">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138361" y="5944128"/>
            <a:ext cx="1800493" cy="400110"/>
          </a:xfrm>
          <a:prstGeom prst="rect">
            <a:avLst/>
          </a:prstGeom>
          <a:solidFill>
            <a:schemeClr val="accent3">
              <a:lumMod val="60000"/>
              <a:lumOff val="40000"/>
            </a:schemeClr>
          </a:solidFill>
        </p:spPr>
        <p:txBody>
          <a:bodyPr wrap="none" rtlCol="0">
            <a:spAutoFit/>
          </a:bodyPr>
          <a:lstStyle/>
          <a:p>
            <a:r>
              <a:rPr lang="en-US" sz="2000" dirty="0">
                <a:solidFill>
                  <a:prstClr val="black"/>
                </a:solidFill>
                <a:latin typeface="Arial" panose="020B0604020202020204" pitchFamily="34" charset="0"/>
                <a:cs typeface="Arial" panose="020B0604020202020204" pitchFamily="34" charset="0"/>
              </a:rPr>
              <a:t>Minimum = </a:t>
            </a:r>
            <a:r>
              <a:rPr lang="en-US" sz="2000" dirty="0">
                <a:solidFill>
                  <a:srgbClr val="FF0000"/>
                </a:solidFill>
                <a:latin typeface="Times New Roman" panose="02020603050405020304" pitchFamily="18" charset="0"/>
                <a:cs typeface="Times New Roman" panose="02020603050405020304" pitchFamily="18" charset="0"/>
              </a:rPr>
              <a:t>–1</a:t>
            </a:r>
            <a:endParaRPr lang="en-SG" sz="2000" dirty="0">
              <a:solidFill>
                <a:srgbClr val="FF0000"/>
              </a:solidFill>
              <a:latin typeface="Times New Roman" panose="02020603050405020304" pitchFamily="18" charset="0"/>
              <a:cs typeface="Times New Roman" panose="02020603050405020304" pitchFamily="18" charset="0"/>
            </a:endParaRPr>
          </a:p>
        </p:txBody>
      </p:sp>
      <p:cxnSp>
        <p:nvCxnSpPr>
          <p:cNvPr id="15" name="Straight Arrow Connector 14"/>
          <p:cNvCxnSpPr/>
          <p:nvPr/>
        </p:nvCxnSpPr>
        <p:spPr>
          <a:xfrm>
            <a:off x="4037918" y="1578877"/>
            <a:ext cx="0" cy="2160000"/>
          </a:xfrm>
          <a:prstGeom prst="straightConnector1">
            <a:avLst/>
          </a:prstGeom>
          <a:ln w="9525">
            <a:solidFill>
              <a:schemeClr val="tx1"/>
            </a:solidFill>
            <a:prstDash val="dash"/>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949045" y="3738876"/>
            <a:ext cx="0" cy="2160000"/>
          </a:xfrm>
          <a:prstGeom prst="straightConnector1">
            <a:avLst/>
          </a:prstGeom>
          <a:ln w="9525">
            <a:solidFill>
              <a:schemeClr val="tx1"/>
            </a:solidFill>
            <a:prstDash val="dash"/>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4992564" y="2226420"/>
            <a:ext cx="1002197" cy="400110"/>
          </a:xfrm>
          <a:prstGeom prst="rect">
            <a:avLst/>
          </a:prstGeom>
        </p:spPr>
        <p:txBody>
          <a:bodyPr wrap="none">
            <a:spAutoFit/>
          </a:bodyPr>
          <a:lstStyle/>
          <a:p>
            <a:r>
              <a:rPr lang="en-US" sz="2000" i="1" dirty="0">
                <a:solidFill>
                  <a:srgbClr val="0309F3"/>
                </a:solidFill>
                <a:latin typeface="Times New Roman" panose="02020603050405020304" pitchFamily="18" charset="0"/>
                <a:cs typeface="Times New Roman" panose="02020603050405020304" pitchFamily="18" charset="0"/>
              </a:rPr>
              <a:t>y</a:t>
            </a:r>
            <a:r>
              <a:rPr lang="en-US" sz="2000" dirty="0">
                <a:solidFill>
                  <a:srgbClr val="0309F3"/>
                </a:solidFill>
                <a:latin typeface="Times New Roman" panose="02020603050405020304" pitchFamily="18" charset="0"/>
                <a:cs typeface="Times New Roman" panose="02020603050405020304" pitchFamily="18" charset="0"/>
              </a:rPr>
              <a:t> = sin</a:t>
            </a:r>
            <a:r>
              <a:rPr lang="en-US" sz="2000" i="1" dirty="0">
                <a:solidFill>
                  <a:srgbClr val="0309F3"/>
                </a:solidFill>
                <a:sym typeface="Symbol"/>
              </a:rPr>
              <a:t></a:t>
            </a:r>
            <a:endParaRPr lang="en-SG" sz="2000" dirty="0">
              <a:solidFill>
                <a:srgbClr val="0309F3"/>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725933936"/>
              </p:ext>
            </p:extLst>
          </p:nvPr>
        </p:nvGraphicFramePr>
        <p:xfrm>
          <a:off x="230529" y="999987"/>
          <a:ext cx="1437456" cy="5724000"/>
        </p:xfrm>
        <a:graphic>
          <a:graphicData uri="http://schemas.openxmlformats.org/drawingml/2006/table">
            <a:tbl>
              <a:tblPr/>
              <a:tblGrid>
                <a:gridCol w="718728">
                  <a:extLst>
                    <a:ext uri="{9D8B030D-6E8A-4147-A177-3AD203B41FA5}">
                      <a16:colId xmlns:a16="http://schemas.microsoft.com/office/drawing/2014/main" val="20000"/>
                    </a:ext>
                  </a:extLst>
                </a:gridCol>
                <a:gridCol w="718728">
                  <a:extLst>
                    <a:ext uri="{9D8B030D-6E8A-4147-A177-3AD203B41FA5}">
                      <a16:colId xmlns:a16="http://schemas.microsoft.com/office/drawing/2014/main" val="20001"/>
                    </a:ext>
                  </a:extLst>
                </a:gridCol>
              </a:tblGrid>
              <a:tr h="324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sym typeface="Symbol"/>
                        </a:rPr>
                        <a:t></a:t>
                      </a:r>
                      <a:r>
                        <a:rPr lang="en-US" sz="1200" i="0" baseline="-25000" dirty="0">
                          <a:solidFill>
                            <a:schemeClr val="tx1"/>
                          </a:solidFill>
                          <a:latin typeface="Times New Roman" panose="02020603050405020304" pitchFamily="18" charset="0"/>
                          <a:cs typeface="Times New Roman" panose="02020603050405020304" pitchFamily="18" charset="0"/>
                          <a:sym typeface="Symbol"/>
                        </a:rPr>
                        <a:t> </a:t>
                      </a:r>
                      <a:r>
                        <a:rPr lang="en-US" sz="1200" baseline="0" dirty="0">
                          <a:solidFill>
                            <a:schemeClr val="tx1"/>
                          </a:solidFill>
                          <a:latin typeface="Times New Roman" panose="02020603050405020304" pitchFamily="18" charset="0"/>
                          <a:cs typeface="Times New Roman" panose="02020603050405020304" pitchFamily="18" charset="0"/>
                        </a:rPr>
                        <a:t>(</a:t>
                      </a:r>
                      <a:r>
                        <a:rPr lang="en-US" sz="1200" baseline="0" dirty="0">
                          <a:solidFill>
                            <a:schemeClr val="tx1"/>
                          </a:solidFill>
                          <a:latin typeface="Times New Roman" panose="02020603050405020304" pitchFamily="18" charset="0"/>
                          <a:cs typeface="Times New Roman" panose="02020603050405020304" pitchFamily="18" charset="0"/>
                          <a:sym typeface="Symbol"/>
                        </a:rPr>
                        <a:t>)</a:t>
                      </a:r>
                      <a:endParaRPr lang="en-SG" sz="1200" baseline="0" dirty="0">
                        <a:solidFill>
                          <a:schemeClr val="tx1"/>
                        </a:solidFill>
                        <a:latin typeface="Times New Roman" panose="02020603050405020304" pitchFamily="18" charset="0"/>
                        <a:cs typeface="Times New Roman" panose="02020603050405020304" pitchFamily="18" charset="0"/>
                      </a:endParaRP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ctr"/>
                      <a:r>
                        <a:rPr lang="en-US" sz="1200" dirty="0">
                          <a:solidFill>
                            <a:srgbClr val="0309F3"/>
                          </a:solidFill>
                          <a:latin typeface="Times New Roman" panose="02020603050405020304" pitchFamily="18" charset="0"/>
                          <a:cs typeface="Times New Roman" panose="02020603050405020304" pitchFamily="18" charset="0"/>
                        </a:rPr>
                        <a:t>sin</a:t>
                      </a:r>
                      <a:r>
                        <a:rPr lang="en-US" sz="1200" i="1" dirty="0">
                          <a:solidFill>
                            <a:srgbClr val="0309F3"/>
                          </a:solidFill>
                          <a:sym typeface="Symbol"/>
                        </a:rPr>
                        <a:t></a:t>
                      </a:r>
                      <a:endParaRPr lang="en-SG" sz="12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extLst>
                  <a:ext uri="{0D108BD9-81ED-4DB2-BD59-A6C34878D82A}">
                    <a16:rowId xmlns:a16="http://schemas.microsoft.com/office/drawing/2014/main" val="10000"/>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2">
                        <a:lumMod val="40000"/>
                        <a:lumOff val="60000"/>
                      </a:schemeClr>
                    </a:solidFill>
                  </a:tcPr>
                </a:tc>
                <a:tc>
                  <a:txBody>
                    <a:bodyPr/>
                    <a:lstStyle/>
                    <a:p>
                      <a:pPr algn="ctr" fontAlgn="ctr"/>
                      <a:r>
                        <a:rPr lang="en-SG" sz="1200" b="0" i="0" u="none" strike="noStrike" dirty="0">
                          <a:solidFill>
                            <a:srgbClr val="0000FF"/>
                          </a:solidFill>
                          <a:effectLst/>
                          <a:latin typeface="Times New Roman" panose="02020603050405020304" pitchFamily="18" charset="0"/>
                          <a:cs typeface="Times New Roman" panose="02020603050405020304" pitchFamily="18" charset="0"/>
                        </a:rPr>
                        <a:t>0.00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15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0.26</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30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0.50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45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0.71</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60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0.87</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75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dirty="0">
                          <a:solidFill>
                            <a:srgbClr val="0000FF"/>
                          </a:solidFill>
                          <a:effectLst/>
                          <a:latin typeface="Times New Roman" panose="02020603050405020304" pitchFamily="18" charset="0"/>
                          <a:cs typeface="Times New Roman" panose="02020603050405020304" pitchFamily="18" charset="0"/>
                        </a:rPr>
                        <a:t>0.97</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90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2">
                        <a:lumMod val="20000"/>
                        <a:lumOff val="80000"/>
                      </a:schemeClr>
                    </a:solidFill>
                  </a:tcPr>
                </a:tc>
                <a:tc>
                  <a:txBody>
                    <a:bodyPr/>
                    <a:lstStyle/>
                    <a:p>
                      <a:pPr algn="ctr" fontAlgn="ctr"/>
                      <a:r>
                        <a:rPr lang="en-SG" sz="1200" b="0" i="0" u="none" strike="noStrike" dirty="0">
                          <a:solidFill>
                            <a:srgbClr val="0000FF"/>
                          </a:solidFill>
                          <a:effectLst/>
                          <a:latin typeface="Times New Roman" panose="02020603050405020304" pitchFamily="18" charset="0"/>
                          <a:cs typeface="Times New Roman" panose="02020603050405020304" pitchFamily="18" charset="0"/>
                        </a:rPr>
                        <a:t>1.00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7"/>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105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0.97</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120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0.87</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9"/>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135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0.71</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10"/>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150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0.50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11"/>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165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0.26</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12"/>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180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2">
                        <a:lumMod val="40000"/>
                        <a:lumOff val="60000"/>
                      </a:schemeClr>
                    </a:solidFill>
                  </a:tcPr>
                </a:tc>
                <a:tc>
                  <a:txBody>
                    <a:bodyPr/>
                    <a:lstStyle/>
                    <a:p>
                      <a:pPr algn="ctr" fontAlgn="ctr"/>
                      <a:r>
                        <a:rPr lang="en-SG" sz="1200" b="0" i="0" u="none" strike="noStrike" dirty="0">
                          <a:solidFill>
                            <a:srgbClr val="0000FF"/>
                          </a:solidFill>
                          <a:effectLst/>
                          <a:latin typeface="Times New Roman" panose="02020603050405020304" pitchFamily="18" charset="0"/>
                          <a:cs typeface="Times New Roman" panose="02020603050405020304" pitchFamily="18" charset="0"/>
                        </a:rPr>
                        <a:t>0.00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13"/>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195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-0.26</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14"/>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210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-0.50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15"/>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225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-0.71</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16"/>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240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-0.87</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17"/>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255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dirty="0">
                          <a:solidFill>
                            <a:srgbClr val="0000FF"/>
                          </a:solidFill>
                          <a:effectLst/>
                          <a:latin typeface="Times New Roman" panose="02020603050405020304" pitchFamily="18" charset="0"/>
                          <a:cs typeface="Times New Roman" panose="02020603050405020304" pitchFamily="18" charset="0"/>
                        </a:rPr>
                        <a:t>-0.97</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18"/>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270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3">
                        <a:lumMod val="60000"/>
                        <a:lumOff val="40000"/>
                      </a:schemeClr>
                    </a:solidFill>
                  </a:tcPr>
                </a:tc>
                <a:tc>
                  <a:txBody>
                    <a:bodyPr/>
                    <a:lstStyle/>
                    <a:p>
                      <a:pPr algn="ctr" fontAlgn="ctr"/>
                      <a:r>
                        <a:rPr lang="en-SG" sz="1200" b="0" i="0" u="none" strike="noStrike" dirty="0">
                          <a:solidFill>
                            <a:srgbClr val="0000FF"/>
                          </a:solidFill>
                          <a:effectLst/>
                          <a:latin typeface="Times New Roman" panose="02020603050405020304" pitchFamily="18" charset="0"/>
                          <a:cs typeface="Times New Roman" panose="02020603050405020304" pitchFamily="18" charset="0"/>
                        </a:rPr>
                        <a:t>-1.00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9"/>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285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dirty="0">
                          <a:solidFill>
                            <a:srgbClr val="0000FF"/>
                          </a:solidFill>
                          <a:effectLst/>
                          <a:latin typeface="Times New Roman" panose="02020603050405020304" pitchFamily="18" charset="0"/>
                          <a:cs typeface="Times New Roman" panose="02020603050405020304" pitchFamily="18" charset="0"/>
                        </a:rPr>
                        <a:t>-0.97</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20"/>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300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dirty="0">
                          <a:solidFill>
                            <a:srgbClr val="0000FF"/>
                          </a:solidFill>
                          <a:effectLst/>
                          <a:latin typeface="Times New Roman" panose="02020603050405020304" pitchFamily="18" charset="0"/>
                          <a:cs typeface="Times New Roman" panose="02020603050405020304" pitchFamily="18" charset="0"/>
                        </a:rPr>
                        <a:t>-0.87</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21"/>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315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dirty="0">
                          <a:solidFill>
                            <a:srgbClr val="0000FF"/>
                          </a:solidFill>
                          <a:effectLst/>
                          <a:latin typeface="Times New Roman" panose="02020603050405020304" pitchFamily="18" charset="0"/>
                          <a:cs typeface="Times New Roman" panose="02020603050405020304" pitchFamily="18" charset="0"/>
                        </a:rPr>
                        <a:t>-0.71</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22"/>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330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dirty="0">
                          <a:solidFill>
                            <a:srgbClr val="0000FF"/>
                          </a:solidFill>
                          <a:effectLst/>
                          <a:latin typeface="Times New Roman" panose="02020603050405020304" pitchFamily="18" charset="0"/>
                          <a:cs typeface="Times New Roman" panose="02020603050405020304" pitchFamily="18" charset="0"/>
                        </a:rPr>
                        <a:t>-0.50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23"/>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345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dirty="0">
                          <a:solidFill>
                            <a:srgbClr val="0000FF"/>
                          </a:solidFill>
                          <a:effectLst/>
                          <a:latin typeface="Times New Roman" panose="02020603050405020304" pitchFamily="18" charset="0"/>
                          <a:cs typeface="Times New Roman" panose="02020603050405020304" pitchFamily="18" charset="0"/>
                        </a:rPr>
                        <a:t>-0.26</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24"/>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360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2">
                        <a:lumMod val="40000"/>
                        <a:lumOff val="60000"/>
                      </a:schemeClr>
                    </a:solidFill>
                  </a:tcPr>
                </a:tc>
                <a:tc>
                  <a:txBody>
                    <a:bodyPr/>
                    <a:lstStyle/>
                    <a:p>
                      <a:pPr algn="ctr" fontAlgn="ctr"/>
                      <a:r>
                        <a:rPr lang="en-SG" sz="1200" b="0" i="0" u="none" strike="noStrike" dirty="0">
                          <a:solidFill>
                            <a:srgbClr val="0000FF"/>
                          </a:solidFill>
                          <a:effectLst/>
                          <a:latin typeface="Times New Roman" panose="02020603050405020304" pitchFamily="18" charset="0"/>
                          <a:cs typeface="Times New Roman" panose="02020603050405020304" pitchFamily="18" charset="0"/>
                        </a:rPr>
                        <a:t>0.00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25"/>
                  </a:ext>
                </a:extLst>
              </a:tr>
            </a:tbl>
          </a:graphicData>
        </a:graphic>
      </p:graphicFrame>
      <p:sp>
        <p:nvSpPr>
          <p:cNvPr id="5" name="Oval 4"/>
          <p:cNvSpPr/>
          <p:nvPr/>
        </p:nvSpPr>
        <p:spPr>
          <a:xfrm>
            <a:off x="8138158" y="3484060"/>
            <a:ext cx="504000" cy="50400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2" name="Oval 21"/>
          <p:cNvSpPr/>
          <p:nvPr/>
        </p:nvSpPr>
        <p:spPr>
          <a:xfrm>
            <a:off x="2326748" y="3484060"/>
            <a:ext cx="504000" cy="50400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3" name="Oval 22"/>
          <p:cNvSpPr/>
          <p:nvPr/>
        </p:nvSpPr>
        <p:spPr>
          <a:xfrm>
            <a:off x="5229562" y="3484060"/>
            <a:ext cx="504000" cy="50400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5" name="TextBox 24"/>
          <p:cNvSpPr txBox="1"/>
          <p:nvPr/>
        </p:nvSpPr>
        <p:spPr>
          <a:xfrm>
            <a:off x="3315345" y="2458822"/>
            <a:ext cx="1595309" cy="400110"/>
          </a:xfrm>
          <a:prstGeom prst="rect">
            <a:avLst/>
          </a:prstGeom>
          <a:noFill/>
        </p:spPr>
        <p:txBody>
          <a:bodyPr wrap="none" rtlCol="0">
            <a:spAutoFit/>
          </a:bodyPr>
          <a:lstStyle/>
          <a:p>
            <a:r>
              <a:rPr lang="en-US" sz="2000" dirty="0">
                <a:solidFill>
                  <a:srgbClr val="FF0000"/>
                </a:solidFill>
                <a:latin typeface="Arial" panose="020B0604020202020204" pitchFamily="34" charset="0"/>
                <a:cs typeface="Arial" panose="020B0604020202020204" pitchFamily="34" charset="0"/>
              </a:rPr>
              <a:t>Symmetrical</a:t>
            </a:r>
            <a:endParaRPr lang="en-SG" sz="2000" dirty="0">
              <a:solidFill>
                <a:srgbClr val="FF0000"/>
              </a:solidFill>
              <a:latin typeface="Arial" panose="020B0604020202020204" pitchFamily="34" charset="0"/>
              <a:cs typeface="Arial" panose="020B0604020202020204" pitchFamily="34" charset="0"/>
            </a:endParaRPr>
          </a:p>
        </p:txBody>
      </p:sp>
      <p:sp>
        <p:nvSpPr>
          <p:cNvPr id="26" name="TextBox 25"/>
          <p:cNvSpPr txBox="1"/>
          <p:nvPr/>
        </p:nvSpPr>
        <p:spPr>
          <a:xfrm>
            <a:off x="6226472" y="4618821"/>
            <a:ext cx="1595309" cy="400110"/>
          </a:xfrm>
          <a:prstGeom prst="rect">
            <a:avLst/>
          </a:prstGeom>
          <a:noFill/>
        </p:spPr>
        <p:txBody>
          <a:bodyPr wrap="none" rtlCol="0">
            <a:spAutoFit/>
          </a:bodyPr>
          <a:lstStyle/>
          <a:p>
            <a:r>
              <a:rPr lang="en-US" sz="2000" dirty="0">
                <a:solidFill>
                  <a:srgbClr val="FF0000"/>
                </a:solidFill>
                <a:latin typeface="Arial" panose="020B0604020202020204" pitchFamily="34" charset="0"/>
                <a:cs typeface="Arial" panose="020B0604020202020204" pitchFamily="34" charset="0"/>
              </a:rPr>
              <a:t>Symmetrical</a:t>
            </a:r>
            <a:endParaRPr lang="en-SG" sz="2000" dirty="0">
              <a:solidFill>
                <a:srgbClr val="FF0000"/>
              </a:solidFill>
              <a:latin typeface="Arial" panose="020B0604020202020204" pitchFamily="34" charset="0"/>
              <a:cs typeface="Arial" panose="020B0604020202020204"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027506455"/>
              </p:ext>
            </p:extLst>
          </p:nvPr>
        </p:nvGraphicFramePr>
        <p:xfrm>
          <a:off x="2787650" y="4618038"/>
          <a:ext cx="3000375" cy="987425"/>
        </p:xfrm>
        <a:graphic>
          <a:graphicData uri="http://schemas.openxmlformats.org/presentationml/2006/ole">
            <mc:AlternateContent xmlns:mc="http://schemas.openxmlformats.org/markup-compatibility/2006">
              <mc:Choice xmlns:v="urn:schemas-microsoft-com:vml" Requires="v">
                <p:oleObj spid="_x0000_s8292" name="Equation" r:id="rId3" imgW="1777680" imgH="583920" progId="Equation.3">
                  <p:embed/>
                </p:oleObj>
              </mc:Choice>
              <mc:Fallback>
                <p:oleObj name="Equation" r:id="rId3" imgW="1777680" imgH="583920" progId="Equation.3">
                  <p:embed/>
                  <p:pic>
                    <p:nvPicPr>
                      <p:cNvPr id="0" name=""/>
                      <p:cNvPicPr/>
                      <p:nvPr/>
                    </p:nvPicPr>
                    <p:blipFill>
                      <a:blip r:embed="rId4"/>
                      <a:stretch>
                        <a:fillRect/>
                      </a:stretch>
                    </p:blipFill>
                    <p:spPr>
                      <a:xfrm>
                        <a:off x="2787650" y="4618038"/>
                        <a:ext cx="3000375" cy="987425"/>
                      </a:xfrm>
                      <a:prstGeom prst="rect">
                        <a:avLst/>
                      </a:prstGeom>
                    </p:spPr>
                  </p:pic>
                </p:oleObj>
              </mc:Fallback>
            </mc:AlternateContent>
          </a:graphicData>
        </a:graphic>
      </p:graphicFrame>
      <p:grpSp>
        <p:nvGrpSpPr>
          <p:cNvPr id="7" name="Group 6"/>
          <p:cNvGrpSpPr/>
          <p:nvPr/>
        </p:nvGrpSpPr>
        <p:grpSpPr>
          <a:xfrm>
            <a:off x="2160000" y="1362523"/>
            <a:ext cx="6936622" cy="4691605"/>
            <a:chOff x="2160000" y="1362523"/>
            <a:chExt cx="6936622" cy="4691605"/>
          </a:xfrm>
        </p:grpSpPr>
        <p:graphicFrame>
          <p:nvGraphicFramePr>
            <p:cNvPr id="14" name="Chart 13"/>
            <p:cNvGraphicFramePr>
              <a:graphicFrameLocks noChangeAspect="1"/>
            </p:cNvGraphicFramePr>
            <p:nvPr>
              <p:extLst>
                <p:ext uri="{D42A27DB-BD31-4B8C-83A1-F6EECF244321}">
                  <p14:modId xmlns:p14="http://schemas.microsoft.com/office/powerpoint/2010/main" val="1073767264"/>
                </p:ext>
              </p:extLst>
            </p:nvPr>
          </p:nvGraphicFramePr>
          <p:xfrm>
            <a:off x="2160000" y="1440000"/>
            <a:ext cx="6480000" cy="4614128"/>
          </p:xfrm>
          <a:graphic>
            <a:graphicData uri="http://schemas.openxmlformats.org/drawingml/2006/chart">
              <c:chart xmlns:c="http://schemas.openxmlformats.org/drawingml/2006/chart" xmlns:r="http://schemas.openxmlformats.org/officeDocument/2006/relationships" r:id="rId5"/>
            </a:graphicData>
          </a:graphic>
        </p:graphicFrame>
        <p:sp>
          <p:nvSpPr>
            <p:cNvPr id="24" name="TextBox 23"/>
            <p:cNvSpPr txBox="1"/>
            <p:nvPr/>
          </p:nvSpPr>
          <p:spPr>
            <a:xfrm>
              <a:off x="2573835" y="1362523"/>
              <a:ext cx="9137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y</a:t>
              </a:r>
            </a:p>
          </p:txBody>
        </p:sp>
        <p:sp>
          <p:nvSpPr>
            <p:cNvPr id="29" name="TextBox 28"/>
            <p:cNvSpPr txBox="1"/>
            <p:nvPr/>
          </p:nvSpPr>
          <p:spPr>
            <a:xfrm>
              <a:off x="8448841" y="3615766"/>
              <a:ext cx="647781" cy="246221"/>
            </a:xfrm>
            <a:prstGeom prst="rect">
              <a:avLst/>
            </a:prstGeom>
            <a:noFill/>
          </p:spPr>
          <p:txBody>
            <a:bodyPr wrap="square" lIns="0" tIns="0" rIns="0" bIns="0" rtlCol="0">
              <a:spAutoFit/>
            </a:bodyPr>
            <a:lstStyle/>
            <a:p>
              <a:r>
                <a:rPr lang="en-US" sz="1600" i="1" dirty="0">
                  <a:sym typeface="Symbol"/>
                </a:rPr>
                <a:t> </a:t>
              </a:r>
              <a:r>
                <a:rPr lang="en-SG"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sym typeface="Symbol"/>
                </a:rPr>
                <a:t>)</a:t>
              </a:r>
              <a:endParaRPr lang="en-SG"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4494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2000"/>
                                        <p:tgtEl>
                                          <p:spTgt spid="25"/>
                                        </p:tgtEl>
                                      </p:cBhvr>
                                    </p:animEffect>
                                    <p:anim calcmode="lin" valueType="num">
                                      <p:cBhvr>
                                        <p:cTn id="36" dur="2000" fill="hold"/>
                                        <p:tgtEl>
                                          <p:spTgt spid="25"/>
                                        </p:tgtEl>
                                        <p:attrNameLst>
                                          <p:attrName>ppt_w</p:attrName>
                                        </p:attrNameLst>
                                      </p:cBhvr>
                                      <p:tavLst>
                                        <p:tav tm="0" fmla="#ppt_w*sin(2.5*pi*$)">
                                          <p:val>
                                            <p:fltVal val="0"/>
                                          </p:val>
                                        </p:tav>
                                        <p:tav tm="100000">
                                          <p:val>
                                            <p:fltVal val="1"/>
                                          </p:val>
                                        </p:tav>
                                      </p:tavLst>
                                    </p:anim>
                                    <p:anim calcmode="lin" valueType="num">
                                      <p:cBhvr>
                                        <p:cTn id="37" dur="20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2000"/>
                                        <p:tgtEl>
                                          <p:spTgt spid="26"/>
                                        </p:tgtEl>
                                      </p:cBhvr>
                                    </p:animEffect>
                                    <p:anim calcmode="lin" valueType="num">
                                      <p:cBhvr>
                                        <p:cTn id="43" dur="2000" fill="hold"/>
                                        <p:tgtEl>
                                          <p:spTgt spid="26"/>
                                        </p:tgtEl>
                                        <p:attrNameLst>
                                          <p:attrName>ppt_w</p:attrName>
                                        </p:attrNameLst>
                                      </p:cBhvr>
                                      <p:tavLst>
                                        <p:tav tm="0" fmla="#ppt_w*sin(2.5*pi*$)">
                                          <p:val>
                                            <p:fltVal val="0"/>
                                          </p:val>
                                        </p:tav>
                                        <p:tav tm="100000">
                                          <p:val>
                                            <p:fltVal val="1"/>
                                          </p:val>
                                        </p:tav>
                                      </p:tavLst>
                                    </p:anim>
                                    <p:anim calcmode="lin" valueType="num">
                                      <p:cBhvr>
                                        <p:cTn id="44" dur="2000" fill="hold"/>
                                        <p:tgtEl>
                                          <p:spTgt spid="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0" grpId="0"/>
      <p:bldP spid="5" grpId="0" animBg="1"/>
      <p:bldP spid="22" grpId="0" animBg="1"/>
      <p:bldP spid="23" grpId="0" animBg="1"/>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Sine graph: </a:t>
            </a:r>
            <a:r>
              <a:rPr lang="en-US" i="1" dirty="0">
                <a:solidFill>
                  <a:srgbClr val="0309F3"/>
                </a:solidFill>
                <a:latin typeface="Times New Roman" panose="02020603050405020304" pitchFamily="18" charset="0"/>
                <a:cs typeface="Times New Roman" panose="02020603050405020304" pitchFamily="18" charset="0"/>
              </a:rPr>
              <a:t>y</a:t>
            </a:r>
            <a:r>
              <a:rPr lang="en-US" dirty="0">
                <a:solidFill>
                  <a:srgbClr val="0309F3"/>
                </a:solidFill>
                <a:latin typeface="Times New Roman" panose="02020603050405020304" pitchFamily="18" charset="0"/>
                <a:cs typeface="Times New Roman" panose="02020603050405020304" pitchFamily="18" charset="0"/>
              </a:rPr>
              <a:t> = </a:t>
            </a:r>
            <a:r>
              <a:rPr lang="en-US" i="1" dirty="0">
                <a:solidFill>
                  <a:srgbClr val="0309F3"/>
                </a:solidFill>
                <a:latin typeface="Times New Roman" panose="02020603050405020304" pitchFamily="18" charset="0"/>
                <a:cs typeface="Times New Roman" panose="02020603050405020304" pitchFamily="18" charset="0"/>
              </a:rPr>
              <a:t>A </a:t>
            </a:r>
            <a:r>
              <a:rPr lang="en-US" dirty="0">
                <a:solidFill>
                  <a:srgbClr val="0309F3"/>
                </a:solidFill>
                <a:latin typeface="Times New Roman" panose="02020603050405020304" pitchFamily="18" charset="0"/>
                <a:cs typeface="Times New Roman" panose="02020603050405020304" pitchFamily="18" charset="0"/>
              </a:rPr>
              <a:t>sin</a:t>
            </a:r>
            <a:r>
              <a:rPr lang="en-US" i="1" dirty="0">
                <a:solidFill>
                  <a:srgbClr val="0309F3"/>
                </a:solidFill>
                <a:sym typeface="Symbol"/>
              </a:rPr>
              <a:t></a:t>
            </a:r>
            <a:endParaRPr lang="en-SG" dirty="0">
              <a:solidFill>
                <a:srgbClr val="0309F3"/>
              </a:solidFill>
            </a:endParaRPr>
          </a:p>
        </p:txBody>
      </p:sp>
      <p:sp>
        <p:nvSpPr>
          <p:cNvPr id="3" name="Content Placeholder 2"/>
          <p:cNvSpPr>
            <a:spLocks noGrp="1"/>
          </p:cNvSpPr>
          <p:nvPr>
            <p:ph sz="quarter" idx="13"/>
          </p:nvPr>
        </p:nvSpPr>
        <p:spPr/>
        <p:txBody>
          <a:bodyPr/>
          <a:lstStyle/>
          <a:p>
            <a:endParaRPr lang="en-SG" dirty="0"/>
          </a:p>
          <a:p>
            <a:endParaRPr lang="en-SG" dirty="0"/>
          </a:p>
          <a:p>
            <a:endParaRPr lang="en-SG" dirty="0"/>
          </a:p>
          <a:p>
            <a:endParaRPr lang="en-SG" dirty="0"/>
          </a:p>
          <a:p>
            <a:endParaRPr lang="en-SG" dirty="0"/>
          </a:p>
          <a:p>
            <a:endParaRPr lang="en-SG" dirty="0"/>
          </a:p>
          <a:p>
            <a:endParaRPr lang="en-SG" dirty="0"/>
          </a:p>
          <a:p>
            <a:pPr marL="342900" lvl="1" indent="-342900">
              <a:lnSpc>
                <a:spcPct val="120000"/>
              </a:lnSpc>
            </a:pPr>
            <a:r>
              <a:rPr lang="en-US" i="1" dirty="0">
                <a:solidFill>
                  <a:srgbClr val="FF0000"/>
                </a:solidFill>
                <a:latin typeface="Times New Roman" panose="02020603050405020304" pitchFamily="18" charset="0"/>
                <a:cs typeface="Times New Roman" panose="02020603050405020304" pitchFamily="18" charset="0"/>
              </a:rPr>
              <a:t>A</a:t>
            </a:r>
            <a:r>
              <a:rPr lang="en-US" dirty="0">
                <a:latin typeface="Arial" panose="020B0604020202020204" pitchFamily="34" charset="0"/>
                <a:cs typeface="Arial" panose="020B0604020202020204" pitchFamily="34" charset="0"/>
              </a:rPr>
              <a:t> affects the </a:t>
            </a:r>
            <a:r>
              <a:rPr lang="en-US" dirty="0">
                <a:solidFill>
                  <a:srgbClr val="FF0000"/>
                </a:solidFill>
                <a:latin typeface="Arial" panose="020B0604020202020204" pitchFamily="34" charset="0"/>
                <a:cs typeface="Arial" panose="020B0604020202020204" pitchFamily="34" charset="0"/>
              </a:rPr>
              <a:t>amplitude </a:t>
            </a:r>
            <a:r>
              <a:rPr lang="en-US" dirty="0">
                <a:latin typeface="Arial" panose="020B0604020202020204" pitchFamily="34" charset="0"/>
                <a:cs typeface="Arial" panose="020B0604020202020204" pitchFamily="34" charset="0"/>
              </a:rPr>
              <a:t>of the sine graph</a:t>
            </a:r>
          </a:p>
          <a:p>
            <a:pPr marL="342900" lvl="1" indent="-342900">
              <a:lnSpc>
                <a:spcPct val="120000"/>
              </a:lnSpc>
            </a:pPr>
            <a:r>
              <a:rPr lang="en-US" dirty="0">
                <a:latin typeface="Arial" panose="020B0604020202020204" pitchFamily="34" charset="0"/>
                <a:cs typeface="Arial" panose="020B0604020202020204" pitchFamily="34" charset="0"/>
              </a:rPr>
              <a:t>The amplitude of </a:t>
            </a:r>
            <a:r>
              <a:rPr lang="en-US" i="1" dirty="0">
                <a:solidFill>
                  <a:srgbClr val="FF0000"/>
                </a:solidFill>
                <a:latin typeface="Times New Roman" panose="02020603050405020304" pitchFamily="18" charset="0"/>
                <a:cs typeface="Times New Roman" panose="02020603050405020304" pitchFamily="18" charset="0"/>
              </a:rPr>
              <a:t>y</a:t>
            </a:r>
            <a:r>
              <a:rPr lang="en-US" dirty="0">
                <a:solidFill>
                  <a:srgbClr val="FF0000"/>
                </a:solidFill>
                <a:latin typeface="Times New Roman" panose="02020603050405020304" pitchFamily="18" charset="0"/>
                <a:cs typeface="Times New Roman" panose="02020603050405020304" pitchFamily="18" charset="0"/>
              </a:rPr>
              <a:t> = 2 sin</a:t>
            </a:r>
            <a:r>
              <a:rPr lang="en-US" i="1" dirty="0">
                <a:solidFill>
                  <a:srgbClr val="FF0000"/>
                </a:solidFill>
                <a:sym typeface="Symbol"/>
              </a:rPr>
              <a:t> </a:t>
            </a:r>
            <a:r>
              <a:rPr lang="en-US" dirty="0">
                <a:latin typeface="Arial" panose="020B0604020202020204" pitchFamily="34" charset="0"/>
                <a:cs typeface="Arial" panose="020B0604020202020204" pitchFamily="34" charset="0"/>
              </a:rPr>
              <a:t>is </a:t>
            </a:r>
            <a:r>
              <a:rPr lang="en-US" dirty="0">
                <a:latin typeface="Times New Roman" panose="02020603050405020304" pitchFamily="18" charset="0"/>
                <a:cs typeface="Times New Roman" panose="02020603050405020304" pitchFamily="18" charset="0"/>
              </a:rPr>
              <a:t>2</a:t>
            </a:r>
            <a:r>
              <a:rPr lang="en-US" dirty="0">
                <a:latin typeface="Arial" panose="020B0604020202020204" pitchFamily="34" charset="0"/>
                <a:cs typeface="Arial" panose="020B0604020202020204" pitchFamily="34" charset="0"/>
              </a:rPr>
              <a:t> times that of </a:t>
            </a:r>
            <a:r>
              <a:rPr lang="en-US" i="1" dirty="0">
                <a:solidFill>
                  <a:srgbClr val="0309F3"/>
                </a:solidFill>
                <a:latin typeface="Times New Roman" panose="02020603050405020304" pitchFamily="18" charset="0"/>
                <a:cs typeface="Times New Roman" panose="02020603050405020304" pitchFamily="18" charset="0"/>
              </a:rPr>
              <a:t>y</a:t>
            </a:r>
            <a:r>
              <a:rPr lang="en-US" dirty="0">
                <a:solidFill>
                  <a:srgbClr val="0309F3"/>
                </a:solidFill>
                <a:latin typeface="Times New Roman" panose="02020603050405020304" pitchFamily="18" charset="0"/>
                <a:cs typeface="Times New Roman" panose="02020603050405020304" pitchFamily="18" charset="0"/>
              </a:rPr>
              <a:t> = sin</a:t>
            </a:r>
            <a:r>
              <a:rPr lang="en-US" i="1" dirty="0">
                <a:solidFill>
                  <a:srgbClr val="0309F3"/>
                </a:solidFill>
                <a:sym typeface="Symbol"/>
              </a:rPr>
              <a:t></a:t>
            </a:r>
            <a:r>
              <a:rPr lang="en-US" dirty="0">
                <a:latin typeface="Arial" panose="020B0604020202020204" pitchFamily="34" charset="0"/>
                <a:cs typeface="Arial" panose="020B0604020202020204" pitchFamily="34" charset="0"/>
              </a:rPr>
              <a:t>.</a:t>
            </a:r>
          </a:p>
          <a:p>
            <a:pPr marL="342900" lvl="1" indent="-342900">
              <a:lnSpc>
                <a:spcPct val="120000"/>
              </a:lnSpc>
            </a:pPr>
            <a:r>
              <a:rPr lang="en-US" dirty="0">
                <a:latin typeface="Arial" panose="020B0604020202020204" pitchFamily="34" charset="0"/>
                <a:cs typeface="Arial" panose="020B0604020202020204" pitchFamily="34" charset="0"/>
              </a:rPr>
              <a:t>The amplitude of </a:t>
            </a:r>
            <a:r>
              <a:rPr lang="en-US" i="1" dirty="0">
                <a:solidFill>
                  <a:srgbClr val="6DB310"/>
                </a:solidFill>
                <a:latin typeface="Times New Roman" panose="02020603050405020304" pitchFamily="18" charset="0"/>
                <a:cs typeface="Times New Roman" panose="02020603050405020304" pitchFamily="18" charset="0"/>
              </a:rPr>
              <a:t>y</a:t>
            </a:r>
            <a:r>
              <a:rPr lang="en-US" dirty="0">
                <a:solidFill>
                  <a:srgbClr val="6DB310"/>
                </a:solidFill>
                <a:latin typeface="Times New Roman" panose="02020603050405020304" pitchFamily="18" charset="0"/>
                <a:cs typeface="Times New Roman" panose="02020603050405020304" pitchFamily="18" charset="0"/>
              </a:rPr>
              <a:t> = 0.5 sin</a:t>
            </a:r>
            <a:r>
              <a:rPr lang="en-US" i="1" dirty="0">
                <a:solidFill>
                  <a:srgbClr val="6DB310"/>
                </a:solidFill>
                <a:sym typeface="Symbol"/>
              </a:rPr>
              <a:t> </a:t>
            </a:r>
            <a:r>
              <a:rPr lang="en-US" dirty="0">
                <a:latin typeface="Arial" panose="020B0604020202020204" pitchFamily="34" charset="0"/>
                <a:cs typeface="Arial" panose="020B0604020202020204" pitchFamily="34" charset="0"/>
              </a:rPr>
              <a:t>is </a:t>
            </a:r>
            <a:r>
              <a:rPr lang="en-US" dirty="0">
                <a:latin typeface="Times New Roman" panose="02020603050405020304" pitchFamily="18" charset="0"/>
                <a:cs typeface="Times New Roman" panose="02020603050405020304" pitchFamily="18" charset="0"/>
              </a:rPr>
              <a:t>0.5</a:t>
            </a:r>
            <a:r>
              <a:rPr lang="en-US" dirty="0">
                <a:latin typeface="Arial" panose="020B0604020202020204" pitchFamily="34" charset="0"/>
                <a:cs typeface="Arial" panose="020B0604020202020204" pitchFamily="34" charset="0"/>
              </a:rPr>
              <a:t> times that of </a:t>
            </a:r>
            <a:r>
              <a:rPr lang="en-US" i="1" dirty="0">
                <a:solidFill>
                  <a:srgbClr val="0309F3"/>
                </a:solidFill>
                <a:latin typeface="Times New Roman" panose="02020603050405020304" pitchFamily="18" charset="0"/>
                <a:cs typeface="Times New Roman" panose="02020603050405020304" pitchFamily="18" charset="0"/>
              </a:rPr>
              <a:t>y</a:t>
            </a:r>
            <a:r>
              <a:rPr lang="en-US" dirty="0">
                <a:solidFill>
                  <a:srgbClr val="0309F3"/>
                </a:solidFill>
                <a:latin typeface="Times New Roman" panose="02020603050405020304" pitchFamily="18" charset="0"/>
                <a:cs typeface="Times New Roman" panose="02020603050405020304" pitchFamily="18" charset="0"/>
              </a:rPr>
              <a:t> = sin</a:t>
            </a:r>
            <a:r>
              <a:rPr lang="en-US" i="1" dirty="0">
                <a:solidFill>
                  <a:srgbClr val="0309F3"/>
                </a:solidFill>
                <a:sym typeface="Symbol"/>
              </a:rPr>
              <a:t></a:t>
            </a:r>
            <a:r>
              <a:rPr lang="en-US" dirty="0">
                <a:latin typeface="Arial" panose="020B0604020202020204" pitchFamily="34" charset="0"/>
                <a:cs typeface="Arial" panose="020B0604020202020204" pitchFamily="34" charset="0"/>
              </a:rPr>
              <a:t>.</a:t>
            </a:r>
          </a:p>
          <a:p>
            <a:pPr marL="342900" lvl="1" indent="-342900">
              <a:lnSpc>
                <a:spcPct val="120000"/>
              </a:lnSpc>
            </a:pPr>
            <a:r>
              <a:rPr lang="en-US" dirty="0">
                <a:latin typeface="Arial" panose="020B0604020202020204" pitchFamily="34" charset="0"/>
                <a:cs typeface="Arial" panose="020B0604020202020204" pitchFamily="34" charset="0"/>
              </a:rPr>
              <a:t>The graph of </a:t>
            </a:r>
            <a:r>
              <a:rPr lang="en-US" i="1" dirty="0">
                <a:solidFill>
                  <a:srgbClr val="CDD040"/>
                </a:solidFill>
                <a:latin typeface="Times New Roman" panose="02020603050405020304" pitchFamily="18" charset="0"/>
                <a:cs typeface="Times New Roman" panose="02020603050405020304" pitchFamily="18" charset="0"/>
              </a:rPr>
              <a:t>y</a:t>
            </a:r>
            <a:r>
              <a:rPr lang="en-US" dirty="0">
                <a:solidFill>
                  <a:srgbClr val="CDD040"/>
                </a:solidFill>
                <a:latin typeface="Times New Roman" panose="02020603050405020304" pitchFamily="18" charset="0"/>
                <a:cs typeface="Times New Roman" panose="02020603050405020304" pitchFamily="18" charset="0"/>
              </a:rPr>
              <a:t> = –sin</a:t>
            </a:r>
            <a:r>
              <a:rPr lang="en-US" i="1" dirty="0">
                <a:solidFill>
                  <a:srgbClr val="CDD040"/>
                </a:solidFill>
                <a:sym typeface="Symbol"/>
              </a:rPr>
              <a:t> </a:t>
            </a:r>
            <a:r>
              <a:rPr lang="en-US" dirty="0">
                <a:solidFill>
                  <a:srgbClr val="CDD04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the image of that of </a:t>
            </a:r>
            <a:r>
              <a:rPr lang="en-US" i="1" dirty="0">
                <a:solidFill>
                  <a:srgbClr val="0309F3"/>
                </a:solidFill>
                <a:latin typeface="Times New Roman" panose="02020603050405020304" pitchFamily="18" charset="0"/>
                <a:cs typeface="Times New Roman" panose="02020603050405020304" pitchFamily="18" charset="0"/>
              </a:rPr>
              <a:t>y</a:t>
            </a:r>
            <a:r>
              <a:rPr lang="en-US" dirty="0">
                <a:solidFill>
                  <a:srgbClr val="0309F3"/>
                </a:solidFill>
                <a:latin typeface="Times New Roman" panose="02020603050405020304" pitchFamily="18" charset="0"/>
                <a:cs typeface="Times New Roman" panose="02020603050405020304" pitchFamily="18" charset="0"/>
              </a:rPr>
              <a:t> = sin</a:t>
            </a:r>
            <a:r>
              <a:rPr lang="en-US" i="1" dirty="0">
                <a:solidFill>
                  <a:srgbClr val="0309F3"/>
                </a:solidFill>
                <a:sym typeface="Symbol"/>
              </a:rPr>
              <a:t>  </a:t>
            </a:r>
            <a:r>
              <a:rPr lang="en-US" dirty="0">
                <a:latin typeface="Arial" panose="020B0604020202020204" pitchFamily="34" charset="0"/>
                <a:cs typeface="Arial" panose="020B0604020202020204" pitchFamily="34" charset="0"/>
              </a:rPr>
              <a:t>along the horizontal axis.</a:t>
            </a:r>
          </a:p>
          <a:p>
            <a:pPr marL="342900" lvl="1" indent="-342900">
              <a:lnSpc>
                <a:spcPct val="120000"/>
              </a:lnSpc>
            </a:pPr>
            <a:r>
              <a:rPr lang="en-US" dirty="0">
                <a:latin typeface="Arial" panose="020B0604020202020204" pitchFamily="34" charset="0"/>
                <a:cs typeface="Arial" panose="020B0604020202020204" pitchFamily="34" charset="0"/>
              </a:rPr>
              <a:t>The number of cycles remains unchanged and there is no shift along the horizontal axis or </a:t>
            </a:r>
            <a:r>
              <a:rPr lang="en-US" i="1" dirty="0">
                <a:latin typeface="Times New Roman" panose="02020603050405020304" pitchFamily="18" charset="0"/>
                <a:cs typeface="Times New Roman" panose="02020603050405020304" pitchFamily="18" charset="0"/>
              </a:rPr>
              <a:t>y</a:t>
            </a:r>
            <a:r>
              <a:rPr lang="en-US" dirty="0">
                <a:latin typeface="Arial" panose="020B0604020202020204" pitchFamily="34" charset="0"/>
                <a:cs typeface="Arial" panose="020B0604020202020204" pitchFamily="34" charset="0"/>
              </a:rPr>
              <a:t>-axis.</a:t>
            </a:r>
          </a:p>
          <a:p>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226" y="1066136"/>
            <a:ext cx="6050195" cy="3021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3111348" y="1544963"/>
            <a:ext cx="841897" cy="338554"/>
          </a:xfrm>
          <a:prstGeom prst="rect">
            <a:avLst/>
          </a:prstGeom>
        </p:spPr>
        <p:txBody>
          <a:bodyPr wrap="none">
            <a:spAutoFit/>
          </a:bodyPr>
          <a:lstStyle/>
          <a:p>
            <a:r>
              <a:rPr lang="en-US" sz="1600" i="1" dirty="0">
                <a:solidFill>
                  <a:srgbClr val="0309F3"/>
                </a:solidFill>
                <a:latin typeface="Times New Roman" panose="02020603050405020304" pitchFamily="18" charset="0"/>
                <a:cs typeface="Times New Roman" panose="02020603050405020304" pitchFamily="18" charset="0"/>
              </a:rPr>
              <a:t>y</a:t>
            </a:r>
            <a:r>
              <a:rPr lang="en-US" sz="1600" dirty="0">
                <a:solidFill>
                  <a:srgbClr val="0309F3"/>
                </a:solidFill>
                <a:latin typeface="Times New Roman" panose="02020603050405020304" pitchFamily="18" charset="0"/>
                <a:cs typeface="Times New Roman" panose="02020603050405020304" pitchFamily="18" charset="0"/>
              </a:rPr>
              <a:t> = sin</a:t>
            </a:r>
            <a:r>
              <a:rPr lang="en-US" sz="1600" i="1" dirty="0">
                <a:solidFill>
                  <a:srgbClr val="0309F3"/>
                </a:solidFill>
                <a:sym typeface="Symbol"/>
              </a:rPr>
              <a:t></a:t>
            </a:r>
            <a:endParaRPr lang="en-SG" sz="1600" dirty="0">
              <a:solidFill>
                <a:srgbClr val="0309F3"/>
              </a:solidFill>
            </a:endParaRPr>
          </a:p>
        </p:txBody>
      </p:sp>
      <p:sp>
        <p:nvSpPr>
          <p:cNvPr id="22" name="Rectangle 21"/>
          <p:cNvSpPr/>
          <p:nvPr/>
        </p:nvSpPr>
        <p:spPr>
          <a:xfrm>
            <a:off x="2985220" y="926182"/>
            <a:ext cx="995785" cy="338554"/>
          </a:xfrm>
          <a:prstGeom prst="rect">
            <a:avLst/>
          </a:prstGeom>
        </p:spPr>
        <p:txBody>
          <a:bodyPr wrap="none">
            <a:spAutoFit/>
          </a:bodyPr>
          <a:lstStyle/>
          <a:p>
            <a:r>
              <a:rPr lang="en-US" sz="1600" i="1" dirty="0">
                <a:solidFill>
                  <a:srgbClr val="FF0000"/>
                </a:solidFill>
                <a:latin typeface="Times New Roman" panose="02020603050405020304" pitchFamily="18" charset="0"/>
                <a:cs typeface="Times New Roman" panose="02020603050405020304" pitchFamily="18" charset="0"/>
              </a:rPr>
              <a:t>y</a:t>
            </a:r>
            <a:r>
              <a:rPr lang="en-US" sz="1600" dirty="0">
                <a:solidFill>
                  <a:srgbClr val="FF0000"/>
                </a:solidFill>
                <a:latin typeface="Times New Roman" panose="02020603050405020304" pitchFamily="18" charset="0"/>
                <a:cs typeface="Times New Roman" panose="02020603050405020304" pitchFamily="18" charset="0"/>
              </a:rPr>
              <a:t> = 2 sin</a:t>
            </a:r>
            <a:r>
              <a:rPr lang="en-US" sz="1600" i="1" dirty="0">
                <a:solidFill>
                  <a:srgbClr val="FF0000"/>
                </a:solidFill>
                <a:sym typeface="Symbol"/>
              </a:rPr>
              <a:t></a:t>
            </a:r>
            <a:endParaRPr lang="en-SG" sz="1600" dirty="0">
              <a:solidFill>
                <a:srgbClr val="FF000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811794" y="1960480"/>
            <a:ext cx="1149674" cy="338554"/>
          </a:xfrm>
          <a:prstGeom prst="rect">
            <a:avLst/>
          </a:prstGeom>
        </p:spPr>
        <p:txBody>
          <a:bodyPr wrap="none">
            <a:spAutoFit/>
          </a:bodyPr>
          <a:lstStyle/>
          <a:p>
            <a:r>
              <a:rPr lang="en-US" sz="1600" i="1" dirty="0">
                <a:solidFill>
                  <a:srgbClr val="6DB310"/>
                </a:solidFill>
                <a:latin typeface="Times New Roman" panose="02020603050405020304" pitchFamily="18" charset="0"/>
                <a:cs typeface="Times New Roman" panose="02020603050405020304" pitchFamily="18" charset="0"/>
              </a:rPr>
              <a:t>y</a:t>
            </a:r>
            <a:r>
              <a:rPr lang="en-US" sz="1600" dirty="0">
                <a:solidFill>
                  <a:srgbClr val="6DB310"/>
                </a:solidFill>
                <a:latin typeface="Times New Roman" panose="02020603050405020304" pitchFamily="18" charset="0"/>
                <a:cs typeface="Times New Roman" panose="02020603050405020304" pitchFamily="18" charset="0"/>
              </a:rPr>
              <a:t> = 0.5 sin</a:t>
            </a:r>
            <a:r>
              <a:rPr lang="en-US" sz="1600" i="1" dirty="0">
                <a:solidFill>
                  <a:srgbClr val="6DB310"/>
                </a:solidFill>
                <a:sym typeface="Symbol"/>
              </a:rPr>
              <a:t></a:t>
            </a:r>
            <a:endParaRPr lang="en-SG" sz="1600" dirty="0">
              <a:solidFill>
                <a:srgbClr val="00B05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2999298" y="3258149"/>
            <a:ext cx="944489" cy="338554"/>
          </a:xfrm>
          <a:prstGeom prst="rect">
            <a:avLst/>
          </a:prstGeom>
        </p:spPr>
        <p:txBody>
          <a:bodyPr wrap="none">
            <a:spAutoFit/>
          </a:bodyPr>
          <a:lstStyle/>
          <a:p>
            <a:r>
              <a:rPr lang="en-US" sz="1600" i="1" dirty="0">
                <a:solidFill>
                  <a:srgbClr val="CDD040"/>
                </a:solidFill>
                <a:latin typeface="Times New Roman" panose="02020603050405020304" pitchFamily="18" charset="0"/>
                <a:cs typeface="Times New Roman" panose="02020603050405020304" pitchFamily="18" charset="0"/>
              </a:rPr>
              <a:t>y</a:t>
            </a:r>
            <a:r>
              <a:rPr lang="en-US" sz="1600" dirty="0">
                <a:solidFill>
                  <a:srgbClr val="CDD040"/>
                </a:solidFill>
                <a:latin typeface="Times New Roman" panose="02020603050405020304" pitchFamily="18" charset="0"/>
                <a:cs typeface="Times New Roman" panose="02020603050405020304" pitchFamily="18" charset="0"/>
              </a:rPr>
              <a:t> = –sin</a:t>
            </a:r>
            <a:r>
              <a:rPr lang="en-US" sz="1600" i="1" dirty="0">
                <a:solidFill>
                  <a:srgbClr val="CDD040"/>
                </a:solidFill>
                <a:sym typeface="Symbol"/>
              </a:rPr>
              <a:t></a:t>
            </a:r>
            <a:endParaRPr lang="en-SG" sz="1600" dirty="0">
              <a:solidFill>
                <a:srgbClr val="CDD04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7545714" y="2418449"/>
            <a:ext cx="647781" cy="246221"/>
          </a:xfrm>
          <a:prstGeom prst="rect">
            <a:avLst/>
          </a:prstGeom>
          <a:noFill/>
        </p:spPr>
        <p:txBody>
          <a:bodyPr wrap="square" lIns="0" tIns="0" rIns="0" bIns="0" rtlCol="0">
            <a:spAutoFit/>
          </a:bodyPr>
          <a:lstStyle/>
          <a:p>
            <a:r>
              <a:rPr lang="en-US" sz="1600" i="1" dirty="0">
                <a:sym typeface="Symbol"/>
              </a:rPr>
              <a:t> </a:t>
            </a:r>
            <a:r>
              <a:rPr lang="en-SG"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sym typeface="Symbol"/>
              </a:rPr>
              <a:t>)</a:t>
            </a:r>
            <a:endParaRPr lang="en-SG" sz="16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2023861" y="886590"/>
            <a:ext cx="9137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y</a:t>
            </a:r>
          </a:p>
        </p:txBody>
      </p:sp>
    </p:spTree>
    <p:extLst>
      <p:ext uri="{BB962C8B-B14F-4D97-AF65-F5344CB8AC3E}">
        <p14:creationId xmlns:p14="http://schemas.microsoft.com/office/powerpoint/2010/main" val="29711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4"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175" y="1055307"/>
            <a:ext cx="5361366" cy="2677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3"/>
          </p:nvPr>
        </p:nvSpPr>
        <p:spPr/>
        <p:txBody>
          <a:bodyPr/>
          <a:lstStyle/>
          <a:p>
            <a:endParaRPr lang="en-SG" dirty="0"/>
          </a:p>
          <a:p>
            <a:endParaRPr lang="en-SG" dirty="0"/>
          </a:p>
          <a:p>
            <a:endParaRPr lang="en-SG" dirty="0"/>
          </a:p>
          <a:p>
            <a:endParaRPr lang="en-SG" dirty="0"/>
          </a:p>
          <a:p>
            <a:endParaRPr lang="en-SG" dirty="0"/>
          </a:p>
          <a:p>
            <a:endParaRPr lang="en-SG" dirty="0"/>
          </a:p>
          <a:p>
            <a:pPr marL="342900" lvl="1" indent="-342900">
              <a:lnSpc>
                <a:spcPct val="120000"/>
              </a:lnSpc>
            </a:pPr>
            <a:r>
              <a:rPr lang="en-US" i="1" dirty="0">
                <a:solidFill>
                  <a:srgbClr val="FF0000"/>
                </a:solidFill>
                <a:latin typeface="Times New Roman" panose="02020603050405020304" pitchFamily="18" charset="0"/>
                <a:cs typeface="Times New Roman" panose="02020603050405020304" pitchFamily="18" charset="0"/>
              </a:rPr>
              <a:t>B</a:t>
            </a:r>
            <a:r>
              <a:rPr lang="en-US" dirty="0">
                <a:cs typeface="Times New Roman" pitchFamily="18" charset="0"/>
              </a:rPr>
              <a:t> </a:t>
            </a:r>
            <a:r>
              <a:rPr lang="en-US" dirty="0">
                <a:cs typeface="Arial" pitchFamily="34" charset="0"/>
              </a:rPr>
              <a:t>affects the </a:t>
            </a:r>
            <a:r>
              <a:rPr lang="en-US" dirty="0">
                <a:solidFill>
                  <a:srgbClr val="FF0000"/>
                </a:solidFill>
                <a:cs typeface="Arial" pitchFamily="34" charset="0"/>
              </a:rPr>
              <a:t>number of cycles </a:t>
            </a:r>
            <a:r>
              <a:rPr lang="en-US" dirty="0">
                <a:cs typeface="Arial" pitchFamily="34" charset="0"/>
              </a:rPr>
              <a:t>of the sine graph for </a:t>
            </a:r>
            <a:r>
              <a:rPr lang="en-US" dirty="0">
                <a:solidFill>
                  <a:srgbClr val="FF0000"/>
                </a:solidFill>
                <a:latin typeface="Times New Roman" panose="02020603050405020304" pitchFamily="18" charset="0"/>
                <a:cs typeface="Times New Roman" panose="02020603050405020304" pitchFamily="18" charset="0"/>
              </a:rPr>
              <a:t>0</a:t>
            </a:r>
            <a:r>
              <a:rPr lang="en-US" dirty="0">
                <a:solidFill>
                  <a:srgbClr val="FF0000"/>
                </a:solidFill>
                <a:latin typeface="Times New Roman" panose="02020603050405020304" pitchFamily="18" charset="0"/>
                <a:cs typeface="Times New Roman" panose="02020603050405020304" pitchFamily="18" charset="0"/>
                <a:sym typeface="Symbol"/>
              </a:rPr>
              <a:t> </a:t>
            </a:r>
            <a:r>
              <a:rPr lang="en-US" i="1" dirty="0">
                <a:solidFill>
                  <a:srgbClr val="FF0000"/>
                </a:solidFill>
                <a:latin typeface="Times New Roman" panose="02020603050405020304" pitchFamily="18" charset="0"/>
                <a:cs typeface="Times New Roman" panose="02020603050405020304" pitchFamily="18" charset="0"/>
                <a:sym typeface="Symbol"/>
              </a:rPr>
              <a:t> </a:t>
            </a:r>
            <a:r>
              <a:rPr lang="en-US" dirty="0">
                <a:solidFill>
                  <a:srgbClr val="FF0000"/>
                </a:solidFill>
                <a:latin typeface="Times New Roman" panose="02020603050405020304" pitchFamily="18" charset="0"/>
                <a:cs typeface="Times New Roman" panose="02020603050405020304" pitchFamily="18" charset="0"/>
                <a:sym typeface="Symbol"/>
              </a:rPr>
              <a:t></a:t>
            </a:r>
            <a:r>
              <a:rPr lang="en-US" dirty="0">
                <a:solidFill>
                  <a:srgbClr val="FF0000"/>
                </a:solidFill>
                <a:latin typeface="Times New Roman" panose="02020603050405020304" pitchFamily="18" charset="0"/>
                <a:cs typeface="Times New Roman" panose="02020603050405020304" pitchFamily="18" charset="0"/>
              </a:rPr>
              <a:t> 360</a:t>
            </a:r>
            <a:r>
              <a:rPr lang="en-US" dirty="0">
                <a:solidFill>
                  <a:srgbClr val="FF0000"/>
                </a:solidFill>
                <a:latin typeface="Times New Roman" panose="02020603050405020304" pitchFamily="18" charset="0"/>
                <a:cs typeface="Times New Roman" panose="02020603050405020304" pitchFamily="18" charset="0"/>
                <a:sym typeface="Symbol"/>
              </a:rPr>
              <a:t></a:t>
            </a:r>
            <a:endParaRPr lang="en-US" dirty="0">
              <a:solidFill>
                <a:srgbClr val="FF0000"/>
              </a:solidFill>
              <a:latin typeface="Times New Roman" panose="02020603050405020304" pitchFamily="18" charset="0"/>
              <a:cs typeface="Times New Roman" panose="02020603050405020304" pitchFamily="18" charset="0"/>
            </a:endParaRPr>
          </a:p>
          <a:p>
            <a:pPr marL="342900" lvl="1" indent="-342900">
              <a:lnSpc>
                <a:spcPct val="120000"/>
              </a:lnSpc>
            </a:pPr>
            <a:r>
              <a:rPr lang="en-US" dirty="0">
                <a:cs typeface="Arial" pitchFamily="34" charset="0"/>
              </a:rPr>
              <a:t>The number of cycles for </a:t>
            </a:r>
            <a:r>
              <a:rPr lang="en-US" i="1" dirty="0">
                <a:solidFill>
                  <a:srgbClr val="FF0000"/>
                </a:solidFill>
                <a:latin typeface="Times New Roman" panose="02020603050405020304" pitchFamily="18" charset="0"/>
                <a:cs typeface="Times New Roman" panose="02020603050405020304" pitchFamily="18" charset="0"/>
              </a:rPr>
              <a:t>y</a:t>
            </a:r>
            <a:r>
              <a:rPr lang="en-US" dirty="0">
                <a:solidFill>
                  <a:srgbClr val="FF0000"/>
                </a:solidFill>
                <a:latin typeface="Times New Roman" panose="02020603050405020304" pitchFamily="18" charset="0"/>
                <a:cs typeface="Times New Roman" panose="02020603050405020304" pitchFamily="18" charset="0"/>
              </a:rPr>
              <a:t> = sin3</a:t>
            </a:r>
            <a:r>
              <a:rPr lang="en-US" i="1" dirty="0">
                <a:solidFill>
                  <a:srgbClr val="FF0000"/>
                </a:solidFill>
                <a:latin typeface="Times New Roman" panose="02020603050405020304" pitchFamily="18" charset="0"/>
                <a:cs typeface="Times New Roman" panose="02020603050405020304" pitchFamily="18" charset="0"/>
                <a:sym typeface="Symbol"/>
              </a:rPr>
              <a:t>  </a:t>
            </a:r>
            <a:r>
              <a:rPr lang="en-US" dirty="0">
                <a:cs typeface="Arial" pitchFamily="34" charset="0"/>
              </a:rPr>
              <a:t>is </a:t>
            </a:r>
            <a:r>
              <a:rPr lang="en-US" dirty="0">
                <a:latin typeface="Times New Roman" panose="02020603050405020304" pitchFamily="18" charset="0"/>
                <a:cs typeface="Times New Roman" panose="02020603050405020304" pitchFamily="18" charset="0"/>
              </a:rPr>
              <a:t>3</a:t>
            </a:r>
            <a:r>
              <a:rPr lang="en-US" dirty="0">
                <a:cs typeface="Arial" pitchFamily="34" charset="0"/>
              </a:rPr>
              <a:t> times that of </a:t>
            </a:r>
            <a:r>
              <a:rPr lang="en-US" i="1" dirty="0">
                <a:solidFill>
                  <a:srgbClr val="0309F3"/>
                </a:solidFill>
                <a:latin typeface="Times New Roman" panose="02020603050405020304" pitchFamily="18" charset="0"/>
                <a:cs typeface="Times New Roman" panose="02020603050405020304" pitchFamily="18" charset="0"/>
              </a:rPr>
              <a:t>y</a:t>
            </a:r>
            <a:r>
              <a:rPr lang="en-US" dirty="0">
                <a:solidFill>
                  <a:srgbClr val="0309F3"/>
                </a:solidFill>
                <a:latin typeface="Times New Roman" panose="02020603050405020304" pitchFamily="18" charset="0"/>
                <a:cs typeface="Times New Roman" panose="02020603050405020304" pitchFamily="18" charset="0"/>
              </a:rPr>
              <a:t> = sin</a:t>
            </a:r>
            <a:r>
              <a:rPr lang="en-US" i="1" dirty="0">
                <a:solidFill>
                  <a:srgbClr val="0309F3"/>
                </a:solidFill>
                <a:sym typeface="Symbol"/>
              </a:rPr>
              <a:t></a:t>
            </a:r>
            <a:r>
              <a:rPr lang="en-US" dirty="0">
                <a:cs typeface="Times New Roman" pitchFamily="18" charset="0"/>
              </a:rPr>
              <a:t>. </a:t>
            </a:r>
          </a:p>
          <a:p>
            <a:pPr marL="342900" lvl="1" indent="-342900">
              <a:lnSpc>
                <a:spcPct val="120000"/>
              </a:lnSpc>
            </a:pPr>
            <a:r>
              <a:rPr lang="en-US" dirty="0">
                <a:cs typeface="Arial" pitchFamily="34" charset="0"/>
              </a:rPr>
              <a:t>The amplitude remains unchanged and there is no shift along any axis.</a:t>
            </a:r>
          </a:p>
          <a:p>
            <a:pPr marL="342900" lvl="1" indent="-342900">
              <a:lnSpc>
                <a:spcPct val="120000"/>
              </a:lnSpc>
            </a:pPr>
            <a:r>
              <a:rPr lang="en-US" dirty="0">
                <a:cs typeface="Arial" pitchFamily="34" charset="0"/>
              </a:rPr>
              <a:t>Also, 		 </a:t>
            </a:r>
            <a:r>
              <a:rPr lang="en-SG" dirty="0">
                <a:latin typeface="Times New Roman" panose="02020603050405020304" pitchFamily="18" charset="0"/>
                <a:cs typeface="Times New Roman" panose="02020603050405020304" pitchFamily="18" charset="0"/>
              </a:rPr>
              <a:t>	 </a:t>
            </a:r>
            <a:r>
              <a:rPr lang="en-SG" dirty="0"/>
              <a:t>, where </a:t>
            </a:r>
            <a:r>
              <a:rPr lang="el-GR" dirty="0">
                <a:latin typeface="Times New Roman" panose="02020603050405020304" pitchFamily="18" charset="0"/>
                <a:cs typeface="Times New Roman" panose="02020603050405020304" pitchFamily="18" charset="0"/>
              </a:rPr>
              <a:t>2</a:t>
            </a:r>
            <a:r>
              <a:rPr lang="el-GR" i="1" dirty="0">
                <a:latin typeface="Times New Roman" panose="02020603050405020304" pitchFamily="18" charset="0"/>
                <a:cs typeface="Times New Roman" panose="02020603050405020304" pitchFamily="18" charset="0"/>
              </a:rPr>
              <a:t>π</a:t>
            </a:r>
            <a:r>
              <a:rPr lang="en-SG" dirty="0"/>
              <a:t> radians = </a:t>
            </a:r>
            <a:r>
              <a:rPr lang="en-US" dirty="0">
                <a:latin typeface="Times New Roman" panose="02020603050405020304" pitchFamily="18" charset="0"/>
                <a:cs typeface="Times New Roman" panose="02020603050405020304" pitchFamily="18" charset="0"/>
              </a:rPr>
              <a:t>360</a:t>
            </a:r>
            <a:r>
              <a:rPr lang="en-US" dirty="0">
                <a:latin typeface="Times New Roman" panose="02020603050405020304" pitchFamily="18" charset="0"/>
                <a:cs typeface="Times New Roman" panose="02020603050405020304" pitchFamily="18" charset="0"/>
                <a:sym typeface="Symbol"/>
              </a:rPr>
              <a:t></a:t>
            </a:r>
            <a:endParaRPr lang="en-GB" dirty="0"/>
          </a:p>
        </p:txBody>
      </p:sp>
      <p:sp>
        <p:nvSpPr>
          <p:cNvPr id="2" name="Title 1"/>
          <p:cNvSpPr>
            <a:spLocks noGrp="1"/>
          </p:cNvSpPr>
          <p:nvPr>
            <p:ph type="title"/>
          </p:nvPr>
        </p:nvSpPr>
        <p:spPr/>
        <p:txBody>
          <a:bodyPr/>
          <a:lstStyle/>
          <a:p>
            <a:r>
              <a:rPr lang="en-US" dirty="0"/>
              <a:t>Sine graph: </a:t>
            </a:r>
            <a:r>
              <a:rPr lang="en-US" i="1" dirty="0">
                <a:solidFill>
                  <a:srgbClr val="0309F3"/>
                </a:solidFill>
                <a:latin typeface="Times New Roman" panose="02020603050405020304" pitchFamily="18" charset="0"/>
                <a:cs typeface="Times New Roman" panose="02020603050405020304" pitchFamily="18" charset="0"/>
              </a:rPr>
              <a:t>y</a:t>
            </a:r>
            <a:r>
              <a:rPr lang="en-US" dirty="0">
                <a:solidFill>
                  <a:srgbClr val="0309F3"/>
                </a:solidFill>
                <a:latin typeface="Times New Roman" panose="02020603050405020304" pitchFamily="18" charset="0"/>
                <a:cs typeface="Times New Roman" panose="02020603050405020304" pitchFamily="18" charset="0"/>
              </a:rPr>
              <a:t> = sin </a:t>
            </a:r>
            <a:r>
              <a:rPr lang="en-US" i="1" dirty="0">
                <a:solidFill>
                  <a:srgbClr val="0309F3"/>
                </a:solidFill>
                <a:latin typeface="Times New Roman" panose="02020603050405020304" pitchFamily="18" charset="0"/>
                <a:cs typeface="Times New Roman" panose="02020603050405020304" pitchFamily="18" charset="0"/>
              </a:rPr>
              <a:t>B</a:t>
            </a:r>
            <a:r>
              <a:rPr lang="en-US" i="1" dirty="0">
                <a:solidFill>
                  <a:srgbClr val="0309F3"/>
                </a:solidFill>
                <a:sym typeface="Symbol"/>
              </a:rPr>
              <a:t></a:t>
            </a:r>
            <a:endParaRPr lang="en-SG" dirty="0"/>
          </a:p>
        </p:txBody>
      </p:sp>
      <p:sp>
        <p:nvSpPr>
          <p:cNvPr id="20" name="Rectangle 19"/>
          <p:cNvSpPr/>
          <p:nvPr/>
        </p:nvSpPr>
        <p:spPr>
          <a:xfrm>
            <a:off x="3078874" y="914911"/>
            <a:ext cx="841897" cy="338554"/>
          </a:xfrm>
          <a:prstGeom prst="rect">
            <a:avLst/>
          </a:prstGeom>
        </p:spPr>
        <p:txBody>
          <a:bodyPr wrap="none">
            <a:spAutoFit/>
          </a:bodyPr>
          <a:lstStyle/>
          <a:p>
            <a:r>
              <a:rPr lang="en-US" sz="1600" i="1" dirty="0">
                <a:solidFill>
                  <a:srgbClr val="0309F3"/>
                </a:solidFill>
                <a:latin typeface="Times New Roman" panose="02020603050405020304" pitchFamily="18" charset="0"/>
                <a:cs typeface="Times New Roman" panose="02020603050405020304" pitchFamily="18" charset="0"/>
              </a:rPr>
              <a:t>y</a:t>
            </a:r>
            <a:r>
              <a:rPr lang="en-US" sz="1600" dirty="0">
                <a:solidFill>
                  <a:srgbClr val="0309F3"/>
                </a:solidFill>
                <a:latin typeface="Times New Roman" panose="02020603050405020304" pitchFamily="18" charset="0"/>
                <a:cs typeface="Times New Roman" panose="02020603050405020304" pitchFamily="18" charset="0"/>
              </a:rPr>
              <a:t> = sin</a:t>
            </a:r>
            <a:r>
              <a:rPr lang="en-US" sz="1600" i="1" dirty="0">
                <a:solidFill>
                  <a:srgbClr val="0309F3"/>
                </a:solidFill>
                <a:sym typeface="Symbol"/>
              </a:rPr>
              <a:t></a:t>
            </a:r>
            <a:endParaRPr lang="en-SG" sz="1600" dirty="0">
              <a:solidFill>
                <a:srgbClr val="0309F3"/>
              </a:solidFill>
            </a:endParaRPr>
          </a:p>
        </p:txBody>
      </p:sp>
      <p:sp>
        <p:nvSpPr>
          <p:cNvPr id="22" name="Rectangle 21"/>
          <p:cNvSpPr/>
          <p:nvPr/>
        </p:nvSpPr>
        <p:spPr>
          <a:xfrm>
            <a:off x="5592090" y="894186"/>
            <a:ext cx="944489" cy="338554"/>
          </a:xfrm>
          <a:prstGeom prst="rect">
            <a:avLst/>
          </a:prstGeom>
        </p:spPr>
        <p:txBody>
          <a:bodyPr wrap="none">
            <a:spAutoFit/>
          </a:bodyPr>
          <a:lstStyle/>
          <a:p>
            <a:r>
              <a:rPr lang="en-US" sz="1600" i="1" dirty="0">
                <a:solidFill>
                  <a:srgbClr val="FF0000"/>
                </a:solidFill>
                <a:latin typeface="Times New Roman" panose="02020603050405020304" pitchFamily="18" charset="0"/>
                <a:cs typeface="Times New Roman" panose="02020603050405020304" pitchFamily="18" charset="0"/>
              </a:rPr>
              <a:t>y</a:t>
            </a:r>
            <a:r>
              <a:rPr lang="en-US" sz="1600" dirty="0">
                <a:solidFill>
                  <a:srgbClr val="FF0000"/>
                </a:solidFill>
                <a:latin typeface="Times New Roman" panose="02020603050405020304" pitchFamily="18" charset="0"/>
                <a:cs typeface="Times New Roman" panose="02020603050405020304" pitchFamily="18" charset="0"/>
              </a:rPr>
              <a:t> = sin3</a:t>
            </a:r>
            <a:r>
              <a:rPr lang="en-US" sz="1600" i="1" dirty="0">
                <a:solidFill>
                  <a:srgbClr val="FF0000"/>
                </a:solidFill>
                <a:latin typeface="Times New Roman" panose="02020603050405020304" pitchFamily="18" charset="0"/>
                <a:cs typeface="Times New Roman" panose="02020603050405020304" pitchFamily="18" charset="0"/>
                <a:sym typeface="Symbol"/>
              </a:rPr>
              <a:t></a:t>
            </a:r>
            <a:endParaRPr lang="en-SG" sz="1600"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6877091" y="2273610"/>
            <a:ext cx="647781" cy="246221"/>
          </a:xfrm>
          <a:prstGeom prst="rect">
            <a:avLst/>
          </a:prstGeom>
          <a:noFill/>
        </p:spPr>
        <p:txBody>
          <a:bodyPr wrap="square" lIns="0" tIns="0" rIns="0" bIns="0" rtlCol="0">
            <a:spAutoFit/>
          </a:bodyPr>
          <a:lstStyle/>
          <a:p>
            <a:r>
              <a:rPr lang="en-US" sz="1600" i="1" dirty="0">
                <a:sym typeface="Symbol"/>
              </a:rPr>
              <a:t> </a:t>
            </a:r>
            <a:r>
              <a:rPr lang="en-SG"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sym typeface="Symbol"/>
              </a:rPr>
              <a:t>)</a:t>
            </a:r>
            <a:endParaRPr lang="en-SG" sz="1600" dirty="0">
              <a:latin typeface="Times New Roman" panose="02020603050405020304" pitchFamily="18" charset="0"/>
              <a:cs typeface="Times New Roman" panose="02020603050405020304" pitchFamily="18" charset="0"/>
            </a:endParaRPr>
          </a:p>
        </p:txBody>
      </p:sp>
      <p:sp>
        <p:nvSpPr>
          <p:cNvPr id="17" name="TextBox 4"/>
          <p:cNvSpPr txBox="1">
            <a:spLocks noChangeArrowheads="1"/>
          </p:cNvSpPr>
          <p:nvPr/>
        </p:nvSpPr>
        <p:spPr bwMode="auto">
          <a:xfrm>
            <a:off x="221337" y="5837488"/>
            <a:ext cx="38908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285750" indent="-285750">
              <a:buFont typeface="Arial" pitchFamily="34" charset="0"/>
              <a:buChar char="•"/>
            </a:pPr>
            <a:r>
              <a:rPr lang="en-US" sz="1600" dirty="0"/>
              <a:t>Radian can be converted to degree</a:t>
            </a:r>
          </a:p>
        </p:txBody>
      </p:sp>
      <p:sp>
        <p:nvSpPr>
          <p:cNvPr id="23" name="TextBox 4"/>
          <p:cNvSpPr txBox="1">
            <a:spLocks noChangeArrowheads="1"/>
          </p:cNvSpPr>
          <p:nvPr/>
        </p:nvSpPr>
        <p:spPr bwMode="auto">
          <a:xfrm>
            <a:off x="4425546" y="5847641"/>
            <a:ext cx="46948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285750" indent="-285750">
              <a:buFont typeface="Arial" pitchFamily="34" charset="0"/>
              <a:buChar char="•"/>
            </a:pPr>
            <a:r>
              <a:rPr lang="en-US" sz="1600" dirty="0"/>
              <a:t>Similarly, degree  can be converted to radian</a:t>
            </a:r>
          </a:p>
        </p:txBody>
      </p:sp>
      <p:graphicFrame>
        <p:nvGraphicFramePr>
          <p:cNvPr id="4" name="Object 3"/>
          <p:cNvGraphicFramePr>
            <a:graphicFrameLocks noChangeAspect="1"/>
          </p:cNvGraphicFramePr>
          <p:nvPr>
            <p:extLst>
              <p:ext uri="{D42A27DB-BD31-4B8C-83A1-F6EECF244321}">
                <p14:modId xmlns:p14="http://schemas.microsoft.com/office/powerpoint/2010/main" val="2666516462"/>
              </p:ext>
            </p:extLst>
          </p:nvPr>
        </p:nvGraphicFramePr>
        <p:xfrm>
          <a:off x="1708175" y="5145207"/>
          <a:ext cx="1401083" cy="678360"/>
        </p:xfrm>
        <a:graphic>
          <a:graphicData uri="http://schemas.openxmlformats.org/presentationml/2006/ole">
            <mc:AlternateContent xmlns:mc="http://schemas.openxmlformats.org/markup-compatibility/2006">
              <mc:Choice xmlns:v="urn:schemas-microsoft-com:vml" Requires="v">
                <p:oleObj spid="_x0000_s10514" name="Equation" r:id="rId4" imgW="812520" imgH="393480" progId="Equation.3">
                  <p:embed/>
                </p:oleObj>
              </mc:Choice>
              <mc:Fallback>
                <p:oleObj name="Equation" r:id="rId4" imgW="812520" imgH="393480" progId="Equation.3">
                  <p:embed/>
                  <p:pic>
                    <p:nvPicPr>
                      <p:cNvPr id="0" name=""/>
                      <p:cNvPicPr/>
                      <p:nvPr/>
                    </p:nvPicPr>
                    <p:blipFill>
                      <a:blip r:embed="rId5"/>
                      <a:stretch>
                        <a:fillRect/>
                      </a:stretch>
                    </p:blipFill>
                    <p:spPr>
                      <a:xfrm>
                        <a:off x="1708175" y="5145207"/>
                        <a:ext cx="1401083" cy="678360"/>
                      </a:xfrm>
                      <a:prstGeom prst="rect">
                        <a:avLst/>
                      </a:prstGeom>
                      <a:solidFill>
                        <a:schemeClr val="accent6"/>
                      </a:solid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08945683"/>
              </p:ext>
            </p:extLst>
          </p:nvPr>
        </p:nvGraphicFramePr>
        <p:xfrm>
          <a:off x="1073742" y="6138077"/>
          <a:ext cx="1752601" cy="677863"/>
        </p:xfrm>
        <a:graphic>
          <a:graphicData uri="http://schemas.openxmlformats.org/presentationml/2006/ole">
            <mc:AlternateContent xmlns:mc="http://schemas.openxmlformats.org/markup-compatibility/2006">
              <mc:Choice xmlns:v="urn:schemas-microsoft-com:vml" Requires="v">
                <p:oleObj spid="_x0000_s10515" name="Equation" r:id="rId6" imgW="1015920" imgH="393480" progId="Equation.3">
                  <p:embed/>
                </p:oleObj>
              </mc:Choice>
              <mc:Fallback>
                <p:oleObj name="Equation" r:id="rId6" imgW="1015920" imgH="393480" progId="Equation.3">
                  <p:embed/>
                  <p:pic>
                    <p:nvPicPr>
                      <p:cNvPr id="0" name="Object 3"/>
                      <p:cNvPicPr>
                        <a:picLocks noChangeAspect="1" noChangeArrowheads="1"/>
                      </p:cNvPicPr>
                      <p:nvPr/>
                    </p:nvPicPr>
                    <p:blipFill>
                      <a:blip r:embed="rId7"/>
                      <a:srcRect/>
                      <a:stretch>
                        <a:fillRect/>
                      </a:stretch>
                    </p:blipFill>
                    <p:spPr bwMode="auto">
                      <a:xfrm>
                        <a:off x="1073742" y="6138077"/>
                        <a:ext cx="1752601" cy="677863"/>
                      </a:xfrm>
                      <a:prstGeom prst="rect">
                        <a:avLst/>
                      </a:prstGeom>
                      <a:solidFill>
                        <a:schemeClr val="accent6"/>
                      </a:solid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13611973"/>
              </p:ext>
            </p:extLst>
          </p:nvPr>
        </p:nvGraphicFramePr>
        <p:xfrm>
          <a:off x="6000791" y="6116638"/>
          <a:ext cx="1752600" cy="677862"/>
        </p:xfrm>
        <a:graphic>
          <a:graphicData uri="http://schemas.openxmlformats.org/presentationml/2006/ole">
            <mc:AlternateContent xmlns:mc="http://schemas.openxmlformats.org/markup-compatibility/2006">
              <mc:Choice xmlns:v="urn:schemas-microsoft-com:vml" Requires="v">
                <p:oleObj spid="_x0000_s10516" name="Equation" r:id="rId8" imgW="1015920" imgH="393480" progId="Equation.3">
                  <p:embed/>
                </p:oleObj>
              </mc:Choice>
              <mc:Fallback>
                <p:oleObj name="Equation" r:id="rId8" imgW="1015920" imgH="393480" progId="Equation.3">
                  <p:embed/>
                  <p:pic>
                    <p:nvPicPr>
                      <p:cNvPr id="0" name="Object 4"/>
                      <p:cNvPicPr>
                        <a:picLocks noChangeAspect="1" noChangeArrowheads="1"/>
                      </p:cNvPicPr>
                      <p:nvPr/>
                    </p:nvPicPr>
                    <p:blipFill>
                      <a:blip r:embed="rId9"/>
                      <a:srcRect/>
                      <a:stretch>
                        <a:fillRect/>
                      </a:stretch>
                    </p:blipFill>
                    <p:spPr bwMode="auto">
                      <a:xfrm>
                        <a:off x="6000791" y="6116638"/>
                        <a:ext cx="1752600" cy="677862"/>
                      </a:xfrm>
                      <a:prstGeom prst="rect">
                        <a:avLst/>
                      </a:prstGeom>
                      <a:solidFill>
                        <a:schemeClr val="accent6"/>
                      </a:solidFill>
                      <a:ln>
                        <a:noFill/>
                      </a:ln>
                    </p:spPr>
                  </p:pic>
                </p:oleObj>
              </mc:Fallback>
            </mc:AlternateContent>
          </a:graphicData>
        </a:graphic>
      </p:graphicFrame>
      <p:sp>
        <p:nvSpPr>
          <p:cNvPr id="21" name="TextBox 20"/>
          <p:cNvSpPr txBox="1"/>
          <p:nvPr/>
        </p:nvSpPr>
        <p:spPr>
          <a:xfrm>
            <a:off x="2023861" y="886590"/>
            <a:ext cx="9137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y</a:t>
            </a:r>
          </a:p>
        </p:txBody>
      </p:sp>
    </p:spTree>
    <p:extLst>
      <p:ext uri="{BB962C8B-B14F-4D97-AF65-F5344CB8AC3E}">
        <p14:creationId xmlns:p14="http://schemas.microsoft.com/office/powerpoint/2010/main" val="144379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7"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Sine graph: </a:t>
            </a:r>
            <a:r>
              <a:rPr lang="en-US" i="1" dirty="0">
                <a:solidFill>
                  <a:srgbClr val="0309F3"/>
                </a:solidFill>
                <a:latin typeface="Times New Roman" panose="02020603050405020304" pitchFamily="18" charset="0"/>
                <a:cs typeface="Times New Roman" panose="02020603050405020304" pitchFamily="18" charset="0"/>
              </a:rPr>
              <a:t>y</a:t>
            </a:r>
            <a:r>
              <a:rPr lang="en-US" dirty="0">
                <a:solidFill>
                  <a:srgbClr val="0309F3"/>
                </a:solidFill>
                <a:latin typeface="Times New Roman" panose="02020603050405020304" pitchFamily="18" charset="0"/>
                <a:cs typeface="Times New Roman" panose="02020603050405020304" pitchFamily="18" charset="0"/>
              </a:rPr>
              <a:t> = sin(</a:t>
            </a:r>
            <a:r>
              <a:rPr lang="en-US" i="1" dirty="0">
                <a:solidFill>
                  <a:srgbClr val="0309F3"/>
                </a:solidFill>
                <a:latin typeface="Times New Roman" panose="02020603050405020304" pitchFamily="18" charset="0"/>
                <a:cs typeface="Times New Roman" panose="02020603050405020304" pitchFamily="18" charset="0"/>
                <a:sym typeface="Symbol"/>
              </a:rPr>
              <a:t></a:t>
            </a:r>
            <a:r>
              <a:rPr lang="en-US" dirty="0">
                <a:solidFill>
                  <a:srgbClr val="0309F3"/>
                </a:solidFill>
                <a:latin typeface="Times New Roman" panose="02020603050405020304" pitchFamily="18" charset="0"/>
                <a:cs typeface="Times New Roman" panose="02020603050405020304" pitchFamily="18" charset="0"/>
              </a:rPr>
              <a:t> +</a:t>
            </a:r>
            <a:r>
              <a:rPr lang="en-US" i="1" dirty="0">
                <a:solidFill>
                  <a:srgbClr val="0309F3"/>
                </a:solidFill>
                <a:latin typeface="Times New Roman" panose="02020603050405020304" pitchFamily="18" charset="0"/>
                <a:cs typeface="Times New Roman" panose="02020603050405020304" pitchFamily="18" charset="0"/>
              </a:rPr>
              <a:t>C</a:t>
            </a:r>
            <a:r>
              <a:rPr lang="en-US" dirty="0">
                <a:solidFill>
                  <a:srgbClr val="0309F3"/>
                </a:solidFill>
                <a:latin typeface="Times New Roman" panose="02020603050405020304" pitchFamily="18" charset="0"/>
                <a:cs typeface="Times New Roman" panose="02020603050405020304" pitchFamily="18" charset="0"/>
              </a:rPr>
              <a:t>)</a:t>
            </a:r>
            <a:endParaRPr lang="en-SG" dirty="0">
              <a:solidFill>
                <a:srgbClr val="0309F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65610" y="961188"/>
            <a:ext cx="7973423" cy="5134811"/>
          </a:xfrm>
        </p:spPr>
        <p:txBody>
          <a:bodyPr/>
          <a:lstStyle/>
          <a:p>
            <a:endParaRPr lang="en-SG" sz="2000" dirty="0"/>
          </a:p>
          <a:p>
            <a:endParaRPr lang="en-SG" sz="2000" dirty="0"/>
          </a:p>
          <a:p>
            <a:endParaRPr lang="en-SG" sz="2000" dirty="0"/>
          </a:p>
          <a:p>
            <a:endParaRPr lang="en-SG" sz="2000" dirty="0"/>
          </a:p>
          <a:p>
            <a:endParaRPr lang="en-SG" sz="2000" dirty="0"/>
          </a:p>
          <a:p>
            <a:endParaRPr lang="en-SG" sz="2000" dirty="0"/>
          </a:p>
          <a:p>
            <a:endParaRPr lang="en-SG" sz="2000" dirty="0"/>
          </a:p>
          <a:p>
            <a:endParaRPr lang="en-SG" sz="2000" dirty="0"/>
          </a:p>
          <a:p>
            <a:endParaRPr lang="en-SG" sz="2000" dirty="0"/>
          </a:p>
          <a:p>
            <a:pPr marL="342900" lvl="1" indent="-342900">
              <a:lnSpc>
                <a:spcPct val="120000"/>
              </a:lnSpc>
            </a:pPr>
            <a:r>
              <a:rPr lang="en-US" i="1" dirty="0">
                <a:solidFill>
                  <a:srgbClr val="FF0000"/>
                </a:solidFill>
                <a:latin typeface="Times New Roman" panose="02020603050405020304" pitchFamily="18" charset="0"/>
                <a:cs typeface="Times New Roman" panose="02020603050405020304" pitchFamily="18" charset="0"/>
              </a:rPr>
              <a:t>C </a:t>
            </a:r>
            <a:r>
              <a:rPr lang="en-US" dirty="0">
                <a:cs typeface="Arial" pitchFamily="34" charset="0"/>
              </a:rPr>
              <a:t>affects the </a:t>
            </a:r>
            <a:r>
              <a:rPr lang="en-US" dirty="0">
                <a:solidFill>
                  <a:srgbClr val="FF0000"/>
                </a:solidFill>
                <a:cs typeface="Arial" pitchFamily="34" charset="0"/>
              </a:rPr>
              <a:t>shift along the </a:t>
            </a:r>
            <a:r>
              <a:rPr lang="en-US" dirty="0">
                <a:solidFill>
                  <a:srgbClr val="FF0000"/>
                </a:solidFill>
                <a:latin typeface="Arial" panose="020B0604020202020204" pitchFamily="34" charset="0"/>
                <a:cs typeface="Arial" panose="020B0604020202020204" pitchFamily="34" charset="0"/>
              </a:rPr>
              <a:t>horizontal</a:t>
            </a:r>
            <a:r>
              <a:rPr lang="en-US" dirty="0">
                <a:latin typeface="Arial" panose="020B0604020202020204" pitchFamily="34" charset="0"/>
                <a:cs typeface="Arial" panose="020B0604020202020204" pitchFamily="34" charset="0"/>
              </a:rPr>
              <a:t> </a:t>
            </a:r>
            <a:r>
              <a:rPr lang="en-US" dirty="0">
                <a:solidFill>
                  <a:srgbClr val="FF0000"/>
                </a:solidFill>
                <a:cs typeface="Arial" pitchFamily="34" charset="0"/>
              </a:rPr>
              <a:t>axis </a:t>
            </a:r>
            <a:r>
              <a:rPr lang="en-US" dirty="0">
                <a:cs typeface="Arial" pitchFamily="34" charset="0"/>
              </a:rPr>
              <a:t>of the sine graph.</a:t>
            </a:r>
            <a:endParaRPr lang="en-US" dirty="0">
              <a:solidFill>
                <a:srgbClr val="FF0000"/>
              </a:solidFill>
              <a:cs typeface="Arial" pitchFamily="34" charset="0"/>
            </a:endParaRPr>
          </a:p>
          <a:p>
            <a:pPr marL="342900" lvl="1" indent="-342900">
              <a:lnSpc>
                <a:spcPct val="120000"/>
              </a:lnSpc>
            </a:pPr>
            <a:r>
              <a:rPr lang="en-US" dirty="0">
                <a:cs typeface="Arial" pitchFamily="34" charset="0"/>
              </a:rPr>
              <a:t>The graph for  </a:t>
            </a:r>
            <a:r>
              <a:rPr lang="en-US" i="1" dirty="0">
                <a:solidFill>
                  <a:schemeClr val="accent2">
                    <a:lumMod val="75000"/>
                  </a:schemeClr>
                </a:solidFill>
                <a:latin typeface="Times New Roman" panose="02020603050405020304" pitchFamily="18" charset="0"/>
                <a:cs typeface="Times New Roman" panose="02020603050405020304" pitchFamily="18" charset="0"/>
              </a:rPr>
              <a:t>y</a:t>
            </a:r>
            <a:r>
              <a:rPr lang="en-US" dirty="0">
                <a:solidFill>
                  <a:schemeClr val="accent2">
                    <a:lumMod val="75000"/>
                  </a:schemeClr>
                </a:solidFill>
                <a:latin typeface="Times New Roman" panose="02020603050405020304" pitchFamily="18" charset="0"/>
                <a:cs typeface="Times New Roman" panose="02020603050405020304" pitchFamily="18" charset="0"/>
              </a:rPr>
              <a:t> = sin(</a:t>
            </a:r>
            <a:r>
              <a:rPr lang="en-US" i="1" dirty="0">
                <a:solidFill>
                  <a:schemeClr val="accent2">
                    <a:lumMod val="75000"/>
                  </a:schemeClr>
                </a:solidFill>
                <a:sym typeface="Symbol"/>
              </a:rPr>
              <a:t></a:t>
            </a:r>
            <a:r>
              <a:rPr lang="en-US" dirty="0">
                <a:solidFill>
                  <a:schemeClr val="accent2">
                    <a:lumMod val="75000"/>
                  </a:schemeClr>
                </a:solidFill>
                <a:cs typeface="Arial" pitchFamily="34" charset="0"/>
              </a:rPr>
              <a:t> +</a:t>
            </a:r>
            <a:r>
              <a:rPr lang="en-US" dirty="0">
                <a:solidFill>
                  <a:schemeClr val="accent2">
                    <a:lumMod val="75000"/>
                  </a:schemeClr>
                </a:solidFill>
                <a:latin typeface="Times New Roman" panose="02020603050405020304" pitchFamily="18" charset="0"/>
                <a:cs typeface="Times New Roman" panose="02020603050405020304" pitchFamily="18" charset="0"/>
              </a:rPr>
              <a:t> 60°) </a:t>
            </a:r>
            <a:r>
              <a:rPr lang="en-US" dirty="0">
                <a:cs typeface="Arial" pitchFamily="34" charset="0"/>
              </a:rPr>
              <a:t>is </a:t>
            </a:r>
            <a:r>
              <a:rPr lang="en-US" dirty="0">
                <a:latin typeface="Times New Roman" panose="02020603050405020304" pitchFamily="18" charset="0"/>
                <a:cs typeface="Times New Roman" panose="02020603050405020304" pitchFamily="18" charset="0"/>
              </a:rPr>
              <a:t>60°</a:t>
            </a:r>
            <a:r>
              <a:rPr lang="en-US" dirty="0">
                <a:cs typeface="Arial" pitchFamily="34" charset="0"/>
              </a:rPr>
              <a:t> to the left of  </a:t>
            </a:r>
            <a:r>
              <a:rPr lang="en-US" i="1" dirty="0">
                <a:solidFill>
                  <a:srgbClr val="0309F3"/>
                </a:solidFill>
                <a:latin typeface="Times New Roman" panose="02020603050405020304" pitchFamily="18" charset="0"/>
                <a:cs typeface="Times New Roman" panose="02020603050405020304" pitchFamily="18" charset="0"/>
              </a:rPr>
              <a:t>y</a:t>
            </a:r>
            <a:r>
              <a:rPr lang="en-US" dirty="0">
                <a:solidFill>
                  <a:srgbClr val="0309F3"/>
                </a:solidFill>
                <a:latin typeface="Times New Roman" panose="02020603050405020304" pitchFamily="18" charset="0"/>
                <a:cs typeface="Times New Roman" panose="02020603050405020304" pitchFamily="18" charset="0"/>
              </a:rPr>
              <a:t> = sin</a:t>
            </a:r>
            <a:r>
              <a:rPr lang="en-US" i="1" dirty="0">
                <a:solidFill>
                  <a:srgbClr val="0309F3"/>
                </a:solidFill>
                <a:sym typeface="Symbol"/>
              </a:rPr>
              <a:t></a:t>
            </a:r>
            <a:r>
              <a:rPr lang="en-US" dirty="0">
                <a:cs typeface="Times New Roman" pitchFamily="18" charset="0"/>
              </a:rPr>
              <a:t>. </a:t>
            </a:r>
          </a:p>
          <a:p>
            <a:pPr marL="342900" lvl="1" indent="-342900">
              <a:lnSpc>
                <a:spcPct val="120000"/>
              </a:lnSpc>
            </a:pPr>
            <a:r>
              <a:rPr lang="en-US" dirty="0">
                <a:cs typeface="Arial" pitchFamily="34" charset="0"/>
              </a:rPr>
              <a:t>The graph for</a:t>
            </a:r>
            <a:r>
              <a:rPr lang="en-US" i="1" dirty="0">
                <a:solidFill>
                  <a:schemeClr val="accent2">
                    <a:lumMod val="75000"/>
                  </a:schemeClr>
                </a:solidFill>
                <a:latin typeface="Times New Roman" panose="02020603050405020304" pitchFamily="18" charset="0"/>
                <a:cs typeface="Times New Roman" panose="02020603050405020304" pitchFamily="18" charset="0"/>
              </a:rPr>
              <a:t>  </a:t>
            </a:r>
            <a:r>
              <a:rPr lang="en-US" i="1" dirty="0">
                <a:solidFill>
                  <a:srgbClr val="6DB310"/>
                </a:solidFill>
                <a:latin typeface="Times New Roman" panose="02020603050405020304" pitchFamily="18" charset="0"/>
                <a:cs typeface="Times New Roman" panose="02020603050405020304" pitchFamily="18" charset="0"/>
              </a:rPr>
              <a:t>y</a:t>
            </a:r>
            <a:r>
              <a:rPr lang="en-US" dirty="0">
                <a:solidFill>
                  <a:srgbClr val="6DB310"/>
                </a:solidFill>
                <a:latin typeface="Times New Roman" panose="02020603050405020304" pitchFamily="18" charset="0"/>
                <a:cs typeface="Times New Roman" panose="02020603050405020304" pitchFamily="18" charset="0"/>
              </a:rPr>
              <a:t> = sin(</a:t>
            </a:r>
            <a:r>
              <a:rPr lang="en-US" i="1" dirty="0">
                <a:solidFill>
                  <a:srgbClr val="6DB310"/>
                </a:solidFill>
                <a:sym typeface="Symbol"/>
              </a:rPr>
              <a:t></a:t>
            </a:r>
            <a:r>
              <a:rPr lang="en-US" dirty="0">
                <a:solidFill>
                  <a:srgbClr val="6DB310"/>
                </a:solidFill>
                <a:latin typeface="Times New Roman" panose="02020603050405020304" pitchFamily="18" charset="0"/>
                <a:cs typeface="Times New Roman" panose="02020603050405020304" pitchFamily="18" charset="0"/>
                <a:sym typeface="Symbol"/>
              </a:rPr>
              <a:t> </a:t>
            </a:r>
            <a:r>
              <a:rPr lang="en-US" dirty="0">
                <a:solidFill>
                  <a:srgbClr val="6DB310"/>
                </a:solidFill>
                <a:latin typeface="Times New Roman" panose="02020603050405020304" pitchFamily="18" charset="0"/>
                <a:cs typeface="Times New Roman" panose="02020603050405020304" pitchFamily="18" charset="0"/>
              </a:rPr>
              <a:t>– 60°)</a:t>
            </a:r>
            <a:r>
              <a:rPr lang="en-US" dirty="0">
                <a:solidFill>
                  <a:srgbClr val="6DB310"/>
                </a:solidFill>
                <a:cs typeface="Arial" pitchFamily="34" charset="0"/>
              </a:rPr>
              <a:t> </a:t>
            </a:r>
            <a:r>
              <a:rPr lang="en-US" dirty="0">
                <a:cs typeface="Arial" pitchFamily="34" charset="0"/>
              </a:rPr>
              <a:t>is </a:t>
            </a:r>
            <a:r>
              <a:rPr lang="en-US" dirty="0">
                <a:latin typeface="Times New Roman" panose="02020603050405020304" pitchFamily="18" charset="0"/>
                <a:cs typeface="Times New Roman" panose="02020603050405020304" pitchFamily="18" charset="0"/>
              </a:rPr>
              <a:t>60° </a:t>
            </a:r>
            <a:r>
              <a:rPr lang="en-US" dirty="0">
                <a:latin typeface="Arial" panose="020B0604020202020204" pitchFamily="34" charset="0"/>
                <a:cs typeface="Arial" panose="020B0604020202020204" pitchFamily="34" charset="0"/>
              </a:rPr>
              <a:t>to the </a:t>
            </a:r>
            <a:r>
              <a:rPr lang="en-US" dirty="0">
                <a:cs typeface="Arial" pitchFamily="34" charset="0"/>
              </a:rPr>
              <a:t>right of  </a:t>
            </a:r>
            <a:r>
              <a:rPr lang="en-US" i="1" dirty="0">
                <a:solidFill>
                  <a:srgbClr val="0309F3"/>
                </a:solidFill>
                <a:latin typeface="Times New Roman" panose="02020603050405020304" pitchFamily="18" charset="0"/>
                <a:cs typeface="Times New Roman" panose="02020603050405020304" pitchFamily="18" charset="0"/>
              </a:rPr>
              <a:t>y</a:t>
            </a:r>
            <a:r>
              <a:rPr lang="en-US" dirty="0">
                <a:solidFill>
                  <a:srgbClr val="0309F3"/>
                </a:solidFill>
                <a:latin typeface="Times New Roman" panose="02020603050405020304" pitchFamily="18" charset="0"/>
                <a:cs typeface="Times New Roman" panose="02020603050405020304" pitchFamily="18" charset="0"/>
              </a:rPr>
              <a:t> = sin</a:t>
            </a:r>
            <a:r>
              <a:rPr lang="en-US" i="1" dirty="0">
                <a:solidFill>
                  <a:srgbClr val="0309F3"/>
                </a:solidFill>
                <a:sym typeface="Symbol"/>
              </a:rPr>
              <a:t></a:t>
            </a:r>
            <a:r>
              <a:rPr lang="en-US" dirty="0">
                <a:cs typeface="Times New Roman" pitchFamily="18" charset="0"/>
              </a:rPr>
              <a:t>.</a:t>
            </a:r>
          </a:p>
          <a:p>
            <a:pPr marL="342900" lvl="1" indent="-342900">
              <a:lnSpc>
                <a:spcPct val="120000"/>
              </a:lnSpc>
            </a:pPr>
            <a:r>
              <a:rPr lang="en-US" dirty="0">
                <a:cs typeface="Times New Roman" pitchFamily="18" charset="0"/>
              </a:rPr>
              <a:t>This is also known as </a:t>
            </a:r>
            <a:r>
              <a:rPr lang="en-US" b="1" dirty="0">
                <a:cs typeface="Times New Roman" pitchFamily="18" charset="0"/>
              </a:rPr>
              <a:t>phase shift </a:t>
            </a:r>
            <a:r>
              <a:rPr lang="en-US" dirty="0">
                <a:cs typeface="Times New Roman" pitchFamily="18" charset="0"/>
              </a:rPr>
              <a:t>of a cyclical graph.</a:t>
            </a:r>
          </a:p>
          <a:p>
            <a:pPr marL="342900" lvl="1" indent="-342900">
              <a:lnSpc>
                <a:spcPct val="120000"/>
              </a:lnSpc>
            </a:pPr>
            <a:r>
              <a:rPr lang="en-US" dirty="0">
                <a:cs typeface="Arial" pitchFamily="34" charset="0"/>
              </a:rPr>
              <a:t>The amplitude and number of cycles remains unchanged and there is no shift along the </a:t>
            </a:r>
            <a:r>
              <a:rPr lang="en-US" i="1" dirty="0">
                <a:latin typeface="Times New Roman" panose="02020603050405020304" pitchFamily="18" charset="0"/>
                <a:cs typeface="Times New Roman" panose="02020603050405020304" pitchFamily="18" charset="0"/>
              </a:rPr>
              <a:t>y</a:t>
            </a:r>
            <a:r>
              <a:rPr lang="en-US" dirty="0">
                <a:cs typeface="Times New Roman" pitchFamily="18" charset="0"/>
              </a:rPr>
              <a:t>-</a:t>
            </a:r>
            <a:r>
              <a:rPr lang="en-US" dirty="0">
                <a:cs typeface="Arial" pitchFamily="34" charset="0"/>
              </a:rPr>
              <a:t>axis.</a:t>
            </a:r>
          </a:p>
        </p:txBody>
      </p:sp>
      <p:graphicFrame>
        <p:nvGraphicFramePr>
          <p:cNvPr id="14" name="Chart 13"/>
          <p:cNvGraphicFramePr>
            <a:graphicFrameLocks/>
          </p:cNvGraphicFramePr>
          <p:nvPr>
            <p:extLst>
              <p:ext uri="{D42A27DB-BD31-4B8C-83A1-F6EECF244321}">
                <p14:modId xmlns:p14="http://schemas.microsoft.com/office/powerpoint/2010/main" val="470440057"/>
              </p:ext>
            </p:extLst>
          </p:nvPr>
        </p:nvGraphicFramePr>
        <p:xfrm>
          <a:off x="1709962" y="1040749"/>
          <a:ext cx="6219387" cy="3094523"/>
        </p:xfrm>
        <a:graphic>
          <a:graphicData uri="http://schemas.openxmlformats.org/drawingml/2006/chart">
            <c:chart xmlns:c="http://schemas.openxmlformats.org/drawingml/2006/chart" xmlns:r="http://schemas.openxmlformats.org/officeDocument/2006/relationships" r:id="rId2"/>
          </a:graphicData>
        </a:graphic>
      </p:graphicFrame>
      <p:sp>
        <p:nvSpPr>
          <p:cNvPr id="17" name="Left Arrow 16"/>
          <p:cNvSpPr/>
          <p:nvPr/>
        </p:nvSpPr>
        <p:spPr>
          <a:xfrm>
            <a:off x="3480179" y="2359627"/>
            <a:ext cx="300250" cy="133217"/>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SG"/>
          </a:p>
        </p:txBody>
      </p:sp>
      <p:sp>
        <p:nvSpPr>
          <p:cNvPr id="18" name="Right Arrow 17"/>
          <p:cNvSpPr/>
          <p:nvPr/>
        </p:nvSpPr>
        <p:spPr>
          <a:xfrm>
            <a:off x="4285397" y="2359627"/>
            <a:ext cx="272956" cy="133217"/>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SG"/>
          </a:p>
        </p:txBody>
      </p:sp>
      <p:sp>
        <p:nvSpPr>
          <p:cNvPr id="11" name="TextBox 10"/>
          <p:cNvSpPr txBox="1"/>
          <p:nvPr/>
        </p:nvSpPr>
        <p:spPr>
          <a:xfrm>
            <a:off x="6514936" y="2345741"/>
            <a:ext cx="647781" cy="246221"/>
          </a:xfrm>
          <a:prstGeom prst="rect">
            <a:avLst/>
          </a:prstGeom>
          <a:noFill/>
        </p:spPr>
        <p:txBody>
          <a:bodyPr wrap="square" lIns="0" tIns="0" rIns="0" bIns="0" rtlCol="0">
            <a:spAutoFit/>
          </a:bodyPr>
          <a:lstStyle/>
          <a:p>
            <a:r>
              <a:rPr lang="en-US" sz="1600" i="1" dirty="0">
                <a:sym typeface="Symbol"/>
              </a:rPr>
              <a:t> </a:t>
            </a:r>
            <a:r>
              <a:rPr lang="en-SG"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sym typeface="Symbol"/>
              </a:rPr>
              <a:t>)</a:t>
            </a:r>
            <a:endParaRPr lang="en-SG" sz="16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2023861" y="886590"/>
            <a:ext cx="9137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y</a:t>
            </a:r>
          </a:p>
        </p:txBody>
      </p:sp>
    </p:spTree>
    <p:extLst>
      <p:ext uri="{BB962C8B-B14F-4D97-AF65-F5344CB8AC3E}">
        <p14:creationId xmlns:p14="http://schemas.microsoft.com/office/powerpoint/2010/main" val="234605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63880" y="994522"/>
            <a:ext cx="7781518" cy="5134811"/>
          </a:xfrm>
        </p:spPr>
        <p:txBody>
          <a:bodyPr/>
          <a:lstStyle/>
          <a:p>
            <a:pPr marL="0" lvl="1" indent="0">
              <a:lnSpc>
                <a:spcPct val="120000"/>
              </a:lnSpc>
              <a:buNone/>
            </a:pPr>
            <a:r>
              <a:rPr lang="en-SG" dirty="0">
                <a:cs typeface="Times New Roman" pitchFamily="18" charset="0"/>
              </a:rPr>
              <a:t>What is the value of </a:t>
            </a:r>
            <a:r>
              <a:rPr lang="en-SG" i="1" dirty="0">
                <a:latin typeface="Times New Roman" panose="02020603050405020304" pitchFamily="18" charset="0"/>
                <a:cs typeface="Times New Roman" panose="02020603050405020304" pitchFamily="18" charset="0"/>
              </a:rPr>
              <a:t>c </a:t>
            </a:r>
            <a:r>
              <a:rPr lang="en-US" dirty="0">
                <a:cs typeface="Arial" pitchFamily="34" charset="0"/>
              </a:rPr>
              <a:t>for the expression of the sine graph </a:t>
            </a:r>
          </a:p>
          <a:p>
            <a:pPr marL="0" lvl="1" indent="0">
              <a:lnSpc>
                <a:spcPct val="120000"/>
              </a:lnSpc>
              <a:buNone/>
            </a:pPr>
            <a:r>
              <a:rPr lang="en-US" i="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 sin(</a:t>
            </a:r>
            <a:r>
              <a:rPr lang="en-US" i="1" dirty="0" err="1">
                <a:latin typeface="Times New Roman" panose="02020603050405020304" pitchFamily="18" charset="0"/>
                <a:cs typeface="Times New Roman" panose="02020603050405020304" pitchFamily="18" charset="0"/>
                <a:sym typeface="Symbol"/>
              </a:rPr>
              <a:t>x</a:t>
            </a:r>
            <a:r>
              <a:rPr lang="en-US" dirty="0" err="1">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a:t>
            </a:r>
            <a:r>
              <a:rPr lang="en-US" dirty="0">
                <a:latin typeface="Arial" panose="020B0604020202020204" pitchFamily="34" charset="0"/>
                <a:cs typeface="Arial" panose="020B0604020202020204" pitchFamily="34" charset="0"/>
              </a:rPr>
              <a:t>?</a:t>
            </a:r>
            <a:endParaRPr lang="en-GB" sz="24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SG" dirty="0"/>
              <a:t>Poll (Kahoot.it)</a:t>
            </a:r>
            <a:endParaRPr lang="en-GB" dirty="0"/>
          </a:p>
        </p:txBody>
      </p:sp>
      <p:sp>
        <p:nvSpPr>
          <p:cNvPr id="13" name="TextBox 12"/>
          <p:cNvSpPr txBox="1"/>
          <p:nvPr/>
        </p:nvSpPr>
        <p:spPr>
          <a:xfrm>
            <a:off x="7333996" y="2590832"/>
            <a:ext cx="647781" cy="246221"/>
          </a:xfrm>
          <a:prstGeom prst="rect">
            <a:avLst/>
          </a:prstGeom>
          <a:noFill/>
        </p:spPr>
        <p:txBody>
          <a:bodyPr wrap="square" lIns="0" tIns="0" rIns="0" bIns="0" rtlCol="0">
            <a:spAutoFit/>
          </a:bodyPr>
          <a:lstStyle/>
          <a:p>
            <a:r>
              <a:rPr lang="en-US" sz="1600" i="1" dirty="0">
                <a:latin typeface="Times New Roman" panose="02020603050405020304" pitchFamily="18" charset="0"/>
                <a:cs typeface="Times New Roman" panose="02020603050405020304" pitchFamily="18" charset="0"/>
                <a:sym typeface="Symbol"/>
              </a:rPr>
              <a:t>x</a:t>
            </a:r>
            <a:r>
              <a:rPr lang="en-SG"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sym typeface="Symbol"/>
              </a:rPr>
              <a:t>)</a:t>
            </a:r>
            <a:endParaRPr lang="en-SG" sz="16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2687689" y="1300748"/>
            <a:ext cx="9137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y</a:t>
            </a: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9155" y="46986"/>
            <a:ext cx="16192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1" name="Chart 10"/>
          <p:cNvGraphicFramePr>
            <a:graphicFrameLocks/>
          </p:cNvGraphicFramePr>
          <p:nvPr>
            <p:extLst>
              <p:ext uri="{D42A27DB-BD31-4B8C-83A1-F6EECF244321}">
                <p14:modId xmlns:p14="http://schemas.microsoft.com/office/powerpoint/2010/main" val="719412936"/>
              </p:ext>
            </p:extLst>
          </p:nvPr>
        </p:nvGraphicFramePr>
        <p:xfrm>
          <a:off x="2305091" y="1506824"/>
          <a:ext cx="6140307"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01854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Sine graph </a:t>
            </a:r>
            <a:r>
              <a:rPr lang="en-US" i="1" dirty="0">
                <a:solidFill>
                  <a:srgbClr val="0309F3"/>
                </a:solidFill>
                <a:latin typeface="Times New Roman" panose="02020603050405020304" pitchFamily="18" charset="0"/>
                <a:cs typeface="Times New Roman" panose="02020603050405020304" pitchFamily="18" charset="0"/>
              </a:rPr>
              <a:t>y</a:t>
            </a:r>
            <a:r>
              <a:rPr lang="en-US" dirty="0">
                <a:solidFill>
                  <a:srgbClr val="0309F3"/>
                </a:solidFill>
                <a:latin typeface="Times New Roman" panose="02020603050405020304" pitchFamily="18" charset="0"/>
                <a:cs typeface="Times New Roman" panose="02020603050405020304" pitchFamily="18" charset="0"/>
              </a:rPr>
              <a:t> = sin(</a:t>
            </a:r>
            <a:r>
              <a:rPr lang="en-US" i="1" dirty="0">
                <a:solidFill>
                  <a:srgbClr val="0309F3"/>
                </a:solidFill>
                <a:latin typeface="Times New Roman" panose="02020603050405020304" pitchFamily="18" charset="0"/>
                <a:cs typeface="Times New Roman" panose="02020603050405020304" pitchFamily="18" charset="0"/>
              </a:rPr>
              <a:t>B</a:t>
            </a:r>
            <a:r>
              <a:rPr lang="en-US" i="1" dirty="0">
                <a:solidFill>
                  <a:srgbClr val="0309F3"/>
                </a:solidFill>
                <a:latin typeface="Times New Roman" panose="02020603050405020304" pitchFamily="18" charset="0"/>
                <a:cs typeface="Times New Roman" panose="02020603050405020304" pitchFamily="18" charset="0"/>
                <a:sym typeface="Symbol"/>
              </a:rPr>
              <a:t></a:t>
            </a:r>
            <a:r>
              <a:rPr lang="en-US" dirty="0">
                <a:solidFill>
                  <a:srgbClr val="0309F3"/>
                </a:solidFill>
                <a:latin typeface="Times New Roman" panose="02020603050405020304" pitchFamily="18" charset="0"/>
                <a:cs typeface="Times New Roman" panose="02020603050405020304" pitchFamily="18" charset="0"/>
              </a:rPr>
              <a:t> +</a:t>
            </a:r>
            <a:r>
              <a:rPr lang="en-US" i="1" dirty="0">
                <a:solidFill>
                  <a:srgbClr val="0309F3"/>
                </a:solidFill>
                <a:latin typeface="Times New Roman" panose="02020603050405020304" pitchFamily="18" charset="0"/>
                <a:cs typeface="Times New Roman" panose="02020603050405020304" pitchFamily="18" charset="0"/>
              </a:rPr>
              <a:t>C</a:t>
            </a:r>
            <a:r>
              <a:rPr lang="en-US" dirty="0">
                <a:solidFill>
                  <a:srgbClr val="0309F3"/>
                </a:solidFill>
                <a:latin typeface="Times New Roman" panose="02020603050405020304" pitchFamily="18" charset="0"/>
                <a:cs typeface="Times New Roman" panose="02020603050405020304" pitchFamily="18" charset="0"/>
              </a:rPr>
              <a:t>)</a:t>
            </a:r>
            <a:endParaRPr lang="en-SG" dirty="0">
              <a:solidFill>
                <a:srgbClr val="0309F3"/>
              </a:solidFill>
            </a:endParaRPr>
          </a:p>
        </p:txBody>
      </p:sp>
      <mc:AlternateContent xmlns:mc="http://schemas.openxmlformats.org/markup-compatibility/2006" xmlns:a14="http://schemas.microsoft.com/office/drawing/2010/main">
        <mc:Choice Requires="a14">
          <p:sp>
            <p:nvSpPr>
              <p:cNvPr id="4" name="Content Placeholder 3"/>
              <p:cNvSpPr>
                <a:spLocks noGrp="1"/>
              </p:cNvSpPr>
              <p:nvPr>
                <p:ph sz="quarter" idx="13"/>
              </p:nvPr>
            </p:nvSpPr>
            <p:spPr>
              <a:xfrm>
                <a:off x="665609" y="961188"/>
                <a:ext cx="7891537" cy="5134811"/>
              </a:xfrm>
            </p:spPr>
            <p:txBody>
              <a:bodyPr/>
              <a:lstStyle/>
              <a:p>
                <a:endParaRPr lang="en-SG" dirty="0"/>
              </a:p>
              <a:p>
                <a:endParaRPr lang="en-SG" dirty="0"/>
              </a:p>
              <a:p>
                <a:endParaRPr lang="en-SG" dirty="0"/>
              </a:p>
              <a:p>
                <a:endParaRPr lang="en-SG" dirty="0"/>
              </a:p>
              <a:p>
                <a:endParaRPr lang="en-SG" dirty="0"/>
              </a:p>
              <a:p>
                <a:endParaRPr lang="en-SG" dirty="0"/>
              </a:p>
              <a:p>
                <a:endParaRPr lang="en-SG" dirty="0"/>
              </a:p>
              <a:p>
                <a:pPr marL="342900" lvl="1" indent="-342900">
                  <a:lnSpc>
                    <a:spcPct val="120000"/>
                  </a:lnSpc>
                </a:pPr>
                <a:r>
                  <a:rPr lang="en-US" dirty="0">
                    <a:cs typeface="Arial" pitchFamily="34" charset="0"/>
                  </a:rPr>
                  <a:t>The graph for </a:t>
                </a:r>
                <a:r>
                  <a:rPr lang="en-US" i="1" dirty="0">
                    <a:solidFill>
                      <a:schemeClr val="accent2">
                        <a:lumMod val="75000"/>
                      </a:schemeClr>
                    </a:solidFill>
                    <a:latin typeface="Times New Roman" panose="02020603050405020304" pitchFamily="18" charset="0"/>
                    <a:cs typeface="Times New Roman" panose="02020603050405020304" pitchFamily="18" charset="0"/>
                  </a:rPr>
                  <a:t>y</a:t>
                </a:r>
                <a:r>
                  <a:rPr lang="en-US" dirty="0">
                    <a:solidFill>
                      <a:schemeClr val="accent2">
                        <a:lumMod val="75000"/>
                      </a:schemeClr>
                    </a:solidFill>
                    <a:latin typeface="Times New Roman" panose="02020603050405020304" pitchFamily="18" charset="0"/>
                    <a:cs typeface="Times New Roman" panose="02020603050405020304" pitchFamily="18" charset="0"/>
                  </a:rPr>
                  <a:t> = sin(2</a:t>
                </a:r>
                <a:r>
                  <a:rPr lang="en-US" i="1" dirty="0">
                    <a:solidFill>
                      <a:schemeClr val="accent2">
                        <a:lumMod val="75000"/>
                      </a:schemeClr>
                    </a:solidFill>
                    <a:sym typeface="Symbol"/>
                  </a:rPr>
                  <a:t></a:t>
                </a:r>
                <a:r>
                  <a:rPr lang="en-US" dirty="0">
                    <a:solidFill>
                      <a:schemeClr val="accent2">
                        <a:lumMod val="75000"/>
                      </a:schemeClr>
                    </a:solidFill>
                    <a:cs typeface="Arial" pitchFamily="34" charset="0"/>
                  </a:rPr>
                  <a:t> +</a:t>
                </a:r>
                <a:r>
                  <a:rPr lang="en-US" dirty="0">
                    <a:solidFill>
                      <a:schemeClr val="accent2">
                        <a:lumMod val="75000"/>
                      </a:schemeClr>
                    </a:solidFill>
                    <a:latin typeface="Times New Roman" panose="02020603050405020304" pitchFamily="18" charset="0"/>
                    <a:cs typeface="Times New Roman" panose="02020603050405020304" pitchFamily="18" charset="0"/>
                  </a:rPr>
                  <a:t> 60°) </a:t>
                </a:r>
                <a:r>
                  <a:rPr lang="en-US" dirty="0">
                    <a:cs typeface="Arial" pitchFamily="34" charset="0"/>
                  </a:rPr>
                  <a:t>is </a:t>
                </a:r>
                <a:r>
                  <a:rPr lang="en-US" dirty="0">
                    <a:latin typeface="Times New Roman" panose="02020603050405020304" pitchFamily="18" charset="0"/>
                    <a:cs typeface="Times New Roman" panose="02020603050405020304" pitchFamily="18" charset="0"/>
                  </a:rPr>
                  <a:t>30</a:t>
                </a:r>
                <a:r>
                  <a:rPr lang="en-US" dirty="0">
                    <a:latin typeface="Times New Roman"/>
                    <a:cs typeface="Times New Roman"/>
                  </a:rPr>
                  <a:t>°</a:t>
                </a:r>
                <a:r>
                  <a:rPr lang="en-US" dirty="0">
                    <a:cs typeface="Arial" pitchFamily="34" charset="0"/>
                  </a:rPr>
                  <a:t> to the left of </a:t>
                </a:r>
                <a:r>
                  <a:rPr lang="en-US" i="1" dirty="0">
                    <a:solidFill>
                      <a:srgbClr val="0309F3"/>
                    </a:solidFill>
                    <a:latin typeface="Times New Roman" panose="02020603050405020304" pitchFamily="18" charset="0"/>
                    <a:cs typeface="Times New Roman" panose="02020603050405020304" pitchFamily="18" charset="0"/>
                  </a:rPr>
                  <a:t>y</a:t>
                </a:r>
                <a:r>
                  <a:rPr lang="en-US" dirty="0">
                    <a:solidFill>
                      <a:srgbClr val="0309F3"/>
                    </a:solidFill>
                    <a:latin typeface="Times New Roman" panose="02020603050405020304" pitchFamily="18" charset="0"/>
                    <a:cs typeface="Times New Roman" panose="02020603050405020304" pitchFamily="18" charset="0"/>
                  </a:rPr>
                  <a:t> = sin2</a:t>
                </a:r>
                <a:r>
                  <a:rPr lang="en-US" i="1" dirty="0">
                    <a:solidFill>
                      <a:srgbClr val="0309F3"/>
                    </a:solidFill>
                    <a:sym typeface="Symbol"/>
                  </a:rPr>
                  <a:t></a:t>
                </a:r>
                <a:r>
                  <a:rPr lang="en-US" dirty="0">
                    <a:cs typeface="Times New Roman" pitchFamily="18" charset="0"/>
                  </a:rPr>
                  <a:t>. </a:t>
                </a:r>
              </a:p>
              <a:p>
                <a:pPr marL="342900" lvl="1" indent="-342900">
                  <a:lnSpc>
                    <a:spcPct val="120000"/>
                  </a:lnSpc>
                </a:pPr>
                <a:r>
                  <a:rPr lang="en-US" dirty="0">
                    <a:cs typeface="Arial" pitchFamily="34" charset="0"/>
                  </a:rPr>
                  <a:t>The graph for </a:t>
                </a:r>
                <a:r>
                  <a:rPr lang="en-US" i="1" dirty="0">
                    <a:solidFill>
                      <a:srgbClr val="6DB310"/>
                    </a:solidFill>
                    <a:latin typeface="Times New Roman" panose="02020603050405020304" pitchFamily="18" charset="0"/>
                    <a:cs typeface="Times New Roman" panose="02020603050405020304" pitchFamily="18" charset="0"/>
                  </a:rPr>
                  <a:t>y</a:t>
                </a:r>
                <a:r>
                  <a:rPr lang="en-US" dirty="0">
                    <a:solidFill>
                      <a:srgbClr val="6DB310"/>
                    </a:solidFill>
                    <a:latin typeface="Times New Roman" panose="02020603050405020304" pitchFamily="18" charset="0"/>
                    <a:cs typeface="Times New Roman" panose="02020603050405020304" pitchFamily="18" charset="0"/>
                  </a:rPr>
                  <a:t> = sin(2</a:t>
                </a:r>
                <a:r>
                  <a:rPr lang="en-US" i="1" dirty="0">
                    <a:solidFill>
                      <a:srgbClr val="6DB310"/>
                    </a:solidFill>
                    <a:sym typeface="Symbol"/>
                  </a:rPr>
                  <a:t></a:t>
                </a:r>
                <a:r>
                  <a:rPr lang="en-US" dirty="0">
                    <a:solidFill>
                      <a:srgbClr val="6DB310"/>
                    </a:solidFill>
                    <a:cs typeface="Arial" pitchFamily="34" charset="0"/>
                  </a:rPr>
                  <a:t> </a:t>
                </a:r>
                <a:r>
                  <a:rPr lang="en-US" dirty="0">
                    <a:solidFill>
                      <a:srgbClr val="6DB310"/>
                    </a:solidFill>
                    <a:latin typeface="Times New Roman" panose="02020603050405020304" pitchFamily="18" charset="0"/>
                    <a:cs typeface="Times New Roman" panose="02020603050405020304" pitchFamily="18" charset="0"/>
                  </a:rPr>
                  <a:t>– 60°) </a:t>
                </a:r>
                <a:r>
                  <a:rPr lang="en-US" dirty="0">
                    <a:cs typeface="Arial" pitchFamily="34" charset="0"/>
                  </a:rPr>
                  <a:t>is </a:t>
                </a:r>
                <a:r>
                  <a:rPr lang="en-US" dirty="0">
                    <a:latin typeface="Times New Roman" panose="02020603050405020304" pitchFamily="18" charset="0"/>
                    <a:cs typeface="Times New Roman" panose="02020603050405020304" pitchFamily="18" charset="0"/>
                  </a:rPr>
                  <a:t>30</a:t>
                </a:r>
                <a:r>
                  <a:rPr lang="en-US" dirty="0">
                    <a:latin typeface="Times New Roman"/>
                    <a:cs typeface="Times New Roman"/>
                  </a:rPr>
                  <a:t>°</a:t>
                </a:r>
                <a:r>
                  <a:rPr lang="en-US" dirty="0">
                    <a:cs typeface="Arial" pitchFamily="34" charset="0"/>
                  </a:rPr>
                  <a:t> to the right of </a:t>
                </a:r>
                <a14:m>
                  <m:oMath xmlns:m="http://schemas.openxmlformats.org/officeDocument/2006/math">
                    <m:r>
                      <m:rPr>
                        <m:nor/>
                      </m:rPr>
                      <a:rPr lang="en-US" i="1">
                        <a:solidFill>
                          <a:srgbClr val="0309F3"/>
                        </a:solidFill>
                        <a:latin typeface="Times New Roman" panose="02020603050405020304" pitchFamily="18" charset="0"/>
                        <a:cs typeface="Times New Roman" panose="02020603050405020304" pitchFamily="18" charset="0"/>
                      </a:rPr>
                      <m:t>y</m:t>
                    </m:r>
                    <m:r>
                      <m:rPr>
                        <m:nor/>
                      </m:rPr>
                      <a:rPr lang="en-SG">
                        <a:solidFill>
                          <a:srgbClr val="0309F3"/>
                        </a:solidFill>
                        <a:latin typeface="Times New Roman" panose="02020603050405020304" pitchFamily="18" charset="0"/>
                        <a:cs typeface="Times New Roman" panose="02020603050405020304" pitchFamily="18" charset="0"/>
                      </a:rPr>
                      <m:t> =</m:t>
                    </m:r>
                    <m:func>
                      <m:funcPr>
                        <m:ctrlPr>
                          <a:rPr lang="en-SG" i="1">
                            <a:solidFill>
                              <a:srgbClr val="0309F3"/>
                            </a:solidFill>
                            <a:latin typeface="Cambria Math" panose="02040503050406030204" pitchFamily="18" charset="0"/>
                          </a:rPr>
                        </m:ctrlPr>
                      </m:funcPr>
                      <m:fName>
                        <m:r>
                          <m:rPr>
                            <m:nor/>
                          </m:rPr>
                          <a:rPr lang="en-SG">
                            <a:solidFill>
                              <a:srgbClr val="0309F3"/>
                            </a:solidFill>
                            <a:latin typeface="Times New Roman" panose="02020603050405020304" pitchFamily="18" charset="0"/>
                            <a:cs typeface="Times New Roman" panose="02020603050405020304" pitchFamily="18" charset="0"/>
                          </a:rPr>
                          <m:t>sin</m:t>
                        </m:r>
                      </m:fName>
                      <m:e>
                        <m:r>
                          <m:rPr>
                            <m:nor/>
                          </m:rPr>
                          <a:rPr lang="en-SG">
                            <a:solidFill>
                              <a:srgbClr val="0309F3"/>
                            </a:solidFill>
                            <a:latin typeface="Times New Roman" panose="02020603050405020304" pitchFamily="18" charset="0"/>
                            <a:cs typeface="Times New Roman" panose="02020603050405020304" pitchFamily="18" charset="0"/>
                          </a:rPr>
                          <m:t>2</m:t>
                        </m:r>
                        <m:r>
                          <m:rPr>
                            <m:nor/>
                          </m:rPr>
                          <a:rPr lang="en-US" i="1">
                            <a:solidFill>
                              <a:srgbClr val="0309F3"/>
                            </a:solidFill>
                            <a:latin typeface="Times New Roman" panose="02020603050405020304" pitchFamily="18" charset="0"/>
                            <a:ea typeface="Cambria Math" panose="02040503050406030204" pitchFamily="18" charset="0"/>
                            <a:cs typeface="Times New Roman" panose="02020603050405020304" pitchFamily="18" charset="0"/>
                          </a:rPr>
                          <m:t>θ</m:t>
                        </m:r>
                      </m:e>
                    </m:func>
                  </m:oMath>
                </a14:m>
                <a:r>
                  <a:rPr lang="en-US" dirty="0">
                    <a:cs typeface="Times New Roman" pitchFamily="18" charset="0"/>
                  </a:rPr>
                  <a:t>.</a:t>
                </a:r>
              </a:p>
              <a:p>
                <a:pPr marL="342900" lvl="1" indent="-342900">
                  <a:lnSpc>
                    <a:spcPct val="150000"/>
                  </a:lnSpc>
                </a:pPr>
                <a:r>
                  <a:rPr lang="en-US" dirty="0">
                    <a:cs typeface="Times New Roman" pitchFamily="18" charset="0"/>
                  </a:rPr>
                  <a:t>Note: shift on the </a:t>
                </a:r>
                <a:r>
                  <a:rPr lang="en-US" dirty="0">
                    <a:latin typeface="Arial" panose="020B0604020202020204" pitchFamily="34" charset="0"/>
                    <a:cs typeface="Arial" panose="020B0604020202020204" pitchFamily="34" charset="0"/>
                  </a:rPr>
                  <a:t>horizontal </a:t>
                </a:r>
                <a:r>
                  <a:rPr lang="en-US" dirty="0">
                    <a:cs typeface="Arial" pitchFamily="34" charset="0"/>
                  </a:rPr>
                  <a:t>axis is 	   </a:t>
                </a:r>
                <a14:m>
                  <m:oMath xmlns:m="http://schemas.openxmlformats.org/officeDocument/2006/math">
                    <m:r>
                      <a:rPr lang="en-SG" i="1">
                        <a:latin typeface="Cambria Math"/>
                        <a:ea typeface="Cambria Math"/>
                        <a:cs typeface="Arial" pitchFamily="34" charset="0"/>
                      </a:rPr>
                      <m:t>.</m:t>
                    </m:r>
                  </m:oMath>
                </a14:m>
                <a:endParaRPr lang="en-US" dirty="0">
                  <a:cs typeface="Arial" pitchFamily="34" charset="0"/>
                </a:endParaRPr>
              </a:p>
              <a:p>
                <a:pPr marL="342900" lvl="1" indent="-342900">
                  <a:lnSpc>
                    <a:spcPct val="150000"/>
                  </a:lnSpc>
                </a:pPr>
                <a:r>
                  <a:rPr lang="en-US" dirty="0">
                    <a:cs typeface="Arial" pitchFamily="34" charset="0"/>
                  </a:rPr>
                  <a:t>The amplitude remains unchanged and there is no shift along the </a:t>
                </a:r>
                <a:r>
                  <a:rPr lang="en-US" i="1" dirty="0">
                    <a:latin typeface="Times New Roman" panose="02020603050405020304" pitchFamily="18" charset="0"/>
                    <a:cs typeface="Times New Roman" panose="02020603050405020304" pitchFamily="18" charset="0"/>
                  </a:rPr>
                  <a:t>y</a:t>
                </a:r>
                <a:r>
                  <a:rPr lang="en-US" dirty="0">
                    <a:cs typeface="Arial" pitchFamily="34" charset="0"/>
                  </a:rPr>
                  <a:t>-axis.</a:t>
                </a:r>
              </a:p>
            </p:txBody>
          </p:sp>
        </mc:Choice>
        <mc:Fallback xmlns="">
          <p:sp>
            <p:nvSpPr>
              <p:cNvPr id="4" name="Content Placeholder 3"/>
              <p:cNvSpPr>
                <a:spLocks noGrp="1" noRot="1" noChangeAspect="1" noMove="1" noResize="1" noEditPoints="1" noAdjustHandles="1" noChangeArrowheads="1" noChangeShapeType="1" noTextEdit="1"/>
              </p:cNvSpPr>
              <p:nvPr>
                <p:ph sz="quarter" idx="13"/>
              </p:nvPr>
            </p:nvSpPr>
            <p:spPr>
              <a:xfrm>
                <a:off x="665609" y="961188"/>
                <a:ext cx="7891537" cy="5134811"/>
              </a:xfrm>
              <a:blipFill rotWithShape="1">
                <a:blip r:embed="rId3"/>
                <a:stretch>
                  <a:fillRect l="-618" r="-927" b="-7007"/>
                </a:stretch>
              </a:blipFill>
            </p:spPr>
            <p:txBody>
              <a:bodyPr/>
              <a:lstStyle/>
              <a:p>
                <a:r>
                  <a:rPr lang="en-GB">
                    <a:noFill/>
                  </a:rPr>
                  <a:t> </a:t>
                </a:r>
              </a:p>
            </p:txBody>
          </p:sp>
        </mc:Fallback>
      </mc:AlternateContent>
      <p:graphicFrame>
        <p:nvGraphicFramePr>
          <p:cNvPr id="9" name="Chart 8"/>
          <p:cNvGraphicFramePr>
            <a:graphicFrameLocks/>
          </p:cNvGraphicFramePr>
          <p:nvPr>
            <p:extLst>
              <p:ext uri="{D42A27DB-BD31-4B8C-83A1-F6EECF244321}">
                <p14:modId xmlns:p14="http://schemas.microsoft.com/office/powerpoint/2010/main" val="488621900"/>
              </p:ext>
            </p:extLst>
          </p:nvPr>
        </p:nvGraphicFramePr>
        <p:xfrm>
          <a:off x="1725371" y="1164344"/>
          <a:ext cx="6094795" cy="2820802"/>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6229310" y="2273610"/>
            <a:ext cx="647781" cy="246221"/>
          </a:xfrm>
          <a:prstGeom prst="rect">
            <a:avLst/>
          </a:prstGeom>
          <a:noFill/>
        </p:spPr>
        <p:txBody>
          <a:bodyPr wrap="square" lIns="0" tIns="0" rIns="0" bIns="0" rtlCol="0">
            <a:spAutoFit/>
          </a:bodyPr>
          <a:lstStyle/>
          <a:p>
            <a:r>
              <a:rPr lang="en-US" sz="1600" i="1" dirty="0">
                <a:sym typeface="Symbol"/>
              </a:rPr>
              <a:t> </a:t>
            </a:r>
            <a:r>
              <a:rPr lang="en-SG"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sym typeface="Symbol"/>
              </a:rPr>
              <a:t>)</a:t>
            </a:r>
            <a:endParaRPr lang="en-SG" sz="1600" dirty="0">
              <a:latin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146646149"/>
              </p:ext>
            </p:extLst>
          </p:nvPr>
        </p:nvGraphicFramePr>
        <p:xfrm>
          <a:off x="5010482" y="4848664"/>
          <a:ext cx="525463" cy="677863"/>
        </p:xfrm>
        <a:graphic>
          <a:graphicData uri="http://schemas.openxmlformats.org/presentationml/2006/ole">
            <mc:AlternateContent xmlns:mc="http://schemas.openxmlformats.org/markup-compatibility/2006">
              <mc:Choice xmlns:v="urn:schemas-microsoft-com:vml" Requires="v">
                <p:oleObj spid="_x0000_s35846" name="Equation" r:id="rId5" imgW="304560" imgH="393480" progId="Equation.3">
                  <p:embed/>
                </p:oleObj>
              </mc:Choice>
              <mc:Fallback>
                <p:oleObj name="Equation" r:id="rId5" imgW="304560" imgH="393480" progId="Equation.3">
                  <p:embed/>
                  <p:pic>
                    <p:nvPicPr>
                      <p:cNvPr id="0" name=""/>
                      <p:cNvPicPr>
                        <a:picLocks noChangeAspect="1" noChangeArrowheads="1"/>
                      </p:cNvPicPr>
                      <p:nvPr/>
                    </p:nvPicPr>
                    <p:blipFill>
                      <a:blip r:embed="rId6"/>
                      <a:srcRect/>
                      <a:stretch>
                        <a:fillRect/>
                      </a:stretch>
                    </p:blipFill>
                    <p:spPr bwMode="auto">
                      <a:xfrm>
                        <a:off x="5010482" y="4848664"/>
                        <a:ext cx="525463" cy="677863"/>
                      </a:xfrm>
                      <a:prstGeom prst="rect">
                        <a:avLst/>
                      </a:prstGeom>
                      <a:solidFill>
                        <a:srgbClr val="F7964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p:cNvSpPr txBox="1"/>
          <p:nvPr/>
        </p:nvSpPr>
        <p:spPr>
          <a:xfrm>
            <a:off x="2023861" y="886590"/>
            <a:ext cx="9137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y</a:t>
            </a:r>
          </a:p>
        </p:txBody>
      </p:sp>
    </p:spTree>
    <p:extLst>
      <p:ext uri="{BB962C8B-B14F-4D97-AF65-F5344CB8AC3E}">
        <p14:creationId xmlns:p14="http://schemas.microsoft.com/office/powerpoint/2010/main" val="189686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0" lvl="1" indent="0">
              <a:lnSpc>
                <a:spcPct val="120000"/>
              </a:lnSpc>
              <a:buNone/>
            </a:pPr>
            <a:r>
              <a:rPr lang="en-SG" dirty="0">
                <a:cs typeface="Times New Roman" pitchFamily="18" charset="0"/>
              </a:rPr>
              <a:t>Given that a sine graph:</a:t>
            </a:r>
          </a:p>
          <a:p>
            <a:pPr marL="742950" lvl="2" indent="-342900">
              <a:lnSpc>
                <a:spcPct val="120000"/>
              </a:lnSpc>
            </a:pPr>
            <a:r>
              <a:rPr lang="en-SG" dirty="0">
                <a:cs typeface="Times New Roman" pitchFamily="18" charset="0"/>
              </a:rPr>
              <a:t>Completes </a:t>
            </a:r>
            <a:r>
              <a:rPr lang="en-SG" dirty="0">
                <a:latin typeface="Times New Roman" panose="02020603050405020304" pitchFamily="18" charset="0"/>
                <a:cs typeface="Times New Roman" panose="02020603050405020304" pitchFamily="18" charset="0"/>
              </a:rPr>
              <a:t>3</a:t>
            </a:r>
            <a:r>
              <a:rPr lang="en-SG" dirty="0">
                <a:cs typeface="Times New Roman" pitchFamily="18" charset="0"/>
              </a:rPr>
              <a:t> cycles in the range of </a:t>
            </a:r>
            <a:r>
              <a:rPr lang="en-US" dirty="0">
                <a:cs typeface="Arial" pitchFamily="34" charset="0"/>
              </a:rPr>
              <a:t> </a:t>
            </a:r>
            <a:r>
              <a:rPr lang="en-US"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sym typeface="Symbol"/>
              </a:rPr>
              <a:t> </a:t>
            </a:r>
            <a:r>
              <a:rPr lang="en-US" i="1" dirty="0">
                <a:latin typeface="Times New Roman" panose="02020603050405020304" pitchFamily="18" charset="0"/>
                <a:cs typeface="Times New Roman" panose="02020603050405020304" pitchFamily="18" charset="0"/>
                <a:sym typeface="Symbol"/>
              </a:rPr>
              <a:t> </a:t>
            </a:r>
            <a:r>
              <a:rPr lang="en-US" dirty="0">
                <a:latin typeface="Times New Roman" panose="02020603050405020304" pitchFamily="18" charset="0"/>
                <a:cs typeface="Times New Roman" panose="02020603050405020304" pitchFamily="18" charset="0"/>
                <a:sym typeface="Symbol"/>
              </a:rPr>
              <a:t></a:t>
            </a:r>
            <a:r>
              <a:rPr lang="en-US" dirty="0">
                <a:latin typeface="Times New Roman" panose="02020603050405020304" pitchFamily="18" charset="0"/>
                <a:cs typeface="Times New Roman" panose="02020603050405020304" pitchFamily="18" charset="0"/>
              </a:rPr>
              <a:t> 360</a:t>
            </a:r>
            <a:r>
              <a:rPr lang="en-US" dirty="0">
                <a:latin typeface="Times New Roman" panose="02020603050405020304" pitchFamily="18" charset="0"/>
                <a:cs typeface="Times New Roman" panose="02020603050405020304" pitchFamily="18" charset="0"/>
                <a:sym typeface="Symbol"/>
              </a:rPr>
              <a:t> </a:t>
            </a:r>
          </a:p>
          <a:p>
            <a:pPr marL="742950" lvl="2" indent="-342900">
              <a:lnSpc>
                <a:spcPct val="120000"/>
              </a:lnSpc>
            </a:pPr>
            <a:r>
              <a:rPr lang="en-US" dirty="0">
                <a:cs typeface="Arial" pitchFamily="34" charset="0"/>
              </a:rPr>
              <a:t>Shift in the horizontal axis of </a:t>
            </a:r>
            <a:r>
              <a:rPr lang="en-US" altLang="zh-CN"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sym typeface="Symbol"/>
              </a:rPr>
              <a:t> </a:t>
            </a:r>
            <a:r>
              <a:rPr lang="en-US" dirty="0">
                <a:cs typeface="Arial" pitchFamily="34" charset="0"/>
              </a:rPr>
              <a:t>to the right</a:t>
            </a:r>
          </a:p>
          <a:p>
            <a:pPr marL="742950" lvl="2" indent="-342900">
              <a:lnSpc>
                <a:spcPct val="120000"/>
              </a:lnSpc>
            </a:pPr>
            <a:r>
              <a:rPr lang="en-US" dirty="0">
                <a:cs typeface="Arial" pitchFamily="34" charset="0"/>
              </a:rPr>
              <a:t>No shift along the </a:t>
            </a:r>
            <a:r>
              <a:rPr lang="en-US" i="1" dirty="0">
                <a:latin typeface="Times New Roman" panose="02020603050405020304" pitchFamily="18" charset="0"/>
                <a:cs typeface="Times New Roman" panose="02020603050405020304" pitchFamily="18" charset="0"/>
              </a:rPr>
              <a:t>y</a:t>
            </a:r>
            <a:r>
              <a:rPr lang="en-US" dirty="0">
                <a:cs typeface="Times New Roman" pitchFamily="18" charset="0"/>
              </a:rPr>
              <a:t>-</a:t>
            </a:r>
            <a:r>
              <a:rPr lang="en-US" dirty="0">
                <a:cs typeface="Arial" pitchFamily="34" charset="0"/>
              </a:rPr>
              <a:t>axis</a:t>
            </a:r>
          </a:p>
          <a:p>
            <a:pPr marL="0" lvl="1" indent="0">
              <a:lnSpc>
                <a:spcPct val="120000"/>
              </a:lnSpc>
              <a:buNone/>
            </a:pPr>
            <a:r>
              <a:rPr lang="en-US" dirty="0">
                <a:cs typeface="Arial" pitchFamily="34" charset="0"/>
              </a:rPr>
              <a:t>Write down the expression of the sine graph in the following form: </a:t>
            </a:r>
            <a:br>
              <a:rPr lang="en-US" dirty="0">
                <a:cs typeface="Arial" pitchFamily="34" charset="0"/>
              </a:rPr>
            </a:br>
            <a:r>
              <a:rPr lang="en-US" i="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 sin(</a:t>
            </a:r>
            <a:r>
              <a:rPr lang="en-US" i="1" dirty="0">
                <a:latin typeface="Times New Roman" panose="02020603050405020304" pitchFamily="18" charset="0"/>
                <a:cs typeface="Times New Roman" panose="02020603050405020304" pitchFamily="18" charset="0"/>
              </a:rPr>
              <a:t>B</a:t>
            </a:r>
            <a:r>
              <a:rPr lang="en-US" i="1" dirty="0">
                <a:latin typeface="Times New Roman" panose="02020603050405020304" pitchFamily="18" charset="0"/>
                <a:cs typeface="Times New Roman" panose="02020603050405020304" pitchFamily="18" charset="0"/>
                <a:sym typeface="Symbol"/>
              </a:rPr>
              <a:t></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a:t>
            </a:r>
            <a:r>
              <a:rPr lang="en-US" dirty="0">
                <a:cs typeface="Arial" pitchFamily="34" charset="0"/>
              </a:rPr>
              <a:t>.</a:t>
            </a:r>
          </a:p>
          <a:p>
            <a:endParaRPr lang="en-GB" sz="2800" dirty="0"/>
          </a:p>
        </p:txBody>
      </p:sp>
      <p:sp>
        <p:nvSpPr>
          <p:cNvPr id="2" name="Title 1"/>
          <p:cNvSpPr>
            <a:spLocks noGrp="1"/>
          </p:cNvSpPr>
          <p:nvPr>
            <p:ph type="title"/>
          </p:nvPr>
        </p:nvSpPr>
        <p:spPr/>
        <p:txBody>
          <a:bodyPr/>
          <a:lstStyle/>
          <a:p>
            <a:r>
              <a:rPr lang="en-SG" dirty="0"/>
              <a:t>Think-Pair-Share</a:t>
            </a:r>
            <a:endParaRPr lang="en-GB" dirty="0"/>
          </a:p>
        </p:txBody>
      </p:sp>
      <p:pic>
        <p:nvPicPr>
          <p:cNvPr id="13" name="Picture 12"/>
          <p:cNvPicPr/>
          <p:nvPr/>
        </p:nvPicPr>
        <p:blipFill rotWithShape="1">
          <a:blip r:embed="rId2">
            <a:extLst>
              <a:ext uri="{28A0092B-C50C-407E-A947-70E740481C1C}">
                <a14:useLocalDpi xmlns:a14="http://schemas.microsoft.com/office/drawing/2010/main" val="0"/>
              </a:ext>
            </a:extLst>
          </a:blip>
          <a:srcRect t="15427" b="16077"/>
          <a:stretch/>
        </p:blipFill>
        <p:spPr bwMode="auto">
          <a:xfrm>
            <a:off x="6863788" y="222202"/>
            <a:ext cx="885825" cy="606751"/>
          </a:xfrm>
          <a:prstGeom prst="rect">
            <a:avLst/>
          </a:prstGeom>
          <a:noFill/>
          <a:ln>
            <a:noFill/>
          </a:ln>
        </p:spPr>
      </p:pic>
    </p:spTree>
    <p:extLst>
      <p:ext uri="{BB962C8B-B14F-4D97-AF65-F5344CB8AC3E}">
        <p14:creationId xmlns:p14="http://schemas.microsoft.com/office/powerpoint/2010/main" val="2352405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852" y="1105027"/>
            <a:ext cx="6050195" cy="3021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Sine graph: </a:t>
            </a:r>
            <a:r>
              <a:rPr lang="en-US" i="1" dirty="0">
                <a:solidFill>
                  <a:srgbClr val="0309F3"/>
                </a:solidFill>
                <a:latin typeface="Times New Roman" panose="02020603050405020304" pitchFamily="18" charset="0"/>
                <a:cs typeface="Times New Roman" panose="02020603050405020304" pitchFamily="18" charset="0"/>
              </a:rPr>
              <a:t>y</a:t>
            </a:r>
            <a:r>
              <a:rPr lang="en-US" dirty="0">
                <a:solidFill>
                  <a:srgbClr val="0309F3"/>
                </a:solidFill>
                <a:latin typeface="Times New Roman" panose="02020603050405020304" pitchFamily="18" charset="0"/>
                <a:cs typeface="Times New Roman" panose="02020603050405020304" pitchFamily="18" charset="0"/>
              </a:rPr>
              <a:t> = sin</a:t>
            </a:r>
            <a:r>
              <a:rPr lang="en-US" i="1" dirty="0">
                <a:solidFill>
                  <a:srgbClr val="0309F3"/>
                </a:solidFill>
                <a:latin typeface="Times New Roman" panose="02020603050405020304" pitchFamily="18" charset="0"/>
                <a:cs typeface="Times New Roman" panose="02020603050405020304" pitchFamily="18" charset="0"/>
                <a:sym typeface="Symbol"/>
              </a:rPr>
              <a:t></a:t>
            </a:r>
            <a:r>
              <a:rPr lang="en-US" dirty="0">
                <a:solidFill>
                  <a:srgbClr val="0309F3"/>
                </a:solidFill>
                <a:latin typeface="Times New Roman" panose="02020603050405020304" pitchFamily="18" charset="0"/>
                <a:cs typeface="Times New Roman" panose="02020603050405020304" pitchFamily="18" charset="0"/>
              </a:rPr>
              <a:t> +</a:t>
            </a:r>
            <a:r>
              <a:rPr lang="en-US" i="1" dirty="0">
                <a:solidFill>
                  <a:srgbClr val="0309F3"/>
                </a:solidFill>
                <a:latin typeface="Times New Roman" panose="02020603050405020304" pitchFamily="18" charset="0"/>
                <a:cs typeface="Times New Roman" panose="02020603050405020304" pitchFamily="18" charset="0"/>
              </a:rPr>
              <a:t>D</a:t>
            </a:r>
            <a:endParaRPr lang="en-SG" i="1" dirty="0">
              <a:solidFill>
                <a:srgbClr val="0309F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endParaRPr lang="en-SG" sz="2000" dirty="0"/>
          </a:p>
          <a:p>
            <a:endParaRPr lang="en-SG" sz="2000" dirty="0"/>
          </a:p>
          <a:p>
            <a:endParaRPr lang="en-SG" sz="2000" dirty="0"/>
          </a:p>
          <a:p>
            <a:endParaRPr lang="en-SG" sz="2000" dirty="0"/>
          </a:p>
          <a:p>
            <a:endParaRPr lang="en-SG" sz="2000" dirty="0"/>
          </a:p>
          <a:p>
            <a:endParaRPr lang="en-SG" sz="2000" dirty="0"/>
          </a:p>
          <a:p>
            <a:endParaRPr lang="en-SG" sz="2000" dirty="0"/>
          </a:p>
          <a:p>
            <a:pPr marL="342900" lvl="1" indent="-342900">
              <a:lnSpc>
                <a:spcPct val="120000"/>
              </a:lnSpc>
            </a:pPr>
            <a:endParaRPr lang="en-SG" i="1" dirty="0">
              <a:solidFill>
                <a:srgbClr val="FF0000"/>
              </a:solidFill>
              <a:latin typeface="Cambria Math"/>
              <a:cs typeface="Times New Roman" pitchFamily="18" charset="0"/>
            </a:endParaRPr>
          </a:p>
          <a:p>
            <a:pPr marL="342900" lvl="1" indent="-342900">
              <a:lnSpc>
                <a:spcPct val="120000"/>
              </a:lnSpc>
            </a:pPr>
            <a:r>
              <a:rPr lang="en-US" i="1" dirty="0">
                <a:solidFill>
                  <a:srgbClr val="FF0000"/>
                </a:solidFill>
                <a:latin typeface="Times New Roman" panose="02020603050405020304" pitchFamily="18" charset="0"/>
                <a:cs typeface="Times New Roman" panose="02020603050405020304" pitchFamily="18" charset="0"/>
              </a:rPr>
              <a:t>D</a:t>
            </a:r>
            <a:r>
              <a:rPr lang="en-US" dirty="0">
                <a:cs typeface="Times New Roman" pitchFamily="18" charset="0"/>
              </a:rPr>
              <a:t> </a:t>
            </a:r>
            <a:r>
              <a:rPr lang="en-US" dirty="0">
                <a:cs typeface="Arial" pitchFamily="34" charset="0"/>
              </a:rPr>
              <a:t>affects the </a:t>
            </a:r>
            <a:r>
              <a:rPr lang="en-US" dirty="0">
                <a:solidFill>
                  <a:srgbClr val="FF0000"/>
                </a:solidFill>
                <a:cs typeface="Arial" pitchFamily="34" charset="0"/>
              </a:rPr>
              <a:t>shift along the </a:t>
            </a:r>
            <a:r>
              <a:rPr lang="en-US" i="1" dirty="0">
                <a:solidFill>
                  <a:srgbClr val="FF0000"/>
                </a:solidFill>
                <a:latin typeface="Times New Roman" panose="02020603050405020304" pitchFamily="18" charset="0"/>
                <a:cs typeface="Times New Roman" panose="02020603050405020304" pitchFamily="18" charset="0"/>
              </a:rPr>
              <a:t>y</a:t>
            </a:r>
            <a:r>
              <a:rPr lang="en-US" dirty="0">
                <a:solidFill>
                  <a:srgbClr val="FF0000"/>
                </a:solidFill>
                <a:cs typeface="Arial" pitchFamily="34" charset="0"/>
              </a:rPr>
              <a:t>-axis </a:t>
            </a:r>
            <a:r>
              <a:rPr lang="en-US" dirty="0">
                <a:cs typeface="Arial" pitchFamily="34" charset="0"/>
              </a:rPr>
              <a:t>of the sine graph.</a:t>
            </a:r>
            <a:endParaRPr lang="en-US" dirty="0">
              <a:solidFill>
                <a:srgbClr val="FF0000"/>
              </a:solidFill>
              <a:cs typeface="Arial" pitchFamily="34" charset="0"/>
            </a:endParaRPr>
          </a:p>
          <a:p>
            <a:pPr marL="342900" lvl="1" indent="-342900">
              <a:lnSpc>
                <a:spcPct val="120000"/>
              </a:lnSpc>
            </a:pPr>
            <a:r>
              <a:rPr lang="en-US" dirty="0">
                <a:cs typeface="Arial" pitchFamily="34" charset="0"/>
              </a:rPr>
              <a:t>The graph for </a:t>
            </a:r>
            <a:r>
              <a:rPr lang="en-US" i="1" dirty="0">
                <a:solidFill>
                  <a:srgbClr val="FF0000"/>
                </a:solidFill>
                <a:latin typeface="Times New Roman" panose="02020603050405020304" pitchFamily="18" charset="0"/>
                <a:cs typeface="Times New Roman" panose="02020603050405020304" pitchFamily="18" charset="0"/>
              </a:rPr>
              <a:t>y</a:t>
            </a:r>
            <a:r>
              <a:rPr lang="en-US" dirty="0">
                <a:solidFill>
                  <a:srgbClr val="FF0000"/>
                </a:solidFill>
                <a:latin typeface="Times New Roman" panose="02020603050405020304" pitchFamily="18" charset="0"/>
                <a:cs typeface="Times New Roman" panose="02020603050405020304" pitchFamily="18" charset="0"/>
              </a:rPr>
              <a:t> = sin</a:t>
            </a:r>
            <a:r>
              <a:rPr lang="en-US" i="1" dirty="0">
                <a:solidFill>
                  <a:srgbClr val="FF0000"/>
                </a:solidFill>
                <a:sym typeface="Symbol"/>
              </a:rPr>
              <a:t></a:t>
            </a:r>
            <a:r>
              <a:rPr lang="en-SG" dirty="0">
                <a:solidFill>
                  <a:srgbClr val="FF0000"/>
                </a:solidFill>
                <a:latin typeface="Times New Roman" panose="02020603050405020304" pitchFamily="18" charset="0"/>
                <a:cs typeface="Times New Roman" panose="02020603050405020304" pitchFamily="18" charset="0"/>
                <a:sym typeface="Symbol"/>
              </a:rPr>
              <a:t> + 1 </a:t>
            </a:r>
            <a:r>
              <a:rPr lang="en-US" dirty="0">
                <a:cs typeface="Arial" pitchFamily="34" charset="0"/>
              </a:rPr>
              <a:t>is 1 unit up from that of </a:t>
            </a:r>
            <a:r>
              <a:rPr lang="en-US" i="1" dirty="0">
                <a:solidFill>
                  <a:srgbClr val="0309F3"/>
                </a:solidFill>
                <a:latin typeface="Times New Roman" panose="02020603050405020304" pitchFamily="18" charset="0"/>
                <a:cs typeface="Times New Roman" panose="02020603050405020304" pitchFamily="18" charset="0"/>
              </a:rPr>
              <a:t>y</a:t>
            </a:r>
            <a:r>
              <a:rPr lang="en-US" dirty="0">
                <a:solidFill>
                  <a:srgbClr val="0309F3"/>
                </a:solidFill>
                <a:latin typeface="Times New Roman" panose="02020603050405020304" pitchFamily="18" charset="0"/>
                <a:cs typeface="Times New Roman" panose="02020603050405020304" pitchFamily="18" charset="0"/>
              </a:rPr>
              <a:t> = sin</a:t>
            </a:r>
            <a:r>
              <a:rPr lang="en-US" i="1" dirty="0">
                <a:solidFill>
                  <a:srgbClr val="0309F3"/>
                </a:solidFill>
                <a:sym typeface="Symbol"/>
              </a:rPr>
              <a:t></a:t>
            </a:r>
            <a:r>
              <a:rPr lang="en-US" dirty="0">
                <a:cs typeface="Times New Roman" pitchFamily="18" charset="0"/>
              </a:rPr>
              <a:t>. </a:t>
            </a:r>
          </a:p>
          <a:p>
            <a:pPr marL="342900" lvl="1" indent="-342900">
              <a:lnSpc>
                <a:spcPct val="120000"/>
              </a:lnSpc>
            </a:pPr>
            <a:r>
              <a:rPr lang="en-US" dirty="0">
                <a:cs typeface="Arial" pitchFamily="34" charset="0"/>
              </a:rPr>
              <a:t>The graph for </a:t>
            </a:r>
            <a:r>
              <a:rPr lang="en-US" i="1" dirty="0">
                <a:solidFill>
                  <a:srgbClr val="6DB310"/>
                </a:solidFill>
                <a:latin typeface="Times New Roman" panose="02020603050405020304" pitchFamily="18" charset="0"/>
                <a:cs typeface="Times New Roman" panose="02020603050405020304" pitchFamily="18" charset="0"/>
              </a:rPr>
              <a:t>y</a:t>
            </a:r>
            <a:r>
              <a:rPr lang="en-US" dirty="0">
                <a:solidFill>
                  <a:srgbClr val="6DB310"/>
                </a:solidFill>
                <a:latin typeface="Times New Roman" panose="02020603050405020304" pitchFamily="18" charset="0"/>
                <a:cs typeface="Times New Roman" panose="02020603050405020304" pitchFamily="18" charset="0"/>
              </a:rPr>
              <a:t> = sin</a:t>
            </a:r>
            <a:r>
              <a:rPr lang="en-US" i="1" dirty="0">
                <a:solidFill>
                  <a:srgbClr val="6DB310"/>
                </a:solidFill>
                <a:sym typeface="Symbol"/>
              </a:rPr>
              <a:t></a:t>
            </a:r>
            <a:r>
              <a:rPr lang="en-SG" dirty="0">
                <a:solidFill>
                  <a:srgbClr val="6DB310"/>
                </a:solidFill>
                <a:latin typeface="Times New Roman" panose="02020603050405020304" pitchFamily="18" charset="0"/>
                <a:cs typeface="Times New Roman" panose="02020603050405020304" pitchFamily="18" charset="0"/>
                <a:sym typeface="Symbol"/>
              </a:rPr>
              <a:t> – 1 </a:t>
            </a:r>
            <a:r>
              <a:rPr lang="en-US" dirty="0">
                <a:cs typeface="Arial" pitchFamily="34" charset="0"/>
              </a:rPr>
              <a:t>is 1 unit down from that of </a:t>
            </a:r>
            <a:r>
              <a:rPr lang="en-US" i="1" dirty="0">
                <a:solidFill>
                  <a:srgbClr val="0309F3"/>
                </a:solidFill>
                <a:latin typeface="Times New Roman" panose="02020603050405020304" pitchFamily="18" charset="0"/>
                <a:cs typeface="Times New Roman" panose="02020603050405020304" pitchFamily="18" charset="0"/>
              </a:rPr>
              <a:t>y</a:t>
            </a:r>
            <a:r>
              <a:rPr lang="en-US" dirty="0">
                <a:solidFill>
                  <a:srgbClr val="0309F3"/>
                </a:solidFill>
                <a:latin typeface="Times New Roman" panose="02020603050405020304" pitchFamily="18" charset="0"/>
                <a:cs typeface="Times New Roman" panose="02020603050405020304" pitchFamily="18" charset="0"/>
              </a:rPr>
              <a:t> = sin</a:t>
            </a:r>
            <a:r>
              <a:rPr lang="en-US" i="1" dirty="0">
                <a:solidFill>
                  <a:srgbClr val="0309F3"/>
                </a:solidFill>
                <a:sym typeface="Symbol"/>
              </a:rPr>
              <a:t></a:t>
            </a:r>
            <a:r>
              <a:rPr lang="en-US" dirty="0">
                <a:cs typeface="Times New Roman" pitchFamily="18" charset="0"/>
              </a:rPr>
              <a:t>.</a:t>
            </a:r>
          </a:p>
          <a:p>
            <a:pPr marL="342900" lvl="1" indent="-342900">
              <a:lnSpc>
                <a:spcPct val="120000"/>
              </a:lnSpc>
            </a:pPr>
            <a:r>
              <a:rPr lang="en-US" dirty="0">
                <a:cs typeface="Arial" pitchFamily="34" charset="0"/>
              </a:rPr>
              <a:t>The amplitude and number of cycles remains unchanged and there is no shift along the </a:t>
            </a:r>
            <a:r>
              <a:rPr lang="en-US" dirty="0">
                <a:latin typeface="Arial" panose="020B0604020202020204" pitchFamily="34" charset="0"/>
                <a:cs typeface="Arial" panose="020B0604020202020204" pitchFamily="34" charset="0"/>
              </a:rPr>
              <a:t>horizontal </a:t>
            </a:r>
            <a:r>
              <a:rPr lang="en-US" dirty="0">
                <a:cs typeface="Arial" pitchFamily="34" charset="0"/>
              </a:rPr>
              <a:t>axis.</a:t>
            </a:r>
          </a:p>
          <a:p>
            <a:endParaRPr lang="en-GB" sz="2000" dirty="0"/>
          </a:p>
        </p:txBody>
      </p:sp>
      <p:sp>
        <p:nvSpPr>
          <p:cNvPr id="20" name="Rectangle 19"/>
          <p:cNvSpPr/>
          <p:nvPr/>
        </p:nvSpPr>
        <p:spPr>
          <a:xfrm>
            <a:off x="2903637" y="1578473"/>
            <a:ext cx="841897" cy="338554"/>
          </a:xfrm>
          <a:prstGeom prst="rect">
            <a:avLst/>
          </a:prstGeom>
        </p:spPr>
        <p:txBody>
          <a:bodyPr wrap="none">
            <a:spAutoFit/>
          </a:bodyPr>
          <a:lstStyle/>
          <a:p>
            <a:r>
              <a:rPr lang="en-US" sz="1600" i="1" dirty="0">
                <a:solidFill>
                  <a:srgbClr val="0309F3"/>
                </a:solidFill>
                <a:latin typeface="Times New Roman" panose="02020603050405020304" pitchFamily="18" charset="0"/>
                <a:cs typeface="Times New Roman" panose="02020603050405020304" pitchFamily="18" charset="0"/>
              </a:rPr>
              <a:t>y</a:t>
            </a:r>
            <a:r>
              <a:rPr lang="en-US" sz="1600" dirty="0">
                <a:solidFill>
                  <a:srgbClr val="0309F3"/>
                </a:solidFill>
                <a:latin typeface="Times New Roman" panose="02020603050405020304" pitchFamily="18" charset="0"/>
                <a:cs typeface="Times New Roman" panose="02020603050405020304" pitchFamily="18" charset="0"/>
              </a:rPr>
              <a:t> = sin</a:t>
            </a:r>
            <a:r>
              <a:rPr lang="en-US" sz="1600" i="1" dirty="0">
                <a:solidFill>
                  <a:srgbClr val="0309F3"/>
                </a:solidFill>
                <a:sym typeface="Symbol"/>
              </a:rPr>
              <a:t></a:t>
            </a:r>
            <a:endParaRPr lang="en-SG" sz="1600" dirty="0">
              <a:solidFill>
                <a:srgbClr val="0309F3"/>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2903637" y="921040"/>
            <a:ext cx="1162498" cy="338554"/>
          </a:xfrm>
          <a:prstGeom prst="rect">
            <a:avLst/>
          </a:prstGeom>
        </p:spPr>
        <p:txBody>
          <a:bodyPr wrap="none">
            <a:spAutoFit/>
          </a:bodyPr>
          <a:lstStyle/>
          <a:p>
            <a:r>
              <a:rPr lang="en-US" sz="1600" i="1" dirty="0">
                <a:solidFill>
                  <a:srgbClr val="FF0000"/>
                </a:solidFill>
                <a:latin typeface="Times New Roman" panose="02020603050405020304" pitchFamily="18" charset="0"/>
                <a:cs typeface="Times New Roman" panose="02020603050405020304" pitchFamily="18" charset="0"/>
              </a:rPr>
              <a:t>y</a:t>
            </a:r>
            <a:r>
              <a:rPr lang="en-US" sz="1600" dirty="0">
                <a:solidFill>
                  <a:srgbClr val="FF0000"/>
                </a:solidFill>
                <a:latin typeface="Times New Roman" panose="02020603050405020304" pitchFamily="18" charset="0"/>
                <a:cs typeface="Times New Roman" panose="02020603050405020304" pitchFamily="18" charset="0"/>
              </a:rPr>
              <a:t> = sin</a:t>
            </a:r>
            <a:r>
              <a:rPr lang="en-US" sz="1600" i="1" dirty="0">
                <a:solidFill>
                  <a:srgbClr val="FF0000"/>
                </a:solidFill>
                <a:sym typeface="Symbol"/>
              </a:rPr>
              <a:t></a:t>
            </a:r>
            <a:r>
              <a:rPr lang="en-SG" sz="1600" dirty="0">
                <a:solidFill>
                  <a:srgbClr val="FF0000"/>
                </a:solidFill>
                <a:latin typeface="Times New Roman" panose="02020603050405020304" pitchFamily="18" charset="0"/>
                <a:cs typeface="Times New Roman" panose="02020603050405020304" pitchFamily="18" charset="0"/>
                <a:sym typeface="Symbol"/>
              </a:rPr>
              <a:t> + 1</a:t>
            </a:r>
            <a:endParaRPr lang="en-SG" sz="1600" dirty="0">
              <a:solidFill>
                <a:srgbClr val="FF000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856339" y="2235906"/>
            <a:ext cx="1149674" cy="338554"/>
          </a:xfrm>
          <a:prstGeom prst="rect">
            <a:avLst/>
          </a:prstGeom>
        </p:spPr>
        <p:txBody>
          <a:bodyPr wrap="none">
            <a:spAutoFit/>
          </a:bodyPr>
          <a:lstStyle/>
          <a:p>
            <a:r>
              <a:rPr lang="en-US" sz="1600" i="1" dirty="0">
                <a:solidFill>
                  <a:srgbClr val="6DB310"/>
                </a:solidFill>
                <a:latin typeface="Times New Roman" panose="02020603050405020304" pitchFamily="18" charset="0"/>
                <a:cs typeface="Times New Roman" panose="02020603050405020304" pitchFamily="18" charset="0"/>
              </a:rPr>
              <a:t>y</a:t>
            </a:r>
            <a:r>
              <a:rPr lang="en-US" sz="1600" dirty="0">
                <a:solidFill>
                  <a:srgbClr val="6DB310"/>
                </a:solidFill>
                <a:latin typeface="Times New Roman" panose="02020603050405020304" pitchFamily="18" charset="0"/>
                <a:cs typeface="Times New Roman" panose="02020603050405020304" pitchFamily="18" charset="0"/>
              </a:rPr>
              <a:t> = sin</a:t>
            </a:r>
            <a:r>
              <a:rPr lang="en-US" sz="1600" i="1" dirty="0">
                <a:solidFill>
                  <a:srgbClr val="6DB310"/>
                </a:solidFill>
                <a:sym typeface="Symbol"/>
              </a:rPr>
              <a:t></a:t>
            </a:r>
            <a:r>
              <a:rPr lang="en-SG" sz="1600" dirty="0">
                <a:solidFill>
                  <a:srgbClr val="6DB310"/>
                </a:solidFill>
                <a:latin typeface="Times New Roman" panose="02020603050405020304" pitchFamily="18" charset="0"/>
                <a:cs typeface="Times New Roman" panose="02020603050405020304" pitchFamily="18" charset="0"/>
                <a:sym typeface="Symbol"/>
              </a:rPr>
              <a:t> – 1</a:t>
            </a:r>
            <a:endParaRPr lang="en-SG" sz="1600" dirty="0">
              <a:solidFill>
                <a:srgbClr val="00B05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2023861" y="886590"/>
            <a:ext cx="9137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y</a:t>
            </a:r>
          </a:p>
        </p:txBody>
      </p:sp>
      <p:sp>
        <p:nvSpPr>
          <p:cNvPr id="11" name="TextBox 10"/>
          <p:cNvSpPr txBox="1"/>
          <p:nvPr/>
        </p:nvSpPr>
        <p:spPr>
          <a:xfrm>
            <a:off x="7443961" y="2451691"/>
            <a:ext cx="647781" cy="246221"/>
          </a:xfrm>
          <a:prstGeom prst="rect">
            <a:avLst/>
          </a:prstGeom>
          <a:noFill/>
        </p:spPr>
        <p:txBody>
          <a:bodyPr wrap="square" lIns="0" tIns="0" rIns="0" bIns="0" rtlCol="0">
            <a:spAutoFit/>
          </a:bodyPr>
          <a:lstStyle/>
          <a:p>
            <a:r>
              <a:rPr lang="en-US" sz="1600" i="1" dirty="0">
                <a:sym typeface="Symbol"/>
              </a:rPr>
              <a:t> </a:t>
            </a:r>
            <a:r>
              <a:rPr lang="en-SG"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sym typeface="Symbol"/>
              </a:rPr>
              <a:t>)</a:t>
            </a:r>
            <a:endParaRPr lang="en-SG"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12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65163" y="961188"/>
            <a:ext cx="8328712" cy="3760937"/>
          </a:xfrm>
          <a:prstGeom prst="rect">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665163" y="261543"/>
            <a:ext cx="7264186" cy="604593"/>
          </a:xfrm>
        </p:spPr>
        <p:txBody>
          <a:bodyPr>
            <a:noAutofit/>
          </a:bodyPr>
          <a:lstStyle/>
          <a:p>
            <a:r>
              <a:rPr lang="en-SG" dirty="0"/>
              <a:t>General sine graph: </a:t>
            </a:r>
            <a:r>
              <a:rPr lang="en-US" i="1" dirty="0">
                <a:solidFill>
                  <a:srgbClr val="0309F3"/>
                </a:solidFill>
                <a:latin typeface="Times New Roman" panose="02020603050405020304" pitchFamily="18" charset="0"/>
                <a:cs typeface="Times New Roman" panose="02020603050405020304" pitchFamily="18" charset="0"/>
              </a:rPr>
              <a:t>y</a:t>
            </a:r>
            <a:r>
              <a:rPr lang="en-US" dirty="0">
                <a:solidFill>
                  <a:srgbClr val="0309F3"/>
                </a:solidFill>
                <a:latin typeface="Times New Roman" panose="02020603050405020304" pitchFamily="18" charset="0"/>
                <a:cs typeface="Times New Roman" panose="02020603050405020304" pitchFamily="18" charset="0"/>
              </a:rPr>
              <a:t> = </a:t>
            </a:r>
            <a:r>
              <a:rPr lang="en-US" i="1" dirty="0">
                <a:solidFill>
                  <a:srgbClr val="0309F3"/>
                </a:solidFill>
                <a:latin typeface="Times New Roman" panose="02020603050405020304" pitchFamily="18" charset="0"/>
                <a:cs typeface="Times New Roman" panose="02020603050405020304" pitchFamily="18" charset="0"/>
              </a:rPr>
              <a:t>A </a:t>
            </a:r>
            <a:r>
              <a:rPr lang="en-US" dirty="0">
                <a:solidFill>
                  <a:srgbClr val="0309F3"/>
                </a:solidFill>
                <a:latin typeface="Times New Roman" panose="02020603050405020304" pitchFamily="18" charset="0"/>
                <a:cs typeface="Times New Roman" panose="02020603050405020304" pitchFamily="18" charset="0"/>
              </a:rPr>
              <a:t>sin(</a:t>
            </a:r>
            <a:r>
              <a:rPr lang="en-US" i="1" dirty="0">
                <a:solidFill>
                  <a:srgbClr val="0309F3"/>
                </a:solidFill>
                <a:latin typeface="Times New Roman" panose="02020603050405020304" pitchFamily="18" charset="0"/>
                <a:cs typeface="Times New Roman" panose="02020603050405020304" pitchFamily="18" charset="0"/>
              </a:rPr>
              <a:t>B</a:t>
            </a:r>
            <a:r>
              <a:rPr lang="en-US" i="1" dirty="0">
                <a:solidFill>
                  <a:srgbClr val="0309F3"/>
                </a:solidFill>
                <a:latin typeface="Times New Roman" panose="02020603050405020304" pitchFamily="18" charset="0"/>
                <a:cs typeface="Times New Roman" panose="02020603050405020304" pitchFamily="18" charset="0"/>
                <a:sym typeface="Symbol"/>
              </a:rPr>
              <a:t>+C</a:t>
            </a:r>
            <a:r>
              <a:rPr lang="en-US" dirty="0">
                <a:solidFill>
                  <a:srgbClr val="0309F3"/>
                </a:solidFill>
                <a:latin typeface="Times New Roman" panose="02020603050405020304" pitchFamily="18" charset="0"/>
                <a:cs typeface="Times New Roman" panose="02020603050405020304" pitchFamily="18" charset="0"/>
                <a:sym typeface="Symbol"/>
              </a:rPr>
              <a:t>)</a:t>
            </a:r>
            <a:r>
              <a:rPr lang="en-US" i="1" dirty="0">
                <a:solidFill>
                  <a:srgbClr val="0309F3"/>
                </a:solidFill>
                <a:latin typeface="Times New Roman" panose="02020603050405020304" pitchFamily="18" charset="0"/>
                <a:cs typeface="Times New Roman" panose="02020603050405020304" pitchFamily="18" charset="0"/>
                <a:sym typeface="Symbol"/>
              </a:rPr>
              <a:t>+D</a:t>
            </a:r>
            <a:r>
              <a:rPr lang="en-US" dirty="0">
                <a:solidFill>
                  <a:srgbClr val="0309F3"/>
                </a:solidFill>
                <a:latin typeface="Times New Roman" panose="02020603050405020304" pitchFamily="18" charset="0"/>
                <a:cs typeface="Times New Roman" panose="02020603050405020304" pitchFamily="18" charset="0"/>
              </a:rPr>
              <a:t> </a:t>
            </a:r>
            <a:endParaRPr lang="en-SG" i="1" dirty="0">
              <a:solidFill>
                <a:srgbClr val="0309F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65610" y="961188"/>
            <a:ext cx="7905184" cy="5134811"/>
          </a:xfrm>
        </p:spPr>
        <p:txBody>
          <a:bodyPr/>
          <a:lstStyle/>
          <a:p>
            <a:pPr>
              <a:lnSpc>
                <a:spcPct val="150000"/>
              </a:lnSpc>
            </a:pPr>
            <a:r>
              <a:rPr lang="en-SG" i="1" dirty="0">
                <a:solidFill>
                  <a:srgbClr val="0000CC"/>
                </a:solidFill>
                <a:latin typeface="Times New Roman" panose="02020603050405020304" pitchFamily="18" charset="0"/>
                <a:cs typeface="Times New Roman" panose="02020603050405020304" pitchFamily="18" charset="0"/>
              </a:rPr>
              <a:t>A</a:t>
            </a:r>
            <a:r>
              <a:rPr lang="en-SG" dirty="0"/>
              <a:t> affects the amplitude of the sine graph: </a:t>
            </a:r>
          </a:p>
          <a:p>
            <a:pPr>
              <a:lnSpc>
                <a:spcPct val="150000"/>
              </a:lnSpc>
            </a:pPr>
            <a:r>
              <a:rPr lang="en-SG" i="1" dirty="0">
                <a:solidFill>
                  <a:srgbClr val="0000CC"/>
                </a:solidFill>
                <a:latin typeface="Times New Roman" panose="02020603050405020304" pitchFamily="18" charset="0"/>
                <a:cs typeface="Times New Roman" panose="02020603050405020304" pitchFamily="18" charset="0"/>
              </a:rPr>
              <a:t>B</a:t>
            </a:r>
            <a:r>
              <a:rPr lang="en-SG" dirty="0"/>
              <a:t> is the number of cycles of the sine graph within </a:t>
            </a:r>
            <a:r>
              <a:rPr lang="en-SG" dirty="0">
                <a:solidFill>
                  <a:srgbClr val="0000FF"/>
                </a:solidFill>
                <a:latin typeface="Times New Roman" panose="02020603050405020304" pitchFamily="18" charset="0"/>
                <a:cs typeface="Times New Roman" panose="02020603050405020304" pitchFamily="18" charset="0"/>
              </a:rPr>
              <a:t>360°</a:t>
            </a:r>
          </a:p>
          <a:p>
            <a:pPr>
              <a:lnSpc>
                <a:spcPct val="150000"/>
              </a:lnSpc>
            </a:pPr>
            <a:r>
              <a:rPr lang="en-SG" i="1" dirty="0">
                <a:solidFill>
                  <a:srgbClr val="0000CC"/>
                </a:solidFill>
                <a:latin typeface="Times New Roman" panose="02020603050405020304" pitchFamily="18" charset="0"/>
                <a:cs typeface="Times New Roman" panose="02020603050405020304" pitchFamily="18" charset="0"/>
              </a:rPr>
              <a:t>C</a:t>
            </a:r>
            <a:r>
              <a:rPr lang="en-SG" dirty="0">
                <a:solidFill>
                  <a:srgbClr val="0000FF"/>
                </a:solidFill>
              </a:rPr>
              <a:t> </a:t>
            </a:r>
            <a:r>
              <a:rPr lang="en-SG" dirty="0"/>
              <a:t>affects the shift of the sine graph along the </a:t>
            </a:r>
            <a:r>
              <a:rPr lang="en-US" dirty="0">
                <a:latin typeface="Arial" panose="020B0604020202020204" pitchFamily="34" charset="0"/>
                <a:cs typeface="Arial" panose="020B0604020202020204" pitchFamily="34" charset="0"/>
              </a:rPr>
              <a:t>horizontal </a:t>
            </a:r>
            <a:r>
              <a:rPr lang="en-SG" dirty="0"/>
              <a:t>axis</a:t>
            </a:r>
            <a:endParaRPr lang="en-SG" dirty="0">
              <a:solidFill>
                <a:srgbClr val="0000FF"/>
              </a:solidFill>
            </a:endParaRPr>
          </a:p>
          <a:p>
            <a:pPr>
              <a:lnSpc>
                <a:spcPct val="150000"/>
              </a:lnSpc>
            </a:pPr>
            <a:r>
              <a:rPr lang="en-SG" i="1" dirty="0">
                <a:solidFill>
                  <a:srgbClr val="0000CC"/>
                </a:solidFill>
                <a:latin typeface="Times New Roman" panose="02020603050405020304" pitchFamily="18" charset="0"/>
                <a:cs typeface="Times New Roman" panose="02020603050405020304" pitchFamily="18" charset="0"/>
              </a:rPr>
              <a:t>D</a:t>
            </a:r>
            <a:r>
              <a:rPr lang="en-SG" dirty="0"/>
              <a:t> affects the shift of the sine graph along the </a:t>
            </a:r>
            <a:r>
              <a:rPr lang="en-SG" i="1" dirty="0">
                <a:latin typeface="Times New Roman" panose="02020603050405020304" pitchFamily="18" charset="0"/>
                <a:cs typeface="Times New Roman" panose="02020603050405020304" pitchFamily="18" charset="0"/>
              </a:rPr>
              <a:t>y</a:t>
            </a:r>
            <a:r>
              <a:rPr lang="en-SG" dirty="0"/>
              <a:t>-axis: </a:t>
            </a:r>
            <a:br>
              <a:rPr lang="en-SG" dirty="0"/>
            </a:br>
            <a:endParaRPr lang="en-SG" dirty="0">
              <a:solidFill>
                <a:srgbClr val="0000FF"/>
              </a:solidFill>
              <a:cs typeface="Times New Roman" panose="02020603050405020304" pitchFamily="18" charset="0"/>
            </a:endParaRPr>
          </a:p>
          <a:p>
            <a:endParaRPr lang="en-SG" sz="2000" dirty="0">
              <a:latin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228125883"/>
              </p:ext>
            </p:extLst>
          </p:nvPr>
        </p:nvGraphicFramePr>
        <p:xfrm>
          <a:off x="6707510" y="1029428"/>
          <a:ext cx="2101850" cy="677862"/>
        </p:xfrm>
        <a:graphic>
          <a:graphicData uri="http://schemas.openxmlformats.org/presentationml/2006/ole">
            <mc:AlternateContent xmlns:mc="http://schemas.openxmlformats.org/markup-compatibility/2006">
              <mc:Choice xmlns:v="urn:schemas-microsoft-com:vml" Requires="v">
                <p:oleObj spid="_x0000_s32782" name="Equation" r:id="rId4" imgW="1218960" imgH="393480" progId="Equation.3">
                  <p:embed/>
                </p:oleObj>
              </mc:Choice>
              <mc:Fallback>
                <p:oleObj name="Equation" r:id="rId4" imgW="1218960" imgH="393480" progId="Equation.3">
                  <p:embed/>
                  <p:pic>
                    <p:nvPicPr>
                      <p:cNvPr id="0" name=""/>
                      <p:cNvPicPr>
                        <a:picLocks noChangeAspect="1" noChangeArrowheads="1"/>
                      </p:cNvPicPr>
                      <p:nvPr/>
                    </p:nvPicPr>
                    <p:blipFill>
                      <a:blip r:embed="rId5"/>
                      <a:srcRect/>
                      <a:stretch>
                        <a:fillRect/>
                      </a:stretch>
                    </p:blipFill>
                    <p:spPr bwMode="auto">
                      <a:xfrm>
                        <a:off x="6707510" y="1029428"/>
                        <a:ext cx="2101850" cy="677862"/>
                      </a:xfrm>
                      <a:prstGeom prst="rect">
                        <a:avLst/>
                      </a:prstGeom>
                      <a:solidFill>
                        <a:srgbClr val="F79646"/>
                      </a:solid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42855490"/>
              </p:ext>
            </p:extLst>
          </p:nvPr>
        </p:nvGraphicFramePr>
        <p:xfrm>
          <a:off x="3705083" y="3976022"/>
          <a:ext cx="2057400" cy="677863"/>
        </p:xfrm>
        <a:graphic>
          <a:graphicData uri="http://schemas.openxmlformats.org/presentationml/2006/ole">
            <mc:AlternateContent xmlns:mc="http://schemas.openxmlformats.org/markup-compatibility/2006">
              <mc:Choice xmlns:v="urn:schemas-microsoft-com:vml" Requires="v">
                <p:oleObj spid="_x0000_s32783" name="Equation" r:id="rId6" imgW="1193760" imgH="393480" progId="Equation.3">
                  <p:embed/>
                </p:oleObj>
              </mc:Choice>
              <mc:Fallback>
                <p:oleObj name="Equation" r:id="rId6" imgW="1193760" imgH="393480" progId="Equation.3">
                  <p:embed/>
                  <p:pic>
                    <p:nvPicPr>
                      <p:cNvPr id="0" name=""/>
                      <p:cNvPicPr>
                        <a:picLocks noChangeAspect="1" noChangeArrowheads="1"/>
                      </p:cNvPicPr>
                      <p:nvPr/>
                    </p:nvPicPr>
                    <p:blipFill>
                      <a:blip r:embed="rId7"/>
                      <a:srcRect/>
                      <a:stretch>
                        <a:fillRect/>
                      </a:stretch>
                    </p:blipFill>
                    <p:spPr bwMode="auto">
                      <a:xfrm>
                        <a:off x="3705083" y="3976022"/>
                        <a:ext cx="2057400" cy="677863"/>
                      </a:xfrm>
                      <a:prstGeom prst="rect">
                        <a:avLst/>
                      </a:prstGeom>
                      <a:solidFill>
                        <a:srgbClr val="F7964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2501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0" lvl="1" indent="0">
              <a:buNone/>
            </a:pPr>
            <a:r>
              <a:rPr lang="en-SG" b="1" dirty="0"/>
              <a:t>[Example] </a:t>
            </a:r>
            <a:r>
              <a:rPr lang="en-SG" dirty="0"/>
              <a:t>The graph below can be expressed as: </a:t>
            </a:r>
            <a:r>
              <a:rPr lang="en-US" i="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sin </a:t>
            </a:r>
            <a:r>
              <a:rPr lang="en-US" i="1" dirty="0">
                <a:latin typeface="Times New Roman" panose="02020603050405020304" pitchFamily="18" charset="0"/>
                <a:cs typeface="Times New Roman" panose="02020603050405020304" pitchFamily="18" charset="0"/>
              </a:rPr>
              <a:t>B</a:t>
            </a:r>
            <a:r>
              <a:rPr lang="en-US" i="1" dirty="0">
                <a:latin typeface="Times New Roman" panose="02020603050405020304" pitchFamily="18" charset="0"/>
                <a:cs typeface="Times New Roman" panose="02020603050405020304" pitchFamily="18" charset="0"/>
                <a:sym typeface="Symbol"/>
              </a:rPr>
              <a:t></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D</a:t>
            </a:r>
            <a:r>
              <a:rPr lang="en-SG" dirty="0"/>
              <a:t>, where </a:t>
            </a:r>
            <a:r>
              <a:rPr lang="en-SG" i="1" dirty="0">
                <a:latin typeface="Times New Roman" panose="02020603050405020304" pitchFamily="18" charset="0"/>
                <a:cs typeface="Times New Roman" panose="02020603050405020304" pitchFamily="18" charset="0"/>
              </a:rPr>
              <a:t>A,</a:t>
            </a:r>
            <a:r>
              <a:rPr lang="en-SG" dirty="0"/>
              <a:t> </a:t>
            </a:r>
            <a:r>
              <a:rPr lang="en-SG" i="1" dirty="0">
                <a:latin typeface="Times New Roman" panose="02020603050405020304" pitchFamily="18" charset="0"/>
                <a:cs typeface="Times New Roman" panose="02020603050405020304" pitchFamily="18" charset="0"/>
              </a:rPr>
              <a:t>B</a:t>
            </a:r>
            <a:r>
              <a:rPr lang="en-SG" dirty="0"/>
              <a:t> and </a:t>
            </a:r>
            <a:r>
              <a:rPr lang="en-SG" i="1" dirty="0">
                <a:latin typeface="Times New Roman" panose="02020603050405020304" pitchFamily="18" charset="0"/>
                <a:cs typeface="Times New Roman" panose="02020603050405020304" pitchFamily="18" charset="0"/>
              </a:rPr>
              <a:t>D </a:t>
            </a:r>
            <a:r>
              <a:rPr lang="en-SG" dirty="0"/>
              <a:t>are constants. Determine the values of </a:t>
            </a:r>
            <a:r>
              <a:rPr lang="en-SG" i="1" dirty="0">
                <a:latin typeface="Times New Roman" panose="02020603050405020304" pitchFamily="18" charset="0"/>
                <a:cs typeface="Times New Roman" panose="02020603050405020304" pitchFamily="18" charset="0"/>
              </a:rPr>
              <a:t>A</a:t>
            </a:r>
            <a:r>
              <a:rPr lang="en-SG" dirty="0"/>
              <a:t>, </a:t>
            </a:r>
            <a:r>
              <a:rPr lang="en-SG" i="1" dirty="0">
                <a:latin typeface="Times New Roman" panose="02020603050405020304" pitchFamily="18" charset="0"/>
                <a:cs typeface="Times New Roman" panose="02020603050405020304" pitchFamily="18" charset="0"/>
              </a:rPr>
              <a:t>B</a:t>
            </a:r>
            <a:r>
              <a:rPr lang="en-SG" dirty="0"/>
              <a:t> and </a:t>
            </a:r>
            <a:r>
              <a:rPr lang="en-SG" i="1" dirty="0">
                <a:latin typeface="Times New Roman" panose="02020603050405020304" pitchFamily="18" charset="0"/>
                <a:cs typeface="Times New Roman" panose="02020603050405020304" pitchFamily="18" charset="0"/>
              </a:rPr>
              <a:t>D.</a:t>
            </a:r>
            <a:endParaRPr lang="en-SG" dirty="0"/>
          </a:p>
          <a:p>
            <a:pPr marL="0" indent="0">
              <a:buNone/>
            </a:pPr>
            <a:endParaRPr lang="en-GB" b="1" dirty="0"/>
          </a:p>
        </p:txBody>
      </p:sp>
      <p:sp>
        <p:nvSpPr>
          <p:cNvPr id="4" name="Title 1"/>
          <p:cNvSpPr>
            <a:spLocks noGrp="1"/>
          </p:cNvSpPr>
          <p:nvPr>
            <p:ph type="title"/>
          </p:nvPr>
        </p:nvSpPr>
        <p:spPr>
          <a:xfrm>
            <a:off x="665163" y="261543"/>
            <a:ext cx="7387016" cy="604593"/>
          </a:xfrm>
        </p:spPr>
        <p:txBody>
          <a:bodyPr>
            <a:noAutofit/>
          </a:bodyPr>
          <a:lstStyle/>
          <a:p>
            <a:r>
              <a:rPr lang="en-SG" dirty="0"/>
              <a:t>General sine graph: </a:t>
            </a:r>
            <a:r>
              <a:rPr lang="en-US" i="1" dirty="0">
                <a:solidFill>
                  <a:srgbClr val="0309F3"/>
                </a:solidFill>
                <a:latin typeface="Times New Roman" panose="02020603050405020304" pitchFamily="18" charset="0"/>
                <a:cs typeface="Times New Roman" panose="02020603050405020304" pitchFamily="18" charset="0"/>
              </a:rPr>
              <a:t>y</a:t>
            </a:r>
            <a:r>
              <a:rPr lang="en-US" dirty="0">
                <a:solidFill>
                  <a:srgbClr val="0309F3"/>
                </a:solidFill>
                <a:latin typeface="Times New Roman" panose="02020603050405020304" pitchFamily="18" charset="0"/>
                <a:cs typeface="Times New Roman" panose="02020603050405020304" pitchFamily="18" charset="0"/>
              </a:rPr>
              <a:t> = </a:t>
            </a:r>
            <a:r>
              <a:rPr lang="en-US" i="1" dirty="0">
                <a:solidFill>
                  <a:srgbClr val="0309F3"/>
                </a:solidFill>
                <a:latin typeface="Times New Roman" panose="02020603050405020304" pitchFamily="18" charset="0"/>
                <a:cs typeface="Times New Roman" panose="02020603050405020304" pitchFamily="18" charset="0"/>
              </a:rPr>
              <a:t>A </a:t>
            </a:r>
            <a:r>
              <a:rPr lang="en-US" dirty="0">
                <a:solidFill>
                  <a:srgbClr val="0309F3"/>
                </a:solidFill>
                <a:latin typeface="Times New Roman" panose="02020603050405020304" pitchFamily="18" charset="0"/>
                <a:cs typeface="Times New Roman" panose="02020603050405020304" pitchFamily="18" charset="0"/>
              </a:rPr>
              <a:t>sin(</a:t>
            </a:r>
            <a:r>
              <a:rPr lang="en-US" i="1" dirty="0">
                <a:solidFill>
                  <a:srgbClr val="0309F3"/>
                </a:solidFill>
                <a:latin typeface="Times New Roman" panose="02020603050405020304" pitchFamily="18" charset="0"/>
                <a:cs typeface="Times New Roman" panose="02020603050405020304" pitchFamily="18" charset="0"/>
              </a:rPr>
              <a:t>B</a:t>
            </a:r>
            <a:r>
              <a:rPr lang="en-US" i="1" dirty="0">
                <a:solidFill>
                  <a:srgbClr val="0309F3"/>
                </a:solidFill>
                <a:latin typeface="Times New Roman" panose="02020603050405020304" pitchFamily="18" charset="0"/>
                <a:cs typeface="Times New Roman" panose="02020603050405020304" pitchFamily="18" charset="0"/>
                <a:sym typeface="Symbol"/>
              </a:rPr>
              <a:t>+C</a:t>
            </a:r>
            <a:r>
              <a:rPr lang="en-US" dirty="0">
                <a:solidFill>
                  <a:srgbClr val="0309F3"/>
                </a:solidFill>
                <a:latin typeface="Times New Roman" panose="02020603050405020304" pitchFamily="18" charset="0"/>
                <a:cs typeface="Times New Roman" panose="02020603050405020304" pitchFamily="18" charset="0"/>
                <a:sym typeface="Symbol"/>
              </a:rPr>
              <a:t>)</a:t>
            </a:r>
            <a:r>
              <a:rPr lang="en-US" i="1" dirty="0">
                <a:solidFill>
                  <a:srgbClr val="0309F3"/>
                </a:solidFill>
                <a:latin typeface="Times New Roman" panose="02020603050405020304" pitchFamily="18" charset="0"/>
                <a:cs typeface="Times New Roman" panose="02020603050405020304" pitchFamily="18" charset="0"/>
                <a:sym typeface="Symbol"/>
              </a:rPr>
              <a:t>+D</a:t>
            </a:r>
            <a:r>
              <a:rPr lang="en-US" dirty="0">
                <a:solidFill>
                  <a:srgbClr val="0309F3"/>
                </a:solidFill>
                <a:latin typeface="Times New Roman" panose="02020603050405020304" pitchFamily="18" charset="0"/>
                <a:cs typeface="Times New Roman" panose="02020603050405020304" pitchFamily="18" charset="0"/>
              </a:rPr>
              <a:t> </a:t>
            </a:r>
            <a:endParaRPr lang="en-SG" i="1" dirty="0">
              <a:solidFill>
                <a:srgbClr val="0309F3"/>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665163" y="261543"/>
            <a:ext cx="7264186" cy="604593"/>
          </a:xfrm>
          <a:prstGeom prst="rect">
            <a:avLst/>
          </a:prstGeom>
        </p:spPr>
        <p:txBody>
          <a:bodyPr>
            <a:no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SG"/>
              <a:t>General sine graph: </a:t>
            </a:r>
            <a:r>
              <a:rPr lang="en-US" i="1">
                <a:solidFill>
                  <a:srgbClr val="0309F3"/>
                </a:solidFill>
                <a:latin typeface="Times New Roman" panose="02020603050405020304" pitchFamily="18" charset="0"/>
                <a:cs typeface="Times New Roman" panose="02020603050405020304" pitchFamily="18" charset="0"/>
              </a:rPr>
              <a:t>y</a:t>
            </a:r>
            <a:r>
              <a:rPr lang="en-US">
                <a:solidFill>
                  <a:srgbClr val="0309F3"/>
                </a:solidFill>
                <a:latin typeface="Times New Roman" panose="02020603050405020304" pitchFamily="18" charset="0"/>
                <a:cs typeface="Times New Roman" panose="02020603050405020304" pitchFamily="18" charset="0"/>
              </a:rPr>
              <a:t> = </a:t>
            </a:r>
            <a:r>
              <a:rPr lang="en-US" i="1">
                <a:solidFill>
                  <a:srgbClr val="0309F3"/>
                </a:solidFill>
                <a:latin typeface="Times New Roman" panose="02020603050405020304" pitchFamily="18" charset="0"/>
                <a:cs typeface="Times New Roman" panose="02020603050405020304" pitchFamily="18" charset="0"/>
              </a:rPr>
              <a:t>A </a:t>
            </a:r>
            <a:r>
              <a:rPr lang="en-US">
                <a:solidFill>
                  <a:srgbClr val="0309F3"/>
                </a:solidFill>
                <a:latin typeface="Times New Roman" panose="02020603050405020304" pitchFamily="18" charset="0"/>
                <a:cs typeface="Times New Roman" panose="02020603050405020304" pitchFamily="18" charset="0"/>
              </a:rPr>
              <a:t>sin(</a:t>
            </a:r>
            <a:r>
              <a:rPr lang="en-US" i="1">
                <a:solidFill>
                  <a:srgbClr val="0309F3"/>
                </a:solidFill>
                <a:latin typeface="Times New Roman" panose="02020603050405020304" pitchFamily="18" charset="0"/>
                <a:cs typeface="Times New Roman" panose="02020603050405020304" pitchFamily="18" charset="0"/>
              </a:rPr>
              <a:t>B</a:t>
            </a:r>
            <a:r>
              <a:rPr lang="en-US" i="1">
                <a:solidFill>
                  <a:srgbClr val="0309F3"/>
                </a:solidFill>
                <a:latin typeface="Times New Roman" panose="02020603050405020304" pitchFamily="18" charset="0"/>
                <a:cs typeface="Times New Roman" panose="02020603050405020304" pitchFamily="18" charset="0"/>
                <a:sym typeface="Symbol"/>
              </a:rPr>
              <a:t>+C</a:t>
            </a:r>
            <a:r>
              <a:rPr lang="en-US">
                <a:solidFill>
                  <a:srgbClr val="0309F3"/>
                </a:solidFill>
                <a:latin typeface="Times New Roman" panose="02020603050405020304" pitchFamily="18" charset="0"/>
                <a:cs typeface="Times New Roman" panose="02020603050405020304" pitchFamily="18" charset="0"/>
                <a:sym typeface="Symbol"/>
              </a:rPr>
              <a:t>)</a:t>
            </a:r>
            <a:r>
              <a:rPr lang="en-US" i="1">
                <a:solidFill>
                  <a:srgbClr val="0309F3"/>
                </a:solidFill>
                <a:latin typeface="Times New Roman" panose="02020603050405020304" pitchFamily="18" charset="0"/>
                <a:cs typeface="Times New Roman" panose="02020603050405020304" pitchFamily="18" charset="0"/>
                <a:sym typeface="Symbol"/>
              </a:rPr>
              <a:t>+D</a:t>
            </a:r>
            <a:r>
              <a:rPr lang="en-US">
                <a:solidFill>
                  <a:srgbClr val="0309F3"/>
                </a:solidFill>
                <a:latin typeface="Times New Roman" panose="02020603050405020304" pitchFamily="18" charset="0"/>
                <a:cs typeface="Times New Roman" panose="02020603050405020304" pitchFamily="18" charset="0"/>
              </a:rPr>
              <a:t> </a:t>
            </a:r>
            <a:endParaRPr lang="en-SG" i="1" dirty="0">
              <a:solidFill>
                <a:srgbClr val="0309F3"/>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08527" y="5350475"/>
            <a:ext cx="1782675" cy="400110"/>
          </a:xfrm>
          <a:prstGeom prst="rect">
            <a:avLst/>
          </a:prstGeom>
        </p:spPr>
        <p:txBody>
          <a:bodyPr wrap="square">
            <a:spAutoFit/>
          </a:bodyPr>
          <a:lstStyle/>
          <a:p>
            <a:r>
              <a:rPr lang="en-US" sz="2000" i="1" dirty="0">
                <a:solidFill>
                  <a:srgbClr val="FF0000"/>
                </a:solidFill>
                <a:latin typeface="Times New Roman" panose="02020603050405020304" pitchFamily="18" charset="0"/>
                <a:cs typeface="Times New Roman" panose="02020603050405020304" pitchFamily="18" charset="0"/>
              </a:rPr>
              <a:t>y</a:t>
            </a:r>
            <a:r>
              <a:rPr lang="en-US" sz="2000" dirty="0">
                <a:solidFill>
                  <a:srgbClr val="FF0000"/>
                </a:solidFill>
                <a:latin typeface="Times New Roman" panose="02020603050405020304" pitchFamily="18" charset="0"/>
                <a:cs typeface="Times New Roman" panose="02020603050405020304" pitchFamily="18" charset="0"/>
              </a:rPr>
              <a:t> = 2sin3</a:t>
            </a:r>
            <a:r>
              <a:rPr lang="en-US" sz="2000" i="1" dirty="0">
                <a:solidFill>
                  <a:srgbClr val="FF0000"/>
                </a:solidFill>
                <a:sym typeface="Symbol"/>
              </a:rPr>
              <a:t></a:t>
            </a:r>
            <a:r>
              <a:rPr lang="en-SG" sz="2000" dirty="0">
                <a:solidFill>
                  <a:srgbClr val="FF0000"/>
                </a:solidFill>
                <a:latin typeface="Times New Roman" panose="02020603050405020304" pitchFamily="18" charset="0"/>
                <a:cs typeface="Times New Roman" panose="02020603050405020304" pitchFamily="18" charset="0"/>
                <a:sym typeface="Symbol"/>
              </a:rPr>
              <a:t> + 1</a:t>
            </a:r>
          </a:p>
        </p:txBody>
      </p:sp>
      <p:sp>
        <p:nvSpPr>
          <p:cNvPr id="12" name="Content Placeholder 2"/>
          <p:cNvSpPr txBox="1">
            <a:spLocks/>
          </p:cNvSpPr>
          <p:nvPr/>
        </p:nvSpPr>
        <p:spPr>
          <a:xfrm>
            <a:off x="4435521" y="1704008"/>
            <a:ext cx="4435523" cy="4976567"/>
          </a:xfrm>
          <a:prstGeom prst="rect">
            <a:avLst/>
          </a:prstGeom>
          <a:solidFill>
            <a:schemeClr val="accent5">
              <a:lumMod val="20000"/>
              <a:lumOff val="80000"/>
            </a:schemeClr>
          </a:solidFill>
        </p:spPr>
        <p:txBody>
          <a:bodyPr/>
          <a:lstStyle>
            <a:lvl1pPr marL="216000" indent="-216000" algn="l" defTabSz="457200" rtl="0" eaLnBrk="1" latinLnBrk="0" hangingPunct="1">
              <a:lnSpc>
                <a:spcPct val="120000"/>
              </a:lnSpc>
              <a:spcBef>
                <a:spcPts val="0"/>
              </a:spcBef>
              <a:buFont typeface="Arial"/>
              <a:buChar char="•"/>
              <a:defRPr sz="2000" kern="1200">
                <a:solidFill>
                  <a:schemeClr val="tx1"/>
                </a:solidFill>
                <a:latin typeface="+mn-lt"/>
                <a:ea typeface="+mn-ea"/>
                <a:cs typeface="Arial"/>
              </a:defRPr>
            </a:lvl1pPr>
            <a:lvl2pPr marL="432000" indent="-216000" algn="l" defTabSz="457200" rtl="0" eaLnBrk="1" latinLnBrk="0" hangingPunct="1">
              <a:lnSpc>
                <a:spcPct val="120000"/>
              </a:lnSpc>
              <a:spcBef>
                <a:spcPts val="0"/>
              </a:spcBef>
              <a:buFont typeface="Arial" pitchFamily="34" charset="0"/>
              <a:buChar char="•"/>
              <a:defRPr sz="1800" kern="1200">
                <a:solidFill>
                  <a:srgbClr val="0000CC"/>
                </a:solidFill>
                <a:latin typeface="+mn-lt"/>
                <a:ea typeface="+mn-ea"/>
                <a:cs typeface="Arial"/>
              </a:defRPr>
            </a:lvl2pPr>
            <a:lvl3pPr marL="648000" indent="-216000" algn="l" defTabSz="457200" rtl="0" eaLnBrk="1" latinLnBrk="0" hangingPunct="1">
              <a:lnSpc>
                <a:spcPct val="120000"/>
              </a:lnSpc>
              <a:spcBef>
                <a:spcPts val="0"/>
              </a:spcBef>
              <a:buFont typeface="Arial"/>
              <a:buChar char="•"/>
              <a:defRPr sz="1600" kern="1200">
                <a:solidFill>
                  <a:srgbClr val="00B050"/>
                </a:solidFill>
                <a:latin typeface="+mn-lt"/>
                <a:ea typeface="+mn-ea"/>
                <a:cs typeface="Arial"/>
              </a:defRPr>
            </a:lvl3pPr>
            <a:lvl4pPr marL="864000" indent="-216000" algn="l" defTabSz="457200" rtl="0" eaLnBrk="1" latinLnBrk="0" hangingPunct="1">
              <a:lnSpc>
                <a:spcPct val="120000"/>
              </a:lnSpc>
              <a:spcBef>
                <a:spcPts val="0"/>
              </a:spcBef>
              <a:buFont typeface="Arial" pitchFamily="34" charset="0"/>
              <a:buChar char="•"/>
              <a:defRPr sz="1400" kern="1200">
                <a:solidFill>
                  <a:schemeClr val="tx1"/>
                </a:solidFill>
                <a:latin typeface="+mn-lt"/>
                <a:ea typeface="+mn-ea"/>
                <a:cs typeface="Arial"/>
              </a:defRPr>
            </a:lvl4pPr>
            <a:lvl5pPr marL="1080000" indent="-216000" algn="l" defTabSz="457200" rtl="0" eaLnBrk="1" latinLnBrk="0" hangingPunct="1">
              <a:lnSpc>
                <a:spcPct val="120000"/>
              </a:lnSpc>
              <a:spcBef>
                <a:spcPts val="0"/>
              </a:spcBef>
              <a:buFont typeface="Arial" pitchFamily="34" charset="0"/>
              <a:buChar char="•"/>
              <a:defRPr sz="12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30000"/>
              </a:lnSpc>
              <a:buNone/>
            </a:pPr>
            <a:r>
              <a:rPr lang="en-US" b="1" dirty="0">
                <a:latin typeface="Arial" panose="020B0604020202020204" pitchFamily="34" charset="0"/>
                <a:cs typeface="Arial" panose="020B0604020202020204" pitchFamily="34" charset="0"/>
              </a:rPr>
              <a:t>[Solution]</a:t>
            </a:r>
            <a:r>
              <a:rPr lang="en-US" dirty="0">
                <a:latin typeface="Arial" panose="020B0604020202020204" pitchFamily="34" charset="0"/>
                <a:cs typeface="Arial" panose="020B0604020202020204" pitchFamily="34" charset="0"/>
              </a:rPr>
              <a:t> The sine graph has a max at </a:t>
            </a:r>
            <a:r>
              <a:rPr lang="en-US" dirty="0">
                <a:latin typeface="Times New Roman" panose="02020603050405020304" pitchFamily="18" charset="0"/>
                <a:cs typeface="Times New Roman" panose="02020603050405020304" pitchFamily="18" charset="0"/>
              </a:rPr>
              <a:t>3</a:t>
            </a:r>
            <a:r>
              <a:rPr lang="en-US" dirty="0">
                <a:latin typeface="Arial" panose="020B0604020202020204" pitchFamily="34" charset="0"/>
                <a:cs typeface="Arial" panose="020B0604020202020204" pitchFamily="34" charset="0"/>
              </a:rPr>
              <a:t> and a min at </a:t>
            </a:r>
            <a:r>
              <a:rPr lang="en-US" dirty="0">
                <a:latin typeface="Times New Roman" panose="02020603050405020304" pitchFamily="18" charset="0"/>
                <a:cs typeface="Times New Roman" panose="02020603050405020304" pitchFamily="18" charset="0"/>
              </a:rPr>
              <a:t>–1. </a:t>
            </a:r>
            <a:r>
              <a:rPr lang="en-US" dirty="0">
                <a:latin typeface="Arial" panose="020B0604020202020204" pitchFamily="34" charset="0"/>
                <a:cs typeface="Arial" panose="020B0604020202020204" pitchFamily="34" charset="0"/>
              </a:rPr>
              <a:t>The amplitude is </a:t>
            </a:r>
          </a:p>
          <a:p>
            <a:pPr marL="0" lvl="1" indent="0">
              <a:lnSpc>
                <a:spcPct val="130000"/>
              </a:lnSpc>
              <a:buNone/>
            </a:pPr>
            <a:endParaRPr lang="en-SG" sz="2000" i="1" dirty="0">
              <a:solidFill>
                <a:schemeClr val="tx1"/>
              </a:solidFill>
              <a:latin typeface="Cambria Math"/>
            </a:endParaRPr>
          </a:p>
          <a:p>
            <a:pPr marL="0" lvl="1" indent="0">
              <a:lnSpc>
                <a:spcPct val="130000"/>
              </a:lnSpc>
              <a:buNone/>
            </a:pPr>
            <a:endParaRPr lang="en-SG" sz="2000" i="1" dirty="0">
              <a:solidFill>
                <a:schemeClr val="tx1"/>
              </a:solidFill>
              <a:latin typeface="Cambria Math"/>
            </a:endParaRPr>
          </a:p>
          <a:p>
            <a:pPr marL="0" lvl="1" indent="0">
              <a:lnSpc>
                <a:spcPct val="130000"/>
              </a:lnSpc>
              <a:buNone/>
            </a:pP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i="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i="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a:t>
            </a:r>
            <a:r>
              <a:rPr lang="en-US" sz="2000">
                <a:solidFill>
                  <a:schemeClr val="tx1"/>
                </a:solidFill>
                <a:latin typeface="Times New Roman" panose="02020603050405020304" pitchFamily="18" charset="0"/>
                <a:cs typeface="Times New Roman" panose="02020603050405020304" pitchFamily="18" charset="0"/>
              </a:rPr>
              <a:t>= 2 </a:t>
            </a:r>
            <a:r>
              <a:rPr lang="en-US" sz="2000" dirty="0">
                <a:solidFill>
                  <a:schemeClr val="tx1"/>
                </a:solidFill>
                <a:latin typeface="Arial" panose="020B0604020202020204" pitchFamily="34" charset="0"/>
                <a:cs typeface="Arial" panose="020B0604020202020204" pitchFamily="34" charset="0"/>
              </a:rPr>
              <a:t>as this is a positive sine graph.</a:t>
            </a:r>
          </a:p>
          <a:p>
            <a:pPr marL="0" indent="0">
              <a:lnSpc>
                <a:spcPct val="130000"/>
              </a:lnSpc>
              <a:buNone/>
            </a:pPr>
            <a:r>
              <a:rPr lang="en-US" dirty="0">
                <a:latin typeface="Arial" panose="020B0604020202020204" pitchFamily="34" charset="0"/>
                <a:cs typeface="Arial" panose="020B0604020202020204" pitchFamily="34" charset="0"/>
              </a:rPr>
              <a:t>The sine graph has </a:t>
            </a:r>
            <a:r>
              <a:rPr lang="en-US" dirty="0">
                <a:latin typeface="Times New Roman" panose="02020603050405020304" pitchFamily="18" charset="0"/>
                <a:cs typeface="Times New Roman" panose="02020603050405020304" pitchFamily="18" charset="0"/>
              </a:rPr>
              <a:t>3</a:t>
            </a:r>
            <a:r>
              <a:rPr lang="en-US" dirty="0">
                <a:latin typeface="Arial" panose="020B0604020202020204" pitchFamily="34" charset="0"/>
                <a:cs typeface="Arial" panose="020B0604020202020204" pitchFamily="34" charset="0"/>
              </a:rPr>
              <a:t> complete cycles within </a:t>
            </a:r>
            <a:r>
              <a:rPr lang="en-US" dirty="0">
                <a:latin typeface="Times New Roman" panose="02020603050405020304" pitchFamily="18" charset="0"/>
                <a:cs typeface="Times New Roman" panose="02020603050405020304" pitchFamily="18" charset="0"/>
              </a:rPr>
              <a:t>360</a:t>
            </a:r>
            <a:r>
              <a:rPr lang="en-US" baseline="30000" dirty="0">
                <a:latin typeface="Times New Roman" panose="02020603050405020304" pitchFamily="18" charset="0"/>
                <a:cs typeface="Times New Roman" panose="02020603050405020304" pitchFamily="18" charset="0"/>
                <a:sym typeface="Symbol"/>
              </a:rPr>
              <a:t></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anose="05000000000000000000" pitchFamily="2" charset="2"/>
              </a:rPr>
              <a:t> </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 3</a:t>
            </a:r>
          </a:p>
          <a:p>
            <a:pPr marL="0" indent="0">
              <a:lnSpc>
                <a:spcPct val="130000"/>
              </a:lnSpc>
              <a:buNone/>
            </a:pPr>
            <a:r>
              <a:rPr lang="en-US" dirty="0">
                <a:latin typeface="Arial" panose="020B0604020202020204" pitchFamily="34" charset="0"/>
                <a:cs typeface="Arial" panose="020B0604020202020204" pitchFamily="34" charset="0"/>
              </a:rPr>
              <a:t>The vertical shift of the graph is the average of its maximum and minimum:</a:t>
            </a:r>
          </a:p>
          <a:p>
            <a:pPr marL="0" indent="0">
              <a:lnSpc>
                <a:spcPct val="130000"/>
              </a:lnSpc>
              <a:buNone/>
            </a:pPr>
            <a:endParaRPr lang="en-US" dirty="0">
              <a:latin typeface="Arial" panose="020B0604020202020204" pitchFamily="34" charset="0"/>
              <a:cs typeface="Arial" panose="020B0604020202020204" pitchFamily="34"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1352083134"/>
              </p:ext>
            </p:extLst>
          </p:nvPr>
        </p:nvGraphicFramePr>
        <p:xfrm>
          <a:off x="5090496" y="2692776"/>
          <a:ext cx="3125787" cy="650875"/>
        </p:xfrm>
        <a:graphic>
          <a:graphicData uri="http://schemas.openxmlformats.org/presentationml/2006/ole">
            <mc:AlternateContent xmlns:mc="http://schemas.openxmlformats.org/markup-compatibility/2006">
              <mc:Choice xmlns:v="urn:schemas-microsoft-com:vml" Requires="v">
                <p:oleObj spid="_x0000_s28751" name="Equation" r:id="rId3" imgW="1892160" imgH="393480" progId="Equation.3">
                  <p:embed/>
                </p:oleObj>
              </mc:Choice>
              <mc:Fallback>
                <p:oleObj name="Equation" r:id="rId3" imgW="1892160" imgH="393480" progId="Equation.3">
                  <p:embed/>
                  <p:pic>
                    <p:nvPicPr>
                      <p:cNvPr id="0" name="Object 16"/>
                      <p:cNvPicPr>
                        <a:picLocks noChangeAspect="1" noChangeArrowheads="1"/>
                      </p:cNvPicPr>
                      <p:nvPr/>
                    </p:nvPicPr>
                    <p:blipFill>
                      <a:blip r:embed="rId4"/>
                      <a:srcRect/>
                      <a:stretch>
                        <a:fillRect/>
                      </a:stretch>
                    </p:blipFill>
                    <p:spPr bwMode="auto">
                      <a:xfrm>
                        <a:off x="5090496" y="2692776"/>
                        <a:ext cx="3125787"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 name="Group 13"/>
          <p:cNvGrpSpPr/>
          <p:nvPr/>
        </p:nvGrpSpPr>
        <p:grpSpPr>
          <a:xfrm>
            <a:off x="152400" y="2078638"/>
            <a:ext cx="4460543" cy="2884646"/>
            <a:chOff x="152400" y="1635212"/>
            <a:chExt cx="4891596" cy="2884646"/>
          </a:xfrm>
        </p:grpSpPr>
        <p:pic>
          <p:nvPicPr>
            <p:cNvPr id="286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881433"/>
              <a:ext cx="44196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400589" y="1635212"/>
              <a:ext cx="9137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y</a:t>
              </a:r>
            </a:p>
          </p:txBody>
        </p:sp>
        <p:sp>
          <p:nvSpPr>
            <p:cNvPr id="16" name="TextBox 15"/>
            <p:cNvSpPr txBox="1"/>
            <p:nvPr/>
          </p:nvSpPr>
          <p:spPr>
            <a:xfrm>
              <a:off x="4396215" y="3520961"/>
              <a:ext cx="647781" cy="246221"/>
            </a:xfrm>
            <a:prstGeom prst="rect">
              <a:avLst/>
            </a:prstGeom>
            <a:noFill/>
          </p:spPr>
          <p:txBody>
            <a:bodyPr wrap="square" lIns="0" tIns="0" rIns="0" bIns="0" rtlCol="0">
              <a:spAutoFit/>
            </a:bodyPr>
            <a:lstStyle/>
            <a:p>
              <a:r>
                <a:rPr lang="en-US" sz="1600" i="1" dirty="0">
                  <a:sym typeface="Symbol"/>
                </a:rPr>
                <a:t> </a:t>
              </a:r>
              <a:r>
                <a:rPr lang="en-SG"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sym typeface="Symbol"/>
                </a:rPr>
                <a:t>)</a:t>
              </a:r>
              <a:endParaRPr lang="en-SG" sz="1600" dirty="0">
                <a:latin typeface="Times New Roman" panose="02020603050405020304" pitchFamily="18" charset="0"/>
                <a:cs typeface="Times New Roman" panose="02020603050405020304" pitchFamily="18" charset="0"/>
              </a:endParaRPr>
            </a:p>
          </p:txBody>
        </p:sp>
      </p:grpSp>
      <p:graphicFrame>
        <p:nvGraphicFramePr>
          <p:cNvPr id="17" name="Object 16"/>
          <p:cNvGraphicFramePr>
            <a:graphicFrameLocks noChangeAspect="1"/>
          </p:cNvGraphicFramePr>
          <p:nvPr>
            <p:extLst>
              <p:ext uri="{D42A27DB-BD31-4B8C-83A1-F6EECF244321}">
                <p14:modId xmlns:p14="http://schemas.microsoft.com/office/powerpoint/2010/main" val="413026191"/>
              </p:ext>
            </p:extLst>
          </p:nvPr>
        </p:nvGraphicFramePr>
        <p:xfrm>
          <a:off x="5395012" y="5918575"/>
          <a:ext cx="3155950" cy="669925"/>
        </p:xfrm>
        <a:graphic>
          <a:graphicData uri="http://schemas.openxmlformats.org/presentationml/2006/ole">
            <mc:AlternateContent xmlns:mc="http://schemas.openxmlformats.org/markup-compatibility/2006">
              <mc:Choice xmlns:v="urn:schemas-microsoft-com:vml" Requires="v">
                <p:oleObj spid="_x0000_s28752" name="Equation" r:id="rId6" imgW="1854000" imgH="393480" progId="Equation.3">
                  <p:embed/>
                </p:oleObj>
              </mc:Choice>
              <mc:Fallback>
                <p:oleObj name="Equation" r:id="rId6" imgW="1854000" imgH="393480" progId="Equation.3">
                  <p:embed/>
                  <p:pic>
                    <p:nvPicPr>
                      <p:cNvPr id="0" name="Object 18"/>
                      <p:cNvPicPr>
                        <a:picLocks noChangeAspect="1" noChangeArrowheads="1"/>
                      </p:cNvPicPr>
                      <p:nvPr/>
                    </p:nvPicPr>
                    <p:blipFill>
                      <a:blip r:embed="rId7"/>
                      <a:srcRect/>
                      <a:stretch>
                        <a:fillRect/>
                      </a:stretch>
                    </p:blipFill>
                    <p:spPr bwMode="auto">
                      <a:xfrm>
                        <a:off x="5395012" y="5918575"/>
                        <a:ext cx="31559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6598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How Trigonometry came about?</a:t>
            </a:r>
            <a:br>
              <a:rPr lang="en-US" dirty="0"/>
            </a:br>
            <a:endParaRPr lang="en-GB" dirty="0"/>
          </a:p>
        </p:txBody>
      </p:sp>
      <p:sp>
        <p:nvSpPr>
          <p:cNvPr id="4" name="Content Placeholder 3"/>
          <p:cNvSpPr>
            <a:spLocks noGrp="1"/>
          </p:cNvSpPr>
          <p:nvPr>
            <p:ph sz="quarter" idx="13"/>
          </p:nvPr>
        </p:nvSpPr>
        <p:spPr>
          <a:prstGeom prst="rect">
            <a:avLst/>
          </a:prstGeom>
        </p:spPr>
        <p:txBody>
          <a:bodyPr/>
          <a:lstStyle/>
          <a:p>
            <a:r>
              <a:rPr lang="en-SG" u="sng" dirty="0">
                <a:hlinkClick r:id="rId2"/>
              </a:rPr>
              <a:t>https://youtu.be/1s7V7Ai3Eaw</a:t>
            </a:r>
            <a:endParaRPr lang="en-SG" dirty="0"/>
          </a:p>
          <a:p>
            <a:endParaRPr lang="en-SG" sz="2400"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00" y="1521652"/>
            <a:ext cx="8428039" cy="4960299"/>
          </a:xfrm>
          <a:prstGeom prst="rect">
            <a:avLst/>
          </a:prstGeom>
        </p:spPr>
      </p:pic>
    </p:spTree>
    <p:extLst>
      <p:ext uri="{BB962C8B-B14F-4D97-AF65-F5344CB8AC3E}">
        <p14:creationId xmlns:p14="http://schemas.microsoft.com/office/powerpoint/2010/main" val="3494310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a:graphicFrameLocks/>
          </p:cNvGraphicFramePr>
          <p:nvPr>
            <p:extLst>
              <p:ext uri="{D42A27DB-BD31-4B8C-83A1-F6EECF244321}">
                <p14:modId xmlns:p14="http://schemas.microsoft.com/office/powerpoint/2010/main" val="1483923257"/>
              </p:ext>
            </p:extLst>
          </p:nvPr>
        </p:nvGraphicFramePr>
        <p:xfrm>
          <a:off x="2285999" y="1625490"/>
          <a:ext cx="4696809" cy="2018462"/>
        </p:xfrm>
        <a:graphic>
          <a:graphicData uri="http://schemas.openxmlformats.org/drawingml/2006/chart">
            <c:chart xmlns:c="http://schemas.openxmlformats.org/drawingml/2006/chart" xmlns:r="http://schemas.openxmlformats.org/officeDocument/2006/relationships" r:id="rId2"/>
          </a:graphicData>
        </a:graphic>
      </p:graphicFrame>
      <p:sp>
        <p:nvSpPr>
          <p:cNvPr id="7" name="Title 6"/>
          <p:cNvSpPr>
            <a:spLocks noGrp="1"/>
          </p:cNvSpPr>
          <p:nvPr>
            <p:ph type="title"/>
          </p:nvPr>
        </p:nvSpPr>
        <p:spPr/>
        <p:txBody>
          <a:bodyPr/>
          <a:lstStyle/>
          <a:p>
            <a:r>
              <a:rPr lang="en-GB" dirty="0"/>
              <a:t>Think-Pair-Share</a:t>
            </a:r>
            <a:endParaRPr lang="en-SG" dirty="0"/>
          </a:p>
        </p:txBody>
      </p:sp>
      <p:sp>
        <p:nvSpPr>
          <p:cNvPr id="11" name="Content Placeholder 10"/>
          <p:cNvSpPr>
            <a:spLocks noGrp="1"/>
          </p:cNvSpPr>
          <p:nvPr>
            <p:ph sz="quarter" idx="13"/>
          </p:nvPr>
        </p:nvSpPr>
        <p:spPr/>
        <p:txBody>
          <a:bodyPr/>
          <a:lstStyle/>
          <a:p>
            <a:pPr marL="0" lvl="1" indent="0">
              <a:buNone/>
            </a:pPr>
            <a:r>
              <a:rPr lang="en-SG" dirty="0"/>
              <a:t>The graph below can be expressed as: </a:t>
            </a:r>
            <a:r>
              <a:rPr lang="en-US" i="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sin </a:t>
            </a:r>
            <a:r>
              <a:rPr lang="en-US" i="1" dirty="0">
                <a:latin typeface="Times New Roman" panose="02020603050405020304" pitchFamily="18" charset="0"/>
                <a:cs typeface="Times New Roman" panose="02020603050405020304" pitchFamily="18" charset="0"/>
              </a:rPr>
              <a:t>k</a:t>
            </a:r>
            <a:r>
              <a:rPr lang="en-US" i="1" dirty="0">
                <a:latin typeface="Times New Roman" panose="02020603050405020304" pitchFamily="18" charset="0"/>
                <a:cs typeface="Times New Roman" panose="02020603050405020304" pitchFamily="18" charset="0"/>
                <a:sym typeface="Symbol"/>
              </a:rPr>
              <a:t></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d</a:t>
            </a:r>
            <a:r>
              <a:rPr lang="en-SG" dirty="0"/>
              <a:t>, where </a:t>
            </a:r>
            <a:r>
              <a:rPr lang="en-SG" i="1" dirty="0">
                <a:latin typeface="Times New Roman" panose="02020603050405020304" pitchFamily="18" charset="0"/>
                <a:cs typeface="Times New Roman" panose="02020603050405020304" pitchFamily="18" charset="0"/>
              </a:rPr>
              <a:t>a</a:t>
            </a:r>
            <a:r>
              <a:rPr lang="en-SG" dirty="0"/>
              <a:t>, </a:t>
            </a:r>
            <a:r>
              <a:rPr lang="en-SG" i="1" dirty="0">
                <a:latin typeface="Times New Roman" panose="02020603050405020304" pitchFamily="18" charset="0"/>
                <a:cs typeface="Times New Roman" panose="02020603050405020304" pitchFamily="18" charset="0"/>
              </a:rPr>
              <a:t>k</a:t>
            </a:r>
            <a:r>
              <a:rPr lang="en-SG" dirty="0"/>
              <a:t> and </a:t>
            </a:r>
            <a:r>
              <a:rPr lang="en-SG" i="1" dirty="0">
                <a:latin typeface="Times New Roman" panose="02020603050405020304" pitchFamily="18" charset="0"/>
                <a:cs typeface="Times New Roman" panose="02020603050405020304" pitchFamily="18" charset="0"/>
              </a:rPr>
              <a:t>d</a:t>
            </a:r>
            <a:r>
              <a:rPr lang="en-SG" dirty="0"/>
              <a:t> are constants. Determine the values of </a:t>
            </a:r>
            <a:r>
              <a:rPr lang="en-SG" i="1" dirty="0">
                <a:latin typeface="Times New Roman" panose="02020603050405020304" pitchFamily="18" charset="0"/>
                <a:cs typeface="Times New Roman" panose="02020603050405020304" pitchFamily="18" charset="0"/>
              </a:rPr>
              <a:t>a</a:t>
            </a:r>
            <a:r>
              <a:rPr lang="en-SG" dirty="0"/>
              <a:t>, </a:t>
            </a:r>
            <a:r>
              <a:rPr lang="en-SG" i="1" dirty="0">
                <a:latin typeface="Times New Roman" panose="02020603050405020304" pitchFamily="18" charset="0"/>
                <a:cs typeface="Times New Roman" panose="02020603050405020304" pitchFamily="18" charset="0"/>
              </a:rPr>
              <a:t>k</a:t>
            </a:r>
            <a:r>
              <a:rPr lang="en-SG" dirty="0"/>
              <a:t> and </a:t>
            </a:r>
            <a:r>
              <a:rPr lang="en-SG" i="1" dirty="0">
                <a:latin typeface="Times New Roman" panose="02020603050405020304" pitchFamily="18" charset="0"/>
                <a:cs typeface="Times New Roman" panose="02020603050405020304" pitchFamily="18" charset="0"/>
              </a:rPr>
              <a:t>d.</a:t>
            </a:r>
            <a:endParaRPr lang="en-SG" dirty="0"/>
          </a:p>
        </p:txBody>
      </p:sp>
      <p:pic>
        <p:nvPicPr>
          <p:cNvPr id="14" name="Picture 13"/>
          <p:cNvPicPr/>
          <p:nvPr/>
        </p:nvPicPr>
        <p:blipFill rotWithShape="1">
          <a:blip r:embed="rId3">
            <a:extLst>
              <a:ext uri="{28A0092B-C50C-407E-A947-70E740481C1C}">
                <a14:useLocalDpi xmlns:a14="http://schemas.microsoft.com/office/drawing/2010/main" val="0"/>
              </a:ext>
            </a:extLst>
          </a:blip>
          <a:srcRect t="15427" b="16077"/>
          <a:stretch/>
        </p:blipFill>
        <p:spPr bwMode="auto">
          <a:xfrm>
            <a:off x="6863788" y="222202"/>
            <a:ext cx="885825" cy="606751"/>
          </a:xfrm>
          <a:prstGeom prst="rect">
            <a:avLst/>
          </a:prstGeom>
          <a:noFill/>
          <a:ln>
            <a:noFill/>
          </a:ln>
        </p:spPr>
      </p:pic>
      <p:sp>
        <p:nvSpPr>
          <p:cNvPr id="15" name="TextBox 14"/>
          <p:cNvSpPr txBox="1"/>
          <p:nvPr/>
        </p:nvSpPr>
        <p:spPr>
          <a:xfrm>
            <a:off x="2868162" y="1528757"/>
            <a:ext cx="9137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y</a:t>
            </a:r>
          </a:p>
        </p:txBody>
      </p:sp>
      <p:sp>
        <p:nvSpPr>
          <p:cNvPr id="20" name="TextBox 19"/>
          <p:cNvSpPr txBox="1"/>
          <p:nvPr/>
        </p:nvSpPr>
        <p:spPr>
          <a:xfrm>
            <a:off x="6863788" y="2732118"/>
            <a:ext cx="647781" cy="246221"/>
          </a:xfrm>
          <a:prstGeom prst="rect">
            <a:avLst/>
          </a:prstGeom>
          <a:noFill/>
        </p:spPr>
        <p:txBody>
          <a:bodyPr wrap="square" lIns="0" tIns="0" rIns="0" bIns="0" rtlCol="0">
            <a:spAutoFit/>
          </a:bodyPr>
          <a:lstStyle/>
          <a:p>
            <a:r>
              <a:rPr lang="en-US" sz="1600" i="1" dirty="0">
                <a:sym typeface="Symbol"/>
              </a:rPr>
              <a:t> </a:t>
            </a:r>
            <a:r>
              <a:rPr lang="en-SG"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sym typeface="Symbol"/>
              </a:rPr>
              <a:t>)</a:t>
            </a:r>
            <a:endParaRPr lang="en-SG"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9138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Basic cosine graph: </a:t>
            </a:r>
            <a:r>
              <a:rPr lang="en-US" i="1" dirty="0">
                <a:solidFill>
                  <a:srgbClr val="0309F3"/>
                </a:solidFill>
                <a:latin typeface="Times New Roman" panose="02020603050405020304" pitchFamily="18" charset="0"/>
                <a:cs typeface="Times New Roman" panose="02020603050405020304" pitchFamily="18" charset="0"/>
              </a:rPr>
              <a:t>y</a:t>
            </a:r>
            <a:r>
              <a:rPr lang="en-US" dirty="0">
                <a:solidFill>
                  <a:srgbClr val="0309F3"/>
                </a:solidFill>
                <a:latin typeface="Times New Roman" panose="02020603050405020304" pitchFamily="18" charset="0"/>
                <a:cs typeface="Times New Roman" panose="02020603050405020304" pitchFamily="18" charset="0"/>
              </a:rPr>
              <a:t> = cos</a:t>
            </a:r>
            <a:r>
              <a:rPr lang="en-US" i="1" dirty="0">
                <a:solidFill>
                  <a:srgbClr val="0309F3"/>
                </a:solidFill>
                <a:sym typeface="Symbol"/>
              </a:rPr>
              <a:t></a:t>
            </a:r>
            <a:endParaRPr lang="en-SG"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801536" y="1153162"/>
            <a:ext cx="1728358" cy="400110"/>
          </a:xfrm>
          <a:prstGeom prst="rect">
            <a:avLst/>
          </a:prstGeom>
          <a:solidFill>
            <a:schemeClr val="tx2">
              <a:lumMod val="20000"/>
              <a:lumOff val="80000"/>
            </a:schemeClr>
          </a:solidFill>
        </p:spPr>
        <p:txBody>
          <a:bodyPr wrap="none" rtlCol="0">
            <a:spAutoFit/>
          </a:bodyPr>
          <a:lstStyle/>
          <a:p>
            <a:r>
              <a:rPr lang="en-US" sz="2000" dirty="0">
                <a:solidFill>
                  <a:prstClr val="black"/>
                </a:solidFill>
                <a:latin typeface="Arial" panose="020B0604020202020204" pitchFamily="34" charset="0"/>
                <a:cs typeface="Arial" panose="020B0604020202020204" pitchFamily="34" charset="0"/>
              </a:rPr>
              <a:t>Maximum = </a:t>
            </a:r>
            <a:r>
              <a:rPr lang="en-US" sz="2000" dirty="0">
                <a:solidFill>
                  <a:srgbClr val="FF0000"/>
                </a:solidFill>
                <a:latin typeface="Times New Roman" panose="02020603050405020304" pitchFamily="18" charset="0"/>
                <a:cs typeface="Times New Roman" panose="02020603050405020304" pitchFamily="18" charset="0"/>
              </a:rPr>
              <a:t>1</a:t>
            </a:r>
            <a:endParaRPr lang="en-SG" sz="2000" dirty="0">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4667008" y="5951159"/>
            <a:ext cx="1800493" cy="400110"/>
          </a:xfrm>
          <a:prstGeom prst="rect">
            <a:avLst/>
          </a:prstGeom>
          <a:solidFill>
            <a:schemeClr val="accent3">
              <a:lumMod val="60000"/>
              <a:lumOff val="40000"/>
            </a:schemeClr>
          </a:solidFill>
        </p:spPr>
        <p:txBody>
          <a:bodyPr wrap="none" rtlCol="0">
            <a:spAutoFit/>
          </a:bodyPr>
          <a:lstStyle/>
          <a:p>
            <a:r>
              <a:rPr lang="en-US" sz="2000" dirty="0">
                <a:solidFill>
                  <a:prstClr val="black"/>
                </a:solidFill>
                <a:latin typeface="Arial" panose="020B0604020202020204" pitchFamily="34" charset="0"/>
                <a:cs typeface="Arial" panose="020B0604020202020204" pitchFamily="34" charset="0"/>
              </a:rPr>
              <a:t>Minimum = </a:t>
            </a:r>
            <a:r>
              <a:rPr lang="en-US" sz="2000" dirty="0">
                <a:solidFill>
                  <a:srgbClr val="FF0000"/>
                </a:solidFill>
                <a:latin typeface="Times New Roman" panose="02020603050405020304" pitchFamily="18" charset="0"/>
                <a:cs typeface="Times New Roman" panose="02020603050405020304" pitchFamily="18" charset="0"/>
              </a:rPr>
              <a:t>–1</a:t>
            </a:r>
            <a:endParaRPr lang="en-SG" sz="2000" dirty="0">
              <a:solidFill>
                <a:srgbClr val="FF0000"/>
              </a:solidFill>
              <a:latin typeface="Times New Roman" panose="02020603050405020304" pitchFamily="18" charset="0"/>
              <a:cs typeface="Times New Roman" panose="02020603050405020304" pitchFamily="18" charset="0"/>
            </a:endParaRPr>
          </a:p>
        </p:txBody>
      </p:sp>
      <p:cxnSp>
        <p:nvCxnSpPr>
          <p:cNvPr id="15" name="Straight Arrow Connector 14"/>
          <p:cNvCxnSpPr/>
          <p:nvPr/>
        </p:nvCxnSpPr>
        <p:spPr>
          <a:xfrm>
            <a:off x="8410405" y="1578870"/>
            <a:ext cx="0" cy="2160000"/>
          </a:xfrm>
          <a:prstGeom prst="straightConnector1">
            <a:avLst/>
          </a:prstGeom>
          <a:ln w="9525">
            <a:solidFill>
              <a:schemeClr val="tx1"/>
            </a:solidFill>
            <a:prstDash val="dash"/>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494318" y="3747182"/>
            <a:ext cx="0" cy="2160000"/>
          </a:xfrm>
          <a:prstGeom prst="straightConnector1">
            <a:avLst/>
          </a:prstGeom>
          <a:ln w="9525">
            <a:solidFill>
              <a:schemeClr val="tx1"/>
            </a:solidFill>
            <a:prstDash val="dash"/>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3562770" y="2384360"/>
            <a:ext cx="1045479" cy="400110"/>
          </a:xfrm>
          <a:prstGeom prst="rect">
            <a:avLst/>
          </a:prstGeom>
        </p:spPr>
        <p:txBody>
          <a:bodyPr wrap="none">
            <a:spAutoFit/>
          </a:bodyPr>
          <a:lstStyle/>
          <a:p>
            <a:r>
              <a:rPr lang="en-US" sz="2000" i="1" dirty="0">
                <a:solidFill>
                  <a:srgbClr val="0309F3"/>
                </a:solidFill>
                <a:latin typeface="Times New Roman" panose="02020603050405020304" pitchFamily="18" charset="0"/>
                <a:cs typeface="Times New Roman" panose="02020603050405020304" pitchFamily="18" charset="0"/>
              </a:rPr>
              <a:t>y</a:t>
            </a:r>
            <a:r>
              <a:rPr lang="en-US" sz="2000" dirty="0">
                <a:solidFill>
                  <a:srgbClr val="0309F3"/>
                </a:solidFill>
                <a:latin typeface="Times New Roman" panose="02020603050405020304" pitchFamily="18" charset="0"/>
                <a:cs typeface="Times New Roman" panose="02020603050405020304" pitchFamily="18" charset="0"/>
              </a:rPr>
              <a:t> = cos</a:t>
            </a:r>
            <a:r>
              <a:rPr lang="en-US" sz="2000" i="1" dirty="0">
                <a:solidFill>
                  <a:srgbClr val="0309F3"/>
                </a:solidFill>
                <a:sym typeface="Symbol"/>
              </a:rPr>
              <a:t></a:t>
            </a:r>
            <a:endParaRPr lang="en-SG" sz="2000" dirty="0">
              <a:solidFill>
                <a:srgbClr val="0309F3"/>
              </a:solidFill>
              <a:latin typeface="Times New Roman" panose="02020603050405020304" pitchFamily="18" charset="0"/>
              <a:cs typeface="Times New Roman" panose="02020603050405020304" pitchFamily="18"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1642521567"/>
              </p:ext>
            </p:extLst>
          </p:nvPr>
        </p:nvGraphicFramePr>
        <p:xfrm>
          <a:off x="262800" y="999987"/>
          <a:ext cx="1437456" cy="5724000"/>
        </p:xfrm>
        <a:graphic>
          <a:graphicData uri="http://schemas.openxmlformats.org/drawingml/2006/table">
            <a:tbl>
              <a:tblPr/>
              <a:tblGrid>
                <a:gridCol w="718728">
                  <a:extLst>
                    <a:ext uri="{9D8B030D-6E8A-4147-A177-3AD203B41FA5}">
                      <a16:colId xmlns:a16="http://schemas.microsoft.com/office/drawing/2014/main" val="20000"/>
                    </a:ext>
                  </a:extLst>
                </a:gridCol>
                <a:gridCol w="718728">
                  <a:extLst>
                    <a:ext uri="{9D8B030D-6E8A-4147-A177-3AD203B41FA5}">
                      <a16:colId xmlns:a16="http://schemas.microsoft.com/office/drawing/2014/main" val="20001"/>
                    </a:ext>
                  </a:extLst>
                </a:gridCol>
              </a:tblGrid>
              <a:tr h="324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sym typeface="Symbol"/>
                        </a:rPr>
                        <a:t></a:t>
                      </a:r>
                      <a:r>
                        <a:rPr lang="en-US" sz="1200" i="0" baseline="-25000" dirty="0">
                          <a:solidFill>
                            <a:schemeClr val="tx1"/>
                          </a:solidFill>
                          <a:latin typeface="Times New Roman" panose="02020603050405020304" pitchFamily="18" charset="0"/>
                          <a:cs typeface="Times New Roman" panose="02020603050405020304" pitchFamily="18" charset="0"/>
                          <a:sym typeface="Symbol"/>
                        </a:rPr>
                        <a:t> </a:t>
                      </a:r>
                      <a:r>
                        <a:rPr lang="en-US" sz="1200" baseline="0" dirty="0">
                          <a:solidFill>
                            <a:schemeClr val="tx1"/>
                          </a:solidFill>
                          <a:latin typeface="Times New Roman" panose="02020603050405020304" pitchFamily="18" charset="0"/>
                          <a:cs typeface="Times New Roman" panose="02020603050405020304" pitchFamily="18" charset="0"/>
                        </a:rPr>
                        <a:t>(</a:t>
                      </a:r>
                      <a:r>
                        <a:rPr lang="en-US" sz="1200" baseline="0" dirty="0">
                          <a:solidFill>
                            <a:schemeClr val="tx1"/>
                          </a:solidFill>
                          <a:latin typeface="Times New Roman" panose="02020603050405020304" pitchFamily="18" charset="0"/>
                          <a:cs typeface="Times New Roman" panose="02020603050405020304" pitchFamily="18" charset="0"/>
                          <a:sym typeface="Symbol"/>
                        </a:rPr>
                        <a:t>)</a:t>
                      </a:r>
                      <a:endParaRPr lang="en-SG" sz="1200" baseline="0" dirty="0">
                        <a:solidFill>
                          <a:schemeClr val="tx1"/>
                        </a:solidFill>
                        <a:latin typeface="Times New Roman" panose="02020603050405020304" pitchFamily="18" charset="0"/>
                        <a:cs typeface="Times New Roman" panose="02020603050405020304" pitchFamily="18" charset="0"/>
                      </a:endParaRP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200" dirty="0">
                          <a:solidFill>
                            <a:srgbClr val="0309F3"/>
                          </a:solidFill>
                          <a:latin typeface="Times New Roman" panose="02020603050405020304" pitchFamily="18" charset="0"/>
                          <a:cs typeface="Times New Roman" panose="02020603050405020304" pitchFamily="18" charset="0"/>
                        </a:rPr>
                        <a:t>cos</a:t>
                      </a:r>
                      <a:r>
                        <a:rPr lang="en-US" sz="1200" i="1" dirty="0">
                          <a:solidFill>
                            <a:srgbClr val="0309F3"/>
                          </a:solidFill>
                          <a:sym typeface="Symbol"/>
                        </a:rPr>
                        <a:t></a:t>
                      </a:r>
                      <a:endParaRPr lang="en-SG" sz="1200" dirty="0">
                        <a:solidFill>
                          <a:srgbClr val="0309F3"/>
                        </a:solidFill>
                        <a:latin typeface="Times New Roman" panose="02020603050405020304" pitchFamily="18" charset="0"/>
                        <a:cs typeface="Times New Roman" panose="02020603050405020304" pitchFamily="18" charset="0"/>
                      </a:endParaRP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extLst>
                  <a:ext uri="{0D108BD9-81ED-4DB2-BD59-A6C34878D82A}">
                    <a16:rowId xmlns:a16="http://schemas.microsoft.com/office/drawing/2014/main" val="10000"/>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2">
                        <a:lumMod val="20000"/>
                        <a:lumOff val="80000"/>
                      </a:schemeClr>
                    </a:solidFill>
                  </a:tcPr>
                </a:tc>
                <a:tc>
                  <a:txBody>
                    <a:bodyPr/>
                    <a:lstStyle/>
                    <a:p>
                      <a:pPr algn="ctr" fontAlgn="ctr"/>
                      <a:r>
                        <a:rPr lang="en-SG" sz="1200" b="0" i="0" u="none" strike="noStrike" dirty="0">
                          <a:solidFill>
                            <a:srgbClr val="0000FF"/>
                          </a:solidFill>
                          <a:effectLst/>
                          <a:latin typeface="Times New Roman" panose="02020603050405020304" pitchFamily="18" charset="0"/>
                          <a:cs typeface="Times New Roman" panose="02020603050405020304" pitchFamily="18" charset="0"/>
                        </a:rPr>
                        <a:t>1.00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15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0.97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30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0.87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45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0.71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60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0.50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75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0.26</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90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2">
                        <a:lumMod val="40000"/>
                        <a:lumOff val="60000"/>
                      </a:schemeClr>
                    </a:solidFill>
                  </a:tcPr>
                </a:tc>
                <a:tc>
                  <a:txBody>
                    <a:bodyPr/>
                    <a:lstStyle/>
                    <a:p>
                      <a:pPr algn="ctr" fontAlgn="ctr"/>
                      <a:r>
                        <a:rPr lang="en-SG" sz="1200" b="0" i="0" u="none" strike="noStrike" dirty="0">
                          <a:solidFill>
                            <a:srgbClr val="0000FF"/>
                          </a:solidFill>
                          <a:effectLst/>
                          <a:latin typeface="Times New Roman" panose="02020603050405020304" pitchFamily="18" charset="0"/>
                          <a:cs typeface="Times New Roman" panose="02020603050405020304" pitchFamily="18" charset="0"/>
                        </a:rPr>
                        <a:t>0.00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7"/>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105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-0.26</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120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-0.50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9"/>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135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-0.71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10"/>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150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-0.87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11"/>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165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-0.97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12"/>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180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3">
                        <a:lumMod val="60000"/>
                        <a:lumOff val="40000"/>
                      </a:schemeClr>
                    </a:solidFill>
                  </a:tcPr>
                </a:tc>
                <a:tc>
                  <a:txBody>
                    <a:bodyPr/>
                    <a:lstStyle/>
                    <a:p>
                      <a:pPr algn="ctr" fontAlgn="ctr"/>
                      <a:r>
                        <a:rPr lang="en-SG" sz="1200" b="0" i="0" u="none" strike="noStrike" dirty="0">
                          <a:solidFill>
                            <a:srgbClr val="0000FF"/>
                          </a:solidFill>
                          <a:effectLst/>
                          <a:latin typeface="Times New Roman" panose="02020603050405020304" pitchFamily="18" charset="0"/>
                          <a:cs typeface="Times New Roman" panose="02020603050405020304" pitchFamily="18" charset="0"/>
                        </a:rPr>
                        <a:t>-1.00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3"/>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195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-0.97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14"/>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210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-0.87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15"/>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225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-0.71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16"/>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240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-0.50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17"/>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255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-0.26</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18"/>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270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2">
                        <a:lumMod val="40000"/>
                        <a:lumOff val="60000"/>
                      </a:schemeClr>
                    </a:solidFill>
                  </a:tcPr>
                </a:tc>
                <a:tc>
                  <a:txBody>
                    <a:bodyPr/>
                    <a:lstStyle/>
                    <a:p>
                      <a:pPr algn="ctr" fontAlgn="ctr"/>
                      <a:r>
                        <a:rPr lang="en-SG" sz="1200" b="0" i="0" u="none" strike="noStrike" dirty="0">
                          <a:solidFill>
                            <a:srgbClr val="0000FF"/>
                          </a:solidFill>
                          <a:effectLst/>
                          <a:latin typeface="Times New Roman" panose="02020603050405020304" pitchFamily="18" charset="0"/>
                          <a:cs typeface="Times New Roman" panose="02020603050405020304" pitchFamily="18" charset="0"/>
                        </a:rPr>
                        <a:t>0.00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19"/>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285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0.26</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20"/>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300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0.50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21"/>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315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0.71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22"/>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330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0.87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23"/>
                  </a:ext>
                </a:extLst>
              </a:tr>
              <a:tr h="216000">
                <a:tc>
                  <a:txBody>
                    <a:bodyPr/>
                    <a:lstStyle/>
                    <a:p>
                      <a:pPr algn="ctr" fontAlgn="ctr"/>
                      <a:r>
                        <a:rPr lang="en-SG" sz="1200" b="0" i="0" u="none" strike="noStrike">
                          <a:solidFill>
                            <a:srgbClr val="000000"/>
                          </a:solidFill>
                          <a:effectLst/>
                          <a:latin typeface="Times New Roman" panose="02020603050405020304" pitchFamily="18" charset="0"/>
                          <a:cs typeface="Times New Roman" panose="02020603050405020304" pitchFamily="18" charset="0"/>
                        </a:rPr>
                        <a:t>345</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1200" b="0" i="0" u="none" strike="noStrike">
                          <a:solidFill>
                            <a:srgbClr val="0000FF"/>
                          </a:solidFill>
                          <a:effectLst/>
                          <a:latin typeface="Times New Roman" panose="02020603050405020304" pitchFamily="18" charset="0"/>
                          <a:cs typeface="Times New Roman" panose="02020603050405020304" pitchFamily="18" charset="0"/>
                        </a:rPr>
                        <a:t>0.97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24"/>
                  </a:ext>
                </a:extLst>
              </a:tr>
              <a:tr h="216000">
                <a:tc>
                  <a:txBody>
                    <a:bodyPr/>
                    <a:lstStyle/>
                    <a:p>
                      <a:pPr algn="ctr" fontAlgn="ctr"/>
                      <a:r>
                        <a:rPr lang="en-SG" sz="1200" b="0" i="0" u="none" strike="noStrike" dirty="0">
                          <a:solidFill>
                            <a:srgbClr val="000000"/>
                          </a:solidFill>
                          <a:effectLst/>
                          <a:latin typeface="Times New Roman" panose="02020603050405020304" pitchFamily="18" charset="0"/>
                          <a:cs typeface="Times New Roman" panose="02020603050405020304" pitchFamily="18" charset="0"/>
                        </a:rPr>
                        <a:t>360</a:t>
                      </a:r>
                    </a:p>
                  </a:txBody>
                  <a:tcPr marL="6495" marR="6495" marT="649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2">
                        <a:lumMod val="20000"/>
                        <a:lumOff val="80000"/>
                      </a:schemeClr>
                    </a:solidFill>
                  </a:tcPr>
                </a:tc>
                <a:tc>
                  <a:txBody>
                    <a:bodyPr/>
                    <a:lstStyle/>
                    <a:p>
                      <a:pPr algn="ctr" fontAlgn="ctr"/>
                      <a:r>
                        <a:rPr lang="en-SG" sz="1200" b="0" i="0" u="none" strike="noStrike" dirty="0">
                          <a:solidFill>
                            <a:srgbClr val="0000FF"/>
                          </a:solidFill>
                          <a:effectLst/>
                          <a:latin typeface="Times New Roman" panose="02020603050405020304" pitchFamily="18" charset="0"/>
                          <a:cs typeface="Times New Roman" panose="02020603050405020304" pitchFamily="18" charset="0"/>
                        </a:rPr>
                        <a:t>1.00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25"/>
                  </a:ext>
                </a:extLst>
              </a:tr>
            </a:tbl>
          </a:graphicData>
        </a:graphic>
      </p:graphicFrame>
      <p:sp>
        <p:nvSpPr>
          <p:cNvPr id="22" name="Oval 21"/>
          <p:cNvSpPr/>
          <p:nvPr/>
        </p:nvSpPr>
        <p:spPr>
          <a:xfrm>
            <a:off x="3794231" y="3499808"/>
            <a:ext cx="504000" cy="50400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3" name="Oval 22"/>
          <p:cNvSpPr/>
          <p:nvPr/>
        </p:nvSpPr>
        <p:spPr>
          <a:xfrm>
            <a:off x="6697045" y="3499808"/>
            <a:ext cx="504000" cy="50400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6" name="TextBox 25"/>
          <p:cNvSpPr txBox="1"/>
          <p:nvPr/>
        </p:nvSpPr>
        <p:spPr>
          <a:xfrm>
            <a:off x="4761908" y="3359256"/>
            <a:ext cx="1595309" cy="400110"/>
          </a:xfrm>
          <a:prstGeom prst="rect">
            <a:avLst/>
          </a:prstGeom>
          <a:noFill/>
        </p:spPr>
        <p:txBody>
          <a:bodyPr wrap="none" rtlCol="0">
            <a:spAutoFit/>
          </a:bodyPr>
          <a:lstStyle/>
          <a:p>
            <a:r>
              <a:rPr lang="en-US" sz="2000" dirty="0">
                <a:solidFill>
                  <a:srgbClr val="FF0000"/>
                </a:solidFill>
                <a:latin typeface="Arial" panose="020B0604020202020204" pitchFamily="34" charset="0"/>
                <a:cs typeface="Arial" panose="020B0604020202020204" pitchFamily="34" charset="0"/>
              </a:rPr>
              <a:t>Symmetrical</a:t>
            </a:r>
            <a:endParaRPr lang="en-SG" sz="2000" dirty="0">
              <a:solidFill>
                <a:srgbClr val="FF0000"/>
              </a:solidFill>
              <a:latin typeface="Arial" panose="020B0604020202020204" pitchFamily="34" charset="0"/>
              <a:cs typeface="Arial" panose="020B0604020202020204"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704840231"/>
              </p:ext>
            </p:extLst>
          </p:nvPr>
        </p:nvGraphicFramePr>
        <p:xfrm>
          <a:off x="7056604" y="4713018"/>
          <a:ext cx="1778000" cy="1373188"/>
        </p:xfrm>
        <a:graphic>
          <a:graphicData uri="http://schemas.openxmlformats.org/presentationml/2006/ole">
            <mc:AlternateContent xmlns:mc="http://schemas.openxmlformats.org/markup-compatibility/2006">
              <mc:Choice xmlns:v="urn:schemas-microsoft-com:vml" Requires="v">
                <p:oleObj spid="_x0000_s14406" name="Equation" r:id="rId3" imgW="1054080" imgH="812520" progId="Equation.3">
                  <p:embed/>
                </p:oleObj>
              </mc:Choice>
              <mc:Fallback>
                <p:oleObj name="Equation" r:id="rId3" imgW="1054080" imgH="812520" progId="Equation.3">
                  <p:embed/>
                  <p:pic>
                    <p:nvPicPr>
                      <p:cNvPr id="0" name=""/>
                      <p:cNvPicPr>
                        <a:picLocks noChangeAspect="1" noChangeArrowheads="1"/>
                      </p:cNvPicPr>
                      <p:nvPr/>
                    </p:nvPicPr>
                    <p:blipFill>
                      <a:blip r:embed="rId4"/>
                      <a:srcRect/>
                      <a:stretch>
                        <a:fillRect/>
                      </a:stretch>
                    </p:blipFill>
                    <p:spPr bwMode="auto">
                      <a:xfrm>
                        <a:off x="7056604" y="4713018"/>
                        <a:ext cx="1778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4"/>
          <p:cNvGrpSpPr/>
          <p:nvPr/>
        </p:nvGrpSpPr>
        <p:grpSpPr>
          <a:xfrm>
            <a:off x="2160000" y="1243476"/>
            <a:ext cx="6898186" cy="4810652"/>
            <a:chOff x="2160000" y="1243476"/>
            <a:chExt cx="6898186" cy="4810652"/>
          </a:xfrm>
        </p:grpSpPr>
        <p:graphicFrame>
          <p:nvGraphicFramePr>
            <p:cNvPr id="24" name="Chart 23"/>
            <p:cNvGraphicFramePr>
              <a:graphicFrameLocks noChangeAspect="1"/>
            </p:cNvGraphicFramePr>
            <p:nvPr>
              <p:extLst>
                <p:ext uri="{D42A27DB-BD31-4B8C-83A1-F6EECF244321}">
                  <p14:modId xmlns:p14="http://schemas.microsoft.com/office/powerpoint/2010/main" val="2709429455"/>
                </p:ext>
              </p:extLst>
            </p:nvPr>
          </p:nvGraphicFramePr>
          <p:xfrm>
            <a:off x="2160000" y="1440000"/>
            <a:ext cx="6480000" cy="4614128"/>
          </p:xfrm>
          <a:graphic>
            <a:graphicData uri="http://schemas.openxmlformats.org/drawingml/2006/chart">
              <c:chart xmlns:c="http://schemas.openxmlformats.org/drawingml/2006/chart" xmlns:r="http://schemas.openxmlformats.org/officeDocument/2006/relationships" r:id="rId5"/>
            </a:graphicData>
          </a:graphic>
        </p:graphicFrame>
        <p:sp>
          <p:nvSpPr>
            <p:cNvPr id="18" name="TextBox 17"/>
            <p:cNvSpPr txBox="1"/>
            <p:nvPr/>
          </p:nvSpPr>
          <p:spPr>
            <a:xfrm>
              <a:off x="2560909" y="1243476"/>
              <a:ext cx="9137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y</a:t>
              </a:r>
            </a:p>
          </p:txBody>
        </p:sp>
        <p:sp>
          <p:nvSpPr>
            <p:cNvPr id="19" name="TextBox 18"/>
            <p:cNvSpPr txBox="1"/>
            <p:nvPr/>
          </p:nvSpPr>
          <p:spPr>
            <a:xfrm>
              <a:off x="8410405" y="3636255"/>
              <a:ext cx="647781" cy="246221"/>
            </a:xfrm>
            <a:prstGeom prst="rect">
              <a:avLst/>
            </a:prstGeom>
            <a:noFill/>
          </p:spPr>
          <p:txBody>
            <a:bodyPr wrap="square" lIns="0" tIns="0" rIns="0" bIns="0" rtlCol="0">
              <a:spAutoFit/>
            </a:bodyPr>
            <a:lstStyle/>
            <a:p>
              <a:r>
                <a:rPr lang="en-US" sz="1600" i="1" dirty="0">
                  <a:sym typeface="Symbol"/>
                </a:rPr>
                <a:t> </a:t>
              </a:r>
              <a:r>
                <a:rPr lang="en-SG"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sym typeface="Symbol"/>
                </a:rPr>
                <a:t>)</a:t>
              </a:r>
              <a:endParaRPr lang="en-SG"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6930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5"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2000"/>
                                        <p:tgtEl>
                                          <p:spTgt spid="26"/>
                                        </p:tgtEl>
                                      </p:cBhvr>
                                    </p:animEffect>
                                    <p:anim calcmode="lin" valueType="num">
                                      <p:cBhvr>
                                        <p:cTn id="34" dur="2000" fill="hold"/>
                                        <p:tgtEl>
                                          <p:spTgt spid="26"/>
                                        </p:tgtEl>
                                        <p:attrNameLst>
                                          <p:attrName>ppt_w</p:attrName>
                                        </p:attrNameLst>
                                      </p:cBhvr>
                                      <p:tavLst>
                                        <p:tav tm="0" fmla="#ppt_w*sin(2.5*pi*$)">
                                          <p:val>
                                            <p:fltVal val="0"/>
                                          </p:val>
                                        </p:tav>
                                        <p:tav tm="100000">
                                          <p:val>
                                            <p:fltVal val="1"/>
                                          </p:val>
                                        </p:tav>
                                      </p:tavLst>
                                    </p:anim>
                                    <p:anim calcmode="lin" valueType="num">
                                      <p:cBhvr>
                                        <p:cTn id="35" dur="2000" fill="hold"/>
                                        <p:tgtEl>
                                          <p:spTgt spid="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0" grpId="0"/>
      <p:bldP spid="22" grpId="0" animBg="1"/>
      <p:bldP spid="23" grpId="0" animBg="1"/>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65163" y="961188"/>
            <a:ext cx="8328712" cy="3801882"/>
          </a:xfrm>
          <a:prstGeom prst="rect">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665163" y="261543"/>
            <a:ext cx="7714562" cy="604593"/>
          </a:xfrm>
        </p:spPr>
        <p:txBody>
          <a:bodyPr>
            <a:noAutofit/>
          </a:bodyPr>
          <a:lstStyle/>
          <a:p>
            <a:r>
              <a:rPr lang="en-SG" dirty="0"/>
              <a:t>General cosine graph: </a:t>
            </a:r>
            <a:r>
              <a:rPr lang="en-US" i="1" dirty="0">
                <a:solidFill>
                  <a:srgbClr val="0309F3"/>
                </a:solidFill>
                <a:latin typeface="Times New Roman" panose="02020603050405020304" pitchFamily="18" charset="0"/>
                <a:cs typeface="Times New Roman" panose="02020603050405020304" pitchFamily="18" charset="0"/>
              </a:rPr>
              <a:t>y</a:t>
            </a:r>
            <a:r>
              <a:rPr lang="en-US" dirty="0">
                <a:solidFill>
                  <a:srgbClr val="0309F3"/>
                </a:solidFill>
                <a:latin typeface="Times New Roman" panose="02020603050405020304" pitchFamily="18" charset="0"/>
                <a:cs typeface="Times New Roman" panose="02020603050405020304" pitchFamily="18" charset="0"/>
              </a:rPr>
              <a:t> = </a:t>
            </a:r>
            <a:r>
              <a:rPr lang="en-US" i="1" dirty="0">
                <a:solidFill>
                  <a:srgbClr val="0309F3"/>
                </a:solidFill>
                <a:latin typeface="Times New Roman" panose="02020603050405020304" pitchFamily="18" charset="0"/>
                <a:cs typeface="Times New Roman" panose="02020603050405020304" pitchFamily="18" charset="0"/>
              </a:rPr>
              <a:t>A </a:t>
            </a:r>
            <a:r>
              <a:rPr lang="en-US" dirty="0">
                <a:solidFill>
                  <a:srgbClr val="0309F3"/>
                </a:solidFill>
                <a:latin typeface="Times New Roman" panose="02020603050405020304" pitchFamily="18" charset="0"/>
                <a:cs typeface="Times New Roman" panose="02020603050405020304" pitchFamily="18" charset="0"/>
              </a:rPr>
              <a:t>cos(</a:t>
            </a:r>
            <a:r>
              <a:rPr lang="en-US" i="1" dirty="0">
                <a:solidFill>
                  <a:srgbClr val="0309F3"/>
                </a:solidFill>
                <a:latin typeface="Times New Roman" panose="02020603050405020304" pitchFamily="18" charset="0"/>
                <a:cs typeface="Times New Roman" panose="02020603050405020304" pitchFamily="18" charset="0"/>
              </a:rPr>
              <a:t>B</a:t>
            </a:r>
            <a:r>
              <a:rPr lang="en-US" i="1" dirty="0">
                <a:solidFill>
                  <a:srgbClr val="0309F3"/>
                </a:solidFill>
                <a:latin typeface="Times New Roman" panose="02020603050405020304" pitchFamily="18" charset="0"/>
                <a:cs typeface="Times New Roman" panose="02020603050405020304" pitchFamily="18" charset="0"/>
                <a:sym typeface="Symbol"/>
              </a:rPr>
              <a:t>+C</a:t>
            </a:r>
            <a:r>
              <a:rPr lang="en-US" dirty="0">
                <a:solidFill>
                  <a:srgbClr val="0309F3"/>
                </a:solidFill>
                <a:latin typeface="Times New Roman" panose="02020603050405020304" pitchFamily="18" charset="0"/>
                <a:cs typeface="Times New Roman" panose="02020603050405020304" pitchFamily="18" charset="0"/>
                <a:sym typeface="Symbol"/>
              </a:rPr>
              <a:t>)</a:t>
            </a:r>
            <a:r>
              <a:rPr lang="en-US" i="1" dirty="0">
                <a:solidFill>
                  <a:srgbClr val="0309F3"/>
                </a:solidFill>
                <a:latin typeface="Times New Roman" panose="02020603050405020304" pitchFamily="18" charset="0"/>
                <a:cs typeface="Times New Roman" panose="02020603050405020304" pitchFamily="18" charset="0"/>
                <a:sym typeface="Symbol"/>
              </a:rPr>
              <a:t>+D</a:t>
            </a:r>
            <a:r>
              <a:rPr lang="en-US" dirty="0">
                <a:solidFill>
                  <a:srgbClr val="0309F3"/>
                </a:solidFill>
                <a:latin typeface="Times New Roman" panose="02020603050405020304" pitchFamily="18" charset="0"/>
                <a:cs typeface="Times New Roman" panose="02020603050405020304" pitchFamily="18" charset="0"/>
              </a:rPr>
              <a:t> </a:t>
            </a:r>
            <a:endParaRPr lang="en-SG" i="1" dirty="0">
              <a:solidFill>
                <a:srgbClr val="0309F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65610" y="961188"/>
            <a:ext cx="7905184" cy="5134811"/>
          </a:xfrm>
        </p:spPr>
        <p:txBody>
          <a:bodyPr/>
          <a:lstStyle/>
          <a:p>
            <a:pPr>
              <a:lnSpc>
                <a:spcPct val="150000"/>
              </a:lnSpc>
            </a:pPr>
            <a:r>
              <a:rPr lang="en-SG" i="1" dirty="0">
                <a:solidFill>
                  <a:srgbClr val="0000CC"/>
                </a:solidFill>
                <a:latin typeface="Times New Roman" panose="02020603050405020304" pitchFamily="18" charset="0"/>
                <a:cs typeface="Times New Roman" panose="02020603050405020304" pitchFamily="18" charset="0"/>
              </a:rPr>
              <a:t>A</a:t>
            </a:r>
            <a:r>
              <a:rPr lang="en-SG" dirty="0"/>
              <a:t> affects the amplitude of the sine graph: </a:t>
            </a:r>
          </a:p>
          <a:p>
            <a:pPr>
              <a:lnSpc>
                <a:spcPct val="150000"/>
              </a:lnSpc>
            </a:pPr>
            <a:r>
              <a:rPr lang="en-SG" i="1" dirty="0">
                <a:solidFill>
                  <a:srgbClr val="0000CC"/>
                </a:solidFill>
                <a:latin typeface="Times New Roman" panose="02020603050405020304" pitchFamily="18" charset="0"/>
                <a:cs typeface="Times New Roman" panose="02020603050405020304" pitchFamily="18" charset="0"/>
              </a:rPr>
              <a:t>B</a:t>
            </a:r>
            <a:r>
              <a:rPr lang="en-SG" dirty="0"/>
              <a:t> is the number of cycles of the sine graph within </a:t>
            </a:r>
            <a:r>
              <a:rPr lang="en-SG" dirty="0">
                <a:solidFill>
                  <a:srgbClr val="0000FF"/>
                </a:solidFill>
                <a:latin typeface="Times New Roman" panose="02020603050405020304" pitchFamily="18" charset="0"/>
                <a:cs typeface="Times New Roman" panose="02020603050405020304" pitchFamily="18" charset="0"/>
              </a:rPr>
              <a:t>360°</a:t>
            </a:r>
          </a:p>
          <a:p>
            <a:pPr>
              <a:lnSpc>
                <a:spcPct val="150000"/>
              </a:lnSpc>
            </a:pPr>
            <a:r>
              <a:rPr lang="en-SG" i="1" dirty="0">
                <a:solidFill>
                  <a:srgbClr val="0000CC"/>
                </a:solidFill>
                <a:latin typeface="Times New Roman" panose="02020603050405020304" pitchFamily="18" charset="0"/>
                <a:cs typeface="Times New Roman" panose="02020603050405020304" pitchFamily="18" charset="0"/>
              </a:rPr>
              <a:t>C</a:t>
            </a:r>
            <a:r>
              <a:rPr lang="en-SG" dirty="0">
                <a:solidFill>
                  <a:srgbClr val="0000FF"/>
                </a:solidFill>
              </a:rPr>
              <a:t> </a:t>
            </a:r>
            <a:r>
              <a:rPr lang="en-SG" dirty="0"/>
              <a:t>affects the shift of the sine graph along the </a:t>
            </a:r>
            <a:r>
              <a:rPr lang="en-SG" dirty="0">
                <a:latin typeface="Arial" panose="020B0604020202020204" pitchFamily="34" charset="0"/>
                <a:cs typeface="Arial" panose="020B0604020202020204" pitchFamily="34" charset="0"/>
              </a:rPr>
              <a:t>horizontal</a:t>
            </a:r>
            <a:r>
              <a:rPr lang="en-SG" i="1" dirty="0">
                <a:latin typeface="Times New Roman" panose="02020603050405020304" pitchFamily="18" charset="0"/>
                <a:cs typeface="Times New Roman" panose="02020603050405020304" pitchFamily="18" charset="0"/>
              </a:rPr>
              <a:t> </a:t>
            </a:r>
            <a:r>
              <a:rPr lang="en-SG" dirty="0"/>
              <a:t>axis</a:t>
            </a:r>
            <a:endParaRPr lang="en-SG" dirty="0">
              <a:solidFill>
                <a:srgbClr val="0000FF"/>
              </a:solidFill>
            </a:endParaRPr>
          </a:p>
          <a:p>
            <a:pPr>
              <a:lnSpc>
                <a:spcPct val="150000"/>
              </a:lnSpc>
            </a:pPr>
            <a:r>
              <a:rPr lang="en-SG" i="1" dirty="0">
                <a:solidFill>
                  <a:srgbClr val="0000CC"/>
                </a:solidFill>
                <a:latin typeface="Times New Roman" panose="02020603050405020304" pitchFamily="18" charset="0"/>
                <a:cs typeface="Times New Roman" panose="02020603050405020304" pitchFamily="18" charset="0"/>
              </a:rPr>
              <a:t>D</a:t>
            </a:r>
            <a:r>
              <a:rPr lang="en-SG" dirty="0"/>
              <a:t> affects the shift of the sine graph along the </a:t>
            </a:r>
            <a:r>
              <a:rPr lang="en-SG" i="1" dirty="0">
                <a:latin typeface="Times New Roman" panose="02020603050405020304" pitchFamily="18" charset="0"/>
                <a:cs typeface="Times New Roman" panose="02020603050405020304" pitchFamily="18" charset="0"/>
              </a:rPr>
              <a:t>y</a:t>
            </a:r>
            <a:r>
              <a:rPr lang="en-SG" dirty="0"/>
              <a:t>-axis: </a:t>
            </a:r>
            <a:br>
              <a:rPr lang="en-SG" dirty="0"/>
            </a:br>
            <a:endParaRPr lang="en-SG" dirty="0">
              <a:solidFill>
                <a:srgbClr val="0000FF"/>
              </a:solidFill>
              <a:cs typeface="Times New Roman" panose="02020603050405020304" pitchFamily="18" charset="0"/>
            </a:endParaRPr>
          </a:p>
          <a:p>
            <a:endParaRPr lang="en-SG" sz="2000" dirty="0">
              <a:latin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616912893"/>
              </p:ext>
            </p:extLst>
          </p:nvPr>
        </p:nvGraphicFramePr>
        <p:xfrm>
          <a:off x="6707510" y="1029428"/>
          <a:ext cx="2101850" cy="677862"/>
        </p:xfrm>
        <a:graphic>
          <a:graphicData uri="http://schemas.openxmlformats.org/presentationml/2006/ole">
            <mc:AlternateContent xmlns:mc="http://schemas.openxmlformats.org/markup-compatibility/2006">
              <mc:Choice xmlns:v="urn:schemas-microsoft-com:vml" Requires="v">
                <p:oleObj spid="_x0000_s33806" name="Equation" r:id="rId4" imgW="1218960" imgH="393480" progId="Equation.3">
                  <p:embed/>
                </p:oleObj>
              </mc:Choice>
              <mc:Fallback>
                <p:oleObj name="Equation" r:id="rId4" imgW="1218960" imgH="393480" progId="Equation.3">
                  <p:embed/>
                  <p:pic>
                    <p:nvPicPr>
                      <p:cNvPr id="0" name=""/>
                      <p:cNvPicPr>
                        <a:picLocks noChangeAspect="1" noChangeArrowheads="1"/>
                      </p:cNvPicPr>
                      <p:nvPr/>
                    </p:nvPicPr>
                    <p:blipFill>
                      <a:blip r:embed="rId5"/>
                      <a:srcRect/>
                      <a:stretch>
                        <a:fillRect/>
                      </a:stretch>
                    </p:blipFill>
                    <p:spPr bwMode="auto">
                      <a:xfrm>
                        <a:off x="6707510" y="1029428"/>
                        <a:ext cx="2101850" cy="677862"/>
                      </a:xfrm>
                      <a:prstGeom prst="rect">
                        <a:avLst/>
                      </a:prstGeom>
                      <a:solidFill>
                        <a:srgbClr val="F79646"/>
                      </a:solid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751193566"/>
              </p:ext>
            </p:extLst>
          </p:nvPr>
        </p:nvGraphicFramePr>
        <p:xfrm>
          <a:off x="3609549" y="3919169"/>
          <a:ext cx="2057400" cy="677863"/>
        </p:xfrm>
        <a:graphic>
          <a:graphicData uri="http://schemas.openxmlformats.org/presentationml/2006/ole">
            <mc:AlternateContent xmlns:mc="http://schemas.openxmlformats.org/markup-compatibility/2006">
              <mc:Choice xmlns:v="urn:schemas-microsoft-com:vml" Requires="v">
                <p:oleObj spid="_x0000_s33807" name="Equation" r:id="rId6" imgW="1193760" imgH="393480" progId="Equation.3">
                  <p:embed/>
                </p:oleObj>
              </mc:Choice>
              <mc:Fallback>
                <p:oleObj name="Equation" r:id="rId6" imgW="1193760" imgH="393480" progId="Equation.3">
                  <p:embed/>
                  <p:pic>
                    <p:nvPicPr>
                      <p:cNvPr id="0" name=""/>
                      <p:cNvPicPr>
                        <a:picLocks noChangeAspect="1" noChangeArrowheads="1"/>
                      </p:cNvPicPr>
                      <p:nvPr/>
                    </p:nvPicPr>
                    <p:blipFill>
                      <a:blip r:embed="rId7"/>
                      <a:srcRect/>
                      <a:stretch>
                        <a:fillRect/>
                      </a:stretch>
                    </p:blipFill>
                    <p:spPr bwMode="auto">
                      <a:xfrm>
                        <a:off x="3609549" y="3919169"/>
                        <a:ext cx="2057400" cy="677863"/>
                      </a:xfrm>
                      <a:prstGeom prst="rect">
                        <a:avLst/>
                      </a:prstGeom>
                      <a:solidFill>
                        <a:srgbClr val="F7964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ounded Rectangular Callout 8"/>
          <p:cNvSpPr/>
          <p:nvPr/>
        </p:nvSpPr>
        <p:spPr>
          <a:xfrm>
            <a:off x="6635599" y="5096302"/>
            <a:ext cx="1935195" cy="666464"/>
          </a:xfrm>
          <a:prstGeom prst="wedgeRoundRectCallout">
            <a:avLst>
              <a:gd name="adj1" fmla="val -24883"/>
              <a:gd name="adj2" fmla="val -137565"/>
              <a:gd name="adj3" fmla="val 16667"/>
            </a:avLst>
          </a:prstGeom>
          <a:solidFill>
            <a:srgbClr val="66FFCC"/>
          </a:solidFill>
          <a:effectLst/>
        </p:spPr>
        <p:style>
          <a:lnRef idx="1">
            <a:schemeClr val="accent2"/>
          </a:lnRef>
          <a:fillRef idx="3">
            <a:schemeClr val="accent2"/>
          </a:fillRef>
          <a:effectRef idx="2">
            <a:schemeClr val="accent2"/>
          </a:effectRef>
          <a:fontRef idx="minor">
            <a:schemeClr val="lt1"/>
          </a:fontRef>
        </p:style>
        <p:txBody>
          <a:bodyPr rtlCol="0" anchor="ctr"/>
          <a:lstStyle/>
          <a:p>
            <a:pPr marL="0" lvl="1"/>
            <a:r>
              <a:rPr lang="en-SG" sz="1600" b="1" dirty="0">
                <a:solidFill>
                  <a:schemeClr val="tx1"/>
                </a:solidFill>
                <a:latin typeface="Arial" panose="020B0604020202020204" pitchFamily="34" charset="0"/>
                <a:cs typeface="Arial" panose="020B0604020202020204" pitchFamily="34" charset="0"/>
              </a:rPr>
              <a:t>Same as general sine graph!</a:t>
            </a:r>
          </a:p>
        </p:txBody>
      </p:sp>
    </p:spTree>
    <p:extLst>
      <p:ext uri="{BB962C8B-B14F-4D97-AF65-F5344CB8AC3E}">
        <p14:creationId xmlns:p14="http://schemas.microsoft.com/office/powerpoint/2010/main" val="395897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2" y="-93305"/>
            <a:ext cx="7427960" cy="604593"/>
          </a:xfrm>
        </p:spPr>
        <p:txBody>
          <a:bodyPr>
            <a:noAutofit/>
          </a:bodyPr>
          <a:lstStyle/>
          <a:p>
            <a:r>
              <a:rPr lang="en-SG" dirty="0"/>
              <a:t>Summary of basic sine and cosine graphs</a:t>
            </a:r>
          </a:p>
        </p:txBody>
      </p:sp>
      <p:sp>
        <p:nvSpPr>
          <p:cNvPr id="3" name="Content Placeholder 2"/>
          <p:cNvSpPr>
            <a:spLocks noGrp="1"/>
          </p:cNvSpPr>
          <p:nvPr>
            <p:ph sz="quarter" idx="13"/>
          </p:nvPr>
        </p:nvSpPr>
        <p:spPr/>
        <p:txBody>
          <a:bodyPr/>
          <a:lstStyle/>
          <a:p>
            <a:pPr marL="0" indent="0">
              <a:buNone/>
            </a:pPr>
            <a:r>
              <a:rPr lang="en-SG" dirty="0"/>
              <a:t>To write the equation of sine and cosine graphs, it is essential to identify the basic shapes of the graphs as summarised below.</a:t>
            </a:r>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pPr marL="0" indent="0">
              <a:buNone/>
            </a:pPr>
            <a:endParaRPr lang="en-SG"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00" y="2094903"/>
            <a:ext cx="4115156" cy="246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00" y="4095093"/>
            <a:ext cx="4115156" cy="246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256" y="2067002"/>
            <a:ext cx="4115156" cy="246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8490" y="4093726"/>
            <a:ext cx="4115156" cy="246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326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Test Yourself</a:t>
            </a:r>
            <a:endParaRPr lang="en-SG" dirty="0"/>
          </a:p>
        </p:txBody>
      </p:sp>
      <p:sp>
        <p:nvSpPr>
          <p:cNvPr id="3" name="Content Placeholder 2"/>
          <p:cNvSpPr>
            <a:spLocks noGrp="1"/>
          </p:cNvSpPr>
          <p:nvPr>
            <p:ph sz="quarter" idx="13"/>
          </p:nvPr>
        </p:nvSpPr>
        <p:spPr/>
        <p:txBody>
          <a:bodyPr/>
          <a:lstStyle/>
          <a:p>
            <a:pPr marL="0" indent="0">
              <a:buNone/>
            </a:pPr>
            <a:r>
              <a:rPr lang="en-SG" sz="2000" dirty="0"/>
              <a:t>The graph below can be expressed as: </a:t>
            </a:r>
            <a:r>
              <a:rPr lang="en-US" sz="2000" i="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K </a:t>
            </a:r>
            <a:r>
              <a:rPr lang="en-US" sz="2000" dirty="0">
                <a:latin typeface="Times New Roman" panose="02020603050405020304" pitchFamily="18" charset="0"/>
                <a:cs typeface="Times New Roman" panose="02020603050405020304" pitchFamily="18" charset="0"/>
              </a:rPr>
              <a:t>cos </a:t>
            </a:r>
            <a:r>
              <a:rPr lang="en-US" sz="2000" i="1" dirty="0">
                <a:latin typeface="Times New Roman" panose="02020603050405020304" pitchFamily="18" charset="0"/>
                <a:cs typeface="Times New Roman" panose="02020603050405020304" pitchFamily="18" charset="0"/>
              </a:rPr>
              <a:t>L</a:t>
            </a:r>
            <a:r>
              <a:rPr lang="en-US" sz="2000" i="1" dirty="0">
                <a:latin typeface="Times New Roman" panose="02020603050405020304" pitchFamily="18" charset="0"/>
                <a:cs typeface="Times New Roman" panose="02020603050405020304" pitchFamily="18" charset="0"/>
                <a:sym typeface="Symbol"/>
              </a:rPr>
              <a:t>x</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M</a:t>
            </a:r>
            <a:r>
              <a:rPr lang="en-SG" sz="2000" dirty="0"/>
              <a:t>, where </a:t>
            </a:r>
            <a:r>
              <a:rPr lang="en-SG" sz="2000" i="1" dirty="0">
                <a:latin typeface="Times New Roman" panose="02020603050405020304" pitchFamily="18" charset="0"/>
                <a:cs typeface="Times New Roman" panose="02020603050405020304" pitchFamily="18" charset="0"/>
              </a:rPr>
              <a:t>K</a:t>
            </a:r>
            <a:r>
              <a:rPr lang="en-SG" sz="2000" dirty="0"/>
              <a:t>, </a:t>
            </a:r>
            <a:r>
              <a:rPr lang="en-SG" sz="2000" i="1" dirty="0">
                <a:latin typeface="Times New Roman" panose="02020603050405020304" pitchFamily="18" charset="0"/>
                <a:cs typeface="Times New Roman" panose="02020603050405020304" pitchFamily="18" charset="0"/>
              </a:rPr>
              <a:t>L</a:t>
            </a:r>
            <a:r>
              <a:rPr lang="en-SG" sz="2000" dirty="0"/>
              <a:t> and </a:t>
            </a:r>
            <a:r>
              <a:rPr lang="en-SG" sz="2000" i="1" dirty="0">
                <a:latin typeface="Times New Roman" panose="02020603050405020304" pitchFamily="18" charset="0"/>
                <a:cs typeface="Times New Roman" panose="02020603050405020304" pitchFamily="18" charset="0"/>
              </a:rPr>
              <a:t>M</a:t>
            </a:r>
            <a:r>
              <a:rPr lang="en-SG" sz="2000" dirty="0"/>
              <a:t> are constants. Determine the values of </a:t>
            </a:r>
            <a:r>
              <a:rPr lang="en-SG" sz="2000" i="1" dirty="0">
                <a:latin typeface="Times New Roman" panose="02020603050405020304" pitchFamily="18" charset="0"/>
                <a:cs typeface="Times New Roman" panose="02020603050405020304" pitchFamily="18" charset="0"/>
              </a:rPr>
              <a:t>K</a:t>
            </a:r>
            <a:r>
              <a:rPr lang="en-SG" sz="2000" dirty="0"/>
              <a:t>, </a:t>
            </a:r>
            <a:r>
              <a:rPr lang="en-SG" sz="2000" i="1" dirty="0">
                <a:latin typeface="Times New Roman" panose="02020603050405020304" pitchFamily="18" charset="0"/>
                <a:cs typeface="Times New Roman" panose="02020603050405020304" pitchFamily="18" charset="0"/>
              </a:rPr>
              <a:t>L</a:t>
            </a:r>
            <a:r>
              <a:rPr lang="en-SG" sz="2000" dirty="0"/>
              <a:t> and </a:t>
            </a:r>
            <a:r>
              <a:rPr lang="en-SG" sz="2000" i="1" dirty="0">
                <a:latin typeface="Times New Roman" panose="02020603050405020304" pitchFamily="18" charset="0"/>
                <a:cs typeface="Times New Roman" panose="02020603050405020304" pitchFamily="18" charset="0"/>
              </a:rPr>
              <a:t>M</a:t>
            </a:r>
            <a:r>
              <a:rPr lang="en-SG" sz="2000" dirty="0"/>
              <a:t> .</a:t>
            </a:r>
          </a:p>
        </p:txBody>
      </p:sp>
      <p:pic>
        <p:nvPicPr>
          <p:cNvPr id="7171"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736" y="1579258"/>
            <a:ext cx="4329926" cy="206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p:nvPr/>
        </p:nvPicPr>
        <p:blipFill rotWithShape="1">
          <a:blip r:embed="rId3">
            <a:extLst>
              <a:ext uri="{28A0092B-C50C-407E-A947-70E740481C1C}">
                <a14:useLocalDpi xmlns:a14="http://schemas.microsoft.com/office/drawing/2010/main" val="0"/>
              </a:ext>
            </a:extLst>
          </a:blip>
          <a:srcRect t="15427" b="16077"/>
          <a:stretch/>
        </p:blipFill>
        <p:spPr bwMode="auto">
          <a:xfrm>
            <a:off x="5323975" y="104658"/>
            <a:ext cx="885825" cy="606751"/>
          </a:xfrm>
          <a:prstGeom prst="rect">
            <a:avLst/>
          </a:prstGeom>
          <a:noFill/>
          <a:ln>
            <a:noFill/>
          </a:ln>
        </p:spPr>
      </p:pic>
    </p:spTree>
    <p:extLst>
      <p:ext uri="{BB962C8B-B14F-4D97-AF65-F5344CB8AC3E}">
        <p14:creationId xmlns:p14="http://schemas.microsoft.com/office/powerpoint/2010/main" val="2671136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4" name="Content Placeholder 3"/>
          <p:cNvSpPr>
            <a:spLocks noGrp="1"/>
          </p:cNvSpPr>
          <p:nvPr>
            <p:ph sz="quarter" idx="13"/>
          </p:nvPr>
        </p:nvSpPr>
        <p:spPr>
          <a:xfrm>
            <a:off x="0" y="1754326"/>
            <a:ext cx="9144000" cy="4943233"/>
          </a:xfrm>
        </p:spPr>
        <p:txBody>
          <a:bodyPr anchor="ctr"/>
          <a:lstStyle/>
          <a:p>
            <a:pPr marL="0" indent="0" algn="ctr">
              <a:buNone/>
            </a:pPr>
            <a:r>
              <a:rPr lang="en-SG" sz="4000" dirty="0">
                <a:latin typeface="Cooper Black" panose="0208090404030B020404" pitchFamily="18" charset="0"/>
              </a:rPr>
              <a:t>Improve by 1% a day, </a:t>
            </a:r>
          </a:p>
          <a:p>
            <a:pPr marL="0" indent="0" algn="ctr">
              <a:buNone/>
            </a:pPr>
            <a:r>
              <a:rPr lang="en-SG" sz="4000" dirty="0">
                <a:latin typeface="Cooper Black" panose="0208090404030B020404" pitchFamily="18" charset="0"/>
              </a:rPr>
              <a:t>and in just 70 days, </a:t>
            </a:r>
          </a:p>
          <a:p>
            <a:pPr marL="0" indent="0" algn="ctr">
              <a:buNone/>
            </a:pPr>
            <a:r>
              <a:rPr lang="en-SG" sz="4000" dirty="0">
                <a:latin typeface="Cooper Black" panose="0208090404030B020404" pitchFamily="18" charset="0"/>
              </a:rPr>
              <a:t>you’re twice as good.</a:t>
            </a:r>
          </a:p>
          <a:p>
            <a:pPr marL="0" indent="0" algn="ctr">
              <a:buNone/>
            </a:pPr>
            <a:r>
              <a:rPr lang="en-SG" sz="4000" dirty="0">
                <a:latin typeface="Cooper Black" panose="0208090404030B020404" pitchFamily="18" charset="0"/>
              </a:rPr>
              <a:t>-- Alan Weiss</a:t>
            </a:r>
          </a:p>
        </p:txBody>
      </p:sp>
      <p:sp>
        <p:nvSpPr>
          <p:cNvPr id="6" name="Slide Number Placeholder 3"/>
          <p:cNvSpPr>
            <a:spLocks noGrp="1"/>
          </p:cNvSpPr>
          <p:nvPr>
            <p:ph type="sldNum" sz="quarter" idx="4294967295"/>
          </p:nvPr>
        </p:nvSpPr>
        <p:spPr>
          <a:xfrm>
            <a:off x="8764588" y="6492875"/>
            <a:ext cx="474946" cy="365125"/>
          </a:xfrm>
          <a:prstGeom prst="rect">
            <a:avLst/>
          </a:prstGeom>
        </p:spPr>
        <p:txBody>
          <a:bodyPr/>
          <a:lstStyle/>
          <a:p>
            <a:fld id="{6767FADE-2612-3649-B495-F644A23F288B}" type="slidenum">
              <a:rPr lang="en-US" sz="1100" smtClean="0">
                <a:latin typeface="Arial" panose="020B0604020202020204" pitchFamily="34" charset="0"/>
                <a:cs typeface="Arial" panose="020B0604020202020204" pitchFamily="34" charset="0"/>
              </a:rPr>
              <a:pPr/>
              <a:t>25</a:t>
            </a:fld>
            <a:endParaRPr lang="en-US" sz="1100" dirty="0">
              <a:latin typeface="Arial" panose="020B0604020202020204" pitchFamily="34" charset="0"/>
              <a:cs typeface="Arial" panose="020B0604020202020204" pitchFamily="34" charset="0"/>
            </a:endParaRPr>
          </a:p>
        </p:txBody>
      </p:sp>
      <p:sp>
        <p:nvSpPr>
          <p:cNvPr id="5" name="Rectangle 4"/>
          <p:cNvSpPr/>
          <p:nvPr/>
        </p:nvSpPr>
        <p:spPr>
          <a:xfrm>
            <a:off x="0" y="0"/>
            <a:ext cx="9144000" cy="2585323"/>
          </a:xfrm>
          <a:prstGeom prst="rect">
            <a:avLst/>
          </a:prstGeom>
          <a:solidFill>
            <a:schemeClr val="tx1"/>
          </a:solidFill>
        </p:spPr>
        <p:txBody>
          <a:bodyPr wrap="square" lIns="91440" tIns="45720" rIns="91440" bIns="45720">
            <a:spAutoFit/>
          </a:bodyPr>
          <a:lstStyle/>
          <a:p>
            <a:pPr algn="ctr"/>
            <a:endParaRPr lang="en-US" sz="5400" b="1" dirty="0">
              <a:ln w="12700">
                <a:solidFill>
                  <a:schemeClr val="accent5"/>
                </a:solidFill>
                <a:prstDash val="solid"/>
              </a:ln>
              <a:pattFill prst="ltDnDiag">
                <a:fgClr>
                  <a:schemeClr val="accent5">
                    <a:lumMod val="60000"/>
                    <a:lumOff val="40000"/>
                  </a:schemeClr>
                </a:fgClr>
                <a:bgClr>
                  <a:schemeClr val="bg1"/>
                </a:bgClr>
              </a:pattFill>
            </a:endParaRPr>
          </a:p>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BRAIN BREAK</a:t>
            </a:r>
          </a:p>
          <a:p>
            <a:pPr algn="ct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Tree>
    <p:extLst>
      <p:ext uri="{BB962C8B-B14F-4D97-AF65-F5344CB8AC3E}">
        <p14:creationId xmlns:p14="http://schemas.microsoft.com/office/powerpoint/2010/main" val="732999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63880" y="994522"/>
            <a:ext cx="7781518" cy="5134811"/>
          </a:xfrm>
        </p:spPr>
        <p:txBody>
          <a:bodyPr/>
          <a:lstStyle/>
          <a:p>
            <a:pPr marL="0" lvl="1" indent="0">
              <a:lnSpc>
                <a:spcPct val="120000"/>
              </a:lnSpc>
              <a:buNone/>
            </a:pPr>
            <a:r>
              <a:rPr lang="en-SG" dirty="0">
                <a:cs typeface="Times New Roman" pitchFamily="18" charset="0"/>
              </a:rPr>
              <a:t>Select the equation that describes the following graph.</a:t>
            </a:r>
            <a:endParaRPr lang="en-GB" sz="24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SG" dirty="0"/>
              <a:t>Poll (Kahoot.it)</a:t>
            </a:r>
            <a:endParaRPr lang="en-GB" dirty="0"/>
          </a:p>
        </p:txBody>
      </p:sp>
      <p:sp>
        <p:nvSpPr>
          <p:cNvPr id="13" name="TextBox 12"/>
          <p:cNvSpPr txBox="1"/>
          <p:nvPr/>
        </p:nvSpPr>
        <p:spPr>
          <a:xfrm>
            <a:off x="8426639" y="2298444"/>
            <a:ext cx="647781" cy="246221"/>
          </a:xfrm>
          <a:prstGeom prst="rect">
            <a:avLst/>
          </a:prstGeom>
          <a:noFill/>
        </p:spPr>
        <p:txBody>
          <a:bodyPr wrap="square" lIns="0" tIns="0" rIns="0" bIns="0" rtlCol="0">
            <a:spAutoFit/>
          </a:bodyPr>
          <a:lstStyle/>
          <a:p>
            <a:r>
              <a:rPr lang="en-US" sz="1600" i="1" dirty="0">
                <a:latin typeface="Times New Roman" panose="02020603050405020304" pitchFamily="18" charset="0"/>
                <a:cs typeface="Times New Roman" panose="02020603050405020304" pitchFamily="18" charset="0"/>
                <a:sym typeface="Symbol"/>
              </a:rPr>
              <a:t>x</a:t>
            </a:r>
            <a:r>
              <a:rPr lang="en-SG"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sym typeface="Symbol"/>
              </a:rPr>
              <a:t>)</a:t>
            </a:r>
            <a:endParaRPr lang="en-SG" sz="16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4172463" y="1519395"/>
            <a:ext cx="9137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y</a:t>
            </a:r>
          </a:p>
        </p:txBody>
      </p:sp>
      <p:graphicFrame>
        <p:nvGraphicFramePr>
          <p:cNvPr id="11" name="Chart 10"/>
          <p:cNvGraphicFramePr>
            <a:graphicFrameLocks/>
          </p:cNvGraphicFramePr>
          <p:nvPr>
            <p:extLst>
              <p:ext uri="{D42A27DB-BD31-4B8C-83A1-F6EECF244321}">
                <p14:modId xmlns:p14="http://schemas.microsoft.com/office/powerpoint/2010/main" val="109881321"/>
              </p:ext>
            </p:extLst>
          </p:nvPr>
        </p:nvGraphicFramePr>
        <p:xfrm>
          <a:off x="3976565" y="1642505"/>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155" y="46986"/>
            <a:ext cx="16192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1868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a:t>Max and Min values of graph</a:t>
            </a:r>
            <a:endParaRPr lang="en-GB" dirty="0"/>
          </a:p>
        </p:txBody>
      </p:sp>
      <p:grpSp>
        <p:nvGrpSpPr>
          <p:cNvPr id="31" name="Group 30"/>
          <p:cNvGrpSpPr/>
          <p:nvPr/>
        </p:nvGrpSpPr>
        <p:grpSpPr>
          <a:xfrm>
            <a:off x="479497" y="953516"/>
            <a:ext cx="4332688" cy="2144526"/>
            <a:chOff x="479497" y="1144588"/>
            <a:chExt cx="4332688" cy="2322446"/>
          </a:xfrm>
        </p:grpSpPr>
        <p:grpSp>
          <p:nvGrpSpPr>
            <p:cNvPr id="14" name="Group 13"/>
            <p:cNvGrpSpPr/>
            <p:nvPr/>
          </p:nvGrpSpPr>
          <p:grpSpPr>
            <a:xfrm>
              <a:off x="479497" y="1201224"/>
              <a:ext cx="4332688" cy="2265810"/>
              <a:chOff x="479497" y="1201224"/>
              <a:chExt cx="4332688" cy="2265810"/>
            </a:xfrm>
          </p:grpSpPr>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107" y="1363564"/>
                <a:ext cx="3549606" cy="2103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649201" y="1201224"/>
                <a:ext cx="9137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y</a:t>
                </a:r>
              </a:p>
            </p:txBody>
          </p:sp>
          <p:sp>
            <p:nvSpPr>
              <p:cNvPr id="17" name="TextBox 16"/>
              <p:cNvSpPr txBox="1"/>
              <p:nvPr/>
            </p:nvSpPr>
            <p:spPr>
              <a:xfrm>
                <a:off x="4164404" y="2369134"/>
                <a:ext cx="647781" cy="246221"/>
              </a:xfrm>
              <a:prstGeom prst="rect">
                <a:avLst/>
              </a:prstGeom>
              <a:noFill/>
            </p:spPr>
            <p:txBody>
              <a:bodyPr wrap="square" lIns="0" tIns="0" rIns="0" bIns="0" rtlCol="0">
                <a:spAutoFit/>
              </a:bodyPr>
              <a:lstStyle/>
              <a:p>
                <a:r>
                  <a:rPr lang="en-US" sz="1600" i="1" dirty="0">
                    <a:sym typeface="Symbol"/>
                  </a:rPr>
                  <a:t> </a:t>
                </a:r>
                <a:r>
                  <a:rPr lang="en-SG"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sym typeface="Symbol"/>
                  </a:rPr>
                  <a:t>)</a:t>
                </a:r>
                <a:endParaRPr lang="en-SG" sz="16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479497" y="1981294"/>
                <a:ext cx="10259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a</a:t>
                </a:r>
              </a:p>
            </p:txBody>
          </p:sp>
          <p:sp>
            <p:nvSpPr>
              <p:cNvPr id="19" name="TextBox 18"/>
              <p:cNvSpPr txBox="1"/>
              <p:nvPr/>
            </p:nvSpPr>
            <p:spPr>
              <a:xfrm>
                <a:off x="484940" y="2832513"/>
                <a:ext cx="10259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a</a:t>
                </a:r>
              </a:p>
            </p:txBody>
          </p:sp>
        </p:grpSp>
        <p:graphicFrame>
          <p:nvGraphicFramePr>
            <p:cNvPr id="15" name="Object 14"/>
            <p:cNvGraphicFramePr>
              <a:graphicFrameLocks noChangeAspect="1"/>
            </p:cNvGraphicFramePr>
            <p:nvPr>
              <p:extLst>
                <p:ext uri="{D42A27DB-BD31-4B8C-83A1-F6EECF244321}">
                  <p14:modId xmlns:p14="http://schemas.microsoft.com/office/powerpoint/2010/main" val="3312957397"/>
                </p:ext>
              </p:extLst>
            </p:nvPr>
          </p:nvGraphicFramePr>
          <p:xfrm>
            <a:off x="1697038" y="1144588"/>
            <a:ext cx="1090612" cy="334962"/>
          </p:xfrm>
          <a:graphic>
            <a:graphicData uri="http://schemas.openxmlformats.org/presentationml/2006/ole">
              <mc:AlternateContent xmlns:mc="http://schemas.openxmlformats.org/markup-compatibility/2006">
                <mc:Choice xmlns:v="urn:schemas-microsoft-com:vml" Requires="v">
                  <p:oleObj spid="_x0000_s18966" name="Equation" r:id="rId4" imgW="660240" imgH="203040" progId="Equation.3">
                    <p:embed/>
                  </p:oleObj>
                </mc:Choice>
                <mc:Fallback>
                  <p:oleObj name="Equation" r:id="rId4" imgW="660240" imgH="203040" progId="Equation.3">
                    <p:embed/>
                    <p:pic>
                      <p:nvPicPr>
                        <p:cNvPr id="0" name="Object 4"/>
                        <p:cNvPicPr>
                          <a:picLocks noChangeAspect="1" noChangeArrowheads="1"/>
                        </p:cNvPicPr>
                        <p:nvPr/>
                      </p:nvPicPr>
                      <p:blipFill>
                        <a:blip r:embed="rId5"/>
                        <a:srcRect/>
                        <a:stretch>
                          <a:fillRect/>
                        </a:stretch>
                      </p:blipFill>
                      <p:spPr bwMode="auto">
                        <a:xfrm>
                          <a:off x="1697038" y="1144588"/>
                          <a:ext cx="109061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8" name="Straight Arrow Connector 27"/>
            <p:cNvCxnSpPr/>
            <p:nvPr/>
          </p:nvCxnSpPr>
          <p:spPr>
            <a:xfrm>
              <a:off x="655071" y="1596549"/>
              <a:ext cx="0" cy="920998"/>
            </a:xfrm>
            <a:prstGeom prst="straightConnector1">
              <a:avLst/>
            </a:prstGeom>
            <a:ln>
              <a:solidFill>
                <a:schemeClr val="tx1">
                  <a:lumMod val="50000"/>
                  <a:lumOff val="50000"/>
                </a:schemeClr>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656196" y="2495125"/>
              <a:ext cx="0" cy="920998"/>
            </a:xfrm>
            <a:prstGeom prst="straightConnector1">
              <a:avLst/>
            </a:prstGeom>
            <a:ln>
              <a:solidFill>
                <a:schemeClr val="tx1">
                  <a:lumMod val="50000"/>
                  <a:lumOff val="50000"/>
                </a:schemeClr>
              </a:solidFill>
              <a:headEnd type="arrow"/>
              <a:tailEnd type="arrow"/>
            </a:ln>
            <a:effectLst/>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4636611" y="980863"/>
            <a:ext cx="4421574" cy="2144015"/>
            <a:chOff x="4636611" y="1171935"/>
            <a:chExt cx="4421574" cy="2321893"/>
          </a:xfrm>
        </p:grpSpPr>
        <p:pic>
          <p:nvPicPr>
            <p:cNvPr id="1843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8849" y="1295046"/>
              <a:ext cx="3688279" cy="2198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4772369" y="1171935"/>
              <a:ext cx="9137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y</a:t>
              </a:r>
            </a:p>
          </p:txBody>
        </p:sp>
        <p:sp>
          <p:nvSpPr>
            <p:cNvPr id="10" name="TextBox 9"/>
            <p:cNvSpPr txBox="1"/>
            <p:nvPr/>
          </p:nvSpPr>
          <p:spPr>
            <a:xfrm>
              <a:off x="8410404" y="2394437"/>
              <a:ext cx="647781" cy="246221"/>
            </a:xfrm>
            <a:prstGeom prst="rect">
              <a:avLst/>
            </a:prstGeom>
            <a:noFill/>
          </p:spPr>
          <p:txBody>
            <a:bodyPr wrap="square" lIns="0" tIns="0" rIns="0" bIns="0" rtlCol="0">
              <a:spAutoFit/>
            </a:bodyPr>
            <a:lstStyle/>
            <a:p>
              <a:r>
                <a:rPr lang="en-US" sz="1600" i="1" dirty="0">
                  <a:sym typeface="Symbol"/>
                </a:rPr>
                <a:t> </a:t>
              </a:r>
              <a:r>
                <a:rPr lang="en-SG"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sym typeface="Symbol"/>
                </a:rPr>
                <a:t>)</a:t>
              </a:r>
              <a:endParaRPr lang="en-SG" sz="1600" dirty="0">
                <a:latin typeface="Times New Roman" panose="02020603050405020304" pitchFamily="18" charset="0"/>
                <a:cs typeface="Times New Roman" panose="02020603050405020304" pitchFamily="18" charset="0"/>
              </a:endParaRPr>
            </a:p>
          </p:txBody>
        </p:sp>
        <p:graphicFrame>
          <p:nvGraphicFramePr>
            <p:cNvPr id="20" name="Object 19"/>
            <p:cNvGraphicFramePr>
              <a:graphicFrameLocks noChangeAspect="1"/>
            </p:cNvGraphicFramePr>
            <p:nvPr>
              <p:extLst>
                <p:ext uri="{D42A27DB-BD31-4B8C-83A1-F6EECF244321}">
                  <p14:modId xmlns:p14="http://schemas.microsoft.com/office/powerpoint/2010/main" val="1851273388"/>
                </p:ext>
              </p:extLst>
            </p:nvPr>
          </p:nvGraphicFramePr>
          <p:xfrm>
            <a:off x="5765800" y="1176338"/>
            <a:ext cx="1133475" cy="271462"/>
          </p:xfrm>
          <a:graphic>
            <a:graphicData uri="http://schemas.openxmlformats.org/presentationml/2006/ole">
              <mc:AlternateContent xmlns:mc="http://schemas.openxmlformats.org/markup-compatibility/2006">
                <mc:Choice xmlns:v="urn:schemas-microsoft-com:vml" Requires="v">
                  <p:oleObj spid="_x0000_s18967" name="Equation" r:id="rId7" imgW="685800" imgH="164880" progId="Equation.3">
                    <p:embed/>
                  </p:oleObj>
                </mc:Choice>
                <mc:Fallback>
                  <p:oleObj name="Equation" r:id="rId7" imgW="685800" imgH="164880" progId="Equation.3">
                    <p:embed/>
                    <p:pic>
                      <p:nvPicPr>
                        <p:cNvPr id="0" name="Object 14"/>
                        <p:cNvPicPr>
                          <a:picLocks noChangeAspect="1" noChangeArrowheads="1"/>
                        </p:cNvPicPr>
                        <p:nvPr/>
                      </p:nvPicPr>
                      <p:blipFill>
                        <a:blip r:embed="rId8"/>
                        <a:srcRect/>
                        <a:stretch>
                          <a:fillRect/>
                        </a:stretch>
                      </p:blipFill>
                      <p:spPr bwMode="auto">
                        <a:xfrm>
                          <a:off x="5765800" y="1176338"/>
                          <a:ext cx="113347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TextBox 35"/>
            <p:cNvSpPr txBox="1"/>
            <p:nvPr/>
          </p:nvSpPr>
          <p:spPr>
            <a:xfrm>
              <a:off x="4636611" y="1983287"/>
              <a:ext cx="10259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a</a:t>
              </a:r>
            </a:p>
          </p:txBody>
        </p:sp>
        <p:sp>
          <p:nvSpPr>
            <p:cNvPr id="37" name="TextBox 36"/>
            <p:cNvSpPr txBox="1"/>
            <p:nvPr/>
          </p:nvSpPr>
          <p:spPr>
            <a:xfrm>
              <a:off x="4642054" y="2834506"/>
              <a:ext cx="10259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a</a:t>
              </a:r>
            </a:p>
          </p:txBody>
        </p:sp>
        <p:cxnSp>
          <p:nvCxnSpPr>
            <p:cNvPr id="38" name="Straight Arrow Connector 37"/>
            <p:cNvCxnSpPr/>
            <p:nvPr/>
          </p:nvCxnSpPr>
          <p:spPr>
            <a:xfrm>
              <a:off x="4812185" y="1598542"/>
              <a:ext cx="0" cy="920998"/>
            </a:xfrm>
            <a:prstGeom prst="straightConnector1">
              <a:avLst/>
            </a:prstGeom>
            <a:ln>
              <a:solidFill>
                <a:schemeClr val="tx1">
                  <a:lumMod val="50000"/>
                  <a:lumOff val="50000"/>
                </a:schemeClr>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4813310" y="2497118"/>
              <a:ext cx="0" cy="920998"/>
            </a:xfrm>
            <a:prstGeom prst="straightConnector1">
              <a:avLst/>
            </a:prstGeom>
            <a:ln>
              <a:solidFill>
                <a:schemeClr val="tx1">
                  <a:lumMod val="50000"/>
                  <a:lumOff val="50000"/>
                </a:schemeClr>
              </a:solidFill>
              <a:headEnd type="arrow"/>
              <a:tailEnd type="arrow"/>
            </a:ln>
            <a:effectLst/>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488911" y="4012449"/>
            <a:ext cx="8555625" cy="2565951"/>
            <a:chOff x="488911" y="4012183"/>
            <a:chExt cx="8555625" cy="2616087"/>
          </a:xfrm>
        </p:grpSpPr>
        <p:grpSp>
          <p:nvGrpSpPr>
            <p:cNvPr id="46" name="Group 45"/>
            <p:cNvGrpSpPr/>
            <p:nvPr/>
          </p:nvGrpSpPr>
          <p:grpSpPr>
            <a:xfrm>
              <a:off x="4628871" y="4080691"/>
              <a:ext cx="4415665" cy="2547579"/>
              <a:chOff x="4628871" y="3548419"/>
              <a:chExt cx="4415665" cy="2547579"/>
            </a:xfrm>
          </p:grpSpPr>
          <p:pic>
            <p:nvPicPr>
              <p:cNvPr id="18442"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26535" y="3548419"/>
                <a:ext cx="3647889" cy="2547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1" name="Straight Connector 50"/>
              <p:cNvCxnSpPr/>
              <p:nvPr/>
            </p:nvCxnSpPr>
            <p:spPr>
              <a:xfrm>
                <a:off x="4897522" y="3928578"/>
                <a:ext cx="3549606" cy="0"/>
              </a:xfrm>
              <a:prstGeom prst="line">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4907006" y="5732977"/>
                <a:ext cx="3404255" cy="0"/>
              </a:xfrm>
              <a:prstGeom prst="line">
                <a:avLst/>
              </a:prstGeom>
              <a:ln w="63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4744603" y="3650128"/>
                <a:ext cx="9137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y</a:t>
                </a:r>
              </a:p>
            </p:txBody>
          </p:sp>
          <p:sp>
            <p:nvSpPr>
              <p:cNvPr id="54" name="TextBox 53"/>
              <p:cNvSpPr txBox="1"/>
              <p:nvPr/>
            </p:nvSpPr>
            <p:spPr>
              <a:xfrm>
                <a:off x="8396755" y="5176789"/>
                <a:ext cx="647781" cy="246221"/>
              </a:xfrm>
              <a:prstGeom prst="rect">
                <a:avLst/>
              </a:prstGeom>
              <a:noFill/>
            </p:spPr>
            <p:txBody>
              <a:bodyPr wrap="square" lIns="0" tIns="0" rIns="0" bIns="0" rtlCol="0">
                <a:spAutoFit/>
              </a:bodyPr>
              <a:lstStyle/>
              <a:p>
                <a:r>
                  <a:rPr lang="en-US" sz="1600" i="1" dirty="0">
                    <a:sym typeface="Symbol"/>
                  </a:rPr>
                  <a:t> </a:t>
                </a:r>
                <a:r>
                  <a:rPr lang="en-SG"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sym typeface="Symbol"/>
                  </a:rPr>
                  <a:t>)</a:t>
                </a:r>
                <a:endParaRPr lang="en-SG" sz="1600"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4628871" y="4295990"/>
                <a:ext cx="10259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a</a:t>
                </a:r>
              </a:p>
            </p:txBody>
          </p:sp>
          <p:sp>
            <p:nvSpPr>
              <p:cNvPr id="56" name="TextBox 55"/>
              <p:cNvSpPr txBox="1"/>
              <p:nvPr/>
            </p:nvSpPr>
            <p:spPr>
              <a:xfrm>
                <a:off x="4634314" y="5147209"/>
                <a:ext cx="10259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a</a:t>
                </a:r>
              </a:p>
            </p:txBody>
          </p:sp>
          <p:cxnSp>
            <p:nvCxnSpPr>
              <p:cNvPr id="57" name="Straight Arrow Connector 56"/>
              <p:cNvCxnSpPr/>
              <p:nvPr/>
            </p:nvCxnSpPr>
            <p:spPr>
              <a:xfrm>
                <a:off x="4804445" y="3911245"/>
                <a:ext cx="0" cy="920998"/>
              </a:xfrm>
              <a:prstGeom prst="straightConnector1">
                <a:avLst/>
              </a:prstGeom>
              <a:ln>
                <a:solidFill>
                  <a:schemeClr val="tx1">
                    <a:lumMod val="50000"/>
                    <a:lumOff val="50000"/>
                  </a:schemeClr>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4805570" y="4809821"/>
                <a:ext cx="0" cy="920998"/>
              </a:xfrm>
              <a:prstGeom prst="straightConnector1">
                <a:avLst/>
              </a:prstGeom>
              <a:ln>
                <a:solidFill>
                  <a:schemeClr val="tx1">
                    <a:lumMod val="50000"/>
                    <a:lumOff val="50000"/>
                  </a:schemeClr>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4636586" y="4699097"/>
                <a:ext cx="102592" cy="251032"/>
              </a:xfrm>
              <a:prstGeom prst="rect">
                <a:avLst/>
              </a:prstGeom>
              <a:noFill/>
            </p:spPr>
            <p:txBody>
              <a:bodyPr wrap="none" lIns="0" tIns="0" rIns="0" bIns="0" rtlCol="0">
                <a:spAutoFit/>
              </a:bodyPr>
              <a:lstStyle/>
              <a:p>
                <a:r>
                  <a:rPr lang="en-SG" sz="1600" i="1" dirty="0">
                    <a:solidFill>
                      <a:srgbClr val="FF0000"/>
                    </a:solidFill>
                    <a:latin typeface="Times New Roman" panose="02020603050405020304" pitchFamily="18" charset="0"/>
                    <a:cs typeface="Times New Roman" panose="02020603050405020304" pitchFamily="18" charset="0"/>
                  </a:rPr>
                  <a:t>d</a:t>
                </a:r>
              </a:p>
            </p:txBody>
          </p:sp>
        </p:grpSp>
        <p:grpSp>
          <p:nvGrpSpPr>
            <p:cNvPr id="47" name="Group 46"/>
            <p:cNvGrpSpPr/>
            <p:nvPr/>
          </p:nvGrpSpPr>
          <p:grpSpPr>
            <a:xfrm>
              <a:off x="488911" y="4012183"/>
              <a:ext cx="4387900" cy="2602170"/>
              <a:chOff x="488911" y="3479911"/>
              <a:chExt cx="4387900" cy="2602170"/>
            </a:xfrm>
          </p:grpSpPr>
          <p:sp>
            <p:nvSpPr>
              <p:cNvPr id="24" name="TextBox 23"/>
              <p:cNvSpPr txBox="1"/>
              <p:nvPr/>
            </p:nvSpPr>
            <p:spPr>
              <a:xfrm>
                <a:off x="604643" y="3681109"/>
                <a:ext cx="9137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y</a:t>
                </a:r>
              </a:p>
            </p:txBody>
          </p:sp>
          <p:grpSp>
            <p:nvGrpSpPr>
              <p:cNvPr id="35" name="Group 34"/>
              <p:cNvGrpSpPr/>
              <p:nvPr/>
            </p:nvGrpSpPr>
            <p:grpSpPr>
              <a:xfrm>
                <a:off x="706107" y="3479911"/>
                <a:ext cx="3592937" cy="2602170"/>
                <a:chOff x="706107" y="4077974"/>
                <a:chExt cx="3592937" cy="1995728"/>
              </a:xfrm>
            </p:grpSpPr>
            <p:pic>
              <p:nvPicPr>
                <p:cNvPr id="18439"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5591" y="4077974"/>
                  <a:ext cx="3583453" cy="1995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2" name="Straight Connector 21"/>
                <p:cNvCxnSpPr/>
                <p:nvPr/>
              </p:nvCxnSpPr>
              <p:spPr>
                <a:xfrm>
                  <a:off x="706107" y="4410678"/>
                  <a:ext cx="3549606" cy="0"/>
                </a:xfrm>
                <a:prstGeom prst="line">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70183" y="5805025"/>
                  <a:ext cx="3404255" cy="0"/>
                </a:xfrm>
                <a:prstGeom prst="line">
                  <a:avLst/>
                </a:prstGeom>
                <a:ln w="63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488911" y="4326971"/>
                <a:ext cx="10259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a</a:t>
                </a:r>
              </a:p>
            </p:txBody>
          </p:sp>
          <p:sp>
            <p:nvSpPr>
              <p:cNvPr id="43" name="TextBox 42"/>
              <p:cNvSpPr txBox="1"/>
              <p:nvPr/>
            </p:nvSpPr>
            <p:spPr>
              <a:xfrm>
                <a:off x="494354" y="5178190"/>
                <a:ext cx="10259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a</a:t>
                </a:r>
              </a:p>
            </p:txBody>
          </p:sp>
          <p:cxnSp>
            <p:nvCxnSpPr>
              <p:cNvPr id="44" name="Straight Arrow Connector 43"/>
              <p:cNvCxnSpPr/>
              <p:nvPr/>
            </p:nvCxnSpPr>
            <p:spPr>
              <a:xfrm>
                <a:off x="664485" y="3942226"/>
                <a:ext cx="0" cy="920998"/>
              </a:xfrm>
              <a:prstGeom prst="straightConnector1">
                <a:avLst/>
              </a:prstGeom>
              <a:ln>
                <a:solidFill>
                  <a:schemeClr val="tx1">
                    <a:lumMod val="50000"/>
                    <a:lumOff val="50000"/>
                  </a:schemeClr>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665610" y="4840802"/>
                <a:ext cx="0" cy="920998"/>
              </a:xfrm>
              <a:prstGeom prst="straightConnector1">
                <a:avLst/>
              </a:prstGeom>
              <a:ln>
                <a:solidFill>
                  <a:schemeClr val="tx1">
                    <a:lumMod val="50000"/>
                    <a:lumOff val="50000"/>
                  </a:schemeClr>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96626" y="4730078"/>
                <a:ext cx="102592" cy="246221"/>
              </a:xfrm>
              <a:prstGeom prst="rect">
                <a:avLst/>
              </a:prstGeom>
              <a:noFill/>
            </p:spPr>
            <p:txBody>
              <a:bodyPr wrap="none" lIns="0" tIns="0" rIns="0" bIns="0" rtlCol="0">
                <a:spAutoFit/>
              </a:bodyPr>
              <a:lstStyle/>
              <a:p>
                <a:r>
                  <a:rPr lang="en-SG" sz="1600" i="1" dirty="0">
                    <a:solidFill>
                      <a:srgbClr val="FF0000"/>
                    </a:solidFill>
                    <a:latin typeface="Times New Roman" panose="02020603050405020304" pitchFamily="18" charset="0"/>
                    <a:cs typeface="Times New Roman" panose="02020603050405020304" pitchFamily="18" charset="0"/>
                  </a:rPr>
                  <a:t>d</a:t>
                </a:r>
              </a:p>
            </p:txBody>
          </p:sp>
          <p:sp>
            <p:nvSpPr>
              <p:cNvPr id="25" name="TextBox 24"/>
              <p:cNvSpPr txBox="1"/>
              <p:nvPr/>
            </p:nvSpPr>
            <p:spPr>
              <a:xfrm>
                <a:off x="4229030" y="5162923"/>
                <a:ext cx="647781" cy="246221"/>
              </a:xfrm>
              <a:prstGeom prst="rect">
                <a:avLst/>
              </a:prstGeom>
              <a:noFill/>
            </p:spPr>
            <p:txBody>
              <a:bodyPr wrap="square" lIns="0" tIns="0" rIns="0" bIns="0" rtlCol="0">
                <a:spAutoFit/>
              </a:bodyPr>
              <a:lstStyle/>
              <a:p>
                <a:r>
                  <a:rPr lang="en-US" sz="1600" i="1" dirty="0">
                    <a:sym typeface="Symbol"/>
                  </a:rPr>
                  <a:t> </a:t>
                </a:r>
                <a:r>
                  <a:rPr lang="en-SG"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sym typeface="Symbol"/>
                  </a:rPr>
                  <a:t>)</a:t>
                </a:r>
                <a:endParaRPr lang="en-SG" sz="1600" dirty="0">
                  <a:latin typeface="Times New Roman" panose="02020603050405020304" pitchFamily="18" charset="0"/>
                  <a:cs typeface="Times New Roman" panose="02020603050405020304" pitchFamily="18" charset="0"/>
                </a:endParaRPr>
              </a:p>
            </p:txBody>
          </p:sp>
        </p:grpSp>
        <p:graphicFrame>
          <p:nvGraphicFramePr>
            <p:cNvPr id="62" name="Object 61"/>
            <p:cNvGraphicFramePr>
              <a:graphicFrameLocks noChangeAspect="1"/>
            </p:cNvGraphicFramePr>
            <p:nvPr>
              <p:extLst>
                <p:ext uri="{D42A27DB-BD31-4B8C-83A1-F6EECF244321}">
                  <p14:modId xmlns:p14="http://schemas.microsoft.com/office/powerpoint/2010/main" val="2074114476"/>
                </p:ext>
              </p:extLst>
            </p:nvPr>
          </p:nvGraphicFramePr>
          <p:xfrm>
            <a:off x="1773238" y="4081463"/>
            <a:ext cx="1470025" cy="334962"/>
          </p:xfrm>
          <a:graphic>
            <a:graphicData uri="http://schemas.openxmlformats.org/presentationml/2006/ole">
              <mc:AlternateContent xmlns:mc="http://schemas.openxmlformats.org/markup-compatibility/2006">
                <mc:Choice xmlns:v="urn:schemas-microsoft-com:vml" Requires="v">
                  <p:oleObj spid="_x0000_s18968" name="Equation" r:id="rId11" imgW="888840" imgH="203040" progId="Equation.3">
                    <p:embed/>
                  </p:oleObj>
                </mc:Choice>
                <mc:Fallback>
                  <p:oleObj name="Equation" r:id="rId11" imgW="888840" imgH="203040" progId="Equation.3">
                    <p:embed/>
                    <p:pic>
                      <p:nvPicPr>
                        <p:cNvPr id="0" name=""/>
                        <p:cNvPicPr>
                          <a:picLocks noChangeAspect="1" noChangeArrowheads="1"/>
                        </p:cNvPicPr>
                        <p:nvPr/>
                      </p:nvPicPr>
                      <p:blipFill>
                        <a:blip r:embed="rId12"/>
                        <a:srcRect/>
                        <a:stretch>
                          <a:fillRect/>
                        </a:stretch>
                      </p:blipFill>
                      <p:spPr bwMode="auto">
                        <a:xfrm>
                          <a:off x="1773238" y="4081463"/>
                          <a:ext cx="14700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 name="Object 62"/>
            <p:cNvGraphicFramePr>
              <a:graphicFrameLocks noChangeAspect="1"/>
            </p:cNvGraphicFramePr>
            <p:nvPr>
              <p:extLst>
                <p:ext uri="{D42A27DB-BD31-4B8C-83A1-F6EECF244321}">
                  <p14:modId xmlns:p14="http://schemas.microsoft.com/office/powerpoint/2010/main" val="2505966051"/>
                </p:ext>
              </p:extLst>
            </p:nvPr>
          </p:nvGraphicFramePr>
          <p:xfrm>
            <a:off x="5729288" y="4113672"/>
            <a:ext cx="1511300" cy="334963"/>
          </p:xfrm>
          <a:graphic>
            <a:graphicData uri="http://schemas.openxmlformats.org/presentationml/2006/ole">
              <mc:AlternateContent xmlns:mc="http://schemas.openxmlformats.org/markup-compatibility/2006">
                <mc:Choice xmlns:v="urn:schemas-microsoft-com:vml" Requires="v">
                  <p:oleObj spid="_x0000_s18969" name="Equation" r:id="rId13" imgW="914400" imgH="203040" progId="Equation.3">
                    <p:embed/>
                  </p:oleObj>
                </mc:Choice>
                <mc:Fallback>
                  <p:oleObj name="Equation" r:id="rId13" imgW="914400" imgH="203040" progId="Equation.3">
                    <p:embed/>
                    <p:pic>
                      <p:nvPicPr>
                        <p:cNvPr id="0" name=""/>
                        <p:cNvPicPr>
                          <a:picLocks noChangeAspect="1" noChangeArrowheads="1"/>
                        </p:cNvPicPr>
                        <p:nvPr/>
                      </p:nvPicPr>
                      <p:blipFill>
                        <a:blip r:embed="rId14"/>
                        <a:srcRect/>
                        <a:stretch>
                          <a:fillRect/>
                        </a:stretch>
                      </p:blipFill>
                      <p:spPr bwMode="auto">
                        <a:xfrm>
                          <a:off x="5729288" y="4113672"/>
                          <a:ext cx="15113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5" name="Object 64"/>
          <p:cNvGraphicFramePr>
            <a:graphicFrameLocks noChangeAspect="1"/>
          </p:cNvGraphicFramePr>
          <p:nvPr>
            <p:extLst>
              <p:ext uri="{D42A27DB-BD31-4B8C-83A1-F6EECF244321}">
                <p14:modId xmlns:p14="http://schemas.microsoft.com/office/powerpoint/2010/main" val="395118902"/>
              </p:ext>
            </p:extLst>
          </p:nvPr>
        </p:nvGraphicFramePr>
        <p:xfrm>
          <a:off x="3507360" y="3159810"/>
          <a:ext cx="922337" cy="271188"/>
        </p:xfrm>
        <a:graphic>
          <a:graphicData uri="http://schemas.openxmlformats.org/presentationml/2006/ole">
            <mc:AlternateContent xmlns:mc="http://schemas.openxmlformats.org/markup-compatibility/2006">
              <mc:Choice xmlns:v="urn:schemas-microsoft-com:vml" Requires="v">
                <p:oleObj spid="_x0000_s18970" name="Equation" r:id="rId15" imgW="558720" imgH="177480" progId="Equation.3">
                  <p:embed/>
                </p:oleObj>
              </mc:Choice>
              <mc:Fallback>
                <p:oleObj name="Equation" r:id="rId15" imgW="558720" imgH="177480" progId="Equation.3">
                  <p:embed/>
                  <p:pic>
                    <p:nvPicPr>
                      <p:cNvPr id="0" name=""/>
                      <p:cNvPicPr>
                        <a:picLocks noChangeAspect="1" noChangeArrowheads="1"/>
                      </p:cNvPicPr>
                      <p:nvPr/>
                    </p:nvPicPr>
                    <p:blipFill>
                      <a:blip r:embed="rId16"/>
                      <a:srcRect/>
                      <a:stretch>
                        <a:fillRect/>
                      </a:stretch>
                    </p:blipFill>
                    <p:spPr bwMode="auto">
                      <a:xfrm>
                        <a:off x="3507360" y="3159810"/>
                        <a:ext cx="922337" cy="271188"/>
                      </a:xfrm>
                      <a:prstGeom prst="rect">
                        <a:avLst/>
                      </a:prstGeom>
                      <a:solidFill>
                        <a:schemeClr val="accent6">
                          <a:lumMod val="75000"/>
                        </a:schemeClr>
                      </a:solidFill>
                      <a:ln>
                        <a:noFill/>
                      </a:ln>
                    </p:spPr>
                  </p:pic>
                </p:oleObj>
              </mc:Fallback>
            </mc:AlternateContent>
          </a:graphicData>
        </a:graphic>
      </p:graphicFrame>
      <p:graphicFrame>
        <p:nvGraphicFramePr>
          <p:cNvPr id="50" name="Object 49"/>
          <p:cNvGraphicFramePr>
            <a:graphicFrameLocks noChangeAspect="1"/>
          </p:cNvGraphicFramePr>
          <p:nvPr>
            <p:extLst>
              <p:ext uri="{D42A27DB-BD31-4B8C-83A1-F6EECF244321}">
                <p14:modId xmlns:p14="http://schemas.microsoft.com/office/powerpoint/2010/main" val="1727754007"/>
              </p:ext>
            </p:extLst>
          </p:nvPr>
        </p:nvGraphicFramePr>
        <p:xfrm>
          <a:off x="4666302" y="3162059"/>
          <a:ext cx="985838" cy="271189"/>
        </p:xfrm>
        <a:graphic>
          <a:graphicData uri="http://schemas.openxmlformats.org/presentationml/2006/ole">
            <mc:AlternateContent xmlns:mc="http://schemas.openxmlformats.org/markup-compatibility/2006">
              <mc:Choice xmlns:v="urn:schemas-microsoft-com:vml" Requires="v">
                <p:oleObj spid="_x0000_s18971" name="Equation" r:id="rId17" imgW="596880" imgH="177480" progId="Equation.3">
                  <p:embed/>
                </p:oleObj>
              </mc:Choice>
              <mc:Fallback>
                <p:oleObj name="Equation" r:id="rId17" imgW="596880" imgH="177480" progId="Equation.3">
                  <p:embed/>
                  <p:pic>
                    <p:nvPicPr>
                      <p:cNvPr id="0" name="Object 64"/>
                      <p:cNvPicPr>
                        <a:picLocks noChangeAspect="1" noChangeArrowheads="1"/>
                      </p:cNvPicPr>
                      <p:nvPr/>
                    </p:nvPicPr>
                    <p:blipFill>
                      <a:blip r:embed="rId18"/>
                      <a:srcRect/>
                      <a:stretch>
                        <a:fillRect/>
                      </a:stretch>
                    </p:blipFill>
                    <p:spPr bwMode="auto">
                      <a:xfrm>
                        <a:off x="4666302" y="3162059"/>
                        <a:ext cx="985838" cy="271189"/>
                      </a:xfrm>
                      <a:prstGeom prst="rect">
                        <a:avLst/>
                      </a:prstGeom>
                      <a:solidFill>
                        <a:schemeClr val="accent6">
                          <a:lumMod val="75000"/>
                        </a:schemeClr>
                      </a:solidFill>
                      <a:ln>
                        <a:noFill/>
                      </a:ln>
                    </p:spPr>
                  </p:pic>
                </p:oleObj>
              </mc:Fallback>
            </mc:AlternateContent>
          </a:graphicData>
        </a:graphic>
      </p:graphicFrame>
      <p:sp>
        <p:nvSpPr>
          <p:cNvPr id="60" name="Rectangle 59"/>
          <p:cNvSpPr/>
          <p:nvPr/>
        </p:nvSpPr>
        <p:spPr>
          <a:xfrm>
            <a:off x="341194" y="953516"/>
            <a:ext cx="8570794" cy="2585142"/>
          </a:xfrm>
          <a:prstGeom prst="rect">
            <a:avLst/>
          </a:prstGeom>
          <a:noFill/>
          <a:ln w="1905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9" name="Rectangle 68"/>
          <p:cNvSpPr/>
          <p:nvPr/>
        </p:nvSpPr>
        <p:spPr>
          <a:xfrm>
            <a:off x="341194" y="3643952"/>
            <a:ext cx="8570794" cy="3173104"/>
          </a:xfrm>
          <a:prstGeom prst="rect">
            <a:avLst/>
          </a:prstGeom>
          <a:noFill/>
          <a:ln w="1905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aphicFrame>
        <p:nvGraphicFramePr>
          <p:cNvPr id="18432" name="Object 18431"/>
          <p:cNvGraphicFramePr>
            <a:graphicFrameLocks noChangeAspect="1"/>
          </p:cNvGraphicFramePr>
          <p:nvPr>
            <p:extLst>
              <p:ext uri="{D42A27DB-BD31-4B8C-83A1-F6EECF244321}">
                <p14:modId xmlns:p14="http://schemas.microsoft.com/office/powerpoint/2010/main" val="1666192594"/>
              </p:ext>
            </p:extLst>
          </p:nvPr>
        </p:nvGraphicFramePr>
        <p:xfrm>
          <a:off x="3187324" y="6394119"/>
          <a:ext cx="1298575" cy="288060"/>
        </p:xfrm>
        <a:graphic>
          <a:graphicData uri="http://schemas.openxmlformats.org/presentationml/2006/ole">
            <mc:AlternateContent xmlns:mc="http://schemas.openxmlformats.org/markup-compatibility/2006">
              <mc:Choice xmlns:v="urn:schemas-microsoft-com:vml" Requires="v">
                <p:oleObj spid="_x0000_s18972" name="Equation" r:id="rId19" imgW="787320" imgH="177480" progId="Equation.3">
                  <p:embed/>
                </p:oleObj>
              </mc:Choice>
              <mc:Fallback>
                <p:oleObj name="Equation" r:id="rId19" imgW="787320" imgH="177480" progId="Equation.3">
                  <p:embed/>
                  <p:pic>
                    <p:nvPicPr>
                      <p:cNvPr id="0" name="Object 64"/>
                      <p:cNvPicPr>
                        <a:picLocks noChangeAspect="1" noChangeArrowheads="1"/>
                      </p:cNvPicPr>
                      <p:nvPr/>
                    </p:nvPicPr>
                    <p:blipFill>
                      <a:blip r:embed="rId20"/>
                      <a:srcRect/>
                      <a:stretch>
                        <a:fillRect/>
                      </a:stretch>
                    </p:blipFill>
                    <p:spPr bwMode="auto">
                      <a:xfrm>
                        <a:off x="3187324" y="6394119"/>
                        <a:ext cx="1298575" cy="288060"/>
                      </a:xfrm>
                      <a:prstGeom prst="rect">
                        <a:avLst/>
                      </a:prstGeom>
                      <a:solidFill>
                        <a:schemeClr val="accent6">
                          <a:lumMod val="75000"/>
                        </a:schemeClr>
                      </a:solidFill>
                      <a:ln>
                        <a:noFill/>
                      </a:ln>
                    </p:spPr>
                  </p:pic>
                </p:oleObj>
              </mc:Fallback>
            </mc:AlternateContent>
          </a:graphicData>
        </a:graphic>
      </p:graphicFrame>
      <p:graphicFrame>
        <p:nvGraphicFramePr>
          <p:cNvPr id="18433" name="Object 18432"/>
          <p:cNvGraphicFramePr>
            <a:graphicFrameLocks noChangeAspect="1"/>
          </p:cNvGraphicFramePr>
          <p:nvPr>
            <p:extLst>
              <p:ext uri="{D42A27DB-BD31-4B8C-83A1-F6EECF244321}">
                <p14:modId xmlns:p14="http://schemas.microsoft.com/office/powerpoint/2010/main" val="1641446294"/>
              </p:ext>
            </p:extLst>
          </p:nvPr>
        </p:nvGraphicFramePr>
        <p:xfrm>
          <a:off x="4970463" y="6403667"/>
          <a:ext cx="1362075" cy="288059"/>
        </p:xfrm>
        <a:graphic>
          <a:graphicData uri="http://schemas.openxmlformats.org/presentationml/2006/ole">
            <mc:AlternateContent xmlns:mc="http://schemas.openxmlformats.org/markup-compatibility/2006">
              <mc:Choice xmlns:v="urn:schemas-microsoft-com:vml" Requires="v">
                <p:oleObj spid="_x0000_s18973" name="Equation" r:id="rId21" imgW="825480" imgH="177480" progId="Equation.3">
                  <p:embed/>
                </p:oleObj>
              </mc:Choice>
              <mc:Fallback>
                <p:oleObj name="Equation" r:id="rId21" imgW="825480" imgH="177480" progId="Equation.3">
                  <p:embed/>
                  <p:pic>
                    <p:nvPicPr>
                      <p:cNvPr id="0" name="Object 18431"/>
                      <p:cNvPicPr>
                        <a:picLocks noChangeAspect="1" noChangeArrowheads="1"/>
                      </p:cNvPicPr>
                      <p:nvPr/>
                    </p:nvPicPr>
                    <p:blipFill>
                      <a:blip r:embed="rId22"/>
                      <a:srcRect/>
                      <a:stretch>
                        <a:fillRect/>
                      </a:stretch>
                    </p:blipFill>
                    <p:spPr bwMode="auto">
                      <a:xfrm>
                        <a:off x="4970463" y="6403667"/>
                        <a:ext cx="1362075" cy="288059"/>
                      </a:xfrm>
                      <a:prstGeom prst="rect">
                        <a:avLst/>
                      </a:prstGeom>
                      <a:solidFill>
                        <a:schemeClr val="accent6">
                          <a:lumMod val="75000"/>
                        </a:schemeClr>
                      </a:solidFill>
                      <a:ln>
                        <a:noFill/>
                      </a:ln>
                    </p:spPr>
                  </p:pic>
                </p:oleObj>
              </mc:Fallback>
            </mc:AlternateContent>
          </a:graphicData>
        </a:graphic>
      </p:graphicFrame>
      <p:sp>
        <p:nvSpPr>
          <p:cNvPr id="72" name="Rounded Rectangular Callout 71"/>
          <p:cNvSpPr/>
          <p:nvPr/>
        </p:nvSpPr>
        <p:spPr>
          <a:xfrm>
            <a:off x="5729288" y="3690344"/>
            <a:ext cx="3051905" cy="421650"/>
          </a:xfrm>
          <a:prstGeom prst="wedgeRoundRectCallout">
            <a:avLst>
              <a:gd name="adj1" fmla="val -67084"/>
              <a:gd name="adj2" fmla="val 60907"/>
              <a:gd name="adj3" fmla="val 16667"/>
            </a:avLst>
          </a:prstGeom>
          <a:solidFill>
            <a:srgbClr val="66FFCC"/>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SG" dirty="0">
                <a:solidFill>
                  <a:schemeClr val="tx1"/>
                </a:solidFill>
                <a:latin typeface="Arial" panose="020B0604020202020204" pitchFamily="34" charset="0"/>
                <a:cs typeface="Arial" panose="020B0604020202020204" pitchFamily="34" charset="0"/>
              </a:rPr>
              <a:t>Graphs shift up by</a:t>
            </a:r>
            <a:r>
              <a:rPr lang="en-SG" i="1" dirty="0">
                <a:solidFill>
                  <a:schemeClr val="tx1"/>
                </a:solidFill>
                <a:latin typeface="Times New Roman" panose="02020603050405020304" pitchFamily="18" charset="0"/>
                <a:cs typeface="Times New Roman" panose="02020603050405020304" pitchFamily="18" charset="0"/>
              </a:rPr>
              <a:t> </a:t>
            </a:r>
            <a:r>
              <a:rPr lang="en-SG" i="1" dirty="0">
                <a:solidFill>
                  <a:srgbClr val="FF0000"/>
                </a:solidFill>
                <a:latin typeface="Times New Roman" panose="02020603050405020304" pitchFamily="18" charset="0"/>
                <a:cs typeface="Times New Roman" panose="02020603050405020304" pitchFamily="18" charset="0"/>
              </a:rPr>
              <a:t>d</a:t>
            </a:r>
            <a:r>
              <a:rPr lang="en-SG" i="1" dirty="0">
                <a:solidFill>
                  <a:schemeClr val="tx1"/>
                </a:solidFill>
                <a:latin typeface="Times New Roman" panose="02020603050405020304" pitchFamily="18" charset="0"/>
                <a:cs typeface="Times New Roman" panose="02020603050405020304" pitchFamily="18" charset="0"/>
              </a:rPr>
              <a:t> </a:t>
            </a:r>
            <a:r>
              <a:rPr lang="en-SG" dirty="0">
                <a:solidFill>
                  <a:schemeClr val="tx1"/>
                </a:solidFill>
                <a:latin typeface="Arial" panose="020B0604020202020204" pitchFamily="34" charset="0"/>
                <a:cs typeface="Arial" panose="020B0604020202020204" pitchFamily="34" charset="0"/>
              </a:rPr>
              <a:t>units</a:t>
            </a:r>
          </a:p>
        </p:txBody>
      </p:sp>
    </p:spTree>
    <p:extLst>
      <p:ext uri="{BB962C8B-B14F-4D97-AF65-F5344CB8AC3E}">
        <p14:creationId xmlns:p14="http://schemas.microsoft.com/office/powerpoint/2010/main" val="101082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Test Yourself</a:t>
            </a:r>
            <a:endParaRPr lang="en-SG" dirty="0"/>
          </a:p>
        </p:txBody>
      </p:sp>
      <p:sp>
        <p:nvSpPr>
          <p:cNvPr id="3" name="Content Placeholder 2"/>
          <p:cNvSpPr>
            <a:spLocks noGrp="1"/>
          </p:cNvSpPr>
          <p:nvPr>
            <p:ph sz="quarter" idx="13"/>
          </p:nvPr>
        </p:nvSpPr>
        <p:spPr/>
        <p:txBody>
          <a:bodyPr/>
          <a:lstStyle/>
          <a:p>
            <a:pPr marL="0" lvl="0" indent="0">
              <a:buNone/>
            </a:pPr>
            <a:r>
              <a:rPr lang="en-SG" dirty="0"/>
              <a:t>Identify the minimum and maximum values of the following graph: </a:t>
            </a:r>
          </a:p>
          <a:p>
            <a:pPr marL="457200" lvl="1" indent="0">
              <a:buNone/>
            </a:pPr>
            <a:endParaRPr lang="en-SG" i="1" dirty="0"/>
          </a:p>
          <a:p>
            <a:pPr marL="0" indent="0">
              <a:buNone/>
            </a:pPr>
            <a:endParaRPr lang="en-SG" dirty="0"/>
          </a:p>
        </p:txBody>
      </p:sp>
      <p:pic>
        <p:nvPicPr>
          <p:cNvPr id="20" name="Picture 19"/>
          <p:cNvPicPr/>
          <p:nvPr/>
        </p:nvPicPr>
        <p:blipFill rotWithShape="1">
          <a:blip r:embed="rId3">
            <a:extLst>
              <a:ext uri="{28A0092B-C50C-407E-A947-70E740481C1C}">
                <a14:useLocalDpi xmlns:a14="http://schemas.microsoft.com/office/drawing/2010/main" val="0"/>
              </a:ext>
            </a:extLst>
          </a:blip>
          <a:srcRect t="15427" b="16077"/>
          <a:stretch/>
        </p:blipFill>
        <p:spPr bwMode="auto">
          <a:xfrm>
            <a:off x="5323975" y="104658"/>
            <a:ext cx="885825" cy="606751"/>
          </a:xfrm>
          <a:prstGeom prst="rect">
            <a:avLst/>
          </a:prstGeom>
          <a:noFill/>
          <a:ln>
            <a:noFill/>
          </a:ln>
        </p:spPr>
      </p:pic>
      <p:graphicFrame>
        <p:nvGraphicFramePr>
          <p:cNvPr id="5" name="Object 4"/>
          <p:cNvGraphicFramePr>
            <a:graphicFrameLocks noChangeAspect="1"/>
          </p:cNvGraphicFramePr>
          <p:nvPr>
            <p:extLst>
              <p:ext uri="{D42A27DB-BD31-4B8C-83A1-F6EECF244321}">
                <p14:modId xmlns:p14="http://schemas.microsoft.com/office/powerpoint/2010/main" val="569829239"/>
              </p:ext>
            </p:extLst>
          </p:nvPr>
        </p:nvGraphicFramePr>
        <p:xfrm>
          <a:off x="3259431" y="1542283"/>
          <a:ext cx="1570088" cy="374338"/>
        </p:xfrm>
        <a:graphic>
          <a:graphicData uri="http://schemas.openxmlformats.org/presentationml/2006/ole">
            <mc:AlternateContent xmlns:mc="http://schemas.openxmlformats.org/markup-compatibility/2006">
              <mc:Choice xmlns:v="urn:schemas-microsoft-com:vml" Requires="v">
                <p:oleObj spid="_x0000_s17572" name="Equation" r:id="rId4" imgW="850680" imgH="203040" progId="Equation.3">
                  <p:embed/>
                </p:oleObj>
              </mc:Choice>
              <mc:Fallback>
                <p:oleObj name="Equation" r:id="rId4" imgW="850680" imgH="203040" progId="Equation.3">
                  <p:embed/>
                  <p:pic>
                    <p:nvPicPr>
                      <p:cNvPr id="0" name="Object 3"/>
                      <p:cNvPicPr>
                        <a:picLocks noChangeAspect="1" noChangeArrowheads="1"/>
                      </p:cNvPicPr>
                      <p:nvPr/>
                    </p:nvPicPr>
                    <p:blipFill>
                      <a:blip r:embed="rId5"/>
                      <a:srcRect/>
                      <a:stretch>
                        <a:fillRect/>
                      </a:stretch>
                    </p:blipFill>
                    <p:spPr bwMode="auto">
                      <a:xfrm>
                        <a:off x="3259431" y="1542283"/>
                        <a:ext cx="1570088" cy="3743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44768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3990391" y="3817465"/>
            <a:ext cx="1098000" cy="1116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latin typeface="Arial" panose="020B0604020202020204" pitchFamily="34" charset="0"/>
              <a:cs typeface="Arial" panose="020B0604020202020204" pitchFamily="34" charset="0"/>
            </a:endParaRPr>
          </a:p>
        </p:txBody>
      </p:sp>
      <p:sp>
        <p:nvSpPr>
          <p:cNvPr id="35" name="Rectangle 34"/>
          <p:cNvSpPr/>
          <p:nvPr/>
        </p:nvSpPr>
        <p:spPr>
          <a:xfrm>
            <a:off x="694862" y="3817465"/>
            <a:ext cx="1098000" cy="1116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latin typeface="Arial" panose="020B0604020202020204" pitchFamily="34" charset="0"/>
              <a:cs typeface="Arial" panose="020B0604020202020204" pitchFamily="34" charset="0"/>
            </a:endParaRPr>
          </a:p>
        </p:txBody>
      </p:sp>
      <p:sp>
        <p:nvSpPr>
          <p:cNvPr id="34" name="Rectangle 33"/>
          <p:cNvSpPr/>
          <p:nvPr/>
        </p:nvSpPr>
        <p:spPr>
          <a:xfrm>
            <a:off x="1789186" y="4941781"/>
            <a:ext cx="2196000" cy="1116000"/>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65163" y="-93305"/>
            <a:ext cx="6211928" cy="604593"/>
          </a:xfrm>
        </p:spPr>
        <p:txBody>
          <a:bodyPr>
            <a:noAutofit/>
          </a:bodyPr>
          <a:lstStyle/>
          <a:p>
            <a:r>
              <a:rPr lang="en-US" dirty="0"/>
              <a:t>Positive and negative values for sine and cosine </a:t>
            </a:r>
            <a:endParaRPr lang="en-SG" dirty="0"/>
          </a:p>
        </p:txBody>
      </p:sp>
      <p:sp>
        <p:nvSpPr>
          <p:cNvPr id="32" name="Rectangle 31"/>
          <p:cNvSpPr/>
          <p:nvPr/>
        </p:nvSpPr>
        <p:spPr>
          <a:xfrm>
            <a:off x="2886073" y="2371221"/>
            <a:ext cx="2196000" cy="1116000"/>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latin typeface="Arial" panose="020B0604020202020204" pitchFamily="34" charset="0"/>
              <a:cs typeface="Arial" panose="020B0604020202020204" pitchFamily="34" charset="0"/>
            </a:endParaRPr>
          </a:p>
        </p:txBody>
      </p:sp>
      <p:sp>
        <p:nvSpPr>
          <p:cNvPr id="4" name="Rectangle 3"/>
          <p:cNvSpPr/>
          <p:nvPr/>
        </p:nvSpPr>
        <p:spPr>
          <a:xfrm>
            <a:off x="700654" y="1255221"/>
            <a:ext cx="2196000" cy="1116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latin typeface="Arial" panose="020B0604020202020204" pitchFamily="34" charset="0"/>
              <a:cs typeface="Arial" panose="020B0604020202020204" pitchFamily="34" charset="0"/>
            </a:endParaRPr>
          </a:p>
        </p:txBody>
      </p:sp>
      <p:sp>
        <p:nvSpPr>
          <p:cNvPr id="24" name="Rectangle 23"/>
          <p:cNvSpPr/>
          <p:nvPr/>
        </p:nvSpPr>
        <p:spPr>
          <a:xfrm>
            <a:off x="608108" y="3478911"/>
            <a:ext cx="1273105" cy="338554"/>
          </a:xfrm>
          <a:prstGeom prst="rect">
            <a:avLst/>
          </a:prstGeom>
          <a:noFill/>
          <a:ln>
            <a:noFill/>
          </a:ln>
        </p:spPr>
        <p:txBody>
          <a:bodyPr wrap="none">
            <a:spAutoFit/>
          </a:bodyPr>
          <a:lstStyle/>
          <a:p>
            <a:pPr algn="ctr"/>
            <a:r>
              <a:rPr lang="en-US" sz="1600" dirty="0">
                <a:solidFill>
                  <a:srgbClr val="0000CC"/>
                </a:solidFill>
                <a:latin typeface="Arial" panose="020B0604020202020204" pitchFamily="34" charset="0"/>
                <a:cs typeface="Arial" panose="020B0604020202020204" pitchFamily="34" charset="0"/>
              </a:rPr>
              <a:t>1</a:t>
            </a:r>
            <a:r>
              <a:rPr lang="en-US" sz="1600" baseline="30000" dirty="0">
                <a:solidFill>
                  <a:srgbClr val="0000CC"/>
                </a:solidFill>
                <a:latin typeface="Arial" panose="020B0604020202020204" pitchFamily="34" charset="0"/>
                <a:cs typeface="Arial" panose="020B0604020202020204" pitchFamily="34" charset="0"/>
              </a:rPr>
              <a:t>st</a:t>
            </a:r>
            <a:r>
              <a:rPr lang="en-US" sz="1600" dirty="0">
                <a:solidFill>
                  <a:srgbClr val="0000CC"/>
                </a:solidFill>
                <a:latin typeface="Arial" panose="020B0604020202020204" pitchFamily="34" charset="0"/>
                <a:cs typeface="Arial" panose="020B0604020202020204" pitchFamily="34" charset="0"/>
              </a:rPr>
              <a:t> quadrant</a:t>
            </a:r>
            <a:endParaRPr lang="en-SG" sz="1600" dirty="0">
              <a:solidFill>
                <a:srgbClr val="0000CC"/>
              </a:solidFill>
              <a:latin typeface="Arial" panose="020B0604020202020204" pitchFamily="34" charset="0"/>
              <a:cs typeface="Arial" panose="020B0604020202020204" pitchFamily="34" charset="0"/>
            </a:endParaRPr>
          </a:p>
        </p:txBody>
      </p:sp>
      <p:sp>
        <p:nvSpPr>
          <p:cNvPr id="25" name="Rectangle 24"/>
          <p:cNvSpPr/>
          <p:nvPr/>
        </p:nvSpPr>
        <p:spPr>
          <a:xfrm>
            <a:off x="3888766" y="3478911"/>
            <a:ext cx="1279517" cy="338554"/>
          </a:xfrm>
          <a:prstGeom prst="rect">
            <a:avLst/>
          </a:prstGeom>
          <a:noFill/>
          <a:ln>
            <a:noFill/>
          </a:ln>
        </p:spPr>
        <p:txBody>
          <a:bodyPr wrap="none">
            <a:spAutoFit/>
          </a:bodyPr>
          <a:lstStyle/>
          <a:p>
            <a:pPr algn="ctr"/>
            <a:r>
              <a:rPr lang="en-US" sz="1600" dirty="0">
                <a:solidFill>
                  <a:prstClr val="black"/>
                </a:solidFill>
                <a:latin typeface="Arial" panose="020B0604020202020204" pitchFamily="34" charset="0"/>
                <a:cs typeface="Arial" panose="020B0604020202020204" pitchFamily="34" charset="0"/>
              </a:rPr>
              <a:t>4</a:t>
            </a:r>
            <a:r>
              <a:rPr lang="en-US" sz="1600" baseline="30000" dirty="0">
                <a:solidFill>
                  <a:prstClr val="black"/>
                </a:solidFill>
                <a:latin typeface="Arial" panose="020B0604020202020204" pitchFamily="34" charset="0"/>
                <a:cs typeface="Arial" panose="020B0604020202020204" pitchFamily="34" charset="0"/>
              </a:rPr>
              <a:t>th</a:t>
            </a:r>
            <a:r>
              <a:rPr lang="en-US" sz="1600" dirty="0">
                <a:solidFill>
                  <a:prstClr val="black"/>
                </a:solidFill>
                <a:latin typeface="Arial" panose="020B0604020202020204" pitchFamily="34" charset="0"/>
                <a:cs typeface="Arial" panose="020B0604020202020204" pitchFamily="34" charset="0"/>
              </a:rPr>
              <a:t> quadrant</a:t>
            </a:r>
            <a:endParaRPr lang="en-SG" sz="1600" dirty="0">
              <a:solidFill>
                <a:prstClr val="black"/>
              </a:solidFill>
              <a:latin typeface="Arial" panose="020B0604020202020204" pitchFamily="34" charset="0"/>
              <a:cs typeface="Arial" panose="020B0604020202020204" pitchFamily="34" charset="0"/>
            </a:endParaRPr>
          </a:p>
        </p:txBody>
      </p:sp>
      <p:sp>
        <p:nvSpPr>
          <p:cNvPr id="26" name="Rectangle 25"/>
          <p:cNvSpPr/>
          <p:nvPr/>
        </p:nvSpPr>
        <p:spPr>
          <a:xfrm>
            <a:off x="1689056" y="3478911"/>
            <a:ext cx="1316386" cy="338554"/>
          </a:xfrm>
          <a:prstGeom prst="rect">
            <a:avLst/>
          </a:prstGeom>
          <a:noFill/>
          <a:ln>
            <a:noFill/>
          </a:ln>
        </p:spPr>
        <p:txBody>
          <a:bodyPr wrap="none">
            <a:spAutoFit/>
          </a:bodyPr>
          <a:lstStyle/>
          <a:p>
            <a:pPr algn="ctr"/>
            <a:r>
              <a:rPr lang="en-US" sz="1600" dirty="0">
                <a:solidFill>
                  <a:srgbClr val="00B050"/>
                </a:solidFill>
                <a:latin typeface="Arial" panose="020B0604020202020204" pitchFamily="34" charset="0"/>
                <a:cs typeface="Arial" panose="020B0604020202020204" pitchFamily="34" charset="0"/>
              </a:rPr>
              <a:t>2</a:t>
            </a:r>
            <a:r>
              <a:rPr lang="en-US" sz="1600" baseline="30000" dirty="0">
                <a:solidFill>
                  <a:srgbClr val="00B050"/>
                </a:solidFill>
                <a:latin typeface="Arial" panose="020B0604020202020204" pitchFamily="34" charset="0"/>
                <a:cs typeface="Arial" panose="020B0604020202020204" pitchFamily="34" charset="0"/>
              </a:rPr>
              <a:t>nd</a:t>
            </a:r>
            <a:r>
              <a:rPr lang="en-US" sz="1600" dirty="0">
                <a:solidFill>
                  <a:srgbClr val="00B050"/>
                </a:solidFill>
                <a:latin typeface="Arial" panose="020B0604020202020204" pitchFamily="34" charset="0"/>
                <a:cs typeface="Arial" panose="020B0604020202020204" pitchFamily="34" charset="0"/>
              </a:rPr>
              <a:t> quadrant</a:t>
            </a:r>
            <a:endParaRPr lang="en-SG" sz="1600" dirty="0">
              <a:solidFill>
                <a:srgbClr val="00B050"/>
              </a:solidFill>
              <a:latin typeface="Arial" panose="020B0604020202020204" pitchFamily="34" charset="0"/>
              <a:cs typeface="Arial" panose="020B0604020202020204" pitchFamily="34" charset="0"/>
            </a:endParaRPr>
          </a:p>
        </p:txBody>
      </p:sp>
      <p:sp>
        <p:nvSpPr>
          <p:cNvPr id="27" name="Rectangle 26"/>
          <p:cNvSpPr/>
          <p:nvPr/>
        </p:nvSpPr>
        <p:spPr>
          <a:xfrm>
            <a:off x="2802928" y="3478911"/>
            <a:ext cx="1266693" cy="338554"/>
          </a:xfrm>
          <a:prstGeom prst="rect">
            <a:avLst/>
          </a:prstGeom>
          <a:noFill/>
          <a:ln>
            <a:noFill/>
          </a:ln>
        </p:spPr>
        <p:txBody>
          <a:bodyPr wrap="none">
            <a:spAutoFit/>
          </a:bodyPr>
          <a:lstStyle/>
          <a:p>
            <a:pPr algn="ctr"/>
            <a:r>
              <a:rPr lang="en-US" sz="1600" dirty="0">
                <a:solidFill>
                  <a:srgbClr val="FF0000"/>
                </a:solidFill>
                <a:latin typeface="Arial" panose="020B0604020202020204" pitchFamily="34" charset="0"/>
                <a:cs typeface="Arial" panose="020B0604020202020204" pitchFamily="34" charset="0"/>
              </a:rPr>
              <a:t>3</a:t>
            </a:r>
            <a:r>
              <a:rPr lang="en-US" sz="1600" baseline="30000" dirty="0">
                <a:solidFill>
                  <a:srgbClr val="FF0000"/>
                </a:solidFill>
                <a:latin typeface="Arial" panose="020B0604020202020204" pitchFamily="34" charset="0"/>
                <a:cs typeface="Arial" panose="020B0604020202020204" pitchFamily="34" charset="0"/>
              </a:rPr>
              <a:t>rd </a:t>
            </a:r>
            <a:r>
              <a:rPr lang="en-US" sz="1600" dirty="0">
                <a:solidFill>
                  <a:srgbClr val="FF0000"/>
                </a:solidFill>
                <a:latin typeface="Arial" panose="020B0604020202020204" pitchFamily="34" charset="0"/>
                <a:cs typeface="Arial" panose="020B0604020202020204" pitchFamily="34" charset="0"/>
              </a:rPr>
              <a:t>quadrant</a:t>
            </a:r>
            <a:endParaRPr lang="en-SG" sz="1600" dirty="0">
              <a:solidFill>
                <a:srgbClr val="FF0000"/>
              </a:solidFill>
              <a:latin typeface="Arial" panose="020B0604020202020204" pitchFamily="34" charset="0"/>
              <a:cs typeface="Arial" panose="020B0604020202020204" pitchFamily="34" charset="0"/>
            </a:endParaRPr>
          </a:p>
        </p:txBody>
      </p:sp>
      <p:sp>
        <p:nvSpPr>
          <p:cNvPr id="37" name="Rectangle 36"/>
          <p:cNvSpPr/>
          <p:nvPr/>
        </p:nvSpPr>
        <p:spPr>
          <a:xfrm>
            <a:off x="2258114" y="6069021"/>
            <a:ext cx="1045479" cy="400110"/>
          </a:xfrm>
          <a:prstGeom prst="rect">
            <a:avLst/>
          </a:prstGeom>
        </p:spPr>
        <p:txBody>
          <a:bodyPr wrap="none">
            <a:spAutoFit/>
          </a:bodyPr>
          <a:lstStyle/>
          <a:p>
            <a:r>
              <a:rPr lang="en-US" sz="2000" i="1" dirty="0">
                <a:solidFill>
                  <a:srgbClr val="0309F3"/>
                </a:solidFill>
                <a:latin typeface="Times New Roman" panose="02020603050405020304" pitchFamily="18" charset="0"/>
                <a:cs typeface="Times New Roman" panose="02020603050405020304" pitchFamily="18" charset="0"/>
              </a:rPr>
              <a:t>y</a:t>
            </a:r>
            <a:r>
              <a:rPr lang="en-US" sz="2000" dirty="0">
                <a:solidFill>
                  <a:srgbClr val="0309F3"/>
                </a:solidFill>
                <a:latin typeface="Times New Roman" panose="02020603050405020304" pitchFamily="18" charset="0"/>
                <a:cs typeface="Times New Roman" panose="02020603050405020304" pitchFamily="18" charset="0"/>
              </a:rPr>
              <a:t> = cos</a:t>
            </a:r>
            <a:r>
              <a:rPr lang="en-US" sz="2000" i="1" dirty="0">
                <a:solidFill>
                  <a:srgbClr val="0309F3"/>
                </a:solidFill>
                <a:sym typeface="Symbol"/>
              </a:rPr>
              <a:t></a:t>
            </a:r>
            <a:endParaRPr lang="en-SG" sz="2000" dirty="0">
              <a:solidFill>
                <a:srgbClr val="0309F3"/>
              </a:solidFill>
              <a:latin typeface="Times New Roman" panose="02020603050405020304" pitchFamily="18" charset="0"/>
              <a:cs typeface="Times New Roman" panose="02020603050405020304" pitchFamily="18" charset="0"/>
            </a:endParaRPr>
          </a:p>
        </p:txBody>
      </p:sp>
      <p:sp>
        <p:nvSpPr>
          <p:cNvPr id="38" name="Rectangle 37"/>
          <p:cNvSpPr/>
          <p:nvPr/>
        </p:nvSpPr>
        <p:spPr>
          <a:xfrm>
            <a:off x="2276549" y="846798"/>
            <a:ext cx="1002197" cy="400110"/>
          </a:xfrm>
          <a:prstGeom prst="rect">
            <a:avLst/>
          </a:prstGeom>
        </p:spPr>
        <p:txBody>
          <a:bodyPr wrap="none">
            <a:spAutoFit/>
          </a:bodyPr>
          <a:lstStyle/>
          <a:p>
            <a:r>
              <a:rPr lang="en-US" sz="2000" i="1" dirty="0">
                <a:solidFill>
                  <a:srgbClr val="0309F3"/>
                </a:solidFill>
                <a:latin typeface="Times New Roman" panose="02020603050405020304" pitchFamily="18" charset="0"/>
                <a:cs typeface="Times New Roman" panose="02020603050405020304" pitchFamily="18" charset="0"/>
              </a:rPr>
              <a:t>y</a:t>
            </a:r>
            <a:r>
              <a:rPr lang="en-US" sz="2000" dirty="0">
                <a:solidFill>
                  <a:srgbClr val="0309F3"/>
                </a:solidFill>
                <a:latin typeface="Times New Roman" panose="02020603050405020304" pitchFamily="18" charset="0"/>
                <a:cs typeface="Times New Roman" panose="02020603050405020304" pitchFamily="18" charset="0"/>
              </a:rPr>
              <a:t> = sin</a:t>
            </a:r>
            <a:r>
              <a:rPr lang="en-US" sz="2000" i="1" dirty="0">
                <a:solidFill>
                  <a:srgbClr val="0309F3"/>
                </a:solidFill>
                <a:sym typeface="Symbol"/>
              </a:rPr>
              <a:t></a:t>
            </a:r>
            <a:endParaRPr lang="en-SG" sz="2000" dirty="0">
              <a:solidFill>
                <a:srgbClr val="0309F3"/>
              </a:solidFill>
              <a:latin typeface="Times New Roman" panose="02020603050405020304" pitchFamily="18" charset="0"/>
              <a:cs typeface="Times New Roman" panose="02020603050405020304" pitchFamily="18" charset="0"/>
            </a:endParaRPr>
          </a:p>
        </p:txBody>
      </p:sp>
      <p:grpSp>
        <p:nvGrpSpPr>
          <p:cNvPr id="9" name="Group 8"/>
          <p:cNvGrpSpPr/>
          <p:nvPr/>
        </p:nvGrpSpPr>
        <p:grpSpPr>
          <a:xfrm>
            <a:off x="5610172" y="1258291"/>
            <a:ext cx="3094728" cy="3852071"/>
            <a:chOff x="5610172" y="1258291"/>
            <a:chExt cx="3094728" cy="3852071"/>
          </a:xfrm>
        </p:grpSpPr>
        <p:sp>
          <p:nvSpPr>
            <p:cNvPr id="33" name="Arc 32"/>
            <p:cNvSpPr>
              <a:spLocks noChangeAspect="1"/>
            </p:cNvSpPr>
            <p:nvPr/>
          </p:nvSpPr>
          <p:spPr>
            <a:xfrm>
              <a:off x="5610172" y="2230362"/>
              <a:ext cx="2880000" cy="2880000"/>
            </a:xfrm>
            <a:prstGeom prst="arc">
              <a:avLst>
                <a:gd name="adj1" fmla="val 16199053"/>
                <a:gd name="adj2" fmla="val 284"/>
              </a:avLst>
            </a:prstGeom>
            <a:solidFill>
              <a:schemeClr val="accent1">
                <a:lumMod val="20000"/>
                <a:lumOff val="80000"/>
              </a:schemeClr>
            </a:solidFill>
            <a:ln w="19050">
              <a:noFill/>
              <a:headEnd type="none" w="lg" len="lg"/>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latin typeface="Arial" panose="020B0604020202020204" pitchFamily="34" charset="0"/>
                <a:cs typeface="Arial" panose="020B0604020202020204" pitchFamily="34" charset="0"/>
              </a:endParaRPr>
            </a:p>
          </p:txBody>
        </p:sp>
        <p:sp>
          <p:nvSpPr>
            <p:cNvPr id="53" name="TextBox 52"/>
            <p:cNvSpPr txBox="1"/>
            <p:nvPr/>
          </p:nvSpPr>
          <p:spPr>
            <a:xfrm>
              <a:off x="7105550" y="3254022"/>
              <a:ext cx="1088439" cy="369332"/>
            </a:xfrm>
            <a:prstGeom prst="rect">
              <a:avLst/>
            </a:prstGeom>
            <a:noFill/>
          </p:spPr>
          <p:txBody>
            <a:bodyPr wrap="none" lIns="0" tIns="0" rIns="0" bIns="0" rtlCol="0">
              <a:spAutoFit/>
            </a:bodyPr>
            <a:lstStyle/>
            <a:p>
              <a:pPr algn="ctr">
                <a:lnSpc>
                  <a:spcPct val="150000"/>
                </a:lnSpc>
              </a:pPr>
              <a:r>
                <a:rPr lang="en-US" sz="1600" dirty="0">
                  <a:solidFill>
                    <a:srgbClr val="0000CC"/>
                  </a:solidFill>
                  <a:latin typeface="Arial" panose="020B0604020202020204" pitchFamily="34" charset="0"/>
                  <a:ea typeface="Cambria Math" panose="02040503050406030204" pitchFamily="18" charset="0"/>
                  <a:cs typeface="Arial" panose="020B0604020202020204" pitchFamily="34" charset="0"/>
                </a:rPr>
                <a:t>1</a:t>
              </a:r>
              <a:r>
                <a:rPr lang="en-US" sz="1600" baseline="30000" dirty="0">
                  <a:solidFill>
                    <a:srgbClr val="0000CC"/>
                  </a:solidFill>
                  <a:latin typeface="Arial" panose="020B0604020202020204" pitchFamily="34" charset="0"/>
                  <a:ea typeface="Cambria Math" panose="02040503050406030204" pitchFamily="18" charset="0"/>
                  <a:cs typeface="Arial" panose="020B0604020202020204" pitchFamily="34" charset="0"/>
                </a:rPr>
                <a:t>st</a:t>
              </a:r>
              <a:r>
                <a:rPr lang="en-US" sz="1600" dirty="0">
                  <a:solidFill>
                    <a:srgbClr val="0000CC"/>
                  </a:solidFill>
                  <a:latin typeface="Arial" panose="020B0604020202020204" pitchFamily="34" charset="0"/>
                  <a:ea typeface="Cambria Math" panose="02040503050406030204" pitchFamily="18" charset="0"/>
                  <a:cs typeface="Arial" panose="020B0604020202020204" pitchFamily="34" charset="0"/>
                </a:rPr>
                <a:t> quadrant</a:t>
              </a:r>
            </a:p>
          </p:txBody>
        </p:sp>
        <mc:AlternateContent xmlns:mc="http://schemas.openxmlformats.org/markup-compatibility/2006" xmlns:a14="http://schemas.microsoft.com/office/drawing/2010/main">
          <mc:Choice Requires="a14">
            <p:sp>
              <p:nvSpPr>
                <p:cNvPr id="72" name="Rectangle 71"/>
                <p:cNvSpPr/>
                <p:nvPr/>
              </p:nvSpPr>
              <p:spPr>
                <a:xfrm>
                  <a:off x="7213786" y="1258291"/>
                  <a:ext cx="1439818" cy="369332"/>
                </a:xfrm>
                <a:prstGeom prst="rect">
                  <a:avLst/>
                </a:prstGeom>
                <a:solidFill>
                  <a:schemeClr val="tx2">
                    <a:lumMod val="20000"/>
                    <a:lumOff val="80000"/>
                  </a:schemeClr>
                </a:solidFill>
              </p:spPr>
              <p:txBody>
                <a:bodyPr wrap="none">
                  <a:spAutoFit/>
                </a:bodyPr>
                <a:lstStyle/>
                <a:p>
                  <a14:m>
                    <m:oMath xmlns:m="http://schemas.openxmlformats.org/officeDocument/2006/math">
                      <m:func>
                        <m:funcPr>
                          <m:ctrlPr>
                            <a:rPr lang="en-SG" i="1">
                              <a:latin typeface="Cambria Math" panose="02040503050406030204" pitchFamily="18" charset="0"/>
                            </a:rPr>
                          </m:ctrlPr>
                        </m:funcPr>
                        <m:fName>
                          <m:r>
                            <m:rPr>
                              <m:nor/>
                            </m:rPr>
                            <a:rPr lang="en-US">
                              <a:latin typeface="Times New Roman" panose="02020603050405020304" pitchFamily="18" charset="0"/>
                              <a:cs typeface="Times New Roman" panose="02020603050405020304" pitchFamily="18" charset="0"/>
                            </a:rPr>
                            <m:t>sin</m:t>
                          </m:r>
                        </m:fName>
                        <m:e>
                          <m:r>
                            <m:rPr>
                              <m:nor/>
                            </m:rPr>
                            <a:rPr lang="en-US" i="1">
                              <a:latin typeface="Times New Roman" panose="02020603050405020304" pitchFamily="18" charset="0"/>
                              <a:ea typeface="Cambria Math" panose="02040503050406030204" pitchFamily="18" charset="0"/>
                              <a:cs typeface="Times New Roman" panose="02020603050405020304" pitchFamily="18" charset="0"/>
                            </a:rPr>
                            <m:t>θ</m:t>
                          </m:r>
                        </m:e>
                      </m:func>
                      <m:r>
                        <a:rPr lang="en-US" i="1">
                          <a:latin typeface="Cambria Math"/>
                          <a:ea typeface="Cambria Math" panose="02040503050406030204" pitchFamily="18" charset="0"/>
                          <a:cs typeface="Times New Roman" panose="02020603050405020304" pitchFamily="18" charset="0"/>
                        </a:rPr>
                        <m:t> </m:t>
                      </m:r>
                    </m:oMath>
                  </a14:m>
                  <a:r>
                    <a:rPr lang="en-SG" dirty="0">
                      <a:solidFill>
                        <a:schemeClr val="tx1"/>
                      </a:solidFill>
                      <a:latin typeface="Arial" panose="020B0604020202020204" pitchFamily="34" charset="0"/>
                      <a:cs typeface="Arial" panose="020B0604020202020204" pitchFamily="34" charset="0"/>
                    </a:rPr>
                    <a:t>positive</a:t>
                  </a:r>
                </a:p>
              </p:txBody>
            </p:sp>
          </mc:Choice>
          <mc:Fallback xmlns="">
            <p:sp>
              <p:nvSpPr>
                <p:cNvPr id="72" name="Rectangle 71"/>
                <p:cNvSpPr>
                  <a:spLocks noRot="1" noChangeAspect="1" noMove="1" noResize="1" noEditPoints="1" noAdjustHandles="1" noChangeArrowheads="1" noChangeShapeType="1" noTextEdit="1"/>
                </p:cNvSpPr>
                <p:nvPr/>
              </p:nvSpPr>
              <p:spPr>
                <a:xfrm>
                  <a:off x="7213786" y="1258291"/>
                  <a:ext cx="1439818" cy="369332"/>
                </a:xfrm>
                <a:prstGeom prst="rect">
                  <a:avLst/>
                </a:prstGeom>
                <a:blipFill rotWithShape="1">
                  <a:blip r:embed="rId6"/>
                  <a:stretch>
                    <a:fillRect t="-8197" r="-3376"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7213786" y="1627000"/>
                  <a:ext cx="1491114" cy="369332"/>
                </a:xfrm>
                <a:prstGeom prst="rect">
                  <a:avLst/>
                </a:prstGeom>
                <a:solidFill>
                  <a:schemeClr val="tx2">
                    <a:lumMod val="20000"/>
                    <a:lumOff val="80000"/>
                  </a:schemeClr>
                </a:solidFill>
              </p:spPr>
              <p:txBody>
                <a:bodyPr wrap="none">
                  <a:spAutoFit/>
                </a:bodyPr>
                <a:lstStyle/>
                <a:p>
                  <a14:m>
                    <m:oMath xmlns:m="http://schemas.openxmlformats.org/officeDocument/2006/math">
                      <m:func>
                        <m:funcPr>
                          <m:ctrlPr>
                            <a:rPr lang="en-SG" i="1">
                              <a:latin typeface="Cambria Math" panose="02040503050406030204" pitchFamily="18" charset="0"/>
                            </a:rPr>
                          </m:ctrlPr>
                        </m:funcPr>
                        <m:fName>
                          <m:r>
                            <m:rPr>
                              <m:nor/>
                            </m:rPr>
                            <a:rPr lang="en-US">
                              <a:latin typeface="Times New Roman" panose="02020603050405020304" pitchFamily="18" charset="0"/>
                              <a:cs typeface="Times New Roman" panose="02020603050405020304" pitchFamily="18" charset="0"/>
                            </a:rPr>
                            <m:t>cos</m:t>
                          </m:r>
                        </m:fName>
                        <m:e>
                          <m:r>
                            <m:rPr>
                              <m:nor/>
                            </m:rPr>
                            <a:rPr lang="en-US" i="1">
                              <a:latin typeface="Times New Roman" panose="02020603050405020304" pitchFamily="18" charset="0"/>
                              <a:ea typeface="Cambria Math" panose="02040503050406030204" pitchFamily="18" charset="0"/>
                              <a:cs typeface="Times New Roman" panose="02020603050405020304" pitchFamily="18" charset="0"/>
                            </a:rPr>
                            <m:t>θ</m:t>
                          </m:r>
                        </m:e>
                      </m:func>
                    </m:oMath>
                  </a14:m>
                  <a:r>
                    <a:rPr lang="en-SG" dirty="0">
                      <a:solidFill>
                        <a:schemeClr val="tx1"/>
                      </a:solidFill>
                      <a:latin typeface="Arial" panose="020B0604020202020204" pitchFamily="34" charset="0"/>
                      <a:cs typeface="Arial" panose="020B0604020202020204" pitchFamily="34" charset="0"/>
                    </a:rPr>
                    <a:t> positive</a:t>
                  </a:r>
                </a:p>
              </p:txBody>
            </p:sp>
          </mc:Choice>
          <mc:Fallback xmlns="">
            <p:sp>
              <p:nvSpPr>
                <p:cNvPr id="73" name="Rectangle 72"/>
                <p:cNvSpPr>
                  <a:spLocks noRot="1" noChangeAspect="1" noMove="1" noResize="1" noEditPoints="1" noAdjustHandles="1" noChangeArrowheads="1" noChangeShapeType="1" noTextEdit="1"/>
                </p:cNvSpPr>
                <p:nvPr/>
              </p:nvSpPr>
              <p:spPr>
                <a:xfrm>
                  <a:off x="7213786" y="1627000"/>
                  <a:ext cx="1491114" cy="369332"/>
                </a:xfrm>
                <a:prstGeom prst="rect">
                  <a:avLst/>
                </a:prstGeom>
                <a:blipFill rotWithShape="1">
                  <a:blip r:embed="rId7"/>
                  <a:stretch>
                    <a:fillRect t="-8333" r="-3265" b="-26667"/>
                  </a:stretch>
                </a:blipFill>
              </p:spPr>
              <p:txBody>
                <a:bodyPr/>
                <a:lstStyle/>
                <a:p>
                  <a:r>
                    <a:rPr lang="en-GB">
                      <a:noFill/>
                    </a:rPr>
                    <a:t> </a:t>
                  </a:r>
                </a:p>
              </p:txBody>
            </p:sp>
          </mc:Fallback>
        </mc:AlternateContent>
      </p:grpSp>
      <p:grpSp>
        <p:nvGrpSpPr>
          <p:cNvPr id="12" name="Group 11"/>
          <p:cNvGrpSpPr/>
          <p:nvPr/>
        </p:nvGrpSpPr>
        <p:grpSpPr>
          <a:xfrm>
            <a:off x="5608662" y="2230362"/>
            <a:ext cx="3147534" cy="3829899"/>
            <a:chOff x="5608662" y="2230362"/>
            <a:chExt cx="3147534" cy="3829899"/>
          </a:xfrm>
        </p:grpSpPr>
        <p:sp>
          <p:nvSpPr>
            <p:cNvPr id="43" name="Arc 42"/>
            <p:cNvSpPr>
              <a:spLocks noChangeAspect="1"/>
            </p:cNvSpPr>
            <p:nvPr/>
          </p:nvSpPr>
          <p:spPr>
            <a:xfrm rot="5400000">
              <a:off x="5608662" y="2230362"/>
              <a:ext cx="2880000" cy="2880000"/>
            </a:xfrm>
            <a:prstGeom prst="arc">
              <a:avLst>
                <a:gd name="adj1" fmla="val 16199021"/>
                <a:gd name="adj2" fmla="val 284"/>
              </a:avLst>
            </a:prstGeom>
            <a:solidFill>
              <a:schemeClr val="bg1">
                <a:lumMod val="85000"/>
              </a:schemeClr>
            </a:solidFill>
            <a:ln w="19050">
              <a:noFill/>
              <a:headEnd type="none" w="lg" len="lg"/>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latin typeface="Arial" panose="020B0604020202020204" pitchFamily="34" charset="0"/>
                <a:cs typeface="Arial" panose="020B0604020202020204" pitchFamily="34" charset="0"/>
              </a:endParaRPr>
            </a:p>
          </p:txBody>
        </p:sp>
        <p:sp>
          <p:nvSpPr>
            <p:cNvPr id="55" name="TextBox 54"/>
            <p:cNvSpPr txBox="1"/>
            <p:nvPr/>
          </p:nvSpPr>
          <p:spPr>
            <a:xfrm>
              <a:off x="7112731" y="3670362"/>
              <a:ext cx="1094852" cy="369332"/>
            </a:xfrm>
            <a:prstGeom prst="rect">
              <a:avLst/>
            </a:prstGeom>
            <a:noFill/>
          </p:spPr>
          <p:txBody>
            <a:bodyPr wrap="none" lIns="0" tIns="0" rIns="0" bIns="0" rtlCol="0">
              <a:spAutoFit/>
            </a:bodyPr>
            <a:lstStyle/>
            <a:p>
              <a:pPr algn="ctr">
                <a:lnSpc>
                  <a:spcPct val="150000"/>
                </a:lnSpc>
              </a:pPr>
              <a:r>
                <a:rPr lang="en-US" sz="1600" dirty="0">
                  <a:solidFill>
                    <a:schemeClr val="tx1"/>
                  </a:solidFill>
                  <a:latin typeface="Arial" panose="020B0604020202020204" pitchFamily="34" charset="0"/>
                  <a:ea typeface="Cambria Math" panose="02040503050406030204" pitchFamily="18" charset="0"/>
                  <a:cs typeface="Arial" panose="020B0604020202020204" pitchFamily="34" charset="0"/>
                </a:rPr>
                <a:t>4</a:t>
              </a:r>
              <a:r>
                <a:rPr lang="en-US" sz="1600" baseline="30000" dirty="0">
                  <a:solidFill>
                    <a:schemeClr val="tx1"/>
                  </a:solidFill>
                  <a:latin typeface="Arial" panose="020B0604020202020204" pitchFamily="34" charset="0"/>
                  <a:ea typeface="Cambria Math" panose="02040503050406030204" pitchFamily="18" charset="0"/>
                  <a:cs typeface="Arial" panose="020B0604020202020204" pitchFamily="34" charset="0"/>
                </a:rPr>
                <a:t>th</a:t>
              </a:r>
              <a:r>
                <a:rPr lang="en-US" sz="1600" dirty="0">
                  <a:solidFill>
                    <a:schemeClr val="tx1"/>
                  </a:solidFill>
                  <a:latin typeface="Arial" panose="020B0604020202020204" pitchFamily="34" charset="0"/>
                  <a:ea typeface="Cambria Math" panose="02040503050406030204" pitchFamily="18" charset="0"/>
                  <a:cs typeface="Arial" panose="020B0604020202020204" pitchFamily="34" charset="0"/>
                </a:rPr>
                <a:t> quadrant</a:t>
              </a:r>
            </a:p>
          </p:txBody>
        </p:sp>
        <mc:AlternateContent xmlns:mc="http://schemas.openxmlformats.org/markup-compatibility/2006" xmlns:a14="http://schemas.microsoft.com/office/drawing/2010/main">
          <mc:Choice Requires="a14">
            <p:sp>
              <p:nvSpPr>
                <p:cNvPr id="74" name="Rectangle 73"/>
                <p:cNvSpPr/>
                <p:nvPr/>
              </p:nvSpPr>
              <p:spPr>
                <a:xfrm>
                  <a:off x="7213786" y="5322220"/>
                  <a:ext cx="1542410" cy="369332"/>
                </a:xfrm>
                <a:prstGeom prst="rect">
                  <a:avLst/>
                </a:prstGeom>
                <a:solidFill>
                  <a:schemeClr val="accent2">
                    <a:lumMod val="20000"/>
                    <a:lumOff val="80000"/>
                  </a:schemeClr>
                </a:solidFill>
              </p:spPr>
              <p:txBody>
                <a:bodyPr wrap="none">
                  <a:spAutoFit/>
                </a:bodyPr>
                <a:lstStyle/>
                <a:p>
                  <a14:m>
                    <m:oMath xmlns:m="http://schemas.openxmlformats.org/officeDocument/2006/math">
                      <m:func>
                        <m:funcPr>
                          <m:ctrlPr>
                            <a:rPr lang="en-SG" i="1">
                              <a:latin typeface="Cambria Math" panose="02040503050406030204" pitchFamily="18" charset="0"/>
                            </a:rPr>
                          </m:ctrlPr>
                        </m:funcPr>
                        <m:fName>
                          <m:r>
                            <m:rPr>
                              <m:nor/>
                            </m:rPr>
                            <a:rPr lang="en-US">
                              <a:latin typeface="Times New Roman" panose="02020603050405020304" pitchFamily="18" charset="0"/>
                              <a:cs typeface="Times New Roman" panose="02020603050405020304" pitchFamily="18" charset="0"/>
                            </a:rPr>
                            <m:t>sin</m:t>
                          </m:r>
                        </m:fName>
                        <m:e>
                          <m:r>
                            <m:rPr>
                              <m:nor/>
                            </m:rPr>
                            <a:rPr lang="en-US" i="1">
                              <a:latin typeface="Times New Roman" panose="02020603050405020304" pitchFamily="18" charset="0"/>
                              <a:ea typeface="Cambria Math" panose="02040503050406030204" pitchFamily="18" charset="0"/>
                              <a:cs typeface="Times New Roman" panose="02020603050405020304" pitchFamily="18" charset="0"/>
                            </a:rPr>
                            <m:t>θ</m:t>
                          </m:r>
                        </m:e>
                      </m:func>
                    </m:oMath>
                  </a14:m>
                  <a:r>
                    <a:rPr lang="en-SG" dirty="0">
                      <a:solidFill>
                        <a:schemeClr val="tx1"/>
                      </a:solidFill>
                      <a:latin typeface="Arial" panose="020B0604020202020204" pitchFamily="34" charset="0"/>
                      <a:cs typeface="Arial" panose="020B0604020202020204" pitchFamily="34" charset="0"/>
                    </a:rPr>
                    <a:t> negative</a:t>
                  </a:r>
                </a:p>
              </p:txBody>
            </p:sp>
          </mc:Choice>
          <mc:Fallback xmlns="">
            <p:sp>
              <p:nvSpPr>
                <p:cNvPr id="74" name="Rectangle 73"/>
                <p:cNvSpPr>
                  <a:spLocks noRot="1" noChangeAspect="1" noMove="1" noResize="1" noEditPoints="1" noAdjustHandles="1" noChangeArrowheads="1" noChangeShapeType="1" noTextEdit="1"/>
                </p:cNvSpPr>
                <p:nvPr/>
              </p:nvSpPr>
              <p:spPr>
                <a:xfrm>
                  <a:off x="7213786" y="5322220"/>
                  <a:ext cx="1542410" cy="369332"/>
                </a:xfrm>
                <a:prstGeom prst="rect">
                  <a:avLst/>
                </a:prstGeom>
                <a:blipFill rotWithShape="1">
                  <a:blip r:embed="rId8"/>
                  <a:stretch>
                    <a:fillRect t="-8197" r="-2372"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5" name="Rectangle 74"/>
                <p:cNvSpPr/>
                <p:nvPr/>
              </p:nvSpPr>
              <p:spPr>
                <a:xfrm>
                  <a:off x="7213786" y="5690929"/>
                  <a:ext cx="1491114" cy="369332"/>
                </a:xfrm>
                <a:prstGeom prst="rect">
                  <a:avLst/>
                </a:prstGeom>
                <a:solidFill>
                  <a:schemeClr val="tx2">
                    <a:lumMod val="20000"/>
                    <a:lumOff val="80000"/>
                  </a:schemeClr>
                </a:solidFill>
              </p:spPr>
              <p:txBody>
                <a:bodyPr wrap="none">
                  <a:spAutoFit/>
                </a:bodyPr>
                <a:lstStyle/>
                <a:p>
                  <a14:m>
                    <m:oMath xmlns:m="http://schemas.openxmlformats.org/officeDocument/2006/math">
                      <m:func>
                        <m:funcPr>
                          <m:ctrlPr>
                            <a:rPr lang="en-SG" i="1">
                              <a:latin typeface="Cambria Math" panose="02040503050406030204" pitchFamily="18" charset="0"/>
                            </a:rPr>
                          </m:ctrlPr>
                        </m:funcPr>
                        <m:fName>
                          <m:r>
                            <m:rPr>
                              <m:nor/>
                            </m:rPr>
                            <a:rPr lang="en-US">
                              <a:latin typeface="Times New Roman" panose="02020603050405020304" pitchFamily="18" charset="0"/>
                              <a:cs typeface="Times New Roman" panose="02020603050405020304" pitchFamily="18" charset="0"/>
                            </a:rPr>
                            <m:t>cos</m:t>
                          </m:r>
                        </m:fName>
                        <m:e>
                          <m:r>
                            <m:rPr>
                              <m:nor/>
                            </m:rPr>
                            <a:rPr lang="en-US" i="1">
                              <a:latin typeface="Times New Roman" panose="02020603050405020304" pitchFamily="18" charset="0"/>
                              <a:ea typeface="Cambria Math" panose="02040503050406030204" pitchFamily="18" charset="0"/>
                              <a:cs typeface="Times New Roman" panose="02020603050405020304" pitchFamily="18" charset="0"/>
                            </a:rPr>
                            <m:t>θ</m:t>
                          </m:r>
                        </m:e>
                      </m:func>
                    </m:oMath>
                  </a14:m>
                  <a:r>
                    <a:rPr lang="en-SG" dirty="0">
                      <a:solidFill>
                        <a:schemeClr val="tx1"/>
                      </a:solidFill>
                      <a:latin typeface="Arial" panose="020B0604020202020204" pitchFamily="34" charset="0"/>
                      <a:cs typeface="Arial" panose="020B0604020202020204" pitchFamily="34" charset="0"/>
                    </a:rPr>
                    <a:t> positive</a:t>
                  </a:r>
                </a:p>
              </p:txBody>
            </p:sp>
          </mc:Choice>
          <mc:Fallback xmlns="">
            <p:sp>
              <p:nvSpPr>
                <p:cNvPr id="75" name="Rectangle 74"/>
                <p:cNvSpPr>
                  <a:spLocks noRot="1" noChangeAspect="1" noMove="1" noResize="1" noEditPoints="1" noAdjustHandles="1" noChangeArrowheads="1" noChangeShapeType="1" noTextEdit="1"/>
                </p:cNvSpPr>
                <p:nvPr/>
              </p:nvSpPr>
              <p:spPr>
                <a:xfrm>
                  <a:off x="7213786" y="5690929"/>
                  <a:ext cx="1491114" cy="369332"/>
                </a:xfrm>
                <a:prstGeom prst="rect">
                  <a:avLst/>
                </a:prstGeom>
                <a:blipFill rotWithShape="1">
                  <a:blip r:embed="rId9"/>
                  <a:stretch>
                    <a:fillRect t="-8333" r="-3265" b="-26667"/>
                  </a:stretch>
                </a:blipFill>
              </p:spPr>
              <p:txBody>
                <a:bodyPr/>
                <a:lstStyle/>
                <a:p>
                  <a:r>
                    <a:rPr lang="en-GB">
                      <a:noFill/>
                    </a:rPr>
                    <a:t> </a:t>
                  </a:r>
                </a:p>
              </p:txBody>
            </p:sp>
          </mc:Fallback>
        </mc:AlternateContent>
      </p:grpSp>
      <p:grpSp>
        <p:nvGrpSpPr>
          <p:cNvPr id="10" name="Group 9"/>
          <p:cNvGrpSpPr/>
          <p:nvPr/>
        </p:nvGrpSpPr>
        <p:grpSpPr>
          <a:xfrm>
            <a:off x="5391135" y="1258291"/>
            <a:ext cx="3101032" cy="3853042"/>
            <a:chOff x="5391135" y="1258291"/>
            <a:chExt cx="3101032" cy="3853042"/>
          </a:xfrm>
        </p:grpSpPr>
        <p:sp>
          <p:nvSpPr>
            <p:cNvPr id="39" name="Arc 38"/>
            <p:cNvSpPr>
              <a:spLocks noChangeAspect="1"/>
            </p:cNvSpPr>
            <p:nvPr/>
          </p:nvSpPr>
          <p:spPr>
            <a:xfrm rot="16200000">
              <a:off x="5612167" y="2231333"/>
              <a:ext cx="2880000" cy="2880000"/>
            </a:xfrm>
            <a:prstGeom prst="arc">
              <a:avLst>
                <a:gd name="adj1" fmla="val 16199053"/>
                <a:gd name="adj2" fmla="val 284"/>
              </a:avLst>
            </a:prstGeom>
            <a:solidFill>
              <a:schemeClr val="accent3">
                <a:lumMod val="40000"/>
                <a:lumOff val="60000"/>
              </a:schemeClr>
            </a:solidFill>
            <a:ln w="19050">
              <a:noFill/>
              <a:headEnd type="none" w="lg" len="lg"/>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latin typeface="Arial" panose="020B0604020202020204" pitchFamily="34" charset="0"/>
                <a:cs typeface="Arial" panose="020B0604020202020204" pitchFamily="34" charset="0"/>
              </a:endParaRPr>
            </a:p>
          </p:txBody>
        </p:sp>
        <p:sp>
          <p:nvSpPr>
            <p:cNvPr id="52" name="TextBox 51"/>
            <p:cNvSpPr txBox="1"/>
            <p:nvPr/>
          </p:nvSpPr>
          <p:spPr>
            <a:xfrm>
              <a:off x="5845600" y="3254022"/>
              <a:ext cx="1131721" cy="369332"/>
            </a:xfrm>
            <a:prstGeom prst="rect">
              <a:avLst/>
            </a:prstGeom>
            <a:noFill/>
          </p:spPr>
          <p:txBody>
            <a:bodyPr wrap="none" lIns="0" tIns="0" rIns="0" bIns="0" rtlCol="0">
              <a:spAutoFit/>
            </a:bodyPr>
            <a:lstStyle/>
            <a:p>
              <a:pPr algn="ctr">
                <a:lnSpc>
                  <a:spcPct val="150000"/>
                </a:lnSpc>
              </a:pPr>
              <a:r>
                <a:rPr lang="en-US" sz="1600" dirty="0">
                  <a:solidFill>
                    <a:srgbClr val="00B050"/>
                  </a:solidFill>
                  <a:latin typeface="Arial" panose="020B0604020202020204" pitchFamily="34" charset="0"/>
                  <a:ea typeface="Cambria Math" panose="02040503050406030204" pitchFamily="18" charset="0"/>
                  <a:cs typeface="Arial" panose="020B0604020202020204" pitchFamily="34" charset="0"/>
                </a:rPr>
                <a:t>2</a:t>
              </a:r>
              <a:r>
                <a:rPr lang="en-US" sz="1600" baseline="30000" dirty="0">
                  <a:solidFill>
                    <a:srgbClr val="00B050"/>
                  </a:solidFill>
                  <a:latin typeface="Arial" panose="020B0604020202020204" pitchFamily="34" charset="0"/>
                  <a:ea typeface="Cambria Math" panose="02040503050406030204" pitchFamily="18" charset="0"/>
                  <a:cs typeface="Arial" panose="020B0604020202020204" pitchFamily="34" charset="0"/>
                </a:rPr>
                <a:t>nd</a:t>
              </a:r>
              <a:r>
                <a:rPr lang="en-US" sz="1600" dirty="0">
                  <a:solidFill>
                    <a:srgbClr val="00B050"/>
                  </a:solidFill>
                  <a:latin typeface="Arial" panose="020B0604020202020204" pitchFamily="34" charset="0"/>
                  <a:ea typeface="Cambria Math" panose="02040503050406030204" pitchFamily="18" charset="0"/>
                  <a:cs typeface="Arial" panose="020B0604020202020204" pitchFamily="34" charset="0"/>
                </a:rPr>
                <a:t> quadrant</a:t>
              </a:r>
            </a:p>
          </p:txBody>
        </p:sp>
        <mc:AlternateContent xmlns:mc="http://schemas.openxmlformats.org/markup-compatibility/2006" xmlns:a14="http://schemas.microsoft.com/office/drawing/2010/main">
          <mc:Choice Requires="a14">
            <p:sp>
              <p:nvSpPr>
                <p:cNvPr id="76" name="Rectangle 75"/>
                <p:cNvSpPr/>
                <p:nvPr/>
              </p:nvSpPr>
              <p:spPr>
                <a:xfrm>
                  <a:off x="5391135" y="1258291"/>
                  <a:ext cx="1452642" cy="369332"/>
                </a:xfrm>
                <a:prstGeom prst="rect">
                  <a:avLst/>
                </a:prstGeom>
                <a:solidFill>
                  <a:schemeClr val="tx2">
                    <a:lumMod val="20000"/>
                    <a:lumOff val="80000"/>
                  </a:schemeClr>
                </a:solidFill>
              </p:spPr>
              <p:txBody>
                <a:bodyPr wrap="none">
                  <a:spAutoFit/>
                </a:bodyPr>
                <a:lstStyle/>
                <a:p>
                  <a14:m>
                    <m:oMath xmlns:m="http://schemas.openxmlformats.org/officeDocument/2006/math">
                      <m:func>
                        <m:funcPr>
                          <m:ctrlPr>
                            <a:rPr lang="en-SG" i="1">
                              <a:latin typeface="Cambria Math" panose="02040503050406030204" pitchFamily="18" charset="0"/>
                            </a:rPr>
                          </m:ctrlPr>
                        </m:funcPr>
                        <m:fName>
                          <m:r>
                            <m:rPr>
                              <m:nor/>
                            </m:rPr>
                            <a:rPr lang="en-US">
                              <a:latin typeface="Times New Roman" panose="02020603050405020304" pitchFamily="18" charset="0"/>
                              <a:cs typeface="Times New Roman" panose="02020603050405020304" pitchFamily="18" charset="0"/>
                            </a:rPr>
                            <m:t>sin</m:t>
                          </m:r>
                        </m:fName>
                        <m:e>
                          <m:r>
                            <m:rPr>
                              <m:nor/>
                            </m:rPr>
                            <a:rPr lang="en-US" i="1">
                              <a:latin typeface="Times New Roman" panose="02020603050405020304" pitchFamily="18" charset="0"/>
                              <a:ea typeface="Cambria Math" panose="02040503050406030204" pitchFamily="18" charset="0"/>
                              <a:cs typeface="Times New Roman" panose="02020603050405020304" pitchFamily="18" charset="0"/>
                            </a:rPr>
                            <m:t>θ</m:t>
                          </m:r>
                        </m:e>
                      </m:func>
                    </m:oMath>
                  </a14:m>
                  <a:r>
                    <a:rPr lang="en-SG" dirty="0">
                      <a:solidFill>
                        <a:schemeClr val="tx1"/>
                      </a:solidFill>
                      <a:latin typeface="Arial" panose="020B0604020202020204" pitchFamily="34" charset="0"/>
                      <a:cs typeface="Arial" panose="020B0604020202020204" pitchFamily="34" charset="0"/>
                    </a:rPr>
                    <a:t> positive</a:t>
                  </a:r>
                </a:p>
              </p:txBody>
            </p:sp>
          </mc:Choice>
          <mc:Fallback xmlns="">
            <p:sp>
              <p:nvSpPr>
                <p:cNvPr id="76" name="Rectangle 75"/>
                <p:cNvSpPr>
                  <a:spLocks noRot="1" noChangeAspect="1" noMove="1" noResize="1" noEditPoints="1" noAdjustHandles="1" noChangeArrowheads="1" noChangeShapeType="1" noTextEdit="1"/>
                </p:cNvSpPr>
                <p:nvPr/>
              </p:nvSpPr>
              <p:spPr>
                <a:xfrm>
                  <a:off x="5391135" y="1258291"/>
                  <a:ext cx="1452642" cy="369332"/>
                </a:xfrm>
                <a:prstGeom prst="rect">
                  <a:avLst/>
                </a:prstGeom>
                <a:blipFill rotWithShape="1">
                  <a:blip r:embed="rId10"/>
                  <a:stretch>
                    <a:fillRect t="-8197" r="-2929"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5391135" y="1627000"/>
                  <a:ext cx="1580882" cy="369332"/>
                </a:xfrm>
                <a:prstGeom prst="rect">
                  <a:avLst/>
                </a:prstGeom>
                <a:solidFill>
                  <a:schemeClr val="accent2">
                    <a:lumMod val="20000"/>
                    <a:lumOff val="80000"/>
                  </a:schemeClr>
                </a:solidFill>
              </p:spPr>
              <p:txBody>
                <a:bodyPr wrap="none">
                  <a:spAutoFit/>
                </a:bodyPr>
                <a:lstStyle/>
                <a:p>
                  <a14:m>
                    <m:oMath xmlns:m="http://schemas.openxmlformats.org/officeDocument/2006/math">
                      <m:func>
                        <m:funcPr>
                          <m:ctrlPr>
                            <a:rPr lang="en-SG" i="1">
                              <a:latin typeface="Cambria Math" panose="02040503050406030204" pitchFamily="18" charset="0"/>
                            </a:rPr>
                          </m:ctrlPr>
                        </m:funcPr>
                        <m:fName>
                          <m:r>
                            <m:rPr>
                              <m:nor/>
                            </m:rPr>
                            <a:rPr lang="en-US">
                              <a:latin typeface="Times New Roman" panose="02020603050405020304" pitchFamily="18" charset="0"/>
                              <a:cs typeface="Times New Roman" panose="02020603050405020304" pitchFamily="18" charset="0"/>
                            </a:rPr>
                            <m:t>cos</m:t>
                          </m:r>
                        </m:fName>
                        <m:e>
                          <m:r>
                            <m:rPr>
                              <m:nor/>
                            </m:rPr>
                            <a:rPr lang="en-US" i="1">
                              <a:latin typeface="Times New Roman" panose="02020603050405020304" pitchFamily="18" charset="0"/>
                              <a:ea typeface="Cambria Math" panose="02040503050406030204" pitchFamily="18" charset="0"/>
                              <a:cs typeface="Times New Roman" panose="02020603050405020304" pitchFamily="18" charset="0"/>
                            </a:rPr>
                            <m:t>θ</m:t>
                          </m:r>
                        </m:e>
                      </m:func>
                    </m:oMath>
                  </a14:m>
                  <a:r>
                    <a:rPr lang="en-SG" dirty="0">
                      <a:solidFill>
                        <a:schemeClr val="tx1"/>
                      </a:solidFill>
                      <a:latin typeface="Arial" panose="020B0604020202020204" pitchFamily="34" charset="0"/>
                      <a:cs typeface="Arial" panose="020B0604020202020204" pitchFamily="34" charset="0"/>
                    </a:rPr>
                    <a:t> negative</a:t>
                  </a:r>
                </a:p>
              </p:txBody>
            </p:sp>
          </mc:Choice>
          <mc:Fallback xmlns="">
            <p:sp>
              <p:nvSpPr>
                <p:cNvPr id="77" name="Rectangle 76"/>
                <p:cNvSpPr>
                  <a:spLocks noRot="1" noChangeAspect="1" noMove="1" noResize="1" noEditPoints="1" noAdjustHandles="1" noChangeArrowheads="1" noChangeShapeType="1" noTextEdit="1"/>
                </p:cNvSpPr>
                <p:nvPr/>
              </p:nvSpPr>
              <p:spPr>
                <a:xfrm>
                  <a:off x="5391135" y="1627000"/>
                  <a:ext cx="1580882" cy="369332"/>
                </a:xfrm>
                <a:prstGeom prst="rect">
                  <a:avLst/>
                </a:prstGeom>
                <a:blipFill rotWithShape="1">
                  <a:blip r:embed="rId11"/>
                  <a:stretch>
                    <a:fillRect t="-8333" r="-2308" b="-26667"/>
                  </a:stretch>
                </a:blipFill>
              </p:spPr>
              <p:txBody>
                <a:bodyPr/>
                <a:lstStyle/>
                <a:p>
                  <a:r>
                    <a:rPr lang="en-GB">
                      <a:noFill/>
                    </a:rPr>
                    <a:t> </a:t>
                  </a:r>
                </a:p>
              </p:txBody>
            </p:sp>
          </mc:Fallback>
        </mc:AlternateContent>
      </p:grpSp>
      <p:grpSp>
        <p:nvGrpSpPr>
          <p:cNvPr id="11" name="Group 10"/>
          <p:cNvGrpSpPr/>
          <p:nvPr/>
        </p:nvGrpSpPr>
        <p:grpSpPr>
          <a:xfrm>
            <a:off x="5391135" y="2230362"/>
            <a:ext cx="3100047" cy="3830522"/>
            <a:chOff x="5391135" y="2230362"/>
            <a:chExt cx="3100047" cy="3830522"/>
          </a:xfrm>
        </p:grpSpPr>
        <p:sp>
          <p:nvSpPr>
            <p:cNvPr id="42" name="Arc 41"/>
            <p:cNvSpPr>
              <a:spLocks noChangeAspect="1"/>
            </p:cNvSpPr>
            <p:nvPr/>
          </p:nvSpPr>
          <p:spPr>
            <a:xfrm rot="10800000">
              <a:off x="5611182" y="2230362"/>
              <a:ext cx="2880000" cy="2880000"/>
            </a:xfrm>
            <a:prstGeom prst="arc">
              <a:avLst>
                <a:gd name="adj1" fmla="val 16199053"/>
                <a:gd name="adj2" fmla="val 284"/>
              </a:avLst>
            </a:prstGeom>
            <a:solidFill>
              <a:schemeClr val="accent2">
                <a:lumMod val="20000"/>
                <a:lumOff val="80000"/>
              </a:schemeClr>
            </a:solidFill>
            <a:ln w="19050">
              <a:noFill/>
              <a:headEnd type="none" w="lg" len="lg"/>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latin typeface="Arial" panose="020B0604020202020204" pitchFamily="34" charset="0"/>
                <a:cs typeface="Arial" panose="020B0604020202020204" pitchFamily="34" charset="0"/>
              </a:endParaRPr>
            </a:p>
          </p:txBody>
        </p:sp>
        <p:sp>
          <p:nvSpPr>
            <p:cNvPr id="54" name="TextBox 53"/>
            <p:cNvSpPr txBox="1"/>
            <p:nvPr/>
          </p:nvSpPr>
          <p:spPr>
            <a:xfrm>
              <a:off x="5847876" y="3670362"/>
              <a:ext cx="1101264" cy="369332"/>
            </a:xfrm>
            <a:prstGeom prst="rect">
              <a:avLst/>
            </a:prstGeom>
            <a:noFill/>
          </p:spPr>
          <p:txBody>
            <a:bodyPr wrap="none" lIns="0" tIns="0" rIns="0" bIns="0" rtlCol="0">
              <a:spAutoFit/>
            </a:bodyPr>
            <a:lstStyle/>
            <a:p>
              <a:pPr algn="ctr">
                <a:lnSpc>
                  <a:spcPct val="150000"/>
                </a:lnSpc>
              </a:pPr>
              <a:r>
                <a:rPr lang="en-US" sz="1600" dirty="0">
                  <a:solidFill>
                    <a:srgbClr val="FF0000"/>
                  </a:solidFill>
                  <a:latin typeface="Arial" panose="020B0604020202020204" pitchFamily="34" charset="0"/>
                  <a:ea typeface="Cambria Math" panose="02040503050406030204" pitchFamily="18" charset="0"/>
                  <a:cs typeface="Arial" panose="020B0604020202020204" pitchFamily="34" charset="0"/>
                </a:rPr>
                <a:t>3</a:t>
              </a:r>
              <a:r>
                <a:rPr lang="en-US" sz="1600" baseline="30000" dirty="0">
                  <a:solidFill>
                    <a:srgbClr val="FF0000"/>
                  </a:solidFill>
                  <a:latin typeface="Arial" panose="020B0604020202020204" pitchFamily="34" charset="0"/>
                  <a:ea typeface="Cambria Math" panose="02040503050406030204" pitchFamily="18" charset="0"/>
                  <a:cs typeface="Arial" panose="020B0604020202020204" pitchFamily="34" charset="0"/>
                </a:rPr>
                <a:t>rd</a:t>
              </a:r>
              <a:r>
                <a:rPr lang="en-US" sz="1600" dirty="0">
                  <a:solidFill>
                    <a:srgbClr val="FF0000"/>
                  </a:solidFill>
                  <a:latin typeface="Arial" panose="020B0604020202020204" pitchFamily="34" charset="0"/>
                  <a:ea typeface="Cambria Math" panose="02040503050406030204" pitchFamily="18" charset="0"/>
                  <a:cs typeface="Arial" panose="020B0604020202020204" pitchFamily="34" charset="0"/>
                </a:rPr>
                <a:t> quadrant</a:t>
              </a:r>
            </a:p>
          </p:txBody>
        </p:sp>
        <mc:AlternateContent xmlns:mc="http://schemas.openxmlformats.org/markup-compatibility/2006" xmlns:a14="http://schemas.microsoft.com/office/drawing/2010/main">
          <mc:Choice Requires="a14">
            <p:sp>
              <p:nvSpPr>
                <p:cNvPr id="78" name="Rectangle 77"/>
                <p:cNvSpPr/>
                <p:nvPr/>
              </p:nvSpPr>
              <p:spPr>
                <a:xfrm>
                  <a:off x="5391135" y="5322220"/>
                  <a:ext cx="1587614" cy="369332"/>
                </a:xfrm>
                <a:prstGeom prst="rect">
                  <a:avLst/>
                </a:prstGeom>
                <a:solidFill>
                  <a:schemeClr val="accent2">
                    <a:lumMod val="20000"/>
                    <a:lumOff val="80000"/>
                  </a:schemeClr>
                </a:solidFill>
              </p:spPr>
              <p:txBody>
                <a:bodyPr wrap="none">
                  <a:spAutoFit/>
                </a:bodyPr>
                <a:lstStyle/>
                <a:p>
                  <a14:m>
                    <m:oMath xmlns:m="http://schemas.openxmlformats.org/officeDocument/2006/math">
                      <m:func>
                        <m:funcPr>
                          <m:ctrlPr>
                            <a:rPr lang="en-SG" i="1" smtClean="0">
                              <a:solidFill>
                                <a:schemeClr val="tx1"/>
                              </a:solidFill>
                              <a:latin typeface="Cambria Math" panose="02040503050406030204" pitchFamily="18" charset="0"/>
                            </a:rPr>
                          </m:ctrlPr>
                        </m:funcPr>
                        <m:fName>
                          <m:r>
                            <m:rPr>
                              <m:nor/>
                            </m:rPr>
                            <a:rPr lang="en-US" i="0">
                              <a:solidFill>
                                <a:schemeClr val="tx1"/>
                              </a:solidFill>
                              <a:latin typeface="Times New Roman" panose="02020603050405020304" pitchFamily="18" charset="0"/>
                              <a:cs typeface="Times New Roman" panose="02020603050405020304" pitchFamily="18" charset="0"/>
                            </a:rPr>
                            <m:t>sin</m:t>
                          </m:r>
                        </m:fName>
                        <m:e>
                          <m:r>
                            <m:rPr>
                              <m:nor/>
                            </m:rPr>
                            <a:rPr lang="en-US" i="1">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m:t>θ</m:t>
                          </m:r>
                        </m:e>
                      </m:func>
                    </m:oMath>
                  </a14:m>
                  <a:r>
                    <a:rPr lang="en-SG" dirty="0">
                      <a:solidFill>
                        <a:schemeClr val="tx1"/>
                      </a:solidFill>
                      <a:latin typeface="Arial" panose="020B0604020202020204" pitchFamily="34" charset="0"/>
                      <a:cs typeface="Arial" panose="020B0604020202020204" pitchFamily="34" charset="0"/>
                    </a:rPr>
                    <a:t> negative</a:t>
                  </a:r>
                </a:p>
              </p:txBody>
            </p:sp>
          </mc:Choice>
          <mc:Fallback xmlns="">
            <p:sp>
              <p:nvSpPr>
                <p:cNvPr id="78" name="Rectangle 77"/>
                <p:cNvSpPr>
                  <a:spLocks noRot="1" noChangeAspect="1" noMove="1" noResize="1" noEditPoints="1" noAdjustHandles="1" noChangeArrowheads="1" noChangeShapeType="1" noTextEdit="1"/>
                </p:cNvSpPr>
                <p:nvPr/>
              </p:nvSpPr>
              <p:spPr>
                <a:xfrm>
                  <a:off x="5391135" y="5322220"/>
                  <a:ext cx="1587614" cy="369332"/>
                </a:xfrm>
                <a:prstGeom prst="rect">
                  <a:avLst/>
                </a:prstGeom>
                <a:blipFill rotWithShape="1">
                  <a:blip r:embed="rId12"/>
                  <a:stretch>
                    <a:fillRect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391135" y="5691552"/>
                  <a:ext cx="1618072" cy="369332"/>
                </a:xfrm>
                <a:prstGeom prst="rect">
                  <a:avLst/>
                </a:prstGeom>
                <a:solidFill>
                  <a:schemeClr val="accent2">
                    <a:lumMod val="20000"/>
                    <a:lumOff val="80000"/>
                  </a:schemeClr>
                </a:solidFill>
              </p:spPr>
              <p:txBody>
                <a:bodyPr wrap="none">
                  <a:spAutoFit/>
                </a:bodyPr>
                <a:lstStyle/>
                <a:p>
                  <a14:m>
                    <m:oMath xmlns:m="http://schemas.openxmlformats.org/officeDocument/2006/math">
                      <m:func>
                        <m:funcPr>
                          <m:ctrlPr>
                            <a:rPr lang="en-SG" i="1" smtClean="0">
                              <a:solidFill>
                                <a:schemeClr val="tx1"/>
                              </a:solidFill>
                              <a:latin typeface="Cambria Math" panose="02040503050406030204" pitchFamily="18" charset="0"/>
                            </a:rPr>
                          </m:ctrlPr>
                        </m:funcPr>
                        <m:fName>
                          <m:r>
                            <m:rPr>
                              <m:nor/>
                            </m:rPr>
                            <a:rPr lang="en-US" b="0" i="0" smtClean="0">
                              <a:solidFill>
                                <a:schemeClr val="tx1"/>
                              </a:solidFill>
                              <a:latin typeface="Times New Roman" panose="02020603050405020304" pitchFamily="18" charset="0"/>
                              <a:cs typeface="Times New Roman" panose="02020603050405020304" pitchFamily="18" charset="0"/>
                            </a:rPr>
                            <m:t>cos</m:t>
                          </m:r>
                        </m:fName>
                        <m:e>
                          <m:r>
                            <m:rPr>
                              <m:nor/>
                            </m:rPr>
                            <a:rPr lang="en-US" i="1">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m:t>θ</m:t>
                          </m:r>
                        </m:e>
                      </m:func>
                    </m:oMath>
                  </a14:m>
                  <a:r>
                    <a:rPr lang="en-SG" dirty="0">
                      <a:solidFill>
                        <a:schemeClr val="tx1"/>
                      </a:solidFill>
                      <a:latin typeface="Arial" panose="020B0604020202020204" pitchFamily="34" charset="0"/>
                      <a:cs typeface="Arial" panose="020B0604020202020204" pitchFamily="34" charset="0"/>
                    </a:rPr>
                    <a:t> negative</a:t>
                  </a:r>
                </a:p>
              </p:txBody>
            </p:sp>
          </mc:Choice>
          <mc:Fallback xmlns="">
            <p:sp>
              <p:nvSpPr>
                <p:cNvPr id="79" name="Rectangle 78"/>
                <p:cNvSpPr>
                  <a:spLocks noRot="1" noChangeAspect="1" noMove="1" noResize="1" noEditPoints="1" noAdjustHandles="1" noChangeArrowheads="1" noChangeShapeType="1" noTextEdit="1"/>
                </p:cNvSpPr>
                <p:nvPr/>
              </p:nvSpPr>
              <p:spPr>
                <a:xfrm>
                  <a:off x="5391135" y="5691552"/>
                  <a:ext cx="1618072" cy="369332"/>
                </a:xfrm>
                <a:prstGeom prst="rect">
                  <a:avLst/>
                </a:prstGeom>
                <a:blipFill rotWithShape="1">
                  <a:blip r:embed="rId13"/>
                  <a:stretch>
                    <a:fillRect t="-8333" b="-26667"/>
                  </a:stretch>
                </a:blipFill>
              </p:spPr>
              <p:txBody>
                <a:bodyPr/>
                <a:lstStyle/>
                <a:p>
                  <a:r>
                    <a:rPr lang="en-GB">
                      <a:noFill/>
                    </a:rPr>
                    <a:t> </a:t>
                  </a:r>
                </a:p>
              </p:txBody>
            </p:sp>
          </mc:Fallback>
        </mc:AlternateContent>
      </p:grpSp>
      <p:grpSp>
        <p:nvGrpSpPr>
          <p:cNvPr id="8" name="Group 7"/>
          <p:cNvGrpSpPr/>
          <p:nvPr/>
        </p:nvGrpSpPr>
        <p:grpSpPr>
          <a:xfrm>
            <a:off x="5145495" y="1268628"/>
            <a:ext cx="3697925" cy="4788000"/>
            <a:chOff x="5145495" y="1268628"/>
            <a:chExt cx="3697925" cy="4788000"/>
          </a:xfrm>
        </p:grpSpPr>
        <p:cxnSp>
          <p:nvCxnSpPr>
            <p:cNvPr id="40" name="Straight Arrow Connector 39"/>
            <p:cNvCxnSpPr/>
            <p:nvPr/>
          </p:nvCxnSpPr>
          <p:spPr>
            <a:xfrm>
              <a:off x="5243420" y="3664274"/>
              <a:ext cx="3600000" cy="0"/>
            </a:xfrm>
            <a:prstGeom prst="straightConnector1">
              <a:avLst/>
            </a:prstGeom>
            <a:ln w="9525">
              <a:solidFill>
                <a:schemeClr val="bg1">
                  <a:lumMod val="50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16200000">
              <a:off x="4649420" y="3662628"/>
              <a:ext cx="4788000" cy="0"/>
            </a:xfrm>
            <a:prstGeom prst="straightConnector1">
              <a:avLst/>
            </a:prstGeom>
            <a:ln w="9525">
              <a:solidFill>
                <a:schemeClr val="bg1">
                  <a:lumMod val="50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47" name="Arc 46"/>
            <p:cNvSpPr>
              <a:spLocks noChangeAspect="1"/>
            </p:cNvSpPr>
            <p:nvPr/>
          </p:nvSpPr>
          <p:spPr>
            <a:xfrm>
              <a:off x="5612894" y="2221590"/>
              <a:ext cx="2880000" cy="2880000"/>
            </a:xfrm>
            <a:prstGeom prst="arc">
              <a:avLst>
                <a:gd name="adj1" fmla="val 31479"/>
                <a:gd name="adj2" fmla="val 0"/>
              </a:avLst>
            </a:prstGeom>
            <a:ln w="19050">
              <a:solidFill>
                <a:schemeClr val="tx1"/>
              </a:solidFill>
              <a:headEnd type="arrow" w="lg" len="lg"/>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latin typeface="Arial" panose="020B0604020202020204" pitchFamily="34" charset="0"/>
                <a:cs typeface="Arial" panose="020B0604020202020204" pitchFamily="34" charset="0"/>
              </a:endParaRPr>
            </a:p>
          </p:txBody>
        </p:sp>
        <p:sp>
          <p:nvSpPr>
            <p:cNvPr id="57" name="TextBox 56"/>
            <p:cNvSpPr txBox="1"/>
            <p:nvPr/>
          </p:nvSpPr>
          <p:spPr>
            <a:xfrm>
              <a:off x="8467694" y="3629490"/>
              <a:ext cx="322524"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sym typeface="Symbol"/>
                </a:rPr>
                <a:t>0</a:t>
              </a:r>
              <a:endParaRPr lang="en-SG" sz="1200" dirty="0">
                <a:solidFill>
                  <a:schemeClr val="tx1"/>
                </a:solidFill>
                <a:latin typeface="Arial" panose="020B0604020202020204" pitchFamily="34" charset="0"/>
                <a:cs typeface="Arial" panose="020B0604020202020204" pitchFamily="34" charset="0"/>
              </a:endParaRPr>
            </a:p>
          </p:txBody>
        </p:sp>
        <p:sp>
          <p:nvSpPr>
            <p:cNvPr id="45" name="TextBox 44"/>
            <p:cNvSpPr txBox="1"/>
            <p:nvPr/>
          </p:nvSpPr>
          <p:spPr>
            <a:xfrm>
              <a:off x="5145495" y="3429761"/>
              <a:ext cx="47641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sym typeface="Symbol"/>
                </a:rPr>
                <a:t>180</a:t>
              </a:r>
              <a:endParaRPr lang="en-SG" sz="1200" dirty="0">
                <a:latin typeface="Arial" panose="020B0604020202020204" pitchFamily="34" charset="0"/>
                <a:cs typeface="Arial" panose="020B0604020202020204" pitchFamily="34" charset="0"/>
              </a:endParaRPr>
            </a:p>
          </p:txBody>
        </p:sp>
        <p:sp>
          <p:nvSpPr>
            <p:cNvPr id="46" name="TextBox 45"/>
            <p:cNvSpPr txBox="1"/>
            <p:nvPr/>
          </p:nvSpPr>
          <p:spPr>
            <a:xfrm>
              <a:off x="6604710" y="5076745"/>
              <a:ext cx="47641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sym typeface="Symbol"/>
                </a:rPr>
                <a:t>270</a:t>
              </a:r>
              <a:endParaRPr lang="en-SG" sz="1200" dirty="0">
                <a:latin typeface="Arial" panose="020B0604020202020204" pitchFamily="34" charset="0"/>
                <a:cs typeface="Arial" panose="020B0604020202020204" pitchFamily="34" charset="0"/>
              </a:endParaRPr>
            </a:p>
          </p:txBody>
        </p:sp>
        <p:sp>
          <p:nvSpPr>
            <p:cNvPr id="48" name="TextBox 47"/>
            <p:cNvSpPr txBox="1"/>
            <p:nvPr/>
          </p:nvSpPr>
          <p:spPr>
            <a:xfrm>
              <a:off x="6973255" y="1992906"/>
              <a:ext cx="399468"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sym typeface="Symbol"/>
                </a:rPr>
                <a:t>90</a:t>
              </a:r>
              <a:endParaRPr lang="en-SG" sz="1200" dirty="0">
                <a:latin typeface="Arial" panose="020B0604020202020204" pitchFamily="34" charset="0"/>
                <a:cs typeface="Arial" panose="020B0604020202020204" pitchFamily="34" charset="0"/>
              </a:endParaRPr>
            </a:p>
          </p:txBody>
        </p:sp>
      </p:grpSp>
      <p:grpSp>
        <p:nvGrpSpPr>
          <p:cNvPr id="7" name="Group 6"/>
          <p:cNvGrpSpPr/>
          <p:nvPr/>
        </p:nvGrpSpPr>
        <p:grpSpPr>
          <a:xfrm>
            <a:off x="256432" y="1033109"/>
            <a:ext cx="5468604" cy="2596381"/>
            <a:chOff x="270080" y="1033109"/>
            <a:chExt cx="5468604" cy="2596381"/>
          </a:xfrm>
        </p:grpSpPr>
        <p:graphicFrame>
          <p:nvGraphicFramePr>
            <p:cNvPr id="5" name="Chart 4"/>
            <p:cNvGraphicFramePr>
              <a:graphicFrameLocks/>
            </p:cNvGraphicFramePr>
            <p:nvPr>
              <p:extLst>
                <p:ext uri="{D42A27DB-BD31-4B8C-83A1-F6EECF244321}">
                  <p14:modId xmlns:p14="http://schemas.microsoft.com/office/powerpoint/2010/main" val="1572746554"/>
                </p:ext>
              </p:extLst>
            </p:nvPr>
          </p:nvGraphicFramePr>
          <p:xfrm>
            <a:off x="270080" y="1109490"/>
            <a:ext cx="5040000" cy="2520000"/>
          </p:xfrm>
          <a:graphic>
            <a:graphicData uri="http://schemas.openxmlformats.org/drawingml/2006/chart">
              <c:chart xmlns:c="http://schemas.openxmlformats.org/drawingml/2006/chart" xmlns:r="http://schemas.openxmlformats.org/officeDocument/2006/relationships" r:id="rId14"/>
            </a:graphicData>
          </a:graphic>
        </p:graphicFrame>
        <p:sp>
          <p:nvSpPr>
            <p:cNvPr id="59" name="TextBox 58"/>
            <p:cNvSpPr txBox="1"/>
            <p:nvPr/>
          </p:nvSpPr>
          <p:spPr>
            <a:xfrm>
              <a:off x="649723" y="1033109"/>
              <a:ext cx="9137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y</a:t>
              </a:r>
            </a:p>
          </p:txBody>
        </p:sp>
        <p:sp>
          <p:nvSpPr>
            <p:cNvPr id="61" name="TextBox 60"/>
            <p:cNvSpPr txBox="1"/>
            <p:nvPr/>
          </p:nvSpPr>
          <p:spPr>
            <a:xfrm>
              <a:off x="5090903" y="2266809"/>
              <a:ext cx="647781" cy="246221"/>
            </a:xfrm>
            <a:prstGeom prst="rect">
              <a:avLst/>
            </a:prstGeom>
            <a:noFill/>
          </p:spPr>
          <p:txBody>
            <a:bodyPr wrap="square" lIns="0" tIns="0" rIns="0" bIns="0" rtlCol="0">
              <a:spAutoFit/>
            </a:bodyPr>
            <a:lstStyle/>
            <a:p>
              <a:r>
                <a:rPr lang="en-US" sz="1600" i="1" dirty="0">
                  <a:latin typeface="Times New Roman" panose="02020603050405020304" pitchFamily="18" charset="0"/>
                  <a:cs typeface="Times New Roman" panose="02020603050405020304" pitchFamily="18" charset="0"/>
                  <a:sym typeface="Symbol"/>
                </a:rPr>
                <a:t> </a:t>
              </a:r>
              <a:r>
                <a:rPr lang="en-SG"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sym typeface="Symbol"/>
                </a:rPr>
                <a:t>)</a:t>
              </a:r>
              <a:endParaRPr lang="en-SG" sz="1600" dirty="0">
                <a:latin typeface="Times New Roman" panose="02020603050405020304" pitchFamily="18" charset="0"/>
                <a:cs typeface="Times New Roman" panose="02020603050405020304" pitchFamily="18" charset="0"/>
              </a:endParaRPr>
            </a:p>
          </p:txBody>
        </p:sp>
      </p:grpSp>
      <p:grpSp>
        <p:nvGrpSpPr>
          <p:cNvPr id="13" name="Group 12"/>
          <p:cNvGrpSpPr/>
          <p:nvPr/>
        </p:nvGrpSpPr>
        <p:grpSpPr>
          <a:xfrm>
            <a:off x="256432" y="3589444"/>
            <a:ext cx="5480029" cy="2607996"/>
            <a:chOff x="270080" y="3589444"/>
            <a:chExt cx="5480029" cy="2607996"/>
          </a:xfrm>
        </p:grpSpPr>
        <p:graphicFrame>
          <p:nvGraphicFramePr>
            <p:cNvPr id="6" name="Chart 5"/>
            <p:cNvGraphicFramePr>
              <a:graphicFrameLocks/>
            </p:cNvGraphicFramePr>
            <p:nvPr>
              <p:extLst>
                <p:ext uri="{D42A27DB-BD31-4B8C-83A1-F6EECF244321}">
                  <p14:modId xmlns:p14="http://schemas.microsoft.com/office/powerpoint/2010/main" val="2531542606"/>
                </p:ext>
              </p:extLst>
            </p:nvPr>
          </p:nvGraphicFramePr>
          <p:xfrm>
            <a:off x="270080" y="3677440"/>
            <a:ext cx="5040000" cy="2520000"/>
          </p:xfrm>
          <a:graphic>
            <a:graphicData uri="http://schemas.openxmlformats.org/drawingml/2006/chart">
              <c:chart xmlns:c="http://schemas.openxmlformats.org/drawingml/2006/chart" xmlns:r="http://schemas.openxmlformats.org/officeDocument/2006/relationships" r:id="rId15"/>
            </a:graphicData>
          </a:graphic>
        </p:graphicFrame>
        <p:sp>
          <p:nvSpPr>
            <p:cNvPr id="62" name="TextBox 61"/>
            <p:cNvSpPr txBox="1"/>
            <p:nvPr/>
          </p:nvSpPr>
          <p:spPr>
            <a:xfrm>
              <a:off x="617093" y="3589444"/>
              <a:ext cx="9137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y</a:t>
              </a:r>
            </a:p>
          </p:txBody>
        </p:sp>
        <p:sp>
          <p:nvSpPr>
            <p:cNvPr id="63" name="TextBox 62"/>
            <p:cNvSpPr txBox="1"/>
            <p:nvPr/>
          </p:nvSpPr>
          <p:spPr>
            <a:xfrm>
              <a:off x="5102328" y="4824168"/>
              <a:ext cx="647781" cy="246221"/>
            </a:xfrm>
            <a:prstGeom prst="rect">
              <a:avLst/>
            </a:prstGeom>
            <a:noFill/>
          </p:spPr>
          <p:txBody>
            <a:bodyPr wrap="square" lIns="0" tIns="0" rIns="0" bIns="0" rtlCol="0">
              <a:spAutoFit/>
            </a:bodyPr>
            <a:lstStyle/>
            <a:p>
              <a:r>
                <a:rPr lang="en-US" sz="1600" i="1" dirty="0">
                  <a:latin typeface="Times New Roman" panose="02020603050405020304" pitchFamily="18" charset="0"/>
                  <a:cs typeface="Times New Roman" panose="02020603050405020304" pitchFamily="18" charset="0"/>
                  <a:sym typeface="Symbol"/>
                </a:rPr>
                <a:t> </a:t>
              </a:r>
              <a:r>
                <a:rPr lang="en-SG"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sym typeface="Symbol"/>
                </a:rPr>
                <a:t>)</a:t>
              </a:r>
              <a:endParaRPr lang="en-SG"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45088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5" grpId="0" animBg="1"/>
      <p:bldP spid="34" grpId="0" animBg="1"/>
      <p:bldP spid="32" grpId="0" animBg="1"/>
      <p:bldP spid="4" grpId="0" animBg="1"/>
      <p:bldP spid="24" grpId="0"/>
      <p:bldP spid="25" grpId="0"/>
      <p:bldP spid="26" grpId="0"/>
      <p:bldP spid="27" grpId="0"/>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Scenario</a:t>
            </a:r>
            <a:endParaRPr lang="en-GB" dirty="0"/>
          </a:p>
        </p:txBody>
      </p:sp>
      <p:sp>
        <p:nvSpPr>
          <p:cNvPr id="4" name="Content Placeholder 3"/>
          <p:cNvSpPr>
            <a:spLocks noGrp="1"/>
          </p:cNvSpPr>
          <p:nvPr>
            <p:ph sz="quarter" idx="13"/>
          </p:nvPr>
        </p:nvSpPr>
        <p:spPr>
          <a:prstGeom prst="rect">
            <a:avLst/>
          </a:prstGeom>
        </p:spPr>
        <p:txBody>
          <a:bodyPr/>
          <a:lstStyle/>
          <a:p>
            <a:r>
              <a:rPr lang="en-SG" sz="2400" dirty="0"/>
              <a:t>One of the traditional functions of a water wheel is for irrigation purposes. </a:t>
            </a:r>
          </a:p>
          <a:p>
            <a:r>
              <a:rPr lang="en-SG" sz="2400" dirty="0"/>
              <a:t>Usually, a water wheel is slung with many buckets so that it can carry water from a flowing river to an elevated and dry area where crops are grown and require irrigation.</a:t>
            </a:r>
          </a:p>
          <a:p>
            <a:r>
              <a:rPr lang="en-SG" sz="2400" dirty="0"/>
              <a:t>You can view a water wheel in action here:</a:t>
            </a:r>
          </a:p>
          <a:p>
            <a:pPr marL="0" indent="0">
              <a:buNone/>
            </a:pPr>
            <a:r>
              <a:rPr lang="en-SG" sz="2000" dirty="0">
                <a:hlinkClick r:id="rId2"/>
              </a:rPr>
              <a:t>http://www.youtube.com/watch?v=z6JT1JJcSIw&amp;feature=related</a:t>
            </a:r>
            <a:r>
              <a:rPr lang="en-SG" sz="2000" dirty="0"/>
              <a:t> </a:t>
            </a:r>
          </a:p>
          <a:p>
            <a:endParaRPr lang="en-SG" sz="2400" dirty="0"/>
          </a:p>
        </p:txBody>
      </p:sp>
      <p:pic>
        <p:nvPicPr>
          <p:cNvPr id="9" name="Picture 8" descr="persian_water_wheel.jpg"/>
          <p:cNvPicPr>
            <a:picLocks noChangeAspect="1"/>
          </p:cNvPicPr>
          <p:nvPr/>
        </p:nvPicPr>
        <p:blipFill>
          <a:blip r:embed="rId3"/>
          <a:stretch>
            <a:fillRect/>
          </a:stretch>
        </p:blipFill>
        <p:spPr>
          <a:xfrm>
            <a:off x="5069711" y="4146930"/>
            <a:ext cx="3614760" cy="2711070"/>
          </a:xfrm>
          <a:prstGeom prst="rect">
            <a:avLst/>
          </a:prstGeom>
        </p:spPr>
      </p:pic>
    </p:spTree>
    <p:extLst>
      <p:ext uri="{BB962C8B-B14F-4D97-AF65-F5344CB8AC3E}">
        <p14:creationId xmlns:p14="http://schemas.microsoft.com/office/powerpoint/2010/main" val="1289913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616342" y="3515132"/>
            <a:ext cx="1273105" cy="584775"/>
          </a:xfrm>
          <a:prstGeom prst="rect">
            <a:avLst/>
          </a:prstGeom>
          <a:noFill/>
          <a:ln>
            <a:noFill/>
          </a:ln>
        </p:spPr>
        <p:txBody>
          <a:bodyPr wrap="none">
            <a:spAutoFit/>
          </a:bodyPr>
          <a:lstStyle/>
          <a:p>
            <a:pPr algn="ctr"/>
            <a:r>
              <a:rPr lang="en-US" sz="1600" dirty="0">
                <a:solidFill>
                  <a:srgbClr val="0000CC"/>
                </a:solidFill>
                <a:latin typeface="Arial" panose="020B0604020202020204" pitchFamily="34" charset="0"/>
                <a:cs typeface="Arial" panose="020B0604020202020204" pitchFamily="34" charset="0"/>
              </a:rPr>
              <a:t>1</a:t>
            </a:r>
            <a:r>
              <a:rPr lang="en-US" sz="1600" baseline="30000" dirty="0">
                <a:solidFill>
                  <a:srgbClr val="0000CC"/>
                </a:solidFill>
                <a:latin typeface="Arial" panose="020B0604020202020204" pitchFamily="34" charset="0"/>
                <a:cs typeface="Arial" panose="020B0604020202020204" pitchFamily="34" charset="0"/>
              </a:rPr>
              <a:t>st</a:t>
            </a:r>
            <a:r>
              <a:rPr lang="en-US" sz="1600" dirty="0">
                <a:solidFill>
                  <a:srgbClr val="0000CC"/>
                </a:solidFill>
                <a:latin typeface="Arial" panose="020B0604020202020204" pitchFamily="34" charset="0"/>
                <a:cs typeface="Arial" panose="020B0604020202020204" pitchFamily="34" charset="0"/>
              </a:rPr>
              <a:t> quadrant</a:t>
            </a:r>
          </a:p>
          <a:p>
            <a:pPr algn="ctr"/>
            <a:r>
              <a:rPr lang="en-SG" sz="1600" i="1" dirty="0">
                <a:solidFill>
                  <a:srgbClr val="0000CC"/>
                </a:solidFill>
                <a:latin typeface="Times New Roman" panose="02020603050405020304" pitchFamily="18" charset="0"/>
                <a:cs typeface="Times New Roman" panose="02020603050405020304" pitchFamily="18" charset="0"/>
                <a:sym typeface="Symbol"/>
              </a:rPr>
              <a:t></a:t>
            </a:r>
            <a:endParaRPr lang="en-SG" sz="1600" i="1" dirty="0">
              <a:solidFill>
                <a:srgbClr val="0000CC"/>
              </a:solidFill>
              <a:latin typeface="Times New Roman" panose="02020603050405020304" pitchFamily="18" charset="0"/>
              <a:cs typeface="Times New Roman" panose="02020603050405020304" pitchFamily="18" charset="0"/>
            </a:endParaRPr>
          </a:p>
        </p:txBody>
      </p:sp>
      <p:sp>
        <p:nvSpPr>
          <p:cNvPr id="25" name="Rectangle 24"/>
          <p:cNvSpPr/>
          <p:nvPr/>
        </p:nvSpPr>
        <p:spPr>
          <a:xfrm>
            <a:off x="3897002" y="3515132"/>
            <a:ext cx="1279516" cy="584775"/>
          </a:xfrm>
          <a:prstGeom prst="rect">
            <a:avLst/>
          </a:prstGeom>
          <a:noFill/>
          <a:ln>
            <a:noFill/>
          </a:ln>
        </p:spPr>
        <p:txBody>
          <a:bodyPr wrap="none">
            <a:spAutoFit/>
          </a:bodyPr>
          <a:lstStyle/>
          <a:p>
            <a:pPr algn="ctr"/>
            <a:r>
              <a:rPr lang="en-US" sz="1600" dirty="0">
                <a:solidFill>
                  <a:prstClr val="black"/>
                </a:solidFill>
                <a:latin typeface="Arial" panose="020B0604020202020204" pitchFamily="34" charset="0"/>
                <a:cs typeface="Arial" panose="020B0604020202020204" pitchFamily="34" charset="0"/>
              </a:rPr>
              <a:t>4</a:t>
            </a:r>
            <a:r>
              <a:rPr lang="en-US" sz="1600" baseline="30000" dirty="0">
                <a:solidFill>
                  <a:prstClr val="black"/>
                </a:solidFill>
                <a:latin typeface="Arial" panose="020B0604020202020204" pitchFamily="34" charset="0"/>
                <a:cs typeface="Arial" panose="020B0604020202020204" pitchFamily="34" charset="0"/>
              </a:rPr>
              <a:t>th</a:t>
            </a:r>
            <a:r>
              <a:rPr lang="en-US" sz="1600" dirty="0">
                <a:solidFill>
                  <a:prstClr val="black"/>
                </a:solidFill>
                <a:latin typeface="Arial" panose="020B0604020202020204" pitchFamily="34" charset="0"/>
                <a:cs typeface="Arial" panose="020B0604020202020204" pitchFamily="34" charset="0"/>
              </a:rPr>
              <a:t> quadrant</a:t>
            </a:r>
          </a:p>
          <a:p>
            <a:pPr algn="ctr"/>
            <a:r>
              <a:rPr lang="en-US" sz="1600" dirty="0">
                <a:latin typeface="Times New Roman" panose="02020603050405020304" pitchFamily="18" charset="0"/>
                <a:ea typeface="Cambria Math" panose="02040503050406030204" pitchFamily="18" charset="0"/>
                <a:cs typeface="Times New Roman" panose="02020603050405020304" pitchFamily="18" charset="0"/>
              </a:rPr>
              <a:t>360</a:t>
            </a:r>
            <a:r>
              <a:rPr lang="en-US" sz="1600" dirty="0">
                <a:latin typeface="Times New Roman" panose="02020603050405020304" pitchFamily="18" charset="0"/>
                <a:ea typeface="Cambria Math" panose="02040503050406030204" pitchFamily="18" charset="0"/>
                <a:cs typeface="Times New Roman" panose="02020603050405020304" pitchFamily="18" charset="0"/>
                <a:sym typeface="Symbol"/>
              </a:rPr>
              <a:t></a:t>
            </a:r>
            <a:r>
              <a:rPr lang="en-US" sz="1600" dirty="0">
                <a:latin typeface="Times New Roman" panose="02020603050405020304" pitchFamily="18" charset="0"/>
                <a:ea typeface="Cambria Math" panose="02040503050406030204" pitchFamily="18" charset="0"/>
                <a:cs typeface="Times New Roman" panose="02020603050405020304" pitchFamily="18" charset="0"/>
              </a:rPr>
              <a:t> – </a:t>
            </a:r>
            <a:r>
              <a:rPr lang="en-SG" sz="1600" i="1" dirty="0">
                <a:latin typeface="Times New Roman" panose="02020603050405020304" pitchFamily="18" charset="0"/>
                <a:cs typeface="Times New Roman" panose="02020603050405020304" pitchFamily="18" charset="0"/>
                <a:sym typeface="Symbol"/>
              </a:rPr>
              <a:t></a:t>
            </a:r>
            <a:endParaRPr lang="en-SG" sz="1600" i="1" dirty="0">
              <a:latin typeface="Times New Roman" panose="02020603050405020304" pitchFamily="18" charset="0"/>
              <a:cs typeface="Times New Roman" panose="02020603050405020304" pitchFamily="18" charset="0"/>
            </a:endParaRPr>
          </a:p>
        </p:txBody>
      </p:sp>
      <p:sp>
        <p:nvSpPr>
          <p:cNvPr id="26" name="Rectangle 25"/>
          <p:cNvSpPr/>
          <p:nvPr/>
        </p:nvSpPr>
        <p:spPr>
          <a:xfrm>
            <a:off x="1697290" y="3515132"/>
            <a:ext cx="1316386" cy="584775"/>
          </a:xfrm>
          <a:prstGeom prst="rect">
            <a:avLst/>
          </a:prstGeom>
          <a:noFill/>
          <a:ln>
            <a:noFill/>
          </a:ln>
        </p:spPr>
        <p:txBody>
          <a:bodyPr wrap="none">
            <a:spAutoFit/>
          </a:bodyPr>
          <a:lstStyle/>
          <a:p>
            <a:pPr algn="ctr"/>
            <a:r>
              <a:rPr lang="en-US" sz="1600" dirty="0">
                <a:solidFill>
                  <a:srgbClr val="00B050"/>
                </a:solidFill>
                <a:latin typeface="Arial" panose="020B0604020202020204" pitchFamily="34" charset="0"/>
                <a:cs typeface="Arial" panose="020B0604020202020204" pitchFamily="34" charset="0"/>
              </a:rPr>
              <a:t>2</a:t>
            </a:r>
            <a:r>
              <a:rPr lang="en-US" sz="1600" baseline="30000" dirty="0">
                <a:solidFill>
                  <a:srgbClr val="00B050"/>
                </a:solidFill>
                <a:latin typeface="Arial" panose="020B0604020202020204" pitchFamily="34" charset="0"/>
                <a:cs typeface="Arial" panose="020B0604020202020204" pitchFamily="34" charset="0"/>
              </a:rPr>
              <a:t>nd</a:t>
            </a:r>
            <a:r>
              <a:rPr lang="en-US" sz="1600" dirty="0">
                <a:solidFill>
                  <a:srgbClr val="00B050"/>
                </a:solidFill>
                <a:latin typeface="Arial" panose="020B0604020202020204" pitchFamily="34" charset="0"/>
                <a:cs typeface="Arial" panose="020B0604020202020204" pitchFamily="34" charset="0"/>
              </a:rPr>
              <a:t> quadrant</a:t>
            </a:r>
          </a:p>
          <a:p>
            <a:pPr algn="ctr"/>
            <a:r>
              <a:rPr lang="en-US" sz="1600" dirty="0">
                <a:solidFill>
                  <a:srgbClr val="00B050"/>
                </a:solidFill>
                <a:latin typeface="Times New Roman" panose="02020603050405020304" pitchFamily="18" charset="0"/>
                <a:ea typeface="Cambria Math" panose="02040503050406030204" pitchFamily="18" charset="0"/>
                <a:cs typeface="Times New Roman" panose="02020603050405020304" pitchFamily="18" charset="0"/>
              </a:rPr>
              <a:t>180</a:t>
            </a:r>
            <a:r>
              <a:rPr lang="en-US" sz="1600" dirty="0">
                <a:solidFill>
                  <a:srgbClr val="00B050"/>
                </a:solidFill>
                <a:latin typeface="Times New Roman" panose="02020603050405020304" pitchFamily="18" charset="0"/>
                <a:ea typeface="Cambria Math" panose="02040503050406030204" pitchFamily="18" charset="0"/>
                <a:cs typeface="Times New Roman" panose="02020603050405020304" pitchFamily="18" charset="0"/>
                <a:sym typeface="Symbol"/>
              </a:rPr>
              <a:t></a:t>
            </a:r>
            <a:r>
              <a:rPr lang="en-US" sz="1600" dirty="0">
                <a:solidFill>
                  <a:srgbClr val="00B050"/>
                </a:solidFill>
                <a:latin typeface="Times New Roman" panose="02020603050405020304" pitchFamily="18" charset="0"/>
                <a:ea typeface="Cambria Math" panose="02040503050406030204" pitchFamily="18" charset="0"/>
                <a:cs typeface="Times New Roman" panose="02020603050405020304" pitchFamily="18" charset="0"/>
              </a:rPr>
              <a:t> – </a:t>
            </a:r>
            <a:r>
              <a:rPr lang="en-SG" sz="1600" i="1" dirty="0">
                <a:solidFill>
                  <a:srgbClr val="00B050"/>
                </a:solidFill>
                <a:latin typeface="Times New Roman" panose="02020603050405020304" pitchFamily="18" charset="0"/>
                <a:cs typeface="Times New Roman" panose="02020603050405020304" pitchFamily="18" charset="0"/>
                <a:sym typeface="Symbol"/>
              </a:rPr>
              <a:t></a:t>
            </a:r>
            <a:endParaRPr lang="en-SG" sz="1600" i="1" dirty="0">
              <a:solidFill>
                <a:srgbClr val="00B050"/>
              </a:solidFill>
              <a:latin typeface="Times New Roman" panose="02020603050405020304" pitchFamily="18" charset="0"/>
              <a:cs typeface="Times New Roman" panose="02020603050405020304" pitchFamily="18" charset="0"/>
            </a:endParaRPr>
          </a:p>
        </p:txBody>
      </p:sp>
      <p:sp>
        <p:nvSpPr>
          <p:cNvPr id="27" name="Rectangle 26"/>
          <p:cNvSpPr/>
          <p:nvPr/>
        </p:nvSpPr>
        <p:spPr>
          <a:xfrm>
            <a:off x="2811163" y="3515132"/>
            <a:ext cx="1266692" cy="584775"/>
          </a:xfrm>
          <a:prstGeom prst="rect">
            <a:avLst/>
          </a:prstGeom>
          <a:noFill/>
          <a:ln>
            <a:noFill/>
          </a:ln>
        </p:spPr>
        <p:txBody>
          <a:bodyPr wrap="none">
            <a:spAutoFit/>
          </a:bodyPr>
          <a:lstStyle/>
          <a:p>
            <a:pPr algn="ctr"/>
            <a:r>
              <a:rPr lang="en-US" sz="1600" dirty="0">
                <a:solidFill>
                  <a:srgbClr val="FF0000"/>
                </a:solidFill>
                <a:latin typeface="Arial" panose="020B0604020202020204" pitchFamily="34" charset="0"/>
                <a:cs typeface="Arial" panose="020B0604020202020204" pitchFamily="34" charset="0"/>
              </a:rPr>
              <a:t>3</a:t>
            </a:r>
            <a:r>
              <a:rPr lang="en-US" sz="1600" baseline="30000" dirty="0">
                <a:solidFill>
                  <a:srgbClr val="FF0000"/>
                </a:solidFill>
                <a:latin typeface="Arial" panose="020B0604020202020204" pitchFamily="34" charset="0"/>
                <a:cs typeface="Arial" panose="020B0604020202020204" pitchFamily="34" charset="0"/>
              </a:rPr>
              <a:t>rd </a:t>
            </a:r>
            <a:r>
              <a:rPr lang="en-US" sz="1600" dirty="0">
                <a:solidFill>
                  <a:srgbClr val="FF0000"/>
                </a:solidFill>
                <a:latin typeface="Arial" panose="020B0604020202020204" pitchFamily="34" charset="0"/>
                <a:cs typeface="Arial" panose="020B0604020202020204" pitchFamily="34" charset="0"/>
              </a:rPr>
              <a:t>quadrant</a:t>
            </a:r>
          </a:p>
          <a:p>
            <a:pPr algn="ctr"/>
            <a:r>
              <a:rPr lang="en-US" sz="16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180</a:t>
            </a:r>
            <a:r>
              <a:rPr lang="en-US" sz="16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sym typeface="Symbol"/>
              </a:rPr>
              <a:t></a:t>
            </a:r>
            <a:r>
              <a:rPr lang="en-US" sz="16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 + </a:t>
            </a:r>
            <a:r>
              <a:rPr lang="en-SG" sz="1600" i="1" dirty="0">
                <a:solidFill>
                  <a:srgbClr val="FF0000"/>
                </a:solidFill>
                <a:latin typeface="Times New Roman" panose="02020603050405020304" pitchFamily="18" charset="0"/>
                <a:cs typeface="Times New Roman" panose="02020603050405020304" pitchFamily="18" charset="0"/>
                <a:sym typeface="Symbol"/>
              </a:rPr>
              <a:t></a:t>
            </a:r>
            <a:endParaRPr lang="en-SG" sz="1600" i="1" dirty="0">
              <a:solidFill>
                <a:srgbClr val="FF0000"/>
              </a:solidFill>
              <a:latin typeface="Times New Roman" panose="02020603050405020304" pitchFamily="18" charset="0"/>
              <a:cs typeface="Times New Roman" panose="02020603050405020304" pitchFamily="18" charset="0"/>
            </a:endParaRPr>
          </a:p>
        </p:txBody>
      </p:sp>
      <p:grpSp>
        <p:nvGrpSpPr>
          <p:cNvPr id="17" name="Group 16"/>
          <p:cNvGrpSpPr/>
          <p:nvPr/>
        </p:nvGrpSpPr>
        <p:grpSpPr>
          <a:xfrm>
            <a:off x="264667" y="3960796"/>
            <a:ext cx="5040000" cy="2788260"/>
            <a:chOff x="278315" y="3850434"/>
            <a:chExt cx="5040000" cy="2788260"/>
          </a:xfrm>
        </p:grpSpPr>
        <p:sp>
          <p:nvSpPr>
            <p:cNvPr id="36" name="Rectangle 35"/>
            <p:cNvSpPr/>
            <p:nvPr/>
          </p:nvSpPr>
          <p:spPr>
            <a:xfrm>
              <a:off x="3998626" y="3990459"/>
              <a:ext cx="1098000" cy="1116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dirty="0">
                <a:latin typeface="Arial" panose="020B0604020202020204" pitchFamily="34" charset="0"/>
                <a:cs typeface="Arial" panose="020B0604020202020204" pitchFamily="34" charset="0"/>
              </a:endParaRPr>
            </a:p>
          </p:txBody>
        </p:sp>
        <p:sp>
          <p:nvSpPr>
            <p:cNvPr id="35" name="Rectangle 34"/>
            <p:cNvSpPr/>
            <p:nvPr/>
          </p:nvSpPr>
          <p:spPr>
            <a:xfrm>
              <a:off x="703097" y="3990459"/>
              <a:ext cx="1098000" cy="1116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dirty="0">
                <a:latin typeface="Arial" panose="020B0604020202020204" pitchFamily="34" charset="0"/>
                <a:cs typeface="Arial" panose="020B0604020202020204" pitchFamily="34" charset="0"/>
              </a:endParaRPr>
            </a:p>
          </p:txBody>
        </p:sp>
        <p:sp>
          <p:nvSpPr>
            <p:cNvPr id="34" name="Rectangle 33"/>
            <p:cNvSpPr/>
            <p:nvPr/>
          </p:nvSpPr>
          <p:spPr>
            <a:xfrm>
              <a:off x="1797421" y="5114775"/>
              <a:ext cx="2196000" cy="1116000"/>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dirty="0">
                <a:latin typeface="Arial" panose="020B0604020202020204" pitchFamily="34" charset="0"/>
                <a:cs typeface="Arial" panose="020B0604020202020204" pitchFamily="34" charset="0"/>
              </a:endParaRPr>
            </a:p>
          </p:txBody>
        </p:sp>
        <p:graphicFrame>
          <p:nvGraphicFramePr>
            <p:cNvPr id="6" name="Chart 5"/>
            <p:cNvGraphicFramePr>
              <a:graphicFrameLocks/>
            </p:cNvGraphicFramePr>
            <p:nvPr>
              <p:extLst>
                <p:ext uri="{D42A27DB-BD31-4B8C-83A1-F6EECF244321}">
                  <p14:modId xmlns:p14="http://schemas.microsoft.com/office/powerpoint/2010/main" val="2056624019"/>
                </p:ext>
              </p:extLst>
            </p:nvPr>
          </p:nvGraphicFramePr>
          <p:xfrm>
            <a:off x="278315" y="3850434"/>
            <a:ext cx="5040000" cy="2520000"/>
          </p:xfrm>
          <a:graphic>
            <a:graphicData uri="http://schemas.openxmlformats.org/drawingml/2006/chart">
              <c:chart xmlns:c="http://schemas.openxmlformats.org/drawingml/2006/chart" xmlns:r="http://schemas.openxmlformats.org/officeDocument/2006/relationships" r:id="rId2"/>
            </a:graphicData>
          </a:graphic>
        </p:graphicFrame>
        <p:sp>
          <p:nvSpPr>
            <p:cNvPr id="37" name="Rectangle 36"/>
            <p:cNvSpPr/>
            <p:nvPr/>
          </p:nvSpPr>
          <p:spPr>
            <a:xfrm>
              <a:off x="2252470" y="6238584"/>
              <a:ext cx="1059906" cy="400110"/>
            </a:xfrm>
            <a:prstGeom prst="rect">
              <a:avLst/>
            </a:prstGeom>
          </p:spPr>
          <p:txBody>
            <a:bodyPr wrap="none">
              <a:spAutoFit/>
            </a:bodyPr>
            <a:lstStyle/>
            <a:p>
              <a:r>
                <a:rPr lang="en-US" sz="2000" dirty="0">
                  <a:solidFill>
                    <a:srgbClr val="0309F3"/>
                  </a:solidFill>
                  <a:latin typeface="Times New Roman" panose="02020603050405020304" pitchFamily="18" charset="0"/>
                  <a:cs typeface="Times New Roman" panose="02020603050405020304" pitchFamily="18" charset="0"/>
                  <a:sym typeface="Symbol"/>
                </a:rPr>
                <a:t>cos</a:t>
              </a:r>
              <a:r>
                <a:rPr lang="en-US" sz="2000" i="1" dirty="0">
                  <a:solidFill>
                    <a:srgbClr val="0309F3"/>
                  </a:solidFill>
                  <a:latin typeface="Times New Roman" panose="02020603050405020304" pitchFamily="18" charset="0"/>
                  <a:cs typeface="Times New Roman" panose="02020603050405020304" pitchFamily="18" charset="0"/>
                  <a:sym typeface="Symbol"/>
                </a:rPr>
                <a:t></a:t>
              </a:r>
              <a:r>
                <a:rPr lang="en-SG" sz="2000" dirty="0">
                  <a:solidFill>
                    <a:srgbClr val="0309F3"/>
                  </a:solidFill>
                  <a:latin typeface="Times New Roman" panose="02020603050405020304" pitchFamily="18" charset="0"/>
                  <a:cs typeface="Times New Roman" panose="02020603050405020304" pitchFamily="18" charset="0"/>
                  <a:sym typeface="Symbol"/>
                </a:rPr>
                <a:t> = </a:t>
              </a:r>
              <a:r>
                <a:rPr lang="en-SG" sz="2000" i="1" dirty="0">
                  <a:solidFill>
                    <a:srgbClr val="0309F3"/>
                  </a:solidFill>
                  <a:latin typeface="Times New Roman" panose="02020603050405020304" pitchFamily="18" charset="0"/>
                  <a:cs typeface="Times New Roman" panose="02020603050405020304" pitchFamily="18" charset="0"/>
                  <a:sym typeface="Symbol"/>
                </a:rPr>
                <a:t>b</a:t>
              </a:r>
              <a:endParaRPr lang="en-SG" sz="2000" i="1" dirty="0">
                <a:solidFill>
                  <a:srgbClr val="0309F3"/>
                </a:solidFill>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14" name="Group 13"/>
          <p:cNvGrpSpPr/>
          <p:nvPr/>
        </p:nvGrpSpPr>
        <p:grpSpPr>
          <a:xfrm>
            <a:off x="278315" y="860836"/>
            <a:ext cx="5040000" cy="2788399"/>
            <a:chOff x="278315" y="750474"/>
            <a:chExt cx="5040000" cy="2788399"/>
          </a:xfrm>
        </p:grpSpPr>
        <p:sp>
          <p:nvSpPr>
            <p:cNvPr id="32" name="Rectangle 31"/>
            <p:cNvSpPr/>
            <p:nvPr/>
          </p:nvSpPr>
          <p:spPr>
            <a:xfrm>
              <a:off x="2894308" y="2280604"/>
              <a:ext cx="2196000" cy="1116000"/>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dirty="0">
                <a:latin typeface="Arial" panose="020B0604020202020204" pitchFamily="34" charset="0"/>
                <a:cs typeface="Arial" panose="020B0604020202020204" pitchFamily="34" charset="0"/>
              </a:endParaRPr>
            </a:p>
          </p:txBody>
        </p:sp>
        <p:sp>
          <p:nvSpPr>
            <p:cNvPr id="4" name="Rectangle 3"/>
            <p:cNvSpPr/>
            <p:nvPr/>
          </p:nvSpPr>
          <p:spPr>
            <a:xfrm>
              <a:off x="708889" y="1164604"/>
              <a:ext cx="2196000" cy="1116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dirty="0">
                <a:latin typeface="Arial" panose="020B0604020202020204" pitchFamily="34" charset="0"/>
                <a:cs typeface="Arial" panose="020B0604020202020204" pitchFamily="34" charset="0"/>
              </a:endParaRPr>
            </a:p>
          </p:txBody>
        </p:sp>
        <p:graphicFrame>
          <p:nvGraphicFramePr>
            <p:cNvPr id="5" name="Chart 4"/>
            <p:cNvGraphicFramePr>
              <a:graphicFrameLocks/>
            </p:cNvGraphicFramePr>
            <p:nvPr>
              <p:extLst>
                <p:ext uri="{D42A27DB-BD31-4B8C-83A1-F6EECF244321}">
                  <p14:modId xmlns:p14="http://schemas.microsoft.com/office/powerpoint/2010/main" val="2700005272"/>
                </p:ext>
              </p:extLst>
            </p:nvPr>
          </p:nvGraphicFramePr>
          <p:xfrm>
            <a:off x="278315" y="1018873"/>
            <a:ext cx="5040000" cy="2520000"/>
          </p:xfrm>
          <a:graphic>
            <a:graphicData uri="http://schemas.openxmlformats.org/drawingml/2006/chart">
              <c:chart xmlns:c="http://schemas.openxmlformats.org/drawingml/2006/chart" xmlns:r="http://schemas.openxmlformats.org/officeDocument/2006/relationships" r:id="rId3"/>
            </a:graphicData>
          </a:graphic>
        </p:graphicFrame>
        <p:sp>
          <p:nvSpPr>
            <p:cNvPr id="38" name="Rectangle 37"/>
            <p:cNvSpPr/>
            <p:nvPr/>
          </p:nvSpPr>
          <p:spPr>
            <a:xfrm>
              <a:off x="2270905" y="750474"/>
              <a:ext cx="1016625" cy="400110"/>
            </a:xfrm>
            <a:prstGeom prst="rect">
              <a:avLst/>
            </a:prstGeom>
          </p:spPr>
          <p:txBody>
            <a:bodyPr wrap="none">
              <a:spAutoFit/>
            </a:bodyPr>
            <a:lstStyle/>
            <a:p>
              <a:r>
                <a:rPr lang="en-US" sz="2000" dirty="0">
                  <a:solidFill>
                    <a:srgbClr val="0309F3"/>
                  </a:solidFill>
                  <a:latin typeface="Times New Roman" panose="02020603050405020304" pitchFamily="18" charset="0"/>
                  <a:cs typeface="Times New Roman" panose="02020603050405020304" pitchFamily="18" charset="0"/>
                </a:rPr>
                <a:t>sin</a:t>
              </a:r>
              <a:r>
                <a:rPr lang="en-US" sz="2000" i="1" dirty="0">
                  <a:solidFill>
                    <a:srgbClr val="0309F3"/>
                  </a:solidFill>
                  <a:latin typeface="Times New Roman" panose="02020603050405020304" pitchFamily="18" charset="0"/>
                  <a:cs typeface="Times New Roman" panose="02020603050405020304" pitchFamily="18" charset="0"/>
                  <a:sym typeface="Symbol"/>
                </a:rPr>
                <a:t></a:t>
              </a:r>
              <a:r>
                <a:rPr lang="en-SG" sz="2000" dirty="0">
                  <a:solidFill>
                    <a:srgbClr val="0309F3"/>
                  </a:solidFill>
                  <a:latin typeface="Times New Roman" panose="02020603050405020304" pitchFamily="18" charset="0"/>
                  <a:cs typeface="Times New Roman" panose="02020603050405020304" pitchFamily="18" charset="0"/>
                  <a:sym typeface="Symbol"/>
                </a:rPr>
                <a:t> = </a:t>
              </a:r>
              <a:r>
                <a:rPr lang="en-SG" sz="2000" i="1" dirty="0">
                  <a:solidFill>
                    <a:srgbClr val="0309F3"/>
                  </a:solidFill>
                  <a:latin typeface="Times New Roman" panose="02020603050405020304" pitchFamily="18" charset="0"/>
                  <a:cs typeface="Times New Roman" panose="02020603050405020304" pitchFamily="18" charset="0"/>
                  <a:sym typeface="Symbol"/>
                </a:rPr>
                <a:t>b</a:t>
              </a:r>
              <a:endParaRPr lang="en-SG" sz="2000" i="1" dirty="0">
                <a:solidFill>
                  <a:srgbClr val="0309F3"/>
                </a:solidFill>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12" name="Group 11"/>
          <p:cNvGrpSpPr/>
          <p:nvPr/>
        </p:nvGrpSpPr>
        <p:grpSpPr>
          <a:xfrm>
            <a:off x="697965" y="1844502"/>
            <a:ext cx="4372476" cy="571396"/>
            <a:chOff x="697965" y="1734140"/>
            <a:chExt cx="4372476" cy="571396"/>
          </a:xfrm>
        </p:grpSpPr>
        <p:cxnSp>
          <p:nvCxnSpPr>
            <p:cNvPr id="44" name="Straight Connector 43"/>
            <p:cNvCxnSpPr/>
            <p:nvPr/>
          </p:nvCxnSpPr>
          <p:spPr>
            <a:xfrm rot="16200000" flipH="1">
              <a:off x="2892441" y="-443859"/>
              <a:ext cx="0" cy="4356000"/>
            </a:xfrm>
            <a:prstGeom prst="line">
              <a:avLst/>
            </a:prstGeom>
            <a:ln w="15875">
              <a:solidFill>
                <a:srgbClr val="0000FF"/>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rot="10800000">
              <a:off x="1067373" y="1734140"/>
              <a:ext cx="0" cy="540000"/>
            </a:xfrm>
            <a:prstGeom prst="line">
              <a:avLst/>
            </a:prstGeom>
            <a:ln w="19050">
              <a:solidFill>
                <a:srgbClr val="0033CC"/>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rot="10800000">
              <a:off x="2549328" y="1734140"/>
              <a:ext cx="0" cy="540000"/>
            </a:xfrm>
            <a:prstGeom prst="line">
              <a:avLst/>
            </a:prstGeom>
            <a:ln w="19050">
              <a:solidFill>
                <a:srgbClr val="0033CC"/>
              </a:solidFill>
              <a:prstDash val="dash"/>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1166329" y="1759962"/>
              <a:ext cx="1362221" cy="307777"/>
            </a:xfrm>
            <a:prstGeom prst="rect">
              <a:avLst/>
            </a:prstGeom>
          </p:spPr>
          <p:txBody>
            <a:bodyPr wrap="square">
              <a:spAutoFit/>
            </a:bodyPr>
            <a:lstStyle/>
            <a:p>
              <a:pPr algn="ctr"/>
              <a:r>
                <a:rPr lang="en-US" sz="1400" dirty="0">
                  <a:solidFill>
                    <a:srgbClr val="0309F3"/>
                  </a:solidFill>
                  <a:latin typeface="Times New Roman" panose="02020603050405020304" pitchFamily="18" charset="0"/>
                  <a:cs typeface="Times New Roman" panose="02020603050405020304" pitchFamily="18" charset="0"/>
                </a:rPr>
                <a:t>sin</a:t>
              </a:r>
              <a:r>
                <a:rPr lang="en-US" sz="1400" i="1" dirty="0">
                  <a:solidFill>
                    <a:srgbClr val="0309F3"/>
                  </a:solidFill>
                  <a:latin typeface="Times New Roman" panose="02020603050405020304" pitchFamily="18" charset="0"/>
                  <a:cs typeface="Times New Roman" panose="02020603050405020304" pitchFamily="18" charset="0"/>
                  <a:sym typeface="Symbol"/>
                </a:rPr>
                <a:t> </a:t>
              </a:r>
              <a:r>
                <a:rPr lang="en-SG" sz="1400" dirty="0">
                  <a:solidFill>
                    <a:srgbClr val="0309F3"/>
                  </a:solidFill>
                  <a:latin typeface="Times New Roman" panose="02020603050405020304" pitchFamily="18" charset="0"/>
                  <a:cs typeface="Times New Roman" panose="02020603050405020304" pitchFamily="18" charset="0"/>
                  <a:sym typeface="Symbol"/>
                </a:rPr>
                <a:t> = </a:t>
              </a:r>
              <a:r>
                <a:rPr lang="en-SG" sz="1400" i="1" dirty="0">
                  <a:solidFill>
                    <a:srgbClr val="0309F3"/>
                  </a:solidFill>
                  <a:latin typeface="Times New Roman" panose="02020603050405020304" pitchFamily="18" charset="0"/>
                  <a:cs typeface="Times New Roman" panose="02020603050405020304" pitchFamily="18" charset="0"/>
                  <a:sym typeface="Symbol"/>
                </a:rPr>
                <a:t>b</a:t>
              </a:r>
              <a:r>
                <a:rPr lang="en-SG" sz="1400" dirty="0">
                  <a:solidFill>
                    <a:srgbClr val="0000FF"/>
                  </a:solidFill>
                  <a:latin typeface="Times New Roman" panose="02020603050405020304" pitchFamily="18" charset="0"/>
                  <a:cs typeface="Times New Roman" panose="02020603050405020304" pitchFamily="18" charset="0"/>
                  <a:sym typeface="Symbol"/>
                </a:rPr>
                <a:t> &gt; 0</a:t>
              </a:r>
              <a:endParaRPr lang="en-SG" sz="1400" i="1" dirty="0">
                <a:solidFill>
                  <a:srgbClr val="0309F3"/>
                </a:solidFill>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70" name="Straight Connector 69"/>
            <p:cNvCxnSpPr/>
            <p:nvPr/>
          </p:nvCxnSpPr>
          <p:spPr>
            <a:xfrm rot="16200000">
              <a:off x="877965" y="2087350"/>
              <a:ext cx="0" cy="360000"/>
            </a:xfrm>
            <a:prstGeom prst="line">
              <a:avLst/>
            </a:prstGeom>
            <a:ln w="38100">
              <a:solidFill>
                <a:srgbClr val="FF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rot="16200000">
              <a:off x="2714308" y="2087350"/>
              <a:ext cx="0" cy="360000"/>
            </a:xfrm>
            <a:prstGeom prst="line">
              <a:avLst/>
            </a:prstGeom>
            <a:ln w="38100">
              <a:solidFill>
                <a:srgbClr val="FF0000"/>
              </a:solidFill>
              <a:prstDash val="solid"/>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749035" y="1997759"/>
              <a:ext cx="298480" cy="307777"/>
            </a:xfrm>
            <a:prstGeom prst="rect">
              <a:avLst/>
            </a:prstGeom>
          </p:spPr>
          <p:txBody>
            <a:bodyPr wrap="none">
              <a:spAutoFit/>
            </a:bodyPr>
            <a:lstStyle/>
            <a:p>
              <a:r>
                <a:rPr lang="en-SG" sz="1400" i="1" dirty="0">
                  <a:solidFill>
                    <a:srgbClr val="FF0000"/>
                  </a:solidFill>
                  <a:latin typeface="Times New Roman" panose="02020603050405020304" pitchFamily="18" charset="0"/>
                  <a:cs typeface="Times New Roman" panose="02020603050405020304" pitchFamily="18" charset="0"/>
                  <a:sym typeface="Symbol"/>
                </a:rPr>
                <a:t></a:t>
              </a:r>
              <a:endParaRPr lang="en-SG" sz="1400" dirty="0">
                <a:solidFill>
                  <a:srgbClr val="FF0000"/>
                </a:solidFill>
                <a:latin typeface="Times New Roman" panose="02020603050405020304" pitchFamily="18" charset="0"/>
                <a:cs typeface="Times New Roman" panose="02020603050405020304" pitchFamily="18" charset="0"/>
              </a:endParaRPr>
            </a:p>
          </p:txBody>
        </p:sp>
        <p:sp>
          <p:nvSpPr>
            <p:cNvPr id="86" name="Rectangle 85"/>
            <p:cNvSpPr/>
            <p:nvPr/>
          </p:nvSpPr>
          <p:spPr>
            <a:xfrm>
              <a:off x="2532684" y="1997759"/>
              <a:ext cx="298480" cy="307777"/>
            </a:xfrm>
            <a:prstGeom prst="rect">
              <a:avLst/>
            </a:prstGeom>
          </p:spPr>
          <p:txBody>
            <a:bodyPr wrap="none">
              <a:spAutoFit/>
            </a:bodyPr>
            <a:lstStyle/>
            <a:p>
              <a:r>
                <a:rPr lang="en-SG" sz="1400" i="1" dirty="0">
                  <a:solidFill>
                    <a:srgbClr val="FF0000"/>
                  </a:solidFill>
                  <a:latin typeface="Times New Roman" panose="02020603050405020304" pitchFamily="18" charset="0"/>
                  <a:cs typeface="Times New Roman" panose="02020603050405020304" pitchFamily="18" charset="0"/>
                  <a:sym typeface="Symbol"/>
                </a:rPr>
                <a:t></a:t>
              </a:r>
              <a:endParaRPr lang="en-SG" sz="1400" dirty="0">
                <a:solidFill>
                  <a:srgbClr val="FF0000"/>
                </a:solidFill>
                <a:latin typeface="Times New Roman" panose="02020603050405020304" pitchFamily="18" charset="0"/>
                <a:cs typeface="Times New Roman" panose="02020603050405020304" pitchFamily="18" charset="0"/>
              </a:endParaRPr>
            </a:p>
          </p:txBody>
        </p:sp>
      </p:grpSp>
      <p:grpSp>
        <p:nvGrpSpPr>
          <p:cNvPr id="13" name="Group 12"/>
          <p:cNvGrpSpPr/>
          <p:nvPr/>
        </p:nvGrpSpPr>
        <p:grpSpPr>
          <a:xfrm>
            <a:off x="693915" y="2108121"/>
            <a:ext cx="4388183" cy="850887"/>
            <a:chOff x="693915" y="1997759"/>
            <a:chExt cx="4388183" cy="850887"/>
          </a:xfrm>
        </p:grpSpPr>
        <p:cxnSp>
          <p:nvCxnSpPr>
            <p:cNvPr id="50" name="Straight Connector 49"/>
            <p:cNvCxnSpPr/>
            <p:nvPr/>
          </p:nvCxnSpPr>
          <p:spPr>
            <a:xfrm rot="5400000">
              <a:off x="2871915" y="670646"/>
              <a:ext cx="0" cy="4356000"/>
            </a:xfrm>
            <a:prstGeom prst="line">
              <a:avLst/>
            </a:prstGeom>
            <a:ln w="15875">
              <a:solidFill>
                <a:srgbClr val="C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rot="10800000">
              <a:off x="3273094" y="2280604"/>
              <a:ext cx="0" cy="540000"/>
            </a:xfrm>
            <a:prstGeom prst="line">
              <a:avLst/>
            </a:prstGeom>
            <a:ln w="19050">
              <a:solidFill>
                <a:srgbClr val="C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rot="10800000">
              <a:off x="4722098" y="2280605"/>
              <a:ext cx="0" cy="540000"/>
            </a:xfrm>
            <a:prstGeom prst="line">
              <a:avLst/>
            </a:prstGeom>
            <a:ln w="19050">
              <a:solidFill>
                <a:srgbClr val="C00000"/>
              </a:solidFill>
              <a:prstDash val="dash"/>
            </a:ln>
            <a:effectLst/>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3355473" y="2514051"/>
              <a:ext cx="1093569" cy="307777"/>
            </a:xfrm>
            <a:prstGeom prst="rect">
              <a:avLst/>
            </a:prstGeom>
            <a:ln>
              <a:noFill/>
            </a:ln>
          </p:spPr>
          <p:txBody>
            <a:bodyPr wrap="none">
              <a:spAutoFit/>
            </a:bodyPr>
            <a:lstStyle/>
            <a:p>
              <a:r>
                <a:rPr lang="en-US" sz="1400" dirty="0">
                  <a:solidFill>
                    <a:srgbClr val="FF0000"/>
                  </a:solidFill>
                  <a:latin typeface="Times New Roman" panose="02020603050405020304" pitchFamily="18" charset="0"/>
                  <a:cs typeface="Times New Roman" panose="02020603050405020304" pitchFamily="18" charset="0"/>
                </a:rPr>
                <a:t>sin</a:t>
              </a:r>
              <a:r>
                <a:rPr lang="en-US" sz="1400" i="1" dirty="0">
                  <a:solidFill>
                    <a:srgbClr val="FF0000"/>
                  </a:solidFill>
                  <a:latin typeface="Times New Roman" panose="02020603050405020304" pitchFamily="18" charset="0"/>
                  <a:cs typeface="Times New Roman" panose="02020603050405020304" pitchFamily="18" charset="0"/>
                  <a:sym typeface="Symbol"/>
                </a:rPr>
                <a:t></a:t>
              </a:r>
              <a:r>
                <a:rPr lang="en-SG" sz="1400" dirty="0">
                  <a:solidFill>
                    <a:srgbClr val="FF0000"/>
                  </a:solidFill>
                  <a:latin typeface="Times New Roman" panose="02020603050405020304" pitchFamily="18" charset="0"/>
                  <a:cs typeface="Times New Roman" panose="02020603050405020304" pitchFamily="18" charset="0"/>
                  <a:sym typeface="Symbol"/>
                </a:rPr>
                <a:t>  = </a:t>
              </a:r>
              <a:r>
                <a:rPr lang="en-SG" sz="1400" i="1" dirty="0">
                  <a:solidFill>
                    <a:srgbClr val="FF0000"/>
                  </a:solidFill>
                  <a:latin typeface="Times New Roman" panose="02020603050405020304" pitchFamily="18" charset="0"/>
                  <a:cs typeface="Times New Roman" panose="02020603050405020304" pitchFamily="18" charset="0"/>
                  <a:sym typeface="Symbol"/>
                </a:rPr>
                <a:t>b</a:t>
              </a:r>
              <a:r>
                <a:rPr lang="en-SG" sz="1400" i="1" dirty="0">
                  <a:solidFill>
                    <a:srgbClr val="FF0000"/>
                  </a:solidFill>
                  <a:latin typeface="Times New Roman" panose="02020603050405020304" pitchFamily="18" charset="0"/>
                  <a:ea typeface="Tahoma" panose="020B0604030504040204" pitchFamily="34" charset="0"/>
                  <a:cs typeface="Times New Roman" panose="02020603050405020304" pitchFamily="18" charset="0"/>
                  <a:sym typeface="Symbol"/>
                </a:rPr>
                <a:t> </a:t>
              </a:r>
              <a:r>
                <a:rPr lang="en-SG" sz="1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sym typeface="Symbol"/>
                </a:rPr>
                <a:t>&lt;</a:t>
              </a:r>
              <a:r>
                <a:rPr lang="en-SG" sz="1400" i="1" dirty="0">
                  <a:solidFill>
                    <a:srgbClr val="FF0000"/>
                  </a:solidFill>
                  <a:latin typeface="Times New Roman" panose="02020603050405020304" pitchFamily="18" charset="0"/>
                  <a:ea typeface="Tahoma" panose="020B0604030504040204" pitchFamily="34" charset="0"/>
                  <a:cs typeface="Times New Roman" panose="02020603050405020304" pitchFamily="18" charset="0"/>
                  <a:sym typeface="Symbol"/>
                </a:rPr>
                <a:t> </a:t>
              </a:r>
              <a:r>
                <a:rPr lang="en-SG" sz="1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sym typeface="Symbol"/>
                </a:rPr>
                <a:t>0</a:t>
              </a:r>
              <a:endParaRPr lang="en-SG" sz="1400" dirty="0">
                <a:solidFill>
                  <a:srgbClr val="0309F3"/>
                </a:solidFill>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80" name="Straight Connector 79"/>
            <p:cNvCxnSpPr/>
            <p:nvPr/>
          </p:nvCxnSpPr>
          <p:spPr>
            <a:xfrm rot="16200000">
              <a:off x="3093093" y="2085175"/>
              <a:ext cx="0" cy="360000"/>
            </a:xfrm>
            <a:prstGeom prst="line">
              <a:avLst/>
            </a:prstGeom>
            <a:ln w="38100">
              <a:solidFill>
                <a:srgbClr val="FF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16200000">
              <a:off x="4902098" y="2081956"/>
              <a:ext cx="0" cy="360000"/>
            </a:xfrm>
            <a:prstGeom prst="line">
              <a:avLst/>
            </a:prstGeom>
            <a:ln w="38100">
              <a:solidFill>
                <a:srgbClr val="FF0000"/>
              </a:solidFill>
              <a:prstDash val="solid"/>
            </a:ln>
            <a:effectLst/>
          </p:spPr>
          <p:style>
            <a:lnRef idx="2">
              <a:schemeClr val="accent1"/>
            </a:lnRef>
            <a:fillRef idx="0">
              <a:schemeClr val="accent1"/>
            </a:fillRef>
            <a:effectRef idx="1">
              <a:schemeClr val="accent1"/>
            </a:effectRef>
            <a:fontRef idx="minor">
              <a:schemeClr val="tx1"/>
            </a:fontRef>
          </p:style>
        </p:cxnSp>
        <p:sp>
          <p:nvSpPr>
            <p:cNvPr id="87" name="Rectangle 86"/>
            <p:cNvSpPr/>
            <p:nvPr/>
          </p:nvSpPr>
          <p:spPr>
            <a:xfrm>
              <a:off x="2928115" y="1997759"/>
              <a:ext cx="298480" cy="307777"/>
            </a:xfrm>
            <a:prstGeom prst="rect">
              <a:avLst/>
            </a:prstGeom>
          </p:spPr>
          <p:txBody>
            <a:bodyPr wrap="none">
              <a:spAutoFit/>
            </a:bodyPr>
            <a:lstStyle/>
            <a:p>
              <a:r>
                <a:rPr lang="en-SG" sz="1400" i="1" dirty="0">
                  <a:solidFill>
                    <a:srgbClr val="FF0000"/>
                  </a:solidFill>
                  <a:latin typeface="Times New Roman" panose="02020603050405020304" pitchFamily="18" charset="0"/>
                  <a:cs typeface="Times New Roman" panose="02020603050405020304" pitchFamily="18" charset="0"/>
                  <a:sym typeface="Symbol"/>
                </a:rPr>
                <a:t></a:t>
              </a:r>
              <a:endParaRPr lang="en-SG" sz="1400" dirty="0">
                <a:solidFill>
                  <a:srgbClr val="FF0000"/>
                </a:solidFill>
                <a:latin typeface="Times New Roman" panose="02020603050405020304" pitchFamily="18" charset="0"/>
                <a:cs typeface="Times New Roman" panose="02020603050405020304" pitchFamily="18" charset="0"/>
              </a:endParaRPr>
            </a:p>
          </p:txBody>
        </p:sp>
        <p:sp>
          <p:nvSpPr>
            <p:cNvPr id="88" name="Rectangle 87"/>
            <p:cNvSpPr/>
            <p:nvPr/>
          </p:nvSpPr>
          <p:spPr>
            <a:xfrm>
              <a:off x="4722098" y="1997759"/>
              <a:ext cx="298480" cy="307777"/>
            </a:xfrm>
            <a:prstGeom prst="rect">
              <a:avLst/>
            </a:prstGeom>
          </p:spPr>
          <p:txBody>
            <a:bodyPr wrap="none">
              <a:spAutoFit/>
            </a:bodyPr>
            <a:lstStyle/>
            <a:p>
              <a:r>
                <a:rPr lang="en-SG" sz="1400" i="1" dirty="0">
                  <a:solidFill>
                    <a:srgbClr val="FF0000"/>
                  </a:solidFill>
                  <a:latin typeface="Times New Roman" panose="02020603050405020304" pitchFamily="18" charset="0"/>
                  <a:cs typeface="Times New Roman" panose="02020603050405020304" pitchFamily="18" charset="0"/>
                  <a:sym typeface="Symbol"/>
                </a:rPr>
                <a:t></a:t>
              </a:r>
              <a:endParaRPr lang="en-SG" sz="1400" dirty="0">
                <a:solidFill>
                  <a:srgbClr val="FF0000"/>
                </a:solidFill>
                <a:latin typeface="Times New Roman" panose="02020603050405020304" pitchFamily="18" charset="0"/>
                <a:cs typeface="Times New Roman" panose="02020603050405020304" pitchFamily="18" charset="0"/>
              </a:endParaRPr>
            </a:p>
          </p:txBody>
        </p:sp>
      </p:grpSp>
      <p:grpSp>
        <p:nvGrpSpPr>
          <p:cNvPr id="16" name="Group 15"/>
          <p:cNvGrpSpPr/>
          <p:nvPr/>
        </p:nvGrpSpPr>
        <p:grpSpPr>
          <a:xfrm>
            <a:off x="693915" y="4945157"/>
            <a:ext cx="4356000" cy="843548"/>
            <a:chOff x="693915" y="4834795"/>
            <a:chExt cx="4356000" cy="843548"/>
          </a:xfrm>
        </p:grpSpPr>
        <p:cxnSp>
          <p:nvCxnSpPr>
            <p:cNvPr id="63" name="Straight Connector 62"/>
            <p:cNvCxnSpPr/>
            <p:nvPr/>
          </p:nvCxnSpPr>
          <p:spPr>
            <a:xfrm rot="5400000">
              <a:off x="2871915" y="3500343"/>
              <a:ext cx="0" cy="4356000"/>
            </a:xfrm>
            <a:prstGeom prst="line">
              <a:avLst/>
            </a:prstGeom>
            <a:ln w="15875">
              <a:solidFill>
                <a:srgbClr val="C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10800000">
              <a:off x="2160985" y="5110301"/>
              <a:ext cx="0" cy="540000"/>
            </a:xfrm>
            <a:prstGeom prst="line">
              <a:avLst/>
            </a:prstGeom>
            <a:ln w="19050">
              <a:solidFill>
                <a:srgbClr val="C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10800000">
              <a:off x="3626465" y="5110302"/>
              <a:ext cx="0" cy="540000"/>
            </a:xfrm>
            <a:prstGeom prst="line">
              <a:avLst/>
            </a:prstGeom>
            <a:ln w="19050">
              <a:solidFill>
                <a:srgbClr val="C00000"/>
              </a:solidFill>
              <a:prstDash val="dash"/>
            </a:ln>
            <a:effectLst/>
          </p:spPr>
          <p:style>
            <a:lnRef idx="2">
              <a:schemeClr val="accent1"/>
            </a:lnRef>
            <a:fillRef idx="0">
              <a:schemeClr val="accent1"/>
            </a:fillRef>
            <a:effectRef idx="1">
              <a:schemeClr val="accent1"/>
            </a:effectRef>
            <a:fontRef idx="minor">
              <a:schemeClr val="tx1"/>
            </a:fontRef>
          </p:style>
        </p:cxnSp>
        <p:sp>
          <p:nvSpPr>
            <p:cNvPr id="68" name="Rectangle 67"/>
            <p:cNvSpPr/>
            <p:nvPr/>
          </p:nvSpPr>
          <p:spPr>
            <a:xfrm>
              <a:off x="2235091" y="5340849"/>
              <a:ext cx="1124026" cy="307777"/>
            </a:xfrm>
            <a:prstGeom prst="rect">
              <a:avLst/>
            </a:prstGeom>
          </p:spPr>
          <p:txBody>
            <a:bodyPr wrap="none">
              <a:spAutoFit/>
            </a:bodyPr>
            <a:lstStyle/>
            <a:p>
              <a:pPr algn="ctr"/>
              <a:r>
                <a:rPr lang="en-US" sz="1400" dirty="0">
                  <a:solidFill>
                    <a:srgbClr val="FF0000"/>
                  </a:solidFill>
                  <a:latin typeface="Times New Roman" panose="02020603050405020304" pitchFamily="18" charset="0"/>
                  <a:cs typeface="Times New Roman" panose="02020603050405020304" pitchFamily="18" charset="0"/>
                  <a:sym typeface="Symbol"/>
                </a:rPr>
                <a:t>cos</a:t>
              </a:r>
              <a:r>
                <a:rPr lang="en-US" sz="1400" i="1" dirty="0">
                  <a:solidFill>
                    <a:srgbClr val="FF0000"/>
                  </a:solidFill>
                  <a:latin typeface="Times New Roman" panose="02020603050405020304" pitchFamily="18" charset="0"/>
                  <a:cs typeface="Times New Roman" panose="02020603050405020304" pitchFamily="18" charset="0"/>
                  <a:sym typeface="Symbol"/>
                </a:rPr>
                <a:t></a:t>
              </a:r>
              <a:r>
                <a:rPr lang="en-SG" sz="1400" dirty="0">
                  <a:solidFill>
                    <a:srgbClr val="FF0000"/>
                  </a:solidFill>
                  <a:latin typeface="Times New Roman" panose="02020603050405020304" pitchFamily="18" charset="0"/>
                  <a:cs typeface="Times New Roman" panose="02020603050405020304" pitchFamily="18" charset="0"/>
                  <a:sym typeface="Symbol"/>
                </a:rPr>
                <a:t>  = </a:t>
              </a:r>
              <a:r>
                <a:rPr lang="en-SG" sz="1400" i="1" dirty="0">
                  <a:solidFill>
                    <a:srgbClr val="FF0000"/>
                  </a:solidFill>
                  <a:latin typeface="Times New Roman" panose="02020603050405020304" pitchFamily="18" charset="0"/>
                  <a:cs typeface="Times New Roman" panose="02020603050405020304" pitchFamily="18" charset="0"/>
                  <a:sym typeface="Symbol"/>
                </a:rPr>
                <a:t>b</a:t>
              </a:r>
              <a:r>
                <a:rPr lang="en-SG" sz="1400" dirty="0">
                  <a:solidFill>
                    <a:srgbClr val="FF0000"/>
                  </a:solidFill>
                  <a:latin typeface="Times New Roman" panose="02020603050405020304" pitchFamily="18" charset="0"/>
                  <a:cs typeface="Times New Roman" panose="02020603050405020304" pitchFamily="18" charset="0"/>
                  <a:sym typeface="Symbol"/>
                </a:rPr>
                <a:t> &lt; 0</a:t>
              </a:r>
              <a:endParaRPr lang="en-SG" sz="1400" i="1" dirty="0">
                <a:solidFill>
                  <a:srgbClr val="0309F3"/>
                </a:solidFill>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83" name="Straight Connector 82"/>
            <p:cNvCxnSpPr/>
            <p:nvPr/>
          </p:nvCxnSpPr>
          <p:spPr>
            <a:xfrm rot="16200000">
              <a:off x="2528551" y="4741189"/>
              <a:ext cx="0" cy="720000"/>
            </a:xfrm>
            <a:prstGeom prst="line">
              <a:avLst/>
            </a:prstGeom>
            <a:ln w="38100">
              <a:solidFill>
                <a:srgbClr val="FF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rot="16200000">
              <a:off x="3257309" y="4747734"/>
              <a:ext cx="0" cy="720000"/>
            </a:xfrm>
            <a:prstGeom prst="line">
              <a:avLst/>
            </a:prstGeom>
            <a:ln w="38100">
              <a:solidFill>
                <a:srgbClr val="FF0000"/>
              </a:solidFill>
              <a:prstDash val="solid"/>
            </a:ln>
            <a:effectLst/>
          </p:spPr>
          <p:style>
            <a:lnRef idx="2">
              <a:schemeClr val="accent1"/>
            </a:lnRef>
            <a:fillRef idx="0">
              <a:schemeClr val="accent1"/>
            </a:fillRef>
            <a:effectRef idx="1">
              <a:schemeClr val="accent1"/>
            </a:effectRef>
            <a:fontRef idx="minor">
              <a:schemeClr val="tx1"/>
            </a:fontRef>
          </p:style>
        </p:cxnSp>
        <p:sp>
          <p:nvSpPr>
            <p:cNvPr id="90" name="Rectangle 89"/>
            <p:cNvSpPr/>
            <p:nvPr/>
          </p:nvSpPr>
          <p:spPr>
            <a:xfrm>
              <a:off x="2355552" y="4834795"/>
              <a:ext cx="298480" cy="307777"/>
            </a:xfrm>
            <a:prstGeom prst="rect">
              <a:avLst/>
            </a:prstGeom>
          </p:spPr>
          <p:txBody>
            <a:bodyPr wrap="none">
              <a:spAutoFit/>
            </a:bodyPr>
            <a:lstStyle/>
            <a:p>
              <a:r>
                <a:rPr lang="en-SG" sz="1400" i="1" dirty="0">
                  <a:solidFill>
                    <a:srgbClr val="FF0000"/>
                  </a:solidFill>
                  <a:latin typeface="Times New Roman" panose="02020603050405020304" pitchFamily="18" charset="0"/>
                  <a:cs typeface="Times New Roman" panose="02020603050405020304" pitchFamily="18" charset="0"/>
                  <a:sym typeface="Symbol"/>
                </a:rPr>
                <a:t></a:t>
              </a:r>
              <a:endParaRPr lang="en-SG" sz="1400" dirty="0">
                <a:solidFill>
                  <a:srgbClr val="FF0000"/>
                </a:solidFill>
                <a:latin typeface="Times New Roman" panose="02020603050405020304" pitchFamily="18" charset="0"/>
                <a:cs typeface="Times New Roman" panose="02020603050405020304" pitchFamily="18" charset="0"/>
              </a:endParaRPr>
            </a:p>
          </p:txBody>
        </p:sp>
        <p:sp>
          <p:nvSpPr>
            <p:cNvPr id="91" name="Rectangle 90"/>
            <p:cNvSpPr/>
            <p:nvPr/>
          </p:nvSpPr>
          <p:spPr>
            <a:xfrm>
              <a:off x="3088741" y="4834795"/>
              <a:ext cx="298480" cy="307777"/>
            </a:xfrm>
            <a:prstGeom prst="rect">
              <a:avLst/>
            </a:prstGeom>
          </p:spPr>
          <p:txBody>
            <a:bodyPr wrap="none">
              <a:spAutoFit/>
            </a:bodyPr>
            <a:lstStyle/>
            <a:p>
              <a:r>
                <a:rPr lang="en-SG" sz="1400" i="1" dirty="0">
                  <a:solidFill>
                    <a:srgbClr val="FF0000"/>
                  </a:solidFill>
                  <a:latin typeface="Times New Roman" panose="02020603050405020304" pitchFamily="18" charset="0"/>
                  <a:cs typeface="Times New Roman" panose="02020603050405020304" pitchFamily="18" charset="0"/>
                  <a:sym typeface="Symbol"/>
                </a:rPr>
                <a:t></a:t>
              </a:r>
              <a:endParaRPr lang="en-SG" sz="1400" dirty="0">
                <a:solidFill>
                  <a:srgbClr val="FF0000"/>
                </a:solidFill>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703097" y="4333444"/>
            <a:ext cx="4385291" cy="919490"/>
            <a:chOff x="703097" y="4223082"/>
            <a:chExt cx="4385291" cy="919490"/>
          </a:xfrm>
        </p:grpSpPr>
        <p:cxnSp>
          <p:nvCxnSpPr>
            <p:cNvPr id="62" name="Straight Connector 61"/>
            <p:cNvCxnSpPr/>
            <p:nvPr/>
          </p:nvCxnSpPr>
          <p:spPr>
            <a:xfrm rot="16200000" flipH="1">
              <a:off x="2892441" y="2385838"/>
              <a:ext cx="0" cy="4356000"/>
            </a:xfrm>
            <a:prstGeom prst="line">
              <a:avLst/>
            </a:prstGeom>
            <a:ln w="15875">
              <a:solidFill>
                <a:srgbClr val="0000FF"/>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rot="10800000">
              <a:off x="1458800" y="4570617"/>
              <a:ext cx="0" cy="540000"/>
            </a:xfrm>
            <a:prstGeom prst="line">
              <a:avLst/>
            </a:prstGeom>
            <a:ln w="19050">
              <a:solidFill>
                <a:srgbClr val="0033CC"/>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rot="10800000">
              <a:off x="4361238" y="4563837"/>
              <a:ext cx="0" cy="540000"/>
            </a:xfrm>
            <a:prstGeom prst="line">
              <a:avLst/>
            </a:prstGeom>
            <a:ln w="19050">
              <a:solidFill>
                <a:srgbClr val="0033CC"/>
              </a:solidFill>
              <a:prstDash val="dash"/>
            </a:ln>
            <a:effectLst/>
          </p:spPr>
          <p:style>
            <a:lnRef idx="2">
              <a:schemeClr val="accent1"/>
            </a:lnRef>
            <a:fillRef idx="0">
              <a:schemeClr val="accent1"/>
            </a:fillRef>
            <a:effectRef idx="1">
              <a:schemeClr val="accent1"/>
            </a:effectRef>
            <a:fontRef idx="minor">
              <a:schemeClr val="tx1"/>
            </a:fontRef>
          </p:style>
        </p:cxnSp>
        <p:sp>
          <p:nvSpPr>
            <p:cNvPr id="69" name="Rectangle 68"/>
            <p:cNvSpPr/>
            <p:nvPr/>
          </p:nvSpPr>
          <p:spPr>
            <a:xfrm>
              <a:off x="2253961" y="4223082"/>
              <a:ext cx="1124026" cy="307777"/>
            </a:xfrm>
            <a:prstGeom prst="rect">
              <a:avLst/>
            </a:prstGeom>
          </p:spPr>
          <p:txBody>
            <a:bodyPr wrap="none">
              <a:spAutoFit/>
            </a:bodyPr>
            <a:lstStyle/>
            <a:p>
              <a:r>
                <a:rPr lang="en-US" sz="1400" dirty="0">
                  <a:solidFill>
                    <a:srgbClr val="0309F3"/>
                  </a:solidFill>
                  <a:latin typeface="Times New Roman" panose="02020603050405020304" pitchFamily="18" charset="0"/>
                  <a:cs typeface="Times New Roman" panose="02020603050405020304" pitchFamily="18" charset="0"/>
                  <a:sym typeface="Symbol"/>
                </a:rPr>
                <a:t>cos</a:t>
              </a:r>
              <a:r>
                <a:rPr lang="en-US" sz="1400" i="1" dirty="0">
                  <a:solidFill>
                    <a:srgbClr val="0309F3"/>
                  </a:solidFill>
                  <a:latin typeface="Times New Roman" panose="02020603050405020304" pitchFamily="18" charset="0"/>
                  <a:cs typeface="Times New Roman" panose="02020603050405020304" pitchFamily="18" charset="0"/>
                  <a:sym typeface="Symbol"/>
                </a:rPr>
                <a:t></a:t>
              </a:r>
              <a:r>
                <a:rPr lang="en-SG" sz="1400" dirty="0">
                  <a:solidFill>
                    <a:srgbClr val="0309F3"/>
                  </a:solidFill>
                  <a:latin typeface="Times New Roman" panose="02020603050405020304" pitchFamily="18" charset="0"/>
                  <a:cs typeface="Times New Roman" panose="02020603050405020304" pitchFamily="18" charset="0"/>
                  <a:sym typeface="Symbol"/>
                </a:rPr>
                <a:t>  = </a:t>
              </a:r>
              <a:r>
                <a:rPr lang="en-SG" sz="1400" i="1" dirty="0">
                  <a:solidFill>
                    <a:srgbClr val="0309F3"/>
                  </a:solidFill>
                  <a:latin typeface="Times New Roman" panose="02020603050405020304" pitchFamily="18" charset="0"/>
                  <a:cs typeface="Times New Roman" panose="02020603050405020304" pitchFamily="18" charset="0"/>
                  <a:sym typeface="Symbol"/>
                </a:rPr>
                <a:t>b</a:t>
              </a:r>
              <a:r>
                <a:rPr lang="en-SG" sz="1400" dirty="0">
                  <a:solidFill>
                    <a:srgbClr val="0000FF"/>
                  </a:solidFill>
                  <a:latin typeface="Times New Roman" panose="02020603050405020304" pitchFamily="18" charset="0"/>
                  <a:cs typeface="Times New Roman" panose="02020603050405020304" pitchFamily="18" charset="0"/>
                  <a:sym typeface="Symbol"/>
                </a:rPr>
                <a:t> &gt; 0</a:t>
              </a:r>
              <a:endParaRPr lang="en-SG" sz="1400" i="1" dirty="0">
                <a:solidFill>
                  <a:srgbClr val="0309F3"/>
                </a:solidFill>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82" name="Straight Connector 81"/>
            <p:cNvCxnSpPr/>
            <p:nvPr/>
          </p:nvCxnSpPr>
          <p:spPr>
            <a:xfrm rot="16200000">
              <a:off x="1081097" y="4728537"/>
              <a:ext cx="0" cy="756000"/>
            </a:xfrm>
            <a:prstGeom prst="line">
              <a:avLst/>
            </a:prstGeom>
            <a:ln w="38100">
              <a:solidFill>
                <a:srgbClr val="FF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rot="16200000">
              <a:off x="4728388" y="4741917"/>
              <a:ext cx="0" cy="720000"/>
            </a:xfrm>
            <a:prstGeom prst="line">
              <a:avLst/>
            </a:prstGeom>
            <a:ln w="38100">
              <a:solidFill>
                <a:srgbClr val="FF0000"/>
              </a:solidFill>
              <a:prstDash val="solid"/>
            </a:ln>
            <a:effectLst/>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909661" y="4834795"/>
              <a:ext cx="298480" cy="307777"/>
            </a:xfrm>
            <a:prstGeom prst="rect">
              <a:avLst/>
            </a:prstGeom>
          </p:spPr>
          <p:txBody>
            <a:bodyPr wrap="none">
              <a:spAutoFit/>
            </a:bodyPr>
            <a:lstStyle/>
            <a:p>
              <a:r>
                <a:rPr lang="en-SG" sz="1400" i="1" dirty="0">
                  <a:solidFill>
                    <a:srgbClr val="FF0000"/>
                  </a:solidFill>
                  <a:latin typeface="Times New Roman" panose="02020603050405020304" pitchFamily="18" charset="0"/>
                  <a:cs typeface="Times New Roman" panose="02020603050405020304" pitchFamily="18" charset="0"/>
                  <a:sym typeface="Symbol"/>
                </a:rPr>
                <a:t></a:t>
              </a:r>
              <a:endParaRPr lang="en-SG" sz="1400" dirty="0">
                <a:solidFill>
                  <a:srgbClr val="FF0000"/>
                </a:solidFill>
                <a:latin typeface="Times New Roman" panose="02020603050405020304" pitchFamily="18" charset="0"/>
                <a:cs typeface="Times New Roman" panose="02020603050405020304" pitchFamily="18" charset="0"/>
              </a:endParaRPr>
            </a:p>
          </p:txBody>
        </p:sp>
        <p:sp>
          <p:nvSpPr>
            <p:cNvPr id="92" name="Rectangle 91"/>
            <p:cNvSpPr/>
            <p:nvPr/>
          </p:nvSpPr>
          <p:spPr>
            <a:xfrm>
              <a:off x="4544966" y="4834795"/>
              <a:ext cx="298480" cy="307777"/>
            </a:xfrm>
            <a:prstGeom prst="rect">
              <a:avLst/>
            </a:prstGeom>
          </p:spPr>
          <p:txBody>
            <a:bodyPr wrap="none">
              <a:spAutoFit/>
            </a:bodyPr>
            <a:lstStyle/>
            <a:p>
              <a:r>
                <a:rPr lang="en-SG" sz="1400" i="1" dirty="0">
                  <a:solidFill>
                    <a:srgbClr val="FF0000"/>
                  </a:solidFill>
                  <a:latin typeface="Times New Roman" panose="02020603050405020304" pitchFamily="18" charset="0"/>
                  <a:cs typeface="Times New Roman" panose="02020603050405020304" pitchFamily="18" charset="0"/>
                  <a:sym typeface="Symbol"/>
                </a:rPr>
                <a:t></a:t>
              </a:r>
              <a:endParaRPr lang="en-SG" sz="1400" dirty="0">
                <a:solidFill>
                  <a:srgbClr val="FF0000"/>
                </a:solidFill>
                <a:latin typeface="Times New Roman" panose="02020603050405020304" pitchFamily="18" charset="0"/>
                <a:cs typeface="Times New Roman" panose="02020603050405020304" pitchFamily="18" charset="0"/>
              </a:endParaRPr>
            </a:p>
          </p:txBody>
        </p:sp>
      </p:grpSp>
      <p:grpSp>
        <p:nvGrpSpPr>
          <p:cNvPr id="22" name="Group 21"/>
          <p:cNvGrpSpPr/>
          <p:nvPr/>
        </p:nvGrpSpPr>
        <p:grpSpPr>
          <a:xfrm>
            <a:off x="5727975" y="1492781"/>
            <a:ext cx="2880000" cy="4680000"/>
            <a:chOff x="5727975" y="1396067"/>
            <a:chExt cx="2880000" cy="4680000"/>
          </a:xfrm>
        </p:grpSpPr>
        <p:cxnSp>
          <p:nvCxnSpPr>
            <p:cNvPr id="93" name="Straight Arrow Connector 92"/>
            <p:cNvCxnSpPr/>
            <p:nvPr/>
          </p:nvCxnSpPr>
          <p:spPr>
            <a:xfrm>
              <a:off x="5727975" y="3736067"/>
              <a:ext cx="2880000" cy="0"/>
            </a:xfrm>
            <a:prstGeom prst="straightConnector1">
              <a:avLst/>
            </a:prstGeom>
            <a:ln w="9525">
              <a:solidFill>
                <a:schemeClr val="bg1">
                  <a:lumMod val="50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rot="16200000">
              <a:off x="4827975" y="3736067"/>
              <a:ext cx="4680000" cy="0"/>
            </a:xfrm>
            <a:prstGeom prst="straightConnector1">
              <a:avLst/>
            </a:prstGeom>
            <a:ln w="9525">
              <a:solidFill>
                <a:schemeClr val="bg1">
                  <a:lumMod val="50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cxnSpLocks noChangeAspect="1"/>
            </p:cNvCxnSpPr>
            <p:nvPr/>
          </p:nvCxnSpPr>
          <p:spPr>
            <a:xfrm flipV="1">
              <a:off x="5980405" y="2656067"/>
              <a:ext cx="2375140" cy="2160000"/>
            </a:xfrm>
            <a:prstGeom prst="straightConnector1">
              <a:avLst/>
            </a:prstGeom>
            <a:ln w="9525">
              <a:solidFill>
                <a:schemeClr val="bg1">
                  <a:lumMod val="5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cxnSpLocks noChangeAspect="1"/>
            </p:cNvCxnSpPr>
            <p:nvPr/>
          </p:nvCxnSpPr>
          <p:spPr>
            <a:xfrm flipH="1" flipV="1">
              <a:off x="5980405" y="2656067"/>
              <a:ext cx="2375141" cy="2160000"/>
            </a:xfrm>
            <a:prstGeom prst="straightConnector1">
              <a:avLst/>
            </a:prstGeom>
            <a:ln w="9525">
              <a:solidFill>
                <a:schemeClr val="bg1">
                  <a:lumMod val="5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101" name="TextBox 100"/>
            <p:cNvSpPr txBox="1"/>
            <p:nvPr/>
          </p:nvSpPr>
          <p:spPr>
            <a:xfrm>
              <a:off x="7278026" y="3538224"/>
              <a:ext cx="113814" cy="215444"/>
            </a:xfrm>
            <a:prstGeom prst="rect">
              <a:avLst/>
            </a:prstGeom>
            <a:noFill/>
          </p:spPr>
          <p:txBody>
            <a:bodyPr wrap="none" lIns="0" tIns="0" rIns="0" bIns="0" rtlCol="0">
              <a:spAutoFit/>
            </a:bodyPr>
            <a:lstStyle/>
            <a:p>
              <a:r>
                <a:rPr lang="en-SG" sz="1400" i="1" dirty="0">
                  <a:solidFill>
                    <a:srgbClr val="FF0000"/>
                  </a:solidFill>
                  <a:latin typeface="Times New Roman" panose="02020603050405020304" pitchFamily="18" charset="0"/>
                  <a:cs typeface="Times New Roman" panose="02020603050405020304" pitchFamily="18" charset="0"/>
                  <a:sym typeface="Symbol"/>
                </a:rPr>
                <a:t></a:t>
              </a:r>
              <a:endParaRPr lang="en-SG" sz="1400" i="1" dirty="0">
                <a:solidFill>
                  <a:srgbClr val="FF0000"/>
                </a:solidFill>
                <a:latin typeface="Arial" panose="020B0604020202020204" pitchFamily="34" charset="0"/>
                <a:cs typeface="Arial" panose="020B0604020202020204" pitchFamily="34" charset="0"/>
              </a:endParaRPr>
            </a:p>
          </p:txBody>
        </p:sp>
        <p:sp>
          <p:nvSpPr>
            <p:cNvPr id="102" name="TextBox 101"/>
            <p:cNvSpPr txBox="1"/>
            <p:nvPr/>
          </p:nvSpPr>
          <p:spPr>
            <a:xfrm>
              <a:off x="7278026" y="3682944"/>
              <a:ext cx="113814" cy="215444"/>
            </a:xfrm>
            <a:prstGeom prst="rect">
              <a:avLst/>
            </a:prstGeom>
            <a:noFill/>
          </p:spPr>
          <p:txBody>
            <a:bodyPr wrap="none" lIns="0" tIns="0" rIns="0" bIns="0" rtlCol="0">
              <a:spAutoFit/>
            </a:bodyPr>
            <a:lstStyle/>
            <a:p>
              <a:r>
                <a:rPr lang="en-SG" sz="1400" i="1" dirty="0">
                  <a:solidFill>
                    <a:srgbClr val="FF0000"/>
                  </a:solidFill>
                  <a:latin typeface="Times New Roman" panose="02020603050405020304" pitchFamily="18" charset="0"/>
                  <a:cs typeface="Times New Roman" panose="02020603050405020304" pitchFamily="18" charset="0"/>
                  <a:sym typeface="Symbol"/>
                </a:rPr>
                <a:t></a:t>
              </a:r>
              <a:endParaRPr lang="en-SG" sz="1400" dirty="0">
                <a:solidFill>
                  <a:srgbClr val="FF0000"/>
                </a:solidFill>
                <a:latin typeface="Arial" panose="020B0604020202020204" pitchFamily="34" charset="0"/>
                <a:cs typeface="Arial" panose="020B0604020202020204" pitchFamily="34" charset="0"/>
              </a:endParaRPr>
            </a:p>
          </p:txBody>
        </p:sp>
        <p:sp>
          <p:nvSpPr>
            <p:cNvPr id="103" name="TextBox 102"/>
            <p:cNvSpPr txBox="1"/>
            <p:nvPr/>
          </p:nvSpPr>
          <p:spPr>
            <a:xfrm>
              <a:off x="6896611" y="3682944"/>
              <a:ext cx="113814" cy="215444"/>
            </a:xfrm>
            <a:prstGeom prst="rect">
              <a:avLst/>
            </a:prstGeom>
            <a:noFill/>
          </p:spPr>
          <p:txBody>
            <a:bodyPr wrap="none" lIns="0" tIns="0" rIns="0" bIns="0" rtlCol="0">
              <a:spAutoFit/>
            </a:bodyPr>
            <a:lstStyle/>
            <a:p>
              <a:r>
                <a:rPr lang="en-SG" sz="1400" i="1" dirty="0">
                  <a:solidFill>
                    <a:srgbClr val="FF0000"/>
                  </a:solidFill>
                  <a:latin typeface="Times New Roman" panose="02020603050405020304" pitchFamily="18" charset="0"/>
                  <a:cs typeface="Times New Roman" panose="02020603050405020304" pitchFamily="18" charset="0"/>
                  <a:sym typeface="Symbol"/>
                </a:rPr>
                <a:t></a:t>
              </a:r>
              <a:endParaRPr lang="en-SG" sz="1400" dirty="0">
                <a:solidFill>
                  <a:srgbClr val="FF0000"/>
                </a:solidFill>
                <a:latin typeface="Times New Roman" panose="02020603050405020304" pitchFamily="18" charset="0"/>
                <a:cs typeface="Times New Roman" panose="02020603050405020304" pitchFamily="18" charset="0"/>
              </a:endParaRPr>
            </a:p>
          </p:txBody>
        </p:sp>
        <p:sp>
          <p:nvSpPr>
            <p:cNvPr id="104" name="TextBox 103"/>
            <p:cNvSpPr txBox="1"/>
            <p:nvPr/>
          </p:nvSpPr>
          <p:spPr>
            <a:xfrm>
              <a:off x="6896611" y="3538224"/>
              <a:ext cx="113814" cy="215444"/>
            </a:xfrm>
            <a:prstGeom prst="rect">
              <a:avLst/>
            </a:prstGeom>
            <a:noFill/>
          </p:spPr>
          <p:txBody>
            <a:bodyPr wrap="none" lIns="0" tIns="0" rIns="0" bIns="0" rtlCol="0">
              <a:spAutoFit/>
            </a:bodyPr>
            <a:lstStyle/>
            <a:p>
              <a:r>
                <a:rPr lang="en-SG" sz="1400" i="1" dirty="0">
                  <a:solidFill>
                    <a:srgbClr val="FF0000"/>
                  </a:solidFill>
                  <a:latin typeface="Times New Roman" panose="02020603050405020304" pitchFamily="18" charset="0"/>
                  <a:cs typeface="Times New Roman" panose="02020603050405020304" pitchFamily="18" charset="0"/>
                  <a:sym typeface="Symbol"/>
                </a:rPr>
                <a:t></a:t>
              </a:r>
              <a:endParaRPr lang="en-SG" sz="1400" dirty="0">
                <a:solidFill>
                  <a:srgbClr val="FF0000"/>
                </a:solidFill>
                <a:latin typeface="Arial" panose="020B0604020202020204" pitchFamily="34" charset="0"/>
                <a:cs typeface="Arial" panose="020B0604020202020204" pitchFamily="34" charset="0"/>
              </a:endParaRPr>
            </a:p>
          </p:txBody>
        </p:sp>
      </p:grpSp>
      <p:grpSp>
        <p:nvGrpSpPr>
          <p:cNvPr id="21" name="Group 20"/>
          <p:cNvGrpSpPr/>
          <p:nvPr/>
        </p:nvGrpSpPr>
        <p:grpSpPr>
          <a:xfrm>
            <a:off x="6002439" y="2559511"/>
            <a:ext cx="2665700" cy="3281933"/>
            <a:chOff x="6002439" y="2559511"/>
            <a:chExt cx="2665700" cy="3281933"/>
          </a:xfrm>
        </p:grpSpPr>
        <p:sp>
          <p:nvSpPr>
            <p:cNvPr id="100" name="Arc 99"/>
            <p:cNvSpPr>
              <a:spLocks noChangeAspect="1"/>
            </p:cNvSpPr>
            <p:nvPr/>
          </p:nvSpPr>
          <p:spPr>
            <a:xfrm>
              <a:off x="6002439" y="2559511"/>
              <a:ext cx="2340000" cy="2340000"/>
            </a:xfrm>
            <a:prstGeom prst="arc">
              <a:avLst>
                <a:gd name="adj1" fmla="val 2556914"/>
                <a:gd name="adj2" fmla="val 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dirty="0">
                <a:latin typeface="Arial" panose="020B0604020202020204" pitchFamily="34" charset="0"/>
                <a:cs typeface="Arial" panose="020B0604020202020204" pitchFamily="34" charset="0"/>
              </a:endParaRPr>
            </a:p>
          </p:txBody>
        </p:sp>
        <p:sp>
          <p:nvSpPr>
            <p:cNvPr id="106" name="TextBox 105"/>
            <p:cNvSpPr txBox="1"/>
            <p:nvPr/>
          </p:nvSpPr>
          <p:spPr>
            <a:xfrm>
              <a:off x="7801623" y="4534511"/>
              <a:ext cx="292068" cy="338554"/>
            </a:xfrm>
            <a:prstGeom prst="rect">
              <a:avLst/>
            </a:prstGeom>
            <a:noFill/>
          </p:spPr>
          <p:txBody>
            <a:bodyPr wrap="none" rtlCol="0">
              <a:spAutoFit/>
            </a:bodyPr>
            <a:lstStyle/>
            <a:p>
              <a:r>
                <a:rPr lang="en-US" sz="1600" i="1" dirty="0">
                  <a:latin typeface="Times New Roman" panose="02020603050405020304" pitchFamily="18" charset="0"/>
                  <a:ea typeface="Cambria Math" panose="02040503050406030204" pitchFamily="18" charset="0"/>
                  <a:cs typeface="Times New Roman" panose="02020603050405020304" pitchFamily="18" charset="0"/>
                  <a:sym typeface="Symbol"/>
                </a:rPr>
                <a:t></a:t>
              </a:r>
              <a:endParaRPr lang="en-SG" sz="1600" dirty="0">
                <a:latin typeface="Arial" panose="020B0604020202020204" pitchFamily="34" charset="0"/>
                <a:cs typeface="Arial" panose="020B0604020202020204" pitchFamily="34" charset="0"/>
              </a:endParaRPr>
            </a:p>
          </p:txBody>
        </p:sp>
        <p:sp>
          <p:nvSpPr>
            <p:cNvPr id="72" name="Rectangle 71"/>
            <p:cNvSpPr/>
            <p:nvPr/>
          </p:nvSpPr>
          <p:spPr>
            <a:xfrm>
              <a:off x="7388623" y="5256669"/>
              <a:ext cx="1279516" cy="584775"/>
            </a:xfrm>
            <a:prstGeom prst="rect">
              <a:avLst/>
            </a:prstGeom>
            <a:noFill/>
            <a:ln>
              <a:noFill/>
            </a:ln>
          </p:spPr>
          <p:txBody>
            <a:bodyPr wrap="none">
              <a:spAutoFit/>
            </a:bodyPr>
            <a:lstStyle/>
            <a:p>
              <a:pPr algn="ctr"/>
              <a:r>
                <a:rPr lang="en-US" sz="1600" dirty="0">
                  <a:solidFill>
                    <a:prstClr val="black"/>
                  </a:solidFill>
                  <a:latin typeface="Arial" panose="020B0604020202020204" pitchFamily="34" charset="0"/>
                  <a:cs typeface="Arial" panose="020B0604020202020204" pitchFamily="34" charset="0"/>
                </a:rPr>
                <a:t>4</a:t>
              </a:r>
              <a:r>
                <a:rPr lang="en-US" sz="1600" baseline="30000" dirty="0">
                  <a:solidFill>
                    <a:prstClr val="black"/>
                  </a:solidFill>
                  <a:latin typeface="Arial" panose="020B0604020202020204" pitchFamily="34" charset="0"/>
                  <a:cs typeface="Arial" panose="020B0604020202020204" pitchFamily="34" charset="0"/>
                </a:rPr>
                <a:t>th</a:t>
              </a:r>
              <a:r>
                <a:rPr lang="en-US" sz="1600" dirty="0">
                  <a:solidFill>
                    <a:prstClr val="black"/>
                  </a:solidFill>
                  <a:latin typeface="Arial" panose="020B0604020202020204" pitchFamily="34" charset="0"/>
                  <a:cs typeface="Arial" panose="020B0604020202020204" pitchFamily="34" charset="0"/>
                </a:rPr>
                <a:t> quadrant</a:t>
              </a:r>
            </a:p>
            <a:p>
              <a:pPr algn="ctr"/>
              <a:r>
                <a:rPr lang="en-US" sz="1600" i="1" dirty="0">
                  <a:latin typeface="Times New Roman" panose="02020603050405020304" pitchFamily="18" charset="0"/>
                  <a:ea typeface="Cambria Math" panose="02040503050406030204" pitchFamily="18" charset="0"/>
                  <a:cs typeface="Times New Roman" panose="02020603050405020304" pitchFamily="18" charset="0"/>
                  <a:sym typeface="Symbol"/>
                </a:rPr>
                <a:t></a:t>
              </a:r>
              <a:r>
                <a:rPr lang="en-US" sz="1600" dirty="0">
                  <a:latin typeface="Times New Roman" panose="02020603050405020304" pitchFamily="18" charset="0"/>
                  <a:ea typeface="Cambria Math" panose="02040503050406030204" pitchFamily="18" charset="0"/>
                  <a:cs typeface="Times New Roman" panose="02020603050405020304" pitchFamily="18" charset="0"/>
                  <a:sym typeface="Symbol"/>
                </a:rPr>
                <a:t> = 36</a:t>
              </a:r>
              <a:r>
                <a:rPr lang="en-US" sz="1600" dirty="0">
                  <a:latin typeface="Times New Roman" panose="02020603050405020304" pitchFamily="18" charset="0"/>
                  <a:ea typeface="Cambria Math" panose="02040503050406030204" pitchFamily="18" charset="0"/>
                  <a:cs typeface="Times New Roman" panose="02020603050405020304" pitchFamily="18" charset="0"/>
                </a:rPr>
                <a:t>0</a:t>
              </a:r>
              <a:r>
                <a:rPr lang="en-US" sz="1600" dirty="0">
                  <a:latin typeface="Times New Roman" panose="02020603050405020304" pitchFamily="18" charset="0"/>
                  <a:ea typeface="Cambria Math" panose="02040503050406030204" pitchFamily="18" charset="0"/>
                  <a:cs typeface="Times New Roman" panose="02020603050405020304" pitchFamily="18" charset="0"/>
                  <a:sym typeface="Symbol"/>
                </a:rPr>
                <a:t></a:t>
              </a:r>
              <a:r>
                <a:rPr lang="en-US" sz="1600" dirty="0">
                  <a:latin typeface="Times New Roman" panose="02020603050405020304" pitchFamily="18" charset="0"/>
                  <a:ea typeface="Cambria Math" panose="02040503050406030204" pitchFamily="18" charset="0"/>
                  <a:cs typeface="Times New Roman" panose="02020603050405020304" pitchFamily="18" charset="0"/>
                </a:rPr>
                <a:t> – </a:t>
              </a:r>
              <a:r>
                <a:rPr lang="en-SG" sz="1600" i="1" dirty="0">
                  <a:latin typeface="Times New Roman" panose="02020603050405020304" pitchFamily="18" charset="0"/>
                  <a:cs typeface="Times New Roman" panose="02020603050405020304" pitchFamily="18" charset="0"/>
                  <a:sym typeface="Symbol"/>
                </a:rPr>
                <a:t></a:t>
              </a:r>
              <a:endParaRPr lang="en-SG" sz="1600" i="1" dirty="0">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a:off x="5648115" y="2937962"/>
            <a:ext cx="2426718" cy="2871950"/>
            <a:chOff x="5648115" y="2827600"/>
            <a:chExt cx="2426718" cy="2871950"/>
          </a:xfrm>
        </p:grpSpPr>
        <p:sp>
          <p:nvSpPr>
            <p:cNvPr id="98" name="Arc 97"/>
            <p:cNvSpPr>
              <a:spLocks noChangeAspect="1"/>
            </p:cNvSpPr>
            <p:nvPr/>
          </p:nvSpPr>
          <p:spPr>
            <a:xfrm>
              <a:off x="6274833" y="2827600"/>
              <a:ext cx="1800000" cy="1800000"/>
            </a:xfrm>
            <a:prstGeom prst="arc">
              <a:avLst>
                <a:gd name="adj1" fmla="val 8291534"/>
                <a:gd name="adj2" fmla="val 0"/>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dirty="0">
                <a:latin typeface="Arial" panose="020B0604020202020204" pitchFamily="34" charset="0"/>
                <a:cs typeface="Arial" panose="020B0604020202020204" pitchFamily="34" charset="0"/>
              </a:endParaRPr>
            </a:p>
          </p:txBody>
        </p:sp>
        <p:sp>
          <p:nvSpPr>
            <p:cNvPr id="108" name="TextBox 107"/>
            <p:cNvSpPr txBox="1"/>
            <p:nvPr/>
          </p:nvSpPr>
          <p:spPr>
            <a:xfrm>
              <a:off x="6201562" y="4166178"/>
              <a:ext cx="292068" cy="338554"/>
            </a:xfrm>
            <a:prstGeom prst="rect">
              <a:avLst/>
            </a:prstGeom>
            <a:noFill/>
          </p:spPr>
          <p:txBody>
            <a:bodyPr wrap="none" rtlCol="0">
              <a:spAutoFit/>
            </a:bodyPr>
            <a:lstStyle/>
            <a:p>
              <a:r>
                <a:rPr lang="en-US" sz="1600" i="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sym typeface="Symbol"/>
                </a:rPr>
                <a:t></a:t>
              </a:r>
              <a:endParaRPr lang="en-SG" sz="1600" dirty="0">
                <a:solidFill>
                  <a:srgbClr val="FF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3" name="Rectangle 72"/>
                <p:cNvSpPr/>
                <p:nvPr/>
              </p:nvSpPr>
              <p:spPr>
                <a:xfrm>
                  <a:off x="5648115" y="5114775"/>
                  <a:ext cx="1301958" cy="584775"/>
                </a:xfrm>
                <a:prstGeom prst="rect">
                  <a:avLst/>
                </a:prstGeom>
                <a:noFill/>
                <a:ln>
                  <a:noFill/>
                </a:ln>
              </p:spPr>
              <p:txBody>
                <a:bodyPr wrap="none">
                  <a:spAutoFit/>
                </a:bodyPr>
                <a:lstStyle/>
                <a:p>
                  <a:pPr algn="ctr"/>
                  <a:r>
                    <a:rPr lang="en-US" sz="1600" dirty="0">
                      <a:solidFill>
                        <a:srgbClr val="FF0000"/>
                      </a:solidFill>
                      <a:latin typeface="Arial" panose="020B0604020202020204" pitchFamily="34" charset="0"/>
                      <a:cs typeface="Arial" panose="020B0604020202020204" pitchFamily="34" charset="0"/>
                    </a:rPr>
                    <a:t>3</a:t>
                  </a:r>
                  <a:r>
                    <a:rPr lang="en-US" sz="1600" baseline="30000" dirty="0">
                      <a:solidFill>
                        <a:srgbClr val="FF0000"/>
                      </a:solidFill>
                      <a:latin typeface="Arial" panose="020B0604020202020204" pitchFamily="34" charset="0"/>
                      <a:cs typeface="Arial" panose="020B0604020202020204" pitchFamily="34" charset="0"/>
                    </a:rPr>
                    <a:t>rd </a:t>
                  </a:r>
                  <a:r>
                    <a:rPr lang="en-US" sz="1600" dirty="0">
                      <a:solidFill>
                        <a:srgbClr val="FF0000"/>
                      </a:solidFill>
                      <a:latin typeface="Arial" panose="020B0604020202020204" pitchFamily="34" charset="0"/>
                      <a:cs typeface="Arial" panose="020B0604020202020204" pitchFamily="34" charset="0"/>
                    </a:rPr>
                    <a:t>quadrant</a:t>
                  </a:r>
                </a:p>
                <a:p>
                  <a:pPr algn="ctr"/>
                  <a14:m>
                    <m:oMathPara xmlns:m="http://schemas.openxmlformats.org/officeDocument/2006/math">
                      <m:oMathParaPr>
                        <m:jc m:val="centerGroup"/>
                      </m:oMathParaPr>
                      <m:oMath xmlns:m="http://schemas.openxmlformats.org/officeDocument/2006/math">
                        <m:r>
                          <m:rPr>
                            <m:nor/>
                          </m:rPr>
                          <a:rPr lang="en-US" sz="1600" i="1" dirty="0" smtClean="0">
                            <a:solidFill>
                              <a:srgbClr val="FF0000"/>
                            </a:solidFill>
                            <a:latin typeface="Times New Roman" panose="02020603050405020304" pitchFamily="18" charset="0"/>
                            <a:ea typeface="Cambria Math" panose="02040503050406030204" pitchFamily="18" charset="0"/>
                            <a:cs typeface="Times New Roman" panose="02020603050405020304" pitchFamily="18" charset="0"/>
                            <a:sym typeface="Symbol"/>
                          </a:rPr>
                          <m:t></m:t>
                        </m:r>
                        <m:r>
                          <m:rPr>
                            <m:nor/>
                          </m:rPr>
                          <a:rPr lang="en-US" sz="1600" dirty="0" smtClean="0">
                            <a:solidFill>
                              <a:srgbClr val="FF0000"/>
                            </a:solidFill>
                            <a:latin typeface="Times New Roman" panose="02020603050405020304" pitchFamily="18" charset="0"/>
                            <a:ea typeface="Cambria Math" panose="02040503050406030204" pitchFamily="18" charset="0"/>
                            <a:cs typeface="Times New Roman" panose="02020603050405020304" pitchFamily="18" charset="0"/>
                            <a:sym typeface="Symbol"/>
                          </a:rPr>
                          <m:t> = </m:t>
                        </m:r>
                        <m:r>
                          <m:rPr>
                            <m:nor/>
                          </m:rPr>
                          <a:rPr lang="en-US" sz="1600" dirty="0" smtClean="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m:t>180</m:t>
                        </m:r>
                        <m:r>
                          <m:rPr>
                            <m:nor/>
                          </m:rPr>
                          <a:rPr lang="en-US" sz="1600" dirty="0" smtClean="0">
                            <a:solidFill>
                              <a:srgbClr val="FF0000"/>
                            </a:solidFill>
                            <a:latin typeface="Times New Roman" panose="02020603050405020304" pitchFamily="18" charset="0"/>
                            <a:ea typeface="Cambria Math" panose="02040503050406030204" pitchFamily="18" charset="0"/>
                            <a:cs typeface="Times New Roman" panose="02020603050405020304" pitchFamily="18" charset="0"/>
                            <a:sym typeface="Symbol"/>
                          </a:rPr>
                          <m:t></m:t>
                        </m:r>
                        <m:r>
                          <m:rPr>
                            <m:nor/>
                          </m:rPr>
                          <a:rPr lang="en-US" sz="1600" dirty="0" smtClean="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m:t> </m:t>
                        </m:r>
                        <m:r>
                          <m:rPr>
                            <m:nor/>
                          </m:rPr>
                          <a:rPr lang="en-SG" sz="1600" b="0" i="0" dirty="0" smtClean="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m:t>+ </m:t>
                        </m:r>
                        <m:r>
                          <m:rPr>
                            <m:nor/>
                          </m:rPr>
                          <a:rPr lang="en-SG" sz="1600" i="1" dirty="0" smtClean="0">
                            <a:solidFill>
                              <a:srgbClr val="FF0000"/>
                            </a:solidFill>
                            <a:latin typeface="Times New Roman" panose="02020603050405020304" pitchFamily="18" charset="0"/>
                            <a:cs typeface="Times New Roman" panose="02020603050405020304" pitchFamily="18" charset="0"/>
                            <a:sym typeface="Symbol"/>
                          </a:rPr>
                          <m:t></m:t>
                        </m:r>
                      </m:oMath>
                    </m:oMathPara>
                  </a14:m>
                  <a:endParaRPr lang="en-SG" sz="1600" i="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73" name="Rectangle 72"/>
                <p:cNvSpPr>
                  <a:spLocks noRot="1" noChangeAspect="1" noMove="1" noResize="1" noEditPoints="1" noAdjustHandles="1" noChangeArrowheads="1" noChangeShapeType="1" noTextEdit="1"/>
                </p:cNvSpPr>
                <p:nvPr/>
              </p:nvSpPr>
              <p:spPr>
                <a:xfrm>
                  <a:off x="5648115" y="5114775"/>
                  <a:ext cx="1301958" cy="584775"/>
                </a:xfrm>
                <a:prstGeom prst="rect">
                  <a:avLst/>
                </a:prstGeom>
                <a:blipFill rotWithShape="1">
                  <a:blip r:embed="rId4"/>
                  <a:stretch>
                    <a:fillRect l="-1408" t="-3125"/>
                  </a:stretch>
                </a:blipFill>
                <a:ln>
                  <a:noFill/>
                </a:ln>
              </p:spPr>
              <p:txBody>
                <a:bodyPr/>
                <a:lstStyle/>
                <a:p>
                  <a:r>
                    <a:rPr lang="en-GB">
                      <a:noFill/>
                    </a:rPr>
                    <a:t> </a:t>
                  </a:r>
                </a:p>
              </p:txBody>
            </p:sp>
          </mc:Fallback>
        </mc:AlternateContent>
      </p:grpSp>
      <p:grpSp>
        <p:nvGrpSpPr>
          <p:cNvPr id="19" name="Group 18"/>
          <p:cNvGrpSpPr/>
          <p:nvPr/>
        </p:nvGrpSpPr>
        <p:grpSpPr>
          <a:xfrm>
            <a:off x="5640901" y="1870324"/>
            <a:ext cx="2163137" cy="2598578"/>
            <a:chOff x="5640901" y="1759962"/>
            <a:chExt cx="2163137" cy="2598578"/>
          </a:xfrm>
        </p:grpSpPr>
        <p:sp>
          <p:nvSpPr>
            <p:cNvPr id="99" name="Arc 98"/>
            <p:cNvSpPr>
              <a:spLocks noChangeAspect="1"/>
            </p:cNvSpPr>
            <p:nvPr/>
          </p:nvSpPr>
          <p:spPr>
            <a:xfrm>
              <a:off x="6544038" y="3098540"/>
              <a:ext cx="1260000" cy="1260000"/>
            </a:xfrm>
            <a:prstGeom prst="arc">
              <a:avLst>
                <a:gd name="adj1" fmla="val 13270839"/>
                <a:gd name="adj2" fmla="val 0"/>
              </a:avLst>
            </a:prstGeom>
            <a:ln>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dirty="0">
                <a:latin typeface="Arial" panose="020B0604020202020204" pitchFamily="34" charset="0"/>
                <a:cs typeface="Arial" panose="020B0604020202020204" pitchFamily="34" charset="0"/>
              </a:endParaRPr>
            </a:p>
          </p:txBody>
        </p:sp>
        <p:sp>
          <p:nvSpPr>
            <p:cNvPr id="107" name="TextBox 106"/>
            <p:cNvSpPr txBox="1"/>
            <p:nvPr/>
          </p:nvSpPr>
          <p:spPr>
            <a:xfrm>
              <a:off x="6528546" y="3007411"/>
              <a:ext cx="292068" cy="338554"/>
            </a:xfrm>
            <a:prstGeom prst="rect">
              <a:avLst/>
            </a:prstGeom>
            <a:noFill/>
          </p:spPr>
          <p:txBody>
            <a:bodyPr wrap="none" rtlCol="0">
              <a:spAutoFit/>
            </a:bodyPr>
            <a:lstStyle/>
            <a:p>
              <a:r>
                <a:rPr lang="en-US" sz="1600" i="1" dirty="0">
                  <a:solidFill>
                    <a:srgbClr val="00B050"/>
                  </a:solidFill>
                  <a:latin typeface="Times New Roman" panose="02020603050405020304" pitchFamily="18" charset="0"/>
                  <a:ea typeface="Cambria Math" panose="02040503050406030204" pitchFamily="18" charset="0"/>
                  <a:cs typeface="Times New Roman" panose="02020603050405020304" pitchFamily="18" charset="0"/>
                  <a:sym typeface="Symbol"/>
                </a:rPr>
                <a:t></a:t>
              </a:r>
              <a:endParaRPr lang="en-SG" sz="1600" dirty="0">
                <a:solidFill>
                  <a:srgbClr val="00B050"/>
                </a:solidFill>
                <a:latin typeface="Arial" panose="020B0604020202020204" pitchFamily="34" charset="0"/>
                <a:cs typeface="Arial" panose="020B0604020202020204" pitchFamily="34" charset="0"/>
              </a:endParaRPr>
            </a:p>
          </p:txBody>
        </p:sp>
        <p:sp>
          <p:nvSpPr>
            <p:cNvPr id="74" name="Rectangle 73"/>
            <p:cNvSpPr/>
            <p:nvPr/>
          </p:nvSpPr>
          <p:spPr>
            <a:xfrm>
              <a:off x="5640901" y="1759962"/>
              <a:ext cx="1316386" cy="584775"/>
            </a:xfrm>
            <a:prstGeom prst="rect">
              <a:avLst/>
            </a:prstGeom>
            <a:noFill/>
            <a:ln>
              <a:noFill/>
            </a:ln>
          </p:spPr>
          <p:txBody>
            <a:bodyPr wrap="none">
              <a:spAutoFit/>
            </a:bodyPr>
            <a:lstStyle/>
            <a:p>
              <a:pPr algn="ctr"/>
              <a:r>
                <a:rPr lang="en-US" sz="1600" dirty="0">
                  <a:solidFill>
                    <a:srgbClr val="00B050"/>
                  </a:solidFill>
                  <a:latin typeface="Arial" panose="020B0604020202020204" pitchFamily="34" charset="0"/>
                  <a:cs typeface="Arial" panose="020B0604020202020204" pitchFamily="34" charset="0"/>
                </a:rPr>
                <a:t>2</a:t>
              </a:r>
              <a:r>
                <a:rPr lang="en-US" sz="1600" baseline="30000" dirty="0">
                  <a:solidFill>
                    <a:srgbClr val="00B050"/>
                  </a:solidFill>
                  <a:latin typeface="Arial" panose="020B0604020202020204" pitchFamily="34" charset="0"/>
                  <a:cs typeface="Arial" panose="020B0604020202020204" pitchFamily="34" charset="0"/>
                </a:rPr>
                <a:t>nd</a:t>
              </a:r>
              <a:r>
                <a:rPr lang="en-US" sz="1600" dirty="0">
                  <a:solidFill>
                    <a:srgbClr val="00B050"/>
                  </a:solidFill>
                  <a:latin typeface="Arial" panose="020B0604020202020204" pitchFamily="34" charset="0"/>
                  <a:cs typeface="Arial" panose="020B0604020202020204" pitchFamily="34" charset="0"/>
                </a:rPr>
                <a:t> quadrant</a:t>
              </a:r>
            </a:p>
            <a:p>
              <a:pPr algn="ctr"/>
              <a:r>
                <a:rPr lang="en-US" sz="1600" i="1" dirty="0">
                  <a:solidFill>
                    <a:srgbClr val="00B050"/>
                  </a:solidFill>
                  <a:latin typeface="Times New Roman" panose="02020603050405020304" pitchFamily="18" charset="0"/>
                  <a:ea typeface="Cambria Math" panose="02040503050406030204" pitchFamily="18" charset="0"/>
                  <a:cs typeface="Times New Roman" panose="02020603050405020304" pitchFamily="18" charset="0"/>
                  <a:sym typeface="Symbol"/>
                </a:rPr>
                <a:t></a:t>
              </a:r>
              <a:r>
                <a:rPr lang="en-US" sz="1600" dirty="0">
                  <a:solidFill>
                    <a:srgbClr val="00B050"/>
                  </a:solidFill>
                  <a:latin typeface="Times New Roman" panose="02020603050405020304" pitchFamily="18" charset="0"/>
                  <a:ea typeface="Cambria Math" panose="02040503050406030204" pitchFamily="18" charset="0"/>
                  <a:cs typeface="Times New Roman" panose="02020603050405020304" pitchFamily="18" charset="0"/>
                  <a:sym typeface="Symbol"/>
                </a:rPr>
                <a:t> = </a:t>
              </a:r>
              <a:r>
                <a:rPr lang="en-US" sz="1600" dirty="0">
                  <a:solidFill>
                    <a:srgbClr val="00B050"/>
                  </a:solidFill>
                  <a:latin typeface="Times New Roman" panose="02020603050405020304" pitchFamily="18" charset="0"/>
                  <a:ea typeface="Cambria Math" panose="02040503050406030204" pitchFamily="18" charset="0"/>
                  <a:cs typeface="Times New Roman" panose="02020603050405020304" pitchFamily="18" charset="0"/>
                </a:rPr>
                <a:t>180</a:t>
              </a:r>
              <a:r>
                <a:rPr lang="en-US" sz="1600" dirty="0">
                  <a:solidFill>
                    <a:srgbClr val="00B050"/>
                  </a:solidFill>
                  <a:latin typeface="Times New Roman" panose="02020603050405020304" pitchFamily="18" charset="0"/>
                  <a:ea typeface="Cambria Math" panose="02040503050406030204" pitchFamily="18" charset="0"/>
                  <a:cs typeface="Times New Roman" panose="02020603050405020304" pitchFamily="18" charset="0"/>
                  <a:sym typeface="Symbol"/>
                </a:rPr>
                <a:t></a:t>
              </a:r>
              <a:r>
                <a:rPr lang="en-US" sz="1600" dirty="0">
                  <a:solidFill>
                    <a:srgbClr val="00B050"/>
                  </a:solidFill>
                  <a:latin typeface="Times New Roman" panose="02020603050405020304" pitchFamily="18" charset="0"/>
                  <a:ea typeface="Cambria Math" panose="02040503050406030204" pitchFamily="18" charset="0"/>
                  <a:cs typeface="Times New Roman" panose="02020603050405020304" pitchFamily="18" charset="0"/>
                </a:rPr>
                <a:t> – </a:t>
              </a:r>
              <a:r>
                <a:rPr lang="en-SG" sz="1600" i="1" dirty="0">
                  <a:solidFill>
                    <a:srgbClr val="00B050"/>
                  </a:solidFill>
                  <a:latin typeface="Times New Roman" panose="02020603050405020304" pitchFamily="18" charset="0"/>
                  <a:cs typeface="Times New Roman" panose="02020603050405020304" pitchFamily="18" charset="0"/>
                  <a:sym typeface="Symbol"/>
                </a:rPr>
                <a:t></a:t>
              </a:r>
              <a:endParaRPr lang="en-SG" sz="1600" i="1" dirty="0">
                <a:solidFill>
                  <a:srgbClr val="00B050"/>
                </a:solidFill>
                <a:latin typeface="Times New Roman" panose="02020603050405020304" pitchFamily="18" charset="0"/>
                <a:cs typeface="Times New Roman" panose="02020603050405020304" pitchFamily="18" charset="0"/>
              </a:endParaRPr>
            </a:p>
          </p:txBody>
        </p:sp>
      </p:grpSp>
      <p:grpSp>
        <p:nvGrpSpPr>
          <p:cNvPr id="18" name="Group 17"/>
          <p:cNvGrpSpPr/>
          <p:nvPr/>
        </p:nvGrpSpPr>
        <p:grpSpPr>
          <a:xfrm>
            <a:off x="6830032" y="1870324"/>
            <a:ext cx="1834902" cy="2327638"/>
            <a:chOff x="6830032" y="1759962"/>
            <a:chExt cx="1834902" cy="2327638"/>
          </a:xfrm>
        </p:grpSpPr>
        <p:sp>
          <p:nvSpPr>
            <p:cNvPr id="96" name="Arc 95"/>
            <p:cNvSpPr/>
            <p:nvPr/>
          </p:nvSpPr>
          <p:spPr>
            <a:xfrm>
              <a:off x="6830032" y="3367600"/>
              <a:ext cx="720000" cy="720000"/>
            </a:xfrm>
            <a:prstGeom prst="arc">
              <a:avLst>
                <a:gd name="adj1" fmla="val 19012623"/>
                <a:gd name="adj2" fmla="val 0"/>
              </a:avLst>
            </a:prstGeom>
            <a:ln>
              <a:solidFill>
                <a:srgbClr val="0000CC"/>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dirty="0">
                <a:latin typeface="Arial" panose="020B0604020202020204" pitchFamily="34" charset="0"/>
                <a:cs typeface="Arial" panose="020B0604020202020204" pitchFamily="34" charset="0"/>
              </a:endParaRPr>
            </a:p>
          </p:txBody>
        </p:sp>
        <p:sp>
          <p:nvSpPr>
            <p:cNvPr id="105" name="TextBox 104"/>
            <p:cNvSpPr txBox="1"/>
            <p:nvPr/>
          </p:nvSpPr>
          <p:spPr>
            <a:xfrm>
              <a:off x="7415851" y="3314669"/>
              <a:ext cx="292068" cy="338554"/>
            </a:xfrm>
            <a:prstGeom prst="rect">
              <a:avLst/>
            </a:prstGeom>
            <a:noFill/>
          </p:spPr>
          <p:txBody>
            <a:bodyPr wrap="none" rtlCol="0">
              <a:spAutoFit/>
            </a:bodyPr>
            <a:lstStyle/>
            <a:p>
              <a:r>
                <a:rPr lang="en-US" sz="1600" i="1" dirty="0">
                  <a:solidFill>
                    <a:srgbClr val="0309F3"/>
                  </a:solidFill>
                  <a:latin typeface="Times New Roman" panose="02020603050405020304" pitchFamily="18" charset="0"/>
                  <a:ea typeface="Cambria Math" panose="02040503050406030204" pitchFamily="18" charset="0"/>
                  <a:cs typeface="Times New Roman" panose="02020603050405020304" pitchFamily="18" charset="0"/>
                  <a:sym typeface="Symbol"/>
                </a:rPr>
                <a:t></a:t>
              </a:r>
              <a:endParaRPr lang="en-SG" sz="1600" dirty="0">
                <a:solidFill>
                  <a:srgbClr val="0000CC"/>
                </a:solidFill>
                <a:latin typeface="Arial" panose="020B0604020202020204" pitchFamily="34" charset="0"/>
                <a:cs typeface="Arial" panose="020B0604020202020204" pitchFamily="34" charset="0"/>
              </a:endParaRPr>
            </a:p>
          </p:txBody>
        </p:sp>
        <p:sp>
          <p:nvSpPr>
            <p:cNvPr id="75" name="Rectangle 74"/>
            <p:cNvSpPr/>
            <p:nvPr/>
          </p:nvSpPr>
          <p:spPr>
            <a:xfrm>
              <a:off x="7391830" y="1759962"/>
              <a:ext cx="1273104" cy="584775"/>
            </a:xfrm>
            <a:prstGeom prst="rect">
              <a:avLst/>
            </a:prstGeom>
            <a:noFill/>
            <a:ln>
              <a:noFill/>
            </a:ln>
          </p:spPr>
          <p:txBody>
            <a:bodyPr wrap="none">
              <a:spAutoFit/>
            </a:bodyPr>
            <a:lstStyle/>
            <a:p>
              <a:pPr algn="ctr"/>
              <a:r>
                <a:rPr lang="en-US" sz="1600" dirty="0">
                  <a:solidFill>
                    <a:srgbClr val="0000CC"/>
                  </a:solidFill>
                  <a:latin typeface="Arial" panose="020B0604020202020204" pitchFamily="34" charset="0"/>
                  <a:cs typeface="Arial" panose="020B0604020202020204" pitchFamily="34" charset="0"/>
                </a:rPr>
                <a:t>1</a:t>
              </a:r>
              <a:r>
                <a:rPr lang="en-US" sz="1600" baseline="30000" dirty="0">
                  <a:solidFill>
                    <a:srgbClr val="0000CC"/>
                  </a:solidFill>
                  <a:latin typeface="Arial" panose="020B0604020202020204" pitchFamily="34" charset="0"/>
                  <a:cs typeface="Arial" panose="020B0604020202020204" pitchFamily="34" charset="0"/>
                </a:rPr>
                <a:t>st</a:t>
              </a:r>
              <a:r>
                <a:rPr lang="en-US" sz="1600" dirty="0">
                  <a:solidFill>
                    <a:srgbClr val="0000CC"/>
                  </a:solidFill>
                  <a:latin typeface="Arial" panose="020B0604020202020204" pitchFamily="34" charset="0"/>
                  <a:cs typeface="Arial" panose="020B0604020202020204" pitchFamily="34" charset="0"/>
                </a:rPr>
                <a:t> quadrant</a:t>
              </a:r>
            </a:p>
            <a:p>
              <a:pPr algn="ctr"/>
              <a:r>
                <a:rPr lang="en-US" sz="1600" i="1" dirty="0">
                  <a:solidFill>
                    <a:srgbClr val="0309F3"/>
                  </a:solidFill>
                  <a:latin typeface="Times New Roman" panose="02020603050405020304" pitchFamily="18" charset="0"/>
                  <a:ea typeface="Cambria Math" panose="02040503050406030204" pitchFamily="18" charset="0"/>
                  <a:cs typeface="Times New Roman" panose="02020603050405020304" pitchFamily="18" charset="0"/>
                  <a:sym typeface="Symbol"/>
                </a:rPr>
                <a:t></a:t>
              </a:r>
              <a:r>
                <a:rPr lang="en-US" sz="1600" dirty="0">
                  <a:solidFill>
                    <a:srgbClr val="0309F3"/>
                  </a:solidFill>
                  <a:latin typeface="Times New Roman" panose="02020603050405020304" pitchFamily="18" charset="0"/>
                  <a:ea typeface="Cambria Math" panose="02040503050406030204" pitchFamily="18" charset="0"/>
                  <a:cs typeface="Times New Roman" panose="02020603050405020304" pitchFamily="18" charset="0"/>
                  <a:sym typeface="Symbol"/>
                </a:rPr>
                <a:t> = </a:t>
              </a:r>
              <a:r>
                <a:rPr lang="en-SG" sz="1600" i="1" dirty="0">
                  <a:solidFill>
                    <a:srgbClr val="0309F3"/>
                  </a:solidFill>
                  <a:latin typeface="Times New Roman" panose="02020603050405020304" pitchFamily="18" charset="0"/>
                  <a:cs typeface="Times New Roman" panose="02020603050405020304" pitchFamily="18" charset="0"/>
                  <a:sym typeface="Symbol"/>
                </a:rPr>
                <a:t></a:t>
              </a:r>
              <a:endParaRPr lang="en-SG" sz="1600" i="1" dirty="0">
                <a:solidFill>
                  <a:srgbClr val="0309F3"/>
                </a:solidFill>
                <a:latin typeface="Times New Roman" panose="02020603050405020304" pitchFamily="18" charset="0"/>
                <a:cs typeface="Times New Roman" panose="02020603050405020304" pitchFamily="18" charset="0"/>
              </a:endParaRPr>
            </a:p>
          </p:txBody>
        </p:sp>
      </p:grpSp>
      <p:sp>
        <p:nvSpPr>
          <p:cNvPr id="109" name="TextBox 108"/>
          <p:cNvSpPr txBox="1"/>
          <p:nvPr/>
        </p:nvSpPr>
        <p:spPr>
          <a:xfrm>
            <a:off x="636411" y="1092178"/>
            <a:ext cx="68930" cy="184666"/>
          </a:xfrm>
          <a:prstGeom prst="rect">
            <a:avLst/>
          </a:prstGeom>
          <a:noFill/>
        </p:spPr>
        <p:txBody>
          <a:bodyPr wrap="none" lIns="0" tIns="0" rIns="0" bIns="0" rtlCol="0">
            <a:spAutoFit/>
          </a:bodyPr>
          <a:lstStyle/>
          <a:p>
            <a:r>
              <a:rPr lang="en-SG" sz="1200" i="1" dirty="0">
                <a:latin typeface="Times New Roman" panose="02020603050405020304" pitchFamily="18" charset="0"/>
                <a:cs typeface="Times New Roman" panose="02020603050405020304" pitchFamily="18" charset="0"/>
              </a:rPr>
              <a:t>y</a:t>
            </a:r>
          </a:p>
        </p:txBody>
      </p:sp>
      <p:sp>
        <p:nvSpPr>
          <p:cNvPr id="110" name="TextBox 109"/>
          <p:cNvSpPr txBox="1"/>
          <p:nvPr/>
        </p:nvSpPr>
        <p:spPr>
          <a:xfrm>
            <a:off x="5113280" y="2302073"/>
            <a:ext cx="282129" cy="184666"/>
          </a:xfrm>
          <a:prstGeom prst="rect">
            <a:avLst/>
          </a:prstGeom>
          <a:noFill/>
        </p:spPr>
        <p:txBody>
          <a:bodyPr wrap="none" lIns="0" tIns="0" rIns="0" bIns="0" rtlCol="0">
            <a:spAutoFit/>
          </a:bodyPr>
          <a:lstStyle/>
          <a:p>
            <a:r>
              <a:rPr lang="en-US" sz="1200" i="1" dirty="0">
                <a:latin typeface="Times New Roman" panose="02020603050405020304" pitchFamily="18" charset="0"/>
                <a:cs typeface="Times New Roman" panose="02020603050405020304" pitchFamily="18" charset="0"/>
                <a:sym typeface="Symbol"/>
              </a:rPr>
              <a:t> </a:t>
            </a:r>
            <a:r>
              <a:rPr lang="en-SG" sz="1200"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sym typeface="Symbol"/>
              </a:rPr>
              <a:t>)</a:t>
            </a:r>
            <a:endParaRPr lang="en-SG" sz="1200" dirty="0">
              <a:latin typeface="Times New Roman" panose="02020603050405020304" pitchFamily="18" charset="0"/>
              <a:cs typeface="Times New Roman" panose="02020603050405020304" pitchFamily="18" charset="0"/>
            </a:endParaRPr>
          </a:p>
        </p:txBody>
      </p:sp>
      <p:sp>
        <p:nvSpPr>
          <p:cNvPr id="111" name="TextBox 110"/>
          <p:cNvSpPr txBox="1"/>
          <p:nvPr/>
        </p:nvSpPr>
        <p:spPr>
          <a:xfrm>
            <a:off x="630619" y="3926602"/>
            <a:ext cx="247345" cy="184666"/>
          </a:xfrm>
          <a:prstGeom prst="rect">
            <a:avLst/>
          </a:prstGeom>
          <a:noFill/>
        </p:spPr>
        <p:txBody>
          <a:bodyPr wrap="square" lIns="0" tIns="0" rIns="0" bIns="0" rtlCol="0">
            <a:spAutoFit/>
          </a:bodyPr>
          <a:lstStyle/>
          <a:p>
            <a:r>
              <a:rPr lang="en-SG" sz="1200" i="1" dirty="0">
                <a:latin typeface="Times New Roman" panose="02020603050405020304" pitchFamily="18" charset="0"/>
                <a:cs typeface="Times New Roman" panose="02020603050405020304" pitchFamily="18" charset="0"/>
              </a:rPr>
              <a:t>y</a:t>
            </a:r>
            <a:r>
              <a:rPr lang="en-SG" sz="1200" dirty="0">
                <a:latin typeface="Arial" panose="020B0604020202020204" pitchFamily="34" charset="0"/>
                <a:cs typeface="Arial" panose="020B0604020202020204" pitchFamily="34" charset="0"/>
              </a:rPr>
              <a:t> </a:t>
            </a:r>
          </a:p>
        </p:txBody>
      </p:sp>
      <p:sp>
        <p:nvSpPr>
          <p:cNvPr id="112" name="TextBox 111"/>
          <p:cNvSpPr txBox="1"/>
          <p:nvPr/>
        </p:nvSpPr>
        <p:spPr>
          <a:xfrm>
            <a:off x="5107488" y="5136497"/>
            <a:ext cx="282129" cy="184666"/>
          </a:xfrm>
          <a:prstGeom prst="rect">
            <a:avLst/>
          </a:prstGeom>
          <a:noFill/>
        </p:spPr>
        <p:txBody>
          <a:bodyPr wrap="none" lIns="0" tIns="0" rIns="0" bIns="0" rtlCol="0">
            <a:spAutoFit/>
          </a:bodyPr>
          <a:lstStyle/>
          <a:p>
            <a:r>
              <a:rPr lang="en-US" sz="1200" i="1" dirty="0">
                <a:latin typeface="Times New Roman" panose="02020603050405020304" pitchFamily="18" charset="0"/>
                <a:cs typeface="Times New Roman" panose="02020603050405020304" pitchFamily="18" charset="0"/>
                <a:sym typeface="Symbol"/>
              </a:rPr>
              <a:t> </a:t>
            </a:r>
            <a:r>
              <a:rPr lang="en-SG" sz="1200"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sym typeface="Symbol"/>
              </a:rPr>
              <a:t>)</a:t>
            </a:r>
            <a:endParaRPr lang="en-SG" sz="1200" dirty="0">
              <a:latin typeface="Times New Roman" panose="02020603050405020304" pitchFamily="18" charset="0"/>
              <a:cs typeface="Times New Roman" panose="02020603050405020304" pitchFamily="18" charset="0"/>
            </a:endParaRPr>
          </a:p>
        </p:txBody>
      </p:sp>
      <p:sp>
        <p:nvSpPr>
          <p:cNvPr id="113" name="Title 1"/>
          <p:cNvSpPr>
            <a:spLocks noGrp="1"/>
          </p:cNvSpPr>
          <p:nvPr>
            <p:ph type="title"/>
          </p:nvPr>
        </p:nvSpPr>
        <p:spPr/>
        <p:txBody>
          <a:bodyPr/>
          <a:lstStyle/>
          <a:p>
            <a:r>
              <a:rPr lang="en-US" dirty="0"/>
              <a:t>Solving trigonometric equations</a:t>
            </a:r>
            <a:endParaRPr lang="en-SG" dirty="0"/>
          </a:p>
        </p:txBody>
      </p:sp>
    </p:spTree>
    <p:extLst>
      <p:ext uri="{BB962C8B-B14F-4D97-AF65-F5344CB8AC3E}">
        <p14:creationId xmlns:p14="http://schemas.microsoft.com/office/powerpoint/2010/main" val="89246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109" grpId="0"/>
      <p:bldP spid="110" grpId="0"/>
      <p:bldP spid="111" grpId="0"/>
      <p:bldP spid="1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trigonometric equations</a:t>
            </a:r>
            <a:endParaRPr lang="en-SG" dirty="0"/>
          </a:p>
        </p:txBody>
      </p:sp>
      <p:sp>
        <p:nvSpPr>
          <p:cNvPr id="9" name="Content Placeholder 8"/>
          <p:cNvSpPr>
            <a:spLocks noGrp="1"/>
          </p:cNvSpPr>
          <p:nvPr>
            <p:ph sz="quarter" idx="13"/>
          </p:nvPr>
        </p:nvSpPr>
        <p:spPr/>
        <p:txBody>
          <a:bodyPr/>
          <a:lstStyle/>
          <a:p>
            <a:pPr marL="0" indent="0">
              <a:buNone/>
            </a:pPr>
            <a:r>
              <a:rPr lang="en-US" sz="2000" b="1" dirty="0"/>
              <a:t>[Example]</a:t>
            </a:r>
            <a:r>
              <a:rPr lang="en-US" sz="2000" dirty="0"/>
              <a:t> Given		    </a:t>
            </a:r>
            <a:r>
              <a:rPr lang="en-SG" sz="2000" dirty="0"/>
              <a:t>, determine the value of </a:t>
            </a:r>
            <a:r>
              <a:rPr lang="el-GR" sz="2000" i="1" dirty="0">
                <a:latin typeface="Times New Roman" panose="02020603050405020304" pitchFamily="18" charset="0"/>
                <a:cs typeface="Times New Roman" panose="02020603050405020304" pitchFamily="18" charset="0"/>
              </a:rPr>
              <a:t>θ</a:t>
            </a:r>
            <a:r>
              <a:rPr lang="en-SG" sz="2000" dirty="0"/>
              <a:t>, </a:t>
            </a:r>
            <a:r>
              <a:rPr lang="en-US" sz="2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sym typeface="Symbol"/>
              </a:rPr>
              <a:t> </a:t>
            </a:r>
            <a:r>
              <a:rPr lang="en-US" sz="2000" i="1" dirty="0">
                <a:latin typeface="Times New Roman" panose="02020603050405020304" pitchFamily="18" charset="0"/>
                <a:cs typeface="Times New Roman" panose="02020603050405020304" pitchFamily="18" charset="0"/>
                <a:sym typeface="Symbol"/>
              </a:rPr>
              <a:t> </a:t>
            </a:r>
            <a:r>
              <a:rPr lang="en-US" sz="2000" dirty="0">
                <a:latin typeface="Times New Roman" panose="02020603050405020304" pitchFamily="18" charset="0"/>
                <a:cs typeface="Times New Roman" panose="02020603050405020304" pitchFamily="18" charset="0"/>
                <a:sym typeface="Symbol"/>
              </a:rPr>
              <a:t></a:t>
            </a:r>
            <a:r>
              <a:rPr lang="en-US" sz="2000" dirty="0">
                <a:latin typeface="Times New Roman" panose="02020603050405020304" pitchFamily="18" charset="0"/>
                <a:cs typeface="Times New Roman" panose="02020603050405020304" pitchFamily="18" charset="0"/>
              </a:rPr>
              <a:t> 360</a:t>
            </a:r>
            <a:r>
              <a:rPr lang="en-US" sz="2000" dirty="0">
                <a:latin typeface="Times New Roman" panose="02020603050405020304" pitchFamily="18" charset="0"/>
                <a:cs typeface="Times New Roman" panose="02020603050405020304" pitchFamily="18" charset="0"/>
                <a:sym typeface="Symbol"/>
              </a:rPr>
              <a:t>, </a:t>
            </a:r>
            <a:r>
              <a:rPr lang="en-US" sz="2000" dirty="0">
                <a:latin typeface="Arial" panose="020B0604020202020204" pitchFamily="34" charset="0"/>
                <a:cs typeface="Arial" panose="020B0604020202020204" pitchFamily="34" charset="0"/>
                <a:sym typeface="Symbol"/>
              </a:rPr>
              <a:t>when</a:t>
            </a:r>
            <a:r>
              <a:rPr lang="en-SG" sz="2000" i="1" dirty="0"/>
              <a:t> </a:t>
            </a:r>
            <a:r>
              <a:rPr lang="en-SG" sz="2000" i="1" dirty="0">
                <a:latin typeface="Times New Roman" panose="02020603050405020304" pitchFamily="18" charset="0"/>
                <a:cs typeface="Times New Roman" panose="02020603050405020304" pitchFamily="18" charset="0"/>
              </a:rPr>
              <a:t>y </a:t>
            </a:r>
            <a:r>
              <a:rPr lang="en-SG" sz="2000" dirty="0">
                <a:latin typeface="Times New Roman" panose="02020603050405020304" pitchFamily="18" charset="0"/>
                <a:cs typeface="Times New Roman" panose="02020603050405020304" pitchFamily="18" charset="0"/>
              </a:rPr>
              <a:t>= 0.5</a:t>
            </a:r>
            <a:r>
              <a:rPr lang="en-SG" sz="2000" dirty="0"/>
              <a: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b="1" dirty="0"/>
              <a:t>[Solution] </a:t>
            </a:r>
          </a:p>
          <a:p>
            <a:pPr marL="0" indent="0">
              <a:buNone/>
            </a:pPr>
            <a:r>
              <a:rPr lang="en-US" sz="2000" dirty="0"/>
              <a:t>Step 1: Find basic angle </a:t>
            </a:r>
            <a:r>
              <a:rPr lang="en-SG" sz="2000" i="1" dirty="0">
                <a:solidFill>
                  <a:srgbClr val="FF0000"/>
                </a:solidFill>
                <a:latin typeface="Times New Roman" panose="02020603050405020304" pitchFamily="18" charset="0"/>
                <a:cs typeface="Times New Roman" panose="02020603050405020304" pitchFamily="18" charset="0"/>
                <a:sym typeface="Symbol"/>
              </a:rPr>
              <a:t> </a:t>
            </a:r>
            <a:r>
              <a:rPr lang="en-SG" sz="2000" dirty="0">
                <a:solidFill>
                  <a:srgbClr val="FF0000"/>
                </a:solidFill>
                <a:latin typeface="Times New Roman" panose="02020603050405020304" pitchFamily="18" charset="0"/>
                <a:cs typeface="Times New Roman" panose="02020603050405020304" pitchFamily="18" charset="0"/>
                <a:sym typeface="Symbol"/>
              </a:rPr>
              <a:t>= sin</a:t>
            </a:r>
            <a:r>
              <a:rPr lang="en-SG" sz="2000" baseline="30000" dirty="0">
                <a:solidFill>
                  <a:srgbClr val="FF0000"/>
                </a:solidFill>
                <a:latin typeface="Times New Roman" panose="02020603050405020304" pitchFamily="18" charset="0"/>
                <a:cs typeface="Times New Roman" panose="02020603050405020304" pitchFamily="18" charset="0"/>
                <a:sym typeface="Symbol"/>
              </a:rPr>
              <a:t>–1</a:t>
            </a:r>
            <a:r>
              <a:rPr lang="en-SG" sz="2000" dirty="0">
                <a:solidFill>
                  <a:srgbClr val="FF0000"/>
                </a:solidFill>
                <a:latin typeface="Times New Roman" panose="02020603050405020304" pitchFamily="18" charset="0"/>
                <a:cs typeface="Times New Roman" panose="02020603050405020304" pitchFamily="18" charset="0"/>
                <a:sym typeface="Symbol"/>
              </a:rPr>
              <a:t>(|0.5|) = 30</a:t>
            </a:r>
            <a:r>
              <a:rPr lang="en-US" sz="2000" dirty="0">
                <a:solidFill>
                  <a:srgbClr val="FF0000"/>
                </a:solidFill>
                <a:latin typeface="Times New Roman" panose="02020603050405020304" pitchFamily="18" charset="0"/>
                <a:cs typeface="Times New Roman" panose="02020603050405020304" pitchFamily="18" charset="0"/>
                <a:sym typeface="Symbol"/>
              </a:rPr>
              <a:t></a:t>
            </a:r>
            <a:endParaRPr lang="en-SG" sz="2000" dirty="0">
              <a:solidFill>
                <a:srgbClr val="FF0000"/>
              </a:solidFill>
              <a:latin typeface="Times New Roman" panose="02020603050405020304" pitchFamily="18" charset="0"/>
              <a:cs typeface="Times New Roman" panose="02020603050405020304" pitchFamily="18" charset="0"/>
            </a:endParaRPr>
          </a:p>
          <a:p>
            <a:pPr marL="0" indent="0">
              <a:buNone/>
            </a:pPr>
            <a:r>
              <a:rPr lang="en-US" sz="2000" dirty="0"/>
              <a:t>Step 2: Since </a:t>
            </a:r>
            <a:r>
              <a:rPr lang="en-SG" sz="2000" dirty="0">
                <a:latin typeface="Times New Roman" panose="02020603050405020304" pitchFamily="18" charset="0"/>
                <a:cs typeface="Times New Roman" panose="02020603050405020304" pitchFamily="18" charset="0"/>
                <a:sym typeface="Symbol"/>
              </a:rPr>
              <a:t>sin</a:t>
            </a:r>
            <a:r>
              <a:rPr lang="el-GR" sz="2000" i="1" dirty="0">
                <a:latin typeface="Times New Roman" panose="02020603050405020304" pitchFamily="18" charset="0"/>
                <a:cs typeface="Times New Roman" panose="02020603050405020304" pitchFamily="18" charset="0"/>
              </a:rPr>
              <a:t> θ</a:t>
            </a:r>
            <a:r>
              <a:rPr lang="en-SG" sz="2000" dirty="0">
                <a:latin typeface="Times New Roman" panose="02020603050405020304" pitchFamily="18" charset="0"/>
                <a:cs typeface="Times New Roman" panose="02020603050405020304" pitchFamily="18" charset="0"/>
              </a:rPr>
              <a:t> = 0.5 &gt; 0 </a:t>
            </a:r>
            <a:r>
              <a:rPr lang="en-SG" sz="2000" dirty="0"/>
              <a:t>(positive), there are 2 solutions for </a:t>
            </a:r>
            <a:r>
              <a:rPr lang="el-GR" sz="2000" i="1" dirty="0">
                <a:latin typeface="Times New Roman" panose="02020603050405020304" pitchFamily="18" charset="0"/>
                <a:cs typeface="Times New Roman" panose="02020603050405020304" pitchFamily="18" charset="0"/>
              </a:rPr>
              <a:t>θ</a:t>
            </a:r>
            <a:r>
              <a:rPr lang="en-SG" sz="2000" dirty="0"/>
              <a:t>, namely </a:t>
            </a:r>
            <a:r>
              <a:rPr lang="en-SG" sz="2000" i="1" dirty="0">
                <a:solidFill>
                  <a:srgbClr val="0000CC"/>
                </a:solidFill>
                <a:latin typeface="Times New Roman" panose="02020603050405020304" pitchFamily="18" charset="0"/>
                <a:cs typeface="Times New Roman" panose="02020603050405020304" pitchFamily="18" charset="0"/>
                <a:sym typeface="Symbol"/>
              </a:rPr>
              <a:t></a:t>
            </a:r>
            <a:r>
              <a:rPr lang="en-SG" sz="2000" baseline="-25000" dirty="0">
                <a:solidFill>
                  <a:srgbClr val="0000CC"/>
                </a:solidFill>
                <a:latin typeface="Times New Roman" panose="02020603050405020304" pitchFamily="18" charset="0"/>
                <a:cs typeface="Times New Roman" panose="02020603050405020304" pitchFamily="18" charset="0"/>
                <a:sym typeface="Symbol"/>
              </a:rPr>
              <a:t>1 </a:t>
            </a:r>
            <a:r>
              <a:rPr lang="en-SG" sz="2000" dirty="0">
                <a:solidFill>
                  <a:srgbClr val="0000CC"/>
                </a:solidFill>
              </a:rPr>
              <a:t>in the 1</a:t>
            </a:r>
            <a:r>
              <a:rPr lang="en-SG" sz="2000" baseline="30000" dirty="0">
                <a:solidFill>
                  <a:srgbClr val="0000CC"/>
                </a:solidFill>
              </a:rPr>
              <a:t>st</a:t>
            </a:r>
            <a:r>
              <a:rPr lang="en-SG" sz="2000" dirty="0">
                <a:solidFill>
                  <a:srgbClr val="0000CC"/>
                </a:solidFill>
              </a:rPr>
              <a:t> quadrant </a:t>
            </a:r>
            <a:r>
              <a:rPr lang="en-SG" sz="2000" dirty="0"/>
              <a:t>and </a:t>
            </a:r>
            <a:r>
              <a:rPr lang="en-SG" sz="2000" i="1" dirty="0">
                <a:solidFill>
                  <a:srgbClr val="00B050"/>
                </a:solidFill>
                <a:latin typeface="Times New Roman" panose="02020603050405020304" pitchFamily="18" charset="0"/>
                <a:cs typeface="Times New Roman" panose="02020603050405020304" pitchFamily="18" charset="0"/>
                <a:sym typeface="Symbol"/>
              </a:rPr>
              <a:t></a:t>
            </a:r>
            <a:r>
              <a:rPr lang="en-SG" sz="2000" baseline="-25000" dirty="0">
                <a:solidFill>
                  <a:srgbClr val="00B050"/>
                </a:solidFill>
                <a:latin typeface="Times New Roman" panose="02020603050405020304" pitchFamily="18" charset="0"/>
                <a:cs typeface="Times New Roman" panose="02020603050405020304" pitchFamily="18" charset="0"/>
                <a:sym typeface="Symbol"/>
              </a:rPr>
              <a:t>2</a:t>
            </a:r>
            <a:r>
              <a:rPr lang="en-SG" sz="2000" dirty="0">
                <a:solidFill>
                  <a:srgbClr val="00B050"/>
                </a:solidFill>
                <a:latin typeface="Times New Roman" panose="02020603050405020304" pitchFamily="18" charset="0"/>
                <a:cs typeface="Times New Roman" panose="02020603050405020304" pitchFamily="18" charset="0"/>
                <a:sym typeface="Symbol"/>
              </a:rPr>
              <a:t> </a:t>
            </a:r>
            <a:r>
              <a:rPr lang="en-SG" sz="2000" dirty="0">
                <a:solidFill>
                  <a:srgbClr val="00B050"/>
                </a:solidFill>
              </a:rPr>
              <a:t>in the 2</a:t>
            </a:r>
            <a:r>
              <a:rPr lang="en-SG" sz="2000" baseline="30000" dirty="0">
                <a:solidFill>
                  <a:srgbClr val="00B050"/>
                </a:solidFill>
              </a:rPr>
              <a:t>nd</a:t>
            </a:r>
            <a:r>
              <a:rPr lang="en-SG" sz="2000" dirty="0">
                <a:solidFill>
                  <a:srgbClr val="00B050"/>
                </a:solidFill>
              </a:rPr>
              <a:t> quadrant</a:t>
            </a:r>
            <a:r>
              <a:rPr lang="en-SG" sz="2000" dirty="0"/>
              <a:t>.</a:t>
            </a:r>
          </a:p>
          <a:p>
            <a:pPr marL="0" indent="0">
              <a:buNone/>
            </a:pPr>
            <a:r>
              <a:rPr lang="en-SG" sz="2000" dirty="0"/>
              <a:t>Step 3:</a:t>
            </a:r>
          </a:p>
        </p:txBody>
      </p:sp>
      <p:graphicFrame>
        <p:nvGraphicFramePr>
          <p:cNvPr id="33" name="Chart 32"/>
          <p:cNvGraphicFramePr>
            <a:graphicFrameLocks/>
          </p:cNvGraphicFramePr>
          <p:nvPr>
            <p:extLst>
              <p:ext uri="{D42A27DB-BD31-4B8C-83A1-F6EECF244321}">
                <p14:modId xmlns:p14="http://schemas.microsoft.com/office/powerpoint/2010/main" val="997498240"/>
              </p:ext>
            </p:extLst>
          </p:nvPr>
        </p:nvGraphicFramePr>
        <p:xfrm>
          <a:off x="690220" y="1724161"/>
          <a:ext cx="8004015" cy="252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34" name="Straight Connector 33"/>
          <p:cNvCxnSpPr/>
          <p:nvPr/>
        </p:nvCxnSpPr>
        <p:spPr>
          <a:xfrm rot="16200000" flipH="1">
            <a:off x="2945262" y="578490"/>
            <a:ext cx="0" cy="3672000"/>
          </a:xfrm>
          <a:prstGeom prst="line">
            <a:avLst/>
          </a:prstGeom>
          <a:ln w="15875">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10800000">
            <a:off x="1740137" y="2414490"/>
            <a:ext cx="0" cy="540000"/>
          </a:xfrm>
          <a:prstGeom prst="line">
            <a:avLst/>
          </a:prstGeom>
          <a:ln w="19050">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10800000">
            <a:off x="4161210" y="2414491"/>
            <a:ext cx="0" cy="540000"/>
          </a:xfrm>
          <a:prstGeom prst="line">
            <a:avLst/>
          </a:prstGeom>
          <a:ln w="19050">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291713" y="2245214"/>
            <a:ext cx="761747" cy="338554"/>
          </a:xfrm>
          <a:prstGeom prst="rect">
            <a:avLst/>
          </a:prstGeom>
        </p:spPr>
        <p:txBody>
          <a:bodyPr wrap="none">
            <a:spAutoFit/>
          </a:bodyPr>
          <a:lstStyle/>
          <a:p>
            <a:r>
              <a:rPr lang="en-SG" sz="1600" i="1" dirty="0">
                <a:solidFill>
                  <a:srgbClr val="C00000"/>
                </a:solidFill>
                <a:latin typeface="Times New Roman" panose="02020603050405020304" pitchFamily="18" charset="0"/>
                <a:cs typeface="Times New Roman" panose="02020603050405020304" pitchFamily="18" charset="0"/>
              </a:rPr>
              <a:t>y</a:t>
            </a:r>
            <a:r>
              <a:rPr lang="en-SG" sz="1600" dirty="0">
                <a:solidFill>
                  <a:srgbClr val="C00000"/>
                </a:solidFill>
                <a:latin typeface="Times New Roman" panose="02020603050405020304" pitchFamily="18" charset="0"/>
                <a:cs typeface="Times New Roman" panose="02020603050405020304" pitchFamily="18" charset="0"/>
              </a:rPr>
              <a:t> = 0.5</a:t>
            </a:r>
          </a:p>
        </p:txBody>
      </p:sp>
      <p:sp>
        <p:nvSpPr>
          <p:cNvPr id="42" name="Rectangle 41"/>
          <p:cNvSpPr/>
          <p:nvPr/>
        </p:nvSpPr>
        <p:spPr>
          <a:xfrm>
            <a:off x="5407564" y="3295362"/>
            <a:ext cx="841897" cy="338554"/>
          </a:xfrm>
          <a:prstGeom prst="rect">
            <a:avLst/>
          </a:prstGeom>
        </p:spPr>
        <p:txBody>
          <a:bodyPr wrap="none">
            <a:spAutoFit/>
          </a:bodyPr>
          <a:lstStyle/>
          <a:p>
            <a:r>
              <a:rPr lang="en-US" sz="1600" i="1" dirty="0">
                <a:solidFill>
                  <a:srgbClr val="0309F3"/>
                </a:solidFill>
                <a:latin typeface="Times New Roman" panose="02020603050405020304" pitchFamily="18" charset="0"/>
                <a:cs typeface="Times New Roman" panose="02020603050405020304" pitchFamily="18" charset="0"/>
              </a:rPr>
              <a:t>y</a:t>
            </a:r>
            <a:r>
              <a:rPr lang="en-US" sz="1600" dirty="0">
                <a:solidFill>
                  <a:srgbClr val="0309F3"/>
                </a:solidFill>
                <a:latin typeface="Times New Roman" panose="02020603050405020304" pitchFamily="18" charset="0"/>
                <a:cs typeface="Times New Roman" panose="02020603050405020304" pitchFamily="18" charset="0"/>
              </a:rPr>
              <a:t> = sin</a:t>
            </a:r>
            <a:r>
              <a:rPr lang="en-US" sz="1600" i="1" dirty="0">
                <a:solidFill>
                  <a:srgbClr val="0309F3"/>
                </a:solidFill>
                <a:sym typeface="Symbol"/>
              </a:rPr>
              <a:t></a:t>
            </a:r>
            <a:endParaRPr lang="en-SG" sz="1600" dirty="0">
              <a:solidFill>
                <a:srgbClr val="0309F3"/>
              </a:solidFill>
              <a:latin typeface="Times New Roman" panose="02020603050405020304" pitchFamily="18" charset="0"/>
              <a:cs typeface="Times New Roman" panose="02020603050405020304" pitchFamily="18" charset="0"/>
            </a:endParaRPr>
          </a:p>
        </p:txBody>
      </p:sp>
      <p:cxnSp>
        <p:nvCxnSpPr>
          <p:cNvPr id="43" name="Straight Connector 42"/>
          <p:cNvCxnSpPr/>
          <p:nvPr/>
        </p:nvCxnSpPr>
        <p:spPr>
          <a:xfrm rot="16200000">
            <a:off x="1424262" y="2665150"/>
            <a:ext cx="0" cy="630000"/>
          </a:xfrm>
          <a:prstGeom prst="line">
            <a:avLst/>
          </a:prstGeom>
          <a:ln w="38100">
            <a:solidFill>
              <a:srgbClr val="FF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rot="16200000">
            <a:off x="4473044" y="2656438"/>
            <a:ext cx="0" cy="630000"/>
          </a:xfrm>
          <a:prstGeom prst="line">
            <a:avLst/>
          </a:prstGeom>
          <a:ln w="38100">
            <a:solidFill>
              <a:srgbClr val="FF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16200000">
            <a:off x="1432391" y="2749699"/>
            <a:ext cx="0" cy="630000"/>
          </a:xfrm>
          <a:prstGeom prst="line">
            <a:avLst/>
          </a:prstGeom>
          <a:ln w="19050">
            <a:solidFill>
              <a:srgbClr val="0000CC"/>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619447" y="3059008"/>
            <a:ext cx="176330" cy="246221"/>
          </a:xfrm>
          <a:prstGeom prst="rect">
            <a:avLst/>
          </a:prstGeom>
          <a:noFill/>
        </p:spPr>
        <p:txBody>
          <a:bodyPr wrap="none" lIns="0" tIns="0" rIns="0" bIns="0" rtlCol="0">
            <a:spAutoFit/>
          </a:bodyPr>
          <a:lstStyle/>
          <a:p>
            <a:r>
              <a:rPr lang="en-SG" sz="1600" i="1" dirty="0">
                <a:solidFill>
                  <a:srgbClr val="0000CC"/>
                </a:solidFill>
                <a:latin typeface="Times New Roman" panose="02020603050405020304" pitchFamily="18" charset="0"/>
                <a:cs typeface="Times New Roman" panose="02020603050405020304" pitchFamily="18" charset="0"/>
                <a:sym typeface="Symbol"/>
              </a:rPr>
              <a:t></a:t>
            </a:r>
            <a:r>
              <a:rPr lang="en-SG" sz="1600" baseline="-25000" dirty="0">
                <a:solidFill>
                  <a:srgbClr val="0000CC"/>
                </a:solidFill>
                <a:latin typeface="Times New Roman" panose="02020603050405020304" pitchFamily="18" charset="0"/>
                <a:cs typeface="Times New Roman" panose="02020603050405020304" pitchFamily="18" charset="0"/>
                <a:sym typeface="Symbol"/>
              </a:rPr>
              <a:t>1</a:t>
            </a:r>
            <a:endParaRPr lang="en-SG" sz="1600" baseline="-25000" dirty="0">
              <a:solidFill>
                <a:srgbClr val="0000CC"/>
              </a:solidFill>
              <a:latin typeface="Times New Roman" panose="02020603050405020304" pitchFamily="18" charset="0"/>
              <a:cs typeface="Times New Roman" panose="02020603050405020304" pitchFamily="18" charset="0"/>
            </a:endParaRPr>
          </a:p>
        </p:txBody>
      </p:sp>
      <p:sp>
        <p:nvSpPr>
          <p:cNvPr id="47" name="TextBox 46"/>
          <p:cNvSpPr txBox="1"/>
          <p:nvPr/>
        </p:nvSpPr>
        <p:spPr>
          <a:xfrm>
            <a:off x="4027272" y="3059008"/>
            <a:ext cx="176330" cy="246221"/>
          </a:xfrm>
          <a:prstGeom prst="rect">
            <a:avLst/>
          </a:prstGeom>
          <a:noFill/>
        </p:spPr>
        <p:txBody>
          <a:bodyPr wrap="none" lIns="0" tIns="0" rIns="0" bIns="0" rtlCol="0">
            <a:spAutoFit/>
          </a:bodyPr>
          <a:lstStyle/>
          <a:p>
            <a:r>
              <a:rPr lang="en-SG" sz="1600" i="1" dirty="0">
                <a:solidFill>
                  <a:srgbClr val="0000CC"/>
                </a:solidFill>
                <a:latin typeface="Times New Roman" panose="02020603050405020304" pitchFamily="18" charset="0"/>
                <a:cs typeface="Times New Roman" panose="02020603050405020304" pitchFamily="18" charset="0"/>
                <a:sym typeface="Symbol"/>
              </a:rPr>
              <a:t></a:t>
            </a:r>
            <a:r>
              <a:rPr lang="en-SG" sz="1600" baseline="-25000" dirty="0">
                <a:solidFill>
                  <a:srgbClr val="0000CC"/>
                </a:solidFill>
                <a:latin typeface="Times New Roman" panose="02020603050405020304" pitchFamily="18" charset="0"/>
                <a:cs typeface="Times New Roman" panose="02020603050405020304" pitchFamily="18" charset="0"/>
                <a:sym typeface="Symbol"/>
              </a:rPr>
              <a:t>2</a:t>
            </a:r>
            <a:endParaRPr lang="en-SG" sz="1600" baseline="-25000" dirty="0">
              <a:solidFill>
                <a:srgbClr val="0000CC"/>
              </a:solidFill>
              <a:latin typeface="Times New Roman" panose="02020603050405020304" pitchFamily="18" charset="0"/>
              <a:cs typeface="Times New Roman" panose="02020603050405020304" pitchFamily="18" charset="0"/>
            </a:endParaRPr>
          </a:p>
        </p:txBody>
      </p:sp>
      <p:cxnSp>
        <p:nvCxnSpPr>
          <p:cNvPr id="48" name="Straight Connector 47"/>
          <p:cNvCxnSpPr/>
          <p:nvPr/>
        </p:nvCxnSpPr>
        <p:spPr>
          <a:xfrm rot="16200000">
            <a:off x="2651507" y="1810675"/>
            <a:ext cx="0" cy="3060000"/>
          </a:xfrm>
          <a:prstGeom prst="line">
            <a:avLst/>
          </a:prstGeom>
          <a:ln w="19050">
            <a:solidFill>
              <a:srgbClr val="00B050"/>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rot="16200000">
            <a:off x="4480031" y="3022527"/>
            <a:ext cx="0" cy="630000"/>
          </a:xfrm>
          <a:prstGeom prst="line">
            <a:avLst/>
          </a:prstGeom>
          <a:ln w="38100">
            <a:solidFill>
              <a:srgbClr val="FFA7A7"/>
            </a:solidFill>
            <a:prstDash val="sysDash"/>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1357171" y="2704176"/>
            <a:ext cx="129844" cy="246221"/>
          </a:xfrm>
          <a:prstGeom prst="rect">
            <a:avLst/>
          </a:prstGeom>
          <a:noFill/>
        </p:spPr>
        <p:txBody>
          <a:bodyPr wrap="none" lIns="0" tIns="0" rIns="0" bIns="0" rtlCol="0">
            <a:spAutoFit/>
          </a:bodyPr>
          <a:lstStyle/>
          <a:p>
            <a:r>
              <a:rPr lang="en-SG" sz="1600" i="1" dirty="0">
                <a:solidFill>
                  <a:srgbClr val="FF0000"/>
                </a:solidFill>
                <a:latin typeface="Times New Roman" panose="02020603050405020304" pitchFamily="18" charset="0"/>
                <a:cs typeface="Times New Roman" panose="02020603050405020304" pitchFamily="18" charset="0"/>
                <a:sym typeface="Symbol"/>
              </a:rPr>
              <a:t></a:t>
            </a:r>
            <a:endParaRPr lang="en-SG" sz="1600" i="1" dirty="0">
              <a:solidFill>
                <a:srgbClr val="FF0000"/>
              </a:solidFill>
              <a:latin typeface="Times New Roman" panose="02020603050405020304" pitchFamily="18" charset="0"/>
              <a:cs typeface="Times New Roman" panose="02020603050405020304" pitchFamily="18" charset="0"/>
            </a:endParaRPr>
          </a:p>
        </p:txBody>
      </p:sp>
      <p:sp>
        <p:nvSpPr>
          <p:cNvPr id="51" name="TextBox 50"/>
          <p:cNvSpPr txBox="1"/>
          <p:nvPr/>
        </p:nvSpPr>
        <p:spPr>
          <a:xfrm>
            <a:off x="4303894" y="2704175"/>
            <a:ext cx="129844" cy="246221"/>
          </a:xfrm>
          <a:prstGeom prst="rect">
            <a:avLst/>
          </a:prstGeom>
          <a:noFill/>
        </p:spPr>
        <p:txBody>
          <a:bodyPr wrap="none" lIns="0" tIns="0" rIns="0" bIns="0" rtlCol="0">
            <a:spAutoFit/>
          </a:bodyPr>
          <a:lstStyle/>
          <a:p>
            <a:r>
              <a:rPr lang="en-SG" sz="1600" i="1" dirty="0">
                <a:solidFill>
                  <a:srgbClr val="FF0000"/>
                </a:solidFill>
                <a:latin typeface="Times New Roman" panose="02020603050405020304" pitchFamily="18" charset="0"/>
                <a:cs typeface="Times New Roman" panose="02020603050405020304" pitchFamily="18" charset="0"/>
                <a:sym typeface="Symbol"/>
              </a:rPr>
              <a:t></a:t>
            </a:r>
            <a:endParaRPr lang="en-SG" sz="1600" i="1" dirty="0">
              <a:solidFill>
                <a:srgbClr val="FF0000"/>
              </a:solidFill>
              <a:latin typeface="Times New Roman" panose="02020603050405020304" pitchFamily="18" charset="0"/>
              <a:cs typeface="Times New Roman" panose="02020603050405020304" pitchFamily="18" charset="0"/>
            </a:endParaRPr>
          </a:p>
        </p:txBody>
      </p:sp>
      <p:sp>
        <p:nvSpPr>
          <p:cNvPr id="52" name="TextBox 51"/>
          <p:cNvSpPr txBox="1"/>
          <p:nvPr/>
        </p:nvSpPr>
        <p:spPr>
          <a:xfrm>
            <a:off x="2651506" y="5680500"/>
            <a:ext cx="716543" cy="830997"/>
          </a:xfrm>
          <a:prstGeom prst="rect">
            <a:avLst/>
          </a:prstGeom>
          <a:noFill/>
        </p:spPr>
        <p:txBody>
          <a:bodyPr wrap="none" lIns="0" tIns="0" rIns="0" bIns="0" rtlCol="0">
            <a:spAutoFit/>
          </a:bodyPr>
          <a:lstStyle/>
          <a:p>
            <a:pPr>
              <a:lnSpc>
                <a:spcPct val="150000"/>
              </a:lnSpc>
            </a:pPr>
            <a:r>
              <a:rPr lang="en-SG" i="1" dirty="0">
                <a:solidFill>
                  <a:srgbClr val="0000CC"/>
                </a:solidFill>
                <a:latin typeface="Times New Roman" panose="02020603050405020304" pitchFamily="18" charset="0"/>
                <a:cs typeface="Times New Roman" panose="02020603050405020304" pitchFamily="18" charset="0"/>
                <a:sym typeface="Symbol"/>
              </a:rPr>
              <a:t></a:t>
            </a:r>
            <a:r>
              <a:rPr lang="en-SG" baseline="-25000" dirty="0">
                <a:solidFill>
                  <a:srgbClr val="0000CC"/>
                </a:solidFill>
                <a:latin typeface="Times New Roman" panose="02020603050405020304" pitchFamily="18" charset="0"/>
                <a:cs typeface="Times New Roman" panose="02020603050405020304" pitchFamily="18" charset="0"/>
                <a:sym typeface="Symbol"/>
              </a:rPr>
              <a:t>1 </a:t>
            </a:r>
            <a:r>
              <a:rPr lang="en-SG" dirty="0">
                <a:solidFill>
                  <a:srgbClr val="0000CC"/>
                </a:solidFill>
                <a:latin typeface="Times New Roman" panose="02020603050405020304" pitchFamily="18" charset="0"/>
                <a:cs typeface="Times New Roman" panose="02020603050405020304" pitchFamily="18" charset="0"/>
                <a:sym typeface="Symbol"/>
              </a:rPr>
              <a:t>=</a:t>
            </a:r>
            <a:r>
              <a:rPr lang="en-SG" i="1" dirty="0">
                <a:solidFill>
                  <a:srgbClr val="0000CC"/>
                </a:solidFill>
                <a:latin typeface="Times New Roman" panose="02020603050405020304" pitchFamily="18" charset="0"/>
                <a:cs typeface="Times New Roman" panose="02020603050405020304" pitchFamily="18" charset="0"/>
                <a:sym typeface="Symbol"/>
              </a:rPr>
              <a:t></a:t>
            </a:r>
            <a:br>
              <a:rPr lang="en-US" b="0" i="1" dirty="0">
                <a:solidFill>
                  <a:srgbClr val="0000CC"/>
                </a:solidFill>
                <a:latin typeface="Cambria Math"/>
                <a:ea typeface="Cambria Math" panose="02040503050406030204" pitchFamily="18" charset="0"/>
                <a:cs typeface="Times New Roman" panose="02020603050405020304" pitchFamily="18" charset="0"/>
              </a:rPr>
            </a:br>
            <a:r>
              <a:rPr lang="en-US" b="0" i="1" dirty="0">
                <a:solidFill>
                  <a:srgbClr val="0000CC"/>
                </a:solidFill>
                <a:latin typeface="Cambria Math"/>
                <a:ea typeface="Cambria Math" panose="02040503050406030204" pitchFamily="18" charset="0"/>
                <a:cs typeface="Times New Roman" panose="02020603050405020304" pitchFamily="18" charset="0"/>
              </a:rPr>
              <a:t>    </a:t>
            </a:r>
            <a:r>
              <a:rPr lang="en-US" b="0" dirty="0">
                <a:solidFill>
                  <a:srgbClr val="0309F3"/>
                </a:solidFill>
                <a:latin typeface="Times New Roman" panose="02020603050405020304" pitchFamily="18" charset="0"/>
                <a:ea typeface="Cambria Math" panose="02040503050406030204" pitchFamily="18" charset="0"/>
                <a:cs typeface="Times New Roman" panose="02020603050405020304" pitchFamily="18" charset="0"/>
              </a:rPr>
              <a:t>= 30</a:t>
            </a:r>
            <a:r>
              <a:rPr lang="en-US" dirty="0">
                <a:solidFill>
                  <a:srgbClr val="0309F3"/>
                </a:solidFill>
                <a:latin typeface="Times New Roman" panose="02020603050405020304" pitchFamily="18" charset="0"/>
                <a:cs typeface="Times New Roman" panose="02020603050405020304" pitchFamily="18" charset="0"/>
                <a:sym typeface="Symbol"/>
              </a:rPr>
              <a:t></a:t>
            </a:r>
            <a:endParaRPr lang="en-SG" dirty="0">
              <a:solidFill>
                <a:srgbClr val="0309F3"/>
              </a:solidFill>
              <a:latin typeface="Times New Roman" panose="02020603050405020304" pitchFamily="18" charset="0"/>
              <a:cs typeface="Times New Roman" panose="02020603050405020304" pitchFamily="18" charset="0"/>
            </a:endParaRPr>
          </a:p>
        </p:txBody>
      </p:sp>
      <p:sp>
        <p:nvSpPr>
          <p:cNvPr id="53" name="TextBox 52"/>
          <p:cNvSpPr txBox="1"/>
          <p:nvPr/>
        </p:nvSpPr>
        <p:spPr>
          <a:xfrm>
            <a:off x="4645992" y="5634334"/>
            <a:ext cx="2366032" cy="923330"/>
          </a:xfrm>
          <a:prstGeom prst="rect">
            <a:avLst/>
          </a:prstGeom>
          <a:noFill/>
        </p:spPr>
        <p:txBody>
          <a:bodyPr wrap="none" lIns="0" tIns="0" rIns="0" bIns="0" rtlCol="0">
            <a:spAutoFit/>
          </a:bodyPr>
          <a:lstStyle/>
          <a:p>
            <a:pPr>
              <a:lnSpc>
                <a:spcPct val="150000"/>
              </a:lnSpc>
            </a:pPr>
            <a:r>
              <a:rPr lang="en-SG" sz="2000" i="1" dirty="0">
                <a:solidFill>
                  <a:srgbClr val="00B050"/>
                </a:solidFill>
                <a:latin typeface="Times New Roman" panose="02020603050405020304" pitchFamily="18" charset="0"/>
                <a:cs typeface="Times New Roman" panose="02020603050405020304" pitchFamily="18" charset="0"/>
                <a:sym typeface="Symbol"/>
              </a:rPr>
              <a:t></a:t>
            </a:r>
            <a:r>
              <a:rPr lang="en-SG" sz="2000" baseline="-25000" dirty="0">
                <a:solidFill>
                  <a:srgbClr val="00B050"/>
                </a:solidFill>
                <a:latin typeface="Times New Roman" panose="02020603050405020304" pitchFamily="18" charset="0"/>
                <a:cs typeface="Times New Roman" panose="02020603050405020304" pitchFamily="18" charset="0"/>
                <a:sym typeface="Symbol"/>
              </a:rPr>
              <a:t>2 </a:t>
            </a:r>
            <a:r>
              <a:rPr lang="en-SG" sz="2000" dirty="0">
                <a:solidFill>
                  <a:srgbClr val="00B050"/>
                </a:solidFill>
                <a:latin typeface="Times New Roman" panose="02020603050405020304" pitchFamily="18" charset="0"/>
                <a:cs typeface="Times New Roman" panose="02020603050405020304" pitchFamily="18" charset="0"/>
                <a:sym typeface="Symbol"/>
              </a:rPr>
              <a:t>=180</a:t>
            </a:r>
            <a:r>
              <a:rPr lang="en-US" sz="2000" dirty="0">
                <a:solidFill>
                  <a:srgbClr val="00B050"/>
                </a:solidFill>
                <a:latin typeface="Times New Roman" panose="02020603050405020304" pitchFamily="18" charset="0"/>
                <a:cs typeface="Times New Roman" panose="02020603050405020304" pitchFamily="18" charset="0"/>
                <a:sym typeface="Symbol"/>
              </a:rPr>
              <a:t>–</a:t>
            </a:r>
            <a:r>
              <a:rPr lang="en-US" sz="2000" i="1" dirty="0">
                <a:solidFill>
                  <a:srgbClr val="00B050"/>
                </a:solidFill>
                <a:latin typeface="Times New Roman" panose="02020603050405020304" pitchFamily="18" charset="0"/>
                <a:cs typeface="Times New Roman" panose="02020603050405020304" pitchFamily="18" charset="0"/>
                <a:sym typeface="Symbol"/>
              </a:rPr>
              <a:t></a:t>
            </a:r>
            <a:r>
              <a:rPr lang="en-US" sz="2000" dirty="0">
                <a:solidFill>
                  <a:srgbClr val="00B050"/>
                </a:solidFill>
                <a:latin typeface="Times New Roman" panose="02020603050405020304" pitchFamily="18" charset="0"/>
                <a:cs typeface="Times New Roman" panose="02020603050405020304" pitchFamily="18" charset="0"/>
                <a:sym typeface="Symbol"/>
              </a:rPr>
              <a:t> </a:t>
            </a:r>
            <a:r>
              <a:rPr lang="en-SG" sz="2000" dirty="0">
                <a:solidFill>
                  <a:srgbClr val="00B050"/>
                </a:solidFill>
                <a:latin typeface="Times New Roman" panose="02020603050405020304" pitchFamily="18" charset="0"/>
                <a:cs typeface="Times New Roman" panose="02020603050405020304" pitchFamily="18" charset="0"/>
                <a:sym typeface="Symbol"/>
              </a:rPr>
              <a:t>=180</a:t>
            </a:r>
            <a:r>
              <a:rPr lang="en-US" sz="2000" dirty="0">
                <a:solidFill>
                  <a:srgbClr val="00B050"/>
                </a:solidFill>
                <a:latin typeface="Times New Roman" panose="02020603050405020304" pitchFamily="18" charset="0"/>
                <a:cs typeface="Times New Roman" panose="02020603050405020304" pitchFamily="18" charset="0"/>
                <a:sym typeface="Symbol"/>
              </a:rPr>
              <a:t>–30</a:t>
            </a:r>
          </a:p>
          <a:p>
            <a:pPr>
              <a:lnSpc>
                <a:spcPct val="150000"/>
              </a:lnSpc>
            </a:pPr>
            <a:r>
              <a:rPr lang="en-US" sz="2000" dirty="0">
                <a:solidFill>
                  <a:srgbClr val="00B050"/>
                </a:solidFill>
                <a:latin typeface="Times New Roman" panose="02020603050405020304" pitchFamily="18" charset="0"/>
                <a:cs typeface="Times New Roman" panose="02020603050405020304" pitchFamily="18" charset="0"/>
                <a:sym typeface="Symbol"/>
              </a:rPr>
              <a:t>    = 150</a:t>
            </a:r>
            <a:endParaRPr lang="en-SG" sz="2000" dirty="0">
              <a:solidFill>
                <a:srgbClr val="00B050"/>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1034476" y="1582103"/>
            <a:ext cx="142668"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y </a:t>
            </a:r>
            <a:endParaRPr lang="en-SG" sz="1600" dirty="0"/>
          </a:p>
        </p:txBody>
      </p:sp>
      <p:sp>
        <p:nvSpPr>
          <p:cNvPr id="23" name="TextBox 22"/>
          <p:cNvSpPr txBox="1"/>
          <p:nvPr/>
        </p:nvSpPr>
        <p:spPr>
          <a:xfrm>
            <a:off x="8520838" y="2857039"/>
            <a:ext cx="378309" cy="246221"/>
          </a:xfrm>
          <a:prstGeom prst="rect">
            <a:avLst/>
          </a:prstGeom>
          <a:noFill/>
        </p:spPr>
        <p:txBody>
          <a:bodyPr wrap="none" lIns="0" tIns="0" rIns="0" bIns="0" rtlCol="0">
            <a:spAutoFit/>
          </a:bodyPr>
          <a:lstStyle/>
          <a:p>
            <a:r>
              <a:rPr lang="en-US" sz="1600" i="1" dirty="0">
                <a:latin typeface="Times New Roman" panose="02020603050405020304" pitchFamily="18" charset="0"/>
                <a:cs typeface="Times New Roman" panose="02020603050405020304" pitchFamily="18" charset="0"/>
                <a:sym typeface="Symbol"/>
              </a:rPr>
              <a:t> </a:t>
            </a:r>
            <a:r>
              <a:rPr lang="en-SG"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sym typeface="Symbol"/>
              </a:rPr>
              <a:t>)</a:t>
            </a:r>
            <a:endParaRPr lang="en-SG" sz="1600" dirty="0">
              <a:latin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029952587"/>
              </p:ext>
            </p:extLst>
          </p:nvPr>
        </p:nvGraphicFramePr>
        <p:xfrm>
          <a:off x="2730337" y="1008009"/>
          <a:ext cx="980106" cy="348482"/>
        </p:xfrm>
        <a:graphic>
          <a:graphicData uri="http://schemas.openxmlformats.org/presentationml/2006/ole">
            <mc:AlternateContent xmlns:mc="http://schemas.openxmlformats.org/markup-compatibility/2006">
              <mc:Choice xmlns:v="urn:schemas-microsoft-com:vml" Requires="v">
                <p:oleObj spid="_x0000_s30744" name="Equation" r:id="rId4" imgW="571320" imgH="203040" progId="Equation.3">
                  <p:embed/>
                </p:oleObj>
              </mc:Choice>
              <mc:Fallback>
                <p:oleObj name="Equation" r:id="rId4" imgW="571320" imgH="203040" progId="Equation.3">
                  <p:embed/>
                  <p:pic>
                    <p:nvPicPr>
                      <p:cNvPr id="0" name=""/>
                      <p:cNvPicPr/>
                      <p:nvPr/>
                    </p:nvPicPr>
                    <p:blipFill>
                      <a:blip r:embed="rId5"/>
                      <a:stretch>
                        <a:fillRect/>
                      </a:stretch>
                    </p:blipFill>
                    <p:spPr>
                      <a:xfrm>
                        <a:off x="2730337" y="1008009"/>
                        <a:ext cx="980106" cy="34848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012049415"/>
              </p:ext>
            </p:extLst>
          </p:nvPr>
        </p:nvGraphicFramePr>
        <p:xfrm>
          <a:off x="7500320" y="4224752"/>
          <a:ext cx="1589088" cy="673100"/>
        </p:xfrm>
        <a:graphic>
          <a:graphicData uri="http://schemas.openxmlformats.org/presentationml/2006/ole">
            <mc:AlternateContent xmlns:mc="http://schemas.openxmlformats.org/markup-compatibility/2006">
              <mc:Choice xmlns:v="urn:schemas-microsoft-com:vml" Requires="v">
                <p:oleObj spid="_x0000_s30745" name="Equation" r:id="rId6" imgW="927000" imgH="393480" progId="Equation.3">
                  <p:embed/>
                </p:oleObj>
              </mc:Choice>
              <mc:Fallback>
                <p:oleObj name="Equation" r:id="rId6" imgW="927000" imgH="393480" progId="Equation.3">
                  <p:embed/>
                  <p:pic>
                    <p:nvPicPr>
                      <p:cNvPr id="0" name=""/>
                      <p:cNvPicPr>
                        <a:picLocks noChangeAspect="1" noChangeArrowheads="1"/>
                      </p:cNvPicPr>
                      <p:nvPr/>
                    </p:nvPicPr>
                    <p:blipFill>
                      <a:blip r:embed="rId7"/>
                      <a:srcRect/>
                      <a:stretch>
                        <a:fillRect/>
                      </a:stretch>
                    </p:blipFill>
                    <p:spPr bwMode="auto">
                      <a:xfrm>
                        <a:off x="7500320" y="4224752"/>
                        <a:ext cx="1589088" cy="673100"/>
                      </a:xfrm>
                      <a:prstGeom prst="rect">
                        <a:avLst/>
                      </a:prstGeom>
                      <a:solidFill>
                        <a:srgbClr val="FF0000"/>
                      </a:solidFill>
                      <a:ln>
                        <a:noFill/>
                      </a:ln>
                    </p:spPr>
                  </p:pic>
                </p:oleObj>
              </mc:Fallback>
            </mc:AlternateContent>
          </a:graphicData>
        </a:graphic>
      </p:graphicFrame>
      <p:sp>
        <p:nvSpPr>
          <p:cNvPr id="26" name="Rounded Rectangular Callout 25"/>
          <p:cNvSpPr/>
          <p:nvPr/>
        </p:nvSpPr>
        <p:spPr>
          <a:xfrm>
            <a:off x="3117330" y="3565676"/>
            <a:ext cx="2314486" cy="951732"/>
          </a:xfrm>
          <a:prstGeom prst="wedgeRoundRectCallout">
            <a:avLst>
              <a:gd name="adj1" fmla="val 12504"/>
              <a:gd name="adj2" fmla="val 61489"/>
              <a:gd name="adj3" fmla="val 16667"/>
            </a:avLst>
          </a:prstGeom>
          <a:solidFill>
            <a:srgbClr val="66FFCC"/>
          </a:solidFill>
          <a:effectLst/>
        </p:spPr>
        <p:style>
          <a:lnRef idx="1">
            <a:schemeClr val="accent2"/>
          </a:lnRef>
          <a:fillRef idx="3">
            <a:schemeClr val="accent2"/>
          </a:fillRef>
          <a:effectRef idx="2">
            <a:schemeClr val="accent2"/>
          </a:effectRef>
          <a:fontRef idx="minor">
            <a:schemeClr val="lt1"/>
          </a:fontRef>
        </p:style>
        <p:txBody>
          <a:bodyPr rtlCol="0" anchor="ctr"/>
          <a:lstStyle/>
          <a:p>
            <a:pPr marL="0" lvl="1"/>
            <a:r>
              <a:rPr lang="en-SG" sz="1600" b="1" dirty="0">
                <a:solidFill>
                  <a:schemeClr val="tx1"/>
                </a:solidFill>
                <a:latin typeface="Arial" panose="020B0604020202020204" pitchFamily="34" charset="0"/>
                <a:cs typeface="Arial" panose="020B0604020202020204" pitchFamily="34" charset="0"/>
              </a:rPr>
              <a:t>|</a:t>
            </a:r>
            <a:r>
              <a:rPr lang="en-SG" sz="1600" b="1" i="1" dirty="0">
                <a:solidFill>
                  <a:schemeClr val="tx1"/>
                </a:solidFill>
                <a:latin typeface="Times New Roman" panose="02020603050405020304" pitchFamily="18" charset="0"/>
                <a:cs typeface="Times New Roman" panose="02020603050405020304" pitchFamily="18" charset="0"/>
              </a:rPr>
              <a:t> x </a:t>
            </a:r>
            <a:r>
              <a:rPr lang="en-SG" sz="1600" b="1" dirty="0">
                <a:solidFill>
                  <a:schemeClr val="tx1"/>
                </a:solidFill>
                <a:latin typeface="Arial" panose="020B0604020202020204" pitchFamily="34" charset="0"/>
                <a:cs typeface="Arial" panose="020B0604020202020204" pitchFamily="34" charset="0"/>
              </a:rPr>
              <a:t>| </a:t>
            </a:r>
            <a:r>
              <a:rPr lang="en-SG" sz="1600" b="1" dirty="0">
                <a:solidFill>
                  <a:schemeClr val="tx1"/>
                </a:solidFill>
                <a:latin typeface="Arial" panose="020B0604020202020204" pitchFamily="34" charset="0"/>
                <a:cs typeface="Arial" panose="020B0604020202020204" pitchFamily="34" charset="0"/>
                <a:sym typeface="Wingdings" panose="05000000000000000000" pitchFamily="2" charset="2"/>
              </a:rPr>
              <a:t> Modulus sign</a:t>
            </a:r>
          </a:p>
          <a:p>
            <a:pPr marL="0" lvl="1"/>
            <a:r>
              <a:rPr lang="en-SG" sz="1600" b="1" dirty="0">
                <a:solidFill>
                  <a:schemeClr val="tx1"/>
                </a:solidFill>
                <a:latin typeface="Arial" panose="020B0604020202020204" pitchFamily="34" charset="0"/>
                <a:cs typeface="Arial" panose="020B0604020202020204" pitchFamily="34" charset="0"/>
              </a:rPr>
              <a:t>Example :</a:t>
            </a:r>
          </a:p>
          <a:p>
            <a:pPr marL="457200" lvl="2"/>
            <a:r>
              <a:rPr lang="en-SG" sz="1600" b="1" dirty="0">
                <a:solidFill>
                  <a:schemeClr val="tx1"/>
                </a:solidFill>
                <a:latin typeface="Times New Roman" panose="02020603050405020304" pitchFamily="18" charset="0"/>
                <a:cs typeface="Times New Roman" panose="02020603050405020304" pitchFamily="18" charset="0"/>
              </a:rPr>
              <a:t>|0.5| = 0.5</a:t>
            </a:r>
          </a:p>
          <a:p>
            <a:pPr marL="457200" lvl="2"/>
            <a:r>
              <a:rPr lang="en-SG" sz="1600" b="1" dirty="0">
                <a:solidFill>
                  <a:schemeClr val="tx1"/>
                </a:solidFill>
                <a:latin typeface="Times New Roman" panose="02020603050405020304" pitchFamily="18" charset="0"/>
                <a:cs typeface="Times New Roman" panose="02020603050405020304" pitchFamily="18" charset="0"/>
              </a:rPr>
              <a:t>|–0.5| = 0.5</a:t>
            </a:r>
          </a:p>
        </p:txBody>
      </p:sp>
    </p:spTree>
    <p:extLst>
      <p:ext uri="{BB962C8B-B14F-4D97-AF65-F5344CB8AC3E}">
        <p14:creationId xmlns:p14="http://schemas.microsoft.com/office/powerpoint/2010/main" val="27985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xEl>
                                              <p:pRg st="11" end="11"/>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P spid="41" grpId="0"/>
      <p:bldP spid="42" grpId="0"/>
      <p:bldP spid="46" grpId="0"/>
      <p:bldP spid="47" grpId="0"/>
      <p:bldP spid="50" grpId="0"/>
      <p:bldP spid="51" grpId="0"/>
      <p:bldP spid="52" grpId="0"/>
      <p:bldP spid="53" grpId="0"/>
      <p:bldP spid="22" grpId="0"/>
      <p:bldP spid="23" grpId="0"/>
      <p:bldP spid="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Think-Pair-Share</a:t>
            </a:r>
            <a:endParaRPr lang="en-SG" dirty="0"/>
          </a:p>
        </p:txBody>
      </p:sp>
      <p:sp>
        <p:nvSpPr>
          <p:cNvPr id="4" name="Content Placeholder 3"/>
          <p:cNvSpPr>
            <a:spLocks noGrp="1"/>
          </p:cNvSpPr>
          <p:nvPr>
            <p:ph sz="quarter" idx="13"/>
          </p:nvPr>
        </p:nvSpPr>
        <p:spPr/>
        <p:txBody>
          <a:bodyPr/>
          <a:lstStyle/>
          <a:p>
            <a:pPr marL="0" indent="0">
              <a:buNone/>
            </a:pPr>
            <a:r>
              <a:rPr lang="en-US" dirty="0"/>
              <a:t>For </a:t>
            </a:r>
            <a:r>
              <a:rPr lang="en-US"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sym typeface="Symbol"/>
              </a:rPr>
              <a:t> </a:t>
            </a:r>
            <a:r>
              <a:rPr lang="en-US" i="1" dirty="0">
                <a:latin typeface="Times New Roman" panose="02020603050405020304" pitchFamily="18" charset="0"/>
                <a:cs typeface="Times New Roman" panose="02020603050405020304" pitchFamily="18" charset="0"/>
                <a:sym typeface="Symbol"/>
              </a:rPr>
              <a:t> </a:t>
            </a:r>
            <a:r>
              <a:rPr lang="en-US" dirty="0">
                <a:latin typeface="Times New Roman" panose="02020603050405020304" pitchFamily="18" charset="0"/>
                <a:cs typeface="Times New Roman" panose="02020603050405020304" pitchFamily="18" charset="0"/>
                <a:sym typeface="Symbol"/>
              </a:rPr>
              <a:t></a:t>
            </a:r>
            <a:r>
              <a:rPr lang="en-US" dirty="0">
                <a:latin typeface="Times New Roman" panose="02020603050405020304" pitchFamily="18" charset="0"/>
                <a:cs typeface="Times New Roman" panose="02020603050405020304" pitchFamily="18" charset="0"/>
              </a:rPr>
              <a:t> 360</a:t>
            </a:r>
            <a:r>
              <a:rPr lang="en-US" dirty="0">
                <a:latin typeface="Times New Roman" panose="02020603050405020304" pitchFamily="18" charset="0"/>
                <a:cs typeface="Times New Roman" panose="02020603050405020304" pitchFamily="18" charset="0"/>
                <a:sym typeface="Symbol"/>
              </a:rPr>
              <a:t></a:t>
            </a:r>
            <a:r>
              <a:rPr lang="en-SG" dirty="0"/>
              <a:t>, solve </a:t>
            </a:r>
          </a:p>
          <a:p>
            <a:pPr marL="0" indent="0">
              <a:buNone/>
            </a:pPr>
            <a:endParaRPr lang="en-SG" dirty="0"/>
          </a:p>
          <a:p>
            <a:pPr marL="0" indent="0">
              <a:buNone/>
            </a:pPr>
            <a:endParaRPr lang="en-SG" dirty="0"/>
          </a:p>
        </p:txBody>
      </p:sp>
      <p:pic>
        <p:nvPicPr>
          <p:cNvPr id="6" name="Picture 5"/>
          <p:cNvPicPr/>
          <p:nvPr/>
        </p:nvPicPr>
        <p:blipFill rotWithShape="1">
          <a:blip r:embed="rId3">
            <a:extLst>
              <a:ext uri="{28A0092B-C50C-407E-A947-70E740481C1C}">
                <a14:useLocalDpi xmlns:a14="http://schemas.microsoft.com/office/drawing/2010/main" val="0"/>
              </a:ext>
            </a:extLst>
          </a:blip>
          <a:srcRect t="15427" b="16077"/>
          <a:stretch/>
        </p:blipFill>
        <p:spPr bwMode="auto">
          <a:xfrm>
            <a:off x="5409484" y="232651"/>
            <a:ext cx="885825" cy="606751"/>
          </a:xfrm>
          <a:prstGeom prst="rect">
            <a:avLst/>
          </a:prstGeom>
          <a:noFill/>
          <a:ln>
            <a:noFill/>
          </a:ln>
        </p:spPr>
      </p:pic>
      <p:graphicFrame>
        <p:nvGraphicFramePr>
          <p:cNvPr id="3" name="Object 2"/>
          <p:cNvGraphicFramePr>
            <a:graphicFrameLocks noChangeAspect="1"/>
          </p:cNvGraphicFramePr>
          <p:nvPr>
            <p:extLst>
              <p:ext uri="{D42A27DB-BD31-4B8C-83A1-F6EECF244321}">
                <p14:modId xmlns:p14="http://schemas.microsoft.com/office/powerpoint/2010/main" val="1956082761"/>
              </p:ext>
            </p:extLst>
          </p:nvPr>
        </p:nvGraphicFramePr>
        <p:xfrm>
          <a:off x="3775785" y="1008560"/>
          <a:ext cx="1328477" cy="374527"/>
        </p:xfrm>
        <a:graphic>
          <a:graphicData uri="http://schemas.openxmlformats.org/presentationml/2006/ole">
            <mc:AlternateContent xmlns:mc="http://schemas.openxmlformats.org/markup-compatibility/2006">
              <mc:Choice xmlns:v="urn:schemas-microsoft-com:vml" Requires="v">
                <p:oleObj spid="_x0000_s22666" name="Equation" r:id="rId4" imgW="698400" imgH="177480" progId="Equation.3">
                  <p:embed/>
                </p:oleObj>
              </mc:Choice>
              <mc:Fallback>
                <p:oleObj name="Equation" r:id="rId4" imgW="698400" imgH="177480" progId="Equation.3">
                  <p:embed/>
                  <p:pic>
                    <p:nvPicPr>
                      <p:cNvPr id="0" name="Object 16"/>
                      <p:cNvPicPr>
                        <a:picLocks noChangeAspect="1" noChangeArrowheads="1"/>
                      </p:cNvPicPr>
                      <p:nvPr/>
                    </p:nvPicPr>
                    <p:blipFill>
                      <a:blip r:embed="rId5"/>
                      <a:srcRect/>
                      <a:stretch>
                        <a:fillRect/>
                      </a:stretch>
                    </p:blipFill>
                    <p:spPr bwMode="auto">
                      <a:xfrm>
                        <a:off x="3775785" y="1008560"/>
                        <a:ext cx="1328477" cy="37452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87870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Test yourself</a:t>
            </a:r>
          </a:p>
        </p:txBody>
      </p:sp>
      <p:sp>
        <p:nvSpPr>
          <p:cNvPr id="4" name="Content Placeholder 3"/>
          <p:cNvSpPr>
            <a:spLocks noGrp="1"/>
          </p:cNvSpPr>
          <p:nvPr>
            <p:ph sz="quarter" idx="13"/>
          </p:nvPr>
        </p:nvSpPr>
        <p:spPr/>
        <p:txBody>
          <a:bodyPr/>
          <a:lstStyle/>
          <a:p>
            <a:pPr marL="57150" indent="0">
              <a:buNone/>
            </a:pPr>
            <a:r>
              <a:rPr lang="en-US" dirty="0"/>
              <a:t>For </a:t>
            </a:r>
            <a:r>
              <a:rPr lang="en-US"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sym typeface="Symbol"/>
              </a:rPr>
              <a:t> </a:t>
            </a:r>
            <a:r>
              <a:rPr lang="en-US" i="1" dirty="0">
                <a:latin typeface="Times New Roman" panose="02020603050405020304" pitchFamily="18" charset="0"/>
                <a:cs typeface="Times New Roman" panose="02020603050405020304" pitchFamily="18" charset="0"/>
                <a:sym typeface="Symbol"/>
              </a:rPr>
              <a:t> </a:t>
            </a:r>
            <a:r>
              <a:rPr lang="en-US" dirty="0">
                <a:latin typeface="Times New Roman" panose="02020603050405020304" pitchFamily="18" charset="0"/>
                <a:cs typeface="Times New Roman" panose="02020603050405020304" pitchFamily="18" charset="0"/>
                <a:sym typeface="Symbol"/>
              </a:rPr>
              <a:t></a:t>
            </a:r>
            <a:r>
              <a:rPr lang="en-US" dirty="0">
                <a:latin typeface="Times New Roman" panose="02020603050405020304" pitchFamily="18" charset="0"/>
                <a:cs typeface="Times New Roman" panose="02020603050405020304" pitchFamily="18" charset="0"/>
              </a:rPr>
              <a:t> 360</a:t>
            </a:r>
            <a:r>
              <a:rPr lang="en-US" dirty="0">
                <a:latin typeface="Times New Roman" panose="02020603050405020304" pitchFamily="18" charset="0"/>
                <a:cs typeface="Times New Roman" panose="02020603050405020304" pitchFamily="18" charset="0"/>
                <a:sym typeface="Symbol"/>
              </a:rPr>
              <a:t></a:t>
            </a:r>
            <a:r>
              <a:rPr lang="en-SG" dirty="0"/>
              <a:t>, solve </a:t>
            </a:r>
          </a:p>
          <a:p>
            <a:pPr marL="57150" indent="0">
              <a:buNone/>
            </a:pPr>
            <a:endParaRPr lang="en-SG" dirty="0">
              <a:solidFill>
                <a:srgbClr val="FF0000"/>
              </a:solidFill>
              <a:latin typeface="Arial" panose="020B0604020202020204" pitchFamily="34" charset="0"/>
              <a:ea typeface="Cambria Math" panose="02040503050406030204" pitchFamily="18" charset="0"/>
              <a:cs typeface="Arial" panose="020B0604020202020204" pitchFamily="34" charset="0"/>
            </a:endParaRPr>
          </a:p>
          <a:p>
            <a:pPr marL="457200" lvl="1" indent="0">
              <a:lnSpc>
                <a:spcPct val="150000"/>
              </a:lnSpc>
              <a:buNone/>
            </a:pPr>
            <a:endParaRPr lang="en-SG" dirty="0"/>
          </a:p>
          <a:p>
            <a:pPr marL="457200" lvl="1" indent="0">
              <a:lnSpc>
                <a:spcPct val="150000"/>
              </a:lnSpc>
              <a:buNone/>
            </a:pPr>
            <a:endParaRPr lang="en-SG" dirty="0"/>
          </a:p>
        </p:txBody>
      </p:sp>
      <p:pic>
        <p:nvPicPr>
          <p:cNvPr id="11" name="Picture 10"/>
          <p:cNvPicPr/>
          <p:nvPr/>
        </p:nvPicPr>
        <p:blipFill rotWithShape="1">
          <a:blip r:embed="rId3">
            <a:extLst>
              <a:ext uri="{28A0092B-C50C-407E-A947-70E740481C1C}">
                <a14:useLocalDpi xmlns:a14="http://schemas.microsoft.com/office/drawing/2010/main" val="0"/>
              </a:ext>
            </a:extLst>
          </a:blip>
          <a:srcRect t="15427" b="16077"/>
          <a:stretch/>
        </p:blipFill>
        <p:spPr bwMode="auto">
          <a:xfrm>
            <a:off x="5409484" y="232651"/>
            <a:ext cx="885825" cy="606751"/>
          </a:xfrm>
          <a:prstGeom prst="rect">
            <a:avLst/>
          </a:prstGeom>
          <a:noFill/>
          <a:ln>
            <a:noFill/>
          </a:ln>
        </p:spPr>
      </p:pic>
      <p:graphicFrame>
        <p:nvGraphicFramePr>
          <p:cNvPr id="3" name="Object 2"/>
          <p:cNvGraphicFramePr>
            <a:graphicFrameLocks noChangeAspect="1"/>
          </p:cNvGraphicFramePr>
          <p:nvPr>
            <p:extLst>
              <p:ext uri="{D42A27DB-BD31-4B8C-83A1-F6EECF244321}">
                <p14:modId xmlns:p14="http://schemas.microsoft.com/office/powerpoint/2010/main" val="2353478640"/>
              </p:ext>
            </p:extLst>
          </p:nvPr>
        </p:nvGraphicFramePr>
        <p:xfrm>
          <a:off x="3857616" y="1035856"/>
          <a:ext cx="1465007" cy="333848"/>
        </p:xfrm>
        <a:graphic>
          <a:graphicData uri="http://schemas.openxmlformats.org/presentationml/2006/ole">
            <mc:AlternateContent xmlns:mc="http://schemas.openxmlformats.org/markup-compatibility/2006">
              <mc:Choice xmlns:v="urn:schemas-microsoft-com:vml" Requires="v">
                <p:oleObj spid="_x0000_s23717" name="Equation" r:id="rId4" imgW="863280" imgH="177480" progId="Equation.3">
                  <p:embed/>
                </p:oleObj>
              </mc:Choice>
              <mc:Fallback>
                <p:oleObj name="Equation" r:id="rId4" imgW="863280" imgH="177480" progId="Equation.3">
                  <p:embed/>
                  <p:pic>
                    <p:nvPicPr>
                      <p:cNvPr id="0" name="Object 2"/>
                      <p:cNvPicPr>
                        <a:picLocks noChangeAspect="1" noChangeArrowheads="1"/>
                      </p:cNvPicPr>
                      <p:nvPr/>
                    </p:nvPicPr>
                    <p:blipFill>
                      <a:blip r:embed="rId5"/>
                      <a:srcRect/>
                      <a:stretch>
                        <a:fillRect/>
                      </a:stretch>
                    </p:blipFill>
                    <p:spPr bwMode="auto">
                      <a:xfrm>
                        <a:off x="3857616" y="1035856"/>
                        <a:ext cx="1465007" cy="33384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68921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pPr marL="0" indent="0">
              <a:buNone/>
            </a:pPr>
            <a:r>
              <a:rPr lang="en-US" sz="2000" b="1" dirty="0"/>
              <a:t>[Example] </a:t>
            </a:r>
            <a:r>
              <a:rPr lang="en-US" sz="2000" dirty="0"/>
              <a:t>For </a:t>
            </a:r>
            <a:r>
              <a:rPr lang="en-US" sz="2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sym typeface="Symbol"/>
              </a:rPr>
              <a:t> </a:t>
            </a:r>
            <a:r>
              <a:rPr lang="en-US" sz="2000" i="1" dirty="0">
                <a:latin typeface="Times New Roman" panose="02020603050405020304" pitchFamily="18" charset="0"/>
                <a:cs typeface="Times New Roman" panose="02020603050405020304" pitchFamily="18" charset="0"/>
                <a:sym typeface="Symbol"/>
              </a:rPr>
              <a:t> </a:t>
            </a:r>
            <a:r>
              <a:rPr lang="en-US" sz="2000" dirty="0">
                <a:latin typeface="Times New Roman" panose="02020603050405020304" pitchFamily="18" charset="0"/>
                <a:cs typeface="Times New Roman" panose="02020603050405020304" pitchFamily="18" charset="0"/>
                <a:sym typeface="Symbol"/>
              </a:rPr>
              <a:t></a:t>
            </a:r>
            <a:r>
              <a:rPr lang="en-US" sz="2000" dirty="0">
                <a:latin typeface="Times New Roman" panose="02020603050405020304" pitchFamily="18" charset="0"/>
                <a:cs typeface="Times New Roman" panose="02020603050405020304" pitchFamily="18" charset="0"/>
              </a:rPr>
              <a:t> 360</a:t>
            </a:r>
            <a:r>
              <a:rPr lang="en-US" sz="2000" dirty="0">
                <a:latin typeface="Times New Roman" panose="02020603050405020304" pitchFamily="18" charset="0"/>
                <a:cs typeface="Times New Roman" panose="02020603050405020304" pitchFamily="18" charset="0"/>
                <a:sym typeface="Symbol"/>
              </a:rPr>
              <a:t> </a:t>
            </a:r>
            <a:r>
              <a:rPr lang="en-SG" sz="2000" dirty="0"/>
              <a:t>, solve			    .</a:t>
            </a:r>
            <a:endParaRPr lang="en-US" sz="2000" dirty="0"/>
          </a:p>
          <a:p>
            <a:pPr marL="0" indent="0">
              <a:lnSpc>
                <a:spcPct val="120000"/>
              </a:lnSpc>
              <a:buNone/>
            </a:pPr>
            <a:r>
              <a:rPr lang="en-SG" sz="2000" b="1" dirty="0">
                <a:ea typeface="Cambria Math" panose="02040503050406030204" pitchFamily="18" charset="0"/>
              </a:rPr>
              <a:t>[Solution] </a:t>
            </a:r>
            <a:r>
              <a:rPr lang="en-SG" sz="2000" dirty="0">
                <a:ea typeface="Cambria Math" panose="02040503050406030204" pitchFamily="18" charset="0"/>
              </a:rPr>
              <a:t>Consider the same graph </a:t>
            </a:r>
            <a:r>
              <a:rPr lang="en-US" sz="2000" dirty="0">
                <a:ea typeface="Cambria Math" panose="02040503050406030204" pitchFamily="18" charset="0"/>
              </a:rPr>
              <a:t>on two different axes:</a:t>
            </a:r>
            <a:r>
              <a:rPr lang="en-SG" sz="2000" dirty="0">
                <a:ea typeface="Cambria Math" panose="02040503050406030204" pitchFamily="18" charset="0"/>
              </a:rPr>
              <a:t> </a:t>
            </a:r>
            <a:endParaRPr lang="en-US" sz="2000" i="1" dirty="0">
              <a:latin typeface="Cambria Math" panose="02040503050406030204" pitchFamily="18" charset="0"/>
              <a:ea typeface="Cambria Math" panose="02040503050406030204" pitchFamily="18" charset="0"/>
            </a:endParaRPr>
          </a:p>
          <a:p>
            <a:pPr marL="0" indent="0" algn="ctr">
              <a:lnSpc>
                <a:spcPct val="120000"/>
              </a:lnSpc>
              <a:buNone/>
            </a:pPr>
            <a:r>
              <a:rPr lang="en-US" sz="2000" dirty="0">
                <a:solidFill>
                  <a:srgbClr val="FF0000"/>
                </a:solidFill>
                <a:latin typeface="Times New Roman" panose="02020603050405020304" pitchFamily="18" charset="0"/>
                <a:cs typeface="Times New Roman" panose="02020603050405020304" pitchFamily="18" charset="0"/>
              </a:rPr>
              <a:t>0</a:t>
            </a:r>
            <a:r>
              <a:rPr lang="en-US" sz="2000" dirty="0">
                <a:solidFill>
                  <a:srgbClr val="FF0000"/>
                </a:solidFill>
                <a:latin typeface="Times New Roman" panose="02020603050405020304" pitchFamily="18" charset="0"/>
                <a:cs typeface="Times New Roman" panose="02020603050405020304" pitchFamily="18" charset="0"/>
                <a:sym typeface="Symbol"/>
              </a:rPr>
              <a:t> 2</a:t>
            </a:r>
            <a:r>
              <a:rPr lang="en-US" sz="2000" i="1" dirty="0">
                <a:solidFill>
                  <a:srgbClr val="FF0000"/>
                </a:solidFill>
                <a:latin typeface="Times New Roman" panose="02020603050405020304" pitchFamily="18" charset="0"/>
                <a:cs typeface="Times New Roman" panose="02020603050405020304" pitchFamily="18" charset="0"/>
                <a:sym typeface="Symbol"/>
              </a:rPr>
              <a:t> </a:t>
            </a:r>
            <a:r>
              <a:rPr lang="en-US" sz="2000" dirty="0">
                <a:solidFill>
                  <a:srgbClr val="FF0000"/>
                </a:solidFill>
                <a:latin typeface="Times New Roman" panose="02020603050405020304" pitchFamily="18" charset="0"/>
                <a:cs typeface="Times New Roman" panose="02020603050405020304" pitchFamily="18" charset="0"/>
                <a:sym typeface="Symbol"/>
              </a:rPr>
              <a:t></a:t>
            </a:r>
            <a:r>
              <a:rPr lang="en-US" sz="2000" dirty="0">
                <a:solidFill>
                  <a:srgbClr val="FF0000"/>
                </a:solidFill>
                <a:latin typeface="Times New Roman" panose="02020603050405020304" pitchFamily="18" charset="0"/>
                <a:cs typeface="Times New Roman" panose="02020603050405020304" pitchFamily="18" charset="0"/>
              </a:rPr>
              <a:t> 720</a:t>
            </a:r>
            <a:r>
              <a:rPr lang="en-US" sz="2000" dirty="0">
                <a:solidFill>
                  <a:srgbClr val="FF0000"/>
                </a:solidFill>
                <a:latin typeface="Times New Roman" panose="02020603050405020304" pitchFamily="18" charset="0"/>
                <a:cs typeface="Times New Roman" panose="02020603050405020304" pitchFamily="18" charset="0"/>
                <a:sym typeface="Symbol"/>
              </a:rPr>
              <a:t> </a:t>
            </a:r>
            <a:r>
              <a:rPr lang="en-US" sz="2000" dirty="0">
                <a:latin typeface="Arial" panose="020B0604020202020204" pitchFamily="34" charset="0"/>
                <a:cs typeface="Arial" panose="020B0604020202020204" pitchFamily="34" charset="0"/>
                <a:sym typeface="Symbol"/>
              </a:rPr>
              <a:t>and</a:t>
            </a:r>
            <a:r>
              <a:rPr lang="en-US" sz="2000" dirty="0">
                <a:latin typeface="Times New Roman" panose="02020603050405020304" pitchFamily="18" charset="0"/>
                <a:cs typeface="Times New Roman" panose="02020603050405020304" pitchFamily="18" charset="0"/>
                <a:sym typeface="Symbol"/>
              </a:rPr>
              <a:t> </a:t>
            </a:r>
            <a:r>
              <a:rPr lang="en-US" sz="2000" dirty="0">
                <a:solidFill>
                  <a:srgbClr val="0309F3"/>
                </a:solidFill>
                <a:latin typeface="Times New Roman" panose="02020603050405020304" pitchFamily="18" charset="0"/>
                <a:cs typeface="Times New Roman" panose="02020603050405020304" pitchFamily="18" charset="0"/>
              </a:rPr>
              <a:t>0</a:t>
            </a:r>
            <a:r>
              <a:rPr lang="en-US" sz="2000" dirty="0">
                <a:solidFill>
                  <a:srgbClr val="0309F3"/>
                </a:solidFill>
                <a:latin typeface="Times New Roman" panose="02020603050405020304" pitchFamily="18" charset="0"/>
                <a:cs typeface="Times New Roman" panose="02020603050405020304" pitchFamily="18" charset="0"/>
                <a:sym typeface="Symbol"/>
              </a:rPr>
              <a:t> </a:t>
            </a:r>
            <a:r>
              <a:rPr lang="en-US" sz="2000" i="1" dirty="0">
                <a:solidFill>
                  <a:srgbClr val="0309F3"/>
                </a:solidFill>
                <a:latin typeface="Times New Roman" panose="02020603050405020304" pitchFamily="18" charset="0"/>
                <a:cs typeface="Times New Roman" panose="02020603050405020304" pitchFamily="18" charset="0"/>
                <a:sym typeface="Symbol"/>
              </a:rPr>
              <a:t> </a:t>
            </a:r>
            <a:r>
              <a:rPr lang="en-US" sz="2000" dirty="0">
                <a:solidFill>
                  <a:srgbClr val="0309F3"/>
                </a:solidFill>
                <a:latin typeface="Times New Roman" panose="02020603050405020304" pitchFamily="18" charset="0"/>
                <a:cs typeface="Times New Roman" panose="02020603050405020304" pitchFamily="18" charset="0"/>
                <a:sym typeface="Symbol"/>
              </a:rPr>
              <a:t></a:t>
            </a:r>
            <a:r>
              <a:rPr lang="en-US" sz="2000" dirty="0">
                <a:solidFill>
                  <a:srgbClr val="0309F3"/>
                </a:solidFill>
                <a:latin typeface="Times New Roman" panose="02020603050405020304" pitchFamily="18" charset="0"/>
                <a:cs typeface="Times New Roman" panose="02020603050405020304" pitchFamily="18" charset="0"/>
              </a:rPr>
              <a:t> 360</a:t>
            </a:r>
            <a:r>
              <a:rPr lang="en-US" sz="2000" dirty="0">
                <a:solidFill>
                  <a:srgbClr val="0309F3"/>
                </a:solidFill>
                <a:latin typeface="Times New Roman" panose="02020603050405020304" pitchFamily="18" charset="0"/>
                <a:cs typeface="Times New Roman" panose="02020603050405020304" pitchFamily="18" charset="0"/>
                <a:sym typeface="Symbol"/>
              </a:rPr>
              <a:t> </a:t>
            </a:r>
          </a:p>
          <a:p>
            <a:pPr marL="0" indent="0" algn="ctr">
              <a:lnSpc>
                <a:spcPct val="120000"/>
              </a:lnSpc>
              <a:buNone/>
            </a:pPr>
            <a:endParaRPr lang="en-US" sz="2000" i="1" dirty="0">
              <a:solidFill>
                <a:srgbClr val="0309F3"/>
              </a:solidFill>
              <a:latin typeface="Times New Roman" panose="02020603050405020304" pitchFamily="18" charset="0"/>
              <a:ea typeface="Cambria Math" panose="02040503050406030204" pitchFamily="18" charset="0"/>
              <a:cs typeface="Times New Roman" panose="02020603050405020304" pitchFamily="18" charset="0"/>
              <a:sym typeface="Symbol"/>
            </a:endParaRPr>
          </a:p>
          <a:p>
            <a:pPr marL="0" indent="0" algn="ctr">
              <a:lnSpc>
                <a:spcPct val="120000"/>
              </a:lnSpc>
              <a:buNone/>
            </a:pPr>
            <a:endParaRPr lang="en-US" sz="2000" i="1" dirty="0">
              <a:solidFill>
                <a:srgbClr val="0309F3"/>
              </a:solidFill>
              <a:latin typeface="Times New Roman" panose="02020603050405020304" pitchFamily="18" charset="0"/>
              <a:ea typeface="Cambria Math" panose="02040503050406030204" pitchFamily="18" charset="0"/>
              <a:cs typeface="Times New Roman" panose="02020603050405020304" pitchFamily="18" charset="0"/>
              <a:sym typeface="Symbol"/>
            </a:endParaRPr>
          </a:p>
          <a:p>
            <a:pPr marL="0" indent="0" algn="ctr">
              <a:lnSpc>
                <a:spcPct val="120000"/>
              </a:lnSpc>
              <a:buNone/>
            </a:pPr>
            <a:endParaRPr lang="en-US" sz="2000" i="1" dirty="0">
              <a:solidFill>
                <a:srgbClr val="0309F3"/>
              </a:solidFill>
              <a:latin typeface="Times New Roman" panose="02020603050405020304" pitchFamily="18" charset="0"/>
              <a:ea typeface="Cambria Math" panose="02040503050406030204" pitchFamily="18" charset="0"/>
              <a:cs typeface="Times New Roman" panose="02020603050405020304" pitchFamily="18" charset="0"/>
              <a:sym typeface="Symbol"/>
            </a:endParaRPr>
          </a:p>
          <a:p>
            <a:pPr marL="0" indent="0" algn="ctr">
              <a:lnSpc>
                <a:spcPct val="120000"/>
              </a:lnSpc>
              <a:buNone/>
            </a:pPr>
            <a:endParaRPr lang="en-US" sz="2000" i="1" dirty="0">
              <a:solidFill>
                <a:srgbClr val="0309F3"/>
              </a:solidFill>
              <a:latin typeface="Times New Roman" panose="02020603050405020304" pitchFamily="18" charset="0"/>
              <a:ea typeface="Cambria Math" panose="02040503050406030204" pitchFamily="18" charset="0"/>
              <a:cs typeface="Times New Roman" panose="02020603050405020304" pitchFamily="18" charset="0"/>
              <a:sym typeface="Symbol"/>
            </a:endParaRPr>
          </a:p>
          <a:p>
            <a:pPr marL="0" indent="0">
              <a:lnSpc>
                <a:spcPct val="120000"/>
              </a:lnSpc>
              <a:buNone/>
            </a:pPr>
            <a:endParaRPr lang="en-US" sz="2000" i="1" dirty="0">
              <a:solidFill>
                <a:srgbClr val="0309F3"/>
              </a:solidFill>
              <a:latin typeface="Times New Roman" panose="02020603050405020304" pitchFamily="18" charset="0"/>
              <a:ea typeface="Cambria Math" panose="02040503050406030204" pitchFamily="18" charset="0"/>
              <a:cs typeface="Times New Roman" panose="02020603050405020304" pitchFamily="18" charset="0"/>
              <a:sym typeface="Symbol"/>
            </a:endParaRPr>
          </a:p>
          <a:p>
            <a:pPr marL="0" indent="0">
              <a:lnSpc>
                <a:spcPct val="120000"/>
              </a:lnSpc>
              <a:buNone/>
            </a:pPr>
            <a:r>
              <a:rPr lang="en-US" sz="2000" dirty="0">
                <a:latin typeface="Arial" panose="020B0604020202020204" pitchFamily="34" charset="0"/>
                <a:ea typeface="Cambria Math" panose="02040503050406030204" pitchFamily="18" charset="0"/>
                <a:cs typeface="Arial" panose="020B0604020202020204" pitchFamily="34" charset="0"/>
                <a:sym typeface="Symbol"/>
              </a:rPr>
              <a:t>Step 1:</a:t>
            </a:r>
          </a:p>
          <a:p>
            <a:pPr marL="0" indent="0">
              <a:lnSpc>
                <a:spcPct val="120000"/>
              </a:lnSpc>
              <a:buNone/>
            </a:pPr>
            <a:r>
              <a:rPr lang="en-US" sz="2000" dirty="0">
                <a:latin typeface="Arial" panose="020B0604020202020204" pitchFamily="34" charset="0"/>
                <a:ea typeface="Cambria Math" panose="02040503050406030204" pitchFamily="18" charset="0"/>
                <a:cs typeface="Arial" panose="020B0604020202020204" pitchFamily="34" charset="0"/>
                <a:sym typeface="Symbol"/>
              </a:rPr>
              <a:t>Step 2: </a:t>
            </a:r>
            <a:r>
              <a:rPr lang="en-US" sz="2000" dirty="0">
                <a:latin typeface="Times New Roman" panose="02020603050405020304" pitchFamily="18" charset="0"/>
                <a:cs typeface="Times New Roman" panose="02020603050405020304" pitchFamily="18" charset="0"/>
              </a:rPr>
              <a:t>sin2</a:t>
            </a:r>
            <a:r>
              <a:rPr lang="en-US" sz="2000" i="1" dirty="0">
                <a:latin typeface="Times New Roman" panose="02020603050405020304" pitchFamily="18" charset="0"/>
                <a:cs typeface="Times New Roman" panose="02020603050405020304" pitchFamily="18" charset="0"/>
                <a:sym typeface="Symbol"/>
              </a:rPr>
              <a:t> </a:t>
            </a:r>
            <a:r>
              <a:rPr lang="en-US" sz="2000" dirty="0">
                <a:latin typeface="Times New Roman" panose="02020603050405020304" pitchFamily="18" charset="0"/>
                <a:cs typeface="Times New Roman" panose="02020603050405020304" pitchFamily="18" charset="0"/>
                <a:sym typeface="Symbol"/>
              </a:rPr>
              <a:t>&gt; 0</a:t>
            </a:r>
            <a:r>
              <a:rPr lang="en-US" sz="2000" i="1" dirty="0">
                <a:latin typeface="Times New Roman" panose="02020603050405020304" pitchFamily="18" charset="0"/>
                <a:cs typeface="Times New Roman" panose="02020603050405020304" pitchFamily="18" charset="0"/>
                <a:sym typeface="Symbol"/>
              </a:rPr>
              <a:t> </a:t>
            </a:r>
            <a:r>
              <a:rPr lang="en-US" sz="2000" dirty="0">
                <a:latin typeface="Arial" panose="020B0604020202020204" pitchFamily="34" charset="0"/>
                <a:cs typeface="Arial" panose="020B0604020202020204" pitchFamily="34" charset="0"/>
                <a:sym typeface="Wingdings" panose="05000000000000000000" pitchFamily="2" charset="2"/>
              </a:rPr>
              <a:t> 1</a:t>
            </a:r>
            <a:r>
              <a:rPr lang="en-US" sz="2000" baseline="30000" dirty="0">
                <a:latin typeface="Arial" panose="020B0604020202020204" pitchFamily="34" charset="0"/>
                <a:cs typeface="Arial" panose="020B0604020202020204" pitchFamily="34" charset="0"/>
                <a:sym typeface="Wingdings" panose="05000000000000000000" pitchFamily="2" charset="2"/>
              </a:rPr>
              <a:t>st</a:t>
            </a:r>
            <a:r>
              <a:rPr lang="en-US" sz="2000" dirty="0">
                <a:latin typeface="Arial" panose="020B0604020202020204" pitchFamily="34" charset="0"/>
                <a:cs typeface="Arial" panose="020B0604020202020204" pitchFamily="34" charset="0"/>
                <a:sym typeface="Wingdings" panose="05000000000000000000" pitchFamily="2" charset="2"/>
              </a:rPr>
              <a:t> and 2</a:t>
            </a:r>
            <a:r>
              <a:rPr lang="en-US" sz="2000" baseline="30000" dirty="0">
                <a:latin typeface="Arial" panose="020B0604020202020204" pitchFamily="34" charset="0"/>
                <a:cs typeface="Arial" panose="020B0604020202020204" pitchFamily="34" charset="0"/>
                <a:sym typeface="Wingdings" panose="05000000000000000000" pitchFamily="2" charset="2"/>
              </a:rPr>
              <a:t>nd</a:t>
            </a:r>
            <a:r>
              <a:rPr lang="en-US" sz="2000" dirty="0">
                <a:latin typeface="Arial" panose="020B0604020202020204" pitchFamily="34" charset="0"/>
                <a:cs typeface="Arial" panose="020B0604020202020204" pitchFamily="34" charset="0"/>
                <a:sym typeface="Wingdings" panose="05000000000000000000" pitchFamily="2" charset="2"/>
              </a:rPr>
              <a:t> quadrants</a:t>
            </a:r>
          </a:p>
          <a:p>
            <a:pPr marL="0" indent="0">
              <a:lnSpc>
                <a:spcPct val="120000"/>
              </a:lnSpc>
              <a:buNone/>
            </a:pPr>
            <a:r>
              <a:rPr lang="en-US" sz="2000" dirty="0">
                <a:latin typeface="Arial" panose="020B0604020202020204" pitchFamily="34" charset="0"/>
                <a:ea typeface="Cambria Math" panose="02040503050406030204" pitchFamily="18" charset="0"/>
                <a:cs typeface="Arial" panose="020B0604020202020204" pitchFamily="34" charset="0"/>
                <a:sym typeface="Wingdings" panose="05000000000000000000" pitchFamily="2" charset="2"/>
              </a:rPr>
              <a:t>Step 3:</a:t>
            </a:r>
            <a:endParaRPr lang="en-US" sz="2000" dirty="0">
              <a:latin typeface="Arial" panose="020B0604020202020204" pitchFamily="34" charset="0"/>
              <a:ea typeface="Cambria Math" panose="02040503050406030204" pitchFamily="18" charset="0"/>
              <a:cs typeface="Arial" panose="020B0604020202020204" pitchFamily="34" charset="0"/>
            </a:endParaRPr>
          </a:p>
          <a:p>
            <a:pPr marL="0" indent="0" algn="ctr">
              <a:lnSpc>
                <a:spcPct val="120000"/>
              </a:lnSpc>
              <a:buNone/>
            </a:pPr>
            <a:endParaRPr lang="en-US" sz="2000" i="1" dirty="0">
              <a:solidFill>
                <a:srgbClr val="0309F3"/>
              </a:solidFill>
              <a:latin typeface="Cambria Math" panose="02040503050406030204" pitchFamily="18" charset="0"/>
              <a:ea typeface="Cambria Math" panose="02040503050406030204" pitchFamily="18" charset="0"/>
            </a:endParaRPr>
          </a:p>
        </p:txBody>
      </p:sp>
      <p:sp>
        <p:nvSpPr>
          <p:cNvPr id="32" name="Rectangle 31"/>
          <p:cNvSpPr/>
          <p:nvPr/>
        </p:nvSpPr>
        <p:spPr>
          <a:xfrm>
            <a:off x="3477470" y="5481654"/>
            <a:ext cx="2530213" cy="43200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dirty="0"/>
          </a:p>
        </p:txBody>
      </p:sp>
      <p:sp>
        <p:nvSpPr>
          <p:cNvPr id="31" name="Rectangle 30"/>
          <p:cNvSpPr/>
          <p:nvPr/>
        </p:nvSpPr>
        <p:spPr>
          <a:xfrm>
            <a:off x="2201829" y="5484018"/>
            <a:ext cx="1249980" cy="400055"/>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dirty="0"/>
          </a:p>
        </p:txBody>
      </p:sp>
      <p:sp>
        <p:nvSpPr>
          <p:cNvPr id="2" name="Title 1"/>
          <p:cNvSpPr>
            <a:spLocks noGrp="1"/>
          </p:cNvSpPr>
          <p:nvPr>
            <p:ph type="title"/>
          </p:nvPr>
        </p:nvSpPr>
        <p:spPr>
          <a:xfrm>
            <a:off x="665163" y="-79657"/>
            <a:ext cx="7277834" cy="604593"/>
          </a:xfrm>
        </p:spPr>
        <p:txBody>
          <a:bodyPr>
            <a:noAutofit/>
          </a:bodyPr>
          <a:lstStyle/>
          <a:p>
            <a:r>
              <a:rPr lang="en-US" dirty="0"/>
              <a:t>Trigonometric equations with multiple cycles</a:t>
            </a:r>
            <a:endParaRPr lang="en-SG" dirty="0"/>
          </a:p>
        </p:txBody>
      </p:sp>
      <p:grpSp>
        <p:nvGrpSpPr>
          <p:cNvPr id="13" name="Group 12"/>
          <p:cNvGrpSpPr/>
          <p:nvPr/>
        </p:nvGrpSpPr>
        <p:grpSpPr>
          <a:xfrm>
            <a:off x="360000" y="2139843"/>
            <a:ext cx="4121455" cy="1910262"/>
            <a:chOff x="360000" y="2139843"/>
            <a:chExt cx="4121455" cy="1910262"/>
          </a:xfrm>
        </p:grpSpPr>
        <p:sp>
          <p:nvSpPr>
            <p:cNvPr id="8" name="Rectangle 7"/>
            <p:cNvSpPr/>
            <p:nvPr/>
          </p:nvSpPr>
          <p:spPr>
            <a:xfrm>
              <a:off x="4086795" y="2920840"/>
              <a:ext cx="394660" cy="338554"/>
            </a:xfrm>
            <a:prstGeom prst="rect">
              <a:avLst/>
            </a:prstGeom>
            <a:solidFill>
              <a:srgbClr val="FFFF00"/>
            </a:solidFill>
          </p:spPr>
          <p:txBody>
            <a:bodyPr wrap="none">
              <a:spAutoFit/>
            </a:bodyPr>
            <a:lstStyle/>
            <a:p>
              <a:r>
                <a:rPr lang="en-US" sz="1600" dirty="0">
                  <a:solidFill>
                    <a:srgbClr val="FF0000"/>
                  </a:solidFill>
                  <a:latin typeface="Times New Roman" panose="02020603050405020304" pitchFamily="18" charset="0"/>
                  <a:cs typeface="Times New Roman" panose="02020603050405020304" pitchFamily="18" charset="0"/>
                </a:rPr>
                <a:t>2</a:t>
              </a:r>
              <a:r>
                <a:rPr lang="en-US" sz="1600" i="1" dirty="0">
                  <a:solidFill>
                    <a:srgbClr val="FF0000"/>
                  </a:solidFill>
                  <a:sym typeface="Symbol"/>
                </a:rPr>
                <a:t></a:t>
              </a:r>
              <a:endParaRPr lang="en-SG" sz="1600" dirty="0">
                <a:solidFill>
                  <a:srgbClr val="FF0000"/>
                </a:solidFill>
                <a:latin typeface="Times New Roman" panose="02020603050405020304" pitchFamily="18" charset="0"/>
                <a:cs typeface="Times New Roman" panose="02020603050405020304" pitchFamily="18" charset="0"/>
              </a:endParaRPr>
            </a:p>
          </p:txBody>
        </p:sp>
        <p:graphicFrame>
          <p:nvGraphicFramePr>
            <p:cNvPr id="6" name="Chart 5"/>
            <p:cNvGraphicFramePr>
              <a:graphicFrameLocks/>
            </p:cNvGraphicFramePr>
            <p:nvPr>
              <p:extLst>
                <p:ext uri="{D42A27DB-BD31-4B8C-83A1-F6EECF244321}">
                  <p14:modId xmlns:p14="http://schemas.microsoft.com/office/powerpoint/2010/main" val="2453296003"/>
                </p:ext>
              </p:extLst>
            </p:nvPr>
          </p:nvGraphicFramePr>
          <p:xfrm>
            <a:off x="360000" y="2250105"/>
            <a:ext cx="3960000" cy="1800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1553052" y="2287592"/>
              <a:ext cx="759823" cy="246221"/>
            </a:xfrm>
            <a:prstGeom prst="rect">
              <a:avLst/>
            </a:prstGeom>
            <a:noFill/>
          </p:spPr>
          <p:txBody>
            <a:bodyPr wrap="none" lIns="0" tIns="0" rIns="0" bIns="0" rtlCol="0">
              <a:spAutoFit/>
            </a:bodyPr>
            <a:lstStyle/>
            <a:p>
              <a:r>
                <a:rPr lang="en-US" sz="1600" i="1" dirty="0">
                  <a:solidFill>
                    <a:srgbClr val="FF0000"/>
                  </a:solidFill>
                  <a:latin typeface="Times New Roman" panose="02020603050405020304" pitchFamily="18" charset="0"/>
                  <a:cs typeface="Times New Roman" panose="02020603050405020304" pitchFamily="18" charset="0"/>
                </a:rPr>
                <a:t>y</a:t>
              </a:r>
              <a:r>
                <a:rPr lang="en-US" sz="1600" dirty="0">
                  <a:solidFill>
                    <a:srgbClr val="FF0000"/>
                  </a:solidFill>
                  <a:latin typeface="Times New Roman" panose="02020603050405020304" pitchFamily="18" charset="0"/>
                  <a:cs typeface="Times New Roman" panose="02020603050405020304" pitchFamily="18" charset="0"/>
                </a:rPr>
                <a:t> = sin2</a:t>
              </a:r>
              <a:r>
                <a:rPr lang="en-US" sz="1600" i="1" dirty="0">
                  <a:solidFill>
                    <a:srgbClr val="FF0000"/>
                  </a:solidFill>
                  <a:sym typeface="Symbol"/>
                </a:rPr>
                <a:t></a:t>
              </a:r>
              <a:endParaRPr lang="en-SG" sz="1600" dirty="0">
                <a:solidFill>
                  <a:srgbClr val="FF0000"/>
                </a:solidFill>
                <a:latin typeface="Times New Roman" panose="02020603050405020304" pitchFamily="18" charset="0"/>
                <a:cs typeface="Times New Roman" panose="02020603050405020304" pitchFamily="18" charset="0"/>
              </a:endParaRPr>
            </a:p>
          </p:txBody>
        </p:sp>
        <p:cxnSp>
          <p:nvCxnSpPr>
            <p:cNvPr id="16" name="Straight Connector 15"/>
            <p:cNvCxnSpPr/>
            <p:nvPr/>
          </p:nvCxnSpPr>
          <p:spPr>
            <a:xfrm rot="16200000" flipH="1">
              <a:off x="2428356" y="1131129"/>
              <a:ext cx="0" cy="3276000"/>
            </a:xfrm>
            <a:prstGeom prst="line">
              <a:avLst/>
            </a:prstGeom>
            <a:ln w="15875">
              <a:solidFill>
                <a:srgbClr val="FF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0800000">
              <a:off x="974084" y="2788688"/>
              <a:ext cx="0" cy="360000"/>
            </a:xfrm>
            <a:prstGeom prst="line">
              <a:avLst/>
            </a:prstGeom>
            <a:ln w="19050">
              <a:solidFill>
                <a:srgbClr val="FF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10800000">
              <a:off x="1482142" y="2788688"/>
              <a:ext cx="0" cy="360000"/>
            </a:xfrm>
            <a:prstGeom prst="line">
              <a:avLst/>
            </a:prstGeom>
            <a:ln w="19050">
              <a:solidFill>
                <a:srgbClr val="FF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10800000">
              <a:off x="2564705" y="2789327"/>
              <a:ext cx="0" cy="360000"/>
            </a:xfrm>
            <a:prstGeom prst="line">
              <a:avLst/>
            </a:prstGeom>
            <a:ln w="19050">
              <a:solidFill>
                <a:srgbClr val="FF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10800000">
              <a:off x="3127355" y="2782050"/>
              <a:ext cx="0" cy="360000"/>
            </a:xfrm>
            <a:prstGeom prst="line">
              <a:avLst/>
            </a:prstGeom>
            <a:ln w="19050">
              <a:solidFill>
                <a:srgbClr val="FF0000"/>
              </a:solidFill>
              <a:prstDash val="dash"/>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713526" y="2139843"/>
              <a:ext cx="92974"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y</a:t>
              </a:r>
            </a:p>
          </p:txBody>
        </p:sp>
      </p:grpSp>
      <p:grpSp>
        <p:nvGrpSpPr>
          <p:cNvPr id="14" name="Group 13"/>
          <p:cNvGrpSpPr/>
          <p:nvPr/>
        </p:nvGrpSpPr>
        <p:grpSpPr>
          <a:xfrm>
            <a:off x="4717906" y="2140485"/>
            <a:ext cx="4071658" cy="1909620"/>
            <a:chOff x="4717906" y="2140485"/>
            <a:chExt cx="4071658" cy="1909620"/>
          </a:xfrm>
        </p:grpSpPr>
        <p:sp>
          <p:nvSpPr>
            <p:cNvPr id="10" name="Rectangle 9"/>
            <p:cNvSpPr/>
            <p:nvPr/>
          </p:nvSpPr>
          <p:spPr>
            <a:xfrm>
              <a:off x="8497496" y="2953634"/>
              <a:ext cx="292068" cy="338554"/>
            </a:xfrm>
            <a:prstGeom prst="rect">
              <a:avLst/>
            </a:prstGeom>
            <a:solidFill>
              <a:srgbClr val="FFFF00"/>
            </a:solidFill>
          </p:spPr>
          <p:txBody>
            <a:bodyPr wrap="none">
              <a:spAutoFit/>
            </a:bodyPr>
            <a:lstStyle/>
            <a:p>
              <a:r>
                <a:rPr lang="en-US" sz="1600" i="1" dirty="0">
                  <a:solidFill>
                    <a:srgbClr val="0309F3"/>
                  </a:solidFill>
                  <a:sym typeface="Symbol"/>
                </a:rPr>
                <a:t></a:t>
              </a:r>
              <a:endParaRPr lang="en-SG" sz="1600" dirty="0">
                <a:solidFill>
                  <a:srgbClr val="0309F3"/>
                </a:solidFill>
                <a:latin typeface="Times New Roman" panose="02020603050405020304" pitchFamily="18" charset="0"/>
                <a:cs typeface="Times New Roman" panose="02020603050405020304" pitchFamily="18" charset="0"/>
              </a:endParaRPr>
            </a:p>
          </p:txBody>
        </p:sp>
        <p:graphicFrame>
          <p:nvGraphicFramePr>
            <p:cNvPr id="5" name="Chart 4"/>
            <p:cNvGraphicFramePr>
              <a:graphicFrameLocks/>
            </p:cNvGraphicFramePr>
            <p:nvPr>
              <p:extLst>
                <p:ext uri="{D42A27DB-BD31-4B8C-83A1-F6EECF244321}">
                  <p14:modId xmlns:p14="http://schemas.microsoft.com/office/powerpoint/2010/main" val="315915143"/>
                </p:ext>
              </p:extLst>
            </p:nvPr>
          </p:nvGraphicFramePr>
          <p:xfrm>
            <a:off x="4717906" y="2250105"/>
            <a:ext cx="3960000" cy="180000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5910415" y="2287592"/>
              <a:ext cx="759823" cy="246221"/>
            </a:xfrm>
            <a:prstGeom prst="rect">
              <a:avLst/>
            </a:prstGeom>
            <a:noFill/>
          </p:spPr>
          <p:txBody>
            <a:bodyPr wrap="none" lIns="0" tIns="0" rIns="0" bIns="0" rtlCol="0">
              <a:spAutoFit/>
            </a:bodyPr>
            <a:lstStyle/>
            <a:p>
              <a:r>
                <a:rPr lang="en-US" sz="1600" i="1" dirty="0">
                  <a:solidFill>
                    <a:srgbClr val="0309F3"/>
                  </a:solidFill>
                  <a:latin typeface="Times New Roman" panose="02020603050405020304" pitchFamily="18" charset="0"/>
                  <a:cs typeface="Times New Roman" panose="02020603050405020304" pitchFamily="18" charset="0"/>
                </a:rPr>
                <a:t>y</a:t>
              </a:r>
              <a:r>
                <a:rPr lang="en-US" sz="1600" dirty="0">
                  <a:solidFill>
                    <a:srgbClr val="0309F3"/>
                  </a:solidFill>
                  <a:latin typeface="Times New Roman" panose="02020603050405020304" pitchFamily="18" charset="0"/>
                  <a:cs typeface="Times New Roman" panose="02020603050405020304" pitchFamily="18" charset="0"/>
                </a:rPr>
                <a:t> = sin2</a:t>
              </a:r>
              <a:r>
                <a:rPr lang="en-US" sz="1600" i="1" dirty="0">
                  <a:solidFill>
                    <a:srgbClr val="0309F3"/>
                  </a:solidFill>
                  <a:sym typeface="Symbol"/>
                </a:rPr>
                <a:t></a:t>
              </a:r>
              <a:endParaRPr lang="en-SG" sz="1600" dirty="0">
                <a:solidFill>
                  <a:srgbClr val="0309F3"/>
                </a:solidFill>
                <a:latin typeface="Times New Roman" panose="02020603050405020304" pitchFamily="18" charset="0"/>
                <a:cs typeface="Times New Roman" panose="02020603050405020304" pitchFamily="18" charset="0"/>
              </a:endParaRPr>
            </a:p>
          </p:txBody>
        </p:sp>
        <p:cxnSp>
          <p:nvCxnSpPr>
            <p:cNvPr id="25" name="Straight Connector 24"/>
            <p:cNvCxnSpPr/>
            <p:nvPr/>
          </p:nvCxnSpPr>
          <p:spPr>
            <a:xfrm rot="16200000" flipH="1">
              <a:off x="6787565" y="1127081"/>
              <a:ext cx="0" cy="3276000"/>
            </a:xfrm>
            <a:prstGeom prst="line">
              <a:avLst/>
            </a:prstGeom>
            <a:ln w="15875">
              <a:solidFill>
                <a:srgbClr val="0309F3"/>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10800000">
              <a:off x="5319645" y="2784640"/>
              <a:ext cx="0" cy="360000"/>
            </a:xfrm>
            <a:prstGeom prst="line">
              <a:avLst/>
            </a:prstGeom>
            <a:ln w="19050">
              <a:solidFill>
                <a:srgbClr val="0309F3"/>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10800000">
              <a:off x="5841351" y="2784640"/>
              <a:ext cx="0" cy="360000"/>
            </a:xfrm>
            <a:prstGeom prst="line">
              <a:avLst/>
            </a:prstGeom>
            <a:ln w="19050">
              <a:solidFill>
                <a:srgbClr val="0309F3"/>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10800000">
              <a:off x="6923914" y="2785279"/>
              <a:ext cx="0" cy="360000"/>
            </a:xfrm>
            <a:prstGeom prst="line">
              <a:avLst/>
            </a:prstGeom>
            <a:ln w="19050">
              <a:solidFill>
                <a:srgbClr val="0309F3"/>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10800000">
              <a:off x="7486564" y="2778002"/>
              <a:ext cx="0" cy="360000"/>
            </a:xfrm>
            <a:prstGeom prst="line">
              <a:avLst/>
            </a:prstGeom>
            <a:ln w="19050">
              <a:solidFill>
                <a:srgbClr val="0309F3"/>
              </a:solidFill>
              <a:prstDash val="dash"/>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5059628" y="2140485"/>
              <a:ext cx="91372" cy="246221"/>
            </a:xfrm>
            <a:prstGeom prst="rect">
              <a:avLst/>
            </a:prstGeom>
            <a:noFill/>
          </p:spPr>
          <p:txBody>
            <a:bodyPr wrap="none" lIns="0" tIns="0" rIns="0" bIns="0" rtlCol="0">
              <a:spAutoFit/>
            </a:bodyPr>
            <a:lstStyle/>
            <a:p>
              <a:r>
                <a:rPr lang="en-SG" sz="1600" i="1" dirty="0">
                  <a:latin typeface="Times New Roman" panose="02020603050405020304" pitchFamily="18" charset="0"/>
                  <a:cs typeface="Times New Roman" panose="02020603050405020304" pitchFamily="18" charset="0"/>
                </a:rPr>
                <a:t>y</a:t>
              </a:r>
              <a:endParaRPr lang="en-SG" sz="1600" dirty="0"/>
            </a:p>
          </p:txBody>
        </p:sp>
      </p:grpSp>
      <p:graphicFrame>
        <p:nvGraphicFramePr>
          <p:cNvPr id="12" name="Object 11"/>
          <p:cNvGraphicFramePr>
            <a:graphicFrameLocks noChangeAspect="1"/>
          </p:cNvGraphicFramePr>
          <p:nvPr>
            <p:extLst>
              <p:ext uri="{D42A27DB-BD31-4B8C-83A1-F6EECF244321}">
                <p14:modId xmlns:p14="http://schemas.microsoft.com/office/powerpoint/2010/main" val="2493334203"/>
              </p:ext>
            </p:extLst>
          </p:nvPr>
        </p:nvGraphicFramePr>
        <p:xfrm>
          <a:off x="4706376" y="1014413"/>
          <a:ext cx="1282700" cy="304800"/>
        </p:xfrm>
        <a:graphic>
          <a:graphicData uri="http://schemas.openxmlformats.org/presentationml/2006/ole">
            <mc:AlternateContent xmlns:mc="http://schemas.openxmlformats.org/markup-compatibility/2006">
              <mc:Choice xmlns:v="urn:schemas-microsoft-com:vml" Requires="v">
                <p:oleObj spid="_x0000_s20800" name="Equation" r:id="rId5" imgW="749160" imgH="177480" progId="Equation.3">
                  <p:embed/>
                </p:oleObj>
              </mc:Choice>
              <mc:Fallback>
                <p:oleObj name="Equation" r:id="rId5" imgW="749160" imgH="177480" progId="Equation.3">
                  <p:embed/>
                  <p:pic>
                    <p:nvPicPr>
                      <p:cNvPr id="0" name=""/>
                      <p:cNvPicPr>
                        <a:picLocks noChangeAspect="1" noChangeArrowheads="1"/>
                      </p:cNvPicPr>
                      <p:nvPr/>
                    </p:nvPicPr>
                    <p:blipFill>
                      <a:blip r:embed="rId6"/>
                      <a:srcRect/>
                      <a:stretch>
                        <a:fillRect/>
                      </a:stretch>
                    </p:blipFill>
                    <p:spPr bwMode="auto">
                      <a:xfrm>
                        <a:off x="4706376" y="1014413"/>
                        <a:ext cx="1282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 name="Rounded Rectangular Callout 29"/>
          <p:cNvSpPr/>
          <p:nvPr/>
        </p:nvSpPr>
        <p:spPr>
          <a:xfrm>
            <a:off x="5513186" y="4050105"/>
            <a:ext cx="3507984" cy="1465668"/>
          </a:xfrm>
          <a:prstGeom prst="wedgeRoundRectCallout">
            <a:avLst>
              <a:gd name="adj1" fmla="val -63029"/>
              <a:gd name="adj2" fmla="val 46157"/>
              <a:gd name="adj3" fmla="val 16667"/>
            </a:avLst>
          </a:prstGeom>
          <a:solidFill>
            <a:srgbClr val="66FFCC"/>
          </a:solidFill>
          <a:effectLst/>
        </p:spPr>
        <p:style>
          <a:lnRef idx="1">
            <a:schemeClr val="accent2"/>
          </a:lnRef>
          <a:fillRef idx="3">
            <a:schemeClr val="accent2"/>
          </a:fillRef>
          <a:effectRef idx="2">
            <a:schemeClr val="accent2"/>
          </a:effectRef>
          <a:fontRef idx="minor">
            <a:schemeClr val="lt1"/>
          </a:fontRef>
        </p:style>
        <p:txBody>
          <a:bodyPr rtlCol="0" anchor="ctr"/>
          <a:lstStyle/>
          <a:p>
            <a:pPr marL="0" lvl="1"/>
            <a:r>
              <a:rPr lang="en-US" sz="1600" b="1" dirty="0">
                <a:solidFill>
                  <a:schemeClr val="tx1"/>
                </a:solidFill>
                <a:latin typeface="Arial" panose="020B0604020202020204" pitchFamily="34" charset="0"/>
                <a:cs typeface="Arial" panose="020B0604020202020204" pitchFamily="34" charset="0"/>
              </a:rPr>
              <a:t>Note:</a:t>
            </a:r>
          </a:p>
          <a:p>
            <a:r>
              <a:rPr lang="en-SG" sz="1600" b="1" dirty="0">
                <a:solidFill>
                  <a:schemeClr val="tx1"/>
                </a:solidFill>
                <a:latin typeface="Arial" panose="020B0604020202020204" pitchFamily="34" charset="0"/>
                <a:cs typeface="Arial" panose="020B0604020202020204" pitchFamily="34" charset="0"/>
              </a:rPr>
              <a:t>For 2 cycles within 360°, we have to add 360° to the single cycle answer(s) </a:t>
            </a:r>
            <a:r>
              <a:rPr lang="en-SG" sz="1600" b="1" u="sng" dirty="0">
                <a:solidFill>
                  <a:schemeClr val="tx1"/>
                </a:solidFill>
                <a:latin typeface="Arial" panose="020B0604020202020204" pitchFamily="34" charset="0"/>
                <a:cs typeface="Arial" panose="020B0604020202020204" pitchFamily="34" charset="0"/>
              </a:rPr>
              <a:t>before</a:t>
            </a:r>
            <a:r>
              <a:rPr lang="en-SG" sz="1600" b="1" dirty="0">
                <a:solidFill>
                  <a:schemeClr val="tx1"/>
                </a:solidFill>
                <a:latin typeface="Arial" panose="020B0604020202020204" pitchFamily="34" charset="0"/>
                <a:cs typeface="Arial" panose="020B0604020202020204" pitchFamily="34" charset="0"/>
              </a:rPr>
              <a:t> division!</a:t>
            </a:r>
          </a:p>
          <a:p>
            <a:r>
              <a:rPr lang="en-SG" sz="1600" b="1" dirty="0">
                <a:solidFill>
                  <a:schemeClr val="tx1"/>
                </a:solidFill>
                <a:latin typeface="Arial" panose="020B0604020202020204" pitchFamily="34" charset="0"/>
                <a:cs typeface="Arial" panose="020B0604020202020204" pitchFamily="34" charset="0"/>
              </a:rPr>
              <a:t>(i.e. 4 possible values)</a:t>
            </a:r>
          </a:p>
        </p:txBody>
      </p:sp>
      <p:graphicFrame>
        <p:nvGraphicFramePr>
          <p:cNvPr id="18" name="Object 17"/>
          <p:cNvGraphicFramePr>
            <a:graphicFrameLocks noChangeAspect="1"/>
          </p:cNvGraphicFramePr>
          <p:nvPr>
            <p:extLst>
              <p:ext uri="{D42A27DB-BD31-4B8C-83A1-F6EECF244321}">
                <p14:modId xmlns:p14="http://schemas.microsoft.com/office/powerpoint/2010/main" val="2124151274"/>
              </p:ext>
            </p:extLst>
          </p:nvPr>
        </p:nvGraphicFramePr>
        <p:xfrm>
          <a:off x="1595978" y="4263932"/>
          <a:ext cx="2160608" cy="528567"/>
        </p:xfrm>
        <a:graphic>
          <a:graphicData uri="http://schemas.openxmlformats.org/presentationml/2006/ole">
            <mc:AlternateContent xmlns:mc="http://schemas.openxmlformats.org/markup-compatibility/2006">
              <mc:Choice xmlns:v="urn:schemas-microsoft-com:vml" Requires="v">
                <p:oleObj spid="_x0000_s20801" name="Equation" r:id="rId7" imgW="1320480" imgH="291960" progId="Equation.3">
                  <p:embed/>
                </p:oleObj>
              </mc:Choice>
              <mc:Fallback>
                <p:oleObj name="Equation" r:id="rId7" imgW="1320480" imgH="291960" progId="Equation.3">
                  <p:embed/>
                  <p:pic>
                    <p:nvPicPr>
                      <p:cNvPr id="0" name="Object 12"/>
                      <p:cNvPicPr>
                        <a:picLocks noChangeAspect="1" noChangeArrowheads="1"/>
                      </p:cNvPicPr>
                      <p:nvPr/>
                    </p:nvPicPr>
                    <p:blipFill>
                      <a:blip r:embed="rId8"/>
                      <a:srcRect/>
                      <a:stretch>
                        <a:fillRect/>
                      </a:stretch>
                    </p:blipFill>
                    <p:spPr bwMode="auto">
                      <a:xfrm>
                        <a:off x="1595978" y="4263932"/>
                        <a:ext cx="2160608" cy="528567"/>
                      </a:xfrm>
                      <a:prstGeom prst="rect">
                        <a:avLst/>
                      </a:prstGeom>
                      <a:noFill/>
                      <a:ln>
                        <a:noFill/>
                      </a:ln>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734269295"/>
              </p:ext>
            </p:extLst>
          </p:nvPr>
        </p:nvGraphicFramePr>
        <p:xfrm>
          <a:off x="1650305" y="5496448"/>
          <a:ext cx="1828800" cy="368300"/>
        </p:xfrm>
        <a:graphic>
          <a:graphicData uri="http://schemas.openxmlformats.org/presentationml/2006/ole">
            <mc:AlternateContent xmlns:mc="http://schemas.openxmlformats.org/markup-compatibility/2006">
              <mc:Choice xmlns:v="urn:schemas-microsoft-com:vml" Requires="v">
                <p:oleObj spid="_x0000_s20802" name="Equation" r:id="rId9" imgW="1117440" imgH="203040" progId="Equation.3">
                  <p:embed/>
                </p:oleObj>
              </mc:Choice>
              <mc:Fallback>
                <p:oleObj name="Equation" r:id="rId9" imgW="1117440" imgH="203040" progId="Equation.3">
                  <p:embed/>
                  <p:pic>
                    <p:nvPicPr>
                      <p:cNvPr id="0" name="Object 17"/>
                      <p:cNvPicPr>
                        <a:picLocks noChangeAspect="1" noChangeArrowheads="1"/>
                      </p:cNvPicPr>
                      <p:nvPr/>
                    </p:nvPicPr>
                    <p:blipFill>
                      <a:blip r:embed="rId10"/>
                      <a:srcRect/>
                      <a:stretch>
                        <a:fillRect/>
                      </a:stretch>
                    </p:blipFill>
                    <p:spPr bwMode="auto">
                      <a:xfrm>
                        <a:off x="1650305" y="5496448"/>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818716826"/>
              </p:ext>
            </p:extLst>
          </p:nvPr>
        </p:nvGraphicFramePr>
        <p:xfrm>
          <a:off x="3451809" y="5515773"/>
          <a:ext cx="2555875" cy="368300"/>
        </p:xfrm>
        <a:graphic>
          <a:graphicData uri="http://schemas.openxmlformats.org/presentationml/2006/ole">
            <mc:AlternateContent xmlns:mc="http://schemas.openxmlformats.org/markup-compatibility/2006">
              <mc:Choice xmlns:v="urn:schemas-microsoft-com:vml" Requires="v">
                <p:oleObj spid="_x0000_s20803" name="Equation" r:id="rId11" imgW="1562040" imgH="203040" progId="Equation.3">
                  <p:embed/>
                </p:oleObj>
              </mc:Choice>
              <mc:Fallback>
                <p:oleObj name="Equation" r:id="rId11" imgW="1562040" imgH="203040" progId="Equation.3">
                  <p:embed/>
                  <p:pic>
                    <p:nvPicPr>
                      <p:cNvPr id="0" name="Object 18"/>
                      <p:cNvPicPr>
                        <a:picLocks noChangeAspect="1" noChangeArrowheads="1"/>
                      </p:cNvPicPr>
                      <p:nvPr/>
                    </p:nvPicPr>
                    <p:blipFill>
                      <a:blip r:embed="rId12"/>
                      <a:srcRect/>
                      <a:stretch>
                        <a:fillRect/>
                      </a:stretch>
                    </p:blipFill>
                    <p:spPr bwMode="auto">
                      <a:xfrm>
                        <a:off x="3451809" y="5515773"/>
                        <a:ext cx="2555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271027245"/>
              </p:ext>
            </p:extLst>
          </p:nvPr>
        </p:nvGraphicFramePr>
        <p:xfrm>
          <a:off x="1642935" y="5892044"/>
          <a:ext cx="2701925" cy="368300"/>
        </p:xfrm>
        <a:graphic>
          <a:graphicData uri="http://schemas.openxmlformats.org/presentationml/2006/ole">
            <mc:AlternateContent xmlns:mc="http://schemas.openxmlformats.org/markup-compatibility/2006">
              <mc:Choice xmlns:v="urn:schemas-microsoft-com:vml" Requires="v">
                <p:oleObj spid="_x0000_s20804" name="Equation" r:id="rId13" imgW="1650960" imgH="203040" progId="Equation.3">
                  <p:embed/>
                </p:oleObj>
              </mc:Choice>
              <mc:Fallback>
                <p:oleObj name="Equation" r:id="rId13" imgW="1650960" imgH="203040" progId="Equation.3">
                  <p:embed/>
                  <p:pic>
                    <p:nvPicPr>
                      <p:cNvPr id="0" name="Object 18"/>
                      <p:cNvPicPr>
                        <a:picLocks noChangeAspect="1" noChangeArrowheads="1"/>
                      </p:cNvPicPr>
                      <p:nvPr/>
                    </p:nvPicPr>
                    <p:blipFill>
                      <a:blip r:embed="rId14"/>
                      <a:srcRect/>
                      <a:stretch>
                        <a:fillRect/>
                      </a:stretch>
                    </p:blipFill>
                    <p:spPr bwMode="auto">
                      <a:xfrm>
                        <a:off x="1642935" y="5892044"/>
                        <a:ext cx="2701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2821607240"/>
              </p:ext>
            </p:extLst>
          </p:nvPr>
        </p:nvGraphicFramePr>
        <p:xfrm>
          <a:off x="1751424" y="6315692"/>
          <a:ext cx="2432050" cy="368300"/>
        </p:xfrm>
        <a:graphic>
          <a:graphicData uri="http://schemas.openxmlformats.org/presentationml/2006/ole">
            <mc:AlternateContent xmlns:mc="http://schemas.openxmlformats.org/markup-compatibility/2006">
              <mc:Choice xmlns:v="urn:schemas-microsoft-com:vml" Requires="v">
                <p:oleObj spid="_x0000_s20805" name="Equation" r:id="rId15" imgW="1485720" imgH="203040" progId="Equation.3">
                  <p:embed/>
                </p:oleObj>
              </mc:Choice>
              <mc:Fallback>
                <p:oleObj name="Equation" r:id="rId15" imgW="1485720" imgH="203040" progId="Equation.3">
                  <p:embed/>
                  <p:pic>
                    <p:nvPicPr>
                      <p:cNvPr id="0" name="Object 20"/>
                      <p:cNvPicPr>
                        <a:picLocks noChangeAspect="1" noChangeArrowheads="1"/>
                      </p:cNvPicPr>
                      <p:nvPr/>
                    </p:nvPicPr>
                    <p:blipFill>
                      <a:blip r:embed="rId16"/>
                      <a:srcRect/>
                      <a:stretch>
                        <a:fillRect/>
                      </a:stretch>
                    </p:blipFill>
                    <p:spPr bwMode="auto">
                      <a:xfrm>
                        <a:off x="1751424" y="6315692"/>
                        <a:ext cx="2432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1502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1" grpId="0" animBg="1"/>
      <p:bldP spid="3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pPr marL="0" indent="0">
              <a:buNone/>
            </a:pPr>
            <a:r>
              <a:rPr lang="en-US" dirty="0"/>
              <a:t>For </a:t>
            </a:r>
            <a:r>
              <a:rPr lang="en-US"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sym typeface="Symbol"/>
              </a:rPr>
              <a:t> </a:t>
            </a:r>
            <a:r>
              <a:rPr lang="en-US" i="1" dirty="0">
                <a:latin typeface="Times New Roman" panose="02020603050405020304" pitchFamily="18" charset="0"/>
                <a:cs typeface="Times New Roman" panose="02020603050405020304" pitchFamily="18" charset="0"/>
                <a:sym typeface="Symbol"/>
              </a:rPr>
              <a:t> </a:t>
            </a:r>
            <a:r>
              <a:rPr lang="en-US" dirty="0">
                <a:latin typeface="Times New Roman" panose="02020603050405020304" pitchFamily="18" charset="0"/>
                <a:cs typeface="Times New Roman" panose="02020603050405020304" pitchFamily="18" charset="0"/>
                <a:sym typeface="Symbol"/>
              </a:rPr>
              <a:t></a:t>
            </a:r>
            <a:r>
              <a:rPr lang="en-US" dirty="0">
                <a:latin typeface="Times New Roman" panose="02020603050405020304" pitchFamily="18" charset="0"/>
                <a:cs typeface="Times New Roman" panose="02020603050405020304" pitchFamily="18" charset="0"/>
              </a:rPr>
              <a:t> 360</a:t>
            </a:r>
            <a:r>
              <a:rPr lang="en-US" dirty="0">
                <a:latin typeface="Times New Roman" panose="02020603050405020304" pitchFamily="18" charset="0"/>
                <a:cs typeface="Times New Roman" panose="02020603050405020304" pitchFamily="18" charset="0"/>
                <a:sym typeface="Symbol"/>
              </a:rPr>
              <a:t> </a:t>
            </a:r>
            <a:r>
              <a:rPr lang="en-SG" dirty="0"/>
              <a:t>, solve			 </a:t>
            </a:r>
          </a:p>
          <a:p>
            <a:pPr marL="0" indent="0">
              <a:buNone/>
            </a:pPr>
            <a:endParaRPr lang="en-SG" dirty="0"/>
          </a:p>
        </p:txBody>
      </p:sp>
      <p:sp>
        <p:nvSpPr>
          <p:cNvPr id="2" name="Title 1"/>
          <p:cNvSpPr>
            <a:spLocks noGrp="1"/>
          </p:cNvSpPr>
          <p:nvPr>
            <p:ph type="title"/>
          </p:nvPr>
        </p:nvSpPr>
        <p:spPr/>
        <p:txBody>
          <a:bodyPr/>
          <a:lstStyle/>
          <a:p>
            <a:r>
              <a:rPr lang="en-US" dirty="0"/>
              <a:t>Test yourself </a:t>
            </a:r>
            <a:endParaRPr lang="en-SG" dirty="0"/>
          </a:p>
        </p:txBody>
      </p:sp>
      <p:pic>
        <p:nvPicPr>
          <p:cNvPr id="8" name="Picture 7"/>
          <p:cNvPicPr/>
          <p:nvPr/>
        </p:nvPicPr>
        <p:blipFill rotWithShape="1">
          <a:blip r:embed="rId3">
            <a:extLst>
              <a:ext uri="{28A0092B-C50C-407E-A947-70E740481C1C}">
                <a14:useLocalDpi xmlns:a14="http://schemas.microsoft.com/office/drawing/2010/main" val="0"/>
              </a:ext>
            </a:extLst>
          </a:blip>
          <a:srcRect t="15427" b="16077"/>
          <a:stretch/>
        </p:blipFill>
        <p:spPr bwMode="auto">
          <a:xfrm>
            <a:off x="5409484" y="232651"/>
            <a:ext cx="885825" cy="606751"/>
          </a:xfrm>
          <a:prstGeom prst="rect">
            <a:avLst/>
          </a:prstGeom>
          <a:noFill/>
          <a:ln>
            <a:noFill/>
          </a:ln>
        </p:spPr>
      </p:pic>
      <p:graphicFrame>
        <p:nvGraphicFramePr>
          <p:cNvPr id="3" name="Object 2"/>
          <p:cNvGraphicFramePr>
            <a:graphicFrameLocks noChangeAspect="1"/>
          </p:cNvGraphicFramePr>
          <p:nvPr>
            <p:extLst>
              <p:ext uri="{D42A27DB-BD31-4B8C-83A1-F6EECF244321}">
                <p14:modId xmlns:p14="http://schemas.microsoft.com/office/powerpoint/2010/main" val="1872099615"/>
              </p:ext>
            </p:extLst>
          </p:nvPr>
        </p:nvGraphicFramePr>
        <p:xfrm>
          <a:off x="3904539" y="1015780"/>
          <a:ext cx="1619250" cy="374650"/>
        </p:xfrm>
        <a:graphic>
          <a:graphicData uri="http://schemas.openxmlformats.org/presentationml/2006/ole">
            <mc:AlternateContent xmlns:mc="http://schemas.openxmlformats.org/markup-compatibility/2006">
              <mc:Choice xmlns:v="urn:schemas-microsoft-com:vml" Requires="v">
                <p:oleObj spid="_x0000_s24758" name="Equation" r:id="rId4" imgW="850680" imgH="177480" progId="Equation.3">
                  <p:embed/>
                </p:oleObj>
              </mc:Choice>
              <mc:Fallback>
                <p:oleObj name="Equation" r:id="rId4" imgW="850680" imgH="177480" progId="Equation.3">
                  <p:embed/>
                  <p:pic>
                    <p:nvPicPr>
                      <p:cNvPr id="0" name="Object 2"/>
                      <p:cNvPicPr>
                        <a:picLocks noChangeAspect="1" noChangeArrowheads="1"/>
                      </p:cNvPicPr>
                      <p:nvPr/>
                    </p:nvPicPr>
                    <p:blipFill>
                      <a:blip r:embed="rId5"/>
                      <a:srcRect/>
                      <a:stretch>
                        <a:fillRect/>
                      </a:stretch>
                    </p:blipFill>
                    <p:spPr bwMode="auto">
                      <a:xfrm>
                        <a:off x="3904539" y="1015780"/>
                        <a:ext cx="16192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85759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2" y="-106948"/>
            <a:ext cx="7018528" cy="604593"/>
          </a:xfrm>
        </p:spPr>
        <p:txBody>
          <a:bodyPr>
            <a:noAutofit/>
          </a:bodyPr>
          <a:lstStyle/>
          <a:p>
            <a:r>
              <a:rPr lang="en-US" dirty="0"/>
              <a:t>Solving trigonometric equations (Summary)</a:t>
            </a:r>
            <a:endParaRPr lang="en-SG" dirty="0"/>
          </a:p>
        </p:txBody>
      </p:sp>
      <p:sp>
        <p:nvSpPr>
          <p:cNvPr id="3" name="Content Placeholder 2"/>
          <p:cNvSpPr>
            <a:spLocks noGrp="1"/>
          </p:cNvSpPr>
          <p:nvPr>
            <p:ph sz="quarter" idx="13"/>
          </p:nvPr>
        </p:nvSpPr>
        <p:spPr>
          <a:xfrm>
            <a:off x="665610" y="961188"/>
            <a:ext cx="7781518" cy="5330430"/>
          </a:xfrm>
          <a:solidFill>
            <a:srgbClr val="FFFF00"/>
          </a:solidFill>
        </p:spPr>
        <p:txBody>
          <a:bodyPr/>
          <a:lstStyle/>
          <a:p>
            <a:pPr marL="457200" indent="-457200">
              <a:buFont typeface="+mj-lt"/>
              <a:buAutoNum type="arabicPeriod"/>
            </a:pPr>
            <a:r>
              <a:rPr lang="en-SG" sz="2000" dirty="0"/>
              <a:t>Simplify the trigonometric equation:</a:t>
            </a:r>
            <a:br>
              <a:rPr lang="en-SG" sz="2000" dirty="0"/>
            </a:br>
            <a:br>
              <a:rPr lang="en-SG" sz="2000" dirty="0"/>
            </a:br>
            <a:endParaRPr lang="en-SG" sz="2000" dirty="0"/>
          </a:p>
          <a:p>
            <a:pPr marL="457200" indent="-457200">
              <a:buFont typeface="+mj-lt"/>
              <a:buAutoNum type="arabicPeriod"/>
            </a:pPr>
            <a:r>
              <a:rPr lang="en-SG" sz="2000" dirty="0"/>
              <a:t>Determine range of angles to be solved: </a:t>
            </a:r>
            <a:br>
              <a:rPr lang="en-SG" sz="2000" dirty="0"/>
            </a:br>
            <a:endParaRPr lang="en-SG" sz="2000" dirty="0"/>
          </a:p>
          <a:p>
            <a:pPr marL="0" indent="0">
              <a:buNone/>
            </a:pPr>
            <a:r>
              <a:rPr lang="en-SG" sz="2000" dirty="0"/>
              <a:t>						, for </a:t>
            </a:r>
            <a:r>
              <a:rPr lang="en-SG" sz="2000" dirty="0">
                <a:latin typeface="Times New Roman" panose="02020603050405020304" pitchFamily="18" charset="0"/>
                <a:cs typeface="Times New Roman" panose="02020603050405020304" pitchFamily="18" charset="0"/>
              </a:rPr>
              <a:t>0° </a:t>
            </a:r>
            <a:r>
              <a:rPr lang="en-SG" sz="2000" dirty="0">
                <a:latin typeface="Times New Roman"/>
                <a:cs typeface="Times New Roman"/>
              </a:rPr>
              <a:t>≤ </a:t>
            </a:r>
            <a:r>
              <a:rPr lang="el-GR" sz="2000" i="1" dirty="0">
                <a:latin typeface="Times New Roman"/>
                <a:cs typeface="Times New Roman"/>
              </a:rPr>
              <a:t>θ</a:t>
            </a:r>
            <a:r>
              <a:rPr lang="en-SG" sz="2000" dirty="0"/>
              <a:t> </a:t>
            </a:r>
            <a:r>
              <a:rPr lang="en-SG" sz="2000" dirty="0">
                <a:latin typeface="Times New Roman"/>
                <a:cs typeface="Times New Roman"/>
              </a:rPr>
              <a:t>≤ 360° 	</a:t>
            </a:r>
            <a:r>
              <a:rPr lang="en-SG" sz="2000" dirty="0">
                <a:latin typeface="Times New Roman"/>
                <a:cs typeface="Times New Roman"/>
                <a:sym typeface="Wingdings" panose="05000000000000000000" pitchFamily="2" charset="2"/>
              </a:rPr>
              <a:t>	</a:t>
            </a:r>
            <a:r>
              <a:rPr lang="en-SG" sz="2000" dirty="0"/>
              <a:t>2 values </a:t>
            </a:r>
            <a:endParaRPr lang="en-US" sz="2000" dirty="0"/>
          </a:p>
          <a:p>
            <a:pPr marL="1714500" lvl="4" indent="0">
              <a:buNone/>
            </a:pPr>
            <a:endParaRPr lang="en-US" i="1" dirty="0">
              <a:latin typeface="Cambria Math"/>
            </a:endParaRPr>
          </a:p>
          <a:p>
            <a:pPr marL="1714500" lvl="4" indent="0">
              <a:buNone/>
            </a:pPr>
            <a:r>
              <a:rPr lang="en-SG" dirty="0"/>
              <a:t>			, for </a:t>
            </a:r>
            <a:r>
              <a:rPr lang="en-SG" dirty="0">
                <a:latin typeface="Times New Roman" panose="02020603050405020304" pitchFamily="18" charset="0"/>
                <a:cs typeface="Times New Roman" panose="02020603050405020304" pitchFamily="18" charset="0"/>
              </a:rPr>
              <a:t>0° </a:t>
            </a:r>
            <a:r>
              <a:rPr lang="en-SG" dirty="0">
                <a:latin typeface="Times New Roman"/>
                <a:cs typeface="Times New Roman"/>
              </a:rPr>
              <a:t>≤ </a:t>
            </a:r>
            <a:r>
              <a:rPr lang="el-GR" i="1" dirty="0">
                <a:latin typeface="Times New Roman"/>
                <a:cs typeface="Times New Roman"/>
              </a:rPr>
              <a:t>θ</a:t>
            </a:r>
            <a:r>
              <a:rPr lang="en-SG" dirty="0"/>
              <a:t> </a:t>
            </a:r>
            <a:r>
              <a:rPr lang="en-SG" dirty="0">
                <a:latin typeface="Times New Roman"/>
                <a:cs typeface="Times New Roman"/>
              </a:rPr>
              <a:t>≤ 360° 	</a:t>
            </a:r>
            <a:r>
              <a:rPr lang="en-SG" dirty="0">
                <a:latin typeface="Times New Roman"/>
                <a:cs typeface="Times New Roman"/>
                <a:sym typeface="Wingdings" panose="05000000000000000000" pitchFamily="2" charset="2"/>
              </a:rPr>
              <a:t> </a:t>
            </a:r>
            <a:r>
              <a:rPr lang="en-SG" dirty="0"/>
              <a:t>	4 values </a:t>
            </a:r>
          </a:p>
          <a:p>
            <a:pPr marL="1714500" lvl="4" indent="0">
              <a:buNone/>
            </a:pPr>
            <a:endParaRPr lang="en-SG" dirty="0"/>
          </a:p>
          <a:p>
            <a:pPr marL="1714500" lvl="4" indent="0">
              <a:buNone/>
            </a:pPr>
            <a:r>
              <a:rPr lang="en-SG" dirty="0"/>
              <a:t>			, for </a:t>
            </a:r>
            <a:r>
              <a:rPr lang="en-SG" dirty="0">
                <a:latin typeface="Times New Roman" panose="02020603050405020304" pitchFamily="18" charset="0"/>
                <a:cs typeface="Times New Roman" panose="02020603050405020304" pitchFamily="18" charset="0"/>
              </a:rPr>
              <a:t>0° </a:t>
            </a:r>
            <a:r>
              <a:rPr lang="en-SG" dirty="0">
                <a:latin typeface="Times New Roman"/>
                <a:cs typeface="Times New Roman"/>
              </a:rPr>
              <a:t>≤ </a:t>
            </a:r>
            <a:r>
              <a:rPr lang="el-GR" i="1" dirty="0">
                <a:latin typeface="Times New Roman"/>
                <a:cs typeface="Times New Roman"/>
              </a:rPr>
              <a:t>θ</a:t>
            </a:r>
            <a:r>
              <a:rPr lang="en-SG" dirty="0"/>
              <a:t> </a:t>
            </a:r>
            <a:r>
              <a:rPr lang="en-SG" dirty="0">
                <a:latin typeface="Times New Roman"/>
                <a:cs typeface="Times New Roman"/>
              </a:rPr>
              <a:t>≤ 180°</a:t>
            </a:r>
            <a:r>
              <a:rPr lang="en-SG" dirty="0">
                <a:latin typeface="Times New Roman"/>
                <a:cs typeface="Times New Roman"/>
                <a:sym typeface="Wingdings" panose="05000000000000000000" pitchFamily="2" charset="2"/>
              </a:rPr>
              <a:t> 		2</a:t>
            </a:r>
            <a:r>
              <a:rPr lang="en-SG" dirty="0"/>
              <a:t> values </a:t>
            </a:r>
          </a:p>
          <a:p>
            <a:pPr marL="457200" indent="-457200">
              <a:buFont typeface="+mj-lt"/>
              <a:buAutoNum type="arabicPeriod"/>
            </a:pPr>
            <a:endParaRPr lang="en-SG" sz="2000" dirty="0"/>
          </a:p>
          <a:p>
            <a:pPr marL="457200" indent="-457200">
              <a:buFont typeface="+mj-lt"/>
              <a:buAutoNum type="arabicPeriod" startAt="3"/>
            </a:pPr>
            <a:r>
              <a:rPr lang="en-SG" sz="2000" dirty="0"/>
              <a:t>Find basic angle </a:t>
            </a:r>
            <a:r>
              <a:rPr lang="el-GR" sz="2000" i="1" dirty="0">
                <a:latin typeface="Times New Roman" panose="02020603050405020304" pitchFamily="18" charset="0"/>
                <a:cs typeface="Times New Roman" panose="02020603050405020304" pitchFamily="18" charset="0"/>
              </a:rPr>
              <a:t>α</a:t>
            </a:r>
            <a:r>
              <a:rPr lang="en-SG" sz="2000" dirty="0">
                <a:ea typeface="Cambria Math" panose="02040503050406030204" pitchFamily="18" charset="0"/>
              </a:rPr>
              <a:t>, using 	     or 		   .</a:t>
            </a:r>
          </a:p>
          <a:p>
            <a:pPr marL="457200" indent="-457200">
              <a:buFont typeface="+mj-lt"/>
              <a:buAutoNum type="arabicPeriod" startAt="3"/>
            </a:pPr>
            <a:r>
              <a:rPr lang="en-SG" sz="2000" dirty="0"/>
              <a:t>Determine the quadrants for the solution and find respective angles.</a:t>
            </a:r>
          </a:p>
          <a:p>
            <a:pPr marL="457200" indent="-457200">
              <a:buFont typeface="+mj-lt"/>
              <a:buAutoNum type="arabicPeriod" startAt="3"/>
            </a:pPr>
            <a:r>
              <a:rPr lang="en-SG" sz="2000" dirty="0"/>
              <a:t>For multiple angles, divide by the number of cycles to find </a:t>
            </a:r>
            <a:r>
              <a:rPr lang="el-GR" sz="2000" i="1" dirty="0">
                <a:latin typeface="Times New Roman" panose="02020603050405020304" pitchFamily="18" charset="0"/>
                <a:cs typeface="Times New Roman" panose="02020603050405020304" pitchFamily="18" charset="0"/>
              </a:rPr>
              <a:t>θ</a:t>
            </a:r>
            <a:r>
              <a:rPr lang="en-SG" sz="2000" dirty="0"/>
              <a:t>.</a:t>
            </a:r>
          </a:p>
          <a:p>
            <a:pPr marL="457200" indent="-457200">
              <a:buFont typeface="+mj-lt"/>
              <a:buAutoNum type="arabicPeriod" startAt="3"/>
            </a:pPr>
            <a:endParaRPr lang="en-SG" sz="2000" dirty="0"/>
          </a:p>
          <a:p>
            <a:pPr marL="457200" indent="-457200">
              <a:buFont typeface="+mj-lt"/>
              <a:buAutoNum type="arabicPeriod" startAt="3"/>
            </a:pPr>
            <a:endParaRPr lang="en-SG" sz="2000" dirty="0"/>
          </a:p>
          <a:p>
            <a:pPr marL="457200" indent="-457200">
              <a:buFont typeface="+mj-lt"/>
              <a:buAutoNum type="arabicPeriod" startAt="3"/>
            </a:pPr>
            <a:endParaRPr lang="en-SG" sz="2000" dirty="0"/>
          </a:p>
          <a:p>
            <a:pPr marL="1714500" lvl="4" indent="0">
              <a:buNone/>
            </a:pPr>
            <a:r>
              <a:rPr lang="en-SG" dirty="0"/>
              <a:t>		</a:t>
            </a:r>
          </a:p>
          <a:p>
            <a:pPr marL="1714500" lvl="4" indent="0">
              <a:buNone/>
            </a:pPr>
            <a:endParaRPr lang="en-SG" dirty="0"/>
          </a:p>
          <a:p>
            <a:pPr marL="1714500" lvl="4" indent="0">
              <a:buNone/>
            </a:pPr>
            <a:endParaRPr lang="en-SG" dirty="0"/>
          </a:p>
          <a:p>
            <a:pPr marL="1714500" lvl="4" indent="0">
              <a:buNone/>
            </a:pPr>
            <a:endParaRPr lang="en-SG" dirty="0"/>
          </a:p>
          <a:p>
            <a:pPr marL="1714500" lvl="4" indent="0">
              <a:buNone/>
            </a:pPr>
            <a:endParaRPr lang="en-SG" dirty="0"/>
          </a:p>
          <a:p>
            <a:pPr marL="1714500" lvl="4" indent="0">
              <a:buNone/>
            </a:pPr>
            <a:endParaRPr lang="en-SG" dirty="0"/>
          </a:p>
        </p:txBody>
      </p:sp>
      <p:sp>
        <p:nvSpPr>
          <p:cNvPr id="6" name="Right Arrow 5"/>
          <p:cNvSpPr/>
          <p:nvPr/>
        </p:nvSpPr>
        <p:spPr>
          <a:xfrm>
            <a:off x="4070092" y="1421882"/>
            <a:ext cx="504967" cy="341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aphicFrame>
        <p:nvGraphicFramePr>
          <p:cNvPr id="4" name="Object 3"/>
          <p:cNvGraphicFramePr>
            <a:graphicFrameLocks noChangeAspect="1"/>
          </p:cNvGraphicFramePr>
          <p:nvPr>
            <p:extLst>
              <p:ext uri="{D42A27DB-BD31-4B8C-83A1-F6EECF244321}">
                <p14:modId xmlns:p14="http://schemas.microsoft.com/office/powerpoint/2010/main" val="924683678"/>
              </p:ext>
            </p:extLst>
          </p:nvPr>
        </p:nvGraphicFramePr>
        <p:xfrm>
          <a:off x="2359529" y="1456856"/>
          <a:ext cx="1544637" cy="304800"/>
        </p:xfrm>
        <a:graphic>
          <a:graphicData uri="http://schemas.openxmlformats.org/presentationml/2006/ole">
            <mc:AlternateContent xmlns:mc="http://schemas.openxmlformats.org/markup-compatibility/2006">
              <mc:Choice xmlns:v="urn:schemas-microsoft-com:vml" Requires="v">
                <p:oleObj spid="_x0000_s21891" name="Equation" r:id="rId3" imgW="901440" imgH="177480" progId="Equation.3">
                  <p:embed/>
                </p:oleObj>
              </mc:Choice>
              <mc:Fallback>
                <p:oleObj name="Equation" r:id="rId3" imgW="901440" imgH="177480" progId="Equation.3">
                  <p:embed/>
                  <p:pic>
                    <p:nvPicPr>
                      <p:cNvPr id="0" name=""/>
                      <p:cNvPicPr>
                        <a:picLocks noChangeAspect="1" noChangeArrowheads="1"/>
                      </p:cNvPicPr>
                      <p:nvPr/>
                    </p:nvPicPr>
                    <p:blipFill>
                      <a:blip r:embed="rId4"/>
                      <a:srcRect/>
                      <a:stretch>
                        <a:fillRect/>
                      </a:stretch>
                    </p:blipFill>
                    <p:spPr bwMode="auto">
                      <a:xfrm>
                        <a:off x="2359529" y="1456856"/>
                        <a:ext cx="15446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844772368"/>
              </p:ext>
            </p:extLst>
          </p:nvPr>
        </p:nvGraphicFramePr>
        <p:xfrm>
          <a:off x="4745945" y="1279757"/>
          <a:ext cx="1174750" cy="674688"/>
        </p:xfrm>
        <a:graphic>
          <a:graphicData uri="http://schemas.openxmlformats.org/presentationml/2006/ole">
            <mc:AlternateContent xmlns:mc="http://schemas.openxmlformats.org/markup-compatibility/2006">
              <mc:Choice xmlns:v="urn:schemas-microsoft-com:vml" Requires="v">
                <p:oleObj spid="_x0000_s21892" name="Equation" r:id="rId5" imgW="685800" imgH="393480" progId="Equation.3">
                  <p:embed/>
                </p:oleObj>
              </mc:Choice>
              <mc:Fallback>
                <p:oleObj name="Equation" r:id="rId5" imgW="685800" imgH="393480" progId="Equation.3">
                  <p:embed/>
                  <p:pic>
                    <p:nvPicPr>
                      <p:cNvPr id="0" name=""/>
                      <p:cNvPicPr>
                        <a:picLocks noChangeAspect="1" noChangeArrowheads="1"/>
                      </p:cNvPicPr>
                      <p:nvPr/>
                    </p:nvPicPr>
                    <p:blipFill>
                      <a:blip r:embed="rId6"/>
                      <a:srcRect/>
                      <a:stretch>
                        <a:fillRect/>
                      </a:stretch>
                    </p:blipFill>
                    <p:spPr bwMode="auto">
                      <a:xfrm>
                        <a:off x="4745945" y="1279757"/>
                        <a:ext cx="117475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818921989"/>
              </p:ext>
            </p:extLst>
          </p:nvPr>
        </p:nvGraphicFramePr>
        <p:xfrm>
          <a:off x="2236697" y="3301661"/>
          <a:ext cx="1174750" cy="674688"/>
        </p:xfrm>
        <a:graphic>
          <a:graphicData uri="http://schemas.openxmlformats.org/presentationml/2006/ole">
            <mc:AlternateContent xmlns:mc="http://schemas.openxmlformats.org/markup-compatibility/2006">
              <mc:Choice xmlns:v="urn:schemas-microsoft-com:vml" Requires="v">
                <p:oleObj spid="_x0000_s21893" name="Equation" r:id="rId7" imgW="685800" imgH="393480" progId="Equation.3">
                  <p:embed/>
                </p:oleObj>
              </mc:Choice>
              <mc:Fallback>
                <p:oleObj name="Equation" r:id="rId7" imgW="68580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6697" y="3301661"/>
                        <a:ext cx="117475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66064308"/>
              </p:ext>
            </p:extLst>
          </p:nvPr>
        </p:nvGraphicFramePr>
        <p:xfrm>
          <a:off x="2229354" y="3972844"/>
          <a:ext cx="1174750" cy="674687"/>
        </p:xfrm>
        <a:graphic>
          <a:graphicData uri="http://schemas.openxmlformats.org/presentationml/2006/ole">
            <mc:AlternateContent xmlns:mc="http://schemas.openxmlformats.org/markup-compatibility/2006">
              <mc:Choice xmlns:v="urn:schemas-microsoft-com:vml" Requires="v">
                <p:oleObj spid="_x0000_s21894" name="Equation" r:id="rId9" imgW="685800" imgH="393700" progId="Equation.3">
                  <p:embed/>
                </p:oleObj>
              </mc:Choice>
              <mc:Fallback>
                <p:oleObj name="Equation" r:id="rId9" imgW="6858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9354" y="3972844"/>
                        <a:ext cx="117475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91705312"/>
              </p:ext>
            </p:extLst>
          </p:nvPr>
        </p:nvGraphicFramePr>
        <p:xfrm>
          <a:off x="2359529" y="2550960"/>
          <a:ext cx="1044575" cy="674687"/>
        </p:xfrm>
        <a:graphic>
          <a:graphicData uri="http://schemas.openxmlformats.org/presentationml/2006/ole">
            <mc:AlternateContent xmlns:mc="http://schemas.openxmlformats.org/markup-compatibility/2006">
              <mc:Choice xmlns:v="urn:schemas-microsoft-com:vml" Requires="v">
                <p:oleObj spid="_x0000_s21895" name="Equation" r:id="rId10" imgW="609480" imgH="393480" progId="Equation.3">
                  <p:embed/>
                </p:oleObj>
              </mc:Choice>
              <mc:Fallback>
                <p:oleObj name="Equation" r:id="rId10" imgW="609480" imgH="393480" progId="Equation.3">
                  <p:embed/>
                  <p:pic>
                    <p:nvPicPr>
                      <p:cNvPr id="0" name=""/>
                      <p:cNvPicPr>
                        <a:picLocks noChangeAspect="1" noChangeArrowheads="1"/>
                      </p:cNvPicPr>
                      <p:nvPr/>
                    </p:nvPicPr>
                    <p:blipFill>
                      <a:blip r:embed="rId11"/>
                      <a:srcRect/>
                      <a:stretch>
                        <a:fillRect/>
                      </a:stretch>
                    </p:blipFill>
                    <p:spPr bwMode="auto">
                      <a:xfrm>
                        <a:off x="2359529" y="2550960"/>
                        <a:ext cx="1044575" cy="674687"/>
                      </a:xfrm>
                      <a:prstGeom prst="rect">
                        <a:avLst/>
                      </a:prstGeom>
                      <a:noFill/>
                      <a:ln>
                        <a:no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095763529"/>
              </p:ext>
            </p:extLst>
          </p:nvPr>
        </p:nvGraphicFramePr>
        <p:xfrm>
          <a:off x="5130164" y="4733469"/>
          <a:ext cx="654051" cy="414337"/>
        </p:xfrm>
        <a:graphic>
          <a:graphicData uri="http://schemas.openxmlformats.org/presentationml/2006/ole">
            <mc:AlternateContent xmlns:mc="http://schemas.openxmlformats.org/markup-compatibility/2006">
              <mc:Choice xmlns:v="urn:schemas-microsoft-com:vml" Requires="v">
                <p:oleObj spid="_x0000_s21896" name="Equation" r:id="rId12" imgW="380880" imgH="241200" progId="Equation.3">
                  <p:embed/>
                </p:oleObj>
              </mc:Choice>
              <mc:Fallback>
                <p:oleObj name="Equation" r:id="rId12" imgW="380880" imgH="241200" progId="Equation.3">
                  <p:embed/>
                  <p:pic>
                    <p:nvPicPr>
                      <p:cNvPr id="0" name=""/>
                      <p:cNvPicPr>
                        <a:picLocks noChangeAspect="1" noChangeArrowheads="1"/>
                      </p:cNvPicPr>
                      <p:nvPr/>
                    </p:nvPicPr>
                    <p:blipFill>
                      <a:blip r:embed="rId13"/>
                      <a:srcRect/>
                      <a:stretch>
                        <a:fillRect/>
                      </a:stretch>
                    </p:blipFill>
                    <p:spPr bwMode="auto">
                      <a:xfrm>
                        <a:off x="5130164" y="4733469"/>
                        <a:ext cx="654051"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853937"/>
              </p:ext>
            </p:extLst>
          </p:nvPr>
        </p:nvGraphicFramePr>
        <p:xfrm>
          <a:off x="4104208" y="4733469"/>
          <a:ext cx="609600" cy="414338"/>
        </p:xfrm>
        <a:graphic>
          <a:graphicData uri="http://schemas.openxmlformats.org/presentationml/2006/ole">
            <mc:AlternateContent xmlns:mc="http://schemas.openxmlformats.org/markup-compatibility/2006">
              <mc:Choice xmlns:v="urn:schemas-microsoft-com:vml" Requires="v">
                <p:oleObj spid="_x0000_s21897" name="Equation" r:id="rId14" imgW="355320" imgH="241200" progId="Equation.3">
                  <p:embed/>
                </p:oleObj>
              </mc:Choice>
              <mc:Fallback>
                <p:oleObj name="Equation" r:id="rId14" imgW="355320" imgH="241200" progId="Equation.3">
                  <p:embed/>
                  <p:pic>
                    <p:nvPicPr>
                      <p:cNvPr id="0" name=""/>
                      <p:cNvPicPr>
                        <a:picLocks noChangeAspect="1" noChangeArrowheads="1"/>
                      </p:cNvPicPr>
                      <p:nvPr/>
                    </p:nvPicPr>
                    <p:blipFill>
                      <a:blip r:embed="rId15"/>
                      <a:srcRect/>
                      <a:stretch>
                        <a:fillRect/>
                      </a:stretch>
                    </p:blipFill>
                    <p:spPr bwMode="auto">
                      <a:xfrm>
                        <a:off x="4104208" y="4733469"/>
                        <a:ext cx="6096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4842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Trigonometric Identities (CL)</a:t>
            </a:r>
          </a:p>
        </p:txBody>
      </p:sp>
      <p:sp>
        <p:nvSpPr>
          <p:cNvPr id="3" name="Content Placeholder 2"/>
          <p:cNvSpPr>
            <a:spLocks noGrp="1"/>
          </p:cNvSpPr>
          <p:nvPr>
            <p:ph sz="quarter" idx="13"/>
          </p:nvPr>
        </p:nvSpPr>
        <p:spPr/>
        <p:txBody>
          <a:bodyPr/>
          <a:lstStyle/>
          <a:p>
            <a:pPr marL="0" indent="0">
              <a:buNone/>
            </a:pPr>
            <a:r>
              <a:rPr lang="en-SG" dirty="0"/>
              <a:t>The following trigonometric identities may help to simplify equations.</a:t>
            </a:r>
          </a:p>
          <a:p>
            <a:r>
              <a:rPr lang="en-SG" dirty="0"/>
              <a:t>Pythagorean identities</a:t>
            </a:r>
          </a:p>
          <a:p>
            <a:endParaRPr lang="en-SG" dirty="0"/>
          </a:p>
          <a:p>
            <a:r>
              <a:rPr lang="en-SG" dirty="0"/>
              <a:t>Double-angle formulas</a:t>
            </a:r>
          </a:p>
          <a:p>
            <a:pPr marL="0" indent="0">
              <a:buNone/>
            </a:pPr>
            <a:endParaRPr lang="en-SG" dirty="0"/>
          </a:p>
        </p:txBody>
      </p:sp>
      <p:graphicFrame>
        <p:nvGraphicFramePr>
          <p:cNvPr id="4" name="Object 3"/>
          <p:cNvGraphicFramePr>
            <a:graphicFrameLocks noChangeAspect="1"/>
          </p:cNvGraphicFramePr>
          <p:nvPr>
            <p:extLst>
              <p:ext uri="{D42A27DB-BD31-4B8C-83A1-F6EECF244321}">
                <p14:modId xmlns:p14="http://schemas.microsoft.com/office/powerpoint/2010/main" val="52181290"/>
              </p:ext>
            </p:extLst>
          </p:nvPr>
        </p:nvGraphicFramePr>
        <p:xfrm>
          <a:off x="2702637" y="2170470"/>
          <a:ext cx="2241550" cy="398462"/>
        </p:xfrm>
        <a:graphic>
          <a:graphicData uri="http://schemas.openxmlformats.org/presentationml/2006/ole">
            <mc:AlternateContent xmlns:mc="http://schemas.openxmlformats.org/markup-compatibility/2006">
              <mc:Choice xmlns:v="urn:schemas-microsoft-com:vml" Requires="v">
                <p:oleObj spid="_x0000_s26761" name="Equation" r:id="rId3" imgW="1143000" imgH="203040" progId="Equation.3">
                  <p:embed/>
                </p:oleObj>
              </mc:Choice>
              <mc:Fallback>
                <p:oleObj name="Equation" r:id="rId3" imgW="11430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2637" y="2170470"/>
                        <a:ext cx="2241550" cy="398462"/>
                      </a:xfrm>
                      <a:prstGeom prst="rect">
                        <a:avLst/>
                      </a:prstGeom>
                      <a:solidFill>
                        <a:srgbClr val="F2DCD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791051318"/>
              </p:ext>
            </p:extLst>
          </p:nvPr>
        </p:nvGraphicFramePr>
        <p:xfrm>
          <a:off x="2702637" y="3201613"/>
          <a:ext cx="2946134" cy="1796056"/>
        </p:xfrm>
        <a:graphic>
          <a:graphicData uri="http://schemas.openxmlformats.org/presentationml/2006/ole">
            <mc:AlternateContent xmlns:mc="http://schemas.openxmlformats.org/markup-compatibility/2006">
              <mc:Choice xmlns:v="urn:schemas-microsoft-com:vml" Requires="v">
                <p:oleObj spid="_x0000_s26762" name="Equation" r:id="rId5" imgW="1498320" imgH="914400" progId="Equation.3">
                  <p:embed/>
                </p:oleObj>
              </mc:Choice>
              <mc:Fallback>
                <p:oleObj name="Equation" r:id="rId5" imgW="1498320" imgH="914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2637" y="3201613"/>
                        <a:ext cx="2946134" cy="1796056"/>
                      </a:xfrm>
                      <a:prstGeom prst="rect">
                        <a:avLst/>
                      </a:prstGeom>
                      <a:solidFill>
                        <a:srgbClr val="E6E0EC"/>
                      </a:solidFill>
                      <a:ln>
                        <a:noFill/>
                      </a:ln>
                    </p:spPr>
                  </p:pic>
                </p:oleObj>
              </mc:Fallback>
            </mc:AlternateContent>
          </a:graphicData>
        </a:graphic>
      </p:graphicFrame>
      <p:grpSp>
        <p:nvGrpSpPr>
          <p:cNvPr id="10" name="Group 9"/>
          <p:cNvGrpSpPr/>
          <p:nvPr/>
        </p:nvGrpSpPr>
        <p:grpSpPr>
          <a:xfrm>
            <a:off x="5598369" y="4763069"/>
            <a:ext cx="2616747" cy="1332929"/>
            <a:chOff x="5598369" y="4763069"/>
            <a:chExt cx="2616747" cy="1332929"/>
          </a:xfrm>
        </p:grpSpPr>
        <p:sp>
          <p:nvSpPr>
            <p:cNvPr id="8" name="Rounded Rectangular Callout 7"/>
            <p:cNvSpPr/>
            <p:nvPr/>
          </p:nvSpPr>
          <p:spPr>
            <a:xfrm>
              <a:off x="5598369" y="4763069"/>
              <a:ext cx="2616747" cy="1332929"/>
            </a:xfrm>
            <a:prstGeom prst="wedgeRoundRectCallout">
              <a:avLst>
                <a:gd name="adj1" fmla="val -52414"/>
                <a:gd name="adj2" fmla="val -102753"/>
                <a:gd name="adj3" fmla="val 16667"/>
              </a:avLst>
            </a:prstGeom>
            <a:solidFill>
              <a:srgbClr val="66FFCC"/>
            </a:solidFill>
            <a:effectLst/>
          </p:spPr>
          <p:style>
            <a:lnRef idx="1">
              <a:schemeClr val="accent2"/>
            </a:lnRef>
            <a:fillRef idx="3">
              <a:schemeClr val="accent2"/>
            </a:fillRef>
            <a:effectRef idx="2">
              <a:schemeClr val="accent2"/>
            </a:effectRef>
            <a:fontRef idx="minor">
              <a:schemeClr val="lt1"/>
            </a:fontRef>
          </p:style>
          <p:txBody>
            <a:bodyPr rtlCol="0" anchor="ctr"/>
            <a:lstStyle/>
            <a:p>
              <a:pPr marL="0" lvl="1"/>
              <a:r>
                <a:rPr lang="en-SG" sz="1600" b="1" dirty="0">
                  <a:solidFill>
                    <a:schemeClr val="tx1"/>
                  </a:solidFill>
                  <a:latin typeface="Arial" panose="020B0604020202020204" pitchFamily="34" charset="0"/>
                  <a:cs typeface="Arial" panose="020B0604020202020204" pitchFamily="34" charset="0"/>
                </a:rPr>
                <a:t>Note:</a:t>
              </a:r>
            </a:p>
          </p:txBody>
        </p:sp>
        <p:graphicFrame>
          <p:nvGraphicFramePr>
            <p:cNvPr id="9" name="Object 8"/>
            <p:cNvGraphicFramePr>
              <a:graphicFrameLocks noChangeAspect="1"/>
            </p:cNvGraphicFramePr>
            <p:nvPr>
              <p:extLst>
                <p:ext uri="{D42A27DB-BD31-4B8C-83A1-F6EECF244321}">
                  <p14:modId xmlns:p14="http://schemas.microsoft.com/office/powerpoint/2010/main" val="1873188453"/>
                </p:ext>
              </p:extLst>
            </p:nvPr>
          </p:nvGraphicFramePr>
          <p:xfrm>
            <a:off x="6323107" y="4978738"/>
            <a:ext cx="1851065" cy="901590"/>
          </p:xfrm>
          <a:graphic>
            <a:graphicData uri="http://schemas.openxmlformats.org/presentationml/2006/ole">
              <mc:AlternateContent xmlns:mc="http://schemas.openxmlformats.org/markup-compatibility/2006">
                <mc:Choice xmlns:v="urn:schemas-microsoft-com:vml" Requires="v">
                  <p:oleObj spid="_x0000_s26763" name="Equation" r:id="rId7" imgW="1091880" imgH="533160" progId="Equation.3">
                    <p:embed/>
                  </p:oleObj>
                </mc:Choice>
                <mc:Fallback>
                  <p:oleObj name="Equation" r:id="rId7" imgW="1091880" imgH="533160" progId="Equation.3">
                    <p:embed/>
                    <p:pic>
                      <p:nvPicPr>
                        <p:cNvPr id="0" name="Object 6"/>
                        <p:cNvPicPr>
                          <a:picLocks noChangeAspect="1" noChangeArrowheads="1"/>
                        </p:cNvPicPr>
                        <p:nvPr/>
                      </p:nvPicPr>
                      <p:blipFill>
                        <a:blip r:embed="rId8"/>
                        <a:srcRect/>
                        <a:stretch>
                          <a:fillRect/>
                        </a:stretch>
                      </p:blipFill>
                      <p:spPr bwMode="auto">
                        <a:xfrm>
                          <a:off x="6323107" y="4978738"/>
                          <a:ext cx="1851065" cy="901590"/>
                        </a:xfrm>
                        <a:prstGeom prst="rect">
                          <a:avLst/>
                        </a:prstGeom>
                        <a:noFill/>
                        <a:ln>
                          <a:noFill/>
                        </a:ln>
                      </p:spPr>
                    </p:pic>
                  </p:oleObj>
                </mc:Fallback>
              </mc:AlternateContent>
            </a:graphicData>
          </a:graphic>
        </p:graphicFrame>
      </p:grpSp>
    </p:spTree>
    <p:extLst>
      <p:ext uri="{BB962C8B-B14F-4D97-AF65-F5344CB8AC3E}">
        <p14:creationId xmlns:p14="http://schemas.microsoft.com/office/powerpoint/2010/main" val="244779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65163" y="1816741"/>
            <a:ext cx="7781965" cy="3260225"/>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665162" y="261543"/>
            <a:ext cx="7946575" cy="604593"/>
          </a:xfrm>
        </p:spPr>
        <p:txBody>
          <a:bodyPr>
            <a:normAutofit/>
          </a:bodyPr>
          <a:lstStyle/>
          <a:p>
            <a:r>
              <a:rPr lang="en-US" dirty="0"/>
              <a:t>Application of Trigonometric Identities (CL)  </a:t>
            </a:r>
            <a:endParaRPr lang="en-SG" dirty="0"/>
          </a:p>
        </p:txBody>
      </p:sp>
      <p:sp>
        <p:nvSpPr>
          <p:cNvPr id="4" name="Content Placeholder 3"/>
          <p:cNvSpPr>
            <a:spLocks noGrp="1"/>
          </p:cNvSpPr>
          <p:nvPr>
            <p:ph sz="quarter" idx="13"/>
          </p:nvPr>
        </p:nvSpPr>
        <p:spPr/>
        <p:txBody>
          <a:bodyPr/>
          <a:lstStyle/>
          <a:p>
            <a:pPr marL="0" indent="0">
              <a:lnSpc>
                <a:spcPct val="150000"/>
              </a:lnSpc>
              <a:spcBef>
                <a:spcPts val="1200"/>
              </a:spcBef>
              <a:spcAft>
                <a:spcPts val="600"/>
              </a:spcAft>
              <a:buNone/>
            </a:pPr>
            <a:r>
              <a:rPr lang="en-US" b="1" dirty="0"/>
              <a:t>[Example] </a:t>
            </a:r>
            <a:r>
              <a:rPr lang="en-US" dirty="0"/>
              <a:t>For </a:t>
            </a:r>
            <a:r>
              <a:rPr lang="en-SG" dirty="0"/>
              <a:t>0</a:t>
            </a:r>
            <a:r>
              <a:rPr lang="en-SG" dirty="0">
                <a:latin typeface="Times New Roman"/>
                <a:cs typeface="Times New Roman"/>
              </a:rPr>
              <a:t>° ≤ </a:t>
            </a:r>
            <a:r>
              <a:rPr lang="el-GR" i="1" dirty="0">
                <a:latin typeface="Times New Roman"/>
                <a:cs typeface="Times New Roman"/>
              </a:rPr>
              <a:t>θ</a:t>
            </a:r>
            <a:r>
              <a:rPr lang="en-SG" dirty="0"/>
              <a:t> </a:t>
            </a:r>
            <a:r>
              <a:rPr lang="en-SG" dirty="0">
                <a:latin typeface="Times New Roman"/>
                <a:cs typeface="Times New Roman"/>
              </a:rPr>
              <a:t>≤ 360°</a:t>
            </a:r>
            <a:r>
              <a:rPr lang="en-SG" dirty="0"/>
              <a:t>, solve</a:t>
            </a:r>
            <a:endParaRPr lang="en-SG" dirty="0">
              <a:ea typeface="Cambria Math" panose="02040503050406030204" pitchFamily="18" charset="0"/>
            </a:endParaRPr>
          </a:p>
          <a:p>
            <a:pPr marL="0" indent="0">
              <a:buNone/>
            </a:pPr>
            <a:endParaRPr lang="en-US" sz="2000" b="1" dirty="0"/>
          </a:p>
          <a:p>
            <a:pPr marL="0" indent="0">
              <a:buNone/>
            </a:pPr>
            <a:r>
              <a:rPr lang="en-US" b="1" dirty="0"/>
              <a:t>[Solution]</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sz="2000" b="1" dirty="0"/>
              <a:t>									</a:t>
            </a:r>
          </a:p>
          <a:p>
            <a:pPr marL="0" indent="0">
              <a:buNone/>
            </a:pPr>
            <a:endParaRPr lang="en-US" sz="2000" b="1" dirty="0"/>
          </a:p>
          <a:p>
            <a:pPr marL="0" indent="0">
              <a:buNone/>
            </a:pPr>
            <a:r>
              <a:rPr lang="en-US" sz="2000" dirty="0"/>
              <a:t>(from previous example in slide 32)</a:t>
            </a:r>
            <a:endParaRPr lang="en-SG" sz="2000" b="1" dirty="0"/>
          </a:p>
          <a:p>
            <a:pPr marL="457200" lvl="1" indent="0">
              <a:buNone/>
            </a:pPr>
            <a:endParaRPr lang="en-SG" i="1" dirty="0">
              <a:latin typeface="Cambria Math" panose="02040503050406030204" pitchFamily="18" charset="0"/>
            </a:endParaRPr>
          </a:p>
          <a:p>
            <a:pPr marL="457200" lvl="1" indent="0">
              <a:buNone/>
            </a:pPr>
            <a:endParaRPr lang="en-SG" i="1" dirty="0">
              <a:solidFill>
                <a:srgbClr val="0000CC"/>
              </a:solidFill>
              <a:latin typeface="Cambria Math" panose="02040503050406030204" pitchFamily="18" charset="0"/>
              <a:ea typeface="Cambria Math" panose="02040503050406030204" pitchFamily="18" charset="0"/>
            </a:endParaRPr>
          </a:p>
          <a:p>
            <a:pPr marL="457200" lvl="1" indent="0">
              <a:buNone/>
            </a:pPr>
            <a:endParaRPr lang="en-SG" i="1" dirty="0">
              <a:solidFill>
                <a:srgbClr val="0000CC"/>
              </a:solidFill>
              <a:latin typeface="Cambria Math" panose="02040503050406030204" pitchFamily="18" charset="0"/>
              <a:ea typeface="Cambria Math" panose="02040503050406030204" pitchFamily="18" charset="0"/>
            </a:endParaRPr>
          </a:p>
          <a:p>
            <a:pPr marL="457200" lvl="1" indent="0">
              <a:buNone/>
            </a:pPr>
            <a:endParaRPr lang="en-SG" i="1" dirty="0">
              <a:solidFill>
                <a:srgbClr val="0000CC"/>
              </a:solidFill>
              <a:latin typeface="Cambria Math" panose="02040503050406030204" pitchFamily="18" charset="0"/>
              <a:ea typeface="Cambria Math" panose="02040503050406030204" pitchFamily="18" charset="0"/>
            </a:endParaRPr>
          </a:p>
          <a:p>
            <a:pPr marL="457200" lvl="1" indent="0">
              <a:buNone/>
            </a:pPr>
            <a:endParaRPr lang="en-SG" dirty="0"/>
          </a:p>
        </p:txBody>
      </p:sp>
      <p:graphicFrame>
        <p:nvGraphicFramePr>
          <p:cNvPr id="12" name="Object 11"/>
          <p:cNvGraphicFramePr>
            <a:graphicFrameLocks noChangeAspect="1"/>
          </p:cNvGraphicFramePr>
          <p:nvPr>
            <p:extLst>
              <p:ext uri="{D42A27DB-BD31-4B8C-83A1-F6EECF244321}">
                <p14:modId xmlns:p14="http://schemas.microsoft.com/office/powerpoint/2010/main" val="3878320943"/>
              </p:ext>
            </p:extLst>
          </p:nvPr>
        </p:nvGraphicFramePr>
        <p:xfrm>
          <a:off x="5399455" y="934376"/>
          <a:ext cx="1823613" cy="785243"/>
        </p:xfrm>
        <a:graphic>
          <a:graphicData uri="http://schemas.openxmlformats.org/presentationml/2006/ole">
            <mc:AlternateContent xmlns:mc="http://schemas.openxmlformats.org/markup-compatibility/2006">
              <mc:Choice xmlns:v="urn:schemas-microsoft-com:vml" Requires="v">
                <p:oleObj spid="_x0000_s25787" name="Equation" r:id="rId3" imgW="914400" imgH="393480" progId="Equation.3">
                  <p:embed/>
                </p:oleObj>
              </mc:Choice>
              <mc:Fallback>
                <p:oleObj name="Equation" r:id="rId3" imgW="914400" imgH="393480" progId="Equation.3">
                  <p:embed/>
                  <p:pic>
                    <p:nvPicPr>
                      <p:cNvPr id="0" name=""/>
                      <p:cNvPicPr>
                        <a:picLocks noChangeAspect="1" noChangeArrowheads="1"/>
                      </p:cNvPicPr>
                      <p:nvPr/>
                    </p:nvPicPr>
                    <p:blipFill>
                      <a:blip r:embed="rId4"/>
                      <a:srcRect/>
                      <a:stretch>
                        <a:fillRect/>
                      </a:stretch>
                    </p:blipFill>
                    <p:spPr bwMode="auto">
                      <a:xfrm>
                        <a:off x="5399455" y="934376"/>
                        <a:ext cx="1823613" cy="785243"/>
                      </a:xfrm>
                      <a:prstGeom prst="rect">
                        <a:avLst/>
                      </a:prstGeom>
                      <a:noFill/>
                      <a:ln>
                        <a:noFill/>
                      </a:ln>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689575763"/>
              </p:ext>
            </p:extLst>
          </p:nvPr>
        </p:nvGraphicFramePr>
        <p:xfrm>
          <a:off x="1778834" y="2285382"/>
          <a:ext cx="2659151" cy="785364"/>
        </p:xfrm>
        <a:graphic>
          <a:graphicData uri="http://schemas.openxmlformats.org/presentationml/2006/ole">
            <mc:AlternateContent xmlns:mc="http://schemas.openxmlformats.org/markup-compatibility/2006">
              <mc:Choice xmlns:v="urn:schemas-microsoft-com:vml" Requires="v">
                <p:oleObj spid="_x0000_s25788" name="Equation" r:id="rId5" imgW="1333440" imgH="393480" progId="Equation.3">
                  <p:embed/>
                </p:oleObj>
              </mc:Choice>
              <mc:Fallback>
                <p:oleObj name="Equation" r:id="rId5" imgW="1333440" imgH="393480" progId="Equation.3">
                  <p:embed/>
                  <p:pic>
                    <p:nvPicPr>
                      <p:cNvPr id="0" name=""/>
                      <p:cNvPicPr>
                        <a:picLocks noChangeAspect="1" noChangeArrowheads="1"/>
                      </p:cNvPicPr>
                      <p:nvPr/>
                    </p:nvPicPr>
                    <p:blipFill>
                      <a:blip r:embed="rId6"/>
                      <a:srcRect/>
                      <a:stretch>
                        <a:fillRect/>
                      </a:stretch>
                    </p:blipFill>
                    <p:spPr bwMode="auto">
                      <a:xfrm>
                        <a:off x="1778834" y="2285382"/>
                        <a:ext cx="2659151" cy="785364"/>
                      </a:xfrm>
                      <a:prstGeom prst="rect">
                        <a:avLst/>
                      </a:prstGeom>
                      <a:noFill/>
                      <a:ln>
                        <a:noFill/>
                      </a:ln>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689844255"/>
              </p:ext>
            </p:extLst>
          </p:nvPr>
        </p:nvGraphicFramePr>
        <p:xfrm>
          <a:off x="1610448" y="3197782"/>
          <a:ext cx="2593064" cy="783992"/>
        </p:xfrm>
        <a:graphic>
          <a:graphicData uri="http://schemas.openxmlformats.org/presentationml/2006/ole">
            <mc:AlternateContent xmlns:mc="http://schemas.openxmlformats.org/markup-compatibility/2006">
              <mc:Choice xmlns:v="urn:schemas-microsoft-com:vml" Requires="v">
                <p:oleObj spid="_x0000_s25789" name="Equation" r:id="rId7" imgW="1346040" imgH="406080" progId="Equation.3">
                  <p:embed/>
                </p:oleObj>
              </mc:Choice>
              <mc:Fallback>
                <p:oleObj name="Equation" r:id="rId7" imgW="1346040" imgH="406080" progId="Equation.3">
                  <p:embed/>
                  <p:pic>
                    <p:nvPicPr>
                      <p:cNvPr id="0" name="Object 12"/>
                      <p:cNvPicPr>
                        <a:picLocks noChangeAspect="1" noChangeArrowheads="1"/>
                      </p:cNvPicPr>
                      <p:nvPr/>
                    </p:nvPicPr>
                    <p:blipFill>
                      <a:blip r:embed="rId8"/>
                      <a:srcRect/>
                      <a:stretch>
                        <a:fillRect/>
                      </a:stretch>
                    </p:blipFill>
                    <p:spPr bwMode="auto">
                      <a:xfrm>
                        <a:off x="1610448" y="3197782"/>
                        <a:ext cx="2593064" cy="783992"/>
                      </a:xfrm>
                      <a:prstGeom prst="rect">
                        <a:avLst/>
                      </a:prstGeom>
                      <a:noFill/>
                      <a:ln>
                        <a:noFill/>
                      </a:ln>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118587205"/>
              </p:ext>
            </p:extLst>
          </p:nvPr>
        </p:nvGraphicFramePr>
        <p:xfrm>
          <a:off x="2800105" y="4089350"/>
          <a:ext cx="2594291" cy="389055"/>
        </p:xfrm>
        <a:graphic>
          <a:graphicData uri="http://schemas.openxmlformats.org/presentationml/2006/ole">
            <mc:AlternateContent xmlns:mc="http://schemas.openxmlformats.org/markup-compatibility/2006">
              <mc:Choice xmlns:v="urn:schemas-microsoft-com:vml" Requires="v">
                <p:oleObj spid="_x0000_s25790" name="Equation" r:id="rId9" imgW="1358640" imgH="203040" progId="Equation.3">
                  <p:embed/>
                </p:oleObj>
              </mc:Choice>
              <mc:Fallback>
                <p:oleObj name="Equation" r:id="rId9" imgW="1358640" imgH="203040" progId="Equation.3">
                  <p:embed/>
                  <p:pic>
                    <p:nvPicPr>
                      <p:cNvPr id="0" name="Object 7"/>
                      <p:cNvPicPr>
                        <a:picLocks noChangeAspect="1" noChangeArrowheads="1"/>
                      </p:cNvPicPr>
                      <p:nvPr/>
                    </p:nvPicPr>
                    <p:blipFill>
                      <a:blip r:embed="rId10"/>
                      <a:srcRect/>
                      <a:stretch>
                        <a:fillRect/>
                      </a:stretch>
                    </p:blipFill>
                    <p:spPr bwMode="auto">
                      <a:xfrm>
                        <a:off x="2800105" y="4089350"/>
                        <a:ext cx="2594291" cy="389055"/>
                      </a:xfrm>
                      <a:prstGeom prst="rect">
                        <a:avLst/>
                      </a:prstGeom>
                      <a:noFill/>
                      <a:ln>
                        <a:noFill/>
                      </a:ln>
                    </p:spPr>
                  </p:pic>
                </p:oleObj>
              </mc:Fallback>
            </mc:AlternateContent>
          </a:graphicData>
        </a:graphic>
      </p:graphicFrame>
      <p:sp>
        <p:nvSpPr>
          <p:cNvPr id="15" name="Rounded Rectangular Callout 14"/>
          <p:cNvSpPr/>
          <p:nvPr/>
        </p:nvSpPr>
        <p:spPr>
          <a:xfrm>
            <a:off x="4820123" y="3070586"/>
            <a:ext cx="3259351" cy="382297"/>
          </a:xfrm>
          <a:prstGeom prst="wedgeRoundRectCallout">
            <a:avLst>
              <a:gd name="adj1" fmla="val -67907"/>
              <a:gd name="adj2" fmla="val 28041"/>
              <a:gd name="adj3" fmla="val 16667"/>
            </a:avLst>
          </a:prstGeom>
          <a:solidFill>
            <a:srgbClr val="66FFCC"/>
          </a:solidFill>
          <a:effectLst/>
        </p:spPr>
        <p:style>
          <a:lnRef idx="1">
            <a:schemeClr val="accent2"/>
          </a:lnRef>
          <a:fillRef idx="3">
            <a:schemeClr val="accent2"/>
          </a:fillRef>
          <a:effectRef idx="2">
            <a:schemeClr val="accent2"/>
          </a:effectRef>
          <a:fontRef idx="minor">
            <a:schemeClr val="lt1"/>
          </a:fontRef>
        </p:style>
        <p:txBody>
          <a:bodyPr rtlCol="0" anchor="ctr"/>
          <a:lstStyle/>
          <a:p>
            <a:pPr marL="0" lvl="1"/>
            <a:r>
              <a:rPr lang="en-SG" sz="1600" b="1" dirty="0">
                <a:solidFill>
                  <a:schemeClr val="tx1"/>
                </a:solidFill>
                <a:latin typeface="Arial" panose="020B0604020202020204" pitchFamily="34" charset="0"/>
                <a:cs typeface="Arial" panose="020B0604020202020204" pitchFamily="34" charset="0"/>
              </a:rPr>
              <a:t>Double angle formula for sine</a:t>
            </a:r>
          </a:p>
        </p:txBody>
      </p:sp>
    </p:spTree>
    <p:extLst>
      <p:ext uri="{BB962C8B-B14F-4D97-AF65-F5344CB8AC3E}">
        <p14:creationId xmlns:p14="http://schemas.microsoft.com/office/powerpoint/2010/main" val="376119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 (CL)</a:t>
            </a:r>
            <a:endParaRPr lang="en-SG" dirty="0"/>
          </a:p>
        </p:txBody>
      </p:sp>
      <p:sp>
        <p:nvSpPr>
          <p:cNvPr id="4" name="Content Placeholder 3"/>
          <p:cNvSpPr>
            <a:spLocks noGrp="1"/>
          </p:cNvSpPr>
          <p:nvPr>
            <p:ph sz="quarter" idx="13"/>
          </p:nvPr>
        </p:nvSpPr>
        <p:spPr/>
        <p:txBody>
          <a:bodyPr/>
          <a:lstStyle/>
          <a:p>
            <a:pPr marL="0" indent="0">
              <a:buNone/>
            </a:pPr>
            <a:r>
              <a:rPr lang="en-US" dirty="0"/>
              <a:t>Given </a:t>
            </a:r>
            <a:r>
              <a:rPr lang="en-US" dirty="0">
                <a:latin typeface="Times New Roman" panose="02020603050405020304" pitchFamily="18" charset="0"/>
                <a:cs typeface="Times New Roman" panose="02020603050405020304" pitchFamily="18" charset="0"/>
              </a:rPr>
              <a:t>sin </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 0.5</a:t>
            </a:r>
            <a:r>
              <a:rPr lang="en-SG" dirty="0"/>
              <a:t>, without finding the value of angle </a:t>
            </a:r>
            <a:r>
              <a:rPr lang="en-US" i="1" dirty="0">
                <a:latin typeface="Times New Roman" panose="02020603050405020304" pitchFamily="18" charset="0"/>
                <a:cs typeface="Times New Roman" panose="02020603050405020304" pitchFamily="18" charset="0"/>
              </a:rPr>
              <a:t>A</a:t>
            </a:r>
            <a:r>
              <a:rPr lang="en-SG" dirty="0"/>
              <a:t>, what is the value of </a:t>
            </a:r>
            <a:r>
              <a:rPr lang="en-SG" dirty="0">
                <a:latin typeface="Times New Roman" panose="02020603050405020304" pitchFamily="18" charset="0"/>
                <a:cs typeface="Times New Roman" panose="02020603050405020304" pitchFamily="18" charset="0"/>
              </a:rPr>
              <a:t>cos 2</a:t>
            </a:r>
            <a:r>
              <a:rPr lang="en-US" i="1" dirty="0">
                <a:latin typeface="Times New Roman" panose="02020603050405020304" pitchFamily="18" charset="0"/>
                <a:cs typeface="Times New Roman" panose="02020603050405020304" pitchFamily="18" charset="0"/>
              </a:rPr>
              <a:t>A</a:t>
            </a:r>
            <a:r>
              <a:rPr lang="en-SG" dirty="0"/>
              <a:t>?</a:t>
            </a:r>
          </a:p>
          <a:p>
            <a:pPr marL="0" indent="0">
              <a:buNone/>
            </a:pPr>
            <a:r>
              <a:rPr lang="en-US" dirty="0">
                <a:latin typeface="Arial" panose="020B0604020202020204" pitchFamily="34" charset="0"/>
                <a:cs typeface="Arial" panose="020B0604020202020204" pitchFamily="34" charset="0"/>
              </a:rPr>
              <a:t>(1) </a:t>
            </a:r>
            <a:r>
              <a:rPr lang="en-US" dirty="0">
                <a:latin typeface="Times New Roman" panose="02020603050405020304" pitchFamily="18" charset="0"/>
                <a:cs typeface="Times New Roman" panose="02020603050405020304" pitchFamily="18" charset="0"/>
              </a:rPr>
              <a:t>1</a:t>
            </a:r>
          </a:p>
          <a:p>
            <a:pPr marL="0" indent="0">
              <a:buNone/>
            </a:pPr>
            <a:r>
              <a:rPr lang="en-US" dirty="0">
                <a:latin typeface="Arial" panose="020B0604020202020204" pitchFamily="34" charset="0"/>
                <a:cs typeface="Arial" panose="020B0604020202020204" pitchFamily="34" charset="0"/>
              </a:rPr>
              <a:t>(2) </a:t>
            </a:r>
            <a:r>
              <a:rPr lang="en-US" dirty="0">
                <a:latin typeface="Times New Roman" panose="02020603050405020304" pitchFamily="18" charset="0"/>
                <a:cs typeface="Times New Roman" panose="02020603050405020304" pitchFamily="18" charset="0"/>
              </a:rPr>
              <a:t>0.5</a:t>
            </a:r>
          </a:p>
          <a:p>
            <a:pPr marL="0" indent="0">
              <a:buNone/>
            </a:pPr>
            <a:r>
              <a:rPr lang="en-US" dirty="0">
                <a:latin typeface="Arial" panose="020B0604020202020204" pitchFamily="34" charset="0"/>
                <a:cs typeface="Arial" panose="020B0604020202020204" pitchFamily="34" charset="0"/>
              </a:rPr>
              <a:t>(3) </a:t>
            </a:r>
            <a:r>
              <a:rPr lang="en-US" dirty="0">
                <a:latin typeface="Times New Roman" panose="02020603050405020304" pitchFamily="18" charset="0"/>
                <a:cs typeface="Times New Roman" panose="02020603050405020304" pitchFamily="18" charset="0"/>
              </a:rPr>
              <a:t>0</a:t>
            </a:r>
          </a:p>
          <a:p>
            <a:pPr marL="0" indent="0">
              <a:buNone/>
            </a:pPr>
            <a:r>
              <a:rPr lang="en-US" dirty="0">
                <a:latin typeface="Arial" panose="020B0604020202020204" pitchFamily="34" charset="0"/>
                <a:cs typeface="Arial" panose="020B0604020202020204" pitchFamily="34" charset="0"/>
              </a:rPr>
              <a:t>(4) </a:t>
            </a:r>
            <a:r>
              <a:rPr lang="en-US" dirty="0">
                <a:latin typeface="Times New Roman" panose="02020603050405020304" pitchFamily="18" charset="0"/>
                <a:cs typeface="Times New Roman" panose="02020603050405020304" pitchFamily="18" charset="0"/>
              </a:rPr>
              <a:t>–0.5</a:t>
            </a:r>
          </a:p>
          <a:p>
            <a:pPr marL="0" indent="0">
              <a:buNone/>
            </a:pPr>
            <a:r>
              <a:rPr lang="en-US" dirty="0">
                <a:latin typeface="Arial" panose="020B0604020202020204" pitchFamily="34" charset="0"/>
                <a:cs typeface="Arial" panose="020B0604020202020204" pitchFamily="34" charset="0"/>
              </a:rPr>
              <a:t>(5) </a:t>
            </a:r>
            <a:r>
              <a:rPr lang="en-US" dirty="0">
                <a:latin typeface="Times New Roman" panose="02020603050405020304" pitchFamily="18" charset="0"/>
                <a:cs typeface="Times New Roman" panose="02020603050405020304" pitchFamily="18" charset="0"/>
              </a:rPr>
              <a:t>–1</a:t>
            </a:r>
          </a:p>
          <a:p>
            <a:endParaRPr lang="en-US" dirty="0"/>
          </a:p>
          <a:p>
            <a:endParaRPr lang="en-SG" dirty="0"/>
          </a:p>
          <a:p>
            <a:pPr marL="457200" lvl="1" indent="0">
              <a:buNone/>
            </a:pPr>
            <a:endParaRPr lang="en-US" i="1" dirty="0">
              <a:latin typeface="Cambria Math"/>
            </a:endParaRP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735" y="38100"/>
            <a:ext cx="16192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2212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Scenario</a:t>
            </a:r>
            <a:endParaRPr lang="en-GB" dirty="0"/>
          </a:p>
        </p:txBody>
      </p:sp>
      <p:sp>
        <p:nvSpPr>
          <p:cNvPr id="4" name="Content Placeholder 3"/>
          <p:cNvSpPr>
            <a:spLocks noGrp="1"/>
          </p:cNvSpPr>
          <p:nvPr>
            <p:ph sz="quarter" idx="13"/>
          </p:nvPr>
        </p:nvSpPr>
        <p:spPr>
          <a:xfrm>
            <a:off x="665611" y="961188"/>
            <a:ext cx="4588778" cy="5134811"/>
          </a:xfrm>
          <a:prstGeom prst="rect">
            <a:avLst/>
          </a:prstGeom>
        </p:spPr>
        <p:txBody>
          <a:bodyPr/>
          <a:lstStyle/>
          <a:p>
            <a:r>
              <a:rPr lang="en-SG" sz="2000" dirty="0"/>
              <a:t>The figure on the right shows a typical water wheel which has a radius </a:t>
            </a:r>
            <a:r>
              <a:rPr lang="en-SG" sz="2000" i="1" dirty="0">
                <a:latin typeface="Times New Roman" panose="02020603050405020304" pitchFamily="18" charset="0"/>
                <a:cs typeface="Times New Roman" panose="02020603050405020304" pitchFamily="18" charset="0"/>
              </a:rPr>
              <a:t>r</a:t>
            </a:r>
            <a:r>
              <a:rPr lang="en-SG" sz="2000" baseline="-25000" dirty="0">
                <a:latin typeface="Times New Roman" panose="02020603050405020304" pitchFamily="18" charset="0"/>
                <a:cs typeface="Times New Roman" panose="02020603050405020304" pitchFamily="18" charset="0"/>
              </a:rPr>
              <a:t>1</a:t>
            </a:r>
            <a:r>
              <a:rPr lang="en-SG" sz="2000" dirty="0"/>
              <a:t>.</a:t>
            </a:r>
          </a:p>
          <a:p>
            <a:r>
              <a:rPr lang="en-SG" sz="2000" dirty="0"/>
              <a:t>Taking the </a:t>
            </a:r>
            <a:r>
              <a:rPr lang="en-SG" sz="2000" i="1" dirty="0">
                <a:latin typeface="Times New Roman" panose="02020603050405020304" pitchFamily="18" charset="0"/>
                <a:cs typeface="Times New Roman" panose="02020603050405020304" pitchFamily="18" charset="0"/>
              </a:rPr>
              <a:t>x</a:t>
            </a:r>
            <a:r>
              <a:rPr lang="en-SG" sz="2000" dirty="0"/>
              <a:t>-axis and </a:t>
            </a:r>
            <a:r>
              <a:rPr lang="en-SG" sz="2000" i="1" dirty="0">
                <a:latin typeface="Times New Roman" panose="02020603050405020304" pitchFamily="18" charset="0"/>
                <a:cs typeface="Times New Roman" panose="02020603050405020304" pitchFamily="18" charset="0"/>
              </a:rPr>
              <a:t>y</a:t>
            </a:r>
            <a:r>
              <a:rPr lang="en-SG" sz="2000" dirty="0"/>
              <a:t>-axis as the reference levels, </a:t>
            </a:r>
            <a:r>
              <a:rPr lang="en-SG" sz="2000" i="1" dirty="0">
                <a:latin typeface="Times New Roman" panose="02020603050405020304" pitchFamily="18" charset="0"/>
                <a:cs typeface="Times New Roman" panose="02020603050405020304" pitchFamily="18" charset="0"/>
              </a:rPr>
              <a:t>h</a:t>
            </a:r>
            <a:r>
              <a:rPr lang="en-SG" sz="2000" baseline="-25000" dirty="0">
                <a:latin typeface="Times New Roman" panose="02020603050405020304" pitchFamily="18" charset="0"/>
                <a:cs typeface="Times New Roman" panose="02020603050405020304" pitchFamily="18" charset="0"/>
              </a:rPr>
              <a:t>1 </a:t>
            </a:r>
            <a:r>
              <a:rPr lang="en-SG" sz="2000" dirty="0"/>
              <a:t>and </a:t>
            </a:r>
            <a:r>
              <a:rPr lang="en-SG" sz="2000" i="1" dirty="0">
                <a:latin typeface="Times New Roman" panose="02020603050405020304" pitchFamily="18" charset="0"/>
                <a:cs typeface="Times New Roman" panose="02020603050405020304" pitchFamily="18" charset="0"/>
              </a:rPr>
              <a:t>w</a:t>
            </a:r>
            <a:r>
              <a:rPr lang="en-SG" sz="2000" baseline="-25000" dirty="0">
                <a:latin typeface="Times New Roman" panose="02020603050405020304" pitchFamily="18" charset="0"/>
                <a:cs typeface="Times New Roman" panose="02020603050405020304" pitchFamily="18" charset="0"/>
              </a:rPr>
              <a:t>1 </a:t>
            </a:r>
            <a:r>
              <a:rPr lang="en-SG" sz="2000" dirty="0"/>
              <a:t>refer to the vertical and horizontal displacements of a red dot (which represents one of the buckets), respectively on the water wheel when it rotates.</a:t>
            </a:r>
          </a:p>
          <a:p>
            <a:r>
              <a:rPr lang="en-SG" sz="2000" dirty="0"/>
              <a:t>Moreover, the amount of water which can be carried by the buckets as well as the elevation which can be reached are affected by the radius, how fast it rotates and the position of the centre point of the water wheel.</a:t>
            </a:r>
          </a:p>
        </p:txBody>
      </p:sp>
      <p:grpSp>
        <p:nvGrpSpPr>
          <p:cNvPr id="6" name="Group 22"/>
          <p:cNvGrpSpPr/>
          <p:nvPr/>
        </p:nvGrpSpPr>
        <p:grpSpPr>
          <a:xfrm>
            <a:off x="4772007" y="1448921"/>
            <a:ext cx="4301640" cy="4437999"/>
            <a:chOff x="5109390" y="1448921"/>
            <a:chExt cx="4301640" cy="4437999"/>
          </a:xfrm>
        </p:grpSpPr>
        <p:grpSp>
          <p:nvGrpSpPr>
            <p:cNvPr id="10" name="Group 32"/>
            <p:cNvGrpSpPr/>
            <p:nvPr/>
          </p:nvGrpSpPr>
          <p:grpSpPr>
            <a:xfrm>
              <a:off x="5316278" y="1772120"/>
              <a:ext cx="3505200" cy="3505200"/>
              <a:chOff x="5239748" y="1752600"/>
              <a:chExt cx="3505200" cy="3505200"/>
            </a:xfrm>
          </p:grpSpPr>
          <p:sp>
            <p:nvSpPr>
              <p:cNvPr id="24" name="Oval 23"/>
              <p:cNvSpPr/>
              <p:nvPr/>
            </p:nvSpPr>
            <p:spPr>
              <a:xfrm>
                <a:off x="5239748" y="1752600"/>
                <a:ext cx="3505200" cy="3505200"/>
              </a:xfrm>
              <a:prstGeom prst="ellipse">
                <a:avLst/>
              </a:prstGeom>
              <a:solidFill>
                <a:schemeClr val="bg1">
                  <a:lumMod val="85000"/>
                </a:schemeClr>
              </a:solidFill>
              <a:ln>
                <a:solidFill>
                  <a:schemeClr val="tx1"/>
                </a:solidFill>
              </a:ln>
              <a:scene3d>
                <a:camera prst="orthographicFront">
                  <a:rot lat="0" lon="0" rev="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latin typeface="Times New Roman" panose="02020603050405020304" pitchFamily="18" charset="0"/>
                  <a:cs typeface="Times New Roman" panose="02020603050405020304" pitchFamily="18" charset="0"/>
                </a:endParaRPr>
              </a:p>
            </p:txBody>
          </p:sp>
          <p:sp>
            <p:nvSpPr>
              <p:cNvPr id="25" name="Oval 24"/>
              <p:cNvSpPr/>
              <p:nvPr/>
            </p:nvSpPr>
            <p:spPr>
              <a:xfrm flipV="1">
                <a:off x="8280148" y="2392065"/>
                <a:ext cx="76200" cy="76200"/>
              </a:xfrm>
              <a:prstGeom prst="ellipse">
                <a:avLst/>
              </a:prstGeom>
              <a:solidFill>
                <a:srgbClr val="FF0000"/>
              </a:solidFill>
              <a:ln w="6350">
                <a:solidFill>
                  <a:schemeClr val="tx1"/>
                </a:solidFill>
              </a:ln>
              <a:scene3d>
                <a:camera prst="orthographicFront">
                  <a:rot lat="0" lon="0" rev="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latin typeface="Times New Roman" panose="02020603050405020304" pitchFamily="18" charset="0"/>
                  <a:cs typeface="Times New Roman" panose="02020603050405020304" pitchFamily="18" charset="0"/>
                </a:endParaRPr>
              </a:p>
            </p:txBody>
          </p:sp>
        </p:grpSp>
        <p:sp>
          <p:nvSpPr>
            <p:cNvPr id="11" name="TextBox 10"/>
            <p:cNvSpPr txBox="1"/>
            <p:nvPr/>
          </p:nvSpPr>
          <p:spPr>
            <a:xfrm>
              <a:off x="5925878" y="5548366"/>
              <a:ext cx="1381125"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Centre point</a:t>
              </a:r>
              <a:endParaRPr lang="en-GB" sz="1600" dirty="0">
                <a:latin typeface="Arial" panose="020B0604020202020204" pitchFamily="34" charset="0"/>
                <a:cs typeface="Arial" panose="020B0604020202020204" pitchFamily="34" charset="0"/>
              </a:endParaRPr>
            </a:p>
          </p:txBody>
        </p:sp>
        <p:cxnSp>
          <p:nvCxnSpPr>
            <p:cNvPr id="12" name="Straight Arrow Connector 11"/>
            <p:cNvCxnSpPr/>
            <p:nvPr/>
          </p:nvCxnSpPr>
          <p:spPr>
            <a:xfrm rot="5400000" flipH="1" flipV="1">
              <a:off x="5792528" y="4305770"/>
              <a:ext cx="2057400" cy="571500"/>
            </a:xfrm>
            <a:prstGeom prst="straightConnector1">
              <a:avLst/>
            </a:prstGeom>
            <a:ln>
              <a:solidFill>
                <a:schemeClr val="accent6">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09390" y="3517916"/>
              <a:ext cx="3846880" cy="0"/>
            </a:xfrm>
            <a:prstGeom prst="line">
              <a:avLst/>
            </a:prstGeom>
            <a:ln cmpd="sng">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911765" y="3342935"/>
              <a:ext cx="499265"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x</a:t>
              </a:r>
              <a:endParaRPr lang="en-GB" sz="1600" i="1" baseline="-25000" dirty="0">
                <a:latin typeface="Times New Roman" panose="02020603050405020304" pitchFamily="18" charset="0"/>
                <a:cs typeface="Times New Roman" panose="02020603050405020304" pitchFamily="18" charset="0"/>
              </a:endParaRPr>
            </a:p>
          </p:txBody>
        </p:sp>
        <p:cxnSp>
          <p:nvCxnSpPr>
            <p:cNvPr id="15" name="Shape 13"/>
            <p:cNvCxnSpPr/>
            <p:nvPr/>
          </p:nvCxnSpPr>
          <p:spPr>
            <a:xfrm rot="16200000" flipV="1">
              <a:off x="8445336" y="2520926"/>
              <a:ext cx="713356" cy="379831"/>
            </a:xfrm>
            <a:prstGeom prst="curved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128593" y="3506127"/>
              <a:ext cx="3955715" cy="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70584" y="1448921"/>
              <a:ext cx="499265"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y</a:t>
              </a:r>
              <a:endParaRPr lang="en-GB" sz="1600" i="1" baseline="-25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8373815" y="3033156"/>
              <a:ext cx="499265" cy="338554"/>
            </a:xfrm>
            <a:prstGeom prst="rect">
              <a:avLst/>
            </a:prstGeom>
            <a:noFill/>
          </p:spPr>
          <p:txBody>
            <a:bodyPr wrap="square" rtlCol="0">
              <a:spAutoFit/>
            </a:bodyPr>
            <a:lstStyle/>
            <a:p>
              <a:r>
                <a:rPr lang="en-GB" sz="1600" i="1" dirty="0">
                  <a:latin typeface="Times New Roman" panose="02020603050405020304" pitchFamily="18" charset="0"/>
                  <a:cs typeface="Times New Roman" panose="02020603050405020304" pitchFamily="18" charset="0"/>
                </a:rPr>
                <a:t>h</a:t>
              </a:r>
              <a:r>
                <a:rPr lang="en-GB" sz="1600" baseline="-25000" dirty="0">
                  <a:latin typeface="Times New Roman" panose="02020603050405020304" pitchFamily="18" charset="0"/>
                  <a:cs typeface="Times New Roman" panose="02020603050405020304" pitchFamily="18" charset="0"/>
                </a:rPr>
                <a:t>1</a:t>
              </a:r>
            </a:p>
          </p:txBody>
        </p:sp>
        <p:cxnSp>
          <p:nvCxnSpPr>
            <p:cNvPr id="19" name="Straight Arrow Connector 18"/>
            <p:cNvCxnSpPr>
              <a:cxnSpLocks noChangeAspect="1"/>
            </p:cNvCxnSpPr>
            <p:nvPr/>
          </p:nvCxnSpPr>
          <p:spPr>
            <a:xfrm flipH="1">
              <a:off x="8366647" y="2472209"/>
              <a:ext cx="18280" cy="103391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101372" y="3613249"/>
              <a:ext cx="1310848"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490500" y="3570826"/>
              <a:ext cx="499265"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w</a:t>
              </a:r>
              <a:r>
                <a:rPr lang="en-US" sz="1600" baseline="-25000" dirty="0">
                  <a:latin typeface="Times New Roman" panose="02020603050405020304" pitchFamily="18" charset="0"/>
                  <a:cs typeface="Times New Roman" panose="02020603050405020304" pitchFamily="18" charset="0"/>
                </a:rPr>
                <a:t>1</a:t>
              </a:r>
              <a:endParaRPr lang="en-GB" sz="1600" baseline="-25000" dirty="0">
                <a:latin typeface="Times New Roman" panose="02020603050405020304" pitchFamily="18" charset="0"/>
                <a:cs typeface="Times New Roman" panose="02020603050405020304" pitchFamily="18" charset="0"/>
              </a:endParaRPr>
            </a:p>
          </p:txBody>
        </p:sp>
        <p:cxnSp>
          <p:nvCxnSpPr>
            <p:cNvPr id="22" name="Straight Arrow Connector 21"/>
            <p:cNvCxnSpPr>
              <a:endCxn id="25" idx="1"/>
            </p:cNvCxnSpPr>
            <p:nvPr/>
          </p:nvCxnSpPr>
          <p:spPr>
            <a:xfrm flipV="1">
              <a:off x="7106978" y="2476626"/>
              <a:ext cx="1260859" cy="104129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05995" y="2507280"/>
              <a:ext cx="499265"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r</a:t>
              </a:r>
              <a:r>
                <a:rPr lang="en-US" sz="1600" baseline="-25000" dirty="0">
                  <a:latin typeface="Times New Roman" panose="02020603050405020304" pitchFamily="18" charset="0"/>
                  <a:cs typeface="Times New Roman" panose="02020603050405020304" pitchFamily="18" charset="0"/>
                </a:rPr>
                <a:t>1</a:t>
              </a:r>
              <a:endParaRPr lang="en-GB" sz="1600" baseline="-25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7719499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2890" y="274638"/>
            <a:ext cx="6913380" cy="814724"/>
          </a:xfrm>
          <a:prstGeom prst="rect">
            <a:avLst/>
          </a:prstGeom>
        </p:spPr>
        <p:txBody>
          <a:bodyPr/>
          <a:lstStyle/>
          <a:p>
            <a:pPr algn="l"/>
            <a:r>
              <a:rPr lang="en-US" sz="3200" dirty="0"/>
              <a:t>One-minute write</a:t>
            </a:r>
            <a:endParaRPr lang="en-GB" sz="3200" dirty="0"/>
          </a:p>
        </p:txBody>
      </p:sp>
      <p:sp>
        <p:nvSpPr>
          <p:cNvPr id="3" name="Content Placeholder 2"/>
          <p:cNvSpPr>
            <a:spLocks noGrp="1"/>
          </p:cNvSpPr>
          <p:nvPr>
            <p:ph idx="4294967295"/>
          </p:nvPr>
        </p:nvSpPr>
        <p:spPr>
          <a:xfrm>
            <a:off x="592890" y="1089362"/>
            <a:ext cx="8171738" cy="5260638"/>
          </a:xfrm>
          <a:prstGeom prst="rect">
            <a:avLst/>
          </a:prstGeom>
        </p:spPr>
        <p:txBody>
          <a:bodyPr/>
          <a:lstStyle/>
          <a:p>
            <a:r>
              <a:rPr lang="en-SG" sz="2400" dirty="0"/>
              <a:t>Please stop what you are doing and produce a written response to either of the following in only one minute: </a:t>
            </a:r>
          </a:p>
          <a:p>
            <a:pPr marL="0" indent="0">
              <a:buNone/>
            </a:pPr>
            <a:endParaRPr lang="en-SG" sz="2400" dirty="0"/>
          </a:p>
          <a:p>
            <a:pPr>
              <a:buFont typeface="Wingdings" pitchFamily="2" charset="2"/>
              <a:buChar char="q"/>
            </a:pPr>
            <a:r>
              <a:rPr lang="en-SG" sz="2400" dirty="0"/>
              <a:t>Identify what is the key learning concepts from the seminar, </a:t>
            </a:r>
            <a:r>
              <a:rPr lang="en-SG" sz="2400" u="sng" dirty="0"/>
              <a:t>or</a:t>
            </a:r>
            <a:r>
              <a:rPr lang="en-SG" sz="2400" dirty="0"/>
              <a:t> </a:t>
            </a:r>
          </a:p>
          <a:p>
            <a:pPr>
              <a:buFont typeface="Wingdings" pitchFamily="2" charset="2"/>
              <a:buChar char="q"/>
            </a:pPr>
            <a:r>
              <a:rPr lang="en-SG" sz="2400" dirty="0"/>
              <a:t>Write down a question with respect to the concepts learnt so far. </a:t>
            </a:r>
          </a:p>
          <a:p>
            <a:pPr>
              <a:buFont typeface="Wingdings" pitchFamily="2" charset="2"/>
              <a:buChar char="q"/>
            </a:pPr>
            <a:r>
              <a:rPr lang="en-SG" sz="2400" dirty="0"/>
              <a:t>Link:</a:t>
            </a:r>
          </a:p>
          <a:p>
            <a:endParaRPr lang="en-SG" sz="2400" dirty="0"/>
          </a:p>
          <a:p>
            <a:pPr lvl="0"/>
            <a:endParaRPr lang="en-SG" sz="2400" dirty="0"/>
          </a:p>
          <a:p>
            <a:endParaRPr lang="en-SG" sz="2400" dirty="0"/>
          </a:p>
          <a:p>
            <a:endParaRPr lang="en-GB" sz="2400" dirty="0"/>
          </a:p>
          <a:p>
            <a:pPr marL="0" lvl="0" indent="0">
              <a:spcBef>
                <a:spcPct val="0"/>
              </a:spcBef>
              <a:buNone/>
            </a:pPr>
            <a:endParaRPr lang="en-GB" sz="2400" dirty="0"/>
          </a:p>
          <a:p>
            <a:pPr>
              <a:spcBef>
                <a:spcPct val="0"/>
              </a:spcBef>
              <a:buNone/>
            </a:pPr>
            <a:endParaRPr lang="en-US" altLang="zh-SG" sz="2400" dirty="0">
              <a:ea typeface="宋体" pitchFamily="2" charset="-122"/>
            </a:endParaRPr>
          </a:p>
          <a:p>
            <a:pPr>
              <a:spcBef>
                <a:spcPct val="0"/>
              </a:spcBef>
            </a:pPr>
            <a:endParaRPr lang="en-US" altLang="zh-SG" sz="2400" dirty="0">
              <a:ea typeface="宋体" pitchFamily="2" charset="-122"/>
            </a:endParaRPr>
          </a:p>
        </p:txBody>
      </p:sp>
      <p:sp>
        <p:nvSpPr>
          <p:cNvPr id="5" name="Slide Number Placeholder 4"/>
          <p:cNvSpPr>
            <a:spLocks noGrp="1"/>
          </p:cNvSpPr>
          <p:nvPr>
            <p:ph type="sldNum" sz="quarter" idx="12"/>
          </p:nvPr>
        </p:nvSpPr>
        <p:spPr/>
        <p:txBody>
          <a:bodyPr/>
          <a:lstStyle/>
          <a:p>
            <a:fld id="{6767FADE-2612-3649-B495-F644A23F288B}" type="slidenum">
              <a:rPr lang="en-US" smtClean="0"/>
              <a:pPr/>
              <a:t>40</a:t>
            </a:fld>
            <a:endParaRPr lang="en-US"/>
          </a:p>
        </p:txBody>
      </p:sp>
      <p:sp>
        <p:nvSpPr>
          <p:cNvPr id="4" name="Rectangle 3"/>
          <p:cNvSpPr/>
          <p:nvPr/>
        </p:nvSpPr>
        <p:spPr>
          <a:xfrm>
            <a:off x="1132764" y="4449170"/>
            <a:ext cx="7014949" cy="170597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78718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endParaRPr lang="en-SG" dirty="0"/>
          </a:p>
        </p:txBody>
      </p:sp>
      <p:sp>
        <p:nvSpPr>
          <p:cNvPr id="4" name="Content Placeholder 3"/>
          <p:cNvSpPr>
            <a:spLocks noGrp="1"/>
          </p:cNvSpPr>
          <p:nvPr>
            <p:ph sz="quarter" idx="13"/>
          </p:nvPr>
        </p:nvSpPr>
        <p:spPr/>
        <p:txBody>
          <a:bodyPr/>
          <a:lstStyle/>
          <a:p>
            <a:r>
              <a:rPr lang="en-US" dirty="0"/>
              <a:t>State the periodic and algebraic properties of trigonometric (Sine and Cosine) functions in the context of a unit-circle.</a:t>
            </a:r>
            <a:endParaRPr lang="en-GB" sz="3200" b="1" dirty="0"/>
          </a:p>
          <a:p>
            <a:r>
              <a:rPr lang="en-US" dirty="0"/>
              <a:t>Solve problems using trigonometric ratios and identities.</a:t>
            </a:r>
            <a:endParaRPr lang="en-GB" sz="3200" b="1" dirty="0"/>
          </a:p>
          <a:p>
            <a:r>
              <a:rPr lang="en-US" dirty="0"/>
              <a:t>Model real-world applications using trigonometric functions (e.g. simple pendulum, waterwheel, estimation of large distances, etc.). </a:t>
            </a:r>
            <a:endParaRPr lang="en-GB" sz="3200" b="1" dirty="0"/>
          </a:p>
          <a:p>
            <a:r>
              <a:rPr lang="en-US" dirty="0"/>
              <a:t>Solve real-world problems involving trigonometric functions using trigonometric ratio and identities (e.g. solving of right-angle triangles, harmonic oscillation, etc.).</a:t>
            </a:r>
            <a:endParaRPr lang="en-GB" sz="3200" b="1" dirty="0"/>
          </a:p>
          <a:p>
            <a:endParaRPr lang="en-US" dirty="0"/>
          </a:p>
          <a:p>
            <a:endParaRPr lang="en-SG" dirty="0"/>
          </a:p>
          <a:p>
            <a:pPr marL="457200" lvl="1" indent="0">
              <a:buNone/>
            </a:pPr>
            <a:endParaRPr lang="en-US" i="1" dirty="0">
              <a:latin typeface="Cambria Math"/>
            </a:endParaRPr>
          </a:p>
        </p:txBody>
      </p:sp>
    </p:spTree>
    <p:extLst>
      <p:ext uri="{BB962C8B-B14F-4D97-AF65-F5344CB8AC3E}">
        <p14:creationId xmlns:p14="http://schemas.microsoft.com/office/powerpoint/2010/main" val="34797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p:nvPr/>
        </p:nvPicPr>
        <p:blipFill>
          <a:blip r:embed="rId2" cstate="print"/>
          <a:srcRect l="51282" t="36867" r="17756" b="23133"/>
          <a:stretch>
            <a:fillRect/>
          </a:stretch>
        </p:blipFill>
        <p:spPr bwMode="auto">
          <a:xfrm>
            <a:off x="6018662" y="1922798"/>
            <a:ext cx="3049843" cy="2917565"/>
          </a:xfrm>
          <a:prstGeom prst="rect">
            <a:avLst/>
          </a:prstGeom>
          <a:noFill/>
          <a:ln w="9525">
            <a:noFill/>
            <a:miter lim="800000"/>
            <a:headEnd/>
            <a:tailEnd/>
          </a:ln>
        </p:spPr>
      </p:pic>
      <p:sp>
        <p:nvSpPr>
          <p:cNvPr id="5" name="Title 4"/>
          <p:cNvSpPr>
            <a:spLocks noGrp="1"/>
          </p:cNvSpPr>
          <p:nvPr>
            <p:ph type="title"/>
          </p:nvPr>
        </p:nvSpPr>
        <p:spPr/>
        <p:txBody>
          <a:bodyPr/>
          <a:lstStyle/>
          <a:p>
            <a:r>
              <a:rPr lang="en-SG" dirty="0"/>
              <a:t>Scenario</a:t>
            </a:r>
            <a:endParaRPr lang="en-GB" dirty="0"/>
          </a:p>
        </p:txBody>
      </p:sp>
      <p:sp>
        <p:nvSpPr>
          <p:cNvPr id="4" name="Content Placeholder 3"/>
          <p:cNvSpPr>
            <a:spLocks noGrp="1"/>
          </p:cNvSpPr>
          <p:nvPr>
            <p:ph sz="quarter" idx="13"/>
          </p:nvPr>
        </p:nvSpPr>
        <p:spPr>
          <a:xfrm>
            <a:off x="665609" y="961188"/>
            <a:ext cx="5762487" cy="5134811"/>
          </a:xfrm>
          <a:prstGeom prst="rect">
            <a:avLst/>
          </a:prstGeom>
        </p:spPr>
        <p:txBody>
          <a:bodyPr/>
          <a:lstStyle/>
          <a:p>
            <a:pPr marL="0" indent="0">
              <a:buNone/>
            </a:pPr>
            <a:r>
              <a:rPr lang="en-SG" sz="2000" dirty="0"/>
              <a:t>You are required to :</a:t>
            </a:r>
          </a:p>
          <a:p>
            <a:r>
              <a:rPr lang="en-SG" sz="2000" dirty="0"/>
              <a:t>Plot the behaviour of the vertical and horizontal displacements, </a:t>
            </a:r>
            <a:r>
              <a:rPr lang="en-SG" sz="2000" i="1" dirty="0">
                <a:latin typeface="Times New Roman" panose="02020603050405020304" pitchFamily="18" charset="0"/>
                <a:cs typeface="Times New Roman" panose="02020603050405020304" pitchFamily="18" charset="0"/>
              </a:rPr>
              <a:t>h</a:t>
            </a:r>
            <a:r>
              <a:rPr lang="en-SG" sz="2000" baseline="-25000" dirty="0">
                <a:latin typeface="Times New Roman" panose="02020603050405020304" pitchFamily="18" charset="0"/>
                <a:cs typeface="Times New Roman" panose="02020603050405020304" pitchFamily="18" charset="0"/>
              </a:rPr>
              <a:t>1 </a:t>
            </a:r>
            <a:r>
              <a:rPr lang="en-SG" sz="2000" dirty="0"/>
              <a:t>and </a:t>
            </a:r>
            <a:r>
              <a:rPr lang="en-SG" sz="2000" i="1" dirty="0">
                <a:latin typeface="Times New Roman" panose="02020603050405020304" pitchFamily="18" charset="0"/>
                <a:cs typeface="Times New Roman" panose="02020603050405020304" pitchFamily="18" charset="0"/>
              </a:rPr>
              <a:t>w</a:t>
            </a:r>
            <a:r>
              <a:rPr lang="en-SG" sz="2000" baseline="-25000" dirty="0">
                <a:latin typeface="Times New Roman" panose="02020603050405020304" pitchFamily="18" charset="0"/>
                <a:cs typeface="Times New Roman" panose="02020603050405020304" pitchFamily="18" charset="0"/>
              </a:rPr>
              <a:t>1</a:t>
            </a:r>
            <a:r>
              <a:rPr lang="en-SG" sz="2000" dirty="0"/>
              <a:t>, when the water wheel rotates.</a:t>
            </a:r>
          </a:p>
          <a:p>
            <a:r>
              <a:rPr lang="en-SG" sz="2000" dirty="0"/>
              <a:t>Analyse how the vertical and horizontal displacements of the red dot are affected when:</a:t>
            </a:r>
          </a:p>
          <a:p>
            <a:pPr lvl="1"/>
            <a:r>
              <a:rPr lang="en-SG" sz="2000" dirty="0">
                <a:solidFill>
                  <a:srgbClr val="0309F3"/>
                </a:solidFill>
              </a:rPr>
              <a:t>The radius of the water wheel changes</a:t>
            </a:r>
          </a:p>
          <a:p>
            <a:pPr lvl="1"/>
            <a:r>
              <a:rPr lang="en-SG" sz="2000" dirty="0">
                <a:solidFill>
                  <a:srgbClr val="0309F3"/>
                </a:solidFill>
              </a:rPr>
              <a:t>The rotating speed of the water wheel changes </a:t>
            </a:r>
          </a:p>
          <a:p>
            <a:pPr lvl="1"/>
            <a:r>
              <a:rPr lang="en-SG" sz="2000" dirty="0">
                <a:solidFill>
                  <a:srgbClr val="0309F3"/>
                </a:solidFill>
              </a:rPr>
              <a:t>The centre point is shifted up by </a:t>
            </a:r>
            <a:r>
              <a:rPr lang="en-SG" sz="2000" i="1" dirty="0">
                <a:solidFill>
                  <a:srgbClr val="0309F3"/>
                </a:solidFill>
                <a:latin typeface="Times New Roman" panose="02020603050405020304" pitchFamily="18" charset="0"/>
                <a:cs typeface="Times New Roman" panose="02020603050405020304" pitchFamily="18" charset="0"/>
              </a:rPr>
              <a:t>c </a:t>
            </a:r>
            <a:r>
              <a:rPr lang="en-SG" sz="2000" dirty="0">
                <a:solidFill>
                  <a:srgbClr val="0309F3"/>
                </a:solidFill>
              </a:rPr>
              <a:t>units from the original reference level</a:t>
            </a:r>
          </a:p>
          <a:p>
            <a:r>
              <a:rPr lang="en-SG" sz="2000" dirty="0"/>
              <a:t>In the figure on the right, a green dot rotates at twice the speed of the red dot, along a circle of radius half that of the circle of rotation of the red dot. Determine the angles at which the dots would have the same vertical or horizontal displacements.</a:t>
            </a:r>
          </a:p>
          <a:p>
            <a:endParaRPr lang="en-SG" sz="2000" dirty="0"/>
          </a:p>
        </p:txBody>
      </p:sp>
    </p:spTree>
    <p:extLst>
      <p:ext uri="{BB962C8B-B14F-4D97-AF65-F5344CB8AC3E}">
        <p14:creationId xmlns:p14="http://schemas.microsoft.com/office/powerpoint/2010/main" val="3015850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Definition Template</a:t>
            </a:r>
            <a:endParaRPr lang="en-SG" dirty="0"/>
          </a:p>
        </p:txBody>
      </p:sp>
      <p:sp>
        <p:nvSpPr>
          <p:cNvPr id="3" name="Content Placeholder 2"/>
          <p:cNvSpPr>
            <a:spLocks noGrp="1"/>
          </p:cNvSpPr>
          <p:nvPr>
            <p:ph sz="quarter" idx="13"/>
          </p:nvPr>
        </p:nvSpPr>
        <p:spPr/>
        <p:txBody>
          <a:bodyPr/>
          <a:lstStyle/>
          <a:p>
            <a:r>
              <a:rPr lang="en-US" dirty="0"/>
              <a:t>What do we know?</a:t>
            </a:r>
          </a:p>
          <a:p>
            <a:endParaRPr lang="en-US" dirty="0"/>
          </a:p>
          <a:p>
            <a:endParaRPr lang="en-US" dirty="0"/>
          </a:p>
          <a:p>
            <a:endParaRPr lang="en-US" dirty="0"/>
          </a:p>
          <a:p>
            <a:r>
              <a:rPr lang="en-US" dirty="0"/>
              <a:t>What do we not know?</a:t>
            </a:r>
          </a:p>
          <a:p>
            <a:pPr marL="742950" lvl="2" indent="-342900"/>
            <a:endParaRPr lang="en-SG" dirty="0"/>
          </a:p>
          <a:p>
            <a:endParaRPr lang="en-SG" dirty="0"/>
          </a:p>
          <a:p>
            <a:endParaRPr lang="en-SG" dirty="0"/>
          </a:p>
          <a:p>
            <a:r>
              <a:rPr lang="en-US" dirty="0"/>
              <a:t>What do we need to find out?</a:t>
            </a:r>
          </a:p>
          <a:p>
            <a:pPr lvl="1"/>
            <a:endParaRPr lang="en-US" dirty="0"/>
          </a:p>
          <a:p>
            <a:pPr marL="457200" lvl="1" indent="0">
              <a:buNone/>
            </a:pPr>
            <a:endParaRPr lang="en-SG" dirty="0"/>
          </a:p>
        </p:txBody>
      </p:sp>
    </p:spTree>
    <p:extLst>
      <p:ext uri="{BB962C8B-B14F-4D97-AF65-F5344CB8AC3E}">
        <p14:creationId xmlns:p14="http://schemas.microsoft.com/office/powerpoint/2010/main" val="3351541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275890947"/>
              </p:ext>
            </p:extLst>
          </p:nvPr>
        </p:nvGraphicFramePr>
        <p:xfrm>
          <a:off x="525440" y="1889459"/>
          <a:ext cx="8008961" cy="4517571"/>
        </p:xfrm>
        <a:graphic>
          <a:graphicData uri="http://schemas.openxmlformats.org/drawingml/2006/table">
            <a:tbl>
              <a:tblPr firstRow="1" bandRow="1">
                <a:tableStyleId>{5940675A-B579-460E-94D1-54222C63F5DA}</a:tableStyleId>
              </a:tblPr>
              <a:tblGrid>
                <a:gridCol w="743689">
                  <a:extLst>
                    <a:ext uri="{9D8B030D-6E8A-4147-A177-3AD203B41FA5}">
                      <a16:colId xmlns:a16="http://schemas.microsoft.com/office/drawing/2014/main" val="20000"/>
                    </a:ext>
                  </a:extLst>
                </a:gridCol>
                <a:gridCol w="5506914">
                  <a:extLst>
                    <a:ext uri="{9D8B030D-6E8A-4147-A177-3AD203B41FA5}">
                      <a16:colId xmlns:a16="http://schemas.microsoft.com/office/drawing/2014/main" val="20001"/>
                    </a:ext>
                  </a:extLst>
                </a:gridCol>
                <a:gridCol w="1758358">
                  <a:extLst>
                    <a:ext uri="{9D8B030D-6E8A-4147-A177-3AD203B41FA5}">
                      <a16:colId xmlns:a16="http://schemas.microsoft.com/office/drawing/2014/main" val="20002"/>
                    </a:ext>
                  </a:extLst>
                </a:gridCol>
              </a:tblGrid>
              <a:tr h="438331">
                <a:tc>
                  <a:txBody>
                    <a:bodyPr/>
                    <a:lstStyle/>
                    <a:p>
                      <a:r>
                        <a:rPr lang="en-US" sz="1600" dirty="0">
                          <a:solidFill>
                            <a:schemeClr val="bg1"/>
                          </a:solidFill>
                          <a:latin typeface="Arial" panose="020B0604020202020204" pitchFamily="34" charset="0"/>
                          <a:cs typeface="Arial" panose="020B0604020202020204" pitchFamily="34" charset="0"/>
                        </a:rPr>
                        <a:t>S/N</a:t>
                      </a:r>
                      <a:endParaRPr lang="en-SG" sz="1600" dirty="0">
                        <a:solidFill>
                          <a:schemeClr val="bg1"/>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600" dirty="0">
                          <a:solidFill>
                            <a:schemeClr val="bg1"/>
                          </a:solidFill>
                          <a:latin typeface="Arial" panose="020B0604020202020204" pitchFamily="34" charset="0"/>
                          <a:cs typeface="Arial" panose="020B0604020202020204" pitchFamily="34" charset="0"/>
                        </a:rPr>
                        <a:t>Concepts</a:t>
                      </a:r>
                      <a:endParaRPr lang="en-SG" sz="1600" dirty="0">
                        <a:solidFill>
                          <a:schemeClr val="bg1"/>
                        </a:solidFill>
                        <a:latin typeface="Arial" panose="020B0604020202020204" pitchFamily="34" charset="0"/>
                        <a:cs typeface="Arial" panose="020B0604020202020204" pitchFamily="34" charset="0"/>
                      </a:endParaRPr>
                    </a:p>
                  </a:txBody>
                  <a:tcPr>
                    <a:solidFill>
                      <a:schemeClr val="tx1"/>
                    </a:solidFill>
                  </a:tcPr>
                </a:tc>
                <a:tc>
                  <a:txBody>
                    <a:bodyPr/>
                    <a:lstStyle/>
                    <a:p>
                      <a:pPr algn="ctr"/>
                      <a:r>
                        <a:rPr lang="en-US" sz="1600" dirty="0">
                          <a:solidFill>
                            <a:schemeClr val="bg1"/>
                          </a:solidFill>
                          <a:latin typeface="Arial" panose="020B0604020202020204" pitchFamily="34" charset="0"/>
                          <a:cs typeface="Arial" panose="020B0604020202020204" pitchFamily="34" charset="0"/>
                        </a:rPr>
                        <a:t>Slide Number</a:t>
                      </a:r>
                      <a:endParaRPr lang="en-SG" sz="1600" b="0" dirty="0">
                        <a:solidFill>
                          <a:schemeClr val="bg1"/>
                        </a:solidFill>
                        <a:latin typeface="Arial" panose="020B0604020202020204" pitchFamily="34" charset="0"/>
                        <a:cs typeface="Arial" panose="020B0604020202020204" pitchFamily="34" charset="0"/>
                      </a:endParaRPr>
                    </a:p>
                  </a:txBody>
                  <a:tcPr>
                    <a:solidFill>
                      <a:schemeClr val="tx1"/>
                    </a:solidFill>
                  </a:tcPr>
                </a:tc>
                <a:extLst>
                  <a:ext uri="{0D108BD9-81ED-4DB2-BD59-A6C34878D82A}">
                    <a16:rowId xmlns:a16="http://schemas.microsoft.com/office/drawing/2014/main" val="10000"/>
                  </a:ext>
                </a:extLst>
              </a:tr>
              <a:tr h="370840">
                <a:tc>
                  <a:txBody>
                    <a:bodyPr/>
                    <a:lstStyle/>
                    <a:p>
                      <a:r>
                        <a:rPr lang="en-US" sz="1600" dirty="0">
                          <a:latin typeface="Arial" panose="020B0604020202020204" pitchFamily="34" charset="0"/>
                          <a:cs typeface="Arial" panose="020B0604020202020204" pitchFamily="34" charset="0"/>
                        </a:rPr>
                        <a:t>1</a:t>
                      </a:r>
                      <a:endParaRPr lang="en-SG" sz="1600" b="1" dirty="0">
                        <a:latin typeface="Arial" panose="020B0604020202020204" pitchFamily="34" charset="0"/>
                        <a:cs typeface="Arial" panose="020B0604020202020204" pitchFamily="34" charset="0"/>
                      </a:endParaRPr>
                    </a:p>
                  </a:txBody>
                  <a:tcPr/>
                </a:tc>
                <a:tc>
                  <a:txBody>
                    <a:bodyPr/>
                    <a:lstStyle/>
                    <a:p>
                      <a:r>
                        <a:rPr lang="en-US" sz="1600" b="1" dirty="0">
                          <a:latin typeface="Arial" panose="020B0604020202020204" pitchFamily="34" charset="0"/>
                          <a:cs typeface="Arial" panose="020B0604020202020204" pitchFamily="34" charset="0"/>
                        </a:rPr>
                        <a:t>Trigonometric properties </a:t>
                      </a:r>
                      <a:endParaRPr lang="en-SG" sz="1600" b="1" dirty="0">
                        <a:latin typeface="Arial" panose="020B0604020202020204" pitchFamily="34" charset="0"/>
                        <a:cs typeface="Arial" panose="020B0604020202020204" pitchFamily="34" charset="0"/>
                      </a:endParaRPr>
                    </a:p>
                  </a:txBody>
                  <a:tcPr/>
                </a:tc>
                <a:tc>
                  <a:txBody>
                    <a:bodyPr/>
                    <a:lstStyle/>
                    <a:p>
                      <a:pPr algn="ctr"/>
                      <a:r>
                        <a:rPr lang="en-US" sz="1600" b="0" dirty="0">
                          <a:latin typeface="Arial" panose="020B0604020202020204" pitchFamily="34" charset="0"/>
                          <a:cs typeface="Arial" panose="020B0604020202020204" pitchFamily="34" charset="0"/>
                        </a:rPr>
                        <a:t>8-9</a:t>
                      </a:r>
                      <a:endParaRPr lang="en-SG" sz="16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370840">
                <a:tc>
                  <a:txBody>
                    <a:bodyPr/>
                    <a:lstStyle/>
                    <a:p>
                      <a:r>
                        <a:rPr lang="en-US" sz="1600" dirty="0">
                          <a:latin typeface="Arial" panose="020B0604020202020204" pitchFamily="34" charset="0"/>
                          <a:cs typeface="Arial" panose="020B0604020202020204" pitchFamily="34" charset="0"/>
                        </a:rPr>
                        <a:t>2 </a:t>
                      </a:r>
                      <a:endParaRPr lang="en-SG" sz="1600" b="1" dirty="0">
                        <a:latin typeface="Arial" panose="020B0604020202020204" pitchFamily="34" charset="0"/>
                        <a:cs typeface="Arial" panose="020B0604020202020204" pitchFamily="34" charset="0"/>
                      </a:endParaRPr>
                    </a:p>
                  </a:txBody>
                  <a:tcPr/>
                </a:tc>
                <a:tc>
                  <a:txBody>
                    <a:bodyPr/>
                    <a:lstStyle/>
                    <a:p>
                      <a:r>
                        <a:rPr lang="en-US" sz="1600" b="1" dirty="0">
                          <a:latin typeface="Arial" panose="020B0604020202020204" pitchFamily="34" charset="0"/>
                          <a:cs typeface="Arial" panose="020B0604020202020204" pitchFamily="34" charset="0"/>
                        </a:rPr>
                        <a:t>Graphs</a:t>
                      </a:r>
                      <a:endParaRPr lang="en-SG" sz="1600" b="1" dirty="0">
                        <a:latin typeface="Arial" panose="020B0604020202020204" pitchFamily="34" charset="0"/>
                        <a:cs typeface="Arial" panose="020B0604020202020204" pitchFamily="34" charset="0"/>
                      </a:endParaRPr>
                    </a:p>
                  </a:txBody>
                  <a:tcPr/>
                </a:tc>
                <a:tc>
                  <a:txBody>
                    <a:bodyPr/>
                    <a:lstStyle/>
                    <a:p>
                      <a:pPr algn="ctr"/>
                      <a:endParaRPr lang="en-SG" sz="16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370840">
                <a:tc>
                  <a:txBody>
                    <a:bodyPr/>
                    <a:lstStyle/>
                    <a:p>
                      <a:r>
                        <a:rPr lang="en-SG" sz="1600" b="0" dirty="0">
                          <a:latin typeface="Arial" panose="020B0604020202020204" pitchFamily="34" charset="0"/>
                          <a:cs typeface="Arial" panose="020B0604020202020204" pitchFamily="34" charset="0"/>
                        </a:rPr>
                        <a:t>i</a:t>
                      </a:r>
                    </a:p>
                  </a:txBody>
                  <a:tcPr/>
                </a:tc>
                <a:tc>
                  <a:txBody>
                    <a:bodyPr/>
                    <a:lstStyle/>
                    <a:p>
                      <a:r>
                        <a:rPr lang="en-SG" sz="1600" b="0" dirty="0">
                          <a:latin typeface="Arial" panose="020B0604020202020204" pitchFamily="34" charset="0"/>
                          <a:cs typeface="Arial" panose="020B0604020202020204" pitchFamily="34" charset="0"/>
                        </a:rPr>
                        <a:t>Basic Sine Graph</a:t>
                      </a:r>
                    </a:p>
                  </a:txBody>
                  <a:tcPr/>
                </a:tc>
                <a:tc>
                  <a:txBody>
                    <a:bodyPr/>
                    <a:lstStyle/>
                    <a:p>
                      <a:pPr algn="ctr"/>
                      <a:r>
                        <a:rPr lang="en-SG" sz="1600" b="0" dirty="0">
                          <a:latin typeface="Arial" panose="020B0604020202020204" pitchFamily="34" charset="0"/>
                          <a:cs typeface="Arial" panose="020B0604020202020204" pitchFamily="34" charset="0"/>
                        </a:rPr>
                        <a:t>10-17</a:t>
                      </a:r>
                    </a:p>
                  </a:txBody>
                  <a:tcPr/>
                </a:tc>
                <a:extLst>
                  <a:ext uri="{0D108BD9-81ED-4DB2-BD59-A6C34878D82A}">
                    <a16:rowId xmlns:a16="http://schemas.microsoft.com/office/drawing/2014/main" val="10003"/>
                  </a:ext>
                </a:extLst>
              </a:tr>
              <a:tr h="370840">
                <a:tc>
                  <a:txBody>
                    <a:bodyPr/>
                    <a:lstStyle/>
                    <a:p>
                      <a:r>
                        <a:rPr lang="en-US" sz="1600" b="0" dirty="0">
                          <a:latin typeface="Arial" panose="020B0604020202020204" pitchFamily="34" charset="0"/>
                          <a:cs typeface="Arial" panose="020B0604020202020204" pitchFamily="34" charset="0"/>
                        </a:rPr>
                        <a:t>ii.</a:t>
                      </a:r>
                      <a:endParaRPr lang="en-SG" sz="1600" b="1" dirty="0">
                        <a:latin typeface="Arial" panose="020B0604020202020204" pitchFamily="34" charset="0"/>
                        <a:cs typeface="Arial" panose="020B0604020202020204" pitchFamily="34" charset="0"/>
                      </a:endParaRPr>
                    </a:p>
                  </a:txBody>
                  <a:tcPr/>
                </a:tc>
                <a:tc>
                  <a:txBody>
                    <a:bodyPr/>
                    <a:lstStyle/>
                    <a:p>
                      <a:r>
                        <a:rPr lang="en-US" sz="1600" b="0" dirty="0">
                          <a:latin typeface="Arial" panose="020B0604020202020204" pitchFamily="34" charset="0"/>
                          <a:cs typeface="Arial" panose="020B0604020202020204" pitchFamily="34" charset="0"/>
                        </a:rPr>
                        <a:t>General Sine Graph</a:t>
                      </a:r>
                      <a:endParaRPr lang="en-SG" sz="1600" b="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18-20</a:t>
                      </a:r>
                      <a:endParaRPr lang="en-SG" sz="16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370840">
                <a:tc>
                  <a:txBody>
                    <a:bodyPr/>
                    <a:lstStyle/>
                    <a:p>
                      <a:r>
                        <a:rPr lang="en-US" sz="1600" dirty="0">
                          <a:latin typeface="Arial" panose="020B0604020202020204" pitchFamily="34" charset="0"/>
                          <a:cs typeface="Arial" panose="020B0604020202020204" pitchFamily="34" charset="0"/>
                        </a:rPr>
                        <a:t>iii</a:t>
                      </a:r>
                      <a:endParaRPr lang="en-SG" sz="1600" b="1" dirty="0">
                        <a:latin typeface="Arial" panose="020B0604020202020204" pitchFamily="34" charset="0"/>
                        <a:cs typeface="Arial" panose="020B0604020202020204" pitchFamily="34" charset="0"/>
                      </a:endParaRPr>
                    </a:p>
                  </a:txBody>
                  <a:tcPr/>
                </a:tc>
                <a:tc>
                  <a:txBody>
                    <a:bodyPr/>
                    <a:lstStyle/>
                    <a:p>
                      <a:r>
                        <a:rPr lang="en-US" sz="1600" b="0" dirty="0">
                          <a:latin typeface="Arial" panose="020B0604020202020204" pitchFamily="34" charset="0"/>
                          <a:cs typeface="Arial" panose="020B0604020202020204" pitchFamily="34" charset="0"/>
                        </a:rPr>
                        <a:t>Basic Cosine Graph</a:t>
                      </a:r>
                      <a:endParaRPr lang="en-SG" sz="1600" b="0" dirty="0">
                        <a:latin typeface="Arial" panose="020B0604020202020204" pitchFamily="34" charset="0"/>
                        <a:cs typeface="Arial" panose="020B0604020202020204" pitchFamily="34" charset="0"/>
                      </a:endParaRPr>
                    </a:p>
                  </a:txBody>
                  <a:tcPr/>
                </a:tc>
                <a:tc>
                  <a:txBody>
                    <a:bodyPr/>
                    <a:lstStyle/>
                    <a:p>
                      <a:pPr algn="ctr"/>
                      <a:r>
                        <a:rPr lang="en-SG" sz="1600" b="0" dirty="0">
                          <a:latin typeface="Arial" panose="020B0604020202020204" pitchFamily="34" charset="0"/>
                          <a:cs typeface="Arial" panose="020B0604020202020204" pitchFamily="34" charset="0"/>
                        </a:rPr>
                        <a:t>21</a:t>
                      </a:r>
                    </a:p>
                  </a:txBody>
                  <a:tcPr/>
                </a:tc>
                <a:extLst>
                  <a:ext uri="{0D108BD9-81ED-4DB2-BD59-A6C34878D82A}">
                    <a16:rowId xmlns:a16="http://schemas.microsoft.com/office/drawing/2014/main" val="10005"/>
                  </a:ext>
                </a:extLst>
              </a:tr>
              <a:tr h="370840">
                <a:tc>
                  <a:txBody>
                    <a:bodyPr/>
                    <a:lstStyle/>
                    <a:p>
                      <a:r>
                        <a:rPr lang="en-US" sz="1600" dirty="0">
                          <a:latin typeface="Arial" panose="020B0604020202020204" pitchFamily="34" charset="0"/>
                          <a:cs typeface="Arial" panose="020B0604020202020204" pitchFamily="34" charset="0"/>
                        </a:rPr>
                        <a:t>iv</a:t>
                      </a:r>
                      <a:endParaRPr lang="en-SG" sz="1600" dirty="0">
                        <a:latin typeface="Arial" panose="020B0604020202020204" pitchFamily="34" charset="0"/>
                        <a:cs typeface="Arial" panose="020B0604020202020204" pitchFamily="34" charset="0"/>
                      </a:endParaRPr>
                    </a:p>
                  </a:txBody>
                  <a:tcPr/>
                </a:tc>
                <a:tc>
                  <a:txBody>
                    <a:bodyPr/>
                    <a:lstStyle/>
                    <a:p>
                      <a:r>
                        <a:rPr lang="en-US" sz="1600" b="0" dirty="0">
                          <a:latin typeface="Arial" panose="020B0604020202020204" pitchFamily="34" charset="0"/>
                          <a:cs typeface="Arial" panose="020B0604020202020204" pitchFamily="34" charset="0"/>
                        </a:rPr>
                        <a:t>General Cosine Graph</a:t>
                      </a:r>
                      <a:endParaRPr lang="en-SG" sz="1600" b="0" dirty="0">
                        <a:latin typeface="Arial" panose="020B0604020202020204" pitchFamily="34" charset="0"/>
                        <a:cs typeface="Arial" panose="020B0604020202020204" pitchFamily="34" charset="0"/>
                      </a:endParaRPr>
                    </a:p>
                  </a:txBody>
                  <a:tcPr/>
                </a:tc>
                <a:tc>
                  <a:txBody>
                    <a:bodyPr/>
                    <a:lstStyle/>
                    <a:p>
                      <a:pPr algn="ctr"/>
                      <a:r>
                        <a:rPr lang="en-SG" sz="1600" dirty="0">
                          <a:latin typeface="Arial" panose="020B0604020202020204" pitchFamily="34" charset="0"/>
                          <a:cs typeface="Arial" panose="020B0604020202020204" pitchFamily="34" charset="0"/>
                        </a:rPr>
                        <a:t>22</a:t>
                      </a:r>
                    </a:p>
                  </a:txBody>
                  <a:tcPr/>
                </a:tc>
                <a:extLst>
                  <a:ext uri="{0D108BD9-81ED-4DB2-BD59-A6C34878D82A}">
                    <a16:rowId xmlns:a16="http://schemas.microsoft.com/office/drawing/2014/main" val="10006"/>
                  </a:ext>
                </a:extLst>
              </a:tr>
              <a:tr h="370840">
                <a:tc>
                  <a:txBody>
                    <a:bodyPr/>
                    <a:lstStyle/>
                    <a:p>
                      <a:r>
                        <a:rPr lang="en-SG" sz="1600" dirty="0">
                          <a:latin typeface="Arial" panose="020B0604020202020204" pitchFamily="34" charset="0"/>
                          <a:cs typeface="Arial" panose="020B0604020202020204" pitchFamily="34" charset="0"/>
                        </a:rPr>
                        <a:t>v</a:t>
                      </a:r>
                    </a:p>
                  </a:txBody>
                  <a:tcPr/>
                </a:tc>
                <a:tc>
                  <a:txBody>
                    <a:bodyPr/>
                    <a:lstStyle/>
                    <a:p>
                      <a:pPr marL="0" algn="l" defTabSz="457200" rtl="0" eaLnBrk="1" latinLnBrk="0" hangingPunct="1"/>
                      <a:r>
                        <a:rPr lang="en-SG" sz="1600" b="0" kern="1200" dirty="0">
                          <a:solidFill>
                            <a:schemeClr val="tx1"/>
                          </a:solidFill>
                          <a:latin typeface="Arial" panose="020B0604020202020204" pitchFamily="34" charset="0"/>
                          <a:ea typeface="+mn-ea"/>
                          <a:cs typeface="Arial" panose="020B0604020202020204" pitchFamily="34" charset="0"/>
                        </a:rPr>
                        <a:t>Summary</a:t>
                      </a:r>
                    </a:p>
                  </a:txBody>
                  <a:tcPr/>
                </a:tc>
                <a:tc>
                  <a:txBody>
                    <a:bodyPr/>
                    <a:lstStyle/>
                    <a:p>
                      <a:pPr algn="ctr"/>
                      <a:r>
                        <a:rPr lang="en-SG" sz="1600" dirty="0">
                          <a:latin typeface="Arial" panose="020B0604020202020204" pitchFamily="34" charset="0"/>
                          <a:cs typeface="Arial" panose="020B0604020202020204" pitchFamily="34" charset="0"/>
                        </a:rPr>
                        <a:t>23-26</a:t>
                      </a:r>
                    </a:p>
                  </a:txBody>
                  <a:tcPr/>
                </a:tc>
                <a:extLst>
                  <a:ext uri="{0D108BD9-81ED-4DB2-BD59-A6C34878D82A}">
                    <a16:rowId xmlns:a16="http://schemas.microsoft.com/office/drawing/2014/main" val="10007"/>
                  </a:ext>
                </a:extLst>
              </a:tr>
              <a:tr h="370840">
                <a:tc>
                  <a:txBody>
                    <a:bodyPr/>
                    <a:lstStyle/>
                    <a:p>
                      <a:r>
                        <a:rPr lang="en-SG" sz="1600" dirty="0">
                          <a:latin typeface="Arial" panose="020B0604020202020204" pitchFamily="34" charset="0"/>
                          <a:cs typeface="Arial" panose="020B0604020202020204" pitchFamily="34" charset="0"/>
                        </a:rPr>
                        <a:t>3</a:t>
                      </a:r>
                    </a:p>
                  </a:txBody>
                  <a:tcPr/>
                </a:tc>
                <a:tc>
                  <a:txBody>
                    <a:bodyPr/>
                    <a:lstStyle/>
                    <a:p>
                      <a:pPr marL="0" algn="l" defTabSz="457200" rtl="0" eaLnBrk="1" latinLnBrk="0" hangingPunct="1"/>
                      <a:r>
                        <a:rPr lang="en-SG" sz="1600" b="1" kern="1200" dirty="0">
                          <a:solidFill>
                            <a:schemeClr val="tx1"/>
                          </a:solidFill>
                          <a:latin typeface="Arial" panose="020B0604020202020204" pitchFamily="34" charset="0"/>
                          <a:ea typeface="+mn-ea"/>
                          <a:cs typeface="Arial" panose="020B0604020202020204" pitchFamily="34" charset="0"/>
                        </a:rPr>
                        <a:t>Max and Min values</a:t>
                      </a:r>
                      <a:r>
                        <a:rPr lang="en-SG" sz="1600" b="1" kern="1200" baseline="0" dirty="0">
                          <a:solidFill>
                            <a:schemeClr val="tx1"/>
                          </a:solidFill>
                          <a:latin typeface="Arial" panose="020B0604020202020204" pitchFamily="34" charset="0"/>
                          <a:ea typeface="+mn-ea"/>
                          <a:cs typeface="Arial" panose="020B0604020202020204" pitchFamily="34" charset="0"/>
                        </a:rPr>
                        <a:t> </a:t>
                      </a:r>
                      <a:r>
                        <a:rPr lang="en-SG" sz="1600" b="1" kern="1200" dirty="0">
                          <a:solidFill>
                            <a:schemeClr val="tx1"/>
                          </a:solidFill>
                          <a:latin typeface="Arial" panose="020B0604020202020204" pitchFamily="34" charset="0"/>
                          <a:ea typeface="+mn-ea"/>
                          <a:cs typeface="Arial" panose="020B0604020202020204" pitchFamily="34" charset="0"/>
                        </a:rPr>
                        <a:t>of graphs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SG" sz="1600" dirty="0">
                          <a:latin typeface="Arial" panose="020B0604020202020204" pitchFamily="34" charset="0"/>
                          <a:cs typeface="Arial" panose="020B0604020202020204" pitchFamily="34" charset="0"/>
                        </a:rPr>
                        <a:t>27-28</a:t>
                      </a:r>
                    </a:p>
                  </a:txBody>
                  <a:tcPr/>
                </a:tc>
                <a:extLst>
                  <a:ext uri="{0D108BD9-81ED-4DB2-BD59-A6C34878D82A}">
                    <a16:rowId xmlns:a16="http://schemas.microsoft.com/office/drawing/2014/main" val="10008"/>
                  </a:ext>
                </a:extLst>
              </a:tr>
              <a:tr h="370840">
                <a:tc>
                  <a:txBody>
                    <a:bodyPr/>
                    <a:lstStyle/>
                    <a:p>
                      <a:r>
                        <a:rPr lang="en-US" sz="1600" dirty="0">
                          <a:latin typeface="Arial" panose="020B0604020202020204" pitchFamily="34" charset="0"/>
                          <a:cs typeface="Arial" panose="020B0604020202020204" pitchFamily="34" charset="0"/>
                        </a:rPr>
                        <a:t>4</a:t>
                      </a:r>
                      <a:endParaRPr lang="en-SG" sz="1600" dirty="0">
                        <a:latin typeface="Arial" panose="020B0604020202020204" pitchFamily="34" charset="0"/>
                        <a:cs typeface="Arial" panose="020B0604020202020204" pitchFamily="34" charset="0"/>
                      </a:endParaRPr>
                    </a:p>
                  </a:txBody>
                  <a:tcPr/>
                </a:tc>
                <a:tc>
                  <a:txBody>
                    <a:bodyPr/>
                    <a:lstStyle/>
                    <a:p>
                      <a:pPr marL="0" algn="l" defTabSz="457200" rtl="0" eaLnBrk="1" latinLnBrk="0" hangingPunct="1"/>
                      <a:r>
                        <a:rPr lang="en-SG" sz="1600" b="1" kern="1200" dirty="0">
                          <a:solidFill>
                            <a:schemeClr val="tx1"/>
                          </a:solidFill>
                          <a:latin typeface="Arial" panose="020B0604020202020204" pitchFamily="34" charset="0"/>
                          <a:ea typeface="+mn-ea"/>
                          <a:cs typeface="Arial" panose="020B0604020202020204" pitchFamily="34" charset="0"/>
                        </a:rPr>
                        <a:t>Positive and negative values for sine and cosine </a:t>
                      </a:r>
                    </a:p>
                  </a:txBody>
                  <a:tcPr/>
                </a:tc>
                <a:tc>
                  <a:txBody>
                    <a:bodyPr/>
                    <a:lstStyle/>
                    <a:p>
                      <a:pPr algn="ctr"/>
                      <a:r>
                        <a:rPr lang="en-SG" sz="1600" dirty="0">
                          <a:latin typeface="Arial" panose="020B0604020202020204" pitchFamily="34" charset="0"/>
                          <a:cs typeface="Arial" panose="020B0604020202020204" pitchFamily="34" charset="0"/>
                        </a:rPr>
                        <a:t>29</a:t>
                      </a:r>
                    </a:p>
                  </a:txBody>
                  <a:tcPr/>
                </a:tc>
                <a:extLst>
                  <a:ext uri="{0D108BD9-81ED-4DB2-BD59-A6C34878D82A}">
                    <a16:rowId xmlns:a16="http://schemas.microsoft.com/office/drawing/2014/main" val="10009"/>
                  </a:ext>
                </a:extLst>
              </a:tr>
              <a:tr h="370840">
                <a:tc>
                  <a:txBody>
                    <a:bodyPr/>
                    <a:lstStyle/>
                    <a:p>
                      <a:r>
                        <a:rPr lang="en-US" sz="1600" dirty="0">
                          <a:latin typeface="Arial" panose="020B0604020202020204" pitchFamily="34" charset="0"/>
                          <a:cs typeface="Arial" panose="020B0604020202020204" pitchFamily="34" charset="0"/>
                        </a:rPr>
                        <a:t>5</a:t>
                      </a:r>
                      <a:endParaRPr lang="en-SG" sz="1600" dirty="0">
                        <a:latin typeface="Arial" panose="020B0604020202020204" pitchFamily="34" charset="0"/>
                        <a:cs typeface="Arial" panose="020B0604020202020204" pitchFamily="34" charset="0"/>
                      </a:endParaRPr>
                    </a:p>
                  </a:txBody>
                  <a:tcPr/>
                </a:tc>
                <a:tc>
                  <a:txBody>
                    <a:bodyPr/>
                    <a:lstStyle/>
                    <a:p>
                      <a:r>
                        <a:rPr lang="en-US" sz="1600" b="1" dirty="0">
                          <a:latin typeface="Arial" panose="020B0604020202020204" pitchFamily="34" charset="0"/>
                          <a:cs typeface="Arial" panose="020B0604020202020204" pitchFamily="34" charset="0"/>
                        </a:rPr>
                        <a:t>Solving trigonometric equations</a:t>
                      </a:r>
                      <a:endParaRPr lang="en-SG" sz="1600" b="1"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30-36</a:t>
                      </a:r>
                      <a:endParaRPr lang="en-SG"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10"/>
                  </a:ext>
                </a:extLst>
              </a:tr>
              <a:tr h="370840">
                <a:tc>
                  <a:txBody>
                    <a:bodyPr/>
                    <a:lstStyle/>
                    <a:p>
                      <a:r>
                        <a:rPr lang="en-US" sz="1600" dirty="0">
                          <a:latin typeface="Arial" panose="020B0604020202020204" pitchFamily="34" charset="0"/>
                          <a:cs typeface="Arial" panose="020B0604020202020204" pitchFamily="34" charset="0"/>
                        </a:rPr>
                        <a:t>6</a:t>
                      </a:r>
                      <a:endParaRPr lang="en-SG" sz="1600" dirty="0">
                        <a:latin typeface="Arial" panose="020B0604020202020204" pitchFamily="34" charset="0"/>
                        <a:cs typeface="Arial" panose="020B0604020202020204" pitchFamily="34" charset="0"/>
                      </a:endParaRPr>
                    </a:p>
                  </a:txBody>
                  <a:tcPr/>
                </a:tc>
                <a:tc>
                  <a:txBody>
                    <a:bodyPr/>
                    <a:lstStyle/>
                    <a:p>
                      <a:r>
                        <a:rPr lang="en-US" sz="1600" b="1">
                          <a:latin typeface="Arial" panose="020B0604020202020204" pitchFamily="34" charset="0"/>
                          <a:cs typeface="Arial" panose="020B0604020202020204" pitchFamily="34" charset="0"/>
                        </a:rPr>
                        <a:t>Trigonometric Identities (CL)</a:t>
                      </a:r>
                      <a:endParaRPr lang="en-SG" sz="1600" b="1" dirty="0">
                        <a:latin typeface="Arial" panose="020B0604020202020204" pitchFamily="34" charset="0"/>
                        <a:cs typeface="Arial" panose="020B0604020202020204" pitchFamily="34" charset="0"/>
                      </a:endParaRPr>
                    </a:p>
                  </a:txBody>
                  <a:tcPr/>
                </a:tc>
                <a:tc>
                  <a:txBody>
                    <a:bodyPr/>
                    <a:lstStyle/>
                    <a:p>
                      <a:pPr algn="ctr"/>
                      <a:r>
                        <a:rPr lang="en-SG" sz="1600" dirty="0">
                          <a:latin typeface="Arial" panose="020B0604020202020204" pitchFamily="34" charset="0"/>
                          <a:cs typeface="Arial" panose="020B0604020202020204" pitchFamily="34" charset="0"/>
                        </a:rPr>
                        <a:t>37-39</a:t>
                      </a:r>
                    </a:p>
                  </a:txBody>
                  <a:tcPr/>
                </a:tc>
                <a:extLst>
                  <a:ext uri="{0D108BD9-81ED-4DB2-BD59-A6C34878D82A}">
                    <a16:rowId xmlns:a16="http://schemas.microsoft.com/office/drawing/2014/main" val="10011"/>
                  </a:ext>
                </a:extLst>
              </a:tr>
            </a:tbl>
          </a:graphicData>
        </a:graphic>
      </p:graphicFrame>
      <p:sp>
        <p:nvSpPr>
          <p:cNvPr id="4" name="Title 3"/>
          <p:cNvSpPr>
            <a:spLocks noGrp="1"/>
          </p:cNvSpPr>
          <p:nvPr>
            <p:ph type="title"/>
          </p:nvPr>
        </p:nvSpPr>
        <p:spPr/>
        <p:txBody>
          <a:bodyPr/>
          <a:lstStyle/>
          <a:p>
            <a:r>
              <a:rPr lang="en-SG" dirty="0"/>
              <a:t>Lesson Overview</a:t>
            </a:r>
            <a:endParaRPr lang="en-GB" dirty="0"/>
          </a:p>
        </p:txBody>
      </p:sp>
    </p:spTree>
    <p:extLst>
      <p:ext uri="{BB962C8B-B14F-4D97-AF65-F5344CB8AC3E}">
        <p14:creationId xmlns:p14="http://schemas.microsoft.com/office/powerpoint/2010/main" val="504321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5163" y="-106953"/>
            <a:ext cx="6211928" cy="604593"/>
          </a:xfrm>
        </p:spPr>
        <p:txBody>
          <a:bodyPr>
            <a:noAutofit/>
          </a:bodyPr>
          <a:lstStyle/>
          <a:p>
            <a:r>
              <a:rPr lang="en-SG" dirty="0"/>
              <a:t>Trigonometric properties of a right-angled triangle</a:t>
            </a:r>
            <a:br>
              <a:rPr lang="en-SG" dirty="0"/>
            </a:b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prstGeom prst="rect">
                <a:avLst/>
              </a:prstGeom>
            </p:spPr>
            <p:txBody>
              <a:bodyPr/>
              <a:lstStyle/>
              <a:p>
                <a:pPr marL="0" indent="0">
                  <a:buNone/>
                </a:pPr>
                <a:r>
                  <a:rPr lang="en-SG" dirty="0"/>
                  <a:t>The following relationships can be established for a right-angled triangle:</a:t>
                </a:r>
              </a:p>
              <a:p>
                <a:pPr marL="1974850" indent="0">
                  <a:buNone/>
                </a:pPr>
                <a14:m>
                  <m:oMathPara xmlns:m="http://schemas.openxmlformats.org/officeDocument/2006/math">
                    <m:oMathParaPr>
                      <m:jc m:val="left"/>
                    </m:oMathParaPr>
                    <m:oMath xmlns:m="http://schemas.openxmlformats.org/officeDocument/2006/math">
                      <m:func>
                        <m:funcPr>
                          <m:ctrlPr>
                            <a:rPr lang="en-SG" i="1">
                              <a:latin typeface="Cambria Math" panose="02040503050406030204" pitchFamily="18" charset="0"/>
                            </a:rPr>
                          </m:ctrlPr>
                        </m:funcPr>
                        <m:fName>
                          <m:r>
                            <m:rPr>
                              <m:nor/>
                            </m:rPr>
                            <a:rPr lang="en-SG" i="0">
                              <a:latin typeface="Times New Roman" panose="02020603050405020304" pitchFamily="18" charset="0"/>
                              <a:cs typeface="Times New Roman" panose="02020603050405020304" pitchFamily="18" charset="0"/>
                            </a:rPr>
                            <m:t>tan</m:t>
                          </m:r>
                        </m:fName>
                        <m:e>
                          <m:r>
                            <m:rPr>
                              <m:nor/>
                            </m:rPr>
                            <a:rPr lang="en-SG" i="1">
                              <a:latin typeface="Times New Roman" panose="02020603050405020304" pitchFamily="18" charset="0"/>
                              <a:ea typeface="Cambria Math" panose="02040503050406030204" pitchFamily="18" charset="0"/>
                              <a:cs typeface="Times New Roman" panose="02020603050405020304" pitchFamily="18" charset="0"/>
                            </a:rPr>
                            <m:t>θ</m:t>
                          </m:r>
                        </m:e>
                      </m:func>
                      <m:r>
                        <m:rPr>
                          <m:nor/>
                          <m:aln/>
                        </m:rPr>
                        <a:rPr lang="en-US" i="0">
                          <a:latin typeface="Times New Roman" panose="02020603050405020304" pitchFamily="18" charset="0"/>
                          <a:cs typeface="Times New Roman" panose="02020603050405020304" pitchFamily="18" charset="0"/>
                        </a:rPr>
                        <m:t>=</m:t>
                      </m:r>
                      <m:f>
                        <m:fPr>
                          <m:ctrlPr>
                            <a:rPr lang="en-US" i="1">
                              <a:latin typeface="Cambria Math" panose="02040503050406030204" pitchFamily="18" charset="0"/>
                            </a:rPr>
                          </m:ctrlPr>
                        </m:fPr>
                        <m:num>
                          <m:r>
                            <m:rPr>
                              <m:nor/>
                            </m:rPr>
                            <a:rPr lang="en-US" i="0">
                              <a:solidFill>
                                <a:srgbClr val="0070C0"/>
                              </a:solidFill>
                              <a:latin typeface="Arial" panose="020B0604020202020204" pitchFamily="34" charset="0"/>
                              <a:cs typeface="Arial" panose="020B0604020202020204" pitchFamily="34" charset="0"/>
                            </a:rPr>
                            <m:t>opposite</m:t>
                          </m:r>
                        </m:num>
                        <m:den>
                          <m:r>
                            <m:rPr>
                              <m:nor/>
                            </m:rPr>
                            <a:rPr lang="en-US" i="0">
                              <a:solidFill>
                                <a:srgbClr val="00B050"/>
                              </a:solidFill>
                              <a:latin typeface="Arial" panose="020B0604020202020204" pitchFamily="34" charset="0"/>
                              <a:cs typeface="Arial" panose="020B0604020202020204" pitchFamily="34" charset="0"/>
                            </a:rPr>
                            <m:t>adjacent</m:t>
                          </m:r>
                        </m:den>
                      </m:f>
                      <m:r>
                        <m:rPr>
                          <m:nor/>
                        </m:rPr>
                        <a:rPr lang="en-SG" b="0" i="0" smtClean="0">
                          <a:solidFill>
                            <a:srgbClr val="00B050"/>
                          </a:solidFill>
                          <a:latin typeface="Times New Roman" panose="02020603050405020304" pitchFamily="18" charset="0"/>
                          <a:cs typeface="Times New Roman" panose="02020603050405020304" pitchFamily="18" charset="0"/>
                        </a:rPr>
                        <m:t> </m:t>
                      </m:r>
                      <m:r>
                        <m:rPr>
                          <m:nor/>
                          <m:aln/>
                        </m:rPr>
                        <a:rPr lang="en-US" i="0" smtClean="0">
                          <a:latin typeface="Times New Roman" panose="02020603050405020304" pitchFamily="18" charset="0"/>
                          <a:cs typeface="Times New Roman" panose="02020603050405020304" pitchFamily="18" charset="0"/>
                        </a:rPr>
                        <m:t>=</m:t>
                      </m:r>
                      <m:f>
                        <m:fPr>
                          <m:ctrlPr>
                            <a:rPr lang="en-US" i="1">
                              <a:latin typeface="Cambria Math" panose="02040503050406030204" pitchFamily="18" charset="0"/>
                            </a:rPr>
                          </m:ctrlPr>
                        </m:fPr>
                        <m:num>
                          <m:r>
                            <m:rPr>
                              <m:nor/>
                            </m:rPr>
                            <a:rPr lang="en-US" b="0" i="0" smtClean="0">
                              <a:solidFill>
                                <a:srgbClr val="0070C0"/>
                              </a:solidFill>
                              <a:latin typeface="Times New Roman" panose="02020603050405020304" pitchFamily="18" charset="0"/>
                              <a:cs typeface="Times New Roman" panose="02020603050405020304" pitchFamily="18" charset="0"/>
                            </a:rPr>
                            <m:t>4</m:t>
                          </m:r>
                        </m:num>
                        <m:den>
                          <m:r>
                            <m:rPr>
                              <m:nor/>
                            </m:rPr>
                            <a:rPr lang="en-US" b="0" i="0" smtClean="0">
                              <a:solidFill>
                                <a:srgbClr val="00B050"/>
                              </a:solidFill>
                              <a:latin typeface="Times New Roman" panose="02020603050405020304" pitchFamily="18" charset="0"/>
                              <a:cs typeface="Times New Roman" panose="02020603050405020304" pitchFamily="18" charset="0"/>
                            </a:rPr>
                            <m:t>3</m:t>
                          </m:r>
                        </m:den>
                      </m:f>
                    </m:oMath>
                  </m:oMathPara>
                </a14:m>
                <a:endParaRPr lang="en-US" i="1" dirty="0">
                  <a:solidFill>
                    <a:srgbClr val="00B050"/>
                  </a:solidFill>
                  <a:latin typeface="Times New Roman" panose="02020603050405020304" pitchFamily="18" charset="0"/>
                  <a:cs typeface="Times New Roman" panose="02020603050405020304" pitchFamily="18" charset="0"/>
                </a:endParaRPr>
              </a:p>
              <a:p>
                <a:pPr marL="1974850" indent="0">
                  <a:buNone/>
                </a:pPr>
                <a14:m>
                  <m:oMathPara xmlns:m="http://schemas.openxmlformats.org/officeDocument/2006/math">
                    <m:oMathParaPr>
                      <m:jc m:val="left"/>
                    </m:oMathParaPr>
                    <m:oMath xmlns:m="http://schemas.openxmlformats.org/officeDocument/2006/math">
                      <m:func>
                        <m:funcPr>
                          <m:ctrlPr>
                            <a:rPr lang="en-SG" i="1">
                              <a:latin typeface="Cambria Math" panose="02040503050406030204" pitchFamily="18" charset="0"/>
                            </a:rPr>
                          </m:ctrlPr>
                        </m:funcPr>
                        <m:fName>
                          <m:r>
                            <m:rPr>
                              <m:nor/>
                            </m:rPr>
                            <a:rPr lang="en-US" i="0">
                              <a:latin typeface="Times New Roman" panose="02020603050405020304" pitchFamily="18" charset="0"/>
                              <a:cs typeface="Times New Roman" panose="02020603050405020304" pitchFamily="18" charset="0"/>
                            </a:rPr>
                            <m:t>cos</m:t>
                          </m:r>
                        </m:fName>
                        <m:e>
                          <m:r>
                            <m:rPr>
                              <m:nor/>
                            </m:rPr>
                            <a:rPr lang="en-SG" i="1">
                              <a:latin typeface="Times New Roman" panose="02020603050405020304" pitchFamily="18" charset="0"/>
                              <a:ea typeface="Cambria Math" panose="02040503050406030204" pitchFamily="18" charset="0"/>
                              <a:cs typeface="Times New Roman" panose="02020603050405020304" pitchFamily="18" charset="0"/>
                            </a:rPr>
                            <m:t>θ</m:t>
                          </m:r>
                        </m:e>
                      </m:func>
                      <m:r>
                        <m:rPr>
                          <m:nor/>
                          <m:aln/>
                        </m:rPr>
                        <a:rPr lang="en-US" i="0">
                          <a:latin typeface="Times New Roman" panose="02020603050405020304" pitchFamily="18" charset="0"/>
                          <a:cs typeface="Times New Roman" panose="02020603050405020304" pitchFamily="18" charset="0"/>
                        </a:rPr>
                        <m:t>=</m:t>
                      </m:r>
                      <m:f>
                        <m:fPr>
                          <m:ctrlPr>
                            <a:rPr lang="en-US" i="1">
                              <a:latin typeface="Cambria Math" panose="02040503050406030204" pitchFamily="18" charset="0"/>
                            </a:rPr>
                          </m:ctrlPr>
                        </m:fPr>
                        <m:num>
                          <m:r>
                            <m:rPr>
                              <m:nor/>
                            </m:rPr>
                            <a:rPr lang="en-US" i="0">
                              <a:solidFill>
                                <a:srgbClr val="00B050"/>
                              </a:solidFill>
                              <a:latin typeface="Arial" panose="020B0604020202020204" pitchFamily="34" charset="0"/>
                              <a:cs typeface="Arial" panose="020B0604020202020204" pitchFamily="34" charset="0"/>
                            </a:rPr>
                            <m:t>adjacent</m:t>
                          </m:r>
                        </m:num>
                        <m:den>
                          <m:r>
                            <m:rPr>
                              <m:nor/>
                            </m:rPr>
                            <a:rPr lang="en-US" i="0">
                              <a:solidFill>
                                <a:srgbClr val="FF0000"/>
                              </a:solidFill>
                              <a:latin typeface="Arial" panose="020B0604020202020204" pitchFamily="34" charset="0"/>
                              <a:cs typeface="Arial" panose="020B0604020202020204" pitchFamily="34" charset="0"/>
                            </a:rPr>
                            <m:t>hypotenuse</m:t>
                          </m:r>
                        </m:den>
                      </m:f>
                      <m:r>
                        <m:rPr>
                          <m:nor/>
                          <m:aln/>
                        </m:rPr>
                        <a:rPr lang="en-US" i="0">
                          <a:latin typeface="Times New Roman" panose="02020603050405020304" pitchFamily="18" charset="0"/>
                          <a:cs typeface="Times New Roman" panose="02020603050405020304" pitchFamily="18" charset="0"/>
                        </a:rPr>
                        <m:t>=</m:t>
                      </m:r>
                      <m:f>
                        <m:fPr>
                          <m:ctrlPr>
                            <a:rPr lang="en-US" i="1">
                              <a:latin typeface="Cambria Math" panose="02040503050406030204" pitchFamily="18" charset="0"/>
                            </a:rPr>
                          </m:ctrlPr>
                        </m:fPr>
                        <m:num>
                          <m:r>
                            <m:rPr>
                              <m:nor/>
                            </m:rPr>
                            <a:rPr lang="en-US" b="0" i="0" smtClean="0">
                              <a:solidFill>
                                <a:srgbClr val="00B050"/>
                              </a:solidFill>
                              <a:latin typeface="Times New Roman" panose="02020603050405020304" pitchFamily="18" charset="0"/>
                              <a:cs typeface="Times New Roman" panose="02020603050405020304" pitchFamily="18" charset="0"/>
                            </a:rPr>
                            <m:t>3</m:t>
                          </m:r>
                        </m:num>
                        <m:den>
                          <m:r>
                            <m:rPr>
                              <m:nor/>
                            </m:rPr>
                            <a:rPr lang="en-US" b="0" i="0" smtClean="0">
                              <a:solidFill>
                                <a:srgbClr val="FF0000"/>
                              </a:solidFill>
                              <a:latin typeface="Times New Roman" panose="02020603050405020304" pitchFamily="18" charset="0"/>
                              <a:cs typeface="Times New Roman" panose="02020603050405020304" pitchFamily="18" charset="0"/>
                            </a:rPr>
                            <m:t>5</m:t>
                          </m:r>
                        </m:den>
                      </m:f>
                    </m:oMath>
                  </m:oMathPara>
                </a14:m>
                <a:endParaRPr lang="en-US" i="1" dirty="0">
                  <a:solidFill>
                    <a:srgbClr val="FF0000"/>
                  </a:solidFill>
                  <a:latin typeface="Times New Roman" panose="02020603050405020304" pitchFamily="18" charset="0"/>
                  <a:cs typeface="Times New Roman" panose="02020603050405020304" pitchFamily="18" charset="0"/>
                </a:endParaRPr>
              </a:p>
              <a:p>
                <a:pPr marL="1974850" indent="0">
                  <a:buNone/>
                </a:pPr>
                <a14:m>
                  <m:oMathPara xmlns:m="http://schemas.openxmlformats.org/officeDocument/2006/math">
                    <m:oMathParaPr>
                      <m:jc m:val="left"/>
                    </m:oMathParaPr>
                    <m:oMath xmlns:m="http://schemas.openxmlformats.org/officeDocument/2006/math">
                      <m:func>
                        <m:funcPr>
                          <m:ctrlPr>
                            <a:rPr lang="en-SG" i="1" smtClean="0">
                              <a:latin typeface="Cambria Math" panose="02040503050406030204" pitchFamily="18" charset="0"/>
                            </a:rPr>
                          </m:ctrlPr>
                        </m:funcPr>
                        <m:fName>
                          <m:r>
                            <m:rPr>
                              <m:nor/>
                            </m:rPr>
                            <a:rPr lang="en-US" i="0">
                              <a:latin typeface="Times New Roman" panose="02020603050405020304" pitchFamily="18" charset="0"/>
                              <a:cs typeface="Times New Roman" panose="02020603050405020304" pitchFamily="18" charset="0"/>
                            </a:rPr>
                            <m:t>sin</m:t>
                          </m:r>
                        </m:fName>
                        <m:e>
                          <m:r>
                            <m:rPr>
                              <m:nor/>
                            </m:rPr>
                            <a:rPr lang="en-SG" i="0">
                              <a:latin typeface="Times New Roman" panose="02020603050405020304" pitchFamily="18" charset="0"/>
                              <a:ea typeface="Cambria Math" panose="02040503050406030204" pitchFamily="18" charset="0"/>
                              <a:cs typeface="Times New Roman" panose="02020603050405020304" pitchFamily="18" charset="0"/>
                            </a:rPr>
                            <m:t>θ</m:t>
                          </m:r>
                        </m:e>
                      </m:func>
                      <m:r>
                        <m:rPr>
                          <m:nor/>
                          <m:aln/>
                        </m:rPr>
                        <a:rPr lang="en-US" i="0">
                          <a:latin typeface="Times New Roman" panose="02020603050405020304" pitchFamily="18" charset="0"/>
                          <a:cs typeface="Times New Roman" panose="02020603050405020304" pitchFamily="18" charset="0"/>
                        </a:rPr>
                        <m:t>=</m:t>
                      </m:r>
                      <m:f>
                        <m:fPr>
                          <m:ctrlPr>
                            <a:rPr lang="en-US" i="1">
                              <a:latin typeface="Cambria Math" panose="02040503050406030204" pitchFamily="18" charset="0"/>
                            </a:rPr>
                          </m:ctrlPr>
                        </m:fPr>
                        <m:num>
                          <m:r>
                            <m:rPr>
                              <m:nor/>
                            </m:rPr>
                            <a:rPr lang="en-US" i="0">
                              <a:solidFill>
                                <a:srgbClr val="0070C0"/>
                              </a:solidFill>
                              <a:latin typeface="Arial" panose="020B0604020202020204" pitchFamily="34" charset="0"/>
                              <a:cs typeface="Arial" panose="020B0604020202020204" pitchFamily="34" charset="0"/>
                            </a:rPr>
                            <m:t>opposite</m:t>
                          </m:r>
                        </m:num>
                        <m:den>
                          <m:r>
                            <m:rPr>
                              <m:nor/>
                            </m:rPr>
                            <a:rPr lang="en-US" i="0">
                              <a:solidFill>
                                <a:srgbClr val="FF0000"/>
                              </a:solidFill>
                              <a:latin typeface="Arial" panose="020B0604020202020204" pitchFamily="34" charset="0"/>
                              <a:cs typeface="Arial" panose="020B0604020202020204" pitchFamily="34" charset="0"/>
                            </a:rPr>
                            <m:t>hypotenuse</m:t>
                          </m:r>
                        </m:den>
                      </m:f>
                      <m:r>
                        <m:rPr>
                          <m:nor/>
                          <m:aln/>
                        </m:rPr>
                        <a:rPr lang="en-US" i="0">
                          <a:latin typeface="Times New Roman" panose="02020603050405020304" pitchFamily="18" charset="0"/>
                          <a:cs typeface="Times New Roman" panose="02020603050405020304" pitchFamily="18" charset="0"/>
                        </a:rPr>
                        <m:t>=</m:t>
                      </m:r>
                      <m:f>
                        <m:fPr>
                          <m:ctrlPr>
                            <a:rPr lang="en-US" i="1">
                              <a:latin typeface="Cambria Math" panose="02040503050406030204" pitchFamily="18" charset="0"/>
                            </a:rPr>
                          </m:ctrlPr>
                        </m:fPr>
                        <m:num>
                          <m:r>
                            <m:rPr>
                              <m:nor/>
                            </m:rPr>
                            <a:rPr lang="en-US" b="0" i="0" smtClean="0">
                              <a:solidFill>
                                <a:srgbClr val="0070C0"/>
                              </a:solidFill>
                              <a:latin typeface="Times New Roman" panose="02020603050405020304" pitchFamily="18" charset="0"/>
                              <a:cs typeface="Times New Roman" panose="02020603050405020304" pitchFamily="18" charset="0"/>
                            </a:rPr>
                            <m:t>4</m:t>
                          </m:r>
                        </m:num>
                        <m:den>
                          <m:r>
                            <m:rPr>
                              <m:nor/>
                            </m:rPr>
                            <a:rPr lang="en-US" b="0" i="0" smtClean="0">
                              <a:solidFill>
                                <a:srgbClr val="FF0000"/>
                              </a:solidFill>
                              <a:latin typeface="Times New Roman" panose="02020603050405020304" pitchFamily="18" charset="0"/>
                              <a:cs typeface="Times New Roman" panose="02020603050405020304" pitchFamily="18" charset="0"/>
                            </a:rPr>
                            <m:t>5</m:t>
                          </m:r>
                        </m:den>
                      </m:f>
                    </m:oMath>
                  </m:oMathPara>
                </a14:m>
                <a:endParaRPr lang="en-SG"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r>
                  <a:rPr lang="en-SG" dirty="0"/>
                  <a:t>Note: Using Pythagoras Theorem</a:t>
                </a:r>
              </a:p>
              <a:p>
                <a:pPr marL="0" indent="0">
                  <a:buNone/>
                </a:pPr>
                <a:r>
                  <a:rPr lang="en-US" dirty="0">
                    <a:solidFill>
                      <a:srgbClr val="FF0000"/>
                    </a:solidFill>
                  </a:rPr>
                  <a:t>		hypotenuse</a:t>
                </a:r>
                <a:r>
                  <a:rPr lang="en-US" baseline="30000" dirty="0">
                    <a:latin typeface="Times New Roman" panose="02020603050405020304" pitchFamily="18" charset="0"/>
                    <a:cs typeface="Times New Roman" panose="02020603050405020304" pitchFamily="18" charset="0"/>
                  </a:rPr>
                  <a:t>2</a:t>
                </a:r>
                <a:r>
                  <a:rPr lang="en-US" dirty="0"/>
                  <a:t> = </a:t>
                </a:r>
                <a:r>
                  <a:rPr lang="en-US" dirty="0">
                    <a:solidFill>
                      <a:srgbClr val="00B050"/>
                    </a:solidFill>
                  </a:rPr>
                  <a:t>adjacent</a:t>
                </a:r>
                <a:r>
                  <a:rPr lang="en-US" baseline="30000" dirty="0">
                    <a:latin typeface="Times New Roman" panose="02020603050405020304" pitchFamily="18" charset="0"/>
                    <a:cs typeface="Times New Roman" panose="02020603050405020304" pitchFamily="18" charset="0"/>
                  </a:rPr>
                  <a:t>2</a:t>
                </a:r>
                <a:r>
                  <a:rPr lang="en-US" dirty="0">
                    <a:solidFill>
                      <a:srgbClr val="FF0000"/>
                    </a:solidFill>
                  </a:rPr>
                  <a:t> </a:t>
                </a:r>
                <a:r>
                  <a:rPr lang="en-US" dirty="0"/>
                  <a:t>+</a:t>
                </a:r>
                <a:r>
                  <a:rPr lang="en-US" dirty="0">
                    <a:solidFill>
                      <a:srgbClr val="FF0000"/>
                    </a:solidFill>
                  </a:rPr>
                  <a:t> </a:t>
                </a:r>
                <a:r>
                  <a:rPr lang="en-US" dirty="0">
                    <a:solidFill>
                      <a:srgbClr val="0309F3"/>
                    </a:solidFill>
                  </a:rPr>
                  <a:t>opposite</a:t>
                </a:r>
                <a:r>
                  <a:rPr lang="en-US" baseline="30000" dirty="0">
                    <a:latin typeface="Times New Roman" panose="02020603050405020304" pitchFamily="18" charset="0"/>
                    <a:cs typeface="Times New Roman" panose="02020603050405020304" pitchFamily="18" charset="0"/>
                  </a:rPr>
                  <a:t>2</a:t>
                </a:r>
                <a:br>
                  <a:rPr lang="en-US" i="0" dirty="0">
                    <a:latin typeface="Cambria Math"/>
                    <a:cs typeface="Times New Roman" panose="02020603050405020304" pitchFamily="18" charset="0"/>
                  </a:rPr>
                </a:br>
                <a:r>
                  <a:rPr lang="en-US" i="0" dirty="0">
                    <a:latin typeface="Cambria Math"/>
                    <a:cs typeface="Times New Roman" panose="02020603050405020304" pitchFamily="18" charset="0"/>
                  </a:rPr>
                  <a:t>		</a:t>
                </a:r>
                <a:r>
                  <a:rPr lang="en-US" dirty="0">
                    <a:solidFill>
                      <a:srgbClr val="FF0000"/>
                    </a:solidFill>
                  </a:rPr>
                  <a:t>hypotenuse = </a:t>
                </a:r>
                <a14:m>
                  <m:oMath xmlns:m="http://schemas.openxmlformats.org/officeDocument/2006/math">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m:rPr>
                                <m:nor/>
                              </m:rPr>
                              <a:rPr lang="en-US" i="0">
                                <a:solidFill>
                                  <a:srgbClr val="00B050"/>
                                </a:solidFill>
                                <a:latin typeface="Arial" panose="020B0604020202020204" pitchFamily="34" charset="0"/>
                                <a:cs typeface="Arial" panose="020B0604020202020204" pitchFamily="34" charset="0"/>
                              </a:rPr>
                              <m:t>adjacent</m:t>
                            </m:r>
                          </m:e>
                          <m:sup>
                            <m:r>
                              <m:rPr>
                                <m:nor/>
                              </m:rPr>
                              <a:rPr lang="en-US" i="0">
                                <a:latin typeface="Times New Roman" panose="02020603050405020304" pitchFamily="18" charset="0"/>
                                <a:cs typeface="Times New Roman" panose="02020603050405020304" pitchFamily="18" charset="0"/>
                              </a:rPr>
                              <m:t>2</m:t>
                            </m:r>
                          </m:sup>
                        </m:sSup>
                        <m:r>
                          <m:rPr>
                            <m:nor/>
                          </m:rPr>
                          <a:rPr lang="en-US" i="0">
                            <a:latin typeface="Times New Roman" panose="02020603050405020304" pitchFamily="18" charset="0"/>
                            <a:cs typeface="Times New Roman" panose="02020603050405020304" pitchFamily="18" charset="0"/>
                          </a:rPr>
                          <m:t>+</m:t>
                        </m:r>
                        <m:sSup>
                          <m:sSupPr>
                            <m:ctrlPr>
                              <a:rPr lang="en-US" i="1">
                                <a:latin typeface="Cambria Math" panose="02040503050406030204" pitchFamily="18" charset="0"/>
                              </a:rPr>
                            </m:ctrlPr>
                          </m:sSupPr>
                          <m:e>
                            <m:r>
                              <m:rPr>
                                <m:nor/>
                              </m:rPr>
                              <a:rPr lang="en-US" i="0">
                                <a:solidFill>
                                  <a:srgbClr val="0070C0"/>
                                </a:solidFill>
                                <a:latin typeface="Arial" panose="020B0604020202020204" pitchFamily="34" charset="0"/>
                                <a:cs typeface="Arial" panose="020B0604020202020204" pitchFamily="34" charset="0"/>
                              </a:rPr>
                              <m:t>opposite</m:t>
                            </m:r>
                          </m:e>
                          <m:sup>
                            <m:r>
                              <m:rPr>
                                <m:nor/>
                              </m:rPr>
                              <a:rPr lang="en-US" i="0">
                                <a:latin typeface="Times New Roman" panose="02020603050405020304" pitchFamily="18" charset="0"/>
                                <a:cs typeface="Times New Roman" panose="02020603050405020304" pitchFamily="18" charset="0"/>
                              </a:rPr>
                              <m:t>2</m:t>
                            </m:r>
                          </m:sup>
                        </m:sSup>
                      </m:e>
                    </m:rad>
                  </m:oMath>
                </a14:m>
                <a:endParaRPr lang="en-SG"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prstGeom prst="rect">
                <a:avLst/>
              </a:prstGeom>
              <a:blipFill rotWithShape="1">
                <a:blip r:embed="rId3"/>
                <a:stretch>
                  <a:fillRect l="-1175" t="-831" b="-9976"/>
                </a:stretch>
              </a:blipFill>
            </p:spPr>
            <p:txBody>
              <a:bodyPr/>
              <a:lstStyle/>
              <a:p>
                <a:r>
                  <a:rPr lang="en-GB">
                    <a:noFill/>
                  </a:rPr>
                  <a:t> </a:t>
                </a:r>
              </a:p>
            </p:txBody>
          </p:sp>
        </mc:Fallback>
      </mc:AlternateContent>
      <p:sp>
        <p:nvSpPr>
          <p:cNvPr id="5" name="TextBox 4"/>
          <p:cNvSpPr txBox="1"/>
          <p:nvPr/>
        </p:nvSpPr>
        <p:spPr>
          <a:xfrm>
            <a:off x="1543163" y="1817659"/>
            <a:ext cx="877356" cy="400110"/>
          </a:xfrm>
          <a:prstGeom prst="rect">
            <a:avLst/>
          </a:prstGeom>
          <a:noFill/>
        </p:spPr>
        <p:txBody>
          <a:bodyPr wrap="none" rtlCol="0">
            <a:spAutoFit/>
          </a:bodyPr>
          <a:lstStyle/>
          <a:p>
            <a:r>
              <a:rPr lang="en-US" sz="2000" dirty="0">
                <a:solidFill>
                  <a:prstClr val="black"/>
                </a:solidFill>
                <a:latin typeface="Arial" panose="020B0604020202020204" pitchFamily="34" charset="0"/>
                <a:cs typeface="Arial" panose="020B0604020202020204" pitchFamily="34" charset="0"/>
              </a:rPr>
              <a:t>“TOA”</a:t>
            </a:r>
            <a:endParaRPr lang="en-SG" sz="2000" dirty="0">
              <a:solidFill>
                <a:prstClr val="black"/>
              </a:solidFill>
              <a:latin typeface="Arial" panose="020B0604020202020204" pitchFamily="34" charset="0"/>
              <a:cs typeface="Arial" panose="020B0604020202020204" pitchFamily="34" charset="0"/>
            </a:endParaRPr>
          </a:p>
        </p:txBody>
      </p:sp>
      <p:sp>
        <p:nvSpPr>
          <p:cNvPr id="6" name="TextBox 5"/>
          <p:cNvSpPr txBox="1"/>
          <p:nvPr/>
        </p:nvSpPr>
        <p:spPr>
          <a:xfrm>
            <a:off x="1533097" y="2640269"/>
            <a:ext cx="898003" cy="400110"/>
          </a:xfrm>
          <a:prstGeom prst="rect">
            <a:avLst/>
          </a:prstGeom>
          <a:noFill/>
        </p:spPr>
        <p:txBody>
          <a:bodyPr wrap="none" rtlCol="0">
            <a:spAutoFit/>
          </a:bodyPr>
          <a:lstStyle/>
          <a:p>
            <a:r>
              <a:rPr lang="en-US" sz="2000" dirty="0">
                <a:solidFill>
                  <a:prstClr val="black"/>
                </a:solidFill>
                <a:latin typeface="Arial" panose="020B0604020202020204" pitchFamily="34" charset="0"/>
                <a:cs typeface="Arial" panose="020B0604020202020204" pitchFamily="34" charset="0"/>
              </a:rPr>
              <a:t>“CAH”</a:t>
            </a:r>
            <a:endParaRPr lang="en-SG" sz="2000" dirty="0">
              <a:solidFill>
                <a:prstClr val="black"/>
              </a:solidFill>
              <a:latin typeface="Arial" panose="020B0604020202020204" pitchFamily="34" charset="0"/>
              <a:cs typeface="Arial" panose="020B0604020202020204" pitchFamily="34" charset="0"/>
            </a:endParaRPr>
          </a:p>
        </p:txBody>
      </p:sp>
      <p:sp>
        <p:nvSpPr>
          <p:cNvPr id="7" name="TextBox 6"/>
          <p:cNvSpPr txBox="1"/>
          <p:nvPr/>
        </p:nvSpPr>
        <p:spPr>
          <a:xfrm>
            <a:off x="1543163" y="3582743"/>
            <a:ext cx="910827" cy="400110"/>
          </a:xfrm>
          <a:prstGeom prst="rect">
            <a:avLst/>
          </a:prstGeom>
          <a:noFill/>
        </p:spPr>
        <p:txBody>
          <a:bodyPr wrap="none" rtlCol="0">
            <a:spAutoFit/>
          </a:bodyPr>
          <a:lstStyle/>
          <a:p>
            <a:r>
              <a:rPr lang="en-US" sz="2000" dirty="0">
                <a:solidFill>
                  <a:prstClr val="black"/>
                </a:solidFill>
                <a:latin typeface="Arial" panose="020B0604020202020204" pitchFamily="34" charset="0"/>
                <a:cs typeface="Arial" panose="020B0604020202020204" pitchFamily="34" charset="0"/>
              </a:rPr>
              <a:t>“SOH”</a:t>
            </a:r>
            <a:endParaRPr lang="en-SG" sz="2000" dirty="0">
              <a:solidFill>
                <a:prstClr val="black"/>
              </a:solidFill>
              <a:latin typeface="Arial" panose="020B0604020202020204" pitchFamily="34" charset="0"/>
              <a:cs typeface="Arial" panose="020B0604020202020204" pitchFamily="34" charset="0"/>
            </a:endParaRPr>
          </a:p>
        </p:txBody>
      </p:sp>
      <p:grpSp>
        <p:nvGrpSpPr>
          <p:cNvPr id="18" name="Group 17"/>
          <p:cNvGrpSpPr/>
          <p:nvPr/>
        </p:nvGrpSpPr>
        <p:grpSpPr>
          <a:xfrm>
            <a:off x="5336247" y="1926105"/>
            <a:ext cx="2943752" cy="3240000"/>
            <a:chOff x="5336247" y="1374295"/>
            <a:chExt cx="2943752" cy="3240000"/>
          </a:xfrm>
        </p:grpSpPr>
        <p:sp>
          <p:nvSpPr>
            <p:cNvPr id="10" name="TextBox 9"/>
            <p:cNvSpPr txBox="1"/>
            <p:nvPr/>
          </p:nvSpPr>
          <p:spPr>
            <a:xfrm rot="18420000">
              <a:off x="5894109" y="2576766"/>
              <a:ext cx="1583767" cy="276999"/>
            </a:xfrm>
            <a:prstGeom prst="rect">
              <a:avLst/>
            </a:prstGeom>
            <a:noFill/>
          </p:spPr>
          <p:txBody>
            <a:bodyPr wrap="none" lIns="0" tIns="0" rIns="0" bIns="0" rtlCol="0">
              <a:spAutoFit/>
            </a:bodyPr>
            <a:lstStyle/>
            <a:p>
              <a:r>
                <a:rPr lang="en-US" b="0" dirty="0">
                  <a:solidFill>
                    <a:srgbClr val="FF0000"/>
                  </a:solidFill>
                  <a:latin typeface="Arial" panose="020B0604020202020204" pitchFamily="34" charset="0"/>
                  <a:cs typeface="Arial" panose="020B0604020202020204" pitchFamily="34" charset="0"/>
                </a:rPr>
                <a:t>hypotenuse = 5</a:t>
              </a:r>
              <a:endParaRPr lang="en-SG" dirty="0">
                <a:solidFill>
                  <a:srgbClr val="FF0000"/>
                </a:solidFill>
                <a:latin typeface="Arial" panose="020B0604020202020204" pitchFamily="34" charset="0"/>
                <a:cs typeface="Arial" panose="020B0604020202020204" pitchFamily="34" charset="0"/>
              </a:endParaRPr>
            </a:p>
          </p:txBody>
        </p:sp>
        <p:sp>
          <p:nvSpPr>
            <p:cNvPr id="11" name="TextBox 10"/>
            <p:cNvSpPr txBox="1"/>
            <p:nvPr/>
          </p:nvSpPr>
          <p:spPr>
            <a:xfrm rot="5400000">
              <a:off x="7541977" y="2593857"/>
              <a:ext cx="1199046" cy="276999"/>
            </a:xfrm>
            <a:prstGeom prst="rect">
              <a:avLst/>
            </a:prstGeom>
            <a:noFill/>
          </p:spPr>
          <p:txBody>
            <a:bodyPr wrap="none" lIns="0" tIns="0" rIns="0" bIns="0" rtlCol="0">
              <a:spAutoFit/>
            </a:bodyPr>
            <a:lstStyle/>
            <a:p>
              <a:r>
                <a:rPr lang="en-US" b="0" dirty="0">
                  <a:solidFill>
                    <a:srgbClr val="0000CC"/>
                  </a:solidFill>
                  <a:latin typeface="Arial" panose="020B0604020202020204" pitchFamily="34" charset="0"/>
                  <a:cs typeface="Arial" panose="020B0604020202020204" pitchFamily="34" charset="0"/>
                </a:rPr>
                <a:t>opposite =4</a:t>
              </a:r>
              <a:endParaRPr lang="en-SG" dirty="0">
                <a:solidFill>
                  <a:srgbClr val="0000CC"/>
                </a:solidFill>
                <a:latin typeface="Arial" panose="020B0604020202020204" pitchFamily="34" charset="0"/>
                <a:cs typeface="Arial" panose="020B0604020202020204" pitchFamily="34" charset="0"/>
              </a:endParaRPr>
            </a:p>
          </p:txBody>
        </p:sp>
        <p:sp>
          <p:nvSpPr>
            <p:cNvPr id="12" name="TextBox 11"/>
            <p:cNvSpPr txBox="1"/>
            <p:nvPr/>
          </p:nvSpPr>
          <p:spPr>
            <a:xfrm>
              <a:off x="6225510" y="4280677"/>
              <a:ext cx="1199046" cy="276999"/>
            </a:xfrm>
            <a:prstGeom prst="rect">
              <a:avLst/>
            </a:prstGeom>
            <a:noFill/>
          </p:spPr>
          <p:txBody>
            <a:bodyPr wrap="none" lIns="0" tIns="0" rIns="0" bIns="0" rtlCol="0">
              <a:spAutoFit/>
            </a:bodyPr>
            <a:lstStyle/>
            <a:p>
              <a:r>
                <a:rPr lang="en-US" b="0" dirty="0">
                  <a:solidFill>
                    <a:srgbClr val="00B050"/>
                  </a:solidFill>
                  <a:latin typeface="Arial" panose="020B0604020202020204" pitchFamily="34" charset="0"/>
                  <a:cs typeface="Arial" panose="020B0604020202020204" pitchFamily="34" charset="0"/>
                </a:rPr>
                <a:t>adjacent =3</a:t>
              </a:r>
              <a:endParaRPr lang="en-SG" dirty="0">
                <a:solidFill>
                  <a:srgbClr val="00B050"/>
                </a:solidFill>
                <a:latin typeface="Arial" panose="020B0604020202020204" pitchFamily="34" charset="0"/>
                <a:cs typeface="Arial" panose="020B0604020202020204" pitchFamily="34" charset="0"/>
              </a:endParaRPr>
            </a:p>
          </p:txBody>
        </p:sp>
        <p:sp>
          <p:nvSpPr>
            <p:cNvPr id="13" name="Right Triangle 12"/>
            <p:cNvSpPr/>
            <p:nvPr/>
          </p:nvSpPr>
          <p:spPr>
            <a:xfrm flipH="1">
              <a:off x="5769624" y="1374295"/>
              <a:ext cx="2160000" cy="2880000"/>
            </a:xfrm>
            <a:prstGeom prst="rtTriangle">
              <a:avLst/>
            </a:prstGeom>
            <a:solidFill>
              <a:schemeClr val="tx2">
                <a:lumMod val="20000"/>
                <a:lumOff val="80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4" name="Arc 13"/>
            <p:cNvSpPr/>
            <p:nvPr/>
          </p:nvSpPr>
          <p:spPr>
            <a:xfrm>
              <a:off x="5336247" y="3894295"/>
              <a:ext cx="720000" cy="720000"/>
            </a:xfrm>
            <a:prstGeom prst="arc">
              <a:avLst>
                <a:gd name="adj1" fmla="val 19012623"/>
                <a:gd name="adj2" fmla="val 0"/>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15" name="TextBox 14"/>
                <p:cNvSpPr txBox="1"/>
                <p:nvPr/>
              </p:nvSpPr>
              <p:spPr>
                <a:xfrm>
                  <a:off x="5994135" y="3859770"/>
                  <a:ext cx="374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𝜃</m:t>
                        </m:r>
                      </m:oMath>
                    </m:oMathPara>
                  </a14:m>
                  <a:endParaRPr lang="en-SG" dirty="0">
                    <a:solidFill>
                      <a:schemeClr val="tx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5994135" y="3859770"/>
                  <a:ext cx="374141" cy="369332"/>
                </a:xfrm>
                <a:prstGeom prst="rect">
                  <a:avLst/>
                </a:prstGeom>
                <a:blipFill rotWithShape="0">
                  <a:blip r:embed="rId7"/>
                  <a:stretch>
                    <a:fillRect/>
                  </a:stretch>
                </a:blipFill>
              </p:spPr>
              <p:txBody>
                <a:bodyPr/>
                <a:lstStyle/>
                <a:p>
                  <a:r>
                    <a:rPr lang="en-SG">
                      <a:noFill/>
                    </a:rPr>
                    <a:t> </a:t>
                  </a:r>
                </a:p>
              </p:txBody>
            </p:sp>
          </mc:Fallback>
        </mc:AlternateContent>
        <p:sp>
          <p:nvSpPr>
            <p:cNvPr id="17" name="Rectangle 16"/>
            <p:cNvSpPr/>
            <p:nvPr/>
          </p:nvSpPr>
          <p:spPr>
            <a:xfrm>
              <a:off x="7714818" y="4038740"/>
              <a:ext cx="216000" cy="21600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05400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6"/>
          <p:cNvSpPr>
            <a:spLocks noGrp="1"/>
          </p:cNvSpPr>
          <p:nvPr>
            <p:ph type="title"/>
          </p:nvPr>
        </p:nvSpPr>
        <p:spPr/>
        <p:txBody>
          <a:bodyPr/>
          <a:lstStyle/>
          <a:p>
            <a:r>
              <a:rPr lang="en-GB" dirty="0"/>
              <a:t>Test Yourself</a:t>
            </a:r>
            <a:endParaRPr lang="en-SG" dirty="0"/>
          </a:p>
        </p:txBody>
      </p:sp>
      <p:sp>
        <p:nvSpPr>
          <p:cNvPr id="3" name="Content Placeholder 2"/>
          <p:cNvSpPr>
            <a:spLocks noGrp="1"/>
          </p:cNvSpPr>
          <p:nvPr>
            <p:ph sz="quarter" idx="13"/>
          </p:nvPr>
        </p:nvSpPr>
        <p:spPr/>
        <p:txBody>
          <a:bodyPr/>
          <a:lstStyle/>
          <a:p>
            <a:pPr marL="0" indent="0">
              <a:buNone/>
            </a:pPr>
            <a:r>
              <a:rPr lang="en-US" dirty="0"/>
              <a:t>Determine </a:t>
            </a:r>
            <a:r>
              <a:rPr lang="en-SG" dirty="0"/>
              <a:t>the following trigonometric ratios</a:t>
            </a:r>
            <a:endParaRPr lang="en-GB" dirty="0"/>
          </a:p>
          <a:p>
            <a:pPr marL="0" indent="0">
              <a:buNone/>
            </a:pPr>
            <a:endParaRPr lang="en-US" dirty="0"/>
          </a:p>
          <a:p>
            <a:pPr marL="0" indent="0">
              <a:buNone/>
            </a:pPr>
            <a:endParaRPr lang="en-US" dirty="0"/>
          </a:p>
        </p:txBody>
      </p:sp>
      <p:pic>
        <p:nvPicPr>
          <p:cNvPr id="20" name="Picture 19"/>
          <p:cNvPicPr/>
          <p:nvPr/>
        </p:nvPicPr>
        <p:blipFill rotWithShape="1">
          <a:blip r:embed="rId4">
            <a:extLst>
              <a:ext uri="{28A0092B-C50C-407E-A947-70E740481C1C}">
                <a14:useLocalDpi xmlns:a14="http://schemas.microsoft.com/office/drawing/2010/main" val="0"/>
              </a:ext>
            </a:extLst>
          </a:blip>
          <a:srcRect t="15427" b="16077"/>
          <a:stretch/>
        </p:blipFill>
        <p:spPr bwMode="auto">
          <a:xfrm>
            <a:off x="6320141" y="133651"/>
            <a:ext cx="885825" cy="606751"/>
          </a:xfrm>
          <a:prstGeom prst="rect">
            <a:avLst/>
          </a:prstGeom>
          <a:noFill/>
          <a:ln>
            <a:noFill/>
          </a:ln>
        </p:spPr>
      </p:pic>
      <p:grpSp>
        <p:nvGrpSpPr>
          <p:cNvPr id="2" name="Group 1"/>
          <p:cNvGrpSpPr/>
          <p:nvPr/>
        </p:nvGrpSpPr>
        <p:grpSpPr>
          <a:xfrm>
            <a:off x="5627238" y="1225992"/>
            <a:ext cx="3013850" cy="3600000"/>
            <a:chOff x="4706583" y="1463521"/>
            <a:chExt cx="3013850" cy="3600000"/>
          </a:xfrm>
        </p:grpSpPr>
        <p:grpSp>
          <p:nvGrpSpPr>
            <p:cNvPr id="18" name="Group 17"/>
            <p:cNvGrpSpPr/>
            <p:nvPr/>
          </p:nvGrpSpPr>
          <p:grpSpPr>
            <a:xfrm>
              <a:off x="4706583" y="1823521"/>
              <a:ext cx="2884600" cy="3240000"/>
              <a:chOff x="5336247" y="1374295"/>
              <a:chExt cx="2884600" cy="3240000"/>
            </a:xfrm>
          </p:grpSpPr>
          <p:sp>
            <p:nvSpPr>
              <p:cNvPr id="10" name="TextBox 9"/>
              <p:cNvSpPr txBox="1"/>
              <p:nvPr/>
            </p:nvSpPr>
            <p:spPr>
              <a:xfrm>
                <a:off x="6531301" y="2576766"/>
                <a:ext cx="234038" cy="276999"/>
              </a:xfrm>
              <a:prstGeom prst="rect">
                <a:avLst/>
              </a:prstGeom>
              <a:noFill/>
            </p:spPr>
            <p:txBody>
              <a:bodyPr wrap="none" lIns="0" tIns="0" rIns="0" bIns="0" rtlCol="0">
                <a:spAutoFit/>
              </a:bodyPr>
              <a:lstStyle/>
              <a:p>
                <a:r>
                  <a:rPr lang="en-SG" dirty="0">
                    <a:solidFill>
                      <a:srgbClr val="FF0000"/>
                    </a:solidFill>
                    <a:latin typeface="Times New Roman" panose="02020603050405020304" pitchFamily="18" charset="0"/>
                    <a:cs typeface="Times New Roman" panose="02020603050405020304" pitchFamily="18" charset="0"/>
                  </a:rPr>
                  <a:t>13</a:t>
                </a:r>
              </a:p>
            </p:txBody>
          </p:sp>
          <p:sp>
            <p:nvSpPr>
              <p:cNvPr id="11" name="TextBox 10"/>
              <p:cNvSpPr txBox="1"/>
              <p:nvPr/>
            </p:nvSpPr>
            <p:spPr>
              <a:xfrm>
                <a:off x="7986809" y="2593857"/>
                <a:ext cx="234038" cy="276999"/>
              </a:xfrm>
              <a:prstGeom prst="rect">
                <a:avLst/>
              </a:prstGeom>
              <a:noFill/>
            </p:spPr>
            <p:txBody>
              <a:bodyPr wrap="none" lIns="0" tIns="0" rIns="0" bIns="0" rtlCol="0">
                <a:spAutoFit/>
              </a:bodyPr>
              <a:lstStyle/>
              <a:p>
                <a:r>
                  <a:rPr lang="en-SG" dirty="0">
                    <a:solidFill>
                      <a:srgbClr val="0000CC"/>
                    </a:solidFill>
                    <a:latin typeface="Times New Roman" panose="02020603050405020304" pitchFamily="18" charset="0"/>
                    <a:cs typeface="Times New Roman" panose="02020603050405020304" pitchFamily="18" charset="0"/>
                  </a:rPr>
                  <a:t>12</a:t>
                </a:r>
              </a:p>
            </p:txBody>
          </p:sp>
          <p:sp>
            <p:nvSpPr>
              <p:cNvPr id="12" name="TextBox 11"/>
              <p:cNvSpPr txBox="1"/>
              <p:nvPr/>
            </p:nvSpPr>
            <p:spPr>
              <a:xfrm>
                <a:off x="6889697" y="4280677"/>
                <a:ext cx="117020" cy="276999"/>
              </a:xfrm>
              <a:prstGeom prst="rect">
                <a:avLst/>
              </a:prstGeom>
              <a:noFill/>
            </p:spPr>
            <p:txBody>
              <a:bodyPr wrap="none" lIns="0" tIns="0" rIns="0" bIns="0" rtlCol="0">
                <a:spAutoFit/>
              </a:bodyPr>
              <a:lstStyle/>
              <a:p>
                <a:r>
                  <a:rPr lang="en-SG" dirty="0">
                    <a:solidFill>
                      <a:srgbClr val="00B050"/>
                    </a:solidFill>
                    <a:latin typeface="Times New Roman" panose="02020603050405020304" pitchFamily="18" charset="0"/>
                    <a:cs typeface="Times New Roman" panose="02020603050405020304" pitchFamily="18" charset="0"/>
                  </a:rPr>
                  <a:t>5</a:t>
                </a:r>
              </a:p>
            </p:txBody>
          </p:sp>
          <p:sp>
            <p:nvSpPr>
              <p:cNvPr id="13" name="Right Triangle 12"/>
              <p:cNvSpPr/>
              <p:nvPr/>
            </p:nvSpPr>
            <p:spPr>
              <a:xfrm flipH="1">
                <a:off x="5769624" y="1374295"/>
                <a:ext cx="2160000" cy="2880000"/>
              </a:xfrm>
              <a:prstGeom prst="rtTriangle">
                <a:avLst/>
              </a:prstGeom>
              <a:solidFill>
                <a:schemeClr val="tx2">
                  <a:lumMod val="20000"/>
                  <a:lumOff val="80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sp>
            <p:nvSpPr>
              <p:cNvPr id="14" name="Arc 13"/>
              <p:cNvSpPr/>
              <p:nvPr/>
            </p:nvSpPr>
            <p:spPr>
              <a:xfrm>
                <a:off x="5336247" y="3894295"/>
                <a:ext cx="720000" cy="720000"/>
              </a:xfrm>
              <a:prstGeom prst="arc">
                <a:avLst>
                  <a:gd name="adj1" fmla="val 19012623"/>
                  <a:gd name="adj2" fmla="val 0"/>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sp>
            <p:nvSpPr>
              <p:cNvPr id="15" name="TextBox 14"/>
              <p:cNvSpPr txBox="1"/>
              <p:nvPr/>
            </p:nvSpPr>
            <p:spPr>
              <a:xfrm>
                <a:off x="5994135" y="3859770"/>
                <a:ext cx="304892" cy="369332"/>
              </a:xfrm>
              <a:prstGeom prst="rect">
                <a:avLst/>
              </a:prstGeom>
              <a:noFill/>
            </p:spPr>
            <p:txBody>
              <a:bodyPr wrap="none" rtlCol="0">
                <a:spAutoFit/>
              </a:bodyPr>
              <a:lstStyle/>
              <a:p>
                <a:r>
                  <a:rPr lang="en-SG" i="1" dirty="0">
                    <a:solidFill>
                      <a:schemeClr val="tx1"/>
                    </a:solidFill>
                    <a:latin typeface="Times New Roman" panose="02020603050405020304" pitchFamily="18" charset="0"/>
                    <a:cs typeface="Times New Roman" panose="02020603050405020304" pitchFamily="18" charset="0"/>
                    <a:sym typeface="Symbol"/>
                  </a:rPr>
                  <a:t></a:t>
                </a:r>
                <a:endParaRPr lang="en-SG" i="1" dirty="0">
                  <a:solidFill>
                    <a:schemeClr val="tx1"/>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7714818" y="4038740"/>
                <a:ext cx="216000" cy="21600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grpSp>
        <p:sp>
          <p:nvSpPr>
            <p:cNvPr id="23" name="Arc 22"/>
            <p:cNvSpPr/>
            <p:nvPr/>
          </p:nvSpPr>
          <p:spPr>
            <a:xfrm>
              <a:off x="7000433" y="1463521"/>
              <a:ext cx="720000" cy="720000"/>
            </a:xfrm>
            <a:prstGeom prst="arc">
              <a:avLst>
                <a:gd name="adj1" fmla="val 5930401"/>
                <a:gd name="adj2" fmla="val 8053336"/>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sp>
          <p:nvSpPr>
            <p:cNvPr id="24" name="TextBox 23"/>
            <p:cNvSpPr txBox="1"/>
            <p:nvPr/>
          </p:nvSpPr>
          <p:spPr>
            <a:xfrm>
              <a:off x="6934365" y="2078302"/>
              <a:ext cx="324128" cy="369332"/>
            </a:xfrm>
            <a:prstGeom prst="rect">
              <a:avLst/>
            </a:prstGeom>
            <a:noFill/>
          </p:spPr>
          <p:txBody>
            <a:bodyPr wrap="none" rtlCol="0">
              <a:spAutoFit/>
            </a:bodyPr>
            <a:lstStyle/>
            <a:p>
              <a:r>
                <a:rPr lang="en-SG" b="0" i="1"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sym typeface="Symbol"/>
                </a:rPr>
                <a:t></a:t>
              </a:r>
              <a:endParaRPr lang="en-SG" i="1" dirty="0">
                <a:solidFill>
                  <a:schemeClr val="tx1"/>
                </a:solidFill>
                <a:latin typeface="Times New Roman" panose="02020603050405020304" pitchFamily="18" charset="0"/>
                <a:cs typeface="Times New Roman" panose="02020603050405020304" pitchFamily="18" charset="0"/>
              </a:endParaRPr>
            </a:p>
          </p:txBody>
        </p:sp>
      </p:grpSp>
      <p:graphicFrame>
        <p:nvGraphicFramePr>
          <p:cNvPr id="4" name="Object 3"/>
          <p:cNvGraphicFramePr>
            <a:graphicFrameLocks noChangeAspect="1"/>
          </p:cNvGraphicFramePr>
          <p:nvPr>
            <p:extLst>
              <p:ext uri="{D42A27DB-BD31-4B8C-83A1-F6EECF244321}">
                <p14:modId xmlns:p14="http://schemas.microsoft.com/office/powerpoint/2010/main" val="2731465436"/>
              </p:ext>
            </p:extLst>
          </p:nvPr>
        </p:nvGraphicFramePr>
        <p:xfrm>
          <a:off x="620713" y="1477963"/>
          <a:ext cx="1687512" cy="882650"/>
        </p:xfrm>
        <a:graphic>
          <a:graphicData uri="http://schemas.openxmlformats.org/presentationml/2006/ole">
            <mc:AlternateContent xmlns:mc="http://schemas.openxmlformats.org/markup-compatibility/2006">
              <mc:Choice xmlns:v="urn:schemas-microsoft-com:vml" Requires="v">
                <p:oleObj spid="_x0000_s31784" name="Equation" r:id="rId5" imgW="825480" imgH="431640" progId="Equation.3">
                  <p:embed/>
                </p:oleObj>
              </mc:Choice>
              <mc:Fallback>
                <p:oleObj name="Equation" r:id="rId5" imgW="825480" imgH="431640" progId="Equation.3">
                  <p:embed/>
                  <p:pic>
                    <p:nvPicPr>
                      <p:cNvPr id="0" name=""/>
                      <p:cNvPicPr/>
                      <p:nvPr/>
                    </p:nvPicPr>
                    <p:blipFill>
                      <a:blip r:embed="rId6"/>
                      <a:stretch>
                        <a:fillRect/>
                      </a:stretch>
                    </p:blipFill>
                    <p:spPr>
                      <a:xfrm>
                        <a:off x="620713" y="1477963"/>
                        <a:ext cx="1687512" cy="8826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30495112"/>
              </p:ext>
            </p:extLst>
          </p:nvPr>
        </p:nvGraphicFramePr>
        <p:xfrm>
          <a:off x="585788" y="2551113"/>
          <a:ext cx="1741487" cy="882650"/>
        </p:xfrm>
        <a:graphic>
          <a:graphicData uri="http://schemas.openxmlformats.org/presentationml/2006/ole">
            <mc:AlternateContent xmlns:mc="http://schemas.openxmlformats.org/markup-compatibility/2006">
              <mc:Choice xmlns:v="urn:schemas-microsoft-com:vml" Requires="v">
                <p:oleObj spid="_x0000_s31785" name="Equation" r:id="rId7" imgW="850680" imgH="431640" progId="Equation.3">
                  <p:embed/>
                </p:oleObj>
              </mc:Choice>
              <mc:Fallback>
                <p:oleObj name="Equation" r:id="rId7" imgW="850680" imgH="431640" progId="Equation.3">
                  <p:embed/>
                  <p:pic>
                    <p:nvPicPr>
                      <p:cNvPr id="0" name="Object 3"/>
                      <p:cNvPicPr>
                        <a:picLocks noChangeAspect="1" noChangeArrowheads="1"/>
                      </p:cNvPicPr>
                      <p:nvPr/>
                    </p:nvPicPr>
                    <p:blipFill>
                      <a:blip r:embed="rId8"/>
                      <a:srcRect/>
                      <a:stretch>
                        <a:fillRect/>
                      </a:stretch>
                    </p:blipFill>
                    <p:spPr bwMode="auto">
                      <a:xfrm>
                        <a:off x="585788" y="2551113"/>
                        <a:ext cx="1741487" cy="88265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22830137"/>
              </p:ext>
            </p:extLst>
          </p:nvPr>
        </p:nvGraphicFramePr>
        <p:xfrm>
          <a:off x="620713" y="3790950"/>
          <a:ext cx="1716087" cy="882650"/>
        </p:xfrm>
        <a:graphic>
          <a:graphicData uri="http://schemas.openxmlformats.org/presentationml/2006/ole">
            <mc:AlternateContent xmlns:mc="http://schemas.openxmlformats.org/markup-compatibility/2006">
              <mc:Choice xmlns:v="urn:schemas-microsoft-com:vml" Requires="v">
                <p:oleObj spid="_x0000_s31786" name="Equation" r:id="rId9" imgW="838080" imgH="431640" progId="Equation.3">
                  <p:embed/>
                </p:oleObj>
              </mc:Choice>
              <mc:Fallback>
                <p:oleObj name="Equation" r:id="rId9" imgW="838080" imgH="431640" progId="Equation.3">
                  <p:embed/>
                  <p:pic>
                    <p:nvPicPr>
                      <p:cNvPr id="0" name="Object 4"/>
                      <p:cNvPicPr>
                        <a:picLocks noChangeAspect="1" noChangeArrowheads="1"/>
                      </p:cNvPicPr>
                      <p:nvPr/>
                    </p:nvPicPr>
                    <p:blipFill>
                      <a:blip r:embed="rId10"/>
                      <a:srcRect/>
                      <a:stretch>
                        <a:fillRect/>
                      </a:stretch>
                    </p:blipFill>
                    <p:spPr bwMode="auto">
                      <a:xfrm>
                        <a:off x="620713" y="3790950"/>
                        <a:ext cx="1716087" cy="882650"/>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04905658"/>
              </p:ext>
            </p:extLst>
          </p:nvPr>
        </p:nvGraphicFramePr>
        <p:xfrm>
          <a:off x="3373438" y="1714499"/>
          <a:ext cx="935656" cy="416659"/>
        </p:xfrm>
        <a:graphic>
          <a:graphicData uri="http://schemas.openxmlformats.org/presentationml/2006/ole">
            <mc:AlternateContent xmlns:mc="http://schemas.openxmlformats.org/markup-compatibility/2006">
              <mc:Choice xmlns:v="urn:schemas-microsoft-com:vml" Requires="v">
                <p:oleObj spid="_x0000_s31787" name="Equation" r:id="rId11" imgW="457200" imgH="203040" progId="Equation.3">
                  <p:embed/>
                </p:oleObj>
              </mc:Choice>
              <mc:Fallback>
                <p:oleObj name="Equation" r:id="rId11" imgW="457200" imgH="203040" progId="Equation.3">
                  <p:embed/>
                  <p:pic>
                    <p:nvPicPr>
                      <p:cNvPr id="0" name="Object 3"/>
                      <p:cNvPicPr>
                        <a:picLocks noChangeAspect="1" noChangeArrowheads="1"/>
                      </p:cNvPicPr>
                      <p:nvPr/>
                    </p:nvPicPr>
                    <p:blipFill>
                      <a:blip r:embed="rId12"/>
                      <a:srcRect/>
                      <a:stretch>
                        <a:fillRect/>
                      </a:stretch>
                    </p:blipFill>
                    <p:spPr bwMode="auto">
                      <a:xfrm>
                        <a:off x="3373438" y="1714499"/>
                        <a:ext cx="935656" cy="416659"/>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69311027"/>
              </p:ext>
            </p:extLst>
          </p:nvPr>
        </p:nvGraphicFramePr>
        <p:xfrm>
          <a:off x="3327401" y="2887968"/>
          <a:ext cx="988651" cy="338078"/>
        </p:xfrm>
        <a:graphic>
          <a:graphicData uri="http://schemas.openxmlformats.org/presentationml/2006/ole">
            <mc:AlternateContent xmlns:mc="http://schemas.openxmlformats.org/markup-compatibility/2006">
              <mc:Choice xmlns:v="urn:schemas-microsoft-com:vml" Requires="v">
                <p:oleObj spid="_x0000_s31788" name="Equation" r:id="rId13" imgW="482400" imgH="164880" progId="Equation.3">
                  <p:embed/>
                </p:oleObj>
              </mc:Choice>
              <mc:Fallback>
                <p:oleObj name="Equation" r:id="rId13" imgW="482400" imgH="164880" progId="Equation.3">
                  <p:embed/>
                  <p:pic>
                    <p:nvPicPr>
                      <p:cNvPr id="0" name="Object 6"/>
                      <p:cNvPicPr>
                        <a:picLocks noChangeAspect="1" noChangeArrowheads="1"/>
                      </p:cNvPicPr>
                      <p:nvPr/>
                    </p:nvPicPr>
                    <p:blipFill>
                      <a:blip r:embed="rId14"/>
                      <a:srcRect/>
                      <a:stretch>
                        <a:fillRect/>
                      </a:stretch>
                    </p:blipFill>
                    <p:spPr bwMode="auto">
                      <a:xfrm>
                        <a:off x="3327401" y="2887968"/>
                        <a:ext cx="988651" cy="338078"/>
                      </a:xfrm>
                      <a:prstGeom prst="rect">
                        <a:avLst/>
                      </a:prstGeom>
                      <a:noFill/>
                      <a:ln>
                        <a:noFill/>
                      </a:ln>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238131991"/>
              </p:ext>
            </p:extLst>
          </p:nvPr>
        </p:nvGraphicFramePr>
        <p:xfrm>
          <a:off x="3349625" y="4061060"/>
          <a:ext cx="963068" cy="389247"/>
        </p:xfrm>
        <a:graphic>
          <a:graphicData uri="http://schemas.openxmlformats.org/presentationml/2006/ole">
            <mc:AlternateContent xmlns:mc="http://schemas.openxmlformats.org/markup-compatibility/2006">
              <mc:Choice xmlns:v="urn:schemas-microsoft-com:vml" Requires="v">
                <p:oleObj spid="_x0000_s31789" name="Equation" r:id="rId15" imgW="469800" imgH="190440" progId="Equation.3">
                  <p:embed/>
                </p:oleObj>
              </mc:Choice>
              <mc:Fallback>
                <p:oleObj name="Equation" r:id="rId15" imgW="469800" imgH="190440" progId="Equation.3">
                  <p:embed/>
                  <p:pic>
                    <p:nvPicPr>
                      <p:cNvPr id="0" name="Object 7"/>
                      <p:cNvPicPr>
                        <a:picLocks noChangeAspect="1" noChangeArrowheads="1"/>
                      </p:cNvPicPr>
                      <p:nvPr/>
                    </p:nvPicPr>
                    <p:blipFill>
                      <a:blip r:embed="rId16"/>
                      <a:srcRect/>
                      <a:stretch>
                        <a:fillRect/>
                      </a:stretch>
                    </p:blipFill>
                    <p:spPr bwMode="auto">
                      <a:xfrm>
                        <a:off x="3349625" y="4061060"/>
                        <a:ext cx="963068" cy="38924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676447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6145</TotalTime>
  <Words>2327</Words>
  <Application>Microsoft Office PowerPoint</Application>
  <PresentationFormat>On-screen Show (4:3)</PresentationFormat>
  <Paragraphs>588</Paragraphs>
  <Slides>41</Slides>
  <Notes>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41</vt:i4>
      </vt:variant>
    </vt:vector>
  </HeadingPairs>
  <TitlesOfParts>
    <vt:vector size="53" baseType="lpstr">
      <vt:lpstr>宋体</vt:lpstr>
      <vt:lpstr>Arial</vt:lpstr>
      <vt:lpstr>Calibri</vt:lpstr>
      <vt:lpstr>Cambria Math</vt:lpstr>
      <vt:lpstr>Cooper Black</vt:lpstr>
      <vt:lpstr>Symbol</vt:lpstr>
      <vt:lpstr>Tahoma</vt:lpstr>
      <vt:lpstr>Times New Roman</vt:lpstr>
      <vt:lpstr>Wingdings</vt:lpstr>
      <vt:lpstr>Office Theme</vt:lpstr>
      <vt:lpstr>Microsoft Equation 3.0</vt:lpstr>
      <vt:lpstr>Equation</vt:lpstr>
      <vt:lpstr>Lesson 02 Trigonometry Interactive Seminar</vt:lpstr>
      <vt:lpstr>How Trigonometry came about? </vt:lpstr>
      <vt:lpstr>Scenario</vt:lpstr>
      <vt:lpstr>Scenario</vt:lpstr>
      <vt:lpstr>Scenario</vt:lpstr>
      <vt:lpstr>Scenario Definition Template</vt:lpstr>
      <vt:lpstr>Lesson Overview</vt:lpstr>
      <vt:lpstr>Trigonometric properties of a right-angled triangle </vt:lpstr>
      <vt:lpstr>Test Yourself</vt:lpstr>
      <vt:lpstr>Basic sine graph: y = sin</vt:lpstr>
      <vt:lpstr>Sine graph: y = A sin</vt:lpstr>
      <vt:lpstr>Sine graph: y = sin B</vt:lpstr>
      <vt:lpstr>Sine graph: y = sin( +C)</vt:lpstr>
      <vt:lpstr>Poll (Kahoot.it)</vt:lpstr>
      <vt:lpstr>Sine graph y = sin(B +C)</vt:lpstr>
      <vt:lpstr>Think-Pair-Share</vt:lpstr>
      <vt:lpstr>Sine graph: y = sin +D</vt:lpstr>
      <vt:lpstr>General sine graph: y = A sin(B+C)+D </vt:lpstr>
      <vt:lpstr>General sine graph: y = A sin(B+C)+D </vt:lpstr>
      <vt:lpstr>Think-Pair-Share</vt:lpstr>
      <vt:lpstr>Basic cosine graph: y = cos</vt:lpstr>
      <vt:lpstr>General cosine graph: y = A cos(B+C)+D </vt:lpstr>
      <vt:lpstr>Summary of basic sine and cosine graphs</vt:lpstr>
      <vt:lpstr>Test Yourself</vt:lpstr>
      <vt:lpstr>PowerPoint Presentation</vt:lpstr>
      <vt:lpstr>Poll (Kahoot.it)</vt:lpstr>
      <vt:lpstr>Max and Min values of graph</vt:lpstr>
      <vt:lpstr>Test Yourself</vt:lpstr>
      <vt:lpstr>Positive and negative values for sine and cosine </vt:lpstr>
      <vt:lpstr>Solving trigonometric equations</vt:lpstr>
      <vt:lpstr>Solving trigonometric equations</vt:lpstr>
      <vt:lpstr>Think-Pair-Share</vt:lpstr>
      <vt:lpstr>Test yourself</vt:lpstr>
      <vt:lpstr>Trigonometric equations with multiple cycles</vt:lpstr>
      <vt:lpstr>Test yourself </vt:lpstr>
      <vt:lpstr>Solving trigonometric equations (Summary)</vt:lpstr>
      <vt:lpstr>Trigonometric Identities (CL)</vt:lpstr>
      <vt:lpstr>Application of Trigonometric Identities (CL)  </vt:lpstr>
      <vt:lpstr>Poll (CL)</vt:lpstr>
      <vt:lpstr>One-minute write</vt:lpstr>
      <vt:lpstr>Learning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Teo Kai Meng</dc:creator>
  <cp:lastModifiedBy>ONG ZHEN YANG</cp:lastModifiedBy>
  <cp:revision>523</cp:revision>
  <cp:lastPrinted>2012-10-10T07:51:56Z</cp:lastPrinted>
  <dcterms:created xsi:type="dcterms:W3CDTF">2011-06-07T03:26:48Z</dcterms:created>
  <dcterms:modified xsi:type="dcterms:W3CDTF">2017-10-24T01:15:13Z</dcterms:modified>
</cp:coreProperties>
</file>