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</p:sldMasterIdLst>
  <p:notesMasterIdLst>
    <p:notesMasterId r:id="rId45"/>
  </p:notesMasterIdLst>
  <p:sldIdLst>
    <p:sldId id="258" r:id="rId2"/>
    <p:sldId id="332" r:id="rId3"/>
    <p:sldId id="333" r:id="rId4"/>
    <p:sldId id="337" r:id="rId5"/>
    <p:sldId id="338" r:id="rId6"/>
    <p:sldId id="280" r:id="rId7"/>
    <p:sldId id="348" r:id="rId8"/>
    <p:sldId id="294" r:id="rId9"/>
    <p:sldId id="349" r:id="rId10"/>
    <p:sldId id="285" r:id="rId11"/>
    <p:sldId id="350" r:id="rId12"/>
    <p:sldId id="352" r:id="rId13"/>
    <p:sldId id="295" r:id="rId14"/>
    <p:sldId id="296" r:id="rId15"/>
    <p:sldId id="360" r:id="rId16"/>
    <p:sldId id="302" r:id="rId17"/>
    <p:sldId id="286" r:id="rId18"/>
    <p:sldId id="289" r:id="rId19"/>
    <p:sldId id="287" r:id="rId20"/>
    <p:sldId id="290" r:id="rId21"/>
    <p:sldId id="354" r:id="rId22"/>
    <p:sldId id="355" r:id="rId23"/>
    <p:sldId id="340" r:id="rId24"/>
    <p:sldId id="300" r:id="rId25"/>
    <p:sldId id="356" r:id="rId26"/>
    <p:sldId id="331" r:id="rId27"/>
    <p:sldId id="334" r:id="rId28"/>
    <p:sldId id="308" r:id="rId29"/>
    <p:sldId id="309" r:id="rId30"/>
    <p:sldId id="310" r:id="rId31"/>
    <p:sldId id="339" r:id="rId32"/>
    <p:sldId id="357" r:id="rId33"/>
    <p:sldId id="312" r:id="rId34"/>
    <p:sldId id="313" r:id="rId35"/>
    <p:sldId id="314" r:id="rId36"/>
    <p:sldId id="341" r:id="rId37"/>
    <p:sldId id="358" r:id="rId38"/>
    <p:sldId id="316" r:id="rId39"/>
    <p:sldId id="321" r:id="rId40"/>
    <p:sldId id="322" r:id="rId41"/>
    <p:sldId id="324" r:id="rId42"/>
    <p:sldId id="346" r:id="rId43"/>
    <p:sldId id="35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343" autoAdjust="0"/>
  </p:normalViewPr>
  <p:slideViewPr>
    <p:cSldViewPr snapToGrid="0" snapToObjects="1">
      <p:cViewPr varScale="1">
        <p:scale>
          <a:sx n="69" d="100"/>
          <a:sy n="69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97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97.wmf"/><Relationship Id="rId4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4" Type="http://schemas.openxmlformats.org/officeDocument/2006/relationships/image" Target="../media/image17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54.wmf"/><Relationship Id="rId3" Type="http://schemas.openxmlformats.org/officeDocument/2006/relationships/image" Target="../media/image48.wmf"/><Relationship Id="rId7" Type="http://schemas.openxmlformats.org/officeDocument/2006/relationships/image" Target="../media/image51.wmf"/><Relationship Id="rId12" Type="http://schemas.openxmlformats.org/officeDocument/2006/relationships/image" Target="../media/image35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11" Type="http://schemas.openxmlformats.org/officeDocument/2006/relationships/image" Target="../media/image53.wmf"/><Relationship Id="rId5" Type="http://schemas.openxmlformats.org/officeDocument/2006/relationships/image" Target="../media/image49.wmf"/><Relationship Id="rId10" Type="http://schemas.openxmlformats.org/officeDocument/2006/relationships/image" Target="../media/image33.wmf"/><Relationship Id="rId4" Type="http://schemas.openxmlformats.org/officeDocument/2006/relationships/image" Target="../media/image34.wmf"/><Relationship Id="rId9" Type="http://schemas.openxmlformats.org/officeDocument/2006/relationships/image" Target="../media/image52.wmf"/><Relationship Id="rId1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0500-48C7-4164-8074-73F5DBDFA4F3}" type="datetimeFigureOut">
              <a:rPr lang="en-SG" smtClean="0"/>
              <a:pPr/>
              <a:t>26/10/2017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909A-E4D2-4754-9529-137681DBBF1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08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3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B4070-06EE-4656-8A0E-E0F702C72EF3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41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1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909A-E4D2-4754-9529-137681DBBF10}" type="slidenum">
              <a:rPr lang="en-SG" smtClean="0"/>
              <a:pPr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15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F5A22-4F56-4232-8E57-DB9FCB53AFCB}" type="slidenum">
              <a:rPr lang="en-SG" smtClean="0"/>
              <a:pPr>
                <a:defRPr/>
              </a:pPr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01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0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6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193"/>
            <a:ext cx="7920000" cy="64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baseline="0">
                <a:solidFill>
                  <a:srgbClr val="0000FF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406009" y="83736"/>
            <a:ext cx="377991" cy="4443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spcBef>
                <a:spcPts val="0"/>
              </a:spcBef>
              <a:defRPr sz="2000">
                <a:latin typeface="+mn-lt"/>
              </a:defRPr>
            </a:lvl1pPr>
            <a:lvl2pPr marL="742950" indent="-28575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rgbClr val="0033CC"/>
                </a:solidFill>
                <a:latin typeface="+mn-lt"/>
              </a:defRPr>
            </a:lvl2pPr>
            <a:lvl3pPr>
              <a:lnSpc>
                <a:spcPct val="130000"/>
              </a:lnSpc>
              <a:spcBef>
                <a:spcPts val="0"/>
              </a:spcBef>
              <a:defRPr sz="1800">
                <a:latin typeface="+mn-lt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0000" y="654457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75972" y="6332434"/>
            <a:ext cx="4080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3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424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4628" y="6492875"/>
            <a:ext cx="379372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4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9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34.bin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36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oleObject" Target="../embeddings/oleObject60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33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3.bin"/><Relationship Id="rId28" Type="http://schemas.openxmlformats.org/officeDocument/2006/relationships/oleObject" Target="../embeddings/oleObject56.bin"/><Relationship Id="rId36" Type="http://schemas.openxmlformats.org/officeDocument/2006/relationships/image" Target="../media/image55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6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3.bin"/><Relationship Id="rId3" Type="http://schemas.openxmlformats.org/officeDocument/2006/relationships/image" Target="../media/image68.png"/><Relationship Id="rId7" Type="http://schemas.openxmlformats.org/officeDocument/2006/relationships/image" Target="../media/image63.wmf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74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4.wmf"/><Relationship Id="rId14" Type="http://schemas.openxmlformats.org/officeDocument/2006/relationships/image" Target="../media/image6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77.wmf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86.bin"/><Relationship Id="rId32" Type="http://schemas.openxmlformats.org/officeDocument/2006/relationships/image" Target="../media/image82.wmf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88.bin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1.bin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80.wmf"/><Relationship Id="rId30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24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3.wmf"/><Relationship Id="rId26" Type="http://schemas.openxmlformats.org/officeDocument/2006/relationships/image" Target="../media/image96.wmf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100.wmf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106.bin"/><Relationship Id="rId1" Type="http://schemas.openxmlformats.org/officeDocument/2006/relationships/vmlDrawing" Target="../drawings/vmlDrawing13.vml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5.wmf"/><Relationship Id="rId32" Type="http://schemas.openxmlformats.org/officeDocument/2006/relationships/image" Target="../media/image99.wmf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97.w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7.bin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1.wmf"/><Relationship Id="rId22" Type="http://schemas.openxmlformats.org/officeDocument/2006/relationships/oleObject" Target="../embeddings/oleObject102.bin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9.wmf"/><Relationship Id="rId4" Type="http://schemas.openxmlformats.org/officeDocument/2006/relationships/image" Target="../media/image850.png"/><Relationship Id="rId9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115.wmf"/><Relationship Id="rId3" Type="http://schemas.openxmlformats.org/officeDocument/2006/relationships/image" Target="../media/image134.png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2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4.wmf"/><Relationship Id="rId3" Type="http://schemas.openxmlformats.org/officeDocument/2006/relationships/image" Target="../media/image144.png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6.png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24.png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oleObject" Target="../embeddings/oleObject141.bin"/><Relationship Id="rId3" Type="http://schemas.openxmlformats.org/officeDocument/2006/relationships/image" Target="../media/image136.png"/><Relationship Id="rId21" Type="http://schemas.openxmlformats.org/officeDocument/2006/relationships/image" Target="../media/image135.wmf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341.png"/><Relationship Id="rId10" Type="http://schemas.openxmlformats.org/officeDocument/2006/relationships/image" Target="../media/image290.png"/><Relationship Id="rId19" Type="http://schemas.openxmlformats.org/officeDocument/2006/relationships/image" Target="../media/image134.wmf"/><Relationship Id="rId4" Type="http://schemas.openxmlformats.org/officeDocument/2006/relationships/image" Target="../media/image230.png"/><Relationship Id="rId9" Type="http://schemas.openxmlformats.org/officeDocument/2006/relationships/image" Target="../media/image281.png"/><Relationship Id="rId1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0.png"/><Relationship Id="rId5" Type="http://schemas.openxmlformats.org/officeDocument/2006/relationships/image" Target="../media/image3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image" Target="../media/image161.png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3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image" Target="../media/image156.png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29" Type="http://schemas.openxmlformats.org/officeDocument/2006/relationships/oleObject" Target="../embeddings/oleObject16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0.png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50.wmf"/><Relationship Id="rId32" Type="http://schemas.openxmlformats.org/officeDocument/2006/relationships/image" Target="../media/image154.wmf"/><Relationship Id="rId5" Type="http://schemas.openxmlformats.org/officeDocument/2006/relationships/image" Target="../media/image571.png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52.wmf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" Type="http://schemas.openxmlformats.org/officeDocument/2006/relationships/image" Target="../media/image561.png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5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6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70.bin"/><Relationship Id="rId18" Type="http://schemas.openxmlformats.org/officeDocument/2006/relationships/oleObject" Target="../embeddings/oleObject175.bin"/><Relationship Id="rId3" Type="http://schemas.openxmlformats.org/officeDocument/2006/relationships/image" Target="../media/image162.png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2.bin"/><Relationship Id="rId10" Type="http://schemas.openxmlformats.org/officeDocument/2006/relationships/oleObject" Target="../embeddings/oleObject168.bin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63.png"/><Relationship Id="rId9" Type="http://schemas.openxmlformats.org/officeDocument/2006/relationships/oleObject" Target="../embeddings/oleObject167.bin"/><Relationship Id="rId14" Type="http://schemas.openxmlformats.org/officeDocument/2006/relationships/oleObject" Target="../embeddings/oleObject171.bin"/><Relationship Id="rId22" Type="http://schemas.openxmlformats.org/officeDocument/2006/relationships/image" Target="../media/image16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image" Target="../media/image167.png"/><Relationship Id="rId7" Type="http://schemas.openxmlformats.org/officeDocument/2006/relationships/image" Target="../media/image16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66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6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87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0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85.bin"/><Relationship Id="rId14" Type="http://schemas.openxmlformats.org/officeDocument/2006/relationships/oleObject" Target="../embeddings/oleObject18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image" Target="../media/image13.wmf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10.wmf"/><Relationship Id="rId5" Type="http://schemas.openxmlformats.org/officeDocument/2006/relationships/image" Target="../media/image90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41.png"/><Relationship Id="rId10" Type="http://schemas.openxmlformats.org/officeDocument/2006/relationships/image" Target="../media/image15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png"/><Relationship Id="rId11" Type="http://schemas.openxmlformats.org/officeDocument/2006/relationships/image" Target="../media/image19.wmf"/><Relationship Id="rId5" Type="http://schemas.openxmlformats.org/officeDocument/2006/relationships/image" Target="../media/image20.pn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79999" y="2060678"/>
            <a:ext cx="7533068" cy="1944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algn="l" defTabSz="457200" rtl="0" eaLnBrk="1" latinLnBrk="0" hangingPunct="1">
              <a:lnSpc>
                <a:spcPts val="5000"/>
              </a:lnSpc>
              <a:spcBef>
                <a:spcPts val="0"/>
              </a:spcBef>
              <a:buNone/>
              <a:defRPr sz="5500" kern="1200" baseline="0">
                <a:solidFill>
                  <a:srgbClr val="6DB31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Lesson 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Vectors and Scalar Product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4004" y="4206892"/>
            <a:ext cx="543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6DB3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Seminar Slides </a:t>
            </a:r>
            <a:endParaRPr lang="en-SG" sz="3200" dirty="0">
              <a:solidFill>
                <a:srgbClr val="6DB3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004" y="5045006"/>
            <a:ext cx="5434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E114 – Mathematics for Engineering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(1)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22009" y="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156337"/>
          </a:xfrm>
        </p:spPr>
        <p:txBody>
          <a:bodyPr/>
          <a:lstStyle/>
          <a:p>
            <a:pPr marL="0" indent="0">
              <a:buNone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Express the following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vectors as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column vectors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834"/>
              </p:ext>
            </p:extLst>
          </p:nvPr>
        </p:nvGraphicFramePr>
        <p:xfrm>
          <a:off x="642794" y="1402421"/>
          <a:ext cx="2229786" cy="21558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1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5"/>
          <p:cNvCxnSpPr>
            <a:cxnSpLocks noChangeShapeType="1"/>
          </p:cNvCxnSpPr>
          <p:nvPr/>
        </p:nvCxnSpPr>
        <p:spPr bwMode="auto">
          <a:xfrm flipV="1">
            <a:off x="997866" y="2483075"/>
            <a:ext cx="1512000" cy="1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/>
            <a:tailEnd type="arrow" w="med" len="med"/>
          </a:ln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83218"/>
              </p:ext>
            </p:extLst>
          </p:nvPr>
        </p:nvGraphicFramePr>
        <p:xfrm>
          <a:off x="3455266" y="1405167"/>
          <a:ext cx="2229786" cy="21558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1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5"/>
          <p:cNvCxnSpPr>
            <a:cxnSpLocks noChangeShapeType="1"/>
          </p:cNvCxnSpPr>
          <p:nvPr/>
        </p:nvCxnSpPr>
        <p:spPr bwMode="auto">
          <a:xfrm>
            <a:off x="4566338" y="2111750"/>
            <a:ext cx="0" cy="765022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/>
            <a:tailEnd type="arrow" w="med" len="med"/>
          </a:ln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87382"/>
              </p:ext>
            </p:extLst>
          </p:nvPr>
        </p:nvGraphicFramePr>
        <p:xfrm>
          <a:off x="6235052" y="1393907"/>
          <a:ext cx="2229786" cy="21558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1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716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5"/>
          <p:cNvCxnSpPr>
            <a:cxnSpLocks noChangeShapeType="1"/>
          </p:cNvCxnSpPr>
          <p:nvPr/>
        </p:nvCxnSpPr>
        <p:spPr bwMode="auto">
          <a:xfrm flipH="1" flipV="1">
            <a:off x="6575935" y="2111750"/>
            <a:ext cx="1518334" cy="1066724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Think-Pair-Share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394175" y="2193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13338" y="727475"/>
            <a:ext cx="8424000" cy="5614443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Given 2 vectors, </a:t>
            </a:r>
            <a:r>
              <a:rPr lang="en-SG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as shown below, determine if the following statement is true or false. Discuss with your partner beside you.</a:t>
            </a:r>
          </a:p>
          <a:p>
            <a:pPr marL="0" indent="0" algn="ctr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</a:t>
            </a:r>
            <a:r>
              <a:rPr lang="en-SG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vector is equal to the </a:t>
            </a:r>
            <a:r>
              <a:rPr lang="en-SG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 vector</a:t>
            </a: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 algn="ctr">
              <a:buNone/>
            </a:pP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5"/>
          <p:cNvCxnSpPr>
            <a:cxnSpLocks noChangeShapeType="1"/>
          </p:cNvCxnSpPr>
          <p:nvPr/>
        </p:nvCxnSpPr>
        <p:spPr bwMode="auto">
          <a:xfrm flipV="1">
            <a:off x="1508373" y="2027006"/>
            <a:ext cx="1518334" cy="1066724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16" name="Arc 15"/>
          <p:cNvSpPr>
            <a:spLocks noChangeAspect="1"/>
          </p:cNvSpPr>
          <p:nvPr/>
        </p:nvSpPr>
        <p:spPr>
          <a:xfrm>
            <a:off x="617023" y="2463731"/>
            <a:ext cx="1260000" cy="1260000"/>
          </a:xfrm>
          <a:prstGeom prst="arc">
            <a:avLst>
              <a:gd name="adj1" fmla="val 20290473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508373" y="3110570"/>
            <a:ext cx="151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 flipV="1">
            <a:off x="2486707" y="2583846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6892" y="205481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 units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5"/>
          <p:cNvCxnSpPr>
            <a:cxnSpLocks noChangeShapeType="1"/>
          </p:cNvCxnSpPr>
          <p:nvPr/>
        </p:nvCxnSpPr>
        <p:spPr bwMode="auto">
          <a:xfrm flipH="1" flipV="1">
            <a:off x="5472564" y="2043846"/>
            <a:ext cx="1518334" cy="106672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2" name="Arc 21"/>
          <p:cNvSpPr>
            <a:spLocks noChangeAspect="1"/>
          </p:cNvSpPr>
          <p:nvPr/>
        </p:nvSpPr>
        <p:spPr>
          <a:xfrm>
            <a:off x="6113923" y="2836780"/>
            <a:ext cx="1260000" cy="1260000"/>
          </a:xfrm>
          <a:prstGeom prst="arc">
            <a:avLst>
              <a:gd name="adj1" fmla="val 15576219"/>
              <a:gd name="adj2" fmla="val 1960887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486436" y="3110570"/>
            <a:ext cx="259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 flipV="1">
            <a:off x="4946436" y="2583846"/>
            <a:ext cx="1080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2671" y="205481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 units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393" y="3399566"/>
            <a:ext cx="35125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= 10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 = 30˚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anticlockwise </a:t>
            </a:r>
          </a:p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positive horizontal axis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2456" y="3405547"/>
            <a:ext cx="3655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= 10</a:t>
            </a:r>
            <a:endParaRPr lang="en-SG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 = 150˚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anticlockwise </a:t>
            </a:r>
          </a:p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from positive horizontal axis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4570243" y="2014487"/>
            <a:ext cx="0" cy="396323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38458" y="2440947"/>
            <a:ext cx="1028465" cy="950345"/>
            <a:chOff x="2238458" y="2440947"/>
            <a:chExt cx="1028465" cy="950345"/>
          </a:xfrm>
        </p:grpSpPr>
        <p:sp>
          <p:nvSpPr>
            <p:cNvPr id="39" name="TextBox 38"/>
            <p:cNvSpPr txBox="1"/>
            <p:nvPr/>
          </p:nvSpPr>
          <p:spPr>
            <a:xfrm>
              <a:off x="2238458" y="3114293"/>
              <a:ext cx="1811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SG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SG" baseline="-25000" dirty="0" smtClean="0"/>
                <a:t>1</a:t>
              </a:r>
              <a:endParaRPr lang="en-SG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4181" y="2440947"/>
              <a:ext cx="1827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SG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SG" baseline="-25000" dirty="0" smtClean="0"/>
                <a:t>1</a:t>
              </a:r>
              <a:endParaRPr lang="en-SG" baseline="-25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45307" y="2440947"/>
            <a:ext cx="1265713" cy="950345"/>
            <a:chOff x="5245307" y="2440947"/>
            <a:chExt cx="1265713" cy="950345"/>
          </a:xfrm>
        </p:grpSpPr>
        <p:sp>
          <p:nvSpPr>
            <p:cNvPr id="41" name="TextBox 40"/>
            <p:cNvSpPr txBox="1"/>
            <p:nvPr/>
          </p:nvSpPr>
          <p:spPr>
            <a:xfrm>
              <a:off x="6123093" y="3114293"/>
              <a:ext cx="1811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SG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SG" baseline="-25000" dirty="0" smtClean="0"/>
                <a:t>2</a:t>
              </a:r>
              <a:endParaRPr lang="en-SG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45307" y="2440947"/>
              <a:ext cx="18274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SG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SG" baseline="-25000" dirty="0" smtClean="0"/>
                <a:t>2</a:t>
              </a:r>
              <a:endParaRPr lang="en-SG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23093" y="2794337"/>
              <a:ext cx="38792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SG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30°</a:t>
              </a:r>
              <a:endParaRPr lang="en-SG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913361" y="2783160"/>
            <a:ext cx="3879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30°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00167" y="2602194"/>
            <a:ext cx="5305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150°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 on the </a:t>
            </a:r>
            <a:r>
              <a:rPr lang="en-US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-Plane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933890"/>
            <a:ext cx="8424000" cy="597956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 column vector		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there are the following 4 possibilities</a:t>
            </a: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-plane, we have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2000" y="4824190"/>
            <a:ext cx="468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2749943" y="4809308"/>
            <a:ext cx="360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9817" y="3051118"/>
            <a:ext cx="1413850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9495" y="3051118"/>
            <a:ext cx="1357744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1869" y="6113073"/>
            <a:ext cx="1376980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6869" y="6113073"/>
            <a:ext cx="1367362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4348" y="3819785"/>
            <a:ext cx="929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SG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8520" y="3819785"/>
            <a:ext cx="1478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SG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7868" y="5377319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−y</a:t>
            </a:r>
            <a:endParaRPr lang="en-SG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1396" y="5377319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−y</a:t>
            </a:r>
            <a:endParaRPr lang="en-SG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3447" y="4586139"/>
            <a:ext cx="913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36751" y="4586138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−x</a:t>
            </a:r>
            <a:endParaRPr lang="en-SG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6200000">
            <a:off x="5521789" y="4022359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>
            <a:off x="5521789" y="5642360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>
            <a:off x="1956498" y="4022360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>
            <a:off x="1957825" y="5623540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763918" y="3212312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541830" y="4819665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53877" y="3204190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761061" y="4832005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433966"/>
              </p:ext>
            </p:extLst>
          </p:nvPr>
        </p:nvGraphicFramePr>
        <p:xfrm>
          <a:off x="3146726" y="787152"/>
          <a:ext cx="445009" cy="7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Equation" r:id="rId3" imgW="279360" imgH="457200" progId="Equation.3">
                  <p:embed/>
                </p:oleObj>
              </mc:Choice>
              <mc:Fallback>
                <p:oleObj name="Equation" r:id="rId3" imgW="279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6726" y="787152"/>
                        <a:ext cx="445009" cy="727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35243"/>
              </p:ext>
            </p:extLst>
          </p:nvPr>
        </p:nvGraphicFramePr>
        <p:xfrm>
          <a:off x="6462713" y="2859461"/>
          <a:ext cx="5143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Equation" r:id="rId5" imgW="279360" imgH="457200" progId="Equation.3">
                  <p:embed/>
                </p:oleObj>
              </mc:Choice>
              <mc:Fallback>
                <p:oleObj name="Equation" r:id="rId5" imgW="279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2713" y="2859461"/>
                        <a:ext cx="51435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33661"/>
              </p:ext>
            </p:extLst>
          </p:nvPr>
        </p:nvGraphicFramePr>
        <p:xfrm>
          <a:off x="6404924" y="5767933"/>
          <a:ext cx="7254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6" imgW="393480" imgH="457200" progId="Equation.3">
                  <p:embed/>
                </p:oleObj>
              </mc:Choice>
              <mc:Fallback>
                <p:oleObj name="Equation" r:id="rId6" imgW="3934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4924" y="5767933"/>
                        <a:ext cx="72548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7713"/>
              </p:ext>
            </p:extLst>
          </p:nvPr>
        </p:nvGraphicFramePr>
        <p:xfrm>
          <a:off x="1990760" y="5771912"/>
          <a:ext cx="7254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8" imgW="393480" imgH="457200" progId="Equation.3">
                  <p:embed/>
                </p:oleObj>
              </mc:Choice>
              <mc:Fallback>
                <p:oleObj name="Equation" r:id="rId8" imgW="3934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0760" y="5771912"/>
                        <a:ext cx="72548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89218"/>
              </p:ext>
            </p:extLst>
          </p:nvPr>
        </p:nvGraphicFramePr>
        <p:xfrm>
          <a:off x="2011786" y="2877923"/>
          <a:ext cx="7032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Equation" r:id="rId10" imgW="380880" imgH="457200" progId="Equation.3">
                  <p:embed/>
                </p:oleObj>
              </mc:Choice>
              <mc:Fallback>
                <p:oleObj name="Equation" r:id="rId10" imgW="380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1786" y="2877923"/>
                        <a:ext cx="703262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52600"/>
              </p:ext>
            </p:extLst>
          </p:nvPr>
        </p:nvGraphicFramePr>
        <p:xfrm>
          <a:off x="1990760" y="1632650"/>
          <a:ext cx="5035967" cy="75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Equation" r:id="rId12" imgW="3047760" imgH="457200" progId="Equation.3">
                  <p:embed/>
                </p:oleObj>
              </mc:Choice>
              <mc:Fallback>
                <p:oleObj name="Equation" r:id="rId12" imgW="30477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90760" y="1632650"/>
                        <a:ext cx="5035967" cy="75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59999" y="2220367"/>
            <a:ext cx="801597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798" y="704927"/>
            <a:ext cx="6755642" cy="139741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 of a Vector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36725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 vector          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its magnitude      is given by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32000" y="4811490"/>
            <a:ext cx="468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>
            <a:off x="2749943" y="4796608"/>
            <a:ext cx="360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>
            <a:off x="5521789" y="4009659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>
            <a:off x="5521789" y="5629660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>
            <a:off x="1956498" y="4009660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>
            <a:off x="1957825" y="5610840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763918" y="3199612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41830" y="4806965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53877" y="3191490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61061" y="4819305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27951"/>
              </p:ext>
            </p:extLst>
          </p:nvPr>
        </p:nvGraphicFramePr>
        <p:xfrm>
          <a:off x="2182661" y="696479"/>
          <a:ext cx="689459" cy="62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6" name="Equation" r:id="rId3" imgW="507960" imgH="457200" progId="Equation.3">
                  <p:embed/>
                </p:oleObj>
              </mc:Choice>
              <mc:Fallback>
                <p:oleObj name="Equation" r:id="rId3" imgW="507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2661" y="696479"/>
                        <a:ext cx="689459" cy="62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99018"/>
              </p:ext>
            </p:extLst>
          </p:nvPr>
        </p:nvGraphicFramePr>
        <p:xfrm>
          <a:off x="3375259" y="1247393"/>
          <a:ext cx="2036250" cy="75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7" name="Equation" r:id="rId5" imgW="1295280" imgH="482400" progId="Equation.3">
                  <p:embed/>
                </p:oleObj>
              </mc:Choice>
              <mc:Fallback>
                <p:oleObj name="Equation" r:id="rId5" imgW="1295280" imgH="4824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259" y="1247393"/>
                        <a:ext cx="2036250" cy="758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988020"/>
              </p:ext>
            </p:extLst>
          </p:nvPr>
        </p:nvGraphicFramePr>
        <p:xfrm>
          <a:off x="4640774" y="786451"/>
          <a:ext cx="260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8" name="Equation" r:id="rId7" imgW="164880" imgH="253800" progId="Equation.3">
                  <p:embed/>
                </p:oleObj>
              </mc:Choice>
              <mc:Fallback>
                <p:oleObj name="Equation" r:id="rId7" imgW="164880" imgH="2538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0774" y="786451"/>
                        <a:ext cx="2603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707401"/>
              </p:ext>
            </p:extLst>
          </p:nvPr>
        </p:nvGraphicFramePr>
        <p:xfrm>
          <a:off x="2134623" y="3068357"/>
          <a:ext cx="528455" cy="63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69" name="Equation" r:id="rId9" imgW="380880" imgH="457200" progId="Equation.3">
                  <p:embed/>
                </p:oleObj>
              </mc:Choice>
              <mc:Fallback>
                <p:oleObj name="Equation" r:id="rId9" imgW="380880" imgH="457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4623" y="3068357"/>
                        <a:ext cx="528455" cy="634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07300"/>
              </p:ext>
            </p:extLst>
          </p:nvPr>
        </p:nvGraphicFramePr>
        <p:xfrm>
          <a:off x="6469271" y="3067930"/>
          <a:ext cx="387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0" name="Equation" r:id="rId11" imgW="279360" imgH="457200" progId="Equation.3">
                  <p:embed/>
                </p:oleObj>
              </mc:Choice>
              <mc:Fallback>
                <p:oleObj name="Equation" r:id="rId11" imgW="279360" imgH="4572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9271" y="3067930"/>
                        <a:ext cx="38735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9132"/>
              </p:ext>
            </p:extLst>
          </p:nvPr>
        </p:nvGraphicFramePr>
        <p:xfrm>
          <a:off x="2181724" y="5883957"/>
          <a:ext cx="546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1" name="Equation" r:id="rId13" imgW="393480" imgH="457200" progId="Equation.3">
                  <p:embed/>
                </p:oleObj>
              </mc:Choice>
              <mc:Fallback>
                <p:oleObj name="Equation" r:id="rId13" imgW="393480" imgH="4572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1724" y="5883957"/>
                        <a:ext cx="546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921180"/>
              </p:ext>
            </p:extLst>
          </p:nvPr>
        </p:nvGraphicFramePr>
        <p:xfrm>
          <a:off x="6445250" y="5883957"/>
          <a:ext cx="546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2" name="Equation" r:id="rId15" imgW="393480" imgH="457200" progId="Equation.3">
                  <p:embed/>
                </p:oleObj>
              </mc:Choice>
              <mc:Fallback>
                <p:oleObj name="Equation" r:id="rId15" imgW="393480" imgH="4572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250" y="5883957"/>
                        <a:ext cx="546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54427"/>
              </p:ext>
            </p:extLst>
          </p:nvPr>
        </p:nvGraphicFramePr>
        <p:xfrm>
          <a:off x="3639040" y="3525648"/>
          <a:ext cx="825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3" name="Equation" r:id="rId17" imgW="596880" imgH="279360" progId="Equation.3">
                  <p:embed/>
                </p:oleObj>
              </mc:Choice>
              <mc:Fallback>
                <p:oleObj name="Equation" r:id="rId17" imgW="596880" imgH="27936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9040" y="3525648"/>
                        <a:ext cx="8255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78924"/>
              </p:ext>
            </p:extLst>
          </p:nvPr>
        </p:nvGraphicFramePr>
        <p:xfrm>
          <a:off x="4622296" y="3550186"/>
          <a:ext cx="825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4" name="Equation" r:id="rId19" imgW="596880" imgH="279360" progId="Equation.3">
                  <p:embed/>
                </p:oleObj>
              </mc:Choice>
              <mc:Fallback>
                <p:oleObj name="Equation" r:id="rId19" imgW="596880" imgH="279360" progId="Equation.3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22296" y="3550186"/>
                        <a:ext cx="8255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84493"/>
              </p:ext>
            </p:extLst>
          </p:nvPr>
        </p:nvGraphicFramePr>
        <p:xfrm>
          <a:off x="3633684" y="5623159"/>
          <a:ext cx="825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5" name="Equation" r:id="rId21" imgW="596880" imgH="279360" progId="Equation.3">
                  <p:embed/>
                </p:oleObj>
              </mc:Choice>
              <mc:Fallback>
                <p:oleObj name="Equation" r:id="rId21" imgW="596880" imgH="279360" progId="Equation.3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33684" y="5623159"/>
                        <a:ext cx="8255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41546"/>
              </p:ext>
            </p:extLst>
          </p:nvPr>
        </p:nvGraphicFramePr>
        <p:xfrm>
          <a:off x="4616940" y="5647697"/>
          <a:ext cx="825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6" name="Equation" r:id="rId22" imgW="596880" imgH="279360" progId="Equation.3">
                  <p:embed/>
                </p:oleObj>
              </mc:Choice>
              <mc:Fallback>
                <p:oleObj name="Equation" r:id="rId22" imgW="596880" imgH="27936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16940" y="5647697"/>
                        <a:ext cx="82550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66561"/>
              </p:ext>
            </p:extLst>
          </p:nvPr>
        </p:nvGraphicFramePr>
        <p:xfrm>
          <a:off x="2803212" y="4015758"/>
          <a:ext cx="1936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7" name="Equation" r:id="rId23" imgW="139680" imgH="164880" progId="Equation.3">
                  <p:embed/>
                </p:oleObj>
              </mc:Choice>
              <mc:Fallback>
                <p:oleObj name="Equation" r:id="rId23" imgW="139680" imgH="164880" progId="Equation.3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3212" y="4015758"/>
                        <a:ext cx="19367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23946"/>
              </p:ext>
            </p:extLst>
          </p:nvPr>
        </p:nvGraphicFramePr>
        <p:xfrm>
          <a:off x="6101557" y="3976585"/>
          <a:ext cx="1936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8" name="Equation" r:id="rId25" imgW="139680" imgH="164880" progId="Equation.3">
                  <p:embed/>
                </p:oleObj>
              </mc:Choice>
              <mc:Fallback>
                <p:oleObj name="Equation" r:id="rId25" imgW="139680" imgH="164880" progId="Equation.3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01557" y="3976585"/>
                        <a:ext cx="19367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60193"/>
              </p:ext>
            </p:extLst>
          </p:nvPr>
        </p:nvGraphicFramePr>
        <p:xfrm>
          <a:off x="2829405" y="5330257"/>
          <a:ext cx="3349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9" name="Equation" r:id="rId27" imgW="241200" imgH="164880" progId="Equation.3">
                  <p:embed/>
                </p:oleObj>
              </mc:Choice>
              <mc:Fallback>
                <p:oleObj name="Equation" r:id="rId27" imgW="241200" imgH="164880" progId="Equation.3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29405" y="5330257"/>
                        <a:ext cx="334963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59496"/>
              </p:ext>
            </p:extLst>
          </p:nvPr>
        </p:nvGraphicFramePr>
        <p:xfrm>
          <a:off x="5947255" y="5290570"/>
          <a:ext cx="3349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0" name="Equation" r:id="rId29" imgW="241200" imgH="164880" progId="Equation.3">
                  <p:embed/>
                </p:oleObj>
              </mc:Choice>
              <mc:Fallback>
                <p:oleObj name="Equation" r:id="rId29" imgW="241200" imgH="16488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47255" y="5290570"/>
                        <a:ext cx="334963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09074"/>
              </p:ext>
            </p:extLst>
          </p:nvPr>
        </p:nvGraphicFramePr>
        <p:xfrm>
          <a:off x="3263434" y="4607087"/>
          <a:ext cx="33496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1" name="Equation" r:id="rId31" imgW="241200" imgH="139680" progId="Equation.3">
                  <p:embed/>
                </p:oleObj>
              </mc:Choice>
              <mc:Fallback>
                <p:oleObj name="Equation" r:id="rId31" imgW="241200" imgH="139680" progId="Equation.3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63434" y="4607087"/>
                        <a:ext cx="33496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30213"/>
              </p:ext>
            </p:extLst>
          </p:nvPr>
        </p:nvGraphicFramePr>
        <p:xfrm>
          <a:off x="5447796" y="4613289"/>
          <a:ext cx="176212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2" name="Equation" r:id="rId33" imgW="126720" imgH="139680" progId="Equation.3">
                  <p:embed/>
                </p:oleObj>
              </mc:Choice>
              <mc:Fallback>
                <p:oleObj name="Equation" r:id="rId33" imgW="126720" imgH="13968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447796" y="4613289"/>
                        <a:ext cx="176212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31108"/>
              </p:ext>
            </p:extLst>
          </p:nvPr>
        </p:nvGraphicFramePr>
        <p:xfrm>
          <a:off x="2360613" y="2205038"/>
          <a:ext cx="44497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3" name="Equation" r:id="rId35" imgW="2768400" imgH="482400" progId="Equation.3">
                  <p:embed/>
                </p:oleObj>
              </mc:Choice>
              <mc:Fallback>
                <p:oleObj name="Equation" r:id="rId35" imgW="2768400" imgH="482400" progId="Equation.3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360613" y="2205038"/>
                        <a:ext cx="4449762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1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0000" y="729966"/>
            <a:ext cx="8565636" cy="24503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direction of a vector 	is measured anti-clockwise from the positive horizontal axis.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basic angle				 , where 		</a:t>
            </a:r>
          </a:p>
          <a:p>
            <a:pPr marL="457200" indent="-457200">
              <a:buFont typeface="+mj-lt"/>
              <a:buAutoNum type="arabicPeriod"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which quadrant the vector lies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direction angle    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a Vector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32000" y="5057154"/>
            <a:ext cx="468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>
            <a:off x="2749943" y="5042272"/>
            <a:ext cx="360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9817" y="3284082"/>
            <a:ext cx="1413850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9495" y="3284082"/>
            <a:ext cx="1357744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1869" y="6346037"/>
            <a:ext cx="1376980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6869" y="6346037"/>
            <a:ext cx="1367362" cy="404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quadrant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16200000">
            <a:off x="5521789" y="4255323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>
            <a:off x="5521789" y="5875324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>
            <a:off x="1956498" y="4255324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>
            <a:off x="1957825" y="5856504"/>
            <a:ext cx="1620000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763918" y="3445276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541830" y="5052629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53877" y="3437154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761061" y="5064969"/>
            <a:ext cx="1782000" cy="162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>
            <a:off x="4204152" y="4704086"/>
            <a:ext cx="720000" cy="720000"/>
          </a:xfrm>
          <a:prstGeom prst="arc">
            <a:avLst>
              <a:gd name="adj1" fmla="val 19012623"/>
              <a:gd name="adj2" fmla="val 0"/>
            </a:avLst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Arc 51"/>
          <p:cNvSpPr>
            <a:spLocks noChangeAspect="1"/>
          </p:cNvSpPr>
          <p:nvPr/>
        </p:nvSpPr>
        <p:spPr>
          <a:xfrm>
            <a:off x="3655441" y="4153936"/>
            <a:ext cx="1800000" cy="1800000"/>
          </a:xfrm>
          <a:prstGeom prst="arc">
            <a:avLst>
              <a:gd name="adj1" fmla="val 8291534"/>
              <a:gd name="adj2" fmla="val 0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Arc 52"/>
          <p:cNvSpPr>
            <a:spLocks noChangeAspect="1"/>
          </p:cNvSpPr>
          <p:nvPr/>
        </p:nvSpPr>
        <p:spPr>
          <a:xfrm>
            <a:off x="3916899" y="4434085"/>
            <a:ext cx="1260000" cy="1260000"/>
          </a:xfrm>
          <a:prstGeom prst="arc">
            <a:avLst>
              <a:gd name="adj1" fmla="val 13270839"/>
              <a:gd name="adj2" fmla="val 0"/>
            </a:avLst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Arc 53"/>
          <p:cNvSpPr>
            <a:spLocks noChangeAspect="1"/>
          </p:cNvSpPr>
          <p:nvPr/>
        </p:nvSpPr>
        <p:spPr>
          <a:xfrm>
            <a:off x="3381638" y="3888822"/>
            <a:ext cx="2340000" cy="2340000"/>
          </a:xfrm>
          <a:prstGeom prst="arc">
            <a:avLst>
              <a:gd name="adj1" fmla="val 2556914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23919"/>
              </p:ext>
            </p:extLst>
          </p:nvPr>
        </p:nvGraphicFramePr>
        <p:xfrm>
          <a:off x="3241937" y="712543"/>
          <a:ext cx="356191" cy="58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3" name="Equation" r:id="rId3" imgW="279360" imgH="457200" progId="Equation.3">
                  <p:embed/>
                </p:oleObj>
              </mc:Choice>
              <mc:Fallback>
                <p:oleObj name="Equation" r:id="rId3" imgW="279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1937" y="712543"/>
                        <a:ext cx="356191" cy="582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3435"/>
              </p:ext>
            </p:extLst>
          </p:nvPr>
        </p:nvGraphicFramePr>
        <p:xfrm>
          <a:off x="3269568" y="1388696"/>
          <a:ext cx="1339850" cy="756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4" name="Equation" r:id="rId5" imgW="901440" imgH="507960" progId="Equation.3">
                  <p:embed/>
                </p:oleObj>
              </mc:Choice>
              <mc:Fallback>
                <p:oleObj name="Equation" r:id="rId5" imgW="901440" imgH="50796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9568" y="1388696"/>
                        <a:ext cx="1339850" cy="756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98260"/>
              </p:ext>
            </p:extLst>
          </p:nvPr>
        </p:nvGraphicFramePr>
        <p:xfrm>
          <a:off x="3598099" y="2820352"/>
          <a:ext cx="190499" cy="267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5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8099" y="2820352"/>
                        <a:ext cx="190499" cy="267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683125" y="3296530"/>
            <a:ext cx="2956429" cy="1776128"/>
            <a:chOff x="4683125" y="3296530"/>
            <a:chExt cx="2956429" cy="1776128"/>
          </a:xfrm>
        </p:grpSpPr>
        <p:graphicFrame>
          <p:nvGraphicFramePr>
            <p:cNvPr id="65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0712881"/>
                </p:ext>
              </p:extLst>
            </p:nvPr>
          </p:nvGraphicFramePr>
          <p:xfrm>
            <a:off x="6469271" y="3296530"/>
            <a:ext cx="38735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6" name="Equation" r:id="rId9" imgW="279360" imgH="457200" progId="Equation.3">
                    <p:embed/>
                  </p:oleObj>
                </mc:Choice>
                <mc:Fallback>
                  <p:oleObj name="Equation" r:id="rId9" imgW="279360" imgH="457200" progId="Equation.3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69271" y="3296530"/>
                          <a:ext cx="387350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251552"/>
                </p:ext>
              </p:extLst>
            </p:nvPr>
          </p:nvGraphicFramePr>
          <p:xfrm>
            <a:off x="6991350" y="4196214"/>
            <a:ext cx="648204" cy="294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7" name="Equation" r:id="rId11" imgW="393480" imgH="177480" progId="Equation.3">
                    <p:embed/>
                  </p:oleObj>
                </mc:Choice>
                <mc:Fallback>
                  <p:oleObj name="Equation" r:id="rId11" imgW="393480" imgH="177480" progId="Equation.3">
                    <p:embed/>
                    <p:pic>
                      <p:nvPicPr>
                        <p:cNvPr id="65" name="Object 6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91350" y="4196214"/>
                          <a:ext cx="648204" cy="2948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870955"/>
                </p:ext>
              </p:extLst>
            </p:nvPr>
          </p:nvGraphicFramePr>
          <p:xfrm>
            <a:off x="4884615" y="4736437"/>
            <a:ext cx="181880" cy="256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8"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68" name="Object 6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84615" y="4736437"/>
                          <a:ext cx="181880" cy="2568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5948642"/>
                </p:ext>
              </p:extLst>
            </p:nvPr>
          </p:nvGraphicFramePr>
          <p:xfrm>
            <a:off x="4683125" y="49037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19" name="Equation" r:id="rId15" imgW="152280" imgH="139680" progId="Equation.3">
                    <p:embed/>
                  </p:oleObj>
                </mc:Choice>
                <mc:Fallback>
                  <p:oleObj name="Equation" r:id="rId15" imgW="152280" imgH="139680" progId="Equation.3">
                    <p:embed/>
                    <p:pic>
                      <p:nvPicPr>
                        <p:cNvPr id="72" name="Object 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83125" y="49037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4676775" y="5056188"/>
            <a:ext cx="3597032" cy="1640569"/>
            <a:chOff x="4676775" y="5056188"/>
            <a:chExt cx="3597032" cy="1640569"/>
          </a:xfrm>
        </p:grpSpPr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33306"/>
                </p:ext>
              </p:extLst>
            </p:nvPr>
          </p:nvGraphicFramePr>
          <p:xfrm>
            <a:off x="6445250" y="6061757"/>
            <a:ext cx="5461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0" name="Equation" r:id="rId17" imgW="393480" imgH="457200" progId="Equation.3">
                    <p:embed/>
                  </p:oleObj>
                </mc:Choice>
                <mc:Fallback>
                  <p:oleObj name="Equation" r:id="rId17" imgW="393480" imgH="457200" progId="Equation.3">
                    <p:embed/>
                    <p:pic>
                      <p:nvPicPr>
                        <p:cNvPr id="46" name="Object 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45250" y="6061757"/>
                          <a:ext cx="546100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125193"/>
                </p:ext>
              </p:extLst>
            </p:nvPr>
          </p:nvGraphicFramePr>
          <p:xfrm>
            <a:off x="6957769" y="5424086"/>
            <a:ext cx="1316038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1" name="Equation" r:id="rId19" imgW="799920" imgH="177480" progId="Equation.3">
                    <p:embed/>
                  </p:oleObj>
                </mc:Choice>
                <mc:Fallback>
                  <p:oleObj name="Equation" r:id="rId19" imgW="799920" imgH="177480" progId="Equation.3">
                    <p:embed/>
                    <p:pic>
                      <p:nvPicPr>
                        <p:cNvPr id="68" name="Object 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957769" y="5424086"/>
                          <a:ext cx="1316038" cy="295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6012399"/>
                </p:ext>
              </p:extLst>
            </p:nvPr>
          </p:nvGraphicFramePr>
          <p:xfrm>
            <a:off x="5304293" y="5957887"/>
            <a:ext cx="181880" cy="256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2" name="Equation" r:id="rId21" imgW="126720" imgH="177480" progId="Equation.3">
                    <p:embed/>
                  </p:oleObj>
                </mc:Choice>
                <mc:Fallback>
                  <p:oleObj name="Equation" r:id="rId21" imgW="126720" imgH="177480" progId="Equation.3">
                    <p:embed/>
                    <p:pic>
                      <p:nvPicPr>
                        <p:cNvPr id="74" name="Object 7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04293" y="5957887"/>
                          <a:ext cx="181880" cy="2568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634104"/>
                </p:ext>
              </p:extLst>
            </p:nvPr>
          </p:nvGraphicFramePr>
          <p:xfrm>
            <a:off x="4676775" y="50561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3" name="Equation" r:id="rId22" imgW="152280" imgH="139680" progId="Equation.3">
                    <p:embed/>
                  </p:oleObj>
                </mc:Choice>
                <mc:Fallback>
                  <p:oleObj name="Equation" r:id="rId22" imgW="152280" imgH="139680" progId="Equation.3">
                    <p:embed/>
                    <p:pic>
                      <p:nvPicPr>
                        <p:cNvPr id="76" name="Object 7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76775" y="50561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760832" y="3296957"/>
            <a:ext cx="3628211" cy="1775701"/>
            <a:chOff x="760832" y="3296957"/>
            <a:chExt cx="3628211" cy="1775701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511785"/>
                </p:ext>
              </p:extLst>
            </p:nvPr>
          </p:nvGraphicFramePr>
          <p:xfrm>
            <a:off x="2134623" y="3296957"/>
            <a:ext cx="528455" cy="634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4" name="Equation" r:id="rId23" imgW="380880" imgH="457200" progId="Equation.3">
                    <p:embed/>
                  </p:oleObj>
                </mc:Choice>
                <mc:Fallback>
                  <p:oleObj name="Equation" r:id="rId23" imgW="380880" imgH="457200" progId="Equation.3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134623" y="3296957"/>
                          <a:ext cx="528455" cy="6341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577292"/>
                </p:ext>
              </p:extLst>
            </p:nvPr>
          </p:nvGraphicFramePr>
          <p:xfrm>
            <a:off x="760832" y="4192435"/>
            <a:ext cx="1293812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5" name="Equation" r:id="rId25" imgW="787320" imgH="177480" progId="Equation.3">
                    <p:embed/>
                  </p:oleObj>
                </mc:Choice>
                <mc:Fallback>
                  <p:oleObj name="Equation" r:id="rId25" imgW="787320" imgH="177480" progId="Equation.3">
                    <p:embed/>
                    <p:pic>
                      <p:nvPicPr>
                        <p:cNvPr id="70" name="Object 6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60832" y="4192435"/>
                          <a:ext cx="1293812" cy="295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128958"/>
                </p:ext>
              </p:extLst>
            </p:nvPr>
          </p:nvGraphicFramePr>
          <p:xfrm>
            <a:off x="4040327" y="4314676"/>
            <a:ext cx="181880" cy="256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6" name="Equation" r:id="rId27" imgW="126720" imgH="177480" progId="Equation.3">
                    <p:embed/>
                  </p:oleObj>
                </mc:Choice>
                <mc:Fallback>
                  <p:oleObj name="Equation" r:id="rId27" imgW="126720" imgH="177480" progId="Equation.3">
                    <p:embed/>
                    <p:pic>
                      <p:nvPicPr>
                        <p:cNvPr id="72" name="Object 7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40327" y="4314676"/>
                          <a:ext cx="181880" cy="2568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881450"/>
                </p:ext>
              </p:extLst>
            </p:nvPr>
          </p:nvGraphicFramePr>
          <p:xfrm>
            <a:off x="4206875" y="49037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7" name="Equation" r:id="rId28" imgW="152280" imgH="139680" progId="Equation.3">
                    <p:embed/>
                  </p:oleObj>
                </mc:Choice>
                <mc:Fallback>
                  <p:oleObj name="Equation" r:id="rId28" imgW="152280" imgH="139680" progId="Equation.3">
                    <p:embed/>
                    <p:pic>
                      <p:nvPicPr>
                        <p:cNvPr id="76" name="Object 7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06875" y="49037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784992" y="5056188"/>
            <a:ext cx="3597701" cy="1640569"/>
            <a:chOff x="784992" y="5056188"/>
            <a:chExt cx="3597701" cy="1640569"/>
          </a:xfrm>
        </p:grpSpPr>
        <p:graphicFrame>
          <p:nvGraphicFramePr>
            <p:cNvPr id="6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286057"/>
                </p:ext>
              </p:extLst>
            </p:nvPr>
          </p:nvGraphicFramePr>
          <p:xfrm>
            <a:off x="2181724" y="6061757"/>
            <a:ext cx="5461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8" name="Equation" r:id="rId29" imgW="393480" imgH="457200" progId="Equation.3">
                    <p:embed/>
                  </p:oleObj>
                </mc:Choice>
                <mc:Fallback>
                  <p:oleObj name="Equation" r:id="rId29" imgW="393480" imgH="457200" progId="Equation.3">
                    <p:embed/>
                    <p:pic>
                      <p:nvPicPr>
                        <p:cNvPr id="45" name="Object 4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181724" y="6061757"/>
                          <a:ext cx="546100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354614"/>
                </p:ext>
              </p:extLst>
            </p:nvPr>
          </p:nvGraphicFramePr>
          <p:xfrm>
            <a:off x="784992" y="5398810"/>
            <a:ext cx="1316038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29" name="Equation" r:id="rId31" imgW="799920" imgH="177480" progId="Equation.3">
                    <p:embed/>
                  </p:oleObj>
                </mc:Choice>
                <mc:Fallback>
                  <p:oleObj name="Equation" r:id="rId31" imgW="799920" imgH="177480" progId="Equation.3">
                    <p:embed/>
                    <p:pic>
                      <p:nvPicPr>
                        <p:cNvPr id="69" name="Object 6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84992" y="5398810"/>
                          <a:ext cx="1316038" cy="295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996860"/>
                </p:ext>
              </p:extLst>
            </p:nvPr>
          </p:nvGraphicFramePr>
          <p:xfrm>
            <a:off x="3595528" y="5500701"/>
            <a:ext cx="181880" cy="256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30" name="Equation" r:id="rId33" imgW="126720" imgH="177480" progId="Equation.3">
                    <p:embed/>
                  </p:oleObj>
                </mc:Choice>
                <mc:Fallback>
                  <p:oleObj name="Equation" r:id="rId33" imgW="126720" imgH="177480" progId="Equation.3">
                    <p:embed/>
                    <p:pic>
                      <p:nvPicPr>
                        <p:cNvPr id="73" name="Object 7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5528" y="5500701"/>
                          <a:ext cx="181880" cy="2568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203638"/>
                </p:ext>
              </p:extLst>
            </p:nvPr>
          </p:nvGraphicFramePr>
          <p:xfrm>
            <a:off x="4200525" y="5056188"/>
            <a:ext cx="182168" cy="168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31" name="Equation" r:id="rId34" imgW="152280" imgH="139680" progId="Equation.3">
                    <p:embed/>
                  </p:oleObj>
                </mc:Choice>
                <mc:Fallback>
                  <p:oleObj name="Equation" r:id="rId34" imgW="152280" imgH="139680" progId="Equation.3">
                    <p:embed/>
                    <p:pic>
                      <p:nvPicPr>
                        <p:cNvPr id="77" name="Object 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00525" y="5056188"/>
                          <a:ext cx="182168" cy="168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29111"/>
              </p:ext>
            </p:extLst>
          </p:nvPr>
        </p:nvGraphicFramePr>
        <p:xfrm>
          <a:off x="5526953" y="1646670"/>
          <a:ext cx="116998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32" name="Equation" r:id="rId35" imgW="787320" imgH="177480" progId="Equation.3">
                  <p:embed/>
                </p:oleObj>
              </mc:Choice>
              <mc:Fallback>
                <p:oleObj name="Equation" r:id="rId35" imgW="787320" imgH="17748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526953" y="1646670"/>
                        <a:ext cx="116998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68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51" grpId="0" animBg="1"/>
      <p:bldP spid="5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3966" y="715163"/>
            <a:ext cx="8672677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 and Direction of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1490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Find the magnitude and direction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(measured anti-clockwise from positive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axis)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vector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S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angle,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			Lies in 3</a:t>
            </a:r>
            <a:r>
              <a:rPr lang="en-US" sz="2000" baseline="30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quadrant</a:t>
            </a:r>
          </a:p>
          <a:p>
            <a:pPr marL="914400" lvl="2" indent="0">
              <a:buNone/>
            </a:pPr>
            <a:r>
              <a:rPr lang="en-US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			</a:t>
            </a:r>
          </a:p>
          <a:p>
            <a:pPr marL="457200" lvl="1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49108" y="2790705"/>
            <a:ext cx="3618931" cy="341194"/>
            <a:chOff x="2565779" y="2265528"/>
            <a:chExt cx="3618931" cy="34119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65779" y="2265528"/>
              <a:ext cx="3618931" cy="341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65779" y="2265528"/>
              <a:ext cx="3618931" cy="341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72206"/>
              </p:ext>
            </p:extLst>
          </p:nvPr>
        </p:nvGraphicFramePr>
        <p:xfrm>
          <a:off x="5272285" y="1078647"/>
          <a:ext cx="606001" cy="75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368280" imgH="457200" progId="Equation.3">
                  <p:embed/>
                </p:oleObj>
              </mc:Choice>
              <mc:Fallback>
                <p:oleObj name="Equation" r:id="rId3" imgW="3682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2285" y="1078647"/>
                        <a:ext cx="606001" cy="752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993063"/>
              </p:ext>
            </p:extLst>
          </p:nvPr>
        </p:nvGraphicFramePr>
        <p:xfrm>
          <a:off x="2670033" y="5156200"/>
          <a:ext cx="33337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1803240" imgH="177480" progId="Equation.3">
                  <p:embed/>
                </p:oleObj>
              </mc:Choice>
              <mc:Fallback>
                <p:oleObj name="Equation" r:id="rId5" imgW="18032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0033" y="5156200"/>
                        <a:ext cx="33337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996963"/>
              </p:ext>
            </p:extLst>
          </p:nvPr>
        </p:nvGraphicFramePr>
        <p:xfrm>
          <a:off x="4142078" y="4081030"/>
          <a:ext cx="40576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2323800" imgH="507960" progId="Equation.3">
                  <p:embed/>
                </p:oleObj>
              </mc:Choice>
              <mc:Fallback>
                <p:oleObj name="Equation" r:id="rId7" imgW="23238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2078" y="4081030"/>
                        <a:ext cx="4057650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13201"/>
              </p:ext>
            </p:extLst>
          </p:nvPr>
        </p:nvGraphicFramePr>
        <p:xfrm>
          <a:off x="3259931" y="2712046"/>
          <a:ext cx="32083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9" imgW="1625400" imgH="266400" progId="Equation.3">
                  <p:embed/>
                </p:oleObj>
              </mc:Choice>
              <mc:Fallback>
                <p:oleObj name="Equation" r:id="rId9" imgW="162540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9931" y="2712046"/>
                        <a:ext cx="3208338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85879"/>
              </p:ext>
            </p:extLst>
          </p:nvPr>
        </p:nvGraphicFramePr>
        <p:xfrm>
          <a:off x="3157605" y="3444197"/>
          <a:ext cx="33607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11" imgW="1701720" imgH="279360" progId="Equation.3">
                  <p:embed/>
                </p:oleObj>
              </mc:Choice>
              <mc:Fallback>
                <p:oleObj name="Equation" r:id="rId11" imgW="170172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7605" y="3444197"/>
                        <a:ext cx="3360738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1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(2)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394175" y="20536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magnitude and direction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(measured anti-clockwise from positive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axis)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the vector		 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447310"/>
              </p:ext>
            </p:extLst>
          </p:nvPr>
        </p:nvGraphicFramePr>
        <p:xfrm>
          <a:off x="3669392" y="1417087"/>
          <a:ext cx="552639" cy="68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9" name="Equation" r:id="rId4" imgW="368280" imgH="457200" progId="Equation.3">
                  <p:embed/>
                </p:oleObj>
              </mc:Choice>
              <mc:Fallback>
                <p:oleObj name="Equation" r:id="rId4" imgW="36828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69392" y="1417087"/>
                        <a:ext cx="552639" cy="68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5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Properties (I)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6445777" cy="5979569"/>
          </a:xfrm>
        </p:spPr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Equal Vectors</a:t>
            </a: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vectors having the same magnitude and direction, irrespective of their point of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origins.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Vectors</a:t>
            </a: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 having the same magnitude but opposite direction to a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 ,    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is represented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as	  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Multiple of a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	  is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multiplied by a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constant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we obtain a parallel vector as that of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  with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its magnitude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times of	.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For example, the magnitude of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		is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twice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	.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77" y="922371"/>
            <a:ext cx="1978223" cy="546920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95840"/>
              </p:ext>
            </p:extLst>
          </p:nvPr>
        </p:nvGraphicFramePr>
        <p:xfrm>
          <a:off x="4639130" y="3241582"/>
          <a:ext cx="223819" cy="2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3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9130" y="3241582"/>
                        <a:ext cx="223819" cy="24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763434"/>
              </p:ext>
            </p:extLst>
          </p:nvPr>
        </p:nvGraphicFramePr>
        <p:xfrm>
          <a:off x="1542098" y="3630613"/>
          <a:ext cx="4032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4" name="Equation" r:id="rId6" imgW="228600" imgH="139680" progId="Equation.3">
                  <p:embed/>
                </p:oleObj>
              </mc:Choice>
              <mc:Fallback>
                <p:oleObj name="Equation" r:id="rId6" imgW="228600" imgH="1396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2098" y="3630613"/>
                        <a:ext cx="403225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59289"/>
              </p:ext>
            </p:extLst>
          </p:nvPr>
        </p:nvGraphicFramePr>
        <p:xfrm>
          <a:off x="2152831" y="4817837"/>
          <a:ext cx="223819" cy="2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5"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52831" y="4817837"/>
                        <a:ext cx="223819" cy="24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10192"/>
              </p:ext>
            </p:extLst>
          </p:nvPr>
        </p:nvGraphicFramePr>
        <p:xfrm>
          <a:off x="4943933" y="5205371"/>
          <a:ext cx="223819" cy="2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6"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43933" y="5205371"/>
                        <a:ext cx="223819" cy="24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38898"/>
              </p:ext>
            </p:extLst>
          </p:nvPr>
        </p:nvGraphicFramePr>
        <p:xfrm>
          <a:off x="4265976" y="5506539"/>
          <a:ext cx="290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7" name="Equation" r:id="rId11" imgW="164880" imgH="253800" progId="Equation.3">
                  <p:embed/>
                </p:oleObj>
              </mc:Choice>
              <mc:Fallback>
                <p:oleObj name="Equation" r:id="rId11" imgW="164880" imgH="25380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5976" y="5506539"/>
                        <a:ext cx="2905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648256"/>
              </p:ext>
            </p:extLst>
          </p:nvPr>
        </p:nvGraphicFramePr>
        <p:xfrm>
          <a:off x="4326936" y="5878211"/>
          <a:ext cx="290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8" name="Equation" r:id="rId13" imgW="164880" imgH="253800" progId="Equation.3">
                  <p:embed/>
                </p:oleObj>
              </mc:Choice>
              <mc:Fallback>
                <p:oleObj name="Equation" r:id="rId13" imgW="164880" imgH="2538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26936" y="5878211"/>
                        <a:ext cx="2905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92246"/>
              </p:ext>
            </p:extLst>
          </p:nvPr>
        </p:nvGraphicFramePr>
        <p:xfrm>
          <a:off x="2756083" y="5960230"/>
          <a:ext cx="3587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9" name="Equation" r:id="rId15" imgW="203040" imgH="177480" progId="Equation.3">
                  <p:embed/>
                </p:oleObj>
              </mc:Choice>
              <mc:Fallback>
                <p:oleObj name="Equation" r:id="rId15" imgW="203040" imgH="177480" progId="Equation.3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56083" y="5960230"/>
                        <a:ext cx="35877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8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Operations (II)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Representing vectors in column vector form makes it convenient for us to perform calculation such as:</a:t>
            </a: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 Addition:</a:t>
            </a:r>
            <a:endParaRPr lang="en-SG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8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 Subtraction: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Scalar Multiplication: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endParaRPr lang="en-US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are still vectors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872517" y="2053046"/>
            <a:ext cx="1123743" cy="993303"/>
            <a:chOff x="6965653" y="2376250"/>
            <a:chExt cx="1123743" cy="993303"/>
          </a:xfrm>
        </p:grpSpPr>
        <p:cxnSp>
          <p:nvCxnSpPr>
            <p:cNvPr id="5" name="Straight Arrow Connector 4"/>
            <p:cNvCxnSpPr>
              <a:cxnSpLocks noChangeShapeType="1"/>
            </p:cNvCxnSpPr>
            <p:nvPr/>
          </p:nvCxnSpPr>
          <p:spPr bwMode="auto">
            <a:xfrm flipV="1">
              <a:off x="7283907" y="3010504"/>
              <a:ext cx="805489" cy="359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" name="Straight Arrow Connector 4"/>
            <p:cNvCxnSpPr>
              <a:cxnSpLocks noChangeShapeType="1"/>
            </p:cNvCxnSpPr>
            <p:nvPr/>
          </p:nvCxnSpPr>
          <p:spPr bwMode="auto">
            <a:xfrm flipH="1" flipV="1">
              <a:off x="7676436" y="2376250"/>
              <a:ext cx="402745" cy="63599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7" name="Group 6"/>
            <p:cNvGrpSpPr/>
            <p:nvPr/>
          </p:nvGrpSpPr>
          <p:grpSpPr>
            <a:xfrm>
              <a:off x="7288938" y="2376250"/>
              <a:ext cx="403750" cy="993303"/>
              <a:chOff x="8227921" y="3433857"/>
              <a:chExt cx="522004" cy="1422580"/>
            </a:xfrm>
          </p:grpSpPr>
          <p:cxnSp>
            <p:nvCxnSpPr>
              <p:cNvPr id="8" name="Straight Arrow Connector 4"/>
              <p:cNvCxnSpPr>
                <a:cxnSpLocks noChangeShapeType="1"/>
              </p:cNvCxnSpPr>
              <p:nvPr/>
            </p:nvCxnSpPr>
            <p:spPr bwMode="auto">
              <a:xfrm flipV="1">
                <a:off x="8227921" y="3433857"/>
                <a:ext cx="522004" cy="14225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9" name="Straight Arrow Connector 4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8490613" y="4002889"/>
                <a:ext cx="52200" cy="1422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Straight Arrow Connector 4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8462823" y="4074018"/>
                <a:ext cx="52200" cy="1422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7676436" y="3203031"/>
            <a:ext cx="151245" cy="166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6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6436" y="3203031"/>
                          <a:ext cx="151245" cy="166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7926388" y="2506765"/>
            <a:ext cx="150812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7" name="Equation" r:id="rId5" imgW="126720" imgH="177480" progId="Equation.3">
                    <p:embed/>
                  </p:oleObj>
                </mc:Choice>
                <mc:Fallback>
                  <p:oleObj name="Equation" r:id="rId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6388" y="2506765"/>
                          <a:ext cx="150812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100629"/>
                </p:ext>
              </p:extLst>
            </p:nvPr>
          </p:nvGraphicFramePr>
          <p:xfrm>
            <a:off x="6965653" y="2765655"/>
            <a:ext cx="407988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8" name="Equation" r:id="rId7" imgW="342720" imgH="177480" progId="Equation.3">
                    <p:embed/>
                  </p:oleObj>
                </mc:Choice>
                <mc:Fallback>
                  <p:oleObj name="Equation" r:id="rId7" imgW="342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5653" y="2765655"/>
                          <a:ext cx="407988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6802618" y="3663604"/>
            <a:ext cx="1263540" cy="802383"/>
            <a:chOff x="7106519" y="3658906"/>
            <a:chExt cx="1263540" cy="802383"/>
          </a:xfrm>
        </p:grpSpPr>
        <p:cxnSp>
          <p:nvCxnSpPr>
            <p:cNvPr id="14" name="Straight Arrow Connector 4"/>
            <p:cNvCxnSpPr>
              <a:cxnSpLocks noChangeShapeType="1"/>
            </p:cNvCxnSpPr>
            <p:nvPr/>
          </p:nvCxnSpPr>
          <p:spPr bwMode="auto">
            <a:xfrm flipV="1">
              <a:off x="7106817" y="3658906"/>
              <a:ext cx="805489" cy="35904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4"/>
            <p:cNvCxnSpPr>
              <a:cxnSpLocks noChangeShapeType="1"/>
            </p:cNvCxnSpPr>
            <p:nvPr/>
          </p:nvCxnSpPr>
          <p:spPr bwMode="auto">
            <a:xfrm rot="10800000" flipH="1" flipV="1">
              <a:off x="7898451" y="3668292"/>
              <a:ext cx="402745" cy="63599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16" name="Group 15"/>
            <p:cNvGrpSpPr/>
            <p:nvPr/>
          </p:nvGrpSpPr>
          <p:grpSpPr>
            <a:xfrm rot="5400000">
              <a:off x="7556537" y="3559632"/>
              <a:ext cx="294640" cy="1194676"/>
              <a:chOff x="8227921" y="3433857"/>
              <a:chExt cx="522004" cy="1422580"/>
            </a:xfrm>
          </p:grpSpPr>
          <p:cxnSp>
            <p:nvCxnSpPr>
              <p:cNvPr id="17" name="Straight Arrow Connector 4"/>
              <p:cNvCxnSpPr>
                <a:cxnSpLocks noChangeShapeType="1"/>
              </p:cNvCxnSpPr>
              <p:nvPr/>
            </p:nvCxnSpPr>
            <p:spPr bwMode="auto">
              <a:xfrm flipV="1">
                <a:off x="8227921" y="3433857"/>
                <a:ext cx="522004" cy="1422580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med" len="med"/>
              </a:ln>
            </p:spPr>
          </p:cxnSp>
          <p:cxnSp>
            <p:nvCxnSpPr>
              <p:cNvPr id="18" name="Straight Arrow Connector 4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8490613" y="4002889"/>
                <a:ext cx="52200" cy="1422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9" name="Straight Arrow Connector 4"/>
              <p:cNvCxnSpPr>
                <a:cxnSpLocks noChangeAspect="1" noChangeShapeType="1"/>
              </p:cNvCxnSpPr>
              <p:nvPr/>
            </p:nvCxnSpPr>
            <p:spPr bwMode="auto">
              <a:xfrm flipV="1">
                <a:off x="8462823" y="4074018"/>
                <a:ext cx="52200" cy="1422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aphicFrame>
          <p:nvGraphicFramePr>
            <p:cNvPr id="20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375673" y="3682016"/>
            <a:ext cx="151245" cy="166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9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673" y="3682016"/>
                          <a:ext cx="151245" cy="166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8084309" y="3794550"/>
            <a:ext cx="28575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0" name="Equation" r:id="rId10" imgW="241200" imgH="177480" progId="Equation.3">
                    <p:embed/>
                  </p:oleObj>
                </mc:Choice>
                <mc:Fallback>
                  <p:oleObj name="Equation" r:id="rId10" imgW="241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4309" y="3794550"/>
                          <a:ext cx="285750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/>
            </p:nvPr>
          </p:nvGraphicFramePr>
          <p:xfrm>
            <a:off x="7440901" y="4251739"/>
            <a:ext cx="407988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1" name="Equation" r:id="rId12" imgW="342720" imgH="177480" progId="Equation.3">
                    <p:embed/>
                  </p:oleObj>
                </mc:Choice>
                <mc:Fallback>
                  <p:oleObj name="Equation" r:id="rId12" imgW="342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0901" y="4251739"/>
                          <a:ext cx="407988" cy="209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6628899" y="5238845"/>
            <a:ext cx="1610978" cy="718098"/>
            <a:chOff x="6570311" y="4794494"/>
            <a:chExt cx="1610978" cy="718098"/>
          </a:xfrm>
        </p:grpSpPr>
        <p:cxnSp>
          <p:nvCxnSpPr>
            <p:cNvPr id="23" name="Straight Arrow Connector 4"/>
            <p:cNvCxnSpPr>
              <a:cxnSpLocks noChangeAspect="1" noChangeShapeType="1"/>
            </p:cNvCxnSpPr>
            <p:nvPr/>
          </p:nvCxnSpPr>
          <p:spPr bwMode="auto">
            <a:xfrm flipV="1">
              <a:off x="6570311" y="4794494"/>
              <a:ext cx="1610978" cy="71809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24" name="Object 23"/>
            <p:cNvGraphicFramePr>
              <a:graphicFrameLocks noChangeAspect="1"/>
            </p:cNvGraphicFramePr>
            <p:nvPr>
              <p:extLst/>
            </p:nvPr>
          </p:nvGraphicFramePr>
          <p:xfrm>
            <a:off x="7106817" y="4913414"/>
            <a:ext cx="241300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2" name="Equation" r:id="rId14" imgW="203040" imgH="177480" progId="Equation.3">
                    <p:embed/>
                  </p:oleObj>
                </mc:Choice>
                <mc:Fallback>
                  <p:oleObj name="Equation" r:id="rId14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6817" y="4913414"/>
                          <a:ext cx="241300" cy="212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16633"/>
              </p:ext>
            </p:extLst>
          </p:nvPr>
        </p:nvGraphicFramePr>
        <p:xfrm>
          <a:off x="4083505" y="1539908"/>
          <a:ext cx="2077170" cy="69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3" name="Equation" r:id="rId16" imgW="1371600" imgH="457200" progId="Equation.3">
                  <p:embed/>
                </p:oleObj>
              </mc:Choice>
              <mc:Fallback>
                <p:oleObj name="Equation" r:id="rId16" imgW="1371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83505" y="1539908"/>
                        <a:ext cx="2077170" cy="69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68281"/>
              </p:ext>
            </p:extLst>
          </p:nvPr>
        </p:nvGraphicFramePr>
        <p:xfrm>
          <a:off x="4057709" y="3307115"/>
          <a:ext cx="2119821" cy="712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4" name="Equation" r:id="rId18" imgW="1358640" imgH="457200" progId="Equation.3">
                  <p:embed/>
                </p:oleObj>
              </mc:Choice>
              <mc:Fallback>
                <p:oleObj name="Equation" r:id="rId18" imgW="135864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57709" y="3307115"/>
                        <a:ext cx="2119821" cy="712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63079"/>
              </p:ext>
            </p:extLst>
          </p:nvPr>
        </p:nvGraphicFramePr>
        <p:xfrm>
          <a:off x="4462869" y="4960184"/>
          <a:ext cx="1309498" cy="68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5" name="Equation" r:id="rId20" imgW="876240" imgH="457200" progId="Equation.3">
                  <p:embed/>
                </p:oleObj>
              </mc:Choice>
              <mc:Fallback>
                <p:oleObj name="Equation" r:id="rId20" imgW="876240" imgH="4572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462869" y="4960184"/>
                        <a:ext cx="1309498" cy="68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98776"/>
              </p:ext>
            </p:extLst>
          </p:nvPr>
        </p:nvGraphicFramePr>
        <p:xfrm>
          <a:off x="4462415" y="5710891"/>
          <a:ext cx="1309952" cy="69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6" name="Equation" r:id="rId22" imgW="863280" imgH="457200" progId="Equation.3">
                  <p:embed/>
                </p:oleObj>
              </mc:Choice>
              <mc:Fallback>
                <p:oleObj name="Equation" r:id="rId22" imgW="863280" imgH="4572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62415" y="5710891"/>
                        <a:ext cx="1309952" cy="69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43095"/>
              </p:ext>
            </p:extLst>
          </p:nvPr>
        </p:nvGraphicFramePr>
        <p:xfrm>
          <a:off x="4050029" y="4097043"/>
          <a:ext cx="2135179" cy="69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7"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050029" y="4097043"/>
                        <a:ext cx="2135179" cy="692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0698"/>
              </p:ext>
            </p:extLst>
          </p:nvPr>
        </p:nvGraphicFramePr>
        <p:xfrm>
          <a:off x="4150463" y="2346331"/>
          <a:ext cx="1934314" cy="67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8" name="Equation" r:id="rId26" imgW="1307880" imgH="457200" progId="Equation.3">
                  <p:embed/>
                </p:oleObj>
              </mc:Choice>
              <mc:Fallback>
                <p:oleObj name="Equation" r:id="rId26" imgW="1307880" imgH="45720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50463" y="2346331"/>
                        <a:ext cx="1934314" cy="67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38821"/>
              </p:ext>
            </p:extLst>
          </p:nvPr>
        </p:nvGraphicFramePr>
        <p:xfrm>
          <a:off x="2997943" y="1650417"/>
          <a:ext cx="703867" cy="36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9" name="Equation" r:id="rId28" imgW="342720" imgH="177480" progId="Equation.3">
                  <p:embed/>
                </p:oleObj>
              </mc:Choice>
              <mc:Fallback>
                <p:oleObj name="Equation" r:id="rId28" imgW="342720" imgH="1774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943" y="1650417"/>
                        <a:ext cx="703867" cy="361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995141"/>
              </p:ext>
            </p:extLst>
          </p:nvPr>
        </p:nvGraphicFramePr>
        <p:xfrm>
          <a:off x="3373418" y="2960740"/>
          <a:ext cx="703867" cy="36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0" name="Equation" r:id="rId29" imgW="342720" imgH="177480" progId="Equation.3">
                  <p:embed/>
                </p:oleObj>
              </mc:Choice>
              <mc:Fallback>
                <p:oleObj name="Equation" r:id="rId29" imgW="342720" imgH="17748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18" y="2960740"/>
                        <a:ext cx="703867" cy="361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43289"/>
              </p:ext>
            </p:extLst>
          </p:nvPr>
        </p:nvGraphicFramePr>
        <p:xfrm>
          <a:off x="3532756" y="4732998"/>
          <a:ext cx="3905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1" name="Equation" r:id="rId31" imgW="190440" imgH="177480" progId="Equation.3">
                  <p:embed/>
                </p:oleObj>
              </mc:Choice>
              <mc:Fallback>
                <p:oleObj name="Equation" r:id="rId31" imgW="190440" imgH="17748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756" y="4732998"/>
                        <a:ext cx="3905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9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(3)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90147" y="0"/>
            <a:ext cx="885825" cy="6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/>
          <a:srcRect l="618" t="642" r="598" b="867"/>
          <a:stretch/>
        </p:blipFill>
        <p:spPr bwMode="auto">
          <a:xfrm>
            <a:off x="693941" y="900340"/>
            <a:ext cx="7682031" cy="56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Look at the following video on a typical landing of an aircraft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How do you think the pilot manages to find out the direction to fly the aircraft so as to land it safely along the runway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How would you represent the velocity of the aircraft within a single expression?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Video B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10873" y="1255868"/>
            <a:ext cx="5018253" cy="37636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(4)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56297" y="12511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227900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					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find</a:t>
            </a: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b="1" i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35865"/>
              </p:ext>
            </p:extLst>
          </p:nvPr>
        </p:nvGraphicFramePr>
        <p:xfrm>
          <a:off x="1221381" y="987572"/>
          <a:ext cx="18811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4" name="Equation" r:id="rId4" imgW="1117440" imgH="457200" progId="Equation.3">
                  <p:embed/>
                </p:oleObj>
              </mc:Choice>
              <mc:Fallback>
                <p:oleObj name="Equation" r:id="rId4" imgW="1117440" imgH="457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1381" y="987572"/>
                        <a:ext cx="1881187" cy="7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59447"/>
              </p:ext>
            </p:extLst>
          </p:nvPr>
        </p:nvGraphicFramePr>
        <p:xfrm>
          <a:off x="966021" y="2412666"/>
          <a:ext cx="5778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5" name="Equation" r:id="rId6" imgW="342720" imgH="177480" progId="Equation.3">
                  <p:embed/>
                </p:oleObj>
              </mc:Choice>
              <mc:Fallback>
                <p:oleObj name="Equation" r:id="rId6" imgW="342720" imgH="177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6021" y="2412666"/>
                        <a:ext cx="5778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18351"/>
              </p:ext>
            </p:extLst>
          </p:nvPr>
        </p:nvGraphicFramePr>
        <p:xfrm>
          <a:off x="966021" y="3595630"/>
          <a:ext cx="5778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6" name="Equation" r:id="rId8" imgW="342720" imgH="177480" progId="Equation.3">
                  <p:embed/>
                </p:oleObj>
              </mc:Choice>
              <mc:Fallback>
                <p:oleObj name="Equation" r:id="rId8" imgW="342720" imgH="17748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6021" y="3595630"/>
                        <a:ext cx="57785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86410"/>
              </p:ext>
            </p:extLst>
          </p:nvPr>
        </p:nvGraphicFramePr>
        <p:xfrm>
          <a:off x="966021" y="4799189"/>
          <a:ext cx="3206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7" name="Equation" r:id="rId10" imgW="190440" imgH="177480" progId="Equation.3">
                  <p:embed/>
                </p:oleObj>
              </mc:Choice>
              <mc:Fallback>
                <p:oleObj name="Equation" r:id="rId10" imgW="190440" imgH="17748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6021" y="4799189"/>
                        <a:ext cx="3206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8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9375" y="711383"/>
            <a:ext cx="8645455" cy="5720910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 ferry is towed by two tugboats A and B. Force A is a horizontal force of 300 N while Force B of 550 N is inclined at an angle of 50° to the horizontal as shown in the diagram. Calculate the magnitude of the resultant force on the ferry and the direction the ferry will be pulled towards.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5972" y="6373999"/>
            <a:ext cx="408028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000" y="2193"/>
            <a:ext cx="7920000" cy="648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(5)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56297" y="12511"/>
            <a:ext cx="885825" cy="606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5249855" y="2371352"/>
            <a:ext cx="3423303" cy="1587350"/>
            <a:chOff x="4751091" y="2038832"/>
            <a:chExt cx="3423303" cy="1587350"/>
          </a:xfrm>
        </p:grpSpPr>
        <p:grpSp>
          <p:nvGrpSpPr>
            <p:cNvPr id="30" name="Group 29"/>
            <p:cNvGrpSpPr/>
            <p:nvPr/>
          </p:nvGrpSpPr>
          <p:grpSpPr>
            <a:xfrm>
              <a:off x="4751091" y="2038832"/>
              <a:ext cx="3423303" cy="1587350"/>
              <a:chOff x="3365636" y="1713399"/>
              <a:chExt cx="3423303" cy="158735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947" y="2781885"/>
                <a:ext cx="516105" cy="276225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164" y="2931335"/>
                <a:ext cx="969817" cy="323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4461164" y="1768819"/>
                <a:ext cx="810421" cy="1165747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441908" y="2654418"/>
                <a:ext cx="13470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Tugboat A, 300 N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53580" y="1713399"/>
                <a:ext cx="13470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Tugboat B, 550 N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5636" y="2784132"/>
                <a:ext cx="725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Ferry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Arc 1"/>
            <p:cNvSpPr/>
            <p:nvPr/>
          </p:nvSpPr>
          <p:spPr>
            <a:xfrm>
              <a:off x="5834317" y="3064507"/>
              <a:ext cx="307738" cy="361846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5873" y="2887436"/>
              <a:ext cx="561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50˚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62017" y="4213907"/>
            <a:ext cx="771798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Given the points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(3, 5)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(2, 3)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V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ectors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3456970"/>
          </a:xfrm>
        </p:spPr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 position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		   represents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position of a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) in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space in relation to an arbitrary reference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origin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SG" i="1" dirty="0" smtClean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Express the vector        in terms of        and </a:t>
            </a: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176569" y="1436776"/>
            <a:ext cx="2607431" cy="2872764"/>
            <a:chOff x="5945265" y="2568878"/>
            <a:chExt cx="2607431" cy="2872764"/>
          </a:xfrm>
        </p:grpSpPr>
        <p:grpSp>
          <p:nvGrpSpPr>
            <p:cNvPr id="19" name="Group 18"/>
            <p:cNvGrpSpPr/>
            <p:nvPr/>
          </p:nvGrpSpPr>
          <p:grpSpPr>
            <a:xfrm>
              <a:off x="6068696" y="2823062"/>
              <a:ext cx="2484000" cy="2484000"/>
              <a:chOff x="6068696" y="2823062"/>
              <a:chExt cx="2484000" cy="248400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352037" y="2823062"/>
                <a:ext cx="0" cy="248400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352037" y="2927414"/>
                <a:ext cx="1379096" cy="2113613"/>
              </a:xfrm>
              <a:prstGeom prst="line">
                <a:avLst/>
              </a:prstGeom>
              <a:ln>
                <a:solidFill>
                  <a:srgbClr val="00B05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7627902" y="2927414"/>
                <a:ext cx="103232" cy="113501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6352043" y="4045466"/>
                <a:ext cx="1275859" cy="1019816"/>
              </a:xfrm>
              <a:prstGeom prst="line">
                <a:avLst/>
              </a:prstGeom>
              <a:ln>
                <a:solidFill>
                  <a:srgbClr val="3366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V="1">
                <a:off x="7310696" y="3799532"/>
                <a:ext cx="0" cy="2484000"/>
              </a:xfrm>
              <a:prstGeom prst="straightConnector1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7588855" y="2568878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SG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27744" y="3992071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2000" i="1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SG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945265" y="5041532"/>
                  <a:ext cx="4217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5265" y="5041532"/>
                  <a:ext cx="421782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582352"/>
              </p:ext>
            </p:extLst>
          </p:nvPr>
        </p:nvGraphicFramePr>
        <p:xfrm>
          <a:off x="3270390" y="1573604"/>
          <a:ext cx="2099219" cy="73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9" imgW="1307880" imgH="457200" progId="Equation.3">
                  <p:embed/>
                </p:oleObj>
              </mc:Choice>
              <mc:Fallback>
                <p:oleObj name="Equation" r:id="rId9" imgW="13078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0390" y="1573604"/>
                        <a:ext cx="2099219" cy="733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34111"/>
              </p:ext>
            </p:extLst>
          </p:nvPr>
        </p:nvGraphicFramePr>
        <p:xfrm>
          <a:off x="3267654" y="2857164"/>
          <a:ext cx="17541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11" imgW="1002960" imgH="228600" progId="Equation.3">
                  <p:embed/>
                </p:oleObj>
              </mc:Choice>
              <mc:Fallback>
                <p:oleObj name="Equation" r:id="rId11" imgW="1002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7654" y="2857164"/>
                        <a:ext cx="1754188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41869"/>
              </p:ext>
            </p:extLst>
          </p:nvPr>
        </p:nvGraphicFramePr>
        <p:xfrm>
          <a:off x="3904359" y="3352443"/>
          <a:ext cx="17541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13" imgW="1002960" imgH="228600" progId="Equation.3">
                  <p:embed/>
                </p:oleObj>
              </mc:Choice>
              <mc:Fallback>
                <p:oleObj name="Equation" r:id="rId13" imgW="1002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4359" y="3352443"/>
                        <a:ext cx="1754188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76117"/>
              </p:ext>
            </p:extLst>
          </p:nvPr>
        </p:nvGraphicFramePr>
        <p:xfrm>
          <a:off x="8015510" y="2120005"/>
          <a:ext cx="466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15" imgW="266400" imgH="215640" progId="Equation.3">
                  <p:embed/>
                </p:oleObj>
              </mc:Choice>
              <mc:Fallback>
                <p:oleObj name="Equation" r:id="rId15" imgW="266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15510" y="2120005"/>
                        <a:ext cx="46672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26249"/>
              </p:ext>
            </p:extLst>
          </p:nvPr>
        </p:nvGraphicFramePr>
        <p:xfrm>
          <a:off x="7307307" y="3309938"/>
          <a:ext cx="4667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17" imgW="266400" imgH="228600" progId="Equation.3">
                  <p:embed/>
                </p:oleObj>
              </mc:Choice>
              <mc:Fallback>
                <p:oleObj name="Equation" r:id="rId17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07307" y="3309938"/>
                        <a:ext cx="46672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174966"/>
              </p:ext>
            </p:extLst>
          </p:nvPr>
        </p:nvGraphicFramePr>
        <p:xfrm>
          <a:off x="6875253" y="2310565"/>
          <a:ext cx="488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19" imgW="279360" imgH="228600" progId="Equation.3">
                  <p:embed/>
                </p:oleObj>
              </mc:Choice>
              <mc:Fallback>
                <p:oleObj name="Equation" r:id="rId19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5253" y="2310565"/>
                        <a:ext cx="4889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213920"/>
              </p:ext>
            </p:extLst>
          </p:nvPr>
        </p:nvGraphicFramePr>
        <p:xfrm>
          <a:off x="7471668" y="4209354"/>
          <a:ext cx="466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21" imgW="266400" imgH="215640" progId="Equation.3">
                  <p:embed/>
                </p:oleObj>
              </mc:Choice>
              <mc:Fallback>
                <p:oleObj name="Equation" r:id="rId21" imgW="266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1668" y="4209354"/>
                        <a:ext cx="46672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52389"/>
              </p:ext>
            </p:extLst>
          </p:nvPr>
        </p:nvGraphicFramePr>
        <p:xfrm>
          <a:off x="2807566" y="727875"/>
          <a:ext cx="488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22" imgW="279360" imgH="228600" progId="Equation.3">
                  <p:embed/>
                </p:oleObj>
              </mc:Choice>
              <mc:Fallback>
                <p:oleObj name="Equation" r:id="rId22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07566" y="727875"/>
                        <a:ext cx="4889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5363"/>
              </p:ext>
            </p:extLst>
          </p:nvPr>
        </p:nvGraphicFramePr>
        <p:xfrm>
          <a:off x="2172100" y="5660952"/>
          <a:ext cx="3608317" cy="74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23" imgW="2197080" imgH="457200" progId="Equation.3">
                  <p:embed/>
                </p:oleObj>
              </mc:Choice>
              <mc:Fallback>
                <p:oleObj name="Equation" r:id="rId23" imgW="2197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72100" y="5660952"/>
                        <a:ext cx="3608317" cy="74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121918"/>
              </p:ext>
            </p:extLst>
          </p:nvPr>
        </p:nvGraphicFramePr>
        <p:xfrm>
          <a:off x="2198226" y="4897286"/>
          <a:ext cx="2196580" cy="70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25" imgW="1422360" imgH="457200" progId="Equation.3">
                  <p:embed/>
                </p:oleObj>
              </mc:Choice>
              <mc:Fallback>
                <p:oleObj name="Equation" r:id="rId25" imgW="14223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98226" y="4897286"/>
                        <a:ext cx="2196580" cy="704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75493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27" imgW="114120" imgH="215640" progId="Equation.3">
                  <p:embed/>
                </p:oleObj>
              </mc:Choice>
              <mc:Fallback>
                <p:oleObj name="Equation" r:id="rId2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13374"/>
              </p:ext>
            </p:extLst>
          </p:nvPr>
        </p:nvGraphicFramePr>
        <p:xfrm>
          <a:off x="2965160" y="2304038"/>
          <a:ext cx="4667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29" imgW="266400" imgH="215640" progId="Equation.3">
                  <p:embed/>
                </p:oleObj>
              </mc:Choice>
              <mc:Fallback>
                <p:oleObj name="Equation" r:id="rId29" imgW="266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160" y="2304038"/>
                        <a:ext cx="4667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77837"/>
              </p:ext>
            </p:extLst>
          </p:nvPr>
        </p:nvGraphicFramePr>
        <p:xfrm>
          <a:off x="4687627" y="2314787"/>
          <a:ext cx="488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31" imgW="279360" imgH="228600" progId="Equation.3">
                  <p:embed/>
                </p:oleObj>
              </mc:Choice>
              <mc:Fallback>
                <p:oleObj name="Equation" r:id="rId31" imgW="27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627" y="2314787"/>
                        <a:ext cx="4889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62942"/>
              </p:ext>
            </p:extLst>
          </p:nvPr>
        </p:nvGraphicFramePr>
        <p:xfrm>
          <a:off x="5658547" y="2310565"/>
          <a:ext cx="4667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33" imgW="266400" imgH="228600" progId="Equation.3">
                  <p:embed/>
                </p:oleObj>
              </mc:Choice>
              <mc:Fallback>
                <p:oleObj name="Equation" r:id="rId33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547" y="2310565"/>
                        <a:ext cx="4667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0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(6)	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points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= (−1, 4) and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= (3, 10).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ind 	and determine if </a:t>
            </a:r>
          </a:p>
          <a:p>
            <a:pPr marL="0" lv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it is parallel to 	    .</a:t>
            </a:r>
          </a:p>
          <a:p>
            <a:pPr marL="0" lv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56297" y="12511"/>
            <a:ext cx="885825" cy="606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18969"/>
              </p:ext>
            </p:extLst>
          </p:nvPr>
        </p:nvGraphicFramePr>
        <p:xfrm>
          <a:off x="2061209" y="1436915"/>
          <a:ext cx="433796" cy="74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4" imgW="266400" imgH="457200" progId="Equation.3">
                  <p:embed/>
                </p:oleObj>
              </mc:Choice>
              <mc:Fallback>
                <p:oleObj name="Equation" r:id="rId4" imgW="266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1209" y="1436915"/>
                        <a:ext cx="433796" cy="74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714638"/>
              </p:ext>
            </p:extLst>
          </p:nvPr>
        </p:nvGraphicFramePr>
        <p:xfrm>
          <a:off x="6346462" y="757601"/>
          <a:ext cx="495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6" imgW="304560" imgH="228600" progId="Equation.3">
                  <p:embed/>
                </p:oleObj>
              </mc:Choice>
              <mc:Fallback>
                <p:oleObj name="Equation" r:id="rId6" imgW="30456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462" y="757601"/>
                        <a:ext cx="49530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2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3855" y="2859962"/>
            <a:ext cx="79200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5614444"/>
          </a:xfrm>
        </p:spPr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An Unit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 is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 with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equals to 1 unit.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any non-zero vector by its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to obtain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its unit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vector.</a:t>
            </a:r>
          </a:p>
          <a:p>
            <a:pPr marL="0" indent="0">
              <a:buNone/>
            </a:pPr>
            <a:endParaRPr lang="en-SG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unit vector of            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SG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69337"/>
              </p:ext>
            </p:extLst>
          </p:nvPr>
        </p:nvGraphicFramePr>
        <p:xfrm>
          <a:off x="3803740" y="1675039"/>
          <a:ext cx="1536520" cy="85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name="Equation" r:id="rId3" imgW="799920" imgH="444240" progId="Equation.3">
                  <p:embed/>
                </p:oleObj>
              </mc:Choice>
              <mc:Fallback>
                <p:oleObj name="Equation" r:id="rId3" imgW="7999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3740" y="1675039"/>
                        <a:ext cx="1536520" cy="853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15630"/>
              </p:ext>
            </p:extLst>
          </p:nvPr>
        </p:nvGraphicFramePr>
        <p:xfrm>
          <a:off x="2206480" y="3655553"/>
          <a:ext cx="1916579" cy="1338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1" name="Equation" r:id="rId5" imgW="1091880" imgH="761760" progId="Equation.3">
                  <p:embed/>
                </p:oleObj>
              </mc:Choice>
              <mc:Fallback>
                <p:oleObj name="Equation" r:id="rId5" imgW="1091880" imgH="7617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6480" y="3655553"/>
                        <a:ext cx="1916579" cy="1338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21639"/>
              </p:ext>
            </p:extLst>
          </p:nvPr>
        </p:nvGraphicFramePr>
        <p:xfrm>
          <a:off x="2206480" y="5180420"/>
          <a:ext cx="1886802" cy="142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Equation" r:id="rId7" imgW="1079280" imgH="812520" progId="Equation.3">
                  <p:embed/>
                </p:oleObj>
              </mc:Choice>
              <mc:Fallback>
                <p:oleObj name="Equation" r:id="rId7" imgW="1079280" imgH="81252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6480" y="5180420"/>
                        <a:ext cx="1886802" cy="1423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71440"/>
              </p:ext>
            </p:extLst>
          </p:nvPr>
        </p:nvGraphicFramePr>
        <p:xfrm>
          <a:off x="4598988" y="2569008"/>
          <a:ext cx="8620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" name="Equation" r:id="rId9" imgW="495000" imgH="457200" progId="Equation.3">
                  <p:embed/>
                </p:oleObj>
              </mc:Choice>
              <mc:Fallback>
                <p:oleObj name="Equation" r:id="rId9" imgW="495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569008"/>
                        <a:ext cx="86201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4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3-Dimensional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979569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Adding the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-axis to the </a:t>
            </a:r>
            <a:r>
              <a:rPr lang="en-SG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-plane, the 3-D space is constructed as shown below.</a:t>
            </a: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 3-D vector is written as:</a:t>
            </a:r>
          </a:p>
          <a:p>
            <a:pPr marL="0" indent="0">
              <a:buNone/>
            </a:pPr>
            <a:endParaRPr lang="en-SG" i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i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</a:t>
            </a:r>
            <a:endParaRPr lang="en-S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Unit vector of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140430" y="1362866"/>
            <a:ext cx="4810538" cy="2486155"/>
            <a:chOff x="2491409" y="4031482"/>
            <a:chExt cx="4810538" cy="2486155"/>
          </a:xfrm>
        </p:grpSpPr>
        <p:sp>
          <p:nvSpPr>
            <p:cNvPr id="46" name="Parallelogram 45"/>
            <p:cNvSpPr/>
            <p:nvPr/>
          </p:nvSpPr>
          <p:spPr>
            <a:xfrm>
              <a:off x="2491409" y="4680580"/>
              <a:ext cx="4810538" cy="1837057"/>
            </a:xfrm>
            <a:prstGeom prst="parallelogram">
              <a:avLst>
                <a:gd name="adj" fmla="val 9980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275689" y="6153714"/>
              <a:ext cx="2056771" cy="0"/>
            </a:xfrm>
            <a:prstGeom prst="line">
              <a:avLst/>
            </a:prstGeom>
            <a:ln w="952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272417" y="4339859"/>
              <a:ext cx="0" cy="180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276718" y="5995266"/>
              <a:ext cx="44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SG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74190" y="4680580"/>
              <a:ext cx="44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SG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3258560" y="4980587"/>
              <a:ext cx="1185186" cy="1182143"/>
            </a:xfrm>
            <a:prstGeom prst="line">
              <a:avLst/>
            </a:prstGeom>
            <a:ln w="952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53168" y="4031482"/>
              <a:ext cx="44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SG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5242056" y="4517676"/>
              <a:ext cx="7877" cy="115745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64762" y="5675128"/>
              <a:ext cx="1477381" cy="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3289544" y="5675128"/>
              <a:ext cx="1952512" cy="473747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820857" y="5691677"/>
              <a:ext cx="421288" cy="471053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913984" y="6107310"/>
                  <a:ext cx="532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984" y="6107310"/>
                  <a:ext cx="5325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5132478" y="4207056"/>
              <a:ext cx="1246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(3, 2, 4)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3272415" y="4517676"/>
              <a:ext cx="2004303" cy="16330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918264" y="61446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17311" y="57380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49933" y="49451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S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59999" y="3168861"/>
            <a:ext cx="37106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reach the point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(3, 2, 4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 </a:t>
            </a:r>
            <a:r>
              <a:rPr lang="en-SG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along the </a:t>
            </a:r>
            <a:r>
              <a:rPr lang="en-SG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-axis</a:t>
            </a:r>
            <a:r>
              <a:rPr lang="en-SG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 </a:t>
            </a:r>
            <a:r>
              <a:rPr lang="en-SG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</a:t>
            </a: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SG" sz="20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-direction,</a:t>
            </a:r>
          </a:p>
          <a:p>
            <a:pPr>
              <a:lnSpc>
                <a:spcPct val="130000"/>
              </a:lnSpc>
            </a:pP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 </a:t>
            </a:r>
            <a:r>
              <a:rPr lang="en-SG" sz="2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</a:t>
            </a: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SG" sz="2000" i="1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sz="20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-direction</a:t>
            </a:r>
            <a:r>
              <a:rPr lang="en-SG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70774"/>
              </p:ext>
            </p:extLst>
          </p:nvPr>
        </p:nvGraphicFramePr>
        <p:xfrm>
          <a:off x="539770" y="1998901"/>
          <a:ext cx="1722180" cy="120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7" name="Equation" r:id="rId5" imgW="1015920" imgH="711000" progId="Equation.3">
                  <p:embed/>
                </p:oleObj>
              </mc:Choice>
              <mc:Fallback>
                <p:oleObj name="Equation" r:id="rId5" imgW="10159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70" y="1998901"/>
                        <a:ext cx="1722180" cy="1205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58207"/>
              </p:ext>
            </p:extLst>
          </p:nvPr>
        </p:nvGraphicFramePr>
        <p:xfrm>
          <a:off x="1753844" y="5091934"/>
          <a:ext cx="52276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Equation" r:id="rId7" imgW="3085920" imgH="330120" progId="Equation.3">
                  <p:embed/>
                </p:oleObj>
              </mc:Choice>
              <mc:Fallback>
                <p:oleObj name="Equation" r:id="rId7" imgW="308592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3844" y="5091934"/>
                        <a:ext cx="5227637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21318"/>
              </p:ext>
            </p:extLst>
          </p:nvPr>
        </p:nvGraphicFramePr>
        <p:xfrm>
          <a:off x="2140913" y="5541454"/>
          <a:ext cx="32908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9" imgW="1942920" imgH="711000" progId="Equation.3">
                  <p:embed/>
                </p:oleObj>
              </mc:Choice>
              <mc:Fallback>
                <p:oleObj name="Equation" r:id="rId9" imgW="19429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0913" y="5541454"/>
                        <a:ext cx="3290887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9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(7)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394175" y="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5614444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Suppose an airplane is taking off from the origin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flying towards the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It moves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+2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units in the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-direction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+3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units in the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-direction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+5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units in the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-direction. Use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 column vector to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		and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find its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 and unit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05390"/>
              </p:ext>
            </p:extLst>
          </p:nvPr>
        </p:nvGraphicFramePr>
        <p:xfrm>
          <a:off x="7202855" y="1519821"/>
          <a:ext cx="4302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10" name="Equation" r:id="rId4" imgW="253800" imgH="228600" progId="Equation.3">
                  <p:embed/>
                </p:oleObj>
              </mc:Choice>
              <mc:Fallback>
                <p:oleObj name="Equation" r:id="rId4" imgW="25380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2855" y="1519821"/>
                        <a:ext cx="4302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96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153432"/>
            <a:ext cx="9144000" cy="49432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It’s not that I’m so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smart,</a:t>
            </a:r>
          </a:p>
          <a:p>
            <a:pPr marL="0" indent="0" algn="ctr">
              <a:buNone/>
            </a:pP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just that </a:t>
            </a:r>
            <a:endParaRPr lang="en-SG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stay with problems </a:t>
            </a: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</a:p>
          <a:p>
            <a:pPr marL="0" indent="0" algn="ctr">
              <a:buNone/>
            </a:pPr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-- Albert </a:t>
            </a:r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Einstein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4BACC6"/>
                  </a:solidFill>
                  <a:prstDash val="solid"/>
                </a:ln>
                <a:pattFill prst="ltDnDiag">
                  <a:fgClr>
                    <a:srgbClr val="4BACC6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BRAIN BREAK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380723" y="4993352"/>
            <a:ext cx="359625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3045086" y="1701462"/>
            <a:ext cx="978955" cy="661364"/>
          </a:xfrm>
          <a:prstGeom prst="rightArrow">
            <a:avLst/>
          </a:prstGeom>
          <a:ln/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714" y="3246042"/>
            <a:ext cx="3227165" cy="492443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  <a:sym typeface="Symbol"/>
              </a:rPr>
              <a:t>Angle between      and     , </a:t>
            </a:r>
            <a:endParaRPr lang="en-SG" sz="20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 Product in 2-D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75972" y="6362843"/>
            <a:ext cx="408028" cy="365125"/>
          </a:xfrm>
        </p:spPr>
        <p:txBody>
          <a:bodyPr/>
          <a:lstStyle/>
          <a:p>
            <a:fld id="{6767FADE-2612-3649-B495-F644A23F288B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251" y="881740"/>
            <a:ext cx="2100943" cy="2198918"/>
            <a:chOff x="491251" y="881740"/>
            <a:chExt cx="2100943" cy="2198918"/>
          </a:xfrm>
        </p:grpSpPr>
        <p:grpSp>
          <p:nvGrpSpPr>
            <p:cNvPr id="3" name="Group 2"/>
            <p:cNvGrpSpPr/>
            <p:nvPr/>
          </p:nvGrpSpPr>
          <p:grpSpPr>
            <a:xfrm>
              <a:off x="491251" y="881740"/>
              <a:ext cx="2100943" cy="2198918"/>
              <a:chOff x="3646656" y="1110339"/>
              <a:chExt cx="2100943" cy="2198918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3646783" y="1110339"/>
                <a:ext cx="1458686" cy="2188029"/>
              </a:xfrm>
              <a:prstGeom prst="straightConnector1">
                <a:avLst/>
              </a:prstGeom>
              <a:ln w="5715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57542" y="2296882"/>
                <a:ext cx="2090057" cy="1001485"/>
              </a:xfrm>
              <a:prstGeom prst="straightConnector1">
                <a:avLst/>
              </a:prstGeom>
              <a:ln w="5715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158806" y="177437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  <a:endParaRPr lang="en-SG" sz="20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33317" y="2729656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SG" sz="20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927248" y="2591425"/>
                    <a:ext cx="5307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SG" sz="2000" i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48" y="2591425"/>
                    <a:ext cx="53076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Connector 34"/>
              <p:cNvCxnSpPr/>
              <p:nvPr/>
            </p:nvCxnSpPr>
            <p:spPr>
              <a:xfrm flipV="1">
                <a:off x="3646656" y="3298367"/>
                <a:ext cx="2090057" cy="1089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Arc 3"/>
            <p:cNvSpPr/>
            <p:nvPr/>
          </p:nvSpPr>
          <p:spPr>
            <a:xfrm>
              <a:off x="556729" y="2612439"/>
              <a:ext cx="437422" cy="45986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65123" y="857929"/>
            <a:ext cx="1806330" cy="2533704"/>
            <a:chOff x="4065123" y="857929"/>
            <a:chExt cx="1806330" cy="2533704"/>
          </a:xfrm>
        </p:grpSpPr>
        <p:grpSp>
          <p:nvGrpSpPr>
            <p:cNvPr id="2" name="Group 1"/>
            <p:cNvGrpSpPr/>
            <p:nvPr/>
          </p:nvGrpSpPr>
          <p:grpSpPr>
            <a:xfrm>
              <a:off x="4099861" y="857929"/>
              <a:ext cx="1771592" cy="2533704"/>
              <a:chOff x="751111" y="1110343"/>
              <a:chExt cx="1771592" cy="2533704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751111" y="1110343"/>
                <a:ext cx="1458686" cy="2188029"/>
              </a:xfrm>
              <a:prstGeom prst="straightConnector1">
                <a:avLst/>
              </a:prstGeom>
              <a:ln w="5715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751111" y="3298372"/>
                <a:ext cx="1458686" cy="1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209797" y="1110343"/>
                <a:ext cx="0" cy="2188028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212144" y="2885933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endParaRPr lang="en-SG" sz="2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09797" y="2096831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SG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04257" y="324393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SG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04128" y="177437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u</a:t>
                </a:r>
                <a:endParaRPr lang="en-SG" sz="20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Arc 38"/>
            <p:cNvSpPr/>
            <p:nvPr/>
          </p:nvSpPr>
          <p:spPr>
            <a:xfrm>
              <a:off x="4065123" y="2786178"/>
              <a:ext cx="437422" cy="45986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74516" y="2032144"/>
            <a:ext cx="2402963" cy="1359489"/>
            <a:chOff x="6074516" y="2032144"/>
            <a:chExt cx="2402963" cy="1359489"/>
          </a:xfrm>
        </p:grpSpPr>
        <p:grpSp>
          <p:nvGrpSpPr>
            <p:cNvPr id="5" name="Group 4"/>
            <p:cNvGrpSpPr/>
            <p:nvPr/>
          </p:nvGrpSpPr>
          <p:grpSpPr>
            <a:xfrm>
              <a:off x="6074516" y="2032144"/>
              <a:ext cx="2402963" cy="1359489"/>
              <a:chOff x="6335502" y="2296886"/>
              <a:chExt cx="2402963" cy="135948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6335502" y="2296886"/>
                <a:ext cx="2090057" cy="1001485"/>
              </a:xfrm>
              <a:prstGeom prst="straightConnector1">
                <a:avLst/>
              </a:prstGeom>
              <a:ln w="57150"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425559" y="2296886"/>
                <a:ext cx="0" cy="1001485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335502" y="3298371"/>
                <a:ext cx="2090057" cy="10890"/>
              </a:xfrm>
              <a:prstGeom prst="line">
                <a:avLst/>
              </a:prstGeom>
              <a:ln>
                <a:solidFill>
                  <a:srgbClr val="0070C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016657" y="295412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 smtClean="0">
                    <a:latin typeface="Times New Roman" pitchFamily="18" charset="0"/>
                    <a:cs typeface="Times New Roman" pitchFamily="18" charset="0"/>
                  </a:rPr>
                  <a:t>β</a:t>
                </a:r>
                <a:endParaRPr lang="en-SG" sz="2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522023" y="3256265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en-SG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25559" y="2597573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SG" sz="2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137101" y="2337764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en-SG" sz="20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2" name="Arc 41"/>
            <p:cNvSpPr/>
            <p:nvPr/>
          </p:nvSpPr>
          <p:spPr>
            <a:xfrm rot="1366959">
              <a:off x="6313468" y="2708555"/>
              <a:ext cx="437422" cy="459864"/>
            </a:xfrm>
            <a:prstGeom prst="arc">
              <a:avLst>
                <a:gd name="adj1" fmla="val 17278237"/>
                <a:gd name="adj2" fmla="val 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924439"/>
              </p:ext>
            </p:extLst>
          </p:nvPr>
        </p:nvGraphicFramePr>
        <p:xfrm>
          <a:off x="2419193" y="851088"/>
          <a:ext cx="1724756" cy="68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9" name="Equation" r:id="rId4" imgW="1155600" imgH="457200" progId="Equation.3">
                  <p:embed/>
                </p:oleObj>
              </mc:Choice>
              <mc:Fallback>
                <p:oleObj name="Equation" r:id="rId4" imgW="1155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9193" y="851088"/>
                        <a:ext cx="1724756" cy="682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5347088" y="3405835"/>
            <a:ext cx="3657600" cy="1392388"/>
            <a:chOff x="5347088" y="3405835"/>
            <a:chExt cx="3657600" cy="1392388"/>
          </a:xfrm>
        </p:grpSpPr>
        <p:sp>
          <p:nvSpPr>
            <p:cNvPr id="41" name="Rectangle 40"/>
            <p:cNvSpPr/>
            <p:nvPr/>
          </p:nvSpPr>
          <p:spPr>
            <a:xfrm>
              <a:off x="5347088" y="3405835"/>
              <a:ext cx="3657600" cy="1384995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u="sng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Scalar product (or Dot product)</a:t>
              </a:r>
            </a:p>
            <a:p>
              <a:pPr>
                <a:lnSpc>
                  <a:spcPct val="150000"/>
                </a:lnSpc>
              </a:pPr>
              <a:endParaRPr lang="en-SG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endParaRPr>
            </a:p>
            <a:p>
              <a:pPr>
                <a:lnSpc>
                  <a:spcPct val="150000"/>
                </a:lnSpc>
              </a:pPr>
              <a:endParaRPr lang="en-U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endParaRP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135891"/>
                </p:ext>
              </p:extLst>
            </p:nvPr>
          </p:nvGraphicFramePr>
          <p:xfrm>
            <a:off x="6432610" y="3800630"/>
            <a:ext cx="1599317" cy="997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0" name="Equation" r:id="rId6" imgW="1180800" imgH="736560" progId="Equation.3">
                    <p:embed/>
                  </p:oleObj>
                </mc:Choice>
                <mc:Fallback>
                  <p:oleObj name="Equation" r:id="rId6" imgW="1180800" imgH="736560" progId="Equation.3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32610" y="3800630"/>
                          <a:ext cx="1599317" cy="997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5347088" y="4911373"/>
            <a:ext cx="3657600" cy="1338828"/>
            <a:chOff x="5347088" y="4911373"/>
            <a:chExt cx="3657600" cy="1338828"/>
          </a:xfrm>
        </p:grpSpPr>
        <p:sp>
          <p:nvSpPr>
            <p:cNvPr id="37" name="Rectangle 36"/>
            <p:cNvSpPr/>
            <p:nvPr/>
          </p:nvSpPr>
          <p:spPr>
            <a:xfrm>
              <a:off x="5347088" y="4911373"/>
              <a:ext cx="3657600" cy="133882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  <a:sym typeface="Symbol"/>
                </a:rPr>
                <a:t>[Example]</a:t>
              </a:r>
              <a:endPara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endParaRPr>
            </a:p>
            <a:p>
              <a:pPr>
                <a:lnSpc>
                  <a:spcPct val="150000"/>
                </a:lnSpc>
              </a:pPr>
              <a:endParaRPr lang="en-SG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SG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672898"/>
                </p:ext>
              </p:extLst>
            </p:nvPr>
          </p:nvGraphicFramePr>
          <p:xfrm>
            <a:off x="5541886" y="5431861"/>
            <a:ext cx="2806700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1" name="Equation" r:id="rId8" imgW="1879560" imgH="457200" progId="Equation.3">
                    <p:embed/>
                  </p:oleObj>
                </mc:Choice>
                <mc:Fallback>
                  <p:oleObj name="Equation" r:id="rId8" imgW="1879560" imgH="457200" progId="Equation.3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41886" y="5431861"/>
                          <a:ext cx="2806700" cy="682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81762"/>
              </p:ext>
            </p:extLst>
          </p:nvPr>
        </p:nvGraphicFramePr>
        <p:xfrm>
          <a:off x="827532" y="3817030"/>
          <a:ext cx="3725346" cy="294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2" name="Equation" r:id="rId10" imgW="2311200" imgH="1828800" progId="Equation.3">
                  <p:embed/>
                </p:oleObj>
              </mc:Choice>
              <mc:Fallback>
                <p:oleObj name="Equation" r:id="rId10" imgW="2311200" imgH="18288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7532" y="3817030"/>
                        <a:ext cx="3725346" cy="2947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65256"/>
              </p:ext>
            </p:extLst>
          </p:nvPr>
        </p:nvGraphicFramePr>
        <p:xfrm>
          <a:off x="3498159" y="3336703"/>
          <a:ext cx="1037733" cy="3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3" name="Equation" r:id="rId12" imgW="622080" imgH="203040" progId="Equation.3">
                  <p:embed/>
                </p:oleObj>
              </mc:Choice>
              <mc:Fallback>
                <p:oleObj name="Equation" r:id="rId12" imgW="622080" imgH="20304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98159" y="3336703"/>
                        <a:ext cx="1037733" cy="3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69812"/>
              </p:ext>
            </p:extLst>
          </p:nvPr>
        </p:nvGraphicFramePr>
        <p:xfrm>
          <a:off x="2196709" y="3355035"/>
          <a:ext cx="260584" cy="28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4"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96709" y="3355035"/>
                        <a:ext cx="260584" cy="286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234307"/>
              </p:ext>
            </p:extLst>
          </p:nvPr>
        </p:nvGraphicFramePr>
        <p:xfrm>
          <a:off x="3019686" y="3355035"/>
          <a:ext cx="260584" cy="28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" name="Equation" r:id="rId16" imgW="126720" imgH="139680" progId="Equation.3">
                  <p:embed/>
                </p:oleObj>
              </mc:Choice>
              <mc:Fallback>
                <p:oleObj name="Equation" r:id="rId16" imgW="126720" imgH="139680" progId="Equation.3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19686" y="3355035"/>
                        <a:ext cx="260584" cy="286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10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59998" y="3971634"/>
            <a:ext cx="8015973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 Product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3-D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3-D vectors		  and 		 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be the angle between    and    .</a:t>
                </a:r>
              </a:p>
              <a:p>
                <a:pPr marL="0" indent="0">
                  <a:buNone/>
                </a:pPr>
                <a:r>
                  <a:rPr lang="en-US" b="0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b="0" i="1" dirty="0" smtClean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510" y="992650"/>
            <a:ext cx="1389490" cy="11679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50174" y="4435521"/>
            <a:ext cx="2629826" cy="1932901"/>
            <a:chOff x="5650174" y="4435521"/>
            <a:chExt cx="3302758" cy="1932901"/>
          </a:xfrm>
        </p:grpSpPr>
        <p:sp>
          <p:nvSpPr>
            <p:cNvPr id="3" name="Rectangular Callout 2"/>
            <p:cNvSpPr/>
            <p:nvPr/>
          </p:nvSpPr>
          <p:spPr>
            <a:xfrm>
              <a:off x="5650174" y="4435521"/>
              <a:ext cx="3302758" cy="1932901"/>
            </a:xfrm>
            <a:prstGeom prst="wedgeRectCallout">
              <a:avLst>
                <a:gd name="adj1" fmla="val -133915"/>
                <a:gd name="adj2" fmla="val 422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27594" y="4435522"/>
              <a:ext cx="312533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answer for scalar product is a </a:t>
              </a:r>
              <a:r>
                <a:rPr lang="en-SG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scalar</a:t>
              </a:r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</a:p>
            <a:p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Do not write this way:</a:t>
              </a:r>
              <a:b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SG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3794" y="5481308"/>
            <a:ext cx="1992573" cy="693623"/>
            <a:chOff x="2565779" y="2265528"/>
            <a:chExt cx="3618931" cy="34119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565779" y="2265528"/>
              <a:ext cx="3618931" cy="341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65779" y="2265528"/>
              <a:ext cx="3618931" cy="341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12389"/>
              </p:ext>
            </p:extLst>
          </p:nvPr>
        </p:nvGraphicFramePr>
        <p:xfrm>
          <a:off x="3345335" y="840393"/>
          <a:ext cx="843790" cy="107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7" name="Equation" r:id="rId5" imgW="558720" imgH="711000" progId="Equation.3">
                  <p:embed/>
                </p:oleObj>
              </mc:Choice>
              <mc:Fallback>
                <p:oleObj name="Equation" r:id="rId5" imgW="55872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5335" y="840393"/>
                        <a:ext cx="843790" cy="107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080603"/>
              </p:ext>
            </p:extLst>
          </p:nvPr>
        </p:nvGraphicFramePr>
        <p:xfrm>
          <a:off x="4747820" y="836386"/>
          <a:ext cx="843790" cy="107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8" name="Equation" r:id="rId7" imgW="558720" imgH="711000" progId="Equation.3">
                  <p:embed/>
                </p:oleObj>
              </mc:Choice>
              <mc:Fallback>
                <p:oleObj name="Equation" r:id="rId7" imgW="558720" imgH="7110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7820" y="836386"/>
                        <a:ext cx="843790" cy="107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765802"/>
              </p:ext>
            </p:extLst>
          </p:nvPr>
        </p:nvGraphicFramePr>
        <p:xfrm>
          <a:off x="3087569" y="2862260"/>
          <a:ext cx="28162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29" name="Equation" r:id="rId9" imgW="1866600" imgH="711000" progId="Equation.3">
                  <p:embed/>
                </p:oleObj>
              </mc:Choice>
              <mc:Fallback>
                <p:oleObj name="Equation" r:id="rId9" imgW="1866600" imgH="7110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87569" y="2862260"/>
                        <a:ext cx="281622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91251"/>
              </p:ext>
            </p:extLst>
          </p:nvPr>
        </p:nvGraphicFramePr>
        <p:xfrm>
          <a:off x="3692570" y="2396043"/>
          <a:ext cx="1760967" cy="44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0" name="Equation" r:id="rId11" imgW="1002960" imgH="253800" progId="Equation.3">
                  <p:embed/>
                </p:oleObj>
              </mc:Choice>
              <mc:Fallback>
                <p:oleObj name="Equation" r:id="rId11" imgW="1002960" imgH="2538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2570" y="2396043"/>
                        <a:ext cx="1760967" cy="444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45922"/>
              </p:ext>
            </p:extLst>
          </p:nvPr>
        </p:nvGraphicFramePr>
        <p:xfrm>
          <a:off x="1553115" y="4450732"/>
          <a:ext cx="3431237" cy="188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1" name="Equation" r:id="rId13" imgW="2108160" imgH="1155600" progId="Equation.3">
                  <p:embed/>
                </p:oleObj>
              </mc:Choice>
              <mc:Fallback>
                <p:oleObj name="Equation" r:id="rId13" imgW="2108160" imgH="11556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3115" y="4450732"/>
                        <a:ext cx="3431237" cy="188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925087"/>
              </p:ext>
            </p:extLst>
          </p:nvPr>
        </p:nvGraphicFramePr>
        <p:xfrm>
          <a:off x="4256151" y="1959432"/>
          <a:ext cx="347030" cy="34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2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56151" y="1959432"/>
                        <a:ext cx="347030" cy="34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7822"/>
              </p:ext>
            </p:extLst>
          </p:nvPr>
        </p:nvGraphicFramePr>
        <p:xfrm>
          <a:off x="3544888" y="2033588"/>
          <a:ext cx="34766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3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44888" y="2033588"/>
                        <a:ext cx="34766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87202"/>
              </p:ext>
            </p:extLst>
          </p:nvPr>
        </p:nvGraphicFramePr>
        <p:xfrm>
          <a:off x="6310194" y="5351541"/>
          <a:ext cx="1208470" cy="95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4" name="Equation" r:id="rId19" imgW="901440" imgH="711000" progId="Equation.3">
                  <p:embed/>
                </p:oleObj>
              </mc:Choice>
              <mc:Fallback>
                <p:oleObj name="Equation" r:id="rId19" imgW="90144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10194" y="5351541"/>
                        <a:ext cx="1208470" cy="953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5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land safely on the runway, the recommended ground velocity 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 the aircraft is 		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 km/h. Given that the current wind velocity 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			km/h, 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etermine the air velocity of the aircraft such that the pilot can land the aircraft safely on the runway.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angle between the air velocity of the aircraft and wind velocity.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29562" y="4848915"/>
            <a:ext cx="2763400" cy="1501077"/>
            <a:chOff x="3040082" y="2503246"/>
            <a:chExt cx="5526799" cy="2710022"/>
          </a:xfrm>
        </p:grpSpPr>
        <p:sp>
          <p:nvSpPr>
            <p:cNvPr id="6" name="Parallelogram 5"/>
            <p:cNvSpPr/>
            <p:nvPr/>
          </p:nvSpPr>
          <p:spPr>
            <a:xfrm>
              <a:off x="3040082" y="2944645"/>
              <a:ext cx="5526799" cy="2268623"/>
            </a:xfrm>
            <a:prstGeom prst="parallelogram">
              <a:avLst>
                <a:gd name="adj" fmla="val 9980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46851" y="4625478"/>
              <a:ext cx="1800000" cy="0"/>
            </a:xfrm>
            <a:prstGeom prst="line">
              <a:avLst/>
            </a:prstGeom>
            <a:ln w="19050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71095" y="2811623"/>
              <a:ext cx="0" cy="2160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98501" y="4467030"/>
              <a:ext cx="44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SG" sz="16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53209" y="3128594"/>
              <a:ext cx="446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SG" sz="16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4076489" y="3452351"/>
              <a:ext cx="1465935" cy="1479074"/>
            </a:xfrm>
            <a:prstGeom prst="line">
              <a:avLst/>
            </a:prstGeom>
            <a:ln w="19050">
              <a:solidFill>
                <a:srgbClr val="00B050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51846" y="2503246"/>
              <a:ext cx="4466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SG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76912" y="4572969"/>
                  <a:ext cx="5325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912" y="4572969"/>
                  <a:ext cx="53254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5871177" y="4468938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(East)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16226" y="31529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(North)</a:t>
              </a:r>
              <a:endParaRPr lang="en-SG" dirty="0">
                <a:solidFill>
                  <a:srgbClr val="00B05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0466" y="2999893"/>
              <a:ext cx="894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Ground</a:t>
              </a:r>
              <a:endParaRPr lang="en-SG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08615" y="2507516"/>
              <a:ext cx="118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(Elevation)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833176"/>
              </p:ext>
            </p:extLst>
          </p:nvPr>
        </p:nvGraphicFramePr>
        <p:xfrm>
          <a:off x="2303735" y="1293223"/>
          <a:ext cx="600074" cy="96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Equation" r:id="rId5" imgW="444240" imgH="711000" progId="Equation.3">
                  <p:embed/>
                </p:oleObj>
              </mc:Choice>
              <mc:Fallback>
                <p:oleObj name="Equation" r:id="rId5" imgW="444240" imgH="711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3735" y="1293223"/>
                        <a:ext cx="600074" cy="96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070124"/>
              </p:ext>
            </p:extLst>
          </p:nvPr>
        </p:nvGraphicFramePr>
        <p:xfrm>
          <a:off x="560208" y="2085643"/>
          <a:ext cx="10302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" name="Equation" r:id="rId7" imgW="761760" imgH="711000" progId="Equation.3">
                  <p:embed/>
                </p:oleObj>
              </mc:Choice>
              <mc:Fallback>
                <p:oleObj name="Equation" r:id="rId7" imgW="761760" imgH="7110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208" y="2085643"/>
                        <a:ext cx="1030288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1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Properties of Scalar Product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Commutative law:		</a:t>
            </a:r>
            <a:endParaRPr lang="en-SG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Distributive law: 		</a:t>
            </a:r>
            <a:endParaRPr lang="en-SG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Scalar product and magnitude of a vector</a:t>
            </a: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78525"/>
              </p:ext>
            </p:extLst>
          </p:nvPr>
        </p:nvGraphicFramePr>
        <p:xfrm>
          <a:off x="3681835" y="779777"/>
          <a:ext cx="1276329" cy="34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" name="Equation" r:id="rId3" imgW="660240" imgH="177480" progId="Equation.3">
                  <p:embed/>
                </p:oleObj>
              </mc:Choice>
              <mc:Fallback>
                <p:oleObj name="Equation" r:id="rId3" imgW="6602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1835" y="779777"/>
                        <a:ext cx="1276329" cy="343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043297"/>
              </p:ext>
            </p:extLst>
          </p:nvPr>
        </p:nvGraphicFramePr>
        <p:xfrm>
          <a:off x="3056349" y="1590255"/>
          <a:ext cx="2527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4" name="Equation" r:id="rId5" imgW="1307880" imgH="203040" progId="Equation.3">
                  <p:embed/>
                </p:oleObj>
              </mc:Choice>
              <mc:Fallback>
                <p:oleObj name="Equation" r:id="rId5" imgW="1307880" imgH="2030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6349" y="1590255"/>
                        <a:ext cx="252730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32502"/>
              </p:ext>
            </p:extLst>
          </p:nvPr>
        </p:nvGraphicFramePr>
        <p:xfrm>
          <a:off x="3056349" y="2985260"/>
          <a:ext cx="2658401" cy="277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" name="Equation" r:id="rId7" imgW="1460160" imgH="1523880" progId="Equation.3">
                  <p:embed/>
                </p:oleObj>
              </mc:Choice>
              <mc:Fallback>
                <p:oleObj name="Equation" r:id="rId7" imgW="1460160" imgH="1523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6349" y="2985260"/>
                        <a:ext cx="2658401" cy="2775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7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(8) (Kahoot.it)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0000" y="717991"/>
            <a:ext cx="8424000" cy="5454210"/>
          </a:xfrm>
        </p:spPr>
        <p:txBody>
          <a:bodyPr/>
          <a:lstStyle/>
          <a:p>
            <a:pPr marL="0" lvl="1" indent="0">
              <a:buNone/>
            </a:pPr>
            <a:endParaRPr lang="en-S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vectors				 and 		.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if the </a:t>
            </a:r>
            <a:endParaRPr lang="en-S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expression is true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22009" y="0"/>
            <a:ext cx="885825" cy="606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815342"/>
              </p:ext>
            </p:extLst>
          </p:nvPr>
        </p:nvGraphicFramePr>
        <p:xfrm>
          <a:off x="2841847" y="815267"/>
          <a:ext cx="1766896" cy="111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5" name="Equation" r:id="rId4" imgW="1130040" imgH="711000" progId="Equation.3">
                  <p:embed/>
                </p:oleObj>
              </mc:Choice>
              <mc:Fallback>
                <p:oleObj name="Equation" r:id="rId4" imgW="1130040" imgH="711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1847" y="815267"/>
                        <a:ext cx="1766896" cy="111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156471"/>
              </p:ext>
            </p:extLst>
          </p:nvPr>
        </p:nvGraphicFramePr>
        <p:xfrm>
          <a:off x="5156201" y="836705"/>
          <a:ext cx="717248" cy="105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6" name="Equation" r:id="rId6" imgW="482400" imgH="711000" progId="Equation.3">
                  <p:embed/>
                </p:oleObj>
              </mc:Choice>
              <mc:Fallback>
                <p:oleObj name="Equation" r:id="rId6" imgW="482400" imgH="711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6201" y="836705"/>
                        <a:ext cx="717248" cy="1055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160260"/>
              </p:ext>
            </p:extLst>
          </p:nvPr>
        </p:nvGraphicFramePr>
        <p:xfrm>
          <a:off x="3378994" y="2395583"/>
          <a:ext cx="24368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7" name="Equation" r:id="rId8" imgW="1307880" imgH="203040" progId="Equation.3">
                  <p:embed/>
                </p:oleObj>
              </mc:Choice>
              <mc:Fallback>
                <p:oleObj name="Equation" r:id="rId8" imgW="1307880" imgH="2030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78994" y="2395583"/>
                        <a:ext cx="24368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4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467913" y="5375528"/>
            <a:ext cx="2172048" cy="7141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3439929" y="3095321"/>
            <a:ext cx="2172048" cy="2028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467913" y="2164206"/>
            <a:ext cx="2172048" cy="714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ectors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717990"/>
                <a:ext cx="8424000" cy="597956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angle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between two vectors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en-SG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angle made where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the tails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 heads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of both vectors meet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Hence,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angle 𝜃 between two vectors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is always </a:t>
                </a:r>
                <a:r>
                  <a:rPr lang="en-S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0°≤ </a:t>
                </a:r>
                <a:r>
                  <a:rPr lang="en-SG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 </a:t>
                </a:r>
                <a:r>
                  <a:rPr lang="en-SG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≤180°</a:t>
                </a:r>
                <a:r>
                  <a:rPr lang="en-S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S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717990"/>
                <a:ext cx="8424000" cy="5979569"/>
              </a:xfrm>
              <a:blipFill rotWithShape="1"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35874" y="2268189"/>
            <a:ext cx="1979829" cy="1537273"/>
            <a:chOff x="360000" y="1616911"/>
            <a:chExt cx="1979829" cy="1537273"/>
          </a:xfrm>
        </p:grpSpPr>
        <p:sp>
          <p:nvSpPr>
            <p:cNvPr id="52" name="Arc 51"/>
            <p:cNvSpPr/>
            <p:nvPr/>
          </p:nvSpPr>
          <p:spPr>
            <a:xfrm>
              <a:off x="360000" y="2384771"/>
              <a:ext cx="720000" cy="720000"/>
            </a:xfrm>
            <a:prstGeom prst="arc">
              <a:avLst>
                <a:gd name="adj1" fmla="val 19129017"/>
                <a:gd name="adj2" fmla="val 0"/>
              </a:avLst>
            </a:prstGeom>
            <a:solidFill>
              <a:srgbClr val="00B050"/>
            </a:solidFill>
            <a:ln w="2857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black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706972" y="1616911"/>
              <a:ext cx="1338943" cy="1132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6971" y="2749025"/>
              <a:ext cx="163285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112533" y="2418452"/>
                  <a:ext cx="2094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33" y="2418452"/>
                  <a:ext cx="20948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139962" y="1729945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962" y="1729945"/>
                  <a:ext cx="38343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322014" y="2754074"/>
                  <a:ext cx="3978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2014" y="2754074"/>
                  <a:ext cx="39786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096148" y="5003689"/>
            <a:ext cx="2689057" cy="1403588"/>
            <a:chOff x="627186" y="3595935"/>
            <a:chExt cx="2689057" cy="1403588"/>
          </a:xfrm>
        </p:grpSpPr>
        <p:sp>
          <p:nvSpPr>
            <p:cNvPr id="49" name="Arc 48"/>
            <p:cNvSpPr/>
            <p:nvPr/>
          </p:nvSpPr>
          <p:spPr>
            <a:xfrm>
              <a:off x="1323386" y="4178941"/>
              <a:ext cx="720000" cy="720000"/>
            </a:xfrm>
            <a:prstGeom prst="arc">
              <a:avLst>
                <a:gd name="adj1" fmla="val 13458685"/>
                <a:gd name="adj2" fmla="val 0"/>
              </a:avLst>
            </a:prstGeom>
            <a:solidFill>
              <a:srgbClr val="00B050"/>
            </a:solidFill>
            <a:ln w="2857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27186" y="3595935"/>
              <a:ext cx="1083632" cy="9472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1683385" y="4543195"/>
              <a:ext cx="163285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727960" y="3837265"/>
                  <a:ext cx="2094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960" y="3837265"/>
                  <a:ext cx="209481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8571" r="-25714" b="-588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652160" y="3858219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60" y="3858219"/>
                  <a:ext cx="383438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2334350" y="4599413"/>
                  <a:ext cx="3978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350" y="4599413"/>
                  <a:ext cx="397866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376403" y="4777328"/>
            <a:ext cx="2964543" cy="1528747"/>
            <a:chOff x="3590239" y="3374449"/>
            <a:chExt cx="2964543" cy="1528747"/>
          </a:xfrm>
        </p:grpSpPr>
        <p:sp>
          <p:nvSpPr>
            <p:cNvPr id="56" name="Arc 55"/>
            <p:cNvSpPr/>
            <p:nvPr/>
          </p:nvSpPr>
          <p:spPr>
            <a:xfrm rot="10800000">
              <a:off x="4892268" y="3415956"/>
              <a:ext cx="720000" cy="720000"/>
            </a:xfrm>
            <a:prstGeom prst="arc">
              <a:avLst>
                <a:gd name="adj1" fmla="val 13458685"/>
                <a:gd name="adj2" fmla="val 0"/>
              </a:avLst>
            </a:prstGeom>
            <a:solidFill>
              <a:srgbClr val="00B050"/>
            </a:solidFill>
            <a:ln w="2857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black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5215839" y="3771082"/>
              <a:ext cx="1338943" cy="1132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590239" y="3777824"/>
              <a:ext cx="163285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924557" y="4197266"/>
                  <a:ext cx="2094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557" y="4197266"/>
                  <a:ext cx="209481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790971" y="3925468"/>
                  <a:ext cx="341835" cy="4042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971" y="3925468"/>
                  <a:ext cx="341835" cy="4042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4188464" y="3374449"/>
                  <a:ext cx="3978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464" y="3374449"/>
                  <a:ext cx="397866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775767" y="2174636"/>
            <a:ext cx="1975669" cy="1570719"/>
            <a:chOff x="3072107" y="1562191"/>
            <a:chExt cx="1975669" cy="1570719"/>
          </a:xfrm>
        </p:grpSpPr>
        <p:sp>
          <p:nvSpPr>
            <p:cNvPr id="57" name="Arc 56"/>
            <p:cNvSpPr/>
            <p:nvPr/>
          </p:nvSpPr>
          <p:spPr>
            <a:xfrm rot="10800000">
              <a:off x="4327776" y="1629542"/>
              <a:ext cx="720000" cy="720000"/>
            </a:xfrm>
            <a:prstGeom prst="arc">
              <a:avLst>
                <a:gd name="adj1" fmla="val 19129017"/>
                <a:gd name="adj2" fmla="val 0"/>
              </a:avLst>
            </a:prstGeom>
            <a:solidFill>
              <a:srgbClr val="00B050"/>
            </a:solidFill>
            <a:ln w="2857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black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3362605" y="2000796"/>
              <a:ext cx="1338943" cy="1132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072107" y="1989877"/>
              <a:ext cx="163285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08164" y="2024441"/>
                  <a:ext cx="2094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164" y="2024441"/>
                  <a:ext cx="209481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8571" r="-25714" b="-8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3957154" y="2514621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154" y="2514621"/>
                  <a:ext cx="383438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559368" y="1562191"/>
                  <a:ext cx="3978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368" y="1562191"/>
                  <a:ext cx="397866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1256045" y="4109743"/>
            <a:ext cx="95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Tail-Tail</a:t>
            </a:r>
            <a:endParaRPr lang="en-S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2118" y="410460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Head-Head</a:t>
            </a:r>
            <a:endParaRPr lang="en-S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556481"/>
              </p:ext>
            </p:extLst>
          </p:nvPr>
        </p:nvGraphicFramePr>
        <p:xfrm>
          <a:off x="3633473" y="2204201"/>
          <a:ext cx="1904888" cy="60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16" imgW="1269720" imgH="406080" progId="Equation.3">
                  <p:embed/>
                </p:oleObj>
              </mc:Choice>
              <mc:Fallback>
                <p:oleObj name="Equation" r:id="rId16" imgW="126972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33473" y="2204201"/>
                        <a:ext cx="1904888" cy="60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145772"/>
              </p:ext>
            </p:extLst>
          </p:nvPr>
        </p:nvGraphicFramePr>
        <p:xfrm>
          <a:off x="3542134" y="5391297"/>
          <a:ext cx="1919679" cy="61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18" imgW="1257120" imgH="406080" progId="Equation.3">
                  <p:embed/>
                </p:oleObj>
              </mc:Choice>
              <mc:Fallback>
                <p:oleObj name="Equation" r:id="rId18" imgW="125712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42134" y="5391297"/>
                        <a:ext cx="1919679" cy="619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16227"/>
              </p:ext>
            </p:extLst>
          </p:nvPr>
        </p:nvGraphicFramePr>
        <p:xfrm>
          <a:off x="3684588" y="3063875"/>
          <a:ext cx="1681162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20" imgW="1002960" imgH="1231560" progId="Equation.3">
                  <p:embed/>
                </p:oleObj>
              </mc:Choice>
              <mc:Fallback>
                <p:oleObj name="Equation" r:id="rId20" imgW="1002960" imgH="1231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84588" y="3063875"/>
                        <a:ext cx="1681162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9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2" grpId="0" animBg="1"/>
      <p:bldP spid="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(9)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39969" y="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angle between the following two vectors.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1915500" y="2218970"/>
            <a:ext cx="720000" cy="720000"/>
          </a:xfrm>
          <a:prstGeom prst="arc">
            <a:avLst>
              <a:gd name="adj1" fmla="val 10567073"/>
              <a:gd name="adj2" fmla="val 18961867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21789" y="1460885"/>
            <a:ext cx="1338943" cy="1132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76475" y="1774974"/>
            <a:ext cx="1444995" cy="60624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26759" y="1637886"/>
                <a:ext cx="3834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SG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59" y="1637886"/>
                <a:ext cx="38343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69864" y="1810251"/>
                <a:ext cx="3978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SG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864" y="1810251"/>
                <a:ext cx="39786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1459071" y="2592999"/>
            <a:ext cx="16200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20934" y="1936957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130˚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6508785" y="2128970"/>
            <a:ext cx="162000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6958785" y="1981113"/>
            <a:ext cx="720000" cy="720000"/>
          </a:xfrm>
          <a:prstGeom prst="arc">
            <a:avLst>
              <a:gd name="adj1" fmla="val 11829537"/>
              <a:gd name="adj2" fmla="val 16368102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5438" y="1774816"/>
            <a:ext cx="333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70˚</a:t>
            </a:r>
            <a:endParaRPr lang="en-S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3246" y="24040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7191" y="1171211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endParaRPr lang="en-S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7439" y="741904"/>
            <a:ext cx="8015973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etween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ectors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717991"/>
                <a:ext cx="8424000" cy="404797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Find the angle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the vectors             and             .</a:t>
                </a:r>
              </a:p>
              <a:p>
                <a:pPr marL="0" indent="0">
                  <a:buNone/>
                </a:pPr>
                <a:endParaRPr lang="en-SG" dirty="0" smtClean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 smtClean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717991"/>
                <a:ext cx="8424000" cy="40479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55723"/>
              </p:ext>
            </p:extLst>
          </p:nvPr>
        </p:nvGraphicFramePr>
        <p:xfrm>
          <a:off x="5577937" y="809431"/>
          <a:ext cx="793750" cy="113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7" name="Equation" r:id="rId4" imgW="495000" imgH="711000" progId="Equation.3">
                  <p:embed/>
                </p:oleObj>
              </mc:Choice>
              <mc:Fallback>
                <p:oleObj name="Equation" r:id="rId4" imgW="49500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7937" y="809431"/>
                        <a:ext cx="793750" cy="1139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258076"/>
              </p:ext>
            </p:extLst>
          </p:nvPr>
        </p:nvGraphicFramePr>
        <p:xfrm>
          <a:off x="6952123" y="809431"/>
          <a:ext cx="8143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8" name="Equation" r:id="rId6" imgW="507960" imgH="711000" progId="Equation.3">
                  <p:embed/>
                </p:oleObj>
              </mc:Choice>
              <mc:Fallback>
                <p:oleObj name="Equation" r:id="rId6" imgW="507960" imgH="711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2123" y="809431"/>
                        <a:ext cx="81438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18644"/>
              </p:ext>
            </p:extLst>
          </p:nvPr>
        </p:nvGraphicFramePr>
        <p:xfrm>
          <a:off x="1828891" y="2242511"/>
          <a:ext cx="5133071" cy="337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9" name="Equation" r:id="rId8" imgW="2781000" imgH="1828800" progId="Equation.3">
                  <p:embed/>
                </p:oleObj>
              </mc:Choice>
              <mc:Fallback>
                <p:oleObj name="Equation" r:id="rId8" imgW="2781000" imgH="18288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891" y="2242511"/>
                        <a:ext cx="5133071" cy="3374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3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(10) 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394175" y="34184"/>
            <a:ext cx="885825" cy="60675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Determine the cosine of the angle between the two vectors:</a:t>
                </a:r>
              </a:p>
              <a:p>
                <a:pPr marL="0" indent="0" algn="ctr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Hence,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find the angle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between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the 2 vectors. </a:t>
                </a:r>
              </a:p>
              <a:p>
                <a:pPr marL="0" indent="0">
                  <a:buNone/>
                </a:pPr>
                <a:endParaRPr lang="en-SG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58599"/>
              </p:ext>
            </p:extLst>
          </p:nvPr>
        </p:nvGraphicFramePr>
        <p:xfrm>
          <a:off x="3181396" y="1188032"/>
          <a:ext cx="9572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5" name="Equation" r:id="rId5" imgW="596880" imgH="711000" progId="Equation.3">
                  <p:embed/>
                </p:oleObj>
              </mc:Choice>
              <mc:Fallback>
                <p:oleObj name="Equation" r:id="rId5" imgW="596880" imgH="711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1396" y="1188032"/>
                        <a:ext cx="957262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785879"/>
              </p:ext>
            </p:extLst>
          </p:nvPr>
        </p:nvGraphicFramePr>
        <p:xfrm>
          <a:off x="4964319" y="1214157"/>
          <a:ext cx="8143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6" name="Equation" r:id="rId7" imgW="507960" imgH="711000" progId="Equation.3">
                  <p:embed/>
                </p:oleObj>
              </mc:Choice>
              <mc:Fallback>
                <p:oleObj name="Equation" r:id="rId7" imgW="50796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4319" y="1214157"/>
                        <a:ext cx="814388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(11)	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5765937"/>
          </a:xfrm>
        </p:spPr>
        <p:txBody>
          <a:bodyPr/>
          <a:lstStyle/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angle between 	        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and	      .</a:t>
            </a:r>
          </a:p>
          <a:p>
            <a:pPr marL="0" lvl="1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394175" y="34184"/>
            <a:ext cx="885825" cy="6067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36073"/>
              </p:ext>
            </p:extLst>
          </p:nvPr>
        </p:nvGraphicFramePr>
        <p:xfrm>
          <a:off x="3184209" y="821652"/>
          <a:ext cx="6111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5" name="Equation" r:id="rId4" imgW="380880" imgH="711000" progId="Equation.3">
                  <p:embed/>
                </p:oleObj>
              </mc:Choice>
              <mc:Fallback>
                <p:oleObj name="Equation" r:id="rId4" imgW="380880" imgH="7110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4209" y="821652"/>
                        <a:ext cx="611187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83064"/>
              </p:ext>
            </p:extLst>
          </p:nvPr>
        </p:nvGraphicFramePr>
        <p:xfrm>
          <a:off x="4293874" y="812209"/>
          <a:ext cx="590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96" name="Equation" r:id="rId6" imgW="368280" imgH="711000" progId="Equation.3">
                  <p:embed/>
                </p:oleObj>
              </mc:Choice>
              <mc:Fallback>
                <p:oleObj name="Equation" r:id="rId6" imgW="368280" imgH="711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3874" y="812209"/>
                        <a:ext cx="5905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13788" y="3315916"/>
            <a:ext cx="8514312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587361"/>
                <a:ext cx="8568100" cy="233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 vectors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are perpendicular to each other if and only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  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vectors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 and 	 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perpendicular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to each other?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    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		are 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perpendicular to each 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other.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SG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S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S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en-S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perpendicular to </a:t>
                </a:r>
                <a:r>
                  <a:rPr lang="en-S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since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SG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587361"/>
                <a:ext cx="8568100" cy="2339200"/>
              </a:xfrm>
              <a:blipFill rotWithShape="1">
                <a:blip r:embed="rId3"/>
                <a:stretch>
                  <a:fillRect l="-711" r="-782" b="-1325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025554" y="1028023"/>
            <a:ext cx="2155582" cy="1925089"/>
            <a:chOff x="1025554" y="1158653"/>
            <a:chExt cx="2155582" cy="1925089"/>
          </a:xfrm>
        </p:grpSpPr>
        <p:sp>
          <p:nvSpPr>
            <p:cNvPr id="11" name="Rectangle 10"/>
            <p:cNvSpPr/>
            <p:nvPr/>
          </p:nvSpPr>
          <p:spPr>
            <a:xfrm>
              <a:off x="1209301" y="2607225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1217273" y="1482675"/>
              <a:ext cx="1" cy="14238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17273" y="2906483"/>
              <a:ext cx="163285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18094" y="2320543"/>
                  <a:ext cx="20948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094" y="2320543"/>
                  <a:ext cx="20948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9412" r="-29412" b="-8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25554" y="1158653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554" y="1158653"/>
                  <a:ext cx="38343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783270" y="2683632"/>
                  <a:ext cx="3978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SG" sz="2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270" y="2683632"/>
                  <a:ext cx="39786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754025" y="3925965"/>
            <a:ext cx="2248401" cy="1800000"/>
            <a:chOff x="6563525" y="4383165"/>
            <a:chExt cx="2248401" cy="1800000"/>
          </a:xfrm>
        </p:grpSpPr>
        <p:sp>
          <p:nvSpPr>
            <p:cNvPr id="26" name="Rectangle 25"/>
            <p:cNvSpPr/>
            <p:nvPr/>
          </p:nvSpPr>
          <p:spPr>
            <a:xfrm rot="2700000">
              <a:off x="7420966" y="5314741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563525" y="4383165"/>
              <a:ext cx="2248401" cy="1800000"/>
              <a:chOff x="6550825" y="4539195"/>
              <a:chExt cx="2248401" cy="180000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rot="18944984" flipH="1" flipV="1">
                <a:off x="7072378" y="4585303"/>
                <a:ext cx="1" cy="14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8944984">
                <a:off x="7359226" y="5307029"/>
                <a:ext cx="1440000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7557206" y="4539195"/>
                <a:ext cx="1" cy="1800000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7609152" y="4765310"/>
                <a:ext cx="1" cy="2088000"/>
              </a:xfrm>
              <a:prstGeom prst="straightConnector1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6200000" flipV="1">
                <a:off x="7053236" y="5305174"/>
                <a:ext cx="1" cy="100482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1503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905802"/>
              </p:ext>
            </p:extLst>
          </p:nvPr>
        </p:nvGraphicFramePr>
        <p:xfrm>
          <a:off x="4060222" y="934883"/>
          <a:ext cx="1925247" cy="220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Equation" r:id="rId9" imgW="1155600" imgH="1320480" progId="Equation.3">
                  <p:embed/>
                </p:oleObj>
              </mc:Choice>
              <mc:Fallback>
                <p:oleObj name="Equation" r:id="rId9" imgW="1155600" imgH="1320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0222" y="934883"/>
                        <a:ext cx="1925247" cy="2200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84616"/>
              </p:ext>
            </p:extLst>
          </p:nvPr>
        </p:nvGraphicFramePr>
        <p:xfrm>
          <a:off x="1337122" y="4776717"/>
          <a:ext cx="316354" cy="59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Equation" r:id="rId11" imgW="241200" imgH="457200" progId="Equation.3">
                  <p:embed/>
                </p:oleObj>
              </mc:Choice>
              <mc:Fallback>
                <p:oleObj name="Equation" r:id="rId11" imgW="24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7122" y="4776717"/>
                        <a:ext cx="316354" cy="599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684302"/>
              </p:ext>
            </p:extLst>
          </p:nvPr>
        </p:nvGraphicFramePr>
        <p:xfrm>
          <a:off x="4625677" y="3306429"/>
          <a:ext cx="450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13" imgW="342720" imgH="457200" progId="Equation.3">
                  <p:embed/>
                </p:oleObj>
              </mc:Choice>
              <mc:Fallback>
                <p:oleObj name="Equation" r:id="rId13" imgW="342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5677" y="3306429"/>
                        <a:ext cx="45085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85041"/>
              </p:ext>
            </p:extLst>
          </p:nvPr>
        </p:nvGraphicFramePr>
        <p:xfrm>
          <a:off x="3764830" y="3306151"/>
          <a:ext cx="316354" cy="59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15" imgW="241200" imgH="457200" progId="Equation.3">
                  <p:embed/>
                </p:oleObj>
              </mc:Choice>
              <mc:Fallback>
                <p:oleObj name="Equation" r:id="rId15" imgW="24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64830" y="3306151"/>
                        <a:ext cx="316354" cy="599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70394"/>
              </p:ext>
            </p:extLst>
          </p:nvPr>
        </p:nvGraphicFramePr>
        <p:xfrm>
          <a:off x="2197913" y="4778340"/>
          <a:ext cx="450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17" imgW="342720" imgH="457200" progId="Equation.3">
                  <p:embed/>
                </p:oleObj>
              </mc:Choice>
              <mc:Fallback>
                <p:oleObj name="Equation" r:id="rId17" imgW="342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7913" y="4778340"/>
                        <a:ext cx="450850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974137"/>
              </p:ext>
            </p:extLst>
          </p:nvPr>
        </p:nvGraphicFramePr>
        <p:xfrm>
          <a:off x="2033702" y="4112459"/>
          <a:ext cx="24209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19" imgW="1841400" imgH="457200" progId="Equation.3">
                  <p:embed/>
                </p:oleObj>
              </mc:Choice>
              <mc:Fallback>
                <p:oleObj name="Equation" r:id="rId19" imgW="1841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33702" y="4112459"/>
                        <a:ext cx="2420938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21989"/>
              </p:ext>
            </p:extLst>
          </p:nvPr>
        </p:nvGraphicFramePr>
        <p:xfrm>
          <a:off x="410193" y="5477815"/>
          <a:ext cx="4524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Equation" r:id="rId21" imgW="342720" imgH="457200" progId="Equation.3">
                  <p:embed/>
                </p:oleObj>
              </mc:Choice>
              <mc:Fallback>
                <p:oleObj name="Equation" r:id="rId21" imgW="3427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0193" y="5477815"/>
                        <a:ext cx="452438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742931"/>
              </p:ext>
            </p:extLst>
          </p:nvPr>
        </p:nvGraphicFramePr>
        <p:xfrm>
          <a:off x="3442894" y="5505786"/>
          <a:ext cx="316354" cy="59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Equation" r:id="rId23" imgW="241200" imgH="457200" progId="Equation.3">
                  <p:embed/>
                </p:oleObj>
              </mc:Choice>
              <mc:Fallback>
                <p:oleObj name="Equation" r:id="rId23" imgW="241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42894" y="5505786"/>
                        <a:ext cx="316354" cy="599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72115"/>
              </p:ext>
            </p:extLst>
          </p:nvPr>
        </p:nvGraphicFramePr>
        <p:xfrm>
          <a:off x="463184" y="6131743"/>
          <a:ext cx="17700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25" imgW="1346040" imgH="457200" progId="Equation.3">
                  <p:embed/>
                </p:oleObj>
              </mc:Choice>
              <mc:Fallback>
                <p:oleObj name="Equation" r:id="rId25" imgW="1346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3184" y="6131743"/>
                        <a:ext cx="1770063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07870"/>
              </p:ext>
            </p:extLst>
          </p:nvPr>
        </p:nvGraphicFramePr>
        <p:xfrm>
          <a:off x="6547741" y="4415100"/>
          <a:ext cx="450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27" imgW="342720" imgH="457200" progId="Equation.3">
                  <p:embed/>
                </p:oleObj>
              </mc:Choice>
              <mc:Fallback>
                <p:oleObj name="Equation" r:id="rId27" imgW="34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741" y="4415100"/>
                        <a:ext cx="4508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457434"/>
              </p:ext>
            </p:extLst>
          </p:nvPr>
        </p:nvGraphicFramePr>
        <p:xfrm>
          <a:off x="8468087" y="4470683"/>
          <a:ext cx="3159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29" imgW="241200" imgH="457200" progId="Equation.3">
                  <p:embed/>
                </p:oleObj>
              </mc:Choice>
              <mc:Fallback>
                <p:oleObj name="Equation" r:id="rId29" imgW="241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087" y="4470683"/>
                        <a:ext cx="3159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73185"/>
              </p:ext>
            </p:extLst>
          </p:nvPr>
        </p:nvGraphicFramePr>
        <p:xfrm>
          <a:off x="6998591" y="5177777"/>
          <a:ext cx="450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31" imgW="342720" imgH="457200" progId="Equation.3">
                  <p:embed/>
                </p:oleObj>
              </mc:Choice>
              <mc:Fallback>
                <p:oleObj name="Equation" r:id="rId31" imgW="34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591" y="5177777"/>
                        <a:ext cx="4508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0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  (Kahoot.it)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394175" y="0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0818" y="772581"/>
            <a:ext cx="8424000" cy="4999569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The vectors       and       are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perpendicular to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each other. Find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value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a) 6</a:t>
            </a: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b) −6</a:t>
            </a: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−5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18627"/>
              </p:ext>
            </p:extLst>
          </p:nvPr>
        </p:nvGraphicFramePr>
        <p:xfrm>
          <a:off x="1715525" y="722240"/>
          <a:ext cx="394607" cy="67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9" name="Equation" r:id="rId4" imgW="266400" imgH="457200" progId="Equation.3">
                  <p:embed/>
                </p:oleObj>
              </mc:Choice>
              <mc:Fallback>
                <p:oleObj name="Equation" r:id="rId4" imgW="266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5525" y="722240"/>
                        <a:ext cx="394607" cy="676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67815"/>
              </p:ext>
            </p:extLst>
          </p:nvPr>
        </p:nvGraphicFramePr>
        <p:xfrm>
          <a:off x="2596904" y="713902"/>
          <a:ext cx="431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0" name="Equation" r:id="rId6" imgW="291960" imgH="457200" progId="Equation.3">
                  <p:embed/>
                </p:oleObj>
              </mc:Choice>
              <mc:Fallback>
                <p:oleObj name="Equation" r:id="rId6" imgW="291960" imgH="457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6904" y="713902"/>
                        <a:ext cx="43180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3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 (CL)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scalar projection of a vector   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onto a vector    is </a:t>
            </a:r>
          </a:p>
          <a:p>
            <a:pPr marL="0" indent="0" algn="ctr">
              <a:buNone/>
            </a:pPr>
            <a:r>
              <a:rPr lang="en-SG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“the length of the shadow of    cast onto    ” </a:t>
            </a:r>
            <a:br>
              <a:rPr lang="en-SG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scalar projection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is				).</a:t>
            </a:r>
            <a:endParaRPr lang="en-SG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SG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angle between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 and   ,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then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scalar projection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onto    is 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solidFill>
                <a:srgbClr val="0000CC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b="1" dirty="0" smtClean="0">
              <a:solidFill>
                <a:srgbClr val="0000CC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b="1" dirty="0" smtClean="0">
              <a:solidFill>
                <a:srgbClr val="0000CC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scalar projection of a vector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onto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 vector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 is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given by the s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calar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product of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 and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 unit vector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    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56" y="1644410"/>
            <a:ext cx="1873643" cy="1789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954" y="1656944"/>
            <a:ext cx="3151275" cy="177703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9283"/>
              </p:ext>
            </p:extLst>
          </p:nvPr>
        </p:nvGraphicFramePr>
        <p:xfrm>
          <a:off x="4102100" y="844584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9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2100" y="844584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90821"/>
              </p:ext>
            </p:extLst>
          </p:nvPr>
        </p:nvGraphicFramePr>
        <p:xfrm>
          <a:off x="5829300" y="76835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0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9300" y="768350"/>
                        <a:ext cx="25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766236"/>
              </p:ext>
            </p:extLst>
          </p:nvPr>
        </p:nvGraphicFramePr>
        <p:xfrm>
          <a:off x="5359400" y="1250984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1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400" y="1250984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843024"/>
              </p:ext>
            </p:extLst>
          </p:nvPr>
        </p:nvGraphicFramePr>
        <p:xfrm>
          <a:off x="6629400" y="117475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2" name="Equation" r:id="rId10" imgW="126720" imgH="177480" progId="Equation.3">
                  <p:embed/>
                </p:oleObj>
              </mc:Choice>
              <mc:Fallback>
                <p:oleObj name="Equation" r:id="rId10" imgW="126720" imgH="177480" progId="Equation.3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9400" y="1174750"/>
                        <a:ext cx="25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410581"/>
              </p:ext>
            </p:extLst>
          </p:nvPr>
        </p:nvGraphicFramePr>
        <p:xfrm>
          <a:off x="4900385" y="3620464"/>
          <a:ext cx="1502229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3" name="Equation" r:id="rId11" imgW="914400" imgH="177480" progId="Equation.3">
                  <p:embed/>
                </p:oleObj>
              </mc:Choice>
              <mc:Fallback>
                <p:oleObj name="Equation" r:id="rId11" imgW="9144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00385" y="3620464"/>
                        <a:ext cx="1502229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02014"/>
              </p:ext>
            </p:extLst>
          </p:nvPr>
        </p:nvGraphicFramePr>
        <p:xfrm>
          <a:off x="3238500" y="4031156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4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0" y="4031156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79616"/>
              </p:ext>
            </p:extLst>
          </p:nvPr>
        </p:nvGraphicFramePr>
        <p:xfrm>
          <a:off x="3962400" y="3954956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5" name="Equation" r:id="rId14" imgW="126720" imgH="177480" progId="Equation.3">
                  <p:embed/>
                </p:oleObj>
              </mc:Choice>
              <mc:Fallback>
                <p:oleObj name="Equation" r:id="rId14" imgW="126720" imgH="17748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954956"/>
                        <a:ext cx="25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124945"/>
              </p:ext>
            </p:extLst>
          </p:nvPr>
        </p:nvGraphicFramePr>
        <p:xfrm>
          <a:off x="7454900" y="4030033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6" name="Equation" r:id="rId15" imgW="126720" imgH="139680" progId="Equation.3">
                  <p:embed/>
                </p:oleObj>
              </mc:Choice>
              <mc:Fallback>
                <p:oleObj name="Equation" r:id="rId15" imgW="126720" imgH="139680" progId="Equation.3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4900" y="4030033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13201"/>
              </p:ext>
            </p:extLst>
          </p:nvPr>
        </p:nvGraphicFramePr>
        <p:xfrm>
          <a:off x="8203800" y="3954956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7" name="Equation" r:id="rId16" imgW="126720" imgH="177480" progId="Equation.3">
                  <p:embed/>
                </p:oleObj>
              </mc:Choice>
              <mc:Fallback>
                <p:oleObj name="Equation" r:id="rId16" imgW="126720" imgH="17748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03800" y="3954956"/>
                        <a:ext cx="25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31639"/>
              </p:ext>
            </p:extLst>
          </p:nvPr>
        </p:nvGraphicFramePr>
        <p:xfrm>
          <a:off x="4808900" y="5849834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8" name="Equation" r:id="rId17" imgW="126720" imgH="139680" progId="Equation.3">
                  <p:embed/>
                </p:oleObj>
              </mc:Choice>
              <mc:Fallback>
                <p:oleObj name="Equation" r:id="rId17" imgW="126720" imgH="13968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8900" y="5849834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38066"/>
              </p:ext>
            </p:extLst>
          </p:nvPr>
        </p:nvGraphicFramePr>
        <p:xfrm>
          <a:off x="6535700" y="5787457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9" name="Equation" r:id="rId18" imgW="126720" imgH="177480" progId="Equation.3">
                  <p:embed/>
                </p:oleObj>
              </mc:Choice>
              <mc:Fallback>
                <p:oleObj name="Equation" r:id="rId18" imgW="126720" imgH="17748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5700" y="5787457"/>
                        <a:ext cx="25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190320"/>
              </p:ext>
            </p:extLst>
          </p:nvPr>
        </p:nvGraphicFramePr>
        <p:xfrm>
          <a:off x="2365177" y="6227091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0" name="Equation" r:id="rId19" imgW="126720" imgH="139680" progId="Equation.3">
                  <p:embed/>
                </p:oleObj>
              </mc:Choice>
              <mc:Fallback>
                <p:oleObj name="Equation" r:id="rId19" imgW="126720" imgH="13968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5177" y="6227091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20588"/>
              </p:ext>
            </p:extLst>
          </p:nvPr>
        </p:nvGraphicFramePr>
        <p:xfrm>
          <a:off x="5012100" y="6154634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1" name="Equation" r:id="rId20" imgW="126720" imgH="177480" progId="Equation.3">
                  <p:embed/>
                </p:oleObj>
              </mc:Choice>
              <mc:Fallback>
                <p:oleObj name="Equation" r:id="rId20" imgW="126720" imgH="17748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12100" y="6154634"/>
                        <a:ext cx="254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083815"/>
              </p:ext>
            </p:extLst>
          </p:nvPr>
        </p:nvGraphicFramePr>
        <p:xfrm>
          <a:off x="3160663" y="4372933"/>
          <a:ext cx="2136873" cy="118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2" name="Equation" r:id="rId21" imgW="1282680" imgH="711000" progId="Equation.3">
                  <p:embed/>
                </p:oleObj>
              </mc:Choice>
              <mc:Fallback>
                <p:oleObj name="Equation" r:id="rId21" imgW="12826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60663" y="4372933"/>
                        <a:ext cx="2136873" cy="118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07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Definition Template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know?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not know?</a:t>
            </a:r>
          </a:p>
          <a:p>
            <a:pPr marL="742950" lvl="2" indent="-342900"/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do we need to find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7439" y="737709"/>
            <a:ext cx="8649619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[Example]</a:t>
            </a: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[Solution]</a:t>
            </a:r>
          </a:p>
          <a:p>
            <a:pPr algn="just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 Projection (CL)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S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the scalar projection of 	    onto	  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797058" y="1213200"/>
            <a:ext cx="3240000" cy="3193118"/>
            <a:chOff x="6019210" y="839590"/>
            <a:chExt cx="2764790" cy="2724785"/>
          </a:xfrm>
        </p:grpSpPr>
        <p:pic>
          <p:nvPicPr>
            <p:cNvPr id="5" name="Picture 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210" y="839590"/>
              <a:ext cx="2764790" cy="272478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6807200" y="2223778"/>
              <a:ext cx="171938" cy="1719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75144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61810"/>
              </p:ext>
            </p:extLst>
          </p:nvPr>
        </p:nvGraphicFramePr>
        <p:xfrm>
          <a:off x="3644612" y="1224442"/>
          <a:ext cx="207817" cy="32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4"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4612" y="1224442"/>
                        <a:ext cx="207817" cy="32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728204"/>
              </p:ext>
            </p:extLst>
          </p:nvPr>
        </p:nvGraphicFramePr>
        <p:xfrm>
          <a:off x="4452532" y="1163048"/>
          <a:ext cx="188925" cy="37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5" name="Equation" r:id="rId8" imgW="126720" imgH="177480" progId="Equation.3">
                  <p:embed/>
                </p:oleObj>
              </mc:Choice>
              <mc:Fallback>
                <p:oleObj name="Equation" r:id="rId8" imgW="126720" imgH="177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2532" y="1163048"/>
                        <a:ext cx="188925" cy="379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511530"/>
              </p:ext>
            </p:extLst>
          </p:nvPr>
        </p:nvGraphicFramePr>
        <p:xfrm>
          <a:off x="3234584" y="2179452"/>
          <a:ext cx="2309416" cy="370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6" name="Equation" r:id="rId10" imgW="1155600" imgH="1854000" progId="Equation.3">
                  <p:embed/>
                </p:oleObj>
              </mc:Choice>
              <mc:Fallback>
                <p:oleObj name="Equation" r:id="rId10" imgW="1155600" imgH="18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4584" y="2179452"/>
                        <a:ext cx="2309416" cy="3705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0000" y="717990"/>
            <a:ext cx="8424000" cy="34522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Given the vectors 	    	    and, 			compare </a:t>
            </a:r>
          </a:p>
          <a:p>
            <a:pPr marL="0" indent="0">
              <a:lnSpc>
                <a:spcPct val="100000"/>
              </a:lnSpc>
              <a:buNone/>
            </a:pPr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scalar projection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    onto    to the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scalar projection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of     onto    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Yourself  (CL)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16077"/>
          <a:stretch/>
        </p:blipFill>
        <p:spPr bwMode="auto">
          <a:xfrm>
            <a:off x="7439712" y="9388"/>
            <a:ext cx="885825" cy="6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37253"/>
              </p:ext>
            </p:extLst>
          </p:nvPr>
        </p:nvGraphicFramePr>
        <p:xfrm>
          <a:off x="2483491" y="683988"/>
          <a:ext cx="892589" cy="106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2" name="Equation" r:id="rId5" imgW="596880" imgH="711000" progId="Equation.3">
                  <p:embed/>
                </p:oleObj>
              </mc:Choice>
              <mc:Fallback>
                <p:oleObj name="Equation" r:id="rId5" imgW="59688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491" y="683988"/>
                        <a:ext cx="892589" cy="106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23938"/>
              </p:ext>
            </p:extLst>
          </p:nvPr>
        </p:nvGraphicFramePr>
        <p:xfrm>
          <a:off x="4057541" y="711727"/>
          <a:ext cx="892589" cy="106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3" name="Equation" r:id="rId7" imgW="596880" imgH="711000" progId="Equation.3">
                  <p:embed/>
                </p:oleObj>
              </mc:Choice>
              <mc:Fallback>
                <p:oleObj name="Equation" r:id="rId7" imgW="596880" imgH="711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7541" y="711727"/>
                        <a:ext cx="892589" cy="1063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13316"/>
              </p:ext>
            </p:extLst>
          </p:nvPr>
        </p:nvGraphicFramePr>
        <p:xfrm>
          <a:off x="3039450" y="1706634"/>
          <a:ext cx="34079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4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9450" y="1706634"/>
                        <a:ext cx="34079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38302"/>
              </p:ext>
            </p:extLst>
          </p:nvPr>
        </p:nvGraphicFramePr>
        <p:xfrm>
          <a:off x="3784922" y="1654382"/>
          <a:ext cx="3413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5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84922" y="1654382"/>
                        <a:ext cx="34131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031576"/>
              </p:ext>
            </p:extLst>
          </p:nvPr>
        </p:nvGraphicFramePr>
        <p:xfrm>
          <a:off x="6948345" y="1641681"/>
          <a:ext cx="3413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6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8345" y="1641681"/>
                        <a:ext cx="34131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53606"/>
              </p:ext>
            </p:extLst>
          </p:nvPr>
        </p:nvGraphicFramePr>
        <p:xfrm>
          <a:off x="7759213" y="1706372"/>
          <a:ext cx="34079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7"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59213" y="1706372"/>
                        <a:ext cx="340792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9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2890" y="274638"/>
            <a:ext cx="6913380" cy="81472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200" dirty="0" smtClean="0"/>
              <a:t>One-minute write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890" y="1089362"/>
            <a:ext cx="8171738" cy="5260638"/>
          </a:xfrm>
          <a:prstGeom prst="rect">
            <a:avLst/>
          </a:prstGeom>
        </p:spPr>
        <p:txBody>
          <a:bodyPr/>
          <a:lstStyle/>
          <a:p>
            <a:r>
              <a:rPr lang="en-SG" sz="2400" dirty="0"/>
              <a:t>Please stop what you are doing and produce a written response </a:t>
            </a:r>
            <a:r>
              <a:rPr lang="en-SG" sz="2400" dirty="0" smtClean="0"/>
              <a:t>to either </a:t>
            </a:r>
            <a:r>
              <a:rPr lang="en-SG" sz="2400" dirty="0"/>
              <a:t>of the following in only one minute: </a:t>
            </a:r>
          </a:p>
          <a:p>
            <a:pPr marL="0" indent="0">
              <a:buNone/>
            </a:pP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Identify what </a:t>
            </a:r>
            <a:r>
              <a:rPr lang="en-SG" sz="2400" dirty="0" smtClean="0"/>
              <a:t>is the key learning concepts from the seminar</a:t>
            </a:r>
            <a:r>
              <a:rPr lang="en-SG" sz="2400" dirty="0"/>
              <a:t>, </a:t>
            </a:r>
            <a:r>
              <a:rPr lang="en-SG" sz="2400" u="sng" dirty="0" smtClean="0"/>
              <a:t>or</a:t>
            </a:r>
            <a:r>
              <a:rPr lang="en-SG" sz="2400" dirty="0" smtClean="0"/>
              <a:t> </a:t>
            </a:r>
            <a:endParaRPr lang="en-SG" sz="2400" dirty="0"/>
          </a:p>
          <a:p>
            <a:pPr>
              <a:buFont typeface="Wingdings" pitchFamily="2" charset="2"/>
              <a:buChar char="q"/>
            </a:pPr>
            <a:r>
              <a:rPr lang="en-SG" sz="2400" dirty="0"/>
              <a:t>Write down a question with respect to the concepts learnt so far. </a:t>
            </a:r>
            <a:endParaRPr lang="en-SG" sz="2400" dirty="0" smtClean="0"/>
          </a:p>
          <a:p>
            <a:pPr>
              <a:buFont typeface="Wingdings" pitchFamily="2" charset="2"/>
              <a:buChar char="q"/>
            </a:pPr>
            <a:r>
              <a:rPr lang="en-SG" sz="2400" dirty="0" smtClean="0"/>
              <a:t>Link:</a:t>
            </a:r>
            <a:endParaRPr lang="en-SG" sz="2400" dirty="0"/>
          </a:p>
          <a:p>
            <a:endParaRPr lang="en-SG" sz="2400" dirty="0"/>
          </a:p>
          <a:p>
            <a:pPr lvl="0"/>
            <a:endParaRPr lang="en-SG" sz="2400" dirty="0"/>
          </a:p>
          <a:p>
            <a:endParaRPr lang="en-SG" sz="2400" dirty="0" smtClean="0"/>
          </a:p>
          <a:p>
            <a:endParaRPr lang="en-GB" sz="2400" dirty="0" smtClean="0"/>
          </a:p>
          <a:p>
            <a:pPr marL="0" lvl="0" indent="0">
              <a:spcBef>
                <a:spcPct val="0"/>
              </a:spcBef>
              <a:buNone/>
            </a:pPr>
            <a:endParaRPr lang="en-GB" sz="2400" dirty="0" smtClean="0"/>
          </a:p>
          <a:p>
            <a:pPr>
              <a:spcBef>
                <a:spcPct val="0"/>
              </a:spcBef>
              <a:buNone/>
            </a:pPr>
            <a:endParaRPr lang="en-US" altLang="zh-SG" sz="2400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altLang="zh-SG" sz="2400" dirty="0" smtClean="0">
              <a:ea typeface="宋体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2764" y="4449170"/>
            <a:ext cx="7014949" cy="170597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that a vector has both magnitude and direction.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Convert vectors into various forms including as a column vector, in an algebraic equation and as a position or displacement vector in a geometric view.</a:t>
            </a:r>
          </a:p>
          <a:p>
            <a:pPr lvl="0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Determine that vectors with the same magnitude and direction but different position are equal vectors.</a:t>
            </a:r>
          </a:p>
          <a:p>
            <a:pPr lvl="0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Perform the basic vector operations for 2-dimensional and 3-dimensional vectors (i.e. Vector Addition, Vector Subtraction and Scalar multiplication.)</a:t>
            </a:r>
          </a:p>
          <a:p>
            <a:pPr lvl="0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scalar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product operations for 2-dimensional and 3-dimensional vectors.</a:t>
            </a:r>
          </a:p>
          <a:p>
            <a:pPr lvl="0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scalar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product operations to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the scalar projection of a vector onto another,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the angle between two vectors.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32247"/>
              </p:ext>
            </p:extLst>
          </p:nvPr>
        </p:nvGraphicFramePr>
        <p:xfrm>
          <a:off x="511793" y="906821"/>
          <a:ext cx="8008961" cy="4146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06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83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833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S/N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Concepts</a:t>
                      </a:r>
                      <a:endParaRPr lang="en-SG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Slide Number</a:t>
                      </a:r>
                      <a:endParaRPr lang="en-SG" sz="16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+mj-lt"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en-SG" sz="16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Vectors and Scalars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 Representation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7-11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on x-y plane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Magnitude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direction of vector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13-16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Vectors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17-20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Position vector</a:t>
                      </a:r>
                      <a:r>
                        <a:rPr lang="en-SG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unit vector</a:t>
                      </a:r>
                      <a:endParaRPr lang="en-SG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21-23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Dimensional vectors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24-25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Scalar product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27-30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 between 2 vectors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31-36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Scalar projection (CL)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37-40</a:t>
                      </a:r>
                      <a:endParaRPr lang="en-SG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Overview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 and Scalars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Vectors and Scalars are two basic types of quantities. 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Scalars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are quantities that only have </a:t>
            </a:r>
            <a:r>
              <a:rPr lang="en-SG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(numerical value). </a:t>
            </a:r>
          </a:p>
          <a:p>
            <a:pPr lvl="1"/>
            <a:r>
              <a:rPr lang="en-SG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Mass, Distance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Vectors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are quantities that have both </a:t>
            </a:r>
            <a:r>
              <a:rPr lang="en-SG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r>
              <a:rPr lang="en-S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SG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Force, </a:t>
            </a:r>
            <a:r>
              <a:rPr lang="en-SG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</a:t>
            </a:r>
          </a:p>
          <a:p>
            <a:pPr lvl="1"/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SG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14370" y="4403906"/>
            <a:ext cx="2160000" cy="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2995884" y="4397001"/>
            <a:ext cx="2160000" cy="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6527" y="3962083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Speed: 50 km/h</a:t>
            </a:r>
            <a:endParaRPr lang="en-SG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4370" y="3962083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Speed: 50 km/h</a:t>
            </a:r>
            <a:endParaRPr lang="en-SG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6527" y="4445620"/>
            <a:ext cx="2876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Velocity: 50 km/h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4370" y="4445620"/>
            <a:ext cx="2733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Velocity: 50 km/h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  <a:endParaRPr lang="en-SG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Representation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Algebraically, vectors can be labelled by a bolded lowercase letter, such as 	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or uppercase letters of its start and end points, such as		.</a:t>
            </a:r>
          </a:p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Vectors can be represented as follow: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representation: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Verbal description: </a:t>
            </a: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      or     is a vector of magnitude (length) 5 units that makes an angle of 				anti-clockwise from the positive horizontal axis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6330" y="2243027"/>
            <a:ext cx="1359607" cy="1453695"/>
            <a:chOff x="3896083" y="1383334"/>
            <a:chExt cx="1359607" cy="1453695"/>
          </a:xfrm>
        </p:grpSpPr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4109210" y="1622003"/>
              <a:ext cx="712788" cy="940122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4093580" y="2568300"/>
              <a:ext cx="765723" cy="15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flipH="1" flipV="1">
              <a:off x="4848810" y="1629818"/>
              <a:ext cx="3" cy="94006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 bwMode="auto">
            <a:xfrm>
              <a:off x="4755386" y="1823569"/>
              <a:ext cx="50030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  <a:endPara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311133" y="2532229"/>
              <a:ext cx="3619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96083" y="2532775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SG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083" y="2532775"/>
                  <a:ext cx="21403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5714" r="-25714" b="-65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821998" y="1383334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998" y="1383334"/>
                  <a:ext cx="20101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225981" y="1724587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solidFill>
                              <a:srgbClr val="0000FF"/>
                            </a:solidFill>
                            <a:latin typeface="Cambria Math"/>
                          </a:rPr>
                          <m:t>𝐚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981" y="1724587"/>
                  <a:ext cx="38343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99951" y="229288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951" y="2292888"/>
                  <a:ext cx="18947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79340"/>
              </p:ext>
            </p:extLst>
          </p:nvPr>
        </p:nvGraphicFramePr>
        <p:xfrm>
          <a:off x="3654425" y="2229190"/>
          <a:ext cx="1492020" cy="143605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8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8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8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86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934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34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34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34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343"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343"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100" dirty="0"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9" name="Arc 18"/>
          <p:cNvSpPr>
            <a:spLocks noChangeAspect="1"/>
          </p:cNvSpPr>
          <p:nvPr/>
        </p:nvSpPr>
        <p:spPr>
          <a:xfrm>
            <a:off x="2860519" y="2825591"/>
            <a:ext cx="1260000" cy="1260000"/>
          </a:xfrm>
          <a:prstGeom prst="arc">
            <a:avLst>
              <a:gd name="adj1" fmla="val 20290473"/>
              <a:gd name="adj2" fmla="val 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50524"/>
              </p:ext>
            </p:extLst>
          </p:nvPr>
        </p:nvGraphicFramePr>
        <p:xfrm>
          <a:off x="760366" y="1267957"/>
          <a:ext cx="271600" cy="29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366" y="1267957"/>
                        <a:ext cx="271600" cy="29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62816"/>
              </p:ext>
            </p:extLst>
          </p:nvPr>
        </p:nvGraphicFramePr>
        <p:xfrm>
          <a:off x="7240316" y="1100861"/>
          <a:ext cx="5318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10" imgW="279360" imgH="228600" progId="Equation.3">
                  <p:embed/>
                </p:oleObj>
              </mc:Choice>
              <mc:Fallback>
                <p:oleObj name="Equation" r:id="rId10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40316" y="1100861"/>
                        <a:ext cx="531812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49390"/>
              </p:ext>
            </p:extLst>
          </p:nvPr>
        </p:nvGraphicFramePr>
        <p:xfrm>
          <a:off x="2227267" y="4363217"/>
          <a:ext cx="1401758" cy="36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12" imgW="685800" imgH="177480" progId="Equation.3">
                  <p:embed/>
                </p:oleObj>
              </mc:Choice>
              <mc:Fallback>
                <p:oleObj name="Equation" r:id="rId12" imgW="6858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7267" y="4363217"/>
                        <a:ext cx="1401758" cy="36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8160"/>
              </p:ext>
            </p:extLst>
          </p:nvPr>
        </p:nvGraphicFramePr>
        <p:xfrm>
          <a:off x="2029948" y="4005814"/>
          <a:ext cx="271600" cy="29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14" imgW="126720" imgH="139680" progId="Equation.3">
                  <p:embed/>
                </p:oleObj>
              </mc:Choice>
              <mc:Fallback>
                <p:oleObj name="Equation" r:id="rId14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9948" y="4005814"/>
                        <a:ext cx="271600" cy="29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77257"/>
              </p:ext>
            </p:extLst>
          </p:nvPr>
        </p:nvGraphicFramePr>
        <p:xfrm>
          <a:off x="1190127" y="3879124"/>
          <a:ext cx="533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15" imgW="279360" imgH="228600" progId="Equation.3">
                  <p:embed/>
                </p:oleObj>
              </mc:Choice>
              <mc:Fallback>
                <p:oleObj name="Equation" r:id="rId15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0127" y="3879124"/>
                        <a:ext cx="53340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726219"/>
              </p:ext>
            </p:extLst>
          </p:nvPr>
        </p:nvGraphicFramePr>
        <p:xfrm>
          <a:off x="1209679" y="5353231"/>
          <a:ext cx="1779095" cy="92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17" imgW="876240" imgH="457200" progId="Equation.3">
                  <p:embed/>
                </p:oleObj>
              </mc:Choice>
              <mc:Fallback>
                <p:oleObj name="Equation" r:id="rId17" imgW="8762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9679" y="5353231"/>
                        <a:ext cx="1779095" cy="928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26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Representation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Vector representation can be converted from one form to another.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Recall from L02: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784320" y="1905715"/>
            <a:ext cx="2661853" cy="2371258"/>
            <a:chOff x="2784320" y="2421530"/>
            <a:chExt cx="2661853" cy="2371258"/>
          </a:xfrm>
        </p:grpSpPr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3823679" y="2688493"/>
              <a:ext cx="1131277" cy="1454026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823679" y="4142519"/>
              <a:ext cx="1131277" cy="368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4950412" y="2698518"/>
              <a:ext cx="1" cy="144769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 bwMode="auto">
            <a:xfrm>
              <a:off x="4945869" y="3263106"/>
              <a:ext cx="50030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  <a:endPara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251806" y="4205747"/>
              <a:ext cx="3619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87554" y="414251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SG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54" y="4142519"/>
                  <a:ext cx="21403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22857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945869" y="2421530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869" y="2421530"/>
                  <a:ext cx="20101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432781" y="2593277"/>
                  <a:ext cx="383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781" y="2593277"/>
                  <a:ext cx="38343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/>
            <p:cNvSpPr>
              <a:spLocks noChangeAspect="1"/>
            </p:cNvSpPr>
            <p:nvPr/>
          </p:nvSpPr>
          <p:spPr>
            <a:xfrm>
              <a:off x="2784320" y="3532788"/>
              <a:ext cx="1260000" cy="1260000"/>
            </a:xfrm>
            <a:prstGeom prst="arc">
              <a:avLst>
                <a:gd name="adj1" fmla="val 20290473"/>
                <a:gd name="adj2" fmla="val 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139025" y="3075436"/>
              <a:ext cx="3619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85622" y="1228509"/>
            <a:ext cx="128272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24370" y="3731850"/>
            <a:ext cx="143981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Direction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8945" y="3731850"/>
            <a:ext cx="106952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>
            <a:off x="2764188" y="4085793"/>
            <a:ext cx="387475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6" idx="1"/>
          </p:cNvCxnSpPr>
          <p:nvPr/>
        </p:nvCxnSpPr>
        <p:spPr>
          <a:xfrm flipV="1">
            <a:off x="2044279" y="1428564"/>
            <a:ext cx="1941343" cy="23032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0"/>
          </p:cNvCxnSpPr>
          <p:nvPr/>
        </p:nvCxnSpPr>
        <p:spPr>
          <a:xfrm>
            <a:off x="5268345" y="1428564"/>
            <a:ext cx="1905362" cy="23032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764881" y="3444741"/>
            <a:ext cx="180975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74365"/>
              </p:ext>
            </p:extLst>
          </p:nvPr>
        </p:nvGraphicFramePr>
        <p:xfrm>
          <a:off x="4054063" y="3327682"/>
          <a:ext cx="706806" cy="28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" name="Equation" r:id="rId7" imgW="444240" imgH="177480" progId="Equation.3">
                  <p:embed/>
                </p:oleObj>
              </mc:Choice>
              <mc:Fallback>
                <p:oleObj name="Equation" r:id="rId7" imgW="444240" imgH="17748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4063" y="3327682"/>
                        <a:ext cx="706806" cy="282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85"/>
              </p:ext>
            </p:extLst>
          </p:nvPr>
        </p:nvGraphicFramePr>
        <p:xfrm>
          <a:off x="1575063" y="5235461"/>
          <a:ext cx="1654753" cy="722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" name="Equation" r:id="rId9" imgW="901440" imgH="393480" progId="Equation.3">
                  <p:embed/>
                </p:oleObj>
              </mc:Choice>
              <mc:Fallback>
                <p:oleObj name="Equation" r:id="rId9" imgW="901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5063" y="5235461"/>
                        <a:ext cx="1654753" cy="722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20377"/>
              </p:ext>
            </p:extLst>
          </p:nvPr>
        </p:nvGraphicFramePr>
        <p:xfrm>
          <a:off x="3733800" y="5245100"/>
          <a:ext cx="1677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1" name="Equation" r:id="rId11" imgW="914400" imgH="393480" progId="Equation.3">
                  <p:embed/>
                </p:oleObj>
              </mc:Choice>
              <mc:Fallback>
                <p:oleObj name="Equation" r:id="rId11" imgW="914400" imgH="3934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3800" y="5245100"/>
                        <a:ext cx="1677988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89215"/>
              </p:ext>
            </p:extLst>
          </p:nvPr>
        </p:nvGraphicFramePr>
        <p:xfrm>
          <a:off x="5923857" y="5227464"/>
          <a:ext cx="16779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" name="Equation" r:id="rId13" imgW="914400" imgH="393480" progId="Equation.3">
                  <p:embed/>
                </p:oleObj>
              </mc:Choice>
              <mc:Fallback>
                <p:oleObj name="Equation" r:id="rId13" imgW="914400" imgH="393480" progId="Equation.3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3857" y="5227464"/>
                        <a:ext cx="1677988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2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</a:t>
            </a:r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-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Vector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graphical form, count the number of units along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-axis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-axis</a:t>
                </a: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direction angle </a:t>
                </a: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measured from positive </a:t>
                </a:r>
                <a:r>
                  <a:rPr lang="en-SG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S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-axis</a:t>
                </a:r>
              </a:p>
              <a:p>
                <a:pPr marL="0" indent="0">
                  <a:buNone/>
                </a:pPr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 l="-579" r="-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15111" y="596717"/>
            <a:ext cx="2635955" cy="2371258"/>
            <a:chOff x="2784320" y="2421530"/>
            <a:chExt cx="2635955" cy="2371258"/>
          </a:xfrm>
        </p:grpSpPr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3823679" y="2688493"/>
              <a:ext cx="1131277" cy="1454026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3823679" y="4142519"/>
              <a:ext cx="1131277" cy="368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4950412" y="2698518"/>
              <a:ext cx="1" cy="144769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4919971" y="3263106"/>
              <a:ext cx="50030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US" sz="20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GB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251806" y="4104152"/>
              <a:ext cx="3619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Tx/>
                <a:buNone/>
                <a:defRPr/>
              </a:pPr>
              <a:r>
                <a:rPr lang="en-GB" sz="20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GB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87554" y="414251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SG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54" y="4142519"/>
                  <a:ext cx="21403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r="-22857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45869" y="2421530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SG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869" y="2421530"/>
                  <a:ext cx="20101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25147" y="3030212"/>
                  <a:ext cx="54694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sz="20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47" y="3030212"/>
                  <a:ext cx="546945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c 14"/>
            <p:cNvSpPr>
              <a:spLocks noChangeAspect="1"/>
            </p:cNvSpPr>
            <p:nvPr/>
          </p:nvSpPr>
          <p:spPr>
            <a:xfrm>
              <a:off x="2784320" y="3532788"/>
              <a:ext cx="1260000" cy="1260000"/>
            </a:xfrm>
            <a:prstGeom prst="arc">
              <a:avLst>
                <a:gd name="adj1" fmla="val 20290473"/>
                <a:gd name="adj2" fmla="val 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95672" y="2135743"/>
            <a:ext cx="180975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FADE-2612-3649-B495-F644A23F288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82042"/>
              </p:ext>
            </p:extLst>
          </p:nvPr>
        </p:nvGraphicFramePr>
        <p:xfrm>
          <a:off x="2922838" y="4198118"/>
          <a:ext cx="3004490" cy="869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Equation" r:id="rId8" imgW="1536480" imgH="444240" progId="Equation.3">
                  <p:embed/>
                </p:oleObj>
              </mc:Choice>
              <mc:Fallback>
                <p:oleObj name="Equation" r:id="rId8" imgW="15364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22838" y="4198118"/>
                        <a:ext cx="3004490" cy="869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637729"/>
              </p:ext>
            </p:extLst>
          </p:nvPr>
        </p:nvGraphicFramePr>
        <p:xfrm>
          <a:off x="2959610" y="5048250"/>
          <a:ext cx="29289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10" imgW="1498320" imgH="444240" progId="Equation.3">
                  <p:embed/>
                </p:oleObj>
              </mc:Choice>
              <mc:Fallback>
                <p:oleObj name="Equation" r:id="rId10" imgW="14983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9610" y="5048250"/>
                        <a:ext cx="2928938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860211"/>
              </p:ext>
            </p:extLst>
          </p:nvPr>
        </p:nvGraphicFramePr>
        <p:xfrm>
          <a:off x="3394585" y="5918200"/>
          <a:ext cx="19859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Equation" r:id="rId12" imgW="1015920" imgH="507960" progId="Equation.3">
                  <p:embed/>
                </p:oleObj>
              </mc:Choice>
              <mc:Fallback>
                <p:oleObj name="Equation" r:id="rId12" imgW="10159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94585" y="5918200"/>
                        <a:ext cx="1985963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05453"/>
              </p:ext>
            </p:extLst>
          </p:nvPr>
        </p:nvGraphicFramePr>
        <p:xfrm>
          <a:off x="4233724" y="1994583"/>
          <a:ext cx="201613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14" imgW="126720" imgH="177480" progId="Equation.3">
                  <p:embed/>
                </p:oleObj>
              </mc:Choice>
              <mc:Fallback>
                <p:oleObj name="Equation" r:id="rId14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33724" y="1994583"/>
                        <a:ext cx="201613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01943"/>
              </p:ext>
            </p:extLst>
          </p:nvPr>
        </p:nvGraphicFramePr>
        <p:xfrm>
          <a:off x="2730499" y="3200399"/>
          <a:ext cx="3424754" cy="72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Equation" r:id="rId16" imgW="2158920" imgH="457200" progId="Equation.3">
                  <p:embed/>
                </p:oleObj>
              </mc:Choice>
              <mc:Fallback>
                <p:oleObj name="Equation" r:id="rId16" imgW="21589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30499" y="3200399"/>
                        <a:ext cx="3424754" cy="72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A114_Pxx_6P-</Template>
  <TotalTime>3025</TotalTime>
  <Words>1445</Words>
  <Application>Microsoft Office PowerPoint</Application>
  <PresentationFormat>On-screen Show (4:3)</PresentationFormat>
  <Paragraphs>595</Paragraphs>
  <Slides>43</Slides>
  <Notes>5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1_Office Theme</vt:lpstr>
      <vt:lpstr>Equation</vt:lpstr>
      <vt:lpstr>Microsoft Equation 3.0</vt:lpstr>
      <vt:lpstr>PowerPoint Presentation</vt:lpstr>
      <vt:lpstr>Scenario</vt:lpstr>
      <vt:lpstr>Scenario</vt:lpstr>
      <vt:lpstr>Scenario Definition Template</vt:lpstr>
      <vt:lpstr>Lesson Overview</vt:lpstr>
      <vt:lpstr>Vectors and Scalars</vt:lpstr>
      <vt:lpstr>Vector Representation</vt:lpstr>
      <vt:lpstr>Vector Representation</vt:lpstr>
      <vt:lpstr>Vector Representation - Column Vector</vt:lpstr>
      <vt:lpstr>Test Yourself (1) </vt:lpstr>
      <vt:lpstr>Think-Pair-Share </vt:lpstr>
      <vt:lpstr>Vectors on the xy-Plane</vt:lpstr>
      <vt:lpstr>Magnitude of a Vector</vt:lpstr>
      <vt:lpstr>Direction of a Vector</vt:lpstr>
      <vt:lpstr>Magnitude and Direction of a Vector</vt:lpstr>
      <vt:lpstr>Test Yourself (2) </vt:lpstr>
      <vt:lpstr>Vector Properties (I)</vt:lpstr>
      <vt:lpstr>Vector Operations (II)</vt:lpstr>
      <vt:lpstr>Test Yourself (3) </vt:lpstr>
      <vt:lpstr>Test Yourself (4) </vt:lpstr>
      <vt:lpstr>Test Yourself (5)</vt:lpstr>
      <vt:lpstr>Position Vectors</vt:lpstr>
      <vt:lpstr>Test Yourself (6) </vt:lpstr>
      <vt:lpstr>Unit Vector</vt:lpstr>
      <vt:lpstr>3-Dimensional Space</vt:lpstr>
      <vt:lpstr>Test Yourself (7)</vt:lpstr>
      <vt:lpstr>PowerPoint Presentation</vt:lpstr>
      <vt:lpstr>Scalar Product in 2-D</vt:lpstr>
      <vt:lpstr>Scalar Product in 3-D</vt:lpstr>
      <vt:lpstr>Some Properties of Scalar Product</vt:lpstr>
      <vt:lpstr>Test Yourself (8) (Kahoot.it)</vt:lpstr>
      <vt:lpstr>Angle Between Two Vectors</vt:lpstr>
      <vt:lpstr>Test Yourself (9) </vt:lpstr>
      <vt:lpstr>Angle Between Two Vectors</vt:lpstr>
      <vt:lpstr>Test Yourself (10) </vt:lpstr>
      <vt:lpstr>Test Yourself (11) </vt:lpstr>
      <vt:lpstr>Perpendicular Vectors</vt:lpstr>
      <vt:lpstr>Poll  (Kahoot.it)</vt:lpstr>
      <vt:lpstr>Scalar Projection (CL)</vt:lpstr>
      <vt:lpstr>Scalar Projection (CL)</vt:lpstr>
      <vt:lpstr>Test Yourself  (CL)</vt:lpstr>
      <vt:lpstr>One-minute write</vt:lpstr>
      <vt:lpstr>Learning Objectives</vt:lpstr>
    </vt:vector>
  </TitlesOfParts>
  <Company>Republic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Pxx Title 6th Presentation A114 – Mathematics II</dc:title>
  <dc:creator>Teo Kai Meng</dc:creator>
  <cp:lastModifiedBy>Janice Lim</cp:lastModifiedBy>
  <cp:revision>401</cp:revision>
  <dcterms:created xsi:type="dcterms:W3CDTF">2014-10-07T07:41:48Z</dcterms:created>
  <dcterms:modified xsi:type="dcterms:W3CDTF">2017-10-26T10:09:32Z</dcterms:modified>
</cp:coreProperties>
</file>