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8" r:id="rId2"/>
    <p:sldId id="341" r:id="rId3"/>
    <p:sldId id="342" r:id="rId4"/>
    <p:sldId id="343" r:id="rId5"/>
    <p:sldId id="344" r:id="rId6"/>
    <p:sldId id="345" r:id="rId7"/>
    <p:sldId id="315" r:id="rId8"/>
    <p:sldId id="346" r:id="rId9"/>
    <p:sldId id="347" r:id="rId10"/>
    <p:sldId id="348" r:id="rId11"/>
    <p:sldId id="349" r:id="rId12"/>
    <p:sldId id="321" r:id="rId13"/>
    <p:sldId id="350" r:id="rId14"/>
    <p:sldId id="292" r:id="rId15"/>
    <p:sldId id="351" r:id="rId16"/>
    <p:sldId id="367" r:id="rId17"/>
    <p:sldId id="333"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40" r:id="rId33"/>
    <p:sldId id="30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FFFF99"/>
    <a:srgbClr val="6DB3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2336" autoAdjust="0"/>
  </p:normalViewPr>
  <p:slideViewPr>
    <p:cSldViewPr snapToGrid="0" snapToObjects="1">
      <p:cViewPr>
        <p:scale>
          <a:sx n="75" d="100"/>
          <a:sy n="75" d="100"/>
        </p:scale>
        <p:origin x="-1194" y="-72"/>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12" Type="http://schemas.openxmlformats.org/officeDocument/2006/relationships/image" Target="../media/image9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6.wmf"/><Relationship Id="rId11" Type="http://schemas.openxmlformats.org/officeDocument/2006/relationships/image" Target="../media/image91.wmf"/><Relationship Id="rId5" Type="http://schemas.openxmlformats.org/officeDocument/2006/relationships/image" Target="../media/image85.wmf"/><Relationship Id="rId10" Type="http://schemas.openxmlformats.org/officeDocument/2006/relationships/image" Target="../media/image90.wmf"/><Relationship Id="rId4" Type="http://schemas.openxmlformats.org/officeDocument/2006/relationships/image" Target="../media/image84.wmf"/><Relationship Id="rId9"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101.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6.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35.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30500-48C7-4164-8074-73F5DBDFA4F3}" type="datetimeFigureOut">
              <a:rPr lang="en-SG" smtClean="0"/>
              <a:pPr/>
              <a:t>1/11/2017</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FC909A-E4D2-4754-9529-137681DBBF10}" type="slidenum">
              <a:rPr lang="en-SG" smtClean="0"/>
              <a:pPr/>
              <a:t>‹#›</a:t>
            </a:fld>
            <a:endParaRPr lang="en-SG"/>
          </a:p>
        </p:txBody>
      </p:sp>
    </p:spTree>
    <p:extLst>
      <p:ext uri="{BB962C8B-B14F-4D97-AF65-F5344CB8AC3E}">
        <p14:creationId xmlns:p14="http://schemas.microsoft.com/office/powerpoint/2010/main" val="401708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https://kahoot.it/</a:t>
            </a:r>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12</a:t>
            </a:fld>
            <a:endParaRPr lang="en-SG"/>
          </a:p>
        </p:txBody>
      </p:sp>
    </p:spTree>
    <p:extLst>
      <p:ext uri="{BB962C8B-B14F-4D97-AF65-F5344CB8AC3E}">
        <p14:creationId xmlns:p14="http://schemas.microsoft.com/office/powerpoint/2010/main" val="253430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smtClean="0"/>
          </a:p>
        </p:txBody>
      </p:sp>
      <p:sp>
        <p:nvSpPr>
          <p:cNvPr id="4" name="Slide Number Placeholder 3"/>
          <p:cNvSpPr>
            <a:spLocks noGrp="1"/>
          </p:cNvSpPr>
          <p:nvPr>
            <p:ph type="sldNum" sz="quarter" idx="10"/>
          </p:nvPr>
        </p:nvSpPr>
        <p:spPr/>
        <p:txBody>
          <a:bodyPr/>
          <a:lstStyle/>
          <a:p>
            <a:fld id="{55FC909A-E4D2-4754-9529-137681DBBF10}" type="slidenum">
              <a:rPr lang="en-SG" smtClean="0"/>
              <a:pPr/>
              <a:t>16</a:t>
            </a:fld>
            <a:endParaRPr lang="en-SG"/>
          </a:p>
        </p:txBody>
      </p:sp>
    </p:spTree>
    <p:extLst>
      <p:ext uri="{BB962C8B-B14F-4D97-AF65-F5344CB8AC3E}">
        <p14:creationId xmlns:p14="http://schemas.microsoft.com/office/powerpoint/2010/main" val="1243972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https://kahoot.it/</a:t>
            </a:r>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17</a:t>
            </a:fld>
            <a:endParaRPr lang="en-SG"/>
          </a:p>
        </p:txBody>
      </p:sp>
    </p:spTree>
    <p:extLst>
      <p:ext uri="{BB962C8B-B14F-4D97-AF65-F5344CB8AC3E}">
        <p14:creationId xmlns:p14="http://schemas.microsoft.com/office/powerpoint/2010/main" val="1440772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19</a:t>
            </a:fld>
            <a:endParaRPr lang="en-SG"/>
          </a:p>
        </p:txBody>
      </p:sp>
    </p:spTree>
    <p:extLst>
      <p:ext uri="{BB962C8B-B14F-4D97-AF65-F5344CB8AC3E}">
        <p14:creationId xmlns:p14="http://schemas.microsoft.com/office/powerpoint/2010/main" val="208502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55FC909A-E4D2-4754-9529-137681DBBF10}" type="slidenum">
              <a:rPr lang="en-SG" smtClean="0"/>
              <a:pPr/>
              <a:t>24</a:t>
            </a:fld>
            <a:endParaRPr lang="en-SG"/>
          </a:p>
        </p:txBody>
      </p:sp>
    </p:spTree>
    <p:extLst>
      <p:ext uri="{BB962C8B-B14F-4D97-AF65-F5344CB8AC3E}">
        <p14:creationId xmlns:p14="http://schemas.microsoft.com/office/powerpoint/2010/main" val="424133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4B4F5A22-4F56-4232-8E57-DB9FCB53AFCB}" type="slidenum">
              <a:rPr lang="en-SG" smtClean="0"/>
              <a:pPr>
                <a:defRPr/>
              </a:pPr>
              <a:t>32</a:t>
            </a:fld>
            <a:endParaRPr lang="en-SG"/>
          </a:p>
        </p:txBody>
      </p:sp>
    </p:spTree>
    <p:extLst>
      <p:ext uri="{BB962C8B-B14F-4D97-AF65-F5344CB8AC3E}">
        <p14:creationId xmlns:p14="http://schemas.microsoft.com/office/powerpoint/2010/main" val="3080656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51" y="1"/>
            <a:ext cx="9169851" cy="6877388"/>
          </a:xfrm>
          <a:prstGeom prst="rect">
            <a:avLst/>
          </a:prstGeom>
        </p:spPr>
      </p:pic>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rgbClr val="6DB310"/>
                </a:solidFill>
                <a:latin typeface="Arial"/>
                <a:cs typeface="Arial"/>
              </a:defRPr>
            </a:lvl1pPr>
          </a:lstStyle>
          <a:p>
            <a:r>
              <a:rPr lang="en-US" dirty="0" smtClean="0"/>
              <a:t>COVER PAGE</a:t>
            </a:r>
            <a:br>
              <a:rPr lang="en-US" dirty="0" smtClean="0"/>
            </a:br>
            <a:r>
              <a:rPr lang="en-US" dirty="0" smtClean="0"/>
              <a:t>TEMPLATE</a:t>
            </a:r>
            <a:endParaRPr lang="en-US" dirty="0"/>
          </a:p>
        </p:txBody>
      </p:sp>
      <p:pic>
        <p:nvPicPr>
          <p:cNvPr id="3" name="Picture 2" descr="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67411" y="462074"/>
            <a:ext cx="1248980" cy="404131"/>
          </a:xfrm>
          <a:prstGeom prst="rect">
            <a:avLst/>
          </a:prstGeom>
        </p:spPr>
      </p:pic>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dirty="0" smtClean="0"/>
              <a:t>Sub header</a:t>
            </a:r>
          </a:p>
        </p:txBody>
      </p:sp>
      <p:sp>
        <p:nvSpPr>
          <p:cNvPr id="9" name="Text Placeholder 8"/>
          <p:cNvSpPr>
            <a:spLocks noGrp="1"/>
          </p:cNvSpPr>
          <p:nvPr>
            <p:ph type="body" sz="quarter" idx="11" hasCustomPrompt="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GB" dirty="0" smtClean="0"/>
              <a:t>Your department</a:t>
            </a:r>
            <a:endParaRPr lang="en-GB" dirty="0"/>
          </a:p>
        </p:txBody>
      </p:sp>
      <p:pic>
        <p:nvPicPr>
          <p:cNvPr id="10242" name="Picture 2" descr="C:\Documents and Settings\xinjie\Desktop\RPSG Stuffs\Letterheads_hires\letterhead_logos.png"/>
          <p:cNvPicPr>
            <a:picLocks noChangeAspect="1" noChangeArrowheads="1"/>
          </p:cNvPicPr>
          <p:nvPr userDrawn="1"/>
        </p:nvPicPr>
        <p:blipFill>
          <a:blip r:embed="rId4"/>
          <a:srcRect/>
          <a:stretch>
            <a:fillRect/>
          </a:stretch>
        </p:blipFill>
        <p:spPr bwMode="auto">
          <a:xfrm>
            <a:off x="162560" y="6207760"/>
            <a:ext cx="4715969" cy="505426"/>
          </a:xfrm>
          <a:prstGeom prst="rect">
            <a:avLst/>
          </a:prstGeom>
          <a:noFill/>
        </p:spPr>
      </p:pic>
      <p:pic>
        <p:nvPicPr>
          <p:cNvPr id="1026"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630589" y="4411579"/>
            <a:ext cx="2513411" cy="2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543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1780968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1780968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1780968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6503700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25832677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58052949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5805294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5805294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7" name="Picture 6" descr="Untitled-1-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15" y="19845"/>
            <a:ext cx="9143391" cy="6857543"/>
          </a:xfrm>
          <a:prstGeom prst="rect">
            <a:avLst/>
          </a:prstGeom>
        </p:spPr>
      </p:pic>
      <p:sp>
        <p:nvSpPr>
          <p:cNvPr id="2" name="Title 1"/>
          <p:cNvSpPr>
            <a:spLocks noGrp="1"/>
          </p:cNvSpPr>
          <p:nvPr>
            <p:ph type="ctrTitle" hasCustomPrompt="1"/>
          </p:nvPr>
        </p:nvSpPr>
        <p:spPr>
          <a:xfrm>
            <a:off x="490415" y="2540256"/>
            <a:ext cx="5104098" cy="2018718"/>
          </a:xfrm>
          <a:prstGeom prst="rect">
            <a:avLst/>
          </a:prstGeom>
        </p:spPr>
        <p:txBody>
          <a:bodyPr anchor="t" anchorCtr="0">
            <a:normAutofit/>
          </a:bodyPr>
          <a:lstStyle>
            <a:lvl1pPr marL="0" algn="l">
              <a:lnSpc>
                <a:spcPts val="4200"/>
              </a:lnSpc>
              <a:spcBef>
                <a:spcPts val="0"/>
              </a:spcBef>
              <a:defRPr sz="4300" baseline="0">
                <a:solidFill>
                  <a:srgbClr val="6DB310"/>
                </a:solidFill>
                <a:latin typeface="Arial"/>
                <a:cs typeface="Arial"/>
              </a:defRPr>
            </a:lvl1pPr>
          </a:lstStyle>
          <a:p>
            <a:r>
              <a:rPr lang="en-US" dirty="0" smtClean="0"/>
              <a:t>CHAPTER DIVIDER</a:t>
            </a:r>
            <a:endParaRPr lang="en-US" dirty="0"/>
          </a:p>
        </p:txBody>
      </p:sp>
    </p:spTree>
    <p:extLst>
      <p:ext uri="{BB962C8B-B14F-4D97-AF65-F5344CB8AC3E}">
        <p14:creationId xmlns:p14="http://schemas.microsoft.com/office/powerpoint/2010/main" val="6815073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32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54079265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6452628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6452628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6452628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45104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525100" y="87039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4958444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884528" y="6246038"/>
            <a:ext cx="2895600" cy="365125"/>
          </a:xfrm>
          <a:prstGeom prst="rect">
            <a:avLst/>
          </a:prstGeom>
        </p:spPr>
        <p:txBody>
          <a:bodyPr/>
          <a:lstStyle>
            <a:lvl1pPr>
              <a:defRPr sz="1200">
                <a:latin typeface="Arial" pitchFamily="34" charset="0"/>
                <a:cs typeface="Arial" pitchFamily="34" charset="0"/>
              </a:defRPr>
            </a:lvl1pPr>
          </a:lstStyle>
          <a:p>
            <a:endParaRPr lang="en-US" dirty="0"/>
          </a:p>
        </p:txBody>
      </p:sp>
      <p:sp>
        <p:nvSpPr>
          <p:cNvPr id="5" name="Slide Number Placeholder 4"/>
          <p:cNvSpPr>
            <a:spLocks noGrp="1"/>
          </p:cNvSpPr>
          <p:nvPr>
            <p:ph type="sldNum" sz="quarter" idx="12"/>
          </p:nvPr>
        </p:nvSpPr>
        <p:spPr>
          <a:xfrm>
            <a:off x="8764628" y="6492875"/>
            <a:ext cx="379372" cy="365125"/>
          </a:xfrm>
          <a:prstGeom prst="rect">
            <a:avLst/>
          </a:prstGeom>
        </p:spPr>
        <p:txBody>
          <a:bodyPr/>
          <a:lstStyle>
            <a:lvl1pPr>
              <a:defRPr sz="1200">
                <a:latin typeface="Arial" pitchFamily="34" charset="0"/>
                <a:cs typeface="Arial" pitchFamily="34" charset="0"/>
              </a:defRPr>
            </a:lvl1pPr>
          </a:lstStyle>
          <a:p>
            <a:fld id="{6767FADE-2612-3649-B495-F644A23F288B}" type="slidenum">
              <a:rPr lang="en-US" smtClean="0"/>
              <a:pPr/>
              <a:t>‹#›</a:t>
            </a:fld>
            <a:endParaRPr lang="en-US"/>
          </a:p>
        </p:txBody>
      </p:sp>
      <p:cxnSp>
        <p:nvCxnSpPr>
          <p:cNvPr id="7" name="Straight Connector 6"/>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35585166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2019285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2019285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20192856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22019285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2193"/>
            <a:ext cx="7920000" cy="648000"/>
          </a:xfrm>
          <a:prstGeom prst="rect">
            <a:avLst/>
          </a:prstGeom>
        </p:spPr>
        <p:txBody>
          <a:bodyPr anchor="ctr">
            <a:normAutofit/>
          </a:bodyPr>
          <a:lstStyle>
            <a:lvl1pPr algn="l">
              <a:defRPr sz="2800" b="0" baseline="0">
                <a:solidFill>
                  <a:srgbClr val="0000FF"/>
                </a:solidFill>
                <a:latin typeface="+mn-lt"/>
                <a:cs typeface="Arial"/>
              </a:defRPr>
            </a:lvl1pPr>
          </a:lstStyle>
          <a:p>
            <a:r>
              <a:rPr lang="en-US" dirty="0" smtClean="0"/>
              <a:t>Header Copy</a:t>
            </a:r>
            <a:endParaRPr lang="en-US" dirty="0"/>
          </a:p>
        </p:txBody>
      </p:sp>
      <p:sp>
        <p:nvSpPr>
          <p:cNvPr id="6" name="Content Placeholder 5"/>
          <p:cNvSpPr>
            <a:spLocks noGrp="1"/>
          </p:cNvSpPr>
          <p:nvPr>
            <p:ph sz="quarter" idx="13"/>
          </p:nvPr>
        </p:nvSpPr>
        <p:spPr>
          <a:xfrm>
            <a:off x="360000" y="852460"/>
            <a:ext cx="8424000" cy="5979569"/>
          </a:xfrm>
          <a:prstGeom prst="rect">
            <a:avLst/>
          </a:prstGeom>
        </p:spPr>
        <p:txBody>
          <a:bodyPr/>
          <a:lstStyle>
            <a:lvl1pPr>
              <a:lnSpc>
                <a:spcPct val="130000"/>
              </a:lnSpc>
              <a:spcBef>
                <a:spcPts val="0"/>
              </a:spcBef>
              <a:defRPr sz="2000">
                <a:latin typeface="+mn-lt"/>
              </a:defRPr>
            </a:lvl1pPr>
            <a:lvl2pPr marL="742950" indent="-285750">
              <a:lnSpc>
                <a:spcPct val="130000"/>
              </a:lnSpc>
              <a:spcBef>
                <a:spcPts val="0"/>
              </a:spcBef>
              <a:buFont typeface="Arial" pitchFamily="34" charset="0"/>
              <a:buChar char="•"/>
              <a:defRPr sz="2000">
                <a:solidFill>
                  <a:srgbClr val="0033CC"/>
                </a:solidFill>
                <a:latin typeface="+mn-lt"/>
              </a:defRPr>
            </a:lvl2pPr>
            <a:lvl3pPr>
              <a:lnSpc>
                <a:spcPct val="130000"/>
              </a:lnSpc>
              <a:spcBef>
                <a:spcPts val="0"/>
              </a:spcBef>
              <a:defRPr sz="1800">
                <a:latin typeface="+mn-lt"/>
              </a:defRPr>
            </a:lvl3pPr>
            <a:lvl4pPr marL="1600200" indent="-228600">
              <a:lnSpc>
                <a:spcPct val="130000"/>
              </a:lnSpc>
              <a:spcBef>
                <a:spcPts val="0"/>
              </a:spcBef>
              <a:buFont typeface="Arial" pitchFamily="34" charset="0"/>
              <a:buChar char="•"/>
              <a:defRPr sz="1800">
                <a:latin typeface="+mn-lt"/>
              </a:defRPr>
            </a:lvl4pPr>
            <a:lvl5pPr marL="2057400" indent="-228600">
              <a:lnSpc>
                <a:spcPct val="130000"/>
              </a:lnSpc>
              <a:spcBef>
                <a:spcPts val="0"/>
              </a:spcBef>
              <a:buFont typeface="Arial" pitchFamily="34" charset="0"/>
              <a:buChar char="•"/>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2"/>
          </p:nvPr>
        </p:nvSpPr>
        <p:spPr>
          <a:xfrm>
            <a:off x="8375972" y="6332434"/>
            <a:ext cx="536016" cy="365125"/>
          </a:xfrm>
          <a:prstGeom prst="rect">
            <a:avLst/>
          </a:prstGeom>
        </p:spPr>
        <p:txBody>
          <a:bodyPr/>
          <a:lstStyle>
            <a:lvl1pPr>
              <a:defRPr sz="1200">
                <a:latin typeface="Arial" panose="020B0604020202020204" pitchFamily="34" charset="0"/>
                <a:cs typeface="Arial" panose="020B0604020202020204" pitchFamily="34" charset="0"/>
              </a:defRPr>
            </a:lvl1pPr>
          </a:lstStyle>
          <a:p>
            <a:fld id="{6767FADE-2612-3649-B495-F644A23F288B}" type="slidenum">
              <a:rPr lang="en-US" smtClean="0"/>
              <a:pPr/>
              <a:t>‹#›</a:t>
            </a:fld>
            <a:endParaRPr lang="en-US" dirty="0"/>
          </a:p>
        </p:txBody>
      </p:sp>
      <p:cxnSp>
        <p:nvCxnSpPr>
          <p:cNvPr id="8" name="Straight Connector 7"/>
          <p:cNvCxnSpPr/>
          <p:nvPr userDrawn="1"/>
        </p:nvCxnSpPr>
        <p:spPr>
          <a:xfrm flipV="1">
            <a:off x="665610" y="903296"/>
            <a:ext cx="7781518" cy="109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logo.png"/>
          <p:cNvPicPr>
            <a:picLocks noChangeAspect="1"/>
          </p:cNvPicPr>
          <p:nvPr userDrawn="1"/>
        </p:nvPicPr>
        <p:blipFill rotWithShape="1">
          <a:blip r:embed="rId2">
            <a:extLst>
              <a:ext uri="{28A0092B-C50C-407E-A947-70E740481C1C}">
                <a14:useLocalDpi xmlns:a14="http://schemas.microsoft.com/office/drawing/2010/main" val="0"/>
              </a:ext>
            </a:extLst>
          </a:blip>
          <a:srcRect r="72476"/>
          <a:stretch/>
        </p:blipFill>
        <p:spPr>
          <a:xfrm>
            <a:off x="8142438" y="462074"/>
            <a:ext cx="343768" cy="404131"/>
          </a:xfrm>
          <a:prstGeom prst="rect">
            <a:avLst/>
          </a:prstGeom>
        </p:spPr>
      </p:pic>
    </p:spTree>
    <p:extLst>
      <p:ext uri="{BB962C8B-B14F-4D97-AF65-F5344CB8AC3E}">
        <p14:creationId xmlns:p14="http://schemas.microsoft.com/office/powerpoint/2010/main" val="11780968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2743"/>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Lst>
  <p:timing>
    <p:tnLst>
      <p:par>
        <p:cTn id="1" dur="indefinite" restart="never" nodeType="tmRoot"/>
      </p:par>
    </p:tnLst>
  </p:timing>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5.png"/><Relationship Id="rId7" Type="http://schemas.openxmlformats.org/officeDocument/2006/relationships/image" Target="../media/image40.wmf"/><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oleObject" Target="../embeddings/oleObject37.bin"/><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41.wmf"/></Relationships>
</file>

<file path=ppt/slides/_rels/slide1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48.png"/><Relationship Id="rId7" Type="http://schemas.openxmlformats.org/officeDocument/2006/relationships/oleObject" Target="../embeddings/oleObject40.bin"/><Relationship Id="rId12"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2.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4.wmf"/><Relationship Id="rId4" Type="http://schemas.openxmlformats.org/officeDocument/2006/relationships/image" Target="../media/image49.png"/><Relationship Id="rId9"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8.bin"/><Relationship Id="rId18" Type="http://schemas.openxmlformats.org/officeDocument/2006/relationships/image" Target="../media/image53.wmf"/><Relationship Id="rId3" Type="http://schemas.openxmlformats.org/officeDocument/2006/relationships/oleObject" Target="../embeddings/oleObject43.bin"/><Relationship Id="rId21" Type="http://schemas.openxmlformats.org/officeDocument/2006/relationships/oleObject" Target="../embeddings/oleObject53.bin"/><Relationship Id="rId7" Type="http://schemas.openxmlformats.org/officeDocument/2006/relationships/oleObject" Target="../embeddings/oleObject45.bin"/><Relationship Id="rId12" Type="http://schemas.openxmlformats.org/officeDocument/2006/relationships/image" Target="../media/image50.wmf"/><Relationship Id="rId17" Type="http://schemas.openxmlformats.org/officeDocument/2006/relationships/oleObject" Target="../embeddings/oleObject50.bin"/><Relationship Id="rId2" Type="http://schemas.openxmlformats.org/officeDocument/2006/relationships/slideLayout" Target="../slideLayouts/slideLayout13.xml"/><Relationship Id="rId16" Type="http://schemas.openxmlformats.org/officeDocument/2006/relationships/image" Target="../media/image52.wmf"/><Relationship Id="rId20" Type="http://schemas.openxmlformats.org/officeDocument/2006/relationships/oleObject" Target="../embeddings/oleObject52.bin"/><Relationship Id="rId1" Type="http://schemas.openxmlformats.org/officeDocument/2006/relationships/vmlDrawing" Target="../drawings/vmlDrawing9.vml"/><Relationship Id="rId6" Type="http://schemas.openxmlformats.org/officeDocument/2006/relationships/image" Target="../media/image47.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9.wmf"/><Relationship Id="rId19" Type="http://schemas.openxmlformats.org/officeDocument/2006/relationships/oleObject" Target="../embeddings/oleObject51.bin"/><Relationship Id="rId4" Type="http://schemas.openxmlformats.org/officeDocument/2006/relationships/image" Target="../media/image46.wmf"/><Relationship Id="rId9" Type="http://schemas.openxmlformats.org/officeDocument/2006/relationships/oleObject" Target="../embeddings/oleObject46.bin"/><Relationship Id="rId14" Type="http://schemas.openxmlformats.org/officeDocument/2006/relationships/image" Target="../media/image5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8.wmf"/><Relationship Id="rId3" Type="http://schemas.openxmlformats.org/officeDocument/2006/relationships/image" Target="../media/image61.png"/><Relationship Id="rId7" Type="http://schemas.openxmlformats.org/officeDocument/2006/relationships/image" Target="../media/image55.wmf"/><Relationship Id="rId12" Type="http://schemas.openxmlformats.org/officeDocument/2006/relationships/oleObject" Target="../embeddings/oleObject58.bin"/><Relationship Id="rId17" Type="http://schemas.openxmlformats.org/officeDocument/2006/relationships/image" Target="../media/image60.wmf"/><Relationship Id="rId2" Type="http://schemas.openxmlformats.org/officeDocument/2006/relationships/slideLayout" Target="../slideLayouts/slideLayout14.xml"/><Relationship Id="rId16" Type="http://schemas.openxmlformats.org/officeDocument/2006/relationships/oleObject" Target="../embeddings/oleObject60.bin"/><Relationship Id="rId1" Type="http://schemas.openxmlformats.org/officeDocument/2006/relationships/vmlDrawing" Target="../drawings/vmlDrawing10.vml"/><Relationship Id="rId6" Type="http://schemas.openxmlformats.org/officeDocument/2006/relationships/oleObject" Target="../embeddings/oleObject55.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6.wmf"/><Relationship Id="rId14" Type="http://schemas.openxmlformats.org/officeDocument/2006/relationships/oleObject" Target="../embeddings/oleObject59.bin"/></Relationships>
</file>

<file path=ppt/slides/_rels/slide16.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5.bin"/><Relationship Id="rId18" Type="http://schemas.openxmlformats.org/officeDocument/2006/relationships/image" Target="../media/image70.png"/><Relationship Id="rId3" Type="http://schemas.openxmlformats.org/officeDocument/2006/relationships/notesSlide" Target="../notesSlides/notesSlide2.xml"/><Relationship Id="rId21" Type="http://schemas.openxmlformats.org/officeDocument/2006/relationships/oleObject" Target="../embeddings/oleObject69.bin"/><Relationship Id="rId7" Type="http://schemas.openxmlformats.org/officeDocument/2006/relationships/oleObject" Target="../embeddings/oleObject62.bin"/><Relationship Id="rId12" Type="http://schemas.openxmlformats.org/officeDocument/2006/relationships/image" Target="../media/image65.wmf"/><Relationship Id="rId17" Type="http://schemas.openxmlformats.org/officeDocument/2006/relationships/image" Target="../media/image69.png"/><Relationship Id="rId2" Type="http://schemas.openxmlformats.org/officeDocument/2006/relationships/slideLayout" Target="../slideLayouts/slideLayout29.xml"/><Relationship Id="rId16" Type="http://schemas.openxmlformats.org/officeDocument/2006/relationships/image" Target="../media/image67.wmf"/><Relationship Id="rId20" Type="http://schemas.openxmlformats.org/officeDocument/2006/relationships/oleObject" Target="../embeddings/oleObject68.bin"/><Relationship Id="rId1" Type="http://schemas.openxmlformats.org/officeDocument/2006/relationships/vmlDrawing" Target="../drawings/vmlDrawing11.vml"/><Relationship Id="rId6" Type="http://schemas.openxmlformats.org/officeDocument/2006/relationships/image" Target="../media/image62.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64.wmf"/><Relationship Id="rId19" Type="http://schemas.openxmlformats.org/officeDocument/2006/relationships/oleObject" Target="../embeddings/oleObject67.bin"/><Relationship Id="rId4" Type="http://schemas.openxmlformats.org/officeDocument/2006/relationships/image" Target="../media/image68.png"/><Relationship Id="rId9" Type="http://schemas.openxmlformats.org/officeDocument/2006/relationships/oleObject" Target="../embeddings/oleObject63.bin"/><Relationship Id="rId14" Type="http://schemas.openxmlformats.org/officeDocument/2006/relationships/image" Target="../media/image66.wmf"/><Relationship Id="rId22"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notesSlide" Target="../notesSlides/notesSlide3.xml"/><Relationship Id="rId7"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66.wmf"/><Relationship Id="rId5" Type="http://schemas.openxmlformats.org/officeDocument/2006/relationships/oleObject" Target="../embeddings/oleObject71.bin"/><Relationship Id="rId10" Type="http://schemas.openxmlformats.org/officeDocument/2006/relationships/image" Target="../media/image72.wmf"/><Relationship Id="rId4" Type="http://schemas.openxmlformats.org/officeDocument/2006/relationships/image" Target="../media/image31.png"/><Relationship Id="rId9" Type="http://schemas.openxmlformats.org/officeDocument/2006/relationships/oleObject" Target="../embeddings/oleObject73.bin"/></Relationships>
</file>

<file path=ppt/slides/_rels/slide1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74.wmf"/><Relationship Id="rId5" Type="http://schemas.openxmlformats.org/officeDocument/2006/relationships/oleObject" Target="../embeddings/oleObject75.bin"/><Relationship Id="rId4" Type="http://schemas.openxmlformats.org/officeDocument/2006/relationships/image" Target="../media/image73.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0.wmf"/><Relationship Id="rId3" Type="http://schemas.openxmlformats.org/officeDocument/2006/relationships/notesSlide" Target="../notesSlides/notesSlide4.xml"/><Relationship Id="rId7" Type="http://schemas.openxmlformats.org/officeDocument/2006/relationships/image" Target="../media/image77.wmf"/><Relationship Id="rId12" Type="http://schemas.openxmlformats.org/officeDocument/2006/relationships/oleObject" Target="../embeddings/oleObject81.bin"/><Relationship Id="rId17" Type="http://schemas.openxmlformats.org/officeDocument/2006/relationships/image" Target="../media/image82.wmf"/><Relationship Id="rId2" Type="http://schemas.openxmlformats.org/officeDocument/2006/relationships/slideLayout" Target="../slideLayouts/slideLayout16.xml"/><Relationship Id="rId16" Type="http://schemas.openxmlformats.org/officeDocument/2006/relationships/oleObject" Target="../embeddings/oleObject83.bin"/><Relationship Id="rId1" Type="http://schemas.openxmlformats.org/officeDocument/2006/relationships/vmlDrawing" Target="../drawings/vmlDrawing14.vml"/><Relationship Id="rId6" Type="http://schemas.openxmlformats.org/officeDocument/2006/relationships/oleObject" Target="../embeddings/oleObject78.bin"/><Relationship Id="rId11" Type="http://schemas.openxmlformats.org/officeDocument/2006/relationships/image" Target="../media/image79.wmf"/><Relationship Id="rId5" Type="http://schemas.openxmlformats.org/officeDocument/2006/relationships/image" Target="../media/image76.wmf"/><Relationship Id="rId15" Type="http://schemas.openxmlformats.org/officeDocument/2006/relationships/image" Target="../media/image81.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78.wmf"/><Relationship Id="rId14" Type="http://schemas.openxmlformats.org/officeDocument/2006/relationships/oleObject" Target="../embeddings/oleObject82.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image" Target="../media/image11.jpeg"/><Relationship Id="rId12" Type="http://schemas.openxmlformats.org/officeDocument/2006/relationships/image" Target="../media/image9.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20.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9.bin"/><Relationship Id="rId18" Type="http://schemas.openxmlformats.org/officeDocument/2006/relationships/image" Target="../media/image88.wmf"/><Relationship Id="rId26" Type="http://schemas.openxmlformats.org/officeDocument/2006/relationships/image" Target="../media/image92.w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85.wmf"/><Relationship Id="rId17" Type="http://schemas.openxmlformats.org/officeDocument/2006/relationships/oleObject" Target="../embeddings/oleObject91.bin"/><Relationship Id="rId25" Type="http://schemas.openxmlformats.org/officeDocument/2006/relationships/oleObject" Target="../embeddings/oleObject95.bin"/><Relationship Id="rId2" Type="http://schemas.openxmlformats.org/officeDocument/2006/relationships/slideLayout" Target="../slideLayouts/slideLayout17.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15.vml"/><Relationship Id="rId6" Type="http://schemas.openxmlformats.org/officeDocument/2006/relationships/image" Target="../media/image77.wmf"/><Relationship Id="rId11" Type="http://schemas.openxmlformats.org/officeDocument/2006/relationships/oleObject" Target="../embeddings/oleObject88.bin"/><Relationship Id="rId24" Type="http://schemas.openxmlformats.org/officeDocument/2006/relationships/image" Target="../media/image91.wmf"/><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oleObject" Target="../embeddings/oleObject94.bin"/><Relationship Id="rId10" Type="http://schemas.openxmlformats.org/officeDocument/2006/relationships/image" Target="../media/image84.wmf"/><Relationship Id="rId19" Type="http://schemas.openxmlformats.org/officeDocument/2006/relationships/oleObject" Target="../embeddings/oleObject92.bin"/><Relationship Id="rId4" Type="http://schemas.openxmlformats.org/officeDocument/2006/relationships/image" Target="../media/image76.wmf"/><Relationship Id="rId9" Type="http://schemas.openxmlformats.org/officeDocument/2006/relationships/oleObject" Target="../embeddings/oleObject87.bin"/><Relationship Id="rId14" Type="http://schemas.openxmlformats.org/officeDocument/2006/relationships/image" Target="../media/image86.wmf"/><Relationship Id="rId22" Type="http://schemas.openxmlformats.org/officeDocument/2006/relationships/image" Target="../media/image90.wm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94.wmf"/><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oleObject" Target="../embeddings/oleObject97.bin"/><Relationship Id="rId5" Type="http://schemas.openxmlformats.org/officeDocument/2006/relationships/image" Target="../media/image93.wmf"/><Relationship Id="rId4" Type="http://schemas.openxmlformats.org/officeDocument/2006/relationships/oleObject" Target="../embeddings/oleObject96.bin"/></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96.wmf"/><Relationship Id="rId2" Type="http://schemas.openxmlformats.org/officeDocument/2006/relationships/slideLayout" Target="../slideLayouts/slideLayout19.xml"/><Relationship Id="rId1" Type="http://schemas.openxmlformats.org/officeDocument/2006/relationships/vmlDrawing" Target="../drawings/vmlDrawing17.vml"/><Relationship Id="rId6" Type="http://schemas.openxmlformats.org/officeDocument/2006/relationships/oleObject" Target="../embeddings/oleObject99.bin"/><Relationship Id="rId5" Type="http://schemas.openxmlformats.org/officeDocument/2006/relationships/image" Target="../media/image95.wmf"/><Relationship Id="rId4" Type="http://schemas.openxmlformats.org/officeDocument/2006/relationships/oleObject" Target="../embeddings/oleObject98.bin"/></Relationships>
</file>

<file path=ppt/slides/_rels/slide23.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0.xml"/><Relationship Id="rId1" Type="http://schemas.openxmlformats.org/officeDocument/2006/relationships/vmlDrawing" Target="../drawings/vmlDrawing18.vml"/><Relationship Id="rId6" Type="http://schemas.openxmlformats.org/officeDocument/2006/relationships/image" Target="../media/image98.wmf"/><Relationship Id="rId5" Type="http://schemas.openxmlformats.org/officeDocument/2006/relationships/oleObject" Target="../embeddings/oleObject101.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6.bin"/><Relationship Id="rId13" Type="http://schemas.openxmlformats.org/officeDocument/2006/relationships/image" Target="../media/image103.wmf"/><Relationship Id="rId3" Type="http://schemas.openxmlformats.org/officeDocument/2006/relationships/notesSlide" Target="../notesSlides/notesSlide5.xml"/><Relationship Id="rId7" Type="http://schemas.openxmlformats.org/officeDocument/2006/relationships/image" Target="../media/image76.wmf"/><Relationship Id="rId12" Type="http://schemas.openxmlformats.org/officeDocument/2006/relationships/oleObject" Target="../embeddings/oleObject108.bin"/><Relationship Id="rId2" Type="http://schemas.openxmlformats.org/officeDocument/2006/relationships/slideLayout" Target="../slideLayouts/slideLayout21.xml"/><Relationship Id="rId1" Type="http://schemas.openxmlformats.org/officeDocument/2006/relationships/vmlDrawing" Target="../drawings/vmlDrawing19.vml"/><Relationship Id="rId6" Type="http://schemas.openxmlformats.org/officeDocument/2006/relationships/oleObject" Target="../embeddings/oleObject105.bin"/><Relationship Id="rId11" Type="http://schemas.openxmlformats.org/officeDocument/2006/relationships/image" Target="../media/image102.wmf"/><Relationship Id="rId5" Type="http://schemas.openxmlformats.org/officeDocument/2006/relationships/image" Target="../media/image101.wmf"/><Relationship Id="rId10" Type="http://schemas.openxmlformats.org/officeDocument/2006/relationships/oleObject" Target="../embeddings/oleObject107.bin"/><Relationship Id="rId4" Type="http://schemas.openxmlformats.org/officeDocument/2006/relationships/oleObject" Target="../embeddings/oleObject104.bin"/><Relationship Id="rId9" Type="http://schemas.openxmlformats.org/officeDocument/2006/relationships/image" Target="../media/image77.wmf"/></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2.xml"/><Relationship Id="rId1" Type="http://schemas.openxmlformats.org/officeDocument/2006/relationships/vmlDrawing" Target="../drawings/vmlDrawing20.vml"/><Relationship Id="rId5" Type="http://schemas.openxmlformats.org/officeDocument/2006/relationships/image" Target="../media/image104.wmf"/><Relationship Id="rId4" Type="http://schemas.openxmlformats.org/officeDocument/2006/relationships/oleObject" Target="../embeddings/oleObject109.bin"/></Relationships>
</file>

<file path=ppt/slides/_rels/slide26.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15.bin"/><Relationship Id="rId18" Type="http://schemas.openxmlformats.org/officeDocument/2006/relationships/image" Target="../media/image112.wmf"/><Relationship Id="rId3" Type="http://schemas.openxmlformats.org/officeDocument/2006/relationships/oleObject" Target="../embeddings/oleObject110.bin"/><Relationship Id="rId21" Type="http://schemas.openxmlformats.org/officeDocument/2006/relationships/oleObject" Target="../embeddings/oleObject120.bin"/><Relationship Id="rId7" Type="http://schemas.openxmlformats.org/officeDocument/2006/relationships/oleObject" Target="../embeddings/oleObject112.bin"/><Relationship Id="rId12" Type="http://schemas.openxmlformats.org/officeDocument/2006/relationships/image" Target="../media/image109.wmf"/><Relationship Id="rId17" Type="http://schemas.openxmlformats.org/officeDocument/2006/relationships/oleObject" Target="../embeddings/oleObject117.bin"/><Relationship Id="rId2" Type="http://schemas.openxmlformats.org/officeDocument/2006/relationships/slideLayout" Target="../slideLayouts/slideLayout23.xml"/><Relationship Id="rId16" Type="http://schemas.openxmlformats.org/officeDocument/2006/relationships/image" Target="../media/image111.wmf"/><Relationship Id="rId20" Type="http://schemas.openxmlformats.org/officeDocument/2006/relationships/oleObject" Target="../embeddings/oleObject119.bin"/><Relationship Id="rId1" Type="http://schemas.openxmlformats.org/officeDocument/2006/relationships/vmlDrawing" Target="../drawings/vmlDrawing21.vml"/><Relationship Id="rId6" Type="http://schemas.openxmlformats.org/officeDocument/2006/relationships/image" Target="../media/image106.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08.wmf"/><Relationship Id="rId19" Type="http://schemas.openxmlformats.org/officeDocument/2006/relationships/oleObject" Target="../embeddings/oleObject118.bin"/><Relationship Id="rId4" Type="http://schemas.openxmlformats.org/officeDocument/2006/relationships/image" Target="../media/image105.wmf"/><Relationship Id="rId9" Type="http://schemas.openxmlformats.org/officeDocument/2006/relationships/oleObject" Target="../embeddings/oleObject113.bin"/><Relationship Id="rId14" Type="http://schemas.openxmlformats.org/officeDocument/2006/relationships/image" Target="../media/image110.wmf"/></Relationships>
</file>

<file path=ppt/slides/_rels/slide27.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17.wmf"/><Relationship Id="rId2" Type="http://schemas.openxmlformats.org/officeDocument/2006/relationships/slideLayout" Target="../slideLayouts/slideLayout24.xml"/><Relationship Id="rId16" Type="http://schemas.openxmlformats.org/officeDocument/2006/relationships/image" Target="../media/image119.wmf"/><Relationship Id="rId1" Type="http://schemas.openxmlformats.org/officeDocument/2006/relationships/vmlDrawing" Target="../drawings/vmlDrawing22.vml"/><Relationship Id="rId6" Type="http://schemas.openxmlformats.org/officeDocument/2006/relationships/image" Target="../media/image114.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24.bin"/><Relationship Id="rId14" Type="http://schemas.openxmlformats.org/officeDocument/2006/relationships/image" Target="../media/image118.wmf"/></Relationships>
</file>

<file path=ppt/slides/_rels/slide28.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25.xml"/><Relationship Id="rId1" Type="http://schemas.openxmlformats.org/officeDocument/2006/relationships/vmlDrawing" Target="../drawings/vmlDrawing23.vml"/><Relationship Id="rId6" Type="http://schemas.openxmlformats.org/officeDocument/2006/relationships/image" Target="../media/image121.wmf"/><Relationship Id="rId5" Type="http://schemas.openxmlformats.org/officeDocument/2006/relationships/oleObject" Target="../embeddings/oleObject129.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31.bin"/></Relationships>
</file>

<file path=ppt/slides/_rels/slide29.xml.rels><?xml version="1.0" encoding="UTF-8" standalone="yes"?>
<Relationships xmlns="http://schemas.openxmlformats.org/package/2006/relationships"><Relationship Id="rId8" Type="http://schemas.openxmlformats.org/officeDocument/2006/relationships/image" Target="../media/image126.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26.xml"/><Relationship Id="rId1" Type="http://schemas.openxmlformats.org/officeDocument/2006/relationships/vmlDrawing" Target="../drawings/vmlDrawing24.vml"/><Relationship Id="rId6" Type="http://schemas.openxmlformats.org/officeDocument/2006/relationships/image" Target="../media/image125.wmf"/><Relationship Id="rId5" Type="http://schemas.openxmlformats.org/officeDocument/2006/relationships/oleObject" Target="../embeddings/oleObject133.bin"/><Relationship Id="rId4" Type="http://schemas.openxmlformats.org/officeDocument/2006/relationships/image" Target="../media/image12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31.wmf"/><Relationship Id="rId2" Type="http://schemas.openxmlformats.org/officeDocument/2006/relationships/slideLayout" Target="../slideLayouts/slideLayout27.xml"/><Relationship Id="rId1" Type="http://schemas.openxmlformats.org/officeDocument/2006/relationships/vmlDrawing" Target="../drawings/vmlDrawing25.vml"/><Relationship Id="rId6" Type="http://schemas.openxmlformats.org/officeDocument/2006/relationships/image" Target="../media/image128.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3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42.bin"/><Relationship Id="rId3" Type="http://schemas.openxmlformats.org/officeDocument/2006/relationships/image" Target="../media/image31.png"/><Relationship Id="rId7" Type="http://schemas.openxmlformats.org/officeDocument/2006/relationships/image" Target="../media/image133.wmf"/><Relationship Id="rId2" Type="http://schemas.openxmlformats.org/officeDocument/2006/relationships/slideLayout" Target="../slideLayouts/slideLayout28.xml"/><Relationship Id="rId1" Type="http://schemas.openxmlformats.org/officeDocument/2006/relationships/vmlDrawing" Target="../drawings/vmlDrawing26.vml"/><Relationship Id="rId6" Type="http://schemas.openxmlformats.org/officeDocument/2006/relationships/oleObject" Target="../embeddings/oleObject141.bin"/><Relationship Id="rId5" Type="http://schemas.openxmlformats.org/officeDocument/2006/relationships/image" Target="../media/image132.wmf"/><Relationship Id="rId4" Type="http://schemas.openxmlformats.org/officeDocument/2006/relationships/oleObject" Target="../embeddings/oleObject140.bin"/><Relationship Id="rId9" Type="http://schemas.openxmlformats.org/officeDocument/2006/relationships/image" Target="../media/image13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6.wmf"/><Relationship Id="rId18" Type="http://schemas.openxmlformats.org/officeDocument/2006/relationships/oleObject" Target="../embeddings/oleObject14.bin"/><Relationship Id="rId3" Type="http://schemas.openxmlformats.org/officeDocument/2006/relationships/image" Target="../media/image21.png"/><Relationship Id="rId21" Type="http://schemas.openxmlformats.org/officeDocument/2006/relationships/oleObject" Target="../embeddings/oleObject16.bin"/><Relationship Id="rId7" Type="http://schemas.openxmlformats.org/officeDocument/2006/relationships/image" Target="../media/image13.wmf"/><Relationship Id="rId12" Type="http://schemas.openxmlformats.org/officeDocument/2006/relationships/oleObject" Target="../embeddings/oleObject11.bin"/><Relationship Id="rId17"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13.bin"/><Relationship Id="rId20" Type="http://schemas.openxmlformats.org/officeDocument/2006/relationships/image" Target="../media/image19.wmf"/><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10.bin"/><Relationship Id="rId19" Type="http://schemas.openxmlformats.org/officeDocument/2006/relationships/oleObject" Target="../embeddings/oleObject15.bin"/><Relationship Id="rId4" Type="http://schemas.openxmlformats.org/officeDocument/2006/relationships/oleObject" Target="../embeddings/oleObject7.bin"/><Relationship Id="rId9" Type="http://schemas.openxmlformats.org/officeDocument/2006/relationships/image" Target="../media/image14.wmf"/><Relationship Id="rId14" Type="http://schemas.openxmlformats.org/officeDocument/2006/relationships/oleObject" Target="../embeddings/oleObject12.bin"/><Relationship Id="rId22" Type="http://schemas.openxmlformats.org/officeDocument/2006/relationships/image" Target="../media/image20.wmf"/></Relationships>
</file>

<file path=ppt/slides/_rels/slide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6.wmf"/><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23.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1.png"/><Relationship Id="rId7" Type="http://schemas.openxmlformats.org/officeDocument/2006/relationships/image" Target="../media/image28.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9.wmf"/></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9.xml"/><Relationship Id="rId1" Type="http://schemas.openxmlformats.org/officeDocument/2006/relationships/vmlDrawing" Target="../drawings/vmlDrawing5.v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4.bin"/><Relationship Id="rId1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8.wmf"/><Relationship Id="rId17" Type="http://schemas.openxmlformats.org/officeDocument/2006/relationships/oleObject" Target="../embeddings/oleObject36.bin"/><Relationship Id="rId2" Type="http://schemas.openxmlformats.org/officeDocument/2006/relationships/slideLayout" Target="../slideLayouts/slideLayout10.xml"/><Relationship Id="rId16" Type="http://schemas.openxmlformats.org/officeDocument/2006/relationships/image" Target="../media/image33.wmf"/><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7.wmf"/><Relationship Id="rId4" Type="http://schemas.openxmlformats.org/officeDocument/2006/relationships/image" Target="../media/image35.wmf"/><Relationship Id="rId9" Type="http://schemas.openxmlformats.org/officeDocument/2006/relationships/oleObject" Target="../embeddings/oleObject32.bin"/><Relationship Id="rId14" Type="http://schemas.openxmlformats.org/officeDocument/2006/relationships/image" Target="../media/image3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8741" y="1970645"/>
            <a:ext cx="7533068" cy="1944709"/>
          </a:xfrm>
          <a:prstGeom prst="rect">
            <a:avLst/>
          </a:prstGeom>
        </p:spPr>
        <p:txBody>
          <a:bodyPr anchor="t" anchorCtr="0">
            <a:noAutofit/>
          </a:bodyPr>
          <a:lstStyle>
            <a:lvl1pPr marL="0" algn="l" defTabSz="457200" rtl="0" eaLnBrk="1" latinLnBrk="0" hangingPunct="1">
              <a:lnSpc>
                <a:spcPts val="5000"/>
              </a:lnSpc>
              <a:spcBef>
                <a:spcPts val="0"/>
              </a:spcBef>
              <a:buNone/>
              <a:defRPr sz="5500" kern="1200" baseline="0">
                <a:solidFill>
                  <a:srgbClr val="6DB310"/>
                </a:solidFill>
                <a:latin typeface="Arial"/>
                <a:ea typeface="+mj-ea"/>
                <a:cs typeface="Arial"/>
              </a:defRPr>
            </a:lvl1pPr>
          </a:lstStyle>
          <a:p>
            <a:r>
              <a:rPr lang="en-US" dirty="0" smtClean="0">
                <a:solidFill>
                  <a:schemeClr val="tx1"/>
                </a:solidFill>
              </a:rPr>
              <a:t>Lesson 04</a:t>
            </a:r>
            <a:r>
              <a:rPr lang="en-US" dirty="0" smtClean="0"/>
              <a:t/>
            </a:r>
            <a:br>
              <a:rPr lang="en-US" dirty="0" smtClean="0"/>
            </a:br>
            <a:r>
              <a:rPr lang="en-US" dirty="0" smtClean="0"/>
              <a:t>Cross Product of Vectors</a:t>
            </a:r>
            <a:endParaRPr lang="en-US" dirty="0">
              <a:solidFill>
                <a:schemeClr val="tx1"/>
              </a:solidFill>
            </a:endParaRPr>
          </a:p>
        </p:txBody>
      </p:sp>
      <p:sp>
        <p:nvSpPr>
          <p:cNvPr id="6" name="TextBox 5"/>
          <p:cNvSpPr txBox="1"/>
          <p:nvPr/>
        </p:nvSpPr>
        <p:spPr>
          <a:xfrm>
            <a:off x="1044004" y="4018208"/>
            <a:ext cx="5434884" cy="584775"/>
          </a:xfrm>
          <a:prstGeom prst="rect">
            <a:avLst/>
          </a:prstGeom>
          <a:noFill/>
        </p:spPr>
        <p:txBody>
          <a:bodyPr wrap="square" rtlCol="0">
            <a:spAutoFit/>
          </a:bodyPr>
          <a:lstStyle/>
          <a:p>
            <a:r>
              <a:rPr lang="en-US" sz="3200" dirty="0" smtClean="0">
                <a:solidFill>
                  <a:srgbClr val="6DB310"/>
                </a:solidFill>
                <a:latin typeface="Arial" panose="020B0604020202020204" pitchFamily="34" charset="0"/>
                <a:cs typeface="Arial" panose="020B0604020202020204" pitchFamily="34" charset="0"/>
              </a:rPr>
              <a:t>Interactive Seminar Slides </a:t>
            </a:r>
            <a:endParaRPr lang="en-SG" sz="3200" dirty="0">
              <a:solidFill>
                <a:srgbClr val="6DB310"/>
              </a:solidFill>
              <a:latin typeface="Arial" panose="020B0604020202020204" pitchFamily="34" charset="0"/>
              <a:cs typeface="Arial" panose="020B0604020202020204" pitchFamily="34" charset="0"/>
            </a:endParaRPr>
          </a:p>
        </p:txBody>
      </p:sp>
      <p:sp>
        <p:nvSpPr>
          <p:cNvPr id="7" name="TextBox 6"/>
          <p:cNvSpPr txBox="1"/>
          <p:nvPr/>
        </p:nvSpPr>
        <p:spPr>
          <a:xfrm>
            <a:off x="1044004" y="4856322"/>
            <a:ext cx="543488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E114 – Mathematics for Engineering</a:t>
            </a:r>
            <a:endParaRPr lang="en-S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222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p:cNvSpPr>
                <a:spLocks noGrp="1"/>
              </p:cNvSpPr>
              <p:nvPr>
                <p:ph sz="quarter" idx="13"/>
              </p:nvPr>
            </p:nvSpPr>
            <p:spPr/>
            <p:txBody>
              <a:bodyPr/>
              <a:lstStyle/>
              <a:p>
                <a:r>
                  <a:rPr lang="en-US" dirty="0" smtClean="0">
                    <a:latin typeface="Arial" panose="020B0604020202020204" pitchFamily="34" charset="0"/>
                    <a:cs typeface="Arial" panose="020B0604020202020204" pitchFamily="34" charset="0"/>
                  </a:rPr>
                  <a:t>When two 3D vectors </a:t>
                </a:r>
                <a14:m>
                  <m:oMath xmlns:m="http://schemas.openxmlformats.org/officeDocument/2006/math">
                    <m:r>
                      <a:rPr lang="en-US" b="1" i="0" smtClean="0">
                        <a:solidFill>
                          <a:schemeClr val="tx1"/>
                        </a:solidFill>
                        <a:latin typeface="Cambria Math" panose="02040503050406030204" pitchFamily="18" charset="0"/>
                      </a:rPr>
                      <m:t>𝐚</m:t>
                    </m:r>
                  </m:oMath>
                </a14:m>
                <a:r>
                  <a:rPr lang="en-SG" dirty="0">
                    <a:latin typeface="Arial" panose="020B0604020202020204" pitchFamily="34" charset="0"/>
                    <a:cs typeface="Arial" panose="020B0604020202020204" pitchFamily="34" charset="0"/>
                  </a:rPr>
                  <a:t> and </a:t>
                </a:r>
                <a14:m>
                  <m:oMath xmlns:m="http://schemas.openxmlformats.org/officeDocument/2006/math">
                    <m:r>
                      <a:rPr lang="en-US" b="1" i="0" smtClean="0">
                        <a:solidFill>
                          <a:schemeClr val="tx1"/>
                        </a:solidFill>
                        <a:latin typeface="Cambria Math" panose="02040503050406030204" pitchFamily="18" charset="0"/>
                      </a:rPr>
                      <m:t>𝐛</m:t>
                    </m:r>
                  </m:oMath>
                </a14:m>
                <a:r>
                  <a:rPr lang="en-US" dirty="0" smtClean="0">
                    <a:latin typeface="Arial" panose="020B0604020202020204" pitchFamily="34" charset="0"/>
                    <a:cs typeface="Arial" panose="020B0604020202020204" pitchFamily="34" charset="0"/>
                  </a:rPr>
                  <a:t> are placed tail-tail or head-head, there is a unique plane on which both vectors lie on, and a </a:t>
                </a:r>
                <a:r>
                  <a:rPr lang="en-US" u="sng" dirty="0" smtClean="0">
                    <a:latin typeface="Arial" panose="020B0604020202020204" pitchFamily="34" charset="0"/>
                    <a:cs typeface="Arial" panose="020B0604020202020204" pitchFamily="34" charset="0"/>
                  </a:rPr>
                  <a:t>parallelogram</a:t>
                </a:r>
                <a:r>
                  <a:rPr lang="en-US" dirty="0" smtClean="0">
                    <a:latin typeface="Arial" panose="020B0604020202020204" pitchFamily="34" charset="0"/>
                    <a:cs typeface="Arial" panose="020B0604020202020204" pitchFamily="34" charset="0"/>
                  </a:rPr>
                  <a:t> can be formed as shown below.</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area of the </a:t>
                </a:r>
                <a:r>
                  <a:rPr lang="en-US" u="sng" dirty="0" smtClean="0">
                    <a:latin typeface="Arial" panose="020B0604020202020204" pitchFamily="34" charset="0"/>
                    <a:cs typeface="Arial" panose="020B0604020202020204" pitchFamily="34" charset="0"/>
                  </a:rPr>
                  <a:t>parallelogram</a:t>
                </a:r>
                <a:r>
                  <a:rPr lang="en-US" dirty="0" smtClean="0">
                    <a:latin typeface="Arial" panose="020B0604020202020204" pitchFamily="34" charset="0"/>
                    <a:cs typeface="Arial" panose="020B0604020202020204" pitchFamily="34" charset="0"/>
                  </a:rPr>
                  <a:t> is then given by</a:t>
                </a:r>
              </a:p>
              <a:p>
                <a:pPr marL="0" indent="0">
                  <a:buNone/>
                </a:pPr>
                <a:endParaRPr lang="en-US" dirty="0" smtClean="0">
                  <a:solidFill>
                    <a:srgbClr val="00B050"/>
                  </a:solidFill>
                  <a:latin typeface="Arial" panose="020B0604020202020204" pitchFamily="34" charset="0"/>
                  <a:ea typeface="Cambria Math"/>
                  <a:cs typeface="Arial" panose="020B0604020202020204" pitchFamily="34" charset="0"/>
                  <a:sym typeface="Symbol"/>
                </a:endParaRPr>
              </a:p>
              <a:p>
                <a:r>
                  <a:rPr lang="en-US" dirty="0" smtClean="0">
                    <a:latin typeface="Arial" panose="020B0604020202020204" pitchFamily="34" charset="0"/>
                    <a:cs typeface="Arial" panose="020B0604020202020204" pitchFamily="34" charset="0"/>
                  </a:rPr>
                  <a:t>So, this area is determined by the magnitudes of the two vectors and the angle between them. The magnitudes and the angle are in turn determined by the respective column vectors of these vectors.</a:t>
                </a:r>
              </a:p>
              <a:p>
                <a:r>
                  <a:rPr lang="en-US" dirty="0" smtClean="0">
                    <a:latin typeface="Arial" panose="020B0604020202020204" pitchFamily="34" charset="0"/>
                    <a:cs typeface="Arial" panose="020B0604020202020204" pitchFamily="34" charset="0"/>
                  </a:rPr>
                  <a:t>In 3D vector analysis, the above area is defined as the magnitude of the cross product between the two vectors </a:t>
                </a:r>
                <a14:m>
                  <m:oMath xmlns:m="http://schemas.openxmlformats.org/officeDocument/2006/math">
                    <m:r>
                      <a:rPr lang="en-US" b="1" i="0" smtClean="0">
                        <a:solidFill>
                          <a:schemeClr val="tx1"/>
                        </a:solidFill>
                        <a:latin typeface="Cambria Math" panose="02040503050406030204" pitchFamily="18" charset="0"/>
                      </a:rPr>
                      <m:t>𝐚</m:t>
                    </m:r>
                  </m:oMath>
                </a14:m>
                <a:r>
                  <a:rPr lang="en-SG" dirty="0" smtClean="0">
                    <a:latin typeface="Arial" panose="020B0604020202020204" pitchFamily="34" charset="0"/>
                    <a:cs typeface="Arial" panose="020B0604020202020204" pitchFamily="34" charset="0"/>
                  </a:rPr>
                  <a:t> and </a:t>
                </a:r>
                <a14:m>
                  <m:oMath xmlns:m="http://schemas.openxmlformats.org/officeDocument/2006/math">
                    <m:r>
                      <a:rPr lang="en-US" b="1" i="0" smtClean="0">
                        <a:solidFill>
                          <a:schemeClr val="tx1"/>
                        </a:solidFill>
                        <a:latin typeface="Cambria Math" panose="02040503050406030204" pitchFamily="18" charset="0"/>
                      </a:rPr>
                      <m:t>𝐛</m:t>
                    </m:r>
                  </m:oMath>
                </a14:m>
                <a:r>
                  <a:rPr lang="en-SG" dirty="0" smtClean="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p:txBody>
          </p:sp>
        </mc:Choice>
        <mc:Fallback xmlns="">
          <p:sp>
            <p:nvSpPr>
              <p:cNvPr id="4" name="Content Placeholder 3"/>
              <p:cNvSpPr>
                <a:spLocks noGrp="1" noRot="1" noChangeAspect="1" noMove="1" noResize="1" noEditPoints="1" noAdjustHandles="1" noChangeArrowheads="1" noChangeShapeType="1" noTextEdit="1"/>
              </p:cNvSpPr>
              <p:nvPr>
                <p:ph sz="quarter" idx="13"/>
              </p:nvPr>
            </p:nvSpPr>
            <p:spPr>
              <a:blipFill>
                <a:blip r:embed="rId3"/>
                <a:stretch>
                  <a:fillRect l="-651" b="-2141"/>
                </a:stretch>
              </a:blipFill>
            </p:spPr>
            <p:txBody>
              <a:bodyPr/>
              <a:lstStyle/>
              <a:p>
                <a:r>
                  <a:rPr lang="en-SG">
                    <a:noFill/>
                  </a:rPr>
                  <a:t> </a:t>
                </a:r>
              </a:p>
            </p:txBody>
          </p:sp>
        </mc:Fallback>
      </mc:AlternateContent>
      <p:sp>
        <p:nvSpPr>
          <p:cNvPr id="2" name="Title 1"/>
          <p:cNvSpPr>
            <a:spLocks noGrp="1"/>
          </p:cNvSpPr>
          <p:nvPr>
            <p:ph type="title"/>
          </p:nvPr>
        </p:nvSpPr>
        <p:spPr>
          <a:xfrm>
            <a:off x="602047" y="204460"/>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Parallelogram </a:t>
            </a:r>
            <a:r>
              <a:rPr lang="en-SG" sz="3200" dirty="0" smtClean="0">
                <a:solidFill>
                  <a:schemeClr val="tx1"/>
                </a:solidFill>
                <a:latin typeface="Arial" panose="020B0604020202020204" pitchFamily="34" charset="0"/>
                <a:cs typeface="Arial" panose="020B0604020202020204" pitchFamily="34" charset="0"/>
              </a:rPr>
              <a:t>Formed </a:t>
            </a:r>
            <a:r>
              <a:rPr lang="en-SG" sz="3200" dirty="0">
                <a:solidFill>
                  <a:schemeClr val="tx1"/>
                </a:solidFill>
                <a:latin typeface="Arial" panose="020B0604020202020204" pitchFamily="34" charset="0"/>
                <a:cs typeface="Arial" panose="020B0604020202020204" pitchFamily="34" charset="0"/>
              </a:rPr>
              <a:t>by T</a:t>
            </a:r>
            <a:r>
              <a:rPr lang="en-SG" sz="3200" dirty="0" smtClean="0">
                <a:solidFill>
                  <a:schemeClr val="tx1"/>
                </a:solidFill>
                <a:latin typeface="Arial" panose="020B0604020202020204" pitchFamily="34" charset="0"/>
                <a:cs typeface="Arial" panose="020B0604020202020204" pitchFamily="34" charset="0"/>
              </a:rPr>
              <a:t>wo </a:t>
            </a:r>
            <a:r>
              <a:rPr lang="en-SG" sz="3200" dirty="0">
                <a:solidFill>
                  <a:schemeClr val="tx1"/>
                </a:solidFill>
                <a:latin typeface="Arial" panose="020B0604020202020204" pitchFamily="34" charset="0"/>
                <a:cs typeface="Arial" panose="020B0604020202020204" pitchFamily="34" charset="0"/>
              </a:rPr>
              <a:t>V</a:t>
            </a:r>
            <a:r>
              <a:rPr lang="en-SG" sz="3200" dirty="0" smtClean="0">
                <a:solidFill>
                  <a:schemeClr val="tx1"/>
                </a:solidFill>
                <a:latin typeface="Arial" panose="020B0604020202020204" pitchFamily="34" charset="0"/>
                <a:cs typeface="Arial" panose="020B0604020202020204" pitchFamily="34" charset="0"/>
              </a:rPr>
              <a:t>ectors</a:t>
            </a:r>
            <a:endParaRPr lang="en-SG" sz="32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3996870" y="3438636"/>
                <a:ext cx="39786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sym typeface="Symbol"/>
                        </a:rPr>
                        <m:t>𝐛</m:t>
                      </m:r>
                    </m:oMath>
                  </m:oMathPara>
                </a14:m>
                <a:endParaRPr lang="en-SG" sz="2000" dirty="0">
                  <a:solidFill>
                    <a:schemeClr val="tx1"/>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3996870" y="3438636"/>
                <a:ext cx="397865" cy="40011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953155" y="2321936"/>
                <a:ext cx="3834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0" smtClean="0">
                          <a:solidFill>
                            <a:schemeClr val="tx1"/>
                          </a:solidFill>
                          <a:latin typeface="Cambria Math" panose="02040503050406030204" pitchFamily="18" charset="0"/>
                          <a:sym typeface="Symbol"/>
                        </a:rPr>
                        <m:t>𝐚</m:t>
                      </m:r>
                    </m:oMath>
                  </m:oMathPara>
                </a14:m>
                <a:endParaRPr lang="en-SG" sz="20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2953155" y="2321936"/>
                <a:ext cx="383438" cy="400110"/>
              </a:xfrm>
              <a:prstGeom prst="rect">
                <a:avLst/>
              </a:prstGeom>
              <a:blipFill>
                <a:blip r:embed="rId5"/>
                <a:stretch>
                  <a:fillRect/>
                </a:stretch>
              </a:blipFill>
            </p:spPr>
            <p:txBody>
              <a:bodyPr/>
              <a:lstStyle/>
              <a:p>
                <a:r>
                  <a:rPr lang="en-SG">
                    <a:noFill/>
                  </a:rPr>
                  <a:t> </a:t>
                </a:r>
              </a:p>
            </p:txBody>
          </p:sp>
        </mc:Fallback>
      </mc:AlternateContent>
      <p:grpSp>
        <p:nvGrpSpPr>
          <p:cNvPr id="11" name="Group 10"/>
          <p:cNvGrpSpPr/>
          <p:nvPr/>
        </p:nvGrpSpPr>
        <p:grpSpPr>
          <a:xfrm rot="10800000">
            <a:off x="3975557" y="1993437"/>
            <a:ext cx="3052623" cy="1474604"/>
            <a:chOff x="985032" y="1615034"/>
            <a:chExt cx="3052623" cy="1474604"/>
          </a:xfrm>
        </p:grpSpPr>
        <p:cxnSp>
          <p:nvCxnSpPr>
            <p:cNvPr id="12" name="Straight Connector 11"/>
            <p:cNvCxnSpPr/>
            <p:nvPr/>
          </p:nvCxnSpPr>
          <p:spPr>
            <a:xfrm flipV="1">
              <a:off x="985032" y="3077646"/>
              <a:ext cx="3052623" cy="1152"/>
            </a:xfrm>
            <a:prstGeom prst="line">
              <a:avLst/>
            </a:prstGeom>
            <a:ln w="57150">
              <a:solidFill>
                <a:srgbClr val="FF0000"/>
              </a:solidFill>
              <a:prstDash val="solid"/>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985035" y="1615034"/>
              <a:ext cx="1401950" cy="1474604"/>
            </a:xfrm>
            <a:prstGeom prst="straightConnector1">
              <a:avLst/>
            </a:prstGeom>
            <a:ln w="57150">
              <a:solidFill>
                <a:srgbClr val="0000FF"/>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807726" y="2007287"/>
            <a:ext cx="182384" cy="1474603"/>
            <a:chOff x="3807726" y="2007287"/>
            <a:chExt cx="182384" cy="1474603"/>
          </a:xfrm>
        </p:grpSpPr>
        <p:sp>
          <p:nvSpPr>
            <p:cNvPr id="22" name="Rectangle 21"/>
            <p:cNvSpPr/>
            <p:nvPr/>
          </p:nvSpPr>
          <p:spPr>
            <a:xfrm>
              <a:off x="3807726" y="3220546"/>
              <a:ext cx="180877" cy="23173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4" name="Straight Connector 13"/>
            <p:cNvCxnSpPr/>
            <p:nvPr/>
          </p:nvCxnSpPr>
          <p:spPr>
            <a:xfrm>
              <a:off x="3990110" y="2007287"/>
              <a:ext cx="0" cy="1474603"/>
            </a:xfrm>
            <a:prstGeom prst="line">
              <a:avLst/>
            </a:prstGeom>
            <a:ln>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17" name="Slide Number Placeholder 16"/>
          <p:cNvSpPr>
            <a:spLocks noGrp="1"/>
          </p:cNvSpPr>
          <p:nvPr>
            <p:ph type="sldNum" sz="quarter" idx="12"/>
          </p:nvPr>
        </p:nvSpPr>
        <p:spPr/>
        <p:txBody>
          <a:bodyPr/>
          <a:lstStyle/>
          <a:p>
            <a:fld id="{6767FADE-2612-3649-B495-F644A23F288B}" type="slidenum">
              <a:rPr lang="en-US" smtClean="0"/>
              <a:pPr/>
              <a:t>10</a:t>
            </a:fld>
            <a:endParaRPr lang="en-US" dirty="0"/>
          </a:p>
        </p:txBody>
      </p:sp>
      <p:grpSp>
        <p:nvGrpSpPr>
          <p:cNvPr id="21" name="Group 20"/>
          <p:cNvGrpSpPr/>
          <p:nvPr/>
        </p:nvGrpSpPr>
        <p:grpSpPr>
          <a:xfrm>
            <a:off x="2728575" y="3006843"/>
            <a:ext cx="701154" cy="790971"/>
            <a:chOff x="2728575" y="3006843"/>
            <a:chExt cx="701154" cy="790971"/>
          </a:xfrm>
        </p:grpSpPr>
        <p:sp>
          <p:nvSpPr>
            <p:cNvPr id="7" name="TextBox 6"/>
            <p:cNvSpPr txBox="1"/>
            <p:nvPr/>
          </p:nvSpPr>
          <p:spPr>
            <a:xfrm>
              <a:off x="3112013" y="3006843"/>
              <a:ext cx="317716" cy="400110"/>
            </a:xfrm>
            <a:prstGeom prst="rect">
              <a:avLst/>
            </a:prstGeom>
            <a:noFill/>
          </p:spPr>
          <p:txBody>
            <a:bodyPr wrap="none" rtlCol="0">
              <a:spAutoFit/>
            </a:bodyPr>
            <a:lstStyle/>
            <a:p>
              <a:r>
                <a:rPr lang="en-SG" sz="2000" i="1" dirty="0" smtClean="0">
                  <a:solidFill>
                    <a:prstClr val="black"/>
                  </a:solidFill>
                  <a:sym typeface="Symbol"/>
                </a:rPr>
                <a:t></a:t>
              </a:r>
              <a:endParaRPr lang="en-SG" sz="2000" i="1" dirty="0">
                <a:solidFill>
                  <a:prstClr val="black"/>
                </a:solidFill>
              </a:endParaRPr>
            </a:p>
          </p:txBody>
        </p:sp>
        <p:sp>
          <p:nvSpPr>
            <p:cNvPr id="20" name="Arc 19"/>
            <p:cNvSpPr/>
            <p:nvPr/>
          </p:nvSpPr>
          <p:spPr>
            <a:xfrm>
              <a:off x="2728575" y="3165966"/>
              <a:ext cx="383438" cy="631848"/>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8" name="Group 7"/>
          <p:cNvGrpSpPr/>
          <p:nvPr/>
        </p:nvGrpSpPr>
        <p:grpSpPr>
          <a:xfrm>
            <a:off x="2588157" y="2007287"/>
            <a:ext cx="3052623" cy="1474604"/>
            <a:chOff x="985032" y="1615034"/>
            <a:chExt cx="3052623" cy="1474604"/>
          </a:xfrm>
        </p:grpSpPr>
        <p:cxnSp>
          <p:nvCxnSpPr>
            <p:cNvPr id="9" name="Straight Connector 8"/>
            <p:cNvCxnSpPr/>
            <p:nvPr/>
          </p:nvCxnSpPr>
          <p:spPr>
            <a:xfrm flipV="1">
              <a:off x="985032" y="3077646"/>
              <a:ext cx="3052623" cy="1152"/>
            </a:xfrm>
            <a:prstGeom prst="line">
              <a:avLst/>
            </a:prstGeom>
            <a:ln w="57150">
              <a:solidFill>
                <a:srgbClr val="FF0000"/>
              </a:solidFill>
              <a:prstDash val="soli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985035" y="1615034"/>
              <a:ext cx="1401950" cy="1474604"/>
            </a:xfrm>
            <a:prstGeom prst="straightConnector1">
              <a:avLst/>
            </a:prstGeom>
            <a:ln w="57150">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grpSp>
      <p:graphicFrame>
        <p:nvGraphicFramePr>
          <p:cNvPr id="3" name="Object 2"/>
          <p:cNvGraphicFramePr>
            <a:graphicFrameLocks noChangeAspect="1"/>
          </p:cNvGraphicFramePr>
          <p:nvPr>
            <p:extLst>
              <p:ext uri="{D42A27DB-BD31-4B8C-83A1-F6EECF244321}">
                <p14:modId xmlns:p14="http://schemas.microsoft.com/office/powerpoint/2010/main" val="1614151624"/>
              </p:ext>
            </p:extLst>
          </p:nvPr>
        </p:nvGraphicFramePr>
        <p:xfrm>
          <a:off x="4114468" y="2466249"/>
          <a:ext cx="1561420" cy="567789"/>
        </p:xfrm>
        <a:graphic>
          <a:graphicData uri="http://schemas.openxmlformats.org/presentationml/2006/ole">
            <mc:AlternateContent xmlns:mc="http://schemas.openxmlformats.org/markup-compatibility/2006">
              <mc:Choice xmlns:v="urn:schemas-microsoft-com:vml" Requires="v">
                <p:oleObj spid="_x0000_s37892" name="Equation" r:id="rId6" imgW="698400" imgH="253800" progId="Equation.3">
                  <p:embed/>
                </p:oleObj>
              </mc:Choice>
              <mc:Fallback>
                <p:oleObj name="Equation" r:id="rId6" imgW="698400" imgH="253800" progId="Equation.3">
                  <p:embed/>
                  <p:pic>
                    <p:nvPicPr>
                      <p:cNvPr id="0" name=""/>
                      <p:cNvPicPr/>
                      <p:nvPr/>
                    </p:nvPicPr>
                    <p:blipFill>
                      <a:blip r:embed="rId7"/>
                      <a:stretch>
                        <a:fillRect/>
                      </a:stretch>
                    </p:blipFill>
                    <p:spPr>
                      <a:xfrm>
                        <a:off x="4114468" y="2466249"/>
                        <a:ext cx="1561420" cy="567789"/>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115681397"/>
              </p:ext>
            </p:extLst>
          </p:nvPr>
        </p:nvGraphicFramePr>
        <p:xfrm>
          <a:off x="4092502" y="4312285"/>
          <a:ext cx="1207629" cy="514680"/>
        </p:xfrm>
        <a:graphic>
          <a:graphicData uri="http://schemas.openxmlformats.org/presentationml/2006/ole">
            <mc:AlternateContent xmlns:mc="http://schemas.openxmlformats.org/markup-compatibility/2006">
              <mc:Choice xmlns:v="urn:schemas-microsoft-com:vml" Requires="v">
                <p:oleObj spid="_x0000_s37893" name="Equation" r:id="rId8" imgW="596880" imgH="253800" progId="Equation.3">
                  <p:embed/>
                </p:oleObj>
              </mc:Choice>
              <mc:Fallback>
                <p:oleObj name="Equation" r:id="rId8" imgW="596880" imgH="253800" progId="Equation.3">
                  <p:embed/>
                  <p:pic>
                    <p:nvPicPr>
                      <p:cNvPr id="0" name=""/>
                      <p:cNvPicPr/>
                      <p:nvPr/>
                    </p:nvPicPr>
                    <p:blipFill>
                      <a:blip r:embed="rId9"/>
                      <a:stretch>
                        <a:fillRect/>
                      </a:stretch>
                    </p:blipFill>
                    <p:spPr>
                      <a:xfrm>
                        <a:off x="4092502" y="4312285"/>
                        <a:ext cx="1207629" cy="514680"/>
                      </a:xfrm>
                      <a:prstGeom prst="rect">
                        <a:avLst/>
                      </a:prstGeom>
                    </p:spPr>
                  </p:pic>
                </p:oleObj>
              </mc:Fallback>
            </mc:AlternateContent>
          </a:graphicData>
        </a:graphic>
      </p:graphicFrame>
    </p:spTree>
    <p:extLst>
      <p:ext uri="{BB962C8B-B14F-4D97-AF65-F5344CB8AC3E}">
        <p14:creationId xmlns:p14="http://schemas.microsoft.com/office/powerpoint/2010/main" val="3136245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67490" y="933142"/>
            <a:ext cx="8450980" cy="6001643"/>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endParaRPr lang="en-SG" sz="2000" dirty="0" smtClean="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r>
              <a:rPr lang="en-US" sz="2400" dirty="0" smtClean="0">
                <a:latin typeface="Arial" panose="020B0604020202020204" pitchFamily="34" charset="0"/>
                <a:cs typeface="Arial" panose="020B0604020202020204" pitchFamily="34" charset="0"/>
              </a:rPr>
              <a:t>	</a:t>
            </a:r>
            <a:endParaRPr lang="en-US" sz="2400" b="1"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69312" y="217345"/>
            <a:ext cx="7920000" cy="648000"/>
          </a:xfrm>
        </p:spPr>
        <p:txBody>
          <a:bodyPr>
            <a:normAutofit/>
          </a:bodyPr>
          <a:lstStyle/>
          <a:p>
            <a:r>
              <a:rPr lang="en-SG" sz="3200" dirty="0" smtClean="0">
                <a:solidFill>
                  <a:schemeClr val="tx1"/>
                </a:solidFill>
                <a:latin typeface="Arial" panose="020B0604020202020204" pitchFamily="34" charset="0"/>
                <a:cs typeface="Arial" panose="020B0604020202020204" pitchFamily="34" charset="0"/>
              </a:rPr>
              <a:t>Area </a:t>
            </a:r>
            <a:r>
              <a:rPr lang="en-SG" sz="3200" dirty="0">
                <a:solidFill>
                  <a:schemeClr val="tx1"/>
                </a:solidFill>
                <a:latin typeface="Arial" panose="020B0604020202020204" pitchFamily="34" charset="0"/>
                <a:cs typeface="Arial" panose="020B0604020202020204" pitchFamily="34" charset="0"/>
              </a:rPr>
              <a:t>of Parallelogram</a:t>
            </a:r>
          </a:p>
        </p:txBody>
      </p:sp>
      <p:sp>
        <p:nvSpPr>
          <p:cNvPr id="4" name="Content Placeholder 3"/>
          <p:cNvSpPr>
            <a:spLocks noGrp="1"/>
          </p:cNvSpPr>
          <p:nvPr>
            <p:ph sz="quarter" idx="13"/>
          </p:nvPr>
        </p:nvSpPr>
        <p:spPr>
          <a:xfrm>
            <a:off x="494470" y="933143"/>
            <a:ext cx="8424000" cy="5826500"/>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Find </a:t>
            </a:r>
            <a:r>
              <a:rPr lang="en-US" dirty="0">
                <a:latin typeface="Arial" panose="020B0604020202020204" pitchFamily="34" charset="0"/>
                <a:cs typeface="Arial" panose="020B0604020202020204" pitchFamily="34" charset="0"/>
              </a:rPr>
              <a:t>the area of the parallelogram with </a:t>
            </a:r>
            <a:r>
              <a:rPr lang="en-US" dirty="0" smtClean="0">
                <a:latin typeface="Arial" panose="020B0604020202020204" pitchFamily="34" charset="0"/>
                <a:cs typeface="Arial" panose="020B0604020202020204" pitchFamily="34" charset="0"/>
              </a:rPr>
              <a:t>vertices </a:t>
            </a:r>
            <a:r>
              <a:rPr lang="en-US" i="1" dirty="0" smtClean="0">
                <a:latin typeface="Times New Roman" panose="02020603050405020304" pitchFamily="18" charset="0"/>
                <a:cs typeface="Times New Roman" panose="02020603050405020304" pitchFamily="18" charset="0"/>
              </a:rPr>
              <a:t>P</a:t>
            </a:r>
            <a:r>
              <a:rPr lang="en-US" dirty="0" smtClean="0">
                <a:latin typeface="Arial" panose="020B0604020202020204" pitchFamily="34" charset="0"/>
                <a:cs typeface="Arial" panose="020B0604020202020204" pitchFamily="34" charset="0"/>
              </a:rPr>
              <a:t>(1, 0, 2), </a:t>
            </a:r>
            <a:r>
              <a:rPr lang="en-US" i="1" dirty="0" smtClean="0">
                <a:latin typeface="Times New Roman" panose="02020603050405020304" pitchFamily="18" charset="0"/>
                <a:cs typeface="Times New Roman" panose="02020603050405020304" pitchFamily="18" charset="0"/>
              </a:rPr>
              <a:t>Q</a:t>
            </a:r>
            <a:r>
              <a:rPr lang="en-US" dirty="0" smtClean="0">
                <a:latin typeface="Arial" panose="020B0604020202020204" pitchFamily="34" charset="0"/>
                <a:cs typeface="Arial" panose="020B0604020202020204" pitchFamily="34" charset="0"/>
              </a:rPr>
              <a:t>(2, 2, 2) and </a:t>
            </a:r>
            <a:r>
              <a:rPr lang="en-US" i="1" dirty="0" smtClean="0">
                <a:latin typeface="Times New Roman" panose="02020603050405020304" pitchFamily="18" charset="0"/>
                <a:cs typeface="Times New Roman" panose="02020603050405020304" pitchFamily="18" charset="0"/>
              </a:rPr>
              <a:t>R</a:t>
            </a:r>
            <a:r>
              <a:rPr lang="en-US" dirty="0" smtClean="0">
                <a:latin typeface="Arial" panose="020B0604020202020204" pitchFamily="34" charset="0"/>
                <a:cs typeface="Arial" panose="020B0604020202020204" pitchFamily="34" charset="0"/>
              </a:rPr>
              <a:t>(1, 0, 3) with sides </a:t>
            </a:r>
            <a:r>
              <a:rPr lang="en-US" i="1" dirty="0" smtClean="0">
                <a:latin typeface="Times New Roman" panose="02020603050405020304" pitchFamily="18" charset="0"/>
                <a:cs typeface="Times New Roman" panose="02020603050405020304" pitchFamily="18" charset="0"/>
              </a:rPr>
              <a:t>PQ</a:t>
            </a:r>
            <a:r>
              <a:rPr lang="en-US" dirty="0" smtClean="0">
                <a:latin typeface="Arial" panose="020B0604020202020204" pitchFamily="34" charset="0"/>
                <a:cs typeface="Arial" panose="020B0604020202020204" pitchFamily="34" charset="0"/>
              </a:rPr>
              <a:t> and </a:t>
            </a:r>
            <a:r>
              <a:rPr lang="en-US" i="1" dirty="0" smtClean="0">
                <a:latin typeface="Times New Roman" panose="02020603050405020304" pitchFamily="18" charset="0"/>
                <a:cs typeface="Times New Roman" panose="02020603050405020304" pitchFamily="18" charset="0"/>
              </a:rPr>
              <a:t>PR</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en-US" sz="700" dirty="0">
              <a:latin typeface="Arial" panose="020B0604020202020204" pitchFamily="34" charset="0"/>
              <a:cs typeface="Arial" panose="020B0604020202020204" pitchFamily="34" charset="0"/>
            </a:endParaRPr>
          </a:p>
          <a:p>
            <a:pPr>
              <a:buNone/>
            </a:pPr>
            <a:endParaRPr lang="en-US" dirty="0" smtClean="0">
              <a:solidFill>
                <a:srgbClr val="0033CC"/>
              </a:solidFill>
              <a:latin typeface="Arial" panose="020B0604020202020204" pitchFamily="34" charset="0"/>
              <a:cs typeface="Arial" panose="020B0604020202020204" pitchFamily="34" charset="0"/>
            </a:endParaRPr>
          </a:p>
          <a:p>
            <a:pPr>
              <a:buNone/>
            </a:pPr>
            <a:endParaRPr lang="en-US" dirty="0" smtClean="0">
              <a:solidFill>
                <a:srgbClr val="0033CC"/>
              </a:solidFill>
              <a:latin typeface="Arial" panose="020B0604020202020204" pitchFamily="34" charset="0"/>
              <a:cs typeface="Arial" panose="020B0604020202020204" pitchFamily="34" charset="0"/>
            </a:endParaRPr>
          </a:p>
          <a:p>
            <a:pPr>
              <a:buNone/>
            </a:pPr>
            <a:endParaRPr lang="en-US" dirty="0">
              <a:solidFill>
                <a:srgbClr val="0033CC"/>
              </a:solidFill>
              <a:latin typeface="Arial" panose="020B0604020202020204" pitchFamily="34" charset="0"/>
              <a:cs typeface="Arial" panose="020B0604020202020204" pitchFamily="34" charset="0"/>
            </a:endParaRPr>
          </a:p>
          <a:p>
            <a:pPr>
              <a:buNone/>
            </a:pPr>
            <a:endParaRPr lang="en-US" dirty="0" smtClean="0">
              <a:solidFill>
                <a:srgbClr val="0033CC"/>
              </a:solidFill>
              <a:latin typeface="Arial" panose="020B0604020202020204" pitchFamily="34" charset="0"/>
              <a:cs typeface="Arial" panose="020B0604020202020204" pitchFamily="34" charset="0"/>
            </a:endParaRPr>
          </a:p>
          <a:p>
            <a:pPr>
              <a:buNone/>
            </a:pPr>
            <a:endParaRPr lang="en-US" dirty="0">
              <a:solidFill>
                <a:srgbClr val="0033CC"/>
              </a:solidFill>
              <a:latin typeface="Arial" panose="020B0604020202020204" pitchFamily="34" charset="0"/>
              <a:cs typeface="Arial" panose="020B0604020202020204" pitchFamily="34" charset="0"/>
            </a:endParaRPr>
          </a:p>
          <a:p>
            <a:pPr>
              <a:buNone/>
            </a:pPr>
            <a:endParaRPr lang="en-US" dirty="0" smtClean="0">
              <a:solidFill>
                <a:srgbClr val="0033CC"/>
              </a:solidFill>
              <a:latin typeface="Arial" panose="020B0604020202020204" pitchFamily="34" charset="0"/>
              <a:cs typeface="Arial" panose="020B0604020202020204" pitchFamily="34" charset="0"/>
            </a:endParaRPr>
          </a:p>
          <a:p>
            <a:pPr>
              <a:buNone/>
            </a:pPr>
            <a:endParaRPr lang="en-US" dirty="0">
              <a:solidFill>
                <a:srgbClr val="0033CC"/>
              </a:solidFill>
              <a:latin typeface="Arial" panose="020B0604020202020204" pitchFamily="34" charset="0"/>
              <a:cs typeface="Arial" panose="020B0604020202020204" pitchFamily="34" charset="0"/>
            </a:endParaRPr>
          </a:p>
          <a:p>
            <a:pPr>
              <a:buNone/>
            </a:pPr>
            <a:endParaRPr lang="en-US" dirty="0" smtClean="0">
              <a:solidFill>
                <a:srgbClr val="0033CC"/>
              </a:solidFill>
              <a:latin typeface="Arial" panose="020B0604020202020204" pitchFamily="34" charset="0"/>
              <a:cs typeface="Arial" panose="020B0604020202020204" pitchFamily="34" charset="0"/>
            </a:endParaRPr>
          </a:p>
          <a:p>
            <a:pPr>
              <a:buNone/>
            </a:pPr>
            <a:endParaRPr lang="en-US" dirty="0">
              <a:solidFill>
                <a:srgbClr val="0033CC"/>
              </a:solidFill>
              <a:latin typeface="Arial" panose="020B0604020202020204" pitchFamily="34" charset="0"/>
              <a:cs typeface="Arial" panose="020B0604020202020204" pitchFamily="34" charset="0"/>
            </a:endParaRPr>
          </a:p>
          <a:p>
            <a:pPr>
              <a:buNone/>
            </a:pPr>
            <a:endParaRPr lang="en-US" dirty="0">
              <a:solidFill>
                <a:srgbClr val="0033CC"/>
              </a:solidFill>
              <a:latin typeface="Arial" panose="020B0604020202020204" pitchFamily="34" charset="0"/>
              <a:cs typeface="Arial" panose="020B0604020202020204" pitchFamily="34" charset="0"/>
            </a:endParaRPr>
          </a:p>
          <a:p>
            <a:pPr>
              <a:buNone/>
            </a:pPr>
            <a:r>
              <a:rPr lang="en-US" dirty="0" smtClean="0">
                <a:solidFill>
                  <a:srgbClr val="0033CC"/>
                </a:solidFill>
                <a:latin typeface="Arial" panose="020B0604020202020204" pitchFamily="34" charset="0"/>
                <a:cs typeface="Arial" panose="020B0604020202020204" pitchFamily="34" charset="0"/>
              </a:rPr>
              <a:t>	Area </a:t>
            </a:r>
            <a:r>
              <a:rPr lang="en-US" dirty="0">
                <a:solidFill>
                  <a:srgbClr val="0033CC"/>
                </a:solidFill>
                <a:latin typeface="Arial" panose="020B0604020202020204" pitchFamily="34" charset="0"/>
                <a:cs typeface="Arial" panose="020B0604020202020204" pitchFamily="34" charset="0"/>
              </a:rPr>
              <a:t>of parallelogram = 2.24 units</a:t>
            </a:r>
            <a:r>
              <a:rPr lang="en-US" baseline="30000" dirty="0">
                <a:solidFill>
                  <a:srgbClr val="0033CC"/>
                </a:solidFill>
                <a:latin typeface="Arial" panose="020B0604020202020204" pitchFamily="34" charset="0"/>
                <a:cs typeface="Arial" panose="020B0604020202020204" pitchFamily="34" charset="0"/>
              </a:rPr>
              <a:t>2</a:t>
            </a:r>
            <a:endParaRPr lang="en-SG" dirty="0">
              <a:solidFill>
                <a:srgbClr val="0033CC"/>
              </a:solidFill>
              <a:latin typeface="Arial" panose="020B0604020202020204" pitchFamily="34" charset="0"/>
              <a:cs typeface="Arial" panose="020B0604020202020204" pitchFamily="34" charset="0"/>
            </a:endParaRPr>
          </a:p>
        </p:txBody>
      </p:sp>
      <p:sp>
        <p:nvSpPr>
          <p:cNvPr id="5" name="Parallelogram 4"/>
          <p:cNvSpPr/>
          <p:nvPr/>
        </p:nvSpPr>
        <p:spPr>
          <a:xfrm>
            <a:off x="6315492" y="4138120"/>
            <a:ext cx="2227897" cy="1163781"/>
          </a:xfrm>
          <a:prstGeom prst="parallelogram">
            <a:avLst>
              <a:gd name="adj" fmla="val 30952"/>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6" name="Straight Arrow Connector 5"/>
          <p:cNvCxnSpPr/>
          <p:nvPr/>
        </p:nvCxnSpPr>
        <p:spPr>
          <a:xfrm flipV="1">
            <a:off x="6315492" y="4138120"/>
            <a:ext cx="357533" cy="11637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315492" y="5301901"/>
            <a:ext cx="1909243" cy="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091135" y="5301901"/>
                <a:ext cx="403123" cy="36933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SG" i="1">
                          <a:latin typeface="Cambria Math"/>
                        </a:rPr>
                        <m:t>𝑃</m:t>
                      </m:r>
                    </m:oMath>
                  </m:oMathPara>
                </a14:m>
                <a:endParaRPr lang="en-SG" i="1" dirty="0">
                  <a:latin typeface="Arial" pitchFamily="34" charset="0"/>
                  <a:cs typeface="Arial"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091135" y="5301901"/>
                <a:ext cx="403123" cy="369332"/>
              </a:xfrm>
              <a:prstGeom prst="rect">
                <a:avLst/>
              </a:prstGeom>
              <a:blipFill rotWithShape="1">
                <a:blip r:embed="rId3"/>
                <a:stretch>
                  <a:fillRect/>
                </a:stretch>
              </a:blipFill>
              <a:effectLst/>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74150" y="3824214"/>
                <a:ext cx="403123" cy="36933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SG" i="1">
                          <a:latin typeface="Cambria Math"/>
                        </a:rPr>
                        <m:t>𝑅</m:t>
                      </m:r>
                    </m:oMath>
                  </m:oMathPara>
                </a14:m>
                <a:endParaRPr lang="en-SG" i="1" dirty="0">
                  <a:latin typeface="Arial" pitchFamily="34" charset="0"/>
                  <a:cs typeface="Arial"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474150" y="3824214"/>
                <a:ext cx="403123" cy="369332"/>
              </a:xfrm>
              <a:prstGeom prst="rect">
                <a:avLst/>
              </a:prstGeom>
              <a:blipFill rotWithShape="1">
                <a:blip r:embed="rId4"/>
                <a:stretch>
                  <a:fillRect/>
                </a:stretch>
              </a:blipFill>
              <a:effectLst/>
            </p:spPr>
            <p:txBody>
              <a:bodyPr/>
              <a:lstStyle/>
              <a:p>
                <a:r>
                  <a:rPr lang="en-SG">
                    <a:noFill/>
                  </a:rPr>
                  <a:t> </a:t>
                </a:r>
              </a:p>
            </p:txBody>
          </p:sp>
        </mc:Fallback>
      </mc:AlternateContent>
      <p:sp>
        <p:nvSpPr>
          <p:cNvPr id="10" name="TextBox 9"/>
          <p:cNvSpPr txBox="1"/>
          <p:nvPr/>
        </p:nvSpPr>
        <p:spPr>
          <a:xfrm>
            <a:off x="8086189" y="5278748"/>
            <a:ext cx="403123" cy="369332"/>
          </a:xfrm>
          <a:prstGeom prst="rect">
            <a:avLst/>
          </a:prstGeom>
          <a:noFill/>
          <a:effectLst/>
        </p:spPr>
        <p:txBody>
          <a:bodyPr wrap="square" rtlCol="0">
            <a:spAutoFit/>
          </a:bodyPr>
          <a:lstStyle/>
          <a:p>
            <a:r>
              <a:rPr lang="en-US" i="1" dirty="0"/>
              <a:t> Q</a:t>
            </a:r>
            <a:endParaRPr lang="en-SG" i="1" dirty="0">
              <a:latin typeface="Arial" pitchFamily="34" charset="0"/>
              <a:cs typeface="Arial" pitchFamily="34" charset="0"/>
            </a:endParaRPr>
          </a:p>
        </p:txBody>
      </p:sp>
      <p:sp>
        <p:nvSpPr>
          <p:cNvPr id="11" name="Slide Number Placeholder 10"/>
          <p:cNvSpPr>
            <a:spLocks noGrp="1"/>
          </p:cNvSpPr>
          <p:nvPr>
            <p:ph type="sldNum" sz="quarter" idx="12"/>
          </p:nvPr>
        </p:nvSpPr>
        <p:spPr>
          <a:xfrm>
            <a:off x="8510442" y="6547586"/>
            <a:ext cx="536016" cy="365125"/>
          </a:xfrm>
        </p:spPr>
        <p:txBody>
          <a:bodyPr/>
          <a:lstStyle/>
          <a:p>
            <a:fld id="{6767FADE-2612-3649-B495-F644A23F288B}" type="slidenum">
              <a:rPr lang="en-US" smtClean="0"/>
              <a:pPr/>
              <a:t>11</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016722143"/>
              </p:ext>
            </p:extLst>
          </p:nvPr>
        </p:nvGraphicFramePr>
        <p:xfrm>
          <a:off x="884939" y="2930058"/>
          <a:ext cx="2097504" cy="1097759"/>
        </p:xfrm>
        <a:graphic>
          <a:graphicData uri="http://schemas.openxmlformats.org/presentationml/2006/ole">
            <mc:AlternateContent xmlns:mc="http://schemas.openxmlformats.org/markup-compatibility/2006">
              <mc:Choice xmlns:v="urn:schemas-microsoft-com:vml" Requires="v">
                <p:oleObj spid="_x0000_s38918" name="Equation" r:id="rId5" imgW="1358640" imgH="711000" progId="Equation.3">
                  <p:embed/>
                </p:oleObj>
              </mc:Choice>
              <mc:Fallback>
                <p:oleObj name="Equation" r:id="rId5" imgW="1358640" imgH="711000" progId="Equation.3">
                  <p:embed/>
                  <p:pic>
                    <p:nvPicPr>
                      <p:cNvPr id="0" name=""/>
                      <p:cNvPicPr/>
                      <p:nvPr/>
                    </p:nvPicPr>
                    <p:blipFill>
                      <a:blip r:embed="rId6"/>
                      <a:stretch>
                        <a:fillRect/>
                      </a:stretch>
                    </p:blipFill>
                    <p:spPr>
                      <a:xfrm>
                        <a:off x="884939" y="2930058"/>
                        <a:ext cx="2097504" cy="1097759"/>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18047380"/>
              </p:ext>
            </p:extLst>
          </p:nvPr>
        </p:nvGraphicFramePr>
        <p:xfrm>
          <a:off x="3510482" y="2930854"/>
          <a:ext cx="2076450" cy="1096963"/>
        </p:xfrm>
        <a:graphic>
          <a:graphicData uri="http://schemas.openxmlformats.org/presentationml/2006/ole">
            <mc:AlternateContent xmlns:mc="http://schemas.openxmlformats.org/markup-compatibility/2006">
              <mc:Choice xmlns:v="urn:schemas-microsoft-com:vml" Requires="v">
                <p:oleObj spid="_x0000_s38919" name="Equation" r:id="rId7" imgW="1346040" imgH="711000" progId="Equation.3">
                  <p:embed/>
                </p:oleObj>
              </mc:Choice>
              <mc:Fallback>
                <p:oleObj name="Equation" r:id="rId7" imgW="1346040" imgH="711000" progId="Equation.3">
                  <p:embed/>
                  <p:pic>
                    <p:nvPicPr>
                      <p:cNvPr id="0" name=""/>
                      <p:cNvPicPr/>
                      <p:nvPr/>
                    </p:nvPicPr>
                    <p:blipFill>
                      <a:blip r:embed="rId8"/>
                      <a:stretch>
                        <a:fillRect/>
                      </a:stretch>
                    </p:blipFill>
                    <p:spPr>
                      <a:xfrm>
                        <a:off x="3510482" y="2930854"/>
                        <a:ext cx="2076450" cy="1096963"/>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977180757"/>
              </p:ext>
            </p:extLst>
          </p:nvPr>
        </p:nvGraphicFramePr>
        <p:xfrm>
          <a:off x="884939" y="4285991"/>
          <a:ext cx="2705100" cy="1096962"/>
        </p:xfrm>
        <a:graphic>
          <a:graphicData uri="http://schemas.openxmlformats.org/presentationml/2006/ole">
            <mc:AlternateContent xmlns:mc="http://schemas.openxmlformats.org/markup-compatibility/2006">
              <mc:Choice xmlns:v="urn:schemas-microsoft-com:vml" Requires="v">
                <p:oleObj spid="_x0000_s38920" name="Equation" r:id="rId9" imgW="1752480" imgH="711000" progId="Equation.3">
                  <p:embed/>
                </p:oleObj>
              </mc:Choice>
              <mc:Fallback>
                <p:oleObj name="Equation" r:id="rId9" imgW="1752480" imgH="711000" progId="Equation.3">
                  <p:embed/>
                  <p:pic>
                    <p:nvPicPr>
                      <p:cNvPr id="0" name=""/>
                      <p:cNvPicPr/>
                      <p:nvPr/>
                    </p:nvPicPr>
                    <p:blipFill>
                      <a:blip r:embed="rId10"/>
                      <a:stretch>
                        <a:fillRect/>
                      </a:stretch>
                    </p:blipFill>
                    <p:spPr>
                      <a:xfrm>
                        <a:off x="884939" y="4285991"/>
                        <a:ext cx="2705100" cy="1096962"/>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85248108"/>
              </p:ext>
            </p:extLst>
          </p:nvPr>
        </p:nvGraphicFramePr>
        <p:xfrm>
          <a:off x="884939" y="5651241"/>
          <a:ext cx="3392488" cy="509588"/>
        </p:xfrm>
        <a:graphic>
          <a:graphicData uri="http://schemas.openxmlformats.org/presentationml/2006/ole">
            <mc:AlternateContent xmlns:mc="http://schemas.openxmlformats.org/markup-compatibility/2006">
              <mc:Choice xmlns:v="urn:schemas-microsoft-com:vml" Requires="v">
                <p:oleObj spid="_x0000_s38921" name="Equation" r:id="rId11" imgW="2197080" imgH="330120" progId="Equation.3">
                  <p:embed/>
                </p:oleObj>
              </mc:Choice>
              <mc:Fallback>
                <p:oleObj name="Equation" r:id="rId11" imgW="2197080" imgH="330120" progId="Equation.3">
                  <p:embed/>
                  <p:pic>
                    <p:nvPicPr>
                      <p:cNvPr id="0" name=""/>
                      <p:cNvPicPr/>
                      <p:nvPr/>
                    </p:nvPicPr>
                    <p:blipFill>
                      <a:blip r:embed="rId12"/>
                      <a:stretch>
                        <a:fillRect/>
                      </a:stretch>
                    </p:blipFill>
                    <p:spPr>
                      <a:xfrm>
                        <a:off x="884939" y="5651241"/>
                        <a:ext cx="3392488" cy="509588"/>
                      </a:xfrm>
                      <a:prstGeom prst="rect">
                        <a:avLst/>
                      </a:prstGeom>
                    </p:spPr>
                  </p:pic>
                </p:oleObj>
              </mc:Fallback>
            </mc:AlternateContent>
          </a:graphicData>
        </a:graphic>
      </p:graphicFrame>
    </p:spTree>
    <p:extLst>
      <p:ext uri="{BB962C8B-B14F-4D97-AF65-F5344CB8AC3E}">
        <p14:creationId xmlns:p14="http://schemas.microsoft.com/office/powerpoint/2010/main" val="28781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7800" y="266980"/>
            <a:ext cx="7920000" cy="648000"/>
          </a:xfrm>
          <a:prstGeom prst="rect">
            <a:avLst/>
          </a:prstGeom>
        </p:spPr>
        <p:txBody>
          <a:bodyPr/>
          <a:lstStyle/>
          <a:p>
            <a:r>
              <a:rPr lang="en-US" sz="3200" dirty="0">
                <a:solidFill>
                  <a:schemeClr val="tx1"/>
                </a:solidFill>
                <a:latin typeface="Arial" panose="020B0604020202020204" pitchFamily="34" charset="0"/>
                <a:cs typeface="Arial" panose="020B0604020202020204" pitchFamily="34" charset="0"/>
              </a:rPr>
              <a:t>(Kahoot.IT) Think-Pair-Share</a:t>
            </a:r>
            <a:endParaRPr lang="en-SG" sz="3200" dirty="0">
              <a:solidFill>
                <a:schemeClr val="tx1"/>
              </a:solidFill>
              <a:latin typeface="Arial" panose="020B0604020202020204" pitchFamily="34" charset="0"/>
              <a:cs typeface="Arial" panose="020B0604020202020204"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7024203" y="268714"/>
            <a:ext cx="885825" cy="606751"/>
          </a:xfrm>
          <a:prstGeom prst="rect">
            <a:avLst/>
          </a:prstGeom>
          <a:noFill/>
          <a:ln>
            <a:noFill/>
          </a:ln>
        </p:spPr>
      </p:pic>
      <p:sp>
        <p:nvSpPr>
          <p:cNvPr id="5" name="Content Placeholder 4"/>
          <p:cNvSpPr>
            <a:spLocks noGrp="1"/>
          </p:cNvSpPr>
          <p:nvPr>
            <p:ph sz="quarter" idx="13"/>
          </p:nvPr>
        </p:nvSpPr>
        <p:spPr>
          <a:xfrm>
            <a:off x="537800" y="908490"/>
            <a:ext cx="8551988" cy="5513705"/>
          </a:xfrm>
        </p:spPr>
        <p:txBody>
          <a:bodyPr/>
          <a:lstStyle/>
          <a:p>
            <a:pPr marL="0" indent="0">
              <a:buNone/>
            </a:pPr>
            <a:r>
              <a:rPr lang="en-US" dirty="0" smtClean="0">
                <a:latin typeface="Arial" panose="020B0604020202020204" pitchFamily="34" charset="0"/>
                <a:cs typeface="Arial" panose="020B0604020202020204" pitchFamily="34" charset="0"/>
              </a:rPr>
              <a:t>Find the area of the triangle with vertices </a:t>
            </a:r>
            <a:r>
              <a:rPr lang="en-US" i="1" dirty="0" smtClean="0">
                <a:latin typeface="Times New Roman" panose="02020603050405020304" pitchFamily="18" charset="0"/>
                <a:cs typeface="Times New Roman" panose="02020603050405020304" pitchFamily="18" charset="0"/>
              </a:rPr>
              <a:t>P</a:t>
            </a:r>
            <a:r>
              <a:rPr lang="en-US" dirty="0" smtClean="0">
                <a:latin typeface="Arial" panose="020B0604020202020204" pitchFamily="34" charset="0"/>
                <a:cs typeface="Arial" panose="020B0604020202020204" pitchFamily="34" charset="0"/>
              </a:rPr>
              <a:t>(0, </a:t>
            </a:r>
            <a:r>
              <a:rPr lang="en-US" dirty="0">
                <a:latin typeface="Arial" panose="020B0604020202020204" pitchFamily="34" charset="0"/>
                <a:cs typeface="Arial" panose="020B0604020202020204" pitchFamily="34" charset="0"/>
              </a:rPr>
              <a:t>0, </a:t>
            </a:r>
            <a:r>
              <a:rPr lang="en-US" dirty="0" smtClean="0">
                <a:latin typeface="Arial" panose="020B0604020202020204" pitchFamily="34" charset="0"/>
                <a:cs typeface="Arial" panose="020B0604020202020204" pitchFamily="34" charset="0"/>
              </a:rPr>
              <a:t>0), </a:t>
            </a:r>
            <a:r>
              <a:rPr lang="en-US" i="1" dirty="0" smtClean="0">
                <a:latin typeface="Times New Roman" panose="02020603050405020304" pitchFamily="18" charset="0"/>
                <a:cs typeface="Times New Roman" panose="02020603050405020304" pitchFamily="18" charset="0"/>
              </a:rPr>
              <a:t>Q</a:t>
            </a:r>
            <a:r>
              <a:rPr lang="en-US" dirty="0" smtClean="0">
                <a:latin typeface="Arial" panose="020B0604020202020204" pitchFamily="34" charset="0"/>
                <a:cs typeface="Arial" panose="020B0604020202020204" pitchFamily="34" charset="0"/>
              </a:rPr>
              <a:t>(1, 2, 1)</a:t>
            </a:r>
          </a:p>
          <a:p>
            <a:pPr marL="0" indent="0">
              <a:buNone/>
            </a:pPr>
            <a:r>
              <a:rPr lang="en-US" dirty="0" smtClean="0">
                <a:latin typeface="Arial" panose="020B0604020202020204" pitchFamily="34" charset="0"/>
                <a:cs typeface="Arial" panose="020B0604020202020204" pitchFamily="34" charset="0"/>
              </a:rPr>
              <a:t>and </a:t>
            </a:r>
            <a:r>
              <a:rPr lang="en-US" i="1" dirty="0">
                <a:latin typeface="Times New Roman" panose="02020603050405020304" pitchFamily="18" charset="0"/>
                <a:cs typeface="Times New Roman" panose="02020603050405020304" pitchFamily="18" charset="0"/>
              </a:rPr>
              <a:t>R</a:t>
            </a:r>
            <a:r>
              <a:rPr lang="en-US" dirty="0">
                <a:latin typeface="Arial" panose="020B0604020202020204" pitchFamily="34" charset="0"/>
                <a:cs typeface="Arial" panose="020B0604020202020204" pitchFamily="34" charset="0"/>
              </a:rPr>
              <a:t>(1, 0, 3) </a:t>
            </a:r>
          </a:p>
          <a:p>
            <a:pPr marL="0" indent="0">
              <a:buNone/>
            </a:pPr>
            <a:endParaRPr lang="en-US" dirty="0">
              <a:solidFill>
                <a:srgbClr val="0033CC"/>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12</a:t>
            </a:fld>
            <a:endParaRPr lang="en-US" dirty="0"/>
          </a:p>
        </p:txBody>
      </p:sp>
    </p:spTree>
    <p:extLst>
      <p:ext uri="{BB962C8B-B14F-4D97-AF65-F5344CB8AC3E}">
        <p14:creationId xmlns:p14="http://schemas.microsoft.com/office/powerpoint/2010/main" val="2488507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046" y="136663"/>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Properties of the Cross Product</a:t>
            </a:r>
          </a:p>
        </p:txBody>
      </p:sp>
      <p:sp>
        <p:nvSpPr>
          <p:cNvPr id="4" name="Content Placeholder 3"/>
          <p:cNvSpPr>
            <a:spLocks noGrp="1"/>
          </p:cNvSpPr>
          <p:nvPr>
            <p:ph sz="quarter" idx="13"/>
          </p:nvPr>
        </p:nvSpPr>
        <p:spPr>
          <a:xfrm>
            <a:off x="602046" y="986930"/>
            <a:ext cx="8424000" cy="5979569"/>
          </a:xfrm>
        </p:spPr>
        <p:txBody>
          <a:bodyPr/>
          <a:lstStyle/>
          <a:p>
            <a:pPr marL="0" indent="0">
              <a:buNone/>
            </a:pPr>
            <a:r>
              <a:rPr lang="en-US" dirty="0" smtClean="0">
                <a:latin typeface="Arial" panose="020B0604020202020204" pitchFamily="34" charset="0"/>
                <a:cs typeface="Arial" panose="020B0604020202020204" pitchFamily="34" charset="0"/>
              </a:rPr>
              <a:t>If  </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and    </a:t>
            </a:r>
            <a:r>
              <a:rPr lang="en-US" dirty="0">
                <a:latin typeface="Arial" panose="020B0604020202020204" pitchFamily="34" charset="0"/>
                <a:cs typeface="Arial" panose="020B0604020202020204" pitchFamily="34" charset="0"/>
              </a:rPr>
              <a:t>are vectors and </a:t>
            </a:r>
            <a:r>
              <a:rPr lang="en-US" i="1" dirty="0">
                <a:latin typeface="Times New Roman" panose="02020603050405020304" pitchFamily="18" charset="0"/>
                <a:cs typeface="Times New Roman" panose="02020603050405020304" pitchFamily="18" charset="0"/>
              </a:rPr>
              <a:t>k</a:t>
            </a:r>
            <a:r>
              <a:rPr lang="en-US" dirty="0">
                <a:latin typeface="Arial" panose="020B0604020202020204" pitchFamily="34" charset="0"/>
                <a:cs typeface="Arial" panose="020B0604020202020204" pitchFamily="34" charset="0"/>
              </a:rPr>
              <a:t> is a scalar, </a:t>
            </a:r>
            <a:r>
              <a:rPr lang="en-US" dirty="0" smtClean="0">
                <a:latin typeface="Arial" panose="020B0604020202020204" pitchFamily="34" charset="0"/>
                <a:cs typeface="Arial" panose="020B0604020202020204" pitchFamily="34" charset="0"/>
              </a:rPr>
              <a:t>then</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1</a:t>
            </a:r>
            <a:r>
              <a:rPr lang="en-US"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pPr marL="0" lvl="0" indent="0">
              <a:buNone/>
            </a:pPr>
            <a:r>
              <a:rPr lang="en-US" dirty="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ea typeface="Cambria Math"/>
                <a:cs typeface="Arial" panose="020B0604020202020204" pitchFamily="34" charset="0"/>
              </a:rPr>
              <a:t>4</a:t>
            </a:r>
            <a:r>
              <a:rPr lang="en-US" dirty="0" smtClean="0">
                <a:latin typeface="Arial" panose="020B0604020202020204" pitchFamily="34" charset="0"/>
                <a:ea typeface="Cambria Math"/>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Note:</a:t>
            </a:r>
          </a:p>
          <a:p>
            <a:pPr marL="0" indent="0">
              <a:buNone/>
            </a:pPr>
            <a:r>
              <a:rPr lang="en-US" dirty="0" smtClean="0">
                <a:latin typeface="Arial" panose="020B0604020202020204" pitchFamily="34" charset="0"/>
                <a:cs typeface="Arial" panose="020B0604020202020204" pitchFamily="34" charset="0"/>
              </a:rPr>
              <a:t>If	,</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are </a:t>
            </a:r>
            <a:r>
              <a:rPr lang="en-US" dirty="0">
                <a:latin typeface="Arial" panose="020B0604020202020204" pitchFamily="34" charset="0"/>
                <a:cs typeface="Arial" panose="020B0604020202020204" pitchFamily="34" charset="0"/>
              </a:rPr>
              <a:t>vectors </a:t>
            </a:r>
            <a:r>
              <a:rPr lang="en-US" dirty="0" smtClean="0">
                <a:latin typeface="Arial" panose="020B0604020202020204" pitchFamily="34" charset="0"/>
                <a:cs typeface="Arial" panose="020B0604020202020204" pitchFamily="34" charset="0"/>
              </a:rPr>
              <a:t>then     						 </a:t>
            </a:r>
            <a:r>
              <a:rPr lang="en-US" dirty="0" smtClean="0">
                <a:latin typeface="Arial" panose="020B0604020202020204" pitchFamily="34" charset="0"/>
                <a:ea typeface="Cambria Math"/>
                <a:cs typeface="Arial" panose="020B0604020202020204" pitchFamily="34" charset="0"/>
              </a:rPr>
              <a:t>.</a:t>
            </a:r>
            <a:endParaRPr lang="en-SG"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618018" y="6466904"/>
            <a:ext cx="536016" cy="365125"/>
          </a:xfrm>
        </p:spPr>
        <p:txBody>
          <a:bodyPr/>
          <a:lstStyle/>
          <a:p>
            <a:fld id="{6767FADE-2612-3649-B495-F644A23F288B}" type="slidenum">
              <a:rPr lang="en-US" smtClean="0"/>
              <a:pPr/>
              <a:t>13</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482261607"/>
              </p:ext>
            </p:extLst>
          </p:nvPr>
        </p:nvGraphicFramePr>
        <p:xfrm>
          <a:off x="4212613" y="4210681"/>
          <a:ext cx="2939687" cy="447952"/>
        </p:xfrm>
        <a:graphic>
          <a:graphicData uri="http://schemas.openxmlformats.org/presentationml/2006/ole">
            <mc:AlternateContent xmlns:mc="http://schemas.openxmlformats.org/markup-compatibility/2006">
              <mc:Choice xmlns:v="urn:schemas-microsoft-com:vml" Requires="v">
                <p:oleObj spid="_x0000_s39949" name="Equation" r:id="rId3" imgW="1333440" imgH="203040" progId="Equation.3">
                  <p:embed/>
                </p:oleObj>
              </mc:Choice>
              <mc:Fallback>
                <p:oleObj name="Equation" r:id="rId3" imgW="1333440" imgH="203040" progId="Equation.3">
                  <p:embed/>
                  <p:pic>
                    <p:nvPicPr>
                      <p:cNvPr id="0" name=""/>
                      <p:cNvPicPr/>
                      <p:nvPr/>
                    </p:nvPicPr>
                    <p:blipFill>
                      <a:blip r:embed="rId4"/>
                      <a:stretch>
                        <a:fillRect/>
                      </a:stretch>
                    </p:blipFill>
                    <p:spPr>
                      <a:xfrm>
                        <a:off x="4212613" y="4210681"/>
                        <a:ext cx="2939687" cy="44795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25080001"/>
              </p:ext>
            </p:extLst>
          </p:nvPr>
        </p:nvGraphicFramePr>
        <p:xfrm>
          <a:off x="883487" y="4280315"/>
          <a:ext cx="279400" cy="307975"/>
        </p:xfrm>
        <a:graphic>
          <a:graphicData uri="http://schemas.openxmlformats.org/presentationml/2006/ole">
            <mc:AlternateContent xmlns:mc="http://schemas.openxmlformats.org/markup-compatibility/2006">
              <mc:Choice xmlns:v="urn:schemas-microsoft-com:vml" Requires="v">
                <p:oleObj spid="_x0000_s39950" name="Equation" r:id="rId5" imgW="126720" imgH="139680" progId="Equation.3">
                  <p:embed/>
                </p:oleObj>
              </mc:Choice>
              <mc:Fallback>
                <p:oleObj name="Equation" r:id="rId5" imgW="126720" imgH="139680" progId="Equation.3">
                  <p:embed/>
                  <p:pic>
                    <p:nvPicPr>
                      <p:cNvPr id="0" name=""/>
                      <p:cNvPicPr/>
                      <p:nvPr/>
                    </p:nvPicPr>
                    <p:blipFill>
                      <a:blip r:embed="rId6"/>
                      <a:stretch>
                        <a:fillRect/>
                      </a:stretch>
                    </p:blipFill>
                    <p:spPr>
                      <a:xfrm>
                        <a:off x="883487" y="4280315"/>
                        <a:ext cx="279400" cy="3079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36356488"/>
              </p:ext>
            </p:extLst>
          </p:nvPr>
        </p:nvGraphicFramePr>
        <p:xfrm>
          <a:off x="1265439" y="4184555"/>
          <a:ext cx="279400" cy="392112"/>
        </p:xfrm>
        <a:graphic>
          <a:graphicData uri="http://schemas.openxmlformats.org/presentationml/2006/ole">
            <mc:AlternateContent xmlns:mc="http://schemas.openxmlformats.org/markup-compatibility/2006">
              <mc:Choice xmlns:v="urn:schemas-microsoft-com:vml" Requires="v">
                <p:oleObj spid="_x0000_s39951" name="Equation" r:id="rId7" imgW="126720" imgH="177480" progId="Equation.3">
                  <p:embed/>
                </p:oleObj>
              </mc:Choice>
              <mc:Fallback>
                <p:oleObj name="Equation" r:id="rId7" imgW="126720" imgH="177480" progId="Equation.3">
                  <p:embed/>
                  <p:pic>
                    <p:nvPicPr>
                      <p:cNvPr id="0" name=""/>
                      <p:cNvPicPr/>
                      <p:nvPr/>
                    </p:nvPicPr>
                    <p:blipFill>
                      <a:blip r:embed="rId8"/>
                      <a:stretch>
                        <a:fillRect/>
                      </a:stretch>
                    </p:blipFill>
                    <p:spPr>
                      <a:xfrm>
                        <a:off x="1265439" y="4184555"/>
                        <a:ext cx="279400" cy="3921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838330"/>
              </p:ext>
            </p:extLst>
          </p:nvPr>
        </p:nvGraphicFramePr>
        <p:xfrm>
          <a:off x="2082004" y="4281755"/>
          <a:ext cx="252413" cy="307975"/>
        </p:xfrm>
        <a:graphic>
          <a:graphicData uri="http://schemas.openxmlformats.org/presentationml/2006/ole">
            <mc:AlternateContent xmlns:mc="http://schemas.openxmlformats.org/markup-compatibility/2006">
              <mc:Choice xmlns:v="urn:schemas-microsoft-com:vml" Requires="v">
                <p:oleObj spid="_x0000_s39952" name="Equation" r:id="rId9" imgW="114120" imgH="139680" progId="Equation.3">
                  <p:embed/>
                </p:oleObj>
              </mc:Choice>
              <mc:Fallback>
                <p:oleObj name="Equation" r:id="rId9" imgW="114120" imgH="139680" progId="Equation.3">
                  <p:embed/>
                  <p:pic>
                    <p:nvPicPr>
                      <p:cNvPr id="0" name=""/>
                      <p:cNvPicPr/>
                      <p:nvPr/>
                    </p:nvPicPr>
                    <p:blipFill>
                      <a:blip r:embed="rId10"/>
                      <a:stretch>
                        <a:fillRect/>
                      </a:stretch>
                    </p:blipFill>
                    <p:spPr>
                      <a:xfrm>
                        <a:off x="2082004" y="4281755"/>
                        <a:ext cx="252413" cy="3079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136983019"/>
              </p:ext>
            </p:extLst>
          </p:nvPr>
        </p:nvGraphicFramePr>
        <p:xfrm>
          <a:off x="1065006" y="1805962"/>
          <a:ext cx="1725419" cy="366133"/>
        </p:xfrm>
        <a:graphic>
          <a:graphicData uri="http://schemas.openxmlformats.org/presentationml/2006/ole">
            <mc:AlternateContent xmlns:mc="http://schemas.openxmlformats.org/markup-compatibility/2006">
              <mc:Choice xmlns:v="urn:schemas-microsoft-com:vml" Requires="v">
                <p:oleObj spid="_x0000_s39953" name="Equation" r:id="rId11" imgW="838080" imgH="177480" progId="Equation.3">
                  <p:embed/>
                </p:oleObj>
              </mc:Choice>
              <mc:Fallback>
                <p:oleObj name="Equation" r:id="rId11" imgW="838080" imgH="177480" progId="Equation.3">
                  <p:embed/>
                  <p:pic>
                    <p:nvPicPr>
                      <p:cNvPr id="0" name=""/>
                      <p:cNvPicPr/>
                      <p:nvPr/>
                    </p:nvPicPr>
                    <p:blipFill>
                      <a:blip r:embed="rId12"/>
                      <a:stretch>
                        <a:fillRect/>
                      </a:stretch>
                    </p:blipFill>
                    <p:spPr>
                      <a:xfrm>
                        <a:off x="1065006" y="1805962"/>
                        <a:ext cx="1725419" cy="36613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703732317"/>
              </p:ext>
            </p:extLst>
          </p:nvPr>
        </p:nvGraphicFramePr>
        <p:xfrm>
          <a:off x="1065006" y="2623444"/>
          <a:ext cx="2980942" cy="418014"/>
        </p:xfrm>
        <a:graphic>
          <a:graphicData uri="http://schemas.openxmlformats.org/presentationml/2006/ole">
            <mc:AlternateContent xmlns:mc="http://schemas.openxmlformats.org/markup-compatibility/2006">
              <mc:Choice xmlns:v="urn:schemas-microsoft-com:vml" Requires="v">
                <p:oleObj spid="_x0000_s39954" name="Equation" r:id="rId13" imgW="1447560" imgH="203040" progId="Equation.3">
                  <p:embed/>
                </p:oleObj>
              </mc:Choice>
              <mc:Fallback>
                <p:oleObj name="Equation" r:id="rId13" imgW="1447560" imgH="203040" progId="Equation.3">
                  <p:embed/>
                  <p:pic>
                    <p:nvPicPr>
                      <p:cNvPr id="0" name=""/>
                      <p:cNvPicPr/>
                      <p:nvPr/>
                    </p:nvPicPr>
                    <p:blipFill>
                      <a:blip r:embed="rId14"/>
                      <a:stretch>
                        <a:fillRect/>
                      </a:stretch>
                    </p:blipFill>
                    <p:spPr>
                      <a:xfrm>
                        <a:off x="1065006" y="2623444"/>
                        <a:ext cx="2980942" cy="418014"/>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772637479"/>
              </p:ext>
            </p:extLst>
          </p:nvPr>
        </p:nvGraphicFramePr>
        <p:xfrm>
          <a:off x="1022280" y="3007836"/>
          <a:ext cx="2955743" cy="418014"/>
        </p:xfrm>
        <a:graphic>
          <a:graphicData uri="http://schemas.openxmlformats.org/presentationml/2006/ole">
            <mc:AlternateContent xmlns:mc="http://schemas.openxmlformats.org/markup-compatibility/2006">
              <mc:Choice xmlns:v="urn:schemas-microsoft-com:vml" Requires="v">
                <p:oleObj spid="_x0000_s39955" name="Equation" r:id="rId15" imgW="1434960" imgH="203040" progId="Equation.3">
                  <p:embed/>
                </p:oleObj>
              </mc:Choice>
              <mc:Fallback>
                <p:oleObj name="Equation" r:id="rId15" imgW="1434960" imgH="203040" progId="Equation.3">
                  <p:embed/>
                  <p:pic>
                    <p:nvPicPr>
                      <p:cNvPr id="0" name=""/>
                      <p:cNvPicPr/>
                      <p:nvPr/>
                    </p:nvPicPr>
                    <p:blipFill>
                      <a:blip r:embed="rId16"/>
                      <a:stretch>
                        <a:fillRect/>
                      </a:stretch>
                    </p:blipFill>
                    <p:spPr>
                      <a:xfrm>
                        <a:off x="1022280" y="3007836"/>
                        <a:ext cx="2955743" cy="418014"/>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174796443"/>
              </p:ext>
            </p:extLst>
          </p:nvPr>
        </p:nvGraphicFramePr>
        <p:xfrm>
          <a:off x="1038880" y="2228021"/>
          <a:ext cx="3347075" cy="418014"/>
        </p:xfrm>
        <a:graphic>
          <a:graphicData uri="http://schemas.openxmlformats.org/presentationml/2006/ole">
            <mc:AlternateContent xmlns:mc="http://schemas.openxmlformats.org/markup-compatibility/2006">
              <mc:Choice xmlns:v="urn:schemas-microsoft-com:vml" Requires="v">
                <p:oleObj spid="_x0000_s39956" name="Equation" r:id="rId17" imgW="1625400" imgH="203040" progId="Equation.3">
                  <p:embed/>
                </p:oleObj>
              </mc:Choice>
              <mc:Fallback>
                <p:oleObj name="Equation" r:id="rId17" imgW="1625400" imgH="203040" progId="Equation.3">
                  <p:embed/>
                  <p:pic>
                    <p:nvPicPr>
                      <p:cNvPr id="0" name=""/>
                      <p:cNvPicPr/>
                      <p:nvPr/>
                    </p:nvPicPr>
                    <p:blipFill>
                      <a:blip r:embed="rId18"/>
                      <a:stretch>
                        <a:fillRect/>
                      </a:stretch>
                    </p:blipFill>
                    <p:spPr>
                      <a:xfrm>
                        <a:off x="1038880" y="2228021"/>
                        <a:ext cx="3347075" cy="41801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651440875"/>
              </p:ext>
            </p:extLst>
          </p:nvPr>
        </p:nvGraphicFramePr>
        <p:xfrm>
          <a:off x="883487" y="1104312"/>
          <a:ext cx="279400" cy="307975"/>
        </p:xfrm>
        <a:graphic>
          <a:graphicData uri="http://schemas.openxmlformats.org/presentationml/2006/ole">
            <mc:AlternateContent xmlns:mc="http://schemas.openxmlformats.org/markup-compatibility/2006">
              <mc:Choice xmlns:v="urn:schemas-microsoft-com:vml" Requires="v">
                <p:oleObj spid="_x0000_s39957" name="Equation" r:id="rId19" imgW="126720" imgH="139680" progId="Equation.3">
                  <p:embed/>
                </p:oleObj>
              </mc:Choice>
              <mc:Fallback>
                <p:oleObj name="Equation" r:id="rId19" imgW="126720" imgH="139680" progId="Equation.3">
                  <p:embed/>
                  <p:pic>
                    <p:nvPicPr>
                      <p:cNvPr id="0" name=""/>
                      <p:cNvPicPr/>
                      <p:nvPr/>
                    </p:nvPicPr>
                    <p:blipFill>
                      <a:blip r:embed="rId6"/>
                      <a:stretch>
                        <a:fillRect/>
                      </a:stretch>
                    </p:blipFill>
                    <p:spPr>
                      <a:xfrm>
                        <a:off x="883487" y="1104312"/>
                        <a:ext cx="279400" cy="30797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168761060"/>
              </p:ext>
            </p:extLst>
          </p:nvPr>
        </p:nvGraphicFramePr>
        <p:xfrm>
          <a:off x="1177628" y="1027965"/>
          <a:ext cx="279400" cy="392112"/>
        </p:xfrm>
        <a:graphic>
          <a:graphicData uri="http://schemas.openxmlformats.org/presentationml/2006/ole">
            <mc:AlternateContent xmlns:mc="http://schemas.openxmlformats.org/markup-compatibility/2006">
              <mc:Choice xmlns:v="urn:schemas-microsoft-com:vml" Requires="v">
                <p:oleObj spid="_x0000_s39958" name="Equation" r:id="rId20" imgW="126720" imgH="177480" progId="Equation.3">
                  <p:embed/>
                </p:oleObj>
              </mc:Choice>
              <mc:Fallback>
                <p:oleObj name="Equation" r:id="rId20" imgW="126720" imgH="177480" progId="Equation.3">
                  <p:embed/>
                  <p:pic>
                    <p:nvPicPr>
                      <p:cNvPr id="0" name=""/>
                      <p:cNvPicPr/>
                      <p:nvPr/>
                    </p:nvPicPr>
                    <p:blipFill>
                      <a:blip r:embed="rId8"/>
                      <a:stretch>
                        <a:fillRect/>
                      </a:stretch>
                    </p:blipFill>
                    <p:spPr>
                      <a:xfrm>
                        <a:off x="1177628" y="1027965"/>
                        <a:ext cx="279400" cy="392112"/>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19945941"/>
              </p:ext>
            </p:extLst>
          </p:nvPr>
        </p:nvGraphicFramePr>
        <p:xfrm>
          <a:off x="1923254" y="1112102"/>
          <a:ext cx="252413" cy="307975"/>
        </p:xfrm>
        <a:graphic>
          <a:graphicData uri="http://schemas.openxmlformats.org/presentationml/2006/ole">
            <mc:AlternateContent xmlns:mc="http://schemas.openxmlformats.org/markup-compatibility/2006">
              <mc:Choice xmlns:v="urn:schemas-microsoft-com:vml" Requires="v">
                <p:oleObj spid="_x0000_s39959" name="Equation" r:id="rId21" imgW="114120" imgH="139680" progId="Equation.3">
                  <p:embed/>
                </p:oleObj>
              </mc:Choice>
              <mc:Fallback>
                <p:oleObj name="Equation" r:id="rId21" imgW="114120" imgH="139680" progId="Equation.3">
                  <p:embed/>
                  <p:pic>
                    <p:nvPicPr>
                      <p:cNvPr id="0" name=""/>
                      <p:cNvPicPr/>
                      <p:nvPr/>
                    </p:nvPicPr>
                    <p:blipFill>
                      <a:blip r:embed="rId10"/>
                      <a:stretch>
                        <a:fillRect/>
                      </a:stretch>
                    </p:blipFill>
                    <p:spPr>
                      <a:xfrm>
                        <a:off x="1923254" y="1112102"/>
                        <a:ext cx="252413" cy="307975"/>
                      </a:xfrm>
                      <a:prstGeom prst="rect">
                        <a:avLst/>
                      </a:prstGeom>
                    </p:spPr>
                  </p:pic>
                </p:oleObj>
              </mc:Fallback>
            </mc:AlternateContent>
          </a:graphicData>
        </a:graphic>
      </p:graphicFrame>
    </p:spTree>
    <p:extLst>
      <p:ext uri="{BB962C8B-B14F-4D97-AF65-F5344CB8AC3E}">
        <p14:creationId xmlns:p14="http://schemas.microsoft.com/office/powerpoint/2010/main" val="1447970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0000" y="2193"/>
            <a:ext cx="7920000" cy="648000"/>
          </a:xfrm>
          <a:prstGeom prst="rect">
            <a:avLst/>
          </a:prstGeom>
        </p:spPr>
        <p:txBody>
          <a:bodyPr/>
          <a:lstStyle/>
          <a:p>
            <a:endParaRPr lang="en-SG"/>
          </a:p>
        </p:txBody>
      </p:sp>
      <p:sp>
        <p:nvSpPr>
          <p:cNvPr id="4" name="Content Placeholder 3"/>
          <p:cNvSpPr>
            <a:spLocks noGrp="1"/>
          </p:cNvSpPr>
          <p:nvPr>
            <p:ph sz="quarter" idx="13"/>
          </p:nvPr>
        </p:nvSpPr>
        <p:spPr>
          <a:xfrm>
            <a:off x="0" y="1754326"/>
            <a:ext cx="9144000" cy="4943233"/>
          </a:xfrm>
        </p:spPr>
        <p:txBody>
          <a:bodyPr anchor="ctr"/>
          <a:lstStyle/>
          <a:p>
            <a:pPr marL="0" indent="0" algn="ctr">
              <a:buNone/>
            </a:pPr>
            <a:r>
              <a:rPr lang="en-SG" sz="4000" dirty="0">
                <a:latin typeface="Arial" panose="020B0604020202020204" pitchFamily="34" charset="0"/>
                <a:cs typeface="Arial" panose="020B0604020202020204" pitchFamily="34" charset="0"/>
              </a:rPr>
              <a:t>The greatest mistake </a:t>
            </a:r>
            <a:endParaRPr lang="en-SG" sz="4000" dirty="0" smtClean="0">
              <a:latin typeface="Arial" panose="020B0604020202020204" pitchFamily="34" charset="0"/>
              <a:cs typeface="Arial" panose="020B0604020202020204" pitchFamily="34" charset="0"/>
            </a:endParaRPr>
          </a:p>
          <a:p>
            <a:pPr marL="0" indent="0" algn="ctr">
              <a:buNone/>
            </a:pPr>
            <a:r>
              <a:rPr lang="en-SG" sz="4000" dirty="0" smtClean="0">
                <a:latin typeface="Arial" panose="020B0604020202020204" pitchFamily="34" charset="0"/>
                <a:cs typeface="Arial" panose="020B0604020202020204" pitchFamily="34" charset="0"/>
              </a:rPr>
              <a:t>you </a:t>
            </a:r>
            <a:r>
              <a:rPr lang="en-SG" sz="4000" dirty="0">
                <a:latin typeface="Arial" panose="020B0604020202020204" pitchFamily="34" charset="0"/>
                <a:cs typeface="Arial" panose="020B0604020202020204" pitchFamily="34" charset="0"/>
              </a:rPr>
              <a:t>can make in life </a:t>
            </a:r>
            <a:endParaRPr lang="en-SG" sz="4000" dirty="0" smtClean="0">
              <a:latin typeface="Arial" panose="020B0604020202020204" pitchFamily="34" charset="0"/>
              <a:cs typeface="Arial" panose="020B0604020202020204" pitchFamily="34" charset="0"/>
            </a:endParaRPr>
          </a:p>
          <a:p>
            <a:pPr marL="0" indent="0" algn="ctr">
              <a:buNone/>
            </a:pPr>
            <a:r>
              <a:rPr lang="en-SG" sz="4000" dirty="0" smtClean="0">
                <a:latin typeface="Arial" panose="020B0604020202020204" pitchFamily="34" charset="0"/>
                <a:cs typeface="Arial" panose="020B0604020202020204" pitchFamily="34" charset="0"/>
              </a:rPr>
              <a:t>is </a:t>
            </a:r>
            <a:r>
              <a:rPr lang="en-SG" sz="4000" dirty="0">
                <a:latin typeface="Arial" panose="020B0604020202020204" pitchFamily="34" charset="0"/>
                <a:cs typeface="Arial" panose="020B0604020202020204" pitchFamily="34" charset="0"/>
              </a:rPr>
              <a:t>to be continually fearing </a:t>
            </a:r>
            <a:endParaRPr lang="en-SG" sz="4000" dirty="0" smtClean="0">
              <a:latin typeface="Arial" panose="020B0604020202020204" pitchFamily="34" charset="0"/>
              <a:cs typeface="Arial" panose="020B0604020202020204" pitchFamily="34" charset="0"/>
            </a:endParaRPr>
          </a:p>
          <a:p>
            <a:pPr marL="0" indent="0" algn="ctr">
              <a:buNone/>
            </a:pPr>
            <a:r>
              <a:rPr lang="en-SG" sz="4000" dirty="0" smtClean="0">
                <a:latin typeface="Arial" panose="020B0604020202020204" pitchFamily="34" charset="0"/>
                <a:cs typeface="Arial" panose="020B0604020202020204" pitchFamily="34" charset="0"/>
              </a:rPr>
              <a:t>you </a:t>
            </a:r>
            <a:r>
              <a:rPr lang="en-SG" sz="4000" dirty="0">
                <a:latin typeface="Arial" panose="020B0604020202020204" pitchFamily="34" charset="0"/>
                <a:cs typeface="Arial" panose="020B0604020202020204" pitchFamily="34" charset="0"/>
              </a:rPr>
              <a:t>will make a mistake</a:t>
            </a:r>
            <a:r>
              <a:rPr lang="en-SG" sz="4000" dirty="0" smtClean="0">
                <a:latin typeface="Arial" panose="020B0604020202020204" pitchFamily="34" charset="0"/>
                <a:cs typeface="Arial" panose="020B0604020202020204" pitchFamily="34" charset="0"/>
              </a:rPr>
              <a:t>.</a:t>
            </a:r>
          </a:p>
          <a:p>
            <a:pPr marL="0" indent="0" algn="ctr">
              <a:buNone/>
            </a:pPr>
            <a:r>
              <a:rPr lang="en-SG" sz="4000" dirty="0" smtClean="0">
                <a:latin typeface="Arial" panose="020B0604020202020204" pitchFamily="34" charset="0"/>
                <a:cs typeface="Arial" panose="020B0604020202020204" pitchFamily="34" charset="0"/>
              </a:rPr>
              <a:t>-- Elbert Hubbard</a:t>
            </a:r>
            <a:endParaRPr lang="en-SG" sz="4000" dirty="0">
              <a:latin typeface="Arial" panose="020B0604020202020204" pitchFamily="34" charset="0"/>
              <a:cs typeface="Arial" panose="020B0604020202020204" pitchFamily="34" charset="0"/>
            </a:endParaRPr>
          </a:p>
        </p:txBody>
      </p:sp>
      <p:sp>
        <p:nvSpPr>
          <p:cNvPr id="5" name="Rectangle 4"/>
          <p:cNvSpPr/>
          <p:nvPr/>
        </p:nvSpPr>
        <p:spPr>
          <a:xfrm>
            <a:off x="0" y="0"/>
            <a:ext cx="9144000" cy="1754326"/>
          </a:xfrm>
          <a:prstGeom prst="rect">
            <a:avLst/>
          </a:prstGeom>
          <a:solidFill>
            <a:schemeClr val="tx1"/>
          </a:solidFill>
        </p:spPr>
        <p:txBody>
          <a:bodyPr wrap="square" lIns="91440" tIns="45720" rIns="91440" bIns="45720">
            <a:spAutoFit/>
          </a:bodyPr>
          <a:lstStyle/>
          <a:p>
            <a:pPr algn="ctr"/>
            <a:endParaRPr lang="en-US" sz="5400" b="1" dirty="0" smtClean="0">
              <a:ln w="12700">
                <a:solidFill>
                  <a:srgbClr val="4BACC6"/>
                </a:solidFill>
                <a:prstDash val="solid"/>
              </a:ln>
              <a:pattFill prst="ltDnDiag">
                <a:fgClr>
                  <a:srgbClr val="4BACC6">
                    <a:lumMod val="60000"/>
                    <a:lumOff val="40000"/>
                  </a:srgbClr>
                </a:fgClr>
                <a:bgClr>
                  <a:prstClr val="white"/>
                </a:bgClr>
              </a:pattFill>
              <a:latin typeface="Arial" panose="020B0604020202020204" pitchFamily="34" charset="0"/>
              <a:cs typeface="Arial" panose="020B0604020202020204" pitchFamily="34" charset="0"/>
            </a:endParaRPr>
          </a:p>
          <a:p>
            <a:pPr algn="ctr"/>
            <a:r>
              <a:rPr lang="en-US" sz="5400" b="1" dirty="0" smtClean="0">
                <a:ln w="12700">
                  <a:solidFill>
                    <a:srgbClr val="4BACC6"/>
                  </a:solidFill>
                  <a:prstDash val="solid"/>
                </a:ln>
                <a:pattFill prst="ltDnDiag">
                  <a:fgClr>
                    <a:srgbClr val="4BACC6">
                      <a:lumMod val="60000"/>
                      <a:lumOff val="40000"/>
                    </a:srgbClr>
                  </a:fgClr>
                  <a:bgClr>
                    <a:prstClr val="white"/>
                  </a:bgClr>
                </a:pattFill>
                <a:latin typeface="Arial" panose="020B0604020202020204" pitchFamily="34" charset="0"/>
                <a:cs typeface="Arial" panose="020B0604020202020204" pitchFamily="34" charset="0"/>
              </a:rPr>
              <a:t>BRAIN BREAK</a:t>
            </a:r>
          </a:p>
        </p:txBody>
      </p:sp>
      <p:sp>
        <p:nvSpPr>
          <p:cNvPr id="6" name="Slide Number Placeholder 5"/>
          <p:cNvSpPr>
            <a:spLocks noGrp="1"/>
          </p:cNvSpPr>
          <p:nvPr>
            <p:ph type="sldNum" sz="quarter" idx="12"/>
          </p:nvPr>
        </p:nvSpPr>
        <p:spPr/>
        <p:txBody>
          <a:bodyPr/>
          <a:lstStyle/>
          <a:p>
            <a:fld id="{6767FADE-2612-3649-B495-F644A23F288B}" type="slidenum">
              <a:rPr lang="en-US" smtClean="0"/>
              <a:pPr/>
              <a:t>14</a:t>
            </a:fld>
            <a:endParaRPr lang="en-US" dirty="0"/>
          </a:p>
        </p:txBody>
      </p:sp>
    </p:spTree>
    <p:extLst>
      <p:ext uri="{BB962C8B-B14F-4D97-AF65-F5344CB8AC3E}">
        <p14:creationId xmlns:p14="http://schemas.microsoft.com/office/powerpoint/2010/main" val="31623640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458" y="3434217"/>
            <a:ext cx="7314800" cy="2388358"/>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Title 6"/>
          <p:cNvSpPr>
            <a:spLocks noGrp="1"/>
          </p:cNvSpPr>
          <p:nvPr>
            <p:ph type="title"/>
          </p:nvPr>
        </p:nvSpPr>
        <p:spPr>
          <a:xfrm>
            <a:off x="548258" y="338368"/>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Orthogonality </a:t>
            </a:r>
            <a:r>
              <a:rPr lang="en-SG" sz="3200" dirty="0" smtClean="0">
                <a:solidFill>
                  <a:schemeClr val="tx1"/>
                </a:solidFill>
                <a:latin typeface="Arial" panose="020B0604020202020204" pitchFamily="34" charset="0"/>
                <a:cs typeface="Arial" panose="020B0604020202020204" pitchFamily="34" charset="0"/>
              </a:rPr>
              <a:t>Using </a:t>
            </a:r>
            <a:r>
              <a:rPr lang="en-SG" sz="3200" dirty="0">
                <a:solidFill>
                  <a:schemeClr val="tx1"/>
                </a:solidFill>
                <a:latin typeface="Arial" panose="020B0604020202020204" pitchFamily="34" charset="0"/>
                <a:cs typeface="Arial" panose="020B0604020202020204" pitchFamily="34" charset="0"/>
              </a:rPr>
              <a:t>the Cross Product</a:t>
            </a:r>
          </a:p>
        </p:txBody>
      </p:sp>
      <p:sp>
        <p:nvSpPr>
          <p:cNvPr id="4" name="Content Placeholder 3"/>
          <p:cNvSpPr>
            <a:spLocks noGrp="1"/>
          </p:cNvSpPr>
          <p:nvPr>
            <p:ph sz="quarter" idx="13"/>
          </p:nvPr>
        </p:nvSpPr>
        <p:spPr>
          <a:xfrm>
            <a:off x="548258" y="1054165"/>
            <a:ext cx="8424000" cy="2309763"/>
          </a:xfrm>
        </p:spPr>
        <p:txBody>
          <a:bodyPr/>
          <a:lstStyle/>
          <a:p>
            <a:r>
              <a:rPr lang="en-US" dirty="0" smtClean="0">
                <a:latin typeface="Arial" panose="020B0604020202020204" pitchFamily="34" charset="0"/>
                <a:cs typeface="Arial" panose="020B0604020202020204" pitchFamily="34" charset="0"/>
              </a:rPr>
              <a:t>	For </a:t>
            </a:r>
            <a:r>
              <a:rPr lang="en-SG" dirty="0">
                <a:latin typeface="Arial" panose="020B0604020202020204" pitchFamily="34" charset="0"/>
                <a:cs typeface="Arial" panose="020B0604020202020204" pitchFamily="34" charset="0"/>
              </a:rPr>
              <a:t>two vectors </a:t>
            </a:r>
            <a:r>
              <a:rPr lang="en-SG" dirty="0" smtClean="0">
                <a:latin typeface="Arial" panose="020B0604020202020204" pitchFamily="34" charset="0"/>
                <a:cs typeface="Arial" panose="020B0604020202020204" pitchFamily="34" charset="0"/>
              </a:rPr>
              <a:t>   and    ,</a:t>
            </a:r>
            <a:endParaRPr lang="en-US" dirty="0">
              <a:latin typeface="Arial" panose="020B0604020202020204" pitchFamily="34" charset="0"/>
              <a:cs typeface="Arial" panose="020B0604020202020204" pitchFamily="34" charset="0"/>
            </a:endParaRPr>
          </a:p>
          <a:p>
            <a:pPr lvl="1"/>
            <a:r>
              <a:rPr lang="en-SG" dirty="0">
                <a:latin typeface="Arial" panose="020B0604020202020204" pitchFamily="34" charset="0"/>
                <a:cs typeface="Arial" panose="020B0604020202020204" pitchFamily="34" charset="0"/>
              </a:rPr>
              <a:t>the </a:t>
            </a:r>
            <a:r>
              <a:rPr lang="en-SG" dirty="0" smtClean="0">
                <a:latin typeface="Arial" panose="020B0604020202020204" pitchFamily="34" charset="0"/>
                <a:cs typeface="Arial" panose="020B0604020202020204" pitchFamily="34" charset="0"/>
              </a:rPr>
              <a:t>scalar product 	     produces </a:t>
            </a:r>
            <a:r>
              <a:rPr lang="en-SG" dirty="0">
                <a:latin typeface="Arial" panose="020B0604020202020204" pitchFamily="34" charset="0"/>
                <a:cs typeface="Arial" panose="020B0604020202020204" pitchFamily="34" charset="0"/>
              </a:rPr>
              <a:t>a scalar</a:t>
            </a:r>
          </a:p>
          <a:p>
            <a:pPr lvl="1"/>
            <a:r>
              <a:rPr lang="en-US" dirty="0">
                <a:latin typeface="Arial" panose="020B0604020202020204" pitchFamily="34" charset="0"/>
                <a:cs typeface="Arial" panose="020B0604020202020204" pitchFamily="34" charset="0"/>
              </a:rPr>
              <a:t>the cross product </a:t>
            </a:r>
            <a:r>
              <a:rPr lang="en-US" dirty="0" smtClean="0">
                <a:latin typeface="Arial" panose="020B0604020202020204" pitchFamily="34" charset="0"/>
                <a:cs typeface="Arial" panose="020B0604020202020204" pitchFamily="34" charset="0"/>
              </a:rPr>
              <a:t>	   produces </a:t>
            </a:r>
            <a:r>
              <a:rPr lang="en-SG" dirty="0">
                <a:latin typeface="Arial" panose="020B0604020202020204" pitchFamily="34" charset="0"/>
                <a:cs typeface="Arial" panose="020B0604020202020204" pitchFamily="34" charset="0"/>
              </a:rPr>
              <a:t>a </a:t>
            </a:r>
            <a:r>
              <a:rPr lang="en-SG" dirty="0" smtClean="0">
                <a:latin typeface="Arial" panose="020B0604020202020204" pitchFamily="34" charset="0"/>
                <a:cs typeface="Arial" panose="020B0604020202020204" pitchFamily="34" charset="0"/>
              </a:rPr>
              <a:t>vector</a:t>
            </a:r>
            <a:endParaRPr lang="en-S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One of the most important properties of the cross product </a:t>
            </a:r>
            <a:r>
              <a:rPr lang="en-US" dirty="0" smtClean="0">
                <a:latin typeface="Arial" panose="020B0604020202020204" pitchFamily="34" charset="0"/>
                <a:cs typeface="Arial" panose="020B0604020202020204" pitchFamily="34" charset="0"/>
              </a:rPr>
              <a:t>is:</a:t>
            </a:r>
          </a:p>
          <a:p>
            <a:pPr marL="0" indent="0">
              <a:buNone/>
            </a:pPr>
            <a:endParaRPr lang="en-US" dirty="0">
              <a:latin typeface="Arial" panose="020B0604020202020204" pitchFamily="34" charset="0"/>
              <a:cs typeface="Arial" panose="020B0604020202020204" pitchFamily="34" charset="0"/>
            </a:endParaRPr>
          </a:p>
          <a:p>
            <a:pPr marL="0" indent="0" algn="ctr">
              <a:buNone/>
            </a:pPr>
            <a:endParaRPr lang="en-US" dirty="0" smtClean="0">
              <a:latin typeface="Arial" panose="020B0604020202020204" pitchFamily="34" charset="0"/>
              <a:cs typeface="Arial" panose="020B0604020202020204" pitchFamily="34" charset="0"/>
            </a:endParaRPr>
          </a:p>
          <a:p>
            <a:pPr marL="0" indent="0" algn="ctr">
              <a:buNone/>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vector </a:t>
            </a:r>
            <a:r>
              <a:rPr lang="en-US" dirty="0" smtClean="0">
                <a:latin typeface="Arial" panose="020B0604020202020204" pitchFamily="34" charset="0"/>
                <a:cs typeface="Arial" panose="020B0604020202020204" pitchFamily="34" charset="0"/>
              </a:rPr>
              <a:t>		 is orthogonal</a:t>
            </a:r>
            <a:r>
              <a:rPr lang="en-SG" dirty="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(perpendicular)</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to both </a:t>
            </a:r>
            <a:r>
              <a:rPr lang="en-US" dirty="0" smtClean="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pic>
        <p:nvPicPr>
          <p:cNvPr id="8" name="Picture 7"/>
          <p:cNvPicPr/>
          <p:nvPr/>
        </p:nvPicPr>
        <p:blipFill>
          <a:blip r:embed="rId3"/>
          <a:stretch>
            <a:fillRect/>
          </a:stretch>
        </p:blipFill>
        <p:spPr>
          <a:xfrm>
            <a:off x="3793467" y="4193799"/>
            <a:ext cx="1933575" cy="1419225"/>
          </a:xfrm>
          <a:prstGeom prst="rect">
            <a:avLst/>
          </a:prstGeom>
        </p:spPr>
      </p:pic>
      <p:sp>
        <p:nvSpPr>
          <p:cNvPr id="5" name="Slide Number Placeholder 4"/>
          <p:cNvSpPr>
            <a:spLocks noGrp="1"/>
          </p:cNvSpPr>
          <p:nvPr>
            <p:ph type="sldNum" sz="quarter" idx="12"/>
          </p:nvPr>
        </p:nvSpPr>
        <p:spPr>
          <a:xfrm>
            <a:off x="8564230" y="6668609"/>
            <a:ext cx="536016" cy="365125"/>
          </a:xfrm>
        </p:spPr>
        <p:txBody>
          <a:bodyPr/>
          <a:lstStyle/>
          <a:p>
            <a:fld id="{6767FADE-2612-3649-B495-F644A23F288B}" type="slidenum">
              <a:rPr lang="en-US" smtClean="0"/>
              <a:pPr/>
              <a:t>15</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836485781"/>
              </p:ext>
            </p:extLst>
          </p:nvPr>
        </p:nvGraphicFramePr>
        <p:xfrm>
          <a:off x="3387633" y="1903968"/>
          <a:ext cx="643105" cy="358279"/>
        </p:xfrm>
        <a:graphic>
          <a:graphicData uri="http://schemas.openxmlformats.org/presentationml/2006/ole">
            <mc:AlternateContent xmlns:mc="http://schemas.openxmlformats.org/markup-compatibility/2006">
              <mc:Choice xmlns:v="urn:schemas-microsoft-com:vml" Requires="v">
                <p:oleObj spid="_x0000_s40969" name="Equation" r:id="rId4" imgW="317160" imgH="177480" progId="Equation.3">
                  <p:embed/>
                </p:oleObj>
              </mc:Choice>
              <mc:Fallback>
                <p:oleObj name="Equation" r:id="rId4" imgW="317160" imgH="177480" progId="Equation.3">
                  <p:embed/>
                  <p:pic>
                    <p:nvPicPr>
                      <p:cNvPr id="0" name=""/>
                      <p:cNvPicPr/>
                      <p:nvPr/>
                    </p:nvPicPr>
                    <p:blipFill>
                      <a:blip r:embed="rId5"/>
                      <a:stretch>
                        <a:fillRect/>
                      </a:stretch>
                    </p:blipFill>
                    <p:spPr>
                      <a:xfrm>
                        <a:off x="3387633" y="1903968"/>
                        <a:ext cx="643105" cy="35827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93664632"/>
              </p:ext>
            </p:extLst>
          </p:nvPr>
        </p:nvGraphicFramePr>
        <p:xfrm>
          <a:off x="3534485" y="1504575"/>
          <a:ext cx="566737" cy="357188"/>
        </p:xfrm>
        <a:graphic>
          <a:graphicData uri="http://schemas.openxmlformats.org/presentationml/2006/ole">
            <mc:AlternateContent xmlns:mc="http://schemas.openxmlformats.org/markup-compatibility/2006">
              <mc:Choice xmlns:v="urn:schemas-microsoft-com:vml" Requires="v">
                <p:oleObj spid="_x0000_s40970" name="Equation" r:id="rId6" imgW="279360" imgH="177480" progId="Equation.3">
                  <p:embed/>
                </p:oleObj>
              </mc:Choice>
              <mc:Fallback>
                <p:oleObj name="Equation" r:id="rId6" imgW="279360" imgH="177480" progId="Equation.3">
                  <p:embed/>
                  <p:pic>
                    <p:nvPicPr>
                      <p:cNvPr id="0" name=""/>
                      <p:cNvPicPr/>
                      <p:nvPr/>
                    </p:nvPicPr>
                    <p:blipFill>
                      <a:blip r:embed="rId7"/>
                      <a:stretch>
                        <a:fillRect/>
                      </a:stretch>
                    </p:blipFill>
                    <p:spPr>
                      <a:xfrm>
                        <a:off x="3534485" y="1504575"/>
                        <a:ext cx="566737" cy="35718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556146992"/>
              </p:ext>
            </p:extLst>
          </p:nvPr>
        </p:nvGraphicFramePr>
        <p:xfrm>
          <a:off x="2862878" y="1189252"/>
          <a:ext cx="257175" cy="280988"/>
        </p:xfrm>
        <a:graphic>
          <a:graphicData uri="http://schemas.openxmlformats.org/presentationml/2006/ole">
            <mc:AlternateContent xmlns:mc="http://schemas.openxmlformats.org/markup-compatibility/2006">
              <mc:Choice xmlns:v="urn:schemas-microsoft-com:vml" Requires="v">
                <p:oleObj spid="_x0000_s40971" name="Equation" r:id="rId8" imgW="126720" imgH="139680" progId="Equation.3">
                  <p:embed/>
                </p:oleObj>
              </mc:Choice>
              <mc:Fallback>
                <p:oleObj name="Equation" r:id="rId8" imgW="126720" imgH="139680" progId="Equation.3">
                  <p:embed/>
                  <p:pic>
                    <p:nvPicPr>
                      <p:cNvPr id="0" name=""/>
                      <p:cNvPicPr/>
                      <p:nvPr/>
                    </p:nvPicPr>
                    <p:blipFill>
                      <a:blip r:embed="rId9"/>
                      <a:stretch>
                        <a:fillRect/>
                      </a:stretch>
                    </p:blipFill>
                    <p:spPr>
                      <a:xfrm>
                        <a:off x="2862878" y="1189252"/>
                        <a:ext cx="257175" cy="28098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020352569"/>
              </p:ext>
            </p:extLst>
          </p:nvPr>
        </p:nvGraphicFramePr>
        <p:xfrm>
          <a:off x="3548992" y="1121879"/>
          <a:ext cx="257175" cy="357188"/>
        </p:xfrm>
        <a:graphic>
          <a:graphicData uri="http://schemas.openxmlformats.org/presentationml/2006/ole">
            <mc:AlternateContent xmlns:mc="http://schemas.openxmlformats.org/markup-compatibility/2006">
              <mc:Choice xmlns:v="urn:schemas-microsoft-com:vml" Requires="v">
                <p:oleObj spid="_x0000_s40972" name="Equation" r:id="rId10" imgW="126720" imgH="177480" progId="Equation.3">
                  <p:embed/>
                </p:oleObj>
              </mc:Choice>
              <mc:Fallback>
                <p:oleObj name="Equation" r:id="rId10" imgW="126720" imgH="177480" progId="Equation.3">
                  <p:embed/>
                  <p:pic>
                    <p:nvPicPr>
                      <p:cNvPr id="0" name=""/>
                      <p:cNvPicPr/>
                      <p:nvPr/>
                    </p:nvPicPr>
                    <p:blipFill>
                      <a:blip r:embed="rId11"/>
                      <a:stretch>
                        <a:fillRect/>
                      </a:stretch>
                    </p:blipFill>
                    <p:spPr>
                      <a:xfrm>
                        <a:off x="3548992" y="1121879"/>
                        <a:ext cx="257175" cy="357188"/>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86074089"/>
              </p:ext>
            </p:extLst>
          </p:nvPr>
        </p:nvGraphicFramePr>
        <p:xfrm>
          <a:off x="2495998" y="3486315"/>
          <a:ext cx="643105" cy="358279"/>
        </p:xfrm>
        <a:graphic>
          <a:graphicData uri="http://schemas.openxmlformats.org/presentationml/2006/ole">
            <mc:AlternateContent xmlns:mc="http://schemas.openxmlformats.org/markup-compatibility/2006">
              <mc:Choice xmlns:v="urn:schemas-microsoft-com:vml" Requires="v">
                <p:oleObj spid="_x0000_s40973" name="Equation" r:id="rId12" imgW="317160" imgH="177480" progId="Equation.3">
                  <p:embed/>
                </p:oleObj>
              </mc:Choice>
              <mc:Fallback>
                <p:oleObj name="Equation" r:id="rId12" imgW="317160" imgH="177480" progId="Equation.3">
                  <p:embed/>
                  <p:pic>
                    <p:nvPicPr>
                      <p:cNvPr id="0" name=""/>
                      <p:cNvPicPr/>
                      <p:nvPr/>
                    </p:nvPicPr>
                    <p:blipFill>
                      <a:blip r:embed="rId13"/>
                      <a:stretch>
                        <a:fillRect/>
                      </a:stretch>
                    </p:blipFill>
                    <p:spPr>
                      <a:xfrm>
                        <a:off x="2495998" y="3486315"/>
                        <a:ext cx="643105" cy="358279"/>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4061424680"/>
              </p:ext>
            </p:extLst>
          </p:nvPr>
        </p:nvGraphicFramePr>
        <p:xfrm>
          <a:off x="7282478" y="3554851"/>
          <a:ext cx="257175" cy="280988"/>
        </p:xfrm>
        <a:graphic>
          <a:graphicData uri="http://schemas.openxmlformats.org/presentationml/2006/ole">
            <mc:AlternateContent xmlns:mc="http://schemas.openxmlformats.org/markup-compatibility/2006">
              <mc:Choice xmlns:v="urn:schemas-microsoft-com:vml" Requires="v">
                <p:oleObj spid="_x0000_s40974" name="Equation" r:id="rId14" imgW="126720" imgH="139680" progId="Equation.3">
                  <p:embed/>
                </p:oleObj>
              </mc:Choice>
              <mc:Fallback>
                <p:oleObj name="Equation" r:id="rId14" imgW="126720" imgH="139680" progId="Equation.3">
                  <p:embed/>
                  <p:pic>
                    <p:nvPicPr>
                      <p:cNvPr id="0" name=""/>
                      <p:cNvPicPr/>
                      <p:nvPr/>
                    </p:nvPicPr>
                    <p:blipFill>
                      <a:blip r:embed="rId15"/>
                      <a:stretch>
                        <a:fillRect/>
                      </a:stretch>
                    </p:blipFill>
                    <p:spPr>
                      <a:xfrm>
                        <a:off x="7282478" y="3554851"/>
                        <a:ext cx="257175" cy="280988"/>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737870616"/>
              </p:ext>
            </p:extLst>
          </p:nvPr>
        </p:nvGraphicFramePr>
        <p:xfrm>
          <a:off x="7943192" y="3481128"/>
          <a:ext cx="257175" cy="357188"/>
        </p:xfrm>
        <a:graphic>
          <a:graphicData uri="http://schemas.openxmlformats.org/presentationml/2006/ole">
            <mc:AlternateContent xmlns:mc="http://schemas.openxmlformats.org/markup-compatibility/2006">
              <mc:Choice xmlns:v="urn:schemas-microsoft-com:vml" Requires="v">
                <p:oleObj spid="_x0000_s40975" name="Equation" r:id="rId16" imgW="126720" imgH="177480" progId="Equation.3">
                  <p:embed/>
                </p:oleObj>
              </mc:Choice>
              <mc:Fallback>
                <p:oleObj name="Equation" r:id="rId16" imgW="126720" imgH="177480" progId="Equation.3">
                  <p:embed/>
                  <p:pic>
                    <p:nvPicPr>
                      <p:cNvPr id="0" name=""/>
                      <p:cNvPicPr/>
                      <p:nvPr/>
                    </p:nvPicPr>
                    <p:blipFill>
                      <a:blip r:embed="rId17"/>
                      <a:stretch>
                        <a:fillRect/>
                      </a:stretch>
                    </p:blipFill>
                    <p:spPr>
                      <a:xfrm>
                        <a:off x="7943192" y="3481128"/>
                        <a:ext cx="257175" cy="357188"/>
                      </a:xfrm>
                      <a:prstGeom prst="rect">
                        <a:avLst/>
                      </a:prstGeom>
                    </p:spPr>
                  </p:pic>
                </p:oleObj>
              </mc:Fallback>
            </mc:AlternateContent>
          </a:graphicData>
        </a:graphic>
      </p:graphicFrame>
    </p:spTree>
    <p:extLst>
      <p:ext uri="{BB962C8B-B14F-4D97-AF65-F5344CB8AC3E}">
        <p14:creationId xmlns:p14="http://schemas.microsoft.com/office/powerpoint/2010/main" val="3226290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5604177" y="3238940"/>
            <a:ext cx="2149609" cy="1835117"/>
            <a:chOff x="5415919" y="2943106"/>
            <a:chExt cx="2149609" cy="1835117"/>
          </a:xfrm>
        </p:grpSpPr>
        <p:pic>
          <p:nvPicPr>
            <p:cNvPr id="5" name="Picture 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8185" y="2964246"/>
              <a:ext cx="2043349" cy="173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7258188" y="2943106"/>
              <a:ext cx="307340" cy="369332"/>
            </a:xfrm>
            <a:prstGeom prst="rect">
              <a:avLst/>
            </a:prstGeom>
            <a:solidFill>
              <a:schemeClr val="bg1"/>
            </a:solidFill>
          </p:spPr>
          <p:txBody>
            <a:bodyPr wrap="square" rtlCol="0">
              <a:spAutoFit/>
            </a:bodyPr>
            <a:lstStyle/>
            <a:p>
              <a:endParaRPr lang="en-SG" dirty="0"/>
            </a:p>
          </p:txBody>
        </p:sp>
        <p:sp>
          <p:nvSpPr>
            <p:cNvPr id="28" name="TextBox 27"/>
            <p:cNvSpPr txBox="1"/>
            <p:nvPr/>
          </p:nvSpPr>
          <p:spPr>
            <a:xfrm>
              <a:off x="5415919" y="4408891"/>
              <a:ext cx="307340" cy="369332"/>
            </a:xfrm>
            <a:prstGeom prst="rect">
              <a:avLst/>
            </a:prstGeom>
            <a:solidFill>
              <a:schemeClr val="bg1"/>
            </a:solidFill>
          </p:spPr>
          <p:txBody>
            <a:bodyPr wrap="square" rtlCol="0">
              <a:spAutoFit/>
            </a:bodyPr>
            <a:lstStyle/>
            <a:p>
              <a:endParaRPr lang="en-SG" dirty="0"/>
            </a:p>
          </p:txBody>
        </p:sp>
        <p:graphicFrame>
          <p:nvGraphicFramePr>
            <p:cNvPr id="29" name="Object 28"/>
            <p:cNvGraphicFramePr>
              <a:graphicFrameLocks noChangeAspect="1"/>
            </p:cNvGraphicFramePr>
            <p:nvPr>
              <p:extLst>
                <p:ext uri="{D42A27DB-BD31-4B8C-83A1-F6EECF244321}">
                  <p14:modId xmlns:p14="http://schemas.microsoft.com/office/powerpoint/2010/main" val="486180756"/>
                </p:ext>
              </p:extLst>
            </p:nvPr>
          </p:nvGraphicFramePr>
          <p:xfrm>
            <a:off x="7311034" y="3058233"/>
            <a:ext cx="190500" cy="215900"/>
          </p:xfrm>
          <a:graphic>
            <a:graphicData uri="http://schemas.openxmlformats.org/presentationml/2006/ole">
              <mc:AlternateContent xmlns:mc="http://schemas.openxmlformats.org/markup-compatibility/2006">
                <mc:Choice xmlns:v="urn:schemas-microsoft-com:vml" Requires="v">
                  <p:oleObj spid="_x0000_s57346" name="Equation" r:id="rId5" imgW="190440" imgH="215640" progId="Equation.3">
                    <p:embed/>
                  </p:oleObj>
                </mc:Choice>
                <mc:Fallback>
                  <p:oleObj name="Equation" r:id="rId5" imgW="190440" imgH="215640" progId="Equation.3">
                    <p:embed/>
                    <p:pic>
                      <p:nvPicPr>
                        <p:cNvPr id="0" name=""/>
                        <p:cNvPicPr>
                          <a:picLocks noChangeAspect="1" noChangeArrowheads="1"/>
                        </p:cNvPicPr>
                        <p:nvPr/>
                      </p:nvPicPr>
                      <p:blipFill>
                        <a:blip r:embed="rId6"/>
                        <a:srcRect/>
                        <a:stretch>
                          <a:fillRect/>
                        </a:stretch>
                      </p:blipFill>
                      <p:spPr bwMode="auto">
                        <a:xfrm>
                          <a:off x="7311034" y="3058233"/>
                          <a:ext cx="190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3850526481"/>
                </p:ext>
              </p:extLst>
            </p:nvPr>
          </p:nvGraphicFramePr>
          <p:xfrm>
            <a:off x="5509513" y="4384118"/>
            <a:ext cx="203200" cy="279400"/>
          </p:xfrm>
          <a:graphic>
            <a:graphicData uri="http://schemas.openxmlformats.org/presentationml/2006/ole">
              <mc:AlternateContent xmlns:mc="http://schemas.openxmlformats.org/markup-compatibility/2006">
                <mc:Choice xmlns:v="urn:schemas-microsoft-com:vml" Requires="v">
                  <p:oleObj spid="_x0000_s57347" name="Equation" r:id="rId7" imgW="203040" imgH="279360" progId="Equation.3">
                    <p:embed/>
                  </p:oleObj>
                </mc:Choice>
                <mc:Fallback>
                  <p:oleObj name="Equation" r:id="rId7" imgW="203040" imgH="279360" progId="Equation.3">
                    <p:embed/>
                    <p:pic>
                      <p:nvPicPr>
                        <p:cNvPr id="0" name=""/>
                        <p:cNvPicPr>
                          <a:picLocks noChangeAspect="1" noChangeArrowheads="1"/>
                        </p:cNvPicPr>
                        <p:nvPr/>
                      </p:nvPicPr>
                      <p:blipFill>
                        <a:blip r:embed="rId8"/>
                        <a:srcRect/>
                        <a:stretch>
                          <a:fillRect/>
                        </a:stretch>
                      </p:blipFill>
                      <p:spPr bwMode="auto">
                        <a:xfrm>
                          <a:off x="5509513" y="4384118"/>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22"/>
          <p:cNvGrpSpPr/>
          <p:nvPr/>
        </p:nvGrpSpPr>
        <p:grpSpPr>
          <a:xfrm>
            <a:off x="1439533" y="3260080"/>
            <a:ext cx="2147494" cy="1805207"/>
            <a:chOff x="1251275" y="2964246"/>
            <a:chExt cx="2147494" cy="1805207"/>
          </a:xfrm>
        </p:grpSpPr>
        <p:pic>
          <p:nvPicPr>
            <p:cNvPr id="6" name="Picture 2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1426" y="2964246"/>
              <a:ext cx="2043349" cy="1739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091429" y="2978726"/>
              <a:ext cx="307340" cy="369332"/>
            </a:xfrm>
            <a:prstGeom prst="rect">
              <a:avLst/>
            </a:prstGeom>
            <a:solidFill>
              <a:schemeClr val="bg1"/>
            </a:solidFill>
          </p:spPr>
          <p:txBody>
            <a:bodyPr wrap="square" rtlCol="0">
              <a:spAutoFit/>
            </a:bodyPr>
            <a:lstStyle/>
            <a:p>
              <a:endParaRPr lang="en-SG" dirty="0"/>
            </a:p>
          </p:txBody>
        </p:sp>
        <p:graphicFrame>
          <p:nvGraphicFramePr>
            <p:cNvPr id="21" name="Object 20"/>
            <p:cNvGraphicFramePr>
              <a:graphicFrameLocks noChangeAspect="1"/>
            </p:cNvGraphicFramePr>
            <p:nvPr>
              <p:extLst>
                <p:ext uri="{D42A27DB-BD31-4B8C-83A1-F6EECF244321}">
                  <p14:modId xmlns:p14="http://schemas.microsoft.com/office/powerpoint/2010/main" val="3806961430"/>
                </p:ext>
              </p:extLst>
            </p:nvPr>
          </p:nvGraphicFramePr>
          <p:xfrm>
            <a:off x="3113019" y="3090094"/>
            <a:ext cx="190500" cy="215900"/>
          </p:xfrm>
          <a:graphic>
            <a:graphicData uri="http://schemas.openxmlformats.org/presentationml/2006/ole">
              <mc:AlternateContent xmlns:mc="http://schemas.openxmlformats.org/markup-compatibility/2006">
                <mc:Choice xmlns:v="urn:schemas-microsoft-com:vml" Requires="v">
                  <p:oleObj spid="_x0000_s57348" name="Equation" r:id="rId9" imgW="190440" imgH="215640" progId="Equation.3">
                    <p:embed/>
                  </p:oleObj>
                </mc:Choice>
                <mc:Fallback>
                  <p:oleObj name="Equation" r:id="rId9" imgW="190440" imgH="215640" progId="Equation.3">
                    <p:embed/>
                    <p:pic>
                      <p:nvPicPr>
                        <p:cNvPr id="0" name=""/>
                        <p:cNvPicPr>
                          <a:picLocks noChangeAspect="1" noChangeArrowheads="1"/>
                        </p:cNvPicPr>
                        <p:nvPr/>
                      </p:nvPicPr>
                      <p:blipFill>
                        <a:blip r:embed="rId10"/>
                        <a:srcRect/>
                        <a:stretch>
                          <a:fillRect/>
                        </a:stretch>
                      </p:blipFill>
                      <p:spPr bwMode="auto">
                        <a:xfrm>
                          <a:off x="3113019" y="3090094"/>
                          <a:ext cx="190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p:nvSpPr>
          <p:spPr>
            <a:xfrm>
              <a:off x="1251275" y="4400121"/>
              <a:ext cx="307340" cy="369332"/>
            </a:xfrm>
            <a:prstGeom prst="rect">
              <a:avLst/>
            </a:prstGeom>
            <a:solidFill>
              <a:schemeClr val="bg1"/>
            </a:solidFill>
          </p:spPr>
          <p:txBody>
            <a:bodyPr wrap="square" rtlCol="0">
              <a:spAutoFit/>
            </a:bodyPr>
            <a:lstStyle/>
            <a:p>
              <a:endParaRPr lang="en-SG" dirty="0"/>
            </a:p>
          </p:txBody>
        </p:sp>
        <p:graphicFrame>
          <p:nvGraphicFramePr>
            <p:cNvPr id="22" name="Object 21"/>
            <p:cNvGraphicFramePr>
              <a:graphicFrameLocks noChangeAspect="1"/>
            </p:cNvGraphicFramePr>
            <p:nvPr>
              <p:extLst>
                <p:ext uri="{D42A27DB-BD31-4B8C-83A1-F6EECF244321}">
                  <p14:modId xmlns:p14="http://schemas.microsoft.com/office/powerpoint/2010/main" val="2553263626"/>
                </p:ext>
              </p:extLst>
            </p:nvPr>
          </p:nvGraphicFramePr>
          <p:xfrm>
            <a:off x="1382628" y="4398117"/>
            <a:ext cx="203200" cy="279400"/>
          </p:xfrm>
          <a:graphic>
            <a:graphicData uri="http://schemas.openxmlformats.org/presentationml/2006/ole">
              <mc:AlternateContent xmlns:mc="http://schemas.openxmlformats.org/markup-compatibility/2006">
                <mc:Choice xmlns:v="urn:schemas-microsoft-com:vml" Requires="v">
                  <p:oleObj spid="_x0000_s57349" name="Equation" r:id="rId11" imgW="203040" imgH="279360" progId="Equation.3">
                    <p:embed/>
                  </p:oleObj>
                </mc:Choice>
                <mc:Fallback>
                  <p:oleObj name="Equation" r:id="rId11" imgW="203040" imgH="279360" progId="Equation.3">
                    <p:embed/>
                    <p:pic>
                      <p:nvPicPr>
                        <p:cNvPr id="0" name=""/>
                        <p:cNvPicPr>
                          <a:picLocks noChangeAspect="1" noChangeArrowheads="1"/>
                        </p:cNvPicPr>
                        <p:nvPr/>
                      </p:nvPicPr>
                      <p:blipFill>
                        <a:blip r:embed="rId12"/>
                        <a:srcRect/>
                        <a:stretch>
                          <a:fillRect/>
                        </a:stretch>
                      </p:blipFill>
                      <p:spPr bwMode="auto">
                        <a:xfrm>
                          <a:off x="1382628" y="4398117"/>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 name="Title 1"/>
          <p:cNvSpPr>
            <a:spLocks noGrp="1"/>
          </p:cNvSpPr>
          <p:nvPr>
            <p:ph type="title"/>
          </p:nvPr>
        </p:nvSpPr>
        <p:spPr>
          <a:xfrm>
            <a:off x="548258" y="298027"/>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Direction of the Cross Product</a:t>
            </a:r>
          </a:p>
        </p:txBody>
      </p:sp>
      <p:sp>
        <p:nvSpPr>
          <p:cNvPr id="4" name="Content Placeholder 3"/>
          <p:cNvSpPr>
            <a:spLocks noGrp="1"/>
          </p:cNvSpPr>
          <p:nvPr>
            <p:ph sz="quarter" idx="13"/>
          </p:nvPr>
        </p:nvSpPr>
        <p:spPr>
          <a:xfrm>
            <a:off x="548258" y="1148294"/>
            <a:ext cx="8424000" cy="5979569"/>
          </a:xfrm>
        </p:spPr>
        <p:txBody>
          <a:bodyPr/>
          <a:lstStyle/>
          <a:p>
            <a:pPr marL="0" indent="0">
              <a:buNone/>
            </a:pPr>
            <a:r>
              <a:rPr lang="en-US" dirty="0" smtClean="0">
                <a:latin typeface="Arial" panose="020B0604020202020204" pitchFamily="34" charset="0"/>
                <a:cs typeface="Arial" panose="020B0604020202020204" pitchFamily="34" charset="0"/>
              </a:rPr>
              <a:t>The direction of </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given by the </a:t>
            </a:r>
            <a:r>
              <a:rPr lang="en-US" b="1" i="1" u="sng" dirty="0">
                <a:latin typeface="Arial" panose="020B0604020202020204" pitchFamily="34" charset="0"/>
                <a:cs typeface="Arial" panose="020B0604020202020204" pitchFamily="34" charset="0"/>
              </a:rPr>
              <a:t>right-hand thumb </a:t>
            </a:r>
            <a:r>
              <a:rPr lang="en-US" b="1" u="sng" dirty="0">
                <a:latin typeface="Arial" panose="020B0604020202020204" pitchFamily="34" charset="0"/>
                <a:cs typeface="Arial" panose="020B0604020202020204" pitchFamily="34" charset="0"/>
              </a:rPr>
              <a:t>rule</a:t>
            </a:r>
            <a:r>
              <a:rPr lang="en-US" dirty="0">
                <a:latin typeface="Arial" panose="020B0604020202020204" pitchFamily="34" charset="0"/>
                <a:cs typeface="Arial" panose="020B0604020202020204" pitchFamily="34" charset="0"/>
              </a:rPr>
              <a:t>: if the fingers of your right hand curl in the direction of a rotation (through an angle less </a:t>
            </a:r>
            <a:r>
              <a:rPr lang="en-US" dirty="0" smtClean="0">
                <a:latin typeface="Arial" panose="020B0604020202020204" pitchFamily="34" charset="0"/>
                <a:cs typeface="Arial" panose="020B0604020202020204" pitchFamily="34" charset="0"/>
              </a:rPr>
              <a:t>than 180°)</a:t>
            </a:r>
            <a:r>
              <a:rPr lang="en-US" i="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from	to   , </a:t>
            </a:r>
            <a:r>
              <a:rPr lang="en-US" dirty="0">
                <a:latin typeface="Arial" panose="020B0604020202020204" pitchFamily="34" charset="0"/>
                <a:cs typeface="Arial" panose="020B0604020202020204" pitchFamily="34" charset="0"/>
              </a:rPr>
              <a:t>then your thumb points in the direction </a:t>
            </a:r>
            <a:r>
              <a:rPr lang="en-US" dirty="0" smtClean="0">
                <a:latin typeface="Arial" panose="020B0604020202020204" pitchFamily="34" charset="0"/>
                <a:cs typeface="Arial" panose="020B0604020202020204" pitchFamily="34" charset="0"/>
              </a:rPr>
              <a:t>of	     .   </a:t>
            </a:r>
            <a:endParaRPr lang="en-US" i="1"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822033249"/>
              </p:ext>
            </p:extLst>
          </p:nvPr>
        </p:nvGraphicFramePr>
        <p:xfrm>
          <a:off x="1980658" y="2922575"/>
          <a:ext cx="520700" cy="279400"/>
        </p:xfrm>
        <a:graphic>
          <a:graphicData uri="http://schemas.openxmlformats.org/presentationml/2006/ole">
            <mc:AlternateContent xmlns:mc="http://schemas.openxmlformats.org/markup-compatibility/2006">
              <mc:Choice xmlns:v="urn:schemas-microsoft-com:vml" Requires="v">
                <p:oleObj spid="_x0000_s57350" name="Equation" r:id="rId13" imgW="520474" imgH="279279" progId="Equation.3">
                  <p:embed/>
                </p:oleObj>
              </mc:Choice>
              <mc:Fallback>
                <p:oleObj name="Equation" r:id="rId13" imgW="520474" imgH="27927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80658" y="2922575"/>
                        <a:ext cx="520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687070216"/>
              </p:ext>
            </p:extLst>
          </p:nvPr>
        </p:nvGraphicFramePr>
        <p:xfrm>
          <a:off x="6216692" y="2890556"/>
          <a:ext cx="520700" cy="279400"/>
        </p:xfrm>
        <a:graphic>
          <a:graphicData uri="http://schemas.openxmlformats.org/presentationml/2006/ole">
            <mc:AlternateContent xmlns:mc="http://schemas.openxmlformats.org/markup-compatibility/2006">
              <mc:Choice xmlns:v="urn:schemas-microsoft-com:vml" Requires="v">
                <p:oleObj spid="_x0000_s57351" name="Equation" r:id="rId15" imgW="520560" imgH="279360" progId="Equation.3">
                  <p:embed/>
                </p:oleObj>
              </mc:Choice>
              <mc:Fallback>
                <p:oleObj name="Equation" r:id="rId15" imgW="520560" imgH="279360" progId="Equation.3">
                  <p:embed/>
                  <p:pic>
                    <p:nvPicPr>
                      <p:cNvPr id="0" name=""/>
                      <p:cNvPicPr>
                        <a:picLocks noChangeAspect="1" noChangeArrowheads="1"/>
                      </p:cNvPicPr>
                      <p:nvPr/>
                    </p:nvPicPr>
                    <p:blipFill>
                      <a:blip r:embed="rId16"/>
                      <a:srcRect/>
                      <a:stretch>
                        <a:fillRect/>
                      </a:stretch>
                    </p:blipFill>
                    <p:spPr bwMode="auto">
                      <a:xfrm>
                        <a:off x="6216692" y="2890556"/>
                        <a:ext cx="520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Flowchart: Summing Junction 10"/>
          <p:cNvSpPr/>
          <p:nvPr/>
        </p:nvSpPr>
        <p:spPr>
          <a:xfrm>
            <a:off x="1370861" y="2805966"/>
            <a:ext cx="504000" cy="504000"/>
          </a:xfrm>
          <a:prstGeom prst="flowChartSummingJunction">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2" name="TextBox 11"/>
          <p:cNvSpPr txBox="1"/>
          <p:nvPr/>
        </p:nvSpPr>
        <p:spPr>
          <a:xfrm>
            <a:off x="1926867" y="5325153"/>
            <a:ext cx="2006506"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Thumb points </a:t>
            </a:r>
            <a:r>
              <a:rPr lang="en-US" sz="2000" b="1" u="sng" dirty="0" smtClean="0">
                <a:latin typeface="Arial" panose="020B0604020202020204" pitchFamily="34" charset="0"/>
                <a:cs typeface="Arial" panose="020B0604020202020204" pitchFamily="34" charset="0"/>
              </a:rPr>
              <a:t>into</a:t>
            </a:r>
            <a:r>
              <a:rPr lang="en-US" sz="2000" dirty="0" smtClean="0">
                <a:latin typeface="Arial" panose="020B0604020202020204" pitchFamily="34" charset="0"/>
                <a:cs typeface="Arial" panose="020B0604020202020204" pitchFamily="34" charset="0"/>
              </a:rPr>
              <a:t> the screen</a:t>
            </a:r>
            <a:endParaRPr lang="en-SG" sz="2000" dirty="0">
              <a:latin typeface="Arial" panose="020B0604020202020204" pitchFamily="34" charset="0"/>
              <a:cs typeface="Arial" panose="020B0604020202020204" pitchFamily="34" charset="0"/>
            </a:endParaRPr>
          </a:p>
        </p:txBody>
      </p:sp>
      <p:sp>
        <p:nvSpPr>
          <p:cNvPr id="13" name="Oval 12"/>
          <p:cNvSpPr/>
          <p:nvPr/>
        </p:nvSpPr>
        <p:spPr>
          <a:xfrm>
            <a:off x="5533981" y="2805966"/>
            <a:ext cx="504000" cy="504000"/>
          </a:xfrm>
          <a:prstGeom prst="ellipse">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4" name="TextBox 13"/>
          <p:cNvSpPr txBox="1"/>
          <p:nvPr/>
        </p:nvSpPr>
        <p:spPr>
          <a:xfrm>
            <a:off x="5918774" y="5325153"/>
            <a:ext cx="2192369"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Thumb points </a:t>
            </a:r>
            <a:r>
              <a:rPr lang="en-US" sz="2000" b="1" u="sng" dirty="0" smtClean="0">
                <a:latin typeface="Arial" panose="020B0604020202020204" pitchFamily="34" charset="0"/>
                <a:cs typeface="Arial" panose="020B0604020202020204" pitchFamily="34" charset="0"/>
              </a:rPr>
              <a:t>out of</a:t>
            </a:r>
            <a:r>
              <a:rPr lang="en-US" sz="2000" dirty="0" smtClean="0">
                <a:latin typeface="Arial" panose="020B0604020202020204" pitchFamily="34" charset="0"/>
                <a:cs typeface="Arial" panose="020B0604020202020204" pitchFamily="34" charset="0"/>
              </a:rPr>
              <a:t> the screen</a:t>
            </a:r>
            <a:endParaRPr lang="en-SG" sz="2000" dirty="0">
              <a:latin typeface="Arial" panose="020B0604020202020204" pitchFamily="34" charset="0"/>
              <a:cs typeface="Arial" panose="020B0604020202020204" pitchFamily="34" charset="0"/>
            </a:endParaRPr>
          </a:p>
        </p:txBody>
      </p:sp>
      <p:sp>
        <p:nvSpPr>
          <p:cNvPr id="15" name="Oval 14"/>
          <p:cNvSpPr/>
          <p:nvPr/>
        </p:nvSpPr>
        <p:spPr>
          <a:xfrm>
            <a:off x="5728886" y="3013791"/>
            <a:ext cx="108000" cy="108000"/>
          </a:xfrm>
          <a:prstGeom prst="ellipse">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6" name="Slide Number Placeholder 15"/>
          <p:cNvSpPr>
            <a:spLocks noGrp="1"/>
          </p:cNvSpPr>
          <p:nvPr>
            <p:ph type="sldNum" sz="quarter" idx="12"/>
          </p:nvPr>
        </p:nvSpPr>
        <p:spPr>
          <a:xfrm>
            <a:off x="8604571" y="6587927"/>
            <a:ext cx="536016" cy="365125"/>
          </a:xfrm>
        </p:spPr>
        <p:txBody>
          <a:bodyPr/>
          <a:lstStyle/>
          <a:p>
            <a:fld id="{6767FADE-2612-3649-B495-F644A23F288B}" type="slidenum">
              <a:rPr lang="en-US" smtClean="0"/>
              <a:pPr/>
              <a:t>16</a:t>
            </a:fld>
            <a:endParaRPr lang="en-US" dirty="0"/>
          </a:p>
        </p:txBody>
      </p:sp>
      <p:pic>
        <p:nvPicPr>
          <p:cNvPr id="1156" name="Picture 1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4861" y="3677790"/>
            <a:ext cx="2006506" cy="1522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9" name="Picture 1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18774" y="3625138"/>
            <a:ext cx="2095473" cy="1575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17" name="Object 16"/>
          <p:cNvGraphicFramePr>
            <a:graphicFrameLocks noChangeAspect="1"/>
          </p:cNvGraphicFramePr>
          <p:nvPr>
            <p:extLst>
              <p:ext uri="{D42A27DB-BD31-4B8C-83A1-F6EECF244321}">
                <p14:modId xmlns:p14="http://schemas.microsoft.com/office/powerpoint/2010/main" val="1245468123"/>
              </p:ext>
            </p:extLst>
          </p:nvPr>
        </p:nvGraphicFramePr>
        <p:xfrm>
          <a:off x="2478000" y="1245116"/>
          <a:ext cx="520700" cy="279400"/>
        </p:xfrm>
        <a:graphic>
          <a:graphicData uri="http://schemas.openxmlformats.org/presentationml/2006/ole">
            <mc:AlternateContent xmlns:mc="http://schemas.openxmlformats.org/markup-compatibility/2006">
              <mc:Choice xmlns:v="urn:schemas-microsoft-com:vml" Requires="v">
                <p:oleObj spid="_x0000_s57352" name="Equation" r:id="rId19" imgW="520474" imgH="279279" progId="Equation.3">
                  <p:embed/>
                </p:oleObj>
              </mc:Choice>
              <mc:Fallback>
                <p:oleObj name="Equation" r:id="rId19" imgW="520474" imgH="27927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8000" y="1245116"/>
                        <a:ext cx="520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68448582"/>
              </p:ext>
            </p:extLst>
          </p:nvPr>
        </p:nvGraphicFramePr>
        <p:xfrm>
          <a:off x="946327" y="2432912"/>
          <a:ext cx="520700" cy="279400"/>
        </p:xfrm>
        <a:graphic>
          <a:graphicData uri="http://schemas.openxmlformats.org/presentationml/2006/ole">
            <mc:AlternateContent xmlns:mc="http://schemas.openxmlformats.org/markup-compatibility/2006">
              <mc:Choice xmlns:v="urn:schemas-microsoft-com:vml" Requires="v">
                <p:oleObj spid="_x0000_s57353" name="Equation" r:id="rId20" imgW="520474" imgH="279279" progId="Equation.3">
                  <p:embed/>
                </p:oleObj>
              </mc:Choice>
              <mc:Fallback>
                <p:oleObj name="Equation" r:id="rId20" imgW="520474" imgH="27927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6327" y="2432912"/>
                        <a:ext cx="520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074165261"/>
              </p:ext>
            </p:extLst>
          </p:nvPr>
        </p:nvGraphicFramePr>
        <p:xfrm>
          <a:off x="3633133" y="2107657"/>
          <a:ext cx="190500" cy="215900"/>
        </p:xfrm>
        <a:graphic>
          <a:graphicData uri="http://schemas.openxmlformats.org/presentationml/2006/ole">
            <mc:AlternateContent xmlns:mc="http://schemas.openxmlformats.org/markup-compatibility/2006">
              <mc:Choice xmlns:v="urn:schemas-microsoft-com:vml" Requires="v">
                <p:oleObj spid="_x0000_s57354" name="Equation" r:id="rId21" imgW="190440" imgH="215640" progId="Equation.3">
                  <p:embed/>
                </p:oleObj>
              </mc:Choice>
              <mc:Fallback>
                <p:oleObj name="Equation" r:id="rId21" imgW="190440" imgH="215640" progId="Equation.3">
                  <p:embed/>
                  <p:pic>
                    <p:nvPicPr>
                      <p:cNvPr id="0" name=""/>
                      <p:cNvPicPr>
                        <a:picLocks noChangeAspect="1" noChangeArrowheads="1"/>
                      </p:cNvPicPr>
                      <p:nvPr/>
                    </p:nvPicPr>
                    <p:blipFill>
                      <a:blip r:embed="rId6"/>
                      <a:srcRect/>
                      <a:stretch>
                        <a:fillRect/>
                      </a:stretch>
                    </p:blipFill>
                    <p:spPr bwMode="auto">
                      <a:xfrm>
                        <a:off x="3633133" y="2107657"/>
                        <a:ext cx="1905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3128486822"/>
              </p:ext>
            </p:extLst>
          </p:nvPr>
        </p:nvGraphicFramePr>
        <p:xfrm>
          <a:off x="4078268" y="2044157"/>
          <a:ext cx="203200" cy="279400"/>
        </p:xfrm>
        <a:graphic>
          <a:graphicData uri="http://schemas.openxmlformats.org/presentationml/2006/ole">
            <mc:AlternateContent xmlns:mc="http://schemas.openxmlformats.org/markup-compatibility/2006">
              <mc:Choice xmlns:v="urn:schemas-microsoft-com:vml" Requires="v">
                <p:oleObj spid="_x0000_s57355" name="Equation" r:id="rId22" imgW="203040" imgH="279360" progId="Equation.3">
                  <p:embed/>
                </p:oleObj>
              </mc:Choice>
              <mc:Fallback>
                <p:oleObj name="Equation" r:id="rId22" imgW="203040" imgH="279360" progId="Equation.3">
                  <p:embed/>
                  <p:pic>
                    <p:nvPicPr>
                      <p:cNvPr id="0" name=""/>
                      <p:cNvPicPr>
                        <a:picLocks noChangeAspect="1" noChangeArrowheads="1"/>
                      </p:cNvPicPr>
                      <p:nvPr/>
                    </p:nvPicPr>
                    <p:blipFill>
                      <a:blip r:embed="rId8"/>
                      <a:srcRect/>
                      <a:stretch>
                        <a:fillRect/>
                      </a:stretch>
                    </p:blipFill>
                    <p:spPr bwMode="auto">
                      <a:xfrm>
                        <a:off x="4078268" y="2044157"/>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24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9472" y="292681"/>
            <a:ext cx="7920000" cy="648000"/>
          </a:xfrm>
          <a:prstGeom prst="rect">
            <a:avLst/>
          </a:prstGeom>
        </p:spPr>
        <p:txBody>
          <a:bodyPr/>
          <a:lstStyle/>
          <a:p>
            <a:r>
              <a:rPr lang="en-US" sz="3200" dirty="0">
                <a:solidFill>
                  <a:schemeClr val="tx1"/>
                </a:solidFill>
                <a:latin typeface="Arial" panose="020B0604020202020204" pitchFamily="34" charset="0"/>
                <a:cs typeface="Arial" panose="020B0604020202020204" pitchFamily="34" charset="0"/>
              </a:rPr>
              <a:t>(Kahoot.IT) Poll</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423500" y="933891"/>
            <a:ext cx="8424000" cy="1780808"/>
          </a:xfrm>
        </p:spPr>
        <p:txBody>
          <a:bodyPr/>
          <a:lstStyle/>
          <a:p>
            <a:pPr marL="0" indent="0">
              <a:buNone/>
            </a:pPr>
            <a:r>
              <a:rPr lang="en-US" dirty="0" smtClean="0">
                <a:latin typeface="Arial" panose="020B0604020202020204" pitchFamily="34" charset="0"/>
                <a:cs typeface="Arial" panose="020B0604020202020204" pitchFamily="34" charset="0"/>
              </a:rPr>
              <a:t>Given that the following vectors lie on the plane of the screen, determine whether each of the cross products are pointing into or out of the plane of the screen.  </a:t>
            </a:r>
            <a:endParaRPr lang="en-SG" dirty="0">
              <a:latin typeface="Arial" panose="020B0604020202020204" pitchFamily="34" charset="0"/>
              <a:cs typeface="Arial" panose="020B0604020202020204" pitchFamily="34" charset="0"/>
            </a:endParaRPr>
          </a:p>
        </p:txBody>
      </p:sp>
      <p:grpSp>
        <p:nvGrpSpPr>
          <p:cNvPr id="27" name="Group 26"/>
          <p:cNvGrpSpPr/>
          <p:nvPr/>
        </p:nvGrpSpPr>
        <p:grpSpPr>
          <a:xfrm>
            <a:off x="691287" y="1705282"/>
            <a:ext cx="7951488" cy="3632236"/>
            <a:chOff x="1132763" y="2129466"/>
            <a:chExt cx="7951488" cy="3632236"/>
          </a:xfrm>
        </p:grpSpPr>
        <p:cxnSp>
          <p:nvCxnSpPr>
            <p:cNvPr id="28" name="Straight Arrow Connector 27"/>
            <p:cNvCxnSpPr/>
            <p:nvPr/>
          </p:nvCxnSpPr>
          <p:spPr>
            <a:xfrm flipV="1">
              <a:off x="1364776" y="2988860"/>
              <a:ext cx="805218" cy="1542197"/>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1364776" y="3860041"/>
              <a:ext cx="1266967" cy="671016"/>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4196687" y="2995114"/>
              <a:ext cx="0" cy="854122"/>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4247865" y="3849236"/>
              <a:ext cx="1087273" cy="415119"/>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flipH="1" flipV="1">
              <a:off x="7030092" y="2499812"/>
              <a:ext cx="806712" cy="1542198"/>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flipV="1">
              <a:off x="7135081" y="4531057"/>
              <a:ext cx="1403445" cy="1"/>
            </a:xfrm>
            <a:prstGeom prst="straightConnector1">
              <a:avLst/>
            </a:prstGeom>
            <a:ln>
              <a:tailEnd type="arrow"/>
            </a:ln>
            <a:effectLst/>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1998259" y="2684478"/>
              <a:ext cx="60050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a</a:t>
              </a:r>
              <a:endParaRPr lang="en-SG"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2495265" y="3689736"/>
              <a:ext cx="60050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b</a:t>
              </a:r>
              <a:endParaRPr lang="en-SG"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3647363" y="3505070"/>
              <a:ext cx="60050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p</a:t>
              </a:r>
              <a:endParaRPr lang="en-SG"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235053" y="4133416"/>
              <a:ext cx="60050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q</a:t>
              </a:r>
              <a:endParaRPr lang="en-SG"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8483749" y="4346392"/>
              <a:ext cx="60050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r</a:t>
              </a:r>
              <a:endParaRPr lang="en-SG"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6729841" y="2129466"/>
              <a:ext cx="600502" cy="369332"/>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s</a:t>
              </a:r>
              <a:endParaRPr lang="en-SG" b="1"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1132763" y="4838372"/>
              <a:ext cx="1730991" cy="923330"/>
            </a:xfrm>
            <a:prstGeom prst="rect">
              <a:avLst/>
            </a:prstGeom>
            <a:noFill/>
          </p:spPr>
          <p:txBody>
            <a:bodyPr wrap="square" rtlCol="0">
              <a:spAutoFit/>
            </a:bodyPr>
            <a:lstStyle/>
            <a:p>
              <a:pPr algn="ctr"/>
              <a:r>
                <a:rPr lang="en-US" dirty="0" smtClean="0">
                  <a:cs typeface="Times New Roman" panose="02020603050405020304" pitchFamily="18" charset="0"/>
                </a:rPr>
                <a:t>(A)</a:t>
              </a:r>
            </a:p>
            <a:p>
              <a:pPr algn="ctr"/>
              <a:endParaRPr lang="en-US" dirty="0">
                <a:cs typeface="Times New Roman" panose="02020603050405020304" pitchFamily="18" charset="0"/>
              </a:endParaRPr>
            </a:p>
            <a:p>
              <a:pPr algn="ctr"/>
              <a:endParaRPr lang="en-SG" b="1" dirty="0">
                <a:cs typeface="Times New Roman" panose="02020603050405020304" pitchFamily="18" charset="0"/>
              </a:endParaRPr>
            </a:p>
          </p:txBody>
        </p:sp>
        <p:sp>
          <p:nvSpPr>
            <p:cNvPr id="41" name="TextBox 40"/>
            <p:cNvSpPr txBox="1"/>
            <p:nvPr/>
          </p:nvSpPr>
          <p:spPr>
            <a:xfrm>
              <a:off x="3926005" y="4838372"/>
              <a:ext cx="1730991" cy="923330"/>
            </a:xfrm>
            <a:prstGeom prst="rect">
              <a:avLst/>
            </a:prstGeom>
            <a:noFill/>
          </p:spPr>
          <p:txBody>
            <a:bodyPr wrap="square" rtlCol="0">
              <a:spAutoFit/>
            </a:bodyPr>
            <a:lstStyle/>
            <a:p>
              <a:pPr algn="ctr"/>
              <a:r>
                <a:rPr lang="en-US" dirty="0" smtClean="0">
                  <a:cs typeface="Times New Roman" panose="02020603050405020304" pitchFamily="18" charset="0"/>
                </a:rPr>
                <a:t>(B)</a:t>
              </a:r>
            </a:p>
            <a:p>
              <a:pPr algn="ctr"/>
              <a:endParaRPr lang="en-US" dirty="0">
                <a:cs typeface="Times New Roman" panose="02020603050405020304" pitchFamily="18" charset="0"/>
              </a:endParaRPr>
            </a:p>
            <a:p>
              <a:pPr algn="ctr"/>
              <a:endParaRPr lang="en-SG" b="1" dirty="0">
                <a:cs typeface="Times New Roman" panose="02020603050405020304" pitchFamily="18" charset="0"/>
              </a:endParaRPr>
            </a:p>
          </p:txBody>
        </p:sp>
        <p:sp>
          <p:nvSpPr>
            <p:cNvPr id="42" name="TextBox 41"/>
            <p:cNvSpPr txBox="1"/>
            <p:nvPr/>
          </p:nvSpPr>
          <p:spPr>
            <a:xfrm>
              <a:off x="6971307" y="4838372"/>
              <a:ext cx="1730991" cy="923330"/>
            </a:xfrm>
            <a:prstGeom prst="rect">
              <a:avLst/>
            </a:prstGeom>
            <a:noFill/>
          </p:spPr>
          <p:txBody>
            <a:bodyPr wrap="square" rtlCol="0">
              <a:spAutoFit/>
            </a:bodyPr>
            <a:lstStyle/>
            <a:p>
              <a:pPr algn="ctr"/>
              <a:r>
                <a:rPr lang="en-US" dirty="0" smtClean="0">
                  <a:cs typeface="Times New Roman" panose="02020603050405020304" pitchFamily="18" charset="0"/>
                </a:rPr>
                <a:t>(C)</a:t>
              </a:r>
            </a:p>
            <a:p>
              <a:pPr algn="ctr"/>
              <a:endParaRPr lang="en-US" dirty="0">
                <a:cs typeface="Times New Roman" panose="02020603050405020304" pitchFamily="18" charset="0"/>
              </a:endParaRPr>
            </a:p>
            <a:p>
              <a:pPr algn="ctr"/>
              <a:endParaRPr lang="en-SG" b="1" dirty="0">
                <a:cs typeface="Times New Roman" panose="02020603050405020304" pitchFamily="18" charset="0"/>
              </a:endParaRPr>
            </a:p>
          </p:txBody>
        </p:sp>
      </p:grpSp>
      <p:sp>
        <p:nvSpPr>
          <p:cNvPr id="5" name="Slide Number Placeholder 4"/>
          <p:cNvSpPr>
            <a:spLocks noGrp="1"/>
          </p:cNvSpPr>
          <p:nvPr>
            <p:ph type="sldNum" sz="quarter" idx="12"/>
          </p:nvPr>
        </p:nvSpPr>
        <p:spPr>
          <a:xfrm>
            <a:off x="8439472" y="6548334"/>
            <a:ext cx="536016" cy="365125"/>
          </a:xfrm>
        </p:spPr>
        <p:txBody>
          <a:bodyPr/>
          <a:lstStyle/>
          <a:p>
            <a:fld id="{6767FADE-2612-3649-B495-F644A23F288B}" type="slidenum">
              <a:rPr lang="en-US" smtClean="0"/>
              <a:pPr/>
              <a:t>17</a:t>
            </a:fld>
            <a:endParaRPr lang="en-US" dirty="0"/>
          </a:p>
        </p:txBody>
      </p:sp>
      <p:pic>
        <p:nvPicPr>
          <p:cNvPr id="25" name="Picture 24"/>
          <p:cNvPicPr/>
          <p:nvPr/>
        </p:nvPicPr>
        <p:blipFill rotWithShape="1">
          <a:blip r:embed="rId4">
            <a:extLst>
              <a:ext uri="{28A0092B-C50C-407E-A947-70E740481C1C}">
                <a14:useLocalDpi xmlns:a14="http://schemas.microsoft.com/office/drawing/2010/main" val="0"/>
              </a:ext>
            </a:extLst>
          </a:blip>
          <a:srcRect t="15427" b="16077"/>
          <a:stretch/>
        </p:blipFill>
        <p:spPr bwMode="auto">
          <a:xfrm>
            <a:off x="7169901" y="233463"/>
            <a:ext cx="885825" cy="606751"/>
          </a:xfrm>
          <a:prstGeom prst="rect">
            <a:avLst/>
          </a:prstGeom>
          <a:noFill/>
          <a:ln>
            <a:noFill/>
          </a:ln>
        </p:spPr>
      </p:pic>
      <p:graphicFrame>
        <p:nvGraphicFramePr>
          <p:cNvPr id="26" name="Object 25"/>
          <p:cNvGraphicFramePr>
            <a:graphicFrameLocks noChangeAspect="1"/>
          </p:cNvGraphicFramePr>
          <p:nvPr>
            <p:extLst>
              <p:ext uri="{D42A27DB-BD31-4B8C-83A1-F6EECF244321}">
                <p14:modId xmlns:p14="http://schemas.microsoft.com/office/powerpoint/2010/main" val="710987652"/>
              </p:ext>
            </p:extLst>
          </p:nvPr>
        </p:nvGraphicFramePr>
        <p:xfrm>
          <a:off x="1296433" y="4906864"/>
          <a:ext cx="520700" cy="279400"/>
        </p:xfrm>
        <a:graphic>
          <a:graphicData uri="http://schemas.openxmlformats.org/presentationml/2006/ole">
            <mc:AlternateContent xmlns:mc="http://schemas.openxmlformats.org/markup-compatibility/2006">
              <mc:Choice xmlns:v="urn:schemas-microsoft-com:vml" Requires="v">
                <p:oleObj spid="_x0000_s28929" name="Equation" r:id="rId5" imgW="520474" imgH="279279" progId="Equation.3">
                  <p:embed/>
                </p:oleObj>
              </mc:Choice>
              <mc:Fallback>
                <p:oleObj name="Equation" r:id="rId5" imgW="520474" imgH="279279" progId="Equation.3">
                  <p:embed/>
                  <p:pic>
                    <p:nvPicPr>
                      <p:cNvPr id="18"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6433" y="4906864"/>
                        <a:ext cx="5207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335156028"/>
              </p:ext>
            </p:extLst>
          </p:nvPr>
        </p:nvGraphicFramePr>
        <p:xfrm>
          <a:off x="4076700" y="4956941"/>
          <a:ext cx="546100" cy="279400"/>
        </p:xfrm>
        <a:graphic>
          <a:graphicData uri="http://schemas.openxmlformats.org/presentationml/2006/ole">
            <mc:AlternateContent xmlns:mc="http://schemas.openxmlformats.org/markup-compatibility/2006">
              <mc:Choice xmlns:v="urn:schemas-microsoft-com:vml" Requires="v">
                <p:oleObj spid="_x0000_s28930" name="Equation" r:id="rId7" imgW="545760" imgH="279360" progId="Equation.3">
                  <p:embed/>
                </p:oleObj>
              </mc:Choice>
              <mc:Fallback>
                <p:oleObj name="Equation" r:id="rId7" imgW="545760" imgH="279360" progId="Equation.3">
                  <p:embed/>
                  <p:pic>
                    <p:nvPicPr>
                      <p:cNvPr id="26" name="Object 25"/>
                      <p:cNvPicPr>
                        <a:picLocks noChangeAspect="1" noChangeArrowheads="1"/>
                      </p:cNvPicPr>
                      <p:nvPr/>
                    </p:nvPicPr>
                    <p:blipFill>
                      <a:blip r:embed="rId8"/>
                      <a:srcRect/>
                      <a:stretch>
                        <a:fillRect/>
                      </a:stretch>
                    </p:blipFill>
                    <p:spPr bwMode="auto">
                      <a:xfrm>
                        <a:off x="4076700" y="4956941"/>
                        <a:ext cx="546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4121070277"/>
              </p:ext>
            </p:extLst>
          </p:nvPr>
        </p:nvGraphicFramePr>
        <p:xfrm>
          <a:off x="7165975" y="4971320"/>
          <a:ext cx="457200" cy="215900"/>
        </p:xfrm>
        <a:graphic>
          <a:graphicData uri="http://schemas.openxmlformats.org/presentationml/2006/ole">
            <mc:AlternateContent xmlns:mc="http://schemas.openxmlformats.org/markup-compatibility/2006">
              <mc:Choice xmlns:v="urn:schemas-microsoft-com:vml" Requires="v">
                <p:oleObj spid="_x0000_s28931" name="Equation" r:id="rId9" imgW="457200" imgH="215640" progId="Equation.3">
                  <p:embed/>
                </p:oleObj>
              </mc:Choice>
              <mc:Fallback>
                <p:oleObj name="Equation" r:id="rId9" imgW="457200" imgH="215640" progId="Equation.3">
                  <p:embed/>
                  <p:pic>
                    <p:nvPicPr>
                      <p:cNvPr id="46" name="Object 45"/>
                      <p:cNvPicPr>
                        <a:picLocks noChangeAspect="1" noChangeArrowheads="1"/>
                      </p:cNvPicPr>
                      <p:nvPr/>
                    </p:nvPicPr>
                    <p:blipFill>
                      <a:blip r:embed="rId10"/>
                      <a:srcRect/>
                      <a:stretch>
                        <a:fillRect/>
                      </a:stretch>
                    </p:blipFill>
                    <p:spPr bwMode="auto">
                      <a:xfrm>
                        <a:off x="7165975" y="4971320"/>
                        <a:ext cx="4572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42226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5" y="203898"/>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Normal Vector to a plane</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61705" y="1054165"/>
            <a:ext cx="8424000" cy="5979569"/>
          </a:xfrm>
        </p:spPr>
        <p:txBody>
          <a:bodyPr/>
          <a:lstStyle/>
          <a:p>
            <a:r>
              <a:rPr lang="en-US" dirty="0" smtClean="0">
                <a:latin typeface="Arial" panose="020B0604020202020204" pitchFamily="34" charset="0"/>
                <a:cs typeface="Arial" panose="020B0604020202020204" pitchFamily="34" charset="0"/>
              </a:rPr>
              <a:t>A plane is defined as a flat two-dimensional </a:t>
            </a:r>
            <a:r>
              <a:rPr lang="en-US" u="sng" dirty="0" smtClean="0">
                <a:latin typeface="Arial" panose="020B0604020202020204" pitchFamily="34" charset="0"/>
                <a:cs typeface="Arial" panose="020B0604020202020204" pitchFamily="34" charset="0"/>
              </a:rPr>
              <a:t>surface</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It has no boundaries (i.e. all sides can be extended infinitely)</a:t>
            </a:r>
          </a:p>
          <a:p>
            <a:r>
              <a:rPr lang="en-US" dirty="0" smtClean="0">
                <a:latin typeface="Arial" panose="020B0604020202020204" pitchFamily="34" charset="0"/>
                <a:cs typeface="Arial" panose="020B0604020202020204" pitchFamily="34" charset="0"/>
              </a:rPr>
              <a:t>A plane can be uniquely defined by</a:t>
            </a:r>
          </a:p>
          <a:p>
            <a:pPr lvl="1"/>
            <a:r>
              <a:rPr lang="en-US" dirty="0" smtClean="0">
                <a:latin typeface="Arial" panose="020B0604020202020204" pitchFamily="34" charset="0"/>
                <a:cs typeface="Arial" panose="020B0604020202020204" pitchFamily="34" charset="0"/>
              </a:rPr>
              <a:t>At least </a:t>
            </a:r>
            <a:r>
              <a:rPr lang="en-US" u="sng" dirty="0" smtClean="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 distinct points lying on the plane or</a:t>
            </a:r>
          </a:p>
          <a:p>
            <a:pPr lvl="1"/>
            <a:r>
              <a:rPr lang="en-US" dirty="0" smtClean="0">
                <a:latin typeface="Arial" panose="020B0604020202020204" pitchFamily="34" charset="0"/>
                <a:cs typeface="Arial" panose="020B0604020202020204" pitchFamily="34" charset="0"/>
              </a:rPr>
              <a:t>At least </a:t>
            </a:r>
            <a:r>
              <a:rPr lang="en-US" u="sng" dirty="0" smtClean="0">
                <a:latin typeface="Arial" panose="020B0604020202020204" pitchFamily="34" charset="0"/>
                <a:cs typeface="Arial" panose="020B0604020202020204" pitchFamily="34" charset="0"/>
              </a:rPr>
              <a:t>2</a:t>
            </a:r>
            <a:r>
              <a:rPr lang="en-US" dirty="0" smtClean="0">
                <a:latin typeface="Arial" panose="020B0604020202020204" pitchFamily="34" charset="0"/>
                <a:cs typeface="Arial" panose="020B0604020202020204" pitchFamily="34" charset="0"/>
              </a:rPr>
              <a:t> non-parallel vectors and 1 point, all lying on the plane </a:t>
            </a:r>
          </a:p>
          <a:p>
            <a:r>
              <a:rPr lang="en-US" dirty="0" smtClean="0">
                <a:latin typeface="Arial" panose="020B0604020202020204" pitchFamily="34" charset="0"/>
                <a:cs typeface="Arial" panose="020B0604020202020204" pitchFamily="34" charset="0"/>
              </a:rPr>
              <a:t>A normal vector 	  to a plane is a vector that is perpendicular to every vector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on that plane, that is,        	  </a:t>
            </a:r>
            <a:r>
              <a:rPr lang="en-SG"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grpSp>
        <p:nvGrpSpPr>
          <p:cNvPr id="18" name="Group 17"/>
          <p:cNvGrpSpPr/>
          <p:nvPr/>
        </p:nvGrpSpPr>
        <p:grpSpPr>
          <a:xfrm>
            <a:off x="2549120" y="3909217"/>
            <a:ext cx="4312692" cy="1997253"/>
            <a:chOff x="2347415" y="3707512"/>
            <a:chExt cx="4312692" cy="1997253"/>
          </a:xfrm>
        </p:grpSpPr>
        <p:sp>
          <p:nvSpPr>
            <p:cNvPr id="7" name="Parallelogram 6"/>
            <p:cNvSpPr/>
            <p:nvPr/>
          </p:nvSpPr>
          <p:spPr>
            <a:xfrm>
              <a:off x="2347415" y="4558353"/>
              <a:ext cx="4312692" cy="1146412"/>
            </a:xfrm>
            <a:prstGeom prst="parallelogram">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9" name="Straight Arrow Connector 8"/>
            <p:cNvCxnSpPr/>
            <p:nvPr/>
          </p:nvCxnSpPr>
          <p:spPr>
            <a:xfrm flipV="1">
              <a:off x="4503761" y="4053385"/>
              <a:ext cx="0" cy="10781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957851" y="4960962"/>
              <a:ext cx="1091820" cy="34119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4503761" y="4852163"/>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682432" y="4854047"/>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219292" y="3707512"/>
              <a:ext cx="600075" cy="369332"/>
            </a:xfrm>
            <a:prstGeom prst="rect">
              <a:avLst/>
            </a:prstGeom>
            <a:noFill/>
            <a:ln>
              <a:no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n</a:t>
              </a:r>
              <a:endParaRPr lang="en-SG"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900282" y="4762298"/>
              <a:ext cx="600075" cy="369332"/>
            </a:xfrm>
            <a:prstGeom prst="rect">
              <a:avLst/>
            </a:prstGeom>
            <a:noFill/>
            <a:ln>
              <a:noFill/>
            </a:ln>
          </p:spPr>
          <p:txBody>
            <a:bodyPr wrap="square" rtlCol="0">
              <a:spAutoFit/>
            </a:bodyPr>
            <a:lstStyle/>
            <a:p>
              <a:pPr algn="ctr"/>
              <a:r>
                <a:rPr lang="en-US" b="1" dirty="0">
                  <a:solidFill>
                    <a:schemeClr val="accent5">
                      <a:lumMod val="75000"/>
                    </a:schemeClr>
                  </a:solidFill>
                  <a:latin typeface="Times New Roman" panose="02020603050405020304" pitchFamily="18" charset="0"/>
                  <a:cs typeface="Times New Roman" panose="02020603050405020304" pitchFamily="18" charset="0"/>
                </a:rPr>
                <a:t>v</a:t>
              </a:r>
              <a:endParaRPr lang="en-SG" b="1" dirty="0">
                <a:solidFill>
                  <a:schemeClr val="accent5">
                    <a:lumMod val="75000"/>
                  </a:schemeClr>
                </a:solidFill>
                <a:latin typeface="Times New Roman" panose="02020603050405020304" pitchFamily="18" charset="0"/>
                <a:cs typeface="Times New Roman" panose="02020603050405020304" pitchFamily="18" charset="0"/>
              </a:endParaRPr>
            </a:p>
          </p:txBody>
        </p:sp>
      </p:grpSp>
      <p:sp>
        <p:nvSpPr>
          <p:cNvPr id="5" name="Slide Number Placeholder 4"/>
          <p:cNvSpPr>
            <a:spLocks noGrp="1"/>
          </p:cNvSpPr>
          <p:nvPr>
            <p:ph type="sldNum" sz="quarter" idx="12"/>
          </p:nvPr>
        </p:nvSpPr>
        <p:spPr>
          <a:xfrm>
            <a:off x="8577677" y="6534139"/>
            <a:ext cx="536016" cy="365125"/>
          </a:xfrm>
        </p:spPr>
        <p:txBody>
          <a:bodyPr/>
          <a:lstStyle/>
          <a:p>
            <a:fld id="{6767FADE-2612-3649-B495-F644A23F288B}" type="slidenum">
              <a:rPr lang="en-US" smtClean="0"/>
              <a:pPr/>
              <a:t>18</a:t>
            </a:fld>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2445948358"/>
              </p:ext>
            </p:extLst>
          </p:nvPr>
        </p:nvGraphicFramePr>
        <p:xfrm>
          <a:off x="4390788" y="3486895"/>
          <a:ext cx="1039812" cy="354013"/>
        </p:xfrm>
        <a:graphic>
          <a:graphicData uri="http://schemas.openxmlformats.org/presentationml/2006/ole">
            <mc:AlternateContent xmlns:mc="http://schemas.openxmlformats.org/markup-compatibility/2006">
              <mc:Choice xmlns:v="urn:schemas-microsoft-com:vml" Requires="v">
                <p:oleObj spid="_x0000_s43013" name="Equation" r:id="rId3" imgW="520560" imgH="177480" progId="Equation.3">
                  <p:embed/>
                </p:oleObj>
              </mc:Choice>
              <mc:Fallback>
                <p:oleObj name="Equation" r:id="rId3" imgW="520560" imgH="177480" progId="Equation.3">
                  <p:embed/>
                  <p:pic>
                    <p:nvPicPr>
                      <p:cNvPr id="0" name=""/>
                      <p:cNvPicPr/>
                      <p:nvPr/>
                    </p:nvPicPr>
                    <p:blipFill>
                      <a:blip r:embed="rId4"/>
                      <a:stretch>
                        <a:fillRect/>
                      </a:stretch>
                    </p:blipFill>
                    <p:spPr>
                      <a:xfrm>
                        <a:off x="4390788" y="3486895"/>
                        <a:ext cx="1039812" cy="354013"/>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671466317"/>
              </p:ext>
            </p:extLst>
          </p:nvPr>
        </p:nvGraphicFramePr>
        <p:xfrm>
          <a:off x="2812302" y="3168275"/>
          <a:ext cx="252413" cy="252413"/>
        </p:xfrm>
        <a:graphic>
          <a:graphicData uri="http://schemas.openxmlformats.org/presentationml/2006/ole">
            <mc:AlternateContent xmlns:mc="http://schemas.openxmlformats.org/markup-compatibility/2006">
              <mc:Choice xmlns:v="urn:schemas-microsoft-com:vml" Requires="v">
                <p:oleObj spid="_x0000_s43014" name="Equation" r:id="rId5" imgW="126720" imgH="126720" progId="Equation.3">
                  <p:embed/>
                </p:oleObj>
              </mc:Choice>
              <mc:Fallback>
                <p:oleObj name="Equation" r:id="rId5" imgW="126720" imgH="126720" progId="Equation.3">
                  <p:embed/>
                  <p:pic>
                    <p:nvPicPr>
                      <p:cNvPr id="0" name=""/>
                      <p:cNvPicPr/>
                      <p:nvPr/>
                    </p:nvPicPr>
                    <p:blipFill>
                      <a:blip r:embed="rId6"/>
                      <a:stretch>
                        <a:fillRect/>
                      </a:stretch>
                    </p:blipFill>
                    <p:spPr>
                      <a:xfrm>
                        <a:off x="2812302" y="3168275"/>
                        <a:ext cx="252413" cy="252413"/>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1232071627"/>
              </p:ext>
            </p:extLst>
          </p:nvPr>
        </p:nvGraphicFramePr>
        <p:xfrm>
          <a:off x="1734390" y="3569913"/>
          <a:ext cx="254000" cy="277812"/>
        </p:xfrm>
        <a:graphic>
          <a:graphicData uri="http://schemas.openxmlformats.org/presentationml/2006/ole">
            <mc:AlternateContent xmlns:mc="http://schemas.openxmlformats.org/markup-compatibility/2006">
              <mc:Choice xmlns:v="urn:schemas-microsoft-com:vml" Requires="v">
                <p:oleObj spid="_x0000_s43015" name="Equation" r:id="rId7" imgW="126720" imgH="139680" progId="Equation.3">
                  <p:embed/>
                </p:oleObj>
              </mc:Choice>
              <mc:Fallback>
                <p:oleObj name="Equation" r:id="rId7" imgW="126720" imgH="139680" progId="Equation.3">
                  <p:embed/>
                  <p:pic>
                    <p:nvPicPr>
                      <p:cNvPr id="0" name=""/>
                      <p:cNvPicPr/>
                      <p:nvPr/>
                    </p:nvPicPr>
                    <p:blipFill>
                      <a:blip r:embed="rId8"/>
                      <a:stretch>
                        <a:fillRect/>
                      </a:stretch>
                    </p:blipFill>
                    <p:spPr>
                      <a:xfrm>
                        <a:off x="1734390" y="3569913"/>
                        <a:ext cx="254000" cy="277812"/>
                      </a:xfrm>
                      <a:prstGeom prst="rect">
                        <a:avLst/>
                      </a:prstGeom>
                    </p:spPr>
                  </p:pic>
                </p:oleObj>
              </mc:Fallback>
            </mc:AlternateContent>
          </a:graphicData>
        </a:graphic>
      </p:graphicFrame>
    </p:spTree>
    <p:extLst>
      <p:ext uri="{BB962C8B-B14F-4D97-AF65-F5344CB8AC3E}">
        <p14:creationId xmlns:p14="http://schemas.microsoft.com/office/powerpoint/2010/main" val="2553269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64249" y="1030373"/>
            <a:ext cx="8450980" cy="5456039"/>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p>
          <a:p>
            <a:pPr algn="just"/>
            <a:endParaRPr lang="en-US" sz="2400" dirty="0" smtClean="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endParaRPr lang="en-US" sz="2400" b="1" dirty="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21364" y="230792"/>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Normal Vector to a plane</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21364" y="946589"/>
            <a:ext cx="8424000" cy="5094981"/>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A plane is known to have a normal vector </a:t>
            </a: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contains a point </a:t>
            </a:r>
            <a:r>
              <a:rPr lang="en-US" i="1" dirty="0" smtClean="0">
                <a:latin typeface="Times New Roman" panose="02020603050405020304" pitchFamily="18" charset="0"/>
                <a:cs typeface="Times New Roman" panose="02020603050405020304" pitchFamily="18" charset="0"/>
              </a:rPr>
              <a:t>A</a:t>
            </a:r>
            <a:r>
              <a:rPr lang="en-US" dirty="0" smtClean="0">
                <a:latin typeface="Arial" panose="020B0604020202020204" pitchFamily="34" charset="0"/>
                <a:cs typeface="Arial" panose="020B0604020202020204" pitchFamily="34" charset="0"/>
              </a:rPr>
              <a:t> as indicated in the diagram below.</a:t>
            </a:r>
            <a:r>
              <a:rPr lang="en-SG" dirty="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Determine whether points </a:t>
            </a:r>
            <a:r>
              <a:rPr lang="en-SG" i="1" dirty="0" smtClean="0">
                <a:latin typeface="Times New Roman" panose="02020603050405020304" pitchFamily="18" charset="0"/>
                <a:cs typeface="Times New Roman" panose="02020603050405020304" pitchFamily="18" charset="0"/>
              </a:rPr>
              <a:t>B</a:t>
            </a:r>
            <a:r>
              <a:rPr lang="en-SG" dirty="0" smtClean="0">
                <a:latin typeface="Arial" panose="020B0604020202020204" pitchFamily="34" charset="0"/>
                <a:cs typeface="Arial" panose="020B0604020202020204" pitchFamily="34" charset="0"/>
              </a:rPr>
              <a:t> (2, 6, 3) and </a:t>
            </a:r>
            <a:r>
              <a:rPr lang="en-SG" i="1" dirty="0" smtClean="0">
                <a:latin typeface="Times New Roman" panose="02020603050405020304" pitchFamily="18" charset="0"/>
                <a:cs typeface="Times New Roman" panose="02020603050405020304" pitchFamily="18" charset="0"/>
              </a:rPr>
              <a:t>C</a:t>
            </a:r>
            <a:r>
              <a:rPr lang="en-SG" dirty="0" smtClean="0">
                <a:latin typeface="Arial" panose="020B0604020202020204" pitchFamily="34" charset="0"/>
                <a:cs typeface="Arial" panose="020B0604020202020204" pitchFamily="34" charset="0"/>
              </a:rPr>
              <a:t> (0, 7, 5) lie </a:t>
            </a:r>
            <a:r>
              <a:rPr lang="en-SG" dirty="0">
                <a:latin typeface="Arial" panose="020B0604020202020204" pitchFamily="34" charset="0"/>
                <a:cs typeface="Arial" panose="020B0604020202020204" pitchFamily="34" charset="0"/>
              </a:rPr>
              <a:t>on the plane.</a:t>
            </a: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Approach:</a:t>
            </a:r>
          </a:p>
          <a:p>
            <a:r>
              <a:rPr lang="en-US" dirty="0" smtClean="0">
                <a:solidFill>
                  <a:srgbClr val="0033CC"/>
                </a:solidFill>
                <a:latin typeface="Arial" panose="020B0604020202020204" pitchFamily="34" charset="0"/>
                <a:cs typeface="Arial" panose="020B0604020202020204" pitchFamily="34" charset="0"/>
              </a:rPr>
              <a:t>Form vectors 	  and</a:t>
            </a:r>
          </a:p>
          <a:p>
            <a:r>
              <a:rPr lang="en-US" dirty="0" smtClean="0">
                <a:solidFill>
                  <a:srgbClr val="0033CC"/>
                </a:solidFill>
                <a:latin typeface="Arial" panose="020B0604020202020204" pitchFamily="34" charset="0"/>
                <a:cs typeface="Arial" panose="020B0604020202020204" pitchFamily="34" charset="0"/>
              </a:rPr>
              <a:t>Check whether		   and		   are zero</a:t>
            </a:r>
            <a:endParaRPr lang="en-US" dirty="0">
              <a:solidFill>
                <a:srgbClr val="0033CC"/>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37336" y="6561033"/>
            <a:ext cx="536016" cy="365125"/>
          </a:xfrm>
        </p:spPr>
        <p:txBody>
          <a:bodyPr/>
          <a:lstStyle/>
          <a:p>
            <a:fld id="{6767FADE-2612-3649-B495-F644A23F288B}" type="slidenum">
              <a:rPr lang="en-US" smtClean="0"/>
              <a:pPr/>
              <a:t>19</a:t>
            </a:fld>
            <a:endParaRPr lang="en-US" dirty="0"/>
          </a:p>
        </p:txBody>
      </p:sp>
      <p:grpSp>
        <p:nvGrpSpPr>
          <p:cNvPr id="19" name="Group 18"/>
          <p:cNvGrpSpPr/>
          <p:nvPr/>
        </p:nvGrpSpPr>
        <p:grpSpPr>
          <a:xfrm>
            <a:off x="5760605" y="3314534"/>
            <a:ext cx="3003381" cy="2691926"/>
            <a:chOff x="5429423" y="1217946"/>
            <a:chExt cx="3003381" cy="2691926"/>
          </a:xfrm>
        </p:grpSpPr>
        <p:grpSp>
          <p:nvGrpSpPr>
            <p:cNvPr id="20" name="Group 19"/>
            <p:cNvGrpSpPr/>
            <p:nvPr/>
          </p:nvGrpSpPr>
          <p:grpSpPr>
            <a:xfrm>
              <a:off x="5429423" y="2258492"/>
              <a:ext cx="2811429" cy="1651380"/>
              <a:chOff x="3251030" y="4053385"/>
              <a:chExt cx="2811429" cy="1651380"/>
            </a:xfrm>
          </p:grpSpPr>
          <p:sp>
            <p:nvSpPr>
              <p:cNvPr id="25" name="Parallelogram 24"/>
              <p:cNvSpPr/>
              <p:nvPr/>
            </p:nvSpPr>
            <p:spPr>
              <a:xfrm>
                <a:off x="3251030" y="4558353"/>
                <a:ext cx="2811429" cy="1146412"/>
              </a:xfrm>
              <a:prstGeom prst="parallelogram">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26" name="Straight Arrow Connector 25"/>
              <p:cNvCxnSpPr/>
              <p:nvPr/>
            </p:nvCxnSpPr>
            <p:spPr>
              <a:xfrm flipV="1">
                <a:off x="4503761" y="4053385"/>
                <a:ext cx="0" cy="10781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3957851" y="4960962"/>
                <a:ext cx="1091820" cy="341194"/>
              </a:xfrm>
              <a:prstGeom prst="straightConnector1">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4503761" y="4852163"/>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682432" y="4854047"/>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4005193" y="4933472"/>
                <a:ext cx="956481" cy="418194"/>
              </a:xfrm>
              <a:prstGeom prst="straightConnector1">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324067" y="4858463"/>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4323568" y="4859588"/>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5296456" y="5297666"/>
                <a:ext cx="108000" cy="108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graphicFrame>
          <p:nvGraphicFramePr>
            <p:cNvPr id="23" name="Object 22"/>
            <p:cNvGraphicFramePr>
              <a:graphicFrameLocks noChangeAspect="1"/>
            </p:cNvGraphicFramePr>
            <p:nvPr>
              <p:extLst>
                <p:ext uri="{D42A27DB-BD31-4B8C-83A1-F6EECF244321}">
                  <p14:modId xmlns:p14="http://schemas.microsoft.com/office/powerpoint/2010/main" val="667965072"/>
                </p:ext>
              </p:extLst>
            </p:nvPr>
          </p:nvGraphicFramePr>
          <p:xfrm>
            <a:off x="6341147" y="1217946"/>
            <a:ext cx="862013" cy="1096963"/>
          </p:xfrm>
          <a:graphic>
            <a:graphicData uri="http://schemas.openxmlformats.org/presentationml/2006/ole">
              <mc:AlternateContent xmlns:mc="http://schemas.openxmlformats.org/markup-compatibility/2006">
                <mc:Choice xmlns:v="urn:schemas-microsoft-com:vml" Requires="v">
                  <p:oleObj spid="_x0000_s44041" name="Equation" r:id="rId4" imgW="558720" imgH="711000" progId="Equation.3">
                    <p:embed/>
                  </p:oleObj>
                </mc:Choice>
                <mc:Fallback>
                  <p:oleObj name="Equation" r:id="rId4" imgW="558720" imgH="711000" progId="Equation.3">
                    <p:embed/>
                    <p:pic>
                      <p:nvPicPr>
                        <p:cNvPr id="0" name=""/>
                        <p:cNvPicPr/>
                        <p:nvPr/>
                      </p:nvPicPr>
                      <p:blipFill>
                        <a:blip r:embed="rId5"/>
                        <a:stretch>
                          <a:fillRect/>
                        </a:stretch>
                      </p:blipFill>
                      <p:spPr>
                        <a:xfrm>
                          <a:off x="6341147" y="1217946"/>
                          <a:ext cx="862013" cy="1096963"/>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950908432"/>
                </p:ext>
              </p:extLst>
            </p:nvPr>
          </p:nvGraphicFramePr>
          <p:xfrm>
            <a:off x="7551741" y="3138579"/>
            <a:ext cx="881063" cy="312737"/>
          </p:xfrm>
          <a:graphic>
            <a:graphicData uri="http://schemas.openxmlformats.org/presentationml/2006/ole">
              <mc:AlternateContent xmlns:mc="http://schemas.openxmlformats.org/markup-compatibility/2006">
                <mc:Choice xmlns:v="urn:schemas-microsoft-com:vml" Requires="v">
                  <p:oleObj spid="_x0000_s44042" name="Equation" r:id="rId6" imgW="571320" imgH="203040" progId="Equation.3">
                    <p:embed/>
                  </p:oleObj>
                </mc:Choice>
                <mc:Fallback>
                  <p:oleObj name="Equation" r:id="rId6" imgW="571320" imgH="203040" progId="Equation.3">
                    <p:embed/>
                    <p:pic>
                      <p:nvPicPr>
                        <p:cNvPr id="0" name=""/>
                        <p:cNvPicPr/>
                        <p:nvPr/>
                      </p:nvPicPr>
                      <p:blipFill>
                        <a:blip r:embed="rId7"/>
                        <a:stretch>
                          <a:fillRect/>
                        </a:stretch>
                      </p:blipFill>
                      <p:spPr>
                        <a:xfrm>
                          <a:off x="7551741" y="3138579"/>
                          <a:ext cx="881063" cy="312737"/>
                        </a:xfrm>
                        <a:prstGeom prst="rect">
                          <a:avLst/>
                        </a:prstGeom>
                      </p:spPr>
                    </p:pic>
                  </p:oleObj>
                </mc:Fallback>
              </mc:AlternateContent>
            </a:graphicData>
          </a:graphic>
        </p:graphicFrame>
      </p:grpSp>
      <p:graphicFrame>
        <p:nvGraphicFramePr>
          <p:cNvPr id="3" name="Object 2"/>
          <p:cNvGraphicFramePr>
            <a:graphicFrameLocks noChangeAspect="1"/>
          </p:cNvGraphicFramePr>
          <p:nvPr>
            <p:extLst>
              <p:ext uri="{D42A27DB-BD31-4B8C-83A1-F6EECF244321}">
                <p14:modId xmlns:p14="http://schemas.microsoft.com/office/powerpoint/2010/main" val="3659727281"/>
              </p:ext>
            </p:extLst>
          </p:nvPr>
        </p:nvGraphicFramePr>
        <p:xfrm>
          <a:off x="2459619" y="3667315"/>
          <a:ext cx="532861" cy="431364"/>
        </p:xfrm>
        <a:graphic>
          <a:graphicData uri="http://schemas.openxmlformats.org/presentationml/2006/ole">
            <mc:AlternateContent xmlns:mc="http://schemas.openxmlformats.org/markup-compatibility/2006">
              <mc:Choice xmlns:v="urn:schemas-microsoft-com:vml" Requires="v">
                <p:oleObj spid="_x0000_s44043" name="Equation" r:id="rId8" imgW="266400" imgH="215640" progId="Equation.3">
                  <p:embed/>
                </p:oleObj>
              </mc:Choice>
              <mc:Fallback>
                <p:oleObj name="Equation" r:id="rId8" imgW="266400" imgH="215640" progId="Equation.3">
                  <p:embed/>
                  <p:pic>
                    <p:nvPicPr>
                      <p:cNvPr id="0" name=""/>
                      <p:cNvPicPr/>
                      <p:nvPr/>
                    </p:nvPicPr>
                    <p:blipFill>
                      <a:blip r:embed="rId9"/>
                      <a:stretch>
                        <a:fillRect/>
                      </a:stretch>
                    </p:blipFill>
                    <p:spPr>
                      <a:xfrm>
                        <a:off x="2459619" y="3667315"/>
                        <a:ext cx="532861" cy="431364"/>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1819996376"/>
              </p:ext>
            </p:extLst>
          </p:nvPr>
        </p:nvGraphicFramePr>
        <p:xfrm>
          <a:off x="3462473" y="3673023"/>
          <a:ext cx="531813" cy="457200"/>
        </p:xfrm>
        <a:graphic>
          <a:graphicData uri="http://schemas.openxmlformats.org/presentationml/2006/ole">
            <mc:AlternateContent xmlns:mc="http://schemas.openxmlformats.org/markup-compatibility/2006">
              <mc:Choice xmlns:v="urn:schemas-microsoft-com:vml" Requires="v">
                <p:oleObj spid="_x0000_s44044" name="Equation" r:id="rId10" imgW="266400" imgH="228600" progId="Equation.3">
                  <p:embed/>
                </p:oleObj>
              </mc:Choice>
              <mc:Fallback>
                <p:oleObj name="Equation" r:id="rId10" imgW="266400" imgH="228600" progId="Equation.3">
                  <p:embed/>
                  <p:pic>
                    <p:nvPicPr>
                      <p:cNvPr id="0" name=""/>
                      <p:cNvPicPr/>
                      <p:nvPr/>
                    </p:nvPicPr>
                    <p:blipFill>
                      <a:blip r:embed="rId11"/>
                      <a:stretch>
                        <a:fillRect/>
                      </a:stretch>
                    </p:blipFill>
                    <p:spPr>
                      <a:xfrm>
                        <a:off x="3462473" y="3673023"/>
                        <a:ext cx="531813" cy="457200"/>
                      </a:xfrm>
                      <a:prstGeom prst="rect">
                        <a:avLst/>
                      </a:prstGeom>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932652920"/>
              </p:ext>
            </p:extLst>
          </p:nvPr>
        </p:nvGraphicFramePr>
        <p:xfrm>
          <a:off x="2701012" y="4053503"/>
          <a:ext cx="836612" cy="430213"/>
        </p:xfrm>
        <a:graphic>
          <a:graphicData uri="http://schemas.openxmlformats.org/presentationml/2006/ole">
            <mc:AlternateContent xmlns:mc="http://schemas.openxmlformats.org/markup-compatibility/2006">
              <mc:Choice xmlns:v="urn:schemas-microsoft-com:vml" Requires="v">
                <p:oleObj spid="_x0000_s44045" name="Equation" r:id="rId12" imgW="419040" imgH="215640" progId="Equation.3">
                  <p:embed/>
                </p:oleObj>
              </mc:Choice>
              <mc:Fallback>
                <p:oleObj name="Equation" r:id="rId12" imgW="419040" imgH="215640" progId="Equation.3">
                  <p:embed/>
                  <p:pic>
                    <p:nvPicPr>
                      <p:cNvPr id="0" name=""/>
                      <p:cNvPicPr/>
                      <p:nvPr/>
                    </p:nvPicPr>
                    <p:blipFill>
                      <a:blip r:embed="rId13"/>
                      <a:stretch>
                        <a:fillRect/>
                      </a:stretch>
                    </p:blipFill>
                    <p:spPr>
                      <a:xfrm>
                        <a:off x="2701012" y="4053503"/>
                        <a:ext cx="836612" cy="430213"/>
                      </a:xfrm>
                      <a:prstGeom prst="rect">
                        <a:avLst/>
                      </a:prstGeom>
                    </p:spPr>
                  </p:pic>
                </p:oleObj>
              </mc:Fallback>
            </mc:AlternateContent>
          </a:graphicData>
        </a:graphic>
      </p:graphicFrame>
      <p:graphicFrame>
        <p:nvGraphicFramePr>
          <p:cNvPr id="36" name="Object 35"/>
          <p:cNvGraphicFramePr>
            <a:graphicFrameLocks noChangeAspect="1"/>
          </p:cNvGraphicFramePr>
          <p:nvPr>
            <p:extLst>
              <p:ext uri="{D42A27DB-BD31-4B8C-83A1-F6EECF244321}">
                <p14:modId xmlns:p14="http://schemas.microsoft.com/office/powerpoint/2010/main" val="147736143"/>
              </p:ext>
            </p:extLst>
          </p:nvPr>
        </p:nvGraphicFramePr>
        <p:xfrm>
          <a:off x="4028079" y="4053503"/>
          <a:ext cx="860425" cy="457200"/>
        </p:xfrm>
        <a:graphic>
          <a:graphicData uri="http://schemas.openxmlformats.org/presentationml/2006/ole">
            <mc:AlternateContent xmlns:mc="http://schemas.openxmlformats.org/markup-compatibility/2006">
              <mc:Choice xmlns:v="urn:schemas-microsoft-com:vml" Requires="v">
                <p:oleObj spid="_x0000_s44046" name="Equation" r:id="rId14" imgW="431640" imgH="228600" progId="Equation.3">
                  <p:embed/>
                </p:oleObj>
              </mc:Choice>
              <mc:Fallback>
                <p:oleObj name="Equation" r:id="rId14" imgW="431640" imgH="228600" progId="Equation.3">
                  <p:embed/>
                  <p:pic>
                    <p:nvPicPr>
                      <p:cNvPr id="0" name=""/>
                      <p:cNvPicPr/>
                      <p:nvPr/>
                    </p:nvPicPr>
                    <p:blipFill>
                      <a:blip r:embed="rId15"/>
                      <a:stretch>
                        <a:fillRect/>
                      </a:stretch>
                    </p:blipFill>
                    <p:spPr>
                      <a:xfrm>
                        <a:off x="4028079" y="4053503"/>
                        <a:ext cx="860425" cy="457200"/>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4018863690"/>
              </p:ext>
            </p:extLst>
          </p:nvPr>
        </p:nvGraphicFramePr>
        <p:xfrm>
          <a:off x="5314072" y="1452495"/>
          <a:ext cx="280712" cy="278447"/>
        </p:xfrm>
        <a:graphic>
          <a:graphicData uri="http://schemas.openxmlformats.org/presentationml/2006/ole">
            <mc:AlternateContent xmlns:mc="http://schemas.openxmlformats.org/markup-compatibility/2006">
              <mc:Choice xmlns:v="urn:schemas-microsoft-com:vml" Requires="v">
                <p:oleObj spid="_x0000_s44047" name="Equation" r:id="rId16" imgW="126720" imgH="126720" progId="Equation.3">
                  <p:embed/>
                </p:oleObj>
              </mc:Choice>
              <mc:Fallback>
                <p:oleObj name="Equation" r:id="rId16" imgW="126720" imgH="126720" progId="Equation.3">
                  <p:embed/>
                  <p:pic>
                    <p:nvPicPr>
                      <p:cNvPr id="0" name=""/>
                      <p:cNvPicPr/>
                      <p:nvPr/>
                    </p:nvPicPr>
                    <p:blipFill>
                      <a:blip r:embed="rId17"/>
                      <a:stretch>
                        <a:fillRect/>
                      </a:stretch>
                    </p:blipFill>
                    <p:spPr>
                      <a:xfrm>
                        <a:off x="5314072" y="1452495"/>
                        <a:ext cx="280712" cy="278447"/>
                      </a:xfrm>
                      <a:prstGeom prst="rect">
                        <a:avLst/>
                      </a:prstGeom>
                    </p:spPr>
                  </p:pic>
                </p:oleObj>
              </mc:Fallback>
            </mc:AlternateContent>
          </a:graphicData>
        </a:graphic>
      </p:graphicFrame>
    </p:spTree>
    <p:extLst>
      <p:ext uri="{BB962C8B-B14F-4D97-AF65-F5344CB8AC3E}">
        <p14:creationId xmlns:p14="http://schemas.microsoft.com/office/powerpoint/2010/main" val="12312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9400" y="199483"/>
            <a:ext cx="7920000" cy="648000"/>
          </a:xfrm>
          <a:prstGeom prst="rect">
            <a:avLst/>
          </a:prstGeom>
        </p:spPr>
        <p:txBody>
          <a:bodyPr/>
          <a:lstStyle/>
          <a:p>
            <a:r>
              <a:rPr lang="en-SG" sz="3200" dirty="0">
                <a:solidFill>
                  <a:schemeClr val="tx1"/>
                </a:solidFill>
                <a:latin typeface="Arial" panose="020B0604020202020204" pitchFamily="34" charset="0"/>
                <a:cs typeface="Arial" panose="020B0604020202020204" pitchFamily="34" charset="0"/>
              </a:rPr>
              <a:t>Scenario</a:t>
            </a:r>
          </a:p>
        </p:txBody>
      </p:sp>
      <p:sp>
        <p:nvSpPr>
          <p:cNvPr id="6" name="Content Placeholder 5"/>
          <p:cNvSpPr>
            <a:spLocks noGrp="1"/>
          </p:cNvSpPr>
          <p:nvPr>
            <p:ph sz="quarter" idx="13"/>
          </p:nvPr>
        </p:nvSpPr>
        <p:spPr/>
        <p:txBody>
          <a:bodyPr/>
          <a:lstStyle/>
          <a:p>
            <a:r>
              <a:rPr lang="en-SG" sz="1800" dirty="0" smtClean="0">
                <a:latin typeface="Arial" panose="020B0604020202020204" pitchFamily="34" charset="0"/>
                <a:cs typeface="Arial" panose="020B0604020202020204" pitchFamily="34" charset="0"/>
              </a:rPr>
              <a:t>A torque wrench is a tool used to precisely apply a specific </a:t>
            </a:r>
            <a:r>
              <a:rPr lang="en-SG" sz="1800" dirty="0">
                <a:latin typeface="Arial" panose="020B0604020202020204" pitchFamily="34" charset="0"/>
                <a:cs typeface="Arial" panose="020B0604020202020204" pitchFamily="34" charset="0"/>
              </a:rPr>
              <a:t>torque to a fastener such as a bolt or screw.  </a:t>
            </a:r>
            <a:r>
              <a:rPr lang="en-SG" sz="1800" dirty="0" smtClean="0">
                <a:latin typeface="Arial" panose="020B0604020202020204" pitchFamily="34" charset="0"/>
                <a:cs typeface="Arial" panose="020B0604020202020204" pitchFamily="34" charset="0"/>
              </a:rPr>
              <a:t>It </a:t>
            </a:r>
            <a:r>
              <a:rPr lang="en-SG" sz="1800" dirty="0">
                <a:latin typeface="Arial" panose="020B0604020202020204" pitchFamily="34" charset="0"/>
                <a:cs typeface="Arial" panose="020B0604020202020204" pitchFamily="34" charset="0"/>
              </a:rPr>
              <a:t>was designed so as not to over-tighten bolts on pipes. One can measure the torque applied to the fastener so it can match the specifications for any particular application</a:t>
            </a:r>
            <a:r>
              <a:rPr lang="en-SG" sz="1800" dirty="0" smtClean="0">
                <a:latin typeface="Arial" panose="020B0604020202020204" pitchFamily="34" charset="0"/>
                <a:cs typeface="Arial" panose="020B0604020202020204" pitchFamily="34" charset="0"/>
              </a:rPr>
              <a:t>.</a:t>
            </a:r>
          </a:p>
          <a:p>
            <a:r>
              <a:rPr lang="en-SG" sz="1800" dirty="0">
                <a:latin typeface="Arial" panose="020B0604020202020204" pitchFamily="34" charset="0"/>
                <a:cs typeface="Arial" panose="020B0604020202020204" pitchFamily="34" charset="0"/>
              </a:rPr>
              <a:t>When a bolt is loosened by applying a </a:t>
            </a:r>
            <a:r>
              <a:rPr lang="en-SG" sz="1800" dirty="0" smtClean="0">
                <a:solidFill>
                  <a:schemeClr val="tx1"/>
                </a:solidFill>
                <a:latin typeface="Arial" panose="020B0604020202020204" pitchFamily="34" charset="0"/>
                <a:cs typeface="Arial" panose="020B0604020202020204" pitchFamily="34" charset="0"/>
              </a:rPr>
              <a:t>force 	  </a:t>
            </a:r>
            <a:r>
              <a:rPr lang="en-SG" sz="1800" dirty="0" smtClean="0">
                <a:latin typeface="Arial" panose="020B0604020202020204" pitchFamily="34" charset="0"/>
                <a:cs typeface="Arial" panose="020B0604020202020204" pitchFamily="34" charset="0"/>
              </a:rPr>
              <a:t>to </a:t>
            </a:r>
            <a:r>
              <a:rPr lang="en-SG" sz="1800" dirty="0">
                <a:latin typeface="Arial" panose="020B0604020202020204" pitchFamily="34" charset="0"/>
                <a:cs typeface="Arial" panose="020B0604020202020204" pitchFamily="34" charset="0"/>
              </a:rPr>
              <a:t>a wrench, </a:t>
            </a:r>
            <a:r>
              <a:rPr lang="en-SG" sz="1800" dirty="0" smtClean="0">
                <a:latin typeface="Arial" panose="020B0604020202020204" pitchFamily="34" charset="0"/>
                <a:cs typeface="Arial" panose="020B0604020202020204" pitchFamily="34" charset="0"/>
              </a:rPr>
              <a:t>the </a:t>
            </a:r>
            <a:r>
              <a:rPr lang="en-SG" sz="1800" dirty="0">
                <a:latin typeface="Arial" panose="020B0604020202020204" pitchFamily="34" charset="0"/>
                <a:cs typeface="Arial" panose="020B0604020202020204" pitchFamily="34" charset="0"/>
              </a:rPr>
              <a:t>torque that is produced acts along the axis of the bolt to </a:t>
            </a:r>
            <a:r>
              <a:rPr lang="en-SG" sz="1800" dirty="0" smtClean="0">
                <a:latin typeface="Arial" panose="020B0604020202020204" pitchFamily="34" charset="0"/>
                <a:cs typeface="Arial" panose="020B0604020202020204" pitchFamily="34" charset="0"/>
              </a:rPr>
              <a:t>drive </a:t>
            </a:r>
            <a:r>
              <a:rPr lang="en-SG" sz="1800" dirty="0">
                <a:latin typeface="Arial" panose="020B0604020202020204" pitchFamily="34" charset="0"/>
                <a:cs typeface="Arial" panose="020B0604020202020204" pitchFamily="34" charset="0"/>
              </a:rPr>
              <a:t>the bolt forward. The magnitude of the torque depends </a:t>
            </a:r>
            <a:r>
              <a:rPr lang="en-SG" sz="1800" dirty="0" smtClean="0">
                <a:latin typeface="Arial" panose="020B0604020202020204" pitchFamily="34" charset="0"/>
                <a:cs typeface="Arial" panose="020B0604020202020204" pitchFamily="34" charset="0"/>
              </a:rPr>
              <a:t>on </a:t>
            </a:r>
            <a:r>
              <a:rPr lang="en-SG" sz="1800" dirty="0">
                <a:latin typeface="Arial" panose="020B0604020202020204" pitchFamily="34" charset="0"/>
                <a:cs typeface="Arial" panose="020B0604020202020204" pitchFamily="34" charset="0"/>
              </a:rPr>
              <a:t>how far out on the wrench the force is applied and on </a:t>
            </a:r>
            <a:r>
              <a:rPr lang="en-SG" sz="1800" dirty="0" smtClean="0">
                <a:latin typeface="Arial" panose="020B0604020202020204" pitchFamily="34" charset="0"/>
                <a:cs typeface="Arial" panose="020B0604020202020204" pitchFamily="34" charset="0"/>
              </a:rPr>
              <a:t>how </a:t>
            </a:r>
            <a:r>
              <a:rPr lang="en-SG" sz="1800" dirty="0">
                <a:latin typeface="Arial" panose="020B0604020202020204" pitchFamily="34" charset="0"/>
                <a:cs typeface="Arial" panose="020B0604020202020204" pitchFamily="34" charset="0"/>
              </a:rPr>
              <a:t>much of the force is perpendicular to the wrench. The </a:t>
            </a:r>
            <a:r>
              <a:rPr lang="en-SG" sz="1800" dirty="0" smtClean="0">
                <a:latin typeface="Arial" panose="020B0604020202020204" pitchFamily="34" charset="0"/>
                <a:cs typeface="Arial" panose="020B0604020202020204" pitchFamily="34" charset="0"/>
              </a:rPr>
              <a:t>torque </a:t>
            </a:r>
            <a:r>
              <a:rPr lang="en-SG" sz="1800" dirty="0">
                <a:latin typeface="Arial" panose="020B0604020202020204" pitchFamily="34" charset="0"/>
                <a:cs typeface="Arial" panose="020B0604020202020204" pitchFamily="34" charset="0"/>
              </a:rPr>
              <a:t>(relative to the origin) is defined as the cross </a:t>
            </a:r>
            <a:r>
              <a:rPr lang="en-SG" sz="1800" dirty="0" smtClean="0">
                <a:latin typeface="Arial" panose="020B0604020202020204" pitchFamily="34" charset="0"/>
                <a:cs typeface="Arial" panose="020B0604020202020204" pitchFamily="34" charset="0"/>
              </a:rPr>
              <a:t>product </a:t>
            </a:r>
            <a:r>
              <a:rPr lang="en-SG" sz="1800" dirty="0">
                <a:latin typeface="Arial" panose="020B0604020202020204" pitchFamily="34" charset="0"/>
                <a:cs typeface="Arial" panose="020B0604020202020204" pitchFamily="34" charset="0"/>
              </a:rPr>
              <a:t>of the position and force vectors, </a:t>
            </a:r>
            <a:endParaRPr lang="en-SG" sz="1800" b="1" dirty="0">
              <a:solidFill>
                <a:srgbClr val="00B050"/>
              </a:solidFill>
              <a:latin typeface="Arial" panose="020B0604020202020204" pitchFamily="34" charset="0"/>
              <a:cs typeface="Arial" panose="020B0604020202020204" pitchFamily="34" charset="0"/>
            </a:endParaRPr>
          </a:p>
          <a:p>
            <a:r>
              <a:rPr lang="en-SG" sz="1800" dirty="0">
                <a:latin typeface="Arial" panose="020B0604020202020204" pitchFamily="34" charset="0"/>
                <a:cs typeface="Arial" panose="020B0604020202020204" pitchFamily="34" charset="0"/>
              </a:rPr>
              <a:t>Suppose that a bolt is loosened by applying a </a:t>
            </a:r>
            <a:r>
              <a:rPr lang="en-SG" sz="1800" dirty="0" smtClean="0">
                <a:solidFill>
                  <a:srgbClr val="00B050"/>
                </a:solidFill>
                <a:latin typeface="Arial" panose="020B0604020202020204" pitchFamily="34" charset="0"/>
                <a:cs typeface="Arial" panose="020B0604020202020204" pitchFamily="34" charset="0"/>
              </a:rPr>
              <a:t>30 N </a:t>
            </a:r>
            <a:r>
              <a:rPr lang="en-SG" sz="1800" dirty="0">
                <a:solidFill>
                  <a:srgbClr val="00B050"/>
                </a:solidFill>
                <a:latin typeface="Arial" panose="020B0604020202020204" pitchFamily="34" charset="0"/>
                <a:cs typeface="Arial" panose="020B0604020202020204" pitchFamily="34" charset="0"/>
              </a:rPr>
              <a:t>force </a:t>
            </a:r>
            <a:r>
              <a:rPr lang="en-SG" sz="1800" dirty="0">
                <a:latin typeface="Arial" panose="020B0604020202020204" pitchFamily="34" charset="0"/>
                <a:cs typeface="Arial" panose="020B0604020202020204" pitchFamily="34" charset="0"/>
              </a:rPr>
              <a:t>to a </a:t>
            </a:r>
            <a:r>
              <a:rPr lang="en-SG" sz="1800" dirty="0" smtClean="0">
                <a:solidFill>
                  <a:srgbClr val="0000FF"/>
                </a:solidFill>
                <a:latin typeface="Arial" panose="020B0604020202020204" pitchFamily="34" charset="0"/>
                <a:cs typeface="Arial" panose="020B0604020202020204" pitchFamily="34" charset="0"/>
              </a:rPr>
              <a:t>0.3 m</a:t>
            </a:r>
            <a:r>
              <a:rPr lang="en-SG" sz="1800" dirty="0" smtClean="0">
                <a:latin typeface="Arial" panose="020B0604020202020204" pitchFamily="34" charset="0"/>
                <a:cs typeface="Arial" panose="020B0604020202020204" pitchFamily="34" charset="0"/>
              </a:rPr>
              <a:t> </a:t>
            </a:r>
            <a:r>
              <a:rPr lang="en-SG" sz="1800" dirty="0">
                <a:latin typeface="Arial" panose="020B0604020202020204" pitchFamily="34" charset="0"/>
                <a:cs typeface="Arial" panose="020B0604020202020204" pitchFamily="34" charset="0"/>
              </a:rPr>
              <a:t>wrench as shown in the figure below. Find the magnitude of the </a:t>
            </a:r>
            <a:r>
              <a:rPr lang="en-SG" sz="1800" dirty="0">
                <a:solidFill>
                  <a:srgbClr val="FF0000"/>
                </a:solidFill>
                <a:latin typeface="Arial" panose="020B0604020202020204" pitchFamily="34" charset="0"/>
                <a:cs typeface="Arial" panose="020B0604020202020204" pitchFamily="34" charset="0"/>
              </a:rPr>
              <a:t>torque</a:t>
            </a:r>
            <a:r>
              <a:rPr lang="en-SG" sz="1800" dirty="0">
                <a:latin typeface="Arial" panose="020B0604020202020204" pitchFamily="34" charset="0"/>
                <a:cs typeface="Arial" panose="020B0604020202020204" pitchFamily="34" charset="0"/>
              </a:rPr>
              <a:t> about the </a:t>
            </a:r>
            <a:r>
              <a:rPr lang="en-SG" sz="1800" dirty="0" err="1">
                <a:latin typeface="Arial" panose="020B0604020202020204" pitchFamily="34" charset="0"/>
                <a:cs typeface="Arial" panose="020B0604020202020204" pitchFamily="34" charset="0"/>
              </a:rPr>
              <a:t>center</a:t>
            </a:r>
            <a:r>
              <a:rPr lang="en-SG" sz="1800" dirty="0">
                <a:latin typeface="Arial" panose="020B0604020202020204" pitchFamily="34" charset="0"/>
                <a:cs typeface="Arial" panose="020B0604020202020204" pitchFamily="34" charset="0"/>
              </a:rPr>
              <a:t> of the bolt.</a:t>
            </a:r>
          </a:p>
        </p:txBody>
      </p:sp>
      <p:graphicFrame>
        <p:nvGraphicFramePr>
          <p:cNvPr id="3" name="Object 2"/>
          <p:cNvGraphicFramePr>
            <a:graphicFrameLocks noChangeAspect="1"/>
          </p:cNvGraphicFramePr>
          <p:nvPr>
            <p:extLst/>
          </p:nvPr>
        </p:nvGraphicFramePr>
        <p:xfrm>
          <a:off x="5307260" y="2222807"/>
          <a:ext cx="226189" cy="267314"/>
        </p:xfrm>
        <a:graphic>
          <a:graphicData uri="http://schemas.openxmlformats.org/presentationml/2006/ole">
            <mc:AlternateContent xmlns:mc="http://schemas.openxmlformats.org/markup-compatibility/2006">
              <mc:Choice xmlns:v="urn:schemas-microsoft-com:vml" Requires="v">
                <p:oleObj spid="_x0000_s21232" name="Equation" r:id="rId3" imgW="139680" imgH="164880" progId="Equation.3">
                  <p:embed/>
                </p:oleObj>
              </mc:Choice>
              <mc:Fallback>
                <p:oleObj name="Equation" r:id="rId3" imgW="139680" imgH="164880" progId="Equation.3">
                  <p:embed/>
                  <p:pic>
                    <p:nvPicPr>
                      <p:cNvPr id="3" name="Object 2"/>
                      <p:cNvPicPr/>
                      <p:nvPr/>
                    </p:nvPicPr>
                    <p:blipFill>
                      <a:blip r:embed="rId4"/>
                      <a:stretch>
                        <a:fillRect/>
                      </a:stretch>
                    </p:blipFill>
                    <p:spPr>
                      <a:xfrm>
                        <a:off x="5307260" y="2222807"/>
                        <a:ext cx="226189" cy="267314"/>
                      </a:xfrm>
                      <a:prstGeom prst="rect">
                        <a:avLst/>
                      </a:prstGeom>
                    </p:spPr>
                  </p:pic>
                </p:oleObj>
              </mc:Fallback>
            </mc:AlternateContent>
          </a:graphicData>
        </a:graphic>
      </p:graphicFrame>
      <p:graphicFrame>
        <p:nvGraphicFramePr>
          <p:cNvPr id="15" name="Object 14"/>
          <p:cNvGraphicFramePr>
            <a:graphicFrameLocks noChangeAspect="1"/>
          </p:cNvGraphicFramePr>
          <p:nvPr>
            <p:extLst/>
          </p:nvPr>
        </p:nvGraphicFramePr>
        <p:xfrm>
          <a:off x="2673849" y="4000365"/>
          <a:ext cx="908050" cy="288925"/>
        </p:xfrm>
        <a:graphic>
          <a:graphicData uri="http://schemas.openxmlformats.org/presentationml/2006/ole">
            <mc:AlternateContent xmlns:mc="http://schemas.openxmlformats.org/markup-compatibility/2006">
              <mc:Choice xmlns:v="urn:schemas-microsoft-com:vml" Requires="v">
                <p:oleObj spid="_x0000_s21233" name="Equation" r:id="rId5" imgW="558720" imgH="177480" progId="Equation.3">
                  <p:embed/>
                </p:oleObj>
              </mc:Choice>
              <mc:Fallback>
                <p:oleObj name="Equation" r:id="rId5" imgW="558720" imgH="177480" progId="Equation.3">
                  <p:embed/>
                  <p:pic>
                    <p:nvPicPr>
                      <p:cNvPr id="15" name="Object 14"/>
                      <p:cNvPicPr/>
                      <p:nvPr/>
                    </p:nvPicPr>
                    <p:blipFill>
                      <a:blip r:embed="rId6"/>
                      <a:stretch>
                        <a:fillRect/>
                      </a:stretch>
                    </p:blipFill>
                    <p:spPr>
                      <a:xfrm>
                        <a:off x="2673849" y="4000365"/>
                        <a:ext cx="908050" cy="288925"/>
                      </a:xfrm>
                      <a:prstGeom prst="rect">
                        <a:avLst/>
                      </a:prstGeom>
                    </p:spPr>
                  </p:pic>
                </p:oleObj>
              </mc:Fallback>
            </mc:AlternateContent>
          </a:graphicData>
        </a:graphic>
      </p:graphicFrame>
      <p:grpSp>
        <p:nvGrpSpPr>
          <p:cNvPr id="4" name="Group 3"/>
          <p:cNvGrpSpPr/>
          <p:nvPr/>
        </p:nvGrpSpPr>
        <p:grpSpPr>
          <a:xfrm>
            <a:off x="2960688" y="5118252"/>
            <a:ext cx="4028616" cy="1739900"/>
            <a:chOff x="2960688" y="4834859"/>
            <a:chExt cx="4028616" cy="1739900"/>
          </a:xfrm>
        </p:grpSpPr>
        <p:pic>
          <p:nvPicPr>
            <p:cNvPr id="7" name="Picture 3" descr="C:\Users\jeeva_periasamy\Desktop\mathematics\MATHS E114\E114 Problem 06 Cross Product of Vectors\k175600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7373" y="5139659"/>
              <a:ext cx="2159000" cy="143510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H="1">
              <a:off x="3049261" y="5563875"/>
              <a:ext cx="812800" cy="901700"/>
            </a:xfrm>
            <a:prstGeom prst="straightConnector1">
              <a:avLst/>
            </a:prstGeom>
            <a:ln>
              <a:solidFill>
                <a:srgbClr val="FF0000"/>
              </a:solidFill>
              <a:tailEnd type="arrow"/>
            </a:ln>
            <a:effectLst/>
            <a:scene3d>
              <a:camera prst="orthographicFront">
                <a:rot lat="10800000" lon="10800000" rev="0"/>
              </a:camera>
              <a:lightRig rig="threePt" dir="t"/>
            </a:scene3d>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780173" y="5673059"/>
              <a:ext cx="2032000" cy="0"/>
            </a:xfrm>
            <a:prstGeom prst="straightConnector1">
              <a:avLst/>
            </a:prstGeom>
            <a:ln>
              <a:solidFill>
                <a:srgbClr val="00B0F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5812173" y="4834859"/>
              <a:ext cx="558800" cy="838200"/>
            </a:xfrm>
            <a:prstGeom prst="straightConnector1">
              <a:avLst/>
            </a:prstGeom>
            <a:ln>
              <a:solidFill>
                <a:srgbClr val="00B05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5812173" y="5673059"/>
              <a:ext cx="774700" cy="0"/>
            </a:xfrm>
            <a:prstGeom prst="line">
              <a:avLst/>
            </a:prstGeom>
            <a:ln>
              <a:prstDash val="sysDash"/>
            </a:ln>
            <a:effectLst/>
          </p:spPr>
          <p:style>
            <a:lnRef idx="2">
              <a:schemeClr val="accent1"/>
            </a:lnRef>
            <a:fillRef idx="0">
              <a:schemeClr val="accent1"/>
            </a:fillRef>
            <a:effectRef idx="1">
              <a:schemeClr val="accent1"/>
            </a:effectRef>
            <a:fontRef idx="minor">
              <a:schemeClr val="tx1"/>
            </a:fontRef>
          </p:style>
        </p:cxnSp>
        <p:sp>
          <p:nvSpPr>
            <p:cNvPr id="12" name="Arc 11"/>
            <p:cNvSpPr/>
            <p:nvPr/>
          </p:nvSpPr>
          <p:spPr>
            <a:xfrm>
              <a:off x="5755023" y="5476209"/>
              <a:ext cx="444500" cy="330200"/>
            </a:xfrm>
            <a:prstGeom prst="arc">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a:solidFill>
                  <a:prstClr val="black"/>
                </a:solidFill>
              </a:endParaRPr>
            </a:p>
          </p:txBody>
        </p:sp>
        <p:graphicFrame>
          <p:nvGraphicFramePr>
            <p:cNvPr id="16" name="Object 15"/>
            <p:cNvGraphicFramePr>
              <a:graphicFrameLocks noChangeAspect="1"/>
            </p:cNvGraphicFramePr>
            <p:nvPr>
              <p:extLst/>
            </p:nvPr>
          </p:nvGraphicFramePr>
          <p:xfrm>
            <a:off x="5921227" y="4898359"/>
            <a:ext cx="226189" cy="267314"/>
          </p:xfrm>
          <a:graphic>
            <a:graphicData uri="http://schemas.openxmlformats.org/presentationml/2006/ole">
              <mc:AlternateContent xmlns:mc="http://schemas.openxmlformats.org/markup-compatibility/2006">
                <mc:Choice xmlns:v="urn:schemas-microsoft-com:vml" Requires="v">
                  <p:oleObj spid="_x0000_s21234" name="Equation" r:id="rId8" imgW="139680" imgH="164880" progId="Equation.3">
                    <p:embed/>
                  </p:oleObj>
                </mc:Choice>
                <mc:Fallback>
                  <p:oleObj name="Equation" r:id="rId8" imgW="139680" imgH="164880" progId="Equation.3">
                    <p:embed/>
                    <p:pic>
                      <p:nvPicPr>
                        <p:cNvPr id="16" name="Object 15"/>
                        <p:cNvPicPr/>
                        <p:nvPr/>
                      </p:nvPicPr>
                      <p:blipFill>
                        <a:blip r:embed="rId4"/>
                        <a:stretch>
                          <a:fillRect/>
                        </a:stretch>
                      </p:blipFill>
                      <p:spPr>
                        <a:xfrm>
                          <a:off x="5921227" y="4898359"/>
                          <a:ext cx="226189" cy="267314"/>
                        </a:xfrm>
                        <a:prstGeom prst="rect">
                          <a:avLst/>
                        </a:prstGeom>
                      </p:spPr>
                    </p:pic>
                  </p:oleObj>
                </mc:Fallback>
              </mc:AlternateContent>
            </a:graphicData>
          </a:graphic>
        </p:graphicFrame>
        <p:graphicFrame>
          <p:nvGraphicFramePr>
            <p:cNvPr id="21" name="Object 20"/>
            <p:cNvGraphicFramePr>
              <a:graphicFrameLocks noChangeAspect="1"/>
            </p:cNvGraphicFramePr>
            <p:nvPr>
              <p:extLst/>
            </p:nvPr>
          </p:nvGraphicFramePr>
          <p:xfrm>
            <a:off x="5159375" y="5432425"/>
            <a:ext cx="185738" cy="206375"/>
          </p:xfrm>
          <a:graphic>
            <a:graphicData uri="http://schemas.openxmlformats.org/presentationml/2006/ole">
              <mc:AlternateContent xmlns:mc="http://schemas.openxmlformats.org/markup-compatibility/2006">
                <mc:Choice xmlns:v="urn:schemas-microsoft-com:vml" Requires="v">
                  <p:oleObj spid="_x0000_s21235" name="Equation" r:id="rId9" imgW="114120" imgH="126720" progId="Equation.3">
                    <p:embed/>
                  </p:oleObj>
                </mc:Choice>
                <mc:Fallback>
                  <p:oleObj name="Equation" r:id="rId9" imgW="114120" imgH="126720" progId="Equation.3">
                    <p:embed/>
                    <p:pic>
                      <p:nvPicPr>
                        <p:cNvPr id="21" name="Object 20"/>
                        <p:cNvPicPr/>
                        <p:nvPr/>
                      </p:nvPicPr>
                      <p:blipFill>
                        <a:blip r:embed="rId10"/>
                        <a:stretch>
                          <a:fillRect/>
                        </a:stretch>
                      </p:blipFill>
                      <p:spPr>
                        <a:xfrm>
                          <a:off x="5159375" y="5432425"/>
                          <a:ext cx="185738" cy="206375"/>
                        </a:xfrm>
                        <a:prstGeom prst="rect">
                          <a:avLst/>
                        </a:prstGeom>
                      </p:spPr>
                    </p:pic>
                  </p:oleObj>
                </mc:Fallback>
              </mc:AlternateContent>
            </a:graphicData>
          </a:graphic>
        </p:graphicFrame>
        <p:graphicFrame>
          <p:nvGraphicFramePr>
            <p:cNvPr id="22" name="Object 21"/>
            <p:cNvGraphicFramePr>
              <a:graphicFrameLocks noChangeAspect="1"/>
            </p:cNvGraphicFramePr>
            <p:nvPr>
              <p:extLst/>
            </p:nvPr>
          </p:nvGraphicFramePr>
          <p:xfrm>
            <a:off x="2960688" y="6096000"/>
            <a:ext cx="206375" cy="227013"/>
          </p:xfrm>
          <a:graphic>
            <a:graphicData uri="http://schemas.openxmlformats.org/presentationml/2006/ole">
              <mc:AlternateContent xmlns:mc="http://schemas.openxmlformats.org/markup-compatibility/2006">
                <mc:Choice xmlns:v="urn:schemas-microsoft-com:vml" Requires="v">
                  <p:oleObj spid="_x0000_s21236" name="Equation" r:id="rId11" imgW="126720" imgH="139680" progId="Equation.3">
                    <p:embed/>
                  </p:oleObj>
                </mc:Choice>
                <mc:Fallback>
                  <p:oleObj name="Equation" r:id="rId11" imgW="126720" imgH="139680" progId="Equation.3">
                    <p:embed/>
                    <p:pic>
                      <p:nvPicPr>
                        <p:cNvPr id="22" name="Object 21"/>
                        <p:cNvPicPr/>
                        <p:nvPr/>
                      </p:nvPicPr>
                      <p:blipFill>
                        <a:blip r:embed="rId12"/>
                        <a:stretch>
                          <a:fillRect/>
                        </a:stretch>
                      </p:blipFill>
                      <p:spPr>
                        <a:xfrm>
                          <a:off x="2960688" y="6096000"/>
                          <a:ext cx="206375" cy="227013"/>
                        </a:xfrm>
                        <a:prstGeom prst="rect">
                          <a:avLst/>
                        </a:prstGeom>
                      </p:spPr>
                    </p:pic>
                  </p:oleObj>
                </mc:Fallback>
              </mc:AlternateContent>
            </a:graphicData>
          </a:graphic>
        </p:graphicFrame>
        <p:graphicFrame>
          <p:nvGraphicFramePr>
            <p:cNvPr id="23" name="Object 22"/>
            <p:cNvGraphicFramePr>
              <a:graphicFrameLocks noChangeAspect="1"/>
            </p:cNvGraphicFramePr>
            <p:nvPr>
              <p:extLst/>
            </p:nvPr>
          </p:nvGraphicFramePr>
          <p:xfrm>
            <a:off x="6184442" y="5242181"/>
            <a:ext cx="804862" cy="288925"/>
          </p:xfrm>
          <a:graphic>
            <a:graphicData uri="http://schemas.openxmlformats.org/presentationml/2006/ole">
              <mc:AlternateContent xmlns:mc="http://schemas.openxmlformats.org/markup-compatibility/2006">
                <mc:Choice xmlns:v="urn:schemas-microsoft-com:vml" Requires="v">
                  <p:oleObj spid="_x0000_s21237" name="Equation" r:id="rId13" imgW="495000" imgH="177480" progId="Equation.3">
                    <p:embed/>
                  </p:oleObj>
                </mc:Choice>
                <mc:Fallback>
                  <p:oleObj name="Equation" r:id="rId13" imgW="495000" imgH="177480" progId="Equation.3">
                    <p:embed/>
                    <p:pic>
                      <p:nvPicPr>
                        <p:cNvPr id="23" name="Object 22"/>
                        <p:cNvPicPr/>
                        <p:nvPr/>
                      </p:nvPicPr>
                      <p:blipFill>
                        <a:blip r:embed="rId14"/>
                        <a:stretch>
                          <a:fillRect/>
                        </a:stretch>
                      </p:blipFill>
                      <p:spPr>
                        <a:xfrm>
                          <a:off x="6184442" y="5242181"/>
                          <a:ext cx="804862" cy="288925"/>
                        </a:xfrm>
                        <a:prstGeom prst="rect">
                          <a:avLst/>
                        </a:prstGeom>
                      </p:spPr>
                    </p:pic>
                  </p:oleObj>
                </mc:Fallback>
              </mc:AlternateContent>
            </a:graphicData>
          </a:graphic>
        </p:graphicFrame>
      </p:grpSp>
    </p:spTree>
    <p:extLst>
      <p:ext uri="{BB962C8B-B14F-4D97-AF65-F5344CB8AC3E}">
        <p14:creationId xmlns:p14="http://schemas.microsoft.com/office/powerpoint/2010/main" val="2757326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571825" y="905488"/>
            <a:ext cx="8450980" cy="6001643"/>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[Solution] continued</a:t>
            </a:r>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34811" y="163557"/>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Normal </a:t>
            </a:r>
            <a:r>
              <a:rPr lang="en-US" sz="3200" dirty="0">
                <a:solidFill>
                  <a:schemeClr val="tx1"/>
                </a:solidFill>
                <a:latin typeface="Arial" panose="020B0604020202020204" pitchFamily="34" charset="0"/>
                <a:cs typeface="Arial" panose="020B0604020202020204" pitchFamily="34" charset="0"/>
              </a:rPr>
              <a:t>Vector to a plane</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34811" y="1013824"/>
            <a:ext cx="8424000" cy="5979569"/>
          </a:xfrm>
        </p:spPr>
        <p:txBody>
          <a:bodyPr/>
          <a:lstStyle/>
          <a:p>
            <a:pPr marL="0" indent="0">
              <a:lnSpc>
                <a:spcPct val="120000"/>
              </a:lnSpc>
              <a:buNone/>
            </a:pPr>
            <a:endParaRPr lang="en-US" i="1" dirty="0" smtClean="0">
              <a:solidFill>
                <a:srgbClr val="0033CC"/>
              </a:solidFill>
              <a:latin typeface="Cambria Math" panose="02040503050406030204" pitchFamily="18" charset="0"/>
            </a:endParaRPr>
          </a:p>
          <a:p>
            <a:pPr marL="0" indent="0">
              <a:lnSpc>
                <a:spcPct val="120000"/>
              </a:lnSpc>
              <a:buNone/>
            </a:pPr>
            <a:endParaRPr lang="en-US" i="1" dirty="0">
              <a:solidFill>
                <a:srgbClr val="0033CC"/>
              </a:solidFill>
              <a:latin typeface="Cambria Math" panose="02040503050406030204" pitchFamily="18" charset="0"/>
            </a:endParaRPr>
          </a:p>
          <a:p>
            <a:pPr marL="0" indent="0">
              <a:lnSpc>
                <a:spcPct val="120000"/>
              </a:lnSpc>
              <a:buNone/>
            </a:pPr>
            <a:r>
              <a:rPr lang="en-US" i="1" dirty="0">
                <a:solidFill>
                  <a:srgbClr val="0033CC"/>
                </a:solidFill>
                <a:latin typeface="Cambria Math" panose="02040503050406030204" pitchFamily="18" charset="0"/>
              </a:rPr>
              <a:t/>
            </a:r>
            <a:br>
              <a:rPr lang="en-US" i="1" dirty="0">
                <a:solidFill>
                  <a:srgbClr val="0033CC"/>
                </a:solidFill>
                <a:latin typeface="Cambria Math" panose="02040503050406030204" pitchFamily="18" charset="0"/>
              </a:rPr>
            </a:br>
            <a:endParaRPr lang="en-US" i="1" dirty="0" smtClean="0">
              <a:solidFill>
                <a:srgbClr val="0033CC"/>
              </a:solidFill>
              <a:latin typeface="Cambria Math" panose="02040503050406030204" pitchFamily="18" charset="0"/>
            </a:endParaRPr>
          </a:p>
          <a:p>
            <a:pPr marL="0" indent="0">
              <a:lnSpc>
                <a:spcPct val="120000"/>
              </a:lnSpc>
              <a:buNone/>
            </a:pPr>
            <a:r>
              <a:rPr lang="en-US" i="1" dirty="0">
                <a:solidFill>
                  <a:srgbClr val="0033CC"/>
                </a:solidFill>
                <a:latin typeface="Arial" panose="020B0604020202020204" pitchFamily="34" charset="0"/>
                <a:cs typeface="Arial" panose="020B0604020202020204" pitchFamily="34" charset="0"/>
              </a:rPr>
              <a:t/>
            </a:r>
            <a:br>
              <a:rPr lang="en-US" i="1" dirty="0">
                <a:solidFill>
                  <a:srgbClr val="0033CC"/>
                </a:solidFill>
                <a:latin typeface="Arial" panose="020B0604020202020204" pitchFamily="34" charset="0"/>
                <a:cs typeface="Arial" panose="020B0604020202020204" pitchFamily="34" charset="0"/>
              </a:rPr>
            </a:br>
            <a:endParaRPr lang="en-US" i="1"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i="1"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b="0"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b="0"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r>
              <a:rPr lang="en-US" b="0"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Since		    , 		is perpendicular to </a:t>
            </a:r>
            <a:r>
              <a:rPr lang="en-US" b="1" dirty="0">
                <a:solidFill>
                  <a:srgbClr val="0033CC"/>
                </a:solidFill>
                <a:latin typeface="Arial" panose="020B0604020202020204" pitchFamily="34" charset="0"/>
                <a:ea typeface="Cambria Math" panose="02040503050406030204" pitchFamily="18" charset="0"/>
                <a:cs typeface="Arial" panose="020B0604020202020204" pitchFamily="34" charset="0"/>
              </a:rPr>
              <a:t>	</a:t>
            </a:r>
            <a:r>
              <a:rPr lang="en-US" b="1"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 </a:t>
            </a:r>
            <a:r>
              <a:rPr lang="en-US" b="0"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and hence, </a:t>
            </a:r>
            <a:r>
              <a:rPr lang="en-US" b="0" i="1" dirty="0" smtClean="0">
                <a:solidFill>
                  <a:srgbClr val="0033CC"/>
                </a:solidFill>
                <a:latin typeface="Times New Roman" panose="02020603050405020304" pitchFamily="18" charset="0"/>
                <a:ea typeface="Cambria Math" panose="02040503050406030204" pitchFamily="18" charset="0"/>
                <a:cs typeface="Times New Roman" panose="02020603050405020304" pitchFamily="18" charset="0"/>
              </a:rPr>
              <a:t>B</a:t>
            </a:r>
            <a:r>
              <a:rPr lang="en-US" b="0"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 lies on the plane.</a:t>
            </a:r>
          </a:p>
          <a:p>
            <a:pPr marL="0" indent="0">
              <a:lnSpc>
                <a:spcPct val="120000"/>
              </a:lnSpc>
              <a:buNone/>
            </a:pPr>
            <a:endParaRPr lang="en-US" i="1"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i="1" dirty="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i="1"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r>
              <a:rPr lang="en-US"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Since		     , 	is not </a:t>
            </a:r>
            <a:r>
              <a:rPr lang="en-US" dirty="0">
                <a:solidFill>
                  <a:srgbClr val="0033CC"/>
                </a:solidFill>
                <a:latin typeface="Arial" panose="020B0604020202020204" pitchFamily="34" charset="0"/>
                <a:ea typeface="Cambria Math" panose="02040503050406030204" pitchFamily="18" charset="0"/>
                <a:cs typeface="Arial" panose="020B0604020202020204" pitchFamily="34" charset="0"/>
              </a:rPr>
              <a:t>perpendicular to </a:t>
            </a:r>
            <a:r>
              <a:rPr lang="en-US" b="1" dirty="0">
                <a:solidFill>
                  <a:srgbClr val="0033CC"/>
                </a:solidFill>
                <a:latin typeface="Arial" panose="020B0604020202020204" pitchFamily="34" charset="0"/>
                <a:ea typeface="Cambria Math" panose="02040503050406030204" pitchFamily="18" charset="0"/>
                <a:cs typeface="Arial" panose="020B0604020202020204" pitchFamily="34" charset="0"/>
              </a:rPr>
              <a:t>	</a:t>
            </a:r>
            <a:r>
              <a:rPr lang="en-US"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and </a:t>
            </a:r>
            <a:r>
              <a:rPr lang="en-US" dirty="0">
                <a:solidFill>
                  <a:srgbClr val="0033CC"/>
                </a:solidFill>
                <a:latin typeface="Arial" panose="020B0604020202020204" pitchFamily="34" charset="0"/>
                <a:ea typeface="Cambria Math" panose="02040503050406030204" pitchFamily="18" charset="0"/>
                <a:cs typeface="Arial" panose="020B0604020202020204" pitchFamily="34" charset="0"/>
              </a:rPr>
              <a:t>hence, </a:t>
            </a:r>
            <a:r>
              <a:rPr lang="en-US" i="1" dirty="0" smtClean="0">
                <a:solidFill>
                  <a:srgbClr val="0033CC"/>
                </a:solidFill>
                <a:latin typeface="Times New Roman" panose="02020603050405020304" pitchFamily="18" charset="0"/>
                <a:ea typeface="Cambria Math" panose="02040503050406030204" pitchFamily="18" charset="0"/>
                <a:cs typeface="Times New Roman" panose="02020603050405020304" pitchFamily="18" charset="0"/>
              </a:rPr>
              <a:t>C</a:t>
            </a:r>
            <a:r>
              <a:rPr lang="en-US" dirty="0" smtClean="0">
                <a:solidFill>
                  <a:srgbClr val="0033CC"/>
                </a:solidFill>
                <a:latin typeface="Arial" panose="020B0604020202020204" pitchFamily="34" charset="0"/>
                <a:ea typeface="Cambria Math" panose="02040503050406030204" pitchFamily="18" charset="0"/>
                <a:cs typeface="Arial" panose="020B0604020202020204" pitchFamily="34" charset="0"/>
              </a:rPr>
              <a:t> does not lie </a:t>
            </a:r>
            <a:r>
              <a:rPr lang="en-US" dirty="0">
                <a:solidFill>
                  <a:srgbClr val="0033CC"/>
                </a:solidFill>
                <a:latin typeface="Arial" panose="020B0604020202020204" pitchFamily="34" charset="0"/>
                <a:ea typeface="Cambria Math" panose="02040503050406030204" pitchFamily="18" charset="0"/>
                <a:cs typeface="Arial" panose="020B0604020202020204" pitchFamily="34" charset="0"/>
              </a:rPr>
              <a:t>on the plane.</a:t>
            </a:r>
            <a:endParaRPr lang="en-SG" dirty="0" smtClean="0">
              <a:solidFill>
                <a:srgbClr val="0033CC"/>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50783" y="6493798"/>
            <a:ext cx="536016" cy="365125"/>
          </a:xfrm>
        </p:spPr>
        <p:txBody>
          <a:bodyPr/>
          <a:lstStyle/>
          <a:p>
            <a:fld id="{6767FADE-2612-3649-B495-F644A23F288B}" type="slidenum">
              <a:rPr lang="en-US" smtClean="0"/>
              <a:pPr/>
              <a:t>20</a:t>
            </a:fld>
            <a:endParaRPr lang="en-US" dirty="0"/>
          </a:p>
        </p:txBody>
      </p:sp>
      <p:grpSp>
        <p:nvGrpSpPr>
          <p:cNvPr id="3" name="Group 2"/>
          <p:cNvGrpSpPr/>
          <p:nvPr/>
        </p:nvGrpSpPr>
        <p:grpSpPr>
          <a:xfrm>
            <a:off x="5769334" y="1008106"/>
            <a:ext cx="3003381" cy="2691926"/>
            <a:chOff x="5429423" y="1217946"/>
            <a:chExt cx="3003381" cy="2691926"/>
          </a:xfrm>
        </p:grpSpPr>
        <p:grpSp>
          <p:nvGrpSpPr>
            <p:cNvPr id="7" name="Group 6"/>
            <p:cNvGrpSpPr/>
            <p:nvPr/>
          </p:nvGrpSpPr>
          <p:grpSpPr>
            <a:xfrm>
              <a:off x="5429423" y="2258492"/>
              <a:ext cx="2811429" cy="1651380"/>
              <a:chOff x="3251030" y="4053385"/>
              <a:chExt cx="2811429" cy="1651380"/>
            </a:xfrm>
          </p:grpSpPr>
          <p:sp>
            <p:nvSpPr>
              <p:cNvPr id="8" name="Parallelogram 7"/>
              <p:cNvSpPr/>
              <p:nvPr/>
            </p:nvSpPr>
            <p:spPr>
              <a:xfrm>
                <a:off x="3251030" y="4558353"/>
                <a:ext cx="2811429" cy="1146412"/>
              </a:xfrm>
              <a:prstGeom prst="parallelogram">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9" name="Straight Arrow Connector 8"/>
              <p:cNvCxnSpPr/>
              <p:nvPr/>
            </p:nvCxnSpPr>
            <p:spPr>
              <a:xfrm flipV="1">
                <a:off x="4503761" y="4053385"/>
                <a:ext cx="0" cy="10781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3957851" y="4960962"/>
                <a:ext cx="1091820" cy="341194"/>
              </a:xfrm>
              <a:prstGeom prst="straightConnector1">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03761" y="4852163"/>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682432" y="4854047"/>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4005193" y="4933472"/>
                <a:ext cx="956481" cy="418194"/>
              </a:xfrm>
              <a:prstGeom prst="straightConnector1">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324067" y="4858463"/>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flipV="1">
                <a:off x="4323568" y="4859588"/>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5296456" y="5297666"/>
                <a:ext cx="108000" cy="108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graphicFrame>
          <p:nvGraphicFramePr>
            <p:cNvPr id="19" name="Object 18"/>
            <p:cNvGraphicFramePr>
              <a:graphicFrameLocks noChangeAspect="1"/>
            </p:cNvGraphicFramePr>
            <p:nvPr>
              <p:extLst>
                <p:ext uri="{D42A27DB-BD31-4B8C-83A1-F6EECF244321}">
                  <p14:modId xmlns:p14="http://schemas.microsoft.com/office/powerpoint/2010/main" val="3291535506"/>
                </p:ext>
              </p:extLst>
            </p:nvPr>
          </p:nvGraphicFramePr>
          <p:xfrm>
            <a:off x="6341147" y="1217946"/>
            <a:ext cx="862013" cy="1096963"/>
          </p:xfrm>
          <a:graphic>
            <a:graphicData uri="http://schemas.openxmlformats.org/presentationml/2006/ole">
              <mc:AlternateContent xmlns:mc="http://schemas.openxmlformats.org/markup-compatibility/2006">
                <mc:Choice xmlns:v="urn:schemas-microsoft-com:vml" Requires="v">
                  <p:oleObj spid="_x0000_s45070" name="Equation" r:id="rId3" imgW="558720" imgH="711000" progId="Equation.3">
                    <p:embed/>
                  </p:oleObj>
                </mc:Choice>
                <mc:Fallback>
                  <p:oleObj name="Equation" r:id="rId3" imgW="558720" imgH="711000" progId="Equation.3">
                    <p:embed/>
                    <p:pic>
                      <p:nvPicPr>
                        <p:cNvPr id="0" name=""/>
                        <p:cNvPicPr/>
                        <p:nvPr/>
                      </p:nvPicPr>
                      <p:blipFill>
                        <a:blip r:embed="rId4"/>
                        <a:stretch>
                          <a:fillRect/>
                        </a:stretch>
                      </p:blipFill>
                      <p:spPr>
                        <a:xfrm>
                          <a:off x="6341147" y="1217946"/>
                          <a:ext cx="862013" cy="1096963"/>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125575884"/>
                </p:ext>
              </p:extLst>
            </p:nvPr>
          </p:nvGraphicFramePr>
          <p:xfrm>
            <a:off x="7551741" y="3138579"/>
            <a:ext cx="881063" cy="312737"/>
          </p:xfrm>
          <a:graphic>
            <a:graphicData uri="http://schemas.openxmlformats.org/presentationml/2006/ole">
              <mc:AlternateContent xmlns:mc="http://schemas.openxmlformats.org/markup-compatibility/2006">
                <mc:Choice xmlns:v="urn:schemas-microsoft-com:vml" Requires="v">
                  <p:oleObj spid="_x0000_s45071" name="Equation" r:id="rId5" imgW="571320" imgH="203040" progId="Equation.3">
                    <p:embed/>
                  </p:oleObj>
                </mc:Choice>
                <mc:Fallback>
                  <p:oleObj name="Equation" r:id="rId5" imgW="571320" imgH="203040" progId="Equation.3">
                    <p:embed/>
                    <p:pic>
                      <p:nvPicPr>
                        <p:cNvPr id="0" name=""/>
                        <p:cNvPicPr/>
                        <p:nvPr/>
                      </p:nvPicPr>
                      <p:blipFill>
                        <a:blip r:embed="rId6"/>
                        <a:stretch>
                          <a:fillRect/>
                        </a:stretch>
                      </p:blipFill>
                      <p:spPr>
                        <a:xfrm>
                          <a:off x="7551741" y="3138579"/>
                          <a:ext cx="881063" cy="312737"/>
                        </a:xfrm>
                        <a:prstGeom prst="rect">
                          <a:avLst/>
                        </a:prstGeom>
                      </p:spPr>
                    </p:pic>
                  </p:oleObj>
                </mc:Fallback>
              </mc:AlternateContent>
            </a:graphicData>
          </a:graphic>
        </p:graphicFrame>
      </p:grpSp>
      <p:graphicFrame>
        <p:nvGraphicFramePr>
          <p:cNvPr id="21" name="Object 20"/>
          <p:cNvGraphicFramePr>
            <a:graphicFrameLocks noChangeAspect="1"/>
          </p:cNvGraphicFramePr>
          <p:nvPr>
            <p:extLst>
              <p:ext uri="{D42A27DB-BD31-4B8C-83A1-F6EECF244321}">
                <p14:modId xmlns:p14="http://schemas.microsoft.com/office/powerpoint/2010/main" val="3692528245"/>
              </p:ext>
            </p:extLst>
          </p:nvPr>
        </p:nvGraphicFramePr>
        <p:xfrm>
          <a:off x="699067" y="1420955"/>
          <a:ext cx="3105993" cy="1002042"/>
        </p:xfrm>
        <a:graphic>
          <a:graphicData uri="http://schemas.openxmlformats.org/presentationml/2006/ole">
            <mc:AlternateContent xmlns:mc="http://schemas.openxmlformats.org/markup-compatibility/2006">
              <mc:Choice xmlns:v="urn:schemas-microsoft-com:vml" Requires="v">
                <p:oleObj spid="_x0000_s45072" name="Equation" r:id="rId7" imgW="2197080" imgH="711000" progId="Equation.3">
                  <p:embed/>
                </p:oleObj>
              </mc:Choice>
              <mc:Fallback>
                <p:oleObj name="Equation" r:id="rId7" imgW="2197080" imgH="711000" progId="Equation.3">
                  <p:embed/>
                  <p:pic>
                    <p:nvPicPr>
                      <p:cNvPr id="0" name=""/>
                      <p:cNvPicPr/>
                      <p:nvPr/>
                    </p:nvPicPr>
                    <p:blipFill>
                      <a:blip r:embed="rId8"/>
                      <a:stretch>
                        <a:fillRect/>
                      </a:stretch>
                    </p:blipFill>
                    <p:spPr>
                      <a:xfrm>
                        <a:off x="699067" y="1420955"/>
                        <a:ext cx="3105993" cy="1002042"/>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589082834"/>
              </p:ext>
            </p:extLst>
          </p:nvPr>
        </p:nvGraphicFramePr>
        <p:xfrm>
          <a:off x="1315249" y="4668859"/>
          <a:ext cx="988652" cy="348151"/>
        </p:xfrm>
        <a:graphic>
          <a:graphicData uri="http://schemas.openxmlformats.org/presentationml/2006/ole">
            <mc:AlternateContent xmlns:mc="http://schemas.openxmlformats.org/markup-compatibility/2006">
              <mc:Choice xmlns:v="urn:schemas-microsoft-com:vml" Requires="v">
                <p:oleObj spid="_x0000_s45073" name="Equation" r:id="rId9" imgW="647640" imgH="228600" progId="Equation.3">
                  <p:embed/>
                </p:oleObj>
              </mc:Choice>
              <mc:Fallback>
                <p:oleObj name="Equation" r:id="rId9" imgW="647640" imgH="228600" progId="Equation.3">
                  <p:embed/>
                  <p:pic>
                    <p:nvPicPr>
                      <p:cNvPr id="0" name=""/>
                      <p:cNvPicPr/>
                      <p:nvPr/>
                    </p:nvPicPr>
                    <p:blipFill>
                      <a:blip r:embed="rId10"/>
                      <a:stretch>
                        <a:fillRect/>
                      </a:stretch>
                    </p:blipFill>
                    <p:spPr>
                      <a:xfrm>
                        <a:off x="1315249" y="4668859"/>
                        <a:ext cx="988652" cy="348151"/>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769609837"/>
              </p:ext>
            </p:extLst>
          </p:nvPr>
        </p:nvGraphicFramePr>
        <p:xfrm>
          <a:off x="1302549" y="6113322"/>
          <a:ext cx="1060142" cy="368300"/>
        </p:xfrm>
        <a:graphic>
          <a:graphicData uri="http://schemas.openxmlformats.org/presentationml/2006/ole">
            <mc:AlternateContent xmlns:mc="http://schemas.openxmlformats.org/markup-compatibility/2006">
              <mc:Choice xmlns:v="urn:schemas-microsoft-com:vml" Requires="v">
                <p:oleObj spid="_x0000_s45074" name="Equation" r:id="rId11" imgW="660240" imgH="228600" progId="Equation.3">
                  <p:embed/>
                </p:oleObj>
              </mc:Choice>
              <mc:Fallback>
                <p:oleObj name="Equation" r:id="rId11" imgW="660240" imgH="228600" progId="Equation.3">
                  <p:embed/>
                  <p:pic>
                    <p:nvPicPr>
                      <p:cNvPr id="0" name=""/>
                      <p:cNvPicPr/>
                      <p:nvPr/>
                    </p:nvPicPr>
                    <p:blipFill>
                      <a:blip r:embed="rId12"/>
                      <a:stretch>
                        <a:fillRect/>
                      </a:stretch>
                    </p:blipFill>
                    <p:spPr>
                      <a:xfrm>
                        <a:off x="1302549" y="6113322"/>
                        <a:ext cx="1060142" cy="3683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416043085"/>
              </p:ext>
            </p:extLst>
          </p:nvPr>
        </p:nvGraphicFramePr>
        <p:xfrm>
          <a:off x="699067" y="2516928"/>
          <a:ext cx="3210496" cy="1029804"/>
        </p:xfrm>
        <a:graphic>
          <a:graphicData uri="http://schemas.openxmlformats.org/presentationml/2006/ole">
            <mc:AlternateContent xmlns:mc="http://schemas.openxmlformats.org/markup-compatibility/2006">
              <mc:Choice xmlns:v="urn:schemas-microsoft-com:vml" Requires="v">
                <p:oleObj spid="_x0000_s45075" name="Equation" r:id="rId13" imgW="2209680" imgH="711000" progId="Equation.3">
                  <p:embed/>
                </p:oleObj>
              </mc:Choice>
              <mc:Fallback>
                <p:oleObj name="Equation" r:id="rId13" imgW="2209680" imgH="711000" progId="Equation.3">
                  <p:embed/>
                  <p:pic>
                    <p:nvPicPr>
                      <p:cNvPr id="0" name=""/>
                      <p:cNvPicPr/>
                      <p:nvPr/>
                    </p:nvPicPr>
                    <p:blipFill>
                      <a:blip r:embed="rId14"/>
                      <a:stretch>
                        <a:fillRect/>
                      </a:stretch>
                    </p:blipFill>
                    <p:spPr>
                      <a:xfrm>
                        <a:off x="699067" y="2516928"/>
                        <a:ext cx="3210496" cy="1029804"/>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590371256"/>
              </p:ext>
            </p:extLst>
          </p:nvPr>
        </p:nvGraphicFramePr>
        <p:xfrm>
          <a:off x="687726" y="3475525"/>
          <a:ext cx="3349929" cy="1051859"/>
        </p:xfrm>
        <a:graphic>
          <a:graphicData uri="http://schemas.openxmlformats.org/presentationml/2006/ole">
            <mc:AlternateContent xmlns:mc="http://schemas.openxmlformats.org/markup-compatibility/2006">
              <mc:Choice xmlns:v="urn:schemas-microsoft-com:vml" Requires="v">
                <p:oleObj spid="_x0000_s45076" name="Equation" r:id="rId15" imgW="2260440" imgH="711000" progId="Equation.3">
                  <p:embed/>
                </p:oleObj>
              </mc:Choice>
              <mc:Fallback>
                <p:oleObj name="Equation" r:id="rId15" imgW="2260440" imgH="711000" progId="Equation.3">
                  <p:embed/>
                  <p:pic>
                    <p:nvPicPr>
                      <p:cNvPr id="0" name=""/>
                      <p:cNvPicPr/>
                      <p:nvPr/>
                    </p:nvPicPr>
                    <p:blipFill>
                      <a:blip r:embed="rId16"/>
                      <a:stretch>
                        <a:fillRect/>
                      </a:stretch>
                    </p:blipFill>
                    <p:spPr>
                      <a:xfrm>
                        <a:off x="687726" y="3475525"/>
                        <a:ext cx="3349929" cy="1051859"/>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3502065449"/>
              </p:ext>
            </p:extLst>
          </p:nvPr>
        </p:nvGraphicFramePr>
        <p:xfrm>
          <a:off x="699067" y="5039721"/>
          <a:ext cx="3592012" cy="1013953"/>
        </p:xfrm>
        <a:graphic>
          <a:graphicData uri="http://schemas.openxmlformats.org/presentationml/2006/ole">
            <mc:AlternateContent xmlns:mc="http://schemas.openxmlformats.org/markup-compatibility/2006">
              <mc:Choice xmlns:v="urn:schemas-microsoft-com:vml" Requires="v">
                <p:oleObj spid="_x0000_s45077" name="Equation" r:id="rId17" imgW="2514600" imgH="711000" progId="Equation.3">
                  <p:embed/>
                </p:oleObj>
              </mc:Choice>
              <mc:Fallback>
                <p:oleObj name="Equation" r:id="rId17" imgW="2514600" imgH="711000" progId="Equation.3">
                  <p:embed/>
                  <p:pic>
                    <p:nvPicPr>
                      <p:cNvPr id="0" name=""/>
                      <p:cNvPicPr/>
                      <p:nvPr/>
                    </p:nvPicPr>
                    <p:blipFill>
                      <a:blip r:embed="rId18"/>
                      <a:stretch>
                        <a:fillRect/>
                      </a:stretch>
                    </p:blipFill>
                    <p:spPr>
                      <a:xfrm>
                        <a:off x="699067" y="5039721"/>
                        <a:ext cx="3592012" cy="1013953"/>
                      </a:xfrm>
                      <a:prstGeom prst="rect">
                        <a:avLst/>
                      </a:prstGeom>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366886085"/>
              </p:ext>
            </p:extLst>
          </p:nvPr>
        </p:nvGraphicFramePr>
        <p:xfrm>
          <a:off x="2403833" y="4649057"/>
          <a:ext cx="407987" cy="328613"/>
        </p:xfrm>
        <a:graphic>
          <a:graphicData uri="http://schemas.openxmlformats.org/presentationml/2006/ole">
            <mc:AlternateContent xmlns:mc="http://schemas.openxmlformats.org/markup-compatibility/2006">
              <mc:Choice xmlns:v="urn:schemas-microsoft-com:vml" Requires="v">
                <p:oleObj spid="_x0000_s45078" name="Equation" r:id="rId19" imgW="266400" imgH="215640" progId="Equation.3">
                  <p:embed/>
                </p:oleObj>
              </mc:Choice>
              <mc:Fallback>
                <p:oleObj name="Equation" r:id="rId19" imgW="266400" imgH="215640" progId="Equation.3">
                  <p:embed/>
                  <p:pic>
                    <p:nvPicPr>
                      <p:cNvPr id="0" name=""/>
                      <p:cNvPicPr/>
                      <p:nvPr/>
                    </p:nvPicPr>
                    <p:blipFill>
                      <a:blip r:embed="rId20"/>
                      <a:stretch>
                        <a:fillRect/>
                      </a:stretch>
                    </p:blipFill>
                    <p:spPr>
                      <a:xfrm>
                        <a:off x="2403833" y="4649057"/>
                        <a:ext cx="407987" cy="328613"/>
                      </a:xfrm>
                      <a:prstGeom prst="rect">
                        <a:avLst/>
                      </a:prstGeom>
                    </p:spPr>
                  </p:pic>
                </p:oleObj>
              </mc:Fallback>
            </mc:AlternateContent>
          </a:graphicData>
        </a:graphic>
      </p:graphicFrame>
      <p:graphicFrame>
        <p:nvGraphicFramePr>
          <p:cNvPr id="30" name="Object 29"/>
          <p:cNvGraphicFramePr>
            <a:graphicFrameLocks noChangeAspect="1"/>
          </p:cNvGraphicFramePr>
          <p:nvPr>
            <p:extLst>
              <p:ext uri="{D42A27DB-BD31-4B8C-83A1-F6EECF244321}">
                <p14:modId xmlns:p14="http://schemas.microsoft.com/office/powerpoint/2010/main" val="940428641"/>
              </p:ext>
            </p:extLst>
          </p:nvPr>
        </p:nvGraphicFramePr>
        <p:xfrm>
          <a:off x="2416533" y="6121910"/>
          <a:ext cx="428625" cy="368300"/>
        </p:xfrm>
        <a:graphic>
          <a:graphicData uri="http://schemas.openxmlformats.org/presentationml/2006/ole">
            <mc:AlternateContent xmlns:mc="http://schemas.openxmlformats.org/markup-compatibility/2006">
              <mc:Choice xmlns:v="urn:schemas-microsoft-com:vml" Requires="v">
                <p:oleObj spid="_x0000_s45079" name="Equation" r:id="rId21" imgW="266400" imgH="228600" progId="Equation.3">
                  <p:embed/>
                </p:oleObj>
              </mc:Choice>
              <mc:Fallback>
                <p:oleObj name="Equation" r:id="rId21" imgW="266400" imgH="228600" progId="Equation.3">
                  <p:embed/>
                  <p:pic>
                    <p:nvPicPr>
                      <p:cNvPr id="0" name=""/>
                      <p:cNvPicPr/>
                      <p:nvPr/>
                    </p:nvPicPr>
                    <p:blipFill>
                      <a:blip r:embed="rId22"/>
                      <a:stretch>
                        <a:fillRect/>
                      </a:stretch>
                    </p:blipFill>
                    <p:spPr>
                      <a:xfrm>
                        <a:off x="2416533" y="6121910"/>
                        <a:ext cx="428625" cy="368300"/>
                      </a:xfrm>
                      <a:prstGeom prst="rect">
                        <a:avLst/>
                      </a:prstGeom>
                    </p:spPr>
                  </p:pic>
                </p:oleObj>
              </mc:Fallback>
            </mc:AlternateContent>
          </a:graphicData>
        </a:graphic>
      </p:graphicFrame>
      <p:graphicFrame>
        <p:nvGraphicFramePr>
          <p:cNvPr id="31" name="Object 30"/>
          <p:cNvGraphicFramePr>
            <a:graphicFrameLocks noChangeAspect="1"/>
          </p:cNvGraphicFramePr>
          <p:nvPr>
            <p:extLst>
              <p:ext uri="{D42A27DB-BD31-4B8C-83A1-F6EECF244321}">
                <p14:modId xmlns:p14="http://schemas.microsoft.com/office/powerpoint/2010/main" val="2529306939"/>
              </p:ext>
            </p:extLst>
          </p:nvPr>
        </p:nvGraphicFramePr>
        <p:xfrm>
          <a:off x="5034496" y="4792136"/>
          <a:ext cx="206375" cy="206375"/>
        </p:xfrm>
        <a:graphic>
          <a:graphicData uri="http://schemas.openxmlformats.org/presentationml/2006/ole">
            <mc:AlternateContent xmlns:mc="http://schemas.openxmlformats.org/markup-compatibility/2006">
              <mc:Choice xmlns:v="urn:schemas-microsoft-com:vml" Requires="v">
                <p:oleObj spid="_x0000_s45080" name="Equation" r:id="rId23" imgW="126720" imgH="126720" progId="Equation.3">
                  <p:embed/>
                </p:oleObj>
              </mc:Choice>
              <mc:Fallback>
                <p:oleObj name="Equation" r:id="rId23" imgW="126720" imgH="126720" progId="Equation.3">
                  <p:embed/>
                  <p:pic>
                    <p:nvPicPr>
                      <p:cNvPr id="0" name=""/>
                      <p:cNvPicPr/>
                      <p:nvPr/>
                    </p:nvPicPr>
                    <p:blipFill>
                      <a:blip r:embed="rId24"/>
                      <a:stretch>
                        <a:fillRect/>
                      </a:stretch>
                    </p:blipFill>
                    <p:spPr>
                      <a:xfrm>
                        <a:off x="5034496" y="4792136"/>
                        <a:ext cx="206375" cy="206375"/>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278528238"/>
              </p:ext>
            </p:extLst>
          </p:nvPr>
        </p:nvGraphicFramePr>
        <p:xfrm>
          <a:off x="5439309" y="6256195"/>
          <a:ext cx="206375" cy="206375"/>
        </p:xfrm>
        <a:graphic>
          <a:graphicData uri="http://schemas.openxmlformats.org/presentationml/2006/ole">
            <mc:AlternateContent xmlns:mc="http://schemas.openxmlformats.org/markup-compatibility/2006">
              <mc:Choice xmlns:v="urn:schemas-microsoft-com:vml" Requires="v">
                <p:oleObj spid="_x0000_s45081" name="Equation" r:id="rId25" imgW="126720" imgH="126720" progId="Equation.3">
                  <p:embed/>
                </p:oleObj>
              </mc:Choice>
              <mc:Fallback>
                <p:oleObj name="Equation" r:id="rId25" imgW="126720" imgH="126720" progId="Equation.3">
                  <p:embed/>
                  <p:pic>
                    <p:nvPicPr>
                      <p:cNvPr id="0" name=""/>
                      <p:cNvPicPr/>
                      <p:nvPr/>
                    </p:nvPicPr>
                    <p:blipFill>
                      <a:blip r:embed="rId26"/>
                      <a:stretch>
                        <a:fillRect/>
                      </a:stretch>
                    </p:blipFill>
                    <p:spPr>
                      <a:xfrm>
                        <a:off x="5439309" y="6256195"/>
                        <a:ext cx="206375" cy="206375"/>
                      </a:xfrm>
                      <a:prstGeom prst="rect">
                        <a:avLst/>
                      </a:prstGeom>
                    </p:spPr>
                  </p:pic>
                </p:oleObj>
              </mc:Fallback>
            </mc:AlternateContent>
          </a:graphicData>
        </a:graphic>
      </p:graphicFrame>
    </p:spTree>
    <p:extLst>
      <p:ext uri="{BB962C8B-B14F-4D97-AF65-F5344CB8AC3E}">
        <p14:creationId xmlns:p14="http://schemas.microsoft.com/office/powerpoint/2010/main" val="3155241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70" y="284580"/>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Test yourself (2)</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494470" y="1000377"/>
            <a:ext cx="8424000" cy="4990479"/>
          </a:xfrm>
        </p:spPr>
        <p:txBody>
          <a:bodyPr/>
          <a:lstStyle/>
          <a:p>
            <a:pPr marL="0" indent="0">
              <a:buNone/>
            </a:pPr>
            <a:r>
              <a:rPr lang="en-US" dirty="0" smtClean="0">
                <a:latin typeface="Arial" panose="020B0604020202020204" pitchFamily="34" charset="0"/>
                <a:cs typeface="Arial" panose="020B0604020202020204" pitchFamily="34" charset="0"/>
              </a:rPr>
              <a:t>If a plane contains the points </a:t>
            </a:r>
            <a:r>
              <a:rPr lang="en-US" i="1" dirty="0" smtClean="0">
                <a:latin typeface="Times New Roman" panose="02020603050405020304" pitchFamily="18" charset="0"/>
                <a:cs typeface="Times New Roman" panose="02020603050405020304" pitchFamily="18" charset="0"/>
              </a:rPr>
              <a:t>P </a:t>
            </a:r>
            <a:r>
              <a:rPr lang="en-US" dirty="0" smtClean="0">
                <a:latin typeface="Arial" panose="020B0604020202020204" pitchFamily="34" charset="0"/>
                <a:cs typeface="Arial" panose="020B0604020202020204" pitchFamily="34" charset="0"/>
              </a:rPr>
              <a:t>(1, 0, 0), </a:t>
            </a:r>
            <a:r>
              <a:rPr lang="en-US" i="1" dirty="0" smtClean="0">
                <a:latin typeface="Times New Roman" panose="02020603050405020304" pitchFamily="18" charset="0"/>
                <a:cs typeface="Times New Roman" panose="02020603050405020304" pitchFamily="18" charset="0"/>
              </a:rPr>
              <a:t>Q </a:t>
            </a:r>
            <a:r>
              <a:rPr lang="en-US" dirty="0" smtClean="0">
                <a:latin typeface="Arial" panose="020B0604020202020204" pitchFamily="34" charset="0"/>
                <a:cs typeface="Arial" panose="020B0604020202020204" pitchFamily="34" charset="0"/>
              </a:rPr>
              <a:t>(1, 1, 1), and </a:t>
            </a:r>
            <a:r>
              <a:rPr lang="en-US" i="1" dirty="0" smtClean="0">
                <a:latin typeface="Times New Roman" panose="02020603050405020304" pitchFamily="18" charset="0"/>
                <a:cs typeface="Times New Roman" panose="02020603050405020304" pitchFamily="18" charset="0"/>
              </a:rPr>
              <a:t>R </a:t>
            </a:r>
            <a:r>
              <a:rPr lang="en-US" dirty="0" smtClean="0">
                <a:latin typeface="Arial" panose="020B0604020202020204" pitchFamily="34" charset="0"/>
                <a:cs typeface="Arial" panose="020B0604020202020204" pitchFamily="34" charset="0"/>
              </a:rPr>
              <a:t>(2, −1, 3), find </a:t>
            </a:r>
            <a:r>
              <a:rPr lang="en-US" dirty="0">
                <a:latin typeface="Arial" panose="020B0604020202020204" pitchFamily="34" charset="0"/>
                <a:cs typeface="Arial" panose="020B0604020202020204" pitchFamily="34" charset="0"/>
              </a:rPr>
              <a:t>a vector that is normal to the plane</a:t>
            </a:r>
            <a:r>
              <a:rPr lang="en-US" dirty="0" smtClean="0">
                <a:latin typeface="Arial" panose="020B0604020202020204" pitchFamily="34" charset="0"/>
                <a:cs typeface="Arial" panose="020B0604020202020204" pitchFamily="34" charset="0"/>
              </a:rPr>
              <a:t>. </a:t>
            </a:r>
          </a:p>
          <a:p>
            <a:pPr marL="0" indent="0">
              <a:buNone/>
            </a:pP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Hint: First find </a:t>
            </a:r>
            <a:r>
              <a:rPr lang="en-US" dirty="0" smtClean="0">
                <a:latin typeface="Arial" panose="020B0604020202020204" pitchFamily="34" charset="0"/>
                <a:cs typeface="Arial" panose="020B0604020202020204" pitchFamily="34" charset="0"/>
              </a:rPr>
              <a:t>	     and	     and </a:t>
            </a:r>
            <a:r>
              <a:rPr lang="en-US" dirty="0">
                <a:latin typeface="Arial" panose="020B0604020202020204" pitchFamily="34" charset="0"/>
                <a:cs typeface="Arial" panose="020B0604020202020204" pitchFamily="34" charset="0"/>
              </a:rPr>
              <a:t>then </a:t>
            </a:r>
            <a:r>
              <a:rPr lang="en-US" dirty="0" smtClean="0">
                <a:latin typeface="Arial" panose="020B0604020202020204" pitchFamily="34" charset="0"/>
                <a:cs typeface="Arial" panose="020B0604020202020204" pitchFamily="34" charset="0"/>
              </a:rPr>
              <a:t>their </a:t>
            </a:r>
            <a:r>
              <a:rPr lang="en-US" dirty="0">
                <a:latin typeface="Arial" panose="020B0604020202020204" pitchFamily="34" charset="0"/>
                <a:cs typeface="Arial" panose="020B0604020202020204" pitchFamily="34" charset="0"/>
              </a:rPr>
              <a:t>cross </a:t>
            </a:r>
            <a:r>
              <a:rPr lang="en-US" dirty="0" smtClean="0">
                <a:latin typeface="Arial" panose="020B0604020202020204" pitchFamily="34" charset="0"/>
                <a:cs typeface="Arial" panose="020B0604020202020204" pitchFamily="34" charset="0"/>
              </a:rPr>
              <a:t>product)</a:t>
            </a:r>
            <a:endParaRPr lang="en-US" sz="1100" dirty="0">
              <a:latin typeface="Arial" panose="020B0604020202020204" pitchFamily="34" charset="0"/>
              <a:cs typeface="Arial" panose="020B0604020202020204" pitchFamily="34" charset="0"/>
            </a:endParaRPr>
          </a:p>
          <a:p>
            <a:pPr marL="0" indent="0">
              <a:buNone/>
            </a:pPr>
            <a:endParaRPr lang="en-US" dirty="0">
              <a:solidFill>
                <a:srgbClr val="0000FF"/>
              </a:solidFill>
              <a:latin typeface="Arial" panose="020B0604020202020204" pitchFamily="34" charset="0"/>
              <a:cs typeface="Arial" panose="020B0604020202020204" pitchFamily="34" charset="0"/>
            </a:endParaRPr>
          </a:p>
          <a:p>
            <a:pPr marL="0" indent="0">
              <a:buNone/>
            </a:pPr>
            <a:endParaRPr lang="en-SG" dirty="0">
              <a:solidFill>
                <a:srgbClr val="0000FF"/>
              </a:solidFill>
              <a:latin typeface="Arial" panose="020B0604020202020204" pitchFamily="34" charset="0"/>
              <a:cs typeface="Arial" panose="020B0604020202020204"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6883186" y="255633"/>
            <a:ext cx="885825" cy="606751"/>
          </a:xfrm>
          <a:prstGeom prst="rect">
            <a:avLst/>
          </a:prstGeom>
          <a:noFill/>
          <a:ln>
            <a:noFill/>
          </a:ln>
        </p:spPr>
      </p:pic>
      <p:sp>
        <p:nvSpPr>
          <p:cNvPr id="5" name="Slide Number Placeholder 4"/>
          <p:cNvSpPr>
            <a:spLocks noGrp="1"/>
          </p:cNvSpPr>
          <p:nvPr>
            <p:ph type="sldNum" sz="quarter" idx="12"/>
          </p:nvPr>
        </p:nvSpPr>
        <p:spPr>
          <a:xfrm>
            <a:off x="8510442" y="6614821"/>
            <a:ext cx="536016" cy="365125"/>
          </a:xfrm>
        </p:spPr>
        <p:txBody>
          <a:bodyPr/>
          <a:lstStyle/>
          <a:p>
            <a:fld id="{6767FADE-2612-3649-B495-F644A23F288B}" type="slidenum">
              <a:rPr lang="en-US" smtClean="0"/>
              <a:pPr/>
              <a:t>21</a:t>
            </a:fld>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501124471"/>
              </p:ext>
            </p:extLst>
          </p:nvPr>
        </p:nvGraphicFramePr>
        <p:xfrm>
          <a:off x="2301725" y="1836585"/>
          <a:ext cx="411163" cy="373063"/>
        </p:xfrm>
        <a:graphic>
          <a:graphicData uri="http://schemas.openxmlformats.org/presentationml/2006/ole">
            <mc:AlternateContent xmlns:mc="http://schemas.openxmlformats.org/markup-compatibility/2006">
              <mc:Choice xmlns:v="urn:schemas-microsoft-com:vml" Requires="v">
                <p:oleObj spid="_x0000_s46084" name="Equation" r:id="rId4" imgW="266400" imgH="241200" progId="Equation.3">
                  <p:embed/>
                </p:oleObj>
              </mc:Choice>
              <mc:Fallback>
                <p:oleObj name="Equation" r:id="rId4" imgW="266400" imgH="241200" progId="Equation.3">
                  <p:embed/>
                  <p:pic>
                    <p:nvPicPr>
                      <p:cNvPr id="0" name=""/>
                      <p:cNvPicPr/>
                      <p:nvPr/>
                    </p:nvPicPr>
                    <p:blipFill>
                      <a:blip r:embed="rId5"/>
                      <a:stretch>
                        <a:fillRect/>
                      </a:stretch>
                    </p:blipFill>
                    <p:spPr>
                      <a:xfrm>
                        <a:off x="2301725" y="1836585"/>
                        <a:ext cx="411163" cy="37306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41325875"/>
              </p:ext>
            </p:extLst>
          </p:nvPr>
        </p:nvGraphicFramePr>
        <p:xfrm>
          <a:off x="3234996" y="1836585"/>
          <a:ext cx="392112" cy="333375"/>
        </p:xfrm>
        <a:graphic>
          <a:graphicData uri="http://schemas.openxmlformats.org/presentationml/2006/ole">
            <mc:AlternateContent xmlns:mc="http://schemas.openxmlformats.org/markup-compatibility/2006">
              <mc:Choice xmlns:v="urn:schemas-microsoft-com:vml" Requires="v">
                <p:oleObj spid="_x0000_s46085" name="Equation" r:id="rId6" imgW="253800" imgH="215640" progId="Equation.3">
                  <p:embed/>
                </p:oleObj>
              </mc:Choice>
              <mc:Fallback>
                <p:oleObj name="Equation" r:id="rId6" imgW="253800" imgH="215640" progId="Equation.3">
                  <p:embed/>
                  <p:pic>
                    <p:nvPicPr>
                      <p:cNvPr id="0" name=""/>
                      <p:cNvPicPr/>
                      <p:nvPr/>
                    </p:nvPicPr>
                    <p:blipFill>
                      <a:blip r:embed="rId7"/>
                      <a:stretch>
                        <a:fillRect/>
                      </a:stretch>
                    </p:blipFill>
                    <p:spPr>
                      <a:xfrm>
                        <a:off x="3234996" y="1836585"/>
                        <a:ext cx="392112" cy="333375"/>
                      </a:xfrm>
                      <a:prstGeom prst="rect">
                        <a:avLst/>
                      </a:prstGeom>
                    </p:spPr>
                  </p:pic>
                </p:oleObj>
              </mc:Fallback>
            </mc:AlternateContent>
          </a:graphicData>
        </a:graphic>
      </p:graphicFrame>
    </p:spTree>
    <p:extLst>
      <p:ext uri="{BB962C8B-B14F-4D97-AF65-F5344CB8AC3E}">
        <p14:creationId xmlns:p14="http://schemas.microsoft.com/office/powerpoint/2010/main" val="4139106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364" y="284580"/>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Test yourself (3)</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21364" y="785225"/>
            <a:ext cx="8424000" cy="5979569"/>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If plane P has a normal vector		    , determine if vector 		   </a:t>
            </a:r>
            <a:r>
              <a:rPr lang="en-SG" dirty="0" smtClean="0">
                <a:latin typeface="Arial" panose="020B0604020202020204" pitchFamily="34" charset="0"/>
                <a:cs typeface="Arial" panose="020B0604020202020204" pitchFamily="34" charset="0"/>
              </a:rPr>
              <a:t>is parallel to the plane.</a:t>
            </a:r>
            <a:endParaRPr lang="en-SG" dirty="0">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 </a:t>
            </a:r>
            <a:endParaRPr lang="en-SG" dirty="0">
              <a:solidFill>
                <a:srgbClr val="0033CC"/>
              </a:solidFill>
              <a:latin typeface="Arial" panose="020B0604020202020204" pitchFamily="34" charset="0"/>
              <a:cs typeface="Arial" panose="020B0604020202020204"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6956690" y="151772"/>
            <a:ext cx="885825" cy="606751"/>
          </a:xfrm>
          <a:prstGeom prst="rect">
            <a:avLst/>
          </a:prstGeom>
          <a:noFill/>
          <a:ln>
            <a:noFill/>
          </a:ln>
        </p:spPr>
      </p:pic>
      <p:sp>
        <p:nvSpPr>
          <p:cNvPr id="5" name="Slide Number Placeholder 4"/>
          <p:cNvSpPr>
            <a:spLocks noGrp="1"/>
          </p:cNvSpPr>
          <p:nvPr>
            <p:ph type="sldNum" sz="quarter" idx="12"/>
          </p:nvPr>
        </p:nvSpPr>
        <p:spPr>
          <a:xfrm>
            <a:off x="8537336" y="6614821"/>
            <a:ext cx="536016" cy="365125"/>
          </a:xfrm>
        </p:spPr>
        <p:txBody>
          <a:bodyPr/>
          <a:lstStyle/>
          <a:p>
            <a:fld id="{6767FADE-2612-3649-B495-F644A23F288B}" type="slidenum">
              <a:rPr lang="en-US" smtClean="0"/>
              <a:pPr/>
              <a:t>22</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88180038"/>
              </p:ext>
            </p:extLst>
          </p:nvPr>
        </p:nvGraphicFramePr>
        <p:xfrm>
          <a:off x="4049945" y="907430"/>
          <a:ext cx="939800" cy="1096963"/>
        </p:xfrm>
        <a:graphic>
          <a:graphicData uri="http://schemas.openxmlformats.org/presentationml/2006/ole">
            <mc:AlternateContent xmlns:mc="http://schemas.openxmlformats.org/markup-compatibility/2006">
              <mc:Choice xmlns:v="urn:schemas-microsoft-com:vml" Requires="v">
                <p:oleObj spid="_x0000_s47108" name="Equation" r:id="rId4" imgW="609480" imgH="711000" progId="Equation.3">
                  <p:embed/>
                </p:oleObj>
              </mc:Choice>
              <mc:Fallback>
                <p:oleObj name="Equation" r:id="rId4" imgW="609480" imgH="711000" progId="Equation.3">
                  <p:embed/>
                  <p:pic>
                    <p:nvPicPr>
                      <p:cNvPr id="0" name=""/>
                      <p:cNvPicPr/>
                      <p:nvPr/>
                    </p:nvPicPr>
                    <p:blipFill>
                      <a:blip r:embed="rId5"/>
                      <a:stretch>
                        <a:fillRect/>
                      </a:stretch>
                    </p:blipFill>
                    <p:spPr>
                      <a:xfrm>
                        <a:off x="4049945" y="907430"/>
                        <a:ext cx="939800" cy="10969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098485840"/>
              </p:ext>
            </p:extLst>
          </p:nvPr>
        </p:nvGraphicFramePr>
        <p:xfrm>
          <a:off x="7330508" y="907431"/>
          <a:ext cx="782637" cy="1096962"/>
        </p:xfrm>
        <a:graphic>
          <a:graphicData uri="http://schemas.openxmlformats.org/presentationml/2006/ole">
            <mc:AlternateContent xmlns:mc="http://schemas.openxmlformats.org/markup-compatibility/2006">
              <mc:Choice xmlns:v="urn:schemas-microsoft-com:vml" Requires="v">
                <p:oleObj spid="_x0000_s47109" name="Equation" r:id="rId6" imgW="507960" imgH="711000" progId="Equation.3">
                  <p:embed/>
                </p:oleObj>
              </mc:Choice>
              <mc:Fallback>
                <p:oleObj name="Equation" r:id="rId6" imgW="507960" imgH="711000" progId="Equation.3">
                  <p:embed/>
                  <p:pic>
                    <p:nvPicPr>
                      <p:cNvPr id="0" name=""/>
                      <p:cNvPicPr/>
                      <p:nvPr/>
                    </p:nvPicPr>
                    <p:blipFill>
                      <a:blip r:embed="rId7"/>
                      <a:stretch>
                        <a:fillRect/>
                      </a:stretch>
                    </p:blipFill>
                    <p:spPr>
                      <a:xfrm>
                        <a:off x="7330508" y="907431"/>
                        <a:ext cx="782637" cy="1096962"/>
                      </a:xfrm>
                      <a:prstGeom prst="rect">
                        <a:avLst/>
                      </a:prstGeom>
                    </p:spPr>
                  </p:pic>
                </p:oleObj>
              </mc:Fallback>
            </mc:AlternateContent>
          </a:graphicData>
        </a:graphic>
      </p:graphicFrame>
    </p:spTree>
    <p:extLst>
      <p:ext uri="{BB962C8B-B14F-4D97-AF65-F5344CB8AC3E}">
        <p14:creationId xmlns:p14="http://schemas.microsoft.com/office/powerpoint/2010/main" val="297266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30" y="204460"/>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Equation of a plane</a:t>
            </a:r>
          </a:p>
        </p:txBody>
      </p:sp>
      <p:sp>
        <p:nvSpPr>
          <p:cNvPr id="4" name="Content Placeholder 3"/>
          <p:cNvSpPr>
            <a:spLocks noGrp="1"/>
          </p:cNvSpPr>
          <p:nvPr>
            <p:ph sz="quarter" idx="13"/>
          </p:nvPr>
        </p:nvSpPr>
        <p:spPr/>
        <p:txBody>
          <a:bodyPr/>
          <a:lstStyle/>
          <a:p>
            <a:r>
              <a:rPr lang="en-SG" dirty="0" smtClean="0">
                <a:latin typeface="Arial" panose="020B0604020202020204" pitchFamily="34" charset="0"/>
                <a:cs typeface="Arial" panose="020B0604020202020204" pitchFamily="34" charset="0"/>
              </a:rPr>
              <a:t>Let </a:t>
            </a:r>
            <a:r>
              <a:rPr lang="en-SG" i="1" dirty="0" smtClean="0">
                <a:latin typeface="Times New Roman" panose="02020603050405020304" pitchFamily="18" charset="0"/>
                <a:cs typeface="Times New Roman" panose="02020603050405020304" pitchFamily="18" charset="0"/>
              </a:rPr>
              <a:t>X</a:t>
            </a:r>
            <a:r>
              <a:rPr lang="en-SG" dirty="0" smtClean="0">
                <a:latin typeface="Arial" panose="020B0604020202020204" pitchFamily="34" charset="0"/>
                <a:cs typeface="Arial" panose="020B0604020202020204" pitchFamily="34" charset="0"/>
              </a:rPr>
              <a:t> (</a:t>
            </a:r>
            <a:r>
              <a:rPr lang="en-SG" i="1" dirty="0" smtClean="0">
                <a:latin typeface="Times New Roman" panose="02020603050405020304" pitchFamily="18" charset="0"/>
                <a:cs typeface="Times New Roman" panose="02020603050405020304" pitchFamily="18" charset="0"/>
              </a:rPr>
              <a:t>x</a:t>
            </a:r>
            <a:r>
              <a:rPr lang="en-SG" dirty="0">
                <a:latin typeface="Arial" panose="020B0604020202020204" pitchFamily="34" charset="0"/>
                <a:cs typeface="Arial" panose="020B0604020202020204" pitchFamily="34" charset="0"/>
              </a:rPr>
              <a:t>, </a:t>
            </a:r>
            <a:r>
              <a:rPr lang="en-SG" i="1" dirty="0">
                <a:latin typeface="Times New Roman" panose="02020603050405020304" pitchFamily="18" charset="0"/>
                <a:cs typeface="Times New Roman" panose="02020603050405020304" pitchFamily="18" charset="0"/>
              </a:rPr>
              <a:t>y</a:t>
            </a:r>
            <a:r>
              <a:rPr lang="en-SG" dirty="0">
                <a:latin typeface="Arial" panose="020B0604020202020204" pitchFamily="34" charset="0"/>
                <a:cs typeface="Arial" panose="020B0604020202020204" pitchFamily="34" charset="0"/>
              </a:rPr>
              <a:t>, </a:t>
            </a:r>
            <a:r>
              <a:rPr lang="en-SG" i="1" dirty="0">
                <a:latin typeface="Times New Roman" panose="02020603050405020304" pitchFamily="18" charset="0"/>
                <a:cs typeface="Times New Roman" panose="02020603050405020304" pitchFamily="18" charset="0"/>
              </a:rPr>
              <a:t>z</a:t>
            </a:r>
            <a:r>
              <a:rPr lang="en-SG" dirty="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be </a:t>
            </a:r>
            <a:r>
              <a:rPr lang="en-SG" dirty="0">
                <a:latin typeface="Arial" panose="020B0604020202020204" pitchFamily="34" charset="0"/>
                <a:cs typeface="Arial" panose="020B0604020202020204" pitchFamily="34" charset="0"/>
              </a:rPr>
              <a:t>any point on </a:t>
            </a:r>
            <a:r>
              <a:rPr lang="en-SG" dirty="0" smtClean="0">
                <a:latin typeface="Arial" panose="020B0604020202020204" pitchFamily="34" charset="0"/>
                <a:cs typeface="Arial" panose="020B0604020202020204" pitchFamily="34" charset="0"/>
              </a:rPr>
              <a:t>a plane that </a:t>
            </a:r>
            <a:r>
              <a:rPr lang="en-SG" dirty="0">
                <a:latin typeface="Arial" panose="020B0604020202020204" pitchFamily="34" charset="0"/>
                <a:cs typeface="Arial" panose="020B0604020202020204" pitchFamily="34" charset="0"/>
              </a:rPr>
              <a:t>contains a </a:t>
            </a:r>
            <a:r>
              <a:rPr lang="en-SG" dirty="0" smtClean="0">
                <a:latin typeface="Arial" panose="020B0604020202020204" pitchFamily="34" charset="0"/>
                <a:cs typeface="Arial" panose="020B0604020202020204" pitchFamily="34" charset="0"/>
              </a:rPr>
              <a:t>point</a:t>
            </a:r>
            <a:r>
              <a:rPr lang="en-SG" i="1" dirty="0">
                <a:latin typeface="Times New Roman" panose="02020603050405020304" pitchFamily="18" charset="0"/>
                <a:cs typeface="Times New Roman" panose="02020603050405020304" pitchFamily="18" charset="0"/>
              </a:rPr>
              <a:t> </a:t>
            </a:r>
            <a:r>
              <a:rPr lang="en-SG" i="1" dirty="0" smtClean="0">
                <a:latin typeface="Times New Roman" panose="02020603050405020304" pitchFamily="18" charset="0"/>
                <a:cs typeface="Times New Roman" panose="02020603050405020304" pitchFamily="18" charset="0"/>
              </a:rPr>
              <a:t>A</a:t>
            </a:r>
            <a:r>
              <a:rPr lang="en-SG" dirty="0" smtClean="0">
                <a:latin typeface="Arial" panose="020B0604020202020204" pitchFamily="34" charset="0"/>
                <a:cs typeface="Arial" panose="020B0604020202020204" pitchFamily="34" charset="0"/>
              </a:rPr>
              <a:t> (</a:t>
            </a:r>
            <a:r>
              <a:rPr lang="en-SG" i="1" dirty="0" smtClean="0">
                <a:latin typeface="Times New Roman" panose="02020603050405020304" pitchFamily="18" charset="0"/>
                <a:cs typeface="Times New Roman" panose="02020603050405020304" pitchFamily="18" charset="0"/>
              </a:rPr>
              <a:t>a</a:t>
            </a:r>
            <a:r>
              <a:rPr lang="en-SG" dirty="0" smtClean="0">
                <a:latin typeface="Arial" panose="020B0604020202020204" pitchFamily="34" charset="0"/>
                <a:cs typeface="Arial" panose="020B0604020202020204" pitchFamily="34" charset="0"/>
              </a:rPr>
              <a:t>, </a:t>
            </a:r>
            <a:r>
              <a:rPr lang="en-SG" i="1" dirty="0" smtClean="0">
                <a:latin typeface="Times New Roman" panose="02020603050405020304" pitchFamily="18" charset="0"/>
                <a:cs typeface="Times New Roman" panose="02020603050405020304" pitchFamily="18" charset="0"/>
              </a:rPr>
              <a:t>b</a:t>
            </a:r>
            <a:r>
              <a:rPr lang="en-SG" dirty="0" smtClean="0">
                <a:latin typeface="Arial" panose="020B0604020202020204" pitchFamily="34" charset="0"/>
                <a:cs typeface="Arial" panose="020B0604020202020204" pitchFamily="34" charset="0"/>
              </a:rPr>
              <a:t>, </a:t>
            </a:r>
            <a:r>
              <a:rPr lang="en-SG" i="1" dirty="0" smtClean="0">
                <a:latin typeface="Times New Roman" panose="02020603050405020304" pitchFamily="18" charset="0"/>
                <a:cs typeface="Times New Roman" panose="02020603050405020304" pitchFamily="18" charset="0"/>
              </a:rPr>
              <a:t>c</a:t>
            </a:r>
            <a:r>
              <a:rPr lang="en-SG" dirty="0" smtClean="0">
                <a:latin typeface="Arial" panose="020B0604020202020204" pitchFamily="34" charset="0"/>
                <a:cs typeface="Arial" panose="020B0604020202020204" pitchFamily="34" charset="0"/>
              </a:rPr>
              <a:t>).</a:t>
            </a:r>
          </a:p>
          <a:p>
            <a:r>
              <a:rPr lang="en-SG" dirty="0" smtClean="0">
                <a:latin typeface="Arial" panose="020B0604020202020204" pitchFamily="34" charset="0"/>
                <a:cs typeface="Arial" panose="020B0604020202020204" pitchFamily="34" charset="0"/>
              </a:rPr>
              <a:t>Then the vector	</a:t>
            </a:r>
            <a:r>
              <a:rPr lang="en-SG" dirty="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     is any vector on the same plane.</a:t>
            </a:r>
          </a:p>
          <a:p>
            <a:pPr marL="0" indent="0">
              <a:buNone/>
            </a:pPr>
            <a:endParaRPr lang="en-SG" dirty="0">
              <a:latin typeface="Arial" panose="020B0604020202020204" pitchFamily="34" charset="0"/>
              <a:cs typeface="Arial" panose="020B0604020202020204" pitchFamily="34" charset="0"/>
            </a:endParaRPr>
          </a:p>
          <a:p>
            <a:pPr marL="0" indent="0">
              <a:buNone/>
            </a:pPr>
            <a:endParaRPr lang="en-SG" dirty="0" smtClean="0">
              <a:latin typeface="Arial" panose="020B0604020202020204" pitchFamily="34" charset="0"/>
              <a:cs typeface="Arial" panose="020B0604020202020204" pitchFamily="34" charset="0"/>
            </a:endParaRPr>
          </a:p>
          <a:p>
            <a:pPr>
              <a:lnSpc>
                <a:spcPct val="120000"/>
              </a:lnSpc>
            </a:pPr>
            <a:endParaRPr lang="en-SG" dirty="0" smtClean="0">
              <a:latin typeface="Arial" panose="020B0604020202020204" pitchFamily="34" charset="0"/>
              <a:cs typeface="Arial" panose="020B0604020202020204" pitchFamily="34" charset="0"/>
            </a:endParaRPr>
          </a:p>
          <a:p>
            <a:pPr>
              <a:lnSpc>
                <a:spcPct val="120000"/>
              </a:lnSpc>
            </a:pPr>
            <a:r>
              <a:rPr lang="en-SG" dirty="0" smtClean="0">
                <a:latin typeface="Arial" panose="020B0604020202020204" pitchFamily="34" charset="0"/>
                <a:cs typeface="Arial" panose="020B0604020202020204" pitchFamily="34" charset="0"/>
              </a:rPr>
              <a:t>If the vector 	           is a </a:t>
            </a:r>
            <a:r>
              <a:rPr lang="en-SG" u="sng" dirty="0" smtClean="0">
                <a:latin typeface="Arial" panose="020B0604020202020204" pitchFamily="34" charset="0"/>
                <a:cs typeface="Arial" panose="020B0604020202020204" pitchFamily="34" charset="0"/>
              </a:rPr>
              <a:t>normal</a:t>
            </a:r>
            <a:r>
              <a:rPr lang="en-SG" dirty="0" smtClean="0">
                <a:latin typeface="Arial" panose="020B0604020202020204" pitchFamily="34" charset="0"/>
                <a:cs typeface="Arial" panose="020B0604020202020204" pitchFamily="34" charset="0"/>
              </a:rPr>
              <a:t> vector to the plane, we </a:t>
            </a:r>
            <a:r>
              <a:rPr lang="en-SG" dirty="0">
                <a:latin typeface="Arial" panose="020B0604020202020204" pitchFamily="34" charset="0"/>
                <a:cs typeface="Arial" panose="020B0604020202020204" pitchFamily="34" charset="0"/>
              </a:rPr>
              <a:t>can find </a:t>
            </a:r>
            <a:r>
              <a:rPr lang="en-SG" dirty="0" smtClean="0">
                <a:latin typeface="Arial" panose="020B0604020202020204" pitchFamily="34" charset="0"/>
                <a:cs typeface="Arial" panose="020B0604020202020204" pitchFamily="34" charset="0"/>
              </a:rPr>
              <a:t>the </a:t>
            </a:r>
          </a:p>
          <a:p>
            <a:pPr>
              <a:lnSpc>
                <a:spcPct val="120000"/>
              </a:lnSpc>
            </a:pPr>
            <a:endParaRPr lang="en-SG" dirty="0">
              <a:latin typeface="Arial" panose="020B0604020202020204" pitchFamily="34" charset="0"/>
              <a:cs typeface="Arial" panose="020B0604020202020204" pitchFamily="34" charset="0"/>
            </a:endParaRPr>
          </a:p>
          <a:p>
            <a:pPr marL="0" indent="0">
              <a:lnSpc>
                <a:spcPct val="120000"/>
              </a:lnSpc>
              <a:buNone/>
            </a:pPr>
            <a:r>
              <a:rPr lang="en-SG" dirty="0" smtClean="0">
                <a:latin typeface="Arial" panose="020B0604020202020204" pitchFamily="34" charset="0"/>
                <a:cs typeface="Arial" panose="020B0604020202020204" pitchFamily="34" charset="0"/>
              </a:rPr>
              <a:t>	equation </a:t>
            </a:r>
            <a:r>
              <a:rPr lang="en-SG" dirty="0">
                <a:latin typeface="Arial" panose="020B0604020202020204" pitchFamily="34" charset="0"/>
                <a:cs typeface="Arial" panose="020B0604020202020204" pitchFamily="34" charset="0"/>
              </a:rPr>
              <a:t>of the plane by using </a:t>
            </a:r>
            <a:r>
              <a:rPr lang="en-SG" u="sng" dirty="0" smtClean="0">
                <a:latin typeface="Arial" panose="020B0604020202020204" pitchFamily="34" charset="0"/>
                <a:cs typeface="Arial" panose="020B0604020202020204" pitchFamily="34" charset="0"/>
              </a:rPr>
              <a:t>scalar</a:t>
            </a:r>
            <a:r>
              <a:rPr lang="en-SG" dirty="0" smtClean="0">
                <a:latin typeface="Arial" panose="020B0604020202020204" pitchFamily="34" charset="0"/>
                <a:cs typeface="Arial" panose="020B0604020202020204" pitchFamily="34" charset="0"/>
              </a:rPr>
              <a:t> </a:t>
            </a:r>
            <a:r>
              <a:rPr lang="en-SG" dirty="0">
                <a:latin typeface="Arial" panose="020B0604020202020204" pitchFamily="34" charset="0"/>
                <a:cs typeface="Arial" panose="020B0604020202020204" pitchFamily="34" charset="0"/>
              </a:rPr>
              <a:t>product and the fact that </a:t>
            </a:r>
            <a:r>
              <a:rPr lang="en-SG" dirty="0" smtClean="0">
                <a:latin typeface="Arial" panose="020B0604020202020204" pitchFamily="34" charset="0"/>
                <a:cs typeface="Arial" panose="020B0604020202020204" pitchFamily="34" charset="0"/>
              </a:rPr>
              <a:t>any 	vector on </a:t>
            </a:r>
            <a:r>
              <a:rPr lang="en-SG" dirty="0">
                <a:latin typeface="Arial" panose="020B0604020202020204" pitchFamily="34" charset="0"/>
                <a:cs typeface="Arial" panose="020B0604020202020204" pitchFamily="34" charset="0"/>
              </a:rPr>
              <a:t>the plane is perpendicular to the </a:t>
            </a:r>
            <a:r>
              <a:rPr lang="en-SG" dirty="0" smtClean="0">
                <a:latin typeface="Arial" panose="020B0604020202020204" pitchFamily="34" charset="0"/>
                <a:cs typeface="Arial" panose="020B0604020202020204" pitchFamily="34" charset="0"/>
              </a:rPr>
              <a:t>normal vector.</a:t>
            </a:r>
          </a:p>
          <a:p>
            <a:pPr>
              <a:lnSpc>
                <a:spcPct val="120000"/>
              </a:lnSpc>
            </a:pPr>
            <a:endParaRPr lang="en-SG"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6" name="Rectangle 5"/>
          <p:cNvSpPr/>
          <p:nvPr/>
        </p:nvSpPr>
        <p:spPr>
          <a:xfrm>
            <a:off x="5806090" y="4550732"/>
            <a:ext cx="2473910" cy="1323439"/>
          </a:xfrm>
          <a:prstGeom prst="rect">
            <a:avLst/>
          </a:prstGeom>
          <a:solidFill>
            <a:srgbClr val="FFFF99"/>
          </a:solidFill>
        </p:spPr>
        <p:txBody>
          <a:bodyPr wrap="square">
            <a:spAutoFit/>
          </a:bodyPr>
          <a:lstStyle/>
          <a:p>
            <a:r>
              <a:rPr lang="en-SG" sz="2000" dirty="0" smtClean="0">
                <a:latin typeface="Arial" panose="020B0604020202020204" pitchFamily="34" charset="0"/>
                <a:cs typeface="Arial" panose="020B0604020202020204" pitchFamily="34" charset="0"/>
              </a:rPr>
              <a:t>Any combination of (</a:t>
            </a:r>
            <a:r>
              <a:rPr lang="en-SG" sz="2000" i="1" dirty="0" smtClean="0">
                <a:latin typeface="Times New Roman" panose="02020603050405020304" pitchFamily="18" charset="0"/>
                <a:cs typeface="Times New Roman" panose="02020603050405020304" pitchFamily="18" charset="0"/>
              </a:rPr>
              <a:t>x</a:t>
            </a:r>
            <a:r>
              <a:rPr lang="en-SG" sz="2000" dirty="0" smtClean="0">
                <a:latin typeface="Arial" panose="020B0604020202020204" pitchFamily="34" charset="0"/>
                <a:cs typeface="Arial" panose="020B0604020202020204" pitchFamily="34" charset="0"/>
              </a:rPr>
              <a:t>, </a:t>
            </a:r>
            <a:r>
              <a:rPr lang="en-SG" sz="2000" i="1" dirty="0" smtClean="0">
                <a:latin typeface="Times New Roman" panose="02020603050405020304" pitchFamily="18" charset="0"/>
                <a:cs typeface="Times New Roman" panose="02020603050405020304" pitchFamily="18" charset="0"/>
              </a:rPr>
              <a:t>y</a:t>
            </a:r>
            <a:r>
              <a:rPr lang="en-SG" sz="2000" dirty="0" smtClean="0">
                <a:latin typeface="Arial" panose="020B0604020202020204" pitchFamily="34" charset="0"/>
                <a:cs typeface="Arial" panose="020B0604020202020204" pitchFamily="34" charset="0"/>
              </a:rPr>
              <a:t>, </a:t>
            </a:r>
            <a:r>
              <a:rPr lang="en-SG" sz="2000" i="1" dirty="0" smtClean="0">
                <a:latin typeface="Times New Roman" panose="02020603050405020304" pitchFamily="18" charset="0"/>
                <a:cs typeface="Times New Roman" panose="02020603050405020304" pitchFamily="18" charset="0"/>
              </a:rPr>
              <a:t>z</a:t>
            </a:r>
            <a:r>
              <a:rPr lang="en-SG" sz="2000" dirty="0" smtClean="0">
                <a:latin typeface="Arial" panose="020B0604020202020204" pitchFamily="34" charset="0"/>
                <a:cs typeface="Arial" panose="020B0604020202020204" pitchFamily="34" charset="0"/>
              </a:rPr>
              <a:t>) that </a:t>
            </a:r>
            <a:r>
              <a:rPr lang="en-SG" sz="2000" dirty="0">
                <a:latin typeface="Arial" panose="020B0604020202020204" pitchFamily="34" charset="0"/>
                <a:cs typeface="Arial" panose="020B0604020202020204" pitchFamily="34" charset="0"/>
              </a:rPr>
              <a:t>satisfies the </a:t>
            </a:r>
            <a:r>
              <a:rPr lang="en-SG" sz="2000" dirty="0" smtClean="0">
                <a:latin typeface="Arial" panose="020B0604020202020204" pitchFamily="34" charset="0"/>
                <a:cs typeface="Arial" panose="020B0604020202020204" pitchFamily="34" charset="0"/>
              </a:rPr>
              <a:t>equation </a:t>
            </a:r>
            <a:r>
              <a:rPr lang="en-SG" sz="2000" dirty="0">
                <a:latin typeface="Arial" panose="020B0604020202020204" pitchFamily="34" charset="0"/>
                <a:cs typeface="Arial" panose="020B0604020202020204" pitchFamily="34" charset="0"/>
              </a:rPr>
              <a:t>is a point on the plane.</a:t>
            </a:r>
          </a:p>
        </p:txBody>
      </p:sp>
      <p:sp>
        <p:nvSpPr>
          <p:cNvPr id="7" name="Slide Number Placeholder 6"/>
          <p:cNvSpPr>
            <a:spLocks noGrp="1"/>
          </p:cNvSpPr>
          <p:nvPr>
            <p:ph type="sldNum" sz="quarter" idx="12"/>
          </p:nvPr>
        </p:nvSpPr>
        <p:spPr/>
        <p:txBody>
          <a:bodyPr/>
          <a:lstStyle/>
          <a:p>
            <a:fld id="{6767FADE-2612-3649-B495-F644A23F288B}" type="slidenum">
              <a:rPr lang="en-US" smtClean="0"/>
              <a:pPr/>
              <a:t>23</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688212903"/>
              </p:ext>
            </p:extLst>
          </p:nvPr>
        </p:nvGraphicFramePr>
        <p:xfrm>
          <a:off x="2308683" y="1680897"/>
          <a:ext cx="3596817" cy="1094684"/>
        </p:xfrm>
        <a:graphic>
          <a:graphicData uri="http://schemas.openxmlformats.org/presentationml/2006/ole">
            <mc:AlternateContent xmlns:mc="http://schemas.openxmlformats.org/markup-compatibility/2006">
              <mc:Choice xmlns:v="urn:schemas-microsoft-com:vml" Requires="v">
                <p:oleObj spid="_x0000_s48134" name="Equation" r:id="rId3" imgW="2336760" imgH="711000" progId="Equation.3">
                  <p:embed/>
                </p:oleObj>
              </mc:Choice>
              <mc:Fallback>
                <p:oleObj name="Equation" r:id="rId3" imgW="2336760" imgH="711000" progId="Equation.3">
                  <p:embed/>
                  <p:pic>
                    <p:nvPicPr>
                      <p:cNvPr id="0" name=""/>
                      <p:cNvPicPr/>
                      <p:nvPr/>
                    </p:nvPicPr>
                    <p:blipFill>
                      <a:blip r:embed="rId4"/>
                      <a:stretch>
                        <a:fillRect/>
                      </a:stretch>
                    </p:blipFill>
                    <p:spPr>
                      <a:xfrm>
                        <a:off x="2308683" y="1680897"/>
                        <a:ext cx="3596817" cy="1094684"/>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530289581"/>
              </p:ext>
            </p:extLst>
          </p:nvPr>
        </p:nvGraphicFramePr>
        <p:xfrm>
          <a:off x="2206095" y="2543192"/>
          <a:ext cx="729767" cy="996579"/>
        </p:xfrm>
        <a:graphic>
          <a:graphicData uri="http://schemas.openxmlformats.org/presentationml/2006/ole">
            <mc:AlternateContent xmlns:mc="http://schemas.openxmlformats.org/markup-compatibility/2006">
              <mc:Choice xmlns:v="urn:schemas-microsoft-com:vml" Requires="v">
                <p:oleObj spid="_x0000_s48135" name="Equation" r:id="rId5" imgW="520560" imgH="711000" progId="Equation.3">
                  <p:embed/>
                </p:oleObj>
              </mc:Choice>
              <mc:Fallback>
                <p:oleObj name="Equation" r:id="rId5" imgW="520560" imgH="711000" progId="Equation.3">
                  <p:embed/>
                  <p:pic>
                    <p:nvPicPr>
                      <p:cNvPr id="0" name=""/>
                      <p:cNvPicPr/>
                      <p:nvPr/>
                    </p:nvPicPr>
                    <p:blipFill>
                      <a:blip r:embed="rId6"/>
                      <a:stretch>
                        <a:fillRect/>
                      </a:stretch>
                    </p:blipFill>
                    <p:spPr>
                      <a:xfrm>
                        <a:off x="2206095" y="2543192"/>
                        <a:ext cx="729767" cy="996579"/>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501972729"/>
              </p:ext>
            </p:extLst>
          </p:nvPr>
        </p:nvGraphicFramePr>
        <p:xfrm>
          <a:off x="1735180" y="4270270"/>
          <a:ext cx="3116220" cy="2239964"/>
        </p:xfrm>
        <a:graphic>
          <a:graphicData uri="http://schemas.openxmlformats.org/presentationml/2006/ole">
            <mc:AlternateContent xmlns:mc="http://schemas.openxmlformats.org/markup-compatibility/2006">
              <mc:Choice xmlns:v="urn:schemas-microsoft-com:vml" Requires="v">
                <p:oleObj spid="_x0000_s48136" name="Equation" r:id="rId7" imgW="1981080" imgH="1422360" progId="Equation.3">
                  <p:embed/>
                </p:oleObj>
              </mc:Choice>
              <mc:Fallback>
                <p:oleObj name="Equation" r:id="rId7" imgW="1981080" imgH="1422360" progId="Equation.3">
                  <p:embed/>
                  <p:pic>
                    <p:nvPicPr>
                      <p:cNvPr id="0" name=""/>
                      <p:cNvPicPr/>
                      <p:nvPr/>
                    </p:nvPicPr>
                    <p:blipFill>
                      <a:blip r:embed="rId8"/>
                      <a:stretch>
                        <a:fillRect/>
                      </a:stretch>
                    </p:blipFill>
                    <p:spPr>
                      <a:xfrm>
                        <a:off x="1735180" y="4270270"/>
                        <a:ext cx="3116220" cy="223996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748911049"/>
              </p:ext>
            </p:extLst>
          </p:nvPr>
        </p:nvGraphicFramePr>
        <p:xfrm>
          <a:off x="2571935" y="1279912"/>
          <a:ext cx="458788" cy="373062"/>
        </p:xfrm>
        <a:graphic>
          <a:graphicData uri="http://schemas.openxmlformats.org/presentationml/2006/ole">
            <mc:AlternateContent xmlns:mc="http://schemas.openxmlformats.org/markup-compatibility/2006">
              <mc:Choice xmlns:v="urn:schemas-microsoft-com:vml" Requires="v">
                <p:oleObj spid="_x0000_s48137" name="Equation" r:id="rId9" imgW="266400" imgH="215640" progId="Equation.3">
                  <p:embed/>
                </p:oleObj>
              </mc:Choice>
              <mc:Fallback>
                <p:oleObj name="Equation" r:id="rId9" imgW="266400" imgH="215640" progId="Equation.3">
                  <p:embed/>
                  <p:pic>
                    <p:nvPicPr>
                      <p:cNvPr id="0" name=""/>
                      <p:cNvPicPr/>
                      <p:nvPr/>
                    </p:nvPicPr>
                    <p:blipFill>
                      <a:blip r:embed="rId10"/>
                      <a:stretch>
                        <a:fillRect/>
                      </a:stretch>
                    </p:blipFill>
                    <p:spPr>
                      <a:xfrm>
                        <a:off x="2571935" y="1279912"/>
                        <a:ext cx="458788" cy="373062"/>
                      </a:xfrm>
                      <a:prstGeom prst="rect">
                        <a:avLst/>
                      </a:prstGeom>
                    </p:spPr>
                  </p:pic>
                </p:oleObj>
              </mc:Fallback>
            </mc:AlternateContent>
          </a:graphicData>
        </a:graphic>
      </p:graphicFrame>
    </p:spTree>
    <p:extLst>
      <p:ext uri="{BB962C8B-B14F-4D97-AF65-F5344CB8AC3E}">
        <p14:creationId xmlns:p14="http://schemas.microsoft.com/office/powerpoint/2010/main" val="3641393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545700" y="986555"/>
            <a:ext cx="8450980" cy="5632311"/>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34811" y="257686"/>
            <a:ext cx="7920000" cy="648000"/>
          </a:xfrm>
        </p:spPr>
        <p:txBody>
          <a:bodyPr>
            <a:normAutofit/>
          </a:bodyPr>
          <a:lstStyle/>
          <a:p>
            <a:r>
              <a:rPr lang="en-SG" sz="3200" dirty="0" smtClean="0">
                <a:solidFill>
                  <a:schemeClr val="tx1"/>
                </a:solidFill>
                <a:latin typeface="Arial" panose="020B0604020202020204" pitchFamily="34" charset="0"/>
                <a:cs typeface="Arial" panose="020B0604020202020204" pitchFamily="34" charset="0"/>
              </a:rPr>
              <a:t>Equation </a:t>
            </a:r>
            <a:r>
              <a:rPr lang="en-SG" sz="3200" dirty="0">
                <a:solidFill>
                  <a:schemeClr val="tx1"/>
                </a:solidFill>
                <a:latin typeface="Arial" panose="020B0604020202020204" pitchFamily="34" charset="0"/>
                <a:cs typeface="Arial" panose="020B0604020202020204" pitchFamily="34" charset="0"/>
              </a:rPr>
              <a:t>of a plane</a:t>
            </a:r>
          </a:p>
        </p:txBody>
      </p:sp>
      <p:sp>
        <p:nvSpPr>
          <p:cNvPr id="4" name="Content Placeholder 3"/>
          <p:cNvSpPr>
            <a:spLocks noGrp="1"/>
          </p:cNvSpPr>
          <p:nvPr>
            <p:ph sz="quarter" idx="13"/>
          </p:nvPr>
        </p:nvSpPr>
        <p:spPr>
          <a:xfrm>
            <a:off x="534811" y="986545"/>
            <a:ext cx="8424000" cy="5623079"/>
          </a:xfrm>
        </p:spPr>
        <p:txBody>
          <a:bodyPr/>
          <a:lstStyle/>
          <a:p>
            <a:pPr marL="0" indent="0">
              <a:buNone/>
            </a:pPr>
            <a:r>
              <a:rPr lang="en-US" dirty="0" smtClean="0">
                <a:latin typeface="Arial" panose="020B0604020202020204" pitchFamily="34" charset="0"/>
                <a:cs typeface="Arial" panose="020B0604020202020204" pitchFamily="34" charset="0"/>
              </a:rPr>
              <a:t>			   Find the equation of the plane from the earlier example and check whether points </a:t>
            </a:r>
            <a:r>
              <a:rPr lang="en-US" i="1" dirty="0" smtClean="0">
                <a:latin typeface="Times New Roman" panose="02020603050405020304" pitchFamily="18" charset="0"/>
                <a:cs typeface="Times New Roman" panose="02020603050405020304" pitchFamily="18" charset="0"/>
              </a:rPr>
              <a:t>B</a:t>
            </a:r>
            <a:r>
              <a:rPr lang="en-US" dirty="0" smtClean="0">
                <a:latin typeface="Arial" panose="020B0604020202020204" pitchFamily="34" charset="0"/>
                <a:cs typeface="Arial" panose="020B0604020202020204" pitchFamily="34" charset="0"/>
              </a:rPr>
              <a:t> and </a:t>
            </a:r>
            <a:r>
              <a:rPr lang="en-US" i="1" dirty="0" smtClean="0">
                <a:latin typeface="Times New Roman" panose="02020603050405020304" pitchFamily="18" charset="0"/>
                <a:cs typeface="Times New Roman" panose="02020603050405020304" pitchFamily="18" charset="0"/>
              </a:rPr>
              <a:t>C</a:t>
            </a:r>
            <a:r>
              <a:rPr lang="en-US" dirty="0" smtClean="0">
                <a:latin typeface="Arial" panose="020B0604020202020204" pitchFamily="34" charset="0"/>
                <a:cs typeface="Arial" panose="020B0604020202020204" pitchFamily="34" charset="0"/>
              </a:rPr>
              <a:t> lie on the plane.</a:t>
            </a:r>
          </a:p>
          <a:p>
            <a:pPr marL="0" indent="0">
              <a:lnSpc>
                <a:spcPct val="120000"/>
              </a:lnSpc>
              <a:buNone/>
            </a:pPr>
            <a:endParaRPr lang="en-US"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a:solidFill>
                <a:srgbClr val="0033CC"/>
              </a:solidFill>
              <a:latin typeface="Arial" panose="020B0604020202020204" pitchFamily="34" charset="0"/>
              <a:cs typeface="Arial" panose="020B0604020202020204" pitchFamily="34" charset="0"/>
            </a:endParaRPr>
          </a:p>
          <a:p>
            <a:pPr marL="0" indent="0">
              <a:lnSpc>
                <a:spcPct val="120000"/>
              </a:lnSpc>
              <a:buNone/>
            </a:pPr>
            <a:endParaRPr lang="en-US" dirty="0" smtClean="0">
              <a:solidFill>
                <a:srgbClr val="0033CC"/>
              </a:solidFill>
              <a:latin typeface="Arial" panose="020B0604020202020204" pitchFamily="34" charset="0"/>
              <a:cs typeface="Arial" panose="020B0604020202020204" pitchFamily="34" charset="0"/>
            </a:endParaRPr>
          </a:p>
          <a:p>
            <a:pPr marL="0" indent="0">
              <a:lnSpc>
                <a:spcPct val="120000"/>
              </a:lnSpc>
              <a:buNone/>
            </a:pPr>
            <a:r>
              <a:rPr lang="en-US" dirty="0" smtClean="0">
                <a:solidFill>
                  <a:srgbClr val="00B050"/>
                </a:solidFill>
                <a:latin typeface="Arial" panose="020B0604020202020204" pitchFamily="34" charset="0"/>
                <a:cs typeface="Arial" panose="020B0604020202020204" pitchFamily="34" charset="0"/>
              </a:rPr>
              <a:t>Check if </a:t>
            </a:r>
            <a:r>
              <a:rPr lang="en-US" i="1" dirty="0" smtClean="0">
                <a:solidFill>
                  <a:srgbClr val="00B050"/>
                </a:solidFill>
                <a:latin typeface="Times New Roman" panose="02020603050405020304" pitchFamily="18" charset="0"/>
                <a:cs typeface="Times New Roman" panose="02020603050405020304" pitchFamily="18" charset="0"/>
              </a:rPr>
              <a:t>B </a:t>
            </a:r>
            <a:r>
              <a:rPr lang="en-US" dirty="0" smtClean="0">
                <a:solidFill>
                  <a:srgbClr val="00B050"/>
                </a:solidFill>
                <a:latin typeface="Arial" panose="020B0604020202020204" pitchFamily="34" charset="0"/>
                <a:cs typeface="Arial" panose="020B0604020202020204" pitchFamily="34" charset="0"/>
              </a:rPr>
              <a:t>(2, 6, 3) is on the plane:</a:t>
            </a:r>
          </a:p>
          <a:p>
            <a:pPr marL="0" indent="0">
              <a:lnSpc>
                <a:spcPct val="120000"/>
              </a:lnSpc>
              <a:buNone/>
            </a:pPr>
            <a:r>
              <a:rPr lang="en-US" dirty="0" smtClean="0">
                <a:solidFill>
                  <a:srgbClr val="00B050"/>
                </a:solidFill>
                <a:latin typeface="Arial" panose="020B0604020202020204" pitchFamily="34" charset="0"/>
                <a:cs typeface="Arial" panose="020B0604020202020204" pitchFamily="34" charset="0"/>
              </a:rPr>
              <a:t>Sub coordinates into the equation.</a:t>
            </a:r>
          </a:p>
          <a:p>
            <a:pPr marL="400050" lvl="1" indent="0">
              <a:lnSpc>
                <a:spcPct val="120000"/>
              </a:lnSpc>
              <a:buNone/>
            </a:pPr>
            <a:r>
              <a:rPr lang="en-US" dirty="0" smtClean="0">
                <a:solidFill>
                  <a:srgbClr val="00B050"/>
                </a:solidFill>
                <a:latin typeface="Arial" panose="020B0604020202020204" pitchFamily="34" charset="0"/>
                <a:ea typeface="Cambria Math" panose="02040503050406030204" pitchFamily="18" charset="0"/>
                <a:cs typeface="Arial" panose="020B0604020202020204" pitchFamily="34" charset="0"/>
              </a:rPr>
              <a:t>										    B </a:t>
            </a:r>
            <a:r>
              <a:rPr lang="en-US" dirty="0">
                <a:solidFill>
                  <a:srgbClr val="00B050"/>
                </a:solidFill>
                <a:latin typeface="Arial" panose="020B0604020202020204" pitchFamily="34" charset="0"/>
                <a:ea typeface="Cambria Math" panose="02040503050406030204" pitchFamily="18" charset="0"/>
                <a:cs typeface="Arial" panose="020B0604020202020204" pitchFamily="34" charset="0"/>
              </a:rPr>
              <a:t>lies on the </a:t>
            </a:r>
            <a:r>
              <a:rPr lang="en-US" dirty="0" smtClean="0">
                <a:solidFill>
                  <a:srgbClr val="00B050"/>
                </a:solidFill>
                <a:latin typeface="Arial" panose="020B0604020202020204" pitchFamily="34" charset="0"/>
                <a:ea typeface="Cambria Math" panose="02040503050406030204" pitchFamily="18" charset="0"/>
                <a:cs typeface="Arial" panose="020B0604020202020204" pitchFamily="34" charset="0"/>
              </a:rPr>
              <a:t>plane</a:t>
            </a:r>
            <a:endParaRPr lang="en-US" dirty="0">
              <a:solidFill>
                <a:srgbClr val="00B050"/>
              </a:solidFill>
              <a:latin typeface="Arial" panose="020B0604020202020204" pitchFamily="34" charset="0"/>
              <a:cs typeface="Arial" panose="020B0604020202020204" pitchFamily="34" charset="0"/>
            </a:endParaRPr>
          </a:p>
          <a:p>
            <a:pPr marL="0" indent="0">
              <a:lnSpc>
                <a:spcPct val="120000"/>
              </a:lnSpc>
              <a:buNone/>
            </a:pPr>
            <a:r>
              <a:rPr lang="en-US" dirty="0" smtClean="0">
                <a:solidFill>
                  <a:srgbClr val="00B050"/>
                </a:solidFill>
                <a:latin typeface="Arial" panose="020B0604020202020204" pitchFamily="34" charset="0"/>
                <a:cs typeface="Arial" panose="020B0604020202020204" pitchFamily="34" charset="0"/>
              </a:rPr>
              <a:t>Check if </a:t>
            </a:r>
            <a:r>
              <a:rPr lang="en-US" i="1" dirty="0" smtClean="0">
                <a:solidFill>
                  <a:srgbClr val="00B050"/>
                </a:solidFill>
                <a:latin typeface="Times New Roman" panose="02020603050405020304" pitchFamily="18" charset="0"/>
                <a:cs typeface="Times New Roman" panose="02020603050405020304" pitchFamily="18" charset="0"/>
              </a:rPr>
              <a:t>C</a:t>
            </a:r>
            <a:r>
              <a:rPr lang="en-US" dirty="0" smtClean="0">
                <a:solidFill>
                  <a:srgbClr val="00B050"/>
                </a:solidFill>
                <a:latin typeface="Arial" panose="020B0604020202020204" pitchFamily="34" charset="0"/>
                <a:cs typeface="Arial" panose="020B0604020202020204" pitchFamily="34" charset="0"/>
              </a:rPr>
              <a:t> (0, 7, 5) is </a:t>
            </a:r>
            <a:r>
              <a:rPr lang="en-US" dirty="0">
                <a:solidFill>
                  <a:srgbClr val="00B050"/>
                </a:solidFill>
                <a:latin typeface="Arial" panose="020B0604020202020204" pitchFamily="34" charset="0"/>
                <a:cs typeface="Arial" panose="020B0604020202020204" pitchFamily="34" charset="0"/>
              </a:rPr>
              <a:t>on the plane</a:t>
            </a:r>
            <a:r>
              <a:rPr lang="en-US" dirty="0" smtClean="0">
                <a:solidFill>
                  <a:srgbClr val="00B050"/>
                </a:solidFill>
                <a:latin typeface="Arial" panose="020B0604020202020204" pitchFamily="34" charset="0"/>
                <a:cs typeface="Arial" panose="020B0604020202020204" pitchFamily="34" charset="0"/>
              </a:rPr>
              <a:t>:</a:t>
            </a:r>
          </a:p>
          <a:p>
            <a:pPr marL="400050" lvl="1" indent="0">
              <a:lnSpc>
                <a:spcPct val="120000"/>
              </a:lnSpc>
              <a:buNone/>
            </a:pPr>
            <a:r>
              <a:rPr lang="en-US" dirty="0" smtClean="0">
                <a:solidFill>
                  <a:srgbClr val="00B050"/>
                </a:solidFill>
                <a:latin typeface="Arial" panose="020B0604020202020204" pitchFamily="34" charset="0"/>
                <a:ea typeface="Cambria Math" panose="02040503050406030204" pitchFamily="18" charset="0"/>
                <a:cs typeface="Arial" panose="020B0604020202020204" pitchFamily="34" charset="0"/>
              </a:rPr>
              <a:t>										    C </a:t>
            </a:r>
            <a:r>
              <a:rPr lang="en-US" dirty="0">
                <a:solidFill>
                  <a:srgbClr val="00B050"/>
                </a:solidFill>
                <a:latin typeface="Arial" panose="020B0604020202020204" pitchFamily="34" charset="0"/>
                <a:ea typeface="Cambria Math" panose="02040503050406030204" pitchFamily="18" charset="0"/>
                <a:cs typeface="Arial" panose="020B0604020202020204" pitchFamily="34" charset="0"/>
              </a:rPr>
              <a:t>does not lie on the </a:t>
            </a:r>
            <a:r>
              <a:rPr lang="en-US" dirty="0" smtClean="0">
                <a:solidFill>
                  <a:srgbClr val="00B050"/>
                </a:solidFill>
                <a:latin typeface="Arial" panose="020B0604020202020204" pitchFamily="34" charset="0"/>
                <a:ea typeface="Cambria Math" panose="02040503050406030204" pitchFamily="18" charset="0"/>
                <a:cs typeface="Arial" panose="020B0604020202020204" pitchFamily="34" charset="0"/>
              </a:rPr>
              <a:t>plane</a:t>
            </a:r>
            <a:endParaRPr lang="en-SG" dirty="0" smtClean="0">
              <a:solidFill>
                <a:srgbClr val="00B050"/>
              </a:solidFill>
              <a:latin typeface="Arial" panose="020B0604020202020204" pitchFamily="34" charset="0"/>
              <a:cs typeface="Arial" panose="020B0604020202020204" pitchFamily="34" charset="0"/>
            </a:endParaRPr>
          </a:p>
          <a:p>
            <a:pPr marL="0" indent="0">
              <a:buNone/>
            </a:pPr>
            <a:endParaRPr lang="en-SG"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8331804" y="6598408"/>
            <a:ext cx="536016" cy="365125"/>
          </a:xfrm>
        </p:spPr>
        <p:txBody>
          <a:bodyPr/>
          <a:lstStyle/>
          <a:p>
            <a:fld id="{6767FADE-2612-3649-B495-F644A23F288B}" type="slidenum">
              <a:rPr lang="en-US" smtClean="0"/>
              <a:pPr/>
              <a:t>24</a:t>
            </a:fld>
            <a:endParaRPr lang="en-US" dirty="0"/>
          </a:p>
        </p:txBody>
      </p:sp>
      <p:graphicFrame>
        <p:nvGraphicFramePr>
          <p:cNvPr id="20" name="Object 19"/>
          <p:cNvGraphicFramePr>
            <a:graphicFrameLocks noChangeAspect="1"/>
          </p:cNvGraphicFramePr>
          <p:nvPr>
            <p:extLst>
              <p:ext uri="{D42A27DB-BD31-4B8C-83A1-F6EECF244321}">
                <p14:modId xmlns:p14="http://schemas.microsoft.com/office/powerpoint/2010/main" val="451424783"/>
              </p:ext>
            </p:extLst>
          </p:nvPr>
        </p:nvGraphicFramePr>
        <p:xfrm>
          <a:off x="651949" y="2200363"/>
          <a:ext cx="3923442" cy="2515495"/>
        </p:xfrm>
        <a:graphic>
          <a:graphicData uri="http://schemas.openxmlformats.org/presentationml/2006/ole">
            <mc:AlternateContent xmlns:mc="http://schemas.openxmlformats.org/markup-compatibility/2006">
              <mc:Choice xmlns:v="urn:schemas-microsoft-com:vml" Requires="v">
                <p:oleObj spid="_x0000_s49159" name="Equation" r:id="rId4" imgW="2577960" imgH="1650960" progId="Equation.3">
                  <p:embed/>
                </p:oleObj>
              </mc:Choice>
              <mc:Fallback>
                <p:oleObj name="Equation" r:id="rId4" imgW="2577960" imgH="1650960" progId="Equation.3">
                  <p:embed/>
                  <p:pic>
                    <p:nvPicPr>
                      <p:cNvPr id="0" name=""/>
                      <p:cNvPicPr/>
                      <p:nvPr/>
                    </p:nvPicPr>
                    <p:blipFill>
                      <a:blip r:embed="rId5"/>
                      <a:stretch>
                        <a:fillRect/>
                      </a:stretch>
                    </p:blipFill>
                    <p:spPr>
                      <a:xfrm>
                        <a:off x="651949" y="2200363"/>
                        <a:ext cx="3923442" cy="2515495"/>
                      </a:xfrm>
                      <a:prstGeom prst="rect">
                        <a:avLst/>
                      </a:prstGeom>
                    </p:spPr>
                  </p:pic>
                </p:oleObj>
              </mc:Fallback>
            </mc:AlternateContent>
          </a:graphicData>
        </a:graphic>
      </p:graphicFrame>
      <p:grpSp>
        <p:nvGrpSpPr>
          <p:cNvPr id="5" name="Group 4"/>
          <p:cNvGrpSpPr/>
          <p:nvPr/>
        </p:nvGrpSpPr>
        <p:grpSpPr>
          <a:xfrm>
            <a:off x="5598104" y="1489973"/>
            <a:ext cx="3146211" cy="2530334"/>
            <a:chOff x="5461393" y="1107480"/>
            <a:chExt cx="3146211" cy="2530334"/>
          </a:xfrm>
        </p:grpSpPr>
        <p:grpSp>
          <p:nvGrpSpPr>
            <p:cNvPr id="8" name="Group 7"/>
            <p:cNvGrpSpPr/>
            <p:nvPr/>
          </p:nvGrpSpPr>
          <p:grpSpPr>
            <a:xfrm>
              <a:off x="5461393" y="1986434"/>
              <a:ext cx="2811429" cy="1651380"/>
              <a:chOff x="3251030" y="4053385"/>
              <a:chExt cx="2811429" cy="1651380"/>
            </a:xfrm>
          </p:grpSpPr>
          <p:sp>
            <p:nvSpPr>
              <p:cNvPr id="9" name="Parallelogram 8"/>
              <p:cNvSpPr/>
              <p:nvPr/>
            </p:nvSpPr>
            <p:spPr>
              <a:xfrm>
                <a:off x="3251030" y="4558353"/>
                <a:ext cx="2811429" cy="1146412"/>
              </a:xfrm>
              <a:prstGeom prst="parallelogram">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cxnSp>
            <p:nvCxnSpPr>
              <p:cNvPr id="10" name="Straight Arrow Connector 9"/>
              <p:cNvCxnSpPr/>
              <p:nvPr/>
            </p:nvCxnSpPr>
            <p:spPr>
              <a:xfrm flipV="1">
                <a:off x="4503761" y="4053385"/>
                <a:ext cx="0" cy="1078174"/>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957851" y="4960962"/>
                <a:ext cx="1091820" cy="341194"/>
              </a:xfrm>
              <a:prstGeom prst="straightConnector1">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4503761" y="4852163"/>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682432" y="4854047"/>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flipV="1">
                <a:off x="4005193" y="4933472"/>
                <a:ext cx="956481" cy="418194"/>
              </a:xfrm>
              <a:prstGeom prst="straightConnector1">
                <a:avLst/>
              </a:prstGeom>
              <a:ln w="12700">
                <a:solidFill>
                  <a:schemeClr val="tx1"/>
                </a:solidFill>
                <a:prstDash val="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324067" y="4858463"/>
                <a:ext cx="0" cy="216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flipV="1">
                <a:off x="4323568" y="4859588"/>
                <a:ext cx="180000" cy="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5296456" y="5297666"/>
                <a:ext cx="108000" cy="108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graphicFrame>
          <p:nvGraphicFramePr>
            <p:cNvPr id="21" name="Object 20"/>
            <p:cNvGraphicFramePr>
              <a:graphicFrameLocks noChangeAspect="1"/>
            </p:cNvGraphicFramePr>
            <p:nvPr>
              <p:extLst>
                <p:ext uri="{D42A27DB-BD31-4B8C-83A1-F6EECF244321}">
                  <p14:modId xmlns:p14="http://schemas.microsoft.com/office/powerpoint/2010/main" val="3518461637"/>
                </p:ext>
              </p:extLst>
            </p:nvPr>
          </p:nvGraphicFramePr>
          <p:xfrm>
            <a:off x="6610049" y="1107480"/>
            <a:ext cx="862013" cy="1096963"/>
          </p:xfrm>
          <a:graphic>
            <a:graphicData uri="http://schemas.openxmlformats.org/presentationml/2006/ole">
              <mc:AlternateContent xmlns:mc="http://schemas.openxmlformats.org/markup-compatibility/2006">
                <mc:Choice xmlns:v="urn:schemas-microsoft-com:vml" Requires="v">
                  <p:oleObj spid="_x0000_s49160" name="Equation" r:id="rId6" imgW="558720" imgH="711000" progId="Equation.3">
                    <p:embed/>
                  </p:oleObj>
                </mc:Choice>
                <mc:Fallback>
                  <p:oleObj name="Equation" r:id="rId6" imgW="558720" imgH="711000" progId="Equation.3">
                    <p:embed/>
                    <p:pic>
                      <p:nvPicPr>
                        <p:cNvPr id="0" name=""/>
                        <p:cNvPicPr/>
                        <p:nvPr/>
                      </p:nvPicPr>
                      <p:blipFill>
                        <a:blip r:embed="rId7"/>
                        <a:stretch>
                          <a:fillRect/>
                        </a:stretch>
                      </p:blipFill>
                      <p:spPr>
                        <a:xfrm>
                          <a:off x="6610049" y="1107480"/>
                          <a:ext cx="862013" cy="1096963"/>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32067773"/>
                </p:ext>
              </p:extLst>
            </p:nvPr>
          </p:nvGraphicFramePr>
          <p:xfrm>
            <a:off x="7726541" y="2992094"/>
            <a:ext cx="881063" cy="312737"/>
          </p:xfrm>
          <a:graphic>
            <a:graphicData uri="http://schemas.openxmlformats.org/presentationml/2006/ole">
              <mc:AlternateContent xmlns:mc="http://schemas.openxmlformats.org/markup-compatibility/2006">
                <mc:Choice xmlns:v="urn:schemas-microsoft-com:vml" Requires="v">
                  <p:oleObj spid="_x0000_s49161" name="Equation" r:id="rId8" imgW="571320" imgH="203040" progId="Equation.3">
                    <p:embed/>
                  </p:oleObj>
                </mc:Choice>
                <mc:Fallback>
                  <p:oleObj name="Equation" r:id="rId8" imgW="571320" imgH="203040" progId="Equation.3">
                    <p:embed/>
                    <p:pic>
                      <p:nvPicPr>
                        <p:cNvPr id="0" name=""/>
                        <p:cNvPicPr/>
                        <p:nvPr/>
                      </p:nvPicPr>
                      <p:blipFill>
                        <a:blip r:embed="rId9"/>
                        <a:stretch>
                          <a:fillRect/>
                        </a:stretch>
                      </p:blipFill>
                      <p:spPr>
                        <a:xfrm>
                          <a:off x="7726541" y="2992094"/>
                          <a:ext cx="881063" cy="312737"/>
                        </a:xfrm>
                        <a:prstGeom prst="rect">
                          <a:avLst/>
                        </a:prstGeom>
                      </p:spPr>
                    </p:pic>
                  </p:oleObj>
                </mc:Fallback>
              </mc:AlternateContent>
            </a:graphicData>
          </a:graphic>
        </p:graphicFrame>
      </p:grpSp>
      <p:graphicFrame>
        <p:nvGraphicFramePr>
          <p:cNvPr id="6" name="Object 5"/>
          <p:cNvGraphicFramePr>
            <a:graphicFrameLocks noChangeAspect="1"/>
          </p:cNvGraphicFramePr>
          <p:nvPr>
            <p:extLst>
              <p:ext uri="{D42A27DB-BD31-4B8C-83A1-F6EECF244321}">
                <p14:modId xmlns:p14="http://schemas.microsoft.com/office/powerpoint/2010/main" val="2740581009"/>
              </p:ext>
            </p:extLst>
          </p:nvPr>
        </p:nvGraphicFramePr>
        <p:xfrm>
          <a:off x="626393" y="5493628"/>
          <a:ext cx="4811287" cy="400941"/>
        </p:xfrm>
        <a:graphic>
          <a:graphicData uri="http://schemas.openxmlformats.org/presentationml/2006/ole">
            <mc:AlternateContent xmlns:mc="http://schemas.openxmlformats.org/markup-compatibility/2006">
              <mc:Choice xmlns:v="urn:schemas-microsoft-com:vml" Requires="v">
                <p:oleObj spid="_x0000_s49162" name="Equation" r:id="rId10" imgW="2438280" imgH="203040" progId="Equation.3">
                  <p:embed/>
                </p:oleObj>
              </mc:Choice>
              <mc:Fallback>
                <p:oleObj name="Equation" r:id="rId10" imgW="2438280" imgH="203040" progId="Equation.3">
                  <p:embed/>
                  <p:pic>
                    <p:nvPicPr>
                      <p:cNvPr id="0" name=""/>
                      <p:cNvPicPr/>
                      <p:nvPr/>
                    </p:nvPicPr>
                    <p:blipFill>
                      <a:blip r:embed="rId11"/>
                      <a:stretch>
                        <a:fillRect/>
                      </a:stretch>
                    </p:blipFill>
                    <p:spPr>
                      <a:xfrm>
                        <a:off x="626393" y="5493628"/>
                        <a:ext cx="4811287" cy="400941"/>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310415306"/>
              </p:ext>
            </p:extLst>
          </p:nvPr>
        </p:nvGraphicFramePr>
        <p:xfrm>
          <a:off x="630361" y="6207987"/>
          <a:ext cx="4837113" cy="401638"/>
        </p:xfrm>
        <a:graphic>
          <a:graphicData uri="http://schemas.openxmlformats.org/presentationml/2006/ole">
            <mc:AlternateContent xmlns:mc="http://schemas.openxmlformats.org/markup-compatibility/2006">
              <mc:Choice xmlns:v="urn:schemas-microsoft-com:vml" Requires="v">
                <p:oleObj spid="_x0000_s49163" name="Equation" r:id="rId12" imgW="2450880" imgH="203040" progId="Equation.3">
                  <p:embed/>
                </p:oleObj>
              </mc:Choice>
              <mc:Fallback>
                <p:oleObj name="Equation" r:id="rId12" imgW="2450880" imgH="203040" progId="Equation.3">
                  <p:embed/>
                  <p:pic>
                    <p:nvPicPr>
                      <p:cNvPr id="0" name=""/>
                      <p:cNvPicPr/>
                      <p:nvPr/>
                    </p:nvPicPr>
                    <p:blipFill>
                      <a:blip r:embed="rId13"/>
                      <a:stretch>
                        <a:fillRect/>
                      </a:stretch>
                    </p:blipFill>
                    <p:spPr>
                      <a:xfrm>
                        <a:off x="630361" y="6207987"/>
                        <a:ext cx="4837113" cy="401638"/>
                      </a:xfrm>
                      <a:prstGeom prst="rect">
                        <a:avLst/>
                      </a:prstGeom>
                    </p:spPr>
                  </p:pic>
                </p:oleObj>
              </mc:Fallback>
            </mc:AlternateContent>
          </a:graphicData>
        </a:graphic>
      </p:graphicFrame>
    </p:spTree>
    <p:extLst>
      <p:ext uri="{BB962C8B-B14F-4D97-AF65-F5344CB8AC3E}">
        <p14:creationId xmlns:p14="http://schemas.microsoft.com/office/powerpoint/2010/main" val="2594842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599" y="123216"/>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Test yourself (4) </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88599" y="892801"/>
            <a:ext cx="8424000" cy="5979569"/>
          </a:xfrm>
        </p:spPr>
        <p:txBody>
          <a:bodyPr/>
          <a:lstStyle/>
          <a:p>
            <a:pPr marL="0" indent="0">
              <a:buNone/>
            </a:pPr>
            <a:endParaRPr lang="en-SG" dirty="0" smtClean="0">
              <a:latin typeface="Arial" panose="020B0604020202020204" pitchFamily="34" charset="0"/>
              <a:cs typeface="Arial" panose="020B0604020202020204" pitchFamily="34" charset="0"/>
            </a:endParaRPr>
          </a:p>
          <a:p>
            <a:pPr marL="0" indent="0">
              <a:buNone/>
            </a:pPr>
            <a:r>
              <a:rPr lang="en-SG" dirty="0" smtClean="0">
                <a:latin typeface="Arial" panose="020B0604020202020204" pitchFamily="34" charset="0"/>
                <a:cs typeface="Arial" panose="020B0604020202020204" pitchFamily="34" charset="0"/>
              </a:rPr>
              <a:t>The vector 			is normal to a plane that passes </a:t>
            </a:r>
            <a:r>
              <a:rPr lang="en-SG" dirty="0">
                <a:latin typeface="Arial" panose="020B0604020202020204" pitchFamily="34" charset="0"/>
                <a:cs typeface="Arial" panose="020B0604020202020204" pitchFamily="34" charset="0"/>
              </a:rPr>
              <a:t>through the </a:t>
            </a:r>
            <a:r>
              <a:rPr lang="en-SG" dirty="0" smtClean="0">
                <a:latin typeface="Arial" panose="020B0604020202020204" pitchFamily="34" charset="0"/>
                <a:cs typeface="Arial" panose="020B0604020202020204" pitchFamily="34" charset="0"/>
              </a:rPr>
              <a:t>point</a:t>
            </a:r>
          </a:p>
          <a:p>
            <a:pPr marL="0" indent="0">
              <a:buNone/>
            </a:pPr>
            <a:endParaRPr lang="en-SG" i="1" dirty="0">
              <a:latin typeface="Arial" panose="020B0604020202020204" pitchFamily="34" charset="0"/>
              <a:cs typeface="Arial" panose="020B0604020202020204" pitchFamily="34" charset="0"/>
            </a:endParaRPr>
          </a:p>
          <a:p>
            <a:pPr marL="0" indent="0">
              <a:buNone/>
            </a:pPr>
            <a:r>
              <a:rPr lang="en-SG" i="1" dirty="0" smtClean="0">
                <a:latin typeface="Times New Roman" panose="02020603050405020304" pitchFamily="18" charset="0"/>
                <a:cs typeface="Times New Roman" panose="02020603050405020304" pitchFamily="18" charset="0"/>
              </a:rPr>
              <a:t>A </a:t>
            </a:r>
            <a:r>
              <a:rPr lang="en-SG" dirty="0" smtClean="0">
                <a:latin typeface="Arial" panose="020B0604020202020204" pitchFamily="34" charset="0"/>
                <a:cs typeface="Arial" panose="020B0604020202020204" pitchFamily="34" charset="0"/>
              </a:rPr>
              <a:t>(0, 1, 1). </a:t>
            </a:r>
            <a:r>
              <a:rPr lang="en-SG" dirty="0">
                <a:latin typeface="Arial" panose="020B0604020202020204" pitchFamily="34" charset="0"/>
                <a:cs typeface="Arial" panose="020B0604020202020204" pitchFamily="34" charset="0"/>
              </a:rPr>
              <a:t>Find the equation of the </a:t>
            </a:r>
            <a:r>
              <a:rPr lang="en-SG" dirty="0" smtClean="0">
                <a:latin typeface="Arial" panose="020B0604020202020204" pitchFamily="34" charset="0"/>
                <a:cs typeface="Arial" panose="020B0604020202020204" pitchFamily="34" charset="0"/>
              </a:rPr>
              <a:t>plane.</a:t>
            </a:r>
          </a:p>
          <a:p>
            <a:pPr marL="457200" lvl="1" indent="0">
              <a:buNone/>
            </a:pPr>
            <a:endParaRPr lang="en-SG" dirty="0">
              <a:latin typeface="Arial" panose="020B0604020202020204" pitchFamily="34" charset="0"/>
              <a:cs typeface="Arial" panose="020B0604020202020204"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7207891" y="164465"/>
            <a:ext cx="885825" cy="606751"/>
          </a:xfrm>
          <a:prstGeom prst="rect">
            <a:avLst/>
          </a:prstGeom>
          <a:noFill/>
          <a:ln>
            <a:noFill/>
          </a:ln>
        </p:spPr>
      </p:pic>
      <p:sp>
        <p:nvSpPr>
          <p:cNvPr id="5" name="Slide Number Placeholder 4"/>
          <p:cNvSpPr>
            <a:spLocks noGrp="1"/>
          </p:cNvSpPr>
          <p:nvPr>
            <p:ph type="sldNum" sz="quarter" idx="12"/>
          </p:nvPr>
        </p:nvSpPr>
        <p:spPr>
          <a:xfrm>
            <a:off x="8604571" y="6453457"/>
            <a:ext cx="536016" cy="365125"/>
          </a:xfrm>
        </p:spPr>
        <p:txBody>
          <a:bodyPr/>
          <a:lstStyle/>
          <a:p>
            <a:fld id="{6767FADE-2612-3649-B495-F644A23F288B}" type="slidenum">
              <a:rPr lang="en-US" smtClean="0"/>
              <a:pPr/>
              <a:t>25</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731331043"/>
              </p:ext>
            </p:extLst>
          </p:nvPr>
        </p:nvGraphicFramePr>
        <p:xfrm>
          <a:off x="1966512" y="1002604"/>
          <a:ext cx="900112" cy="1096963"/>
        </p:xfrm>
        <a:graphic>
          <a:graphicData uri="http://schemas.openxmlformats.org/presentationml/2006/ole">
            <mc:AlternateContent xmlns:mc="http://schemas.openxmlformats.org/markup-compatibility/2006">
              <mc:Choice xmlns:v="urn:schemas-microsoft-com:vml" Requires="v">
                <p:oleObj spid="_x0000_s50179" name="Equation" r:id="rId4" imgW="583920" imgH="711000" progId="Equation.3">
                  <p:embed/>
                </p:oleObj>
              </mc:Choice>
              <mc:Fallback>
                <p:oleObj name="Equation" r:id="rId4" imgW="583920" imgH="711000" progId="Equation.3">
                  <p:embed/>
                  <p:pic>
                    <p:nvPicPr>
                      <p:cNvPr id="0" name=""/>
                      <p:cNvPicPr/>
                      <p:nvPr/>
                    </p:nvPicPr>
                    <p:blipFill>
                      <a:blip r:embed="rId5"/>
                      <a:stretch>
                        <a:fillRect/>
                      </a:stretch>
                    </p:blipFill>
                    <p:spPr>
                      <a:xfrm>
                        <a:off x="1966512" y="1002604"/>
                        <a:ext cx="900112" cy="1096963"/>
                      </a:xfrm>
                      <a:prstGeom prst="rect">
                        <a:avLst/>
                      </a:prstGeom>
                    </p:spPr>
                  </p:pic>
                </p:oleObj>
              </mc:Fallback>
            </mc:AlternateContent>
          </a:graphicData>
        </a:graphic>
      </p:graphicFrame>
    </p:spTree>
    <p:extLst>
      <p:ext uri="{BB962C8B-B14F-4D97-AF65-F5344CB8AC3E}">
        <p14:creationId xmlns:p14="http://schemas.microsoft.com/office/powerpoint/2010/main" val="2400008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633" y="204460"/>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Volume of </a:t>
            </a:r>
            <a:r>
              <a:rPr lang="en-SG" sz="3200" dirty="0" smtClean="0">
                <a:solidFill>
                  <a:schemeClr val="tx1"/>
                </a:solidFill>
                <a:latin typeface="Arial" panose="020B0604020202020204" pitchFamily="34" charset="0"/>
                <a:cs typeface="Arial" panose="020B0604020202020204" pitchFamily="34" charset="0"/>
              </a:rPr>
              <a:t>Parallelepiped</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p:txBody>
          <a:bodyPr/>
          <a:lstStyle/>
          <a:p>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parallelepiped </a:t>
            </a:r>
            <a:r>
              <a:rPr lang="en-US" dirty="0" smtClean="0">
                <a:latin typeface="Arial" panose="020B0604020202020204" pitchFamily="34" charset="0"/>
                <a:cs typeface="Arial" panose="020B0604020202020204" pitchFamily="34" charset="0"/>
              </a:rPr>
              <a:t>is formed by six parallelograms. Its volume can be calculated by using the three vectors	  ,</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and  </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of its edges. </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product </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called </a:t>
            </a:r>
            <a:r>
              <a:rPr lang="en-US" dirty="0" smtClean="0">
                <a:latin typeface="Arial" panose="020B0604020202020204" pitchFamily="34" charset="0"/>
                <a:cs typeface="Arial" panose="020B0604020202020204" pitchFamily="34" charset="0"/>
              </a:rPr>
              <a:t>the </a:t>
            </a:r>
            <a:r>
              <a:rPr lang="en-US" b="1" u="sng" dirty="0" smtClean="0">
                <a:latin typeface="Arial" panose="020B0604020202020204" pitchFamily="34" charset="0"/>
                <a:cs typeface="Arial" panose="020B0604020202020204" pitchFamily="34" charset="0"/>
              </a:rPr>
              <a:t>scalar </a:t>
            </a:r>
            <a:r>
              <a:rPr lang="en-US" b="1" u="sng" dirty="0">
                <a:latin typeface="Arial" panose="020B0604020202020204" pitchFamily="34" charset="0"/>
                <a:cs typeface="Arial" panose="020B0604020202020204" pitchFamily="34" charset="0"/>
              </a:rPr>
              <a:t>triple product</a:t>
            </a:r>
            <a:r>
              <a:rPr lang="en-US" dirty="0">
                <a:latin typeface="Arial" panose="020B0604020202020204" pitchFamily="34" charset="0"/>
                <a:cs typeface="Arial" panose="020B0604020202020204" pitchFamily="34" charset="0"/>
              </a:rPr>
              <a:t> of the vectors </a:t>
            </a:r>
            <a:r>
              <a:rPr lang="en-US" dirty="0" smtClean="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and	</a:t>
            </a:r>
            <a:r>
              <a:rPr lang="en-US" b="1" dirty="0" smtClean="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p:txBody>
      </p:sp>
      <p:sp>
        <p:nvSpPr>
          <p:cNvPr id="5" name="Parallelogram 4"/>
          <p:cNvSpPr/>
          <p:nvPr/>
        </p:nvSpPr>
        <p:spPr>
          <a:xfrm>
            <a:off x="1434206" y="3510477"/>
            <a:ext cx="3319302" cy="889140"/>
          </a:xfrm>
          <a:prstGeom prst="parallelogram">
            <a:avLst>
              <a:gd name="adj" fmla="val 125307"/>
            </a:avLst>
          </a:prstGeom>
          <a:solidFill>
            <a:srgbClr val="FFFF00">
              <a:alpha val="50196"/>
            </a:srgbClr>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prstClr val="white"/>
              </a:solidFill>
            </a:endParaRPr>
          </a:p>
        </p:txBody>
      </p:sp>
      <p:grpSp>
        <p:nvGrpSpPr>
          <p:cNvPr id="6" name="Group 5"/>
          <p:cNvGrpSpPr/>
          <p:nvPr/>
        </p:nvGrpSpPr>
        <p:grpSpPr>
          <a:xfrm>
            <a:off x="1434206" y="1794713"/>
            <a:ext cx="4473045" cy="2609784"/>
            <a:chOff x="2386941" y="2270974"/>
            <a:chExt cx="4473045" cy="2609784"/>
          </a:xfrm>
        </p:grpSpPr>
        <p:sp>
          <p:nvSpPr>
            <p:cNvPr id="7" name="Parallelogram 6"/>
            <p:cNvSpPr/>
            <p:nvPr/>
          </p:nvSpPr>
          <p:spPr>
            <a:xfrm>
              <a:off x="2386941" y="3230088"/>
              <a:ext cx="2636322" cy="1650670"/>
            </a:xfrm>
            <a:prstGeom prst="parallelogram">
              <a:avLst>
                <a:gd name="adj" fmla="val 27158"/>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prstClr val="white"/>
                </a:solidFill>
              </a:endParaRPr>
            </a:p>
          </p:txBody>
        </p:sp>
        <p:sp>
          <p:nvSpPr>
            <p:cNvPr id="8" name="Parallelogram 7"/>
            <p:cNvSpPr/>
            <p:nvPr/>
          </p:nvSpPr>
          <p:spPr>
            <a:xfrm>
              <a:off x="2854412" y="2270974"/>
              <a:ext cx="3368257" cy="959114"/>
            </a:xfrm>
            <a:prstGeom prst="parallelogram">
              <a:avLst>
                <a:gd name="adj" fmla="val 125307"/>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prstClr val="white"/>
                </a:solidFill>
              </a:endParaRPr>
            </a:p>
          </p:txBody>
        </p:sp>
        <p:sp>
          <p:nvSpPr>
            <p:cNvPr id="9" name="Parallelogram 8"/>
            <p:cNvSpPr/>
            <p:nvPr/>
          </p:nvSpPr>
          <p:spPr>
            <a:xfrm rot="19313345">
              <a:off x="3960694" y="3055279"/>
              <a:ext cx="2899292" cy="1035698"/>
            </a:xfrm>
            <a:prstGeom prst="parallelogram">
              <a:avLst>
                <a:gd name="adj" fmla="val 132806"/>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solidFill>
                  <a:prstClr val="white"/>
                </a:solidFill>
              </a:endParaRPr>
            </a:p>
          </p:txBody>
        </p:sp>
        <p:cxnSp>
          <p:nvCxnSpPr>
            <p:cNvPr id="10" name="Straight Connector 9"/>
            <p:cNvCxnSpPr/>
            <p:nvPr/>
          </p:nvCxnSpPr>
          <p:spPr>
            <a:xfrm flipH="1">
              <a:off x="3496053" y="2289006"/>
              <a:ext cx="550539" cy="1709607"/>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2386941" y="3998613"/>
              <a:ext cx="1109112" cy="882145"/>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9" idx="4"/>
            </p:cNvCxnSpPr>
            <p:nvPr/>
          </p:nvCxnSpPr>
          <p:spPr>
            <a:xfrm flipH="1">
              <a:off x="3496053" y="3980581"/>
              <a:ext cx="2233896" cy="18032"/>
            </a:xfrm>
            <a:prstGeom prst="line">
              <a:avLst/>
            </a:prstGeom>
            <a:ln w="1905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5269934" y="3163066"/>
            <a:ext cx="2993340" cy="2677656"/>
          </a:xfrm>
          <a:prstGeom prst="rect">
            <a:avLst/>
          </a:prstGeom>
          <a:solidFill>
            <a:srgbClr val="FFFF00"/>
          </a:solidFill>
        </p:spPr>
        <p:txBody>
          <a:bodyPr wrap="square" rtlCol="0">
            <a:spAutoFit/>
          </a:bodyPr>
          <a:lstStyle/>
          <a:p>
            <a:pPr>
              <a:lnSpc>
                <a:spcPct val="120000"/>
              </a:lnSpc>
            </a:pPr>
            <a:r>
              <a:rPr lang="en-US" sz="2000" i="0" dirty="0" smtClean="0">
                <a:solidFill>
                  <a:prstClr val="black"/>
                </a:solidFill>
                <a:latin typeface="Arial" panose="020B0604020202020204" pitchFamily="34" charset="0"/>
                <a:ea typeface="Cambria Math"/>
                <a:cs typeface="Arial" panose="020B0604020202020204" pitchFamily="34" charset="0"/>
              </a:rPr>
              <a:t/>
            </a:r>
            <a:br>
              <a:rPr lang="en-US" sz="2000" i="0" dirty="0" smtClean="0">
                <a:solidFill>
                  <a:prstClr val="black"/>
                </a:solidFill>
                <a:latin typeface="Arial" panose="020B0604020202020204" pitchFamily="34" charset="0"/>
                <a:ea typeface="Cambria Math"/>
                <a:cs typeface="Arial" panose="020B0604020202020204" pitchFamily="34" charset="0"/>
              </a:rPr>
            </a:br>
            <a:endParaRPr lang="en-US" sz="2000" i="0" dirty="0" smtClean="0">
              <a:solidFill>
                <a:prstClr val="black"/>
              </a:solidFill>
              <a:latin typeface="Arial" panose="020B0604020202020204" pitchFamily="34" charset="0"/>
              <a:ea typeface="Cambria Math"/>
              <a:cs typeface="Arial" panose="020B0604020202020204" pitchFamily="34" charset="0"/>
            </a:endParaRPr>
          </a:p>
          <a:p>
            <a:pPr>
              <a:lnSpc>
                <a:spcPct val="120000"/>
              </a:lnSpc>
            </a:pPr>
            <a:endParaRPr lang="en-US" sz="2000" dirty="0">
              <a:solidFill>
                <a:prstClr val="black"/>
              </a:solidFill>
              <a:latin typeface="Arial" panose="020B0604020202020204" pitchFamily="34" charset="0"/>
              <a:ea typeface="Cambria Math"/>
              <a:cs typeface="Arial" panose="020B0604020202020204" pitchFamily="34" charset="0"/>
            </a:endParaRPr>
          </a:p>
          <a:p>
            <a:pPr>
              <a:lnSpc>
                <a:spcPct val="120000"/>
              </a:lnSpc>
            </a:pPr>
            <a:endParaRPr lang="en-US" sz="2000" dirty="0" smtClean="0">
              <a:solidFill>
                <a:prstClr val="black"/>
              </a:solidFill>
              <a:latin typeface="Arial" panose="020B0604020202020204" pitchFamily="34" charset="0"/>
              <a:ea typeface="Cambria Math"/>
              <a:cs typeface="Arial" panose="020B0604020202020204" pitchFamily="34" charset="0"/>
            </a:endParaRPr>
          </a:p>
          <a:p>
            <a:pPr>
              <a:lnSpc>
                <a:spcPct val="120000"/>
              </a:lnSpc>
            </a:pPr>
            <a:endParaRPr lang="en-US" sz="2000" dirty="0">
              <a:solidFill>
                <a:prstClr val="black"/>
              </a:solidFill>
              <a:latin typeface="Arial" panose="020B0604020202020204" pitchFamily="34" charset="0"/>
              <a:ea typeface="Cambria Math"/>
              <a:cs typeface="Arial" panose="020B0604020202020204" pitchFamily="34" charset="0"/>
            </a:endParaRPr>
          </a:p>
          <a:p>
            <a:pPr>
              <a:lnSpc>
                <a:spcPct val="120000"/>
              </a:lnSpc>
            </a:pPr>
            <a:endParaRPr lang="en-US" sz="2000" dirty="0" smtClean="0">
              <a:solidFill>
                <a:prstClr val="black"/>
              </a:solidFill>
              <a:latin typeface="Arial" panose="020B0604020202020204" pitchFamily="34" charset="0"/>
              <a:ea typeface="Cambria Math"/>
              <a:cs typeface="Arial" panose="020B0604020202020204" pitchFamily="34" charset="0"/>
            </a:endParaRPr>
          </a:p>
          <a:p>
            <a:pPr>
              <a:lnSpc>
                <a:spcPct val="120000"/>
              </a:lnSpc>
            </a:pPr>
            <a:endParaRPr lang="en-US" sz="2000" dirty="0">
              <a:solidFill>
                <a:prstClr val="black"/>
              </a:solidFill>
              <a:latin typeface="Arial" panose="020B0604020202020204" pitchFamily="34" charset="0"/>
              <a:ea typeface="Cambria Math"/>
              <a:cs typeface="Arial" panose="020B0604020202020204" pitchFamily="34" charset="0"/>
            </a:endParaRPr>
          </a:p>
        </p:txBody>
      </p:sp>
      <p:grpSp>
        <p:nvGrpSpPr>
          <p:cNvPr id="14" name="Group 13"/>
          <p:cNvGrpSpPr/>
          <p:nvPr/>
        </p:nvGrpSpPr>
        <p:grpSpPr>
          <a:xfrm>
            <a:off x="1424703" y="4362391"/>
            <a:ext cx="2235564" cy="400110"/>
            <a:chOff x="1427438" y="4838652"/>
            <a:chExt cx="2235564" cy="400110"/>
          </a:xfrm>
        </p:grpSpPr>
        <p:cxnSp>
          <p:nvCxnSpPr>
            <p:cNvPr id="15" name="Straight Connector 14"/>
            <p:cNvCxnSpPr/>
            <p:nvPr/>
          </p:nvCxnSpPr>
          <p:spPr>
            <a:xfrm flipH="1">
              <a:off x="1427438" y="4880758"/>
              <a:ext cx="2235564" cy="0"/>
            </a:xfrm>
            <a:prstGeom prst="line">
              <a:avLst/>
            </a:prstGeom>
            <a:ln w="57150">
              <a:solidFill>
                <a:srgbClr val="00B050"/>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132217" y="4838652"/>
              <a:ext cx="327334" cy="400110"/>
            </a:xfrm>
            <a:prstGeom prst="rect">
              <a:avLst/>
            </a:prstGeom>
            <a:noFill/>
          </p:spPr>
          <p:txBody>
            <a:bodyPr wrap="none" rtlCol="0">
              <a:spAutoFit/>
            </a:bodyPr>
            <a:lstStyle/>
            <a:p>
              <a:r>
                <a:rPr lang="en-US" sz="2000" b="1" dirty="0" smtClean="0">
                  <a:solidFill>
                    <a:srgbClr val="00B050"/>
                  </a:solidFill>
                  <a:latin typeface="Times New Roman" pitchFamily="18" charset="0"/>
                  <a:cs typeface="Times New Roman" pitchFamily="18" charset="0"/>
                </a:rPr>
                <a:t>b</a:t>
              </a:r>
              <a:endParaRPr lang="en-SG" sz="2000" b="1" dirty="0">
                <a:solidFill>
                  <a:srgbClr val="00B050"/>
                </a:solidFill>
                <a:latin typeface="Times New Roman" pitchFamily="18" charset="0"/>
                <a:cs typeface="Times New Roman" pitchFamily="18" charset="0"/>
              </a:endParaRPr>
            </a:p>
          </p:txBody>
        </p:sp>
      </p:grpSp>
      <p:grpSp>
        <p:nvGrpSpPr>
          <p:cNvPr id="17" name="Group 16"/>
          <p:cNvGrpSpPr/>
          <p:nvPr/>
        </p:nvGrpSpPr>
        <p:grpSpPr>
          <a:xfrm>
            <a:off x="1424703" y="3359451"/>
            <a:ext cx="1118615" cy="1039570"/>
            <a:chOff x="1427438" y="3835712"/>
            <a:chExt cx="1118615" cy="1039570"/>
          </a:xfrm>
        </p:grpSpPr>
        <p:cxnSp>
          <p:nvCxnSpPr>
            <p:cNvPr id="18" name="Straight Connector 17"/>
            <p:cNvCxnSpPr/>
            <p:nvPr/>
          </p:nvCxnSpPr>
          <p:spPr>
            <a:xfrm flipH="1">
              <a:off x="1427438" y="3990109"/>
              <a:ext cx="1118615" cy="885173"/>
            </a:xfrm>
            <a:prstGeom prst="line">
              <a:avLst/>
            </a:prstGeom>
            <a:ln w="57150">
              <a:solidFill>
                <a:srgbClr val="00B050"/>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036716" y="3835712"/>
              <a:ext cx="298480" cy="400110"/>
            </a:xfrm>
            <a:prstGeom prst="rect">
              <a:avLst/>
            </a:prstGeom>
            <a:noFill/>
          </p:spPr>
          <p:txBody>
            <a:bodyPr wrap="none" rtlCol="0">
              <a:spAutoFit/>
            </a:bodyPr>
            <a:lstStyle/>
            <a:p>
              <a:r>
                <a:rPr lang="en-US" sz="2000" b="1" dirty="0">
                  <a:solidFill>
                    <a:srgbClr val="00B050"/>
                  </a:solidFill>
                  <a:latin typeface="Times New Roman" pitchFamily="18" charset="0"/>
                  <a:cs typeface="Times New Roman" pitchFamily="18" charset="0"/>
                </a:rPr>
                <a:t>c</a:t>
              </a:r>
              <a:endParaRPr lang="en-SG" sz="2000" b="1" dirty="0">
                <a:solidFill>
                  <a:srgbClr val="00B050"/>
                </a:solidFill>
                <a:latin typeface="Times New Roman" pitchFamily="18" charset="0"/>
                <a:cs typeface="Times New Roman" pitchFamily="18" charset="0"/>
              </a:endParaRPr>
            </a:p>
          </p:txBody>
        </p:sp>
      </p:grpSp>
      <p:cxnSp>
        <p:nvCxnSpPr>
          <p:cNvPr id="24" name="Straight Connector 23"/>
          <p:cNvCxnSpPr/>
          <p:nvPr/>
        </p:nvCxnSpPr>
        <p:spPr>
          <a:xfrm flipH="1">
            <a:off x="1434206" y="2728583"/>
            <a:ext cx="467472" cy="1675914"/>
          </a:xfrm>
          <a:prstGeom prst="line">
            <a:avLst/>
          </a:prstGeom>
          <a:ln w="57150">
            <a:solidFill>
              <a:srgbClr val="FF0000"/>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519702" y="2599778"/>
            <a:ext cx="312906" cy="400110"/>
          </a:xfrm>
          <a:prstGeom prst="rect">
            <a:avLst/>
          </a:prstGeom>
          <a:noFill/>
        </p:spPr>
        <p:txBody>
          <a:bodyPr wrap="none" rtlCol="0">
            <a:spAutoFit/>
          </a:bodyPr>
          <a:lstStyle/>
          <a:p>
            <a:r>
              <a:rPr lang="en-US" sz="2000" b="1" dirty="0" smtClean="0">
                <a:solidFill>
                  <a:srgbClr val="FF0000"/>
                </a:solidFill>
                <a:latin typeface="Times New Roman" pitchFamily="18" charset="0"/>
                <a:cs typeface="Times New Roman" pitchFamily="18" charset="0"/>
              </a:rPr>
              <a:t>a</a:t>
            </a:r>
            <a:endParaRPr lang="en-SG" sz="2000" b="1" dirty="0">
              <a:solidFill>
                <a:srgbClr val="FF0000"/>
              </a:solidFill>
              <a:latin typeface="Times New Roman" pitchFamily="18" charset="0"/>
              <a:cs typeface="Times New Roman" pitchFamily="18" charset="0"/>
            </a:endParaRPr>
          </a:p>
        </p:txBody>
      </p:sp>
      <p:grpSp>
        <p:nvGrpSpPr>
          <p:cNvPr id="26" name="Group 25"/>
          <p:cNvGrpSpPr/>
          <p:nvPr/>
        </p:nvGrpSpPr>
        <p:grpSpPr>
          <a:xfrm>
            <a:off x="1434206" y="2753827"/>
            <a:ext cx="467472" cy="1645194"/>
            <a:chOff x="1223191" y="3230088"/>
            <a:chExt cx="467472" cy="1645194"/>
          </a:xfrm>
        </p:grpSpPr>
        <p:cxnSp>
          <p:nvCxnSpPr>
            <p:cNvPr id="27" name="Straight Connector 26"/>
            <p:cNvCxnSpPr/>
            <p:nvPr/>
          </p:nvCxnSpPr>
          <p:spPr>
            <a:xfrm>
              <a:off x="1690663" y="3230088"/>
              <a:ext cx="0" cy="1520042"/>
            </a:xfrm>
            <a:prstGeom prst="line">
              <a:avLst/>
            </a:prstGeom>
            <a:ln w="19050">
              <a:solidFill>
                <a:srgbClr val="0000FF"/>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V="1">
              <a:off x="1223191" y="4750130"/>
              <a:ext cx="467472" cy="125152"/>
            </a:xfrm>
            <a:prstGeom prst="line">
              <a:avLst/>
            </a:prstGeom>
            <a:ln w="19050">
              <a:solidFill>
                <a:srgbClr val="0000FF"/>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1" name="Slide Number Placeholder 30"/>
          <p:cNvSpPr>
            <a:spLocks noGrp="1"/>
          </p:cNvSpPr>
          <p:nvPr>
            <p:ph type="sldNum" sz="quarter" idx="12"/>
          </p:nvPr>
        </p:nvSpPr>
        <p:spPr/>
        <p:txBody>
          <a:bodyPr/>
          <a:lstStyle/>
          <a:p>
            <a:fld id="{6767FADE-2612-3649-B495-F644A23F288B}" type="slidenum">
              <a:rPr lang="en-US" smtClean="0"/>
              <a:pPr/>
              <a:t>26</a:t>
            </a:fld>
            <a:endParaRPr lang="en-US" dirty="0"/>
          </a:p>
        </p:txBody>
      </p:sp>
      <p:sp>
        <p:nvSpPr>
          <p:cNvPr id="32" name="Rounded Rectangular Callout 31"/>
          <p:cNvSpPr/>
          <p:nvPr/>
        </p:nvSpPr>
        <p:spPr>
          <a:xfrm rot="10800000" flipV="1">
            <a:off x="7581700" y="2264131"/>
            <a:ext cx="1494799" cy="837902"/>
          </a:xfrm>
          <a:prstGeom prst="wedgeRoundRectCallout">
            <a:avLst>
              <a:gd name="adj1" fmla="val 79664"/>
              <a:gd name="adj2" fmla="val -37876"/>
              <a:gd name="adj3" fmla="val 1666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SG" dirty="0" smtClean="0">
                <a:solidFill>
                  <a:schemeClr val="tx1"/>
                </a:solidFill>
                <a:effectLst/>
              </a:rPr>
              <a:t>Use Scalar Projection</a:t>
            </a:r>
            <a:endParaRPr lang="en-GB" dirty="0">
              <a:solidFill>
                <a:schemeClr val="tx1"/>
              </a:solidFill>
              <a:effectLst/>
            </a:endParaRPr>
          </a:p>
        </p:txBody>
      </p:sp>
      <p:graphicFrame>
        <p:nvGraphicFramePr>
          <p:cNvPr id="33" name="Object 32"/>
          <p:cNvGraphicFramePr>
            <a:graphicFrameLocks noChangeAspect="1"/>
          </p:cNvGraphicFramePr>
          <p:nvPr>
            <p:extLst>
              <p:ext uri="{D42A27DB-BD31-4B8C-83A1-F6EECF244321}">
                <p14:modId xmlns:p14="http://schemas.microsoft.com/office/powerpoint/2010/main" val="711813263"/>
              </p:ext>
            </p:extLst>
          </p:nvPr>
        </p:nvGraphicFramePr>
        <p:xfrm>
          <a:off x="5441437" y="1755269"/>
          <a:ext cx="3015690" cy="494072"/>
        </p:xfrm>
        <a:graphic>
          <a:graphicData uri="http://schemas.openxmlformats.org/presentationml/2006/ole">
            <mc:AlternateContent xmlns:mc="http://schemas.openxmlformats.org/markup-compatibility/2006">
              <mc:Choice xmlns:v="urn:schemas-microsoft-com:vml" Requires="v">
                <p:oleObj spid="_x0000_s51213" name="Equation" r:id="rId3" imgW="1549080" imgH="253800" progId="Equation.3">
                  <p:embed/>
                </p:oleObj>
              </mc:Choice>
              <mc:Fallback>
                <p:oleObj name="Equation" r:id="rId3" imgW="1549080" imgH="253800" progId="Equation.3">
                  <p:embed/>
                  <p:pic>
                    <p:nvPicPr>
                      <p:cNvPr id="0" name=""/>
                      <p:cNvPicPr/>
                      <p:nvPr/>
                    </p:nvPicPr>
                    <p:blipFill>
                      <a:blip r:embed="rId4"/>
                      <a:stretch>
                        <a:fillRect/>
                      </a:stretch>
                    </p:blipFill>
                    <p:spPr>
                      <a:xfrm>
                        <a:off x="5441437" y="1755269"/>
                        <a:ext cx="3015690" cy="494072"/>
                      </a:xfrm>
                      <a:prstGeom prst="rect">
                        <a:avLst/>
                      </a:prstGeom>
                    </p:spPr>
                  </p:pic>
                </p:oleObj>
              </mc:Fallback>
            </mc:AlternateContent>
          </a:graphicData>
        </a:graphic>
      </p:graphicFrame>
      <p:graphicFrame>
        <p:nvGraphicFramePr>
          <p:cNvPr id="34" name="Object 33"/>
          <p:cNvGraphicFramePr>
            <a:graphicFrameLocks noChangeAspect="1"/>
          </p:cNvGraphicFramePr>
          <p:nvPr>
            <p:extLst>
              <p:ext uri="{D42A27DB-BD31-4B8C-83A1-F6EECF244321}">
                <p14:modId xmlns:p14="http://schemas.microsoft.com/office/powerpoint/2010/main" val="4245951849"/>
              </p:ext>
            </p:extLst>
          </p:nvPr>
        </p:nvGraphicFramePr>
        <p:xfrm>
          <a:off x="5414852" y="2205532"/>
          <a:ext cx="1675695" cy="565819"/>
        </p:xfrm>
        <a:graphic>
          <a:graphicData uri="http://schemas.openxmlformats.org/presentationml/2006/ole">
            <mc:AlternateContent xmlns:mc="http://schemas.openxmlformats.org/markup-compatibility/2006">
              <mc:Choice xmlns:v="urn:schemas-microsoft-com:vml" Requires="v">
                <p:oleObj spid="_x0000_s51214" name="Equation" r:id="rId5" imgW="901440" imgH="304560" progId="Equation.3">
                  <p:embed/>
                </p:oleObj>
              </mc:Choice>
              <mc:Fallback>
                <p:oleObj name="Equation" r:id="rId5" imgW="901440" imgH="304560" progId="Equation.3">
                  <p:embed/>
                  <p:pic>
                    <p:nvPicPr>
                      <p:cNvPr id="0" name=""/>
                      <p:cNvPicPr/>
                      <p:nvPr/>
                    </p:nvPicPr>
                    <p:blipFill>
                      <a:blip r:embed="rId6"/>
                      <a:stretch>
                        <a:fillRect/>
                      </a:stretch>
                    </p:blipFill>
                    <p:spPr>
                      <a:xfrm>
                        <a:off x="5414852" y="2205532"/>
                        <a:ext cx="1675695" cy="565819"/>
                      </a:xfrm>
                      <a:prstGeom prst="rect">
                        <a:avLst/>
                      </a:prstGeom>
                    </p:spPr>
                  </p:pic>
                </p:oleObj>
              </mc:Fallback>
            </mc:AlternateContent>
          </a:graphicData>
        </a:graphic>
      </p:graphicFrame>
      <p:grpSp>
        <p:nvGrpSpPr>
          <p:cNvPr id="3" name="Group 2"/>
          <p:cNvGrpSpPr/>
          <p:nvPr/>
        </p:nvGrpSpPr>
        <p:grpSpPr>
          <a:xfrm>
            <a:off x="265329" y="3359451"/>
            <a:ext cx="1159374" cy="1043068"/>
            <a:chOff x="265329" y="3359451"/>
            <a:chExt cx="1159374" cy="1043068"/>
          </a:xfrm>
        </p:grpSpPr>
        <p:cxnSp>
          <p:nvCxnSpPr>
            <p:cNvPr id="21" name="Straight Connector 20"/>
            <p:cNvCxnSpPr/>
            <p:nvPr/>
          </p:nvCxnSpPr>
          <p:spPr>
            <a:xfrm>
              <a:off x="1424703" y="3359451"/>
              <a:ext cx="0" cy="1043068"/>
            </a:xfrm>
            <a:prstGeom prst="line">
              <a:avLst/>
            </a:prstGeom>
            <a:ln w="57150">
              <a:solidFill>
                <a:srgbClr val="0000FF"/>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graphicFrame>
          <p:nvGraphicFramePr>
            <p:cNvPr id="35" name="Object 34"/>
            <p:cNvGraphicFramePr>
              <a:graphicFrameLocks noChangeAspect="1"/>
            </p:cNvGraphicFramePr>
            <p:nvPr>
              <p:extLst>
                <p:ext uri="{D42A27DB-BD31-4B8C-83A1-F6EECF244321}">
                  <p14:modId xmlns:p14="http://schemas.microsoft.com/office/powerpoint/2010/main" val="1665530910"/>
                </p:ext>
              </p:extLst>
            </p:nvPr>
          </p:nvGraphicFramePr>
          <p:xfrm>
            <a:off x="265329" y="3713504"/>
            <a:ext cx="985085" cy="320450"/>
          </p:xfrm>
          <a:graphic>
            <a:graphicData uri="http://schemas.openxmlformats.org/presentationml/2006/ole">
              <mc:AlternateContent xmlns:mc="http://schemas.openxmlformats.org/markup-compatibility/2006">
                <mc:Choice xmlns:v="urn:schemas-microsoft-com:vml" Requires="v">
                  <p:oleObj spid="_x0000_s51215" name="Equation" r:id="rId7" imgW="545760" imgH="177480" progId="Equation.3">
                    <p:embed/>
                  </p:oleObj>
                </mc:Choice>
                <mc:Fallback>
                  <p:oleObj name="Equation" r:id="rId7" imgW="545760" imgH="177480" progId="Equation.3">
                    <p:embed/>
                    <p:pic>
                      <p:nvPicPr>
                        <p:cNvPr id="0" name=""/>
                        <p:cNvPicPr/>
                        <p:nvPr/>
                      </p:nvPicPr>
                      <p:blipFill>
                        <a:blip r:embed="rId8"/>
                        <a:stretch>
                          <a:fillRect/>
                        </a:stretch>
                      </p:blipFill>
                      <p:spPr>
                        <a:xfrm>
                          <a:off x="265329" y="3713504"/>
                          <a:ext cx="985085" cy="320450"/>
                        </a:xfrm>
                        <a:prstGeom prst="rect">
                          <a:avLst/>
                        </a:prstGeom>
                      </p:spPr>
                    </p:pic>
                  </p:oleObj>
                </mc:Fallback>
              </mc:AlternateContent>
            </a:graphicData>
          </a:graphic>
        </p:graphicFrame>
      </p:grpSp>
      <p:graphicFrame>
        <p:nvGraphicFramePr>
          <p:cNvPr id="36" name="Object 35"/>
          <p:cNvGraphicFramePr>
            <a:graphicFrameLocks noChangeAspect="1"/>
          </p:cNvGraphicFramePr>
          <p:nvPr>
            <p:extLst>
              <p:ext uri="{D42A27DB-BD31-4B8C-83A1-F6EECF244321}">
                <p14:modId xmlns:p14="http://schemas.microsoft.com/office/powerpoint/2010/main" val="939777454"/>
              </p:ext>
            </p:extLst>
          </p:nvPr>
        </p:nvGraphicFramePr>
        <p:xfrm>
          <a:off x="1846055" y="6085642"/>
          <a:ext cx="1093333" cy="388678"/>
        </p:xfrm>
        <a:graphic>
          <a:graphicData uri="http://schemas.openxmlformats.org/presentationml/2006/ole">
            <mc:AlternateContent xmlns:mc="http://schemas.openxmlformats.org/markup-compatibility/2006">
              <mc:Choice xmlns:v="urn:schemas-microsoft-com:vml" Requires="v">
                <p:oleObj spid="_x0000_s51216" name="Equation" r:id="rId9" imgW="571320" imgH="203040" progId="Equation.3">
                  <p:embed/>
                </p:oleObj>
              </mc:Choice>
              <mc:Fallback>
                <p:oleObj name="Equation" r:id="rId9" imgW="571320" imgH="203040" progId="Equation.3">
                  <p:embed/>
                  <p:pic>
                    <p:nvPicPr>
                      <p:cNvPr id="0" name=""/>
                      <p:cNvPicPr/>
                      <p:nvPr/>
                    </p:nvPicPr>
                    <p:blipFill>
                      <a:blip r:embed="rId10"/>
                      <a:stretch>
                        <a:fillRect/>
                      </a:stretch>
                    </p:blipFill>
                    <p:spPr>
                      <a:xfrm>
                        <a:off x="1846055" y="6085642"/>
                        <a:ext cx="1093333" cy="388678"/>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3159813102"/>
              </p:ext>
            </p:extLst>
          </p:nvPr>
        </p:nvGraphicFramePr>
        <p:xfrm>
          <a:off x="5442051" y="3275981"/>
          <a:ext cx="2545654" cy="2563812"/>
        </p:xfrm>
        <a:graphic>
          <a:graphicData uri="http://schemas.openxmlformats.org/presentationml/2006/ole">
            <mc:AlternateContent xmlns:mc="http://schemas.openxmlformats.org/markup-compatibility/2006">
              <mc:Choice xmlns:v="urn:schemas-microsoft-com:vml" Requires="v">
                <p:oleObj spid="_x0000_s51217" name="Equation" r:id="rId11" imgW="1536480" imgH="1549080" progId="Equation.3">
                  <p:embed/>
                </p:oleObj>
              </mc:Choice>
              <mc:Fallback>
                <p:oleObj name="Equation" r:id="rId11" imgW="1536480" imgH="1549080" progId="Equation.3">
                  <p:embed/>
                  <p:pic>
                    <p:nvPicPr>
                      <p:cNvPr id="0" name=""/>
                      <p:cNvPicPr/>
                      <p:nvPr/>
                    </p:nvPicPr>
                    <p:blipFill>
                      <a:blip r:embed="rId12"/>
                      <a:stretch>
                        <a:fillRect/>
                      </a:stretch>
                    </p:blipFill>
                    <p:spPr>
                      <a:xfrm>
                        <a:off x="5442051" y="3275981"/>
                        <a:ext cx="2545654" cy="2563812"/>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495748011"/>
              </p:ext>
            </p:extLst>
          </p:nvPr>
        </p:nvGraphicFramePr>
        <p:xfrm>
          <a:off x="4931034" y="1398173"/>
          <a:ext cx="254510" cy="279961"/>
        </p:xfrm>
        <a:graphic>
          <a:graphicData uri="http://schemas.openxmlformats.org/presentationml/2006/ole">
            <mc:AlternateContent xmlns:mc="http://schemas.openxmlformats.org/markup-compatibility/2006">
              <mc:Choice xmlns:v="urn:schemas-microsoft-com:vml" Requires="v">
                <p:oleObj spid="_x0000_s51218" name="Equation" r:id="rId13" imgW="126720" imgH="139680" progId="Equation.3">
                  <p:embed/>
                </p:oleObj>
              </mc:Choice>
              <mc:Fallback>
                <p:oleObj name="Equation" r:id="rId13" imgW="126720" imgH="139680" progId="Equation.3">
                  <p:embed/>
                  <p:pic>
                    <p:nvPicPr>
                      <p:cNvPr id="0" name=""/>
                      <p:cNvPicPr/>
                      <p:nvPr/>
                    </p:nvPicPr>
                    <p:blipFill>
                      <a:blip r:embed="rId14"/>
                      <a:stretch>
                        <a:fillRect/>
                      </a:stretch>
                    </p:blipFill>
                    <p:spPr>
                      <a:xfrm>
                        <a:off x="4931034" y="1398173"/>
                        <a:ext cx="254510" cy="279961"/>
                      </a:xfrm>
                      <a:prstGeom prst="rect">
                        <a:avLst/>
                      </a:prstGeom>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15193867"/>
              </p:ext>
            </p:extLst>
          </p:nvPr>
        </p:nvGraphicFramePr>
        <p:xfrm>
          <a:off x="5219701" y="1323810"/>
          <a:ext cx="254000" cy="355600"/>
        </p:xfrm>
        <a:graphic>
          <a:graphicData uri="http://schemas.openxmlformats.org/presentationml/2006/ole">
            <mc:AlternateContent xmlns:mc="http://schemas.openxmlformats.org/markup-compatibility/2006">
              <mc:Choice xmlns:v="urn:schemas-microsoft-com:vml" Requires="v">
                <p:oleObj spid="_x0000_s51219" name="Equation" r:id="rId15" imgW="126720" imgH="177480" progId="Equation.3">
                  <p:embed/>
                </p:oleObj>
              </mc:Choice>
              <mc:Fallback>
                <p:oleObj name="Equation" r:id="rId15" imgW="126720" imgH="177480" progId="Equation.3">
                  <p:embed/>
                  <p:pic>
                    <p:nvPicPr>
                      <p:cNvPr id="0" name=""/>
                      <p:cNvPicPr/>
                      <p:nvPr/>
                    </p:nvPicPr>
                    <p:blipFill>
                      <a:blip r:embed="rId16"/>
                      <a:stretch>
                        <a:fillRect/>
                      </a:stretch>
                    </p:blipFill>
                    <p:spPr>
                      <a:xfrm>
                        <a:off x="5219701" y="1323810"/>
                        <a:ext cx="254000" cy="355600"/>
                      </a:xfrm>
                      <a:prstGeom prst="rect">
                        <a:avLst/>
                      </a:prstGeom>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3809446925"/>
              </p:ext>
            </p:extLst>
          </p:nvPr>
        </p:nvGraphicFramePr>
        <p:xfrm>
          <a:off x="5964238" y="1393663"/>
          <a:ext cx="228600" cy="279400"/>
        </p:xfrm>
        <a:graphic>
          <a:graphicData uri="http://schemas.openxmlformats.org/presentationml/2006/ole">
            <mc:AlternateContent xmlns:mc="http://schemas.openxmlformats.org/markup-compatibility/2006">
              <mc:Choice xmlns:v="urn:schemas-microsoft-com:vml" Requires="v">
                <p:oleObj spid="_x0000_s51220" name="Equation" r:id="rId17" imgW="114120" imgH="139680" progId="Equation.3">
                  <p:embed/>
                </p:oleObj>
              </mc:Choice>
              <mc:Fallback>
                <p:oleObj name="Equation" r:id="rId17" imgW="114120" imgH="139680" progId="Equation.3">
                  <p:embed/>
                  <p:pic>
                    <p:nvPicPr>
                      <p:cNvPr id="0" name=""/>
                      <p:cNvPicPr/>
                      <p:nvPr/>
                    </p:nvPicPr>
                    <p:blipFill>
                      <a:blip r:embed="rId18"/>
                      <a:stretch>
                        <a:fillRect/>
                      </a:stretch>
                    </p:blipFill>
                    <p:spPr>
                      <a:xfrm>
                        <a:off x="5964238" y="1393663"/>
                        <a:ext cx="228600" cy="279400"/>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430481091"/>
              </p:ext>
            </p:extLst>
          </p:nvPr>
        </p:nvGraphicFramePr>
        <p:xfrm>
          <a:off x="8412279" y="6142054"/>
          <a:ext cx="254510" cy="279961"/>
        </p:xfrm>
        <a:graphic>
          <a:graphicData uri="http://schemas.openxmlformats.org/presentationml/2006/ole">
            <mc:AlternateContent xmlns:mc="http://schemas.openxmlformats.org/markup-compatibility/2006">
              <mc:Choice xmlns:v="urn:schemas-microsoft-com:vml" Requires="v">
                <p:oleObj spid="_x0000_s51221" name="Equation" r:id="rId19" imgW="126720" imgH="139680" progId="Equation.3">
                  <p:embed/>
                </p:oleObj>
              </mc:Choice>
              <mc:Fallback>
                <p:oleObj name="Equation" r:id="rId19" imgW="126720" imgH="139680" progId="Equation.3">
                  <p:embed/>
                  <p:pic>
                    <p:nvPicPr>
                      <p:cNvPr id="0" name=""/>
                      <p:cNvPicPr/>
                      <p:nvPr/>
                    </p:nvPicPr>
                    <p:blipFill>
                      <a:blip r:embed="rId14"/>
                      <a:stretch>
                        <a:fillRect/>
                      </a:stretch>
                    </p:blipFill>
                    <p:spPr>
                      <a:xfrm>
                        <a:off x="8412279" y="6142054"/>
                        <a:ext cx="254510" cy="279961"/>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153472032"/>
              </p:ext>
            </p:extLst>
          </p:nvPr>
        </p:nvGraphicFramePr>
        <p:xfrm>
          <a:off x="462586" y="6473108"/>
          <a:ext cx="254000" cy="355600"/>
        </p:xfrm>
        <a:graphic>
          <a:graphicData uri="http://schemas.openxmlformats.org/presentationml/2006/ole">
            <mc:AlternateContent xmlns:mc="http://schemas.openxmlformats.org/markup-compatibility/2006">
              <mc:Choice xmlns:v="urn:schemas-microsoft-com:vml" Requires="v">
                <p:oleObj spid="_x0000_s51222" name="Equation" r:id="rId20" imgW="126720" imgH="177480" progId="Equation.3">
                  <p:embed/>
                </p:oleObj>
              </mc:Choice>
              <mc:Fallback>
                <p:oleObj name="Equation" r:id="rId20" imgW="126720" imgH="177480" progId="Equation.3">
                  <p:embed/>
                  <p:pic>
                    <p:nvPicPr>
                      <p:cNvPr id="0" name=""/>
                      <p:cNvPicPr/>
                      <p:nvPr/>
                    </p:nvPicPr>
                    <p:blipFill>
                      <a:blip r:embed="rId16"/>
                      <a:stretch>
                        <a:fillRect/>
                      </a:stretch>
                    </p:blipFill>
                    <p:spPr>
                      <a:xfrm>
                        <a:off x="462586" y="6473108"/>
                        <a:ext cx="254000" cy="355600"/>
                      </a:xfrm>
                      <a:prstGeom prst="rect">
                        <a:avLst/>
                      </a:prstGeom>
                    </p:spPr>
                  </p:pic>
                </p:oleObj>
              </mc:Fallback>
            </mc:AlternateContent>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val="2701885123"/>
              </p:ext>
            </p:extLst>
          </p:nvPr>
        </p:nvGraphicFramePr>
        <p:xfrm>
          <a:off x="1171450" y="6552439"/>
          <a:ext cx="228600" cy="279400"/>
        </p:xfrm>
        <a:graphic>
          <a:graphicData uri="http://schemas.openxmlformats.org/presentationml/2006/ole">
            <mc:AlternateContent xmlns:mc="http://schemas.openxmlformats.org/markup-compatibility/2006">
              <mc:Choice xmlns:v="urn:schemas-microsoft-com:vml" Requires="v">
                <p:oleObj spid="_x0000_s51223" name="Equation" r:id="rId21" imgW="114120" imgH="139680" progId="Equation.3">
                  <p:embed/>
                </p:oleObj>
              </mc:Choice>
              <mc:Fallback>
                <p:oleObj name="Equation" r:id="rId21" imgW="114120" imgH="139680" progId="Equation.3">
                  <p:embed/>
                  <p:pic>
                    <p:nvPicPr>
                      <p:cNvPr id="0" name=""/>
                      <p:cNvPicPr/>
                      <p:nvPr/>
                    </p:nvPicPr>
                    <p:blipFill>
                      <a:blip r:embed="rId18"/>
                      <a:stretch>
                        <a:fillRect/>
                      </a:stretch>
                    </p:blipFill>
                    <p:spPr>
                      <a:xfrm>
                        <a:off x="1171450" y="6552439"/>
                        <a:ext cx="228600" cy="279400"/>
                      </a:xfrm>
                      <a:prstGeom prst="rect">
                        <a:avLst/>
                      </a:prstGeom>
                    </p:spPr>
                  </p:pic>
                </p:oleObj>
              </mc:Fallback>
            </mc:AlternateContent>
          </a:graphicData>
        </a:graphic>
      </p:graphicFrame>
    </p:spTree>
    <p:extLst>
      <p:ext uri="{BB962C8B-B14F-4D97-AF65-F5344CB8AC3E}">
        <p14:creationId xmlns:p14="http://schemas.microsoft.com/office/powerpoint/2010/main" val="2885820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3"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18805" y="944677"/>
            <a:ext cx="8450980" cy="6001643"/>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784295" y="296677"/>
            <a:ext cx="7920000" cy="648000"/>
          </a:xfrm>
        </p:spPr>
        <p:txBody>
          <a:bodyPr>
            <a:normAutofit/>
          </a:bodyPr>
          <a:lstStyle/>
          <a:p>
            <a:r>
              <a:rPr lang="en-SG" sz="3200" dirty="0" smtClean="0">
                <a:solidFill>
                  <a:schemeClr val="tx1"/>
                </a:solidFill>
                <a:latin typeface="Arial" panose="020B0604020202020204" pitchFamily="34" charset="0"/>
                <a:cs typeface="Arial" panose="020B0604020202020204" pitchFamily="34" charset="0"/>
              </a:rPr>
              <a:t>Volume </a:t>
            </a:r>
            <a:r>
              <a:rPr lang="en-SG" sz="3200" dirty="0">
                <a:solidFill>
                  <a:schemeClr val="tx1"/>
                </a:solidFill>
                <a:latin typeface="Arial" panose="020B0604020202020204" pitchFamily="34" charset="0"/>
                <a:cs typeface="Arial" panose="020B0604020202020204" pitchFamily="34" charset="0"/>
              </a:rPr>
              <a:t>of Parallelepiped</a:t>
            </a:r>
          </a:p>
        </p:txBody>
      </p:sp>
      <p:sp>
        <p:nvSpPr>
          <p:cNvPr id="4" name="Content Placeholder 3"/>
          <p:cNvSpPr>
            <a:spLocks noGrp="1"/>
          </p:cNvSpPr>
          <p:nvPr>
            <p:ph sz="quarter" idx="13"/>
          </p:nvPr>
        </p:nvSpPr>
        <p:spPr>
          <a:xfrm>
            <a:off x="507917" y="879354"/>
            <a:ext cx="8424000" cy="5826501"/>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Find </a:t>
            </a:r>
            <a:r>
              <a:rPr lang="en-US" dirty="0">
                <a:latin typeface="Arial" panose="020B0604020202020204" pitchFamily="34" charset="0"/>
                <a:cs typeface="Arial" panose="020B0604020202020204" pitchFamily="34" charset="0"/>
              </a:rPr>
              <a:t>the volume of the parallelepiped formed by the vectors </a:t>
            </a:r>
            <a:endParaRPr lang="en-US" dirty="0" smtClean="0">
              <a:latin typeface="Arial" panose="020B0604020202020204" pitchFamily="34" charset="0"/>
              <a:cs typeface="Arial" panose="020B0604020202020204" pitchFamily="34" charset="0"/>
            </a:endParaRPr>
          </a:p>
          <a:p>
            <a:pPr marL="0" indent="0" algn="ctr">
              <a:buNone/>
            </a:pPr>
            <a:endParaRPr lang="en-US" dirty="0" smtClean="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and</a:t>
            </a:r>
            <a:endParaRPr lang="en-US" dirty="0">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The </a:t>
            </a:r>
            <a:r>
              <a:rPr lang="en-US" dirty="0">
                <a:solidFill>
                  <a:srgbClr val="0033CC"/>
                </a:solidFill>
                <a:latin typeface="Arial" panose="020B0604020202020204" pitchFamily="34" charset="0"/>
                <a:cs typeface="Arial" panose="020B0604020202020204" pitchFamily="34" charset="0"/>
              </a:rPr>
              <a:t>volume of the parallelepiped </a:t>
            </a:r>
            <a:r>
              <a:rPr lang="en-US" dirty="0" smtClean="0">
                <a:solidFill>
                  <a:srgbClr val="0033CC"/>
                </a:solidFill>
                <a:latin typeface="Arial" panose="020B0604020202020204" pitchFamily="34" charset="0"/>
                <a:cs typeface="Arial" panose="020B0604020202020204" pitchFamily="34" charset="0"/>
              </a:rPr>
              <a:t>is </a:t>
            </a:r>
            <a:endParaRPr lang="en-US" dirty="0">
              <a:solidFill>
                <a:srgbClr val="0033CC"/>
              </a:solidFill>
              <a:latin typeface="Arial" panose="020B0604020202020204" pitchFamily="34" charset="0"/>
              <a:cs typeface="Arial" panose="020B0604020202020204" pitchFamily="34" charset="0"/>
            </a:endParaRPr>
          </a:p>
          <a:p>
            <a:pPr marL="0" indent="0">
              <a:buNone/>
            </a:pPr>
            <a:endParaRPr lang="en-SG" b="1" dirty="0" smtClean="0">
              <a:solidFill>
                <a:srgbClr val="0033CC"/>
              </a:solidFill>
              <a:latin typeface="Arial" panose="020B0604020202020204" pitchFamily="34" charset="0"/>
              <a:cs typeface="Arial" panose="020B0604020202020204" pitchFamily="34" charset="0"/>
            </a:endParaRPr>
          </a:p>
          <a:p>
            <a:pPr marL="0" indent="0">
              <a:buNone/>
            </a:pPr>
            <a:endParaRPr lang="en-SG" b="1" dirty="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Volume </a:t>
            </a:r>
            <a:r>
              <a:rPr lang="en-US" dirty="0">
                <a:solidFill>
                  <a:srgbClr val="0033CC"/>
                </a:solidFill>
                <a:latin typeface="Arial" panose="020B0604020202020204" pitchFamily="34" charset="0"/>
                <a:cs typeface="Arial" panose="020B0604020202020204" pitchFamily="34" charset="0"/>
              </a:rPr>
              <a:t>of parallelepiped </a:t>
            </a:r>
            <a:r>
              <a:rPr lang="en-US" dirty="0" smtClean="0">
                <a:solidFill>
                  <a:srgbClr val="0033CC"/>
                </a:solidFill>
                <a:latin typeface="Arial" panose="020B0604020202020204" pitchFamily="34" charset="0"/>
                <a:cs typeface="Arial" panose="020B0604020202020204" pitchFamily="34" charset="0"/>
              </a:rPr>
              <a:t>					   23 units</a:t>
            </a:r>
            <a:r>
              <a:rPr lang="en-US" baseline="30000" dirty="0" smtClean="0">
                <a:solidFill>
                  <a:srgbClr val="0033CC"/>
                </a:solidFill>
                <a:latin typeface="Arial" panose="020B0604020202020204" pitchFamily="34" charset="0"/>
                <a:cs typeface="Arial" panose="020B0604020202020204" pitchFamily="34" charset="0"/>
              </a:rPr>
              <a:t>3</a:t>
            </a:r>
            <a:endParaRPr lang="en-SG" dirty="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endParaRPr lang="en-US" sz="700" dirty="0">
              <a:solidFill>
                <a:srgbClr val="0033CC"/>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3889" y="6493798"/>
            <a:ext cx="536016" cy="365125"/>
          </a:xfrm>
        </p:spPr>
        <p:txBody>
          <a:bodyPr/>
          <a:lstStyle/>
          <a:p>
            <a:fld id="{6767FADE-2612-3649-B495-F644A23F288B}" type="slidenum">
              <a:rPr lang="en-US" smtClean="0"/>
              <a:pPr/>
              <a:t>27</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26385277"/>
              </p:ext>
            </p:extLst>
          </p:nvPr>
        </p:nvGraphicFramePr>
        <p:xfrm>
          <a:off x="2398229" y="1810788"/>
          <a:ext cx="834390" cy="1038352"/>
        </p:xfrm>
        <a:graphic>
          <a:graphicData uri="http://schemas.openxmlformats.org/presentationml/2006/ole">
            <mc:AlternateContent xmlns:mc="http://schemas.openxmlformats.org/markup-compatibility/2006">
              <mc:Choice xmlns:v="urn:schemas-microsoft-com:vml" Requires="v">
                <p:oleObj spid="_x0000_s52233" name="Equation" r:id="rId3" imgW="571320" imgH="711000" progId="Equation.3">
                  <p:embed/>
                </p:oleObj>
              </mc:Choice>
              <mc:Fallback>
                <p:oleObj name="Equation" r:id="rId3" imgW="571320" imgH="711000" progId="Equation.3">
                  <p:embed/>
                  <p:pic>
                    <p:nvPicPr>
                      <p:cNvPr id="0" name=""/>
                      <p:cNvPicPr/>
                      <p:nvPr/>
                    </p:nvPicPr>
                    <p:blipFill>
                      <a:blip r:embed="rId4"/>
                      <a:stretch>
                        <a:fillRect/>
                      </a:stretch>
                    </p:blipFill>
                    <p:spPr>
                      <a:xfrm>
                        <a:off x="2398229" y="1810788"/>
                        <a:ext cx="834390" cy="103835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83818583"/>
              </p:ext>
            </p:extLst>
          </p:nvPr>
        </p:nvGraphicFramePr>
        <p:xfrm>
          <a:off x="3524942" y="1811051"/>
          <a:ext cx="892175" cy="1038225"/>
        </p:xfrm>
        <a:graphic>
          <a:graphicData uri="http://schemas.openxmlformats.org/presentationml/2006/ole">
            <mc:AlternateContent xmlns:mc="http://schemas.openxmlformats.org/markup-compatibility/2006">
              <mc:Choice xmlns:v="urn:schemas-microsoft-com:vml" Requires="v">
                <p:oleObj spid="_x0000_s52234" name="Equation" r:id="rId5" imgW="609480" imgH="711000" progId="Equation.3">
                  <p:embed/>
                </p:oleObj>
              </mc:Choice>
              <mc:Fallback>
                <p:oleObj name="Equation" r:id="rId5" imgW="609480" imgH="711000" progId="Equation.3">
                  <p:embed/>
                  <p:pic>
                    <p:nvPicPr>
                      <p:cNvPr id="0" name=""/>
                      <p:cNvPicPr/>
                      <p:nvPr/>
                    </p:nvPicPr>
                    <p:blipFill>
                      <a:blip r:embed="rId6"/>
                      <a:stretch>
                        <a:fillRect/>
                      </a:stretch>
                    </p:blipFill>
                    <p:spPr>
                      <a:xfrm>
                        <a:off x="3524942" y="1811051"/>
                        <a:ext cx="892175" cy="1038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97591368"/>
              </p:ext>
            </p:extLst>
          </p:nvPr>
        </p:nvGraphicFramePr>
        <p:xfrm>
          <a:off x="4948246" y="1797099"/>
          <a:ext cx="871537" cy="1038225"/>
        </p:xfrm>
        <a:graphic>
          <a:graphicData uri="http://schemas.openxmlformats.org/presentationml/2006/ole">
            <mc:AlternateContent xmlns:mc="http://schemas.openxmlformats.org/markup-compatibility/2006">
              <mc:Choice xmlns:v="urn:schemas-microsoft-com:vml" Requires="v">
                <p:oleObj spid="_x0000_s52235" name="Equation" r:id="rId7" imgW="596880" imgH="711000" progId="Equation.3">
                  <p:embed/>
                </p:oleObj>
              </mc:Choice>
              <mc:Fallback>
                <p:oleObj name="Equation" r:id="rId7" imgW="596880" imgH="711000" progId="Equation.3">
                  <p:embed/>
                  <p:pic>
                    <p:nvPicPr>
                      <p:cNvPr id="0" name=""/>
                      <p:cNvPicPr/>
                      <p:nvPr/>
                    </p:nvPicPr>
                    <p:blipFill>
                      <a:blip r:embed="rId8"/>
                      <a:stretch>
                        <a:fillRect/>
                      </a:stretch>
                    </p:blipFill>
                    <p:spPr>
                      <a:xfrm>
                        <a:off x="4948246" y="1797099"/>
                        <a:ext cx="871537" cy="10382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35378752"/>
              </p:ext>
            </p:extLst>
          </p:nvPr>
        </p:nvGraphicFramePr>
        <p:xfrm>
          <a:off x="520217" y="3743269"/>
          <a:ext cx="3756025" cy="1038225"/>
        </p:xfrm>
        <a:graphic>
          <a:graphicData uri="http://schemas.openxmlformats.org/presentationml/2006/ole">
            <mc:AlternateContent xmlns:mc="http://schemas.openxmlformats.org/markup-compatibility/2006">
              <mc:Choice xmlns:v="urn:schemas-microsoft-com:vml" Requires="v">
                <p:oleObj spid="_x0000_s52236" name="Equation" r:id="rId9" imgW="2565360" imgH="711000" progId="Equation.3">
                  <p:embed/>
                </p:oleObj>
              </mc:Choice>
              <mc:Fallback>
                <p:oleObj name="Equation" r:id="rId9" imgW="2565360" imgH="711000" progId="Equation.3">
                  <p:embed/>
                  <p:pic>
                    <p:nvPicPr>
                      <p:cNvPr id="0" name=""/>
                      <p:cNvPicPr/>
                      <p:nvPr/>
                    </p:nvPicPr>
                    <p:blipFill>
                      <a:blip r:embed="rId10"/>
                      <a:stretch>
                        <a:fillRect/>
                      </a:stretch>
                    </p:blipFill>
                    <p:spPr>
                      <a:xfrm>
                        <a:off x="520217" y="3743269"/>
                        <a:ext cx="3756025" cy="10382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059673190"/>
              </p:ext>
            </p:extLst>
          </p:nvPr>
        </p:nvGraphicFramePr>
        <p:xfrm>
          <a:off x="3430141" y="6013453"/>
          <a:ext cx="2389642" cy="467949"/>
        </p:xfrm>
        <a:graphic>
          <a:graphicData uri="http://schemas.openxmlformats.org/presentationml/2006/ole">
            <mc:AlternateContent xmlns:mc="http://schemas.openxmlformats.org/markup-compatibility/2006">
              <mc:Choice xmlns:v="urn:schemas-microsoft-com:vml" Requires="v">
                <p:oleObj spid="_x0000_s52237" name="Equation" r:id="rId11" imgW="1295280" imgH="253800" progId="Equation.3">
                  <p:embed/>
                </p:oleObj>
              </mc:Choice>
              <mc:Fallback>
                <p:oleObj name="Equation" r:id="rId11" imgW="1295280" imgH="253800" progId="Equation.3">
                  <p:embed/>
                  <p:pic>
                    <p:nvPicPr>
                      <p:cNvPr id="0" name=""/>
                      <p:cNvPicPr/>
                      <p:nvPr/>
                    </p:nvPicPr>
                    <p:blipFill>
                      <a:blip r:embed="rId12"/>
                      <a:stretch>
                        <a:fillRect/>
                      </a:stretch>
                    </p:blipFill>
                    <p:spPr>
                      <a:xfrm>
                        <a:off x="3430141" y="6013453"/>
                        <a:ext cx="2389642" cy="46794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36300259"/>
              </p:ext>
            </p:extLst>
          </p:nvPr>
        </p:nvGraphicFramePr>
        <p:xfrm>
          <a:off x="507917" y="5010546"/>
          <a:ext cx="4146550" cy="1038225"/>
        </p:xfrm>
        <a:graphic>
          <a:graphicData uri="http://schemas.openxmlformats.org/presentationml/2006/ole">
            <mc:AlternateContent xmlns:mc="http://schemas.openxmlformats.org/markup-compatibility/2006">
              <mc:Choice xmlns:v="urn:schemas-microsoft-com:vml" Requires="v">
                <p:oleObj spid="_x0000_s52238" name="Equation" r:id="rId13" imgW="2831760" imgH="711000" progId="Equation.3">
                  <p:embed/>
                </p:oleObj>
              </mc:Choice>
              <mc:Fallback>
                <p:oleObj name="Equation" r:id="rId13" imgW="2831760" imgH="711000" progId="Equation.3">
                  <p:embed/>
                  <p:pic>
                    <p:nvPicPr>
                      <p:cNvPr id="0" name=""/>
                      <p:cNvPicPr/>
                      <p:nvPr/>
                    </p:nvPicPr>
                    <p:blipFill>
                      <a:blip r:embed="rId14"/>
                      <a:stretch>
                        <a:fillRect/>
                      </a:stretch>
                    </p:blipFill>
                    <p:spPr>
                      <a:xfrm>
                        <a:off x="507917" y="5010546"/>
                        <a:ext cx="4146550" cy="10382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555114123"/>
              </p:ext>
            </p:extLst>
          </p:nvPr>
        </p:nvGraphicFramePr>
        <p:xfrm>
          <a:off x="4560896" y="3288517"/>
          <a:ext cx="1073421" cy="447151"/>
        </p:xfrm>
        <a:graphic>
          <a:graphicData uri="http://schemas.openxmlformats.org/presentationml/2006/ole">
            <mc:AlternateContent xmlns:mc="http://schemas.openxmlformats.org/markup-compatibility/2006">
              <mc:Choice xmlns:v="urn:schemas-microsoft-com:vml" Requires="v">
                <p:oleObj spid="_x0000_s52239" name="Equation" r:id="rId15" imgW="609480" imgH="253800" progId="Equation.3">
                  <p:embed/>
                </p:oleObj>
              </mc:Choice>
              <mc:Fallback>
                <p:oleObj name="Equation" r:id="rId15" imgW="609480" imgH="253800" progId="Equation.3">
                  <p:embed/>
                  <p:pic>
                    <p:nvPicPr>
                      <p:cNvPr id="0" name=""/>
                      <p:cNvPicPr/>
                      <p:nvPr/>
                    </p:nvPicPr>
                    <p:blipFill>
                      <a:blip r:embed="rId16"/>
                      <a:stretch>
                        <a:fillRect/>
                      </a:stretch>
                    </p:blipFill>
                    <p:spPr>
                      <a:xfrm>
                        <a:off x="4560896" y="3288517"/>
                        <a:ext cx="1073421" cy="447151"/>
                      </a:xfrm>
                      <a:prstGeom prst="rect">
                        <a:avLst/>
                      </a:prstGeom>
                    </p:spPr>
                  </p:pic>
                </p:oleObj>
              </mc:Fallback>
            </mc:AlternateContent>
          </a:graphicData>
        </a:graphic>
      </p:graphicFrame>
    </p:spTree>
    <p:extLst>
      <p:ext uri="{BB962C8B-B14F-4D97-AF65-F5344CB8AC3E}">
        <p14:creationId xmlns:p14="http://schemas.microsoft.com/office/powerpoint/2010/main" val="1121695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124" y="276429"/>
            <a:ext cx="7920000" cy="648000"/>
          </a:xfrm>
        </p:spPr>
        <p:txBody>
          <a:bodyPr>
            <a:normAutofit/>
          </a:bodyPr>
          <a:lstStyle/>
          <a:p>
            <a:r>
              <a:rPr lang="en-SG" sz="3200" dirty="0" err="1" smtClean="0">
                <a:solidFill>
                  <a:schemeClr val="tx1"/>
                </a:solidFill>
                <a:latin typeface="Arial" panose="020B0604020202020204" pitchFamily="34" charset="0"/>
                <a:cs typeface="Arial" panose="020B0604020202020204" pitchFamily="34" charset="0"/>
              </a:rPr>
              <a:t>Coplanarity</a:t>
            </a:r>
            <a:r>
              <a:rPr lang="en-SG" sz="3200" dirty="0" smtClean="0">
                <a:solidFill>
                  <a:schemeClr val="tx1"/>
                </a:solidFill>
                <a:latin typeface="Arial" panose="020B0604020202020204" pitchFamily="34" charset="0"/>
                <a:cs typeface="Arial" panose="020B0604020202020204" pitchFamily="34" charset="0"/>
              </a:rPr>
              <a:t> (CL)</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75152" y="906248"/>
            <a:ext cx="8424000" cy="5979569"/>
          </a:xfrm>
        </p:spPr>
        <p:txBody>
          <a:bodyPr/>
          <a:lstStyle/>
          <a:p>
            <a:r>
              <a:rPr lang="en-US" dirty="0" smtClean="0">
                <a:latin typeface="Arial" panose="020B0604020202020204" pitchFamily="34" charset="0"/>
                <a:cs typeface="Arial" panose="020B0604020202020204" pitchFamily="34" charset="0"/>
              </a:rPr>
              <a:t>One of the most important aspects of cross products is that if the volume </a:t>
            </a:r>
            <a:r>
              <a:rPr lang="en-US" dirty="0">
                <a:latin typeface="Arial" panose="020B0604020202020204" pitchFamily="34" charset="0"/>
                <a:cs typeface="Arial" panose="020B0604020202020204" pitchFamily="34" charset="0"/>
              </a:rPr>
              <a:t>of </a:t>
            </a:r>
            <a:r>
              <a:rPr lang="en-US" dirty="0" smtClean="0">
                <a:latin typeface="Arial" panose="020B0604020202020204" pitchFamily="34" charset="0"/>
                <a:cs typeface="Arial" panose="020B0604020202020204" pitchFamily="34" charset="0"/>
              </a:rPr>
              <a:t>the parallelepiped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then </a:t>
            </a:r>
            <a:r>
              <a:rPr lang="en-US" dirty="0">
                <a:latin typeface="Arial" panose="020B0604020202020204" pitchFamily="34" charset="0"/>
                <a:cs typeface="Arial" panose="020B0604020202020204" pitchFamily="34" charset="0"/>
              </a:rPr>
              <a:t>the three </a:t>
            </a:r>
            <a:r>
              <a:rPr lang="en-US" dirty="0" smtClean="0">
                <a:latin typeface="Arial" panose="020B0604020202020204" pitchFamily="34" charset="0"/>
                <a:cs typeface="Arial" panose="020B0604020202020204" pitchFamily="34" charset="0"/>
              </a:rPr>
              <a:t>vectors </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	and    are </a:t>
            </a:r>
            <a:r>
              <a:rPr lang="en-US" b="1" u="sng" dirty="0" smtClean="0">
                <a:latin typeface="Arial" panose="020B0604020202020204" pitchFamily="34" charset="0"/>
                <a:cs typeface="Arial" panose="020B0604020202020204" pitchFamily="34" charset="0"/>
              </a:rPr>
              <a:t>coplanar</a:t>
            </a:r>
            <a:r>
              <a:rPr lang="en-US" dirty="0" smtClean="0">
                <a:latin typeface="Arial" panose="020B0604020202020204" pitchFamily="34" charset="0"/>
                <a:cs typeface="Arial" panose="020B0604020202020204" pitchFamily="34" charset="0"/>
              </a:rPr>
              <a:t>, lying on </a:t>
            </a:r>
            <a:r>
              <a:rPr lang="en-US" dirty="0">
                <a:latin typeface="Arial" panose="020B0604020202020204" pitchFamily="34" charset="0"/>
                <a:cs typeface="Arial" panose="020B0604020202020204" pitchFamily="34" charset="0"/>
              </a:rPr>
              <a:t>the same </a:t>
            </a:r>
            <a:r>
              <a:rPr lang="en-US" dirty="0" smtClean="0">
                <a:latin typeface="Arial" panose="020B0604020202020204" pitchFamily="34" charset="0"/>
                <a:cs typeface="Arial" panose="020B0604020202020204" pitchFamily="34" charset="0"/>
              </a:rPr>
              <a:t>plane.</a:t>
            </a:r>
          </a:p>
          <a:p>
            <a:pPr marL="0" indent="0" algn="ctr">
              <a:buNone/>
            </a:pPr>
            <a:endParaRPr lang="en-US"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8591124" y="6386222"/>
            <a:ext cx="536016" cy="365125"/>
          </a:xfrm>
        </p:spPr>
        <p:txBody>
          <a:bodyPr/>
          <a:lstStyle/>
          <a:p>
            <a:fld id="{6767FADE-2612-3649-B495-F644A23F288B}" type="slidenum">
              <a:rPr lang="en-US" smtClean="0"/>
              <a:pPr/>
              <a:t>28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638934323"/>
              </p:ext>
            </p:extLst>
          </p:nvPr>
        </p:nvGraphicFramePr>
        <p:xfrm>
          <a:off x="4228352" y="1312004"/>
          <a:ext cx="1816100" cy="484293"/>
        </p:xfrm>
        <a:graphic>
          <a:graphicData uri="http://schemas.openxmlformats.org/presentationml/2006/ole">
            <mc:AlternateContent xmlns:mc="http://schemas.openxmlformats.org/markup-compatibility/2006">
              <mc:Choice xmlns:v="urn:schemas-microsoft-com:vml" Requires="v">
                <p:oleObj spid="_x0000_s53254" name="Equation" r:id="rId3" imgW="952200" imgH="253800" progId="Equation.3">
                  <p:embed/>
                </p:oleObj>
              </mc:Choice>
              <mc:Fallback>
                <p:oleObj name="Equation" r:id="rId3" imgW="952200" imgH="253800" progId="Equation.3">
                  <p:embed/>
                  <p:pic>
                    <p:nvPicPr>
                      <p:cNvPr id="0" name=""/>
                      <p:cNvPicPr/>
                      <p:nvPr/>
                    </p:nvPicPr>
                    <p:blipFill>
                      <a:blip r:embed="rId4"/>
                      <a:stretch>
                        <a:fillRect/>
                      </a:stretch>
                    </p:blipFill>
                    <p:spPr>
                      <a:xfrm>
                        <a:off x="4228352" y="1312004"/>
                        <a:ext cx="1816100" cy="48429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825427882"/>
              </p:ext>
            </p:extLst>
          </p:nvPr>
        </p:nvGraphicFramePr>
        <p:xfrm>
          <a:off x="989484" y="1839159"/>
          <a:ext cx="241300" cy="265112"/>
        </p:xfrm>
        <a:graphic>
          <a:graphicData uri="http://schemas.openxmlformats.org/presentationml/2006/ole">
            <mc:AlternateContent xmlns:mc="http://schemas.openxmlformats.org/markup-compatibility/2006">
              <mc:Choice xmlns:v="urn:schemas-microsoft-com:vml" Requires="v">
                <p:oleObj spid="_x0000_s53255" name="Equation" r:id="rId5" imgW="126720" imgH="139680" progId="Equation.3">
                  <p:embed/>
                </p:oleObj>
              </mc:Choice>
              <mc:Fallback>
                <p:oleObj name="Equation" r:id="rId5" imgW="126720" imgH="139680" progId="Equation.3">
                  <p:embed/>
                  <p:pic>
                    <p:nvPicPr>
                      <p:cNvPr id="0" name=""/>
                      <p:cNvPicPr/>
                      <p:nvPr/>
                    </p:nvPicPr>
                    <p:blipFill>
                      <a:blip r:embed="rId6"/>
                      <a:stretch>
                        <a:fillRect/>
                      </a:stretch>
                    </p:blipFill>
                    <p:spPr>
                      <a:xfrm>
                        <a:off x="989484" y="1839159"/>
                        <a:ext cx="241300" cy="26511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63059202"/>
              </p:ext>
            </p:extLst>
          </p:nvPr>
        </p:nvGraphicFramePr>
        <p:xfrm>
          <a:off x="1292704" y="1767721"/>
          <a:ext cx="241300" cy="338138"/>
        </p:xfrm>
        <a:graphic>
          <a:graphicData uri="http://schemas.openxmlformats.org/presentationml/2006/ole">
            <mc:AlternateContent xmlns:mc="http://schemas.openxmlformats.org/markup-compatibility/2006">
              <mc:Choice xmlns:v="urn:schemas-microsoft-com:vml" Requires="v">
                <p:oleObj spid="_x0000_s53256" name="Equation" r:id="rId7" imgW="126720" imgH="177480" progId="Equation.3">
                  <p:embed/>
                </p:oleObj>
              </mc:Choice>
              <mc:Fallback>
                <p:oleObj name="Equation" r:id="rId7" imgW="126720" imgH="177480" progId="Equation.3">
                  <p:embed/>
                  <p:pic>
                    <p:nvPicPr>
                      <p:cNvPr id="0" name=""/>
                      <p:cNvPicPr/>
                      <p:nvPr/>
                    </p:nvPicPr>
                    <p:blipFill>
                      <a:blip r:embed="rId8"/>
                      <a:stretch>
                        <a:fillRect/>
                      </a:stretch>
                    </p:blipFill>
                    <p:spPr>
                      <a:xfrm>
                        <a:off x="1292704" y="1767721"/>
                        <a:ext cx="241300" cy="3381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58467441"/>
              </p:ext>
            </p:extLst>
          </p:nvPr>
        </p:nvGraphicFramePr>
        <p:xfrm>
          <a:off x="2034069" y="1839159"/>
          <a:ext cx="217487" cy="265112"/>
        </p:xfrm>
        <a:graphic>
          <a:graphicData uri="http://schemas.openxmlformats.org/presentationml/2006/ole">
            <mc:AlternateContent xmlns:mc="http://schemas.openxmlformats.org/markup-compatibility/2006">
              <mc:Choice xmlns:v="urn:schemas-microsoft-com:vml" Requires="v">
                <p:oleObj spid="_x0000_s53257" name="Equation" r:id="rId9" imgW="114120" imgH="139680" progId="Equation.3">
                  <p:embed/>
                </p:oleObj>
              </mc:Choice>
              <mc:Fallback>
                <p:oleObj name="Equation" r:id="rId9" imgW="114120" imgH="139680" progId="Equation.3">
                  <p:embed/>
                  <p:pic>
                    <p:nvPicPr>
                      <p:cNvPr id="0" name=""/>
                      <p:cNvPicPr/>
                      <p:nvPr/>
                    </p:nvPicPr>
                    <p:blipFill>
                      <a:blip r:embed="rId10"/>
                      <a:stretch>
                        <a:fillRect/>
                      </a:stretch>
                    </p:blipFill>
                    <p:spPr>
                      <a:xfrm>
                        <a:off x="2034069" y="1839159"/>
                        <a:ext cx="217487" cy="265112"/>
                      </a:xfrm>
                      <a:prstGeom prst="rect">
                        <a:avLst/>
                      </a:prstGeom>
                    </p:spPr>
                  </p:pic>
                </p:oleObj>
              </mc:Fallback>
            </mc:AlternateContent>
          </a:graphicData>
        </a:graphic>
      </p:graphicFrame>
    </p:spTree>
    <p:extLst>
      <p:ext uri="{BB962C8B-B14F-4D97-AF65-F5344CB8AC3E}">
        <p14:creationId xmlns:p14="http://schemas.microsoft.com/office/powerpoint/2010/main" val="169476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8805" y="959276"/>
            <a:ext cx="8450980" cy="6001643"/>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07917" y="217345"/>
            <a:ext cx="7920000" cy="648000"/>
          </a:xfrm>
        </p:spPr>
        <p:txBody>
          <a:bodyPr>
            <a:normAutofit/>
          </a:bodyPr>
          <a:lstStyle/>
          <a:p>
            <a:r>
              <a:rPr lang="en-SG" sz="3200" dirty="0" err="1" smtClean="0">
                <a:solidFill>
                  <a:schemeClr val="tx1"/>
                </a:solidFill>
                <a:latin typeface="Arial" panose="020B0604020202020204" pitchFamily="34" charset="0"/>
                <a:cs typeface="Arial" panose="020B0604020202020204" pitchFamily="34" charset="0"/>
              </a:rPr>
              <a:t>Coplanarity</a:t>
            </a:r>
            <a:r>
              <a:rPr lang="en-SG" sz="3200" dirty="0" smtClean="0">
                <a:solidFill>
                  <a:schemeClr val="tx1"/>
                </a:solidFill>
                <a:latin typeface="Arial" panose="020B0604020202020204" pitchFamily="34" charset="0"/>
                <a:cs typeface="Arial" panose="020B0604020202020204" pitchFamily="34" charset="0"/>
              </a:rPr>
              <a:t> (CL)</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07917" y="893954"/>
            <a:ext cx="8424000" cy="5299036"/>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Use </a:t>
            </a:r>
            <a:r>
              <a:rPr lang="en-US" dirty="0">
                <a:latin typeface="Arial" panose="020B0604020202020204" pitchFamily="34" charset="0"/>
                <a:cs typeface="Arial" panose="020B0604020202020204" pitchFamily="34" charset="0"/>
              </a:rPr>
              <a:t>the scalar triple product to show that the four points </a:t>
            </a:r>
            <a:r>
              <a:rPr lang="en-US" i="1" dirty="0">
                <a:latin typeface="Times New Roman" panose="02020603050405020304" pitchFamily="18" charset="0"/>
                <a:cs typeface="Times New Roman" panose="02020603050405020304" pitchFamily="18" charset="0"/>
              </a:rPr>
              <a:t>A</a:t>
            </a:r>
            <a:r>
              <a:rPr lang="en-US" dirty="0">
                <a:latin typeface="Arial" panose="020B0604020202020204" pitchFamily="34" charset="0"/>
                <a:cs typeface="Arial" panose="020B0604020202020204" pitchFamily="34" charset="0"/>
              </a:rPr>
              <a:t>, </a:t>
            </a:r>
            <a:r>
              <a:rPr lang="en-US" i="1" dirty="0">
                <a:latin typeface="Times New Roman" panose="02020603050405020304" pitchFamily="18" charset="0"/>
                <a:cs typeface="Times New Roman" panose="02020603050405020304" pitchFamily="18" charset="0"/>
              </a:rPr>
              <a:t>B</a:t>
            </a:r>
            <a:r>
              <a:rPr lang="en-US" dirty="0">
                <a:latin typeface="Arial" panose="020B0604020202020204" pitchFamily="34" charset="0"/>
                <a:cs typeface="Arial" panose="020B0604020202020204" pitchFamily="34" charset="0"/>
              </a:rPr>
              <a:t>, </a:t>
            </a:r>
            <a:r>
              <a:rPr lang="en-US" i="1" dirty="0">
                <a:latin typeface="Times New Roman" panose="02020603050405020304" pitchFamily="18" charset="0"/>
                <a:cs typeface="Times New Roman" panose="02020603050405020304" pitchFamily="18" charset="0"/>
              </a:rPr>
              <a:t>C</a:t>
            </a:r>
            <a:r>
              <a:rPr lang="en-US" dirty="0">
                <a:latin typeface="Arial" panose="020B0604020202020204" pitchFamily="34" charset="0"/>
                <a:cs typeface="Arial" panose="020B0604020202020204" pitchFamily="34" charset="0"/>
              </a:rPr>
              <a:t> and </a:t>
            </a:r>
            <a:r>
              <a:rPr lang="en-US" i="1" dirty="0">
                <a:latin typeface="Times New Roman" panose="02020603050405020304" pitchFamily="18" charset="0"/>
                <a:cs typeface="Times New Roman" panose="02020603050405020304" pitchFamily="18" charset="0"/>
              </a:rPr>
              <a:t>D</a:t>
            </a:r>
            <a:r>
              <a:rPr lang="en-US" dirty="0">
                <a:latin typeface="Arial" panose="020B0604020202020204" pitchFamily="34" charset="0"/>
                <a:cs typeface="Arial" panose="020B0604020202020204" pitchFamily="34" charset="0"/>
              </a:rPr>
              <a:t> are coplanar: </a:t>
            </a:r>
            <a:r>
              <a:rPr lang="en-US" i="1" dirty="0" smtClean="0">
                <a:latin typeface="Times New Roman" panose="02020603050405020304" pitchFamily="18" charset="0"/>
                <a:cs typeface="Times New Roman" panose="02020603050405020304" pitchFamily="18" charset="0"/>
              </a:rPr>
              <a:t>A </a:t>
            </a:r>
            <a:r>
              <a:rPr lang="en-US" dirty="0" smtClean="0">
                <a:latin typeface="Arial" panose="020B0604020202020204" pitchFamily="34" charset="0"/>
                <a:cs typeface="Arial" panose="020B0604020202020204" pitchFamily="34" charset="0"/>
              </a:rPr>
              <a:t>(4</a:t>
            </a:r>
            <a:r>
              <a:rPr lang="en-US" dirty="0">
                <a:latin typeface="Arial" panose="020B0604020202020204" pitchFamily="34" charset="0"/>
                <a:cs typeface="Arial" panose="020B0604020202020204" pitchFamily="34" charset="0"/>
              </a:rPr>
              <a:t>,-3,-2), </a:t>
            </a:r>
            <a:r>
              <a:rPr lang="en-US" i="1" dirty="0" smtClean="0">
                <a:latin typeface="Times New Roman" panose="02020603050405020304" pitchFamily="18" charset="0"/>
                <a:cs typeface="Times New Roman" panose="02020603050405020304" pitchFamily="18" charset="0"/>
              </a:rPr>
              <a:t>B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11,-8,-5), </a:t>
            </a:r>
            <a:r>
              <a:rPr lang="en-US" i="1" dirty="0" smtClean="0">
                <a:latin typeface="Times New Roman" panose="02020603050405020304" pitchFamily="18" charset="0"/>
                <a:cs typeface="Times New Roman" panose="02020603050405020304" pitchFamily="18" charset="0"/>
              </a:rPr>
              <a:t>C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3,2,1) and </a:t>
            </a:r>
            <a:r>
              <a:rPr lang="en-US" i="1" dirty="0" smtClean="0">
                <a:latin typeface="Times New Roman" panose="02020603050405020304" pitchFamily="18" charset="0"/>
                <a:cs typeface="Times New Roman" panose="02020603050405020304" pitchFamily="18" charset="0"/>
              </a:rPr>
              <a:t>D</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1,3,2). </a:t>
            </a:r>
          </a:p>
          <a:p>
            <a:pPr marL="0" indent="0">
              <a:buNone/>
            </a:pPr>
            <a:endParaRPr lang="en-US" sz="700" dirty="0">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Form 3 vectors:</a:t>
            </a:r>
          </a:p>
          <a:p>
            <a:pPr marL="400050" lvl="1" indent="0">
              <a:buNone/>
            </a:pPr>
            <a:endParaRPr lang="en-US" dirty="0">
              <a:solidFill>
                <a:srgbClr val="0033CC"/>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3889" y="6547586"/>
            <a:ext cx="536016" cy="365125"/>
          </a:xfrm>
        </p:spPr>
        <p:txBody>
          <a:bodyPr/>
          <a:lstStyle/>
          <a:p>
            <a:fld id="{6767FADE-2612-3649-B495-F644A23F288B}" type="slidenum">
              <a:rPr lang="en-US" smtClean="0"/>
              <a:pPr/>
              <a:t>29</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055801154"/>
              </p:ext>
            </p:extLst>
          </p:nvPr>
        </p:nvGraphicFramePr>
        <p:xfrm>
          <a:off x="2377718" y="2718276"/>
          <a:ext cx="2825525" cy="1198708"/>
        </p:xfrm>
        <a:graphic>
          <a:graphicData uri="http://schemas.openxmlformats.org/presentationml/2006/ole">
            <mc:AlternateContent xmlns:mc="http://schemas.openxmlformats.org/markup-compatibility/2006">
              <mc:Choice xmlns:v="urn:schemas-microsoft-com:vml" Requires="v">
                <p:oleObj spid="_x0000_s54277" name="Equation" r:id="rId3" imgW="1676160" imgH="711000" progId="Equation.3">
                  <p:embed/>
                </p:oleObj>
              </mc:Choice>
              <mc:Fallback>
                <p:oleObj name="Equation" r:id="rId3" imgW="1676160" imgH="711000" progId="Equation.3">
                  <p:embed/>
                  <p:pic>
                    <p:nvPicPr>
                      <p:cNvPr id="0" name=""/>
                      <p:cNvPicPr/>
                      <p:nvPr/>
                    </p:nvPicPr>
                    <p:blipFill>
                      <a:blip r:embed="rId4"/>
                      <a:stretch>
                        <a:fillRect/>
                      </a:stretch>
                    </p:blipFill>
                    <p:spPr>
                      <a:xfrm>
                        <a:off x="2377718" y="2718276"/>
                        <a:ext cx="2825525" cy="119870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97153377"/>
              </p:ext>
            </p:extLst>
          </p:nvPr>
        </p:nvGraphicFramePr>
        <p:xfrm>
          <a:off x="2377718" y="4037034"/>
          <a:ext cx="2825525" cy="1189326"/>
        </p:xfrm>
        <a:graphic>
          <a:graphicData uri="http://schemas.openxmlformats.org/presentationml/2006/ole">
            <mc:AlternateContent xmlns:mc="http://schemas.openxmlformats.org/markup-compatibility/2006">
              <mc:Choice xmlns:v="urn:schemas-microsoft-com:vml" Requires="v">
                <p:oleObj spid="_x0000_s54278" name="Equation" r:id="rId5" imgW="1688760" imgH="711000" progId="Equation.3">
                  <p:embed/>
                </p:oleObj>
              </mc:Choice>
              <mc:Fallback>
                <p:oleObj name="Equation" r:id="rId5" imgW="1688760" imgH="711000" progId="Equation.3">
                  <p:embed/>
                  <p:pic>
                    <p:nvPicPr>
                      <p:cNvPr id="0" name=""/>
                      <p:cNvPicPr/>
                      <p:nvPr/>
                    </p:nvPicPr>
                    <p:blipFill>
                      <a:blip r:embed="rId6"/>
                      <a:stretch>
                        <a:fillRect/>
                      </a:stretch>
                    </p:blipFill>
                    <p:spPr>
                      <a:xfrm>
                        <a:off x="2377718" y="4037034"/>
                        <a:ext cx="2825525" cy="118932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0212348"/>
              </p:ext>
            </p:extLst>
          </p:nvPr>
        </p:nvGraphicFramePr>
        <p:xfrm>
          <a:off x="2377718" y="5369516"/>
          <a:ext cx="2825525" cy="1275995"/>
        </p:xfrm>
        <a:graphic>
          <a:graphicData uri="http://schemas.openxmlformats.org/presentationml/2006/ole">
            <mc:AlternateContent xmlns:mc="http://schemas.openxmlformats.org/markup-compatibility/2006">
              <mc:Choice xmlns:v="urn:schemas-microsoft-com:vml" Requires="v">
                <p:oleObj spid="_x0000_s54279" name="Equation" r:id="rId7" imgW="1574640" imgH="711000" progId="Equation.3">
                  <p:embed/>
                </p:oleObj>
              </mc:Choice>
              <mc:Fallback>
                <p:oleObj name="Equation" r:id="rId7" imgW="1574640" imgH="711000" progId="Equation.3">
                  <p:embed/>
                  <p:pic>
                    <p:nvPicPr>
                      <p:cNvPr id="0" name=""/>
                      <p:cNvPicPr/>
                      <p:nvPr/>
                    </p:nvPicPr>
                    <p:blipFill>
                      <a:blip r:embed="rId8"/>
                      <a:stretch>
                        <a:fillRect/>
                      </a:stretch>
                    </p:blipFill>
                    <p:spPr>
                      <a:xfrm>
                        <a:off x="2377718" y="5369516"/>
                        <a:ext cx="2825525" cy="1275995"/>
                      </a:xfrm>
                      <a:prstGeom prst="rect">
                        <a:avLst/>
                      </a:prstGeom>
                    </p:spPr>
                  </p:pic>
                </p:oleObj>
              </mc:Fallback>
            </mc:AlternateContent>
          </a:graphicData>
        </a:graphic>
      </p:graphicFrame>
    </p:spTree>
    <p:extLst>
      <p:ext uri="{BB962C8B-B14F-4D97-AF65-F5344CB8AC3E}">
        <p14:creationId xmlns:p14="http://schemas.microsoft.com/office/powerpoint/2010/main" val="44770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11" y="284580"/>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Scenario Definition Template</a:t>
            </a:r>
            <a:endParaRPr lang="en-SG" sz="3200"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sz="quarter" idx="13"/>
          </p:nvPr>
        </p:nvSpPr>
        <p:spPr>
          <a:xfrm>
            <a:off x="534811" y="981882"/>
            <a:ext cx="8424000" cy="5979569"/>
          </a:xfrm>
        </p:spPr>
        <p:txBody>
          <a:bodyPr/>
          <a:lstStyle/>
          <a:p>
            <a:r>
              <a:rPr lang="en-US" dirty="0" smtClean="0">
                <a:latin typeface="Arial" panose="020B0604020202020204" pitchFamily="34" charset="0"/>
                <a:cs typeface="Arial" panose="020B0604020202020204" pitchFamily="34" charset="0"/>
              </a:rPr>
              <a:t>What do we know?</a:t>
            </a:r>
          </a:p>
          <a:p>
            <a:pPr lvl="1"/>
            <a:r>
              <a:rPr lang="en-US" sz="1800" dirty="0">
                <a:latin typeface="Arial" panose="020B0604020202020204" pitchFamily="34" charset="0"/>
                <a:cs typeface="Arial" panose="020B0604020202020204" pitchFamily="34" charset="0"/>
              </a:rPr>
              <a:t>The definitions of torque, force and displacement.</a:t>
            </a:r>
          </a:p>
          <a:p>
            <a:pPr lvl="1"/>
            <a:r>
              <a:rPr lang="en-US" sz="1800" dirty="0">
                <a:latin typeface="Arial" panose="020B0604020202020204" pitchFamily="34" charset="0"/>
                <a:cs typeface="Arial" panose="020B0604020202020204" pitchFamily="34" charset="0"/>
              </a:rPr>
              <a:t>The mechanism of using a torque wrench to loosen a bolt</a:t>
            </a:r>
            <a:r>
              <a:rPr lang="en-US" sz="1800" dirty="0" smtClean="0">
                <a:latin typeface="Arial" panose="020B0604020202020204" pitchFamily="34" charset="0"/>
                <a:cs typeface="Arial" panose="020B0604020202020204" pitchFamily="34" charset="0"/>
              </a:rPr>
              <a:t>.</a:t>
            </a:r>
          </a:p>
          <a:p>
            <a:pPr lvl="1"/>
            <a:r>
              <a:rPr lang="en-SG" sz="1800" dirty="0" smtClean="0">
                <a:latin typeface="Arial" panose="020B0604020202020204" pitchFamily="34" charset="0"/>
                <a:cs typeface="Arial" panose="020B0604020202020204" pitchFamily="34" charset="0"/>
              </a:rPr>
              <a:t>The cross </a:t>
            </a:r>
            <a:r>
              <a:rPr lang="en-SG" sz="1800" dirty="0">
                <a:latin typeface="Arial" panose="020B0604020202020204" pitchFamily="34" charset="0"/>
                <a:cs typeface="Arial" panose="020B0604020202020204" pitchFamily="34" charset="0"/>
              </a:rPr>
              <a:t>product of the position and force </a:t>
            </a:r>
            <a:r>
              <a:rPr lang="en-SG" sz="1800" dirty="0" smtClean="0">
                <a:latin typeface="Arial" panose="020B0604020202020204" pitchFamily="34" charset="0"/>
                <a:cs typeface="Arial" panose="020B0604020202020204" pitchFamily="34" charset="0"/>
              </a:rPr>
              <a:t>vectors is given.</a:t>
            </a:r>
            <a:endParaRPr lang="en-US" sz="1800"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What do we not know?</a:t>
            </a:r>
          </a:p>
          <a:p>
            <a:pPr marL="742950" lvl="2" indent="-342900"/>
            <a:r>
              <a:rPr lang="en-US" dirty="0">
                <a:solidFill>
                  <a:srgbClr val="0033CC"/>
                </a:solidFill>
                <a:latin typeface="Arial" panose="020B0604020202020204" pitchFamily="34" charset="0"/>
                <a:cs typeface="Arial" panose="020B0604020202020204" pitchFamily="34" charset="0"/>
              </a:rPr>
              <a:t>The method of calculation given the mathematical relationship between the torque ,force and displacement</a:t>
            </a:r>
            <a:r>
              <a:rPr lang="en-US" dirty="0" smtClean="0">
                <a:solidFill>
                  <a:srgbClr val="0033CC"/>
                </a:solidFill>
                <a:latin typeface="Arial" panose="020B0604020202020204" pitchFamily="34" charset="0"/>
                <a:cs typeface="Arial" panose="020B0604020202020204" pitchFamily="34" charset="0"/>
              </a:rPr>
              <a:t>.</a:t>
            </a:r>
          </a:p>
          <a:p>
            <a:pPr marL="742950" lvl="2" indent="-342900"/>
            <a:r>
              <a:rPr lang="en-US" dirty="0" smtClean="0">
                <a:solidFill>
                  <a:srgbClr val="0033CC"/>
                </a:solidFill>
                <a:latin typeface="Arial" panose="020B0604020202020204" pitchFamily="34" charset="0"/>
                <a:cs typeface="Arial" panose="020B0604020202020204" pitchFamily="34" charset="0"/>
              </a:rPr>
              <a:t>The direction of all these vectors.</a:t>
            </a:r>
            <a:endParaRPr lang="en-US" dirty="0">
              <a:solidFill>
                <a:srgbClr val="0033CC"/>
              </a:solidFill>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What do we need to find out?</a:t>
            </a:r>
          </a:p>
          <a:p>
            <a:pPr lvl="1"/>
            <a:r>
              <a:rPr lang="en-US" sz="1800" dirty="0">
                <a:latin typeface="Arial" panose="020B0604020202020204" pitchFamily="34" charset="0"/>
                <a:cs typeface="Arial" panose="020B0604020202020204" pitchFamily="34" charset="0"/>
              </a:rPr>
              <a:t>The </a:t>
            </a:r>
            <a:r>
              <a:rPr lang="en-SG" sz="1800" dirty="0">
                <a:latin typeface="Arial" panose="020B0604020202020204" pitchFamily="34" charset="0"/>
                <a:cs typeface="Arial" panose="020B0604020202020204" pitchFamily="34" charset="0"/>
              </a:rPr>
              <a:t>magnitude of the torque about the centre of the bolt</a:t>
            </a:r>
            <a:r>
              <a:rPr lang="en-US" sz="1800" dirty="0">
                <a:latin typeface="Arial" panose="020B0604020202020204" pitchFamily="34" charset="0"/>
                <a:cs typeface="Arial" panose="020B0604020202020204" pitchFamily="34" charset="0"/>
              </a:rPr>
              <a:t> while applying the given force at the given displacement from the </a:t>
            </a:r>
            <a:r>
              <a:rPr lang="en-US" sz="1800" dirty="0" err="1">
                <a:latin typeface="Arial" panose="020B0604020202020204" pitchFamily="34" charset="0"/>
                <a:cs typeface="Arial" panose="020B0604020202020204" pitchFamily="34" charset="0"/>
              </a:rPr>
              <a:t>centre</a:t>
            </a:r>
            <a:r>
              <a:rPr lang="en-US" sz="1800" dirty="0">
                <a:latin typeface="Arial" panose="020B0604020202020204" pitchFamily="34" charset="0"/>
                <a:cs typeface="Arial" panose="020B0604020202020204" pitchFamily="34" charset="0"/>
              </a:rPr>
              <a:t> of the bolt</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What is cross product of 2 vectors?</a:t>
            </a:r>
            <a:endParaRPr lang="en-US" sz="1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6767FADE-2612-3649-B495-F644A23F288B}" type="slidenum">
              <a:rPr lang="en-US" smtClean="0"/>
              <a:pPr/>
              <a:t>3</a:t>
            </a:fld>
            <a:endParaRPr lang="en-US"/>
          </a:p>
        </p:txBody>
      </p:sp>
    </p:spTree>
    <p:extLst>
      <p:ext uri="{BB962C8B-B14F-4D97-AF65-F5344CB8AC3E}">
        <p14:creationId xmlns:p14="http://schemas.microsoft.com/office/powerpoint/2010/main" val="303866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94427" y="1088313"/>
            <a:ext cx="8450980" cy="4893647"/>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[Solution] continued</a:t>
            </a:r>
            <a:r>
              <a:rPr lang="en-US" sz="2400" dirty="0" smtClean="0">
                <a:latin typeface="Arial" panose="020B0604020202020204" pitchFamily="34" charset="0"/>
                <a:cs typeface="Arial" panose="020B0604020202020204" pitchFamily="34" charset="0"/>
              </a:rPr>
              <a:t>	</a:t>
            </a: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07917" y="311474"/>
            <a:ext cx="7920000" cy="648000"/>
          </a:xfrm>
        </p:spPr>
        <p:txBody>
          <a:bodyPr>
            <a:normAutofit/>
          </a:bodyPr>
          <a:lstStyle/>
          <a:p>
            <a:r>
              <a:rPr lang="en-SG" sz="3200" dirty="0" smtClean="0">
                <a:solidFill>
                  <a:schemeClr val="tx1"/>
                </a:solidFill>
                <a:latin typeface="Arial" panose="020B0604020202020204" pitchFamily="34" charset="0"/>
                <a:cs typeface="Arial" panose="020B0604020202020204" pitchFamily="34" charset="0"/>
              </a:rPr>
              <a:t>Worked Example: </a:t>
            </a:r>
            <a:r>
              <a:rPr lang="en-SG" sz="3200" dirty="0" err="1" smtClean="0">
                <a:solidFill>
                  <a:schemeClr val="tx1"/>
                </a:solidFill>
                <a:latin typeface="Arial" panose="020B0604020202020204" pitchFamily="34" charset="0"/>
                <a:cs typeface="Arial" panose="020B0604020202020204" pitchFamily="34" charset="0"/>
              </a:rPr>
              <a:t>Coplanarity</a:t>
            </a:r>
            <a:r>
              <a:rPr lang="en-SG" sz="3200" dirty="0" smtClean="0">
                <a:solidFill>
                  <a:schemeClr val="tx1"/>
                </a:solidFill>
                <a:latin typeface="Arial" panose="020B0604020202020204" pitchFamily="34" charset="0"/>
                <a:cs typeface="Arial" panose="020B0604020202020204" pitchFamily="34" charset="0"/>
              </a:rPr>
              <a:t> (CL)</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07917" y="1161741"/>
            <a:ext cx="8424000" cy="5979569"/>
          </a:xfrm>
        </p:spPr>
        <p:txBody>
          <a:bodyPr/>
          <a:lstStyle/>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The </a:t>
            </a:r>
            <a:r>
              <a:rPr lang="en-US" dirty="0">
                <a:solidFill>
                  <a:srgbClr val="0033CC"/>
                </a:solidFill>
                <a:latin typeface="Arial" panose="020B0604020202020204" pitchFamily="34" charset="0"/>
                <a:cs typeface="Arial" panose="020B0604020202020204" pitchFamily="34" charset="0"/>
              </a:rPr>
              <a:t>cross product of </a:t>
            </a:r>
            <a:r>
              <a:rPr lang="en-US" dirty="0" smtClean="0">
                <a:solidFill>
                  <a:srgbClr val="0033CC"/>
                </a:solidFill>
                <a:latin typeface="Arial" panose="020B0604020202020204" pitchFamily="34" charset="0"/>
                <a:cs typeface="Arial" panose="020B0604020202020204" pitchFamily="34" charset="0"/>
              </a:rPr>
              <a:t>		     is </a:t>
            </a:r>
            <a:endParaRPr lang="en-US" dirty="0">
              <a:solidFill>
                <a:srgbClr val="0033CC"/>
              </a:solidFill>
              <a:latin typeface="Arial" panose="020B0604020202020204" pitchFamily="34" charset="0"/>
              <a:cs typeface="Arial" panose="020B0604020202020204" pitchFamily="34" charset="0"/>
            </a:endParaRPr>
          </a:p>
          <a:p>
            <a:pPr marL="0" indent="0" algn="ctr">
              <a:buNone/>
            </a:pPr>
            <a:endParaRPr lang="en-US" dirty="0">
              <a:solidFill>
                <a:srgbClr val="0033CC"/>
              </a:solidFill>
              <a:latin typeface="Arial" panose="020B0604020202020204" pitchFamily="34" charset="0"/>
              <a:cs typeface="Arial" panose="020B0604020202020204" pitchFamily="34" charset="0"/>
            </a:endParaRPr>
          </a:p>
          <a:p>
            <a:pPr marL="0" indent="0" algn="ctr">
              <a:buNone/>
            </a:pPr>
            <a:endParaRPr lang="en-US" dirty="0" smtClean="0">
              <a:solidFill>
                <a:srgbClr val="0033CC"/>
              </a:solidFill>
              <a:latin typeface="Arial" panose="020B0604020202020204" pitchFamily="34" charset="0"/>
              <a:cs typeface="Arial" panose="020B0604020202020204" pitchFamily="34" charset="0"/>
            </a:endParaRPr>
          </a:p>
          <a:p>
            <a:pPr marL="0" indent="0" algn="ctr">
              <a:buNone/>
            </a:pPr>
            <a:endParaRPr lang="en-US" dirty="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Next</a:t>
            </a:r>
            <a:r>
              <a:rPr lang="en-US" dirty="0">
                <a:solidFill>
                  <a:srgbClr val="0033CC"/>
                </a:solidFill>
                <a:latin typeface="Arial" panose="020B0604020202020204" pitchFamily="34" charset="0"/>
                <a:cs typeface="Arial" panose="020B0604020202020204" pitchFamily="34" charset="0"/>
              </a:rPr>
              <a:t>, we find the volume, which is the </a:t>
            </a:r>
            <a:r>
              <a:rPr lang="en-US" u="sng" dirty="0">
                <a:solidFill>
                  <a:srgbClr val="0033CC"/>
                </a:solidFill>
                <a:latin typeface="Arial" panose="020B0604020202020204" pitchFamily="34" charset="0"/>
                <a:cs typeface="Arial" panose="020B0604020202020204" pitchFamily="34" charset="0"/>
              </a:rPr>
              <a:t>magnitude</a:t>
            </a:r>
            <a:r>
              <a:rPr lang="en-US" dirty="0">
                <a:solidFill>
                  <a:srgbClr val="0033CC"/>
                </a:solidFill>
                <a:latin typeface="Arial" panose="020B0604020202020204" pitchFamily="34" charset="0"/>
                <a:cs typeface="Arial" panose="020B0604020202020204" pitchFamily="34" charset="0"/>
              </a:rPr>
              <a:t> of </a:t>
            </a:r>
          </a:p>
          <a:p>
            <a:pPr marL="0" indent="0">
              <a:buNone/>
            </a:pPr>
            <a:r>
              <a:rPr lang="en-US" dirty="0">
                <a:solidFill>
                  <a:srgbClr val="0033CC"/>
                </a:solidFill>
                <a:latin typeface="Arial" panose="020B0604020202020204" pitchFamily="34" charset="0"/>
                <a:cs typeface="Arial" panose="020B0604020202020204" pitchFamily="34" charset="0"/>
              </a:rPr>
              <a:t>		 	</a:t>
            </a:r>
            <a:r>
              <a:rPr lang="en-US" dirty="0" smtClean="0">
                <a:solidFill>
                  <a:srgbClr val="0033CC"/>
                </a:solidFill>
                <a:latin typeface="Arial" panose="020B0604020202020204" pitchFamily="34" charset="0"/>
                <a:cs typeface="Arial" panose="020B0604020202020204" pitchFamily="34" charset="0"/>
              </a:rPr>
              <a:t>Volume  </a:t>
            </a:r>
            <a:endParaRPr lang="en-US" dirty="0">
              <a:solidFill>
                <a:srgbClr val="0033CC"/>
              </a:solidFill>
              <a:latin typeface="Arial" panose="020B0604020202020204" pitchFamily="34" charset="0"/>
              <a:cs typeface="Arial" panose="020B0604020202020204" pitchFamily="34" charset="0"/>
            </a:endParaRPr>
          </a:p>
          <a:p>
            <a:pPr marL="0" indent="0">
              <a:buNone/>
            </a:pPr>
            <a:r>
              <a:rPr lang="en-US" dirty="0">
                <a:solidFill>
                  <a:srgbClr val="0033CC"/>
                </a:solidFill>
                <a:latin typeface="Arial" panose="020B0604020202020204" pitchFamily="34" charset="0"/>
                <a:cs typeface="Arial" panose="020B0604020202020204" pitchFamily="34" charset="0"/>
              </a:rPr>
              <a:t>			</a:t>
            </a: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r>
              <a:rPr lang="en-US" dirty="0" smtClean="0">
                <a:solidFill>
                  <a:srgbClr val="0033CC"/>
                </a:solidFill>
                <a:latin typeface="Arial" panose="020B0604020202020204" pitchFamily="34" charset="0"/>
                <a:cs typeface="Arial" panose="020B0604020202020204" pitchFamily="34" charset="0"/>
              </a:rPr>
              <a:t>Hence </a:t>
            </a:r>
            <a:r>
              <a:rPr lang="en-US" dirty="0">
                <a:solidFill>
                  <a:srgbClr val="0033CC"/>
                </a:solidFill>
                <a:latin typeface="Arial" panose="020B0604020202020204" pitchFamily="34" charset="0"/>
                <a:cs typeface="Arial" panose="020B0604020202020204" pitchFamily="34" charset="0"/>
              </a:rPr>
              <a:t>the points are coplanar.</a:t>
            </a:r>
          </a:p>
          <a:p>
            <a:endParaRPr lang="en-US"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523889" y="6601374"/>
            <a:ext cx="536016" cy="365125"/>
          </a:xfrm>
        </p:spPr>
        <p:txBody>
          <a:bodyPr/>
          <a:lstStyle/>
          <a:p>
            <a:fld id="{6767FADE-2612-3649-B495-F644A23F288B}" type="slidenum">
              <a:rPr lang="en-US" smtClean="0"/>
              <a:pPr/>
              <a:t>30</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430757258"/>
              </p:ext>
            </p:extLst>
          </p:nvPr>
        </p:nvGraphicFramePr>
        <p:xfrm>
          <a:off x="2999243" y="1938518"/>
          <a:ext cx="1053736" cy="395151"/>
        </p:xfrm>
        <a:graphic>
          <a:graphicData uri="http://schemas.openxmlformats.org/presentationml/2006/ole">
            <mc:AlternateContent xmlns:mc="http://schemas.openxmlformats.org/markup-compatibility/2006">
              <mc:Choice xmlns:v="urn:schemas-microsoft-com:vml" Requires="v">
                <p:oleObj spid="_x0000_s55303" name="Equation" r:id="rId3" imgW="609480" imgH="228600" progId="Equation.3">
                  <p:embed/>
                </p:oleObj>
              </mc:Choice>
              <mc:Fallback>
                <p:oleObj name="Equation" r:id="rId3" imgW="609480" imgH="228600" progId="Equation.3">
                  <p:embed/>
                  <p:pic>
                    <p:nvPicPr>
                      <p:cNvPr id="0" name=""/>
                      <p:cNvPicPr/>
                      <p:nvPr/>
                    </p:nvPicPr>
                    <p:blipFill>
                      <a:blip r:embed="rId4"/>
                      <a:stretch>
                        <a:fillRect/>
                      </a:stretch>
                    </p:blipFill>
                    <p:spPr>
                      <a:xfrm>
                        <a:off x="2999243" y="1938518"/>
                        <a:ext cx="1053736" cy="395151"/>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73533009"/>
              </p:ext>
            </p:extLst>
          </p:nvPr>
        </p:nvGraphicFramePr>
        <p:xfrm>
          <a:off x="1862417" y="2361125"/>
          <a:ext cx="4953000" cy="1131196"/>
        </p:xfrm>
        <a:graphic>
          <a:graphicData uri="http://schemas.openxmlformats.org/presentationml/2006/ole">
            <mc:AlternateContent xmlns:mc="http://schemas.openxmlformats.org/markup-compatibility/2006">
              <mc:Choice xmlns:v="urn:schemas-microsoft-com:vml" Requires="v">
                <p:oleObj spid="_x0000_s55304" name="Equation" r:id="rId5" imgW="3111480" imgH="711000" progId="Equation.3">
                  <p:embed/>
                </p:oleObj>
              </mc:Choice>
              <mc:Fallback>
                <p:oleObj name="Equation" r:id="rId5" imgW="3111480" imgH="711000" progId="Equation.3">
                  <p:embed/>
                  <p:pic>
                    <p:nvPicPr>
                      <p:cNvPr id="0" name=""/>
                      <p:cNvPicPr/>
                      <p:nvPr/>
                    </p:nvPicPr>
                    <p:blipFill>
                      <a:blip r:embed="rId6"/>
                      <a:stretch>
                        <a:fillRect/>
                      </a:stretch>
                    </p:blipFill>
                    <p:spPr>
                      <a:xfrm>
                        <a:off x="1862417" y="2361125"/>
                        <a:ext cx="4953000" cy="113119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13836565"/>
              </p:ext>
            </p:extLst>
          </p:nvPr>
        </p:nvGraphicFramePr>
        <p:xfrm>
          <a:off x="2850774" y="4382806"/>
          <a:ext cx="3234286" cy="1131196"/>
        </p:xfrm>
        <a:graphic>
          <a:graphicData uri="http://schemas.openxmlformats.org/presentationml/2006/ole">
            <mc:AlternateContent xmlns:mc="http://schemas.openxmlformats.org/markup-compatibility/2006">
              <mc:Choice xmlns:v="urn:schemas-microsoft-com:vml" Requires="v">
                <p:oleObj spid="_x0000_s55305" name="Equation" r:id="rId7" imgW="2031840" imgH="711000" progId="Equation.3">
                  <p:embed/>
                </p:oleObj>
              </mc:Choice>
              <mc:Fallback>
                <p:oleObj name="Equation" r:id="rId7" imgW="2031840" imgH="711000" progId="Equation.3">
                  <p:embed/>
                  <p:pic>
                    <p:nvPicPr>
                      <p:cNvPr id="0" name=""/>
                      <p:cNvPicPr/>
                      <p:nvPr/>
                    </p:nvPicPr>
                    <p:blipFill>
                      <a:blip r:embed="rId8"/>
                      <a:stretch>
                        <a:fillRect/>
                      </a:stretch>
                    </p:blipFill>
                    <p:spPr>
                      <a:xfrm>
                        <a:off x="2850774" y="4382806"/>
                        <a:ext cx="3234286" cy="113119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14072242"/>
              </p:ext>
            </p:extLst>
          </p:nvPr>
        </p:nvGraphicFramePr>
        <p:xfrm>
          <a:off x="2902230" y="3915502"/>
          <a:ext cx="1889125" cy="439737"/>
        </p:xfrm>
        <a:graphic>
          <a:graphicData uri="http://schemas.openxmlformats.org/presentationml/2006/ole">
            <mc:AlternateContent xmlns:mc="http://schemas.openxmlformats.org/markup-compatibility/2006">
              <mc:Choice xmlns:v="urn:schemas-microsoft-com:vml" Requires="v">
                <p:oleObj spid="_x0000_s55306" name="Equation" r:id="rId9" imgW="1091880" imgH="253800" progId="Equation.3">
                  <p:embed/>
                </p:oleObj>
              </mc:Choice>
              <mc:Fallback>
                <p:oleObj name="Equation" r:id="rId9" imgW="1091880" imgH="253800" progId="Equation.3">
                  <p:embed/>
                  <p:pic>
                    <p:nvPicPr>
                      <p:cNvPr id="0" name=""/>
                      <p:cNvPicPr/>
                      <p:nvPr/>
                    </p:nvPicPr>
                    <p:blipFill>
                      <a:blip r:embed="rId10"/>
                      <a:stretch>
                        <a:fillRect/>
                      </a:stretch>
                    </p:blipFill>
                    <p:spPr>
                      <a:xfrm>
                        <a:off x="2902230" y="3915502"/>
                        <a:ext cx="1889125" cy="439737"/>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82282304"/>
              </p:ext>
            </p:extLst>
          </p:nvPr>
        </p:nvGraphicFramePr>
        <p:xfrm>
          <a:off x="6467092" y="3538167"/>
          <a:ext cx="1668462" cy="439737"/>
        </p:xfrm>
        <a:graphic>
          <a:graphicData uri="http://schemas.openxmlformats.org/presentationml/2006/ole">
            <mc:AlternateContent xmlns:mc="http://schemas.openxmlformats.org/markup-compatibility/2006">
              <mc:Choice xmlns:v="urn:schemas-microsoft-com:vml" Requires="v">
                <p:oleObj spid="_x0000_s55307" name="Equation" r:id="rId11" imgW="965160" imgH="253800" progId="Equation.3">
                  <p:embed/>
                </p:oleObj>
              </mc:Choice>
              <mc:Fallback>
                <p:oleObj name="Equation" r:id="rId11" imgW="965160" imgH="253800" progId="Equation.3">
                  <p:embed/>
                  <p:pic>
                    <p:nvPicPr>
                      <p:cNvPr id="0" name=""/>
                      <p:cNvPicPr/>
                      <p:nvPr/>
                    </p:nvPicPr>
                    <p:blipFill>
                      <a:blip r:embed="rId12"/>
                      <a:stretch>
                        <a:fillRect/>
                      </a:stretch>
                    </p:blipFill>
                    <p:spPr>
                      <a:xfrm>
                        <a:off x="6467092" y="3538167"/>
                        <a:ext cx="1668462" cy="439737"/>
                      </a:xfrm>
                      <a:prstGeom prst="rect">
                        <a:avLst/>
                      </a:prstGeom>
                    </p:spPr>
                  </p:pic>
                </p:oleObj>
              </mc:Fallback>
            </mc:AlternateContent>
          </a:graphicData>
        </a:graphic>
      </p:graphicFrame>
    </p:spTree>
    <p:extLst>
      <p:ext uri="{BB962C8B-B14F-4D97-AF65-F5344CB8AC3E}">
        <p14:creationId xmlns:p14="http://schemas.microsoft.com/office/powerpoint/2010/main" val="3183957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0" y="222641"/>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Think-Pair-Share (CL) </a:t>
            </a:r>
            <a:endParaRPr lang="en-SG" sz="3200" dirty="0">
              <a:solidFill>
                <a:schemeClr val="tx1"/>
              </a:solidFill>
              <a:latin typeface="Arial" panose="020B0604020202020204" pitchFamily="34" charset="0"/>
              <a:cs typeface="Arial" panose="020B0604020202020204" pitchFamily="34" charset="0"/>
            </a:endParaRPr>
          </a:p>
        </p:txBody>
      </p:sp>
      <p:sp>
        <p:nvSpPr>
          <p:cNvPr id="5" name="Content Placeholder 4"/>
          <p:cNvSpPr>
            <a:spLocks noGrp="1"/>
          </p:cNvSpPr>
          <p:nvPr>
            <p:ph sz="quarter" idx="13"/>
          </p:nvPr>
        </p:nvSpPr>
        <p:spPr>
          <a:xfrm>
            <a:off x="588599" y="852460"/>
            <a:ext cx="8424000" cy="5979569"/>
          </a:xfrm>
        </p:spPr>
        <p:txBody>
          <a:bodyPr/>
          <a:lstStyle/>
          <a:p>
            <a:pPr marL="0" indent="0">
              <a:buNone/>
            </a:pPr>
            <a:r>
              <a:rPr lang="en-US" dirty="0" smtClean="0">
                <a:latin typeface="Arial" panose="020B0604020202020204" pitchFamily="34" charset="0"/>
                <a:cs typeface="Arial" panose="020B0604020202020204" pitchFamily="34" charset="0"/>
              </a:rPr>
              <a:t>Use the scalar triple product </a:t>
            </a:r>
            <a:r>
              <a:rPr lang="en-US" dirty="0">
                <a:latin typeface="Arial" panose="020B0604020202020204" pitchFamily="34" charset="0"/>
                <a:cs typeface="Arial" panose="020B0604020202020204" pitchFamily="34" charset="0"/>
              </a:rPr>
              <a:t>to show that the </a:t>
            </a:r>
            <a:r>
              <a:rPr lang="en-US" dirty="0" smtClean="0">
                <a:latin typeface="Arial" panose="020B0604020202020204" pitchFamily="34" charset="0"/>
                <a:cs typeface="Arial" panose="020B0604020202020204" pitchFamily="34" charset="0"/>
              </a:rPr>
              <a:t>following vectors are coplanar:</a:t>
            </a:r>
          </a:p>
          <a:p>
            <a:pPr marL="0" indent="0" algn="ctr">
              <a:buNone/>
            </a:pPr>
            <a:endParaRPr lang="en-US" b="1" dirty="0">
              <a:latin typeface="Arial" panose="020B0604020202020204" pitchFamily="34" charset="0"/>
              <a:cs typeface="Arial" panose="020B0604020202020204" pitchFamily="34" charset="0"/>
            </a:endParaRPr>
          </a:p>
          <a:p>
            <a:pPr marL="0" indent="0" algn="ctr">
              <a:buNone/>
            </a:pP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and 		 .</a:t>
            </a:r>
            <a:endParaRPr lang="en-US" dirty="0">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pic>
        <p:nvPicPr>
          <p:cNvPr id="6" name="Picture 5"/>
          <p:cNvPicPr/>
          <p:nvPr/>
        </p:nvPicPr>
        <p:blipFill rotWithShape="1">
          <a:blip r:embed="rId3">
            <a:extLst>
              <a:ext uri="{28A0092B-C50C-407E-A947-70E740481C1C}">
                <a14:useLocalDpi xmlns:a14="http://schemas.microsoft.com/office/drawing/2010/main" val="0"/>
              </a:ext>
            </a:extLst>
          </a:blip>
          <a:srcRect t="15427" b="16077"/>
          <a:stretch/>
        </p:blipFill>
        <p:spPr bwMode="auto">
          <a:xfrm>
            <a:off x="7086140" y="222641"/>
            <a:ext cx="885825" cy="606751"/>
          </a:xfrm>
          <a:prstGeom prst="rect">
            <a:avLst/>
          </a:prstGeom>
          <a:noFill/>
          <a:ln>
            <a:noFill/>
          </a:ln>
        </p:spPr>
      </p:pic>
      <p:sp>
        <p:nvSpPr>
          <p:cNvPr id="4" name="Slide Number Placeholder 3"/>
          <p:cNvSpPr>
            <a:spLocks noGrp="1"/>
          </p:cNvSpPr>
          <p:nvPr>
            <p:ph type="sldNum" sz="quarter" idx="12"/>
          </p:nvPr>
        </p:nvSpPr>
        <p:spPr>
          <a:xfrm>
            <a:off x="8564230" y="6332434"/>
            <a:ext cx="536016" cy="365125"/>
          </a:xfrm>
        </p:spPr>
        <p:txBody>
          <a:bodyPr/>
          <a:lstStyle/>
          <a:p>
            <a:fld id="{6767FADE-2612-3649-B495-F644A23F288B}" type="slidenum">
              <a:rPr lang="en-US" smtClean="0"/>
              <a:pPr/>
              <a:t>31</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617900717"/>
              </p:ext>
            </p:extLst>
          </p:nvPr>
        </p:nvGraphicFramePr>
        <p:xfrm>
          <a:off x="3190531" y="1786310"/>
          <a:ext cx="873125" cy="1038225"/>
        </p:xfrm>
        <a:graphic>
          <a:graphicData uri="http://schemas.openxmlformats.org/presentationml/2006/ole">
            <mc:AlternateContent xmlns:mc="http://schemas.openxmlformats.org/markup-compatibility/2006">
              <mc:Choice xmlns:v="urn:schemas-microsoft-com:vml" Requires="v">
                <p:oleObj spid="_x0000_s56325" name="Equation" r:id="rId4" imgW="596880" imgH="711000" progId="Equation.3">
                  <p:embed/>
                </p:oleObj>
              </mc:Choice>
              <mc:Fallback>
                <p:oleObj name="Equation" r:id="rId4" imgW="596880" imgH="711000" progId="Equation.3">
                  <p:embed/>
                  <p:pic>
                    <p:nvPicPr>
                      <p:cNvPr id="0" name=""/>
                      <p:cNvPicPr/>
                      <p:nvPr/>
                    </p:nvPicPr>
                    <p:blipFill>
                      <a:blip r:embed="rId5"/>
                      <a:stretch>
                        <a:fillRect/>
                      </a:stretch>
                    </p:blipFill>
                    <p:spPr>
                      <a:xfrm>
                        <a:off x="3190531" y="1786310"/>
                        <a:ext cx="873125" cy="10382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79243023"/>
              </p:ext>
            </p:extLst>
          </p:nvPr>
        </p:nvGraphicFramePr>
        <p:xfrm>
          <a:off x="4200352" y="1808601"/>
          <a:ext cx="854075" cy="1038225"/>
        </p:xfrm>
        <a:graphic>
          <a:graphicData uri="http://schemas.openxmlformats.org/presentationml/2006/ole">
            <mc:AlternateContent xmlns:mc="http://schemas.openxmlformats.org/markup-compatibility/2006">
              <mc:Choice xmlns:v="urn:schemas-microsoft-com:vml" Requires="v">
                <p:oleObj spid="_x0000_s56326" name="Equation" r:id="rId6" imgW="583920" imgH="711000" progId="Equation.3">
                  <p:embed/>
                </p:oleObj>
              </mc:Choice>
              <mc:Fallback>
                <p:oleObj name="Equation" r:id="rId6" imgW="583920" imgH="711000" progId="Equation.3">
                  <p:embed/>
                  <p:pic>
                    <p:nvPicPr>
                      <p:cNvPr id="0" name=""/>
                      <p:cNvPicPr/>
                      <p:nvPr/>
                    </p:nvPicPr>
                    <p:blipFill>
                      <a:blip r:embed="rId7"/>
                      <a:stretch>
                        <a:fillRect/>
                      </a:stretch>
                    </p:blipFill>
                    <p:spPr>
                      <a:xfrm>
                        <a:off x="4200352" y="1808601"/>
                        <a:ext cx="854075" cy="10382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937976540"/>
              </p:ext>
            </p:extLst>
          </p:nvPr>
        </p:nvGraphicFramePr>
        <p:xfrm>
          <a:off x="5519549" y="1786311"/>
          <a:ext cx="854075" cy="1038225"/>
        </p:xfrm>
        <a:graphic>
          <a:graphicData uri="http://schemas.openxmlformats.org/presentationml/2006/ole">
            <mc:AlternateContent xmlns:mc="http://schemas.openxmlformats.org/markup-compatibility/2006">
              <mc:Choice xmlns:v="urn:schemas-microsoft-com:vml" Requires="v">
                <p:oleObj spid="_x0000_s56327" name="Equation" r:id="rId8" imgW="583920" imgH="711000" progId="Equation.3">
                  <p:embed/>
                </p:oleObj>
              </mc:Choice>
              <mc:Fallback>
                <p:oleObj name="Equation" r:id="rId8" imgW="583920" imgH="711000" progId="Equation.3">
                  <p:embed/>
                  <p:pic>
                    <p:nvPicPr>
                      <p:cNvPr id="0" name=""/>
                      <p:cNvPicPr/>
                      <p:nvPr/>
                    </p:nvPicPr>
                    <p:blipFill>
                      <a:blip r:embed="rId9"/>
                      <a:stretch>
                        <a:fillRect/>
                      </a:stretch>
                    </p:blipFill>
                    <p:spPr>
                      <a:xfrm>
                        <a:off x="5519549" y="1786311"/>
                        <a:ext cx="854075" cy="1038225"/>
                      </a:xfrm>
                      <a:prstGeom prst="rect">
                        <a:avLst/>
                      </a:prstGeom>
                    </p:spPr>
                  </p:pic>
                </p:oleObj>
              </mc:Fallback>
            </mc:AlternateContent>
          </a:graphicData>
        </a:graphic>
      </p:graphicFrame>
    </p:spTree>
    <p:extLst>
      <p:ext uri="{BB962C8B-B14F-4D97-AF65-F5344CB8AC3E}">
        <p14:creationId xmlns:p14="http://schemas.microsoft.com/office/powerpoint/2010/main" val="35771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2890" y="274638"/>
            <a:ext cx="6913380" cy="814724"/>
          </a:xfrm>
          <a:prstGeom prst="rect">
            <a:avLst/>
          </a:prstGeom>
        </p:spPr>
        <p:txBody>
          <a:bodyPr/>
          <a:lstStyle/>
          <a:p>
            <a:pPr algn="l"/>
            <a:r>
              <a:rPr lang="en-US" sz="3200" dirty="0" smtClean="0"/>
              <a:t>One-minute write</a:t>
            </a:r>
            <a:endParaRPr lang="en-GB" sz="3200" dirty="0"/>
          </a:p>
        </p:txBody>
      </p:sp>
      <p:sp>
        <p:nvSpPr>
          <p:cNvPr id="3" name="Content Placeholder 2"/>
          <p:cNvSpPr>
            <a:spLocks noGrp="1"/>
          </p:cNvSpPr>
          <p:nvPr>
            <p:ph idx="4294967295"/>
          </p:nvPr>
        </p:nvSpPr>
        <p:spPr>
          <a:xfrm>
            <a:off x="592890" y="1089362"/>
            <a:ext cx="8171738" cy="5260638"/>
          </a:xfrm>
          <a:prstGeom prst="rect">
            <a:avLst/>
          </a:prstGeom>
        </p:spPr>
        <p:txBody>
          <a:bodyPr/>
          <a:lstStyle/>
          <a:p>
            <a:r>
              <a:rPr lang="en-SG" sz="2400" dirty="0"/>
              <a:t>Please stop what you are doing and produce a written response </a:t>
            </a:r>
            <a:r>
              <a:rPr lang="en-SG" sz="2400" dirty="0" smtClean="0"/>
              <a:t>to either </a:t>
            </a:r>
            <a:r>
              <a:rPr lang="en-SG" sz="2400" dirty="0"/>
              <a:t>of the following in only one minute: </a:t>
            </a:r>
          </a:p>
          <a:p>
            <a:pPr marL="0" indent="0">
              <a:buNone/>
            </a:pPr>
            <a:endParaRPr lang="en-SG" sz="2400" dirty="0"/>
          </a:p>
          <a:p>
            <a:pPr>
              <a:buFont typeface="Wingdings" pitchFamily="2" charset="2"/>
              <a:buChar char="q"/>
            </a:pPr>
            <a:r>
              <a:rPr lang="en-SG" sz="2400" dirty="0"/>
              <a:t>Identify what </a:t>
            </a:r>
            <a:r>
              <a:rPr lang="en-SG" sz="2400" dirty="0" smtClean="0"/>
              <a:t>is the key learning concepts from the seminar</a:t>
            </a:r>
            <a:r>
              <a:rPr lang="en-SG" sz="2400" dirty="0"/>
              <a:t>, </a:t>
            </a:r>
            <a:r>
              <a:rPr lang="en-SG" sz="2400" u="sng" dirty="0" smtClean="0"/>
              <a:t>or</a:t>
            </a:r>
            <a:r>
              <a:rPr lang="en-SG" sz="2400" dirty="0" smtClean="0"/>
              <a:t> </a:t>
            </a:r>
            <a:endParaRPr lang="en-SG" sz="2400" dirty="0"/>
          </a:p>
          <a:p>
            <a:pPr>
              <a:buFont typeface="Wingdings" pitchFamily="2" charset="2"/>
              <a:buChar char="q"/>
            </a:pPr>
            <a:r>
              <a:rPr lang="en-SG" sz="2400" dirty="0"/>
              <a:t>Write down a question with respect to the concepts learnt so far. </a:t>
            </a:r>
            <a:endParaRPr lang="en-SG" sz="2400" dirty="0" smtClean="0"/>
          </a:p>
          <a:p>
            <a:pPr>
              <a:buFont typeface="Wingdings" pitchFamily="2" charset="2"/>
              <a:buChar char="q"/>
            </a:pPr>
            <a:r>
              <a:rPr lang="en-SG" sz="2400" dirty="0" smtClean="0"/>
              <a:t>Link:</a:t>
            </a:r>
            <a:endParaRPr lang="en-SG" sz="2400" dirty="0"/>
          </a:p>
          <a:p>
            <a:endParaRPr lang="en-SG" sz="2400" dirty="0"/>
          </a:p>
          <a:p>
            <a:pPr lvl="0"/>
            <a:endParaRPr lang="en-SG" sz="2400" dirty="0"/>
          </a:p>
          <a:p>
            <a:endParaRPr lang="en-SG" sz="2400" dirty="0" smtClean="0"/>
          </a:p>
          <a:p>
            <a:endParaRPr lang="en-GB" sz="2400" dirty="0" smtClean="0"/>
          </a:p>
          <a:p>
            <a:pPr marL="0" lvl="0" indent="0">
              <a:spcBef>
                <a:spcPct val="0"/>
              </a:spcBef>
              <a:buNone/>
            </a:pPr>
            <a:endParaRPr lang="en-GB" sz="2400" dirty="0" smtClean="0"/>
          </a:p>
          <a:p>
            <a:pPr>
              <a:spcBef>
                <a:spcPct val="0"/>
              </a:spcBef>
              <a:buNone/>
            </a:pPr>
            <a:endParaRPr lang="en-US" altLang="zh-SG" sz="2400" dirty="0" smtClean="0">
              <a:ea typeface="宋体" pitchFamily="2" charset="-122"/>
            </a:endParaRPr>
          </a:p>
          <a:p>
            <a:pPr>
              <a:spcBef>
                <a:spcPct val="0"/>
              </a:spcBef>
            </a:pPr>
            <a:endParaRPr lang="en-US" altLang="zh-SG" sz="2400" dirty="0" smtClean="0">
              <a:ea typeface="宋体" pitchFamily="2" charset="-122"/>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32</a:t>
            </a:fld>
            <a:endParaRPr lang="en-US"/>
          </a:p>
        </p:txBody>
      </p:sp>
      <p:sp>
        <p:nvSpPr>
          <p:cNvPr id="4" name="Rectangle 3"/>
          <p:cNvSpPr/>
          <p:nvPr/>
        </p:nvSpPr>
        <p:spPr>
          <a:xfrm>
            <a:off x="1132764" y="4449170"/>
            <a:ext cx="7014949" cy="1705970"/>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83579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64800" y="285890"/>
            <a:ext cx="7920000" cy="648000"/>
          </a:xfrm>
          <a:prstGeom prst="rect">
            <a:avLst/>
          </a:prstGeom>
        </p:spPr>
        <p:txBody>
          <a:bodyPr/>
          <a:lstStyle/>
          <a:p>
            <a:r>
              <a:rPr lang="en-US" sz="3200" dirty="0" smtClean="0">
                <a:solidFill>
                  <a:schemeClr val="tx1"/>
                </a:solidFill>
                <a:latin typeface="Arial" panose="020B0604020202020204" pitchFamily="34" charset="0"/>
                <a:cs typeface="Arial" panose="020B0604020202020204" pitchFamily="34" charset="0"/>
              </a:rPr>
              <a:t>Learning </a:t>
            </a:r>
            <a:r>
              <a:rPr lang="en-US" sz="3200" dirty="0" smtClean="0">
                <a:latin typeface="Arial" panose="020B0604020202020204" pitchFamily="34" charset="0"/>
                <a:cs typeface="Arial" panose="020B0604020202020204" pitchFamily="34" charset="0"/>
              </a:rPr>
              <a:t>Objectives</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25100" y="933890"/>
            <a:ext cx="8424000" cy="5979569"/>
          </a:xfrm>
        </p:spPr>
        <p:txBody>
          <a:bodyPr/>
          <a:lstStyle/>
          <a:p>
            <a:r>
              <a:rPr lang="en-SG" dirty="0">
                <a:latin typeface="Arial" panose="020B0604020202020204" pitchFamily="34" charset="0"/>
                <a:cs typeface="Arial" panose="020B0604020202020204" pitchFamily="34" charset="0"/>
              </a:rPr>
              <a:t>Perform cross product operations for 3-dimensional vectors.</a:t>
            </a:r>
            <a:endParaRPr lang="en-GB" dirty="0">
              <a:latin typeface="Arial" panose="020B0604020202020204" pitchFamily="34" charset="0"/>
              <a:cs typeface="Arial" panose="020B0604020202020204" pitchFamily="34" charset="0"/>
            </a:endParaRPr>
          </a:p>
          <a:p>
            <a:r>
              <a:rPr lang="en-SG" dirty="0" smtClean="0">
                <a:latin typeface="Arial" panose="020B0604020202020204" pitchFamily="34" charset="0"/>
                <a:cs typeface="Arial" panose="020B0604020202020204" pitchFamily="34" charset="0"/>
              </a:rPr>
              <a:t>Perform </a:t>
            </a:r>
            <a:r>
              <a:rPr lang="en-SG" dirty="0">
                <a:latin typeface="Arial" panose="020B0604020202020204" pitchFamily="34" charset="0"/>
                <a:cs typeface="Arial" panose="020B0604020202020204" pitchFamily="34" charset="0"/>
              </a:rPr>
              <a:t>and interpret that the cross product of a vector onto another produces a vector that is perpendicular to both input vectors.</a:t>
            </a:r>
            <a:endParaRPr lang="en-GB" dirty="0">
              <a:latin typeface="Arial" panose="020B0604020202020204" pitchFamily="34" charset="0"/>
              <a:cs typeface="Arial" panose="020B0604020202020204" pitchFamily="34" charset="0"/>
            </a:endParaRPr>
          </a:p>
          <a:p>
            <a:r>
              <a:rPr lang="en-SG" dirty="0" smtClean="0">
                <a:latin typeface="Arial" panose="020B0604020202020204" pitchFamily="34" charset="0"/>
                <a:cs typeface="Arial" panose="020B0604020202020204" pitchFamily="34" charset="0"/>
              </a:rPr>
              <a:t>Determine </a:t>
            </a:r>
            <a:r>
              <a:rPr lang="en-SG" dirty="0">
                <a:latin typeface="Arial" panose="020B0604020202020204" pitchFamily="34" charset="0"/>
                <a:cs typeface="Arial" panose="020B0604020202020204" pitchFamily="34" charset="0"/>
              </a:rPr>
              <a:t>the equation of a plane given two or more vectors or three or more points lying on the plane.</a:t>
            </a:r>
            <a:endParaRPr lang="en-GB"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rPr>
              <a:t>Apply cross product operations to </a:t>
            </a:r>
            <a:endParaRPr lang="en-SG" dirty="0" smtClean="0">
              <a:latin typeface="Arial" panose="020B0604020202020204" pitchFamily="34" charset="0"/>
              <a:cs typeface="Arial" panose="020B0604020202020204" pitchFamily="34" charset="0"/>
            </a:endParaRPr>
          </a:p>
          <a:p>
            <a:pPr lvl="1"/>
            <a:r>
              <a:rPr lang="en-SG" dirty="0">
                <a:latin typeface="Arial" panose="020B0604020202020204" pitchFamily="34" charset="0"/>
                <a:cs typeface="Arial" panose="020B0604020202020204" pitchFamily="34" charset="0"/>
              </a:rPr>
              <a:t>O</a:t>
            </a:r>
            <a:r>
              <a:rPr lang="en-SG" dirty="0" smtClean="0">
                <a:latin typeface="Arial" panose="020B0604020202020204" pitchFamily="34" charset="0"/>
                <a:cs typeface="Arial" panose="020B0604020202020204" pitchFamily="34" charset="0"/>
              </a:rPr>
              <a:t>btain </a:t>
            </a:r>
            <a:r>
              <a:rPr lang="en-SG" dirty="0">
                <a:latin typeface="Arial" panose="020B0604020202020204" pitchFamily="34" charset="0"/>
                <a:cs typeface="Arial" panose="020B0604020202020204" pitchFamily="34" charset="0"/>
              </a:rPr>
              <a:t>the area of a parallelogram with two given sides in vector </a:t>
            </a:r>
            <a:r>
              <a:rPr lang="en-SG" dirty="0" smtClean="0">
                <a:latin typeface="Arial" panose="020B0604020202020204" pitchFamily="34" charset="0"/>
                <a:cs typeface="Arial" panose="020B0604020202020204" pitchFamily="34" charset="0"/>
              </a:rPr>
              <a:t>form,</a:t>
            </a:r>
          </a:p>
          <a:p>
            <a:pPr lvl="1"/>
            <a:r>
              <a:rPr lang="en-SG" dirty="0" smtClean="0">
                <a:latin typeface="Arial" panose="020B0604020202020204" pitchFamily="34" charset="0"/>
                <a:cs typeface="Arial" panose="020B0604020202020204" pitchFamily="34" charset="0"/>
              </a:rPr>
              <a:t>Obtain the </a:t>
            </a:r>
            <a:r>
              <a:rPr lang="en-SG" dirty="0">
                <a:latin typeface="Arial" panose="020B0604020202020204" pitchFamily="34" charset="0"/>
                <a:cs typeface="Arial" panose="020B0604020202020204" pitchFamily="34" charset="0"/>
              </a:rPr>
              <a:t>volume of a parallelepiped with three given sides in vector form</a:t>
            </a:r>
            <a:r>
              <a:rPr lang="en-SG" dirty="0" smtClean="0">
                <a:latin typeface="Arial" panose="020B0604020202020204" pitchFamily="34" charset="0"/>
                <a:cs typeface="Arial" panose="020B0604020202020204" pitchFamily="34" charset="0"/>
              </a:rPr>
              <a:t>, and </a:t>
            </a:r>
          </a:p>
          <a:p>
            <a:pPr lvl="1"/>
            <a:r>
              <a:rPr lang="en-SG" dirty="0">
                <a:latin typeface="Arial" panose="020B0604020202020204" pitchFamily="34" charset="0"/>
                <a:cs typeface="Arial" panose="020B0604020202020204" pitchFamily="34" charset="0"/>
              </a:rPr>
              <a:t>D</a:t>
            </a:r>
            <a:r>
              <a:rPr lang="en-SG" dirty="0" smtClean="0">
                <a:latin typeface="Arial" panose="020B0604020202020204" pitchFamily="34" charset="0"/>
                <a:cs typeface="Arial" panose="020B0604020202020204" pitchFamily="34" charset="0"/>
              </a:rPr>
              <a:t>etermine </a:t>
            </a:r>
            <a:r>
              <a:rPr lang="en-SG" dirty="0">
                <a:latin typeface="Arial" panose="020B0604020202020204" pitchFamily="34" charset="0"/>
                <a:cs typeface="Arial" panose="020B0604020202020204" pitchFamily="34" charset="0"/>
              </a:rPr>
              <a:t>whether four or more points are coplanar. </a:t>
            </a:r>
            <a:endParaRPr lang="en-SG" dirty="0" smtClean="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33</a:t>
            </a:fld>
            <a:endParaRPr lang="en-US" dirty="0"/>
          </a:p>
        </p:txBody>
      </p:sp>
    </p:spTree>
    <p:extLst>
      <p:ext uri="{BB962C8B-B14F-4D97-AF65-F5344CB8AC3E}">
        <p14:creationId xmlns:p14="http://schemas.microsoft.com/office/powerpoint/2010/main" val="27671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811" y="284580"/>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Lesson Overview</a:t>
            </a:r>
            <a:endParaRPr lang="en-SG" sz="3200" dirty="0">
              <a:solidFill>
                <a:schemeClr val="tx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6767FADE-2612-3649-B495-F644A23F288B}" type="slidenum">
              <a:rPr lang="en-US" smtClean="0"/>
              <a:pPr/>
              <a:t>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45493867"/>
              </p:ext>
            </p:extLst>
          </p:nvPr>
        </p:nvGraphicFramePr>
        <p:xfrm>
          <a:off x="686604" y="1189208"/>
          <a:ext cx="8008961" cy="3405051"/>
        </p:xfrm>
        <a:graphic>
          <a:graphicData uri="http://schemas.openxmlformats.org/drawingml/2006/table">
            <a:tbl>
              <a:tblPr firstRow="1" bandRow="1">
                <a:tableStyleId>{5940675A-B579-460E-94D1-54222C63F5DA}</a:tableStyleId>
              </a:tblPr>
              <a:tblGrid>
                <a:gridCol w="743689">
                  <a:extLst>
                    <a:ext uri="{9D8B030D-6E8A-4147-A177-3AD203B41FA5}">
                      <a16:colId xmlns="" xmlns:a16="http://schemas.microsoft.com/office/drawing/2014/main" val="20000"/>
                    </a:ext>
                  </a:extLst>
                </a:gridCol>
                <a:gridCol w="5506914">
                  <a:extLst>
                    <a:ext uri="{9D8B030D-6E8A-4147-A177-3AD203B41FA5}">
                      <a16:colId xmlns="" xmlns:a16="http://schemas.microsoft.com/office/drawing/2014/main" val="20001"/>
                    </a:ext>
                  </a:extLst>
                </a:gridCol>
                <a:gridCol w="1758358">
                  <a:extLst>
                    <a:ext uri="{9D8B030D-6E8A-4147-A177-3AD203B41FA5}">
                      <a16:colId xmlns="" xmlns:a16="http://schemas.microsoft.com/office/drawing/2014/main" val="20002"/>
                    </a:ext>
                  </a:extLst>
                </a:gridCol>
              </a:tblGrid>
              <a:tr h="438331">
                <a:tc>
                  <a:txBody>
                    <a:bodyPr/>
                    <a:lstStyle/>
                    <a:p>
                      <a:pPr marL="0" algn="l" defTabSz="457200" rtl="0" eaLnBrk="1" latinLnBrk="0" hangingPunct="1"/>
                      <a:r>
                        <a:rPr lang="en-US" sz="1600" b="1" kern="1200" dirty="0" smtClean="0">
                          <a:solidFill>
                            <a:schemeClr val="tx1"/>
                          </a:solidFill>
                          <a:latin typeface="Arial" panose="020B0604020202020204" pitchFamily="34" charset="0"/>
                          <a:ea typeface="+mn-ea"/>
                          <a:cs typeface="Arial" panose="020B0604020202020204" pitchFamily="34" charset="0"/>
                        </a:rPr>
                        <a:t>S/N</a:t>
                      </a:r>
                      <a:endParaRPr lang="en-SG" sz="1600" b="1" kern="1200" dirty="0">
                        <a:solidFill>
                          <a:schemeClr val="tx1"/>
                        </a:solidFill>
                        <a:latin typeface="Arial" panose="020B0604020202020204" pitchFamily="34" charset="0"/>
                        <a:ea typeface="+mn-ea"/>
                        <a:cs typeface="Arial" panose="020B0604020202020204" pitchFamily="34" charset="0"/>
                      </a:endParaRPr>
                    </a:p>
                  </a:txBody>
                  <a:tcPr>
                    <a:solidFill>
                      <a:schemeClr val="tx1"/>
                    </a:solidFill>
                  </a:tcPr>
                </a:tc>
                <a:tc>
                  <a:txBody>
                    <a:bodyPr/>
                    <a:lstStyle/>
                    <a:p>
                      <a:pPr marL="0" algn="l" defTabSz="457200" rtl="0" eaLnBrk="1" latinLnBrk="0" hangingPunct="1"/>
                      <a:r>
                        <a:rPr lang="en-US" sz="1600" b="1" kern="1200" dirty="0" smtClean="0">
                          <a:solidFill>
                            <a:schemeClr val="tx1"/>
                          </a:solidFill>
                          <a:latin typeface="Arial" panose="020B0604020202020204" pitchFamily="34" charset="0"/>
                          <a:ea typeface="+mn-ea"/>
                          <a:cs typeface="Arial" panose="020B0604020202020204" pitchFamily="34" charset="0"/>
                        </a:rPr>
                        <a:t>Concepts</a:t>
                      </a:r>
                      <a:endParaRPr lang="en-SG" sz="1600" b="1" kern="1200" dirty="0">
                        <a:solidFill>
                          <a:schemeClr val="tx1"/>
                        </a:solidFill>
                        <a:latin typeface="Arial" panose="020B0604020202020204" pitchFamily="34" charset="0"/>
                        <a:ea typeface="+mn-ea"/>
                        <a:cs typeface="Arial" panose="020B0604020202020204" pitchFamily="34" charset="0"/>
                      </a:endParaRPr>
                    </a:p>
                  </a:txBody>
                  <a:tcPr>
                    <a:solidFill>
                      <a:schemeClr val="tx1"/>
                    </a:solidFill>
                  </a:tcPr>
                </a:tc>
                <a:tc>
                  <a:txBody>
                    <a:bodyPr/>
                    <a:lstStyle/>
                    <a:p>
                      <a:pPr algn="ctr"/>
                      <a:r>
                        <a:rPr lang="en-US" sz="1600" dirty="0" smtClean="0">
                          <a:solidFill>
                            <a:schemeClr val="bg1"/>
                          </a:solidFill>
                          <a:latin typeface="Arial" panose="020B0604020202020204" pitchFamily="34" charset="0"/>
                          <a:cs typeface="Arial" panose="020B0604020202020204" pitchFamily="34" charset="0"/>
                        </a:rPr>
                        <a:t>Slide Number</a:t>
                      </a:r>
                      <a:endParaRPr lang="en-SG" sz="1600" b="0" dirty="0">
                        <a:solidFill>
                          <a:schemeClr val="bg1"/>
                        </a:solidFill>
                        <a:latin typeface="Arial" panose="020B0604020202020204" pitchFamily="34" charset="0"/>
                        <a:cs typeface="Arial" panose="020B0604020202020204" pitchFamily="34" charset="0"/>
                      </a:endParaRPr>
                    </a:p>
                  </a:txBody>
                  <a:tcPr>
                    <a:solidFill>
                      <a:schemeClr val="tx1"/>
                    </a:solidFill>
                  </a:tcPr>
                </a:tc>
                <a:extLst>
                  <a:ext uri="{0D108BD9-81ED-4DB2-BD59-A6C34878D82A}">
                    <a16:rowId xmlns="" xmlns:a16="http://schemas.microsoft.com/office/drawing/2014/main" val="10000"/>
                  </a:ext>
                </a:extLst>
              </a:tr>
              <a:tr h="370840">
                <a:tc>
                  <a:txBody>
                    <a:bodyPr/>
                    <a:lstStyle/>
                    <a:p>
                      <a:pPr marL="0" algn="l" defTabSz="457200" rtl="0" eaLnBrk="1" latinLnBrk="0" hangingPunct="1"/>
                      <a:r>
                        <a:rPr lang="en-US" sz="1600" b="0" kern="1200" dirty="0" smtClean="0">
                          <a:solidFill>
                            <a:schemeClr val="tx1"/>
                          </a:solidFill>
                          <a:latin typeface="Arial" panose="020B0604020202020204" pitchFamily="34" charset="0"/>
                          <a:ea typeface="+mn-ea"/>
                          <a:cs typeface="Arial" panose="020B0604020202020204" pitchFamily="34" charset="0"/>
                        </a:rPr>
                        <a:t>1</a:t>
                      </a:r>
                      <a:endParaRPr lang="en-SG" sz="1600" b="0"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marL="0" algn="l" defTabSz="457200" rtl="0" eaLnBrk="1" latinLnBrk="0" hangingPunct="1"/>
                      <a:r>
                        <a:rPr lang="en-SG" sz="1600" b="1" kern="1200" dirty="0" smtClean="0">
                          <a:solidFill>
                            <a:schemeClr val="tx1"/>
                          </a:solidFill>
                          <a:latin typeface="Arial" panose="020B0604020202020204" pitchFamily="34" charset="0"/>
                          <a:ea typeface="+mn-ea"/>
                          <a:cs typeface="Arial" panose="020B0604020202020204" pitchFamily="34" charset="0"/>
                        </a:rPr>
                        <a:t>Cross product</a:t>
                      </a:r>
                    </a:p>
                  </a:txBody>
                  <a:tcPr/>
                </a:tc>
                <a:tc>
                  <a:txBody>
                    <a:bodyPr/>
                    <a:lstStyle/>
                    <a:p>
                      <a:pPr algn="ctr"/>
                      <a:r>
                        <a:rPr lang="en-SG" sz="1600" b="0" dirty="0" smtClean="0">
                          <a:latin typeface="Arial" panose="020B0604020202020204" pitchFamily="34" charset="0"/>
                          <a:cs typeface="Arial" panose="020B0604020202020204" pitchFamily="34" charset="0"/>
                        </a:rPr>
                        <a:t>5-9</a:t>
                      </a:r>
                      <a:endParaRPr lang="en-SG" sz="16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1"/>
                  </a:ext>
                </a:extLst>
              </a:tr>
              <a:tr h="370840">
                <a:tc>
                  <a:txBody>
                    <a:bodyPr/>
                    <a:lstStyle/>
                    <a:p>
                      <a:r>
                        <a:rPr lang="en-US" sz="1600" dirty="0" smtClean="0">
                          <a:latin typeface="Arial" panose="020B0604020202020204" pitchFamily="34" charset="0"/>
                          <a:cs typeface="Arial" panose="020B0604020202020204" pitchFamily="34" charset="0"/>
                        </a:rPr>
                        <a:t>2 </a:t>
                      </a:r>
                      <a:endParaRPr lang="en-SG" sz="1600" b="1" dirty="0">
                        <a:latin typeface="Arial" panose="020B0604020202020204" pitchFamily="34" charset="0"/>
                        <a:cs typeface="Arial" panose="020B0604020202020204" pitchFamily="34" charset="0"/>
                      </a:endParaRPr>
                    </a:p>
                  </a:txBody>
                  <a:tcPr/>
                </a:tc>
                <a:tc>
                  <a:txBody>
                    <a:bodyPr/>
                    <a:lstStyle/>
                    <a:p>
                      <a:r>
                        <a:rPr lang="en-US" sz="1600" b="1" dirty="0" smtClean="0">
                          <a:latin typeface="Arial" panose="020B0604020202020204" pitchFamily="34" charset="0"/>
                          <a:cs typeface="Arial" panose="020B0604020202020204" pitchFamily="34" charset="0"/>
                        </a:rPr>
                        <a:t>Area of parallelogram</a:t>
                      </a:r>
                      <a:endParaRPr lang="en-SG" sz="1600" b="1" dirty="0">
                        <a:latin typeface="Arial" panose="020B0604020202020204" pitchFamily="34" charset="0"/>
                        <a:cs typeface="Arial" panose="020B0604020202020204" pitchFamily="34" charset="0"/>
                      </a:endParaRPr>
                    </a:p>
                  </a:txBody>
                  <a:tcPr/>
                </a:tc>
                <a:tc>
                  <a:txBody>
                    <a:bodyPr/>
                    <a:lstStyle/>
                    <a:p>
                      <a:pPr algn="ctr"/>
                      <a:r>
                        <a:rPr lang="en-SG" sz="1600" b="0" dirty="0" smtClean="0">
                          <a:latin typeface="Arial" panose="020B0604020202020204" pitchFamily="34" charset="0"/>
                          <a:cs typeface="Arial" panose="020B0604020202020204" pitchFamily="34" charset="0"/>
                        </a:rPr>
                        <a:t>10-12</a:t>
                      </a:r>
                      <a:endParaRPr lang="en-SG" sz="16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2"/>
                  </a:ext>
                </a:extLst>
              </a:tr>
              <a:tr h="370840">
                <a:tc>
                  <a:txBody>
                    <a:bodyPr/>
                    <a:lstStyle/>
                    <a:p>
                      <a:r>
                        <a:rPr lang="en-SG" sz="1600" b="0" dirty="0" smtClean="0">
                          <a:latin typeface="Arial" panose="020B0604020202020204" pitchFamily="34" charset="0"/>
                          <a:cs typeface="Arial" panose="020B0604020202020204" pitchFamily="34" charset="0"/>
                        </a:rPr>
                        <a:t>3</a:t>
                      </a:r>
                      <a:endParaRPr lang="en-SG" sz="1600" b="0" dirty="0">
                        <a:latin typeface="Arial" panose="020B0604020202020204" pitchFamily="34" charset="0"/>
                        <a:cs typeface="Arial" panose="020B0604020202020204" pitchFamily="34" charset="0"/>
                      </a:endParaRPr>
                    </a:p>
                  </a:txBody>
                  <a:tcPr/>
                </a:tc>
                <a:tc>
                  <a:txBody>
                    <a:bodyPr/>
                    <a:lstStyle/>
                    <a:p>
                      <a:r>
                        <a:rPr lang="en-SG" sz="1600" b="1" dirty="0" smtClean="0">
                          <a:latin typeface="Arial" panose="020B0604020202020204" pitchFamily="34" charset="0"/>
                          <a:cs typeface="Arial" panose="020B0604020202020204" pitchFamily="34" charset="0"/>
                        </a:rPr>
                        <a:t>Properties of Cross Product</a:t>
                      </a:r>
                      <a:endParaRPr lang="en-SG" sz="1600" b="1" dirty="0">
                        <a:latin typeface="Arial" panose="020B0604020202020204" pitchFamily="34" charset="0"/>
                        <a:cs typeface="Arial" panose="020B0604020202020204" pitchFamily="34" charset="0"/>
                      </a:endParaRPr>
                    </a:p>
                  </a:txBody>
                  <a:tcPr/>
                </a:tc>
                <a:tc>
                  <a:txBody>
                    <a:bodyPr/>
                    <a:lstStyle/>
                    <a:p>
                      <a:pPr algn="ctr"/>
                      <a:r>
                        <a:rPr lang="en-SG" sz="1600" b="0" dirty="0" smtClean="0">
                          <a:latin typeface="Arial" panose="020B0604020202020204" pitchFamily="34" charset="0"/>
                          <a:cs typeface="Arial" panose="020B0604020202020204" pitchFamily="34" charset="0"/>
                        </a:rPr>
                        <a:t>13</a:t>
                      </a:r>
                      <a:endParaRPr lang="en-SG" sz="16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3"/>
                  </a:ext>
                </a:extLst>
              </a:tr>
              <a:tr h="370840">
                <a:tc>
                  <a:txBody>
                    <a:bodyPr/>
                    <a:lstStyle/>
                    <a:p>
                      <a:r>
                        <a:rPr lang="en-SG" sz="1600" b="0" dirty="0" smtClean="0">
                          <a:latin typeface="Arial" panose="020B0604020202020204" pitchFamily="34" charset="0"/>
                          <a:cs typeface="Arial" panose="020B0604020202020204" pitchFamily="34" charset="0"/>
                        </a:rPr>
                        <a:t>4</a:t>
                      </a:r>
                      <a:endParaRPr lang="en-SG" sz="1600" b="0" dirty="0">
                        <a:latin typeface="Arial" panose="020B0604020202020204" pitchFamily="34" charset="0"/>
                        <a:cs typeface="Arial" panose="020B0604020202020204" pitchFamily="34" charset="0"/>
                      </a:endParaRPr>
                    </a:p>
                  </a:txBody>
                  <a:tcPr/>
                </a:tc>
                <a:tc>
                  <a:txBody>
                    <a:bodyPr/>
                    <a:lstStyle/>
                    <a:p>
                      <a:pPr marL="0" algn="l" defTabSz="457200" rtl="0" eaLnBrk="1" latinLnBrk="0" hangingPunct="1"/>
                      <a:r>
                        <a:rPr lang="en-SG" sz="1600" b="1" kern="1200" dirty="0" smtClean="0">
                          <a:solidFill>
                            <a:schemeClr val="tx1"/>
                          </a:solidFill>
                          <a:latin typeface="Arial" panose="020B0604020202020204" pitchFamily="34" charset="0"/>
                          <a:ea typeface="+mn-ea"/>
                          <a:cs typeface="Arial" panose="020B0604020202020204" pitchFamily="34" charset="0"/>
                        </a:rPr>
                        <a:t>Orthogonality using the Cross Product</a:t>
                      </a:r>
                      <a:endParaRPr lang="en-SG" sz="1600" b="1" kern="1200" dirty="0">
                        <a:solidFill>
                          <a:schemeClr val="tx1"/>
                        </a:solidFill>
                        <a:latin typeface="Arial" panose="020B0604020202020204" pitchFamily="34" charset="0"/>
                        <a:ea typeface="+mn-ea"/>
                        <a:cs typeface="Arial" panose="020B0604020202020204" pitchFamily="34" charset="0"/>
                      </a:endParaRPr>
                    </a:p>
                  </a:txBody>
                  <a:tcPr/>
                </a:tc>
                <a:tc>
                  <a:txBody>
                    <a:bodyPr/>
                    <a:lstStyle/>
                    <a:p>
                      <a:pPr algn="ctr"/>
                      <a:r>
                        <a:rPr lang="en-SG" sz="1600" b="0" dirty="0" smtClean="0">
                          <a:latin typeface="Arial" panose="020B0604020202020204" pitchFamily="34" charset="0"/>
                          <a:cs typeface="Arial" panose="020B0604020202020204" pitchFamily="34" charset="0"/>
                        </a:rPr>
                        <a:t>15-17</a:t>
                      </a:r>
                      <a:endParaRPr lang="en-SG" sz="16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4"/>
                  </a:ext>
                </a:extLst>
              </a:tr>
              <a:tr h="370840">
                <a:tc>
                  <a:txBody>
                    <a:bodyPr/>
                    <a:lstStyle/>
                    <a:p>
                      <a:r>
                        <a:rPr lang="en-US" sz="1600" dirty="0" smtClean="0">
                          <a:latin typeface="Arial" panose="020B0604020202020204" pitchFamily="34" charset="0"/>
                          <a:cs typeface="Arial" panose="020B0604020202020204" pitchFamily="34" charset="0"/>
                        </a:rPr>
                        <a:t>5</a:t>
                      </a:r>
                      <a:endParaRPr lang="en-SG" sz="1600" b="1" dirty="0">
                        <a:latin typeface="Arial" panose="020B0604020202020204" pitchFamily="34" charset="0"/>
                        <a:cs typeface="Arial" panose="020B0604020202020204" pitchFamily="34" charset="0"/>
                      </a:endParaRPr>
                    </a:p>
                  </a:txBody>
                  <a:tcPr/>
                </a:tc>
                <a:tc>
                  <a:txBody>
                    <a:bodyPr/>
                    <a:lstStyle/>
                    <a:p>
                      <a:r>
                        <a:rPr lang="en-SG" sz="1600" b="1" dirty="0" smtClean="0">
                          <a:latin typeface="Arial" panose="020B0604020202020204" pitchFamily="34" charset="0"/>
                          <a:cs typeface="Arial" panose="020B0604020202020204" pitchFamily="34" charset="0"/>
                        </a:rPr>
                        <a:t>Normal Vector to a plane</a:t>
                      </a:r>
                      <a:endParaRPr lang="en-SG" sz="1600" b="1" dirty="0">
                        <a:latin typeface="Arial" panose="020B0604020202020204" pitchFamily="34" charset="0"/>
                        <a:cs typeface="Arial" panose="020B0604020202020204" pitchFamily="34" charset="0"/>
                      </a:endParaRPr>
                    </a:p>
                  </a:txBody>
                  <a:tcPr/>
                </a:tc>
                <a:tc>
                  <a:txBody>
                    <a:bodyPr/>
                    <a:lstStyle/>
                    <a:p>
                      <a:pPr algn="ctr"/>
                      <a:r>
                        <a:rPr lang="en-SG" sz="1600" b="0" dirty="0" smtClean="0">
                          <a:latin typeface="Arial" panose="020B0604020202020204" pitchFamily="34" charset="0"/>
                          <a:cs typeface="Arial" panose="020B0604020202020204" pitchFamily="34" charset="0"/>
                        </a:rPr>
                        <a:t>18-22</a:t>
                      </a:r>
                      <a:endParaRPr lang="en-SG" sz="16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370840">
                <a:tc>
                  <a:txBody>
                    <a:bodyPr/>
                    <a:lstStyle/>
                    <a:p>
                      <a:r>
                        <a:rPr lang="en-US" sz="1600" dirty="0" smtClean="0">
                          <a:latin typeface="Arial" panose="020B0604020202020204" pitchFamily="34" charset="0"/>
                          <a:cs typeface="Arial" panose="020B0604020202020204" pitchFamily="34" charset="0"/>
                        </a:rPr>
                        <a:t>6</a:t>
                      </a:r>
                      <a:endParaRPr lang="en-SG" sz="1600" dirty="0">
                        <a:latin typeface="Arial" panose="020B0604020202020204" pitchFamily="34" charset="0"/>
                        <a:cs typeface="Arial" panose="020B0604020202020204" pitchFamily="34" charset="0"/>
                      </a:endParaRPr>
                    </a:p>
                  </a:txBody>
                  <a:tcPr/>
                </a:tc>
                <a:tc>
                  <a:txBody>
                    <a:bodyPr/>
                    <a:lstStyle/>
                    <a:p>
                      <a:r>
                        <a:rPr lang="en-US" sz="1600" b="1" dirty="0" smtClean="0">
                          <a:latin typeface="Arial" panose="020B0604020202020204" pitchFamily="34" charset="0"/>
                          <a:cs typeface="Arial" panose="020B0604020202020204" pitchFamily="34" charset="0"/>
                        </a:rPr>
                        <a:t>Equation of a plane</a:t>
                      </a:r>
                      <a:endParaRPr lang="en-SG" sz="1600" b="1" dirty="0">
                        <a:latin typeface="Arial" panose="020B0604020202020204" pitchFamily="34" charset="0"/>
                        <a:cs typeface="Arial" panose="020B0604020202020204" pitchFamily="34" charset="0"/>
                      </a:endParaRPr>
                    </a:p>
                  </a:txBody>
                  <a:tcPr/>
                </a:tc>
                <a:tc>
                  <a:txBody>
                    <a:bodyPr/>
                    <a:lstStyle/>
                    <a:p>
                      <a:pPr algn="ctr"/>
                      <a:r>
                        <a:rPr lang="en-SG" sz="1600" b="0" dirty="0" smtClean="0">
                          <a:latin typeface="Arial" panose="020B0604020202020204" pitchFamily="34" charset="0"/>
                          <a:cs typeface="Arial" panose="020B0604020202020204" pitchFamily="34" charset="0"/>
                        </a:rPr>
                        <a:t>23-25</a:t>
                      </a:r>
                      <a:endParaRPr lang="en-SG" sz="1600" b="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6"/>
                  </a:ext>
                </a:extLst>
              </a:tr>
              <a:tr h="370840">
                <a:tc>
                  <a:txBody>
                    <a:bodyPr/>
                    <a:lstStyle/>
                    <a:p>
                      <a:r>
                        <a:rPr lang="en-SG" sz="1600" dirty="0" smtClean="0">
                          <a:latin typeface="Arial" panose="020B0604020202020204" pitchFamily="34" charset="0"/>
                          <a:cs typeface="Arial" panose="020B0604020202020204" pitchFamily="34" charset="0"/>
                        </a:rPr>
                        <a:t>7</a:t>
                      </a:r>
                      <a:endParaRPr lang="en-SG" sz="1600" dirty="0">
                        <a:latin typeface="Arial" panose="020B0604020202020204" pitchFamily="34" charset="0"/>
                        <a:cs typeface="Arial" panose="020B0604020202020204" pitchFamily="34" charset="0"/>
                      </a:endParaRPr>
                    </a:p>
                  </a:txBody>
                  <a:tcPr/>
                </a:tc>
                <a:tc>
                  <a:txBody>
                    <a:bodyPr/>
                    <a:lstStyle/>
                    <a:p>
                      <a:r>
                        <a:rPr lang="en-SG" sz="1600" b="1" dirty="0" smtClean="0">
                          <a:latin typeface="Arial" panose="020B0604020202020204" pitchFamily="34" charset="0"/>
                          <a:cs typeface="Arial" panose="020B0604020202020204" pitchFamily="34" charset="0"/>
                        </a:rPr>
                        <a:t>Volume of the parallelepiped </a:t>
                      </a:r>
                    </a:p>
                  </a:txBody>
                  <a:tcPr/>
                </a:tc>
                <a:tc>
                  <a:txBody>
                    <a:bodyPr/>
                    <a:lstStyle/>
                    <a:p>
                      <a:pPr algn="ctr"/>
                      <a:r>
                        <a:rPr lang="en-SG" sz="1600" dirty="0" smtClean="0">
                          <a:latin typeface="Arial" panose="020B0604020202020204" pitchFamily="34" charset="0"/>
                          <a:cs typeface="Arial" panose="020B0604020202020204" pitchFamily="34" charset="0"/>
                        </a:rPr>
                        <a:t>26-27</a:t>
                      </a:r>
                      <a:endParaRPr lang="en-SG" sz="16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7"/>
                  </a:ext>
                </a:extLst>
              </a:tr>
              <a:tr h="370840">
                <a:tc>
                  <a:txBody>
                    <a:bodyPr/>
                    <a:lstStyle/>
                    <a:p>
                      <a:r>
                        <a:rPr lang="en-SG" sz="1600" dirty="0" smtClean="0">
                          <a:latin typeface="Arial" panose="020B0604020202020204" pitchFamily="34" charset="0"/>
                          <a:cs typeface="Arial" panose="020B0604020202020204" pitchFamily="34" charset="0"/>
                        </a:rPr>
                        <a:t>8</a:t>
                      </a:r>
                      <a:endParaRPr lang="en-SG" sz="1600" dirty="0">
                        <a:latin typeface="Arial" panose="020B0604020202020204" pitchFamily="34" charset="0"/>
                        <a:cs typeface="Arial" panose="020B0604020202020204" pitchFamily="34" charset="0"/>
                      </a:endParaRPr>
                    </a:p>
                  </a:txBody>
                  <a:tcPr/>
                </a:tc>
                <a:tc>
                  <a:txBody>
                    <a:bodyPr/>
                    <a:lstStyle/>
                    <a:p>
                      <a:r>
                        <a:rPr lang="en-US" sz="1600" b="1" dirty="0" err="1" smtClean="0">
                          <a:latin typeface="Arial" panose="020B0604020202020204" pitchFamily="34" charset="0"/>
                          <a:cs typeface="Arial" panose="020B0604020202020204" pitchFamily="34" charset="0"/>
                        </a:rPr>
                        <a:t>Coplanarity</a:t>
                      </a:r>
                      <a:r>
                        <a:rPr lang="en-US" sz="1600" b="1" dirty="0" smtClean="0">
                          <a:latin typeface="Arial" panose="020B0604020202020204" pitchFamily="34" charset="0"/>
                          <a:cs typeface="Arial" panose="020B0604020202020204" pitchFamily="34" charset="0"/>
                        </a:rPr>
                        <a:t> (CL)</a:t>
                      </a:r>
                      <a:endParaRPr lang="en-SG" sz="1600" b="1" dirty="0">
                        <a:latin typeface="Arial" panose="020B0604020202020204" pitchFamily="34" charset="0"/>
                        <a:cs typeface="Arial" panose="020B0604020202020204" pitchFamily="34" charset="0"/>
                      </a:endParaRPr>
                    </a:p>
                  </a:txBody>
                  <a:tcPr/>
                </a:tc>
                <a:tc>
                  <a:txBody>
                    <a:bodyPr/>
                    <a:lstStyle/>
                    <a:p>
                      <a:pPr algn="ctr"/>
                      <a:r>
                        <a:rPr lang="en-SG" sz="1600" dirty="0" smtClean="0">
                          <a:latin typeface="Arial" panose="020B0604020202020204" pitchFamily="34" charset="0"/>
                          <a:cs typeface="Arial" panose="020B0604020202020204" pitchFamily="34" charset="0"/>
                        </a:rPr>
                        <a:t>28-31</a:t>
                      </a:r>
                      <a:endParaRPr lang="en-SG" sz="16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899611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4458" y="2752632"/>
            <a:ext cx="3250699" cy="1419367"/>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643113" y="257686"/>
            <a:ext cx="7920000" cy="648000"/>
          </a:xfrm>
        </p:spPr>
        <p:txBody>
          <a:bodyPr>
            <a:normAutofit/>
          </a:bodyPr>
          <a:lstStyle/>
          <a:p>
            <a:r>
              <a:rPr lang="en-US" sz="3200" dirty="0" smtClean="0">
                <a:solidFill>
                  <a:schemeClr val="tx1"/>
                </a:solidFill>
                <a:latin typeface="Arial" panose="020B0604020202020204" pitchFamily="34" charset="0"/>
                <a:cs typeface="Arial" panose="020B0604020202020204" pitchFamily="34" charset="0"/>
              </a:rPr>
              <a:t>Cross Product</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75152" y="974445"/>
            <a:ext cx="8424000" cy="5979569"/>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If 		     </a:t>
            </a:r>
            <a:r>
              <a:rPr lang="en-SG" dirty="0" smtClean="0">
                <a:latin typeface="Arial" panose="020B0604020202020204" pitchFamily="34" charset="0"/>
                <a:cs typeface="Arial" panose="020B0604020202020204" pitchFamily="34" charset="0"/>
              </a:rPr>
              <a:t>and			, </a:t>
            </a:r>
            <a:r>
              <a:rPr lang="en-SG" dirty="0">
                <a:latin typeface="Arial" panose="020B0604020202020204" pitchFamily="34" charset="0"/>
                <a:cs typeface="Arial" panose="020B0604020202020204" pitchFamily="34" charset="0"/>
              </a:rPr>
              <a:t>then the cross product of </a:t>
            </a:r>
            <a:r>
              <a:rPr lang="en-SG" dirty="0" smtClean="0">
                <a:latin typeface="Arial" panose="020B0604020202020204" pitchFamily="34" charset="0"/>
                <a:cs typeface="Arial" panose="020B0604020202020204" pitchFamily="34" charset="0"/>
              </a:rPr>
              <a:t>	and    is </a:t>
            </a:r>
            <a:r>
              <a:rPr lang="en-SG" dirty="0">
                <a:latin typeface="Arial" panose="020B0604020202020204" pitchFamily="34" charset="0"/>
                <a:cs typeface="Arial" panose="020B0604020202020204" pitchFamily="34" charset="0"/>
              </a:rPr>
              <a:t>the vector</a:t>
            </a:r>
          </a:p>
          <a:p>
            <a:pPr marL="0" indent="0">
              <a:buNone/>
            </a:pPr>
            <a:endParaRPr lang="en-US" b="1" i="0" dirty="0" smtClean="0">
              <a:latin typeface="Arial" panose="020B0604020202020204" pitchFamily="34" charset="0"/>
              <a:cs typeface="Arial" panose="020B0604020202020204" pitchFamily="34" charset="0"/>
            </a:endParaRPr>
          </a:p>
          <a:p>
            <a:pPr marL="0" indent="0">
              <a:buNone/>
            </a:pPr>
            <a:endParaRPr lang="en-SG" dirty="0" smtClean="0">
              <a:latin typeface="Arial" panose="020B0604020202020204" pitchFamily="34" charset="0"/>
              <a:cs typeface="Arial" panose="020B0604020202020204" pitchFamily="34" charset="0"/>
            </a:endParaRPr>
          </a:p>
          <a:p>
            <a:pPr marL="0" indent="0">
              <a:buNone/>
            </a:pPr>
            <a:endParaRPr lang="en-SG" dirty="0">
              <a:latin typeface="Arial" panose="020B0604020202020204" pitchFamily="34" charset="0"/>
              <a:cs typeface="Arial" panose="020B0604020202020204" pitchFamily="34" charset="0"/>
            </a:endParaRPr>
          </a:p>
          <a:p>
            <a:pPr marL="0" indent="0">
              <a:buNone/>
            </a:pPr>
            <a:endParaRPr lang="en-SG"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Note that </a:t>
            </a:r>
          </a:p>
          <a:p>
            <a:r>
              <a:rPr lang="en-SG" dirty="0" smtClean="0">
                <a:solidFill>
                  <a:schemeClr val="tx1"/>
                </a:solidFill>
                <a:latin typeface="Arial" panose="020B0604020202020204" pitchFamily="34" charset="0"/>
                <a:cs typeface="Arial" panose="020B0604020202020204" pitchFamily="34" charset="0"/>
              </a:rPr>
              <a:t>        is defined only when    </a:t>
            </a:r>
            <a:r>
              <a:rPr lang="en-SG" dirty="0" smtClean="0">
                <a:latin typeface="Arial" panose="020B0604020202020204" pitchFamily="34" charset="0"/>
                <a:cs typeface="Arial" panose="020B0604020202020204" pitchFamily="34" charset="0"/>
              </a:rPr>
              <a:t>and    are 3-D vectors</a:t>
            </a:r>
          </a:p>
          <a:p>
            <a:r>
              <a:rPr lang="en-SG" dirty="0" smtClean="0">
                <a:solidFill>
                  <a:schemeClr val="tx1"/>
                </a:solidFill>
                <a:latin typeface="Arial" panose="020B0604020202020204" pitchFamily="34" charset="0"/>
                <a:cs typeface="Arial" panose="020B0604020202020204" pitchFamily="34" charset="0"/>
              </a:rPr>
              <a:t>        is a scalar quantity while 	  is a vector quantity!</a:t>
            </a:r>
            <a:endParaRPr lang="en-SG" dirty="0">
              <a:solidFill>
                <a:schemeClr val="tx1"/>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830" t="5532"/>
          <a:stretch/>
        </p:blipFill>
        <p:spPr bwMode="auto">
          <a:xfrm>
            <a:off x="3725157" y="2103372"/>
            <a:ext cx="2562550" cy="284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006431" y="2103372"/>
            <a:ext cx="1038997"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1" name="Rectangle 10"/>
          <p:cNvSpPr/>
          <p:nvPr/>
        </p:nvSpPr>
        <p:spPr>
          <a:xfrm>
            <a:off x="5006429" y="3362673"/>
            <a:ext cx="1038997"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2" name="Rectangle 11"/>
          <p:cNvSpPr/>
          <p:nvPr/>
        </p:nvSpPr>
        <p:spPr>
          <a:xfrm>
            <a:off x="5006430" y="4622976"/>
            <a:ext cx="1038997"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6" name="Slide Number Placeholder 5"/>
          <p:cNvSpPr>
            <a:spLocks noGrp="1"/>
          </p:cNvSpPr>
          <p:nvPr>
            <p:ph type="sldNum" sz="quarter" idx="12"/>
          </p:nvPr>
        </p:nvSpPr>
        <p:spPr>
          <a:xfrm>
            <a:off x="8591124" y="6587927"/>
            <a:ext cx="536016" cy="365125"/>
          </a:xfrm>
        </p:spPr>
        <p:txBody>
          <a:bodyPr/>
          <a:lstStyle/>
          <a:p>
            <a:fld id="{6767FADE-2612-3649-B495-F644A23F288B}" type="slidenum">
              <a:rPr lang="en-US" smtClean="0"/>
              <a:pPr/>
              <a:t>5</a:t>
            </a:fld>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751787454"/>
              </p:ext>
            </p:extLst>
          </p:nvPr>
        </p:nvGraphicFramePr>
        <p:xfrm>
          <a:off x="912626" y="1031534"/>
          <a:ext cx="973217" cy="1238640"/>
        </p:xfrm>
        <a:graphic>
          <a:graphicData uri="http://schemas.openxmlformats.org/presentationml/2006/ole">
            <mc:AlternateContent xmlns:mc="http://schemas.openxmlformats.org/markup-compatibility/2006">
              <mc:Choice xmlns:v="urn:schemas-microsoft-com:vml" Requires="v">
                <p:oleObj spid="_x0000_s33804" name="Equation" r:id="rId4" imgW="558720" imgH="711000" progId="Equation.3">
                  <p:embed/>
                </p:oleObj>
              </mc:Choice>
              <mc:Fallback>
                <p:oleObj name="Equation" r:id="rId4" imgW="558720" imgH="711000" progId="Equation.3">
                  <p:embed/>
                  <p:pic>
                    <p:nvPicPr>
                      <p:cNvPr id="0" name=""/>
                      <p:cNvPicPr/>
                      <p:nvPr/>
                    </p:nvPicPr>
                    <p:blipFill>
                      <a:blip r:embed="rId5"/>
                      <a:stretch>
                        <a:fillRect/>
                      </a:stretch>
                    </p:blipFill>
                    <p:spPr>
                      <a:xfrm>
                        <a:off x="912626" y="1031534"/>
                        <a:ext cx="973217" cy="123864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063085770"/>
              </p:ext>
            </p:extLst>
          </p:nvPr>
        </p:nvGraphicFramePr>
        <p:xfrm>
          <a:off x="2405157" y="1032598"/>
          <a:ext cx="973217" cy="1238640"/>
        </p:xfrm>
        <a:graphic>
          <a:graphicData uri="http://schemas.openxmlformats.org/presentationml/2006/ole">
            <mc:AlternateContent xmlns:mc="http://schemas.openxmlformats.org/markup-compatibility/2006">
              <mc:Choice xmlns:v="urn:schemas-microsoft-com:vml" Requires="v">
                <p:oleObj spid="_x0000_s33805" name="Equation" r:id="rId6" imgW="558720" imgH="711000" progId="Equation.3">
                  <p:embed/>
                </p:oleObj>
              </mc:Choice>
              <mc:Fallback>
                <p:oleObj name="Equation" r:id="rId6" imgW="558720" imgH="711000" progId="Equation.3">
                  <p:embed/>
                  <p:pic>
                    <p:nvPicPr>
                      <p:cNvPr id="0" name=""/>
                      <p:cNvPicPr/>
                      <p:nvPr/>
                    </p:nvPicPr>
                    <p:blipFill>
                      <a:blip r:embed="rId7"/>
                      <a:stretch>
                        <a:fillRect/>
                      </a:stretch>
                    </p:blipFill>
                    <p:spPr>
                      <a:xfrm>
                        <a:off x="2405157" y="1032598"/>
                        <a:ext cx="973217" cy="123864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278128498"/>
              </p:ext>
            </p:extLst>
          </p:nvPr>
        </p:nvGraphicFramePr>
        <p:xfrm>
          <a:off x="748541" y="2832463"/>
          <a:ext cx="2642896" cy="1308863"/>
        </p:xfrm>
        <a:graphic>
          <a:graphicData uri="http://schemas.openxmlformats.org/presentationml/2006/ole">
            <mc:AlternateContent xmlns:mc="http://schemas.openxmlformats.org/markup-compatibility/2006">
              <mc:Choice xmlns:v="urn:schemas-microsoft-com:vml" Requires="v">
                <p:oleObj spid="_x0000_s33806" name="Equation" r:id="rId8" imgW="1434960" imgH="711000" progId="Equation.3">
                  <p:embed/>
                </p:oleObj>
              </mc:Choice>
              <mc:Fallback>
                <p:oleObj name="Equation" r:id="rId8" imgW="1434960" imgH="711000" progId="Equation.3">
                  <p:embed/>
                  <p:pic>
                    <p:nvPicPr>
                      <p:cNvPr id="0" name=""/>
                      <p:cNvPicPr/>
                      <p:nvPr/>
                    </p:nvPicPr>
                    <p:blipFill>
                      <a:blip r:embed="rId9"/>
                      <a:stretch>
                        <a:fillRect/>
                      </a:stretch>
                    </p:blipFill>
                    <p:spPr>
                      <a:xfrm>
                        <a:off x="748541" y="2832463"/>
                        <a:ext cx="2642896" cy="130886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70439352"/>
              </p:ext>
            </p:extLst>
          </p:nvPr>
        </p:nvGraphicFramePr>
        <p:xfrm>
          <a:off x="978522" y="5460861"/>
          <a:ext cx="554037" cy="309563"/>
        </p:xfrm>
        <a:graphic>
          <a:graphicData uri="http://schemas.openxmlformats.org/presentationml/2006/ole">
            <mc:AlternateContent xmlns:mc="http://schemas.openxmlformats.org/markup-compatibility/2006">
              <mc:Choice xmlns:v="urn:schemas-microsoft-com:vml" Requires="v">
                <p:oleObj spid="_x0000_s33807" name="Equation" r:id="rId10" imgW="317160" imgH="177480" progId="Equation.3">
                  <p:embed/>
                </p:oleObj>
              </mc:Choice>
              <mc:Fallback>
                <p:oleObj name="Equation" r:id="rId10" imgW="317160" imgH="177480" progId="Equation.3">
                  <p:embed/>
                  <p:pic>
                    <p:nvPicPr>
                      <p:cNvPr id="0" name=""/>
                      <p:cNvPicPr/>
                      <p:nvPr/>
                    </p:nvPicPr>
                    <p:blipFill>
                      <a:blip r:embed="rId11"/>
                      <a:stretch>
                        <a:fillRect/>
                      </a:stretch>
                    </p:blipFill>
                    <p:spPr>
                      <a:xfrm>
                        <a:off x="978522" y="5460861"/>
                        <a:ext cx="554037" cy="30956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408869764"/>
              </p:ext>
            </p:extLst>
          </p:nvPr>
        </p:nvGraphicFramePr>
        <p:xfrm>
          <a:off x="991585" y="5852198"/>
          <a:ext cx="488951" cy="309563"/>
        </p:xfrm>
        <a:graphic>
          <a:graphicData uri="http://schemas.openxmlformats.org/presentationml/2006/ole">
            <mc:AlternateContent xmlns:mc="http://schemas.openxmlformats.org/markup-compatibility/2006">
              <mc:Choice xmlns:v="urn:schemas-microsoft-com:vml" Requires="v">
                <p:oleObj spid="_x0000_s33808" name="Equation" r:id="rId12" imgW="279360" imgH="177480" progId="Equation.3">
                  <p:embed/>
                </p:oleObj>
              </mc:Choice>
              <mc:Fallback>
                <p:oleObj name="Equation" r:id="rId12" imgW="279360" imgH="177480" progId="Equation.3">
                  <p:embed/>
                  <p:pic>
                    <p:nvPicPr>
                      <p:cNvPr id="0" name=""/>
                      <p:cNvPicPr/>
                      <p:nvPr/>
                    </p:nvPicPr>
                    <p:blipFill>
                      <a:blip r:embed="rId13"/>
                      <a:stretch>
                        <a:fillRect/>
                      </a:stretch>
                    </p:blipFill>
                    <p:spPr>
                      <a:xfrm>
                        <a:off x="991585" y="5852198"/>
                        <a:ext cx="488951" cy="309563"/>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979787809"/>
              </p:ext>
            </p:extLst>
          </p:nvPr>
        </p:nvGraphicFramePr>
        <p:xfrm>
          <a:off x="6393109" y="1569665"/>
          <a:ext cx="220663" cy="244475"/>
        </p:xfrm>
        <a:graphic>
          <a:graphicData uri="http://schemas.openxmlformats.org/presentationml/2006/ole">
            <mc:AlternateContent xmlns:mc="http://schemas.openxmlformats.org/markup-compatibility/2006">
              <mc:Choice xmlns:v="urn:schemas-microsoft-com:vml" Requires="v">
                <p:oleObj spid="_x0000_s33809" name="Equation" r:id="rId14" imgW="126720" imgH="139680" progId="Equation.3">
                  <p:embed/>
                </p:oleObj>
              </mc:Choice>
              <mc:Fallback>
                <p:oleObj name="Equation" r:id="rId14" imgW="126720" imgH="139680" progId="Equation.3">
                  <p:embed/>
                  <p:pic>
                    <p:nvPicPr>
                      <p:cNvPr id="0" name=""/>
                      <p:cNvPicPr/>
                      <p:nvPr/>
                    </p:nvPicPr>
                    <p:blipFill>
                      <a:blip r:embed="rId15"/>
                      <a:stretch>
                        <a:fillRect/>
                      </a:stretch>
                    </p:blipFill>
                    <p:spPr>
                      <a:xfrm>
                        <a:off x="6393109" y="1569665"/>
                        <a:ext cx="220663" cy="24447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2556774653"/>
              </p:ext>
            </p:extLst>
          </p:nvPr>
        </p:nvGraphicFramePr>
        <p:xfrm>
          <a:off x="7073515" y="1496825"/>
          <a:ext cx="220663" cy="309562"/>
        </p:xfrm>
        <a:graphic>
          <a:graphicData uri="http://schemas.openxmlformats.org/presentationml/2006/ole">
            <mc:AlternateContent xmlns:mc="http://schemas.openxmlformats.org/markup-compatibility/2006">
              <mc:Choice xmlns:v="urn:schemas-microsoft-com:vml" Requires="v">
                <p:oleObj spid="_x0000_s33810" name="Equation" r:id="rId16" imgW="126720" imgH="177480" progId="Equation.3">
                  <p:embed/>
                </p:oleObj>
              </mc:Choice>
              <mc:Fallback>
                <p:oleObj name="Equation" r:id="rId16" imgW="126720" imgH="177480" progId="Equation.3">
                  <p:embed/>
                  <p:pic>
                    <p:nvPicPr>
                      <p:cNvPr id="0" name=""/>
                      <p:cNvPicPr/>
                      <p:nvPr/>
                    </p:nvPicPr>
                    <p:blipFill>
                      <a:blip r:embed="rId17"/>
                      <a:stretch>
                        <a:fillRect/>
                      </a:stretch>
                    </p:blipFill>
                    <p:spPr>
                      <a:xfrm>
                        <a:off x="7073515" y="1496825"/>
                        <a:ext cx="220663" cy="30956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5824231"/>
              </p:ext>
            </p:extLst>
          </p:nvPr>
        </p:nvGraphicFramePr>
        <p:xfrm>
          <a:off x="4356536" y="5859921"/>
          <a:ext cx="554037" cy="309563"/>
        </p:xfrm>
        <a:graphic>
          <a:graphicData uri="http://schemas.openxmlformats.org/presentationml/2006/ole">
            <mc:AlternateContent xmlns:mc="http://schemas.openxmlformats.org/markup-compatibility/2006">
              <mc:Choice xmlns:v="urn:schemas-microsoft-com:vml" Requires="v">
                <p:oleObj spid="_x0000_s33811" name="Equation" r:id="rId18" imgW="317160" imgH="177480" progId="Equation.3">
                  <p:embed/>
                </p:oleObj>
              </mc:Choice>
              <mc:Fallback>
                <p:oleObj name="Equation" r:id="rId18" imgW="317160" imgH="177480" progId="Equation.3">
                  <p:embed/>
                  <p:pic>
                    <p:nvPicPr>
                      <p:cNvPr id="0" name=""/>
                      <p:cNvPicPr/>
                      <p:nvPr/>
                    </p:nvPicPr>
                    <p:blipFill>
                      <a:blip r:embed="rId11"/>
                      <a:stretch>
                        <a:fillRect/>
                      </a:stretch>
                    </p:blipFill>
                    <p:spPr>
                      <a:xfrm>
                        <a:off x="4356536" y="5859921"/>
                        <a:ext cx="554037" cy="309563"/>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071581619"/>
              </p:ext>
            </p:extLst>
          </p:nvPr>
        </p:nvGraphicFramePr>
        <p:xfrm>
          <a:off x="3922707" y="5525148"/>
          <a:ext cx="220663" cy="244475"/>
        </p:xfrm>
        <a:graphic>
          <a:graphicData uri="http://schemas.openxmlformats.org/presentationml/2006/ole">
            <mc:AlternateContent xmlns:mc="http://schemas.openxmlformats.org/markup-compatibility/2006">
              <mc:Choice xmlns:v="urn:schemas-microsoft-com:vml" Requires="v">
                <p:oleObj spid="_x0000_s33812" name="Equation" r:id="rId19" imgW="126720" imgH="139680" progId="Equation.3">
                  <p:embed/>
                </p:oleObj>
              </mc:Choice>
              <mc:Fallback>
                <p:oleObj name="Equation" r:id="rId19" imgW="126720" imgH="139680" progId="Equation.3">
                  <p:embed/>
                  <p:pic>
                    <p:nvPicPr>
                      <p:cNvPr id="0" name=""/>
                      <p:cNvPicPr/>
                      <p:nvPr/>
                    </p:nvPicPr>
                    <p:blipFill>
                      <a:blip r:embed="rId20"/>
                      <a:stretch>
                        <a:fillRect/>
                      </a:stretch>
                    </p:blipFill>
                    <p:spPr>
                      <a:xfrm>
                        <a:off x="3922707" y="5525148"/>
                        <a:ext cx="220663" cy="244475"/>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716114403"/>
              </p:ext>
            </p:extLst>
          </p:nvPr>
        </p:nvGraphicFramePr>
        <p:xfrm>
          <a:off x="4603113" y="5465371"/>
          <a:ext cx="220663" cy="309562"/>
        </p:xfrm>
        <a:graphic>
          <a:graphicData uri="http://schemas.openxmlformats.org/presentationml/2006/ole">
            <mc:AlternateContent xmlns:mc="http://schemas.openxmlformats.org/markup-compatibility/2006">
              <mc:Choice xmlns:v="urn:schemas-microsoft-com:vml" Requires="v">
                <p:oleObj spid="_x0000_s33813" name="Equation" r:id="rId21" imgW="126720" imgH="177480" progId="Equation.3">
                  <p:embed/>
                </p:oleObj>
              </mc:Choice>
              <mc:Fallback>
                <p:oleObj name="Equation" r:id="rId21" imgW="126720" imgH="177480" progId="Equation.3">
                  <p:embed/>
                  <p:pic>
                    <p:nvPicPr>
                      <p:cNvPr id="0" name=""/>
                      <p:cNvPicPr/>
                      <p:nvPr/>
                    </p:nvPicPr>
                    <p:blipFill>
                      <a:blip r:embed="rId22"/>
                      <a:stretch>
                        <a:fillRect/>
                      </a:stretch>
                    </p:blipFill>
                    <p:spPr>
                      <a:xfrm>
                        <a:off x="4603113" y="5465371"/>
                        <a:ext cx="220663" cy="309562"/>
                      </a:xfrm>
                      <a:prstGeom prst="rect">
                        <a:avLst/>
                      </a:prstGeom>
                    </p:spPr>
                  </p:pic>
                </p:oleObj>
              </mc:Fallback>
            </mc:AlternateContent>
          </a:graphicData>
        </a:graphic>
      </p:graphicFrame>
    </p:spTree>
    <p:extLst>
      <p:ext uri="{BB962C8B-B14F-4D97-AF65-F5344CB8AC3E}">
        <p14:creationId xmlns:p14="http://schemas.microsoft.com/office/powerpoint/2010/main" val="2424343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22372" y="1081059"/>
            <a:ext cx="8118216" cy="4154984"/>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endParaRPr lang="en-SG" sz="2000" dirty="0" smtClean="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r>
              <a:rPr lang="en-US" sz="2400" dirty="0" smtClean="0">
                <a:latin typeface="Arial" panose="020B0604020202020204" pitchFamily="34" charset="0"/>
                <a:cs typeface="Arial" panose="020B0604020202020204" pitchFamily="34" charset="0"/>
              </a:rPr>
              <a:t>	</a:t>
            </a:r>
            <a:endParaRPr lang="en-US" sz="2400" b="1"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2608911740"/>
              </p:ext>
            </p:extLst>
          </p:nvPr>
        </p:nvGraphicFramePr>
        <p:xfrm>
          <a:off x="2089814" y="3049008"/>
          <a:ext cx="4931545" cy="1373297"/>
        </p:xfrm>
        <a:graphic>
          <a:graphicData uri="http://schemas.openxmlformats.org/presentationml/2006/ole">
            <mc:AlternateContent xmlns:mc="http://schemas.openxmlformats.org/markup-compatibility/2006">
              <mc:Choice xmlns:v="urn:schemas-microsoft-com:vml" Requires="v">
                <p:oleObj spid="_x0000_s34823" name="Equation" r:id="rId3" imgW="2552400" imgH="711000" progId="Equation.3">
                  <p:embed/>
                </p:oleObj>
              </mc:Choice>
              <mc:Fallback>
                <p:oleObj name="Equation" r:id="rId3" imgW="2552400" imgH="711000" progId="Equation.3">
                  <p:embed/>
                  <p:pic>
                    <p:nvPicPr>
                      <p:cNvPr id="0" name=""/>
                      <p:cNvPicPr/>
                      <p:nvPr/>
                    </p:nvPicPr>
                    <p:blipFill>
                      <a:blip r:embed="rId4"/>
                      <a:stretch>
                        <a:fillRect/>
                      </a:stretch>
                    </p:blipFill>
                    <p:spPr>
                      <a:xfrm>
                        <a:off x="2089814" y="3049008"/>
                        <a:ext cx="4931545" cy="1373297"/>
                      </a:xfrm>
                      <a:prstGeom prst="rect">
                        <a:avLst/>
                      </a:prstGeom>
                    </p:spPr>
                  </p:pic>
                </p:oleObj>
              </mc:Fallback>
            </mc:AlternateContent>
          </a:graphicData>
        </a:graphic>
      </p:graphicFrame>
      <p:sp>
        <p:nvSpPr>
          <p:cNvPr id="2" name="Title 1"/>
          <p:cNvSpPr>
            <a:spLocks noGrp="1"/>
          </p:cNvSpPr>
          <p:nvPr>
            <p:ph type="title"/>
          </p:nvPr>
        </p:nvSpPr>
        <p:spPr>
          <a:xfrm>
            <a:off x="521364" y="365262"/>
            <a:ext cx="7920000" cy="648000"/>
          </a:xfrm>
        </p:spPr>
        <p:txBody>
          <a:bodyPr>
            <a:normAutofit/>
          </a:bodyPr>
          <a:lstStyle/>
          <a:p>
            <a:r>
              <a:rPr lang="en-SG" sz="3200" dirty="0" smtClean="0">
                <a:solidFill>
                  <a:schemeClr val="tx1"/>
                </a:solidFill>
                <a:latin typeface="Arial" panose="020B0604020202020204" pitchFamily="34" charset="0"/>
                <a:cs typeface="Arial" panose="020B0604020202020204" pitchFamily="34" charset="0"/>
              </a:rPr>
              <a:t>Finding </a:t>
            </a:r>
            <a:r>
              <a:rPr lang="en-SG" sz="3200" dirty="0">
                <a:solidFill>
                  <a:schemeClr val="tx1"/>
                </a:solidFill>
                <a:latin typeface="Arial" panose="020B0604020202020204" pitchFamily="34" charset="0"/>
                <a:cs typeface="Arial" panose="020B0604020202020204" pitchFamily="34" charset="0"/>
              </a:rPr>
              <a:t>the Cross </a:t>
            </a:r>
            <a:r>
              <a:rPr lang="en-SG" sz="3200" dirty="0" smtClean="0">
                <a:solidFill>
                  <a:schemeClr val="tx1"/>
                </a:solidFill>
                <a:latin typeface="Arial" panose="020B0604020202020204" pitchFamily="34" charset="0"/>
                <a:cs typeface="Arial" panose="020B0604020202020204" pitchFamily="34" charset="0"/>
              </a:rPr>
              <a:t>Product</a:t>
            </a:r>
            <a:endParaRPr lang="en-SG"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sz="quarter" idx="13"/>
          </p:nvPr>
        </p:nvSpPr>
        <p:spPr>
          <a:xfrm>
            <a:off x="521364" y="1081059"/>
            <a:ext cx="8424000" cy="2228265"/>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			If 		    </a:t>
            </a:r>
            <a:r>
              <a:rPr lang="en-SG" dirty="0" smtClean="0">
                <a:latin typeface="Arial" panose="020B0604020202020204" pitchFamily="34" charset="0"/>
                <a:cs typeface="Arial" panose="020B0604020202020204" pitchFamily="34" charset="0"/>
              </a:rPr>
              <a:t>and			, </a:t>
            </a:r>
            <a:r>
              <a:rPr lang="en-SG" dirty="0">
                <a:latin typeface="Arial" panose="020B0604020202020204" pitchFamily="34" charset="0"/>
                <a:cs typeface="Arial" panose="020B0604020202020204" pitchFamily="34" charset="0"/>
              </a:rPr>
              <a:t>find the cross product of </a:t>
            </a:r>
            <a:r>
              <a:rPr lang="en-SG" dirty="0" smtClean="0">
                <a:latin typeface="Arial" panose="020B0604020202020204" pitchFamily="34" charset="0"/>
                <a:cs typeface="Arial" panose="020B0604020202020204" pitchFamily="34" charset="0"/>
              </a:rPr>
              <a:t>	and	   .</a:t>
            </a:r>
          </a:p>
          <a:p>
            <a:pPr marL="0" indent="0">
              <a:buNone/>
            </a:pPr>
            <a:endParaRPr lang="en-SG" dirty="0" smtClean="0">
              <a:latin typeface="Arial" panose="020B0604020202020204" pitchFamily="34" charset="0"/>
              <a:cs typeface="Arial" panose="020B0604020202020204" pitchFamily="34" charset="0"/>
            </a:endParaRPr>
          </a:p>
          <a:p>
            <a:pPr marL="0" indent="0">
              <a:buNone/>
            </a:pPr>
            <a:endParaRPr lang="en-SG" dirty="0">
              <a:solidFill>
                <a:srgbClr val="0033CC"/>
              </a:solidFill>
              <a:latin typeface="Arial" panose="020B0604020202020204" pitchFamily="34" charset="0"/>
              <a:cs typeface="Arial" panose="020B0604020202020204" pitchFamily="34" charset="0"/>
            </a:endParaRPr>
          </a:p>
        </p:txBody>
      </p:sp>
      <p:sp>
        <p:nvSpPr>
          <p:cNvPr id="6" name="Rectangle 5"/>
          <p:cNvSpPr/>
          <p:nvPr/>
        </p:nvSpPr>
        <p:spPr>
          <a:xfrm>
            <a:off x="2954249" y="3570513"/>
            <a:ext cx="1367244"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7" name="Rectangle 6"/>
          <p:cNvSpPr/>
          <p:nvPr/>
        </p:nvSpPr>
        <p:spPr>
          <a:xfrm>
            <a:off x="2941186" y="3994218"/>
            <a:ext cx="1367244"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8" name="Rectangle 7"/>
          <p:cNvSpPr/>
          <p:nvPr/>
        </p:nvSpPr>
        <p:spPr>
          <a:xfrm>
            <a:off x="2954249" y="3154620"/>
            <a:ext cx="1367244"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9" name="Rectangle 8"/>
          <p:cNvSpPr/>
          <p:nvPr/>
        </p:nvSpPr>
        <p:spPr>
          <a:xfrm>
            <a:off x="4467206" y="3549394"/>
            <a:ext cx="1524000" cy="767816"/>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1" name="Rectangle 10"/>
          <p:cNvSpPr/>
          <p:nvPr/>
        </p:nvSpPr>
        <p:spPr>
          <a:xfrm>
            <a:off x="4469655" y="3145096"/>
            <a:ext cx="1524000" cy="736880"/>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nvGrpSpPr>
          <p:cNvPr id="14" name="Group 13"/>
          <p:cNvGrpSpPr/>
          <p:nvPr/>
        </p:nvGrpSpPr>
        <p:grpSpPr>
          <a:xfrm>
            <a:off x="4470744" y="3139474"/>
            <a:ext cx="1524000" cy="1190867"/>
            <a:chOff x="4572000" y="2586452"/>
            <a:chExt cx="1524000" cy="1190867"/>
          </a:xfrm>
        </p:grpSpPr>
        <p:sp>
          <p:nvSpPr>
            <p:cNvPr id="12" name="Rectangle 11"/>
            <p:cNvSpPr/>
            <p:nvPr/>
          </p:nvSpPr>
          <p:spPr>
            <a:xfrm>
              <a:off x="4572000" y="2586452"/>
              <a:ext cx="1524000"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13" name="Rectangle 12"/>
            <p:cNvSpPr/>
            <p:nvPr/>
          </p:nvSpPr>
          <p:spPr>
            <a:xfrm>
              <a:off x="4572000" y="3495966"/>
              <a:ext cx="1524000" cy="281353"/>
            </a:xfrm>
            <a:prstGeom prst="rect">
              <a:avLst/>
            </a:prstGeom>
            <a:solidFill>
              <a:schemeClr val="accent1">
                <a:alpha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grpSp>
      <p:sp>
        <p:nvSpPr>
          <p:cNvPr id="10" name="Slide Number Placeholder 9"/>
          <p:cNvSpPr>
            <a:spLocks noGrp="1"/>
          </p:cNvSpPr>
          <p:nvPr>
            <p:ph type="sldNum" sz="quarter" idx="12"/>
          </p:nvPr>
        </p:nvSpPr>
        <p:spPr>
          <a:xfrm>
            <a:off x="8537336" y="6695503"/>
            <a:ext cx="536016" cy="365125"/>
          </a:xfrm>
        </p:spPr>
        <p:txBody>
          <a:bodyPr/>
          <a:lstStyle/>
          <a:p>
            <a:fld id="{6767FADE-2612-3649-B495-F644A23F288B}" type="slidenum">
              <a:rPr lang="en-US" smtClean="0"/>
              <a:pPr/>
              <a:t>6</a:t>
            </a:fld>
            <a:endParaRPr lang="en-US" dirty="0"/>
          </a:p>
        </p:txBody>
      </p:sp>
      <p:graphicFrame>
        <p:nvGraphicFramePr>
          <p:cNvPr id="15" name="Object 14"/>
          <p:cNvGraphicFramePr>
            <a:graphicFrameLocks noChangeAspect="1"/>
          </p:cNvGraphicFramePr>
          <p:nvPr>
            <p:extLst>
              <p:ext uri="{D42A27DB-BD31-4B8C-83A1-F6EECF244321}">
                <p14:modId xmlns:p14="http://schemas.microsoft.com/office/powerpoint/2010/main" val="611934762"/>
              </p:ext>
            </p:extLst>
          </p:nvPr>
        </p:nvGraphicFramePr>
        <p:xfrm>
          <a:off x="2247110" y="1120248"/>
          <a:ext cx="862012" cy="1239837"/>
        </p:xfrm>
        <a:graphic>
          <a:graphicData uri="http://schemas.openxmlformats.org/presentationml/2006/ole">
            <mc:AlternateContent xmlns:mc="http://schemas.openxmlformats.org/markup-compatibility/2006">
              <mc:Choice xmlns:v="urn:schemas-microsoft-com:vml" Requires="v">
                <p:oleObj spid="_x0000_s34824" name="Equation" r:id="rId5" imgW="495000" imgH="711000" progId="Equation.3">
                  <p:embed/>
                </p:oleObj>
              </mc:Choice>
              <mc:Fallback>
                <p:oleObj name="Equation" r:id="rId5" imgW="495000" imgH="711000" progId="Equation.3">
                  <p:embed/>
                  <p:pic>
                    <p:nvPicPr>
                      <p:cNvPr id="0" name=""/>
                      <p:cNvPicPr/>
                      <p:nvPr/>
                    </p:nvPicPr>
                    <p:blipFill>
                      <a:blip r:embed="rId6"/>
                      <a:stretch>
                        <a:fillRect/>
                      </a:stretch>
                    </p:blipFill>
                    <p:spPr>
                      <a:xfrm>
                        <a:off x="2247110" y="1120248"/>
                        <a:ext cx="862012" cy="1239837"/>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931958134"/>
              </p:ext>
            </p:extLst>
          </p:nvPr>
        </p:nvGraphicFramePr>
        <p:xfrm>
          <a:off x="3689087" y="1119562"/>
          <a:ext cx="1062038" cy="1239837"/>
        </p:xfrm>
        <a:graphic>
          <a:graphicData uri="http://schemas.openxmlformats.org/presentationml/2006/ole">
            <mc:AlternateContent xmlns:mc="http://schemas.openxmlformats.org/markup-compatibility/2006">
              <mc:Choice xmlns:v="urn:schemas-microsoft-com:vml" Requires="v">
                <p:oleObj spid="_x0000_s34825" name="Equation" r:id="rId7" imgW="609480" imgH="711000" progId="Equation.3">
                  <p:embed/>
                </p:oleObj>
              </mc:Choice>
              <mc:Fallback>
                <p:oleObj name="Equation" r:id="rId7" imgW="609480" imgH="711000" progId="Equation.3">
                  <p:embed/>
                  <p:pic>
                    <p:nvPicPr>
                      <p:cNvPr id="0" name=""/>
                      <p:cNvPicPr/>
                      <p:nvPr/>
                    </p:nvPicPr>
                    <p:blipFill>
                      <a:blip r:embed="rId8"/>
                      <a:stretch>
                        <a:fillRect/>
                      </a:stretch>
                    </p:blipFill>
                    <p:spPr>
                      <a:xfrm>
                        <a:off x="3689087" y="1119562"/>
                        <a:ext cx="1062038" cy="1239837"/>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3065535744"/>
              </p:ext>
            </p:extLst>
          </p:nvPr>
        </p:nvGraphicFramePr>
        <p:xfrm>
          <a:off x="7632592" y="1625495"/>
          <a:ext cx="220663" cy="244475"/>
        </p:xfrm>
        <a:graphic>
          <a:graphicData uri="http://schemas.openxmlformats.org/presentationml/2006/ole">
            <mc:AlternateContent xmlns:mc="http://schemas.openxmlformats.org/markup-compatibility/2006">
              <mc:Choice xmlns:v="urn:schemas-microsoft-com:vml" Requires="v">
                <p:oleObj spid="_x0000_s34826" name="Equation" r:id="rId9" imgW="126720" imgH="139680" progId="Equation.3">
                  <p:embed/>
                </p:oleObj>
              </mc:Choice>
              <mc:Fallback>
                <p:oleObj name="Equation" r:id="rId9" imgW="126720" imgH="139680" progId="Equation.3">
                  <p:embed/>
                  <p:pic>
                    <p:nvPicPr>
                      <p:cNvPr id="0" name=""/>
                      <p:cNvPicPr/>
                      <p:nvPr/>
                    </p:nvPicPr>
                    <p:blipFill>
                      <a:blip r:embed="rId10"/>
                      <a:stretch>
                        <a:fillRect/>
                      </a:stretch>
                    </p:blipFill>
                    <p:spPr>
                      <a:xfrm>
                        <a:off x="7632592" y="1625495"/>
                        <a:ext cx="220663" cy="244475"/>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811229212"/>
              </p:ext>
            </p:extLst>
          </p:nvPr>
        </p:nvGraphicFramePr>
        <p:xfrm>
          <a:off x="8362573" y="1562348"/>
          <a:ext cx="222250" cy="309562"/>
        </p:xfrm>
        <a:graphic>
          <a:graphicData uri="http://schemas.openxmlformats.org/presentationml/2006/ole">
            <mc:AlternateContent xmlns:mc="http://schemas.openxmlformats.org/markup-compatibility/2006">
              <mc:Choice xmlns:v="urn:schemas-microsoft-com:vml" Requires="v">
                <p:oleObj spid="_x0000_s34827" name="Equation" r:id="rId11" imgW="126720" imgH="177480" progId="Equation.3">
                  <p:embed/>
                </p:oleObj>
              </mc:Choice>
              <mc:Fallback>
                <p:oleObj name="Equation" r:id="rId11" imgW="126720" imgH="177480" progId="Equation.3">
                  <p:embed/>
                  <p:pic>
                    <p:nvPicPr>
                      <p:cNvPr id="0" name=""/>
                      <p:cNvPicPr/>
                      <p:nvPr/>
                    </p:nvPicPr>
                    <p:blipFill>
                      <a:blip r:embed="rId12"/>
                      <a:stretch>
                        <a:fillRect/>
                      </a:stretch>
                    </p:blipFill>
                    <p:spPr>
                      <a:xfrm>
                        <a:off x="8362573" y="1562348"/>
                        <a:ext cx="222250" cy="309562"/>
                      </a:xfrm>
                      <a:prstGeom prst="rect">
                        <a:avLst/>
                      </a:prstGeom>
                    </p:spPr>
                  </p:pic>
                </p:oleObj>
              </mc:Fallback>
            </mc:AlternateContent>
          </a:graphicData>
        </a:graphic>
      </p:graphicFrame>
    </p:spTree>
    <p:extLst>
      <p:ext uri="{BB962C8B-B14F-4D97-AF65-F5344CB8AC3E}">
        <p14:creationId xmlns:p14="http://schemas.microsoft.com/office/powerpoint/2010/main" val="109135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499700" y="921191"/>
            <a:ext cx="8424000" cy="5068856"/>
          </a:xfrm>
        </p:spPr>
        <p:txBody>
          <a:bodyPr/>
          <a:lstStyle/>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If 		   </a:t>
            </a:r>
            <a:r>
              <a:rPr lang="en-SG" dirty="0" smtClean="0">
                <a:latin typeface="Arial" panose="020B0604020202020204" pitchFamily="34" charset="0"/>
                <a:cs typeface="Arial" panose="020B0604020202020204" pitchFamily="34" charset="0"/>
              </a:rPr>
              <a:t>and		   , </a:t>
            </a:r>
          </a:p>
          <a:p>
            <a:pPr marL="0" indent="0">
              <a:buNone/>
            </a:pPr>
            <a:endParaRPr lang="en-SG" dirty="0" smtClean="0">
              <a:latin typeface="Arial" panose="020B0604020202020204" pitchFamily="34" charset="0"/>
              <a:cs typeface="Arial" panose="020B0604020202020204" pitchFamily="34" charset="0"/>
            </a:endParaRPr>
          </a:p>
          <a:p>
            <a:pPr marL="0" indent="0">
              <a:buNone/>
            </a:pPr>
            <a:r>
              <a:rPr lang="en-SG" dirty="0" err="1" smtClean="0">
                <a:latin typeface="Arial" panose="020B0604020202020204" pitchFamily="34" charset="0"/>
                <a:cs typeface="Arial" panose="020B0604020202020204" pitchFamily="34" charset="0"/>
              </a:rPr>
              <a:t>i</a:t>
            </a:r>
            <a:r>
              <a:rPr lang="en-SG" dirty="0" smtClean="0">
                <a:latin typeface="Arial" panose="020B0604020202020204" pitchFamily="34" charset="0"/>
                <a:cs typeface="Arial" panose="020B0604020202020204" pitchFamily="34" charset="0"/>
              </a:rPr>
              <a:t>) </a:t>
            </a:r>
            <a:r>
              <a:rPr lang="en-SG" dirty="0" smtClean="0">
                <a:solidFill>
                  <a:schemeClr val="tx1"/>
                </a:solidFill>
                <a:latin typeface="Arial" panose="020B0604020202020204" pitchFamily="34" charset="0"/>
                <a:cs typeface="Arial" panose="020B0604020202020204" pitchFamily="34" charset="0"/>
              </a:rPr>
              <a:t>Determine	  .</a:t>
            </a: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r>
              <a:rPr lang="en-SG" dirty="0" smtClean="0">
                <a:latin typeface="Arial" panose="020B0604020202020204" pitchFamily="34" charset="0"/>
                <a:cs typeface="Arial" panose="020B0604020202020204" pitchFamily="34" charset="0"/>
              </a:rPr>
              <a:t>ii) </a:t>
            </a:r>
            <a:r>
              <a:rPr lang="en-SG" dirty="0" smtClean="0">
                <a:solidFill>
                  <a:schemeClr val="tx1"/>
                </a:solidFill>
                <a:latin typeface="Arial" panose="020B0604020202020204" pitchFamily="34" charset="0"/>
                <a:cs typeface="Arial" panose="020B0604020202020204" pitchFamily="34" charset="0"/>
              </a:rPr>
              <a:t>Determine	   .</a:t>
            </a:r>
            <a:endParaRPr lang="en-SG" dirty="0">
              <a:solidFill>
                <a:schemeClr val="tx1"/>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a:p>
            <a:pPr marL="0" indent="0">
              <a:buNone/>
            </a:pPr>
            <a:endParaRPr lang="en-US" dirty="0" smtClean="0">
              <a:solidFill>
                <a:srgbClr val="0033CC"/>
              </a:solidFill>
              <a:latin typeface="Arial" panose="020B0604020202020204" pitchFamily="34" charset="0"/>
              <a:cs typeface="Arial" panose="020B0604020202020204" pitchFamily="34" charset="0"/>
            </a:endParaRPr>
          </a:p>
          <a:p>
            <a:pPr marL="0" indent="0">
              <a:buNone/>
            </a:pPr>
            <a:endParaRPr lang="en-US" dirty="0">
              <a:solidFill>
                <a:srgbClr val="0033CC"/>
              </a:solidFill>
              <a:latin typeface="Arial" panose="020B0604020202020204" pitchFamily="34" charset="0"/>
              <a:cs typeface="Arial" panose="020B0604020202020204" pitchFamily="34" charset="0"/>
            </a:endParaRPr>
          </a:p>
        </p:txBody>
      </p:sp>
      <p:sp>
        <p:nvSpPr>
          <p:cNvPr id="2" name="Title 1"/>
          <p:cNvSpPr>
            <a:spLocks noGrp="1"/>
          </p:cNvSpPr>
          <p:nvPr>
            <p:ph type="title" idx="4294967295"/>
          </p:nvPr>
        </p:nvSpPr>
        <p:spPr>
          <a:xfrm>
            <a:off x="499700" y="205393"/>
            <a:ext cx="7920000" cy="648000"/>
          </a:xfrm>
          <a:prstGeom prst="rect">
            <a:avLst/>
          </a:prstGeom>
        </p:spPr>
        <p:txBody>
          <a:bodyPr>
            <a:normAutofit/>
          </a:bodyPr>
          <a:lstStyle/>
          <a:p>
            <a:r>
              <a:rPr lang="en-US" sz="3200" dirty="0">
                <a:solidFill>
                  <a:schemeClr val="tx1"/>
                </a:solidFill>
                <a:latin typeface="Arial" panose="020B0604020202020204" pitchFamily="34" charset="0"/>
                <a:cs typeface="Arial" panose="020B0604020202020204" pitchFamily="34" charset="0"/>
              </a:rPr>
              <a:t>Test </a:t>
            </a:r>
            <a:r>
              <a:rPr lang="en-US" sz="3200" dirty="0" smtClean="0">
                <a:solidFill>
                  <a:schemeClr val="tx1"/>
                </a:solidFill>
                <a:latin typeface="Arial" panose="020B0604020202020204" pitchFamily="34" charset="0"/>
                <a:cs typeface="Arial" panose="020B0604020202020204" pitchFamily="34" charset="0"/>
              </a:rPr>
              <a:t>Yourself (1)</a:t>
            </a:r>
            <a:endParaRPr lang="en-SG" sz="3200" dirty="0">
              <a:solidFill>
                <a:schemeClr val="tx1"/>
              </a:solidFill>
              <a:latin typeface="Arial" panose="020B0604020202020204" pitchFamily="34" charset="0"/>
              <a:cs typeface="Arial" panose="020B0604020202020204" pitchFamily="34" charset="0"/>
            </a:endParaRPr>
          </a:p>
        </p:txBody>
      </p:sp>
      <p:pic>
        <p:nvPicPr>
          <p:cNvPr id="15" name="Picture 14"/>
          <p:cNvPicPr/>
          <p:nvPr/>
        </p:nvPicPr>
        <p:blipFill rotWithShape="1">
          <a:blip r:embed="rId3">
            <a:extLst>
              <a:ext uri="{28A0092B-C50C-407E-A947-70E740481C1C}">
                <a14:useLocalDpi xmlns:a14="http://schemas.microsoft.com/office/drawing/2010/main" val="0"/>
              </a:ext>
            </a:extLst>
          </a:blip>
          <a:srcRect t="15427" b="16077"/>
          <a:stretch/>
        </p:blipFill>
        <p:spPr bwMode="auto">
          <a:xfrm>
            <a:off x="7533875" y="185917"/>
            <a:ext cx="885825" cy="606751"/>
          </a:xfrm>
          <a:prstGeom prst="rect">
            <a:avLst/>
          </a:prstGeom>
          <a:noFill/>
          <a:ln>
            <a:noFill/>
          </a:ln>
        </p:spPr>
      </p:pic>
      <p:sp>
        <p:nvSpPr>
          <p:cNvPr id="6" name="Slide Number Placeholder 5"/>
          <p:cNvSpPr>
            <a:spLocks noGrp="1"/>
          </p:cNvSpPr>
          <p:nvPr>
            <p:ph type="sldNum" sz="quarter" idx="12"/>
          </p:nvPr>
        </p:nvSpPr>
        <p:spPr>
          <a:xfrm>
            <a:off x="8515672" y="6535634"/>
            <a:ext cx="536016" cy="365125"/>
          </a:xfrm>
        </p:spPr>
        <p:txBody>
          <a:bodyPr/>
          <a:lstStyle/>
          <a:p>
            <a:fld id="{6767FADE-2612-3649-B495-F644A23F288B}" type="slidenum">
              <a:rPr lang="en-US" smtClean="0"/>
              <a:pPr/>
              <a:t>7</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579648352"/>
              </p:ext>
            </p:extLst>
          </p:nvPr>
        </p:nvGraphicFramePr>
        <p:xfrm>
          <a:off x="827021" y="947316"/>
          <a:ext cx="862012" cy="1239837"/>
        </p:xfrm>
        <a:graphic>
          <a:graphicData uri="http://schemas.openxmlformats.org/presentationml/2006/ole">
            <mc:AlternateContent xmlns:mc="http://schemas.openxmlformats.org/markup-compatibility/2006">
              <mc:Choice xmlns:v="urn:schemas-microsoft-com:vml" Requires="v">
                <p:oleObj spid="_x0000_s7071" name="Equation" r:id="rId4" imgW="495000" imgH="711000" progId="Equation.3">
                  <p:embed/>
                </p:oleObj>
              </mc:Choice>
              <mc:Fallback>
                <p:oleObj name="Equation" r:id="rId4" imgW="495000" imgH="711000" progId="Equation.3">
                  <p:embed/>
                  <p:pic>
                    <p:nvPicPr>
                      <p:cNvPr id="15" name="Object 14"/>
                      <p:cNvPicPr/>
                      <p:nvPr/>
                    </p:nvPicPr>
                    <p:blipFill>
                      <a:blip r:embed="rId5"/>
                      <a:stretch>
                        <a:fillRect/>
                      </a:stretch>
                    </p:blipFill>
                    <p:spPr>
                      <a:xfrm>
                        <a:off x="827021" y="947316"/>
                        <a:ext cx="862012" cy="123983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145603150"/>
              </p:ext>
            </p:extLst>
          </p:nvPr>
        </p:nvGraphicFramePr>
        <p:xfrm>
          <a:off x="2201791" y="955206"/>
          <a:ext cx="862012" cy="1239838"/>
        </p:xfrm>
        <a:graphic>
          <a:graphicData uri="http://schemas.openxmlformats.org/presentationml/2006/ole">
            <mc:AlternateContent xmlns:mc="http://schemas.openxmlformats.org/markup-compatibility/2006">
              <mc:Choice xmlns:v="urn:schemas-microsoft-com:vml" Requires="v">
                <p:oleObj spid="_x0000_s7072" name="Equation" r:id="rId6" imgW="495000" imgH="711000" progId="Equation.3">
                  <p:embed/>
                </p:oleObj>
              </mc:Choice>
              <mc:Fallback>
                <p:oleObj name="Equation" r:id="rId6" imgW="495000" imgH="711000" progId="Equation.3">
                  <p:embed/>
                  <p:pic>
                    <p:nvPicPr>
                      <p:cNvPr id="16" name="Object 15"/>
                      <p:cNvPicPr/>
                      <p:nvPr/>
                    </p:nvPicPr>
                    <p:blipFill>
                      <a:blip r:embed="rId7"/>
                      <a:stretch>
                        <a:fillRect/>
                      </a:stretch>
                    </p:blipFill>
                    <p:spPr>
                      <a:xfrm>
                        <a:off x="2201791" y="955206"/>
                        <a:ext cx="862012" cy="1239838"/>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087314186"/>
              </p:ext>
            </p:extLst>
          </p:nvPr>
        </p:nvGraphicFramePr>
        <p:xfrm>
          <a:off x="2016353" y="2197193"/>
          <a:ext cx="552450" cy="309563"/>
        </p:xfrm>
        <a:graphic>
          <a:graphicData uri="http://schemas.openxmlformats.org/presentationml/2006/ole">
            <mc:AlternateContent xmlns:mc="http://schemas.openxmlformats.org/markup-compatibility/2006">
              <mc:Choice xmlns:v="urn:schemas-microsoft-com:vml" Requires="v">
                <p:oleObj spid="_x0000_s7073" name="Equation" r:id="rId8" imgW="317160" imgH="177480" progId="Equation.3">
                  <p:embed/>
                </p:oleObj>
              </mc:Choice>
              <mc:Fallback>
                <p:oleObj name="Equation" r:id="rId8" imgW="317160" imgH="177480" progId="Equation.3">
                  <p:embed/>
                  <p:pic>
                    <p:nvPicPr>
                      <p:cNvPr id="11" name="Object 10"/>
                      <p:cNvPicPr/>
                      <p:nvPr/>
                    </p:nvPicPr>
                    <p:blipFill>
                      <a:blip r:embed="rId9"/>
                      <a:stretch>
                        <a:fillRect/>
                      </a:stretch>
                    </p:blipFill>
                    <p:spPr>
                      <a:xfrm>
                        <a:off x="2016353" y="2197193"/>
                        <a:ext cx="552450" cy="30956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0715714"/>
              </p:ext>
            </p:extLst>
          </p:nvPr>
        </p:nvGraphicFramePr>
        <p:xfrm>
          <a:off x="2066926" y="4571823"/>
          <a:ext cx="554037" cy="309563"/>
        </p:xfrm>
        <a:graphic>
          <a:graphicData uri="http://schemas.openxmlformats.org/presentationml/2006/ole">
            <mc:AlternateContent xmlns:mc="http://schemas.openxmlformats.org/markup-compatibility/2006">
              <mc:Choice xmlns:v="urn:schemas-microsoft-com:vml" Requires="v">
                <p:oleObj spid="_x0000_s7074" name="Equation" r:id="rId10" imgW="317160" imgH="177480" progId="Equation.3">
                  <p:embed/>
                </p:oleObj>
              </mc:Choice>
              <mc:Fallback>
                <p:oleObj name="Equation" r:id="rId10" imgW="317160" imgH="177480" progId="Equation.3">
                  <p:embed/>
                  <p:pic>
                    <p:nvPicPr>
                      <p:cNvPr id="12" name="Object 11"/>
                      <p:cNvPicPr/>
                      <p:nvPr/>
                    </p:nvPicPr>
                    <p:blipFill>
                      <a:blip r:embed="rId11"/>
                      <a:stretch>
                        <a:fillRect/>
                      </a:stretch>
                    </p:blipFill>
                    <p:spPr>
                      <a:xfrm>
                        <a:off x="2066926" y="4571823"/>
                        <a:ext cx="554037" cy="309563"/>
                      </a:xfrm>
                      <a:prstGeom prst="rect">
                        <a:avLst/>
                      </a:prstGeom>
                    </p:spPr>
                  </p:pic>
                </p:oleObj>
              </mc:Fallback>
            </mc:AlternateContent>
          </a:graphicData>
        </a:graphic>
      </p:graphicFrame>
    </p:spTree>
    <p:extLst>
      <p:ext uri="{BB962C8B-B14F-4D97-AF65-F5344CB8AC3E}">
        <p14:creationId xmlns:p14="http://schemas.microsoft.com/office/powerpoint/2010/main" val="1826568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258402" y="1688909"/>
            <a:ext cx="2893325" cy="586854"/>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588599" y="230792"/>
            <a:ext cx="7920000" cy="648000"/>
          </a:xfrm>
        </p:spPr>
        <p:txBody>
          <a:bodyPr>
            <a:normAutofit/>
          </a:bodyPr>
          <a:lstStyle/>
          <a:p>
            <a:r>
              <a:rPr lang="en-SG" sz="3200" dirty="0">
                <a:solidFill>
                  <a:schemeClr val="tx1"/>
                </a:solidFill>
                <a:latin typeface="Arial" panose="020B0604020202020204" pitchFamily="34" charset="0"/>
                <a:cs typeface="Arial" panose="020B0604020202020204" pitchFamily="34" charset="0"/>
              </a:rPr>
              <a:t>Magnitude of Cross Product</a:t>
            </a:r>
          </a:p>
        </p:txBody>
      </p:sp>
      <p:sp>
        <p:nvSpPr>
          <p:cNvPr id="4" name="Content Placeholder 3"/>
          <p:cNvSpPr>
            <a:spLocks noGrp="1"/>
          </p:cNvSpPr>
          <p:nvPr>
            <p:ph sz="quarter" idx="13"/>
          </p:nvPr>
        </p:nvSpPr>
        <p:spPr>
          <a:xfrm>
            <a:off x="588599" y="1081059"/>
            <a:ext cx="8424000" cy="5979569"/>
          </a:xfrm>
        </p:spPr>
        <p:txBody>
          <a:bodyPr/>
          <a:lstStyle/>
          <a:p>
            <a:pPr>
              <a:buNone/>
            </a:pPr>
            <a:r>
              <a:rPr lang="en-US" dirty="0" smtClean="0">
                <a:latin typeface="Arial" panose="020B0604020202020204" pitchFamily="34" charset="0"/>
                <a:ea typeface="Cambria Math"/>
                <a:cs typeface="Arial" panose="020B0604020202020204" pitchFamily="34" charset="0"/>
              </a:rPr>
              <a:t>The </a:t>
            </a:r>
            <a:r>
              <a:rPr lang="en-US" b="1" dirty="0" smtClean="0">
                <a:latin typeface="Arial" panose="020B0604020202020204" pitchFamily="34" charset="0"/>
                <a:ea typeface="Cambria Math"/>
                <a:cs typeface="Arial" panose="020B0604020202020204" pitchFamily="34" charset="0"/>
              </a:rPr>
              <a:t>magnitude</a:t>
            </a:r>
            <a:r>
              <a:rPr lang="en-US" dirty="0" smtClean="0">
                <a:latin typeface="Arial" panose="020B0604020202020204" pitchFamily="34" charset="0"/>
                <a:ea typeface="Cambria Math"/>
                <a:cs typeface="Arial" panose="020B0604020202020204" pitchFamily="34" charset="0"/>
              </a:rPr>
              <a:t> of the cross product of two vectors can be evaluated as</a:t>
            </a:r>
          </a:p>
          <a:p>
            <a:pPr>
              <a:buNone/>
            </a:pPr>
            <a:endParaRPr lang="en-US" i="1" dirty="0" smtClean="0">
              <a:latin typeface="Arial" panose="020B0604020202020204" pitchFamily="34" charset="0"/>
              <a:ea typeface="Cambria Math" panose="02040503050406030204" pitchFamily="18" charset="0"/>
              <a:cs typeface="Arial" panose="020B0604020202020204" pitchFamily="34" charset="0"/>
            </a:endParaRPr>
          </a:p>
          <a:p>
            <a:pPr>
              <a:buNone/>
            </a:pPr>
            <a:endParaRPr lang="en-US" dirty="0">
              <a:latin typeface="Arial" panose="020B0604020202020204" pitchFamily="34" charset="0"/>
              <a:ea typeface="Cambria Math" panose="02040503050406030204" pitchFamily="18" charset="0"/>
              <a:cs typeface="Arial" panose="020B0604020202020204" pitchFamily="34" charset="0"/>
            </a:endParaRPr>
          </a:p>
          <a:p>
            <a:pPr>
              <a:buNone/>
            </a:pPr>
            <a:endParaRPr lang="en-US" dirty="0" smtClean="0">
              <a:latin typeface="Arial" panose="020B0604020202020204" pitchFamily="34" charset="0"/>
              <a:ea typeface="Cambria Math"/>
              <a:cs typeface="Arial" panose="020B0604020202020204" pitchFamily="34" charset="0"/>
            </a:endParaRPr>
          </a:p>
          <a:p>
            <a:pPr>
              <a:buNone/>
            </a:pPr>
            <a:r>
              <a:rPr lang="en-US" dirty="0" smtClean="0">
                <a:latin typeface="Arial" panose="020B0604020202020204" pitchFamily="34" charset="0"/>
                <a:ea typeface="Cambria Math"/>
                <a:cs typeface="Arial" panose="020B0604020202020204" pitchFamily="34" charset="0"/>
              </a:rPr>
              <a:t>where </a:t>
            </a:r>
            <a:r>
              <a:rPr lang="el-GR" i="1" dirty="0" smtClean="0">
                <a:latin typeface="Times New Roman" panose="02020603050405020304" pitchFamily="18" charset="0"/>
                <a:ea typeface="Cambria Math"/>
                <a:cs typeface="Times New Roman" panose="02020603050405020304" pitchFamily="18" charset="0"/>
              </a:rPr>
              <a:t>θ</a:t>
            </a:r>
            <a:r>
              <a:rPr lang="en-SG" dirty="0" smtClean="0">
                <a:latin typeface="Arial" panose="020B0604020202020204" pitchFamily="34" charset="0"/>
                <a:ea typeface="Cambria Math"/>
                <a:cs typeface="Arial" panose="020B0604020202020204" pitchFamily="34" charset="0"/>
              </a:rPr>
              <a:t> </a:t>
            </a: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the angle between </a:t>
            </a:r>
            <a:r>
              <a:rPr lang="en-US" dirty="0" smtClean="0">
                <a:latin typeface="Arial" panose="020B0604020202020204" pitchFamily="34" charset="0"/>
                <a:cs typeface="Arial" panose="020B0604020202020204" pitchFamily="34" charset="0"/>
              </a:rPr>
              <a:t>   </a:t>
            </a:r>
            <a:r>
              <a:rPr lang="en-SG" dirty="0" smtClean="0">
                <a:latin typeface="Arial" panose="020B0604020202020204" pitchFamily="34" charset="0"/>
                <a:cs typeface="Arial" panose="020B0604020202020204" pitchFamily="34" charset="0"/>
              </a:rPr>
              <a:t>and	 </a:t>
            </a:r>
            <a:r>
              <a:rPr lang="en-US" dirty="0" smtClean="0">
                <a:latin typeface="Arial" panose="020B0604020202020204" pitchFamily="34" charset="0"/>
                <a:ea typeface="Cambria Math"/>
                <a:cs typeface="Arial" panose="020B0604020202020204" pitchFamily="34" charset="0"/>
              </a:rPr>
              <a:t>.</a:t>
            </a:r>
            <a:endParaRPr lang="en-US" dirty="0">
              <a:latin typeface="Arial" panose="020B0604020202020204" pitchFamily="34" charset="0"/>
              <a:ea typeface="Cambria Math"/>
              <a:cs typeface="Arial" panose="020B0604020202020204" pitchFamily="34" charset="0"/>
            </a:endParaRPr>
          </a:p>
        </p:txBody>
      </p:sp>
      <p:sp>
        <p:nvSpPr>
          <p:cNvPr id="6" name="Slide Number Placeholder 5"/>
          <p:cNvSpPr>
            <a:spLocks noGrp="1"/>
          </p:cNvSpPr>
          <p:nvPr>
            <p:ph type="sldNum" sz="quarter" idx="12"/>
          </p:nvPr>
        </p:nvSpPr>
        <p:spPr>
          <a:xfrm>
            <a:off x="8604571" y="6561033"/>
            <a:ext cx="536016" cy="365125"/>
          </a:xfrm>
        </p:spPr>
        <p:txBody>
          <a:bodyPr/>
          <a:lstStyle/>
          <a:p>
            <a:fld id="{6767FADE-2612-3649-B495-F644A23F288B}" type="slidenum">
              <a:rPr lang="en-US" smtClean="0"/>
              <a:pPr/>
              <a:t>8</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268911756"/>
              </p:ext>
            </p:extLst>
          </p:nvPr>
        </p:nvGraphicFramePr>
        <p:xfrm>
          <a:off x="3494809" y="1701972"/>
          <a:ext cx="2454824" cy="583283"/>
        </p:xfrm>
        <a:graphic>
          <a:graphicData uri="http://schemas.openxmlformats.org/presentationml/2006/ole">
            <mc:AlternateContent xmlns:mc="http://schemas.openxmlformats.org/markup-compatibility/2006">
              <mc:Choice xmlns:v="urn:schemas-microsoft-com:vml" Requires="v">
                <p:oleObj spid="_x0000_s35845" name="Equation" r:id="rId3" imgW="1066680" imgH="253800" progId="Equation.3">
                  <p:embed/>
                </p:oleObj>
              </mc:Choice>
              <mc:Fallback>
                <p:oleObj name="Equation" r:id="rId3" imgW="1066680" imgH="253800" progId="Equation.3">
                  <p:embed/>
                  <p:pic>
                    <p:nvPicPr>
                      <p:cNvPr id="0" name=""/>
                      <p:cNvPicPr/>
                      <p:nvPr/>
                    </p:nvPicPr>
                    <p:blipFill>
                      <a:blip r:embed="rId4"/>
                      <a:stretch>
                        <a:fillRect/>
                      </a:stretch>
                    </p:blipFill>
                    <p:spPr>
                      <a:xfrm>
                        <a:off x="3494809" y="1701972"/>
                        <a:ext cx="2454824" cy="58328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34007929"/>
              </p:ext>
            </p:extLst>
          </p:nvPr>
        </p:nvGraphicFramePr>
        <p:xfrm>
          <a:off x="4004081" y="2681151"/>
          <a:ext cx="220662" cy="244475"/>
        </p:xfrm>
        <a:graphic>
          <a:graphicData uri="http://schemas.openxmlformats.org/presentationml/2006/ole">
            <mc:AlternateContent xmlns:mc="http://schemas.openxmlformats.org/markup-compatibility/2006">
              <mc:Choice xmlns:v="urn:schemas-microsoft-com:vml" Requires="v">
                <p:oleObj spid="_x0000_s35846" name="Equation" r:id="rId5" imgW="126720" imgH="139680" progId="Equation.3">
                  <p:embed/>
                </p:oleObj>
              </mc:Choice>
              <mc:Fallback>
                <p:oleObj name="Equation" r:id="rId5" imgW="126720" imgH="139680" progId="Equation.3">
                  <p:embed/>
                  <p:pic>
                    <p:nvPicPr>
                      <p:cNvPr id="0" name=""/>
                      <p:cNvPicPr/>
                      <p:nvPr/>
                    </p:nvPicPr>
                    <p:blipFill>
                      <a:blip r:embed="rId6"/>
                      <a:stretch>
                        <a:fillRect/>
                      </a:stretch>
                    </p:blipFill>
                    <p:spPr>
                      <a:xfrm>
                        <a:off x="4004081" y="2681151"/>
                        <a:ext cx="220662" cy="24447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611863120"/>
              </p:ext>
            </p:extLst>
          </p:nvPr>
        </p:nvGraphicFramePr>
        <p:xfrm>
          <a:off x="4700314" y="2617197"/>
          <a:ext cx="220662" cy="309563"/>
        </p:xfrm>
        <a:graphic>
          <a:graphicData uri="http://schemas.openxmlformats.org/presentationml/2006/ole">
            <mc:AlternateContent xmlns:mc="http://schemas.openxmlformats.org/markup-compatibility/2006">
              <mc:Choice xmlns:v="urn:schemas-microsoft-com:vml" Requires="v">
                <p:oleObj spid="_x0000_s35847" name="Equation" r:id="rId7" imgW="126720" imgH="177480" progId="Equation.3">
                  <p:embed/>
                </p:oleObj>
              </mc:Choice>
              <mc:Fallback>
                <p:oleObj name="Equation" r:id="rId7" imgW="126720" imgH="177480" progId="Equation.3">
                  <p:embed/>
                  <p:pic>
                    <p:nvPicPr>
                      <p:cNvPr id="0" name=""/>
                      <p:cNvPicPr/>
                      <p:nvPr/>
                    </p:nvPicPr>
                    <p:blipFill>
                      <a:blip r:embed="rId8"/>
                      <a:stretch>
                        <a:fillRect/>
                      </a:stretch>
                    </p:blipFill>
                    <p:spPr>
                      <a:xfrm>
                        <a:off x="4700314" y="2617197"/>
                        <a:ext cx="220662" cy="309563"/>
                      </a:xfrm>
                      <a:prstGeom prst="rect">
                        <a:avLst/>
                      </a:prstGeom>
                    </p:spPr>
                  </p:pic>
                </p:oleObj>
              </mc:Fallback>
            </mc:AlternateContent>
          </a:graphicData>
        </a:graphic>
      </p:graphicFrame>
    </p:spTree>
    <p:extLst>
      <p:ext uri="{BB962C8B-B14F-4D97-AF65-F5344CB8AC3E}">
        <p14:creationId xmlns:p14="http://schemas.microsoft.com/office/powerpoint/2010/main" val="2193427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0243" y="942200"/>
            <a:ext cx="8450980" cy="6001643"/>
          </a:xfrm>
          <a:prstGeom prst="rect">
            <a:avLst/>
          </a:prstGeom>
          <a:solidFill>
            <a:schemeClr val="accent5">
              <a:lumMod val="20000"/>
              <a:lumOff val="80000"/>
            </a:schemeClr>
          </a:solidFill>
          <a:ln w="25400">
            <a:noFill/>
          </a:ln>
        </p:spPr>
        <p:txBody>
          <a:bodyPr wrap="square" rtlCol="0">
            <a:spAutoFit/>
          </a:bodyPr>
          <a:lstStyle/>
          <a:p>
            <a:pPr algn="just"/>
            <a:r>
              <a:rPr lang="en-US" sz="2400" b="1" dirty="0" smtClean="0">
                <a:latin typeface="Arial" panose="020B0604020202020204" pitchFamily="34" charset="0"/>
                <a:cs typeface="Arial" panose="020B0604020202020204" pitchFamily="34" charset="0"/>
              </a:rPr>
              <a:t>[Example]</a:t>
            </a:r>
            <a:endParaRPr lang="en-SG" sz="2000" dirty="0" smtClean="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b="1" dirty="0" smtClean="0">
              <a:latin typeface="Arial" panose="020B0604020202020204" pitchFamily="34" charset="0"/>
              <a:cs typeface="Arial" panose="020B0604020202020204" pitchFamily="34" charset="0"/>
            </a:endParaRPr>
          </a:p>
          <a:p>
            <a:pPr algn="just"/>
            <a:r>
              <a:rPr lang="en-US" sz="2400" b="1" dirty="0" smtClean="0">
                <a:latin typeface="Arial" panose="020B0604020202020204" pitchFamily="34" charset="0"/>
                <a:cs typeface="Arial" panose="020B0604020202020204" pitchFamily="34" charset="0"/>
              </a:rPr>
              <a:t>[Solution]</a:t>
            </a:r>
            <a:r>
              <a:rPr lang="en-US" sz="2400" dirty="0" smtClean="0">
                <a:latin typeface="Arial" panose="020B0604020202020204" pitchFamily="34" charset="0"/>
                <a:cs typeface="Arial" panose="020B0604020202020204" pitchFamily="34" charset="0"/>
              </a:rPr>
              <a:t>	</a:t>
            </a:r>
            <a:endParaRPr lang="en-US" sz="2400" b="1"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575152" y="284580"/>
            <a:ext cx="7920000" cy="648000"/>
          </a:xfrm>
        </p:spPr>
        <p:txBody>
          <a:bodyPr>
            <a:normAutofit/>
          </a:bodyPr>
          <a:lstStyle/>
          <a:p>
            <a:r>
              <a:rPr lang="en-SG" sz="3200" dirty="0" smtClean="0">
                <a:solidFill>
                  <a:schemeClr val="tx1"/>
                </a:solidFill>
                <a:latin typeface="Arial" panose="020B0604020202020204" pitchFamily="34" charset="0"/>
                <a:cs typeface="Arial" panose="020B0604020202020204" pitchFamily="34" charset="0"/>
              </a:rPr>
              <a:t>Magnitude </a:t>
            </a:r>
            <a:r>
              <a:rPr lang="en-SG" sz="3200" dirty="0">
                <a:solidFill>
                  <a:schemeClr val="tx1"/>
                </a:solidFill>
                <a:latin typeface="Arial" panose="020B0604020202020204" pitchFamily="34" charset="0"/>
                <a:cs typeface="Arial" panose="020B0604020202020204" pitchFamily="34" charset="0"/>
              </a:rPr>
              <a:t>of Cross Product</a:t>
            </a:r>
          </a:p>
        </p:txBody>
      </p:sp>
      <p:sp>
        <p:nvSpPr>
          <p:cNvPr id="4" name="Content Placeholder 3"/>
          <p:cNvSpPr>
            <a:spLocks noGrp="1"/>
          </p:cNvSpPr>
          <p:nvPr>
            <p:ph sz="quarter" idx="13"/>
          </p:nvPr>
        </p:nvSpPr>
        <p:spPr>
          <a:xfrm>
            <a:off x="575152" y="1000378"/>
            <a:ext cx="8424000" cy="5024892"/>
          </a:xfrm>
        </p:spPr>
        <p:txBody>
          <a:bodyPr/>
          <a:lstStyle/>
          <a:p>
            <a:pPr>
              <a:buNone/>
            </a:pPr>
            <a:endParaRPr lang="en-US" dirty="0" smtClean="0">
              <a:latin typeface="Arial" panose="020B0604020202020204" pitchFamily="34" charset="0"/>
              <a:ea typeface="Cambria Math"/>
              <a:cs typeface="Arial" panose="020B0604020202020204" pitchFamily="34" charset="0"/>
            </a:endParaRPr>
          </a:p>
          <a:p>
            <a:pPr>
              <a:buNone/>
            </a:pPr>
            <a:r>
              <a:rPr lang="en-US" dirty="0" smtClean="0">
                <a:latin typeface="Arial" panose="020B0604020202020204" pitchFamily="34" charset="0"/>
                <a:ea typeface="Cambria Math"/>
                <a:cs typeface="Arial" panose="020B0604020202020204" pitchFamily="34" charset="0"/>
              </a:rPr>
              <a:t>Let </a:t>
            </a:r>
            <a:r>
              <a:rPr lang="en-US" dirty="0">
                <a:latin typeface="Arial" panose="020B0604020202020204" pitchFamily="34" charset="0"/>
                <a:ea typeface="Cambria Math"/>
                <a:cs typeface="Arial" panose="020B0604020202020204" pitchFamily="34" charset="0"/>
              </a:rPr>
              <a:t>us consider the </a:t>
            </a:r>
            <a:r>
              <a:rPr lang="en-US" dirty="0" smtClean="0">
                <a:latin typeface="Arial" panose="020B0604020202020204" pitchFamily="34" charset="0"/>
                <a:ea typeface="Cambria Math"/>
                <a:cs typeface="Arial" panose="020B0604020202020204" pitchFamily="34" charset="0"/>
              </a:rPr>
              <a:t>exercise (slide 7) that </a:t>
            </a:r>
            <a:r>
              <a:rPr lang="en-US" dirty="0">
                <a:latin typeface="Arial" panose="020B0604020202020204" pitchFamily="34" charset="0"/>
                <a:ea typeface="Cambria Math"/>
                <a:cs typeface="Arial" panose="020B0604020202020204" pitchFamily="34" charset="0"/>
              </a:rPr>
              <a:t>you had </a:t>
            </a:r>
            <a:r>
              <a:rPr lang="en-US" dirty="0" smtClean="0">
                <a:latin typeface="Arial" panose="020B0604020202020204" pitchFamily="34" charset="0"/>
                <a:ea typeface="Cambria Math"/>
                <a:cs typeface="Arial" panose="020B0604020202020204" pitchFamily="34" charset="0"/>
              </a:rPr>
              <a:t>already completed</a:t>
            </a:r>
            <a:r>
              <a:rPr lang="en-US" dirty="0">
                <a:latin typeface="Arial" panose="020B0604020202020204" pitchFamily="34" charset="0"/>
                <a:ea typeface="Cambria Math"/>
                <a:cs typeface="Arial" panose="020B0604020202020204" pitchFamily="34" charset="0"/>
              </a:rPr>
              <a:t>: </a:t>
            </a:r>
            <a:r>
              <a:rPr lang="en-US" dirty="0">
                <a:latin typeface="Arial" panose="020B0604020202020204" pitchFamily="34" charset="0"/>
                <a:cs typeface="Arial" panose="020B0604020202020204" pitchFamily="34" charset="0"/>
              </a:rPr>
              <a:t> </a:t>
            </a:r>
          </a:p>
          <a:p>
            <a:pPr>
              <a:buNone/>
            </a:pPr>
            <a:endParaRPr lang="en-US" dirty="0" smtClean="0">
              <a:latin typeface="Arial" panose="020B0604020202020204" pitchFamily="34" charset="0"/>
              <a:ea typeface="Cambria Math"/>
              <a:cs typeface="Arial" panose="020B0604020202020204" pitchFamily="34" charset="0"/>
            </a:endParaRPr>
          </a:p>
          <a:p>
            <a:pPr>
              <a:buNone/>
            </a:pPr>
            <a:r>
              <a:rPr lang="en-US" dirty="0" smtClean="0">
                <a:latin typeface="Arial" panose="020B0604020202020204" pitchFamily="34" charset="0"/>
                <a:ea typeface="Cambria Math"/>
                <a:cs typeface="Arial" panose="020B0604020202020204" pitchFamily="34" charset="0"/>
              </a:rPr>
              <a:t>								 ,		  and</a:t>
            </a:r>
            <a:endParaRPr lang="en-US" dirty="0">
              <a:latin typeface="Arial" panose="020B0604020202020204" pitchFamily="34" charset="0"/>
              <a:ea typeface="Cambria Math"/>
              <a:cs typeface="Arial" panose="020B0604020202020204" pitchFamily="34" charset="0"/>
            </a:endParaRPr>
          </a:p>
          <a:p>
            <a:pPr>
              <a:buNone/>
            </a:pPr>
            <a:endParaRPr lang="en-US" dirty="0">
              <a:latin typeface="Arial" panose="020B0604020202020204" pitchFamily="34" charset="0"/>
              <a:ea typeface="Cambria Math"/>
              <a:cs typeface="Arial" panose="020B0604020202020204" pitchFamily="34" charset="0"/>
            </a:endParaRPr>
          </a:p>
          <a:p>
            <a:pPr>
              <a:buNone/>
            </a:pPr>
            <a:r>
              <a:rPr lang="en-US" dirty="0">
                <a:latin typeface="Arial" panose="020B0604020202020204" pitchFamily="34" charset="0"/>
                <a:ea typeface="Cambria Math"/>
                <a:cs typeface="Arial" panose="020B0604020202020204" pitchFamily="34" charset="0"/>
              </a:rPr>
              <a:t>Can you find the acute angle </a:t>
            </a:r>
            <a:r>
              <a:rPr lang="en-US" dirty="0" smtClean="0">
                <a:latin typeface="Arial" panose="020B0604020202020204" pitchFamily="34" charset="0"/>
                <a:ea typeface="Cambria Math"/>
                <a:cs typeface="Arial" panose="020B0604020202020204" pitchFamily="34" charset="0"/>
              </a:rPr>
              <a:t>between    and   ?</a:t>
            </a:r>
            <a:endParaRPr lang="en-US" dirty="0">
              <a:latin typeface="Arial" panose="020B0604020202020204" pitchFamily="34" charset="0"/>
              <a:ea typeface="Cambria Math"/>
              <a:cs typeface="Arial" panose="020B0604020202020204" pitchFamily="34" charset="0"/>
            </a:endParaRPr>
          </a:p>
          <a:p>
            <a:pPr>
              <a:buNone/>
            </a:pPr>
            <a:endParaRPr lang="en-US" sz="700" dirty="0">
              <a:latin typeface="Arial" panose="020B0604020202020204" pitchFamily="34" charset="0"/>
              <a:ea typeface="Cambria Math"/>
              <a:cs typeface="Arial" panose="020B0604020202020204" pitchFamily="34" charset="0"/>
            </a:endParaRPr>
          </a:p>
          <a:p>
            <a:pPr>
              <a:buNone/>
            </a:pPr>
            <a:endParaRPr lang="en-US" dirty="0">
              <a:solidFill>
                <a:srgbClr val="0033CC"/>
              </a:solidFill>
              <a:latin typeface="Arial" panose="020B0604020202020204" pitchFamily="34" charset="0"/>
              <a:ea typeface="Cambria Math"/>
              <a:cs typeface="Arial" panose="020B0604020202020204" pitchFamily="34" charset="0"/>
            </a:endParaRPr>
          </a:p>
          <a:p>
            <a:pPr>
              <a:buNone/>
            </a:pPr>
            <a:r>
              <a:rPr lang="en-US" dirty="0" smtClean="0">
                <a:solidFill>
                  <a:srgbClr val="0033CC"/>
                </a:solidFill>
                <a:latin typeface="Arial" panose="020B0604020202020204" pitchFamily="34" charset="0"/>
                <a:ea typeface="Cambria Math"/>
                <a:cs typeface="Arial" panose="020B0604020202020204" pitchFamily="34" charset="0"/>
              </a:rPr>
              <a:t>		</a:t>
            </a:r>
            <a:endParaRPr lang="en-US" dirty="0">
              <a:solidFill>
                <a:srgbClr val="0033CC"/>
              </a:solidFill>
              <a:latin typeface="Arial" panose="020B0604020202020204" pitchFamily="34" charset="0"/>
              <a:ea typeface="Cambria Math"/>
              <a:cs typeface="Arial" panose="020B0604020202020204" pitchFamily="34" charset="0"/>
            </a:endParaRPr>
          </a:p>
          <a:p>
            <a:pPr>
              <a:buNone/>
            </a:pPr>
            <a:r>
              <a:rPr lang="en-US" dirty="0" smtClean="0">
                <a:solidFill>
                  <a:srgbClr val="0033CC"/>
                </a:solidFill>
                <a:latin typeface="Arial" panose="020B0604020202020204" pitchFamily="34" charset="0"/>
                <a:ea typeface="Cambria Math"/>
                <a:cs typeface="Arial" panose="020B0604020202020204" pitchFamily="34" charset="0"/>
              </a:rPr>
              <a:t>	</a:t>
            </a:r>
            <a:endParaRPr lang="en-US" dirty="0" smtClean="0">
              <a:latin typeface="Arial" panose="020B0604020202020204" pitchFamily="34" charset="0"/>
              <a:ea typeface="Cambria Math"/>
              <a:cs typeface="Arial" panose="020B0604020202020204" pitchFamily="34" charset="0"/>
            </a:endParaRPr>
          </a:p>
          <a:p>
            <a:pPr>
              <a:buNone/>
            </a:pPr>
            <a:endParaRPr lang="en-US" dirty="0">
              <a:latin typeface="Arial" panose="020B0604020202020204" pitchFamily="34" charset="0"/>
              <a:ea typeface="Cambria Math"/>
              <a:cs typeface="Arial" panose="020B0604020202020204" pitchFamily="34" charset="0"/>
            </a:endParaRPr>
          </a:p>
          <a:p>
            <a:pPr>
              <a:buNone/>
            </a:pPr>
            <a:endParaRPr lang="en-US" dirty="0" smtClean="0">
              <a:latin typeface="Arial" panose="020B0604020202020204" pitchFamily="34" charset="0"/>
              <a:ea typeface="Cambria Math"/>
              <a:cs typeface="Arial" panose="020B0604020202020204" pitchFamily="34" charset="0"/>
            </a:endParaRPr>
          </a:p>
          <a:p>
            <a:pPr>
              <a:buNone/>
            </a:pPr>
            <a:r>
              <a:rPr lang="en-US" dirty="0">
                <a:latin typeface="Arial" panose="020B0604020202020204" pitchFamily="34" charset="0"/>
                <a:ea typeface="Cambria Math"/>
                <a:cs typeface="Arial" panose="020B0604020202020204" pitchFamily="34" charset="0"/>
              </a:rPr>
              <a:t>	</a:t>
            </a:r>
            <a:endParaRPr lang="en-US" dirty="0" smtClean="0">
              <a:latin typeface="Arial" panose="020B0604020202020204" pitchFamily="34" charset="0"/>
              <a:ea typeface="Cambria Math"/>
              <a:cs typeface="Arial" panose="020B0604020202020204" pitchFamily="34" charset="0"/>
            </a:endParaRPr>
          </a:p>
          <a:p>
            <a:pPr>
              <a:buNone/>
            </a:pPr>
            <a:endParaRPr lang="en-US" dirty="0">
              <a:latin typeface="Arial" panose="020B0604020202020204" pitchFamily="34" charset="0"/>
              <a:ea typeface="Cambria Math"/>
              <a:cs typeface="Arial" panose="020B0604020202020204" pitchFamily="34" charset="0"/>
            </a:endParaRPr>
          </a:p>
          <a:p>
            <a:pPr>
              <a:buNone/>
            </a:pPr>
            <a:r>
              <a:rPr lang="en-US" dirty="0" smtClean="0">
                <a:solidFill>
                  <a:srgbClr val="0033CC"/>
                </a:solidFill>
                <a:latin typeface="Arial" panose="020B0604020202020204" pitchFamily="34" charset="0"/>
                <a:ea typeface="Cambria Math"/>
                <a:cs typeface="Arial" panose="020B0604020202020204" pitchFamily="34" charset="0"/>
              </a:rPr>
              <a:t>	</a:t>
            </a:r>
            <a:endParaRPr lang="en-SG" dirty="0">
              <a:solidFill>
                <a:srgbClr val="FF0000"/>
              </a:solidFill>
              <a:latin typeface="Arial" panose="020B0604020202020204" pitchFamily="34" charset="0"/>
              <a:ea typeface="Cambria Math" panose="02040503050406030204" pitchFamily="18" charset="0"/>
              <a:cs typeface="Arial" panose="020B0604020202020204" pitchFamily="34" charset="0"/>
            </a:endParaRPr>
          </a:p>
        </p:txBody>
      </p:sp>
      <p:sp>
        <p:nvSpPr>
          <p:cNvPr id="6" name="Slide Number Placeholder 5"/>
          <p:cNvSpPr>
            <a:spLocks noGrp="1"/>
          </p:cNvSpPr>
          <p:nvPr>
            <p:ph type="sldNum" sz="quarter" idx="12"/>
          </p:nvPr>
        </p:nvSpPr>
        <p:spPr>
          <a:xfrm>
            <a:off x="8591124" y="6614821"/>
            <a:ext cx="536016" cy="365125"/>
          </a:xfrm>
        </p:spPr>
        <p:txBody>
          <a:bodyPr/>
          <a:lstStyle/>
          <a:p>
            <a:fld id="{6767FADE-2612-3649-B495-F644A23F288B}" type="slidenum">
              <a:rPr lang="en-US" smtClean="0"/>
              <a:pPr/>
              <a:t>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263227725"/>
              </p:ext>
            </p:extLst>
          </p:nvPr>
        </p:nvGraphicFramePr>
        <p:xfrm>
          <a:off x="3138664" y="1930823"/>
          <a:ext cx="755138" cy="1086119"/>
        </p:xfrm>
        <a:graphic>
          <a:graphicData uri="http://schemas.openxmlformats.org/presentationml/2006/ole">
            <mc:AlternateContent xmlns:mc="http://schemas.openxmlformats.org/markup-compatibility/2006">
              <mc:Choice xmlns:v="urn:schemas-microsoft-com:vml" Requires="v">
                <p:oleObj spid="_x0000_s36874" name="Equation" r:id="rId3" imgW="495000" imgH="711000" progId="Equation.3">
                  <p:embed/>
                </p:oleObj>
              </mc:Choice>
              <mc:Fallback>
                <p:oleObj name="Equation" r:id="rId3" imgW="495000" imgH="711000" progId="Equation.3">
                  <p:embed/>
                  <p:pic>
                    <p:nvPicPr>
                      <p:cNvPr id="0" name=""/>
                      <p:cNvPicPr/>
                      <p:nvPr/>
                    </p:nvPicPr>
                    <p:blipFill>
                      <a:blip r:embed="rId4"/>
                      <a:stretch>
                        <a:fillRect/>
                      </a:stretch>
                    </p:blipFill>
                    <p:spPr>
                      <a:xfrm>
                        <a:off x="3138664" y="1930823"/>
                        <a:ext cx="755138" cy="108611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65631649"/>
              </p:ext>
            </p:extLst>
          </p:nvPr>
        </p:nvGraphicFramePr>
        <p:xfrm>
          <a:off x="4093940" y="1941180"/>
          <a:ext cx="745234" cy="1071875"/>
        </p:xfrm>
        <a:graphic>
          <a:graphicData uri="http://schemas.openxmlformats.org/presentationml/2006/ole">
            <mc:AlternateContent xmlns:mc="http://schemas.openxmlformats.org/markup-compatibility/2006">
              <mc:Choice xmlns:v="urn:schemas-microsoft-com:vml" Requires="v">
                <p:oleObj spid="_x0000_s36875" name="Equation" r:id="rId5" imgW="495000" imgH="711000" progId="Equation.3">
                  <p:embed/>
                </p:oleObj>
              </mc:Choice>
              <mc:Fallback>
                <p:oleObj name="Equation" r:id="rId5" imgW="495000" imgH="711000" progId="Equation.3">
                  <p:embed/>
                  <p:pic>
                    <p:nvPicPr>
                      <p:cNvPr id="0" name=""/>
                      <p:cNvPicPr/>
                      <p:nvPr/>
                    </p:nvPicPr>
                    <p:blipFill>
                      <a:blip r:embed="rId6"/>
                      <a:stretch>
                        <a:fillRect/>
                      </a:stretch>
                    </p:blipFill>
                    <p:spPr>
                      <a:xfrm>
                        <a:off x="4093940" y="1941180"/>
                        <a:ext cx="745234" cy="107187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13536804"/>
              </p:ext>
            </p:extLst>
          </p:nvPr>
        </p:nvGraphicFramePr>
        <p:xfrm>
          <a:off x="5409680" y="1946428"/>
          <a:ext cx="1165201" cy="1071875"/>
        </p:xfrm>
        <a:graphic>
          <a:graphicData uri="http://schemas.openxmlformats.org/presentationml/2006/ole">
            <mc:AlternateContent xmlns:mc="http://schemas.openxmlformats.org/markup-compatibility/2006">
              <mc:Choice xmlns:v="urn:schemas-microsoft-com:vml" Requires="v">
                <p:oleObj spid="_x0000_s36876" name="Equation" r:id="rId7" imgW="774360" imgH="711000" progId="Equation.3">
                  <p:embed/>
                </p:oleObj>
              </mc:Choice>
              <mc:Fallback>
                <p:oleObj name="Equation" r:id="rId7" imgW="774360" imgH="711000" progId="Equation.3">
                  <p:embed/>
                  <p:pic>
                    <p:nvPicPr>
                      <p:cNvPr id="0" name=""/>
                      <p:cNvPicPr/>
                      <p:nvPr/>
                    </p:nvPicPr>
                    <p:blipFill>
                      <a:blip r:embed="rId8"/>
                      <a:stretch>
                        <a:fillRect/>
                      </a:stretch>
                    </p:blipFill>
                    <p:spPr>
                      <a:xfrm>
                        <a:off x="5409680" y="1946428"/>
                        <a:ext cx="1165201" cy="107187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08187101"/>
              </p:ext>
            </p:extLst>
          </p:nvPr>
        </p:nvGraphicFramePr>
        <p:xfrm>
          <a:off x="646287" y="4228183"/>
          <a:ext cx="2204992" cy="449969"/>
        </p:xfrm>
        <a:graphic>
          <a:graphicData uri="http://schemas.openxmlformats.org/presentationml/2006/ole">
            <mc:AlternateContent xmlns:mc="http://schemas.openxmlformats.org/markup-compatibility/2006">
              <mc:Choice xmlns:v="urn:schemas-microsoft-com:vml" Requires="v">
                <p:oleObj spid="_x0000_s36877" name="Equation" r:id="rId9" imgW="1434960" imgH="291960" progId="Equation.3">
                  <p:embed/>
                </p:oleObj>
              </mc:Choice>
              <mc:Fallback>
                <p:oleObj name="Equation" r:id="rId9" imgW="1434960" imgH="291960" progId="Equation.3">
                  <p:embed/>
                  <p:pic>
                    <p:nvPicPr>
                      <p:cNvPr id="0" name=""/>
                      <p:cNvPicPr/>
                      <p:nvPr/>
                    </p:nvPicPr>
                    <p:blipFill>
                      <a:blip r:embed="rId10"/>
                      <a:stretch>
                        <a:fillRect/>
                      </a:stretch>
                    </p:blipFill>
                    <p:spPr>
                      <a:xfrm>
                        <a:off x="646287" y="4228183"/>
                        <a:ext cx="2204992" cy="449969"/>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411109010"/>
              </p:ext>
            </p:extLst>
          </p:nvPr>
        </p:nvGraphicFramePr>
        <p:xfrm>
          <a:off x="3143674" y="4215119"/>
          <a:ext cx="2322741" cy="449969"/>
        </p:xfrm>
        <a:graphic>
          <a:graphicData uri="http://schemas.openxmlformats.org/presentationml/2006/ole">
            <mc:AlternateContent xmlns:mc="http://schemas.openxmlformats.org/markup-compatibility/2006">
              <mc:Choice xmlns:v="urn:schemas-microsoft-com:vml" Requires="v">
                <p:oleObj spid="_x0000_s36878" name="Equation" r:id="rId11" imgW="1511280" imgH="291960" progId="Equation.3">
                  <p:embed/>
                </p:oleObj>
              </mc:Choice>
              <mc:Fallback>
                <p:oleObj name="Equation" r:id="rId11" imgW="1511280" imgH="291960" progId="Equation.3">
                  <p:embed/>
                  <p:pic>
                    <p:nvPicPr>
                      <p:cNvPr id="0" name=""/>
                      <p:cNvPicPr/>
                      <p:nvPr/>
                    </p:nvPicPr>
                    <p:blipFill>
                      <a:blip r:embed="rId12"/>
                      <a:stretch>
                        <a:fillRect/>
                      </a:stretch>
                    </p:blipFill>
                    <p:spPr>
                      <a:xfrm>
                        <a:off x="3143674" y="4215119"/>
                        <a:ext cx="2322741" cy="44996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08590676"/>
              </p:ext>
            </p:extLst>
          </p:nvPr>
        </p:nvGraphicFramePr>
        <p:xfrm>
          <a:off x="646287" y="4661610"/>
          <a:ext cx="3101814" cy="2011425"/>
        </p:xfrm>
        <a:graphic>
          <a:graphicData uri="http://schemas.openxmlformats.org/presentationml/2006/ole">
            <mc:AlternateContent xmlns:mc="http://schemas.openxmlformats.org/markup-compatibility/2006">
              <mc:Choice xmlns:v="urn:schemas-microsoft-com:vml" Requires="v">
                <p:oleObj spid="_x0000_s36879" name="Equation" r:id="rId13" imgW="1904760" imgH="1231560" progId="Equation.3">
                  <p:embed/>
                </p:oleObj>
              </mc:Choice>
              <mc:Fallback>
                <p:oleObj name="Equation" r:id="rId13" imgW="1904760" imgH="1231560" progId="Equation.3">
                  <p:embed/>
                  <p:pic>
                    <p:nvPicPr>
                      <p:cNvPr id="0" name=""/>
                      <p:cNvPicPr/>
                      <p:nvPr/>
                    </p:nvPicPr>
                    <p:blipFill>
                      <a:blip r:embed="rId14"/>
                      <a:stretch>
                        <a:fillRect/>
                      </a:stretch>
                    </p:blipFill>
                    <p:spPr>
                      <a:xfrm>
                        <a:off x="646287" y="4661610"/>
                        <a:ext cx="3101814" cy="20114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50637425"/>
              </p:ext>
            </p:extLst>
          </p:nvPr>
        </p:nvGraphicFramePr>
        <p:xfrm>
          <a:off x="4957287" y="3134509"/>
          <a:ext cx="220662" cy="244475"/>
        </p:xfrm>
        <a:graphic>
          <a:graphicData uri="http://schemas.openxmlformats.org/presentationml/2006/ole">
            <mc:AlternateContent xmlns:mc="http://schemas.openxmlformats.org/markup-compatibility/2006">
              <mc:Choice xmlns:v="urn:schemas-microsoft-com:vml" Requires="v">
                <p:oleObj spid="_x0000_s36880" name="Equation" r:id="rId15" imgW="126720" imgH="139680" progId="Equation.3">
                  <p:embed/>
                </p:oleObj>
              </mc:Choice>
              <mc:Fallback>
                <p:oleObj name="Equation" r:id="rId15" imgW="126720" imgH="139680" progId="Equation.3">
                  <p:embed/>
                  <p:pic>
                    <p:nvPicPr>
                      <p:cNvPr id="0" name=""/>
                      <p:cNvPicPr/>
                      <p:nvPr/>
                    </p:nvPicPr>
                    <p:blipFill>
                      <a:blip r:embed="rId16"/>
                      <a:stretch>
                        <a:fillRect/>
                      </a:stretch>
                    </p:blipFill>
                    <p:spPr>
                      <a:xfrm>
                        <a:off x="4957287" y="3134509"/>
                        <a:ext cx="220662" cy="2444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86355979"/>
              </p:ext>
            </p:extLst>
          </p:nvPr>
        </p:nvGraphicFramePr>
        <p:xfrm>
          <a:off x="5640457" y="3070555"/>
          <a:ext cx="220662" cy="309563"/>
        </p:xfrm>
        <a:graphic>
          <a:graphicData uri="http://schemas.openxmlformats.org/presentationml/2006/ole">
            <mc:AlternateContent xmlns:mc="http://schemas.openxmlformats.org/markup-compatibility/2006">
              <mc:Choice xmlns:v="urn:schemas-microsoft-com:vml" Requires="v">
                <p:oleObj spid="_x0000_s36881" name="Equation" r:id="rId17" imgW="126720" imgH="177480" progId="Equation.3">
                  <p:embed/>
                </p:oleObj>
              </mc:Choice>
              <mc:Fallback>
                <p:oleObj name="Equation" r:id="rId17" imgW="126720" imgH="177480" progId="Equation.3">
                  <p:embed/>
                  <p:pic>
                    <p:nvPicPr>
                      <p:cNvPr id="0" name=""/>
                      <p:cNvPicPr/>
                      <p:nvPr/>
                    </p:nvPicPr>
                    <p:blipFill>
                      <a:blip r:embed="rId18"/>
                      <a:stretch>
                        <a:fillRect/>
                      </a:stretch>
                    </p:blipFill>
                    <p:spPr>
                      <a:xfrm>
                        <a:off x="5640457" y="3070555"/>
                        <a:ext cx="220662" cy="309563"/>
                      </a:xfrm>
                      <a:prstGeom prst="rect">
                        <a:avLst/>
                      </a:prstGeom>
                    </p:spPr>
                  </p:pic>
                </p:oleObj>
              </mc:Fallback>
            </mc:AlternateContent>
          </a:graphicData>
        </a:graphic>
      </p:graphicFrame>
      <p:sp>
        <p:nvSpPr>
          <p:cNvPr id="15" name="TextBox 14"/>
          <p:cNvSpPr txBox="1"/>
          <p:nvPr/>
        </p:nvSpPr>
        <p:spPr>
          <a:xfrm>
            <a:off x="5520518" y="5011086"/>
            <a:ext cx="2832794" cy="1815882"/>
          </a:xfrm>
          <a:prstGeom prst="rect">
            <a:avLst/>
          </a:prstGeom>
          <a:noFill/>
        </p:spPr>
        <p:txBody>
          <a:bodyPr wrap="square" rtlCol="0">
            <a:spAutoFit/>
          </a:bodyPr>
          <a:lstStyle/>
          <a:p>
            <a:pPr>
              <a:buNone/>
            </a:pPr>
            <a:r>
              <a:rPr lang="en-US" sz="1600" dirty="0">
                <a:solidFill>
                  <a:srgbClr val="FF0000"/>
                </a:solidFill>
                <a:latin typeface="Arial" panose="020B0604020202020204" pitchFamily="34" charset="0"/>
                <a:ea typeface="Cambria Math"/>
                <a:cs typeface="Arial" panose="020B0604020202020204" pitchFamily="34" charset="0"/>
              </a:rPr>
              <a:t>Note: There are 2 possible angles using this sine formula, we need to use </a:t>
            </a:r>
            <a:r>
              <a:rPr lang="en-US" sz="1600" dirty="0" smtClean="0">
                <a:solidFill>
                  <a:srgbClr val="FF0000"/>
                </a:solidFill>
                <a:latin typeface="Arial" panose="020B0604020202020204" pitchFamily="34" charset="0"/>
                <a:ea typeface="Cambria Math"/>
                <a:cs typeface="Arial" panose="020B0604020202020204" pitchFamily="34" charset="0"/>
              </a:rPr>
              <a:t>the scalar </a:t>
            </a:r>
            <a:r>
              <a:rPr lang="en-US" sz="1600" dirty="0">
                <a:solidFill>
                  <a:srgbClr val="FF0000"/>
                </a:solidFill>
                <a:latin typeface="Arial" panose="020B0604020202020204" pitchFamily="34" charset="0"/>
                <a:ea typeface="Cambria Math"/>
                <a:cs typeface="Arial" panose="020B0604020202020204" pitchFamily="34" charset="0"/>
              </a:rPr>
              <a:t>product to determine whether the angle between the vectors is acute or obtuse.</a:t>
            </a:r>
            <a:endParaRPr lang="en-SG" sz="1600" dirty="0">
              <a:solidFill>
                <a:srgbClr val="FF0000"/>
              </a:solidFill>
              <a:latin typeface="Arial" panose="020B0604020202020204" pitchFamily="34"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151701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A114_Pxx_6P-</Template>
  <TotalTime>4688</TotalTime>
  <Words>1238</Words>
  <Application>Microsoft Office PowerPoint</Application>
  <PresentationFormat>On-screen Show (4:3)</PresentationFormat>
  <Paragraphs>490</Paragraphs>
  <Slides>33</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PowerPoint Presentation</vt:lpstr>
      <vt:lpstr>Scenario</vt:lpstr>
      <vt:lpstr>Scenario Definition Template</vt:lpstr>
      <vt:lpstr>Lesson Overview</vt:lpstr>
      <vt:lpstr>Cross Product</vt:lpstr>
      <vt:lpstr>Finding the Cross Product</vt:lpstr>
      <vt:lpstr>Test Yourself (1)</vt:lpstr>
      <vt:lpstr>Magnitude of Cross Product</vt:lpstr>
      <vt:lpstr>Magnitude of Cross Product</vt:lpstr>
      <vt:lpstr>Parallelogram Formed by Two Vectors</vt:lpstr>
      <vt:lpstr>Area of Parallelogram</vt:lpstr>
      <vt:lpstr>(Kahoot.IT) Think-Pair-Share</vt:lpstr>
      <vt:lpstr>Properties of the Cross Product</vt:lpstr>
      <vt:lpstr>PowerPoint Presentation</vt:lpstr>
      <vt:lpstr>Orthogonality Using the Cross Product</vt:lpstr>
      <vt:lpstr>Direction of the Cross Product</vt:lpstr>
      <vt:lpstr>(Kahoot.IT) Poll</vt:lpstr>
      <vt:lpstr>Normal Vector to a plane</vt:lpstr>
      <vt:lpstr>Normal Vector to a plane</vt:lpstr>
      <vt:lpstr>Normal Vector to a plane</vt:lpstr>
      <vt:lpstr>Test yourself (2)</vt:lpstr>
      <vt:lpstr>Test yourself (3)</vt:lpstr>
      <vt:lpstr>Equation of a plane</vt:lpstr>
      <vt:lpstr>Equation of a plane</vt:lpstr>
      <vt:lpstr>Test yourself (4) </vt:lpstr>
      <vt:lpstr>Volume of Parallelepiped</vt:lpstr>
      <vt:lpstr>Volume of Parallelepiped</vt:lpstr>
      <vt:lpstr>Coplanarity (CL)</vt:lpstr>
      <vt:lpstr>Coplanarity (CL)</vt:lpstr>
      <vt:lpstr>Worked Example: Coplanarity (CL)</vt:lpstr>
      <vt:lpstr>Think-Pair-Share (CL) </vt:lpstr>
      <vt:lpstr>One-minute write</vt:lpstr>
      <vt:lpstr>Learning 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03 Dot Product Interactive Seminar E114 – Mathematics for Engineering</dc:title>
  <dc:creator>Teo Kai Meng</dc:creator>
  <cp:lastModifiedBy>Janice Lim</cp:lastModifiedBy>
  <cp:revision>336</cp:revision>
  <dcterms:created xsi:type="dcterms:W3CDTF">2014-10-16T13:05:09Z</dcterms:created>
  <dcterms:modified xsi:type="dcterms:W3CDTF">2017-11-01T02:43:52Z</dcterms:modified>
</cp:coreProperties>
</file>