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372" r:id="rId2"/>
    <p:sldId id="302" r:id="rId3"/>
    <p:sldId id="318" r:id="rId4"/>
    <p:sldId id="371" r:id="rId5"/>
    <p:sldId id="398" r:id="rId6"/>
    <p:sldId id="351" r:id="rId7"/>
    <p:sldId id="284" r:id="rId8"/>
    <p:sldId id="355" r:id="rId9"/>
    <p:sldId id="357" r:id="rId10"/>
    <p:sldId id="374" r:id="rId11"/>
    <p:sldId id="395" r:id="rId12"/>
    <p:sldId id="396" r:id="rId13"/>
    <p:sldId id="340" r:id="rId14"/>
    <p:sldId id="375" r:id="rId15"/>
    <p:sldId id="377" r:id="rId16"/>
    <p:sldId id="378" r:id="rId17"/>
    <p:sldId id="285" r:id="rId18"/>
    <p:sldId id="359" r:id="rId19"/>
    <p:sldId id="360" r:id="rId20"/>
    <p:sldId id="379" r:id="rId21"/>
    <p:sldId id="346" r:id="rId22"/>
    <p:sldId id="286" r:id="rId23"/>
    <p:sldId id="361" r:id="rId24"/>
    <p:sldId id="380" r:id="rId25"/>
    <p:sldId id="402" r:id="rId26"/>
    <p:sldId id="389" r:id="rId27"/>
    <p:sldId id="390" r:id="rId28"/>
    <p:sldId id="391" r:id="rId29"/>
    <p:sldId id="392" r:id="rId30"/>
    <p:sldId id="393" r:id="rId31"/>
    <p:sldId id="394" r:id="rId32"/>
    <p:sldId id="287" r:id="rId33"/>
    <p:sldId id="366" r:id="rId34"/>
    <p:sldId id="367" r:id="rId35"/>
    <p:sldId id="325" r:id="rId36"/>
    <p:sldId id="310" r:id="rId37"/>
    <p:sldId id="368" r:id="rId38"/>
    <p:sldId id="292" r:id="rId39"/>
    <p:sldId id="322" r:id="rId40"/>
    <p:sldId id="328" r:id="rId41"/>
    <p:sldId id="384" r:id="rId42"/>
    <p:sldId id="323" r:id="rId43"/>
    <p:sldId id="329" r:id="rId44"/>
    <p:sldId id="385" r:id="rId45"/>
    <p:sldId id="347" r:id="rId46"/>
    <p:sldId id="369" r:id="rId47"/>
    <p:sldId id="350" r:id="rId48"/>
    <p:sldId id="348" r:id="rId49"/>
    <p:sldId id="399" r:id="rId50"/>
    <p:sldId id="400" r:id="rId51"/>
    <p:sldId id="401" r:id="rId52"/>
    <p:sldId id="301" r:id="rId53"/>
    <p:sldId id="331" r:id="rId54"/>
    <p:sldId id="332" r:id="rId55"/>
  </p:sldIdLst>
  <p:sldSz cx="9144000" cy="6858000" type="screen4x3"/>
  <p:notesSz cx="6669088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B31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 autoAdjust="0"/>
    <p:restoredTop sz="93613" autoAdjust="0"/>
  </p:normalViewPr>
  <p:slideViewPr>
    <p:cSldViewPr snapToGrid="0" snapToObjects="1">
      <p:cViewPr varScale="1">
        <p:scale>
          <a:sx n="54" d="100"/>
          <a:sy n="54" d="100"/>
        </p:scale>
        <p:origin x="56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A212%20P02%20Moving%20Object%20I\A212%20P02%20Moving%20Object%20I\Ax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A212%20P02%20Moving%20Object%20I\A212%20P02%20Moving%20Object%20I\Axis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Documents\A212%20P02%20Moving%20Object%20I\A212%20P02%20Moving%20Object%20I\Ax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586424620669114E-2"/>
          <c:y val="7.0422632073382591E-2"/>
          <c:w val="0.89080709749656961"/>
          <c:h val="0.86197301657820879"/>
        </c:manualLayout>
      </c:layout>
      <c:scatterChart>
        <c:scatterStyle val="lineMarker"/>
        <c:varyColors val="0"/>
        <c:ser>
          <c:idx val="2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'Axis (3)'!$AR$1</c:f>
              <c:numCache>
                <c:formatCode>General</c:formatCode>
                <c:ptCount val="1"/>
                <c:pt idx="0">
                  <c:v>3</c:v>
                </c:pt>
              </c:numCache>
            </c:numRef>
          </c:xVal>
          <c:yVal>
            <c:numRef>
              <c:f>'Axis (3)'!$AR$2</c:f>
              <c:numCache>
                <c:formatCode>General</c:formatCode>
                <c:ptCount val="1"/>
                <c:pt idx="0">
                  <c:v>-0.5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DF-4057-B43A-7BB119A16985}"/>
            </c:ext>
          </c:extLst>
        </c:ser>
        <c:ser>
          <c:idx val="4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'Axis (3)'!$AS$1</c:f>
              <c:numCache>
                <c:formatCode>General</c:formatCode>
                <c:ptCount val="1"/>
                <c:pt idx="0">
                  <c:v>-1</c:v>
                </c:pt>
              </c:numCache>
            </c:numRef>
          </c:xVal>
          <c:yVal>
            <c:numRef>
              <c:f>'Axis (3)'!$AS$2</c:f>
              <c:numCache>
                <c:formatCode>General</c:formatCode>
                <c:ptCount val="1"/>
                <c:pt idx="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8DF-4057-B43A-7BB119A16985}"/>
            </c:ext>
          </c:extLst>
        </c:ser>
        <c:ser>
          <c:idx val="7"/>
          <c:order val="2"/>
          <c:spPr>
            <a:ln w="28575">
              <a:noFill/>
            </a:ln>
          </c:spPr>
          <c:marker>
            <c:symbol val="none"/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8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'Axis (3)'!$AN$9</c:f>
              <c:numCache>
                <c:formatCode>General</c:formatCode>
                <c:ptCount val="1"/>
              </c:numCache>
            </c:numRef>
          </c:xVal>
          <c:yVal>
            <c:numRef>
              <c:f>'Axis (3)'!$AN$10</c:f>
              <c:numCache>
                <c:formatCode>General</c:formatCode>
                <c:ptCount val="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8DF-4057-B43A-7BB119A16985}"/>
            </c:ext>
          </c:extLst>
        </c:ser>
        <c:ser>
          <c:idx val="9"/>
          <c:order val="3"/>
          <c:spPr>
            <a:ln w="28575">
              <a:noFill/>
            </a:ln>
          </c:spPr>
          <c:marker>
            <c:symbol val="none"/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8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'Axis (3)'!$AR$9</c:f>
              <c:numCache>
                <c:formatCode>General</c:formatCode>
                <c:ptCount val="1"/>
              </c:numCache>
            </c:numRef>
          </c:xVal>
          <c:yVal>
            <c:numRef>
              <c:f>'Axis (3)'!$AR$10</c:f>
              <c:numCache>
                <c:formatCode>General</c:formatCode>
                <c:ptCount val="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8DF-4057-B43A-7BB119A16985}"/>
            </c:ext>
          </c:extLst>
        </c:ser>
        <c:ser>
          <c:idx val="10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'Axis (3)'!$AP$15:$BJ$15</c:f>
              <c:numCache>
                <c:formatCode>General</c:formatCode>
                <c:ptCount val="21"/>
              </c:numCache>
            </c:numRef>
          </c:xVal>
          <c:yVal>
            <c:numRef>
              <c:f>'Axis (3)'!$AP$16:$BJ$16</c:f>
              <c:numCache>
                <c:formatCode>General</c:formatCode>
                <c:ptCount val="2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8DF-4057-B43A-7BB119A16985}"/>
            </c:ext>
          </c:extLst>
        </c:ser>
        <c:ser>
          <c:idx val="12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'Axis (3)'!$AP$13:$BJ$13</c:f>
              <c:numCache>
                <c:formatCode>General</c:formatCode>
                <c:ptCount val="21"/>
              </c:numCache>
            </c:numRef>
          </c:xVal>
          <c:yVal>
            <c:numRef>
              <c:f>'Axis (3)'!$AP$12:$BJ$12</c:f>
              <c:numCache>
                <c:formatCode>General</c:formatCode>
                <c:ptCount val="2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8DF-4057-B43A-7BB119A16985}"/>
            </c:ext>
          </c:extLst>
        </c:ser>
        <c:ser>
          <c:idx val="13"/>
          <c:order val="6"/>
          <c:spPr>
            <a:ln w="2540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'Axis (3)'!$AP$21:$BJ$21</c:f>
              <c:numCache>
                <c:formatCode>General</c:formatCode>
                <c:ptCount val="21"/>
              </c:numCache>
            </c:numRef>
          </c:xVal>
          <c:yVal>
            <c:numRef>
              <c:f>'Axis (3)'!$AP$22:$BJ$22</c:f>
              <c:numCache>
                <c:formatCode>General</c:formatCode>
                <c:ptCount val="2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8DF-4057-B43A-7BB119A16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284544"/>
        <c:axId val="84286080"/>
      </c:scatterChart>
      <c:valAx>
        <c:axId val="84284544"/>
        <c:scaling>
          <c:orientation val="minMax"/>
          <c:max val="6"/>
          <c:min val="-6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rgbClr val="000000">
                <a:alpha val="50000"/>
              </a:srgbClr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4286080"/>
        <c:crossesAt val="0"/>
        <c:crossBetween val="midCat"/>
        <c:majorUnit val="6"/>
      </c:valAx>
      <c:valAx>
        <c:axId val="84286080"/>
        <c:scaling>
          <c:orientation val="minMax"/>
          <c:max val="6"/>
          <c:min val="-6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2700">
            <a:solidFill>
              <a:srgbClr val="000000">
                <a:alpha val="50000"/>
              </a:srgbClr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4284544"/>
        <c:crosses val="autoZero"/>
        <c:crossBetween val="midCat"/>
        <c:majorUnit val="6"/>
        <c:minorUnit val="1.2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586424620669198E-2"/>
          <c:y val="7.0422632073382826E-2"/>
          <c:w val="0.89080711384106037"/>
          <c:h val="0.86197301657820824"/>
        </c:manualLayout>
      </c:layout>
      <c:scatterChart>
        <c:scatterStyle val="lineMarker"/>
        <c:varyColors val="0"/>
        <c:ser>
          <c:idx val="2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'Axis (2)'!$AR$1</c:f>
              <c:numCache>
                <c:formatCode>General</c:formatCode>
                <c:ptCount val="1"/>
                <c:pt idx="0">
                  <c:v>3</c:v>
                </c:pt>
              </c:numCache>
            </c:numRef>
          </c:xVal>
          <c:yVal>
            <c:numRef>
              <c:f>'Axis (2)'!$AR$2</c:f>
              <c:numCache>
                <c:formatCode>General</c:formatCode>
                <c:ptCount val="1"/>
                <c:pt idx="0">
                  <c:v>-0.5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45-4823-BA11-8A3C52A0F764}"/>
            </c:ext>
          </c:extLst>
        </c:ser>
        <c:ser>
          <c:idx val="4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'Axis (2)'!$AS$1</c:f>
              <c:numCache>
                <c:formatCode>General</c:formatCode>
                <c:ptCount val="1"/>
                <c:pt idx="0">
                  <c:v>-1</c:v>
                </c:pt>
              </c:numCache>
            </c:numRef>
          </c:xVal>
          <c:yVal>
            <c:numRef>
              <c:f>'Axis (2)'!$AS$2</c:f>
              <c:numCache>
                <c:formatCode>General</c:formatCode>
                <c:ptCount val="1"/>
                <c:pt idx="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845-4823-BA11-8A3C52A0F764}"/>
            </c:ext>
          </c:extLst>
        </c:ser>
        <c:ser>
          <c:idx val="7"/>
          <c:order val="2"/>
          <c:spPr>
            <a:ln w="28575">
              <a:noFill/>
            </a:ln>
          </c:spPr>
          <c:marker>
            <c:symbol val="none"/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8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'Axis (2)'!$AN$9</c:f>
              <c:numCache>
                <c:formatCode>General</c:formatCode>
                <c:ptCount val="1"/>
              </c:numCache>
            </c:numRef>
          </c:xVal>
          <c:yVal>
            <c:numRef>
              <c:f>'Axis (2)'!$AN$10</c:f>
              <c:numCache>
                <c:formatCode>General</c:formatCode>
                <c:ptCount val="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845-4823-BA11-8A3C52A0F764}"/>
            </c:ext>
          </c:extLst>
        </c:ser>
        <c:ser>
          <c:idx val="9"/>
          <c:order val="3"/>
          <c:spPr>
            <a:ln w="28575">
              <a:noFill/>
            </a:ln>
          </c:spPr>
          <c:marker>
            <c:symbol val="none"/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8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'Axis (2)'!$AR$9</c:f>
              <c:numCache>
                <c:formatCode>General</c:formatCode>
                <c:ptCount val="1"/>
              </c:numCache>
            </c:numRef>
          </c:xVal>
          <c:yVal>
            <c:numRef>
              <c:f>'Axis (2)'!$AR$10</c:f>
              <c:numCache>
                <c:formatCode>General</c:formatCode>
                <c:ptCount val="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845-4823-BA11-8A3C52A0F764}"/>
            </c:ext>
          </c:extLst>
        </c:ser>
        <c:ser>
          <c:idx val="10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'Axis (2)'!$AP$15:$BJ$15</c:f>
              <c:numCache>
                <c:formatCode>General</c:formatCode>
                <c:ptCount val="21"/>
              </c:numCache>
            </c:numRef>
          </c:xVal>
          <c:yVal>
            <c:numRef>
              <c:f>'Axis (2)'!$AP$16:$BJ$16</c:f>
              <c:numCache>
                <c:formatCode>General</c:formatCode>
                <c:ptCount val="2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845-4823-BA11-8A3C52A0F764}"/>
            </c:ext>
          </c:extLst>
        </c:ser>
        <c:ser>
          <c:idx val="12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'Axis (2)'!$AP$13:$BJ$13</c:f>
              <c:numCache>
                <c:formatCode>General</c:formatCode>
                <c:ptCount val="21"/>
              </c:numCache>
            </c:numRef>
          </c:xVal>
          <c:yVal>
            <c:numRef>
              <c:f>'Axis (2)'!$AP$12:$BJ$12</c:f>
              <c:numCache>
                <c:formatCode>General</c:formatCode>
                <c:ptCount val="2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845-4823-BA11-8A3C52A0F764}"/>
            </c:ext>
          </c:extLst>
        </c:ser>
        <c:ser>
          <c:idx val="13"/>
          <c:order val="6"/>
          <c:spPr>
            <a:ln w="2540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'Axis (2)'!$AP$21:$BJ$21</c:f>
              <c:numCache>
                <c:formatCode>General</c:formatCode>
                <c:ptCount val="21"/>
              </c:numCache>
            </c:numRef>
          </c:xVal>
          <c:yVal>
            <c:numRef>
              <c:f>'Axis (2)'!$AP$22:$BJ$22</c:f>
              <c:numCache>
                <c:formatCode>General</c:formatCode>
                <c:ptCount val="2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845-4823-BA11-8A3C52A0F7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932928"/>
        <c:axId val="87934464"/>
      </c:scatterChart>
      <c:valAx>
        <c:axId val="87932928"/>
        <c:scaling>
          <c:orientation val="minMax"/>
          <c:max val="6"/>
          <c:min val="-6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rgbClr val="000000">
                <a:alpha val="50000"/>
              </a:srgbClr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7934464"/>
        <c:crossesAt val="0"/>
        <c:crossBetween val="midCat"/>
        <c:majorUnit val="6"/>
      </c:valAx>
      <c:valAx>
        <c:axId val="87934464"/>
        <c:scaling>
          <c:orientation val="minMax"/>
          <c:max val="6"/>
          <c:min val="-6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2700">
            <a:solidFill>
              <a:srgbClr val="000000">
                <a:alpha val="50000"/>
              </a:srgbClr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7932928"/>
        <c:crosses val="autoZero"/>
        <c:crossBetween val="midCat"/>
        <c:majorUnit val="6"/>
        <c:minorUnit val="1.2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586424620669114E-2"/>
          <c:y val="7.0422632073382591E-2"/>
          <c:w val="0.89080709749656961"/>
          <c:h val="0.86197301657820924"/>
        </c:manualLayout>
      </c:layout>
      <c:scatterChart>
        <c:scatterStyle val="lineMarker"/>
        <c:varyColors val="0"/>
        <c:ser>
          <c:idx val="2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'Axis (2)'!$AR$1</c:f>
              <c:numCache>
                <c:formatCode>General</c:formatCode>
                <c:ptCount val="1"/>
                <c:pt idx="0">
                  <c:v>3</c:v>
                </c:pt>
              </c:numCache>
            </c:numRef>
          </c:xVal>
          <c:yVal>
            <c:numRef>
              <c:f>'Axis (2)'!$AR$2</c:f>
              <c:numCache>
                <c:formatCode>General</c:formatCode>
                <c:ptCount val="1"/>
                <c:pt idx="0">
                  <c:v>-0.5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6B-4F87-ABEC-0F16F3BA19A9}"/>
            </c:ext>
          </c:extLst>
        </c:ser>
        <c:ser>
          <c:idx val="4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'Axis (2)'!$AS$1</c:f>
              <c:numCache>
                <c:formatCode>General</c:formatCode>
                <c:ptCount val="1"/>
                <c:pt idx="0">
                  <c:v>-1</c:v>
                </c:pt>
              </c:numCache>
            </c:numRef>
          </c:xVal>
          <c:yVal>
            <c:numRef>
              <c:f>'Axis (2)'!$AS$2</c:f>
              <c:numCache>
                <c:formatCode>General</c:formatCode>
                <c:ptCount val="1"/>
                <c:pt idx="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6B-4F87-ABEC-0F16F3BA19A9}"/>
            </c:ext>
          </c:extLst>
        </c:ser>
        <c:ser>
          <c:idx val="7"/>
          <c:order val="2"/>
          <c:spPr>
            <a:ln w="28575">
              <a:noFill/>
            </a:ln>
          </c:spPr>
          <c:marker>
            <c:symbol val="none"/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8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'Axis (2)'!$AN$9</c:f>
              <c:numCache>
                <c:formatCode>General</c:formatCode>
                <c:ptCount val="1"/>
              </c:numCache>
            </c:numRef>
          </c:xVal>
          <c:yVal>
            <c:numRef>
              <c:f>'Axis (2)'!$AN$10</c:f>
              <c:numCache>
                <c:formatCode>General</c:formatCode>
                <c:ptCount val="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6B-4F87-ABEC-0F16F3BA19A9}"/>
            </c:ext>
          </c:extLst>
        </c:ser>
        <c:ser>
          <c:idx val="9"/>
          <c:order val="3"/>
          <c:spPr>
            <a:ln w="28575">
              <a:noFill/>
            </a:ln>
          </c:spPr>
          <c:marker>
            <c:symbol val="none"/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8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'Axis (2)'!$AR$9</c:f>
              <c:numCache>
                <c:formatCode>General</c:formatCode>
                <c:ptCount val="1"/>
              </c:numCache>
            </c:numRef>
          </c:xVal>
          <c:yVal>
            <c:numRef>
              <c:f>'Axis (2)'!$AR$10</c:f>
              <c:numCache>
                <c:formatCode>General</c:formatCode>
                <c:ptCount val="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6B-4F87-ABEC-0F16F3BA19A9}"/>
            </c:ext>
          </c:extLst>
        </c:ser>
        <c:ser>
          <c:idx val="10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'Axis (2)'!$AP$15:$BJ$15</c:f>
              <c:numCache>
                <c:formatCode>General</c:formatCode>
                <c:ptCount val="21"/>
              </c:numCache>
            </c:numRef>
          </c:xVal>
          <c:yVal>
            <c:numRef>
              <c:f>'Axis (2)'!$AP$16:$BJ$16</c:f>
              <c:numCache>
                <c:formatCode>General</c:formatCode>
                <c:ptCount val="2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6B-4F87-ABEC-0F16F3BA19A9}"/>
            </c:ext>
          </c:extLst>
        </c:ser>
        <c:ser>
          <c:idx val="12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'Axis (2)'!$AP$13:$BJ$13</c:f>
              <c:numCache>
                <c:formatCode>General</c:formatCode>
                <c:ptCount val="21"/>
              </c:numCache>
            </c:numRef>
          </c:xVal>
          <c:yVal>
            <c:numRef>
              <c:f>'Axis (2)'!$AP$12:$BJ$12</c:f>
              <c:numCache>
                <c:formatCode>General</c:formatCode>
                <c:ptCount val="2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B6B-4F87-ABEC-0F16F3BA19A9}"/>
            </c:ext>
          </c:extLst>
        </c:ser>
        <c:ser>
          <c:idx val="13"/>
          <c:order val="6"/>
          <c:spPr>
            <a:ln w="2540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'Axis (2)'!$AP$21:$BJ$21</c:f>
              <c:numCache>
                <c:formatCode>General</c:formatCode>
                <c:ptCount val="21"/>
              </c:numCache>
            </c:numRef>
          </c:xVal>
          <c:yVal>
            <c:numRef>
              <c:f>'Axis (2)'!$AP$22:$BJ$22</c:f>
              <c:numCache>
                <c:formatCode>General</c:formatCode>
                <c:ptCount val="2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B6B-4F87-ABEC-0F16F3BA19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165760"/>
        <c:axId val="84167296"/>
      </c:scatterChart>
      <c:valAx>
        <c:axId val="84165760"/>
        <c:scaling>
          <c:orientation val="minMax"/>
          <c:max val="6"/>
          <c:min val="-6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rgbClr val="000000">
                <a:alpha val="50000"/>
              </a:srgbClr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4167296"/>
        <c:crossesAt val="0"/>
        <c:crossBetween val="midCat"/>
        <c:majorUnit val="6"/>
      </c:valAx>
      <c:valAx>
        <c:axId val="84167296"/>
        <c:scaling>
          <c:orientation val="minMax"/>
          <c:max val="6"/>
          <c:min val="-6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2700">
            <a:solidFill>
              <a:srgbClr val="000000">
                <a:alpha val="50000"/>
              </a:srgbClr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4165760"/>
        <c:crosses val="autoZero"/>
        <c:crossBetween val="midCat"/>
        <c:majorUnit val="6"/>
        <c:minorUnit val="1.2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0.69276</cdr:x>
      <cdr:y>0.04759</cdr:y>
    </cdr:from>
    <cdr:to>
      <cdr:x>0.9054</cdr:x>
      <cdr:y>0.20561</cdr:y>
    </cdr:to>
    <cdr:sp macro="" textlink="">
      <cdr:nvSpPr>
        <cdr:cNvPr id="2" name="TextBox 8"/>
        <cdr:cNvSpPr txBox="1"/>
      </cdr:nvSpPr>
      <cdr:spPr>
        <a:xfrm xmlns:a="http://schemas.openxmlformats.org/drawingml/2006/main">
          <a:off x="1590242" y="96548"/>
          <a:ext cx="488136" cy="32059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defPPr>
            <a:defRPr lang="en-US"/>
          </a:defPPr>
          <a:lvl1pPr algn="l" rtl="0" fontAlgn="base">
            <a:spcBef>
              <a:spcPct val="0"/>
            </a:spcBef>
            <a:spcAft>
              <a:spcPct val="0"/>
            </a:spcAft>
            <a:defRPr b="1" kern="1200">
              <a:solidFill>
                <a:srgbClr val="000000"/>
              </a:solidFill>
              <a:latin typeface="Arial"/>
              <a:cs typeface="Arial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b="1" kern="1200">
              <a:solidFill>
                <a:srgbClr val="000000"/>
              </a:solidFill>
              <a:latin typeface="Arial"/>
              <a:cs typeface="Arial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b="1" kern="1200">
              <a:solidFill>
                <a:srgbClr val="000000"/>
              </a:solidFill>
              <a:latin typeface="Arial"/>
              <a:cs typeface="Arial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b="1" kern="1200">
              <a:solidFill>
                <a:srgbClr val="000000"/>
              </a:solidFill>
              <a:latin typeface="Arial"/>
              <a:cs typeface="Arial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b="1" kern="1200">
              <a:solidFill>
                <a:srgbClr val="000000"/>
              </a:solidFill>
              <a:latin typeface="Arial"/>
              <a:cs typeface="Arial"/>
            </a:defRPr>
          </a:lvl5pPr>
          <a:lvl6pPr marL="2286000" algn="l" defTabSz="914400" rtl="0" eaLnBrk="1" latinLnBrk="0" hangingPunct="1">
            <a:defRPr b="1" kern="1200">
              <a:solidFill>
                <a:srgbClr val="000000"/>
              </a:solidFill>
              <a:latin typeface="Arial"/>
              <a:cs typeface="Arial"/>
            </a:defRPr>
          </a:lvl6pPr>
          <a:lvl7pPr marL="2743200" algn="l" defTabSz="914400" rtl="0" eaLnBrk="1" latinLnBrk="0" hangingPunct="1">
            <a:defRPr b="1" kern="1200">
              <a:solidFill>
                <a:srgbClr val="000000"/>
              </a:solidFill>
              <a:latin typeface="Arial"/>
              <a:cs typeface="Arial"/>
            </a:defRPr>
          </a:lvl7pPr>
          <a:lvl8pPr marL="3200400" algn="l" defTabSz="914400" rtl="0" eaLnBrk="1" latinLnBrk="0" hangingPunct="1">
            <a:defRPr b="1" kern="1200">
              <a:solidFill>
                <a:srgbClr val="000000"/>
              </a:solidFill>
              <a:latin typeface="Arial"/>
              <a:cs typeface="Arial"/>
            </a:defRPr>
          </a:lvl8pPr>
          <a:lvl9pPr marL="3657600" algn="l" defTabSz="914400" rtl="0" eaLnBrk="1" latinLnBrk="0" hangingPunct="1">
            <a:defRPr b="1" kern="1200">
              <a:solidFill>
                <a:srgbClr val="000000"/>
              </a:solidFill>
              <a:latin typeface="Arial"/>
              <a:cs typeface="Arial"/>
            </a:defRPr>
          </a:lvl9pPr>
        </a:lstStyle>
        <a:p xmlns:a="http://schemas.openxmlformats.org/drawingml/2006/main">
          <a:r>
            <a:rPr lang="en-GB" b="0" dirty="0">
              <a:latin typeface="Times New Roman" pitchFamily="18" charset="0"/>
              <a:cs typeface="Times New Roman" pitchFamily="18" charset="0"/>
            </a:rPr>
            <a:t>(</a:t>
          </a:r>
          <a:r>
            <a:rPr lang="en-GB" i="1" dirty="0">
              <a:latin typeface="Times New Roman" pitchFamily="18" charset="0"/>
              <a:cs typeface="Times New Roman" pitchFamily="18" charset="0"/>
            </a:rPr>
            <a:t>x</a:t>
          </a:r>
          <a:r>
            <a:rPr lang="en-GB" b="0" dirty="0">
              <a:latin typeface="Times New Roman" pitchFamily="18" charset="0"/>
              <a:cs typeface="Times New Roman" pitchFamily="18" charset="0"/>
            </a:rPr>
            <a:t>,</a:t>
          </a:r>
          <a:r>
            <a:rPr lang="en-GB" b="0" i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GB" i="1" dirty="0">
              <a:latin typeface="Times New Roman" pitchFamily="18" charset="0"/>
              <a:cs typeface="Times New Roman" pitchFamily="18" charset="0"/>
            </a:rPr>
            <a:t>y</a:t>
          </a:r>
          <a:r>
            <a:rPr lang="en-GB" b="0" dirty="0">
              <a:latin typeface="Times New Roman" pitchFamily="18" charset="0"/>
              <a:cs typeface="Times New Roman" pitchFamily="18" charset="0"/>
            </a:rPr>
            <a:t>)</a:t>
          </a:r>
          <a:endParaRPr lang="en-GB" sz="1100" b="0" dirty="0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18A38-735D-4A3D-A297-64CFEC77E3D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9F24D-BF9D-45F6-BB24-2953222A6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71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30500-48C7-4164-8074-73F5DBDFA4F3}" type="datetimeFigureOut">
              <a:rPr lang="en-SG" smtClean="0"/>
              <a:t>14/11/2017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909A-E4D2-4754-9529-137681DBB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708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1800" b="0" i="1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909A-E4D2-4754-9529-137681DBBF10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7603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955755-FD6C-48D9-94B5-552E350A1413}" type="slidenum">
              <a:rPr lang="en-SG" smtClean="0"/>
              <a:pPr/>
              <a:t>32</a:t>
            </a:fld>
            <a:endParaRPr lang="en-SG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955755-FD6C-48D9-94B5-552E350A1413}" type="slidenum">
              <a:rPr lang="en-SG" smtClean="0"/>
              <a:pPr/>
              <a:t>38</a:t>
            </a:fld>
            <a:endParaRPr lang="en-SG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909A-E4D2-4754-9529-137681DBBF10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1594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49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1583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50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7040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51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0670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8FE0C-01F1-46CA-94AB-5B97409ACEDD}" type="slidenum">
              <a:rPr lang="en-SG" smtClean="0"/>
              <a:pPr/>
              <a:t>52</a:t>
            </a:fld>
            <a:endParaRPr lang="en-SG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909A-E4D2-4754-9529-137681DBBF10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2099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Kahoot</a:t>
            </a:r>
            <a:r>
              <a:rPr lang="en-SG" dirty="0"/>
              <a:t> link: https://play.kahoot.it/#/k/a12a67ac-8cc3-47b8-836a-4f0804b2b4a3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909A-E4D2-4754-9529-137681DBBF10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2457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909A-E4D2-4754-9529-137681DBBF10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8952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909A-E4D2-4754-9529-137681DBBF10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5453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5572A4-78DC-43FE-AD34-36FBD045C9F4}" type="slidenum">
              <a:rPr lang="en-SG" smtClean="0"/>
              <a:pPr/>
              <a:t>22</a:t>
            </a:fld>
            <a:endParaRPr lang="en-SG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5572A4-78DC-43FE-AD34-36FBD045C9F4}" type="slidenum">
              <a:rPr lang="en-SG" smtClean="0"/>
              <a:pPr/>
              <a:t>23</a:t>
            </a:fld>
            <a:endParaRPr lang="en-SG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909A-E4D2-4754-9529-137681DBBF10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229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909A-E4D2-4754-9529-137681DBBF10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48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PAGE</a:t>
            </a:r>
            <a:br>
              <a:rPr lang="en-US" dirty="0"/>
            </a:br>
            <a:r>
              <a:rPr lang="en-US" dirty="0"/>
              <a:t>TEMPLATE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Your department</a:t>
            </a:r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8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86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86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86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86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4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182563" y="1018664"/>
            <a:ext cx="8775700" cy="5556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21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182563" y="1018664"/>
            <a:ext cx="8775700" cy="5556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71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193"/>
            <a:ext cx="7920000" cy="648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rgbClr val="0000FF"/>
                </a:solidFill>
                <a:latin typeface="+mn-lt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0000" y="6642556"/>
            <a:ext cx="3831000" cy="21544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406009" y="83736"/>
            <a:ext cx="377991" cy="44436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60000" y="717990"/>
            <a:ext cx="8424000" cy="5979569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 sz="2000">
                <a:latin typeface="+mn-lt"/>
              </a:defRPr>
            </a:lvl1pPr>
            <a:lvl2pPr marL="742950" indent="-28575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rgbClr val="0033CC"/>
                </a:solidFill>
                <a:latin typeface="+mn-lt"/>
              </a:defRPr>
            </a:lvl2pPr>
            <a:lvl3pPr>
              <a:lnSpc>
                <a:spcPct val="130000"/>
              </a:lnSpc>
              <a:spcBef>
                <a:spcPts val="0"/>
              </a:spcBef>
              <a:defRPr sz="1800">
                <a:latin typeface="+mn-lt"/>
              </a:defRPr>
            </a:lvl3pPr>
            <a:lvl4pPr marL="1600200" indent="-2286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 sz="1800">
                <a:latin typeface="+mn-lt"/>
              </a:defRPr>
            </a:lvl4pPr>
            <a:lvl5pPr marL="2057400" indent="-2286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60000" y="654457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212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182563" y="1018664"/>
            <a:ext cx="8775700" cy="5556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1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182563" y="1018664"/>
            <a:ext cx="8775700" cy="5556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72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50328" y="6492875"/>
            <a:ext cx="493672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7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962526"/>
            <a:ext cx="3558606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962526"/>
            <a:ext cx="36099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962526"/>
            <a:ext cx="36353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5610" y="962526"/>
            <a:ext cx="7820596" cy="52217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8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8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64" r:id="rId12"/>
    <p:sldLayoutId id="2147483666" r:id="rId13"/>
    <p:sldLayoutId id="2147483670" r:id="rId14"/>
    <p:sldLayoutId id="2147483671" r:id="rId15"/>
    <p:sldLayoutId id="2147483672" r:id="rId16"/>
    <p:sldLayoutId id="2147483673" r:id="rId17"/>
    <p:sldLayoutId id="2147483676" r:id="rId18"/>
    <p:sldLayoutId id="2147483677" r:id="rId19"/>
    <p:sldLayoutId id="2147483678" r:id="rId20"/>
    <p:sldLayoutId id="2147483679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pgdn.dvrlists.com/how-to-make-graphs-on-the-computer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1.wmf"/><Relationship Id="rId4" Type="http://schemas.openxmlformats.org/officeDocument/2006/relationships/image" Target="../media/image22.png"/><Relationship Id="rId9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5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36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46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ainyquote.com/quotes/quotes/i/isaacnewto382602.html" TargetMode="Externa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ww.bbc.co.uk/bitesize/quiz/q17943937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hotmath.com/hotmath_help/topics/transformation-of-graphs-using-matrices-rotations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1.gi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46.wmf"/><Relationship Id="rId3" Type="http://schemas.openxmlformats.org/officeDocument/2006/relationships/image" Target="../media/image56.png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4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49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90.png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51.w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31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1.png"/><Relationship Id="rId11" Type="http://schemas.openxmlformats.org/officeDocument/2006/relationships/image" Target="../media/image48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28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3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52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5.bin"/><Relationship Id="rId5" Type="http://schemas.openxmlformats.org/officeDocument/2006/relationships/image" Target="../media/image560.png"/><Relationship Id="rId10" Type="http://schemas.openxmlformats.org/officeDocument/2006/relationships/oleObject" Target="../embeddings/oleObject34.bin"/><Relationship Id="rId4" Type="http://schemas.openxmlformats.org/officeDocument/2006/relationships/image" Target="../media/image55.png"/><Relationship Id="rId9" Type="http://schemas.openxmlformats.org/officeDocument/2006/relationships/image" Target="../media/image5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4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4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66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65.wmf"/><Relationship Id="rId5" Type="http://schemas.openxmlformats.org/officeDocument/2006/relationships/chart" Target="../charts/chart2.xml"/><Relationship Id="rId10" Type="http://schemas.openxmlformats.org/officeDocument/2006/relationships/oleObject" Target="../embeddings/oleObject49.bin"/><Relationship Id="rId4" Type="http://schemas.openxmlformats.org/officeDocument/2006/relationships/chart" Target="../charts/chart1.xml"/><Relationship Id="rId9" Type="http://schemas.openxmlformats.org/officeDocument/2006/relationships/image" Target="../media/image6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6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5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40.emf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72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7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77.wmf"/><Relationship Id="rId4" Type="http://schemas.openxmlformats.org/officeDocument/2006/relationships/chart" Target="../charts/chart3.xml"/><Relationship Id="rId9" Type="http://schemas.openxmlformats.org/officeDocument/2006/relationships/oleObject" Target="../embeddings/oleObject61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7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82.wmf"/><Relationship Id="rId4" Type="http://schemas.openxmlformats.org/officeDocument/2006/relationships/image" Target="../media/image107.png"/><Relationship Id="rId9" Type="http://schemas.openxmlformats.org/officeDocument/2006/relationships/oleObject" Target="../embeddings/oleObject66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83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84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85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87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todaysmeet.com/LRE4-Day2" TargetMode="External"/><Relationship Id="rId13" Type="http://schemas.openxmlformats.org/officeDocument/2006/relationships/hyperlink" Target="https://todaysmeet.com/LRW3-Day3" TargetMode="External"/><Relationship Id="rId18" Type="http://schemas.openxmlformats.org/officeDocument/2006/relationships/hyperlink" Target="https://todaysmeet.com/LRW3-Day4" TargetMode="External"/><Relationship Id="rId3" Type="http://schemas.openxmlformats.org/officeDocument/2006/relationships/hyperlink" Target="https://todaysmeet.com/LRE2-Day1" TargetMode="External"/><Relationship Id="rId7" Type="http://schemas.openxmlformats.org/officeDocument/2006/relationships/hyperlink" Target="https://todaysmeet.com/LRE2-Day2" TargetMode="External"/><Relationship Id="rId12" Type="http://schemas.openxmlformats.org/officeDocument/2006/relationships/hyperlink" Target="https://todaysmeet.com/LRE4-Day3" TargetMode="External"/><Relationship Id="rId17" Type="http://schemas.openxmlformats.org/officeDocument/2006/relationships/hyperlink" Target="https://todaysmeet.com/LRE4-Day4" TargetMode="External"/><Relationship Id="rId2" Type="http://schemas.openxmlformats.org/officeDocument/2006/relationships/notesSlide" Target="../notesSlides/notesSlide13.xml"/><Relationship Id="rId16" Type="http://schemas.openxmlformats.org/officeDocument/2006/relationships/hyperlink" Target="https://todaysmeet.com/LRE2-Day4" TargetMode="External"/><Relationship Id="rId20" Type="http://schemas.openxmlformats.org/officeDocument/2006/relationships/hyperlink" Target="https://todaysmeet.com/LRE5-Day4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todaysmeet.com/LRW5-Day1" TargetMode="External"/><Relationship Id="rId11" Type="http://schemas.openxmlformats.org/officeDocument/2006/relationships/hyperlink" Target="https://todaysmeet.com/LRE2-Day3" TargetMode="External"/><Relationship Id="rId5" Type="http://schemas.openxmlformats.org/officeDocument/2006/relationships/hyperlink" Target="https://todaysmeet.com/LRW3-Day1" TargetMode="External"/><Relationship Id="rId15" Type="http://schemas.openxmlformats.org/officeDocument/2006/relationships/hyperlink" Target="https://todaysmeet.com/LRE5-Day3" TargetMode="External"/><Relationship Id="rId10" Type="http://schemas.openxmlformats.org/officeDocument/2006/relationships/hyperlink" Target="https://todaysmeet.com/LRW3-Day2" TargetMode="External"/><Relationship Id="rId19" Type="http://schemas.openxmlformats.org/officeDocument/2006/relationships/hyperlink" Target="https://todaysmeet.com/LRW5-Day4" TargetMode="External"/><Relationship Id="rId4" Type="http://schemas.openxmlformats.org/officeDocument/2006/relationships/hyperlink" Target="https://todaysmeet.com/LRE4-Day1" TargetMode="External"/><Relationship Id="rId9" Type="http://schemas.openxmlformats.org/officeDocument/2006/relationships/hyperlink" Target="https://todaysmeet.com/LRW5-Day2" TargetMode="External"/><Relationship Id="rId14" Type="http://schemas.openxmlformats.org/officeDocument/2006/relationships/hyperlink" Target="https://todaysmeet.com/LRW5-Day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todaysmeet.com/LRE2-Day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todaysmeet.com/LRW5-Day5" TargetMode="External"/><Relationship Id="rId5" Type="http://schemas.openxmlformats.org/officeDocument/2006/relationships/hyperlink" Target="https://todaysmeet.com/LRW3-Day5" TargetMode="External"/><Relationship Id="rId4" Type="http://schemas.openxmlformats.org/officeDocument/2006/relationships/hyperlink" Target="https://todaysmeet.com/LRE4-Day5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linemathlearning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ggestkeyword.com/VHJhbnNsYXRpb24gRXhhbXBsZX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8858" y="1809057"/>
            <a:ext cx="7533068" cy="139025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Lesson 05</a:t>
            </a:r>
            <a:br>
              <a:rPr lang="en-US" dirty="0"/>
            </a:br>
            <a:r>
              <a:rPr lang="en-US" dirty="0"/>
              <a:t>Transformations Using Matrices</a:t>
            </a:r>
            <a:endParaRPr lang="en-US" sz="2700" dirty="0"/>
          </a:p>
        </p:txBody>
      </p:sp>
      <p:sp>
        <p:nvSpPr>
          <p:cNvPr id="3" name="TextBox 2"/>
          <p:cNvSpPr txBox="1"/>
          <p:nvPr/>
        </p:nvSpPr>
        <p:spPr>
          <a:xfrm>
            <a:off x="968858" y="4556353"/>
            <a:ext cx="589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E114 – Mathematics for Engineering </a:t>
            </a:r>
            <a:endParaRPr lang="en-US" sz="2400" dirty="0">
              <a:solidFill>
                <a:srgbClr val="6DB310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8858" y="3910073"/>
            <a:ext cx="589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DB310"/>
                </a:solidFill>
                <a:latin typeface="Arial"/>
                <a:cs typeface="Arial"/>
              </a:rPr>
              <a:t>Interactive Seminar Slides </a:t>
            </a:r>
          </a:p>
        </p:txBody>
      </p:sp>
    </p:spTree>
    <p:extLst>
      <p:ext uri="{BB962C8B-B14F-4D97-AF65-F5344CB8AC3E}">
        <p14:creationId xmlns:p14="http://schemas.microsoft.com/office/powerpoint/2010/main" val="260179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787" y="1"/>
            <a:ext cx="865187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24114" y="293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SG" sz="32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 Yourself: Translation-Definition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972" y="1748839"/>
            <a:ext cx="4126725" cy="4126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115" y="964009"/>
            <a:ext cx="7837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Describe the transformation shown in the following figure, where the points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𝐼, 𝑅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are mapped onto their corresponding images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𝐼’, 𝑅’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𝑇’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3494" y="6009650"/>
            <a:ext cx="3885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>
                <a:latin typeface="Arial" pitchFamily="34" charset="0"/>
                <a:cs typeface="Arial" pitchFamily="34" charset="0"/>
              </a:rPr>
              <a:t>(Source:  Google Image from </a:t>
            </a:r>
            <a:r>
              <a:rPr lang="en-SG" sz="1400" dirty="0">
                <a:hlinkClick r:id="rId4"/>
              </a:rPr>
              <a:t>pgdn.dvrlists.com</a:t>
            </a:r>
            <a:r>
              <a:rPr lang="en-SG" sz="1400" dirty="0"/>
              <a:t>)</a:t>
            </a:r>
            <a:endParaRPr lang="en-SG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1174" y="6526799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6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48016" y="1159281"/>
            <a:ext cx="8154594" cy="5292319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order of a matrix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is given by 		, where</a:t>
            </a:r>
          </a:p>
          <a:p>
            <a:pPr marL="0" indent="0"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𝑚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= number of rows </a:t>
            </a:r>
          </a:p>
          <a:p>
            <a:pPr marL="0" indent="0"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𝑛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= number of columns </a:t>
            </a:r>
          </a:p>
          <a:p>
            <a:pPr marL="0" indent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200" dirty="0">
                <a:cs typeface="Arial" pitchFamily="34" charset="0"/>
              </a:rPr>
              <a:t>i.e.                     </a:t>
            </a:r>
          </a:p>
          <a:p>
            <a:pPr marL="0" indent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r>
              <a:rPr lang="en-US" sz="22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entry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𝑎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𝑖𝑗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of the matrix is a number, which lies at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row and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𝑗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column. </a:t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endParaRPr lang="en-US" sz="2200" dirty="0">
              <a:latin typeface="+mj-lt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48016" y="274638"/>
            <a:ext cx="86868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/>
              <a:t>Order of a Matrix</a:t>
            </a:r>
          </a:p>
        </p:txBody>
      </p:sp>
      <p:sp>
        <p:nvSpPr>
          <p:cNvPr id="3" name="Rectangle 2"/>
          <p:cNvSpPr/>
          <p:nvPr/>
        </p:nvSpPr>
        <p:spPr>
          <a:xfrm>
            <a:off x="348015" y="1260882"/>
            <a:ext cx="8542767" cy="448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200" dirty="0">
                <a:latin typeface="Arial"/>
                <a:ea typeface="Calibri"/>
                <a:cs typeface="Times New Roman"/>
              </a:rPr>
              <a:t> 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57182" y="6370638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11</a:t>
            </a:fld>
            <a:endParaRPr lang="en-US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74848"/>
              </p:ext>
            </p:extLst>
          </p:nvPr>
        </p:nvGraphicFramePr>
        <p:xfrm>
          <a:off x="4979988" y="1217613"/>
          <a:ext cx="86677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4" name="Equation" r:id="rId4" imgW="355320" imgH="139680" progId="Equation.3">
                  <p:embed/>
                </p:oleObj>
              </mc:Choice>
              <mc:Fallback>
                <p:oleObj name="Equation" r:id="rId4" imgW="355320" imgH="13968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988" y="1217613"/>
                        <a:ext cx="866775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398" y="2431035"/>
            <a:ext cx="6203830" cy="30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5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48016" y="274638"/>
            <a:ext cx="86868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/>
              <a:t>Test Yourself: Order of a Matrix (Kahoot.IT)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947" y="1219935"/>
            <a:ext cx="86868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down the order for each of the following matrices:</a:t>
            </a:r>
          </a:p>
          <a:p>
            <a:pPr marL="400050" indent="-400050">
              <a:buAutoNum type="romanLcPeriod"/>
            </a:pPr>
            <a:r>
              <a:rPr lang="en-US" sz="2000" dirty="0">
                <a:cs typeface="Arial" panose="020B0604020202020204" pitchFamily="34" charset="0"/>
              </a:rPr>
              <a:t>(2)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L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L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L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00050" indent="-400050">
              <a:buAutoNum type="romanL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L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00050" indent="-400050">
              <a:buAutoNum type="romanLcPeriod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LcPeriod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LcPeriod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LcPeriod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L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637992" y="6428600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12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787" y="1265128"/>
            <a:ext cx="883285" cy="88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637016"/>
              </p:ext>
            </p:extLst>
          </p:nvPr>
        </p:nvGraphicFramePr>
        <p:xfrm>
          <a:off x="662296" y="1960631"/>
          <a:ext cx="8953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5" name="Equation" r:id="rId5" imgW="457200" imgH="457200" progId="Equation.3">
                  <p:embed/>
                </p:oleObj>
              </mc:Choice>
              <mc:Fallback>
                <p:oleObj name="Equation" r:id="rId5" imgW="457200" imgH="4572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296" y="1960631"/>
                        <a:ext cx="8953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083826"/>
              </p:ext>
            </p:extLst>
          </p:nvPr>
        </p:nvGraphicFramePr>
        <p:xfrm>
          <a:off x="691792" y="2754192"/>
          <a:ext cx="1989137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6" name="Equation" r:id="rId7" imgW="1015920" imgH="431640" progId="Equation.3">
                  <p:embed/>
                </p:oleObj>
              </mc:Choice>
              <mc:Fallback>
                <p:oleObj name="Equation" r:id="rId7" imgW="1015920" imgH="43164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92" y="2754192"/>
                        <a:ext cx="1989137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831300"/>
              </p:ext>
            </p:extLst>
          </p:nvPr>
        </p:nvGraphicFramePr>
        <p:xfrm>
          <a:off x="691792" y="3488251"/>
          <a:ext cx="1268413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7" name="Equation" r:id="rId9" imgW="647640" imgH="736560" progId="Equation.3">
                  <p:embed/>
                </p:oleObj>
              </mc:Choice>
              <mc:Fallback>
                <p:oleObj name="Equation" r:id="rId9" imgW="647640" imgH="73656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92" y="3488251"/>
                        <a:ext cx="1268413" cy="138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10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38628" y="217714"/>
            <a:ext cx="7489371" cy="75469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/>
              <a:t>Translation - Matrix Addition and Subtraction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0616" y="972410"/>
            <a:ext cx="8542767" cy="4724370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GB" sz="2200" dirty="0">
                <a:latin typeface="Arial"/>
                <a:ea typeface="Calibri"/>
                <a:cs typeface="Times New Roman"/>
              </a:rPr>
              <a:t>For matrix addition or subtraction of two matrices </a:t>
            </a:r>
            <a:r>
              <a:rPr lang="en-GB" sz="2400" b="1" dirty="0">
                <a:latin typeface="Times New Roman" pitchFamily="18" charset="0"/>
                <a:ea typeface="Calibri"/>
                <a:cs typeface="Times New Roman" pitchFamily="18" charset="0"/>
              </a:rPr>
              <a:t>A</a:t>
            </a:r>
            <a:r>
              <a:rPr lang="en-GB" sz="2200" dirty="0">
                <a:latin typeface="Arial"/>
                <a:ea typeface="Calibri"/>
                <a:cs typeface="Times New Roman"/>
              </a:rPr>
              <a:t> and </a:t>
            </a:r>
            <a:r>
              <a:rPr lang="en-GB" sz="2400" b="1" dirty="0">
                <a:latin typeface="Times New Roman" pitchFamily="18" charset="0"/>
                <a:ea typeface="Calibri"/>
                <a:cs typeface="Times New Roman" pitchFamily="18" charset="0"/>
              </a:rPr>
              <a:t>B</a:t>
            </a:r>
            <a:r>
              <a:rPr lang="en-GB" sz="2200" dirty="0">
                <a:latin typeface="Arial" pitchFamily="34" charset="0"/>
                <a:ea typeface="Calibri"/>
                <a:cs typeface="Arial" pitchFamily="34" charset="0"/>
              </a:rPr>
              <a:t>, they must be of the </a:t>
            </a:r>
            <a:r>
              <a:rPr lang="en-GB" sz="2200" b="1" dirty="0">
                <a:latin typeface="Arial" pitchFamily="34" charset="0"/>
                <a:ea typeface="Calibri"/>
                <a:cs typeface="Arial" pitchFamily="34" charset="0"/>
              </a:rPr>
              <a:t>same order</a:t>
            </a:r>
            <a:r>
              <a:rPr lang="en-GB" sz="2200" dirty="0">
                <a:latin typeface="Arial"/>
                <a:ea typeface="Calibri"/>
                <a:cs typeface="Times New Roman"/>
              </a:rPr>
              <a:t>:</a:t>
            </a:r>
          </a:p>
          <a:p>
            <a:pPr>
              <a:lnSpc>
                <a:spcPct val="115000"/>
              </a:lnSpc>
            </a:pPr>
            <a:endParaRPr lang="en-GB" sz="2200" dirty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endParaRPr lang="en-GB" sz="2200" dirty="0">
              <a:latin typeface="Arial"/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Arial" pitchFamily="34" charset="0"/>
              <a:buChar char="•"/>
            </a:pPr>
            <a:endParaRPr lang="en-GB" sz="1400" dirty="0">
              <a:latin typeface="Arial"/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GB" sz="2200" dirty="0">
                <a:latin typeface="Arial"/>
                <a:ea typeface="Calibri"/>
                <a:cs typeface="Times New Roman"/>
              </a:rPr>
              <a:t>The resulting matrix from the addition or subtraction of </a:t>
            </a:r>
            <a:r>
              <a:rPr lang="en-GB" sz="2400" b="1" dirty="0">
                <a:latin typeface="Times New Roman" pitchFamily="18" charset="0"/>
                <a:ea typeface="Calibri"/>
                <a:cs typeface="Times New Roman" pitchFamily="18" charset="0"/>
              </a:rPr>
              <a:t>A</a:t>
            </a:r>
            <a:r>
              <a:rPr lang="en-GB" sz="2200" dirty="0">
                <a:latin typeface="Arial"/>
                <a:ea typeface="Calibri"/>
                <a:cs typeface="Times New Roman"/>
              </a:rPr>
              <a:t> and </a:t>
            </a:r>
            <a:r>
              <a:rPr lang="en-GB" sz="2400" b="1" dirty="0">
                <a:latin typeface="Times New Roman" pitchFamily="18" charset="0"/>
                <a:ea typeface="Calibri"/>
                <a:cs typeface="Times New Roman" pitchFamily="18" charset="0"/>
              </a:rPr>
              <a:t>B </a:t>
            </a:r>
            <a:r>
              <a:rPr lang="en-GB" sz="2200" dirty="0">
                <a:latin typeface="Arial"/>
                <a:ea typeface="Calibri"/>
                <a:cs typeface="Times New Roman"/>
              </a:rPr>
              <a:t>also has the </a:t>
            </a:r>
            <a:r>
              <a:rPr lang="en-GB" sz="2200" b="1" dirty="0">
                <a:latin typeface="Arial"/>
                <a:ea typeface="Calibri"/>
                <a:cs typeface="Times New Roman"/>
              </a:rPr>
              <a:t>same order </a:t>
            </a:r>
            <a:r>
              <a:rPr lang="en-GB" sz="2200" dirty="0">
                <a:latin typeface="Arial"/>
                <a:ea typeface="Calibri"/>
                <a:cs typeface="Times New Roman"/>
              </a:rPr>
              <a:t>as </a:t>
            </a:r>
            <a:r>
              <a:rPr lang="en-GB" sz="2400" b="1" dirty="0">
                <a:latin typeface="Times New Roman" pitchFamily="18" charset="0"/>
                <a:ea typeface="Calibri"/>
                <a:cs typeface="Times New Roman" pitchFamily="18" charset="0"/>
              </a:rPr>
              <a:t>A</a:t>
            </a:r>
            <a:r>
              <a:rPr lang="en-GB" sz="2200" dirty="0">
                <a:latin typeface="Arial"/>
                <a:ea typeface="Calibri"/>
                <a:cs typeface="Times New Roman"/>
              </a:rPr>
              <a:t> and </a:t>
            </a:r>
            <a:r>
              <a:rPr lang="en-GB" sz="2400" b="1" dirty="0">
                <a:latin typeface="Times New Roman" pitchFamily="18" charset="0"/>
                <a:ea typeface="Calibri"/>
                <a:cs typeface="Times New Roman" pitchFamily="18" charset="0"/>
              </a:rPr>
              <a:t>B</a:t>
            </a:r>
            <a:endParaRPr lang="en-GB" sz="2200" b="1" dirty="0">
              <a:latin typeface="Arial"/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GB" sz="2200" dirty="0">
                <a:latin typeface="Arial"/>
                <a:ea typeface="Calibri"/>
                <a:cs typeface="Times New Roman"/>
              </a:rPr>
              <a:t>Similar to vector addition or subtraction, matrix addition or subtraction is simply adding or subtracting the corresponding entries in the matrices</a:t>
            </a:r>
            <a:endParaRPr lang="en-GB" sz="2800" dirty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200" dirty="0">
                <a:latin typeface="Arial"/>
                <a:ea typeface="Calibri"/>
                <a:cs typeface="Times New Roman"/>
              </a:rPr>
              <a:t>      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848196"/>
              </p:ext>
            </p:extLst>
          </p:nvPr>
        </p:nvGraphicFramePr>
        <p:xfrm>
          <a:off x="2137001" y="1908867"/>
          <a:ext cx="169703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5" name="Equation" r:id="rId3" imgW="520560" imgH="317160" progId="Equation.3">
                  <p:embed/>
                </p:oleObj>
              </mc:Choice>
              <mc:Fallback>
                <p:oleObj name="Equation" r:id="rId3" imgW="5205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001" y="1908867"/>
                        <a:ext cx="1697038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5210032"/>
            <a:ext cx="9144000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[Example 4]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cs typeface="Arial" panose="020B0604020202020204" pitchFamily="34" charset="0"/>
            </a:endParaRPr>
          </a:p>
          <a:p>
            <a:r>
              <a:rPr lang="en-US" sz="2000" b="0" dirty="0">
                <a:cs typeface="Arial" panose="020B0604020202020204" pitchFamily="34" charset="0"/>
              </a:rPr>
              <a:t>				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13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322095"/>
              </p:ext>
            </p:extLst>
          </p:nvPr>
        </p:nvGraphicFramePr>
        <p:xfrm>
          <a:off x="73025" y="5715000"/>
          <a:ext cx="16668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6" name="Equation" r:id="rId5" imgW="850680" imgH="457200" progId="Equation.3">
                  <p:embed/>
                </p:oleObj>
              </mc:Choice>
              <mc:Fallback>
                <p:oleObj name="Equation" r:id="rId5" imgW="850680" imgH="4572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5715000"/>
                        <a:ext cx="16668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942176"/>
              </p:ext>
            </p:extLst>
          </p:nvPr>
        </p:nvGraphicFramePr>
        <p:xfrm>
          <a:off x="3664744" y="5697324"/>
          <a:ext cx="26114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7" name="Equation" r:id="rId7" imgW="1333440" imgH="457200" progId="Equation.3">
                  <p:embed/>
                </p:oleObj>
              </mc:Choice>
              <mc:Fallback>
                <p:oleObj name="Equation" r:id="rId7" imgW="1333440" imgH="457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4744" y="5697324"/>
                        <a:ext cx="261143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974891"/>
              </p:ext>
            </p:extLst>
          </p:nvPr>
        </p:nvGraphicFramePr>
        <p:xfrm>
          <a:off x="1711325" y="5715000"/>
          <a:ext cx="19875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8" name="Equation" r:id="rId9" imgW="1015920" imgH="457200" progId="Equation.3">
                  <p:embed/>
                </p:oleObj>
              </mc:Choice>
              <mc:Fallback>
                <p:oleObj name="Equation" r:id="rId9" imgW="1015920" imgH="4572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5715000"/>
                        <a:ext cx="19875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253652"/>
              </p:ext>
            </p:extLst>
          </p:nvPr>
        </p:nvGraphicFramePr>
        <p:xfrm>
          <a:off x="6364286" y="5652820"/>
          <a:ext cx="17637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9" name="Equation" r:id="rId11" imgW="901440" imgH="457200" progId="Equation.3">
                  <p:embed/>
                </p:oleObj>
              </mc:Choice>
              <mc:Fallback>
                <p:oleObj name="Equation" r:id="rId11" imgW="901440" imgH="4572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286" y="5652820"/>
                        <a:ext cx="17637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213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6373" y="18824"/>
            <a:ext cx="6917159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/>
              <a:t>Test Yourself: </a:t>
            </a:r>
          </a:p>
          <a:p>
            <a:r>
              <a:rPr lang="en-US" sz="2800" dirty="0"/>
              <a:t>Matrix Addition and Subtraction</a:t>
            </a:r>
          </a:p>
        </p:txBody>
      </p:sp>
      <p:pic>
        <p:nvPicPr>
          <p:cNvPr id="3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173" y="33338"/>
            <a:ext cx="812801" cy="81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6373" y="1192841"/>
            <a:ext cx="8781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Perform the following matrix addition/subtraction (if the operation is defined):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cs typeface="Arial" panose="020B0604020202020204" pitchFamily="34" charset="0"/>
              </a:rPr>
              <a:t>i.	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cs typeface="Arial" panose="020B0604020202020204" pitchFamily="34" charset="0"/>
              </a:rPr>
              <a:t>ii.	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LcPeriod" startAt="2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cs typeface="Arial" panose="020B0604020202020204" pitchFamily="34" charset="0"/>
              </a:rPr>
              <a:t>iii.	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526799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14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989995"/>
              </p:ext>
            </p:extLst>
          </p:nvPr>
        </p:nvGraphicFramePr>
        <p:xfrm>
          <a:off x="976825" y="1983669"/>
          <a:ext cx="3827462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9" name="Equation" r:id="rId4" imgW="1955520" imgH="711000" progId="Equation.3">
                  <p:embed/>
                </p:oleObj>
              </mc:Choice>
              <mc:Fallback>
                <p:oleObj name="Equation" r:id="rId4" imgW="1955520" imgH="7110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825" y="1983669"/>
                        <a:ext cx="3827462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811909"/>
              </p:ext>
            </p:extLst>
          </p:nvPr>
        </p:nvGraphicFramePr>
        <p:xfrm>
          <a:off x="976825" y="3591448"/>
          <a:ext cx="26844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0" name="Equation" r:id="rId6" imgW="1371600" imgH="457200" progId="Equation.3">
                  <p:embed/>
                </p:oleObj>
              </mc:Choice>
              <mc:Fallback>
                <p:oleObj name="Equation" r:id="rId6" imgW="1371600" imgH="4572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825" y="3591448"/>
                        <a:ext cx="26844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921598"/>
              </p:ext>
            </p:extLst>
          </p:nvPr>
        </p:nvGraphicFramePr>
        <p:xfrm>
          <a:off x="976825" y="4743463"/>
          <a:ext cx="2808287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1" name="Equation" r:id="rId8" imgW="1434960" imgH="711000" progId="Equation.3">
                  <p:embed/>
                </p:oleObj>
              </mc:Choice>
              <mc:Fallback>
                <p:oleObj name="Equation" r:id="rId8" imgW="1434960" imgH="7110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825" y="4743463"/>
                        <a:ext cx="2808287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436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0"/>
            <a:ext cx="6655574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/>
              <a:t>Test Yourself: </a:t>
            </a:r>
          </a:p>
          <a:p>
            <a:r>
              <a:rPr lang="en-US" sz="2800" dirty="0"/>
              <a:t>Matrix Addition and Subtraction</a:t>
            </a:r>
          </a:p>
        </p:txBody>
      </p:sp>
      <p:pic>
        <p:nvPicPr>
          <p:cNvPr id="3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47" y="0"/>
            <a:ext cx="812801" cy="81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1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66057" y="0"/>
            <a:ext cx="6699117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/>
              <a:t>Test Yourself: </a:t>
            </a:r>
          </a:p>
          <a:p>
            <a:r>
              <a:rPr lang="en-US" sz="2800" dirty="0"/>
              <a:t>Matrix Addition and Subtraction</a:t>
            </a:r>
          </a:p>
        </p:txBody>
      </p:sp>
      <p:pic>
        <p:nvPicPr>
          <p:cNvPr id="3" name="Picture 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28" y="33337"/>
            <a:ext cx="793977" cy="79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526799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3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2"/>
          <p:cNvSpPr txBox="1">
            <a:spLocks noChangeArrowheads="1"/>
          </p:cNvSpPr>
          <p:nvPr/>
        </p:nvSpPr>
        <p:spPr>
          <a:xfrm>
            <a:off x="457200" y="986039"/>
            <a:ext cx="8153400" cy="5753974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 eaLnBrk="1" hangingPunct="1"/>
            <a:r>
              <a:rPr lang="en-US" sz="2400" b="0" dirty="0">
                <a:latin typeface="Arial" pitchFamily="34" charset="0"/>
                <a:cs typeface="Arial" pitchFamily="34" charset="0"/>
              </a:rPr>
              <a:t>Translation can be represented using a matrix, called the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translation matrix. </a:t>
            </a:r>
          </a:p>
          <a:p>
            <a:pPr algn="just" eaLnBrk="1" hangingPunct="1"/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translation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𝑎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units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along the positive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axis direction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units along the positive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axis direction, the 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translation matrix is       .</a:t>
            </a:r>
          </a:p>
          <a:p>
            <a:pPr algn="just" eaLnBrk="1" hangingPunct="1"/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Let a general point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𝑦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 mapped onto its image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𝑃′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𝑥′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𝑦′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under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translation with matrix        . The matrix</a:t>
            </a:r>
          </a:p>
          <a:p>
            <a:pPr marL="0" indent="0" algn="just" eaLnBrk="1" hangingPunct="1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containing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coordinates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is obtained by 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adding the translation matrix to the matrix containing the coordinates of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ctr" eaLnBrk="1" hangingPunct="1">
              <a:buNone/>
            </a:pP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SG" sz="2400" b="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31800" y="293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SG" sz="32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Translation - Translation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97770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17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706462"/>
              </p:ext>
            </p:extLst>
          </p:nvPr>
        </p:nvGraphicFramePr>
        <p:xfrm>
          <a:off x="4397017" y="2536258"/>
          <a:ext cx="520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5" name="Equation" r:id="rId3" imgW="266400" imgH="457200" progId="Equation.3">
                  <p:embed/>
                </p:oleObj>
              </mc:Choice>
              <mc:Fallback>
                <p:oleObj name="Equation" r:id="rId3" imgW="266400" imgH="4572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017" y="2536258"/>
                        <a:ext cx="520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701018"/>
              </p:ext>
            </p:extLst>
          </p:nvPr>
        </p:nvGraphicFramePr>
        <p:xfrm>
          <a:off x="6106242" y="3716039"/>
          <a:ext cx="520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6" name="Equation" r:id="rId5" imgW="266400" imgH="457200" progId="Equation.3">
                  <p:embed/>
                </p:oleObj>
              </mc:Choice>
              <mc:Fallback>
                <p:oleObj name="Equation" r:id="rId5" imgW="266400" imgH="4572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6242" y="3716039"/>
                        <a:ext cx="520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843760"/>
              </p:ext>
            </p:extLst>
          </p:nvPr>
        </p:nvGraphicFramePr>
        <p:xfrm>
          <a:off x="3235428" y="5610225"/>
          <a:ext cx="20574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7" name="Equation" r:id="rId6" imgW="1054080" imgH="482400" progId="Equation.3">
                  <p:embed/>
                </p:oleObj>
              </mc:Choice>
              <mc:Fallback>
                <p:oleObj name="Equation" r:id="rId6" imgW="1054080" imgH="4824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428" y="5610225"/>
                        <a:ext cx="20574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86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9753" y="2116094"/>
                <a:ext cx="8318501" cy="409342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[Solution]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First, write down the matrix containing the coordinates of </a:t>
                </a:r>
                <a:r>
                  <a:rPr lang="en-US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𝐴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the translation matrix: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Matrix containing coordinates of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Translation matrix =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Next, perform matrix addition to find the matrix containing the coordinates of image point </a:t>
                </a:r>
                <a:r>
                  <a:rPr lang="en-US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𝐴′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: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Matrix containing the coordinates of</a:t>
                </a: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Coordinates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𝐴′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(-7, 6).  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53" y="2116094"/>
                <a:ext cx="8318501" cy="4093428"/>
              </a:xfrm>
              <a:prstGeom prst="rect">
                <a:avLst/>
              </a:prstGeom>
              <a:blipFill>
                <a:blip r:embed="rId3"/>
                <a:stretch>
                  <a:fillRect l="-806" t="-595" b="-16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31800" y="293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SG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Translation - </a:t>
            </a:r>
            <a:r>
              <a:rPr lang="en-SG" sz="32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Translation Matrix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9753" y="928855"/>
            <a:ext cx="8584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[Example 5]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point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𝐴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(3,2) undergoes a translation of 10 units to the left and 4 units upwards. Find the coordinates of its image,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𝐴′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665154" y="2787420"/>
            <a:ext cx="2996246" cy="1871666"/>
            <a:chOff x="5537200" y="2844800"/>
            <a:chExt cx="2768600" cy="1638300"/>
          </a:xfrm>
        </p:grpSpPr>
        <p:sp>
          <p:nvSpPr>
            <p:cNvPr id="2" name="Cloud Callout 1"/>
            <p:cNvSpPr/>
            <p:nvPr/>
          </p:nvSpPr>
          <p:spPr>
            <a:xfrm>
              <a:off x="5537200" y="2844800"/>
              <a:ext cx="2768600" cy="1638300"/>
            </a:xfrm>
            <a:prstGeom prst="cloudCallout">
              <a:avLst>
                <a:gd name="adj1" fmla="val -102941"/>
                <a:gd name="adj2" fmla="val 17717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80100" y="3055307"/>
              <a:ext cx="2425700" cy="1217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Note:</a:t>
              </a:r>
            </a:p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Ensure both matrices have the </a:t>
              </a:r>
              <a:r>
                <a:rPr lang="en-US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same order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before performing matrix addition!</a:t>
              </a:r>
              <a:endParaRPr lang="en-S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511977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18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272826"/>
              </p:ext>
            </p:extLst>
          </p:nvPr>
        </p:nvGraphicFramePr>
        <p:xfrm>
          <a:off x="4287138" y="2846412"/>
          <a:ext cx="9525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6" name="Equation" r:id="rId4" imgW="520560" imgH="457200" progId="Equation.3">
                  <p:embed/>
                </p:oleObj>
              </mc:Choice>
              <mc:Fallback>
                <p:oleObj name="Equation" r:id="rId4" imgW="5205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7138" y="2846412"/>
                        <a:ext cx="952500" cy="836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488203"/>
              </p:ext>
            </p:extLst>
          </p:nvPr>
        </p:nvGraphicFramePr>
        <p:xfrm>
          <a:off x="2917678" y="3393222"/>
          <a:ext cx="78898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7" name="Equation" r:id="rId6" imgW="431640" imgH="457200" progId="Equation.3">
                  <p:embed/>
                </p:oleObj>
              </mc:Choice>
              <mc:Fallback>
                <p:oleObj name="Equation" r:id="rId6" imgW="431640" imgH="457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17678" y="3393222"/>
                        <a:ext cx="788987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158919"/>
              </p:ext>
            </p:extLst>
          </p:nvPr>
        </p:nvGraphicFramePr>
        <p:xfrm>
          <a:off x="4719942" y="4961541"/>
          <a:ext cx="28543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8" name="Equation" r:id="rId8" imgW="1562040" imgH="457200" progId="Equation.3">
                  <p:embed/>
                </p:oleObj>
              </mc:Choice>
              <mc:Fallback>
                <p:oleObj name="Equation" r:id="rId8" imgW="1562040" imgH="4572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19942" y="4961541"/>
                        <a:ext cx="2854325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818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31800" y="293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SG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Translation - </a:t>
            </a:r>
            <a:r>
              <a:rPr lang="en-SG" sz="32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Translation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798" y="868562"/>
            <a:ext cx="83185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[Example 6]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quadrilateral with vertices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𝐴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(3,2),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(-1,4),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𝐶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(2,5)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𝐷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(1,-1) undergoes a translation of 2 units to the right and 6 units downwards. Find the coordinates of all their images. 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1799" y="2132104"/>
                <a:ext cx="8318501" cy="47089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[Solution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]: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First, write down the matrix containing the coordinates of all vertices and the translation matrix: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Matrix containing coordinates of vertices =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Translation matrix =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Next, perform matrix addition to find the position vectors of image points:</a:t>
                </a:r>
              </a:p>
              <a:p>
                <a:endParaRPr lang="en-US" sz="2000" b="0" i="1" dirty="0">
                  <a:solidFill>
                    <a:schemeClr val="tx1"/>
                  </a:solidFill>
                  <a:latin typeface="Cambria Math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Coordinates of the images of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𝐴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𝐵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𝐶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𝐷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are (5, -4), (1, -2), (4, -1) and (3, -7) respectively. 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99" y="2132104"/>
                <a:ext cx="8318501" cy="4708981"/>
              </a:xfrm>
              <a:prstGeom prst="rect">
                <a:avLst/>
              </a:prstGeom>
              <a:blipFill>
                <a:blip r:embed="rId3"/>
                <a:stretch>
                  <a:fillRect l="-806" t="-648" r="-1320" b="-15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6916257" y="3342423"/>
            <a:ext cx="2171700" cy="1472129"/>
            <a:chOff x="5537200" y="2844800"/>
            <a:chExt cx="2768600" cy="1638300"/>
          </a:xfrm>
        </p:grpSpPr>
        <p:sp>
          <p:nvSpPr>
            <p:cNvPr id="10" name="Cloud Callout 9"/>
            <p:cNvSpPr/>
            <p:nvPr/>
          </p:nvSpPr>
          <p:spPr>
            <a:xfrm>
              <a:off x="5537200" y="2844800"/>
              <a:ext cx="2768600" cy="1638300"/>
            </a:xfrm>
            <a:prstGeom prst="cloudCallout">
              <a:avLst>
                <a:gd name="adj1" fmla="val -106059"/>
                <a:gd name="adj2" fmla="val 7127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80100" y="2990174"/>
              <a:ext cx="2425700" cy="1301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Note: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Ensure both matrices have the </a:t>
              </a:r>
              <a:r>
                <a:rPr lang="en-US" sz="1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same order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before performing matrix addition!</a:t>
              </a:r>
              <a:endParaRPr lang="en-SG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19</a:t>
            </a:fld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224516"/>
              </p:ext>
            </p:extLst>
          </p:nvPr>
        </p:nvGraphicFramePr>
        <p:xfrm>
          <a:off x="5299721" y="2883589"/>
          <a:ext cx="19732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7" name="Equation" r:id="rId4" imgW="1079280" imgH="457200" progId="Equation.3">
                  <p:embed/>
                </p:oleObj>
              </mc:Choice>
              <mc:Fallback>
                <p:oleObj name="Equation" r:id="rId4" imgW="1079280" imgH="4572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99721" y="2883589"/>
                        <a:ext cx="1973262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022856"/>
              </p:ext>
            </p:extLst>
          </p:nvPr>
        </p:nvGraphicFramePr>
        <p:xfrm>
          <a:off x="2839096" y="3892820"/>
          <a:ext cx="24606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8" name="Equation" r:id="rId6" imgW="1346040" imgH="457200" progId="Equation.3">
                  <p:embed/>
                </p:oleObj>
              </mc:Choice>
              <mc:Fallback>
                <p:oleObj name="Equation" r:id="rId6" imgW="1346040" imgH="4572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39096" y="3892820"/>
                        <a:ext cx="2460625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040330"/>
              </p:ext>
            </p:extLst>
          </p:nvPr>
        </p:nvGraphicFramePr>
        <p:xfrm>
          <a:off x="969166" y="5190035"/>
          <a:ext cx="724376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9" name="Equation" r:id="rId8" imgW="3962160" imgH="457200" progId="Equation.3">
                  <p:embed/>
                </p:oleObj>
              </mc:Choice>
              <mc:Fallback>
                <p:oleObj name="Equation" r:id="rId8" imgW="3962160" imgH="4572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69166" y="5190035"/>
                        <a:ext cx="7243763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614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66057" y="170962"/>
            <a:ext cx="8421622" cy="7422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/>
              <a:t>Scenario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18" y="4611172"/>
            <a:ext cx="8379571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Refer to the above image of an airplane travelling in the air. From Figure 1 to Figure 2, how has the airplane changed position? Can you describe the single transformation involved?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Now refer to Figures 1 and 3. From Figure 1 to Figure 3, how has the airplane changed position? Can you identify the sequence of transformations involved? You may assume that the airplane travels on the same horizontal plane during flight. </a:t>
            </a:r>
          </a:p>
          <a:p>
            <a:endParaRPr lang="en-SG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9470" y="2341196"/>
            <a:ext cx="23405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242" y="1004064"/>
            <a:ext cx="6744724" cy="3600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730481" y="3914077"/>
            <a:ext cx="50706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>
                <a:latin typeface="Arial" pitchFamily="34" charset="0"/>
                <a:cs typeface="Arial" pitchFamily="34" charset="0"/>
              </a:rPr>
              <a:t>(Source:  Google Image from NASA, Glenn Resource </a:t>
            </a:r>
            <a:r>
              <a:rPr lang="en-SG" sz="1400" dirty="0" err="1">
                <a:latin typeface="Arial" pitchFamily="34" charset="0"/>
                <a:cs typeface="Arial" pitchFamily="34" charset="0"/>
              </a:rPr>
              <a:t>Center</a:t>
            </a:r>
            <a:r>
              <a:rPr lang="en-SG" sz="14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9470" y="3317216"/>
            <a:ext cx="4283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b="1" dirty="0">
                <a:latin typeface="Arial" pitchFamily="34" charset="0"/>
                <a:cs typeface="Arial" pitchFamily="34" charset="0"/>
              </a:rPr>
              <a:t>Perspective view of the airplane in various positions during flight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02909" y="6497770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14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8971" y="0"/>
            <a:ext cx="6662058" cy="92891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/>
              <a:t>Test Yourself: </a:t>
            </a:r>
          </a:p>
          <a:p>
            <a:r>
              <a:rPr lang="en-GB" dirty="0"/>
              <a:t>Translation -Translation Matrix </a:t>
            </a:r>
          </a:p>
          <a:p>
            <a:endParaRPr lang="en-GB" dirty="0"/>
          </a:p>
        </p:txBody>
      </p:sp>
      <p:pic>
        <p:nvPicPr>
          <p:cNvPr id="7" name="Picture 6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29" y="0"/>
            <a:ext cx="816427" cy="8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508707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0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754326"/>
            <a:ext cx="9144000" cy="5103674"/>
          </a:xfrm>
          <a:solidFill>
            <a:schemeClr val="bg2">
              <a:lumMod val="75000"/>
            </a:schemeClr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en-SG" sz="4000" dirty="0">
                <a:latin typeface="Cooper Black" pitchFamily="18" charset="0"/>
                <a:hlinkClick r:id="rId2" action="ppaction://hlinkfile" tooltip="view quote"/>
              </a:rPr>
              <a:t>To every action there is always opposed an equal reaction</a:t>
            </a:r>
            <a:r>
              <a:rPr lang="en-SG" sz="4000" dirty="0">
                <a:hlinkClick r:id="rId2" action="ppaction://hlinkfile" tooltip="view quote"/>
              </a:rPr>
              <a:t>.</a:t>
            </a:r>
            <a:endParaRPr lang="en-SG" sz="4000" dirty="0">
              <a:latin typeface="Cooper Black" panose="0208090404030B020404" pitchFamily="18" charset="0"/>
            </a:endParaRPr>
          </a:p>
          <a:p>
            <a:pPr marL="0" indent="0" algn="ctr">
              <a:buNone/>
            </a:pPr>
            <a:r>
              <a:rPr lang="en-SG" sz="4000" dirty="0">
                <a:latin typeface="Cooper Black" panose="0208090404030B020404" pitchFamily="18" charset="0"/>
              </a:rPr>
              <a:t>-- Sir Isaac Newton</a:t>
            </a:r>
            <a:endParaRPr lang="en-SG" sz="4000" b="1" dirty="0">
              <a:latin typeface="Cooper Black" panose="0208090404030B0204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BRAIN BREAK</a:t>
            </a:r>
          </a:p>
          <a:p>
            <a:pPr algn="ctr"/>
            <a:endParaRPr 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1653947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58800" y="1089738"/>
            <a:ext cx="7901296" cy="5467674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/>
          <a:lstStyle/>
          <a:p>
            <a:pPr eaLnBrk="1" hangingPunct="1"/>
            <a:r>
              <a:rPr lang="en-US" sz="2400" dirty="0"/>
              <a:t>Rotation is the </a:t>
            </a:r>
            <a:r>
              <a:rPr lang="en-US" sz="2400" b="1" u="sng" dirty="0"/>
              <a:t>change in orientation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of a planar entity about a fixed point (also called the </a:t>
            </a:r>
            <a:r>
              <a:rPr lang="en-US" sz="2400" b="1" dirty="0" err="1"/>
              <a:t>centre</a:t>
            </a:r>
            <a:r>
              <a:rPr lang="en-US" sz="2400" b="1" dirty="0"/>
              <a:t> of rotation</a:t>
            </a:r>
            <a:r>
              <a:rPr lang="en-US" sz="2400" dirty="0"/>
              <a:t>) while </a:t>
            </a:r>
            <a:r>
              <a:rPr lang="en-US" sz="2400" b="1" u="sng" dirty="0"/>
              <a:t>maintaining its size and shape.</a:t>
            </a:r>
          </a:p>
          <a:p>
            <a:pPr eaLnBrk="1" hangingPunct="1"/>
            <a:r>
              <a:rPr lang="en-US" sz="2400" dirty="0"/>
              <a:t>For this problem, we shall consider only the origin (0,0) to be the </a:t>
            </a:r>
            <a:r>
              <a:rPr lang="en-US" sz="2400" dirty="0" err="1"/>
              <a:t>centre</a:t>
            </a:r>
            <a:r>
              <a:rPr lang="en-US" sz="2400" dirty="0"/>
              <a:t> of rotation. </a:t>
            </a:r>
          </a:p>
          <a:p>
            <a:pPr eaLnBrk="1" hangingPunct="1"/>
            <a:r>
              <a:rPr lang="en-US" sz="2400" dirty="0"/>
              <a:t>We describe rotation in the following manner: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“Rotation through an angle of 𝜃</a:t>
            </a:r>
            <a:r>
              <a:rPr lang="en-US" sz="2400" baseline="30000" dirty="0">
                <a:solidFill>
                  <a:srgbClr val="FF0000"/>
                </a:solidFill>
              </a:rPr>
              <a:t>𝜊</a:t>
            </a:r>
            <a:r>
              <a:rPr lang="en-US" sz="2400" dirty="0">
                <a:solidFill>
                  <a:srgbClr val="FF0000"/>
                </a:solidFill>
              </a:rPr>
              <a:t>, clockwise (or anti-	clockwise) about the origin”.</a:t>
            </a:r>
          </a:p>
          <a:p>
            <a:pPr eaLnBrk="1" hangingPunct="1"/>
            <a:endParaRPr lang="en-US" sz="2400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558800" y="293688"/>
            <a:ext cx="8102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SG" sz="32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Rotation - Definition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4305300"/>
            <a:ext cx="31718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116513" y="5939304"/>
            <a:ext cx="4116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dirty="0">
                <a:latin typeface="Arial" pitchFamily="34" charset="0"/>
                <a:cs typeface="Arial" pitchFamily="34" charset="0"/>
              </a:rPr>
              <a:t>(Source:  Google Image from </a:t>
            </a:r>
          </a:p>
          <a:p>
            <a:r>
              <a:rPr lang="en-SG" sz="1200" dirty="0">
                <a:hlinkClick r:id="rId4"/>
              </a:rPr>
              <a:t>http://www.bbc.co.uk/bitesize/quiz/q17943937</a:t>
            </a:r>
            <a:r>
              <a:rPr lang="en-SG" sz="1200" dirty="0"/>
              <a:t> )</a:t>
            </a:r>
            <a:endParaRPr lang="en-SG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27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1677" y="871444"/>
            <a:ext cx="8585200" cy="925528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b="1" dirty="0"/>
              <a:t>[Example 7]</a:t>
            </a:r>
          </a:p>
          <a:p>
            <a:pPr marL="0" indent="0" eaLnBrk="1" hangingPunct="1">
              <a:buNone/>
            </a:pPr>
            <a:r>
              <a:rPr lang="en-US" sz="2000" dirty="0"/>
              <a:t>Describe the transformation shown in the following figures. </a:t>
            </a:r>
          </a:p>
        </p:txBody>
      </p:sp>
      <p:grpSp>
        <p:nvGrpSpPr>
          <p:cNvPr id="10244" name="Group 51"/>
          <p:cNvGrpSpPr>
            <a:grpSpLocks/>
          </p:cNvGrpSpPr>
          <p:nvPr/>
        </p:nvGrpSpPr>
        <p:grpSpPr bwMode="auto">
          <a:xfrm>
            <a:off x="691759" y="1596670"/>
            <a:ext cx="7450732" cy="3993329"/>
            <a:chOff x="768" y="1680"/>
            <a:chExt cx="4198" cy="2203"/>
          </a:xfrm>
        </p:grpSpPr>
        <p:sp>
          <p:nvSpPr>
            <p:cNvPr id="10245" name="Text Box 6"/>
            <p:cNvSpPr txBox="1">
              <a:spLocks noChangeArrowheads="1"/>
            </p:cNvSpPr>
            <p:nvPr/>
          </p:nvSpPr>
          <p:spPr bwMode="auto">
            <a:xfrm>
              <a:off x="864" y="3691"/>
              <a:ext cx="1776" cy="1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 dirty="0">
                  <a:latin typeface="Arial" pitchFamily="34" charset="0"/>
                  <a:cs typeface="Arial" pitchFamily="34" charset="0"/>
                </a:rPr>
                <a:t>Before</a:t>
              </a:r>
              <a:r>
                <a:rPr lang="en-US" sz="1600" b="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 b="1" dirty="0">
                  <a:latin typeface="Arial" pitchFamily="34" charset="0"/>
                  <a:cs typeface="Arial" pitchFamily="34" charset="0"/>
                </a:rPr>
                <a:t>transformation</a:t>
              </a:r>
              <a:endParaRPr lang="en-US" sz="1600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46" name="Text Box 7"/>
            <p:cNvSpPr txBox="1">
              <a:spLocks noChangeArrowheads="1"/>
            </p:cNvSpPr>
            <p:nvPr/>
          </p:nvSpPr>
          <p:spPr bwMode="auto">
            <a:xfrm>
              <a:off x="3024" y="3696"/>
              <a:ext cx="1776" cy="1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 dirty="0">
                  <a:latin typeface="Arial" pitchFamily="34" charset="0"/>
                  <a:cs typeface="Arial" pitchFamily="34" charset="0"/>
                </a:rPr>
                <a:t>After transformation</a:t>
              </a:r>
            </a:p>
          </p:txBody>
        </p:sp>
        <p:pic>
          <p:nvPicPr>
            <p:cNvPr id="10247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8" y="1680"/>
              <a:ext cx="2038" cy="2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8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28" y="1680"/>
              <a:ext cx="2038" cy="2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9" name="Rectangle 47"/>
            <p:cNvSpPr>
              <a:spLocks noChangeArrowheads="1"/>
            </p:cNvSpPr>
            <p:nvPr/>
          </p:nvSpPr>
          <p:spPr bwMode="auto">
            <a:xfrm>
              <a:off x="4041" y="2595"/>
              <a:ext cx="16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SG" sz="800" b="0">
                  <a:solidFill>
                    <a:srgbClr val="000000"/>
                  </a:solidFill>
                </a:rPr>
                <a:t>(</a:t>
              </a:r>
              <a:r>
                <a:rPr lang="en-SG" altLang="zh-SG" sz="800" b="0">
                  <a:solidFill>
                    <a:srgbClr val="000000"/>
                  </a:solidFill>
                  <a:ea typeface="宋体" pitchFamily="2" charset="-122"/>
                </a:rPr>
                <a:t>8</a:t>
              </a:r>
              <a:r>
                <a:rPr lang="en-SG" sz="800" b="0">
                  <a:solidFill>
                    <a:srgbClr val="000000"/>
                  </a:solidFill>
                </a:rPr>
                <a:t> , </a:t>
              </a:r>
              <a:r>
                <a:rPr lang="en-SG" altLang="zh-SG" sz="800" b="0">
                  <a:solidFill>
                    <a:srgbClr val="000000"/>
                  </a:solidFill>
                  <a:ea typeface="宋体" pitchFamily="2" charset="-122"/>
                </a:rPr>
                <a:t>0</a:t>
              </a:r>
              <a:r>
                <a:rPr lang="en-SG" sz="800" b="0">
                  <a:solidFill>
                    <a:srgbClr val="000000"/>
                  </a:solidFill>
                </a:rPr>
                <a:t>)</a:t>
              </a:r>
              <a:endParaRPr lang="en-SG"/>
            </a:p>
          </p:txBody>
        </p:sp>
        <p:sp>
          <p:nvSpPr>
            <p:cNvPr id="10250" name="Rectangle 48"/>
            <p:cNvSpPr>
              <a:spLocks noChangeArrowheads="1"/>
            </p:cNvSpPr>
            <p:nvPr/>
          </p:nvSpPr>
          <p:spPr bwMode="auto">
            <a:xfrm>
              <a:off x="4307" y="2594"/>
              <a:ext cx="20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SG" sz="800" b="0">
                  <a:solidFill>
                    <a:srgbClr val="000000"/>
                  </a:solidFill>
                </a:rPr>
                <a:t>(</a:t>
              </a:r>
              <a:r>
                <a:rPr lang="en-SG" altLang="zh-SG" sz="800" b="0">
                  <a:solidFill>
                    <a:srgbClr val="000000"/>
                  </a:solidFill>
                  <a:ea typeface="宋体" pitchFamily="2" charset="-122"/>
                </a:rPr>
                <a:t>11</a:t>
              </a:r>
              <a:r>
                <a:rPr lang="en-SG" sz="800" b="0">
                  <a:solidFill>
                    <a:srgbClr val="000000"/>
                  </a:solidFill>
                </a:rPr>
                <a:t> , </a:t>
              </a:r>
              <a:r>
                <a:rPr lang="en-SG" altLang="zh-SG" sz="800" b="0">
                  <a:solidFill>
                    <a:srgbClr val="000000"/>
                  </a:solidFill>
                  <a:ea typeface="宋体" pitchFamily="2" charset="-122"/>
                </a:rPr>
                <a:t>0</a:t>
              </a:r>
              <a:r>
                <a:rPr lang="en-SG" sz="800" b="0">
                  <a:solidFill>
                    <a:srgbClr val="000000"/>
                  </a:solidFill>
                </a:rPr>
                <a:t>)</a:t>
              </a:r>
              <a:endParaRPr lang="en-SG"/>
            </a:p>
          </p:txBody>
        </p:sp>
        <p:sp>
          <p:nvSpPr>
            <p:cNvPr id="10251" name="Rectangle 49"/>
            <p:cNvSpPr>
              <a:spLocks noChangeArrowheads="1"/>
            </p:cNvSpPr>
            <p:nvPr/>
          </p:nvSpPr>
          <p:spPr bwMode="auto">
            <a:xfrm>
              <a:off x="4035" y="2912"/>
              <a:ext cx="18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SG" sz="800" b="0">
                  <a:solidFill>
                    <a:srgbClr val="000000"/>
                  </a:solidFill>
                </a:rPr>
                <a:t>(</a:t>
              </a:r>
              <a:r>
                <a:rPr lang="en-SG" altLang="zh-SG" sz="800" b="0">
                  <a:solidFill>
                    <a:srgbClr val="000000"/>
                  </a:solidFill>
                  <a:ea typeface="宋体" pitchFamily="2" charset="-122"/>
                </a:rPr>
                <a:t>8</a:t>
              </a:r>
              <a:r>
                <a:rPr lang="en-SG" sz="800" b="0">
                  <a:solidFill>
                    <a:srgbClr val="000000"/>
                  </a:solidFill>
                </a:rPr>
                <a:t> , </a:t>
              </a:r>
              <a:r>
                <a:rPr lang="en-SG" altLang="zh-SG" sz="800" b="0">
                  <a:solidFill>
                    <a:srgbClr val="000000"/>
                  </a:solidFill>
                  <a:ea typeface="宋体" pitchFamily="2" charset="-122"/>
                </a:rPr>
                <a:t>-5</a:t>
              </a:r>
              <a:r>
                <a:rPr lang="en-SG" sz="800" b="0">
                  <a:solidFill>
                    <a:srgbClr val="000000"/>
                  </a:solidFill>
                </a:rPr>
                <a:t>)</a:t>
              </a:r>
              <a:endParaRPr lang="en-SG"/>
            </a:p>
          </p:txBody>
        </p:sp>
        <p:sp>
          <p:nvSpPr>
            <p:cNvPr id="10252" name="Rectangle 50"/>
            <p:cNvSpPr>
              <a:spLocks noChangeArrowheads="1"/>
            </p:cNvSpPr>
            <p:nvPr/>
          </p:nvSpPr>
          <p:spPr bwMode="auto">
            <a:xfrm>
              <a:off x="3729" y="2600"/>
              <a:ext cx="16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SG" sz="800" b="0">
                  <a:solidFill>
                    <a:srgbClr val="000000"/>
                  </a:solidFill>
                </a:rPr>
                <a:t>(0 , </a:t>
              </a:r>
              <a:r>
                <a:rPr lang="en-SG" altLang="zh-SG" sz="800" b="0">
                  <a:solidFill>
                    <a:srgbClr val="000000"/>
                  </a:solidFill>
                  <a:ea typeface="宋体" pitchFamily="2" charset="-122"/>
                </a:rPr>
                <a:t>0</a:t>
              </a:r>
              <a:r>
                <a:rPr lang="en-SG" sz="800" b="0">
                  <a:solidFill>
                    <a:srgbClr val="000000"/>
                  </a:solidFill>
                </a:rPr>
                <a:t>)</a:t>
              </a:r>
              <a:endParaRPr lang="en-SG"/>
            </a:p>
          </p:txBody>
        </p:sp>
      </p:grp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558800" y="293688"/>
            <a:ext cx="8102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SG" sz="32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Rotation - Definition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0" y="5589999"/>
            <a:ext cx="9098945" cy="12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b="1" dirty="0"/>
              <a:t>[Solution]</a:t>
            </a:r>
          </a:p>
          <a:p>
            <a:pPr marL="0" indent="0">
              <a:buNone/>
            </a:pPr>
            <a:r>
              <a:rPr lang="en-US" sz="2000" dirty="0"/>
              <a:t>This is a rotation through an angle of 90</a:t>
            </a:r>
            <a:r>
              <a:rPr lang="en-US" sz="2000" baseline="30000" dirty="0"/>
              <a:t>𝜊</a:t>
            </a:r>
            <a:r>
              <a:rPr lang="en-US" sz="2000" dirty="0"/>
              <a:t>, clockwise about the origin. </a:t>
            </a:r>
          </a:p>
          <a:p>
            <a:pPr marL="0" indent="0">
              <a:buNone/>
            </a:pPr>
            <a:r>
              <a:rPr lang="en-US" sz="2000" b="1" dirty="0">
                <a:ea typeface="Cambria Math"/>
              </a:rPr>
              <a:t>Or </a:t>
            </a:r>
            <a:r>
              <a:rPr lang="en-US" sz="2000" dirty="0">
                <a:ea typeface="Cambria Math"/>
              </a:rPr>
              <a:t>This is a rotation through an angle of </a:t>
            </a:r>
            <a:r>
              <a:rPr lang="en-US" sz="2000" dirty="0"/>
              <a:t>270</a:t>
            </a:r>
            <a:r>
              <a:rPr lang="en-US" sz="2000" baseline="30000" dirty="0"/>
              <a:t>𝜊</a:t>
            </a:r>
            <a:r>
              <a:rPr lang="en-US" sz="2000" dirty="0"/>
              <a:t>, anti-clockwise about the origin.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83349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5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8971" y="0"/>
            <a:ext cx="6662058" cy="92891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/>
              <a:t>Test Yourself: </a:t>
            </a:r>
          </a:p>
          <a:p>
            <a:r>
              <a:rPr lang="en-GB" dirty="0"/>
              <a:t>Rotation - Definition</a:t>
            </a:r>
          </a:p>
          <a:p>
            <a:endParaRPr lang="en-GB" dirty="0"/>
          </a:p>
        </p:txBody>
      </p:sp>
      <p:pic>
        <p:nvPicPr>
          <p:cNvPr id="3" name="Picture 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29" y="0"/>
            <a:ext cx="816427" cy="8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1677" y="979472"/>
            <a:ext cx="8585200" cy="115412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Describe the transformation shown in the following figure, where the points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𝑌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𝑍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are mapped onto their corresponding images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𝑋′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𝑌′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𝑍′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7613" y="6020385"/>
            <a:ext cx="41163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dirty="0">
                <a:latin typeface="Arial" pitchFamily="34" charset="0"/>
                <a:cs typeface="Arial" pitchFamily="34" charset="0"/>
              </a:rPr>
              <a:t>(Source:  Google Image from </a:t>
            </a:r>
          </a:p>
          <a:p>
            <a:r>
              <a:rPr lang="en-SG" sz="1200" dirty="0">
                <a:latin typeface="Arial" pitchFamily="34" charset="0"/>
                <a:cs typeface="Arial" pitchFamily="34" charset="0"/>
                <a:hlinkClick r:id="rId3"/>
              </a:rPr>
              <a:t>http://hotmath.com/hotmath_help/topics/transformation-of-graphs-using-matrices-rotations.html</a:t>
            </a:r>
            <a:r>
              <a:rPr lang="en-SG" sz="1200" dirty="0">
                <a:latin typeface="Arial" pitchFamily="34" charset="0"/>
                <a:cs typeface="Arial" pitchFamily="34" charset="0"/>
              </a:rPr>
              <a:t> 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525" y="2267536"/>
            <a:ext cx="3752849" cy="3752849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43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48016" y="274638"/>
            <a:ext cx="8686800" cy="7159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48014" y="1293490"/>
                <a:ext cx="8542767" cy="527734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15000"/>
                  </a:lnSpc>
                  <a:spcAft>
                    <a:spcPts val="1000"/>
                  </a:spcAft>
                  <a:buFont typeface="Arial" pitchFamily="34" charset="0"/>
                  <a:buChar char="•"/>
                </a:pPr>
                <a:r>
                  <a:rPr lang="en-GB" sz="2400" dirty="0">
                    <a:latin typeface="Arial"/>
                    <a:ea typeface="Calibri"/>
                    <a:cs typeface="Times New Roman"/>
                  </a:rPr>
                  <a:t>For matrix multiplication of two matrices </a:t>
                </a:r>
                <a:r>
                  <a:rPr lang="en-GB" sz="2400" b="1" dirty="0">
                    <a:latin typeface="Times New Roman" pitchFamily="18" charset="0"/>
                    <a:ea typeface="Calibri"/>
                    <a:cs typeface="Times New Roman" pitchFamily="18" charset="0"/>
                  </a:rPr>
                  <a:t>A</a:t>
                </a:r>
                <a:r>
                  <a:rPr lang="en-GB" sz="2400" dirty="0">
                    <a:latin typeface="Arial"/>
                    <a:ea typeface="Calibri"/>
                    <a:cs typeface="Times New Roman"/>
                  </a:rPr>
                  <a:t> (order             ) and </a:t>
                </a:r>
                <a:r>
                  <a:rPr lang="en-GB" sz="2400" b="1" dirty="0">
                    <a:latin typeface="Times New Roman" pitchFamily="18" charset="0"/>
                    <a:ea typeface="Calibri"/>
                    <a:cs typeface="Times New Roman" pitchFamily="18" charset="0"/>
                  </a:rPr>
                  <a:t>B </a:t>
                </a:r>
                <a:r>
                  <a:rPr lang="en-GB" sz="2400" dirty="0">
                    <a:latin typeface="Times New Roman" pitchFamily="18" charset="0"/>
                    <a:ea typeface="Calibri"/>
                    <a:cs typeface="Times New Roman" pitchFamily="18" charset="0"/>
                  </a:rPr>
                  <a:t>(</a:t>
                </a:r>
                <a:r>
                  <a:rPr lang="en-GB" sz="2400" dirty="0"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rPr>
                  <a:t>order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Arial"/>
                    <a:ea typeface="Calibri"/>
                    <a:cs typeface="Times New Roman"/>
                  </a:rPr>
                  <a:t>:</a:t>
                </a:r>
              </a:p>
              <a:p>
                <a:pPr>
                  <a:lnSpc>
                    <a:spcPct val="115000"/>
                  </a:lnSpc>
                </a:pPr>
                <a:endParaRPr lang="en-GB" sz="2200" dirty="0">
                  <a:latin typeface="Arial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endParaRPr lang="en-GB" sz="2200" dirty="0">
                  <a:latin typeface="Arial"/>
                  <a:ea typeface="Calibri"/>
                  <a:cs typeface="Times New Roman"/>
                </a:endParaRPr>
              </a:p>
              <a:p>
                <a:pPr marL="342900" indent="-342900">
                  <a:lnSpc>
                    <a:spcPct val="115000"/>
                  </a:lnSpc>
                  <a:buFont typeface="Arial" pitchFamily="34" charset="0"/>
                  <a:buChar char="•"/>
                </a:pPr>
                <a:endParaRPr lang="en-GB" sz="2200" dirty="0">
                  <a:latin typeface="Arial"/>
                  <a:ea typeface="Calibri"/>
                  <a:cs typeface="Times New Roman"/>
                </a:endParaRPr>
              </a:p>
              <a:p>
                <a:pPr marL="342900" indent="-342900">
                  <a:lnSpc>
                    <a:spcPct val="115000"/>
                  </a:lnSpc>
                  <a:spcAft>
                    <a:spcPts val="1000"/>
                  </a:spcAft>
                  <a:buFont typeface="Arial" pitchFamily="34" charset="0"/>
                  <a:buChar char="•"/>
                </a:pPr>
                <a:r>
                  <a:rPr lang="en-GB" sz="2200" dirty="0">
                    <a:latin typeface="Arial"/>
                    <a:ea typeface="Calibri"/>
                    <a:cs typeface="Times New Roman"/>
                  </a:rPr>
                  <a:t>The multiplication is only valid when </a:t>
                </a:r>
                <a:r>
                  <a:rPr lang="en-GB" sz="2800" b="1" i="1" dirty="0">
                    <a:latin typeface="Times New Roman" panose="02020603050405020304" pitchFamily="18" charset="0"/>
                    <a:ea typeface="Calibri"/>
                    <a:cs typeface="Times New Roman" pitchFamily="18" charset="0"/>
                  </a:rPr>
                  <a:t>n = p</a:t>
                </a:r>
                <a:r>
                  <a:rPr lang="en-GB" sz="2200" b="1" i="1" dirty="0">
                    <a:latin typeface="Times New Roman" pitchFamily="18" charset="0"/>
                    <a:ea typeface="Calibri"/>
                    <a:cs typeface="Times New Roman" pitchFamily="18" charset="0"/>
                  </a:rPr>
                  <a:t> </a:t>
                </a:r>
                <a:r>
                  <a:rPr lang="en-GB" sz="2200" i="1" dirty="0">
                    <a:latin typeface="Times New Roman" pitchFamily="18" charset="0"/>
                    <a:ea typeface="Calibri"/>
                    <a:cs typeface="Times New Roman" pitchFamily="18" charset="0"/>
                  </a:rPr>
                  <a:t>. </a:t>
                </a:r>
                <a:r>
                  <a:rPr lang="en-GB" sz="2200" dirty="0">
                    <a:latin typeface="Arial"/>
                    <a:ea typeface="Calibri"/>
                    <a:cs typeface="Times New Roman"/>
                  </a:rPr>
                  <a:t>Otherwise, the product of the two matrices is undefined.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SG" sz="2200" dirty="0">
                  <a:ea typeface="Calibri"/>
                  <a:cs typeface="Times New Roman"/>
                </a:endParaRPr>
              </a:p>
              <a:p>
                <a:pPr marL="342900" indent="-342900">
                  <a:lnSpc>
                    <a:spcPct val="115000"/>
                  </a:lnSpc>
                  <a:spcAft>
                    <a:spcPts val="1000"/>
                  </a:spcAft>
                  <a:buFont typeface="Arial" pitchFamily="34" charset="0"/>
                  <a:buChar char="•"/>
                </a:pPr>
                <a:r>
                  <a:rPr lang="en-GB" sz="2200" dirty="0">
                    <a:latin typeface="Arial"/>
                    <a:ea typeface="Calibri"/>
                    <a:cs typeface="Times New Roman"/>
                  </a:rPr>
                  <a:t>If the matrix multiplication is valid,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2200" dirty="0">
                    <a:latin typeface="Arial"/>
                    <a:ea typeface="Calibri"/>
                    <a:cs typeface="Times New Roman"/>
                  </a:rPr>
                  <a:t>	Order of the product matrix </a:t>
                </a:r>
                <a:r>
                  <a:rPr lang="en-GB" sz="2800" b="1" dirty="0">
                    <a:latin typeface="Times New Roman" pitchFamily="18" charset="0"/>
                    <a:ea typeface="Calibri"/>
                    <a:cs typeface="Times New Roman" pitchFamily="18" charset="0"/>
                  </a:rPr>
                  <a:t>AB</a:t>
                </a:r>
                <a:r>
                  <a:rPr lang="en-GB" sz="2800" dirty="0">
                    <a:latin typeface="Arial" pitchFamily="34" charset="0"/>
                    <a:ea typeface="Calibri"/>
                    <a:cs typeface="Arial" pitchFamily="34" charset="0"/>
                  </a:rPr>
                  <a:t> </a:t>
                </a:r>
                <a:r>
                  <a:rPr lang="en-GB" sz="2800" dirty="0">
                    <a:latin typeface="Arial"/>
                    <a:ea typeface="Calibri"/>
                    <a:cs typeface="Times New Roman"/>
                  </a:rPr>
                  <a:t>= </a:t>
                </a:r>
                <a:endParaRPr lang="en-GB" sz="2800" b="1" dirty="0">
                  <a:latin typeface="Arial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2200" dirty="0">
                    <a:latin typeface="Arial"/>
                    <a:ea typeface="Calibri"/>
                    <a:cs typeface="Times New Roman"/>
                  </a:rPr>
                  <a:t>     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14" y="1293490"/>
                <a:ext cx="8542767" cy="5277342"/>
              </a:xfrm>
              <a:prstGeom prst="rect">
                <a:avLst/>
              </a:prstGeom>
              <a:blipFill>
                <a:blip r:embed="rId3"/>
                <a:stretch>
                  <a:fillRect l="-783" t="-230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2681002" y="2441235"/>
          <a:ext cx="708918" cy="761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0" name="Equation" r:id="rId4" imgW="215640" imgH="317160" progId="Equation.3">
                  <p:embed/>
                </p:oleObj>
              </mc:Choice>
              <mc:Fallback>
                <p:oleObj name="Equation" r:id="rId4" imgW="215640" imgH="31716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002" y="2441235"/>
                        <a:ext cx="708918" cy="761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3389920" y="2441235"/>
          <a:ext cx="6619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1" name="Equation" r:id="rId6" imgW="203040" imgH="342720" progId="Equation.3">
                  <p:embed/>
                </p:oleObj>
              </mc:Choice>
              <mc:Fallback>
                <p:oleObj name="Equation" r:id="rId6" imgW="203040" imgH="34272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920" y="2441235"/>
                        <a:ext cx="6619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7363580" y="1404631"/>
          <a:ext cx="11572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2" name="Equation" r:id="rId8" imgW="355320" imgH="139680" progId="Equation.3">
                  <p:embed/>
                </p:oleObj>
              </mc:Choice>
              <mc:Fallback>
                <p:oleObj name="Equation" r:id="rId8" imgW="355320" imgH="1396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3580" y="1404631"/>
                        <a:ext cx="115728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2447959" y="1841860"/>
          <a:ext cx="111601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3" name="Equation" r:id="rId10" imgW="342720" imgH="164880" progId="Equation.3">
                  <p:embed/>
                </p:oleObj>
              </mc:Choice>
              <mc:Fallback>
                <p:oleObj name="Equation" r:id="rId10" imgW="342720" imgH="16488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59" y="1841860"/>
                        <a:ext cx="1116012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5156240" y="5597527"/>
          <a:ext cx="11572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4" name="Equation" r:id="rId12" imgW="355320" imgH="164880" progId="Equation.3">
                  <p:embed/>
                </p:oleObj>
              </mc:Choice>
              <mc:Fallback>
                <p:oleObj name="Equation" r:id="rId12" imgW="355320" imgH="16488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40" y="5597527"/>
                        <a:ext cx="115728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814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48016" y="274638"/>
            <a:ext cx="8686800" cy="7159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/>
              <a:t>Matrix Multiplication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8315" y="1160398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[Example 6]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Find the product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𝐀𝐁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where 𝐀 				and 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312" y="2239382"/>
            <a:ext cx="8826501" cy="4801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First, note that the product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is defined because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has order 3 x 2 while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has order 2 x 2. Hence, the product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𝐀𝐁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has order 3 x 2 and will take the form: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𝐀𝐁 =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𝑐</a:t>
            </a:r>
            <a:r>
              <a:rPr lang="en-US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𝑖𝑗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entry of the product matrix in the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row and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column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= sum of {entries in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row of 𝐀 x corresponding entries in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	            column of 𝐁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464" y="5083385"/>
            <a:ext cx="88265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Next, calculate each entry of the product matrix:</a:t>
            </a:r>
          </a:p>
          <a:p>
            <a:r>
              <a:rPr lang="en-US" i="1" dirty="0">
                <a:latin typeface="Cambria Math"/>
                <a:cs typeface="Arial" panose="020B0604020202020204" pitchFamily="34" charset="0"/>
              </a:rPr>
              <a:t>𝑐</a:t>
            </a:r>
            <a:r>
              <a:rPr lang="en-US" i="1" baseline="-25000" dirty="0">
                <a:latin typeface="Cambria Math"/>
                <a:cs typeface="Arial" panose="020B0604020202020204" pitchFamily="34" charset="0"/>
              </a:rPr>
              <a:t>11</a:t>
            </a:r>
            <a:endParaRPr lang="en-US" i="1" baseline="-25000" dirty="0">
              <a:solidFill>
                <a:schemeClr val="tx1"/>
              </a:solidFill>
              <a:latin typeface="Cambria Math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entry in 1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row and 1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column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sum of {entries in 1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row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𝐀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corresponding 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entries in 1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column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𝐁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(−1)(−3)+(3)(−4) =−9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692697" y="5142917"/>
            <a:ext cx="1800303" cy="851451"/>
            <a:chOff x="5692697" y="5142917"/>
            <a:chExt cx="1951670" cy="851451"/>
          </a:xfrm>
        </p:grpSpPr>
        <p:sp>
          <p:nvSpPr>
            <p:cNvPr id="7" name="Rectangle 6"/>
            <p:cNvSpPr/>
            <p:nvPr/>
          </p:nvSpPr>
          <p:spPr>
            <a:xfrm>
              <a:off x="5692697" y="5513146"/>
              <a:ext cx="1951670" cy="481222"/>
            </a:xfrm>
            <a:prstGeom prst="rect">
              <a:avLst/>
            </a:prstGeom>
            <a:solidFill>
              <a:srgbClr val="FFFF00">
                <a:alpha val="56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844065" y="5142917"/>
                  <a:ext cx="164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00FF"/>
                      </a:solidFill>
                    </a:rPr>
                    <a:t>1</a:t>
                  </a:r>
                  <a:r>
                    <a:rPr lang="en-US" baseline="30000" dirty="0">
                      <a:solidFill>
                        <a:srgbClr val="0000FF"/>
                      </a:solidFill>
                    </a:rPr>
                    <a:t>st</a:t>
                  </a:r>
                  <a:r>
                    <a:rPr lang="en-US" dirty="0">
                      <a:solidFill>
                        <a:srgbClr val="0000FF"/>
                      </a:solidFill>
                    </a:rPr>
                    <a:t> Row of </a:t>
                  </a:r>
                  <a14:m>
                    <m:oMath xmlns:m="http://schemas.openxmlformats.org/officeDocument/2006/math">
                      <m:r>
                        <a:rPr lang="en-US" b="1" i="0">
                          <a:solidFill>
                            <a:srgbClr val="0000FF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𝐀</m:t>
                      </m:r>
                    </m:oMath>
                  </a14:m>
                  <a:endParaRPr lang="en-SG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65" y="5142917"/>
                  <a:ext cx="164893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333" t="-8333" b="-2666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7493000" y="5143813"/>
            <a:ext cx="1648935" cy="1450719"/>
            <a:chOff x="7493000" y="5143813"/>
            <a:chExt cx="1648935" cy="1450719"/>
          </a:xfrm>
        </p:grpSpPr>
        <p:sp>
          <p:nvSpPr>
            <p:cNvPr id="9" name="Rectangle 8"/>
            <p:cNvSpPr/>
            <p:nvPr/>
          </p:nvSpPr>
          <p:spPr>
            <a:xfrm>
              <a:off x="7644367" y="5663507"/>
              <a:ext cx="685800" cy="931025"/>
            </a:xfrm>
            <a:prstGeom prst="rect">
              <a:avLst/>
            </a:prstGeom>
            <a:solidFill>
              <a:srgbClr val="FFC000">
                <a:alpha val="61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493000" y="5143813"/>
                  <a:ext cx="164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00FF"/>
                      </a:solidFill>
                    </a:rPr>
                    <a:t>1</a:t>
                  </a:r>
                  <a:r>
                    <a:rPr lang="en-US" baseline="30000" dirty="0">
                      <a:solidFill>
                        <a:srgbClr val="0000FF"/>
                      </a:solidFill>
                    </a:rPr>
                    <a:t>st</a:t>
                  </a:r>
                  <a:r>
                    <a:rPr lang="en-US" dirty="0">
                      <a:solidFill>
                        <a:srgbClr val="0000FF"/>
                      </a:solidFill>
                    </a:rPr>
                    <a:t> Column of </a:t>
                  </a:r>
                  <a14:m>
                    <m:oMath xmlns:m="http://schemas.openxmlformats.org/officeDocument/2006/math">
                      <m:r>
                        <a:rPr lang="en-US" b="1" i="0">
                          <a:solidFill>
                            <a:srgbClr val="0000FF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𝐁</m:t>
                      </m:r>
                    </m:oMath>
                  </a14:m>
                  <a:endParaRPr lang="en-SG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3000" y="5143813"/>
                  <a:ext cx="164893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952" t="-8333" b="-2666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920467" y="6489708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26</a:t>
            </a:fld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105069"/>
              </p:ext>
            </p:extLst>
          </p:nvPr>
        </p:nvGraphicFramePr>
        <p:xfrm>
          <a:off x="3740374" y="1057162"/>
          <a:ext cx="1563687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8" name="Equation" r:id="rId8" imgW="799920" imgH="711000" progId="Equation.3">
                  <p:embed/>
                </p:oleObj>
              </mc:Choice>
              <mc:Fallback>
                <p:oleObj name="Equation" r:id="rId8" imgW="799920" imgH="7110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374" y="1057162"/>
                        <a:ext cx="1563687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68376"/>
              </p:ext>
            </p:extLst>
          </p:nvPr>
        </p:nvGraphicFramePr>
        <p:xfrm>
          <a:off x="6052096" y="1249800"/>
          <a:ext cx="138906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9" name="Equation" r:id="rId10" imgW="711000" imgH="457200" progId="Equation.3">
                  <p:embed/>
                </p:oleObj>
              </mc:Choice>
              <mc:Fallback>
                <p:oleObj name="Equation" r:id="rId10" imgW="711000" imgH="45720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2096" y="1249800"/>
                        <a:ext cx="1389063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273589"/>
              </p:ext>
            </p:extLst>
          </p:nvPr>
        </p:nvGraphicFramePr>
        <p:xfrm>
          <a:off x="773113" y="3065463"/>
          <a:ext cx="338455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0" name="Equation" r:id="rId12" imgW="2006280" imgH="711000" progId="Equation.3">
                  <p:embed/>
                </p:oleObj>
              </mc:Choice>
              <mc:Fallback>
                <p:oleObj name="Equation" r:id="rId12" imgW="2006280" imgH="71100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3065463"/>
                        <a:ext cx="3384550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85373"/>
              </p:ext>
            </p:extLst>
          </p:nvPr>
        </p:nvGraphicFramePr>
        <p:xfrm>
          <a:off x="5919788" y="5513388"/>
          <a:ext cx="1316037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1" name="Equation" r:id="rId14" imgW="672840" imgH="711000" progId="Equation.3">
                  <p:embed/>
                </p:oleObj>
              </mc:Choice>
              <mc:Fallback>
                <p:oleObj name="Equation" r:id="rId14" imgW="672840" imgH="71100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8" y="5513388"/>
                        <a:ext cx="1316037" cy="13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165734"/>
              </p:ext>
            </p:extLst>
          </p:nvPr>
        </p:nvGraphicFramePr>
        <p:xfrm>
          <a:off x="7523163" y="5695950"/>
          <a:ext cx="11652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2" name="Equation" r:id="rId16" imgW="596880" imgH="457200" progId="Equation.3">
                  <p:embed/>
                </p:oleObj>
              </mc:Choice>
              <mc:Fallback>
                <p:oleObj name="Equation" r:id="rId16" imgW="596880" imgH="45720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3163" y="5695950"/>
                        <a:ext cx="116522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020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48016" y="274638"/>
            <a:ext cx="8686800" cy="7159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8315" y="1120939"/>
                <a:ext cx="8935685" cy="175432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Cambria Math"/>
                    <a:cs typeface="Arial" panose="020B0604020202020204" pitchFamily="34" charset="0"/>
                  </a:rPr>
                  <a:t>𝑐</a:t>
                </a:r>
                <a:r>
                  <a:rPr lang="en-US" i="1" baseline="-25000" dirty="0">
                    <a:latin typeface="Cambria Math"/>
                    <a:cs typeface="Arial" panose="020B0604020202020204" pitchFamily="34" charset="0"/>
                  </a:rPr>
                  <a:t>12</a:t>
                </a:r>
                <a:endParaRPr lang="en-US" i="1" dirty="0">
                  <a:latin typeface="Cambria Math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entry in 1</a:t>
                </a:r>
                <a:r>
                  <a:rPr lang="en-US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row and 2</a:t>
                </a:r>
                <a:r>
                  <a:rPr lang="en-US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nd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column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sum of {entries in 1</a:t>
                </a:r>
                <a:r>
                  <a:rPr lang="en-US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row of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corresponding 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entries in 2</a:t>
                </a:r>
                <a:r>
                  <a:rPr lang="en-US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nd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column of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(−1)(2)+(3)(1) = 1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15" y="1120939"/>
                <a:ext cx="8935685" cy="1754326"/>
              </a:xfrm>
              <a:prstGeom prst="rect">
                <a:avLst/>
              </a:prstGeom>
              <a:blipFill>
                <a:blip r:embed="rId4"/>
                <a:stretch>
                  <a:fillRect l="-546" t="-24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762347" y="1149959"/>
            <a:ext cx="1951670" cy="742659"/>
            <a:chOff x="5692697" y="5251709"/>
            <a:chExt cx="1951670" cy="742659"/>
          </a:xfrm>
        </p:grpSpPr>
        <p:sp>
          <p:nvSpPr>
            <p:cNvPr id="7" name="Rectangle 6"/>
            <p:cNvSpPr/>
            <p:nvPr/>
          </p:nvSpPr>
          <p:spPr>
            <a:xfrm>
              <a:off x="5692697" y="5513146"/>
              <a:ext cx="1951670" cy="481222"/>
            </a:xfrm>
            <a:prstGeom prst="rect">
              <a:avLst/>
            </a:prstGeom>
            <a:solidFill>
              <a:srgbClr val="FFFF00">
                <a:alpha val="56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44065" y="5251709"/>
              <a:ext cx="1648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1</a:t>
              </a:r>
              <a:r>
                <a:rPr lang="en-US" baseline="30000" dirty="0">
                  <a:solidFill>
                    <a:srgbClr val="0000FF"/>
                  </a:solidFill>
                </a:rPr>
                <a:t>st</a:t>
              </a:r>
              <a:r>
                <a:rPr lang="en-US" dirty="0">
                  <a:solidFill>
                    <a:srgbClr val="0000FF"/>
                  </a:solidFill>
                </a:rPr>
                <a:t> Row of </a:t>
              </a:r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SG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485011" y="1149959"/>
            <a:ext cx="1787605" cy="1341927"/>
            <a:chOff x="6767663" y="5252605"/>
            <a:chExt cx="1787605" cy="1341927"/>
          </a:xfrm>
        </p:grpSpPr>
        <p:sp>
          <p:nvSpPr>
            <p:cNvPr id="9" name="Rectangle 8"/>
            <p:cNvSpPr/>
            <p:nvPr/>
          </p:nvSpPr>
          <p:spPr>
            <a:xfrm>
              <a:off x="7644367" y="5663507"/>
              <a:ext cx="685800" cy="931025"/>
            </a:xfrm>
            <a:prstGeom prst="rect">
              <a:avLst/>
            </a:prstGeom>
            <a:solidFill>
              <a:srgbClr val="FFC000">
                <a:alpha val="61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67663" y="5252605"/>
              <a:ext cx="1787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2</a:t>
              </a:r>
              <a:r>
                <a:rPr lang="en-US" baseline="30000" dirty="0">
                  <a:solidFill>
                    <a:srgbClr val="0000FF"/>
                  </a:solidFill>
                </a:rPr>
                <a:t>nd</a:t>
              </a:r>
              <a:r>
                <a:rPr lang="en-US" dirty="0">
                  <a:solidFill>
                    <a:srgbClr val="0000FF"/>
                  </a:solidFill>
                </a:rPr>
                <a:t> Column of </a:t>
              </a:r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SG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5846" y="2875265"/>
                <a:ext cx="8935685" cy="397031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Cambria Math"/>
                    <a:cs typeface="Arial" panose="020B0604020202020204" pitchFamily="34" charset="0"/>
                  </a:rPr>
                  <a:t>𝑐</a:t>
                </a:r>
                <a:r>
                  <a:rPr lang="en-US" i="1" baseline="-25000" dirty="0">
                    <a:latin typeface="Cambria Math"/>
                    <a:cs typeface="Arial" panose="020B0604020202020204" pitchFamily="34" charset="0"/>
                  </a:rPr>
                  <a:t>21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entry in 2</a:t>
                </a:r>
                <a:r>
                  <a:rPr lang="en-US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nd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row and 1</a:t>
                </a:r>
                <a:r>
                  <a:rPr lang="en-US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column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sum of {entries in 2</a:t>
                </a:r>
                <a:r>
                  <a:rPr lang="en-US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nd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row of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corresponding 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entries in 1</a:t>
                </a:r>
                <a:r>
                  <a:rPr lang="en-US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column of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(2)(−3)+(−4)(−4) = 10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Repeating the same process,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𝑐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22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2(2)+(−4)(1) = 0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𝑐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31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5(−3)+0(−4) = −15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𝑐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32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5(2)+(0)(1) = 10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46" y="2875265"/>
                <a:ext cx="8935685" cy="3970318"/>
              </a:xfrm>
              <a:prstGeom prst="rect">
                <a:avLst/>
              </a:prstGeom>
              <a:blipFill>
                <a:blip r:embed="rId5"/>
                <a:stretch>
                  <a:fillRect l="-614" t="-10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5818261" y="2955349"/>
            <a:ext cx="1744389" cy="1071893"/>
            <a:chOff x="5692697" y="4985839"/>
            <a:chExt cx="1951670" cy="1008529"/>
          </a:xfrm>
        </p:grpSpPr>
        <p:sp>
          <p:nvSpPr>
            <p:cNvPr id="16" name="Rectangle 15"/>
            <p:cNvSpPr/>
            <p:nvPr/>
          </p:nvSpPr>
          <p:spPr>
            <a:xfrm>
              <a:off x="5692697" y="5649990"/>
              <a:ext cx="1951670" cy="344378"/>
            </a:xfrm>
            <a:prstGeom prst="rect">
              <a:avLst/>
            </a:prstGeom>
            <a:solidFill>
              <a:srgbClr val="FFFF00">
                <a:alpha val="56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44065" y="4985839"/>
              <a:ext cx="1648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2</a:t>
              </a:r>
              <a:r>
                <a:rPr lang="en-US" baseline="30000" dirty="0">
                  <a:solidFill>
                    <a:srgbClr val="0000FF"/>
                  </a:solidFill>
                </a:rPr>
                <a:t>nd</a:t>
              </a:r>
              <a:r>
                <a:rPr lang="en-US" dirty="0">
                  <a:solidFill>
                    <a:srgbClr val="0000FF"/>
                  </a:solidFill>
                </a:rPr>
                <a:t> Row of </a:t>
              </a:r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SG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97711" y="2955349"/>
            <a:ext cx="1787605" cy="1347255"/>
            <a:chOff x="7497711" y="2955349"/>
            <a:chExt cx="1787605" cy="1347255"/>
          </a:xfrm>
        </p:grpSpPr>
        <p:sp>
          <p:nvSpPr>
            <p:cNvPr id="18" name="Rectangle 17"/>
            <p:cNvSpPr/>
            <p:nvPr/>
          </p:nvSpPr>
          <p:spPr>
            <a:xfrm>
              <a:off x="7828315" y="3371579"/>
              <a:ext cx="685800" cy="931025"/>
            </a:xfrm>
            <a:prstGeom prst="rect">
              <a:avLst/>
            </a:prstGeom>
            <a:solidFill>
              <a:srgbClr val="FFC000">
                <a:alpha val="61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97711" y="2955349"/>
              <a:ext cx="1787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1</a:t>
              </a:r>
              <a:r>
                <a:rPr lang="en-US" baseline="30000" dirty="0">
                  <a:solidFill>
                    <a:srgbClr val="0000FF"/>
                  </a:solidFill>
                </a:rPr>
                <a:t>st</a:t>
              </a:r>
              <a:r>
                <a:rPr lang="en-US" dirty="0">
                  <a:solidFill>
                    <a:srgbClr val="0000FF"/>
                  </a:solidFill>
                </a:rPr>
                <a:t>  Column of </a:t>
              </a:r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SG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9225" y="6513847"/>
            <a:ext cx="2133600" cy="365125"/>
          </a:xfrm>
        </p:spPr>
        <p:txBody>
          <a:bodyPr/>
          <a:lstStyle/>
          <a:p>
            <a:fld id="{6767FADE-2612-3649-B495-F644A23F288B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133170"/>
              </p:ext>
            </p:extLst>
          </p:nvPr>
        </p:nvGraphicFramePr>
        <p:xfrm>
          <a:off x="6052974" y="1457927"/>
          <a:ext cx="1316037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6" name="Equation" r:id="rId6" imgW="672840" imgH="711000" progId="Equation.3">
                  <p:embed/>
                </p:oleObj>
              </mc:Choice>
              <mc:Fallback>
                <p:oleObj name="Equation" r:id="rId6" imgW="672840" imgH="71100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2974" y="1457927"/>
                        <a:ext cx="1316037" cy="13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050690"/>
              </p:ext>
            </p:extLst>
          </p:nvPr>
        </p:nvGraphicFramePr>
        <p:xfrm>
          <a:off x="7656349" y="1640489"/>
          <a:ext cx="11652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7" name="Equation" r:id="rId8" imgW="596880" imgH="457200" progId="Equation.3">
                  <p:embed/>
                </p:oleObj>
              </mc:Choice>
              <mc:Fallback>
                <p:oleObj name="Equation" r:id="rId8" imgW="596880" imgH="457200" progId="Equation.3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6349" y="1640489"/>
                        <a:ext cx="116522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719235"/>
              </p:ext>
            </p:extLst>
          </p:nvPr>
        </p:nvGraphicFramePr>
        <p:xfrm>
          <a:off x="6076333" y="3198462"/>
          <a:ext cx="1316037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8" name="Equation" r:id="rId10" imgW="672840" imgH="711000" progId="Equation.3">
                  <p:embed/>
                </p:oleObj>
              </mc:Choice>
              <mc:Fallback>
                <p:oleObj name="Equation" r:id="rId10" imgW="672840" imgH="71100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333" y="3198462"/>
                        <a:ext cx="1316037" cy="13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730692"/>
              </p:ext>
            </p:extLst>
          </p:nvPr>
        </p:nvGraphicFramePr>
        <p:xfrm>
          <a:off x="7679708" y="3381024"/>
          <a:ext cx="11652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9" name="Equation" r:id="rId11" imgW="596880" imgH="457200" progId="Equation.3">
                  <p:embed/>
                </p:oleObj>
              </mc:Choice>
              <mc:Fallback>
                <p:oleObj name="Equation" r:id="rId11" imgW="596880" imgH="457200" progId="Equation.3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9708" y="3381024"/>
                        <a:ext cx="116522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795286"/>
              </p:ext>
            </p:extLst>
          </p:nvPr>
        </p:nvGraphicFramePr>
        <p:xfrm>
          <a:off x="188913" y="5876398"/>
          <a:ext cx="16700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0" name="Equation" r:id="rId12" imgW="1193760" imgH="711000" progId="Equation.3">
                  <p:embed/>
                </p:oleObj>
              </mc:Choice>
              <mc:Fallback>
                <p:oleObj name="Equation" r:id="rId12" imgW="1193760" imgH="71100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3" y="5876398"/>
                        <a:ext cx="16700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651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3512" y="2599467"/>
            <a:ext cx="8791304" cy="4040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325914" y="3038426"/>
            <a:ext cx="6499102" cy="2800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22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AB</a:t>
            </a:r>
            <a:r>
              <a:rPr lang="en-GB" sz="2200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 is defined and has order 2 x 1.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GB" sz="22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22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AB </a:t>
            </a:r>
            <a:r>
              <a:rPr lang="en-GB" sz="2200" dirty="0">
                <a:latin typeface="Arial"/>
                <a:cs typeface="Times New Roman"/>
              </a:rPr>
              <a:t>=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GB" sz="2200" dirty="0">
              <a:latin typeface="Arial"/>
              <a:cs typeface="Times New Roman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GB" sz="2200" dirty="0">
              <a:latin typeface="Arial"/>
              <a:cs typeface="Times New Roman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2200" dirty="0">
                <a:latin typeface="Arial"/>
                <a:cs typeface="Times New Roman"/>
              </a:rPr>
              <a:t>     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2200" dirty="0">
                <a:latin typeface="Arial"/>
                <a:cs typeface="Times New Roman"/>
              </a:rPr>
              <a:t>      =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2200" dirty="0">
                <a:latin typeface="Arial"/>
                <a:cs typeface="Times New Roman"/>
              </a:rPr>
              <a:t> </a:t>
            </a:r>
            <a:endParaRPr kumimoji="0" lang="en-GB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48016" y="274638"/>
            <a:ext cx="86868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/>
              <a:t>Matrix Multiplication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12" y="1247819"/>
            <a:ext cx="8425461" cy="1348030"/>
            <a:chOff x="348016" y="4089678"/>
            <a:chExt cx="8425461" cy="1348030"/>
          </a:xfrm>
        </p:grpSpPr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48016" y="4089678"/>
              <a:ext cx="8425461" cy="1107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00" b="1" dirty="0">
                  <a:latin typeface="Arial"/>
                  <a:cs typeface="Times New Roman"/>
                </a:rPr>
                <a:t>[Example 7]</a:t>
              </a: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0" lang="en-GB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Times New Roman"/>
              </a:endParaRP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GB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Times New Roman"/>
                </a:rPr>
                <a:t>Given that</a:t>
              </a:r>
              <a:r>
                <a:rPr kumimoji="0" lang="en-GB" sz="2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Times New Roman"/>
                </a:rPr>
                <a:t> </a:t>
              </a:r>
              <a:r>
                <a:rPr lang="en-GB" sz="2200" b="1" dirty="0"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A</a:t>
              </a:r>
              <a:r>
                <a:rPr lang="en-GB" sz="2200" i="1" dirty="0">
                  <a:latin typeface="Arial" pitchFamily="34" charset="0"/>
                  <a:ea typeface="Calibri" pitchFamily="34" charset="0"/>
                  <a:cs typeface="Arial" pitchFamily="34" charset="0"/>
                </a:rPr>
                <a:t> </a:t>
              </a:r>
              <a:r>
                <a:rPr lang="en-GB" sz="2200" dirty="0">
                  <a:latin typeface="Arial" pitchFamily="34" charset="0"/>
                  <a:ea typeface="Calibri" pitchFamily="34" charset="0"/>
                  <a:cs typeface="Arial" pitchFamily="34" charset="0"/>
                </a:rPr>
                <a:t>=                 and</a:t>
              </a:r>
              <a:r>
                <a:rPr lang="en-GB" sz="2200" i="1" dirty="0">
                  <a:latin typeface="Arial" pitchFamily="34" charset="0"/>
                  <a:ea typeface="Calibri" pitchFamily="34" charset="0"/>
                  <a:cs typeface="Arial" pitchFamily="34" charset="0"/>
                </a:rPr>
                <a:t> </a:t>
              </a:r>
              <a:r>
                <a:rPr lang="en-GB" sz="2200" b="1" dirty="0"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B</a:t>
              </a:r>
              <a:r>
                <a:rPr lang="en-GB" sz="2200" b="1" i="1" dirty="0"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GB" sz="2200" dirty="0">
                  <a:latin typeface="Arial" pitchFamily="34" charset="0"/>
                  <a:ea typeface="Calibri" pitchFamily="34" charset="0"/>
                  <a:cs typeface="Arial" pitchFamily="34" charset="0"/>
                </a:rPr>
                <a:t>=       , evaluate </a:t>
              </a:r>
              <a:r>
                <a:rPr lang="en-GB" sz="2200" b="1" dirty="0"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AB </a:t>
              </a:r>
              <a:r>
                <a:rPr lang="en-GB" sz="2200" dirty="0">
                  <a:latin typeface="Arial" pitchFamily="34" charset="0"/>
                  <a:ea typeface="Calibri" pitchFamily="34" charset="0"/>
                  <a:cs typeface="Arial" pitchFamily="34" charset="0"/>
                </a:rPr>
                <a:t>and </a:t>
              </a:r>
              <a:r>
                <a:rPr lang="en-GB" sz="2200" b="1" dirty="0"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BA</a:t>
              </a:r>
              <a:r>
                <a:rPr lang="en-GB" sz="2200" dirty="0">
                  <a:latin typeface="Arial" pitchFamily="34" charset="0"/>
                  <a:ea typeface="Calibri" pitchFamily="34" charset="0"/>
                  <a:cs typeface="Arial" pitchFamily="34" charset="0"/>
                </a:rPr>
                <a:t>. </a:t>
              </a: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4050855"/>
                </p:ext>
              </p:extLst>
            </p:nvPr>
          </p:nvGraphicFramePr>
          <p:xfrm>
            <a:off x="2264551" y="4545533"/>
            <a:ext cx="1284287" cy="892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66" name="Equation" r:id="rId3" imgW="660240" imgH="457200" progId="Equation.3">
                    <p:embed/>
                  </p:oleObj>
                </mc:Choice>
                <mc:Fallback>
                  <p:oleObj name="Equation" r:id="rId3" imgW="660240" imgH="457200" progId="Equation.3">
                    <p:embed/>
                    <p:pic>
                      <p:nvPicPr>
                        <p:cNvPr id="26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551" y="4545533"/>
                          <a:ext cx="1284287" cy="892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4488825"/>
                </p:ext>
              </p:extLst>
            </p:nvPr>
          </p:nvGraphicFramePr>
          <p:xfrm>
            <a:off x="4531262" y="4543290"/>
            <a:ext cx="517525" cy="892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67" name="Equation" r:id="rId5" imgW="266400" imgH="457200" progId="Equation.3">
                    <p:embed/>
                  </p:oleObj>
                </mc:Choice>
                <mc:Fallback>
                  <p:oleObj name="Equation" r:id="rId5" imgW="266400" imgH="457200" progId="Equation.3">
                    <p:embed/>
                    <p:pic>
                      <p:nvPicPr>
                        <p:cNvPr id="28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1262" y="4543290"/>
                          <a:ext cx="517525" cy="892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Rectangle 28"/>
          <p:cNvSpPr/>
          <p:nvPr/>
        </p:nvSpPr>
        <p:spPr>
          <a:xfrm>
            <a:off x="243512" y="2607538"/>
            <a:ext cx="15055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200" b="1" dirty="0">
                <a:latin typeface="Arial" pitchFamily="34" charset="0"/>
                <a:ea typeface="SimSun" pitchFamily="2" charset="-122"/>
                <a:cs typeface="Arial" pitchFamily="34" charset="0"/>
              </a:rPr>
              <a:t>[Solution]</a:t>
            </a: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1203707" y="3721425"/>
          <a:ext cx="2271713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8" name="Equation" r:id="rId7" imgW="1168200" imgH="469800" progId="Equation.DSMT4">
                  <p:embed/>
                </p:oleObj>
              </mc:Choice>
              <mc:Fallback>
                <p:oleObj name="Equation" r:id="rId7" imgW="1168200" imgH="469800" progId="Equation.DSMT4">
                  <p:embed/>
                  <p:pic>
                    <p:nvPicPr>
                      <p:cNvPr id="3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707" y="3721425"/>
                        <a:ext cx="2271713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43512" y="6079664"/>
            <a:ext cx="6477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prstClr val="black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The product matrix </a:t>
            </a:r>
            <a:r>
              <a:rPr lang="en-GB" sz="22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</a:t>
            </a:r>
            <a:r>
              <a:rPr lang="en-GB" sz="2200" dirty="0">
                <a:solidFill>
                  <a:prstClr val="black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is undefined. </a:t>
            </a:r>
            <a:endParaRPr lang="en-SG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203707" y="4781242"/>
          <a:ext cx="3309938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9" name="Equation" r:id="rId9" imgW="1701720" imgH="469800" progId="Equation.DSMT4">
                  <p:embed/>
                </p:oleObj>
              </mc:Choice>
              <mc:Fallback>
                <p:oleObj name="Equation" r:id="rId9" imgW="1701720" imgH="46980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707" y="4781242"/>
                        <a:ext cx="3309938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01216" y="6547518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1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1" grpId="0"/>
      <p:bldP spid="29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48016" y="274638"/>
            <a:ext cx="86868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>
                <a:latin typeface="Arial" pitchFamily="34" charset="0"/>
                <a:ea typeface="SimSun" pitchFamily="2" charset="-122"/>
                <a:cs typeface="Arial" pitchFamily="34" charset="0"/>
              </a:rPr>
              <a:t>Test yourself: </a:t>
            </a:r>
            <a:r>
              <a:rPr lang="en-US" sz="3200" dirty="0"/>
              <a:t>Matrix Multiplication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30630" y="1660650"/>
            <a:ext cx="8691486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GB" sz="2200" dirty="0">
                <a:latin typeface="Arial"/>
                <a:ea typeface="Calibri"/>
                <a:cs typeface="Times New Roman"/>
              </a:rPr>
              <a:t>Suppose Matrix </a:t>
            </a:r>
            <a:r>
              <a:rPr lang="en-GB" sz="2400" b="1" dirty="0">
                <a:latin typeface="Times New Roman"/>
                <a:ea typeface="Calibri"/>
                <a:cs typeface="Times New Roman"/>
              </a:rPr>
              <a:t>A</a:t>
            </a:r>
            <a:r>
              <a:rPr lang="en-GB" sz="2200" dirty="0">
                <a:latin typeface="Arial"/>
                <a:ea typeface="Calibri"/>
                <a:cs typeface="Times New Roman"/>
              </a:rPr>
              <a:t> is                   and Matrix </a:t>
            </a:r>
            <a:r>
              <a:rPr lang="en-GB" sz="2400" b="1" dirty="0">
                <a:latin typeface="Times New Roman"/>
                <a:ea typeface="Calibri"/>
                <a:cs typeface="Times New Roman"/>
              </a:rPr>
              <a:t>B</a:t>
            </a:r>
            <a:r>
              <a:rPr lang="en-GB" sz="2200" dirty="0">
                <a:latin typeface="Arial"/>
                <a:ea typeface="Calibri"/>
                <a:cs typeface="Times New Roman"/>
              </a:rPr>
              <a:t> is      . </a:t>
            </a:r>
            <a:endParaRPr lang="en-SG" sz="2200" dirty="0">
              <a:ea typeface="Calibri"/>
              <a:cs typeface="Times New Roman"/>
            </a:endParaRP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6266816" y="1265421"/>
          <a:ext cx="500063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0" name="Equation" r:id="rId3" imgW="266400" imgH="711000" progId="Equation.3">
                  <p:embed/>
                </p:oleObj>
              </mc:Choice>
              <mc:Fallback>
                <p:oleObj name="Equation" r:id="rId3" imgW="266400" imgH="711000" progId="Equation.3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6816" y="1265421"/>
                        <a:ext cx="500063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2991394" y="1225571"/>
          <a:ext cx="1358536" cy="138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1" name="Equation" r:id="rId5" imgW="698400" imgH="711000" progId="Equation.3">
                  <p:embed/>
                </p:oleObj>
              </mc:Choice>
              <mc:Fallback>
                <p:oleObj name="Equation" r:id="rId5" imgW="698400" imgH="711000" progId="Equation.3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1394" y="1225571"/>
                        <a:ext cx="1358536" cy="138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130630" y="2595746"/>
            <a:ext cx="8691486" cy="1587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457200">
              <a:lnSpc>
                <a:spcPct val="115000"/>
              </a:lnSpc>
              <a:spcAft>
                <a:spcPts val="1000"/>
              </a:spcAft>
              <a:buAutoNum type="alphaLcParenBoth"/>
            </a:pPr>
            <a:r>
              <a:rPr lang="en-GB" sz="2200" dirty="0">
                <a:latin typeface="Arial"/>
                <a:ea typeface="Calibri"/>
                <a:cs typeface="Times New Roman"/>
              </a:rPr>
              <a:t>Evaluate </a:t>
            </a:r>
            <a:r>
              <a:rPr lang="en-GB" sz="2200" dirty="0">
                <a:latin typeface="Arial" pitchFamily="34" charset="0"/>
                <a:ea typeface="Calibri" pitchFamily="34" charset="0"/>
                <a:cs typeface="Arial" pitchFamily="34" charset="0"/>
              </a:rPr>
              <a:t>the product matrix </a:t>
            </a:r>
            <a:r>
              <a:rPr lang="en-GB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AB</a:t>
            </a:r>
            <a:r>
              <a:rPr lang="en-GB" sz="2200" dirty="0">
                <a:latin typeface="Arial"/>
                <a:ea typeface="Calibri"/>
                <a:cs typeface="Times New Roman"/>
              </a:rPr>
              <a:t>.</a:t>
            </a:r>
          </a:p>
          <a:p>
            <a:pPr marL="914400" indent="-457200">
              <a:lnSpc>
                <a:spcPct val="115000"/>
              </a:lnSpc>
              <a:spcAft>
                <a:spcPts val="1000"/>
              </a:spcAft>
              <a:buFontTx/>
              <a:buAutoNum type="alphaLcParenBoth"/>
            </a:pPr>
            <a:r>
              <a:rPr lang="en-GB" sz="2200" dirty="0">
                <a:latin typeface="Arial"/>
                <a:ea typeface="Calibri"/>
                <a:cs typeface="Times New Roman"/>
              </a:rPr>
              <a:t>Evaluate </a:t>
            </a:r>
            <a:r>
              <a:rPr lang="en-GB" sz="2200" dirty="0">
                <a:latin typeface="Arial" pitchFamily="34" charset="0"/>
                <a:ea typeface="Calibri" pitchFamily="34" charset="0"/>
                <a:cs typeface="Arial" pitchFamily="34" charset="0"/>
              </a:rPr>
              <a:t>the product matrix </a:t>
            </a:r>
            <a:r>
              <a:rPr lang="en-GB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</a:t>
            </a:r>
            <a:r>
              <a:rPr lang="en-GB" sz="2200" dirty="0">
                <a:latin typeface="Arial"/>
                <a:ea typeface="Calibri"/>
                <a:cs typeface="Times New Roman"/>
              </a:rPr>
              <a:t>.</a:t>
            </a:r>
          </a:p>
          <a:p>
            <a:pPr marL="914400" indent="-457200">
              <a:lnSpc>
                <a:spcPct val="115000"/>
              </a:lnSpc>
              <a:spcAft>
                <a:spcPts val="1000"/>
              </a:spcAft>
              <a:buAutoNum type="alphaLcParenBoth"/>
            </a:pPr>
            <a:endParaRPr lang="en-SG" sz="2200" dirty="0">
              <a:ea typeface="Calibri"/>
              <a:cs typeface="Times New Roman"/>
            </a:endParaRPr>
          </a:p>
        </p:txBody>
      </p:sp>
      <p:pic>
        <p:nvPicPr>
          <p:cNvPr id="8" name="Picture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145" y="23664"/>
            <a:ext cx="883285" cy="88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2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626" y="1970059"/>
            <a:ext cx="3631081" cy="3034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833" y="1777701"/>
            <a:ext cx="3812168" cy="322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1459"/>
            <a:ext cx="3135086" cy="3424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9000" y="854371"/>
            <a:ext cx="811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Arial" pitchFamily="34" charset="0"/>
                <a:cs typeface="Arial" pitchFamily="34" charset="0"/>
              </a:rPr>
              <a:t>When viewed from the top, the nose and end of the airplane can be represented by points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(0,0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) and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(0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,-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50) in </a:t>
            </a: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𝑥−𝑦  </a:t>
            </a:r>
            <a:r>
              <a:rPr lang="en-GB" b="0" dirty="0">
                <a:latin typeface="Arial" pitchFamily="34" charset="0"/>
                <a:cs typeface="Arial" pitchFamily="34" charset="0"/>
              </a:rPr>
              <a:t>plane where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n-GB" dirty="0">
                <a:latin typeface="Arial" pitchFamily="34" charset="0"/>
                <a:cs typeface="Arial" pitchFamily="34" charset="0"/>
              </a:rPr>
              <a:t> and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𝑦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b="0" dirty="0">
                <a:latin typeface="Arial" pitchFamily="34" charset="0"/>
                <a:cs typeface="Arial" pitchFamily="34" charset="0"/>
              </a:rPr>
              <a:t>represent distances in metres (m).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77850" y="283027"/>
            <a:ext cx="8566150" cy="7422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/>
              <a:t>Scenario Tasks 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9493" y="5006131"/>
            <a:ext cx="856342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0" dirty="0">
                <a:latin typeface="Arial" pitchFamily="34" charset="0"/>
                <a:cs typeface="Arial" pitchFamily="34" charset="0"/>
              </a:rPr>
              <a:t>Let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lang="en-US" sz="1700" b="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B’</a:t>
            </a:r>
            <a:r>
              <a:rPr lang="en-US" sz="1700" b="0" dirty="0">
                <a:latin typeface="Arial" pitchFamily="34" charset="0"/>
                <a:cs typeface="Arial" pitchFamily="34" charset="0"/>
              </a:rPr>
              <a:t> be the coordinates of the image points corresponding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b="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700" b="0" dirty="0">
                <a:latin typeface="Arial" pitchFamily="34" charset="0"/>
                <a:cs typeface="Arial" pitchFamily="34" charset="0"/>
              </a:rPr>
              <a:t> respectively in Figure 2. Describe the transformation involved from Figure 1 to Figure 2. </a:t>
            </a:r>
          </a:p>
          <a:p>
            <a:endParaRPr lang="en-US" sz="1700" b="0" dirty="0">
              <a:latin typeface="Arial" pitchFamily="34" charset="0"/>
              <a:cs typeface="Arial" pitchFamily="34" charset="0"/>
            </a:endParaRPr>
          </a:p>
          <a:p>
            <a:r>
              <a:rPr lang="en-US" sz="1700" b="0" dirty="0">
                <a:latin typeface="Arial" pitchFamily="34" charset="0"/>
                <a:cs typeface="Arial" pitchFamily="34" charset="0"/>
              </a:rPr>
              <a:t>Let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A’’ </a:t>
            </a:r>
            <a:r>
              <a:rPr lang="en-US" sz="1700" b="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B’’ </a:t>
            </a:r>
            <a:r>
              <a:rPr lang="en-US" sz="1700" b="0" dirty="0">
                <a:latin typeface="Arial" pitchFamily="34" charset="0"/>
                <a:cs typeface="Arial" pitchFamily="34" charset="0"/>
              </a:rPr>
              <a:t>be the coordinates of the image points corresponding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b="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700" b="0" dirty="0">
                <a:latin typeface="Arial" pitchFamily="34" charset="0"/>
                <a:cs typeface="Arial" pitchFamily="34" charset="0"/>
              </a:rPr>
              <a:t> respectively in Figure 3. Identify the sequence of transformations involved, and determine the coordinates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B’’</a:t>
            </a:r>
            <a:r>
              <a:rPr lang="en-US" sz="1700" b="0" dirty="0">
                <a:latin typeface="Arial" pitchFamily="34" charset="0"/>
                <a:cs typeface="Arial" pitchFamily="34" charset="0"/>
              </a:rPr>
              <a:t>.</a:t>
            </a:r>
            <a:endParaRPr lang="en-GB" sz="17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526799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21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48016" y="274638"/>
            <a:ext cx="86868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>
                <a:latin typeface="Arial" pitchFamily="34" charset="0"/>
                <a:ea typeface="SimSun" pitchFamily="2" charset="-122"/>
                <a:cs typeface="Arial" pitchFamily="34" charset="0"/>
              </a:rPr>
              <a:t>Test yourself: </a:t>
            </a:r>
            <a:r>
              <a:rPr lang="en-US" sz="3200" dirty="0"/>
              <a:t>Matrix Multiplication</a:t>
            </a: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145" y="23664"/>
            <a:ext cx="883285" cy="88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6942" y="6393033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62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8016" y="2294556"/>
            <a:ext cx="8686800" cy="4409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4" name="Rectangle 23"/>
          <p:cNvSpPr/>
          <p:nvPr/>
        </p:nvSpPr>
        <p:spPr>
          <a:xfrm>
            <a:off x="1824800" y="6181673"/>
            <a:ext cx="1224725" cy="40609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3009165" y="1101623"/>
            <a:ext cx="2088000" cy="40609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48016" y="274638"/>
            <a:ext cx="86868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/>
              <a:t>Matrix Multiplication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-96127" y="1101623"/>
            <a:ext cx="888055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Arial"/>
                <a:ea typeface="Calibri"/>
                <a:cs typeface="Times New Roman"/>
              </a:rPr>
              <a:t>Matrix multiplication is </a:t>
            </a:r>
            <a:r>
              <a:rPr lang="en-GB" sz="2000" b="1" dirty="0">
                <a:latin typeface="Arial"/>
                <a:ea typeface="Calibri"/>
                <a:cs typeface="Times New Roman"/>
              </a:rPr>
              <a:t>not commutative</a:t>
            </a:r>
            <a:r>
              <a:rPr lang="en-GB" sz="2000" dirty="0">
                <a:latin typeface="Arial"/>
                <a:ea typeface="Calibri"/>
                <a:cs typeface="Times New Roman"/>
              </a:rPr>
              <a:t>. i.e., the sequence of the matrices in the matrix multiplication will affect the result, even if the two matrices are square matrices of the same order </a:t>
            </a:r>
            <a:r>
              <a:rPr lang="en-GB" sz="2000" i="1" dirty="0">
                <a:latin typeface="Times New Roman"/>
                <a:ea typeface="Calibri"/>
                <a:cs typeface="Times New Roman"/>
              </a:rPr>
              <a:t>n</a:t>
            </a:r>
            <a:r>
              <a:rPr lang="en-GB" sz="2000" dirty="0">
                <a:latin typeface="Arial"/>
                <a:ea typeface="Calibri"/>
                <a:cs typeface="Times New Roman"/>
              </a:rPr>
              <a:t>.</a:t>
            </a:r>
            <a:endParaRPr lang="en-SG" sz="2000" dirty="0">
              <a:ea typeface="Calibri"/>
              <a:cs typeface="Times New Roman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814638" y="2519363"/>
          <a:ext cx="1176337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8" name="Equation" r:id="rId3" imgW="698400" imgH="711000" progId="Equation.3">
                  <p:embed/>
                </p:oleObj>
              </mc:Choice>
              <mc:Fallback>
                <p:oleObj name="Equation" r:id="rId3" imgW="698400" imgH="7110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2519363"/>
                        <a:ext cx="1176337" cy="1203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5775434" y="2519548"/>
          <a:ext cx="1176620" cy="12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9" name="Equation" r:id="rId5" imgW="698400" imgH="711000" progId="Equation.3">
                  <p:embed/>
                </p:oleObj>
              </mc:Choice>
              <mc:Fallback>
                <p:oleObj name="Equation" r:id="rId5" imgW="698400" imgH="7110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434" y="2519548"/>
                        <a:ext cx="1176620" cy="1203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78829" y="2393565"/>
            <a:ext cx="864293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[Example 8]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Suppose Matrix </a:t>
            </a:r>
            <a:r>
              <a:rPr kumimoji="0" lang="en-GB" sz="20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is                   </a:t>
            </a:r>
            <a:r>
              <a:rPr lang="en-GB" sz="2000" dirty="0">
                <a:latin typeface="Arial" pitchFamily="34" charset="0"/>
                <a:ea typeface="Calibri" pitchFamily="34" charset="0"/>
                <a:cs typeface="Arial" pitchFamily="34" charset="0"/>
              </a:rPr>
              <a:t>and Matrix </a:t>
            </a:r>
            <a:r>
              <a:rPr lang="en-GB" sz="20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</a:t>
            </a:r>
            <a:r>
              <a:rPr lang="en-GB" sz="2000" dirty="0">
                <a:latin typeface="Arial" pitchFamily="34" charset="0"/>
                <a:ea typeface="Calibri" pitchFamily="34" charset="0"/>
                <a:cs typeface="Arial" pitchFamily="34" charset="0"/>
              </a:rPr>
              <a:t> is                 </a:t>
            </a:r>
            <a:r>
              <a:rPr lang="en-GB" sz="2200" dirty="0"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endParaRPr lang="en-GB" sz="22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821577" y="4376058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" y="1885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5759" y="4102627"/>
            <a:ext cx="4336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6000" indent="-144000">
              <a:buFont typeface="Arial" pitchFamily="34" charset="0"/>
              <a:buChar char="•"/>
            </a:pPr>
            <a:r>
              <a:rPr lang="en-GB" sz="2000" dirty="0">
                <a:latin typeface="Arial"/>
                <a:ea typeface="Calibri"/>
              </a:rPr>
              <a:t>The matrix multiplication </a:t>
            </a:r>
            <a:r>
              <a:rPr lang="en-GB" sz="2000" b="1" dirty="0">
                <a:latin typeface="Times New Roman"/>
                <a:ea typeface="Calibri"/>
              </a:rPr>
              <a:t>AB</a:t>
            </a:r>
            <a:r>
              <a:rPr lang="en-GB" sz="2000" dirty="0">
                <a:latin typeface="Arial"/>
                <a:ea typeface="Calibri"/>
              </a:rPr>
              <a:t> gives:</a:t>
            </a:r>
            <a:endParaRPr lang="en-SG" sz="200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4756150" y="3784600"/>
          <a:ext cx="3754438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0" name="Equation" r:id="rId7" imgW="2298600" imgH="711000" progId="Equation.3">
                  <p:embed/>
                </p:oleObj>
              </mc:Choice>
              <mc:Fallback>
                <p:oleObj name="Equation" r:id="rId7" imgW="2298600" imgH="71100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3784600"/>
                        <a:ext cx="3754438" cy="1166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714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262846" y="5308266"/>
            <a:ext cx="44646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144000">
              <a:buFont typeface="Arial" pitchFamily="34" charset="0"/>
              <a:buChar char="•"/>
            </a:pPr>
            <a:r>
              <a:rPr lang="en-GB" sz="2000" dirty="0">
                <a:latin typeface="Arial"/>
                <a:ea typeface="Calibri"/>
              </a:rPr>
              <a:t>The matrix multiplication </a:t>
            </a:r>
            <a:r>
              <a:rPr lang="en-GB" sz="2000" b="1" dirty="0">
                <a:latin typeface="Times New Roman"/>
                <a:ea typeface="Calibri"/>
              </a:rPr>
              <a:t>BA</a:t>
            </a:r>
            <a:r>
              <a:rPr lang="en-GB" sz="2000" dirty="0">
                <a:latin typeface="Arial"/>
                <a:ea typeface="Calibri"/>
              </a:rPr>
              <a:t> gives:</a:t>
            </a:r>
            <a:endParaRPr lang="en-SG" sz="2000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4754563" y="4968875"/>
          <a:ext cx="3954462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1" name="Equation" r:id="rId9" imgW="2387520" imgH="711000" progId="Equation.3">
                  <p:embed/>
                </p:oleObj>
              </mc:Choice>
              <mc:Fallback>
                <p:oleObj name="Equation" r:id="rId9" imgW="2387520" imgH="711000" progId="Equation.3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4968875"/>
                        <a:ext cx="3954462" cy="1184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152400" y="866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-156754" y="6116981"/>
            <a:ext cx="322556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Arial"/>
                <a:ea typeface="Calibri"/>
                <a:cs typeface="Times New Roman"/>
              </a:rPr>
              <a:t>In general, </a:t>
            </a:r>
            <a:r>
              <a:rPr lang="en-GB" sz="2000" b="1" dirty="0">
                <a:latin typeface="Times New Roman"/>
                <a:ea typeface="Calibri"/>
                <a:cs typeface="Times New Roman"/>
              </a:rPr>
              <a:t>AB</a:t>
            </a:r>
            <a:r>
              <a:rPr lang="en-GB" sz="2000" dirty="0">
                <a:latin typeface="Arial"/>
                <a:ea typeface="Calibri"/>
                <a:cs typeface="Times New Roman"/>
              </a:rPr>
              <a:t> ≠ </a:t>
            </a:r>
            <a:r>
              <a:rPr lang="en-GB" sz="2000" b="1" dirty="0">
                <a:latin typeface="Times New Roman"/>
                <a:ea typeface="Calibri"/>
                <a:cs typeface="Times New Roman"/>
              </a:rPr>
              <a:t>BA</a:t>
            </a:r>
            <a:r>
              <a:rPr lang="en-GB" sz="2000" dirty="0">
                <a:latin typeface="Arial"/>
                <a:ea typeface="Calibri"/>
                <a:cs typeface="Times New Roman"/>
              </a:rPr>
              <a:t>.</a:t>
            </a:r>
            <a:endParaRPr lang="en-SG" sz="2000" dirty="0">
              <a:ea typeface="Calibri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88160" y="6400616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5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 animBg="1"/>
      <p:bldP spid="7" grpId="0"/>
      <p:bldP spid="8" grpId="0"/>
      <p:bldP spid="12" grpId="0"/>
      <p:bldP spid="17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6250" y="1023937"/>
            <a:ext cx="8001000" cy="5834063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SG" sz="2000" dirty="0"/>
              <a:t>A rotation can be represented by a matrix, known as a </a:t>
            </a:r>
            <a:r>
              <a:rPr lang="en-US" altLang="zh-SG" sz="2000" b="1" dirty="0"/>
              <a:t>rotation matrix</a:t>
            </a:r>
            <a:r>
              <a:rPr lang="en-US" altLang="zh-SG" sz="20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SG" sz="2000" b="1" u="sng" dirty="0">
                <a:solidFill>
                  <a:schemeClr val="tx1"/>
                </a:solidFill>
              </a:rPr>
              <a:t>For anticlockwise rotation about the origin: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SG" sz="2000" b="1" u="sng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SG" sz="2000" b="1" dirty="0">
                <a:solidFill>
                  <a:schemeClr val="tx1"/>
                </a:solidFill>
              </a:rPr>
              <a:t>	Rotation matrix =</a:t>
            </a:r>
          </a:p>
          <a:p>
            <a:pPr eaLnBrk="1" hangingPunct="1">
              <a:lnSpc>
                <a:spcPct val="80000"/>
              </a:lnSpc>
            </a:pPr>
            <a:endParaRPr lang="en-US" altLang="zh-SG" sz="20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SG" sz="2000" b="1" u="sng" dirty="0">
                <a:solidFill>
                  <a:schemeClr val="tx1"/>
                </a:solidFill>
                <a:ea typeface="宋体" pitchFamily="2" charset="-122"/>
              </a:rPr>
              <a:t>For clockwise rotation about the origin: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SG" sz="2000" b="1" dirty="0">
                <a:solidFill>
                  <a:schemeClr val="tx1"/>
                </a:solidFill>
                <a:ea typeface="宋体" pitchFamily="2" charset="-122"/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SG" sz="2000" b="1" dirty="0">
                <a:solidFill>
                  <a:schemeClr val="tx1"/>
                </a:solidFill>
                <a:ea typeface="宋体" pitchFamily="2" charset="-122"/>
              </a:rPr>
              <a:t>	Rotation matrix =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SG" sz="2000" b="1" dirty="0">
              <a:solidFill>
                <a:schemeClr val="tx1"/>
              </a:solidFill>
              <a:ea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SG" sz="2000" dirty="0">
              <a:solidFill>
                <a:srgbClr val="FF0000"/>
              </a:solidFill>
              <a:ea typeface="宋体" pitchFamily="2" charset="-122"/>
            </a:endParaRPr>
          </a:p>
          <a:p>
            <a:pPr algn="just"/>
            <a:endParaRPr lang="en-US" altLang="zh-SG" sz="20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431800" y="293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SG" sz="32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Rotation - Rotation Matrix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857427" y="1303370"/>
            <a:ext cx="2592388" cy="2028825"/>
            <a:chOff x="6323012" y="4370387"/>
            <a:chExt cx="2592388" cy="2028825"/>
          </a:xfrm>
        </p:grpSpPr>
        <p:grpSp>
          <p:nvGrpSpPr>
            <p:cNvPr id="63" name="Group 62"/>
            <p:cNvGrpSpPr/>
            <p:nvPr/>
          </p:nvGrpSpPr>
          <p:grpSpPr>
            <a:xfrm>
              <a:off x="6323012" y="4370387"/>
              <a:ext cx="2295525" cy="2028825"/>
              <a:chOff x="0" y="0"/>
              <a:chExt cx="2295525" cy="2028825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0" y="0"/>
                <a:ext cx="2295525" cy="2028825"/>
                <a:chOff x="0" y="0"/>
                <a:chExt cx="3314700" cy="3381375"/>
              </a:xfrm>
            </p:grpSpPr>
            <p:graphicFrame>
              <p:nvGraphicFramePr>
                <p:cNvPr id="68" name="Chart 67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931566196"/>
                    </p:ext>
                  </p:extLst>
                </p:nvPr>
              </p:nvGraphicFramePr>
              <p:xfrm>
                <a:off x="0" y="0"/>
                <a:ext cx="3314700" cy="338137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  <p:sp>
              <p:nvSpPr>
                <p:cNvPr id="69" name="Straight Connector 68"/>
                <p:cNvSpPr/>
                <p:nvPr/>
              </p:nvSpPr>
              <p:spPr>
                <a:xfrm rot="6600000">
                  <a:off x="1888084" y="1038226"/>
                  <a:ext cx="733425" cy="9620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/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836356" y="1254125"/>
                  <a:ext cx="135157" cy="15557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sz="1100"/>
                </a:p>
              </p:txBody>
            </p:sp>
            <p:sp>
              <p:nvSpPr>
                <p:cNvPr id="71" name="Arc 70"/>
                <p:cNvSpPr/>
                <p:nvPr/>
              </p:nvSpPr>
              <p:spPr>
                <a:xfrm>
                  <a:off x="1681735" y="1206500"/>
                  <a:ext cx="505141" cy="561975"/>
                </a:xfrm>
                <a:prstGeom prst="arc">
                  <a:avLst>
                    <a:gd name="adj1" fmla="val 16200000"/>
                    <a:gd name="adj2" fmla="val 424530"/>
                  </a:avLst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sz="1100"/>
                </a:p>
              </p:txBody>
            </p:sp>
            <p:sp>
              <p:nvSpPr>
                <p:cNvPr id="86" name="TextBox 11"/>
                <p:cNvSpPr txBox="1"/>
                <p:nvPr/>
              </p:nvSpPr>
              <p:spPr>
                <a:xfrm>
                  <a:off x="2094956" y="976305"/>
                  <a:ext cx="332624" cy="406400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l-GR" sz="1100" b="0" i="1" dirty="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endParaRPr lang="en-GB" sz="1100" b="0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66" name="Straight Connector 65"/>
              <p:cNvSpPr/>
              <p:nvPr/>
            </p:nvSpPr>
            <p:spPr>
              <a:xfrm rot="5100000">
                <a:off x="1029913" y="446462"/>
                <a:ext cx="666230" cy="4400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533525" y="219075"/>
                <a:ext cx="93600" cy="933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100"/>
              </a:p>
            </p:txBody>
          </p:sp>
        </p:grpSp>
        <p:sp>
          <p:nvSpPr>
            <p:cNvPr id="61" name="TextBox 8"/>
            <p:cNvSpPr txBox="1"/>
            <p:nvPr/>
          </p:nvSpPr>
          <p:spPr>
            <a:xfrm>
              <a:off x="7896060" y="4462463"/>
              <a:ext cx="657390" cy="404812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0" dirty="0">
                  <a:latin typeface="Arial" pitchFamily="34" charset="0"/>
                  <a:cs typeface="Arial" pitchFamily="34" charset="0"/>
                </a:rPr>
                <a:t>After rotation</a:t>
              </a:r>
              <a:endParaRPr lang="en-GB" sz="900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Box 8"/>
            <p:cNvSpPr txBox="1"/>
            <p:nvPr/>
          </p:nvSpPr>
          <p:spPr>
            <a:xfrm>
              <a:off x="8343735" y="5005388"/>
              <a:ext cx="571665" cy="404812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0" dirty="0">
                  <a:latin typeface="Arial" pitchFamily="34" charset="0"/>
                  <a:cs typeface="Arial" pitchFamily="34" charset="0"/>
                </a:rPr>
                <a:t>Before rotation</a:t>
              </a:r>
              <a:endParaRPr lang="en-GB" sz="900" b="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857427" y="3451110"/>
            <a:ext cx="2589213" cy="2028825"/>
            <a:chOff x="6307137" y="2147887"/>
            <a:chExt cx="2589213" cy="2028825"/>
          </a:xfrm>
        </p:grpSpPr>
        <p:grpSp>
          <p:nvGrpSpPr>
            <p:cNvPr id="92" name="Group 91"/>
            <p:cNvGrpSpPr/>
            <p:nvPr/>
          </p:nvGrpSpPr>
          <p:grpSpPr>
            <a:xfrm>
              <a:off x="6307137" y="2147887"/>
              <a:ext cx="2295525" cy="2028825"/>
              <a:chOff x="0" y="0"/>
              <a:chExt cx="2295525" cy="2028825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0" y="0"/>
                <a:ext cx="2295525" cy="2028825"/>
                <a:chOff x="0" y="0"/>
                <a:chExt cx="3314700" cy="3381375"/>
              </a:xfrm>
            </p:grpSpPr>
            <p:graphicFrame>
              <p:nvGraphicFramePr>
                <p:cNvPr id="98" name="Chart 97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9509807"/>
                    </p:ext>
                  </p:extLst>
                </p:nvPr>
              </p:nvGraphicFramePr>
              <p:xfrm>
                <a:off x="0" y="0"/>
                <a:ext cx="3314700" cy="338137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  <p:sp>
              <p:nvSpPr>
                <p:cNvPr id="99" name="Straight Connector 98"/>
                <p:cNvSpPr/>
                <p:nvPr/>
              </p:nvSpPr>
              <p:spPr>
                <a:xfrm rot="6600000">
                  <a:off x="1888084" y="1038226"/>
                  <a:ext cx="733425" cy="9620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/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2836356" y="1254125"/>
                  <a:ext cx="135157" cy="1555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sz="1100"/>
                </a:p>
              </p:txBody>
            </p:sp>
            <p:sp>
              <p:nvSpPr>
                <p:cNvPr id="101" name="Arc 100"/>
                <p:cNvSpPr/>
                <p:nvPr/>
              </p:nvSpPr>
              <p:spPr>
                <a:xfrm>
                  <a:off x="1681735" y="1285877"/>
                  <a:ext cx="436370" cy="482600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sz="1100"/>
                </a:p>
              </p:txBody>
            </p:sp>
            <p:sp>
              <p:nvSpPr>
                <p:cNvPr id="102" name="TextBox 8"/>
                <p:cNvSpPr txBox="1"/>
                <p:nvPr/>
              </p:nvSpPr>
              <p:spPr>
                <a:xfrm>
                  <a:off x="2019301" y="1063627"/>
                  <a:ext cx="332624" cy="406400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l-GR" sz="1100" b="0" i="1" dirty="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endParaRPr lang="en-GB" sz="1100" b="0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96" name="Straight Connector 95"/>
              <p:cNvSpPr/>
              <p:nvPr/>
            </p:nvSpPr>
            <p:spPr>
              <a:xfrm rot="5100000">
                <a:off x="1029913" y="446462"/>
                <a:ext cx="666230" cy="4400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533525" y="219075"/>
                <a:ext cx="93600" cy="9334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100"/>
              </a:p>
            </p:txBody>
          </p:sp>
        </p:grpSp>
        <p:sp>
          <p:nvSpPr>
            <p:cNvPr id="93" name="TextBox 8"/>
            <p:cNvSpPr txBox="1"/>
            <p:nvPr/>
          </p:nvSpPr>
          <p:spPr>
            <a:xfrm>
              <a:off x="7877010" y="2205038"/>
              <a:ext cx="657390" cy="404812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0" dirty="0">
                  <a:latin typeface="Arial" pitchFamily="34" charset="0"/>
                  <a:cs typeface="Arial" pitchFamily="34" charset="0"/>
                </a:rPr>
                <a:t>Before rotation</a:t>
              </a:r>
              <a:endParaRPr lang="en-GB" sz="900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TextBox 8"/>
            <p:cNvSpPr txBox="1"/>
            <p:nvPr/>
          </p:nvSpPr>
          <p:spPr>
            <a:xfrm>
              <a:off x="8324685" y="2747963"/>
              <a:ext cx="571665" cy="404812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0" dirty="0">
                  <a:latin typeface="Arial" pitchFamily="34" charset="0"/>
                  <a:cs typeface="Arial" pitchFamily="34" charset="0"/>
                </a:rPr>
                <a:t>After rotation</a:t>
              </a:r>
              <a:endParaRPr lang="en-GB" sz="900" b="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90549" y="4296930"/>
            <a:ext cx="53721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Let a general point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𝑃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n-US" dirty="0">
                <a:latin typeface="Arial" pitchFamily="34" charset="0"/>
                <a:cs typeface="Arial" pitchFamily="34" charset="0"/>
              </a:rPr>
              <a:t>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𝑦</a:t>
            </a:r>
            <a:r>
              <a:rPr lang="en-US" dirty="0">
                <a:latin typeface="Arial" pitchFamily="34" charset="0"/>
                <a:cs typeface="Arial" pitchFamily="34" charset="0"/>
              </a:rPr>
              <a:t>) be mapped onto its image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𝑃′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𝑥′</a:t>
            </a:r>
            <a:r>
              <a:rPr lang="en-US" dirty="0">
                <a:latin typeface="Arial" pitchFamily="34" charset="0"/>
                <a:cs typeface="Arial" pitchFamily="34" charset="0"/>
              </a:rPr>
              <a:t>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𝑦′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under a rotation about the origin. The matrix containing the coordinates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𝑃′</a:t>
            </a:r>
            <a:r>
              <a:rPr lang="en-US" dirty="0">
                <a:latin typeface="Arial" pitchFamily="34" charset="0"/>
                <a:cs typeface="Arial" pitchFamily="34" charset="0"/>
              </a:rPr>
              <a:t> is obtained by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pre-multiplying the rotation matrix to the matrix containing the coordinates of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𝑷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 Rotation matrix</a:t>
            </a:r>
            <a:endParaRPr lang="en-SG" b="1" dirty="0"/>
          </a:p>
        </p:txBody>
      </p:sp>
      <p:sp>
        <p:nvSpPr>
          <p:cNvPr id="103" name="Rectangle 102"/>
          <p:cNvSpPr/>
          <p:nvPr/>
        </p:nvSpPr>
        <p:spPr>
          <a:xfrm>
            <a:off x="6079053" y="5479935"/>
            <a:ext cx="2398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Clockwise rotation about the origin</a:t>
            </a:r>
            <a:endParaRPr lang="en-SG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997890" y="2989445"/>
            <a:ext cx="239819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Anti-clockwise rotation about the origin</a:t>
            </a:r>
            <a:endParaRPr lang="en-SG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512284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32</a:t>
            </a:fld>
            <a:endParaRPr lang="en-US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542361"/>
              </p:ext>
            </p:extLst>
          </p:nvPr>
        </p:nvGraphicFramePr>
        <p:xfrm>
          <a:off x="3142946" y="1894222"/>
          <a:ext cx="20256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82" name="Equation" r:id="rId6" imgW="1041120" imgH="457200" progId="Equation.3">
                  <p:embed/>
                </p:oleObj>
              </mc:Choice>
              <mc:Fallback>
                <p:oleObj name="Equation" r:id="rId6" imgW="1041120" imgH="457200" progId="Equation.3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946" y="1894222"/>
                        <a:ext cx="20256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237744"/>
              </p:ext>
            </p:extLst>
          </p:nvPr>
        </p:nvGraphicFramePr>
        <p:xfrm>
          <a:off x="3140958" y="3129040"/>
          <a:ext cx="20256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83" name="Equation" r:id="rId8" imgW="1041120" imgH="457200" progId="Equation.3">
                  <p:embed/>
                </p:oleObj>
              </mc:Choice>
              <mc:Fallback>
                <p:oleObj name="Equation" r:id="rId8" imgW="1041120" imgH="457200" progId="Equation.3">
                  <p:embed/>
                  <p:pic>
                    <p:nvPicPr>
                      <p:cNvPr id="3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958" y="3129040"/>
                        <a:ext cx="20256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703776"/>
              </p:ext>
            </p:extLst>
          </p:nvPr>
        </p:nvGraphicFramePr>
        <p:xfrm>
          <a:off x="1582329" y="5941600"/>
          <a:ext cx="5715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84" name="Equation" r:id="rId10" imgW="304560" imgH="457200" progId="Equation.3">
                  <p:embed/>
                </p:oleObj>
              </mc:Choice>
              <mc:Fallback>
                <p:oleObj name="Equation" r:id="rId10" imgW="304560" imgH="457200" progId="Equation.3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329" y="5941600"/>
                        <a:ext cx="5715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897585"/>
              </p:ext>
            </p:extLst>
          </p:nvPr>
        </p:nvGraphicFramePr>
        <p:xfrm>
          <a:off x="4236833" y="5996205"/>
          <a:ext cx="6905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85" name="Equation" r:id="rId12" imgW="368280" imgH="457200" progId="Equation.3">
                  <p:embed/>
                </p:oleObj>
              </mc:Choice>
              <mc:Fallback>
                <p:oleObj name="Equation" r:id="rId12" imgW="368280" imgH="457200" progId="Equation.3">
                  <p:embed/>
                  <p:pic>
                    <p:nvPicPr>
                      <p:cNvPr id="34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6833" y="5996205"/>
                        <a:ext cx="69056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5607923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08314" y="311605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SG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Rotation - </a:t>
            </a:r>
            <a:r>
              <a:rPr lang="en-SG" sz="32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Rotation Matrix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8314" y="1145139"/>
            <a:ext cx="8819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[Example  10]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point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(3,2) undergoes a rotation of 30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∘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anti-clockwise about the origin. Determine the coordinates of its image,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314" y="2196751"/>
            <a:ext cx="8819571" cy="47089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First, determine the rotation matrix and write down the matrix containing the coordinates of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Rotation matrix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 containing coordinates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Next, perform matrix multiplication to determine the coordinates of image point:</a:t>
            </a: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181" y="6375329"/>
            <a:ext cx="4287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Coordinates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are (1.60, 3.23).  </a:t>
            </a:r>
            <a:endParaRPr lang="en-SG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526799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33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430483"/>
              </p:ext>
            </p:extLst>
          </p:nvPr>
        </p:nvGraphicFramePr>
        <p:xfrm>
          <a:off x="2077012" y="3224042"/>
          <a:ext cx="27162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5" name="Equation" r:id="rId3" imgW="1396800" imgH="457200" progId="Equation.3">
                  <p:embed/>
                </p:oleObj>
              </mc:Choice>
              <mc:Fallback>
                <p:oleObj name="Equation" r:id="rId3" imgW="1396800" imgH="457200" progId="Equation.3">
                  <p:embed/>
                  <p:pic>
                    <p:nvPicPr>
                      <p:cNvPr id="3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012" y="3224042"/>
                        <a:ext cx="2716212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796820"/>
              </p:ext>
            </p:extLst>
          </p:nvPr>
        </p:nvGraphicFramePr>
        <p:xfrm>
          <a:off x="222250" y="5521325"/>
          <a:ext cx="76057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6" name="Equation" r:id="rId5" imgW="3911400" imgH="457200" progId="Equation.3">
                  <p:embed/>
                </p:oleObj>
              </mc:Choice>
              <mc:Fallback>
                <p:oleObj name="Equation" r:id="rId5" imgW="3911400" imgH="457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5521325"/>
                        <a:ext cx="7605713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305685"/>
              </p:ext>
            </p:extLst>
          </p:nvPr>
        </p:nvGraphicFramePr>
        <p:xfrm>
          <a:off x="4323587" y="4116217"/>
          <a:ext cx="469637" cy="805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7" name="Equation" r:id="rId7" imgW="266400" imgH="457200" progId="Equation.3">
                  <p:embed/>
                </p:oleObj>
              </mc:Choice>
              <mc:Fallback>
                <p:oleObj name="Equation" r:id="rId7" imgW="266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23587" y="4116217"/>
                        <a:ext cx="469637" cy="805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385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95084" y="290283"/>
            <a:ext cx="6280915" cy="533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/>
              <a:t>Rotation - Rotation Matrix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5084" y="983992"/>
            <a:ext cx="8606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[Example  11]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The flag in the figure undergoes a clockwise rotation of 90</a:t>
            </a:r>
            <a:r>
              <a:rPr lang="en-US" sz="2000" baseline="30000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about the origin. Find the coordinates of all points on the flag after the rotation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933968" y="2134707"/>
            <a:ext cx="4022216" cy="4421021"/>
            <a:chOff x="380886" y="1285954"/>
            <a:chExt cx="3906818" cy="4511680"/>
          </a:xfrm>
        </p:grpSpPr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564917" y="5452138"/>
              <a:ext cx="3404568" cy="3454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 dirty="0">
                  <a:latin typeface="Arial" pitchFamily="34" charset="0"/>
                  <a:cs typeface="Arial" pitchFamily="34" charset="0"/>
                </a:rPr>
                <a:t>Before rotation</a:t>
              </a:r>
            </a:p>
          </p:txBody>
        </p:sp>
        <p:pic>
          <p:nvPicPr>
            <p:cNvPr id="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0886" y="1285954"/>
              <a:ext cx="3906818" cy="4121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TextBox 32"/>
          <p:cNvSpPr txBox="1"/>
          <p:nvPr/>
        </p:nvSpPr>
        <p:spPr>
          <a:xfrm>
            <a:off x="595084" y="2163284"/>
            <a:ext cx="4338884" cy="47089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First, determine the rotation matrix and write down the matrix containing the coordinates of all the points:</a:t>
            </a: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Rotation matrix </a:t>
            </a: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 containing coordinates of initial points </a:t>
            </a: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34</a:t>
            </a:fld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804535"/>
              </p:ext>
            </p:extLst>
          </p:nvPr>
        </p:nvGraphicFramePr>
        <p:xfrm>
          <a:off x="595084" y="4023660"/>
          <a:ext cx="40259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8" name="Equation" r:id="rId4" imgW="2070000" imgH="457200" progId="Equation.3">
                  <p:embed/>
                </p:oleObj>
              </mc:Choice>
              <mc:Fallback>
                <p:oleObj name="Equation" r:id="rId4" imgW="2070000" imgH="457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084" y="4023660"/>
                        <a:ext cx="40259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947402"/>
              </p:ext>
            </p:extLst>
          </p:nvPr>
        </p:nvGraphicFramePr>
        <p:xfrm>
          <a:off x="664264" y="5847937"/>
          <a:ext cx="210026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9" name="Equation" r:id="rId6" imgW="1079280" imgH="457200" progId="Equation.3">
                  <p:embed/>
                </p:oleObj>
              </mc:Choice>
              <mc:Fallback>
                <p:oleObj name="Equation" r:id="rId6" imgW="1079280" imgH="4572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64" y="5847937"/>
                        <a:ext cx="2100262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768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5828" y="306327"/>
            <a:ext cx="8392593" cy="533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/>
              <a:t>Rotation - Rotation Matrix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3862" y="941327"/>
            <a:ext cx="8940138" cy="5940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Next, apply matrix multiplication to determine the matrix containing the coordinates of all the image points:</a:t>
            </a: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i="1" dirty="0">
              <a:solidFill>
                <a:schemeClr val="tx1"/>
              </a:solidFill>
              <a:latin typeface="Cambria Math"/>
              <a:cs typeface="Arial" panose="020B0604020202020204" pitchFamily="34" charset="0"/>
            </a:endParaRPr>
          </a:p>
          <a:p>
            <a:endParaRPr lang="en-US" sz="2000" b="0" i="0" dirty="0">
              <a:solidFill>
                <a:schemeClr val="tx1"/>
              </a:solidFill>
              <a:latin typeface="Cambria Math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98241" y="3854938"/>
            <a:ext cx="3084984" cy="2974712"/>
            <a:chOff x="4676236" y="1446142"/>
            <a:chExt cx="3906818" cy="4459615"/>
          </a:xfrm>
        </p:grpSpPr>
        <p:pic>
          <p:nvPicPr>
            <p:cNvPr id="32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6236" y="1446142"/>
              <a:ext cx="3906818" cy="4121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4927360" y="5398205"/>
              <a:ext cx="3404568" cy="5075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 dirty="0">
                  <a:latin typeface="Arial" pitchFamily="34" charset="0"/>
                  <a:cs typeface="Arial" pitchFamily="34" charset="0"/>
                </a:rPr>
                <a:t>After rotation </a:t>
              </a:r>
            </a:p>
          </p:txBody>
        </p:sp>
        <p:sp>
          <p:nvSpPr>
            <p:cNvPr id="34" name="Rectangle 47"/>
            <p:cNvSpPr>
              <a:spLocks noChangeArrowheads="1"/>
            </p:cNvSpPr>
            <p:nvPr/>
          </p:nvSpPr>
          <p:spPr bwMode="auto">
            <a:xfrm>
              <a:off x="6809842" y="3342139"/>
              <a:ext cx="46689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SG" sz="1200" b="0">
                  <a:solidFill>
                    <a:srgbClr val="000000"/>
                  </a:solidFill>
                </a:rPr>
                <a:t>(</a:t>
              </a:r>
              <a:r>
                <a:rPr lang="en-SG" altLang="zh-SG" sz="1200" b="0">
                  <a:solidFill>
                    <a:srgbClr val="000000"/>
                  </a:solidFill>
                  <a:ea typeface="宋体" pitchFamily="2" charset="-122"/>
                </a:rPr>
                <a:t>8</a:t>
              </a:r>
              <a:r>
                <a:rPr lang="en-SG" sz="1200" b="0">
                  <a:solidFill>
                    <a:srgbClr val="000000"/>
                  </a:solidFill>
                </a:rPr>
                <a:t> , </a:t>
              </a:r>
              <a:r>
                <a:rPr lang="en-SG" altLang="zh-SG" sz="1200" b="0">
                  <a:solidFill>
                    <a:srgbClr val="000000"/>
                  </a:solidFill>
                  <a:ea typeface="宋体" pitchFamily="2" charset="-122"/>
                </a:rPr>
                <a:t>0</a:t>
              </a:r>
              <a:r>
                <a:rPr lang="en-SG" sz="1200" b="0">
                  <a:solidFill>
                    <a:srgbClr val="000000"/>
                  </a:solidFill>
                </a:rPr>
                <a:t>)</a:t>
              </a:r>
              <a:endParaRPr lang="en-SG" sz="1200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7319760" y="3340101"/>
              <a:ext cx="56694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SG" sz="1200" b="0">
                  <a:solidFill>
                    <a:srgbClr val="000000"/>
                  </a:solidFill>
                </a:rPr>
                <a:t>(</a:t>
              </a:r>
              <a:r>
                <a:rPr lang="en-SG" altLang="zh-SG" sz="1200" b="0">
                  <a:solidFill>
                    <a:srgbClr val="000000"/>
                  </a:solidFill>
                  <a:ea typeface="宋体" pitchFamily="2" charset="-122"/>
                </a:rPr>
                <a:t>11</a:t>
              </a:r>
              <a:r>
                <a:rPr lang="en-SG" sz="1200" b="0">
                  <a:solidFill>
                    <a:srgbClr val="000000"/>
                  </a:solidFill>
                </a:rPr>
                <a:t> , </a:t>
              </a:r>
              <a:r>
                <a:rPr lang="en-SG" altLang="zh-SG" sz="1200" b="0">
                  <a:solidFill>
                    <a:srgbClr val="000000"/>
                  </a:solidFill>
                  <a:ea typeface="宋体" pitchFamily="2" charset="-122"/>
                </a:rPr>
                <a:t>0</a:t>
              </a:r>
              <a:r>
                <a:rPr lang="en-SG" sz="1200" b="0">
                  <a:solidFill>
                    <a:srgbClr val="000000"/>
                  </a:solidFill>
                </a:rPr>
                <a:t>)</a:t>
              </a:r>
              <a:endParaRPr lang="en-SG" sz="1200"/>
            </a:p>
          </p:txBody>
        </p:sp>
        <p:sp>
          <p:nvSpPr>
            <p:cNvPr id="36" name="Rectangle 49"/>
            <p:cNvSpPr>
              <a:spLocks noChangeArrowheads="1"/>
            </p:cNvSpPr>
            <p:nvPr/>
          </p:nvSpPr>
          <p:spPr bwMode="auto">
            <a:xfrm>
              <a:off x="6798339" y="3988265"/>
              <a:ext cx="52525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SG" sz="1200" b="0">
                  <a:solidFill>
                    <a:srgbClr val="000000"/>
                  </a:solidFill>
                </a:rPr>
                <a:t>(</a:t>
              </a:r>
              <a:r>
                <a:rPr lang="en-SG" altLang="zh-SG" sz="1200" b="0">
                  <a:solidFill>
                    <a:srgbClr val="000000"/>
                  </a:solidFill>
                  <a:ea typeface="宋体" pitchFamily="2" charset="-122"/>
                </a:rPr>
                <a:t>8</a:t>
              </a:r>
              <a:r>
                <a:rPr lang="en-SG" sz="1200" b="0">
                  <a:solidFill>
                    <a:srgbClr val="000000"/>
                  </a:solidFill>
                </a:rPr>
                <a:t> , </a:t>
              </a:r>
              <a:r>
                <a:rPr lang="en-SG" altLang="zh-SG" sz="1200" b="0">
                  <a:solidFill>
                    <a:srgbClr val="000000"/>
                  </a:solidFill>
                  <a:ea typeface="宋体" pitchFamily="2" charset="-122"/>
                </a:rPr>
                <a:t>-5</a:t>
              </a:r>
              <a:r>
                <a:rPr lang="en-SG" sz="1200" b="0">
                  <a:solidFill>
                    <a:srgbClr val="000000"/>
                  </a:solidFill>
                </a:rPr>
                <a:t>)</a:t>
              </a:r>
              <a:endParaRPr lang="en-SG" sz="1200"/>
            </a:p>
          </p:txBody>
        </p:sp>
        <p:sp>
          <p:nvSpPr>
            <p:cNvPr id="37" name="Rectangle 50"/>
            <p:cNvSpPr>
              <a:spLocks noChangeArrowheads="1"/>
            </p:cNvSpPr>
            <p:nvPr/>
          </p:nvSpPr>
          <p:spPr bwMode="auto">
            <a:xfrm>
              <a:off x="6211742" y="3352330"/>
              <a:ext cx="46689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SG" sz="1200" b="0">
                  <a:solidFill>
                    <a:srgbClr val="000000"/>
                  </a:solidFill>
                </a:rPr>
                <a:t>(0 , </a:t>
              </a:r>
              <a:r>
                <a:rPr lang="en-SG" altLang="zh-SG" sz="1200" b="0">
                  <a:solidFill>
                    <a:srgbClr val="000000"/>
                  </a:solidFill>
                  <a:ea typeface="宋体" pitchFamily="2" charset="-122"/>
                </a:rPr>
                <a:t>0</a:t>
              </a:r>
              <a:r>
                <a:rPr lang="en-SG" sz="1200" b="0">
                  <a:solidFill>
                    <a:srgbClr val="000000"/>
                  </a:solidFill>
                </a:rPr>
                <a:t>)</a:t>
              </a:r>
              <a:endParaRPr lang="en-SG" sz="12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03861" y="4553569"/>
            <a:ext cx="4850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itchFamily="34" charset="0"/>
                <a:cs typeface="Arial" pitchFamily="34" charset="0"/>
              </a:rPr>
              <a:t>Coordinates of the points after rotation are (0,0), (8,0), (11,0) and (8, -5).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3861" y="5753898"/>
            <a:ext cx="5694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itchFamily="34" charset="0"/>
                <a:cs typeface="Arial" pitchFamily="34" charset="0"/>
              </a:rPr>
              <a:t>Note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After the matrix multiplication has been carried out, we see that the new coordinates indeed correspond to a clockwise rotation of 90</a:t>
            </a:r>
            <a:r>
              <a:rPr lang="en-US" sz="1600" baseline="30000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about the origin. </a:t>
            </a:r>
            <a:endParaRPr lang="en-GB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399" y="6497770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35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453266"/>
              </p:ext>
            </p:extLst>
          </p:nvPr>
        </p:nvGraphicFramePr>
        <p:xfrm>
          <a:off x="545828" y="1964499"/>
          <a:ext cx="28654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03" name="Equation" r:id="rId4" imgW="1473120" imgH="457200" progId="Equation.3">
                  <p:embed/>
                </p:oleObj>
              </mc:Choice>
              <mc:Fallback>
                <p:oleObj name="Equation" r:id="rId4" imgW="1473120" imgH="4572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828" y="1964499"/>
                        <a:ext cx="286543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639131"/>
              </p:ext>
            </p:extLst>
          </p:nvPr>
        </p:nvGraphicFramePr>
        <p:xfrm>
          <a:off x="398463" y="2830513"/>
          <a:ext cx="82740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04" name="Equation" r:id="rId6" imgW="4254480" imgH="457200" progId="Equation.3">
                  <p:embed/>
                </p:oleObj>
              </mc:Choice>
              <mc:Fallback>
                <p:oleObj name="Equation" r:id="rId6" imgW="4254480" imgH="45720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2830513"/>
                        <a:ext cx="82740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286131"/>
              </p:ext>
            </p:extLst>
          </p:nvPr>
        </p:nvGraphicFramePr>
        <p:xfrm>
          <a:off x="398463" y="3705640"/>
          <a:ext cx="23225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05" name="Equation" r:id="rId8" imgW="1193760" imgH="457200" progId="Equation.3">
                  <p:embed/>
                </p:oleObj>
              </mc:Choice>
              <mc:Fallback>
                <p:oleObj name="Equation" r:id="rId8" imgW="1193760" imgH="45720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3705640"/>
                        <a:ext cx="2322512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201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8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0571" y="0"/>
            <a:ext cx="7464873" cy="98431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/>
              <a:t>Test Yourself: </a:t>
            </a:r>
          </a:p>
          <a:p>
            <a:r>
              <a:rPr lang="en-GB" dirty="0"/>
              <a:t>Rotation - Rotation Matrix </a:t>
            </a:r>
          </a:p>
        </p:txBody>
      </p:sp>
      <p:pic>
        <p:nvPicPr>
          <p:cNvPr id="4" name="Picture 1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0"/>
            <a:ext cx="831844" cy="83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3962" y="1114947"/>
            <a:ext cx="45570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Refer to the figure on the right. 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It has several reference points, one of which is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(5,8).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figure undergoes an anti-clockwise rotation of 15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𝑜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about the origin.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Determine the coordinates of the image point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𝐴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4443" y="1114947"/>
            <a:ext cx="4202948" cy="4258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512284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15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80571" y="0"/>
            <a:ext cx="7464873" cy="98431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/>
              <a:t>Test Yourself: </a:t>
            </a:r>
          </a:p>
          <a:p>
            <a:r>
              <a:rPr lang="en-GB" dirty="0"/>
              <a:t>Rotation - Rotation Matrix </a:t>
            </a:r>
          </a:p>
        </p:txBody>
      </p:sp>
      <p:pic>
        <p:nvPicPr>
          <p:cNvPr id="9" name="Picture 1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14" y="0"/>
            <a:ext cx="817330" cy="81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7010400" y="6526799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90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431800" y="913344"/>
            <a:ext cx="8368584" cy="5944655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0" kern="0" dirty="0">
                <a:latin typeface="Arial" pitchFamily="34" charset="0"/>
                <a:cs typeface="Arial" pitchFamily="34" charset="0"/>
              </a:rPr>
              <a:t>A combined transformation compris</a:t>
            </a:r>
            <a:r>
              <a:rPr lang="en-US" sz="2200" kern="0" dirty="0">
                <a:latin typeface="Arial" pitchFamily="34" charset="0"/>
                <a:cs typeface="Arial" pitchFamily="34" charset="0"/>
              </a:rPr>
              <a:t>es </a:t>
            </a:r>
            <a:r>
              <a:rPr lang="en-US" sz="2200" b="1" u="sng" kern="0" dirty="0">
                <a:latin typeface="Arial" pitchFamily="34" charset="0"/>
                <a:cs typeface="Arial" pitchFamily="34" charset="0"/>
              </a:rPr>
              <a:t>2 or more</a:t>
            </a:r>
            <a:r>
              <a:rPr lang="en-US" sz="2200" b="0" kern="0" dirty="0">
                <a:latin typeface="Arial" pitchFamily="34" charset="0"/>
                <a:cs typeface="Arial" pitchFamily="34" charset="0"/>
              </a:rPr>
              <a:t> single transformations conducted </a:t>
            </a:r>
            <a:r>
              <a:rPr lang="en-US" sz="2200" b="1" u="sng" kern="0" dirty="0">
                <a:latin typeface="Arial" pitchFamily="34" charset="0"/>
                <a:cs typeface="Arial" pitchFamily="34" charset="0"/>
              </a:rPr>
              <a:t>in sequence</a:t>
            </a:r>
            <a:r>
              <a:rPr lang="en-US" sz="2200" b="0" kern="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defRPr/>
            </a:pPr>
            <a:endParaRPr lang="en-US" sz="2200" b="0" kern="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latin typeface="Arial" pitchFamily="34" charset="0"/>
                <a:cs typeface="Arial" pitchFamily="34" charset="0"/>
              </a:rPr>
              <a:t>E.g. Consider the following sequence of transformations:</a:t>
            </a:r>
          </a:p>
          <a:p>
            <a:pPr lvl="2" indent="-457200">
              <a:lnSpc>
                <a:spcPct val="80000"/>
              </a:lnSpc>
              <a:spcBef>
                <a:spcPct val="20000"/>
              </a:spcBef>
              <a:buAutoNum type="arabicPeriod"/>
              <a:defRPr/>
            </a:pPr>
            <a:r>
              <a:rPr lang="en-US" sz="2200" kern="0" dirty="0">
                <a:latin typeface="Arial" pitchFamily="34" charset="0"/>
                <a:cs typeface="Arial" pitchFamily="34" charset="0"/>
              </a:rPr>
              <a:t>Rotation through an angle of 𝜃</a:t>
            </a:r>
            <a:r>
              <a:rPr lang="en-US" sz="2200" kern="0" baseline="30000" dirty="0">
                <a:latin typeface="Arial" pitchFamily="34" charset="0"/>
                <a:cs typeface="Arial" pitchFamily="34" charset="0"/>
              </a:rPr>
              <a:t>𝜊</a:t>
            </a:r>
            <a:r>
              <a:rPr lang="en-US" sz="2200" b="0" kern="0" dirty="0">
                <a:latin typeface="Arial" pitchFamily="34" charset="0"/>
                <a:cs typeface="Arial" pitchFamily="34" charset="0"/>
              </a:rPr>
              <a:t>, clockwise about the origin, followed by</a:t>
            </a:r>
          </a:p>
          <a:p>
            <a:pPr lvl="2" indent="-457200">
              <a:lnSpc>
                <a:spcPct val="80000"/>
              </a:lnSpc>
              <a:spcBef>
                <a:spcPct val="20000"/>
              </a:spcBef>
              <a:buAutoNum type="arabicPeriod"/>
              <a:defRPr/>
            </a:pPr>
            <a:r>
              <a:rPr lang="en-US" sz="2200" kern="0" dirty="0">
                <a:latin typeface="Arial" pitchFamily="34" charset="0"/>
                <a:cs typeface="Arial" pitchFamily="34" charset="0"/>
              </a:rPr>
              <a:t>Translation of </a:t>
            </a:r>
            <a:r>
              <a:rPr lang="en-US" sz="2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𝑚</a:t>
            </a:r>
            <a:r>
              <a:rPr lang="en-US" sz="2200" kern="0" dirty="0">
                <a:latin typeface="Arial" pitchFamily="34" charset="0"/>
                <a:cs typeface="Arial" pitchFamily="34" charset="0"/>
              </a:rPr>
              <a:t> units along the positive </a:t>
            </a:r>
            <a:r>
              <a:rPr lang="en-US" sz="2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kern="0" dirty="0">
                <a:latin typeface="Arial" pitchFamily="34" charset="0"/>
                <a:cs typeface="Arial" pitchFamily="34" charset="0"/>
              </a:rPr>
              <a:t> axis direction and </a:t>
            </a:r>
            <a:r>
              <a:rPr lang="en-US" sz="2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𝑛</a:t>
            </a:r>
            <a:r>
              <a:rPr lang="en-US" sz="2200" kern="0" dirty="0">
                <a:latin typeface="Arial" pitchFamily="34" charset="0"/>
                <a:cs typeface="Arial" pitchFamily="34" charset="0"/>
              </a:rPr>
              <a:t> units along the positive </a:t>
            </a:r>
            <a:r>
              <a:rPr lang="en-US" sz="2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kern="0" dirty="0">
                <a:latin typeface="Arial" pitchFamily="34" charset="0"/>
                <a:cs typeface="Arial" pitchFamily="34" charset="0"/>
              </a:rPr>
              <a:t> axis direction.</a:t>
            </a:r>
          </a:p>
          <a:p>
            <a:pPr marL="342900" lvl="2" indent="-3429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kern="0" dirty="0">
              <a:latin typeface="Arial" pitchFamily="34" charset="0"/>
              <a:cs typeface="Arial" pitchFamily="34" charset="0"/>
            </a:endParaRPr>
          </a:p>
          <a:p>
            <a:pPr marL="342900" lvl="2" indent="-3429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latin typeface="Arial" pitchFamily="34" charset="0"/>
                <a:cs typeface="Arial" pitchFamily="34" charset="0"/>
              </a:rPr>
              <a:t>Let </a:t>
            </a:r>
            <a:r>
              <a:rPr lang="en-US" sz="2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𝑃</a:t>
            </a:r>
            <a:r>
              <a:rPr lang="en-US" sz="2200" kern="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n-US" sz="2200" kern="0" dirty="0">
                <a:latin typeface="Arial" pitchFamily="34" charset="0"/>
                <a:cs typeface="Arial" pitchFamily="34" charset="0"/>
              </a:rPr>
              <a:t>,</a:t>
            </a:r>
            <a:r>
              <a:rPr lang="en-US" sz="2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𝑦</a:t>
            </a:r>
            <a:r>
              <a:rPr lang="en-US" sz="2200" kern="0" dirty="0">
                <a:latin typeface="Arial" pitchFamily="34" charset="0"/>
                <a:cs typeface="Arial" pitchFamily="34" charset="0"/>
              </a:rPr>
              <a:t>) be the initial point, </a:t>
            </a:r>
            <a:r>
              <a:rPr lang="en-US" sz="2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𝑃′(𝑥′</a:t>
            </a:r>
            <a:r>
              <a:rPr lang="en-US" sz="2200" kern="0" dirty="0">
                <a:latin typeface="Arial" pitchFamily="34" charset="0"/>
                <a:cs typeface="Arial" pitchFamily="34" charset="0"/>
              </a:rPr>
              <a:t>,</a:t>
            </a:r>
            <a:r>
              <a:rPr lang="en-US" sz="2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𝑦′) </a:t>
            </a:r>
            <a:r>
              <a:rPr lang="en-US" sz="2200" kern="0" dirty="0">
                <a:latin typeface="Arial" pitchFamily="34" charset="0"/>
                <a:cs typeface="Arial" pitchFamily="34" charset="0"/>
              </a:rPr>
              <a:t>its image under Transformation 1 (rotation), and </a:t>
            </a:r>
            <a:r>
              <a:rPr lang="en-US" sz="2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𝑃′′</a:t>
            </a:r>
            <a:r>
              <a:rPr lang="en-US" sz="2200" kern="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𝑥′′</a:t>
            </a:r>
            <a:r>
              <a:rPr lang="en-US" sz="2200" kern="0" dirty="0">
                <a:latin typeface="Arial" pitchFamily="34" charset="0"/>
                <a:cs typeface="Arial" pitchFamily="34" charset="0"/>
              </a:rPr>
              <a:t>,</a:t>
            </a:r>
            <a:r>
              <a:rPr lang="en-US" sz="2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𝑦′′</a:t>
            </a:r>
            <a:r>
              <a:rPr lang="en-US" sz="2200" kern="0" dirty="0">
                <a:latin typeface="Arial" pitchFamily="34" charset="0"/>
                <a:cs typeface="Arial" pitchFamily="34" charset="0"/>
              </a:rPr>
              <a:t> ) the image of </a:t>
            </a:r>
            <a:r>
              <a:rPr lang="en-US" sz="2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𝑃′</a:t>
            </a:r>
            <a:r>
              <a:rPr lang="en-US" sz="2200" kern="0" dirty="0">
                <a:latin typeface="Arial" pitchFamily="34" charset="0"/>
                <a:cs typeface="Arial" pitchFamily="34" charset="0"/>
              </a:rPr>
              <a:t> under Transformation 2 (translation). </a:t>
            </a:r>
          </a:p>
          <a:p>
            <a:pPr marL="0"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200" kern="0" dirty="0">
                <a:latin typeface="Arial" pitchFamily="34" charset="0"/>
                <a:cs typeface="Arial" pitchFamily="34" charset="0"/>
              </a:rPr>
              <a:t>    The matrix containing the coordinates of </a:t>
            </a:r>
            <a:r>
              <a:rPr lang="en-US" sz="2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P”</a:t>
            </a:r>
            <a:r>
              <a:rPr lang="en-US" sz="2200" kern="0" dirty="0">
                <a:latin typeface="Arial" pitchFamily="34" charset="0"/>
                <a:cs typeface="Arial" pitchFamily="34" charset="0"/>
              </a:rPr>
              <a:t> can be found as    	follows:</a:t>
            </a:r>
          </a:p>
          <a:p>
            <a:pPr marL="0"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b="0" kern="0" dirty="0">
                <a:cs typeface="Arial" pitchFamily="34" charset="0"/>
              </a:rPr>
              <a:t>   		</a:t>
            </a:r>
            <a:endParaRPr lang="en-US" sz="2200" kern="0" dirty="0">
              <a:latin typeface="Arial" pitchFamily="34" charset="0"/>
              <a:cs typeface="Arial" pitchFamily="34" charset="0"/>
            </a:endParaRPr>
          </a:p>
          <a:p>
            <a:pPr marL="0" lvl="2">
              <a:lnSpc>
                <a:spcPct val="80000"/>
              </a:lnSpc>
              <a:spcBef>
                <a:spcPct val="20000"/>
              </a:spcBef>
              <a:defRPr/>
            </a:pPr>
            <a:endParaRPr lang="en-US" sz="2200" kern="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63284" y="4829175"/>
            <a:ext cx="3466514" cy="2028825"/>
            <a:chOff x="5518158" y="4592013"/>
            <a:chExt cx="3466514" cy="2028825"/>
          </a:xfrm>
        </p:grpSpPr>
        <p:graphicFrame>
          <p:nvGraphicFramePr>
            <p:cNvPr id="39" name="Chart 3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23228946"/>
                </p:ext>
              </p:extLst>
            </p:nvPr>
          </p:nvGraphicFramePr>
          <p:xfrm>
            <a:off x="5518158" y="4592013"/>
            <a:ext cx="2295525" cy="20288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7" name="Straight Connector 36"/>
            <p:cNvSpPr/>
            <p:nvPr/>
          </p:nvSpPr>
          <p:spPr>
            <a:xfrm rot="5100000">
              <a:off x="6548071" y="5038475"/>
              <a:ext cx="666230" cy="44005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051683" y="4811088"/>
              <a:ext cx="93600" cy="9334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sz="110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6682808" y="5230189"/>
              <a:ext cx="1241993" cy="493394"/>
              <a:chOff x="6682808" y="4779805"/>
              <a:chExt cx="1241993" cy="493394"/>
            </a:xfrm>
          </p:grpSpPr>
          <p:sp>
            <p:nvSpPr>
              <p:cNvPr id="42" name="Arc 41"/>
              <p:cNvSpPr/>
              <p:nvPr/>
            </p:nvSpPr>
            <p:spPr>
              <a:xfrm>
                <a:off x="6682808" y="4913155"/>
                <a:ext cx="302199" cy="289560"/>
              </a:xfrm>
              <a:prstGeom prst="arc">
                <a:avLst>
                  <a:gd name="adj1" fmla="val 16200000"/>
                  <a:gd name="adj2" fmla="val 27032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100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6746555" y="4779805"/>
                <a:ext cx="1178246" cy="493394"/>
                <a:chOff x="6746555" y="4779805"/>
                <a:chExt cx="1178246" cy="493394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7482416" y="4894104"/>
                  <a:ext cx="93600" cy="933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sz="1100"/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6746555" y="4779805"/>
                  <a:ext cx="1178246" cy="493394"/>
                  <a:chOff x="6746555" y="4779805"/>
                  <a:chExt cx="1178246" cy="493394"/>
                </a:xfrm>
              </p:grpSpPr>
              <p:sp>
                <p:nvSpPr>
                  <p:cNvPr id="40" name="Straight Connector 39"/>
                  <p:cNvSpPr/>
                  <p:nvPr/>
                </p:nvSpPr>
                <p:spPr>
                  <a:xfrm rot="6600000">
                    <a:off x="6859642" y="4720057"/>
                    <a:ext cx="440055" cy="6662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wrap="square"/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3" name="TextBox 8"/>
                  <p:cNvSpPr txBox="1"/>
                  <p:nvPr/>
                </p:nvSpPr>
                <p:spPr>
                  <a:xfrm>
                    <a:off x="6916582" y="4779805"/>
                    <a:ext cx="230352" cy="243840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l-GR" sz="1100" b="0" i="1" dirty="0">
                        <a:latin typeface="Times New Roman" pitchFamily="18" charset="0"/>
                        <a:cs typeface="Times New Roman" pitchFamily="18" charset="0"/>
                      </a:rPr>
                      <a:t>θ</a:t>
                    </a:r>
                    <a:endParaRPr lang="en-GB" sz="1100" b="0" i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4" name="TextBox 8"/>
                  <p:cNvSpPr txBox="1"/>
                  <p:nvPr/>
                </p:nvSpPr>
                <p:spPr>
                  <a:xfrm>
                    <a:off x="7200185" y="4905013"/>
                    <a:ext cx="724616" cy="320594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GB" b="0" dirty="0">
                        <a:latin typeface="Times New Roman" pitchFamily="18" charset="0"/>
                        <a:cs typeface="Times New Roman" pitchFamily="18" charset="0"/>
                      </a:rPr>
                      <a:t>(</a:t>
                    </a:r>
                    <a:r>
                      <a:rPr lang="en-GB" i="1" dirty="0">
                        <a:latin typeface="Times New Roman" pitchFamily="18" charset="0"/>
                        <a:cs typeface="Times New Roman" pitchFamily="18" charset="0"/>
                      </a:rPr>
                      <a:t>x’</a:t>
                    </a:r>
                    <a:r>
                      <a:rPr lang="en-GB" b="0" dirty="0">
                        <a:latin typeface="Times New Roman" pitchFamily="18" charset="0"/>
                        <a:cs typeface="Times New Roman" pitchFamily="18" charset="0"/>
                      </a:rPr>
                      <a:t>,</a:t>
                    </a:r>
                    <a:r>
                      <a:rPr lang="en-GB" b="0" i="1" dirty="0">
                        <a:latin typeface="Times New Roman" pitchFamily="18" charset="0"/>
                        <a:cs typeface="Times New Roman" pitchFamily="18" charset="0"/>
                      </a:rPr>
                      <a:t> </a:t>
                    </a:r>
                    <a:r>
                      <a:rPr lang="en-GB" i="1" dirty="0">
                        <a:latin typeface="Times New Roman" pitchFamily="18" charset="0"/>
                        <a:cs typeface="Times New Roman" pitchFamily="18" charset="0"/>
                      </a:rPr>
                      <a:t>y’</a:t>
                    </a:r>
                    <a:r>
                      <a:rPr lang="en-GB" b="0" dirty="0">
                        <a:latin typeface="Times New Roman" pitchFamily="18" charset="0"/>
                        <a:cs typeface="Times New Roman" pitchFamily="18" charset="0"/>
                      </a:rPr>
                      <a:t>)</a:t>
                    </a:r>
                    <a:endParaRPr lang="en-GB" sz="1100" b="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</p:grpSp>
        <p:grpSp>
          <p:nvGrpSpPr>
            <p:cNvPr id="63" name="Group 62"/>
            <p:cNvGrpSpPr/>
            <p:nvPr/>
          </p:nvGrpSpPr>
          <p:grpSpPr>
            <a:xfrm>
              <a:off x="7585364" y="4835851"/>
              <a:ext cx="1399308" cy="880230"/>
              <a:chOff x="7585364" y="4385467"/>
              <a:chExt cx="1399308" cy="880230"/>
            </a:xfrm>
          </p:grpSpPr>
          <p:grpSp>
            <p:nvGrpSpPr>
              <p:cNvPr id="52" name="Group 46"/>
              <p:cNvGrpSpPr/>
              <p:nvPr/>
            </p:nvGrpSpPr>
            <p:grpSpPr>
              <a:xfrm>
                <a:off x="8151570" y="4385467"/>
                <a:ext cx="833102" cy="557439"/>
                <a:chOff x="7479624" y="4738758"/>
                <a:chExt cx="833102" cy="557439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7482416" y="4894104"/>
                  <a:ext cx="93600" cy="933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sz="1100"/>
                </a:p>
              </p:txBody>
            </p:sp>
            <p:grpSp>
              <p:nvGrpSpPr>
                <p:cNvPr id="54" name="Group 45"/>
                <p:cNvGrpSpPr/>
                <p:nvPr/>
              </p:nvGrpSpPr>
              <p:grpSpPr>
                <a:xfrm>
                  <a:off x="7479624" y="4738758"/>
                  <a:ext cx="833102" cy="557439"/>
                  <a:chOff x="7479624" y="4738758"/>
                  <a:chExt cx="833102" cy="557439"/>
                </a:xfrm>
              </p:grpSpPr>
              <p:sp>
                <p:nvSpPr>
                  <p:cNvPr id="55" name="Straight Connector 54"/>
                  <p:cNvSpPr/>
                  <p:nvPr/>
                </p:nvSpPr>
                <p:spPr>
                  <a:xfrm rot="6600000" flipV="1">
                    <a:off x="7394950" y="5103605"/>
                    <a:ext cx="277266" cy="10791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wrap="square"/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7" name="TextBox 8"/>
                  <p:cNvSpPr txBox="1"/>
                  <p:nvPr/>
                </p:nvSpPr>
                <p:spPr>
                  <a:xfrm>
                    <a:off x="7525766" y="4738758"/>
                    <a:ext cx="786960" cy="320594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GB" b="0" dirty="0">
                        <a:latin typeface="Times New Roman" pitchFamily="18" charset="0"/>
                        <a:cs typeface="Times New Roman" pitchFamily="18" charset="0"/>
                      </a:rPr>
                      <a:t>(</a:t>
                    </a:r>
                    <a:r>
                      <a:rPr lang="en-GB" i="1" dirty="0">
                        <a:latin typeface="Times New Roman" pitchFamily="18" charset="0"/>
                        <a:cs typeface="Times New Roman" pitchFamily="18" charset="0"/>
                      </a:rPr>
                      <a:t>x’’</a:t>
                    </a:r>
                    <a:r>
                      <a:rPr lang="en-GB" b="0" dirty="0">
                        <a:latin typeface="Times New Roman" pitchFamily="18" charset="0"/>
                        <a:cs typeface="Times New Roman" pitchFamily="18" charset="0"/>
                      </a:rPr>
                      <a:t>,</a:t>
                    </a:r>
                    <a:r>
                      <a:rPr lang="en-GB" b="0" i="1" dirty="0">
                        <a:latin typeface="Times New Roman" pitchFamily="18" charset="0"/>
                        <a:cs typeface="Times New Roman" pitchFamily="18" charset="0"/>
                      </a:rPr>
                      <a:t> </a:t>
                    </a:r>
                    <a:r>
                      <a:rPr lang="en-GB" i="1" dirty="0">
                        <a:latin typeface="Times New Roman" pitchFamily="18" charset="0"/>
                        <a:cs typeface="Times New Roman" pitchFamily="18" charset="0"/>
                      </a:rPr>
                      <a:t>y’’</a:t>
                    </a:r>
                    <a:r>
                      <a:rPr lang="en-GB" b="0" dirty="0">
                        <a:latin typeface="Times New Roman" pitchFamily="18" charset="0"/>
                        <a:cs typeface="Times New Roman" pitchFamily="18" charset="0"/>
                      </a:rPr>
                      <a:t>)</a:t>
                    </a:r>
                    <a:endParaRPr lang="en-GB" sz="1100" b="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cxnSp>
            <p:nvCxnSpPr>
              <p:cNvPr id="59" name="Straight Arrow Connector 58"/>
              <p:cNvCxnSpPr/>
              <p:nvPr/>
            </p:nvCxnSpPr>
            <p:spPr bwMode="auto">
              <a:xfrm flipV="1">
                <a:off x="7585364" y="4662055"/>
                <a:ext cx="554181" cy="242454"/>
              </a:xfrm>
              <a:prstGeom prst="straightConnector1">
                <a:avLst/>
              </a:prstGeom>
              <a:solidFill>
                <a:schemeClr val="accent1"/>
              </a:solidFill>
              <a:ln w="1460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60" name="Straight Connector 59"/>
              <p:cNvSpPr/>
              <p:nvPr/>
            </p:nvSpPr>
            <p:spPr>
              <a:xfrm rot="6600000">
                <a:off x="7798974" y="4680576"/>
                <a:ext cx="203159" cy="53792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TextBox 8"/>
              <p:cNvSpPr txBox="1"/>
              <p:nvPr/>
            </p:nvSpPr>
            <p:spPr>
              <a:xfrm>
                <a:off x="8207211" y="4647229"/>
                <a:ext cx="777461" cy="320595"/>
              </a:xfrm>
              <a:prstGeom prst="rect">
                <a:avLst/>
              </a:prstGeom>
              <a:noFill/>
              <a:ln w="9525" cmpd="sng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000" b="0" dirty="0">
                    <a:latin typeface="+mj-lt"/>
                    <a:cs typeface="Times New Roman" pitchFamily="18" charset="0"/>
                  </a:rPr>
                  <a:t> units</a:t>
                </a:r>
                <a:endParaRPr lang="en-GB" sz="1000" b="0" dirty="0"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62" name="TextBox 8"/>
              <p:cNvSpPr txBox="1"/>
              <p:nvPr/>
            </p:nvSpPr>
            <p:spPr>
              <a:xfrm>
                <a:off x="7756939" y="4945102"/>
                <a:ext cx="777461" cy="320595"/>
              </a:xfrm>
              <a:prstGeom prst="rect">
                <a:avLst/>
              </a:prstGeom>
              <a:noFill/>
              <a:ln w="9525" cmpd="sng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0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1000" b="0" dirty="0">
                    <a:latin typeface="+mj-lt"/>
                    <a:cs typeface="Times New Roman" pitchFamily="18" charset="0"/>
                  </a:rPr>
                  <a:t> units</a:t>
                </a:r>
                <a:endParaRPr lang="en-GB" sz="1000" b="0" dirty="0">
                  <a:latin typeface="+mj-lt"/>
                  <a:cs typeface="Times New Roman" pitchFamily="18" charset="0"/>
                </a:endParaRPr>
              </a:p>
            </p:txBody>
          </p:sp>
        </p:grpSp>
      </p:grpSp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431800" y="293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SG" sz="32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Combined Transformation (CL)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38</a:t>
            </a:fld>
            <a:endParaRPr lang="en-US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212801"/>
              </p:ext>
            </p:extLst>
          </p:nvPr>
        </p:nvGraphicFramePr>
        <p:xfrm>
          <a:off x="1992480" y="5544140"/>
          <a:ext cx="1728450" cy="688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6" name="Equation" r:id="rId5" imgW="1143000" imgH="457200" progId="Equation.3">
                  <p:embed/>
                </p:oleObj>
              </mc:Choice>
              <mc:Fallback>
                <p:oleObj name="Equation" r:id="rId5" imgW="1143000" imgH="457200" progId="Equation.3">
                  <p:embed/>
                  <p:pic>
                    <p:nvPicPr>
                      <p:cNvPr id="34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480" y="5544140"/>
                        <a:ext cx="1728450" cy="688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993109"/>
              </p:ext>
            </p:extLst>
          </p:nvPr>
        </p:nvGraphicFramePr>
        <p:xfrm>
          <a:off x="2004831" y="4864364"/>
          <a:ext cx="2611261" cy="714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7" name="Equation" r:id="rId7" imgW="1676160" imgH="457200" progId="Equation.3">
                  <p:embed/>
                </p:oleObj>
              </mc:Choice>
              <mc:Fallback>
                <p:oleObj name="Equation" r:id="rId7" imgW="1676160" imgH="457200" progId="Equation.3">
                  <p:embed/>
                  <p:pic>
                    <p:nvPicPr>
                      <p:cNvPr id="3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831" y="4864364"/>
                        <a:ext cx="2611261" cy="714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726386"/>
              </p:ext>
            </p:extLst>
          </p:nvPr>
        </p:nvGraphicFramePr>
        <p:xfrm>
          <a:off x="2004831" y="6185954"/>
          <a:ext cx="2653634" cy="731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8" name="Equation" r:id="rId9" imgW="1663560" imgH="457200" progId="Equation.3">
                  <p:embed/>
                </p:oleObj>
              </mc:Choice>
              <mc:Fallback>
                <p:oleObj name="Equation" r:id="rId9" imgW="1663560" imgH="457200" progId="Equation.3">
                  <p:embed/>
                  <p:pic>
                    <p:nvPicPr>
                      <p:cNvPr id="2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831" y="6185954"/>
                        <a:ext cx="2653634" cy="731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09862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1529" y="283027"/>
            <a:ext cx="8566150" cy="533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3000" dirty="0"/>
              <a:t>Combined Transformation (CL)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4135" y="952171"/>
            <a:ext cx="8819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[Example  12]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97368" y="1612628"/>
                <a:ext cx="821447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/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A point (2,5) undergoes the following transformations in sequence:</a:t>
                </a:r>
              </a:p>
              <a:p>
                <a:pPr marL="0" lvl="2"/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I – Translation of 4 units to the left and 2 units upwards</a:t>
                </a:r>
              </a:p>
              <a:p>
                <a:pPr marL="0" lvl="2"/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II – Clockwise rotation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60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about the origin</a:t>
                </a:r>
              </a:p>
              <a:p>
                <a:pPr marL="0" lvl="2"/>
                <a:endParaRPr lang="en-US" sz="2400" dirty="0">
                  <a:latin typeface="Arial" pitchFamily="34" charset="0"/>
                  <a:cs typeface="Arial" pitchFamily="34" charset="0"/>
                </a:endParaRPr>
              </a:p>
              <a:p>
                <a:pPr marL="0" lvl="2"/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Determine the coordinates of its final image point.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68" y="1612628"/>
                <a:ext cx="8214471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1187" t="-1852" b="-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1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48016" y="274638"/>
            <a:ext cx="86868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/>
              <a:t>Scenario Definition Template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800" y="1065050"/>
            <a:ext cx="84769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Arial" pitchFamily="34" charset="0"/>
                <a:cs typeface="Arial" pitchFamily="34" charset="0"/>
              </a:rPr>
              <a:t>What We Know: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To describe the transformation from Figure 1 to Figure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Coordinates of the initial points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 in Figure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Coordinates of the image points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B’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 in Figure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Coordinates of the image point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A’’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in Figure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To describe the transformation from Figure 1 to Figure 3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To describe the sequence of transformations from Figure 1 to Figure 3, and to determine the coordinates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B’’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in Figure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799" y="3312127"/>
            <a:ext cx="911134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Arial" pitchFamily="34" charset="0"/>
                <a:cs typeface="Arial" pitchFamily="34" charset="0"/>
              </a:rPr>
              <a:t>What We Don’t Know: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What are transformations?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What type of transformations are there?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How do we distinguish between each type of transformation?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How to describe a transformation in words?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How to determine the coordinates of an image point when undergoing transformation(s)?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800" y="5090589"/>
            <a:ext cx="84769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Arial" pitchFamily="34" charset="0"/>
                <a:cs typeface="Arial" pitchFamily="34" charset="0"/>
              </a:rPr>
              <a:t>What We Need to Find Out: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The two types of transformations in this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How to describe each transformation in words?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Identifying each type of transformation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Applying matrices to determine the coordinates of points undergoing a transformation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21529" y="283027"/>
            <a:ext cx="7895157" cy="533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/>
              <a:t> Combined Transformation (CL)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4136" y="952171"/>
            <a:ext cx="8129294" cy="4893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important to follow the transformations in the exact sequence given, so let’s perform the translation first.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 Matrix =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cs typeface="Arial" panose="020B0604020202020204" pitchFamily="34" charset="0"/>
              </a:rPr>
              <a:t>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Hence, the image point of (2,5) immediately after the translation has coordinates (-2,7).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512284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40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445850"/>
              </p:ext>
            </p:extLst>
          </p:nvPr>
        </p:nvGraphicFramePr>
        <p:xfrm>
          <a:off x="3216377" y="2182761"/>
          <a:ext cx="749710" cy="899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0" name="Equation" r:id="rId3" imgW="380880" imgH="457200" progId="Equation.3">
                  <p:embed/>
                </p:oleObj>
              </mc:Choice>
              <mc:Fallback>
                <p:oleObj name="Equation" r:id="rId3" imgW="3808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6377" y="2182761"/>
                        <a:ext cx="749710" cy="899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396815"/>
              </p:ext>
            </p:extLst>
          </p:nvPr>
        </p:nvGraphicFramePr>
        <p:xfrm>
          <a:off x="843065" y="3180777"/>
          <a:ext cx="237331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1" name="Equation" r:id="rId5" imgW="1206360" imgH="457200" progId="Equation.3">
                  <p:embed/>
                </p:oleObj>
              </mc:Choice>
              <mc:Fallback>
                <p:oleObj name="Equation" r:id="rId5" imgW="1206360" imgH="4572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3065" y="3180777"/>
                        <a:ext cx="2373312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799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21529" y="283027"/>
            <a:ext cx="7895157" cy="533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/>
              <a:t> Combined Transformation (CL)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34135" y="952171"/>
                <a:ext cx="8579235" cy="52629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[Solution]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Next, let’s apply the rotation to the point (-2,7).</a:t>
                </a:r>
              </a:p>
              <a:p>
                <a:endPara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Rotation matrix </a:t>
                </a: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∴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Coordinates of the final image point are (5.06, 1.77).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35" y="952171"/>
                <a:ext cx="8579235" cy="5262979"/>
              </a:xfrm>
              <a:prstGeom prst="rect">
                <a:avLst/>
              </a:prstGeom>
              <a:blipFill>
                <a:blip r:embed="rId4"/>
                <a:stretch>
                  <a:fillRect l="-1065" t="-810" b="-17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97770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41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07186"/>
              </p:ext>
            </p:extLst>
          </p:nvPr>
        </p:nvGraphicFramePr>
        <p:xfrm>
          <a:off x="434135" y="2399361"/>
          <a:ext cx="230981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6" name="Equation" r:id="rId5" imgW="1396800" imgH="457200" progId="Equation.3">
                  <p:embed/>
                </p:oleObj>
              </mc:Choice>
              <mc:Fallback>
                <p:oleObj name="Equation" r:id="rId5" imgW="1396800" imgH="4572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35" y="2399361"/>
                        <a:ext cx="2309812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730531"/>
              </p:ext>
            </p:extLst>
          </p:nvPr>
        </p:nvGraphicFramePr>
        <p:xfrm>
          <a:off x="421529" y="3549937"/>
          <a:ext cx="52482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7" name="Equation" r:id="rId7" imgW="3174840" imgH="457200" progId="Equation.3">
                  <p:embed/>
                </p:oleObj>
              </mc:Choice>
              <mc:Fallback>
                <p:oleObj name="Equation" r:id="rId7" imgW="3174840" imgH="4572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529" y="3549937"/>
                        <a:ext cx="524827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321742"/>
              </p:ext>
            </p:extLst>
          </p:nvPr>
        </p:nvGraphicFramePr>
        <p:xfrm>
          <a:off x="422275" y="4475163"/>
          <a:ext cx="11239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8" name="Equation" r:id="rId9" imgW="571320" imgH="457200" progId="Equation.3">
                  <p:embed/>
                </p:oleObj>
              </mc:Choice>
              <mc:Fallback>
                <p:oleObj name="Equation" r:id="rId9" imgW="571320" imgH="4572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2275" y="4475163"/>
                        <a:ext cx="1123950" cy="900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027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1543" y="0"/>
            <a:ext cx="6923314" cy="12815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800" dirty="0"/>
              <a:t>Test Yourself: Combined Transformation (CL)</a:t>
            </a:r>
          </a:p>
        </p:txBody>
      </p:sp>
      <p:pic>
        <p:nvPicPr>
          <p:cNvPr id="6" name="Picture 1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398" y="64742"/>
            <a:ext cx="710046" cy="710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1543" y="1046571"/>
            <a:ext cx="80844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400" dirty="0">
                <a:latin typeface="Arial" pitchFamily="34" charset="0"/>
                <a:cs typeface="Arial" pitchFamily="34" charset="0"/>
              </a:rPr>
              <a:t>Refer back to the earlier example. </a:t>
            </a:r>
          </a:p>
          <a:p>
            <a:pPr marL="0" lvl="2"/>
            <a:r>
              <a:rPr lang="en-US" sz="2400" dirty="0">
                <a:latin typeface="Arial" pitchFamily="34" charset="0"/>
                <a:cs typeface="Arial" pitchFamily="34" charset="0"/>
              </a:rPr>
              <a:t>We still have the same initial point (2,5), but this time round, the sequence of the transformations is reversed, and we have the new sequence as follows:</a:t>
            </a:r>
          </a:p>
          <a:p>
            <a:pPr marL="0" lvl="2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lvl="2"/>
            <a:r>
              <a:rPr lang="en-US" sz="2400" dirty="0">
                <a:latin typeface="Arial" pitchFamily="34" charset="0"/>
                <a:cs typeface="Arial" pitchFamily="34" charset="0"/>
              </a:rPr>
              <a:t>I –Clockwise rotation of 60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o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about the origin </a:t>
            </a:r>
          </a:p>
          <a:p>
            <a:pPr marL="0" lvl="2"/>
            <a:r>
              <a:rPr lang="en-US" sz="2400" dirty="0">
                <a:latin typeface="Arial" pitchFamily="34" charset="0"/>
                <a:cs typeface="Arial" pitchFamily="34" charset="0"/>
              </a:rPr>
              <a:t>II –Translation of 4 units to the left and 2 units upwards</a:t>
            </a:r>
          </a:p>
          <a:p>
            <a:pPr marL="0" lvl="2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lvl="2"/>
            <a:r>
              <a:rPr lang="en-US" sz="2400" dirty="0">
                <a:latin typeface="Arial" pitchFamily="34" charset="0"/>
                <a:cs typeface="Arial" pitchFamily="34" charset="0"/>
              </a:rPr>
              <a:t>Determine the coordinates of its final image point.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025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551543" y="0"/>
            <a:ext cx="6923314" cy="12815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800" dirty="0"/>
              <a:t>Test Yourself: Combined Transformation (CL)</a:t>
            </a:r>
          </a:p>
        </p:txBody>
      </p:sp>
      <p:pic>
        <p:nvPicPr>
          <p:cNvPr id="11" name="Picture 1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398" y="64742"/>
            <a:ext cx="710046" cy="710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92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551543" y="0"/>
            <a:ext cx="6923314" cy="12815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800" dirty="0"/>
              <a:t>Test Yourself: Combined Transformation (CL)</a:t>
            </a:r>
          </a:p>
        </p:txBody>
      </p:sp>
      <p:pic>
        <p:nvPicPr>
          <p:cNvPr id="11" name="Picture 1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398" y="64742"/>
            <a:ext cx="710046" cy="710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526799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145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12595" y="214787"/>
            <a:ext cx="8375083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/>
              <a:t>Combined Transformation (CL)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275" y="1528441"/>
            <a:ext cx="85314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flag has been rotated 300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clockwise about the origin, followed by a translation of 6 units along the positive </a:t>
            </a:r>
            <a:r>
              <a:rPr lang="en-US" sz="2400" i="1" kern="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kern="0" dirty="0">
                <a:latin typeface="Arial" pitchFamily="34" charset="0"/>
                <a:cs typeface="Arial" pitchFamily="34" charset="0"/>
              </a:rPr>
              <a:t> axis direction and -8 units along the positive </a:t>
            </a:r>
            <a:r>
              <a:rPr lang="en-US" sz="2400" i="1" kern="0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400" kern="0" dirty="0">
                <a:latin typeface="Arial" pitchFamily="34" charset="0"/>
                <a:cs typeface="Arial" pitchFamily="34" charset="0"/>
              </a:rPr>
              <a:t>axis direction.</a:t>
            </a:r>
          </a:p>
          <a:p>
            <a:pPr marL="0" lvl="2"/>
            <a:endParaRPr lang="en-US" sz="2400" kern="0" dirty="0">
              <a:latin typeface="Arial" pitchFamily="34" charset="0"/>
              <a:cs typeface="Arial" pitchFamily="34" charset="0"/>
            </a:endParaRPr>
          </a:p>
          <a:p>
            <a:pPr marL="342900" lvl="2" indent="-342900">
              <a:buFont typeface="Arial" pitchFamily="34" charset="0"/>
              <a:buChar char="•"/>
            </a:pPr>
            <a:r>
              <a:rPr lang="en-US" sz="2400" kern="0" dirty="0">
                <a:latin typeface="Arial" pitchFamily="34" charset="0"/>
                <a:cs typeface="Arial" pitchFamily="34" charset="0"/>
              </a:rPr>
              <a:t>The coordinates of the image after the combined transformation are</a:t>
            </a:r>
          </a:p>
          <a:p>
            <a:pPr marL="342900" lvl="2" indent="-342900">
              <a:buFont typeface="Arial" pitchFamily="34" charset="0"/>
              <a:buChar char="•"/>
            </a:pPr>
            <a:endParaRPr lang="en-US" sz="2400" kern="0" dirty="0">
              <a:latin typeface="Arial" pitchFamily="34" charset="0"/>
              <a:cs typeface="Arial" pitchFamily="34" charset="0"/>
            </a:endParaRPr>
          </a:p>
          <a:p>
            <a:pPr marL="342900" lvl="2" indent="-342900">
              <a:buFont typeface="Arial" pitchFamily="34" charset="0"/>
              <a:buChar char="•"/>
            </a:pPr>
            <a:endParaRPr lang="en-US" sz="2400" kern="0" dirty="0">
              <a:latin typeface="Arial" pitchFamily="34" charset="0"/>
              <a:cs typeface="Arial" pitchFamily="34" charset="0"/>
            </a:endParaRPr>
          </a:p>
          <a:p>
            <a:pPr marL="342900" lvl="2" indent="-342900">
              <a:buFont typeface="Arial" pitchFamily="34" charset="0"/>
              <a:buChar char="•"/>
            </a:pPr>
            <a:endParaRPr lang="en-US" sz="2400" kern="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Calculate the coordinates of all points on the flag </a:t>
            </a:r>
            <a:r>
              <a:rPr lang="en-US" sz="2400" b="1" u="sng" dirty="0">
                <a:latin typeface="Arial" pitchFamily="34" charset="0"/>
                <a:cs typeface="Arial" pitchFamily="34" charset="0"/>
              </a:rPr>
              <a:t>before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the combined transformation.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829088"/>
              </p:ext>
            </p:extLst>
          </p:nvPr>
        </p:nvGraphicFramePr>
        <p:xfrm>
          <a:off x="3129804" y="3908425"/>
          <a:ext cx="31496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9" name="Equation" r:id="rId3" imgW="1803240" imgH="457200" progId="Equation.3">
                  <p:embed/>
                </p:oleObj>
              </mc:Choice>
              <mc:Fallback>
                <p:oleObj name="Equation" r:id="rId3" imgW="180324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9804" y="3908425"/>
                        <a:ext cx="31496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596" y="1050754"/>
            <a:ext cx="8531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400" b="1" dirty="0">
                <a:latin typeface="Arial" pitchFamily="34" charset="0"/>
                <a:cs typeface="Arial" pitchFamily="34" charset="0"/>
              </a:rPr>
              <a:t>[Example 13]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512284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299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21529" y="214787"/>
            <a:ext cx="856615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/>
              <a:t>Combined Transformation (CL)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44" y="1022186"/>
            <a:ext cx="9127606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sz="2400" b="1" dirty="0">
                <a:latin typeface="Arial" pitchFamily="34" charset="0"/>
                <a:cs typeface="Arial" pitchFamily="34" charset="0"/>
              </a:rPr>
              <a:t>[Solution]</a:t>
            </a:r>
          </a:p>
          <a:p>
            <a:pPr marL="0" lvl="2"/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0" lvl="2"/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0" lvl="2"/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0" lvl="2"/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0" lvl="2"/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0" lvl="2"/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0" lvl="2"/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0" lvl="2"/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0" lvl="2"/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0" lvl="2"/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0" lvl="2"/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0" lvl="2"/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0" lvl="2"/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58848"/>
              </p:ext>
            </p:extLst>
          </p:nvPr>
        </p:nvGraphicFramePr>
        <p:xfrm>
          <a:off x="6020050" y="2608610"/>
          <a:ext cx="31496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7" name="Equation" r:id="rId3" imgW="1803240" imgH="457200" progId="Equation.3">
                  <p:embed/>
                </p:oleObj>
              </mc:Choice>
              <mc:Fallback>
                <p:oleObj name="Equation" r:id="rId3" imgW="180324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0050" y="2608610"/>
                        <a:ext cx="31496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2387041"/>
            <a:ext cx="1789518" cy="1631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en-US" sz="2000" dirty="0">
                <a:latin typeface="Arial" pitchFamily="34" charset="0"/>
                <a:cs typeface="Arial" pitchFamily="34" charset="0"/>
              </a:rPr>
              <a:t>Matrix Containing</a:t>
            </a:r>
          </a:p>
          <a:p>
            <a:pPr marL="0" lvl="2"/>
            <a:r>
              <a:rPr lang="en-US" sz="2000" dirty="0">
                <a:latin typeface="Arial" pitchFamily="34" charset="0"/>
                <a:cs typeface="Arial" pitchFamily="34" charset="0"/>
              </a:rPr>
              <a:t>Initial Coordinates (?)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949175" y="3036101"/>
            <a:ext cx="1789518" cy="1797764"/>
            <a:chOff x="2177143" y="2380343"/>
            <a:chExt cx="1789518" cy="179776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177143" y="2380343"/>
              <a:ext cx="1640114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177143" y="2546891"/>
              <a:ext cx="1789518" cy="163121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marL="0" lvl="2"/>
              <a:r>
                <a:rPr lang="en-US" sz="20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Rotation through </a:t>
              </a:r>
              <a:r>
                <a:rPr lang="en-US" sz="2000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300</a:t>
              </a:r>
              <a:r>
                <a:rPr lang="en-US" sz="2000" baseline="30000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20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 clockwise about the origin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89289" y="2836046"/>
            <a:ext cx="54728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en-US" sz="2000" dirty="0">
                <a:latin typeface="Arial" pitchFamily="34" charset="0"/>
                <a:cs typeface="Arial" pitchFamily="34" charset="0"/>
              </a:rPr>
              <a:t> 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307746" y="3007073"/>
            <a:ext cx="1789518" cy="2413317"/>
            <a:chOff x="2177143" y="2380343"/>
            <a:chExt cx="1789518" cy="241331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177143" y="2380343"/>
              <a:ext cx="1640114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177143" y="2546891"/>
              <a:ext cx="1789518" cy="224676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marL="0" lvl="2"/>
              <a:r>
                <a:rPr lang="en-US" sz="20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Translation of 6 units along positive </a:t>
              </a:r>
              <a:r>
                <a:rPr lang="en-US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 axis direction and -8 units along positive </a:t>
              </a:r>
              <a:r>
                <a:rPr lang="en-US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 axis direction 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72618" y="5454168"/>
            <a:ext cx="8270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To find the initial coordinates, we conduct the transformations in the </a:t>
            </a:r>
            <a:r>
              <a:rPr lang="en-US" sz="2400" b="1" u="sng" dirty="0">
                <a:latin typeface="Arial" pitchFamily="34" charset="0"/>
                <a:cs typeface="Arial" pitchFamily="34" charset="0"/>
              </a:rPr>
              <a:t>reverse order.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307746" y="2387041"/>
            <a:ext cx="178951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77852" y="1050753"/>
            <a:ext cx="3638825" cy="132343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lvl="2"/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Translation of  </a:t>
            </a:r>
            <a:r>
              <a:rPr lang="en-US" sz="20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- 6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units along positive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axis direction and </a:t>
            </a:r>
            <a:r>
              <a:rPr lang="en-US" sz="20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units along positive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axis direction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949174" y="2374192"/>
            <a:ext cx="178951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89518" y="1063602"/>
            <a:ext cx="1949175" cy="132343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lvl="2"/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Rotation through 300</a:t>
            </a:r>
            <a:r>
              <a:rPr lang="en-US" sz="2000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anti-clockwise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about the origin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36050" y="6492875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0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21529" y="1067089"/>
            <a:ext cx="8566150" cy="5334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800" b="1" dirty="0"/>
              <a:t>[Solution]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3801" y="1788472"/>
            <a:ext cx="8270256" cy="48320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sz="2400" dirty="0">
                <a:latin typeface="Arial" pitchFamily="34" charset="0"/>
                <a:cs typeface="Arial" pitchFamily="34" charset="0"/>
              </a:rPr>
              <a:t>Obtain the coordinates of the image of the flag after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ranslation of  </a:t>
            </a:r>
            <a:r>
              <a:rPr lang="en-US" sz="20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- 6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units along positive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axis direction and </a:t>
            </a:r>
            <a:r>
              <a:rPr lang="en-US" sz="20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units along positive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axis direction: </a:t>
            </a:r>
          </a:p>
          <a:p>
            <a:pPr marL="0" lvl="2"/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lvl="2"/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lvl="2"/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lvl="2"/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lvl="2"/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lvl="2"/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lvl="2"/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lvl="2"/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lvl="2"/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lvl="2"/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lvl="2"/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lvl="2"/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723568"/>
              </p:ext>
            </p:extLst>
          </p:nvPr>
        </p:nvGraphicFramePr>
        <p:xfrm>
          <a:off x="1784350" y="3248554"/>
          <a:ext cx="539115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3" name="Equation" r:id="rId3" imgW="3085920" imgH="939600" progId="Equation.DSMT4">
                  <p:embed/>
                </p:oleObj>
              </mc:Choice>
              <mc:Fallback>
                <p:oleObj name="Equation" r:id="rId3" imgW="30859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3248554"/>
                        <a:ext cx="5391150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23801" y="223323"/>
            <a:ext cx="856615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/>
              <a:t>Combined Transformation (CL)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471886" y="4199412"/>
            <a:ext cx="2032000" cy="2098281"/>
            <a:chOff x="5471886" y="4006730"/>
            <a:chExt cx="2032000" cy="2098281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5921829" y="4006730"/>
              <a:ext cx="29028" cy="1698171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471886" y="5704901"/>
              <a:ext cx="203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FF"/>
                  </a:solidFill>
                </a:rPr>
                <a:t>Correct?</a:t>
              </a:r>
              <a:endParaRPr lang="en-SG" sz="20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992913" y="3214687"/>
            <a:ext cx="2646751" cy="75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  <a:p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5225143" y="4064000"/>
            <a:ext cx="1741714" cy="24529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28600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47</a:t>
            </a:fld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163461"/>
              </p:ext>
            </p:extLst>
          </p:nvPr>
        </p:nvGraphicFramePr>
        <p:xfrm>
          <a:off x="5056495" y="3218037"/>
          <a:ext cx="23510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4" name="Equation" r:id="rId5" imgW="1346040" imgH="457200" progId="Equation.3">
                  <p:embed/>
                </p:oleObj>
              </mc:Choice>
              <mc:Fallback>
                <p:oleObj name="Equation" r:id="rId5" imgW="1346040" imgH="4572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495" y="3218037"/>
                        <a:ext cx="2351087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812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47070" y="919423"/>
            <a:ext cx="8996929" cy="59092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800" b="1" dirty="0"/>
              <a:t>[Solution]</a:t>
            </a:r>
          </a:p>
          <a:p>
            <a:endParaRPr lang="en-GB" sz="2800" b="1" dirty="0"/>
          </a:p>
          <a:p>
            <a:endParaRPr lang="en-GB" sz="2800" b="1" dirty="0"/>
          </a:p>
          <a:p>
            <a:endParaRPr lang="en-GB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0371" y="1452823"/>
            <a:ext cx="828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400" dirty="0">
                <a:latin typeface="Arial" pitchFamily="34" charset="0"/>
                <a:cs typeface="Arial" pitchFamily="34" charset="0"/>
              </a:rPr>
              <a:t>Obtain the coordinates of the image of the flag after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rotation through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300</a:t>
            </a:r>
            <a:r>
              <a:rPr lang="en-US" sz="2400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anti-clockwise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about the origin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234529"/>
              </p:ext>
            </p:extLst>
          </p:nvPr>
        </p:nvGraphicFramePr>
        <p:xfrm>
          <a:off x="275443" y="2708725"/>
          <a:ext cx="59451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0" name="Equation" r:id="rId3" imgW="2692080" imgH="431640" progId="Equation.DSMT4">
                  <p:embed/>
                </p:oleObj>
              </mc:Choice>
              <mc:Fallback>
                <p:oleObj name="Equation" r:id="rId3" imgW="2692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43" y="2708725"/>
                        <a:ext cx="594518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7071" y="5455286"/>
            <a:ext cx="6073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itchFamily="34" charset="0"/>
                <a:cs typeface="Arial" pitchFamily="34" charset="0"/>
              </a:rPr>
              <a:t>The coordinates of the initial points are (0,0), (0,8), (0,11) and (5,8).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1529" y="214787"/>
            <a:ext cx="8566150" cy="533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/>
              <a:t>Combined Transformation (CL)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003218"/>
              </p:ext>
            </p:extLst>
          </p:nvPr>
        </p:nvGraphicFramePr>
        <p:xfrm>
          <a:off x="275443" y="3776054"/>
          <a:ext cx="5078412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1" name="Equation" r:id="rId5" imgW="2908080" imgH="876240" progId="Equation.DSMT4">
                  <p:embed/>
                </p:oleObj>
              </mc:Choice>
              <mc:Fallback>
                <p:oleObj name="Equation" r:id="rId5" imgW="290808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43" y="3776054"/>
                        <a:ext cx="5078412" cy="152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4534" y="3517926"/>
            <a:ext cx="2906971" cy="2945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63580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4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2890" y="274638"/>
            <a:ext cx="6913380" cy="81472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dirty="0"/>
              <a:t>One-minute write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2890" y="1089362"/>
            <a:ext cx="8171738" cy="5260638"/>
          </a:xfrm>
          <a:prstGeom prst="rect">
            <a:avLst/>
          </a:prstGeom>
        </p:spPr>
        <p:txBody>
          <a:bodyPr/>
          <a:lstStyle/>
          <a:p>
            <a:r>
              <a:rPr lang="en-SG" sz="2400" dirty="0"/>
              <a:t>Instruction for lecturers: please copy the correct link and put it in the yellow box in the next slide for your IS class:</a:t>
            </a:r>
          </a:p>
          <a:p>
            <a:endParaRPr lang="en-SG" sz="2400" dirty="0"/>
          </a:p>
          <a:p>
            <a:pPr lvl="0"/>
            <a:endParaRPr lang="en-SG" sz="2400" dirty="0"/>
          </a:p>
          <a:p>
            <a:endParaRPr lang="en-SG" sz="2400" dirty="0"/>
          </a:p>
          <a:p>
            <a:endParaRPr lang="en-GB" sz="2400" dirty="0"/>
          </a:p>
          <a:p>
            <a:pPr marL="0" lvl="0" indent="0">
              <a:spcBef>
                <a:spcPct val="0"/>
              </a:spcBef>
              <a:buNone/>
            </a:pPr>
            <a:endParaRPr lang="en-GB" sz="2400" dirty="0"/>
          </a:p>
          <a:p>
            <a:pPr>
              <a:spcBef>
                <a:spcPct val="0"/>
              </a:spcBef>
              <a:buNone/>
            </a:pPr>
            <a:endParaRPr lang="en-US" altLang="zh-SG" sz="2400" dirty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altLang="zh-SG" sz="2400" dirty="0">
              <a:ea typeface="宋体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0627" y="2129051"/>
            <a:ext cx="370101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3"/>
              </a:rPr>
              <a:t>https://todaysmeet.com/LRE2-Day1</a:t>
            </a:r>
            <a:r>
              <a:rPr lang="en-SG" dirty="0"/>
              <a:t> </a:t>
            </a:r>
          </a:p>
          <a:p>
            <a:endParaRPr lang="en-SG" dirty="0"/>
          </a:p>
          <a:p>
            <a:r>
              <a:rPr lang="en-SG" dirty="0">
                <a:hlinkClick r:id="rId4"/>
              </a:rPr>
              <a:t>https://todaysmeet.com/LRE4-Day1</a:t>
            </a:r>
            <a:r>
              <a:rPr lang="en-SG" dirty="0"/>
              <a:t> </a:t>
            </a:r>
          </a:p>
          <a:p>
            <a:endParaRPr lang="en-SG" dirty="0"/>
          </a:p>
          <a:p>
            <a:r>
              <a:rPr lang="en-SG" dirty="0">
                <a:hlinkClick r:id="rId5"/>
              </a:rPr>
              <a:t>https://todaysmeet.com/LRW3-Day1</a:t>
            </a:r>
            <a:r>
              <a:rPr lang="en-SG" dirty="0"/>
              <a:t> </a:t>
            </a:r>
          </a:p>
          <a:p>
            <a:endParaRPr lang="en-SG" dirty="0"/>
          </a:p>
          <a:p>
            <a:r>
              <a:rPr lang="en-SG" dirty="0">
                <a:hlinkClick r:id="rId6"/>
              </a:rPr>
              <a:t>https://todaysmeet.com/LRW5-Day1</a:t>
            </a:r>
            <a:r>
              <a:rPr lang="en-SG" dirty="0"/>
              <a:t> </a:t>
            </a:r>
          </a:p>
          <a:p>
            <a:endParaRPr lang="en-SG" dirty="0"/>
          </a:p>
          <a:p>
            <a:r>
              <a:rPr lang="en-SG" dirty="0">
                <a:hlinkClick r:id="rId7"/>
              </a:rPr>
              <a:t>https://todaysmeet.com/LRE2-Day2</a:t>
            </a:r>
            <a:r>
              <a:rPr lang="en-SG" dirty="0"/>
              <a:t> </a:t>
            </a:r>
          </a:p>
          <a:p>
            <a:endParaRPr lang="en-SG" dirty="0"/>
          </a:p>
          <a:p>
            <a:r>
              <a:rPr lang="en-SG" dirty="0">
                <a:hlinkClick r:id="rId8"/>
              </a:rPr>
              <a:t>https://todaysmeet.com/LRE4-Day2</a:t>
            </a:r>
            <a:r>
              <a:rPr lang="en-SG" dirty="0"/>
              <a:t> </a:t>
            </a:r>
          </a:p>
          <a:p>
            <a:endParaRPr lang="en-SG" dirty="0"/>
          </a:p>
          <a:p>
            <a:r>
              <a:rPr lang="en-SG" dirty="0">
                <a:hlinkClick r:id="rId9"/>
              </a:rPr>
              <a:t>https://todaysmeet.com/LRW5-Day2</a:t>
            </a:r>
            <a:r>
              <a:rPr lang="en-SG" dirty="0"/>
              <a:t> </a:t>
            </a:r>
          </a:p>
          <a:p>
            <a:endParaRPr lang="en-SG" dirty="0"/>
          </a:p>
          <a:p>
            <a:r>
              <a:rPr lang="en-SG" dirty="0">
                <a:hlinkClick r:id="rId10"/>
              </a:rPr>
              <a:t>https://todaysmeet.com/LRW3-Day2</a:t>
            </a:r>
            <a:r>
              <a:rPr lang="en-SG" dirty="0"/>
              <a:t> </a:t>
            </a:r>
          </a:p>
          <a:p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708477" y="1990551"/>
            <a:ext cx="370101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11"/>
              </a:rPr>
              <a:t>https://todaysmeet.com/LRE2-Day3</a:t>
            </a:r>
            <a:r>
              <a:rPr lang="en-SG" dirty="0"/>
              <a:t> </a:t>
            </a:r>
          </a:p>
          <a:p>
            <a:endParaRPr lang="en-SG" dirty="0"/>
          </a:p>
          <a:p>
            <a:r>
              <a:rPr lang="en-SG" dirty="0">
                <a:hlinkClick r:id="rId12"/>
              </a:rPr>
              <a:t>https://todaysmeet.com/LRE4-Day3</a:t>
            </a:r>
            <a:r>
              <a:rPr lang="en-SG" dirty="0"/>
              <a:t> </a:t>
            </a:r>
          </a:p>
          <a:p>
            <a:endParaRPr lang="en-SG" dirty="0"/>
          </a:p>
          <a:p>
            <a:r>
              <a:rPr lang="en-SG" dirty="0">
                <a:hlinkClick r:id="rId13"/>
              </a:rPr>
              <a:t>https://todaysmeet.com/LRW3-Day3</a:t>
            </a:r>
            <a:r>
              <a:rPr lang="en-SG" dirty="0"/>
              <a:t> </a:t>
            </a:r>
          </a:p>
          <a:p>
            <a:endParaRPr lang="en-SG" dirty="0"/>
          </a:p>
          <a:p>
            <a:r>
              <a:rPr lang="en-SG" dirty="0">
                <a:hlinkClick r:id="rId14"/>
              </a:rPr>
              <a:t>https://todaysmeet.com/LRW5-Day3</a:t>
            </a:r>
            <a:r>
              <a:rPr lang="en-SG" dirty="0"/>
              <a:t> </a:t>
            </a:r>
          </a:p>
          <a:p>
            <a:endParaRPr lang="en-SG" dirty="0"/>
          </a:p>
          <a:p>
            <a:r>
              <a:rPr lang="en-SG" dirty="0">
                <a:hlinkClick r:id="rId15"/>
              </a:rPr>
              <a:t>https://todaysmeet.com/LRE5-Day3</a:t>
            </a:r>
            <a:r>
              <a:rPr lang="en-SG" dirty="0"/>
              <a:t> </a:t>
            </a:r>
          </a:p>
          <a:p>
            <a:endParaRPr lang="en-SG" dirty="0"/>
          </a:p>
          <a:p>
            <a:r>
              <a:rPr lang="en-SG" dirty="0">
                <a:hlinkClick r:id="rId16"/>
              </a:rPr>
              <a:t>https://todaysmeet.com/LRE2-Day4</a:t>
            </a:r>
            <a:r>
              <a:rPr lang="en-SG" dirty="0"/>
              <a:t> </a:t>
            </a:r>
          </a:p>
          <a:p>
            <a:endParaRPr lang="en-SG" dirty="0"/>
          </a:p>
          <a:p>
            <a:r>
              <a:rPr lang="en-SG" dirty="0">
                <a:hlinkClick r:id="rId17"/>
              </a:rPr>
              <a:t>https://todaysmeet.com/LRE4-Day4</a:t>
            </a:r>
            <a:r>
              <a:rPr lang="en-SG" dirty="0"/>
              <a:t> </a:t>
            </a:r>
          </a:p>
          <a:p>
            <a:endParaRPr lang="en-SG" dirty="0"/>
          </a:p>
          <a:p>
            <a:r>
              <a:rPr lang="en-SG" dirty="0">
                <a:hlinkClick r:id="rId18"/>
              </a:rPr>
              <a:t>https://todaysmeet.com/LRW3-Day4</a:t>
            </a:r>
            <a:r>
              <a:rPr lang="en-SG" dirty="0"/>
              <a:t> </a:t>
            </a:r>
          </a:p>
          <a:p>
            <a:r>
              <a:rPr lang="en-SG" dirty="0">
                <a:hlinkClick r:id="rId19"/>
              </a:rPr>
              <a:t>https://todaysmeet.com/LRW5-Day4</a:t>
            </a:r>
            <a:endParaRPr lang="en-SG" dirty="0"/>
          </a:p>
          <a:p>
            <a:r>
              <a:rPr lang="en-SG" dirty="0">
                <a:hlinkClick r:id="rId20"/>
              </a:rPr>
              <a:t>https://todaysmeet.com/LRE5-Day4</a:t>
            </a:r>
            <a:r>
              <a:rPr lang="en-SG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5225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25440" y="274638"/>
            <a:ext cx="8129335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/>
              <a:t>Lesson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85626" y="1161144"/>
          <a:ext cx="8008961" cy="45175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2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33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S/N</a:t>
                      </a:r>
                      <a:endParaRPr lang="en-SG" sz="1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Concepts</a:t>
                      </a:r>
                      <a:endParaRPr lang="en-SG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Slide Number</a:t>
                      </a:r>
                      <a:endParaRPr lang="en-SG" sz="1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Introduction to Transformations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</a:t>
                      </a:r>
                      <a:endParaRPr lang="en-SG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i.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7-10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ii.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Order of a Matrix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  <a:endParaRPr lang="en-SG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iii.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Matrix Addition and Subtraction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13-16</a:t>
                      </a:r>
                      <a:endParaRPr lang="en-SG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iv.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Translation Matrix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17-21</a:t>
                      </a:r>
                      <a:endParaRPr lang="en-SG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i.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23-25</a:t>
                      </a:r>
                      <a:endParaRPr lang="en-SG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ii.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Matrix</a:t>
                      </a:r>
                      <a:r>
                        <a:rPr lang="en-US" sz="1800" b="0" baseline="0" dirty="0">
                          <a:latin typeface="Arial" pitchFamily="34" charset="0"/>
                          <a:cs typeface="Arial" pitchFamily="34" charset="0"/>
                        </a:rPr>
                        <a:t> Multiplication 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26-32</a:t>
                      </a:r>
                      <a:endParaRPr lang="en-SG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iii.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Rotation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33-38</a:t>
                      </a:r>
                      <a:endParaRPr lang="en-SG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SG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Combined Transformation (CL)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39-49</a:t>
                      </a:r>
                      <a:endParaRPr lang="en-SG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10170" y="6492875"/>
            <a:ext cx="333829" cy="365125"/>
          </a:xfrm>
        </p:spPr>
        <p:txBody>
          <a:bodyPr/>
          <a:lstStyle/>
          <a:p>
            <a:fld id="{6767FADE-2612-3649-B495-F644A23F28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342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2890" y="274638"/>
            <a:ext cx="6913380" cy="81472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dirty="0"/>
              <a:t>One-minute write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2890" y="1089362"/>
            <a:ext cx="8171738" cy="5260638"/>
          </a:xfrm>
          <a:prstGeom prst="rect">
            <a:avLst/>
          </a:prstGeom>
        </p:spPr>
        <p:txBody>
          <a:bodyPr/>
          <a:lstStyle/>
          <a:p>
            <a:r>
              <a:rPr lang="en-SG" sz="2400" dirty="0"/>
              <a:t>Instruction for lecturers: please copy the correct link and put it in the yellow box in the next slide for your IS class:</a:t>
            </a:r>
          </a:p>
          <a:p>
            <a:endParaRPr lang="en-SG" sz="2400" dirty="0"/>
          </a:p>
          <a:p>
            <a:pPr lvl="0"/>
            <a:endParaRPr lang="en-SG" sz="2400" dirty="0"/>
          </a:p>
          <a:p>
            <a:endParaRPr lang="en-SG" sz="2400" dirty="0"/>
          </a:p>
          <a:p>
            <a:endParaRPr lang="en-GB" sz="2400" dirty="0"/>
          </a:p>
          <a:p>
            <a:pPr marL="0" lvl="0" indent="0">
              <a:spcBef>
                <a:spcPct val="0"/>
              </a:spcBef>
              <a:buNone/>
            </a:pPr>
            <a:endParaRPr lang="en-GB" sz="2400" dirty="0"/>
          </a:p>
          <a:p>
            <a:pPr>
              <a:spcBef>
                <a:spcPct val="0"/>
              </a:spcBef>
              <a:buNone/>
            </a:pPr>
            <a:endParaRPr lang="en-US" altLang="zh-SG" sz="2400" dirty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altLang="zh-SG" sz="2400" dirty="0">
              <a:ea typeface="宋体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0627" y="2129051"/>
            <a:ext cx="37010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3"/>
              </a:rPr>
              <a:t>https://todaysmeet.com/LRE2-Day5</a:t>
            </a:r>
            <a:endParaRPr lang="en-SG" dirty="0"/>
          </a:p>
          <a:p>
            <a:endParaRPr lang="en-SG" dirty="0"/>
          </a:p>
          <a:p>
            <a:r>
              <a:rPr lang="en-SG" dirty="0">
                <a:hlinkClick r:id="rId4"/>
              </a:rPr>
              <a:t>https://todaysmeet.com/LRE4-Day5</a:t>
            </a:r>
            <a:r>
              <a:rPr lang="en-SG" dirty="0"/>
              <a:t> </a:t>
            </a:r>
          </a:p>
          <a:p>
            <a:endParaRPr lang="en-SG" dirty="0"/>
          </a:p>
          <a:p>
            <a:r>
              <a:rPr lang="en-SG" dirty="0">
                <a:hlinkClick r:id="rId5"/>
              </a:rPr>
              <a:t>https://todaysmeet.com/LRW3-Day5</a:t>
            </a:r>
            <a:r>
              <a:rPr lang="en-SG" dirty="0"/>
              <a:t> </a:t>
            </a:r>
          </a:p>
          <a:p>
            <a:endParaRPr lang="en-SG" dirty="0"/>
          </a:p>
          <a:p>
            <a:r>
              <a:rPr lang="en-SG" dirty="0">
                <a:hlinkClick r:id="rId6"/>
              </a:rPr>
              <a:t>https://todaysmeet.com/LRW5-Day5</a:t>
            </a:r>
            <a:r>
              <a:rPr lang="en-SG" dirty="0"/>
              <a:t> </a:t>
            </a:r>
          </a:p>
          <a:p>
            <a:r>
              <a:rPr lang="en-SG" dirty="0"/>
              <a:t> </a:t>
            </a:r>
          </a:p>
          <a:p>
            <a:endParaRPr lang="en-SG" dirty="0"/>
          </a:p>
          <a:p>
            <a:r>
              <a:rPr lang="en-SG" dirty="0"/>
              <a:t>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107106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2890" y="274638"/>
            <a:ext cx="6913380" cy="81472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dirty="0"/>
              <a:t>One-minute write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2890" y="1089362"/>
            <a:ext cx="8171738" cy="5260638"/>
          </a:xfrm>
          <a:prstGeom prst="rect">
            <a:avLst/>
          </a:prstGeom>
        </p:spPr>
        <p:txBody>
          <a:bodyPr/>
          <a:lstStyle/>
          <a:p>
            <a:r>
              <a:rPr lang="en-SG" sz="2400" dirty="0"/>
              <a:t>Please stop what you are doing and produce a written response to either of the following in only one minute: </a:t>
            </a:r>
          </a:p>
          <a:p>
            <a:pPr marL="0" indent="0">
              <a:buNone/>
            </a:pPr>
            <a:endParaRPr lang="en-SG" sz="2400" dirty="0"/>
          </a:p>
          <a:p>
            <a:pPr>
              <a:buFont typeface="Wingdings" pitchFamily="2" charset="2"/>
              <a:buChar char="q"/>
            </a:pPr>
            <a:r>
              <a:rPr lang="en-SG" sz="2400" dirty="0"/>
              <a:t>Identify what is the key learning concepts from the seminar, </a:t>
            </a:r>
            <a:r>
              <a:rPr lang="en-SG" sz="2400" u="sng" dirty="0"/>
              <a:t>or</a:t>
            </a:r>
            <a:r>
              <a:rPr lang="en-SG" sz="2400" dirty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SG" sz="2400" dirty="0"/>
              <a:t>Write down a question with respect to the concepts learnt so far. </a:t>
            </a:r>
          </a:p>
          <a:p>
            <a:pPr>
              <a:buFont typeface="Wingdings" pitchFamily="2" charset="2"/>
              <a:buChar char="q"/>
            </a:pPr>
            <a:r>
              <a:rPr lang="en-SG" sz="2400" dirty="0"/>
              <a:t>Link:</a:t>
            </a:r>
          </a:p>
          <a:p>
            <a:endParaRPr lang="en-SG" sz="2400" dirty="0"/>
          </a:p>
          <a:p>
            <a:pPr lvl="0"/>
            <a:endParaRPr lang="en-SG" sz="2400" dirty="0"/>
          </a:p>
          <a:p>
            <a:endParaRPr lang="en-SG" sz="2400" dirty="0"/>
          </a:p>
          <a:p>
            <a:endParaRPr lang="en-GB" sz="2400" dirty="0"/>
          </a:p>
          <a:p>
            <a:pPr marL="0" lvl="0" indent="0">
              <a:spcBef>
                <a:spcPct val="0"/>
              </a:spcBef>
              <a:buNone/>
            </a:pPr>
            <a:endParaRPr lang="en-GB" sz="2400" dirty="0"/>
          </a:p>
          <a:p>
            <a:pPr>
              <a:spcBef>
                <a:spcPct val="0"/>
              </a:spcBef>
              <a:buNone/>
            </a:pPr>
            <a:endParaRPr lang="en-US" altLang="zh-SG" sz="2400" dirty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altLang="zh-SG" sz="2400" dirty="0">
              <a:ea typeface="宋体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32764" y="4449170"/>
            <a:ext cx="7014949" cy="170597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48563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7074" y="1040266"/>
            <a:ext cx="8180952" cy="4962525"/>
          </a:xfrm>
          <a:prstGeom prst="rect">
            <a:avLst/>
          </a:prstGeom>
        </p:spPr>
        <p:txBody>
          <a:bodyPr/>
          <a:lstStyle/>
          <a:p>
            <a:pPr marL="442913" lvl="1" indent="-177800">
              <a:tabLst>
                <a:tab pos="88900" algn="l"/>
              </a:tabLst>
            </a:pPr>
            <a:r>
              <a:rPr lang="en-US" dirty="0"/>
              <a:t>Model real-world (2-Dimensional geometric transformation) applications using matrices.</a:t>
            </a:r>
          </a:p>
          <a:p>
            <a:pPr marL="442913" lvl="1" indent="-177800">
              <a:tabLst>
                <a:tab pos="88900" algn="l"/>
              </a:tabLst>
            </a:pPr>
            <a:r>
              <a:rPr lang="en-US" dirty="0"/>
              <a:t>Perform basic algebraic operations on matrices.</a:t>
            </a:r>
            <a:endParaRPr lang="en-SG" sz="3600" b="1" dirty="0"/>
          </a:p>
          <a:p>
            <a:pPr marL="442913" lvl="1" indent="-177800">
              <a:tabLst>
                <a:tab pos="88900" algn="l"/>
              </a:tabLst>
            </a:pPr>
            <a:r>
              <a:rPr lang="en-SG" dirty="0"/>
              <a:t>Represent transformations (translation and rotation) in matrix form.</a:t>
            </a:r>
            <a:endParaRPr lang="en-SG" sz="3600" b="1" dirty="0"/>
          </a:p>
          <a:p>
            <a:pPr marL="442913" lvl="1" indent="-177800">
              <a:tabLst>
                <a:tab pos="88900" algn="l"/>
              </a:tabLst>
            </a:pPr>
            <a:r>
              <a:rPr lang="en-SG" dirty="0"/>
              <a:t>Apply geometric transformations using translation matrices. </a:t>
            </a:r>
            <a:endParaRPr lang="en-SG" sz="3600" b="1" dirty="0"/>
          </a:p>
          <a:p>
            <a:pPr marL="442913" lvl="1" indent="-177800">
              <a:tabLst>
                <a:tab pos="88900" algn="l"/>
              </a:tabLst>
            </a:pPr>
            <a:r>
              <a:rPr lang="en-US" dirty="0"/>
              <a:t>Apply geometric transformations using rotation matrices. </a:t>
            </a:r>
            <a:endParaRPr lang="en-SG" sz="3600" b="1" dirty="0"/>
          </a:p>
          <a:p>
            <a:pPr marL="0" indent="0" eaLnBrk="1" hangingPunct="1">
              <a:spcBef>
                <a:spcPts val="2400"/>
              </a:spcBef>
              <a:buNone/>
            </a:pPr>
            <a:endParaRPr lang="en-SG" altLang="zh-CN" sz="2800" dirty="0">
              <a:ea typeface="宋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27074" y="293688"/>
            <a:ext cx="7934325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SG" sz="32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 Learning Objectives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512284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270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72955" y="1091821"/>
            <a:ext cx="8543499" cy="266131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en-SG" altLang="zh-CN" sz="2400" dirty="0">
                <a:ea typeface="宋体" pitchFamily="2" charset="-122"/>
              </a:rPr>
              <a:t>Other than being able to translate and rotate the various buildings in the </a:t>
            </a:r>
            <a:r>
              <a:rPr lang="en-SG" altLang="zh-CN" sz="2400" dirty="0" err="1">
                <a:ea typeface="宋体" pitchFamily="2" charset="-122"/>
              </a:rPr>
              <a:t>facebook</a:t>
            </a:r>
            <a:r>
              <a:rPr lang="en-SG" altLang="zh-CN" sz="2400" dirty="0">
                <a:ea typeface="宋体" pitchFamily="2" charset="-122"/>
              </a:rPr>
              <a:t> application “Japan Life”, other applications include</a:t>
            </a:r>
          </a:p>
          <a:p>
            <a:pPr>
              <a:spcBef>
                <a:spcPts val="2400"/>
              </a:spcBef>
            </a:pPr>
            <a:r>
              <a:rPr lang="en-US" altLang="zh-CN" sz="2400" dirty="0">
                <a:ea typeface="宋体" pitchFamily="2" charset="-122"/>
              </a:rPr>
              <a:t>Translation and rotation of 3D engineering drawings such that the designer is able to view a design from various angles</a:t>
            </a:r>
          </a:p>
          <a:p>
            <a:pPr>
              <a:spcBef>
                <a:spcPts val="2400"/>
              </a:spcBef>
            </a:pPr>
            <a:endParaRPr lang="en-US" altLang="zh-CN" sz="2400" dirty="0">
              <a:ea typeface="宋体" pitchFamily="2" charset="-122"/>
            </a:endParaRPr>
          </a:p>
          <a:p>
            <a:pPr lvl="1">
              <a:spcBef>
                <a:spcPts val="2400"/>
              </a:spcBef>
            </a:pPr>
            <a:endParaRPr lang="en-SG" altLang="zh-CN" sz="2400" dirty="0">
              <a:ea typeface="宋体" pitchFamily="2" charset="-122"/>
            </a:endParaRPr>
          </a:p>
          <a:p>
            <a:pPr>
              <a:spcBef>
                <a:spcPts val="2400"/>
              </a:spcBef>
            </a:pPr>
            <a:endParaRPr lang="en-US" altLang="zh-CN" sz="2400" dirty="0">
              <a:ea typeface="宋体" pitchFamily="2" charset="-122"/>
            </a:endParaRPr>
          </a:p>
          <a:p>
            <a:pPr marL="0" indent="0">
              <a:spcBef>
                <a:spcPts val="2400"/>
              </a:spcBef>
              <a:buFont typeface="Arial"/>
              <a:buNone/>
            </a:pPr>
            <a:endParaRPr lang="en-SG" altLang="zh-CN" sz="2400" dirty="0">
              <a:ea typeface="宋体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53061" y="0"/>
            <a:ext cx="7783286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SG" sz="2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Real-life Applications of Translation and Rotation</a:t>
            </a:r>
          </a:p>
        </p:txBody>
      </p:sp>
      <p:pic>
        <p:nvPicPr>
          <p:cNvPr id="5" name="Picture 4" descr="http://www.ace-cmm.com/res/acepagegraphics/crank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548" y="3685041"/>
            <a:ext cx="1852501" cy="277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562" y="3685041"/>
            <a:ext cx="4330724" cy="2778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693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72955" y="1091821"/>
            <a:ext cx="8543499" cy="17469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en-US" altLang="zh-CN" sz="2400" dirty="0">
                <a:ea typeface="宋体" pitchFamily="2" charset="-122"/>
              </a:rPr>
              <a:t>Translation and rotation of images in software editing </a:t>
            </a:r>
            <a:r>
              <a:rPr lang="en-US" altLang="zh-CN" sz="2400" dirty="0" err="1">
                <a:ea typeface="宋体" pitchFamily="2" charset="-122"/>
              </a:rPr>
              <a:t>programmes</a:t>
            </a:r>
            <a:r>
              <a:rPr lang="en-US" altLang="zh-CN" sz="2400" dirty="0">
                <a:ea typeface="宋体" pitchFamily="2" charset="-122"/>
              </a:rPr>
              <a:t>. This is the image of a sports car where every pixel in the image has been rotated by 30 degrees anticlockwise.</a:t>
            </a:r>
          </a:p>
          <a:p>
            <a:pPr>
              <a:spcBef>
                <a:spcPts val="2400"/>
              </a:spcBef>
            </a:pPr>
            <a:endParaRPr lang="en-US" altLang="zh-CN" sz="2400" dirty="0">
              <a:ea typeface="宋体" pitchFamily="2" charset="-122"/>
            </a:endParaRPr>
          </a:p>
          <a:p>
            <a:pPr lvl="1">
              <a:spcBef>
                <a:spcPts val="2400"/>
              </a:spcBef>
            </a:pPr>
            <a:endParaRPr lang="en-SG" altLang="zh-CN" sz="2400" dirty="0">
              <a:ea typeface="宋体" pitchFamily="2" charset="-122"/>
            </a:endParaRPr>
          </a:p>
          <a:p>
            <a:pPr>
              <a:spcBef>
                <a:spcPts val="2400"/>
              </a:spcBef>
            </a:pPr>
            <a:endParaRPr lang="en-US" altLang="zh-CN" sz="2400" dirty="0">
              <a:ea typeface="宋体" pitchFamily="2" charset="-122"/>
            </a:endParaRPr>
          </a:p>
          <a:p>
            <a:pPr marL="0" indent="0">
              <a:spcBef>
                <a:spcPts val="2400"/>
              </a:spcBef>
              <a:buFont typeface="Arial"/>
              <a:buNone/>
            </a:pPr>
            <a:endParaRPr lang="en-SG" altLang="zh-CN" sz="2400" dirty="0">
              <a:ea typeface="宋体" pitchFamily="2" charset="-122"/>
            </a:endParaRPr>
          </a:p>
        </p:txBody>
      </p:sp>
      <p:pic>
        <p:nvPicPr>
          <p:cNvPr id="39938" name="Picture 2" descr="http://allphotosfree.com/wp-content/uploads/2011/10/Sports_Cars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46" y="3268872"/>
            <a:ext cx="3526430" cy="23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264" y="2559663"/>
            <a:ext cx="3701886" cy="332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53061" y="0"/>
            <a:ext cx="7783286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SG" sz="2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Real-life Applications of Translation and Rotation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4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21529" y="283027"/>
            <a:ext cx="8566150" cy="7422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/>
              <a:t>Introduction to Transformations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245505"/>
            <a:ext cx="81153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transformation of a plane takes any point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𝑦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on the plane and maps it onto one and only image,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𝑃′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𝑥′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𝑦′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that also lies on the same plane.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We say that “point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is mapped onto the image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𝑃′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under the transformation”.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There are several types of transformations, such as translation, rotation, reflection and scaling. 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 this problem, only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translation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and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rotation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will be covered.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7770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7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1542" y="1063402"/>
            <a:ext cx="8109857" cy="5642198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400" b="0" dirty="0">
                <a:latin typeface="Arial" pitchFamily="34" charset="0"/>
                <a:cs typeface="Arial" pitchFamily="34" charset="0"/>
              </a:rPr>
              <a:t>Translation is the movement of a planar entity from one location to another, while </a:t>
            </a:r>
            <a:r>
              <a:rPr lang="en-US" sz="2400" b="1" u="sng" dirty="0">
                <a:latin typeface="Arial" pitchFamily="34" charset="0"/>
                <a:cs typeface="Arial" pitchFamily="34" charset="0"/>
              </a:rPr>
              <a:t>maintaining its size, shape and orientation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We describe translations along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axes in the following manner:</a:t>
            </a:r>
          </a:p>
          <a:p>
            <a:pPr marL="0" indent="0" algn="just" eaLnBrk="1" hangingPunct="1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“Translation of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𝑎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units along the positive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axis 	direction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𝑏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units along the positive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𝑦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axis 	direction”</a:t>
            </a:r>
          </a:p>
          <a:p>
            <a:pPr algn="just" eaLnBrk="1" hangingPunct="1"/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translation along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axis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marL="914400" lvl="1" indent="-514350" algn="just" eaLnBrk="1" hangingPunct="1">
              <a:buFont typeface="+mj-lt"/>
              <a:buAutoNum type="romanL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𝑎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&gt; 0,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translation is towards the right</a:t>
            </a:r>
          </a:p>
          <a:p>
            <a:pPr marL="914400" lvl="1" indent="-514350" algn="just" eaLnBrk="1" hangingPunct="1">
              <a:buFont typeface="+mj-lt"/>
              <a:buAutoNum type="romanL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𝑎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&lt; 0, 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translation is towards the left</a:t>
            </a:r>
          </a:p>
          <a:p>
            <a:pPr algn="just" eaLnBrk="1" hangingPunct="1"/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translation along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𝑦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axis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914400" lvl="1" indent="-514350" algn="just" eaLnBrk="1" hangingPunct="1">
              <a:buFont typeface="+mj-lt"/>
              <a:buAutoNum type="romanL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&gt; 0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translation is upwards</a:t>
            </a:r>
          </a:p>
          <a:p>
            <a:pPr marL="914400" lvl="1" indent="-514350" algn="just" eaLnBrk="1" hangingPunct="1">
              <a:buFont typeface="+mj-lt"/>
              <a:buAutoNum type="romanLcPeriod"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&lt; 0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translation is downwards</a:t>
            </a:r>
          </a:p>
          <a:p>
            <a:pPr marL="0" indent="0" algn="just" eaLnBrk="1" hangingPunct="1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31800" y="293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SG" sz="32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Translation - Definition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275" y="4038600"/>
            <a:ext cx="2557007" cy="19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977275" y="6029565"/>
            <a:ext cx="26841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>
                <a:latin typeface="Arial" pitchFamily="34" charset="0"/>
                <a:cs typeface="Arial" pitchFamily="34" charset="0"/>
              </a:rPr>
              <a:t>(Source:  Google Image from </a:t>
            </a:r>
          </a:p>
          <a:p>
            <a:r>
              <a:rPr lang="en-SG" sz="1400" dirty="0">
                <a:hlinkClick r:id="rId3"/>
              </a:rPr>
              <a:t>http://www.onlinemathlearning.com</a:t>
            </a:r>
            <a:r>
              <a:rPr lang="en-SG" sz="1400" dirty="0"/>
              <a:t> )</a:t>
            </a:r>
            <a:endParaRPr lang="en-SG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503570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5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31800" y="293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SG" sz="32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Translation-Definition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7828" y="1050751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[Example 1]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Describe the transformation shown in the following figures. 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9881" y="1758637"/>
            <a:ext cx="5981274" cy="3464987"/>
            <a:chOff x="855249" y="2396411"/>
            <a:chExt cx="7330001" cy="4050492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5249" y="2396411"/>
              <a:ext cx="3581415" cy="3553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035363" y="6051141"/>
              <a:ext cx="3221185" cy="3957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 dirty="0">
                  <a:latin typeface="Arial" pitchFamily="34" charset="0"/>
                  <a:cs typeface="Arial" pitchFamily="34" charset="0"/>
                </a:rPr>
                <a:t>Before transformation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175285" y="6029782"/>
              <a:ext cx="2819400" cy="3957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 dirty="0">
                  <a:latin typeface="Arial" pitchFamily="34" charset="0"/>
                  <a:cs typeface="Arial" pitchFamily="34" charset="0"/>
                </a:rPr>
                <a:t>After transformation</a:t>
              </a:r>
            </a:p>
          </p:txBody>
        </p:sp>
        <p:pic>
          <p:nvPicPr>
            <p:cNvPr id="12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66851" y="2398682"/>
              <a:ext cx="3518399" cy="3534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extBox 12"/>
          <p:cNvSpPr txBox="1"/>
          <p:nvPr/>
        </p:nvSpPr>
        <p:spPr>
          <a:xfrm>
            <a:off x="536745" y="5388724"/>
            <a:ext cx="8002571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is a translation of 17 units along the positive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axis direction and 17 units along the positive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𝑦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axis direction. 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00568" y="6492875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6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24114" y="293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SG" sz="32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Translation-Definition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115" y="964009"/>
            <a:ext cx="783771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[Example 2]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Describe the transformation shown in the following figure, where the points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𝐼, 𝑅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are mapped onto their corresponding images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𝐼’, 𝑅’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𝑇’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116" y="2724596"/>
            <a:ext cx="3717460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is a translation of 6 units along the positive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axis direction and -4 units along the positive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𝑦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axis direction. 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073" y="2456709"/>
            <a:ext cx="42386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4341575" y="6337342"/>
            <a:ext cx="45484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>
                <a:latin typeface="Arial" pitchFamily="34" charset="0"/>
                <a:cs typeface="Arial" pitchFamily="34" charset="0"/>
              </a:rPr>
              <a:t>(Source:  Google Image from </a:t>
            </a:r>
            <a:r>
              <a:rPr lang="en-SG" sz="1400" dirty="0">
                <a:hlinkClick r:id="rId3"/>
              </a:rPr>
              <a:t>www.suggestkeyword.com</a:t>
            </a:r>
            <a:r>
              <a:rPr lang="en-SG" sz="1400" dirty="0"/>
              <a:t>)</a:t>
            </a:r>
            <a:endParaRPr lang="en-SG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525154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4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3924</TotalTime>
  <Words>3516</Words>
  <Application>Microsoft Office PowerPoint</Application>
  <PresentationFormat>On-screen Show (4:3)</PresentationFormat>
  <Paragraphs>663</Paragraphs>
  <Slides>54</Slides>
  <Notes>16</Notes>
  <HiddenSlides>2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SimSun</vt:lpstr>
      <vt:lpstr>SimSun</vt:lpstr>
      <vt:lpstr>Arial</vt:lpstr>
      <vt:lpstr>Calibri</vt:lpstr>
      <vt:lpstr>Cambria Math</vt:lpstr>
      <vt:lpstr>Cooper Black</vt:lpstr>
      <vt:lpstr>Courier New</vt:lpstr>
      <vt:lpstr>Times New Roman</vt:lpstr>
      <vt:lpstr>Wingdings</vt:lpstr>
      <vt:lpstr>Office Theme</vt:lpstr>
      <vt:lpstr>Equation</vt:lpstr>
      <vt:lpstr>Microsoft Equation 3.0</vt:lpstr>
      <vt:lpstr>Lesson 05 Transformations Using Matrices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One-minute write</vt:lpstr>
      <vt:lpstr>One-minute write</vt:lpstr>
      <vt:lpstr>One-minute write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E114_P06_Interactive Seminar</dc:title>
  <dc:creator>simon_yeo@rp.edu.sg;Wilbur Tan (RP)</dc:creator>
  <cp:lastModifiedBy>ONG ZHEN YANG</cp:lastModifiedBy>
  <cp:revision>591</cp:revision>
  <cp:lastPrinted>2012-11-05T04:38:27Z</cp:lastPrinted>
  <dcterms:created xsi:type="dcterms:W3CDTF">2011-06-07T03:26:48Z</dcterms:created>
  <dcterms:modified xsi:type="dcterms:W3CDTF">2017-11-14T04:02:30Z</dcterms:modified>
</cp:coreProperties>
</file>