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  <p:sldMasterId id="2147483673" r:id="rId3"/>
  </p:sldMasterIdLst>
  <p:notesMasterIdLst>
    <p:notesMasterId r:id="rId49"/>
  </p:notesMasterIdLst>
  <p:sldIdLst>
    <p:sldId id="422" r:id="rId4"/>
    <p:sldId id="410" r:id="rId5"/>
    <p:sldId id="411" r:id="rId6"/>
    <p:sldId id="417" r:id="rId7"/>
    <p:sldId id="448" r:id="rId8"/>
    <p:sldId id="452" r:id="rId9"/>
    <p:sldId id="398" r:id="rId10"/>
    <p:sldId id="287" r:id="rId11"/>
    <p:sldId id="348" r:id="rId12"/>
    <p:sldId id="349" r:id="rId13"/>
    <p:sldId id="424" r:id="rId14"/>
    <p:sldId id="451" r:id="rId15"/>
    <p:sldId id="377" r:id="rId16"/>
    <p:sldId id="337" r:id="rId17"/>
    <p:sldId id="339" r:id="rId18"/>
    <p:sldId id="449" r:id="rId19"/>
    <p:sldId id="386" r:id="rId20"/>
    <p:sldId id="394" r:id="rId21"/>
    <p:sldId id="450" r:id="rId22"/>
    <p:sldId id="431" r:id="rId23"/>
    <p:sldId id="434" r:id="rId24"/>
    <p:sldId id="402" r:id="rId25"/>
    <p:sldId id="403" r:id="rId26"/>
    <p:sldId id="435" r:id="rId27"/>
    <p:sldId id="436" r:id="rId28"/>
    <p:sldId id="437" r:id="rId29"/>
    <p:sldId id="438" r:id="rId30"/>
    <p:sldId id="426" r:id="rId31"/>
    <p:sldId id="427" r:id="rId32"/>
    <p:sldId id="428" r:id="rId33"/>
    <p:sldId id="429" r:id="rId34"/>
    <p:sldId id="454" r:id="rId35"/>
    <p:sldId id="440" r:id="rId36"/>
    <p:sldId id="441" r:id="rId37"/>
    <p:sldId id="405" r:id="rId38"/>
    <p:sldId id="406" r:id="rId39"/>
    <p:sldId id="442" r:id="rId40"/>
    <p:sldId id="443" r:id="rId41"/>
    <p:sldId id="381" r:id="rId42"/>
    <p:sldId id="388" r:id="rId43"/>
    <p:sldId id="453" r:id="rId44"/>
    <p:sldId id="445" r:id="rId45"/>
    <p:sldId id="446" r:id="rId46"/>
    <p:sldId id="447" r:id="rId47"/>
    <p:sldId id="366" r:id="rId48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3F5"/>
    <a:srgbClr val="006600"/>
    <a:srgbClr val="6DB310"/>
    <a:srgbClr val="0000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2336" autoAdjust="0"/>
  </p:normalViewPr>
  <p:slideViewPr>
    <p:cSldViewPr snapToGrid="0" snapToObjects="1">
      <p:cViewPr varScale="1">
        <p:scale>
          <a:sx n="64" d="100"/>
          <a:sy n="64" d="100"/>
        </p:scale>
        <p:origin x="14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2.wmf"/><Relationship Id="rId7" Type="http://schemas.openxmlformats.org/officeDocument/2006/relationships/image" Target="../media/image44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6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39D4-A09C-4218-8EAD-9BF9D0D6E79E}" type="datetimeFigureOut">
              <a:rPr lang="en-SG" smtClean="0"/>
              <a:t>20/11/2017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B4070-06EE-4656-8A0E-E0F702C72E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30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ahoot.it/#/k/7a7b8ec3-21f1-453d-b63e-a28a6d6e24e9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625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789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48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296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885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645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61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360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29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3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14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07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>
                <a:hlinkClick r:id="rId3"/>
              </a:rPr>
              <a:t>https://play.kahoot.it/#/k/7a7b8ec3-21f1-453d-b63e-a28a6d6e24e9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3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4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9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9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1464" y="6487592"/>
            <a:ext cx="43824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17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08385" y="6497770"/>
            <a:ext cx="43561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0328" y="6492875"/>
            <a:ext cx="4936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2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71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58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33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8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1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57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7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69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28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67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13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8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47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60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08385" y="6497770"/>
            <a:ext cx="43561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4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3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45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6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1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73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6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9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414" y="6492875"/>
            <a:ext cx="406586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93"/>
            <a:ext cx="7920000" cy="64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rgbClr val="0000FF"/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0000" y="6642556"/>
            <a:ext cx="3831000" cy="21544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406009" y="83736"/>
            <a:ext cx="377991" cy="4443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5979569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>
                <a:latin typeface="+mn-lt"/>
              </a:defRPr>
            </a:lvl1pPr>
            <a:lvl2pPr marL="742950" indent="-28575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rgbClr val="0033CC"/>
                </a:solidFill>
                <a:latin typeface="+mn-lt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sz="1800">
                <a:latin typeface="+mn-lt"/>
              </a:defRPr>
            </a:lvl3pPr>
            <a:lvl4pPr marL="16002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4pPr>
            <a:lvl5pPr marL="20574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60000" y="654457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1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7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98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0328" y="6492875"/>
            <a:ext cx="4936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9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1928" y="6492875"/>
            <a:ext cx="3920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0437" y="6492875"/>
            <a:ext cx="563563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93871" y="6512284"/>
            <a:ext cx="450129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93"/>
            <a:ext cx="7920000" cy="64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rgbClr val="0000FF"/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0000" y="6642556"/>
            <a:ext cx="3831000" cy="21544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406009" y="83736"/>
            <a:ext cx="377991" cy="4443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5979569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>
                <a:latin typeface="+mn-lt"/>
              </a:defRPr>
            </a:lvl1pPr>
            <a:lvl2pPr marL="742950" indent="-28575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rgbClr val="0033CC"/>
                </a:solidFill>
                <a:latin typeface="+mn-lt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sz="1800">
                <a:latin typeface="+mn-lt"/>
              </a:defRPr>
            </a:lvl3pPr>
            <a:lvl4pPr marL="16002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4pPr>
            <a:lvl5pPr marL="20574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60000" y="654457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9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0328" y="6492875"/>
            <a:ext cx="4936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3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02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9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9.wmf"/><Relationship Id="rId7" Type="http://schemas.openxmlformats.org/officeDocument/2006/relationships/image" Target="../media/image101.png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7.wmf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13.vml"/><Relationship Id="rId11" Type="http://schemas.openxmlformats.org/officeDocument/2006/relationships/oleObject" Target="../embeddings/oleObject37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104.png"/><Relationship Id="rId19" Type="http://schemas.openxmlformats.org/officeDocument/2006/relationships/image" Target="../media/image48.wmf"/><Relationship Id="rId1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4.wmf"/><Relationship Id="rId3" Type="http://schemas.openxmlformats.org/officeDocument/2006/relationships/image" Target="../media/image11.png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3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103.png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0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todaysmeet.com/LRE4-Day2" TargetMode="External"/><Relationship Id="rId13" Type="http://schemas.openxmlformats.org/officeDocument/2006/relationships/hyperlink" Target="https://todaysmeet.com/LRW3-Day3" TargetMode="External"/><Relationship Id="rId18" Type="http://schemas.openxmlformats.org/officeDocument/2006/relationships/hyperlink" Target="https://todaysmeet.com/LRW3-Day4" TargetMode="External"/><Relationship Id="rId3" Type="http://schemas.openxmlformats.org/officeDocument/2006/relationships/hyperlink" Target="https://todaysmeet.com/LRE2-Day1" TargetMode="External"/><Relationship Id="rId7" Type="http://schemas.openxmlformats.org/officeDocument/2006/relationships/hyperlink" Target="https://todaysmeet.com/LRE2-Day2" TargetMode="External"/><Relationship Id="rId12" Type="http://schemas.openxmlformats.org/officeDocument/2006/relationships/hyperlink" Target="https://todaysmeet.com/LRE4-Day3" TargetMode="External"/><Relationship Id="rId17" Type="http://schemas.openxmlformats.org/officeDocument/2006/relationships/hyperlink" Target="https://todaysmeet.com/LRE4-Day4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todaysmeet.com/LRE2-Day4" TargetMode="External"/><Relationship Id="rId20" Type="http://schemas.openxmlformats.org/officeDocument/2006/relationships/hyperlink" Target="https://todaysmeet.com/LRE5-Day4" TargetMode="Externa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s://todaysmeet.com/LRW5-Day1" TargetMode="External"/><Relationship Id="rId11" Type="http://schemas.openxmlformats.org/officeDocument/2006/relationships/hyperlink" Target="https://todaysmeet.com/LRE2-Day3" TargetMode="External"/><Relationship Id="rId5" Type="http://schemas.openxmlformats.org/officeDocument/2006/relationships/hyperlink" Target="https://todaysmeet.com/LRW3-Day1" TargetMode="External"/><Relationship Id="rId15" Type="http://schemas.openxmlformats.org/officeDocument/2006/relationships/hyperlink" Target="https://todaysmeet.com/LRE5-Day3" TargetMode="External"/><Relationship Id="rId10" Type="http://schemas.openxmlformats.org/officeDocument/2006/relationships/hyperlink" Target="https://todaysmeet.com/LRW3-Day2" TargetMode="External"/><Relationship Id="rId19" Type="http://schemas.openxmlformats.org/officeDocument/2006/relationships/hyperlink" Target="https://todaysmeet.com/LRW5-Day4" TargetMode="External"/><Relationship Id="rId4" Type="http://schemas.openxmlformats.org/officeDocument/2006/relationships/hyperlink" Target="https://todaysmeet.com/LRE4-Day1" TargetMode="External"/><Relationship Id="rId9" Type="http://schemas.openxmlformats.org/officeDocument/2006/relationships/hyperlink" Target="https://todaysmeet.com/LRW5-Day2" TargetMode="External"/><Relationship Id="rId14" Type="http://schemas.openxmlformats.org/officeDocument/2006/relationships/hyperlink" Target="https://todaysmeet.com/LRW5-Day3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odaysmeet.com/LRE2-Day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s://todaysmeet.com/LRW5-Day5" TargetMode="External"/><Relationship Id="rId5" Type="http://schemas.openxmlformats.org/officeDocument/2006/relationships/hyperlink" Target="https://todaysmeet.com/LRW3-Day5" TargetMode="External"/><Relationship Id="rId4" Type="http://schemas.openxmlformats.org/officeDocument/2006/relationships/hyperlink" Target="https://todaysmeet.com/LRE4-Day5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3"/>
            <a:ext cx="7533068" cy="1862042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Lesson 06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Matrices and Row </a:t>
            </a:r>
            <a:r>
              <a:rPr lang="en-US" sz="6000" dirty="0"/>
              <a:t>O</a:t>
            </a:r>
            <a:r>
              <a:rPr lang="en-US" sz="6000" dirty="0" smtClean="0"/>
              <a:t>perations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4793176"/>
            <a:ext cx="58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E114 – Mathematics for Engineering </a:t>
            </a:r>
            <a:endParaRPr lang="en-US" sz="2400" dirty="0">
              <a:solidFill>
                <a:srgbClr val="6DB31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972" y="4217063"/>
            <a:ext cx="589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6DB310"/>
                </a:solidFill>
                <a:latin typeface="Arial"/>
                <a:cs typeface="Arial"/>
              </a:rPr>
              <a:t>Interactive Seminar Slides </a:t>
            </a:r>
            <a:endParaRPr lang="en-US" sz="32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60374" y="-89526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Test yourself: </a:t>
            </a:r>
          </a:p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Representing Data Using Matrices</a:t>
            </a:r>
            <a:endParaRPr lang="en-US" sz="3200" dirty="0" smtClean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45" y="-6316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67330" y="3170485"/>
            <a:ext cx="8915400" cy="348557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Inverse</a:t>
            </a:r>
            <a:r>
              <a:rPr kumimoji="0" lang="en-US" sz="2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of a </a:t>
            </a:r>
            <a:r>
              <a:rPr lang="en-GB" sz="2200" b="1" u="sng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GB" sz="2200" b="1" u="sng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GB" sz="2200" b="1" u="sng" dirty="0">
                <a:latin typeface="Arial"/>
                <a:ea typeface="Calibri"/>
                <a:cs typeface="Times New Roman"/>
              </a:rPr>
              <a:t>× </a:t>
            </a:r>
            <a:r>
              <a:rPr lang="en-GB" sz="2200" b="1" u="sng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Matrix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 general, the 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inverse of a </a:t>
            </a:r>
            <a:r>
              <a:rPr lang="en-GB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GB" sz="22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GB" sz="2200" dirty="0">
                <a:latin typeface="Arial"/>
                <a:ea typeface="Calibri"/>
                <a:cs typeface="Times New Roman"/>
              </a:rPr>
              <a:t>× </a:t>
            </a:r>
            <a:r>
              <a:rPr lang="en-GB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matrix </a:t>
            </a:r>
            <a:r>
              <a:rPr lang="en-US" sz="2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is </a:t>
            </a:r>
            <a:r>
              <a:rPr lang="en-US" sz="2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denoted by </a:t>
            </a:r>
            <a:r>
              <a:rPr lang="en-US" sz="2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en-US" sz="2200" b="1" baseline="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-1</a:t>
            </a:r>
            <a:r>
              <a:rPr lang="en-US" sz="2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 is calculated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baseline="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baseline="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63186" y="1040173"/>
                <a:ext cx="8915400" cy="212365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2200" b="1" i="0" u="sng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Determinant of a </a:t>
                </a:r>
                <a:r>
                  <a:rPr lang="en-GB" sz="2200" b="1" u="sng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lang="en-GB" sz="2200" b="1" u="sng" dirty="0"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</a:t>
                </a:r>
                <a:r>
                  <a:rPr lang="en-GB" sz="2200" b="1" u="sng" dirty="0">
                    <a:latin typeface="Arial"/>
                    <a:ea typeface="Calibri"/>
                    <a:cs typeface="Times New Roman"/>
                  </a:rPr>
                  <a:t>× </a:t>
                </a:r>
                <a:r>
                  <a:rPr lang="en-GB" sz="2200" b="1" u="sng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0" lang="en-US" sz="2200" b="1" i="0" u="sng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Matrix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In general, the </a:t>
                </a:r>
                <a:r>
                  <a:rPr kumimoji="0" lang="en-US" sz="22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determinant o</a:t>
                </a: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f a </a:t>
                </a:r>
                <a:r>
                  <a:rPr lang="en-GB" sz="22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lang="en-GB" sz="2200" dirty="0"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</a:t>
                </a:r>
                <a:r>
                  <a:rPr lang="en-GB" sz="2200" dirty="0">
                    <a:latin typeface="Arial"/>
                    <a:ea typeface="Calibri"/>
                    <a:cs typeface="Times New Roman"/>
                  </a:rPr>
                  <a:t>× </a:t>
                </a:r>
                <a:r>
                  <a:rPr lang="en-GB" sz="22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matrix </a:t>
                </a:r>
                <a:r>
                  <a:rPr kumimoji="0" lang="en-US" sz="22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A</a:t>
                </a: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itchFamily="34" charset="0"/>
                    <a:cs typeface="Times New Roman" panose="02020603050405020304" pitchFamily="18" charset="0"/>
                  </a:rPr>
                  <a:t>=</a:t>
                </a: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       is denoted</a:t>
                </a:r>
                <a:r>
                  <a:rPr kumimoji="0" 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200" b="0" i="0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libri" pitchFamily="34" charset="0"/>
                        <a:cs typeface="Arial" pitchFamily="34" charset="0"/>
                      </a:rPr>
                      <m:t>det</m:t>
                    </m:r>
                  </m:oMath>
                </a14:m>
                <a:r>
                  <a:rPr kumimoji="0" 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200" b="1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libri" pitchFamily="34" charset="0"/>
                        <a:cs typeface="Arial" pitchFamily="34" charset="0"/>
                      </a:rPr>
                      <m:t>𝐀</m:t>
                    </m:r>
                  </m:oMath>
                </a14:m>
                <a:r>
                  <a:rPr kumimoji="0" lang="en-US" sz="22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and is </a:t>
                </a: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calculated</a:t>
                </a:r>
                <a:r>
                  <a:rPr kumimoji="0" 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as:</a:t>
                </a: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latin typeface="Arial" pitchFamily="34" charset="0"/>
                  <a:cs typeface="Arial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186" y="1040173"/>
                <a:ext cx="8915400" cy="2123658"/>
              </a:xfrm>
              <a:prstGeom prst="rect">
                <a:avLst/>
              </a:prstGeom>
              <a:blipFill>
                <a:blip r:embed="rId4"/>
                <a:stretch>
                  <a:fillRect l="-750" t="-1136" r="-1569"/>
                </a:stretch>
              </a:blipFill>
              <a:ln w="25400">
                <a:solidFill>
                  <a:srgbClr val="FF0000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8983" y="353767"/>
            <a:ext cx="8219402" cy="5935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Determinant and Inverse of a </a:t>
            </a:r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× </a:t>
            </a:r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3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3200" dirty="0" smtClean="0"/>
              <a:t>Matrix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18753"/>
              </p:ext>
            </p:extLst>
          </p:nvPr>
        </p:nvGraphicFramePr>
        <p:xfrm>
          <a:off x="6141743" y="1472760"/>
          <a:ext cx="1125738" cy="101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8" name="Equation" r:id="rId5" imgW="507960" imgH="457200" progId="Equation.3">
                  <p:embed/>
                </p:oleObj>
              </mc:Choice>
              <mc:Fallback>
                <p:oleObj name="Equation" r:id="rId5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1743" y="1472760"/>
                        <a:ext cx="1125738" cy="10195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817597" y="2581458"/>
            <a:ext cx="26651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det</a:t>
            </a:r>
            <a:r>
              <a:rPr lang="en-US" sz="2200" dirty="0" smtClean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= </a:t>
            </a:r>
            <a:r>
              <a:rPr lang="en-US" sz="22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</a:t>
            </a:r>
            <a:r>
              <a:rPr lang="en-US" sz="2200" dirty="0" smtClean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× </a:t>
            </a:r>
            <a:r>
              <a:rPr lang="en-US" sz="22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</a:t>
            </a:r>
            <a:r>
              <a:rPr lang="en-US" sz="2200" dirty="0" smtClean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– </a:t>
            </a:r>
            <a:r>
              <a:rPr lang="en-US" sz="22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</a:t>
            </a:r>
            <a:r>
              <a:rPr lang="en-US" sz="22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× </a:t>
            </a:r>
            <a:r>
              <a:rPr lang="en-US" sz="22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endParaRPr lang="en-US" sz="2200" i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598536"/>
              </p:ext>
            </p:extLst>
          </p:nvPr>
        </p:nvGraphicFramePr>
        <p:xfrm>
          <a:off x="5578874" y="3551204"/>
          <a:ext cx="1125738" cy="101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9" name="Equation" r:id="rId7" imgW="507960" imgH="457200" progId="Equation.3">
                  <p:embed/>
                </p:oleObj>
              </mc:Choice>
              <mc:Fallback>
                <p:oleObj name="Equation" r:id="rId7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874" y="3551204"/>
                        <a:ext cx="1125738" cy="10195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3464" y="32101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464" y="36673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780" y="5514302"/>
            <a:ext cx="8826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matrix that does not have an inverse is called a “singular matrix”. 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a singular matrix, its determinant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matrix that has an inverse is called a “non-singular matrix”.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7" y="4680310"/>
            <a:ext cx="28688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2000" dirty="0" smtClean="0"/>
          </a:p>
          <a:p>
            <a:endParaRPr lang="en-SG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919084"/>
              </p:ext>
            </p:extLst>
          </p:nvPr>
        </p:nvGraphicFramePr>
        <p:xfrm>
          <a:off x="985021" y="4665106"/>
          <a:ext cx="2330304" cy="72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40" name="Equation" r:id="rId9" imgW="1409400" imgH="457200" progId="Equation.3">
                  <p:embed/>
                </p:oleObj>
              </mc:Choice>
              <mc:Fallback>
                <p:oleObj name="Equation" r:id="rId9" imgW="1409400" imgH="4572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021" y="4665106"/>
                        <a:ext cx="2330304" cy="729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32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7" grpId="0" animBg="1"/>
      <p:bldP spid="22" grpId="0"/>
      <p:bldP spid="23" grpId="0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7847" y="333915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Determinant and Inverse of a 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× 2</a:t>
            </a:r>
            <a:r>
              <a:rPr lang="en-US" sz="32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3200" dirty="0" smtClean="0"/>
              <a:t>Matrix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98249" y="1026305"/>
            <a:ext cx="84621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[Example 9]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Find the determinant and inverse of a </a:t>
            </a:r>
            <a:r>
              <a:rPr lang="en-GB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GB" sz="22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GB" sz="2200" dirty="0">
                <a:latin typeface="Arial"/>
                <a:ea typeface="Calibri"/>
                <a:cs typeface="Times New Roman"/>
              </a:rPr>
              <a:t>× </a:t>
            </a:r>
            <a:r>
              <a:rPr lang="en-GB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200" dirty="0">
                <a:latin typeface="Arial" pitchFamily="34" charset="0"/>
                <a:ea typeface="Calibri" pitchFamily="34" charset="0"/>
                <a:cs typeface="Arial" pitchFamily="34" charset="0"/>
              </a:rPr>
              <a:t> matrix </a:t>
            </a:r>
            <a:r>
              <a:rPr lang="en-US" sz="2200" b="1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=</a:t>
            </a:r>
            <a:r>
              <a:rPr lang="en-US" sz="2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249" y="2088606"/>
            <a:ext cx="7544950" cy="44935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(−1)(4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5)(−2)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=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−1)(4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5)(−2)</a:t>
            </a:r>
            <a:endParaRPr lang="en-US" sz="2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+ 10</a:t>
            </a:r>
          </a:p>
          <a:p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= 6</a:t>
            </a:r>
            <a:endParaRPr lang="en-SG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7506932" y="1091701"/>
          <a:ext cx="1219655" cy="90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9" name="Equation" r:id="rId4" imgW="596880" imgH="457200" progId="Equation.3">
                  <p:embed/>
                </p:oleObj>
              </mc:Choice>
              <mc:Fallback>
                <p:oleObj name="Equation" r:id="rId4" imgW="596880" imgH="4572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932" y="1091701"/>
                        <a:ext cx="1219655" cy="90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027491" y="5455185"/>
          <a:ext cx="218281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0" name="Equation" r:id="rId6" imgW="1066680" imgH="457200" progId="Equation.3">
                  <p:embed/>
                </p:oleObj>
              </mc:Choice>
              <mc:Fallback>
                <p:oleObj name="Equation" r:id="rId6" imgW="1066680" imgH="4572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491" y="5455185"/>
                        <a:ext cx="218281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1027491" y="4226586"/>
          <a:ext cx="28844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1" name="Equation" r:id="rId8" imgW="1409400" imgH="457200" progId="Equation.3">
                  <p:embed/>
                </p:oleObj>
              </mc:Choice>
              <mc:Fallback>
                <p:oleObj name="Equation" r:id="rId8" imgW="1409400" imgH="4572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491" y="4226586"/>
                        <a:ext cx="28844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Multiply 5"/>
          <p:cNvSpPr/>
          <p:nvPr/>
        </p:nvSpPr>
        <p:spPr>
          <a:xfrm>
            <a:off x="948035" y="2747536"/>
            <a:ext cx="3522689" cy="43471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687580" y="2964893"/>
            <a:ext cx="783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70724" y="2747536"/>
            <a:ext cx="34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28175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1275" y="1117182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Find the inverse of the following 2</a:t>
            </a:r>
            <a:r>
              <a:rPr lang="en-US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ea typeface="Calibri" pitchFamily="34" charset="0"/>
                <a:cs typeface="Arial" pitchFamily="34" charset="0"/>
              </a:rPr>
              <a:t>×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 matrices: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8538" y="-64103"/>
            <a:ext cx="676861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Test yourself: </a:t>
            </a:r>
            <a:r>
              <a:rPr lang="en-US" sz="3200" dirty="0" smtClean="0"/>
              <a:t>Determinant </a:t>
            </a:r>
            <a:r>
              <a:rPr lang="en-US" sz="3200" dirty="0"/>
              <a:t>and Inverse of a 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× 2</a:t>
            </a:r>
            <a:r>
              <a:rPr lang="en-US" sz="32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3200" dirty="0"/>
              <a:t>Matrix</a:t>
            </a:r>
          </a:p>
          <a:p>
            <a:endParaRPr lang="en-US" sz="3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16737" y="1853557"/>
            <a:ext cx="8691486" cy="1516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2200" b="1" dirty="0" smtClean="0">
                <a:latin typeface="Times New Roman" panose="02020603050405020304" pitchFamily="18" charset="0"/>
                <a:ea typeface="Calibri"/>
                <a:cs typeface="Times New Roman" pitchFamily="18" charset="0"/>
              </a:rPr>
              <a:t>A</a:t>
            </a:r>
            <a:r>
              <a:rPr lang="en-GB" sz="22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</a:t>
            </a:r>
          </a:p>
          <a:p>
            <a:pPr marL="914400" indent="-457200">
              <a:lnSpc>
                <a:spcPct val="115000"/>
              </a:lnSpc>
              <a:spcAft>
                <a:spcPts val="1000"/>
              </a:spcAft>
              <a:buAutoNum type="alphaLcParenBoth"/>
            </a:pPr>
            <a:endParaRPr lang="en-GB" sz="2200" b="1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22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r>
              <a:rPr lang="en-GB" sz="22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                   </a:t>
            </a:r>
            <a:endParaRPr lang="en-GB" sz="2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208682"/>
              </p:ext>
            </p:extLst>
          </p:nvPr>
        </p:nvGraphicFramePr>
        <p:xfrm>
          <a:off x="1292354" y="1643421"/>
          <a:ext cx="1085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87" name="Equation" r:id="rId3" imgW="558720" imgH="457200" progId="Equation.3">
                  <p:embed/>
                </p:oleObj>
              </mc:Choice>
              <mc:Fallback>
                <p:oleObj name="Equation" r:id="rId3" imgW="5587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2354" y="1643421"/>
                        <a:ext cx="108585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68728"/>
              </p:ext>
            </p:extLst>
          </p:nvPr>
        </p:nvGraphicFramePr>
        <p:xfrm>
          <a:off x="1267054" y="2662260"/>
          <a:ext cx="11604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88" name="Equation" r:id="rId5" imgW="596880" imgH="457200" progId="Equation.3">
                  <p:embed/>
                </p:oleObj>
              </mc:Choice>
              <mc:Fallback>
                <p:oleObj name="Equation" r:id="rId5" imgW="596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054" y="2662260"/>
                        <a:ext cx="11604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4" y="9626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2869" y="346282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Identity Matrix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6265" y="1417638"/>
            <a:ext cx="8210835" cy="3328534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identity matrix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a square matrix, in other words an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×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matrix, with entries “1” along the diagonal from upper left to lower right and “0” in all other positions.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endParaRPr lang="en-US" sz="2400" dirty="0" smtClean="0">
              <a:latin typeface="+mj-lt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365693"/>
              </p:ext>
            </p:extLst>
          </p:nvPr>
        </p:nvGraphicFramePr>
        <p:xfrm>
          <a:off x="5276850" y="2914650"/>
          <a:ext cx="200025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8" name="Equation" r:id="rId3" imgW="1231560" imgH="914400" progId="Equation.DSMT4">
                  <p:embed/>
                </p:oleObj>
              </mc:Choice>
              <mc:Fallback>
                <p:oleObj name="Equation" r:id="rId3" imgW="1231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2914650"/>
                        <a:ext cx="2000250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02246"/>
              </p:ext>
            </p:extLst>
          </p:nvPr>
        </p:nvGraphicFramePr>
        <p:xfrm>
          <a:off x="1185863" y="3444875"/>
          <a:ext cx="774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9" name="Equation" r:id="rId5" imgW="482400" imgH="253800" progId="Equation.DSMT4">
                  <p:embed/>
                </p:oleObj>
              </mc:Choice>
              <mc:Fallback>
                <p:oleObj name="Equation" r:id="rId5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444875"/>
                        <a:ext cx="7747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53302"/>
              </p:ext>
            </p:extLst>
          </p:nvPr>
        </p:nvGraphicFramePr>
        <p:xfrm>
          <a:off x="3559175" y="3078163"/>
          <a:ext cx="15922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0" name="Equation" r:id="rId7" imgW="990360" imgH="711000" progId="Equation.DSMT4">
                  <p:embed/>
                </p:oleObj>
              </mc:Choice>
              <mc:Fallback>
                <p:oleObj name="Equation" r:id="rId7" imgW="990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078163"/>
                        <a:ext cx="1592263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357114"/>
              </p:ext>
            </p:extLst>
          </p:nvPr>
        </p:nvGraphicFramePr>
        <p:xfrm>
          <a:off x="2132013" y="3281363"/>
          <a:ext cx="12461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1" name="Equation" r:id="rId9" imgW="774360" imgH="457200" progId="Equation.DSMT4">
                  <p:embed/>
                </p:oleObj>
              </mc:Choice>
              <mc:Fallback>
                <p:oleObj name="Equation" r:id="rId9" imgW="774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281363"/>
                        <a:ext cx="1246187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 rot="19035701">
            <a:off x="6358755" y="2663058"/>
            <a:ext cx="320404" cy="1920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 rot="19035701">
            <a:off x="4437739" y="2906440"/>
            <a:ext cx="277557" cy="14353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 rot="19035701">
            <a:off x="2836479" y="3207507"/>
            <a:ext cx="288048" cy="8689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4377" y="1555664"/>
            <a:ext cx="8617235" cy="49987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kern="0" dirty="0"/>
              <a:t>Multiplying any square matrix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kern="0" dirty="0"/>
              <a:t> with its inverse matrix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200" kern="0" dirty="0"/>
              <a:t> will return the identity matrix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en-US" sz="22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= I </a:t>
            </a:r>
          </a:p>
          <a:p>
            <a:pPr algn="ctr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b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= I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kern="0" dirty="0" smtClean="0"/>
          </a:p>
          <a:p>
            <a:r>
              <a:rPr lang="en-US" sz="2200" kern="0" dirty="0" smtClean="0"/>
              <a:t>Multiplying </a:t>
            </a:r>
            <a:r>
              <a:rPr lang="en-US" sz="2200" kern="0" dirty="0"/>
              <a:t>any </a:t>
            </a:r>
            <a:r>
              <a:rPr lang="en-US" sz="2200" kern="0" dirty="0" smtClean="0"/>
              <a:t>matrix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kern="0" dirty="0" smtClean="0"/>
              <a:t> </a:t>
            </a:r>
            <a:r>
              <a:rPr lang="en-US" sz="2200" kern="0" dirty="0"/>
              <a:t>with the identity </a:t>
            </a:r>
            <a:r>
              <a:rPr lang="en-US" sz="2200" kern="0" dirty="0" smtClean="0"/>
              <a:t>matrix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kern="0" dirty="0" smtClean="0"/>
              <a:t> </a:t>
            </a:r>
            <a:r>
              <a:rPr lang="en-US" sz="2200" kern="0" dirty="0"/>
              <a:t>will return the same </a:t>
            </a:r>
            <a:r>
              <a:rPr lang="en-US" sz="2200" kern="0" dirty="0" smtClean="0"/>
              <a:t>matrix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kern="0" dirty="0" smtClean="0"/>
              <a:t>, </a:t>
            </a:r>
            <a:r>
              <a:rPr lang="en-US" sz="2200" kern="0" dirty="0"/>
              <a:t>just like multiplying any number with 1 will return the same </a:t>
            </a:r>
            <a:r>
              <a:rPr lang="en-US" sz="2200" kern="0" dirty="0" smtClean="0"/>
              <a:t>number:</a:t>
            </a:r>
          </a:p>
          <a:p>
            <a:pPr marL="0" indent="0" algn="ctr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MI =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0" indent="0" algn="ctr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IM = M</a:t>
            </a:r>
            <a:r>
              <a:rPr lang="en-US" sz="2200" dirty="0" smtClean="0"/>
              <a:t> </a:t>
            </a:r>
          </a:p>
          <a:p>
            <a:pPr>
              <a:buFont typeface="Arial"/>
              <a:buNone/>
            </a:pPr>
            <a:endParaRPr lang="en-US" sz="24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428342" y="2322286"/>
            <a:ext cx="301897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Post-multiply </a:t>
            </a:r>
            <a:r>
              <a:rPr 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SG" b="1" baseline="30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8343" y="269783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B23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Pre-multiply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SG" b="1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2869" y="346282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157112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390" y="1234346"/>
            <a:ext cx="8617235" cy="6228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The inverse matrix can be used to solve matrix equations.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pPr lvl="1">
              <a:buFont typeface="Arial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26379" y="1680662"/>
            <a:ext cx="6361275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000" dirty="0" smtClean="0">
                <a:latin typeface="Arial" pitchFamily="34" charset="0"/>
                <a:ea typeface="SimSun"/>
                <a:cs typeface="Arial" pitchFamily="34" charset="0"/>
              </a:rPr>
              <a:t>Starting Equation:</a:t>
            </a:r>
            <a:r>
              <a:rPr lang="en-GB" sz="2200" dirty="0" smtClean="0">
                <a:latin typeface="Arial" pitchFamily="34" charset="0"/>
                <a:ea typeface="SimSun"/>
                <a:cs typeface="Arial" pitchFamily="34" charset="0"/>
              </a:rPr>
              <a:t>				</a:t>
            </a:r>
            <a:r>
              <a:rPr lang="en-GB" sz="2200" i="1" dirty="0" smtClean="0">
                <a:latin typeface="Arial" pitchFamily="34" charset="0"/>
                <a:ea typeface="SimSun"/>
                <a:cs typeface="Arial" pitchFamily="34" charset="0"/>
              </a:rPr>
              <a:t>	</a:t>
            </a:r>
            <a:r>
              <a:rPr lang="en-GB" sz="2200" b="1" dirty="0" smtClean="0">
                <a:latin typeface="Times New Roman"/>
                <a:ea typeface="SimSun"/>
              </a:rPr>
              <a:t>MX </a:t>
            </a:r>
            <a:r>
              <a:rPr lang="en-GB" sz="2200" b="1" dirty="0">
                <a:latin typeface="Times New Roman"/>
                <a:ea typeface="SimSun"/>
              </a:rPr>
              <a:t>= Y</a:t>
            </a:r>
            <a:endParaRPr lang="en-SG" sz="2200" dirty="0">
              <a:latin typeface="Times New Roman"/>
              <a:ea typeface="SimSun"/>
            </a:endParaRPr>
          </a:p>
          <a:p>
            <a:pPr>
              <a:spcBef>
                <a:spcPts val="600"/>
              </a:spcBef>
            </a:pPr>
            <a:r>
              <a:rPr lang="en-GB" sz="2000" b="1" dirty="0" smtClean="0">
                <a:latin typeface="Arial" pitchFamily="34" charset="0"/>
                <a:ea typeface="SimSun"/>
                <a:cs typeface="Arial" pitchFamily="34" charset="0"/>
              </a:rPr>
              <a:t>Pre-multiply</a:t>
            </a:r>
            <a:r>
              <a:rPr lang="en-GB" sz="2000" dirty="0" smtClean="0">
                <a:latin typeface="Arial" pitchFamily="34" charset="0"/>
                <a:ea typeface="SimSun"/>
                <a:cs typeface="Arial" pitchFamily="34" charset="0"/>
              </a:rPr>
              <a:t> </a:t>
            </a:r>
            <a:r>
              <a:rPr lang="en-GB" sz="2200" b="1" dirty="0">
                <a:solidFill>
                  <a:srgbClr val="0000FF"/>
                </a:solidFill>
                <a:latin typeface="Times New Roman"/>
                <a:ea typeface="SimSun"/>
              </a:rPr>
              <a:t>M</a:t>
            </a:r>
            <a:r>
              <a:rPr lang="en-GB" sz="2200" b="1" baseline="30000" dirty="0">
                <a:solidFill>
                  <a:srgbClr val="0000FF"/>
                </a:solidFill>
                <a:latin typeface="Times New Roman"/>
                <a:ea typeface="SimSun"/>
              </a:rPr>
              <a:t>-1</a:t>
            </a:r>
            <a:r>
              <a:rPr lang="en-GB" sz="2000" dirty="0" smtClean="0">
                <a:latin typeface="Arial" pitchFamily="34" charset="0"/>
                <a:ea typeface="SimSun"/>
                <a:cs typeface="Arial" pitchFamily="34" charset="0"/>
              </a:rPr>
              <a:t> on both sides:</a:t>
            </a:r>
            <a:r>
              <a:rPr lang="en-GB" sz="2200" dirty="0">
                <a:latin typeface="Arial" pitchFamily="34" charset="0"/>
                <a:ea typeface="SimSun"/>
                <a:cs typeface="Arial" pitchFamily="34" charset="0"/>
              </a:rPr>
              <a:t>		</a:t>
            </a:r>
            <a:r>
              <a:rPr lang="en-GB" sz="2200" b="1" dirty="0" smtClean="0">
                <a:solidFill>
                  <a:srgbClr val="0000FF"/>
                </a:solidFill>
                <a:latin typeface="Times New Roman"/>
                <a:ea typeface="SimSun"/>
              </a:rPr>
              <a:t>M</a:t>
            </a:r>
            <a:r>
              <a:rPr lang="en-GB" sz="2200" b="1" baseline="30000" dirty="0" smtClean="0">
                <a:solidFill>
                  <a:srgbClr val="0000FF"/>
                </a:solidFill>
                <a:latin typeface="Times New Roman"/>
                <a:ea typeface="SimSun"/>
              </a:rPr>
              <a:t>-1</a:t>
            </a:r>
            <a:r>
              <a:rPr lang="en-GB" sz="2200" b="1" dirty="0" smtClean="0">
                <a:latin typeface="Times New Roman"/>
                <a:ea typeface="SimSun"/>
              </a:rPr>
              <a:t>MX </a:t>
            </a:r>
            <a:r>
              <a:rPr lang="en-GB" sz="2200" b="1" dirty="0">
                <a:latin typeface="Times New Roman"/>
                <a:ea typeface="SimSun"/>
              </a:rPr>
              <a:t>=</a:t>
            </a:r>
            <a:r>
              <a:rPr lang="en-GB" sz="2200" dirty="0">
                <a:latin typeface="Times New Roman"/>
                <a:ea typeface="SimSun"/>
              </a:rPr>
              <a:t> </a:t>
            </a:r>
            <a:r>
              <a:rPr lang="en-GB" sz="2200" b="1" dirty="0">
                <a:solidFill>
                  <a:srgbClr val="0000FF"/>
                </a:solidFill>
                <a:latin typeface="Times New Roman"/>
                <a:ea typeface="SimSun"/>
              </a:rPr>
              <a:t>M</a:t>
            </a:r>
            <a:r>
              <a:rPr lang="en-GB" sz="2200" b="1" baseline="30000" dirty="0">
                <a:solidFill>
                  <a:srgbClr val="0000FF"/>
                </a:solidFill>
                <a:latin typeface="Times New Roman"/>
                <a:ea typeface="SimSun"/>
              </a:rPr>
              <a:t>-1</a:t>
            </a:r>
            <a:r>
              <a:rPr lang="en-GB" sz="2200" b="1" dirty="0">
                <a:latin typeface="Times New Roman"/>
                <a:ea typeface="SimSun"/>
              </a:rPr>
              <a:t>Y</a:t>
            </a:r>
            <a:endParaRPr lang="en-SG" sz="2200" dirty="0">
              <a:latin typeface="Times New Roman"/>
              <a:ea typeface="SimSun"/>
            </a:endParaRPr>
          </a:p>
          <a:p>
            <a:pPr>
              <a:spcBef>
                <a:spcPts val="600"/>
              </a:spcBef>
            </a:pPr>
            <a:r>
              <a:rPr lang="en-GB" sz="2200" b="1" dirty="0" smtClean="0">
                <a:solidFill>
                  <a:srgbClr val="0000FF"/>
                </a:solidFill>
                <a:latin typeface="Times New Roman"/>
                <a:ea typeface="SimSun"/>
              </a:rPr>
              <a:t>									I</a:t>
            </a:r>
            <a:r>
              <a:rPr lang="en-GB" sz="2200" b="1" dirty="0" smtClean="0">
                <a:latin typeface="Times New Roman"/>
                <a:ea typeface="SimSun"/>
              </a:rPr>
              <a:t>X </a:t>
            </a:r>
            <a:r>
              <a:rPr lang="en-GB" sz="2200" b="1" dirty="0">
                <a:latin typeface="Times New Roman"/>
                <a:ea typeface="SimSun"/>
              </a:rPr>
              <a:t>=</a:t>
            </a:r>
            <a:r>
              <a:rPr lang="en-GB" sz="2200" dirty="0">
                <a:latin typeface="Times New Roman"/>
                <a:ea typeface="SimSun"/>
              </a:rPr>
              <a:t> </a:t>
            </a:r>
            <a:r>
              <a:rPr lang="en-GB" sz="2200" b="1" dirty="0">
                <a:solidFill>
                  <a:srgbClr val="0000FF"/>
                </a:solidFill>
                <a:latin typeface="Times New Roman"/>
                <a:ea typeface="SimSun"/>
              </a:rPr>
              <a:t>M</a:t>
            </a:r>
            <a:r>
              <a:rPr lang="en-GB" sz="2200" b="1" baseline="30000" dirty="0">
                <a:solidFill>
                  <a:srgbClr val="0000FF"/>
                </a:solidFill>
                <a:latin typeface="Times New Roman"/>
                <a:ea typeface="SimSun"/>
              </a:rPr>
              <a:t>-1</a:t>
            </a:r>
            <a:r>
              <a:rPr lang="en-GB" sz="2200" b="1" dirty="0">
                <a:latin typeface="Times New Roman"/>
                <a:ea typeface="SimSun"/>
              </a:rPr>
              <a:t>Y</a:t>
            </a:r>
          </a:p>
          <a:p>
            <a:pPr>
              <a:spcBef>
                <a:spcPts val="600"/>
              </a:spcBef>
              <a:defRPr/>
            </a:pPr>
            <a:r>
              <a:rPr lang="en-GB" sz="2200" b="1" dirty="0" smtClean="0">
                <a:latin typeface="Times New Roman"/>
                <a:ea typeface="SimSun"/>
              </a:rPr>
              <a:t>								 	 </a:t>
            </a:r>
            <a:r>
              <a:rPr lang="en-GB" sz="2200" b="1" dirty="0">
                <a:latin typeface="Times New Roman"/>
                <a:ea typeface="SimSun"/>
              </a:rPr>
              <a:t>X =</a:t>
            </a:r>
            <a:r>
              <a:rPr lang="en-GB" sz="2200" dirty="0">
                <a:latin typeface="Times New Roman"/>
                <a:ea typeface="SimSun"/>
              </a:rPr>
              <a:t> </a:t>
            </a:r>
            <a:r>
              <a:rPr lang="en-GB" sz="2200" b="1" dirty="0">
                <a:solidFill>
                  <a:srgbClr val="0000FF"/>
                </a:solidFill>
                <a:latin typeface="Times New Roman"/>
                <a:ea typeface="SimSun"/>
              </a:rPr>
              <a:t>M</a:t>
            </a:r>
            <a:r>
              <a:rPr lang="en-GB" sz="2200" b="1" baseline="30000" dirty="0">
                <a:solidFill>
                  <a:srgbClr val="0000FF"/>
                </a:solidFill>
                <a:latin typeface="Times New Roman"/>
                <a:ea typeface="SimSun"/>
              </a:rPr>
              <a:t>-1</a:t>
            </a:r>
            <a:r>
              <a:rPr lang="en-GB" sz="2200" b="1" dirty="0">
                <a:latin typeface="Times New Roman"/>
                <a:ea typeface="SimSun"/>
              </a:rPr>
              <a:t>Y</a:t>
            </a:r>
            <a:endParaRPr lang="en-SG" sz="2200" dirty="0">
              <a:latin typeface="Times New Roman"/>
              <a:ea typeface="SimSun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47507" y="-78728"/>
            <a:ext cx="765189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Solving 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× 2 </a:t>
            </a:r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Matrix Equations</a:t>
            </a:r>
          </a:p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Using Inverse Matrix</a:t>
            </a:r>
            <a:endParaRPr lang="en-US" sz="3200" dirty="0"/>
          </a:p>
          <a:p>
            <a:endParaRPr lang="en-US" sz="3200" dirty="0" smtClean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181622" y="3238097"/>
            <a:ext cx="8617235" cy="3356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lvl="1" indent="7938">
              <a:buFont typeface="Arial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[Example 10]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that                               , find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+mj-lt"/>
            </a:endParaRPr>
          </a:p>
        </p:txBody>
      </p:sp>
      <p:graphicFrame>
        <p:nvGraphicFramePr>
          <p:cNvPr id="33" name="Object 5"/>
          <p:cNvGraphicFramePr>
            <a:graphicFrameLocks noChangeAspect="1"/>
          </p:cNvGraphicFramePr>
          <p:nvPr>
            <p:extLst/>
          </p:nvPr>
        </p:nvGraphicFramePr>
        <p:xfrm>
          <a:off x="1992874" y="3787806"/>
          <a:ext cx="21288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8" name="Equation" r:id="rId4" imgW="1282680" imgH="457200" progId="Equation.3">
                  <p:embed/>
                </p:oleObj>
              </mc:Choice>
              <mc:Fallback>
                <p:oleObj name="Equation" r:id="rId4" imgW="1282680" imgH="457200" progId="Equation.3">
                  <p:embed/>
                  <p:pic>
                    <p:nvPicPr>
                      <p:cNvPr id="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874" y="3787806"/>
                        <a:ext cx="2128837" cy="755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>
            <p:extLst/>
          </p:nvPr>
        </p:nvGraphicFramePr>
        <p:xfrm>
          <a:off x="1060933" y="4752930"/>
          <a:ext cx="12350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9" name="Equation" r:id="rId6" imgW="774360" imgH="457200" progId="Equation.3">
                  <p:embed/>
                </p:oleObj>
              </mc:Choice>
              <mc:Fallback>
                <p:oleObj name="Equation" r:id="rId6" imgW="774360" imgH="457200" progId="Equation.3">
                  <p:embed/>
                  <p:pic>
                    <p:nvPicPr>
                      <p:cNvPr id="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933" y="4752930"/>
                        <a:ext cx="1235075" cy="763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26379" y="4956590"/>
            <a:ext cx="67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baseline="300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en-GB" b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971180" y="4021456"/>
            <a:ext cx="1130300" cy="1044000"/>
            <a:chOff x="2180420" y="4178171"/>
            <a:chExt cx="1130300" cy="1044000"/>
          </a:xfrm>
        </p:grpSpPr>
        <p:sp>
          <p:nvSpPr>
            <p:cNvPr id="48" name="TextBox 47"/>
            <p:cNvSpPr txBox="1"/>
            <p:nvPr/>
          </p:nvSpPr>
          <p:spPr>
            <a:xfrm>
              <a:off x="2180420" y="4702865"/>
              <a:ext cx="1130300" cy="31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rgbClr val="0066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matrix</a:t>
              </a:r>
              <a:r>
                <a:rPr lang="en-US" sz="1400" b="0" dirty="0" smtClean="0">
                  <a:solidFill>
                    <a:srgbClr val="0066FF"/>
                  </a:solidFill>
                </a:rPr>
                <a:t> </a:t>
              </a:r>
              <a:r>
                <a:rPr lang="en-US" sz="1400" b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GB" sz="1400" b="1" dirty="0">
                <a:solidFill>
                  <a:srgbClr val="0066FF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49" name="Right Brace 48"/>
            <p:cNvSpPr/>
            <p:nvPr/>
          </p:nvSpPr>
          <p:spPr bwMode="auto">
            <a:xfrm>
              <a:off x="2702068" y="4178171"/>
              <a:ext cx="151676" cy="1044000"/>
            </a:xfrm>
            <a:prstGeom prst="rightBrac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63" name="Object 62"/>
          <p:cNvGraphicFramePr>
            <a:graphicFrameLocks noChangeAspect="1"/>
          </p:cNvGraphicFramePr>
          <p:nvPr>
            <p:extLst/>
          </p:nvPr>
        </p:nvGraphicFramePr>
        <p:xfrm>
          <a:off x="629291" y="5638800"/>
          <a:ext cx="654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0" name="Equation" r:id="rId8" imgW="393480" imgH="457200" progId="Equation.3">
                  <p:embed/>
                </p:oleObj>
              </mc:Choice>
              <mc:Fallback>
                <p:oleObj name="Equation" r:id="rId8" imgW="393480" imgH="457200" progId="Equation.3">
                  <p:embed/>
                  <p:pic>
                    <p:nvPicPr>
                      <p:cNvPr id="6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91" y="5638800"/>
                        <a:ext cx="6540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/>
          </p:nvPr>
        </p:nvGraphicFramePr>
        <p:xfrm>
          <a:off x="1746470" y="5659438"/>
          <a:ext cx="4429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1" name="Equation" r:id="rId10" imgW="266400" imgH="457200" progId="Equation.3">
                  <p:embed/>
                </p:oleObj>
              </mc:Choice>
              <mc:Fallback>
                <p:oleObj name="Equation" r:id="rId10" imgW="266400" imgH="457200" progId="Equation.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470" y="5659438"/>
                        <a:ext cx="4429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255740" y="5845969"/>
            <a:ext cx="67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baseline="300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en-GB" b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>
            <p:extLst/>
          </p:nvPr>
        </p:nvGraphicFramePr>
        <p:xfrm>
          <a:off x="2157439" y="5630863"/>
          <a:ext cx="43989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2" name="Equation" r:id="rId12" imgW="2755800" imgH="457200" progId="Equation.DSMT4">
                  <p:embed/>
                </p:oleObj>
              </mc:Choice>
              <mc:Fallback>
                <p:oleObj name="Equation" r:id="rId12" imgW="2755800" imgH="457200" progId="Equation.DSMT4">
                  <p:embed/>
                  <p:pic>
                    <p:nvPicPr>
                      <p:cNvPr id="66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39" y="5630863"/>
                        <a:ext cx="4398962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/>
          </p:nvPr>
        </p:nvGraphicFramePr>
        <p:xfrm>
          <a:off x="6608763" y="5630863"/>
          <a:ext cx="630766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3" name="Equation" r:id="rId14" imgW="380880" imgH="457200" progId="Equation.DSMT4">
                  <p:embed/>
                </p:oleObj>
              </mc:Choice>
              <mc:Fallback>
                <p:oleObj name="Equation" r:id="rId14" imgW="380880" imgH="457200" progId="Equation.DSMT4">
                  <p:embed/>
                  <p:pic>
                    <p:nvPicPr>
                      <p:cNvPr id="67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763" y="5630863"/>
                        <a:ext cx="630766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39529" y="6194395"/>
                <a:ext cx="1919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∴</m:t>
                    </m:r>
                  </m:oMath>
                </a14:m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= 2,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= 4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529" y="6194395"/>
                <a:ext cx="1919747" cy="400110"/>
              </a:xfrm>
              <a:prstGeom prst="rect">
                <a:avLst/>
              </a:prstGeom>
              <a:blipFill>
                <a:blip r:embed="rId1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2" grpId="0"/>
      <p:bldP spid="6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48016" y="1472667"/>
            <a:ext cx="8915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Find the inverse of                      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Aft>
                <a:spcPct val="0"/>
              </a:spcAf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Hence,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solve 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                                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38883" y="-66438"/>
            <a:ext cx="765189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Test yourself: </a:t>
            </a:r>
            <a:endParaRPr lang="en-US" sz="32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Solving 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× 2 </a:t>
            </a:r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Matrix </a:t>
            </a:r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Equations</a:t>
            </a:r>
            <a:endParaRPr lang="en-US" sz="32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898316"/>
              </p:ext>
            </p:extLst>
          </p:nvPr>
        </p:nvGraphicFramePr>
        <p:xfrm>
          <a:off x="3817938" y="2265363"/>
          <a:ext cx="25066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78" name="Equation" r:id="rId4" imgW="1269720" imgH="457200" progId="Equation.3">
                  <p:embed/>
                </p:oleObj>
              </mc:Choice>
              <mc:Fallback>
                <p:oleObj name="Equation" r:id="rId4" imgW="1269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2265363"/>
                        <a:ext cx="25066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72281"/>
              </p:ext>
            </p:extLst>
          </p:nvPr>
        </p:nvGraphicFramePr>
        <p:xfrm>
          <a:off x="2832100" y="1260475"/>
          <a:ext cx="1676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79" name="Equation" r:id="rId6" imgW="850680" imgH="457200" progId="Equation.DSMT4">
                  <p:embed/>
                </p:oleObj>
              </mc:Choice>
              <mc:Fallback>
                <p:oleObj name="Equation" r:id="rId6" imgW="85068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1260475"/>
                        <a:ext cx="16764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4" y="-5364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754326"/>
            <a:ext cx="9144000" cy="5103674"/>
          </a:xfrm>
          <a:solidFill>
            <a:schemeClr val="bg2">
              <a:lumMod val="75000"/>
            </a:schemeClr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SG" sz="4000" dirty="0">
                <a:latin typeface="Cooper Black" panose="0208090404030B020404" pitchFamily="18" charset="0"/>
              </a:rPr>
              <a:t>The formulation of a problem is often more essential than its solution, which may be merely a matter of mathematical or experimental skill.</a:t>
            </a:r>
            <a:endParaRPr lang="en-SG" sz="4000" dirty="0" smtClean="0">
              <a:latin typeface="Cooper Black" panose="0208090404030B020404" pitchFamily="18" charset="0"/>
            </a:endParaRPr>
          </a:p>
          <a:p>
            <a:pPr marL="0" indent="0" algn="ctr">
              <a:buNone/>
            </a:pPr>
            <a:r>
              <a:rPr lang="en-SG" sz="4000" dirty="0" smtClean="0">
                <a:latin typeface="Cooper Black" panose="0208090404030B020404" pitchFamily="18" charset="0"/>
              </a:rPr>
              <a:t>-- </a:t>
            </a:r>
            <a:r>
              <a:rPr lang="en-SG" sz="4000" b="1" dirty="0"/>
              <a:t>Albert Einstein </a:t>
            </a:r>
            <a:endParaRPr lang="en-SG" sz="4000" b="1" dirty="0">
              <a:latin typeface="Cooper Black" panose="0208090404030B0204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BRAIN BREAK</a:t>
            </a:r>
          </a:p>
          <a:p>
            <a:pPr algn="ctr"/>
            <a:endParaRPr lang="en-US" sz="5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619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202" y="4694830"/>
            <a:ext cx="8490183" cy="19980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8202" y="1206766"/>
            <a:ext cx="8617235" cy="339253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matrix in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row-echelon form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has the following properties:</a:t>
            </a:r>
          </a:p>
          <a:p>
            <a:pPr marL="0" indent="0" algn="just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(i) All rows consisting entirely of zeroes occur at the bottom of the 	  	 	  matrix.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(ii) For each row that does not consist entirely of zeroes, the first    	 	 	  (leftmost) non-zero entry must be 1 (also called a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leading 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(iii) For two successive (non-zero) rows, the leading 1 in the higher row is 	  farther to the left than the leading 1 in the lower row. </a:t>
            </a:r>
          </a:p>
          <a:p>
            <a:pPr marL="0" indent="0" algn="just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matrix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equation 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easier to solve when it is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row-echelon form.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[</a:t>
            </a:r>
            <a:r>
              <a:rPr lang="en-US" sz="2000" b="1" dirty="0">
                <a:latin typeface="Arial" pitchFamily="34" charset="0"/>
                <a:ea typeface="Calibri" pitchFamily="34" charset="0"/>
                <a:cs typeface="Arial" pitchFamily="34" charset="0"/>
              </a:rPr>
              <a:t>Example 11]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rial" pitchFamily="34" charset="0"/>
                <a:ea typeface="Calibri" pitchFamily="34" charset="0"/>
                <a:cs typeface="Arial" pitchFamily="34" charset="0"/>
              </a:rPr>
              <a:t>The following </a:t>
            </a: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matrix equation is </a:t>
            </a:r>
            <a:r>
              <a:rPr lang="en-US" sz="2000" dirty="0">
                <a:latin typeface="Arial" pitchFamily="34" charset="0"/>
                <a:ea typeface="Calibri" pitchFamily="34" charset="0"/>
                <a:cs typeface="Arial" pitchFamily="34" charset="0"/>
              </a:rPr>
              <a:t>in row echelon form</a:t>
            </a: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we can observe or multiply to get   			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520616" y="376834"/>
            <a:ext cx="7651895" cy="58964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Row Echelon Matrix </a:t>
            </a:r>
            <a:endParaRPr lang="en-US" sz="3200" dirty="0"/>
          </a:p>
          <a:p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/>
          </p:nvPr>
        </p:nvGraphicFramePr>
        <p:xfrm>
          <a:off x="3225800" y="5364295"/>
          <a:ext cx="17907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7"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5364295"/>
                        <a:ext cx="1790700" cy="755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056626" y="6206354"/>
            <a:ext cx="191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i="1" dirty="0" smtClean="0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4,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567" y="1159185"/>
            <a:ext cx="792979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An RP student just returned from a Student overseas trip from cities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Xebia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Yeeta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Zortia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 The amount of money that he spent each day on housing, food and miscellaneous expenses in each city are shown in the table below: </a:t>
            </a:r>
          </a:p>
          <a:p>
            <a:pPr marL="0" lvl="1"/>
            <a:endParaRPr lang="en-US" sz="2400" i="1" dirty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200" dirty="0" smtClean="0"/>
          </a:p>
          <a:p>
            <a:endParaRPr lang="en-US" sz="2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student’s records for his trips show that he has spent a total of $420 on housing, $440 on food, and $180 on miscellaneous expenses. </a:t>
            </a:r>
          </a:p>
          <a:p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28931"/>
              </p:ext>
            </p:extLst>
          </p:nvPr>
        </p:nvGraphicFramePr>
        <p:xfrm>
          <a:off x="659567" y="2760486"/>
          <a:ext cx="714994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2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en-US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 spent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housing ($)</a:t>
                      </a:r>
                      <a:endParaRPr lang="en-US" b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 spent on food ($)</a:t>
                      </a:r>
                      <a:endParaRPr lang="en-US" b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Miscellaneous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Expenses ($)</a:t>
                      </a:r>
                      <a:endParaRPr lang="en-US" b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Xebia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Yeeta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Zortia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27899" y="284945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Scenario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601" y="1243417"/>
            <a:ext cx="8604732" cy="5614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57601" y="1243417"/>
            <a:ext cx="8462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[Example 12]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following matrices are in row echelon form: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00466" y="1880576"/>
            <a:ext cx="1275896" cy="922455"/>
            <a:chOff x="638629" y="4570530"/>
            <a:chExt cx="1275896" cy="92245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38629" y="4570530"/>
              <a:ext cx="0" cy="91440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38629" y="4570530"/>
              <a:ext cx="447221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85850" y="4587097"/>
              <a:ext cx="0" cy="289703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085850" y="4876800"/>
              <a:ext cx="333375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419225" y="4884348"/>
              <a:ext cx="0" cy="289703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19225" y="5174051"/>
              <a:ext cx="495300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05000" y="5174051"/>
              <a:ext cx="9525" cy="318934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38629" y="5492985"/>
              <a:ext cx="1275896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62741" y="1869003"/>
            <a:ext cx="1245733" cy="940483"/>
            <a:chOff x="3581854" y="4569069"/>
            <a:chExt cx="1245733" cy="940483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3581854" y="4587098"/>
              <a:ext cx="656998" cy="7547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38852" y="4594645"/>
              <a:ext cx="0" cy="289703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238625" y="4875515"/>
              <a:ext cx="573087" cy="8833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818062" y="4884830"/>
              <a:ext cx="9525" cy="624722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581854" y="4569069"/>
              <a:ext cx="0" cy="91440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581854" y="5491524"/>
              <a:ext cx="1236208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039920" y="1869003"/>
            <a:ext cx="1529896" cy="925973"/>
            <a:chOff x="6078083" y="4558957"/>
            <a:chExt cx="1529896" cy="925973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6078083" y="4558957"/>
              <a:ext cx="0" cy="91440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078083" y="4558957"/>
              <a:ext cx="223610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301693" y="4558957"/>
              <a:ext cx="0" cy="332868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301693" y="4891825"/>
              <a:ext cx="918936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220629" y="4872775"/>
              <a:ext cx="0" cy="289703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220629" y="5165996"/>
              <a:ext cx="387350" cy="8055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598454" y="5165996"/>
              <a:ext cx="9525" cy="318934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8083" y="5481412"/>
              <a:ext cx="1529896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346424" y="3099065"/>
            <a:ext cx="8462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following matrices are </a:t>
            </a:r>
            <a:r>
              <a:rPr lang="en-US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in 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</a:rPr>
              <a:t>row echelon </a:t>
            </a:r>
            <a:r>
              <a:rPr lang="en-US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form: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295765" y="5648037"/>
            <a:ext cx="3042522" cy="999506"/>
          </a:xfrm>
          <a:prstGeom prst="wedgeRectCallout">
            <a:avLst>
              <a:gd name="adj1" fmla="val -14197"/>
              <a:gd name="adj2" fmla="val -16031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(ii) is not met: For second row, leftmost  non-zero entry should be a 1, but it is 2. 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ular Callout 48"/>
          <p:cNvSpPr/>
          <p:nvPr/>
        </p:nvSpPr>
        <p:spPr>
          <a:xfrm>
            <a:off x="2271791" y="4618612"/>
            <a:ext cx="3829579" cy="892265"/>
          </a:xfrm>
          <a:prstGeom prst="wedgeRectCallout">
            <a:avLst>
              <a:gd name="adj1" fmla="val -6392"/>
              <a:gd name="adj2" fmla="val -75969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Reason: </a:t>
            </a:r>
          </a:p>
          <a:p>
            <a:pPr algn="just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(i) is not met: Third row consists entirely of zeroes, but it is not at bottom of the matrix.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4747534" y="5769740"/>
            <a:ext cx="4114799" cy="756100"/>
          </a:xfrm>
          <a:prstGeom prst="wedgeRectCallout">
            <a:avLst>
              <a:gd name="adj1" fmla="val 13231"/>
              <a:gd name="adj2" fmla="val -22381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(iii) is not met: Leading 1 at second row is not to the left of the leading 1 at the third row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93841"/>
              </p:ext>
            </p:extLst>
          </p:nvPr>
        </p:nvGraphicFramePr>
        <p:xfrm>
          <a:off x="658014" y="1889748"/>
          <a:ext cx="1560206" cy="9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5" name="Equation" r:id="rId3" imgW="1130040" imgH="711000" progId="Equation.3">
                  <p:embed/>
                </p:oleObj>
              </mc:Choice>
              <mc:Fallback>
                <p:oleObj name="Equation" r:id="rId3" imgW="1130040" imgH="7110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014" y="1889748"/>
                        <a:ext cx="1560206" cy="9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465840"/>
              </p:ext>
            </p:extLst>
          </p:nvPr>
        </p:nvGraphicFramePr>
        <p:xfrm>
          <a:off x="3669708" y="1888137"/>
          <a:ext cx="1071694" cy="935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6" name="Equation" r:id="rId5" imgW="812520" imgH="711000" progId="Equation.3">
                  <p:embed/>
                </p:oleObj>
              </mc:Choice>
              <mc:Fallback>
                <p:oleObj name="Equation" r:id="rId5" imgW="812520" imgH="711000" progId="Equation.3">
                  <p:embed/>
                  <p:pic>
                    <p:nvPicPr>
                      <p:cNvPr id="51" name="Object 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9708" y="1888137"/>
                        <a:ext cx="1071694" cy="935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258618"/>
              </p:ext>
            </p:extLst>
          </p:nvPr>
        </p:nvGraphicFramePr>
        <p:xfrm>
          <a:off x="6013921" y="1903993"/>
          <a:ext cx="19337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7" name="Equation" r:id="rId7" imgW="1396800" imgH="711000" progId="Equation.3">
                  <p:embed/>
                </p:oleObj>
              </mc:Choice>
              <mc:Fallback>
                <p:oleObj name="Equation" r:id="rId7" imgW="1396800" imgH="711000" progId="Equation.3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3921" y="1903993"/>
                        <a:ext cx="1933738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135484"/>
              </p:ext>
            </p:extLst>
          </p:nvPr>
        </p:nvGraphicFramePr>
        <p:xfrm>
          <a:off x="3675840" y="3546183"/>
          <a:ext cx="1071694" cy="935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8" name="Equation" r:id="rId9" imgW="812520" imgH="711000" progId="Equation.3">
                  <p:embed/>
                </p:oleObj>
              </mc:Choice>
              <mc:Fallback>
                <p:oleObj name="Equation" r:id="rId9" imgW="812520" imgH="711000" progId="Equation.3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75840" y="3546183"/>
                        <a:ext cx="1071694" cy="935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17531"/>
              </p:ext>
            </p:extLst>
          </p:nvPr>
        </p:nvGraphicFramePr>
        <p:xfrm>
          <a:off x="600466" y="3673030"/>
          <a:ext cx="14906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9" name="Equation" r:id="rId11" imgW="1130040" imgH="711000" progId="Equation.3">
                  <p:embed/>
                </p:oleObj>
              </mc:Choice>
              <mc:Fallback>
                <p:oleObj name="Equation" r:id="rId11" imgW="1130040" imgH="711000" progId="Equation.3">
                  <p:embed/>
                  <p:pic>
                    <p:nvPicPr>
                      <p:cNvPr id="59" name="Object 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0466" y="3673030"/>
                        <a:ext cx="1490663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546"/>
              </p:ext>
            </p:extLst>
          </p:nvPr>
        </p:nvGraphicFramePr>
        <p:xfrm>
          <a:off x="6039920" y="3501928"/>
          <a:ext cx="18415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20" name="Equation" r:id="rId13" imgW="1396800" imgH="711000" progId="Equation.3">
                  <p:embed/>
                </p:oleObj>
              </mc:Choice>
              <mc:Fallback>
                <p:oleObj name="Equation" r:id="rId13" imgW="1396800" imgH="711000" progId="Equation.3">
                  <p:embed/>
                  <p:pic>
                    <p:nvPicPr>
                      <p:cNvPr id="60" name="Object 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39920" y="3501928"/>
                        <a:ext cx="1841500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520616" y="376834"/>
            <a:ext cx="7651895" cy="58964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Row Echelon Matrix 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45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7" grpId="0"/>
      <p:bldP spid="48" grpId="0" animBg="1"/>
      <p:bldP spid="49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9941" y="-112392"/>
            <a:ext cx="8053757" cy="58964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Test Yourself</a:t>
            </a:r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: Row Echelon </a:t>
            </a:r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Matrix </a:t>
            </a:r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(Kahoot.IT)</a:t>
            </a:r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endParaRPr lang="en-US" sz="3200" dirty="0"/>
          </a:p>
          <a:p>
            <a:endParaRPr lang="en-US" sz="3200" dirty="0"/>
          </a:p>
          <a:p>
            <a:endParaRPr lang="en-US" sz="3200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95764" y="1162860"/>
            <a:ext cx="846211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State whether the following matrices are in row echelon form: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endParaRPr kumimoji="0" 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endParaRPr kumimoji="0" 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endParaRPr kumimoji="0" 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endParaRPr kumimoji="0" 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 </a:t>
            </a: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endParaRPr kumimoji="0" 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romanLcParenR"/>
            </a:pPr>
            <a:endParaRPr kumimoji="0" 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238606"/>
              </p:ext>
            </p:extLst>
          </p:nvPr>
        </p:nvGraphicFramePr>
        <p:xfrm>
          <a:off x="881547" y="1692490"/>
          <a:ext cx="1360580" cy="124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7" name="Equation" r:id="rId4" imgW="774360" imgH="711000" progId="Equation.3">
                  <p:embed/>
                </p:oleObj>
              </mc:Choice>
              <mc:Fallback>
                <p:oleObj name="Equation" r:id="rId4" imgW="774360" imgH="711000" progId="Equation.3">
                  <p:embed/>
                  <p:pic>
                    <p:nvPicPr>
                      <p:cNvPr id="60" name="Object 5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1547" y="1692490"/>
                        <a:ext cx="1360580" cy="1244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859983"/>
              </p:ext>
            </p:extLst>
          </p:nvPr>
        </p:nvGraphicFramePr>
        <p:xfrm>
          <a:off x="873131" y="3214649"/>
          <a:ext cx="1600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8" name="Equation" r:id="rId6" imgW="914400" imgH="711000" progId="Equation.3">
                  <p:embed/>
                </p:oleObj>
              </mc:Choice>
              <mc:Fallback>
                <p:oleObj name="Equation" r:id="rId6" imgW="914400" imgH="711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3131" y="3214649"/>
                        <a:ext cx="16002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29478"/>
              </p:ext>
            </p:extLst>
          </p:nvPr>
        </p:nvGraphicFramePr>
        <p:xfrm>
          <a:off x="873131" y="4737027"/>
          <a:ext cx="12271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9" name="Equation" r:id="rId8" imgW="698400" imgH="711000" progId="Equation.3">
                  <p:embed/>
                </p:oleObj>
              </mc:Choice>
              <mc:Fallback>
                <p:oleObj name="Equation" r:id="rId8" imgW="698400" imgH="711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3131" y="4737027"/>
                        <a:ext cx="1227138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4" y="9626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4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3382" y="1169439"/>
            <a:ext cx="8652018" cy="2880047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matrix can be reduced to the row echelon form using the three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elementary row operations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These operations are: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(i) Interchange two rows,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(ii) Multiply a row by a non-zero constant number, and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(iii) Add a multiple of a row to another row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is useful to introduce a notation to help keep track of each elementary row operation, as any mistake made can significantly affect the final outcome. The notations are introduced through the following examples.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535607" y="346155"/>
            <a:ext cx="7651895" cy="7503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Elementary Row Operations (EROs)</a:t>
            </a:r>
            <a:endParaRPr lang="en-US" sz="3200" dirty="0"/>
          </a:p>
          <a:p>
            <a:endParaRPr lang="en-US" sz="3200" dirty="0" smtClean="0"/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63382" y="4238170"/>
            <a:ext cx="8462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[Example 13]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Interchange the first and third rows.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95764" y="5068232"/>
            <a:ext cx="20664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Original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911964" y="5047651"/>
            <a:ext cx="20664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New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5011128" y="5148391"/>
            <a:ext cx="16055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Notation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40214" y="5610056"/>
            <a:ext cx="1691786" cy="351281"/>
          </a:xfrm>
          <a:prstGeom prst="rect">
            <a:avLst/>
          </a:prstGeom>
          <a:solidFill>
            <a:srgbClr val="4B23F5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340214" y="6383515"/>
            <a:ext cx="1691786" cy="216934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/>
          <p:cNvSpPr/>
          <p:nvPr/>
        </p:nvSpPr>
        <p:spPr>
          <a:xfrm>
            <a:off x="2897605" y="5618854"/>
            <a:ext cx="1691786" cy="216934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2911964" y="6303790"/>
            <a:ext cx="1691786" cy="351281"/>
          </a:xfrm>
          <a:prstGeom prst="rect">
            <a:avLst/>
          </a:prstGeom>
          <a:solidFill>
            <a:srgbClr val="4B23F5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3" name="Group 12"/>
          <p:cNvGrpSpPr/>
          <p:nvPr/>
        </p:nvGrpSpPr>
        <p:grpSpPr>
          <a:xfrm>
            <a:off x="6769100" y="4884501"/>
            <a:ext cx="2209800" cy="1821099"/>
            <a:chOff x="6769100" y="4884501"/>
            <a:chExt cx="2209800" cy="1821099"/>
          </a:xfrm>
        </p:grpSpPr>
        <p:sp>
          <p:nvSpPr>
            <p:cNvPr id="11" name="Rounded Rectangle 10"/>
            <p:cNvSpPr/>
            <p:nvPr/>
          </p:nvSpPr>
          <p:spPr>
            <a:xfrm>
              <a:off x="6769100" y="4884501"/>
              <a:ext cx="2209800" cy="18210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69100" y="4974975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Meaning of Notation</a:t>
              </a:r>
            </a:p>
            <a:p>
              <a:pPr algn="just"/>
              <a:endParaRPr lang="en-US" sz="16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 1 is swapped with Row 3</a:t>
              </a:r>
            </a:p>
            <a:p>
              <a:pPr algn="just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("↔" </a:t>
              </a:r>
              <a:r>
                <a:rPr lang="en-SG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means “swap”)</a:t>
              </a:r>
              <a:endParaRPr lang="en-SG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59695"/>
              </p:ext>
            </p:extLst>
          </p:nvPr>
        </p:nvGraphicFramePr>
        <p:xfrm>
          <a:off x="2897605" y="5549974"/>
          <a:ext cx="1677427" cy="115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4" name="Equation" r:id="rId3" imgW="1028520" imgH="711000" progId="Equation.3">
                  <p:embed/>
                </p:oleObj>
              </mc:Choice>
              <mc:Fallback>
                <p:oleObj name="Equation" r:id="rId3" imgW="1028520" imgH="71100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7605" y="5549974"/>
                        <a:ext cx="1677427" cy="1155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500568"/>
              </p:ext>
            </p:extLst>
          </p:nvPr>
        </p:nvGraphicFramePr>
        <p:xfrm>
          <a:off x="282819" y="5534007"/>
          <a:ext cx="18065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5" name="Equation" r:id="rId5" imgW="1028520" imgH="711000" progId="Equation.3">
                  <p:embed/>
                </p:oleObj>
              </mc:Choice>
              <mc:Fallback>
                <p:oleObj name="Equation" r:id="rId5" imgW="1028520" imgH="71100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819" y="5534007"/>
                        <a:ext cx="1806575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6217"/>
              </p:ext>
            </p:extLst>
          </p:nvPr>
        </p:nvGraphicFramePr>
        <p:xfrm>
          <a:off x="4992759" y="5669908"/>
          <a:ext cx="1121217" cy="457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6" name="Equation" r:id="rId7" imgW="558720" imgH="228600" progId="Equation.3">
                  <p:embed/>
                </p:oleObj>
              </mc:Choice>
              <mc:Fallback>
                <p:oleObj name="Equation" r:id="rId7" imgW="558720" imgH="22860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2759" y="5669908"/>
                        <a:ext cx="1121217" cy="457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7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8" grpId="0"/>
      <p:bldP spid="2" grpId="0" animBg="1"/>
      <p:bldP spid="40" grpId="0" animBg="1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123682" y="1130663"/>
            <a:ext cx="8462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[Example 14]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Multiply the second row by -2 to produce a new second row.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937363" y="1932752"/>
            <a:ext cx="20664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New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5003799" y="1877704"/>
            <a:ext cx="21197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Notation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37363" y="2697209"/>
            <a:ext cx="1915307" cy="216934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2889" y="1923547"/>
            <a:ext cx="20664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Original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3682" y="2641931"/>
            <a:ext cx="2606818" cy="369332"/>
            <a:chOff x="123682" y="2641931"/>
            <a:chExt cx="2606818" cy="369332"/>
          </a:xfrm>
        </p:grpSpPr>
        <p:sp>
          <p:nvSpPr>
            <p:cNvPr id="2" name="Rectangle 1"/>
            <p:cNvSpPr/>
            <p:nvPr/>
          </p:nvSpPr>
          <p:spPr>
            <a:xfrm>
              <a:off x="123682" y="2659982"/>
              <a:ext cx="1834661" cy="351281"/>
            </a:xfrm>
            <a:prstGeom prst="rect">
              <a:avLst/>
            </a:prstGeom>
            <a:solidFill>
              <a:srgbClr val="00B050">
                <a:alpha val="3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987550" y="2641931"/>
              <a:ext cx="7429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x (</a:t>
              </a:r>
              <a:r>
                <a:rPr 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</p:grp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7794" y="3512224"/>
            <a:ext cx="8462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[Example 15]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 -2 times the first row to the third row to produce a new third row.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5588" y="4304102"/>
            <a:ext cx="20664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Original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94" y="4770830"/>
            <a:ext cx="2577611" cy="369332"/>
            <a:chOff x="0" y="5093996"/>
            <a:chExt cx="2577611" cy="369332"/>
          </a:xfrm>
        </p:grpSpPr>
        <p:sp>
          <p:nvSpPr>
            <p:cNvPr id="22" name="Rectangle 21"/>
            <p:cNvSpPr/>
            <p:nvPr/>
          </p:nvSpPr>
          <p:spPr>
            <a:xfrm>
              <a:off x="0" y="5093996"/>
              <a:ext cx="1834661" cy="35128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1834661" y="5093996"/>
              <a:ext cx="7429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x (</a:t>
              </a:r>
              <a:r>
                <a:rPr 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</p:grpSp>
      <p:sp>
        <p:nvSpPr>
          <p:cNvPr id="9" name="Right Arrow 8"/>
          <p:cNvSpPr/>
          <p:nvPr/>
        </p:nvSpPr>
        <p:spPr>
          <a:xfrm>
            <a:off x="2481420" y="4837548"/>
            <a:ext cx="335106" cy="2358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/>
          <p:cNvGrpSpPr/>
          <p:nvPr/>
        </p:nvGrpSpPr>
        <p:grpSpPr>
          <a:xfrm>
            <a:off x="2786975" y="4717883"/>
            <a:ext cx="2077813" cy="390770"/>
            <a:chOff x="3315831" y="5093996"/>
            <a:chExt cx="2077813" cy="390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315831" y="5093996"/>
                  <a:ext cx="20778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831" y="5093996"/>
                  <a:ext cx="20778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3380373" y="5133485"/>
              <a:ext cx="2013271" cy="35128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474185" y="5126704"/>
            <a:ext cx="359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+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588" y="5339401"/>
            <a:ext cx="1834661" cy="266244"/>
          </a:xfrm>
          <a:prstGeom prst="rect">
            <a:avLst/>
          </a:prstGeom>
          <a:solidFill>
            <a:srgbClr val="660066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3" name="Group 12"/>
          <p:cNvGrpSpPr/>
          <p:nvPr/>
        </p:nvGrpSpPr>
        <p:grpSpPr>
          <a:xfrm>
            <a:off x="2812833" y="5274399"/>
            <a:ext cx="2090637" cy="403641"/>
            <a:chOff x="3303297" y="5611023"/>
            <a:chExt cx="2090637" cy="4036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303297" y="5611023"/>
                  <a:ext cx="20906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2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297" y="5611023"/>
                  <a:ext cx="209063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3342501" y="5663383"/>
              <a:ext cx="2013271" cy="351281"/>
            </a:xfrm>
            <a:prstGeom prst="rect">
              <a:avLst/>
            </a:prstGeom>
            <a:solidFill>
              <a:srgbClr val="660066">
                <a:alpha val="41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4865308" y="4174605"/>
            <a:ext cx="20664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New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12725" y="5678040"/>
            <a:ext cx="2190745" cy="923330"/>
            <a:chOff x="3249375" y="5691498"/>
            <a:chExt cx="2190745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88057" y="5691498"/>
                  <a:ext cx="215206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---------------------------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SG" dirty="0"/>
                </a:p>
                <a:p>
                  <a:endParaRPr lang="en-SG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057" y="5691498"/>
                  <a:ext cx="2152063" cy="92333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266" t="-3289" r="-396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3249375" y="5994400"/>
              <a:ext cx="2152063" cy="317500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4892768" y="5310155"/>
            <a:ext cx="2152063" cy="31750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6931745" y="4253792"/>
            <a:ext cx="22122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Notation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123577" y="1647678"/>
            <a:ext cx="1949126" cy="1864546"/>
            <a:chOff x="6769099" y="4884501"/>
            <a:chExt cx="2209801" cy="1821099"/>
          </a:xfrm>
        </p:grpSpPr>
        <p:sp>
          <p:nvSpPr>
            <p:cNvPr id="39" name="Rounded Rectangle 38"/>
            <p:cNvSpPr/>
            <p:nvPr/>
          </p:nvSpPr>
          <p:spPr>
            <a:xfrm>
              <a:off x="6769100" y="4884501"/>
              <a:ext cx="2209800" cy="18210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69099" y="4886530"/>
              <a:ext cx="2209800" cy="168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Meaning of Notation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(-2) times Row 2 and then substitute the new entries  into Row 2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("→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” </a:t>
              </a:r>
              <a:r>
                <a:rPr lang="en-SG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means “substitute into”)</a:t>
              </a:r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63688" y="5678040"/>
            <a:ext cx="3009900" cy="1015663"/>
            <a:chOff x="6063688" y="5678040"/>
            <a:chExt cx="3009900" cy="1015663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6063688" y="5678040"/>
              <a:ext cx="3009014" cy="1014860"/>
            </a:xfrm>
            <a:prstGeom prst="wedgeRoundRectCallout">
              <a:avLst>
                <a:gd name="adj1" fmla="val 16731"/>
                <a:gd name="adj2" fmla="val -95177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64574" y="5678040"/>
              <a:ext cx="30090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Meaning of Notation</a:t>
              </a:r>
            </a:p>
            <a:p>
              <a:pPr algn="just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 3 is added to (-2) times Row 1. The new entries are substituted back  into Row 3.</a:t>
              </a:r>
              <a:endParaRPr lang="en-SG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2125" y="6615755"/>
            <a:ext cx="435615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32563"/>
              </p:ext>
            </p:extLst>
          </p:nvPr>
        </p:nvGraphicFramePr>
        <p:xfrm>
          <a:off x="277855" y="2357417"/>
          <a:ext cx="1401740" cy="96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4" name="Equation" r:id="rId11" imgW="1028520" imgH="711000" progId="Equation.3">
                  <p:embed/>
                </p:oleObj>
              </mc:Choice>
              <mc:Fallback>
                <p:oleObj name="Equation" r:id="rId11" imgW="1028520" imgH="71100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7855" y="2357417"/>
                        <a:ext cx="1401740" cy="965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144826"/>
              </p:ext>
            </p:extLst>
          </p:nvPr>
        </p:nvGraphicFramePr>
        <p:xfrm>
          <a:off x="3055149" y="2346219"/>
          <a:ext cx="15414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5" name="Equation" r:id="rId13" imgW="1130040" imgH="711000" progId="Equation.3">
                  <p:embed/>
                </p:oleObj>
              </mc:Choice>
              <mc:Fallback>
                <p:oleObj name="Equation" r:id="rId13" imgW="1130040" imgH="7110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5149" y="2346219"/>
                        <a:ext cx="1541463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40925"/>
              </p:ext>
            </p:extLst>
          </p:nvPr>
        </p:nvGraphicFramePr>
        <p:xfrm>
          <a:off x="5070475" y="2309813"/>
          <a:ext cx="16557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6" name="Equation" r:id="rId15" imgW="825480" imgH="215640" progId="Equation.3">
                  <p:embed/>
                </p:oleObj>
              </mc:Choice>
              <mc:Fallback>
                <p:oleObj name="Equation" r:id="rId15" imgW="825480" imgH="21564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70475" y="2309813"/>
                        <a:ext cx="165576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99355"/>
              </p:ext>
            </p:extLst>
          </p:nvPr>
        </p:nvGraphicFramePr>
        <p:xfrm>
          <a:off x="221137" y="4746493"/>
          <a:ext cx="1401740" cy="96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7" name="Equation" r:id="rId17" imgW="1028520" imgH="711000" progId="Equation.3">
                  <p:embed/>
                </p:oleObj>
              </mc:Choice>
              <mc:Fallback>
                <p:oleObj name="Equation" r:id="rId17" imgW="1028520" imgH="7110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137" y="4746493"/>
                        <a:ext cx="1401740" cy="965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568010"/>
              </p:ext>
            </p:extLst>
          </p:nvPr>
        </p:nvGraphicFramePr>
        <p:xfrm>
          <a:off x="5043729" y="4702783"/>
          <a:ext cx="16446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8" name="Equation" r:id="rId18" imgW="1206360" imgH="711000" progId="Equation.3">
                  <p:embed/>
                </p:oleObj>
              </mc:Choice>
              <mc:Fallback>
                <p:oleObj name="Equation" r:id="rId18" imgW="1206360" imgH="7110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43729" y="4702783"/>
                        <a:ext cx="164465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53658"/>
              </p:ext>
            </p:extLst>
          </p:nvPr>
        </p:nvGraphicFramePr>
        <p:xfrm>
          <a:off x="6931745" y="4718334"/>
          <a:ext cx="22161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9" name="Equation" r:id="rId20" imgW="1104840" imgH="228600" progId="Equation.3">
                  <p:embed/>
                </p:oleObj>
              </mc:Choice>
              <mc:Fallback>
                <p:oleObj name="Equation" r:id="rId20" imgW="1104840" imgH="228600" progId="Equation.3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931745" y="4718334"/>
                        <a:ext cx="2216150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2"/>
          <p:cNvSpPr txBox="1">
            <a:spLocks noChangeArrowheads="1"/>
          </p:cNvSpPr>
          <p:nvPr/>
        </p:nvSpPr>
        <p:spPr>
          <a:xfrm>
            <a:off x="535607" y="346155"/>
            <a:ext cx="7651895" cy="7503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Elementary Row Operations (EROs)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495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8" grpId="0"/>
      <p:bldP spid="41" grpId="0" animBg="1"/>
      <p:bldP spid="16" grpId="0"/>
      <p:bldP spid="20" grpId="0"/>
      <p:bldP spid="21" grpId="0"/>
      <p:bldP spid="9" grpId="0" animBg="1"/>
      <p:bldP spid="30" grpId="0"/>
      <p:bldP spid="36" grpId="0" animBg="1"/>
      <p:bldP spid="49" grpId="0"/>
      <p:bldP spid="53" grpId="0" animBg="1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69393" y="-73744"/>
            <a:ext cx="7651895" cy="9495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Test Yourself:</a:t>
            </a:r>
          </a:p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Elementary Row Operations (EROs)</a:t>
            </a:r>
            <a:endParaRPr lang="en-US" sz="3200" dirty="0"/>
          </a:p>
          <a:p>
            <a:endParaRPr lang="en-US" sz="3200" dirty="0" smtClean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64" y="-5364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648" y="1159693"/>
            <a:ext cx="89643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undergoes a single elementary row operation to become matrix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Describe the elementary row operation involved and write down the notation for each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case: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LcParenR"/>
            </a:pP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34547"/>
              </p:ext>
            </p:extLst>
          </p:nvPr>
        </p:nvGraphicFramePr>
        <p:xfrm>
          <a:off x="929225" y="2458807"/>
          <a:ext cx="2096269" cy="133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1" name="Equation" r:id="rId4" imgW="1117440" imgH="711000" progId="Equation.3">
                  <p:embed/>
                </p:oleObj>
              </mc:Choice>
              <mc:Fallback>
                <p:oleObj name="Equation" r:id="rId4" imgW="1117440" imgH="711000" progId="Equation.3">
                  <p:embed/>
                  <p:pic>
                    <p:nvPicPr>
                      <p:cNvPr id="50" name="Object 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9225" y="2458807"/>
                        <a:ext cx="2096269" cy="1331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67930"/>
              </p:ext>
            </p:extLst>
          </p:nvPr>
        </p:nvGraphicFramePr>
        <p:xfrm>
          <a:off x="929224" y="4021019"/>
          <a:ext cx="2096269" cy="133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2" name="Equation" r:id="rId6" imgW="1117440" imgH="711000" progId="Equation.3">
                  <p:embed/>
                </p:oleObj>
              </mc:Choice>
              <mc:Fallback>
                <p:oleObj name="Equation" r:id="rId6" imgW="1117440" imgH="711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9224" y="4021019"/>
                        <a:ext cx="2096269" cy="1331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333791"/>
              </p:ext>
            </p:extLst>
          </p:nvPr>
        </p:nvGraphicFramePr>
        <p:xfrm>
          <a:off x="929225" y="5422087"/>
          <a:ext cx="2166938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3" name="Equation" r:id="rId8" imgW="1155600" imgH="711000" progId="Equation.3">
                  <p:embed/>
                </p:oleObj>
              </mc:Choice>
              <mc:Fallback>
                <p:oleObj name="Equation" r:id="rId8" imgW="1155600" imgH="711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9225" y="5422087"/>
                        <a:ext cx="2166938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65324"/>
              </p:ext>
            </p:extLst>
          </p:nvPr>
        </p:nvGraphicFramePr>
        <p:xfrm>
          <a:off x="3775071" y="2455863"/>
          <a:ext cx="2190750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4" name="Equation" r:id="rId10" imgW="1168200" imgH="711000" progId="Equation.3">
                  <p:embed/>
                </p:oleObj>
              </mc:Choice>
              <mc:Fallback>
                <p:oleObj name="Equation" r:id="rId10" imgW="1168200" imgH="711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5071" y="2455863"/>
                        <a:ext cx="2190750" cy="1331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252334"/>
              </p:ext>
            </p:extLst>
          </p:nvPr>
        </p:nvGraphicFramePr>
        <p:xfrm>
          <a:off x="3775071" y="4020312"/>
          <a:ext cx="19526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5" name="Equation" r:id="rId12" imgW="1041120" imgH="711000" progId="Equation.3">
                  <p:embed/>
                </p:oleObj>
              </mc:Choice>
              <mc:Fallback>
                <p:oleObj name="Equation" r:id="rId12" imgW="1041120" imgH="711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75071" y="4020312"/>
                        <a:ext cx="1952625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481201"/>
              </p:ext>
            </p:extLst>
          </p:nvPr>
        </p:nvGraphicFramePr>
        <p:xfrm>
          <a:off x="3737381" y="5377150"/>
          <a:ext cx="2166938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6" name="Equation" r:id="rId14" imgW="1155600" imgH="711000" progId="Equation.3">
                  <p:embed/>
                </p:oleObj>
              </mc:Choice>
              <mc:Fallback>
                <p:oleObj name="Equation" r:id="rId14" imgW="1155600" imgH="711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37381" y="5377150"/>
                        <a:ext cx="2166938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4313" y="2949677"/>
            <a:ext cx="47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337" y="4347696"/>
            <a:ext cx="47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ii)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337" y="5898663"/>
            <a:ext cx="99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iii)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648" y="1159693"/>
            <a:ext cx="8964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undergoes a single elementary row operation to become matrix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Describe the elementary row operation involved and write down the notation for each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case: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i)</a:t>
            </a:r>
            <a:r>
              <a:rPr lang="en-US" sz="2400" b="1" dirty="0" smtClean="0">
                <a:cs typeface="Arial" panose="020B0604020202020204" pitchFamily="34" charset="0"/>
              </a:rPr>
              <a:t>	</a:t>
            </a:r>
            <a:endParaRPr lang="en-SG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0400"/>
              </p:ext>
            </p:extLst>
          </p:nvPr>
        </p:nvGraphicFramePr>
        <p:xfrm>
          <a:off x="929225" y="2643250"/>
          <a:ext cx="2096269" cy="133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4" name="Equation" r:id="rId3" imgW="1117440" imgH="711000" progId="Equation.3">
                  <p:embed/>
                </p:oleObj>
              </mc:Choice>
              <mc:Fallback>
                <p:oleObj name="Equation" r:id="rId3" imgW="1117440" imgH="711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9225" y="2643250"/>
                        <a:ext cx="2096269" cy="1331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72010"/>
              </p:ext>
            </p:extLst>
          </p:nvPr>
        </p:nvGraphicFramePr>
        <p:xfrm>
          <a:off x="3775071" y="2640306"/>
          <a:ext cx="2190750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5" name="Equation" r:id="rId5" imgW="1168200" imgH="711000" progId="Equation.3">
                  <p:embed/>
                </p:oleObj>
              </mc:Choice>
              <mc:Fallback>
                <p:oleObj name="Equation" r:id="rId5" imgW="1168200" imgH="711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5071" y="2640306"/>
                        <a:ext cx="2190750" cy="1331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69393" y="-73744"/>
            <a:ext cx="7651895" cy="9495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Test Yourself:</a:t>
            </a:r>
          </a:p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Elementary Row Operations (EROs)</a:t>
            </a:r>
            <a:endParaRPr lang="en-US" sz="3200" dirty="0"/>
          </a:p>
          <a:p>
            <a:endParaRPr lang="en-US" sz="3200" dirty="0" smtClean="0"/>
          </a:p>
        </p:txBody>
      </p:sp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64" y="-5364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2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648" y="1159693"/>
            <a:ext cx="8964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undergoes a single elementary row operation to become matrix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Describe the elementary row operation involved and write down the notation for each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case: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cs typeface="Arial" panose="020B0604020202020204" pitchFamily="34" charset="0"/>
              </a:rPr>
              <a:t>ii) 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89446"/>
              </p:ext>
            </p:extLst>
          </p:nvPr>
        </p:nvGraphicFramePr>
        <p:xfrm>
          <a:off x="929224" y="2506143"/>
          <a:ext cx="2096269" cy="133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7" name="Equation" r:id="rId3" imgW="1117440" imgH="711000" progId="Equation.3">
                  <p:embed/>
                </p:oleObj>
              </mc:Choice>
              <mc:Fallback>
                <p:oleObj name="Equation" r:id="rId3" imgW="1117440" imgH="711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9224" y="2506143"/>
                        <a:ext cx="2096269" cy="1331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36340"/>
              </p:ext>
            </p:extLst>
          </p:nvPr>
        </p:nvGraphicFramePr>
        <p:xfrm>
          <a:off x="3775075" y="2505075"/>
          <a:ext cx="19526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8" name="Equation" r:id="rId5" imgW="1041120" imgH="711000" progId="Equation.3">
                  <p:embed/>
                </p:oleObj>
              </mc:Choice>
              <mc:Fallback>
                <p:oleObj name="Equation" r:id="rId5" imgW="1041120" imgH="7110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5075" y="2505075"/>
                        <a:ext cx="1952625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69393" y="-73744"/>
            <a:ext cx="7651895" cy="9495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Test Yourself:</a:t>
            </a:r>
          </a:p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Elementary Row Operations (EROs)</a:t>
            </a:r>
            <a:endParaRPr lang="en-US" sz="3200" dirty="0"/>
          </a:p>
          <a:p>
            <a:endParaRPr lang="en-US" sz="3200" dirty="0" smtClean="0"/>
          </a:p>
        </p:txBody>
      </p:sp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64" y="-5364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2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648" y="1159693"/>
            <a:ext cx="8964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undergoes a single elementary row operation to become matrix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Describe the elementary row operation involved and write down the notation for each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case: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iii)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284671"/>
              </p:ext>
            </p:extLst>
          </p:nvPr>
        </p:nvGraphicFramePr>
        <p:xfrm>
          <a:off x="929225" y="2565886"/>
          <a:ext cx="2166938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6" name="Equation" r:id="rId3" imgW="1155600" imgH="711000" progId="Equation.3">
                  <p:embed/>
                </p:oleObj>
              </mc:Choice>
              <mc:Fallback>
                <p:oleObj name="Equation" r:id="rId3" imgW="1155600" imgH="711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9225" y="2565886"/>
                        <a:ext cx="2166938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515003"/>
              </p:ext>
            </p:extLst>
          </p:nvPr>
        </p:nvGraphicFramePr>
        <p:xfrm>
          <a:off x="3737381" y="2520949"/>
          <a:ext cx="2166938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7" name="Equation" r:id="rId5" imgW="1155600" imgH="711000" progId="Equation.3">
                  <p:embed/>
                </p:oleObj>
              </mc:Choice>
              <mc:Fallback>
                <p:oleObj name="Equation" r:id="rId5" imgW="1155600" imgH="7110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7381" y="2520949"/>
                        <a:ext cx="2166938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69393" y="-73744"/>
            <a:ext cx="7651895" cy="9495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Test Yourself:</a:t>
            </a:r>
          </a:p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Elementary Row Operations (EROs)</a:t>
            </a:r>
            <a:endParaRPr lang="en-US" sz="3200" dirty="0"/>
          </a:p>
          <a:p>
            <a:endParaRPr 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64" y="-5364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0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517408" y="3831513"/>
            <a:ext cx="936000" cy="936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805296" y="3831120"/>
            <a:ext cx="936000" cy="936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2008" y="336461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Application of EROs: Matrix Operations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1990" y="1417638"/>
            <a:ext cx="8210835" cy="4829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Suppose the original matrix equation is </a:t>
            </a:r>
            <a:r>
              <a:rPr lang="en-US" sz="2200" dirty="0" smtClean="0"/>
              <a:t>shown below: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endParaRPr lang="en-US" sz="1600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340198"/>
              </p:ext>
            </p:extLst>
          </p:nvPr>
        </p:nvGraphicFramePr>
        <p:xfrm>
          <a:off x="2957038" y="1892616"/>
          <a:ext cx="2384488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4" name="Equation" r:id="rId3" imgW="1676160" imgH="711000" progId="Equation.3">
                  <p:embed/>
                </p:oleObj>
              </mc:Choice>
              <mc:Fallback>
                <p:oleObj name="Equation" r:id="rId3" imgW="1676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038" y="1892616"/>
                        <a:ext cx="2384488" cy="10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233793"/>
              </p:ext>
            </p:extLst>
          </p:nvPr>
        </p:nvGraphicFramePr>
        <p:xfrm>
          <a:off x="1778000" y="3790507"/>
          <a:ext cx="43164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5" name="Equation" r:id="rId5" imgW="2984400" imgH="711000" progId="Equation.3">
                  <p:embed/>
                </p:oleObj>
              </mc:Choice>
              <mc:Fallback>
                <p:oleObj name="Equation" r:id="rId5" imgW="2984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790507"/>
                        <a:ext cx="43164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161665"/>
              </p:ext>
            </p:extLst>
          </p:nvPr>
        </p:nvGraphicFramePr>
        <p:xfrm>
          <a:off x="2717800" y="5184775"/>
          <a:ext cx="24209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6" name="Equation" r:id="rId7" imgW="1676160" imgH="711000" progId="Equation.3">
                  <p:embed/>
                </p:oleObj>
              </mc:Choice>
              <mc:Fallback>
                <p:oleObj name="Equation" r:id="rId7" imgW="1676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5184775"/>
                        <a:ext cx="2420938" cy="1008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48016" y="3096882"/>
            <a:ext cx="8210835" cy="4829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u="sng" dirty="0" smtClean="0"/>
              <a:t>Pre-Multiplying by identity matrix 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latin typeface="+mj-lt"/>
              </a:rPr>
              <a:t/>
            </a:r>
            <a:br>
              <a:rPr lang="en-US" sz="2200" i="1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endParaRPr lang="en-US" sz="1600" dirty="0" smtClean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13073" y="3817472"/>
            <a:ext cx="1080000" cy="25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2813073" y="4150464"/>
            <a:ext cx="1080000" cy="25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2813073" y="4487824"/>
            <a:ext cx="1080000" cy="25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5572658" y="3817472"/>
            <a:ext cx="377766" cy="25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5572658" y="4150464"/>
            <a:ext cx="377766" cy="25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5572658" y="4487824"/>
            <a:ext cx="377766" cy="25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9" name="Left Brace 28"/>
          <p:cNvSpPr/>
          <p:nvPr/>
        </p:nvSpPr>
        <p:spPr>
          <a:xfrm rot="16200000">
            <a:off x="5149500" y="4244095"/>
            <a:ext cx="288000" cy="1547240"/>
          </a:xfrm>
          <a:prstGeom prst="leftBrace">
            <a:avLst>
              <a:gd name="adj1" fmla="val 39792"/>
              <a:gd name="adj2" fmla="val 17896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Left Brace 29"/>
          <p:cNvSpPr/>
          <p:nvPr/>
        </p:nvSpPr>
        <p:spPr>
          <a:xfrm rot="16200000">
            <a:off x="2728381" y="3929969"/>
            <a:ext cx="288000" cy="2175489"/>
          </a:xfrm>
          <a:prstGeom prst="leftBrace">
            <a:avLst>
              <a:gd name="adj1" fmla="val 39792"/>
              <a:gd name="adj2" fmla="val 72584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/>
          <p:cNvGrpSpPr/>
          <p:nvPr/>
        </p:nvGrpSpPr>
        <p:grpSpPr>
          <a:xfrm>
            <a:off x="6067120" y="5017714"/>
            <a:ext cx="2967696" cy="1687886"/>
            <a:chOff x="6067120" y="5017714"/>
            <a:chExt cx="2967696" cy="1687886"/>
          </a:xfrm>
        </p:grpSpPr>
        <p:sp>
          <p:nvSpPr>
            <p:cNvPr id="7" name="Cloud Callout 6"/>
            <p:cNvSpPr/>
            <p:nvPr/>
          </p:nvSpPr>
          <p:spPr>
            <a:xfrm>
              <a:off x="6067120" y="5017714"/>
              <a:ext cx="2967696" cy="1687886"/>
            </a:xfrm>
            <a:prstGeom prst="cloudCallout">
              <a:avLst>
                <a:gd name="adj1" fmla="val -74409"/>
                <a:gd name="adj2" fmla="val -1180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1770" y="5276881"/>
              <a:ext cx="253092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the original matrix equation is pre-multiplied by the identity matrix on both sides, the matrix equation remains unchanged</a:t>
              </a:r>
              <a:endParaRPr lang="en-SG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36263" y="1127106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rial" pitchFamily="34" charset="0"/>
                <a:ea typeface="Calibri" pitchFamily="34" charset="0"/>
                <a:cs typeface="Arial" pitchFamily="34" charset="0"/>
              </a:rPr>
              <a:t>[Example </a:t>
            </a:r>
            <a:r>
              <a:rPr lang="en-U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16]</a:t>
            </a:r>
            <a:endParaRPr lang="en-US" sz="2000" b="1" dirty="0"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462514" y="3813439"/>
            <a:ext cx="936000" cy="936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750402" y="3813046"/>
            <a:ext cx="936000" cy="936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6265" y="1273213"/>
            <a:ext cx="8210835" cy="4829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Suppose the original matrix equation is as </a:t>
            </a:r>
            <a:r>
              <a:rPr lang="en-US" sz="2200" dirty="0" smtClean="0"/>
              <a:t>follow:</a:t>
            </a:r>
            <a:r>
              <a:rPr lang="en-US" sz="2200" dirty="0" smtClean="0">
                <a:latin typeface="+mj-lt"/>
              </a:rPr>
              <a:t/>
            </a:r>
            <a:br>
              <a:rPr lang="en-US" sz="22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endParaRPr lang="en-US" sz="1600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188547"/>
              </p:ext>
            </p:extLst>
          </p:nvPr>
        </p:nvGraphicFramePr>
        <p:xfrm>
          <a:off x="2881313" y="1748191"/>
          <a:ext cx="2384488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7" name="Equation" r:id="rId4" imgW="1676160" imgH="711000" progId="Equation.3">
                  <p:embed/>
                </p:oleObj>
              </mc:Choice>
              <mc:Fallback>
                <p:oleObj name="Equation" r:id="rId4" imgW="1676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748191"/>
                        <a:ext cx="2384488" cy="10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4580"/>
              </p:ext>
            </p:extLst>
          </p:nvPr>
        </p:nvGraphicFramePr>
        <p:xfrm>
          <a:off x="723106" y="3772433"/>
          <a:ext cx="43164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8" name="Equation" r:id="rId6" imgW="2984400" imgH="711000" progId="Equation.3">
                  <p:embed/>
                </p:oleObj>
              </mc:Choice>
              <mc:Fallback>
                <p:oleObj name="Equation" r:id="rId6" imgW="2984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" y="3772433"/>
                        <a:ext cx="43164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354021"/>
              </p:ext>
            </p:extLst>
          </p:nvPr>
        </p:nvGraphicFramePr>
        <p:xfrm>
          <a:off x="1662906" y="5166701"/>
          <a:ext cx="24209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9" name="Equation" r:id="rId8" imgW="1676160" imgH="711000" progId="Equation.3">
                  <p:embed/>
                </p:oleObj>
              </mc:Choice>
              <mc:Fallback>
                <p:oleObj name="Equation" r:id="rId8" imgW="1676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906" y="5166701"/>
                        <a:ext cx="2420938" cy="1008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48016" y="3096882"/>
            <a:ext cx="8210835" cy="4829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200" u="sng" dirty="0" smtClean="0"/>
              <a:t>Swapping rows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endParaRPr lang="en-US" sz="1600" dirty="0" smtClean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58179" y="3799398"/>
            <a:ext cx="1080000" cy="25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1758179" y="4132390"/>
            <a:ext cx="1080000" cy="25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1758179" y="4469750"/>
            <a:ext cx="1080000" cy="25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517764" y="3799398"/>
            <a:ext cx="377766" cy="25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4517764" y="4132390"/>
            <a:ext cx="377766" cy="25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4517764" y="4469750"/>
            <a:ext cx="377766" cy="25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9" name="Left Brace 28"/>
          <p:cNvSpPr/>
          <p:nvPr/>
        </p:nvSpPr>
        <p:spPr>
          <a:xfrm rot="16200000">
            <a:off x="4094606" y="4226021"/>
            <a:ext cx="288000" cy="1547240"/>
          </a:xfrm>
          <a:prstGeom prst="leftBrace">
            <a:avLst>
              <a:gd name="adj1" fmla="val 39792"/>
              <a:gd name="adj2" fmla="val 17896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Left Brace 29"/>
          <p:cNvSpPr/>
          <p:nvPr/>
        </p:nvSpPr>
        <p:spPr>
          <a:xfrm rot="16200000">
            <a:off x="1673487" y="3911895"/>
            <a:ext cx="288000" cy="2175489"/>
          </a:xfrm>
          <a:prstGeom prst="leftBrace">
            <a:avLst>
              <a:gd name="adj1" fmla="val 39792"/>
              <a:gd name="adj2" fmla="val 72584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/>
          <p:cNvGrpSpPr/>
          <p:nvPr/>
        </p:nvGrpSpPr>
        <p:grpSpPr>
          <a:xfrm>
            <a:off x="1218402" y="2294526"/>
            <a:ext cx="7652180" cy="1477907"/>
            <a:chOff x="1218402" y="2294526"/>
            <a:chExt cx="7652180" cy="1477907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1218402" y="2902857"/>
              <a:ext cx="5182399" cy="869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52680" y="2294526"/>
              <a:ext cx="25179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 this matrix. How is it obtained from the identity matrix? </a:t>
              </a:r>
              <a:endParaRPr lang="en-SG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98747" y="3186326"/>
            <a:ext cx="278896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observe that this matrix is obtained from identity matrix via EROs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30716" y="5441620"/>
            <a:ext cx="1148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593473" y="5993562"/>
            <a:ext cx="1366523" cy="369332"/>
            <a:chOff x="6034970" y="5194646"/>
            <a:chExt cx="1366523" cy="3693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253277" y="5547021"/>
              <a:ext cx="1148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034970" y="5194646"/>
              <a:ext cx="1258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S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6265" y="6287281"/>
            <a:ext cx="5309792" cy="646331"/>
            <a:chOff x="336265" y="6287281"/>
            <a:chExt cx="5309792" cy="646331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336265" y="6362894"/>
              <a:ext cx="5309792" cy="495106"/>
            </a:xfrm>
            <a:prstGeom prst="wedgeRoundRectCallout">
              <a:avLst>
                <a:gd name="adj1" fmla="val -10944"/>
                <a:gd name="adj2" fmla="val -9708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6265" y="6287281"/>
              <a:ext cx="52980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Apply the same EROs in the same order to the original matrix equation 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273988"/>
              </p:ext>
            </p:extLst>
          </p:nvPr>
        </p:nvGraphicFramePr>
        <p:xfrm>
          <a:off x="7232274" y="4132390"/>
          <a:ext cx="911071" cy="9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0" name="Equation" r:id="rId10" imgW="698400" imgH="711000" progId="Equation.3">
                  <p:embed/>
                </p:oleObj>
              </mc:Choice>
              <mc:Fallback>
                <p:oleObj name="Equation" r:id="rId10" imgW="698400" imgH="7110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32274" y="4132390"/>
                        <a:ext cx="911071" cy="9244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89721"/>
              </p:ext>
            </p:extLst>
          </p:nvPr>
        </p:nvGraphicFramePr>
        <p:xfrm>
          <a:off x="7232274" y="5031054"/>
          <a:ext cx="911071" cy="9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1" name="Equation" r:id="rId12" imgW="698400" imgH="711000" progId="Equation.3">
                  <p:embed/>
                </p:oleObj>
              </mc:Choice>
              <mc:Fallback>
                <p:oleObj name="Equation" r:id="rId12" imgW="698400" imgH="7110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32274" y="5031054"/>
                        <a:ext cx="911071" cy="9244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534474"/>
              </p:ext>
            </p:extLst>
          </p:nvPr>
        </p:nvGraphicFramePr>
        <p:xfrm>
          <a:off x="7232274" y="5903616"/>
          <a:ext cx="911071" cy="9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2" name="Equation" r:id="rId14" imgW="698400" imgH="711000" progId="Equation.3">
                  <p:embed/>
                </p:oleObj>
              </mc:Choice>
              <mc:Fallback>
                <p:oleObj name="Equation" r:id="rId14" imgW="698400" imgH="7110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32274" y="5903616"/>
                        <a:ext cx="911071" cy="9244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20086"/>
              </p:ext>
            </p:extLst>
          </p:nvPr>
        </p:nvGraphicFramePr>
        <p:xfrm>
          <a:off x="6036176" y="5134480"/>
          <a:ext cx="729250" cy="297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3" name="Equation" r:id="rId16" imgW="558720" imgH="228600" progId="Equation.3">
                  <p:embed/>
                </p:oleObj>
              </mc:Choice>
              <mc:Fallback>
                <p:oleObj name="Equation" r:id="rId16" imgW="55872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36176" y="5134480"/>
                        <a:ext cx="729250" cy="297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089338"/>
              </p:ext>
            </p:extLst>
          </p:nvPr>
        </p:nvGraphicFramePr>
        <p:xfrm>
          <a:off x="6027738" y="6064444"/>
          <a:ext cx="7461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4" name="Equation" r:id="rId18" imgW="571320" imgH="228600" progId="Equation.3">
                  <p:embed/>
                </p:oleObj>
              </mc:Choice>
              <mc:Fallback>
                <p:oleObj name="Equation" r:id="rId18" imgW="571320" imgH="2286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27738" y="6064444"/>
                        <a:ext cx="74612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642008" y="336461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Application of EROs: 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395212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475" y="274638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9475" y="5565257"/>
                <a:ext cx="81153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Hence, solve for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.</m:t>
                    </m:r>
                  </m:oMath>
                </a14:m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75" y="5565257"/>
                <a:ext cx="8115300" cy="430887"/>
              </a:xfrm>
              <a:prstGeom prst="rect">
                <a:avLst/>
              </a:prstGeom>
              <a:blipFill>
                <a:blip r:embed="rId3"/>
                <a:stretch>
                  <a:fillRect l="-976" t="-9859" b="-267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9475" y="4266863"/>
            <a:ext cx="8115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Explore the use of matrices to solve a system of linear equations in a certain number of variables, such as the one shown above.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475" y="1217450"/>
            <a:ext cx="81153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Let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represent the number of days that the student spent in cities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Xebia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Yeeta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Zortia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respectively. </a:t>
            </a: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The information provided can be expressed as a system of 3 linear equations in 3 variables: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64105" y="3192951"/>
            <a:ext cx="49017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651675"/>
              </p:ext>
            </p:extLst>
          </p:nvPr>
        </p:nvGraphicFramePr>
        <p:xfrm>
          <a:off x="3059113" y="3062288"/>
          <a:ext cx="25908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Equation" r:id="rId4" imgW="1346040" imgH="660240" progId="Equation.3">
                  <p:embed/>
                </p:oleObj>
              </mc:Choice>
              <mc:Fallback>
                <p:oleObj name="Equation" r:id="rId4" imgW="134604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062288"/>
                        <a:ext cx="2590800" cy="1265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4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462514" y="3836488"/>
            <a:ext cx="936000" cy="936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750402" y="3836095"/>
            <a:ext cx="936000" cy="936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6265" y="1273213"/>
            <a:ext cx="8210835" cy="4829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Suppose the original matrix equation is as </a:t>
            </a:r>
            <a:r>
              <a:rPr lang="en-US" sz="2200" dirty="0" smtClean="0"/>
              <a:t>follow:</a:t>
            </a:r>
            <a:r>
              <a:rPr lang="en-US" sz="2200" dirty="0" smtClean="0">
                <a:latin typeface="+mj-lt"/>
              </a:rPr>
              <a:t/>
            </a:r>
            <a:br>
              <a:rPr lang="en-US" sz="22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endParaRPr lang="en-US" sz="1600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92708"/>
              </p:ext>
            </p:extLst>
          </p:nvPr>
        </p:nvGraphicFramePr>
        <p:xfrm>
          <a:off x="2881313" y="1748191"/>
          <a:ext cx="2384488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8" name="Equation" r:id="rId3" imgW="1676160" imgH="711000" progId="Equation.3">
                  <p:embed/>
                </p:oleObj>
              </mc:Choice>
              <mc:Fallback>
                <p:oleObj name="Equation" r:id="rId3" imgW="1676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748191"/>
                        <a:ext cx="2384488" cy="10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944075"/>
              </p:ext>
            </p:extLst>
          </p:nvPr>
        </p:nvGraphicFramePr>
        <p:xfrm>
          <a:off x="723106" y="3795482"/>
          <a:ext cx="43164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9" name="Equation" r:id="rId5" imgW="2984400" imgH="711000" progId="Equation.3">
                  <p:embed/>
                </p:oleObj>
              </mc:Choice>
              <mc:Fallback>
                <p:oleObj name="Equation" r:id="rId5" imgW="2984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" y="3795482"/>
                        <a:ext cx="43164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936122"/>
              </p:ext>
            </p:extLst>
          </p:nvPr>
        </p:nvGraphicFramePr>
        <p:xfrm>
          <a:off x="1686402" y="5232985"/>
          <a:ext cx="25130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0" name="Equation" r:id="rId7" imgW="1739880" imgH="711000" progId="Equation.3">
                  <p:embed/>
                </p:oleObj>
              </mc:Choice>
              <mc:Fallback>
                <p:oleObj name="Equation" r:id="rId7" imgW="1739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402" y="5232985"/>
                        <a:ext cx="2513012" cy="1008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48016" y="3096882"/>
            <a:ext cx="8210835" cy="4829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200" u="sng" dirty="0" smtClean="0"/>
              <a:t>Multiplying by a row by a non-zero constant</a:t>
            </a:r>
            <a:r>
              <a:rPr lang="en-US" sz="2200" dirty="0" smtClean="0">
                <a:latin typeface="+mj-lt"/>
              </a:rPr>
              <a:t/>
            </a:r>
            <a:br>
              <a:rPr lang="en-US" sz="22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endParaRPr lang="en-US" sz="1600" dirty="0" smtClean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58179" y="3822447"/>
            <a:ext cx="1080000" cy="25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1758179" y="4155439"/>
            <a:ext cx="1080000" cy="25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1758179" y="4492799"/>
            <a:ext cx="1080000" cy="25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517764" y="3822447"/>
            <a:ext cx="377766" cy="25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4517764" y="4155439"/>
            <a:ext cx="377766" cy="25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4517764" y="4492799"/>
            <a:ext cx="377766" cy="25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9" name="Left Brace 28"/>
          <p:cNvSpPr/>
          <p:nvPr/>
        </p:nvSpPr>
        <p:spPr>
          <a:xfrm rot="16200000">
            <a:off x="4094606" y="4249070"/>
            <a:ext cx="288000" cy="1547240"/>
          </a:xfrm>
          <a:prstGeom prst="leftBrace">
            <a:avLst>
              <a:gd name="adj1" fmla="val 39792"/>
              <a:gd name="adj2" fmla="val 17896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Left Brace 29"/>
          <p:cNvSpPr/>
          <p:nvPr/>
        </p:nvSpPr>
        <p:spPr>
          <a:xfrm rot="16200000">
            <a:off x="1673487" y="3934944"/>
            <a:ext cx="288000" cy="2175489"/>
          </a:xfrm>
          <a:prstGeom prst="leftBrace">
            <a:avLst>
              <a:gd name="adj1" fmla="val 39792"/>
              <a:gd name="adj2" fmla="val 72584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/>
          <p:cNvGrpSpPr/>
          <p:nvPr/>
        </p:nvGrpSpPr>
        <p:grpSpPr>
          <a:xfrm>
            <a:off x="1435412" y="2295795"/>
            <a:ext cx="7599404" cy="1457808"/>
            <a:chOff x="1435412" y="2295795"/>
            <a:chExt cx="7599404" cy="1457808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1435412" y="2756191"/>
              <a:ext cx="5047898" cy="9974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516914" y="2295795"/>
              <a:ext cx="25179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 this matrix. How is it obtained from the identity matrix? </a:t>
              </a:r>
              <a:endParaRPr lang="en-SG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16274" y="3361135"/>
            <a:ext cx="3127726" cy="2739211"/>
            <a:chOff x="5875596" y="3205847"/>
            <a:chExt cx="3234795" cy="2739211"/>
          </a:xfrm>
        </p:grpSpPr>
        <p:sp>
          <p:nvSpPr>
            <p:cNvPr id="33" name="TextBox 32"/>
            <p:cNvSpPr txBox="1"/>
            <p:nvPr/>
          </p:nvSpPr>
          <p:spPr>
            <a:xfrm>
              <a:off x="6321425" y="3205847"/>
              <a:ext cx="2788966" cy="27392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observe that this matrix is obtained from identity matrix via ERO 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sz="1600" dirty="0" smtClean="0">
                  <a:solidFill>
                    <a:srgbClr val="FF0000"/>
                  </a:solidFill>
                </a:rPr>
                <a:t>                </a:t>
              </a:r>
              <a:endParaRPr lang="en-SG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  <a:p>
              <a:endParaRPr lang="en-SG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875596" y="5206870"/>
              <a:ext cx="1148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6264" y="6362894"/>
            <a:ext cx="5309793" cy="495106"/>
            <a:chOff x="336264" y="6362894"/>
            <a:chExt cx="5309793" cy="495106"/>
          </a:xfrm>
        </p:grpSpPr>
        <p:sp>
          <p:nvSpPr>
            <p:cNvPr id="42" name="Rounded Rectangular Callout 41"/>
            <p:cNvSpPr/>
            <p:nvPr/>
          </p:nvSpPr>
          <p:spPr>
            <a:xfrm>
              <a:off x="336265" y="6362894"/>
              <a:ext cx="5309792" cy="495106"/>
            </a:xfrm>
            <a:prstGeom prst="wedgeRoundRectCallout">
              <a:avLst>
                <a:gd name="adj1" fmla="val -11949"/>
                <a:gd name="adj2" fmla="val -7707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264" y="6425781"/>
              <a:ext cx="5298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Apply the same ERO to the original matrix equation </a:t>
              </a:r>
              <a:endParaRPr lang="en-SG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371882"/>
              </p:ext>
            </p:extLst>
          </p:nvPr>
        </p:nvGraphicFramePr>
        <p:xfrm>
          <a:off x="7443965" y="4132390"/>
          <a:ext cx="911071" cy="9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1" name="Equation" r:id="rId9" imgW="698400" imgH="711000" progId="Equation.3">
                  <p:embed/>
                </p:oleObj>
              </mc:Choice>
              <mc:Fallback>
                <p:oleObj name="Equation" r:id="rId9" imgW="698400" imgH="7110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43965" y="4132390"/>
                        <a:ext cx="911071" cy="9244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674119"/>
              </p:ext>
            </p:extLst>
          </p:nvPr>
        </p:nvGraphicFramePr>
        <p:xfrm>
          <a:off x="7443964" y="5209174"/>
          <a:ext cx="911071" cy="9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2" name="Equation" r:id="rId11" imgW="698400" imgH="711000" progId="Equation.3">
                  <p:embed/>
                </p:oleObj>
              </mc:Choice>
              <mc:Fallback>
                <p:oleObj name="Equation" r:id="rId11" imgW="698400" imgH="7110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43964" y="5209174"/>
                        <a:ext cx="911071" cy="9244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33249"/>
              </p:ext>
            </p:extLst>
          </p:nvPr>
        </p:nvGraphicFramePr>
        <p:xfrm>
          <a:off x="6076910" y="5010328"/>
          <a:ext cx="812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3" name="Equation" r:id="rId13" imgW="622080" imgH="228600" progId="Equation.3">
                  <p:embed/>
                </p:oleObj>
              </mc:Choice>
              <mc:Fallback>
                <p:oleObj name="Equation" r:id="rId13" imgW="622080" imgH="2286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76910" y="5010328"/>
                        <a:ext cx="812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642008" y="336461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Application of EROs: 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11424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424528" y="3831513"/>
            <a:ext cx="936000" cy="936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712416" y="3831120"/>
            <a:ext cx="936000" cy="936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6265" y="1273213"/>
            <a:ext cx="8210835" cy="4829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Suppose the original matrix equation is as </a:t>
            </a:r>
            <a:r>
              <a:rPr lang="en-US" sz="2200" dirty="0" smtClean="0"/>
              <a:t>follow:</a:t>
            </a:r>
            <a:r>
              <a:rPr lang="en-US" sz="2200" dirty="0" smtClean="0">
                <a:latin typeface="+mj-lt"/>
              </a:rPr>
              <a:t/>
            </a:r>
            <a:br>
              <a:rPr lang="en-US" sz="22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endParaRPr lang="en-US" sz="1600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905858"/>
              </p:ext>
            </p:extLst>
          </p:nvPr>
        </p:nvGraphicFramePr>
        <p:xfrm>
          <a:off x="2881313" y="1748191"/>
          <a:ext cx="2384488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6" name="Equation" r:id="rId3" imgW="1676160" imgH="711000" progId="Equation.3">
                  <p:embed/>
                </p:oleObj>
              </mc:Choice>
              <mc:Fallback>
                <p:oleObj name="Equation" r:id="rId3" imgW="1676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748191"/>
                        <a:ext cx="2384488" cy="10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968125"/>
              </p:ext>
            </p:extLst>
          </p:nvPr>
        </p:nvGraphicFramePr>
        <p:xfrm>
          <a:off x="685120" y="3790507"/>
          <a:ext cx="43164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7" name="Equation" r:id="rId5" imgW="2984400" imgH="711000" progId="Equation.3">
                  <p:embed/>
                </p:oleObj>
              </mc:Choice>
              <mc:Fallback>
                <p:oleObj name="Equation" r:id="rId5" imgW="2984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20" y="3790507"/>
                        <a:ext cx="43164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544448"/>
              </p:ext>
            </p:extLst>
          </p:nvPr>
        </p:nvGraphicFramePr>
        <p:xfrm>
          <a:off x="1715408" y="5184775"/>
          <a:ext cx="22383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8" name="Equation" r:id="rId7" imgW="1549080" imgH="711000" progId="Equation.3">
                  <p:embed/>
                </p:oleObj>
              </mc:Choice>
              <mc:Fallback>
                <p:oleObj name="Equation" r:id="rId7" imgW="1549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408" y="5184775"/>
                        <a:ext cx="2238375" cy="1008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48016" y="3096882"/>
            <a:ext cx="8210835" cy="4829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200" u="sng" dirty="0" smtClean="0"/>
              <a:t>Adding a multiple of a row to another row </a:t>
            </a:r>
            <a:r>
              <a:rPr lang="en-US" sz="2200" dirty="0" smtClean="0">
                <a:latin typeface="+mj-lt"/>
              </a:rPr>
              <a:t/>
            </a:r>
            <a:br>
              <a:rPr lang="en-US" sz="22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endParaRPr lang="en-US" sz="1600" dirty="0" smtClean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20193" y="3817472"/>
            <a:ext cx="1080000" cy="25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1720193" y="4150464"/>
            <a:ext cx="1080000" cy="25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1720193" y="4487824"/>
            <a:ext cx="1080000" cy="25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479778" y="3817472"/>
            <a:ext cx="377766" cy="25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4479778" y="4150464"/>
            <a:ext cx="377766" cy="25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4479778" y="4487824"/>
            <a:ext cx="377766" cy="25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29" name="Left Brace 28"/>
          <p:cNvSpPr/>
          <p:nvPr/>
        </p:nvSpPr>
        <p:spPr>
          <a:xfrm rot="16200000">
            <a:off x="4056620" y="4244095"/>
            <a:ext cx="288000" cy="1547240"/>
          </a:xfrm>
          <a:prstGeom prst="leftBrace">
            <a:avLst>
              <a:gd name="adj1" fmla="val 39792"/>
              <a:gd name="adj2" fmla="val 17896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Left Brace 29"/>
          <p:cNvSpPr/>
          <p:nvPr/>
        </p:nvSpPr>
        <p:spPr>
          <a:xfrm rot="16200000">
            <a:off x="1635501" y="3929969"/>
            <a:ext cx="288000" cy="2175489"/>
          </a:xfrm>
          <a:prstGeom prst="leftBrace">
            <a:avLst>
              <a:gd name="adj1" fmla="val 39792"/>
              <a:gd name="adj2" fmla="val 72584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/>
          <p:cNvGrpSpPr/>
          <p:nvPr/>
        </p:nvGrpSpPr>
        <p:grpSpPr>
          <a:xfrm>
            <a:off x="1435411" y="2295795"/>
            <a:ext cx="7599405" cy="1457808"/>
            <a:chOff x="1435411" y="2295795"/>
            <a:chExt cx="7599405" cy="1457808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1435411" y="2884027"/>
              <a:ext cx="5182399" cy="869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516914" y="2295795"/>
              <a:ext cx="25179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 this matrix. How is it obtained from the identity matrix? </a:t>
              </a:r>
              <a:endParaRPr lang="en-SG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25459" y="3216939"/>
            <a:ext cx="3718542" cy="2200602"/>
            <a:chOff x="5265801" y="3205847"/>
            <a:chExt cx="3844593" cy="2200602"/>
          </a:xfrm>
        </p:grpSpPr>
        <p:sp>
          <p:nvSpPr>
            <p:cNvPr id="33" name="TextBox 32"/>
            <p:cNvSpPr txBox="1"/>
            <p:nvPr/>
          </p:nvSpPr>
          <p:spPr>
            <a:xfrm>
              <a:off x="6321427" y="3205847"/>
              <a:ext cx="2788967" cy="22006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observe that this matrix is obtained from identity matrix via ERO </a:t>
              </a:r>
            </a:p>
            <a:p>
              <a:endPara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7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endParaRPr lang="en-SG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265801" y="5372044"/>
              <a:ext cx="1758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36264" y="6362894"/>
            <a:ext cx="5309793" cy="495106"/>
            <a:chOff x="336264" y="6362894"/>
            <a:chExt cx="5309793" cy="495106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336265" y="6362894"/>
              <a:ext cx="5309792" cy="495106"/>
            </a:xfrm>
            <a:prstGeom prst="wedgeRoundRectCallout">
              <a:avLst>
                <a:gd name="adj1" fmla="val -10944"/>
                <a:gd name="adj2" fmla="val -9708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6264" y="6425781"/>
              <a:ext cx="5298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Apply the same ERO to the original matrix equation </a:t>
              </a:r>
              <a:endParaRPr lang="en-SG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83518"/>
              </p:ext>
            </p:extLst>
          </p:nvPr>
        </p:nvGraphicFramePr>
        <p:xfrm>
          <a:off x="7443964" y="4132390"/>
          <a:ext cx="911071" cy="9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9" name="Equation" r:id="rId9" imgW="698400" imgH="711000" progId="Equation.3">
                  <p:embed/>
                </p:oleObj>
              </mc:Choice>
              <mc:Fallback>
                <p:oleObj name="Equation" r:id="rId9" imgW="698400" imgH="7110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43964" y="4132390"/>
                        <a:ext cx="911071" cy="9244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20778"/>
              </p:ext>
            </p:extLst>
          </p:nvPr>
        </p:nvGraphicFramePr>
        <p:xfrm>
          <a:off x="7443964" y="5184775"/>
          <a:ext cx="911071" cy="9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0" name="Equation" r:id="rId11" imgW="698400" imgH="711000" progId="Equation.3">
                  <p:embed/>
                </p:oleObj>
              </mc:Choice>
              <mc:Fallback>
                <p:oleObj name="Equation" r:id="rId11" imgW="698400" imgH="7110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43964" y="5184775"/>
                        <a:ext cx="911071" cy="9244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308393"/>
              </p:ext>
            </p:extLst>
          </p:nvPr>
        </p:nvGraphicFramePr>
        <p:xfrm>
          <a:off x="5576409" y="4955365"/>
          <a:ext cx="1398472" cy="381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1" name="Equation" r:id="rId13" imgW="838080" imgH="228600" progId="Equation.3">
                  <p:embed/>
                </p:oleObj>
              </mc:Choice>
              <mc:Fallback>
                <p:oleObj name="Equation" r:id="rId13" imgW="838080" imgH="228600" progId="Equation.3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6409" y="4955365"/>
                        <a:ext cx="1398472" cy="381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642008" y="336461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Application of EROs: 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281728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87859" y="347037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Test Yourself: Matrix Operations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4" y="-5364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 txBox="1">
                <a:spLocks noChangeArrowheads="1"/>
              </p:cNvSpPr>
              <p:nvPr/>
            </p:nvSpPr>
            <p:spPr>
              <a:xfrm>
                <a:off x="195616" y="1210809"/>
                <a:ext cx="8686800" cy="2780620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r>
                  <a:rPr lang="en-US" sz="2800" dirty="0" smtClean="0"/>
                  <a:t>Find the matrix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 smtClean="0"/>
                  <a:t>,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where </a:t>
                </a:r>
                <a:endParaRPr lang="en-US" sz="2800" b="0" i="1" dirty="0" smtClean="0">
                  <a:latin typeface="Cambria Math"/>
                </a:endParaRPr>
              </a:p>
              <a:p>
                <a:pPr algn="ctr"/>
                <a:endParaRPr lang="en-US" sz="2800" b="0" i="1" dirty="0" smtClean="0">
                  <a:latin typeface="Cambria Math"/>
                </a:endParaRPr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[Hint: </a:t>
                </a:r>
              </a:p>
              <a:p>
                <a:r>
                  <a:rPr lang="en-US" sz="2800" dirty="0" smtClean="0"/>
                  <a:t>Use elementary row operations instead of matrix multiplication] </a:t>
                </a:r>
              </a:p>
            </p:txBody>
          </p:sp>
        </mc:Choice>
        <mc:Fallback xmlns="">
          <p:sp>
            <p:nvSpPr>
              <p:cNvPr id="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6" y="1210809"/>
                <a:ext cx="8686800" cy="2780620"/>
              </a:xfrm>
              <a:prstGeom prst="rect">
                <a:avLst/>
              </a:prstGeom>
              <a:blipFill>
                <a:blip r:embed="rId4"/>
                <a:stretch>
                  <a:fillRect l="-1404" t="-2632" b="-475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652588" y="1768475"/>
          <a:ext cx="476250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58" name="Equation" r:id="rId5" imgW="1803240" imgH="711000" progId="Equation.3">
                  <p:embed/>
                </p:oleObj>
              </mc:Choice>
              <mc:Fallback>
                <p:oleObj name="Equation" r:id="rId5" imgW="1803240" imgH="711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2588" y="1768475"/>
                        <a:ext cx="4762500" cy="18716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2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87859" y="347037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Test Yourself: Matrix Operations</a:t>
            </a: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4" y="-5364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87859" y="347037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Test Yourself: Matrix Operations</a:t>
            </a:r>
          </a:p>
        </p:txBody>
      </p:sp>
      <p:pic>
        <p:nvPicPr>
          <p:cNvPr id="24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4" y="-5364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4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565586" y="-105974"/>
            <a:ext cx="7651895" cy="9847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Solving a System of Linear Equations Using Elementary Row Operations (CL)</a:t>
            </a:r>
            <a:endParaRPr lang="en-US" sz="3200" dirty="0"/>
          </a:p>
          <a:p>
            <a:endParaRPr lang="en-US" sz="3200" dirty="0" smtClean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263382" y="1169439"/>
            <a:ext cx="8652018" cy="1840461"/>
          </a:xfrm>
          <a:prstGeom prst="rect">
            <a:avLst/>
          </a:prstGeom>
          <a:noFill/>
          <a:ln w="25400"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system of linear equations can be represented in the augmented matrix form.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augmented matrix can then be solved by reducing it to the row echelon form using the three elementary row operations.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method is called “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Gaussian elimination with back-substitution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245991" y="3009900"/>
            <a:ext cx="8652018" cy="247650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Procedures for Gaussian elimination with back substitution: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i.  	Write down the augmented matrix representing the system of linear   	equations.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ii.	Apply elementary row operations (EROs) to reduce the augmented 	matrix to the row echelon form.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iii.	Write the system of linear equations corresponding to the row echelon 	matrix, and use back-substitution to find the solution.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682" y="2571476"/>
            <a:ext cx="8462112" cy="441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23682" y="1028700"/>
            <a:ext cx="84621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[Example 17]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Solve the following system of linear equations: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          −3𝑧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=−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3𝑥+  3𝑦 −2𝑧=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𝑥+2𝑦 +  𝑧 =4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i="1" dirty="0">
              <a:latin typeface="Cambria Math"/>
              <a:cs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23682" y="2571476"/>
            <a:ext cx="8462112" cy="17543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[Solution]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Step 1 – Write down the augmented matrix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23682" y="4221822"/>
            <a:ext cx="8462112" cy="31393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Step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– Apply elementary row operations to obtain the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row echelon matrix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36494" y="5136151"/>
            <a:ext cx="1685216" cy="2994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/>
          <p:cNvGrpSpPr/>
          <p:nvPr/>
        </p:nvGrpSpPr>
        <p:grpSpPr>
          <a:xfrm>
            <a:off x="464457" y="5226204"/>
            <a:ext cx="4101876" cy="1631796"/>
            <a:chOff x="464457" y="5226204"/>
            <a:chExt cx="4101876" cy="1631796"/>
          </a:xfrm>
        </p:grpSpPr>
        <p:grpSp>
          <p:nvGrpSpPr>
            <p:cNvPr id="9" name="Group 8"/>
            <p:cNvGrpSpPr/>
            <p:nvPr/>
          </p:nvGrpSpPr>
          <p:grpSpPr>
            <a:xfrm>
              <a:off x="464457" y="5226204"/>
              <a:ext cx="4101876" cy="1631796"/>
              <a:chOff x="464457" y="5226204"/>
              <a:chExt cx="4101876" cy="1631796"/>
            </a:xfrm>
          </p:grpSpPr>
          <p:sp>
            <p:nvSpPr>
              <p:cNvPr id="7" name="Cloud Callout 6"/>
              <p:cNvSpPr/>
              <p:nvPr/>
            </p:nvSpPr>
            <p:spPr>
              <a:xfrm>
                <a:off x="1908689" y="5646057"/>
                <a:ext cx="2657644" cy="1211943"/>
              </a:xfrm>
              <a:prstGeom prst="cloudCallout">
                <a:avLst>
                  <a:gd name="adj1" fmla="val -91284"/>
                  <a:gd name="adj2" fmla="val -66841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4457" y="5226204"/>
                <a:ext cx="304800" cy="20939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130354" y="5882696"/>
              <a:ext cx="23318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Let’s begin by applying ERO to reduce this number to “0”. </a:t>
              </a:r>
              <a:endPara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3714" y="1730143"/>
                <a:ext cx="2717615" cy="50167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Thinking Process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do we identify 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sz="16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+(−3)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sz="16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sz="16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” as the ERO?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 that the number “3” is in Row 2, so we need to substitute into Row 2:</a:t>
                </a:r>
              </a:p>
              <a:p>
                <a:pPr lvl="2"/>
                <a:r>
                  <a: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→𝑅</a:t>
                </a:r>
                <a:r>
                  <a:rPr lang="en-US" sz="16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Next, copy the same row on the left hand side: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sz="16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→𝑅</a:t>
                </a:r>
                <a:r>
                  <a:rPr lang="en-US" sz="16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number “3” is below the leading 1, which lies in Row 1:</a:t>
                </a:r>
              </a:p>
              <a:p>
                <a:r>
                  <a: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sz="16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   𝑅</a:t>
                </a:r>
                <a:r>
                  <a:rPr lang="en-US" sz="16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sz="16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see that the non-zero number to put in front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make the number zero is (-3):</a:t>
                </a:r>
              </a:p>
              <a:p>
                <a:r>
                  <a:rPr lang="en-SG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sz="16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+(−3)𝑅</a:t>
                </a:r>
                <a:r>
                  <a:rPr lang="en-US" sz="16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sz="16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1730143"/>
                <a:ext cx="2717615" cy="5016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29293"/>
              </p:ext>
            </p:extLst>
          </p:nvPr>
        </p:nvGraphicFramePr>
        <p:xfrm>
          <a:off x="3141482" y="3140342"/>
          <a:ext cx="1744416" cy="10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3" name="Equation" r:id="rId4" imgW="1143000" imgH="711000" progId="Equation.3">
                  <p:embed/>
                </p:oleObj>
              </mc:Choice>
              <mc:Fallback>
                <p:oleObj name="Equation" r:id="rId4" imgW="1143000" imgH="7110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1482" y="3140342"/>
                        <a:ext cx="1744416" cy="10814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84683"/>
              </p:ext>
            </p:extLst>
          </p:nvPr>
        </p:nvGraphicFramePr>
        <p:xfrm>
          <a:off x="412424" y="4801216"/>
          <a:ext cx="1744416" cy="10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4" name="Equation" r:id="rId6" imgW="1143000" imgH="711000" progId="Equation.3">
                  <p:embed/>
                </p:oleObj>
              </mc:Choice>
              <mc:Fallback>
                <p:oleObj name="Equation" r:id="rId6" imgW="1143000" imgH="7110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424" y="4801216"/>
                        <a:ext cx="1744416" cy="10814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577650"/>
              </p:ext>
            </p:extLst>
          </p:nvPr>
        </p:nvGraphicFramePr>
        <p:xfrm>
          <a:off x="4336985" y="4745331"/>
          <a:ext cx="172561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5" name="Equation" r:id="rId8" imgW="1130040" imgH="711000" progId="Equation.3">
                  <p:embed/>
                </p:oleObj>
              </mc:Choice>
              <mc:Fallback>
                <p:oleObj name="Equation" r:id="rId8" imgW="1130040" imgH="7110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36985" y="4745331"/>
                        <a:ext cx="1725613" cy="10810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076443"/>
              </p:ext>
            </p:extLst>
          </p:nvPr>
        </p:nvGraphicFramePr>
        <p:xfrm>
          <a:off x="2476707" y="4894582"/>
          <a:ext cx="1604789" cy="31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6" name="Equation" r:id="rId10" imgW="1104840" imgH="215640" progId="Equation.3">
                  <p:embed/>
                </p:oleObj>
              </mc:Choice>
              <mc:Fallback>
                <p:oleObj name="Equation" r:id="rId10" imgW="1104840" imgH="215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6707" y="4894582"/>
                        <a:ext cx="1604789" cy="31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65586" y="-105974"/>
            <a:ext cx="7651895" cy="9847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Solving a System of Linear Equations Using Elementary Row Operations (CL)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6937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8075974" cy="58007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Step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Apply elementary row operations to obtain the row echelon matrix</a:t>
            </a:r>
          </a:p>
          <a:p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44931" y="2675088"/>
            <a:ext cx="1685216" cy="561395"/>
            <a:chOff x="2477379" y="4915252"/>
            <a:chExt cx="1685216" cy="561395"/>
          </a:xfrm>
        </p:grpSpPr>
        <p:sp>
          <p:nvSpPr>
            <p:cNvPr id="14" name="Right Arrow 13"/>
            <p:cNvSpPr/>
            <p:nvPr/>
          </p:nvSpPr>
          <p:spPr>
            <a:xfrm>
              <a:off x="2477379" y="5177198"/>
              <a:ext cx="1685216" cy="2994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4775" y="4915252"/>
              <a:ext cx="1420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kumimoji="0" lang="en-SG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  <a:r>
                <a:rPr kumimoji="0" lang="en-SG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SG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 </a:t>
              </a:r>
              <a:r>
                <a:rPr kumimoji="0" lang="en-SG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(–2)</a:t>
              </a:r>
              <a:r>
                <a:rPr kumimoji="0" lang="en-SG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kumimoji="0" lang="en-SG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en-SG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→ </a:t>
              </a:r>
              <a:r>
                <a:rPr kumimoji="0" lang="en-SG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kumimoji="0" lang="en-SG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  <a:endParaRPr kumimoji="0" lang="en-SG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07811" y="4512209"/>
            <a:ext cx="1685216" cy="592918"/>
            <a:chOff x="2436494" y="4842682"/>
            <a:chExt cx="1685216" cy="592918"/>
          </a:xfrm>
        </p:grpSpPr>
        <p:sp>
          <p:nvSpPr>
            <p:cNvPr id="27" name="Right Arrow 26"/>
            <p:cNvSpPr/>
            <p:nvPr/>
          </p:nvSpPr>
          <p:spPr>
            <a:xfrm>
              <a:off x="2436494" y="5136151"/>
              <a:ext cx="1685216" cy="2994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10261" y="4842682"/>
              <a:ext cx="1400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kumimoji="0" lang="en-SG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  <a:r>
                <a:rPr kumimoji="0" lang="en-SG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+ (–</a:t>
              </a:r>
              <a:r>
                <a:rPr kumimoji="0" lang="en-SG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2)</a:t>
              </a:r>
              <a:r>
                <a:rPr kumimoji="0" lang="en-SG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kumimoji="0" lang="en-SG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r>
                <a:rPr kumimoji="0" lang="en-SG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→ </a:t>
              </a:r>
              <a:r>
                <a:rPr kumimoji="0" lang="en-SG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kumimoji="0" lang="en-SG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  <a:endParaRPr kumimoji="0" lang="en-SG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09746" y="6232171"/>
            <a:ext cx="22606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Row Echelon Matrix </a:t>
            </a:r>
            <a:endParaRPr kumimoji="0" lang="en-SG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04688" y="1999529"/>
            <a:ext cx="4670538" cy="1353160"/>
            <a:chOff x="3889826" y="2486017"/>
            <a:chExt cx="4953768" cy="1353160"/>
          </a:xfrm>
        </p:grpSpPr>
        <p:sp>
          <p:nvSpPr>
            <p:cNvPr id="3" name="Rectangle 2"/>
            <p:cNvSpPr/>
            <p:nvPr/>
          </p:nvSpPr>
          <p:spPr>
            <a:xfrm>
              <a:off x="3889826" y="3193586"/>
              <a:ext cx="275426" cy="64559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486356" y="2486017"/>
              <a:ext cx="2357238" cy="1211943"/>
              <a:chOff x="1435385" y="5359228"/>
              <a:chExt cx="2357238" cy="1211943"/>
            </a:xfrm>
          </p:grpSpPr>
          <p:sp>
            <p:nvSpPr>
              <p:cNvPr id="51" name="Cloud Callout 50"/>
              <p:cNvSpPr/>
              <p:nvPr/>
            </p:nvSpPr>
            <p:spPr>
              <a:xfrm>
                <a:off x="1435385" y="5359228"/>
                <a:ext cx="2357237" cy="1211943"/>
              </a:xfrm>
              <a:prstGeom prst="cloudCallout">
                <a:avLst>
                  <a:gd name="adj1" fmla="val -136067"/>
                  <a:gd name="adj2" fmla="val 44537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61191" y="5508784"/>
                <a:ext cx="20314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The numbers below leading 1 in first row are now reduced to zeroes.</a:t>
                </a:r>
                <a:endParaRPr kumimoji="0" lang="en-SG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4157339" y="3628456"/>
            <a:ext cx="4270846" cy="523220"/>
            <a:chOff x="4121710" y="2859439"/>
            <a:chExt cx="4270846" cy="523220"/>
          </a:xfrm>
        </p:grpSpPr>
        <p:sp>
          <p:nvSpPr>
            <p:cNvPr id="58" name="Rectangle 57"/>
            <p:cNvSpPr/>
            <p:nvPr/>
          </p:nvSpPr>
          <p:spPr>
            <a:xfrm>
              <a:off x="4121710" y="3077681"/>
              <a:ext cx="348690" cy="272904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4470400" y="3017170"/>
              <a:ext cx="1590318" cy="151721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060718" y="2859439"/>
              <a:ext cx="2331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This entry in the second row is a leading 1 now.</a:t>
              </a:r>
              <a:endParaRPr kumimoji="0" lang="en-SG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136918" y="4161723"/>
            <a:ext cx="4909271" cy="523220"/>
            <a:chOff x="4122057" y="4372445"/>
            <a:chExt cx="4909271" cy="523220"/>
          </a:xfrm>
        </p:grpSpPr>
        <p:sp>
          <p:nvSpPr>
            <p:cNvPr id="61" name="Rectangle 60"/>
            <p:cNvSpPr/>
            <p:nvPr/>
          </p:nvSpPr>
          <p:spPr>
            <a:xfrm>
              <a:off x="4122057" y="4428897"/>
              <a:ext cx="348343" cy="2585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4470400" y="4634055"/>
              <a:ext cx="1625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119309" y="4372445"/>
              <a:ext cx="291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Apply E.R.O. to reduce this entry below leading 1 to zero</a:t>
              </a:r>
              <a:endParaRPr kumimoji="0" lang="en-SG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67529" y="4895463"/>
            <a:ext cx="4449631" cy="816938"/>
            <a:chOff x="4121710" y="2722713"/>
            <a:chExt cx="4449631" cy="816938"/>
          </a:xfrm>
        </p:grpSpPr>
        <p:sp>
          <p:nvSpPr>
            <p:cNvPr id="65" name="Rectangle 64"/>
            <p:cNvSpPr/>
            <p:nvPr/>
          </p:nvSpPr>
          <p:spPr>
            <a:xfrm>
              <a:off x="4121710" y="3077681"/>
              <a:ext cx="348690" cy="46197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4470400" y="2961405"/>
              <a:ext cx="1317010" cy="20748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751790" y="2722713"/>
              <a:ext cx="2819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Apply E.R.O. to make this a leading 1 </a:t>
              </a:r>
              <a:endParaRPr kumimoji="0" lang="en-SG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62567" y="5588374"/>
            <a:ext cx="4179017" cy="1163478"/>
            <a:chOff x="4121710" y="2187107"/>
            <a:chExt cx="4179017" cy="1163478"/>
          </a:xfrm>
        </p:grpSpPr>
        <p:sp>
          <p:nvSpPr>
            <p:cNvPr id="69" name="Rectangle 68"/>
            <p:cNvSpPr/>
            <p:nvPr/>
          </p:nvSpPr>
          <p:spPr>
            <a:xfrm>
              <a:off x="4121710" y="3077681"/>
              <a:ext cx="348690" cy="272904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4470400" y="2533975"/>
              <a:ext cx="1590318" cy="63491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968889" y="2187107"/>
              <a:ext cx="2331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This entry in the second row is a leading 1 now.</a:t>
              </a:r>
              <a:endParaRPr kumimoji="0" lang="en-SG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9361" y="1568283"/>
            <a:ext cx="3460405" cy="997649"/>
            <a:chOff x="719361" y="1640853"/>
            <a:chExt cx="3460405" cy="997649"/>
          </a:xfrm>
        </p:grpSpPr>
        <p:sp>
          <p:nvSpPr>
            <p:cNvPr id="72" name="Rectangle 71"/>
            <p:cNvSpPr/>
            <p:nvPr/>
          </p:nvSpPr>
          <p:spPr>
            <a:xfrm>
              <a:off x="3832464" y="2113490"/>
              <a:ext cx="347302" cy="2585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19361" y="1640853"/>
              <a:ext cx="2163823" cy="997649"/>
              <a:chOff x="719361" y="1640853"/>
              <a:chExt cx="2163823" cy="997649"/>
            </a:xfrm>
          </p:grpSpPr>
          <p:sp>
            <p:nvSpPr>
              <p:cNvPr id="11" name="Cloud Callout 10"/>
              <p:cNvSpPr/>
              <p:nvPr/>
            </p:nvSpPr>
            <p:spPr>
              <a:xfrm>
                <a:off x="719361" y="1640853"/>
                <a:ext cx="2163823" cy="990694"/>
              </a:xfrm>
              <a:prstGeom prst="cloudCallout">
                <a:avLst>
                  <a:gd name="adj1" fmla="val 88503"/>
                  <a:gd name="adj2" fmla="val 1458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45814" y="1684395"/>
                <a:ext cx="17843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Now, we need to make this number a zero using similar ERO.</a:t>
                </a:r>
                <a:endParaRPr kumimoji="0" lang="en-SG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7FADE-2612-3649-B495-F644A23F28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Title 3"/>
          <p:cNvSpPr>
            <a:spLocks noGrp="1"/>
          </p:cNvSpPr>
          <p:nvPr>
            <p:ph type="title"/>
          </p:nvPr>
        </p:nvSpPr>
        <p:spPr>
          <a:xfrm>
            <a:off x="665162" y="-101307"/>
            <a:ext cx="7523495" cy="604593"/>
          </a:xfrm>
        </p:spPr>
        <p:txBody>
          <a:bodyPr>
            <a:noAutofit/>
          </a:bodyPr>
          <a:lstStyle/>
          <a:p>
            <a:r>
              <a:rPr lang="en-US" dirty="0">
                <a:latin typeface="Arial" pitchFamily="34" charset="0"/>
                <a:ea typeface="SimSun" pitchFamily="2" charset="-122"/>
                <a:cs typeface="Arial" pitchFamily="34" charset="0"/>
              </a:rPr>
              <a:t>Solving a System of Linear Equations Using Elementary Row 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Operations </a:t>
            </a:r>
            <a:r>
              <a:rPr lang="en-US" dirty="0">
                <a:latin typeface="Arial" pitchFamily="34" charset="0"/>
                <a:ea typeface="SimSun" pitchFamily="2" charset="-122"/>
                <a:cs typeface="Arial" pitchFamily="34" charset="0"/>
              </a:rPr>
              <a:t>(CL)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802761" y="1324453"/>
            <a:ext cx="1722437" cy="1080540"/>
            <a:chOff x="3093703" y="6277834"/>
            <a:chExt cx="1722437" cy="1101934"/>
          </a:xfrm>
        </p:grpSpPr>
        <p:graphicFrame>
          <p:nvGraphicFramePr>
            <p:cNvPr id="79" name="Object 78"/>
            <p:cNvGraphicFramePr>
              <a:graphicFrameLocks noChangeAspect="1"/>
            </p:cNvGraphicFramePr>
            <p:nvPr>
              <p:extLst/>
            </p:nvPr>
          </p:nvGraphicFramePr>
          <p:xfrm>
            <a:off x="3093703" y="6277834"/>
            <a:ext cx="1722437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4" name="Equation" r:id="rId3" imgW="1130040" imgH="711000" progId="Equation.3">
                    <p:embed/>
                  </p:oleObj>
                </mc:Choice>
                <mc:Fallback>
                  <p:oleObj name="Equation" r:id="rId3" imgW="1130040" imgH="711000" progId="Equation.3">
                    <p:embed/>
                    <p:pic>
                      <p:nvPicPr>
                        <p:cNvPr id="79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703" y="6277834"/>
                          <a:ext cx="1722437" cy="1079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0" name="Straight Connector 79"/>
            <p:cNvCxnSpPr/>
            <p:nvPr/>
          </p:nvCxnSpPr>
          <p:spPr>
            <a:xfrm>
              <a:off x="4287305" y="6299228"/>
              <a:ext cx="0" cy="108054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832464" y="2340671"/>
            <a:ext cx="1722437" cy="1077690"/>
            <a:chOff x="3123078" y="6299228"/>
            <a:chExt cx="1722437" cy="1099028"/>
          </a:xfrm>
        </p:grpSpPr>
        <p:graphicFrame>
          <p:nvGraphicFramePr>
            <p:cNvPr id="82" name="Object 81"/>
            <p:cNvGraphicFramePr>
              <a:graphicFrameLocks noChangeAspect="1"/>
            </p:cNvGraphicFramePr>
            <p:nvPr>
              <p:extLst/>
            </p:nvPr>
          </p:nvGraphicFramePr>
          <p:xfrm>
            <a:off x="3123078" y="6318756"/>
            <a:ext cx="1722437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5" name="Equation" r:id="rId5" imgW="1130040" imgH="711000" progId="Equation.3">
                    <p:embed/>
                  </p:oleObj>
                </mc:Choice>
                <mc:Fallback>
                  <p:oleObj name="Equation" r:id="rId5" imgW="1130040" imgH="711000" progId="Equation.3">
                    <p:embed/>
                    <p:pic>
                      <p:nvPicPr>
                        <p:cNvPr id="82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078" y="6318756"/>
                          <a:ext cx="1722437" cy="1079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Straight Connector 82"/>
            <p:cNvCxnSpPr/>
            <p:nvPr/>
          </p:nvCxnSpPr>
          <p:spPr>
            <a:xfrm>
              <a:off x="4287305" y="6299228"/>
              <a:ext cx="0" cy="108054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194627" y="1289893"/>
            <a:ext cx="4949720" cy="1699852"/>
            <a:chOff x="4194280" y="1747353"/>
            <a:chExt cx="4949720" cy="1699852"/>
          </a:xfrm>
        </p:grpSpPr>
        <p:sp>
          <p:nvSpPr>
            <p:cNvPr id="4" name="Rectangle 3"/>
            <p:cNvSpPr/>
            <p:nvPr/>
          </p:nvSpPr>
          <p:spPr>
            <a:xfrm>
              <a:off x="4194280" y="3179279"/>
              <a:ext cx="305148" cy="267926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470400" y="2170355"/>
              <a:ext cx="2341762" cy="96950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812162" y="1747353"/>
              <a:ext cx="2331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Apply E.R.O. to make this a leading 1 </a:t>
              </a:r>
              <a:endParaRPr kumimoji="0" lang="en-SG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86875" y="3422369"/>
            <a:ext cx="1685216" cy="692295"/>
            <a:chOff x="1086875" y="3422369"/>
            <a:chExt cx="1685216" cy="692295"/>
          </a:xfrm>
        </p:grpSpPr>
        <p:sp>
          <p:nvSpPr>
            <p:cNvPr id="43" name="Right Arrow 42"/>
            <p:cNvSpPr/>
            <p:nvPr/>
          </p:nvSpPr>
          <p:spPr>
            <a:xfrm>
              <a:off x="1086875" y="3815215"/>
              <a:ext cx="1685216" cy="2994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84" name="Object 83"/>
            <p:cNvGraphicFramePr>
              <a:graphicFrameLocks noChangeAspect="1"/>
            </p:cNvGraphicFramePr>
            <p:nvPr>
              <p:extLst/>
            </p:nvPr>
          </p:nvGraphicFramePr>
          <p:xfrm>
            <a:off x="1401865" y="3422369"/>
            <a:ext cx="904129" cy="497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6" name="Equation" r:id="rId7" imgW="711000" imgH="393480" progId="Equation.3">
                    <p:embed/>
                  </p:oleObj>
                </mc:Choice>
                <mc:Fallback>
                  <p:oleObj name="Equation" r:id="rId7" imgW="711000" imgH="393480" progId="Equation.3">
                    <p:embed/>
                    <p:pic>
                      <p:nvPicPr>
                        <p:cNvPr id="84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865" y="3422369"/>
                          <a:ext cx="904129" cy="497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" name="Group 84"/>
          <p:cNvGrpSpPr/>
          <p:nvPr/>
        </p:nvGrpSpPr>
        <p:grpSpPr>
          <a:xfrm>
            <a:off x="3831789" y="3426610"/>
            <a:ext cx="1722438" cy="1078214"/>
            <a:chOff x="3122611" y="6299228"/>
            <a:chExt cx="1722438" cy="1099562"/>
          </a:xfrm>
        </p:grpSpPr>
        <p:graphicFrame>
          <p:nvGraphicFramePr>
            <p:cNvPr id="86" name="Object 85"/>
            <p:cNvGraphicFramePr>
              <a:graphicFrameLocks noChangeAspect="1"/>
            </p:cNvGraphicFramePr>
            <p:nvPr>
              <p:extLst/>
            </p:nvPr>
          </p:nvGraphicFramePr>
          <p:xfrm>
            <a:off x="3122611" y="6319290"/>
            <a:ext cx="1722438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7" name="Equation" r:id="rId9" imgW="1130040" imgH="711000" progId="Equation.3">
                    <p:embed/>
                  </p:oleObj>
                </mc:Choice>
                <mc:Fallback>
                  <p:oleObj name="Equation" r:id="rId9" imgW="1130040" imgH="711000" progId="Equation.3">
                    <p:embed/>
                    <p:pic>
                      <p:nvPicPr>
                        <p:cNvPr id="86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2611" y="6319290"/>
                          <a:ext cx="1722438" cy="1079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7" name="Straight Connector 86"/>
            <p:cNvCxnSpPr/>
            <p:nvPr/>
          </p:nvCxnSpPr>
          <p:spPr>
            <a:xfrm>
              <a:off x="4287305" y="6299228"/>
              <a:ext cx="0" cy="108054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3832464" y="4452536"/>
            <a:ext cx="1722438" cy="1247775"/>
            <a:chOff x="3122612" y="6223907"/>
            <a:chExt cx="1722438" cy="1272480"/>
          </a:xfrm>
        </p:grpSpPr>
        <p:graphicFrame>
          <p:nvGraphicFramePr>
            <p:cNvPr id="89" name="Object 88"/>
            <p:cNvGraphicFramePr>
              <a:graphicFrameLocks noChangeAspect="1"/>
            </p:cNvGraphicFramePr>
            <p:nvPr>
              <p:extLst/>
            </p:nvPr>
          </p:nvGraphicFramePr>
          <p:xfrm>
            <a:off x="3122612" y="6223907"/>
            <a:ext cx="1722438" cy="1272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8" name="Equation" r:id="rId11" imgW="1130040" imgH="838080" progId="Equation.3">
                    <p:embed/>
                  </p:oleObj>
                </mc:Choice>
                <mc:Fallback>
                  <p:oleObj name="Equation" r:id="rId11" imgW="1130040" imgH="838080" progId="Equation.3">
                    <p:embed/>
                    <p:pic>
                      <p:nvPicPr>
                        <p:cNvPr id="89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2612" y="6223907"/>
                          <a:ext cx="1722438" cy="1272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0" name="Straight Connector 89"/>
            <p:cNvCxnSpPr/>
            <p:nvPr/>
          </p:nvCxnSpPr>
          <p:spPr>
            <a:xfrm>
              <a:off x="4287305" y="6299228"/>
              <a:ext cx="0" cy="108054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837189" y="5628532"/>
            <a:ext cx="1722438" cy="1247775"/>
            <a:chOff x="3122612" y="6223907"/>
            <a:chExt cx="1722438" cy="1272480"/>
          </a:xfrm>
        </p:grpSpPr>
        <p:graphicFrame>
          <p:nvGraphicFramePr>
            <p:cNvPr id="92" name="Object 91"/>
            <p:cNvGraphicFramePr>
              <a:graphicFrameLocks noChangeAspect="1"/>
            </p:cNvGraphicFramePr>
            <p:nvPr>
              <p:extLst/>
            </p:nvPr>
          </p:nvGraphicFramePr>
          <p:xfrm>
            <a:off x="3122612" y="6223907"/>
            <a:ext cx="1722438" cy="1272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9" name="Equation" r:id="rId13" imgW="1130040" imgH="838080" progId="Equation.3">
                    <p:embed/>
                  </p:oleObj>
                </mc:Choice>
                <mc:Fallback>
                  <p:oleObj name="Equation" r:id="rId13" imgW="1130040" imgH="838080" progId="Equation.3">
                    <p:embed/>
                    <p:pic>
                      <p:nvPicPr>
                        <p:cNvPr id="92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2612" y="6223907"/>
                          <a:ext cx="1722438" cy="1272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3" name="Straight Connector 92"/>
            <p:cNvCxnSpPr/>
            <p:nvPr/>
          </p:nvCxnSpPr>
          <p:spPr>
            <a:xfrm>
              <a:off x="4287305" y="6299228"/>
              <a:ext cx="0" cy="108054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204321" y="5591175"/>
            <a:ext cx="1685216" cy="695052"/>
            <a:chOff x="1204321" y="5591175"/>
            <a:chExt cx="1685216" cy="695052"/>
          </a:xfrm>
        </p:grpSpPr>
        <p:sp>
          <p:nvSpPr>
            <p:cNvPr id="30" name="Right Arrow 29"/>
            <p:cNvSpPr/>
            <p:nvPr/>
          </p:nvSpPr>
          <p:spPr>
            <a:xfrm>
              <a:off x="1204321" y="5986778"/>
              <a:ext cx="1685216" cy="2994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94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8602073"/>
                </p:ext>
              </p:extLst>
            </p:nvPr>
          </p:nvGraphicFramePr>
          <p:xfrm>
            <a:off x="1500188" y="5591175"/>
            <a:ext cx="85725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90" name="Equation" r:id="rId15" imgW="672840" imgH="393480" progId="Equation.3">
                    <p:embed/>
                  </p:oleObj>
                </mc:Choice>
                <mc:Fallback>
                  <p:oleObj name="Equation" r:id="rId15" imgW="672840" imgH="393480" progId="Equation.3">
                    <p:embed/>
                    <p:pic>
                      <p:nvPicPr>
                        <p:cNvPr id="94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88" y="5591175"/>
                          <a:ext cx="85725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0494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7FADE-2612-3649-B495-F644A23F28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Step 3 – Apply back-substitution to solve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65162" y="-101307"/>
            <a:ext cx="7427960" cy="604593"/>
          </a:xfrm>
        </p:spPr>
        <p:txBody>
          <a:bodyPr>
            <a:noAutofit/>
          </a:bodyPr>
          <a:lstStyle/>
          <a:p>
            <a:r>
              <a:rPr lang="en-US" dirty="0">
                <a:latin typeface="Arial" pitchFamily="34" charset="0"/>
                <a:ea typeface="SimSun" pitchFamily="2" charset="-122"/>
                <a:cs typeface="Arial" pitchFamily="34" charset="0"/>
              </a:rPr>
              <a:t>Solving a System of Linear Equations Using Elementary Row </a:t>
            </a:r>
            <a:r>
              <a:rPr lang="en-US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Operations </a:t>
            </a:r>
            <a:r>
              <a:rPr lang="en-US" dirty="0">
                <a:latin typeface="Arial" pitchFamily="34" charset="0"/>
                <a:ea typeface="SimSun" pitchFamily="2" charset="-122"/>
                <a:cs typeface="Arial" pitchFamily="34" charset="0"/>
              </a:rPr>
              <a:t>(CL)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3430969" y="2370273"/>
          <a:ext cx="626727" cy="50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2" name="Equation" r:id="rId3" imgW="368280" imgH="304560" progId="Equation.3">
                  <p:embed/>
                </p:oleObj>
              </mc:Choice>
              <mc:Fallback>
                <p:oleObj name="Equation" r:id="rId3" imgW="368280" imgH="30456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969" y="2370273"/>
                        <a:ext cx="626727" cy="506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150446"/>
              </p:ext>
            </p:extLst>
          </p:nvPr>
        </p:nvGraphicFramePr>
        <p:xfrm>
          <a:off x="2879191" y="3046641"/>
          <a:ext cx="1253455" cy="50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3" name="Equation" r:id="rId5" imgW="736560" imgH="304560" progId="Equation.3">
                  <p:embed/>
                </p:oleObj>
              </mc:Choice>
              <mc:Fallback>
                <p:oleObj name="Equation" r:id="rId5" imgW="736560" imgH="30456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191" y="3046641"/>
                        <a:ext cx="1253455" cy="506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3443100" y="3586540"/>
          <a:ext cx="1837692" cy="50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4" name="Equation" r:id="rId7" imgW="1079280" imgH="304560" progId="Equation.3">
                  <p:embed/>
                </p:oleObj>
              </mc:Choice>
              <mc:Fallback>
                <p:oleObj name="Equation" r:id="rId7" imgW="1079280" imgH="30456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100" y="3586540"/>
                        <a:ext cx="1837692" cy="506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65163" y="1752639"/>
            <a:ext cx="1722437" cy="1077875"/>
            <a:chOff x="3122165" y="6299228"/>
            <a:chExt cx="1722437" cy="1099216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3122165" y="6318616"/>
            <a:ext cx="1722437" cy="1079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25" name="Equation" r:id="rId9" imgW="1130040" imgH="711000" progId="Equation.3">
                    <p:embed/>
                  </p:oleObj>
                </mc:Choice>
                <mc:Fallback>
                  <p:oleObj name="Equation" r:id="rId9" imgW="1130040" imgH="711000" progId="Equation.3">
                    <p:embed/>
                    <p:pic>
                      <p:nvPicPr>
                        <p:cNvPr id="2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2165" y="6318616"/>
                          <a:ext cx="1722437" cy="10798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Connector 22"/>
            <p:cNvCxnSpPr/>
            <p:nvPr/>
          </p:nvCxnSpPr>
          <p:spPr>
            <a:xfrm>
              <a:off x="4287305" y="6299228"/>
              <a:ext cx="0" cy="108054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Arrow 19"/>
          <p:cNvSpPr/>
          <p:nvPr/>
        </p:nvSpPr>
        <p:spPr>
          <a:xfrm>
            <a:off x="2373058" y="2488697"/>
            <a:ext cx="838989" cy="2694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922971" y="4169140"/>
          <a:ext cx="12096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6" name="Equation" r:id="rId11" imgW="711000" imgH="177480" progId="Equation.3">
                  <p:embed/>
                </p:oleObj>
              </mc:Choice>
              <mc:Fallback>
                <p:oleObj name="Equation" r:id="rId11" imgW="711000" imgH="17748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971" y="4169140"/>
                        <a:ext cx="12096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3436897" y="4631897"/>
          <a:ext cx="20081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7" name="Equation" r:id="rId13" imgW="1180800" imgH="304560" progId="Equation.3">
                  <p:embed/>
                </p:oleObj>
              </mc:Choice>
              <mc:Fallback>
                <p:oleObj name="Equation" r:id="rId13" imgW="1180800" imgH="30456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897" y="4631897"/>
                        <a:ext cx="200818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84501"/>
              </p:ext>
            </p:extLst>
          </p:nvPr>
        </p:nvGraphicFramePr>
        <p:xfrm>
          <a:off x="2874963" y="5559425"/>
          <a:ext cx="24225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8" name="Equation" r:id="rId15" imgW="1422360" imgH="228600" progId="Equation.3">
                  <p:embed/>
                </p:oleObj>
              </mc:Choice>
              <mc:Fallback>
                <p:oleObj name="Equation" r:id="rId15" imgW="1422360" imgH="22860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5559425"/>
                        <a:ext cx="24225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1507859" y="2485572"/>
            <a:ext cx="865198" cy="3266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437476" y="1309174"/>
            <a:ext cx="2222464" cy="1211943"/>
            <a:chOff x="1435385" y="5359228"/>
            <a:chExt cx="2357238" cy="1211943"/>
          </a:xfrm>
        </p:grpSpPr>
        <p:sp>
          <p:nvSpPr>
            <p:cNvPr id="28" name="Cloud Callout 27"/>
            <p:cNvSpPr/>
            <p:nvPr/>
          </p:nvSpPr>
          <p:spPr>
            <a:xfrm>
              <a:off x="1435385" y="5359228"/>
              <a:ext cx="2357237" cy="1211943"/>
            </a:xfrm>
            <a:prstGeom prst="cloudCallout">
              <a:avLst>
                <a:gd name="adj1" fmla="val -136067"/>
                <a:gd name="adj2" fmla="val 4453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61191" y="5508784"/>
              <a:ext cx="20314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Row echelon form</a:t>
              </a:r>
              <a:r>
                <a:rPr kumimoji="0" lang="en-US" sz="14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makes it easy to solve for the first unknown!</a:t>
              </a:r>
              <a:endPara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2373057" y="3641677"/>
            <a:ext cx="838989" cy="2694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373056" y="4708896"/>
            <a:ext cx="838989" cy="2694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8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135315" y="1051406"/>
            <a:ext cx="8082974" cy="2379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[Example </a:t>
            </a:r>
            <a:r>
              <a:rPr lang="en-US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18]</a:t>
            </a:r>
            <a:endParaRPr lang="en-US" b="1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endParaRPr lang="en-GB" sz="2200" dirty="0" smtClean="0">
              <a:latin typeface="Arial"/>
              <a:ea typeface="Calibri"/>
              <a:cs typeface="Times New Roman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2200" dirty="0" smtClean="0">
                <a:latin typeface="Arial"/>
                <a:ea typeface="Calibri"/>
                <a:cs typeface="Times New Roman"/>
              </a:rPr>
              <a:t>Reduce                                          to row echelon form.</a:t>
            </a:r>
          </a:p>
          <a:p>
            <a:pPr marL="457200">
              <a:spcAft>
                <a:spcPts val="1000"/>
              </a:spcAft>
            </a:pPr>
            <a:endParaRPr lang="en-GB" sz="2200" dirty="0" smtClean="0">
              <a:latin typeface="Arial"/>
              <a:ea typeface="Calibri"/>
              <a:cs typeface="Times New Roman"/>
            </a:endParaRPr>
          </a:p>
          <a:p>
            <a:pPr marL="457200">
              <a:spcAft>
                <a:spcPts val="1000"/>
              </a:spcAft>
            </a:pPr>
            <a:r>
              <a:rPr lang="en-GB" sz="2200" dirty="0" smtClean="0">
                <a:latin typeface="Arial"/>
                <a:ea typeface="Calibri"/>
                <a:cs typeface="Times New Roman"/>
              </a:rPr>
              <a:t>Hence, solve for </a:t>
            </a:r>
            <a:r>
              <a:rPr lang="en-GB" sz="22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en-GB" sz="2200" dirty="0" smtClean="0">
                <a:latin typeface="Arial"/>
                <a:ea typeface="Calibri"/>
                <a:cs typeface="Times New Roman"/>
              </a:rPr>
              <a:t>, </a:t>
            </a:r>
            <a:r>
              <a:rPr lang="en-GB" sz="22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y</a:t>
            </a:r>
            <a:r>
              <a:rPr lang="en-GB" sz="2200" dirty="0" smtClean="0">
                <a:latin typeface="Arial"/>
                <a:ea typeface="Calibri"/>
                <a:cs typeface="Times New Roman"/>
              </a:rPr>
              <a:t>, </a:t>
            </a:r>
            <a:r>
              <a:rPr lang="en-GB" sz="22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z </a:t>
            </a:r>
            <a:r>
              <a:rPr lang="en-GB" sz="2200" dirty="0" smtClean="0">
                <a:latin typeface="Arial"/>
                <a:ea typeface="Calibri"/>
                <a:cs typeface="Times New Roman"/>
              </a:rPr>
              <a:t>in terms of </a:t>
            </a:r>
            <a:r>
              <a:rPr lang="en-GB" sz="22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en-GB" sz="2200" dirty="0" smtClean="0">
                <a:latin typeface="Arial"/>
                <a:ea typeface="Calibri"/>
                <a:cs typeface="Times New Roman"/>
              </a:rPr>
              <a:t>.</a:t>
            </a:r>
            <a:endParaRPr lang="en-SG" sz="2200" dirty="0">
              <a:ea typeface="Calibri"/>
              <a:cs typeface="Times New Roman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033736"/>
              </p:ext>
            </p:extLst>
          </p:nvPr>
        </p:nvGraphicFramePr>
        <p:xfrm>
          <a:off x="1457298" y="1449664"/>
          <a:ext cx="3111500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7" name="Equation" r:id="rId3" imgW="1600200" imgH="711000" progId="Equation.3">
                  <p:embed/>
                </p:oleObj>
              </mc:Choice>
              <mc:Fallback>
                <p:oleObj name="Equation" r:id="rId3" imgW="1600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298" y="1449664"/>
                        <a:ext cx="3111500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60554" y="-80143"/>
            <a:ext cx="765189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Example: </a:t>
            </a:r>
          </a:p>
          <a:p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Solving </a:t>
            </a:r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 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× </a:t>
            </a:r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 </a:t>
            </a:r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Matrix </a:t>
            </a:r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Equations (CL)</a:t>
            </a:r>
            <a:endParaRPr lang="en-US" sz="32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042" y="3441512"/>
            <a:ext cx="8122921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sz="2200" b="1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[Solution]</a:t>
            </a:r>
          </a:p>
          <a:p>
            <a:endParaRPr lang="en-SG" sz="2200" b="1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SG" sz="2200" b="1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SG" sz="2200" b="1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SG" sz="2200" b="1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SG" sz="2200" b="1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SG" sz="2200" b="1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SG" sz="2200" b="1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075" y="3800936"/>
            <a:ext cx="6544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1 – Write down the augmented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146024"/>
              </p:ext>
            </p:extLst>
          </p:nvPr>
        </p:nvGraphicFramePr>
        <p:xfrm>
          <a:off x="2063750" y="4416425"/>
          <a:ext cx="2370138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8" name="Equation" r:id="rId5" imgW="1218960" imgH="711000" progId="Equation.3">
                  <p:embed/>
                </p:oleObj>
              </mc:Choice>
              <mc:Fallback>
                <p:oleObj name="Equation" r:id="rId5" imgW="1218960" imgH="7110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416425"/>
                        <a:ext cx="2370138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8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2868" y="294604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Scenario Definition Template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00" y="994638"/>
            <a:ext cx="8476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We Know: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Amount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traveller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spent each day on housing, food and miscellaneous expenses in Countries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Xebia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Yeeta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Zortia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Total amount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traveller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spent on housing, food and miscellaneous expenses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Definitions of variables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system of 3 linear equations representing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solve the equations for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800" y="3708495"/>
            <a:ext cx="8476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We Don’t Know: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a linear equation?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to express a system of these equations in matrix form?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are the properties of matrices?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to carry out matrix operations to solve the matrix equation?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616" y="5468245"/>
            <a:ext cx="8476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We Need to Find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Definition of a linear equation and a system of linear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to express system of linear equations in matrix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Techniques to solve matrix equations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22993" y="1123723"/>
            <a:ext cx="8462112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Step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– Apply elementary row operations to obtain the row echelon matrix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66814" y="2981707"/>
            <a:ext cx="2123556" cy="592918"/>
            <a:chOff x="2234495" y="4842682"/>
            <a:chExt cx="2123556" cy="592918"/>
          </a:xfrm>
        </p:grpSpPr>
        <p:sp>
          <p:nvSpPr>
            <p:cNvPr id="21" name="Right Arrow 20"/>
            <p:cNvSpPr/>
            <p:nvPr/>
          </p:nvSpPr>
          <p:spPr>
            <a:xfrm>
              <a:off x="2436494" y="5136151"/>
              <a:ext cx="1685216" cy="2994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4495" y="4842682"/>
              <a:ext cx="212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SG" sz="140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SG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(–2)</a:t>
              </a:r>
              <a:r>
                <a:rPr lang="en-SG" sz="1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SG" sz="140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SG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</a:t>
              </a:r>
              <a:r>
                <a:rPr lang="en-SG" sz="14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SG" sz="1400" baseline="-250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SG" sz="14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9643" y="4083656"/>
            <a:ext cx="2123556" cy="592918"/>
            <a:chOff x="2234495" y="4842682"/>
            <a:chExt cx="2123556" cy="592918"/>
          </a:xfrm>
        </p:grpSpPr>
        <p:sp>
          <p:nvSpPr>
            <p:cNvPr id="28" name="Right Arrow 27"/>
            <p:cNvSpPr/>
            <p:nvPr/>
          </p:nvSpPr>
          <p:spPr>
            <a:xfrm>
              <a:off x="2436494" y="5136151"/>
              <a:ext cx="1685216" cy="2994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34495" y="4842682"/>
              <a:ext cx="2123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SG" sz="140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SG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(–5)</a:t>
              </a:r>
              <a:r>
                <a:rPr lang="en-SG" sz="1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SG" sz="140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SG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</a:t>
              </a:r>
              <a:r>
                <a:rPr lang="en-SG" sz="1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SG" sz="140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/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9643" y="5168306"/>
            <a:ext cx="2123556" cy="663968"/>
            <a:chOff x="2234495" y="4771632"/>
            <a:chExt cx="2123556" cy="663968"/>
          </a:xfrm>
        </p:grpSpPr>
        <p:sp>
          <p:nvSpPr>
            <p:cNvPr id="34" name="Right Arrow 33"/>
            <p:cNvSpPr/>
            <p:nvPr/>
          </p:nvSpPr>
          <p:spPr>
            <a:xfrm>
              <a:off x="2436494" y="5136151"/>
              <a:ext cx="1685216" cy="2994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34495" y="4771632"/>
              <a:ext cx="212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813687" y="5672376"/>
            <a:ext cx="24758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Row Echelon Matrix 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938354"/>
              </p:ext>
            </p:extLst>
          </p:nvPr>
        </p:nvGraphicFramePr>
        <p:xfrm>
          <a:off x="3305175" y="1884363"/>
          <a:ext cx="16351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1" name="Equation" r:id="rId3" imgW="1218960" imgH="711000" progId="Equation.3">
                  <p:embed/>
                </p:oleObj>
              </mc:Choice>
              <mc:Fallback>
                <p:oleObj name="Equation" r:id="rId3" imgW="1218960" imgH="7110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1884363"/>
                        <a:ext cx="16351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598429"/>
              </p:ext>
            </p:extLst>
          </p:nvPr>
        </p:nvGraphicFramePr>
        <p:xfrm>
          <a:off x="3227388" y="3097213"/>
          <a:ext cx="17033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2" name="Equation" r:id="rId5" imgW="1269720" imgH="711000" progId="Equation.3">
                  <p:embed/>
                </p:oleObj>
              </mc:Choice>
              <mc:Fallback>
                <p:oleObj name="Equation" r:id="rId5" imgW="1269720" imgH="711000" progId="Equation.3">
                  <p:embed/>
                  <p:pic>
                    <p:nvPicPr>
                      <p:cNvPr id="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3097213"/>
                        <a:ext cx="170338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059798"/>
              </p:ext>
            </p:extLst>
          </p:nvPr>
        </p:nvGraphicFramePr>
        <p:xfrm>
          <a:off x="3227388" y="4198938"/>
          <a:ext cx="17033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3" name="Equation" r:id="rId7" imgW="1269720" imgH="711000" progId="Equation.3">
                  <p:embed/>
                </p:oleObj>
              </mc:Choice>
              <mc:Fallback>
                <p:oleObj name="Equation" r:id="rId7" imgW="1269720" imgH="7110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4198938"/>
                        <a:ext cx="170338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67824"/>
              </p:ext>
            </p:extLst>
          </p:nvPr>
        </p:nvGraphicFramePr>
        <p:xfrm>
          <a:off x="3227388" y="5378450"/>
          <a:ext cx="17033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4" name="Equation" r:id="rId9" imgW="1269720" imgH="711000" progId="Equation.3">
                  <p:embed/>
                </p:oleObj>
              </mc:Choice>
              <mc:Fallback>
                <p:oleObj name="Equation" r:id="rId9" imgW="1269720" imgH="711000" progId="Equation.3">
                  <p:embed/>
                  <p:pic>
                    <p:nvPicPr>
                      <p:cNvPr id="4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5378450"/>
                        <a:ext cx="170338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237191"/>
              </p:ext>
            </p:extLst>
          </p:nvPr>
        </p:nvGraphicFramePr>
        <p:xfrm>
          <a:off x="1217206" y="5115907"/>
          <a:ext cx="9540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5" name="Equation" r:id="rId11" imgW="749160" imgH="393480" progId="Equation.3">
                  <p:embed/>
                </p:oleObj>
              </mc:Choice>
              <mc:Fallback>
                <p:oleObj name="Equation" r:id="rId11" imgW="749160" imgH="393480" progId="Equation.3">
                  <p:embed/>
                  <p:pic>
                    <p:nvPicPr>
                      <p:cNvPr id="49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206" y="5115907"/>
                        <a:ext cx="9540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60554" y="-80143"/>
            <a:ext cx="765189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Example: </a:t>
            </a:r>
          </a:p>
          <a:p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Solving </a:t>
            </a:r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 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× </a:t>
            </a:r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 </a:t>
            </a:r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Matrix </a:t>
            </a:r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Equations (CL)</a:t>
            </a:r>
            <a:endParaRPr lang="en-US" sz="32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4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95764" y="1233251"/>
            <a:ext cx="8462112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Step 3 – Apply back-substitution to solve for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y, z.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97627" y="2042505"/>
            <a:ext cx="4864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z</a:t>
            </a:r>
            <a:r>
              <a:rPr lang="en-US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=2</a:t>
            </a:r>
            <a:r>
              <a:rPr lang="en-US" sz="2000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endParaRPr lang="en-SG" sz="2000" i="1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y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−7</a:t>
            </a:r>
            <a:r>
              <a:rPr lang="en-SG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z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</a:t>
            </a:r>
            <a:r>
              <a:rPr lang="en-SG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−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13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endParaRPr lang="en-SG" sz="20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⇒</a:t>
            </a:r>
            <a:r>
              <a:rPr lang="en-SG" sz="2000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y 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</a:t>
            </a:r>
            <a:r>
              <a:rPr lang="en-SG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−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13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+7</a:t>
            </a:r>
            <a:r>
              <a:rPr lang="en-SG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z</a:t>
            </a:r>
            <a:endParaRPr lang="en-SG" sz="2000" i="1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⇒</a:t>
            </a:r>
            <a:r>
              <a:rPr lang="en-SG" sz="2000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y 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</a:t>
            </a:r>
            <a:r>
              <a:rPr lang="en-SG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−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13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+7(2)</a:t>
            </a:r>
            <a:r>
              <a:rPr lang="en-US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 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endParaRPr lang="en-SG" sz="20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endParaRPr lang="en-SG" sz="2000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r>
              <a:rPr lang="en-SG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x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+2</a:t>
            </a:r>
            <a:r>
              <a:rPr lang="en-SG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z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=3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endParaRPr lang="en-SG" sz="20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r>
              <a:rPr lang="en-SG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⇒</a:t>
            </a:r>
            <a:r>
              <a:rPr lang="en-SG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x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=3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−</a:t>
            </a:r>
            <a:r>
              <a:rPr lang="en-SG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2</a:t>
            </a:r>
            <a:r>
              <a:rPr lang="en-SG" sz="2000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z</a:t>
            </a:r>
          </a:p>
          <a:p>
            <a:r>
              <a:rPr lang="en-SG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⇒</a:t>
            </a:r>
            <a:r>
              <a:rPr lang="en-SG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x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=3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−2(2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SG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)=−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endParaRPr lang="en-SG" sz="20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endParaRPr lang="en-SG" sz="20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700" y="5130800"/>
            <a:ext cx="875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−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sz="20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707586"/>
              </p:ext>
            </p:extLst>
          </p:nvPr>
        </p:nvGraphicFramePr>
        <p:xfrm>
          <a:off x="342900" y="1838325"/>
          <a:ext cx="17033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5" name="Equation" r:id="rId3" imgW="1269720" imgH="711000" progId="Equation.3">
                  <p:embed/>
                </p:oleObj>
              </mc:Choice>
              <mc:Fallback>
                <p:oleObj name="Equation" r:id="rId3" imgW="1269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838325"/>
                        <a:ext cx="17033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2120028" y="2181783"/>
            <a:ext cx="838989" cy="2694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60554" y="-80143"/>
            <a:ext cx="765189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Example: </a:t>
            </a:r>
          </a:p>
          <a:p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Solving </a:t>
            </a:r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 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× </a:t>
            </a:r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 </a:t>
            </a:r>
            <a:r>
              <a:rPr lang="en-US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Matrix </a:t>
            </a:r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Equations (CL)</a:t>
            </a:r>
            <a:endParaRPr lang="en-US" sz="32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3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 smtClean="0"/>
              <a:t>Instruction for lecturers: please copy the correct link and put it in the yellow box in the next slide for your IS class: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0627" y="2129051"/>
            <a:ext cx="37010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todaysmeet.com/LRE2-Day1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todaysmeet.com/LRE4-Day1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todaysmeet.com/LRW3-Day1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6"/>
              </a:rPr>
              <a:t>https://</a:t>
            </a:r>
            <a:r>
              <a:rPr lang="en-SG" dirty="0" smtClean="0">
                <a:hlinkClick r:id="rId6"/>
              </a:rPr>
              <a:t>todaysmeet.com/LRW5-Day1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7"/>
              </a:rPr>
              <a:t>https://</a:t>
            </a:r>
            <a:r>
              <a:rPr lang="en-SG" dirty="0" smtClean="0">
                <a:hlinkClick r:id="rId7"/>
              </a:rPr>
              <a:t>todaysmeet.com/LRE2-Day2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8"/>
              </a:rPr>
              <a:t>https://</a:t>
            </a:r>
            <a:r>
              <a:rPr lang="en-SG" dirty="0" smtClean="0">
                <a:hlinkClick r:id="rId8"/>
              </a:rPr>
              <a:t>todaysmeet.com/LRE4-Day2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9"/>
              </a:rPr>
              <a:t>https://</a:t>
            </a:r>
            <a:r>
              <a:rPr lang="en-SG" dirty="0" smtClean="0">
                <a:hlinkClick r:id="rId9"/>
              </a:rPr>
              <a:t>todaysmeet.com/LRW5-Day2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0"/>
              </a:rPr>
              <a:t>https://</a:t>
            </a:r>
            <a:r>
              <a:rPr lang="en-SG" dirty="0" smtClean="0">
                <a:hlinkClick r:id="rId10"/>
              </a:rPr>
              <a:t>todaysmeet.com/LRW3-Day2</a:t>
            </a:r>
            <a:r>
              <a:rPr lang="en-SG" dirty="0" smtClean="0"/>
              <a:t> </a:t>
            </a:r>
            <a:endParaRPr lang="en-SG" dirty="0"/>
          </a:p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708477" y="1990551"/>
            <a:ext cx="37010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11"/>
              </a:rPr>
              <a:t>https://</a:t>
            </a:r>
            <a:r>
              <a:rPr lang="en-SG" dirty="0" smtClean="0">
                <a:hlinkClick r:id="rId11"/>
              </a:rPr>
              <a:t>todaysmeet.com/LRE2-Day3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2"/>
              </a:rPr>
              <a:t>https://</a:t>
            </a:r>
            <a:r>
              <a:rPr lang="en-SG" dirty="0" smtClean="0">
                <a:hlinkClick r:id="rId12"/>
              </a:rPr>
              <a:t>todaysmeet.com/LRE4-Day3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3"/>
              </a:rPr>
              <a:t>https://</a:t>
            </a:r>
            <a:r>
              <a:rPr lang="en-SG" dirty="0" smtClean="0">
                <a:hlinkClick r:id="rId13"/>
              </a:rPr>
              <a:t>todaysmeet.com/LRW3-Day3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4"/>
              </a:rPr>
              <a:t>https://</a:t>
            </a:r>
            <a:r>
              <a:rPr lang="en-SG" dirty="0" smtClean="0">
                <a:hlinkClick r:id="rId14"/>
              </a:rPr>
              <a:t>todaysmeet.com/LRW5-Day3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5"/>
              </a:rPr>
              <a:t>https://</a:t>
            </a:r>
            <a:r>
              <a:rPr lang="en-SG" dirty="0" smtClean="0">
                <a:hlinkClick r:id="rId15"/>
              </a:rPr>
              <a:t>todaysmeet.com/LRE5-Day3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6"/>
              </a:rPr>
              <a:t>https://</a:t>
            </a:r>
            <a:r>
              <a:rPr lang="en-SG" dirty="0" smtClean="0">
                <a:hlinkClick r:id="rId16"/>
              </a:rPr>
              <a:t>todaysmeet.com/LRE2-Day4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7"/>
              </a:rPr>
              <a:t>https://</a:t>
            </a:r>
            <a:r>
              <a:rPr lang="en-SG" dirty="0" smtClean="0">
                <a:hlinkClick r:id="rId17"/>
              </a:rPr>
              <a:t>todaysmeet.com/LRE4-Day4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8"/>
              </a:rPr>
              <a:t>https://</a:t>
            </a:r>
            <a:r>
              <a:rPr lang="en-SG" dirty="0" smtClean="0">
                <a:hlinkClick r:id="rId18"/>
              </a:rPr>
              <a:t>todaysmeet.com/LRW3-Day4</a:t>
            </a:r>
            <a:r>
              <a:rPr lang="en-SG" dirty="0" smtClean="0"/>
              <a:t> </a:t>
            </a:r>
          </a:p>
          <a:p>
            <a:r>
              <a:rPr lang="en-SG" dirty="0">
                <a:hlinkClick r:id="rId19"/>
              </a:rPr>
              <a:t>https://</a:t>
            </a:r>
            <a:r>
              <a:rPr lang="en-SG" dirty="0" smtClean="0">
                <a:hlinkClick r:id="rId19"/>
              </a:rPr>
              <a:t>todaysmeet.com/LRW5-Day4</a:t>
            </a:r>
            <a:endParaRPr lang="en-SG" dirty="0" smtClean="0"/>
          </a:p>
          <a:p>
            <a:r>
              <a:rPr lang="en-SG" dirty="0">
                <a:hlinkClick r:id="rId20"/>
              </a:rPr>
              <a:t>https://</a:t>
            </a:r>
            <a:r>
              <a:rPr lang="en-SG" dirty="0" smtClean="0">
                <a:hlinkClick r:id="rId20"/>
              </a:rPr>
              <a:t>todaysmeet.com/LRE5-Day4</a:t>
            </a:r>
            <a:r>
              <a:rPr lang="en-SG" dirty="0" smtClean="0"/>
              <a:t>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20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 smtClean="0"/>
              <a:t>Instruction for lecturers: please copy the correct link and put it in the yellow box in the next slide for your IS class: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627" y="2129051"/>
            <a:ext cx="37010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todaysmeet.com/LRE2-Day5</a:t>
            </a:r>
            <a:endParaRPr lang="en-SG" dirty="0" smtClean="0"/>
          </a:p>
          <a:p>
            <a:endParaRPr lang="en-SG" dirty="0"/>
          </a:p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todaysmeet.com/LRE4-Day5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todaysmeet.com/LRW3-Day5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6"/>
              </a:rPr>
              <a:t>https://</a:t>
            </a:r>
            <a:r>
              <a:rPr lang="en-SG" dirty="0" smtClean="0">
                <a:hlinkClick r:id="rId6"/>
              </a:rPr>
              <a:t>todaysmeet.com/LRW5-Day5</a:t>
            </a:r>
            <a:r>
              <a:rPr lang="en-SG" dirty="0" smtClean="0"/>
              <a:t> </a:t>
            </a:r>
          </a:p>
          <a:p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 smtClean="0"/>
              <a:t> 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008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/>
              <a:t>Please stop what you are doing and produce a written response </a:t>
            </a:r>
            <a:r>
              <a:rPr lang="en-SG" sz="2400" dirty="0" smtClean="0"/>
              <a:t>to either </a:t>
            </a:r>
            <a:r>
              <a:rPr lang="en-SG" sz="2400" dirty="0"/>
              <a:t>of the following in only one minute: </a:t>
            </a:r>
          </a:p>
          <a:p>
            <a:pPr marL="0" indent="0">
              <a:buNone/>
            </a:pP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Identify what </a:t>
            </a:r>
            <a:r>
              <a:rPr lang="en-SG" sz="2400" dirty="0" smtClean="0"/>
              <a:t>is the key learning concepts from the seminar</a:t>
            </a:r>
            <a:r>
              <a:rPr lang="en-SG" sz="2400" dirty="0"/>
              <a:t>, </a:t>
            </a:r>
            <a:r>
              <a:rPr lang="en-SG" sz="2400" u="sng" dirty="0" smtClean="0"/>
              <a:t>or</a:t>
            </a:r>
            <a:r>
              <a:rPr lang="en-SG" sz="2400" dirty="0" smtClean="0"/>
              <a:t> </a:t>
            </a: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Write down a question with respect to the concepts learnt so far. </a:t>
            </a:r>
            <a:endParaRPr lang="en-SG" sz="2400" dirty="0" smtClean="0"/>
          </a:p>
          <a:p>
            <a:pPr>
              <a:buFont typeface="Wingdings" pitchFamily="2" charset="2"/>
              <a:buChar char="q"/>
            </a:pPr>
            <a:r>
              <a:rPr lang="en-SG" sz="2400" dirty="0" smtClean="0"/>
              <a:t>Link: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2764" y="4449170"/>
            <a:ext cx="7014949" cy="170597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Key Learning Objectives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536" y="1149125"/>
            <a:ext cx="8948927" cy="44787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SG" sz="2400" dirty="0"/>
              <a:t>Model real-world (Linear system) applications using matrices.</a:t>
            </a:r>
          </a:p>
          <a:p>
            <a:pPr lvl="0">
              <a:lnSpc>
                <a:spcPct val="150000"/>
              </a:lnSpc>
            </a:pPr>
            <a:r>
              <a:rPr lang="en-SG" sz="2400" dirty="0" smtClean="0"/>
              <a:t>Solve </a:t>
            </a:r>
            <a:r>
              <a:rPr lang="en-SG" sz="2400" dirty="0"/>
              <a:t>matrix equations using algebraic properties of matrices (addition, subtraction and multiplication on matrices).</a:t>
            </a:r>
          </a:p>
          <a:p>
            <a:pPr lvl="0">
              <a:lnSpc>
                <a:spcPct val="150000"/>
              </a:lnSpc>
            </a:pPr>
            <a:r>
              <a:rPr lang="en-SG" sz="2400" dirty="0"/>
              <a:t>Solve 2x2 matrix equations using the inverse of matrices.</a:t>
            </a:r>
          </a:p>
          <a:p>
            <a:pPr lvl="0">
              <a:lnSpc>
                <a:spcPct val="150000"/>
              </a:lnSpc>
            </a:pPr>
            <a:r>
              <a:rPr lang="en-SG" sz="2400" dirty="0"/>
              <a:t>Manipulate matrix equation using basic row operations to reduce it to identity matrix.</a:t>
            </a:r>
          </a:p>
          <a:p>
            <a:pPr lvl="0">
              <a:lnSpc>
                <a:spcPct val="150000"/>
              </a:lnSpc>
            </a:pPr>
            <a:r>
              <a:rPr lang="en-SG" sz="2400" dirty="0"/>
              <a:t>Rewrite set of linear equations in matrix form.</a:t>
            </a:r>
          </a:p>
          <a:p>
            <a:pPr>
              <a:lnSpc>
                <a:spcPct val="150000"/>
              </a:lnSpc>
            </a:pPr>
            <a:r>
              <a:rPr lang="en-SG" sz="2400" dirty="0"/>
              <a:t>Solve 3x3 matrix equations using basic row operations. (CL)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5440" y="274638"/>
            <a:ext cx="812933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Lesson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25440" y="1417638"/>
          <a:ext cx="8008961" cy="4685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33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en-SG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Equation in 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System of Linear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Expressing a System of Linear Equations in Matrix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8-10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Determinant and Inverse of a 2 x 2 Matrix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11-13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Identity Matrix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14-15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Solving 2 x 2 Matrix Using Inverse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16-17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Row Echelon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19-21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Elementary Row Operations </a:t>
                      </a:r>
                      <a:r>
                        <a:rPr lang="en-SG" sz="1800" dirty="0" smtClean="0">
                          <a:latin typeface="Arial" pitchFamily="34" charset="0"/>
                          <a:cs typeface="Arial" pitchFamily="34" charset="0"/>
                        </a:rPr>
                        <a:t>(EROs)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22-27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of EROs: Matrix Operations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28-34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Solving a System of Linear Equations Using Elementary Row Operations (CL)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35-41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 txBox="1">
                <a:spLocks noChangeArrowheads="1"/>
              </p:cNvSpPr>
              <p:nvPr/>
            </p:nvSpPr>
            <p:spPr>
              <a:xfrm>
                <a:off x="495300" y="377370"/>
                <a:ext cx="8686800" cy="790877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r>
                  <a:rPr lang="en-US" sz="3200" dirty="0" smtClean="0"/>
                  <a:t>Linear Equation in</a:t>
                </a:r>
                <a:r>
                  <a:rPr lang="en-US" sz="32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Variables </a:t>
                </a:r>
              </a:p>
            </p:txBody>
          </p:sp>
        </mc:Choice>
        <mc:Fallback xmlns="">
          <p:sp>
            <p:nvSpPr>
              <p:cNvPr id="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377370"/>
                <a:ext cx="8686800" cy="790877"/>
              </a:xfrm>
              <a:prstGeom prst="rect">
                <a:avLst/>
              </a:prstGeom>
              <a:blipFill>
                <a:blip r:embed="rId2"/>
                <a:stretch>
                  <a:fillRect l="-1754" t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6260" y="1168247"/>
            <a:ext cx="8617235" cy="250621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linear equation in </a:t>
            </a: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variables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has the form 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𝑎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𝑎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coefficients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are real numbers, and the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constant term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is also a real number.</a:t>
            </a:r>
          </a:p>
          <a:p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Note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:-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Linear equations do not contain products or roots of variables. </a:t>
            </a:r>
          </a:p>
          <a:p>
            <a:pPr marL="0" indent="0"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             - The variables also are not involved in trigonometric, exponential or logarithmic  			 functions. </a:t>
            </a:r>
          </a:p>
          <a:p>
            <a:pPr marL="0" indent="0"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              - Variables appear only to the first power.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endParaRPr lang="en-US" sz="22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81" y="3875313"/>
            <a:ext cx="86868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 1]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equations below are linear:</a:t>
            </a:r>
          </a:p>
          <a:p>
            <a:pPr marL="400050" indent="-400050">
              <a:buFont typeface="+mj-lt"/>
              <a:buAutoNum type="romanLcPeriod"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=10 (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linear equation in 2 variables 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SG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l-G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π𝑧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=√5 (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(linear equation in 3 variables 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SG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π/2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l-G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−4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l-G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l-G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l-G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l-G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=0 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(linear equation in 4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S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SG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S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SG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S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SG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S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SG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698" y="5348549"/>
            <a:ext cx="86868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 2]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equations below are </a:t>
            </a: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linear:</a:t>
            </a:r>
          </a:p>
          <a:p>
            <a:pPr marL="400050" indent="-400050">
              <a:buFont typeface="+mj-lt"/>
              <a:buAutoNum type="romanLcPeriod"/>
            </a:pP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=3</a:t>
            </a:r>
          </a:p>
          <a:p>
            <a:pPr marL="400050" indent="-400050">
              <a:buFont typeface="+mj-lt"/>
              <a:buAutoNum type="romanLcPeriod"/>
            </a:pP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SG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−5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</a:p>
          <a:p>
            <a:pPr marL="400050" indent="-400050">
              <a:buFont typeface="+mj-lt"/>
              <a:buAutoNum type="romanLcPeriod"/>
            </a:pP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sin(𝑥</a:t>
            </a:r>
            <a:r>
              <a:rPr lang="en-SG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)+0.5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SG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SG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8699" y="5313409"/>
            <a:ext cx="4114799" cy="520700"/>
            <a:chOff x="4838699" y="5313409"/>
            <a:chExt cx="4114799" cy="520700"/>
          </a:xfrm>
        </p:grpSpPr>
        <p:sp>
          <p:nvSpPr>
            <p:cNvPr id="7" name="Rectangular Callout 6"/>
            <p:cNvSpPr/>
            <p:nvPr/>
          </p:nvSpPr>
          <p:spPr>
            <a:xfrm>
              <a:off x="4838699" y="5313409"/>
              <a:ext cx="4114799" cy="520700"/>
            </a:xfrm>
            <a:prstGeom prst="wedgeRectCallout">
              <a:avLst>
                <a:gd name="adj1" fmla="val -119979"/>
                <a:gd name="adj2" fmla="val 74696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38699" y="5313409"/>
              <a:ext cx="411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Reason: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Equation contains a product term of 2 variables </a:t>
              </a:r>
              <a:r>
                <a:rPr lang="en-SG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SG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SG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  <a:endParaRPr lang="en-SG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38698" y="5834109"/>
            <a:ext cx="4114801" cy="520700"/>
            <a:chOff x="4838698" y="5834109"/>
            <a:chExt cx="4114801" cy="520700"/>
          </a:xfrm>
        </p:grpSpPr>
        <p:sp>
          <p:nvSpPr>
            <p:cNvPr id="9" name="Rectangular Callout 8"/>
            <p:cNvSpPr/>
            <p:nvPr/>
          </p:nvSpPr>
          <p:spPr>
            <a:xfrm>
              <a:off x="4838698" y="5834109"/>
              <a:ext cx="4114799" cy="520700"/>
            </a:xfrm>
            <a:prstGeom prst="wedgeRectCallout">
              <a:avLst>
                <a:gd name="adj1" fmla="val -119053"/>
                <a:gd name="adj2" fmla="val 33233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38700" y="5863626"/>
              <a:ext cx="411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Reason: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Equation contains an exponential term including a variable </a:t>
              </a:r>
              <a:r>
                <a:rPr lang="en-SG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38696" y="6336450"/>
            <a:ext cx="4114800" cy="461665"/>
            <a:chOff x="4838696" y="6336450"/>
            <a:chExt cx="4114800" cy="461665"/>
          </a:xfrm>
        </p:grpSpPr>
        <p:sp>
          <p:nvSpPr>
            <p:cNvPr id="13" name="Rectangular Callout 12"/>
            <p:cNvSpPr/>
            <p:nvPr/>
          </p:nvSpPr>
          <p:spPr>
            <a:xfrm>
              <a:off x="4838697" y="6354809"/>
              <a:ext cx="4114799" cy="412750"/>
            </a:xfrm>
            <a:prstGeom prst="wedgeRectCallout">
              <a:avLst>
                <a:gd name="adj1" fmla="val -88034"/>
                <a:gd name="adj2" fmla="val 30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38696" y="6336450"/>
              <a:ext cx="411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Reason: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Equation contains a trigonometric term including a variable </a:t>
              </a:r>
              <a:r>
                <a:rPr lang="en-SG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SG" sz="12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2869" y="377370"/>
            <a:ext cx="8686800" cy="7908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A System of Linear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36264" y="1084712"/>
                <a:ext cx="8617235" cy="279060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1800" b="1" dirty="0" smtClean="0">
                    <a:latin typeface="Arial" pitchFamily="34" charset="0"/>
                    <a:cs typeface="Arial" pitchFamily="34" charset="0"/>
                  </a:rPr>
                  <a:t>system of </a:t>
                </a: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𝒎</a:t>
                </a:r>
                <a:r>
                  <a:rPr lang="en-US" sz="1800" b="1" dirty="0" smtClean="0">
                    <a:latin typeface="Arial" pitchFamily="34" charset="0"/>
                    <a:cs typeface="Arial" pitchFamily="34" charset="0"/>
                  </a:rPr>
                  <a:t> linear equations in </a:t>
                </a:r>
                <a:r>
                  <a:rPr lang="en-US" sz="1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1800" b="1" dirty="0" smtClean="0">
                    <a:latin typeface="Arial" pitchFamily="34" charset="0"/>
                    <a:cs typeface="Arial" pitchFamily="34" charset="0"/>
                  </a:rPr>
                  <a:t>variables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is a set of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𝒎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equations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, each of which is linear in the same </a:t>
                </a:r>
                <a:r>
                  <a:rPr lang="en-US" sz="1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variables:</a:t>
                </a:r>
              </a:p>
              <a:p>
                <a:pPr marL="0" indent="0" algn="ctr">
                  <a:buNone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3+…+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1n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𝑏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indent="0" algn="ctr">
                  <a:buNone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3+…+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𝑏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3+…+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3n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𝑏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00" i="1" dirty="0"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  <a:cs typeface="Arial" pitchFamily="34" charset="0"/>
                      </a:rPr>
                      <m:t>⋮</m:t>
                    </m:r>
                  </m:oMath>
                </a14:m>
                <a:endParaRPr lang="en-US" sz="2200" i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m1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m2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m3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3+…+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𝑏</a:t>
                </a:r>
                <a:r>
                  <a:rPr lang="en-US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Note: 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The double subscript notation is such that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US" sz="16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1600" i="1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the coefficient of </a:t>
                </a:r>
                <a:r>
                  <a:rPr lang="en-US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		   	   equation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4" y="1084712"/>
                <a:ext cx="8617235" cy="2790601"/>
              </a:xfrm>
              <a:prstGeom prst="rect">
                <a:avLst/>
              </a:prstGeom>
              <a:blipFill rotWithShape="1">
                <a:blip r:embed="rId3"/>
                <a:stretch>
                  <a:fillRect l="-282" t="-866" b="-3463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1481" y="4020455"/>
            <a:ext cx="8686800" cy="2215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 3]</a:t>
            </a:r>
          </a:p>
          <a:p>
            <a:pPr marL="400050" indent="-400050">
              <a:buAutoNum type="romanL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system of 2 linear equations in 3 variables: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3𝑥+2𝑦−5𝑧=1</a:t>
            </a:r>
            <a:endParaRPr lang="en-US" b="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−𝑥+𝑦+2𝑧=2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eriod" startAt="2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system of 3 linear equations in 3 variables: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+3𝑥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𝑥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+5𝑥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=15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28600" y="2020934"/>
            <a:ext cx="8686800" cy="4862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 4]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the following system of 3 linear equations in 3 variables:</a:t>
            </a:r>
          </a:p>
          <a:p>
            <a:r>
              <a:rPr lang="en-US" sz="1600" dirty="0" smtClean="0">
                <a:cs typeface="Arial" panose="020B0604020202020204" pitchFamily="34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𝑥−2𝑦+3𝑧     =9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3𝑦−𝑥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2𝑥−5𝑦+5𝑧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endParaRPr lang="en-US" sz="1600" dirty="0" smtClean="0">
              <a:cs typeface="Arial" panose="020B0604020202020204" pitchFamily="34" charset="0"/>
            </a:endParaRPr>
          </a:p>
          <a:p>
            <a:r>
              <a:rPr lang="en-US" sz="1600" dirty="0" smtClean="0">
                <a:cs typeface="Arial" panose="020B0604020202020204" pitchFamily="34" charset="0"/>
              </a:rPr>
              <a:t>		</a:t>
            </a:r>
            <a:r>
              <a:rPr lang="en-US" sz="1600" dirty="0">
                <a:cs typeface="Arial" panose="020B0604020202020204" pitchFamily="34" charset="0"/>
              </a:rPr>
              <a:t>		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264" y="3463069"/>
            <a:ext cx="880773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First,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that the order of appearance of the variables in each linear equation is the same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not, rearrange the terms in the linear equation: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−2𝑦+3𝑧    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−𝑥+3𝑦+0𝑧  =−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𝑥−5𝑦+5𝑧   =17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1247" y="-64692"/>
            <a:ext cx="800150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Expressing a System of Linear Equations in Matrix Form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8016" y="1168248"/>
            <a:ext cx="8617235" cy="11395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A system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linear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equations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variables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can be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compactly represented using a matrix.</a:t>
            </a:r>
            <a:endParaRPr lang="en-US" sz="2200" dirty="0" smtClean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75080" y="5109674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matrix form for the system of linear equations</a:t>
            </a:r>
            <a:endParaRPr lang="en-GB" sz="1400" b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5080" y="4268063"/>
            <a:ext cx="318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of linear equations with the variables sorted.</a:t>
            </a:r>
            <a:endParaRPr lang="en-GB" sz="1400" b="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8016" y="4786508"/>
            <a:ext cx="8807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Next, convert the system of linear equations in the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form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3901" y="4264797"/>
            <a:ext cx="2583543" cy="272023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/>
              <a:t>`</a:t>
            </a:r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348016" y="5762995"/>
            <a:ext cx="8807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 is usually more convenient to use the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augmented matrix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854800"/>
              </p:ext>
            </p:extLst>
          </p:nvPr>
        </p:nvGraphicFramePr>
        <p:xfrm>
          <a:off x="1060460" y="5070686"/>
          <a:ext cx="1899496" cy="80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0" name="Equation" r:id="rId3" imgW="1612800" imgH="711000" progId="Equation.3">
                  <p:embed/>
                </p:oleObj>
              </mc:Choice>
              <mc:Fallback>
                <p:oleObj name="Equation" r:id="rId3" imgW="1612800" imgH="7110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60" y="5070686"/>
                        <a:ext cx="1899496" cy="80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411981"/>
              </p:ext>
            </p:extLst>
          </p:nvPr>
        </p:nvGraphicFramePr>
        <p:xfrm>
          <a:off x="1051185" y="6076685"/>
          <a:ext cx="143668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1" name="Equation" r:id="rId5" imgW="1218960" imgH="711000" progId="Equation.3">
                  <p:embed/>
                </p:oleObj>
              </mc:Choice>
              <mc:Fallback>
                <p:oleObj name="Equation" r:id="rId5" imgW="1218960" imgH="71100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185" y="6076685"/>
                        <a:ext cx="1436688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1" grpId="0"/>
      <p:bldP spid="18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8016" y="1225496"/>
            <a:ext cx="78035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SG" sz="2200" dirty="0">
                <a:latin typeface="Arial" pitchFamily="34" charset="0"/>
                <a:ea typeface="SimSun" pitchFamily="2" charset="-122"/>
                <a:cs typeface="Arial" pitchFamily="34" charset="0"/>
              </a:rPr>
              <a:t>A store sells red, yellow and blue shirts in three sizes: small, medium and large. The </a:t>
            </a:r>
            <a:r>
              <a:rPr lang="en-SG" sz="2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unit selling </a:t>
            </a:r>
            <a:r>
              <a:rPr lang="en-SG" sz="2200" dirty="0">
                <a:latin typeface="Arial" pitchFamily="34" charset="0"/>
                <a:ea typeface="SimSun" pitchFamily="2" charset="-122"/>
                <a:cs typeface="Arial" pitchFamily="34" charset="0"/>
              </a:rPr>
              <a:t>price (regardless of colour) is $</a:t>
            </a:r>
            <a:r>
              <a:rPr lang="en-SG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SG" sz="2200" dirty="0">
                <a:latin typeface="Arial" pitchFamily="34" charset="0"/>
                <a:ea typeface="SimSun" pitchFamily="2" charset="-122"/>
                <a:cs typeface="Arial" pitchFamily="34" charset="0"/>
              </a:rPr>
              <a:t> for a small-sized shirt, $</a:t>
            </a:r>
            <a:r>
              <a:rPr lang="en-SG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SG" sz="2200" dirty="0">
                <a:latin typeface="Arial" pitchFamily="34" charset="0"/>
                <a:ea typeface="SimSun" pitchFamily="2" charset="-122"/>
                <a:cs typeface="Arial" pitchFamily="34" charset="0"/>
              </a:rPr>
              <a:t> for a medium-sized shirt, and </a:t>
            </a:r>
            <a:r>
              <a:rPr lang="en-SG" sz="2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$</a:t>
            </a:r>
            <a:r>
              <a:rPr lang="en-SG" sz="22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z</a:t>
            </a:r>
            <a:r>
              <a:rPr lang="en-SG" sz="2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SG" sz="2200" dirty="0">
                <a:latin typeface="Arial" pitchFamily="34" charset="0"/>
                <a:ea typeface="SimSun" pitchFamily="2" charset="-122"/>
                <a:cs typeface="Arial" pitchFamily="34" charset="0"/>
              </a:rPr>
              <a:t>for a large-sized shirt. The table shows the number of shirts sold in a day.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2868" y="-97597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Test yourself: </a:t>
            </a:r>
          </a:p>
          <a:p>
            <a:r>
              <a:rPr lang="en-US" sz="3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Representing Data Using Matrices</a:t>
            </a:r>
            <a:endParaRPr lang="en-US" sz="3200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45" y="-6316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30338"/>
              </p:ext>
            </p:extLst>
          </p:nvPr>
        </p:nvGraphicFramePr>
        <p:xfrm>
          <a:off x="1284188" y="3084960"/>
          <a:ext cx="6096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21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Colour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of Shirt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Quantity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 of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Small Sizes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 Sold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Quantity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 of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Medium Sizes Sold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Quantity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 of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Large Sizes Sold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Yellow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Blue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8016" y="5322167"/>
            <a:ext cx="84186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200" dirty="0">
                <a:latin typeface="Arial" pitchFamily="34" charset="0"/>
                <a:ea typeface="SimSun" pitchFamily="2" charset="-122"/>
                <a:cs typeface="Arial" pitchFamily="34" charset="0"/>
              </a:rPr>
              <a:t>The total income from the sale of the </a:t>
            </a:r>
            <a:r>
              <a:rPr lang="en-SG" sz="2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red shirts </a:t>
            </a:r>
            <a:r>
              <a:rPr lang="en-SG" sz="2200" dirty="0">
                <a:latin typeface="Arial" pitchFamily="34" charset="0"/>
                <a:ea typeface="SimSun" pitchFamily="2" charset="-122"/>
                <a:cs typeface="Arial" pitchFamily="34" charset="0"/>
              </a:rPr>
              <a:t>was </a:t>
            </a:r>
            <a:r>
              <a:rPr lang="en-SG" sz="2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$26, yellow shirts $98, and blue shirts $58.</a:t>
            </a:r>
          </a:p>
          <a:p>
            <a:r>
              <a:rPr lang="en-US" sz="22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Represent the given data in the matrix form.</a:t>
            </a:r>
            <a:endParaRPr lang="en-SG" sz="22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9065</TotalTime>
  <Words>3064</Words>
  <Application>Microsoft Office PowerPoint</Application>
  <PresentationFormat>On-screen Show (4:3)</PresentationFormat>
  <Paragraphs>659</Paragraphs>
  <Slides>45</Slides>
  <Notes>14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SimSun</vt:lpstr>
      <vt:lpstr>SimSun</vt:lpstr>
      <vt:lpstr>Arial</vt:lpstr>
      <vt:lpstr>Calibri</vt:lpstr>
      <vt:lpstr>Cambria Math</vt:lpstr>
      <vt:lpstr>Cooper Black</vt:lpstr>
      <vt:lpstr>Times New Roman</vt:lpstr>
      <vt:lpstr>Wingdings</vt:lpstr>
      <vt:lpstr>Office Theme</vt:lpstr>
      <vt:lpstr>1_Office Theme</vt:lpstr>
      <vt:lpstr>2_Office Theme</vt:lpstr>
      <vt:lpstr>Equation</vt:lpstr>
      <vt:lpstr>Microsoft Equation 3.0</vt:lpstr>
      <vt:lpstr>Lesson 06  Matrices and Row Operations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Solving a System of Linear Equations Using Elementary Row Operations (CL) </vt:lpstr>
      <vt:lpstr>Solving a System of Linear Equations Using Elementary Row Operations (CL) </vt:lpstr>
      <vt:lpstr>PowerPoint Presentation</vt:lpstr>
      <vt:lpstr>PowerPoint Presentation</vt:lpstr>
      <vt:lpstr>PowerPoint Presentation</vt:lpstr>
      <vt:lpstr>One-minute write</vt:lpstr>
      <vt:lpstr>One-minute write</vt:lpstr>
      <vt:lpstr>One-minute write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E114_P05_Interactive_Seminar</dc:title>
  <dc:creator>simon_yeo@rp.edu.sg;Wilbur Tan (RP)</dc:creator>
  <cp:lastModifiedBy>Wilbur Tan</cp:lastModifiedBy>
  <cp:revision>643</cp:revision>
  <cp:lastPrinted>2012-06-29T03:31:06Z</cp:lastPrinted>
  <dcterms:created xsi:type="dcterms:W3CDTF">2011-06-07T03:26:48Z</dcterms:created>
  <dcterms:modified xsi:type="dcterms:W3CDTF">2017-11-20T08:21:34Z</dcterms:modified>
</cp:coreProperties>
</file>