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  <p:sldMasterId id="2147483666" r:id="rId3"/>
  </p:sldMasterIdLst>
  <p:notesMasterIdLst>
    <p:notesMasterId r:id="rId33"/>
  </p:notesMasterIdLst>
  <p:sldIdLst>
    <p:sldId id="394" r:id="rId4"/>
    <p:sldId id="313" r:id="rId5"/>
    <p:sldId id="409" r:id="rId6"/>
    <p:sldId id="439" r:id="rId7"/>
    <p:sldId id="395" r:id="rId8"/>
    <p:sldId id="437" r:id="rId9"/>
    <p:sldId id="411" r:id="rId10"/>
    <p:sldId id="412" r:id="rId11"/>
    <p:sldId id="415" r:id="rId12"/>
    <p:sldId id="406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33" r:id="rId21"/>
    <p:sldId id="424" r:id="rId22"/>
    <p:sldId id="393" r:id="rId23"/>
    <p:sldId id="425" r:id="rId24"/>
    <p:sldId id="426" r:id="rId25"/>
    <p:sldId id="438" r:id="rId26"/>
    <p:sldId id="434" r:id="rId27"/>
    <p:sldId id="435" r:id="rId28"/>
    <p:sldId id="436" r:id="rId29"/>
    <p:sldId id="432" r:id="rId30"/>
    <p:sldId id="330" r:id="rId31"/>
    <p:sldId id="35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99822" autoAdjust="0"/>
  </p:normalViewPr>
  <p:slideViewPr>
    <p:cSldViewPr snapToGrid="0" snapToObjects="1">
      <p:cViewPr varScale="1">
        <p:scale>
          <a:sx n="79" d="100"/>
          <a:sy n="79" d="100"/>
        </p:scale>
        <p:origin x="97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3"/>
          <c:order val="0"/>
          <c:marker>
            <c:symbol val="circle"/>
            <c:size val="8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xVal>
            <c:numRef>
              <c:f>Sheet1!$E$21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Sheet1!$F$21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EE-4828-9D72-54AA19E65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926080"/>
        <c:axId val="64928000"/>
      </c:scatterChart>
      <c:valAx>
        <c:axId val="64926080"/>
        <c:scaling>
          <c:orientation val="minMax"/>
          <c:max val="5"/>
          <c:min val="-5"/>
        </c:scaling>
        <c:delete val="0"/>
        <c:axPos val="b"/>
        <c:numFmt formatCode="General" sourceLinked="1"/>
        <c:majorTickMark val="out"/>
        <c:minorTickMark val="none"/>
        <c:tickLblPos val="nextTo"/>
        <c:crossAx val="64928000"/>
        <c:crosses val="autoZero"/>
        <c:crossBetween val="midCat"/>
        <c:majorUnit val="1"/>
      </c:valAx>
      <c:valAx>
        <c:axId val="64928000"/>
        <c:scaling>
          <c:orientation val="minMax"/>
          <c:max val="5"/>
          <c:min val="-5"/>
        </c:scaling>
        <c:delete val="0"/>
        <c:axPos val="l"/>
        <c:numFmt formatCode="General" sourceLinked="1"/>
        <c:majorTickMark val="out"/>
        <c:minorTickMark val="none"/>
        <c:tickLblPos val="nextTo"/>
        <c:crossAx val="649260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3"/>
          <c:order val="0"/>
          <c:marker>
            <c:symbol val="circle"/>
            <c:size val="8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xVal>
            <c:numRef>
              <c:f>Sheet1!$E$21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Sheet1!$F$21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854912"/>
        <c:axId val="88856832"/>
      </c:scatterChart>
      <c:valAx>
        <c:axId val="88854912"/>
        <c:scaling>
          <c:orientation val="minMax"/>
          <c:max val="5"/>
          <c:min val="-5"/>
        </c:scaling>
        <c:delete val="0"/>
        <c:axPos val="b"/>
        <c:numFmt formatCode="General" sourceLinked="1"/>
        <c:majorTickMark val="out"/>
        <c:minorTickMark val="none"/>
        <c:tickLblPos val="nextTo"/>
        <c:crossAx val="88856832"/>
        <c:crosses val="autoZero"/>
        <c:crossBetween val="midCat"/>
        <c:majorUnit val="1"/>
      </c:valAx>
      <c:valAx>
        <c:axId val="88856832"/>
        <c:scaling>
          <c:orientation val="minMax"/>
          <c:max val="5"/>
          <c:min val="-5"/>
        </c:scaling>
        <c:delete val="0"/>
        <c:axPos val="l"/>
        <c:numFmt formatCode="General" sourceLinked="1"/>
        <c:majorTickMark val="out"/>
        <c:minorTickMark val="none"/>
        <c:tickLblPos val="nextTo"/>
        <c:crossAx val="888549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3"/>
          <c:order val="0"/>
          <c:marker>
            <c:symbol val="circle"/>
            <c:size val="8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xVal>
            <c:numRef>
              <c:f>Sheet1!$E$21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Sheet1!$F$21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D7-4856-9A85-739AAAC0D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24448"/>
        <c:axId val="64826368"/>
      </c:scatterChart>
      <c:valAx>
        <c:axId val="64824448"/>
        <c:scaling>
          <c:orientation val="minMax"/>
          <c:max val="5"/>
          <c:min val="-5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64826368"/>
        <c:crosses val="autoZero"/>
        <c:crossBetween val="midCat"/>
        <c:majorUnit val="1"/>
      </c:valAx>
      <c:valAx>
        <c:axId val="64826368"/>
        <c:scaling>
          <c:orientation val="minMax"/>
          <c:max val="5"/>
          <c:min val="-5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648244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439D4-A09C-4218-8EAD-9BF9D0D6E79E}" type="datetimeFigureOut">
              <a:rPr lang="en-SG" smtClean="0"/>
              <a:pPr/>
              <a:t>28/11/2017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B4070-06EE-4656-8A0E-E0F702C72EF3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30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15</a:t>
            </a:fld>
            <a:endParaRPr lang="en-S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16</a:t>
            </a:fld>
            <a:endParaRPr lang="en-S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17</a:t>
            </a:fld>
            <a:endParaRPr lang="en-S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18</a:t>
            </a:fld>
            <a:endParaRPr lang="en-S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19</a:t>
            </a:fld>
            <a:endParaRPr lang="en-S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21</a:t>
            </a:fld>
            <a:endParaRPr lang="en-S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22</a:t>
            </a:fld>
            <a:endParaRPr lang="en-S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25</a:t>
            </a:fld>
            <a:endParaRPr lang="en-S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26</a:t>
            </a:fld>
            <a:endParaRPr lang="en-S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27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28</a:t>
            </a:fld>
            <a:endParaRPr lang="en-S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29</a:t>
            </a:fld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7</a:t>
            </a:fld>
            <a:endParaRPr lang="en-S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8</a:t>
            </a:fld>
            <a:endParaRPr lang="en-S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9</a:t>
            </a:fld>
            <a:endParaRPr lang="en-S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14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Your department</a:t>
            </a:r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0328" y="6492875"/>
            <a:ext cx="4936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0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Your department</a:t>
            </a:r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80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166858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73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77026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Header Copy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50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Header Copy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96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Header Copy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78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Header Copy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534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152400"/>
            <a:ext cx="8566150" cy="1066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36714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C75FE3D-EF96-4F6B-B902-0A61E8F06A1B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78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Your department</a:t>
            </a:r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58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1823602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08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378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Header Copy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830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Header Copy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031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Header Copy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543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Header Copy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24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152400"/>
            <a:ext cx="8566150" cy="1066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36714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C75FE3D-EF96-4F6B-B902-0A61E8F06A1B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65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8808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406590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1B8FD11B-C82F-416F-98FA-7B03A2B49B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93"/>
            <a:ext cx="7920000" cy="64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rgbClr val="0000FF"/>
                </a:solidFill>
                <a:latin typeface="+mn-lt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0000" y="6642556"/>
            <a:ext cx="3831000" cy="21544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406009" y="83736"/>
            <a:ext cx="377991" cy="4443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0000" y="717990"/>
            <a:ext cx="8424000" cy="5979569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 sz="2000">
                <a:latin typeface="+mn-lt"/>
              </a:defRPr>
            </a:lvl1pPr>
            <a:lvl2pPr marL="742950" indent="-28575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rgbClr val="0033CC"/>
                </a:solidFill>
                <a:latin typeface="+mn-lt"/>
              </a:defRPr>
            </a:lvl2pPr>
            <a:lvl3pPr>
              <a:lnSpc>
                <a:spcPct val="130000"/>
              </a:lnSpc>
              <a:spcBef>
                <a:spcPts val="0"/>
              </a:spcBef>
              <a:defRPr sz="1800">
                <a:latin typeface="+mn-lt"/>
              </a:defRPr>
            </a:lvl3pPr>
            <a:lvl4pPr marL="1600200" indent="-2286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latin typeface="+mn-lt"/>
              </a:defRPr>
            </a:lvl4pPr>
            <a:lvl5pPr marL="2057400" indent="-2286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60000" y="654457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78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53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30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34.png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6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ivescience.com/38169-electromagnetism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9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47.wmf"/><Relationship Id="rId4" Type="http://schemas.openxmlformats.org/officeDocument/2006/relationships/image" Target="../media/image58.png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13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2.png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858" y="1809057"/>
            <a:ext cx="7533068" cy="13902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Lesson 07</a:t>
            </a:r>
            <a:br>
              <a:rPr lang="en-US" dirty="0"/>
            </a:br>
            <a:r>
              <a:rPr lang="en-US" dirty="0"/>
              <a:t>Introduction to Complex Numbers</a:t>
            </a: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968858" y="4556353"/>
            <a:ext cx="589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E114 – Mathematics for Engineering </a:t>
            </a:r>
            <a:endParaRPr lang="en-US" sz="2400" dirty="0">
              <a:solidFill>
                <a:srgbClr val="6DB31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8858" y="3910073"/>
            <a:ext cx="589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DB310"/>
                </a:solidFill>
                <a:latin typeface="Arial"/>
                <a:cs typeface="Arial"/>
              </a:rPr>
              <a:t>Activity Sheet Slides</a:t>
            </a:r>
          </a:p>
        </p:txBody>
      </p:sp>
    </p:spTree>
    <p:extLst>
      <p:ext uri="{BB962C8B-B14F-4D97-AF65-F5344CB8AC3E}">
        <p14:creationId xmlns:p14="http://schemas.microsoft.com/office/powerpoint/2010/main" val="35589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0040" y="1007574"/>
            <a:ext cx="6935660" cy="870928"/>
          </a:xfrm>
          <a:prstGeom prst="rect">
            <a:avLst/>
          </a:prstGeom>
        </p:spPr>
        <p:txBody>
          <a:bodyPr lIns="360000"/>
          <a:lstStyle/>
          <a:p>
            <a:pPr marL="0" indent="0" algn="just">
              <a:buNone/>
            </a:pPr>
            <a:r>
              <a:rPr lang="en-US" sz="2400" dirty="0"/>
              <a:t>Determine the roots of the quadratic equation:</a:t>
            </a:r>
          </a:p>
          <a:p>
            <a:pPr marL="0" indent="0" algn="just">
              <a:buNone/>
            </a:pPr>
            <a:r>
              <a:rPr lang="en-US" sz="2400" dirty="0"/>
              <a:t>			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 = 0</a:t>
            </a:r>
          </a:p>
          <a:p>
            <a:pPr marL="0" indent="0" algn="ctr">
              <a:buNone/>
            </a:pPr>
            <a:r>
              <a:rPr lang="en-US" sz="2400" dirty="0"/>
              <a:t>  </a:t>
            </a:r>
          </a:p>
        </p:txBody>
      </p: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09660" y="3000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3113" y="-41853"/>
            <a:ext cx="85407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Test Yourself 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– Complex Roots of a Quadratic Equation</a:t>
            </a:r>
            <a:endParaRPr lang="en-SG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552" y="12879"/>
            <a:ext cx="624908" cy="58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30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4294967295"/>
              </p:nvPr>
            </p:nvSpPr>
            <p:spPr>
              <a:xfrm>
                <a:off x="577850" y="936267"/>
                <a:ext cx="7938342" cy="5772193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 sz="2400" dirty="0"/>
                  <a:t>A complex number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= x +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yj</a:t>
                </a:r>
                <a:r>
                  <a:rPr lang="en-SG" sz="2400" dirty="0"/>
                  <a:t> (Cartesian form) can be represented by a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SG" sz="2400" dirty="0"/>
                  <a:t> with coordinates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SG" sz="2400" dirty="0"/>
                  <a:t> on a </a:t>
                </a:r>
              </a:p>
              <a:p>
                <a:pPr marL="0" indent="0">
                  <a:buNone/>
                </a:pPr>
                <a:r>
                  <a:rPr lang="en-SG" sz="2400" dirty="0"/>
                  <a:t>    2-D plane, known as an </a:t>
                </a:r>
                <a:r>
                  <a:rPr lang="en-SG" sz="2400" b="1" dirty="0"/>
                  <a:t>Argand diagram</a:t>
                </a:r>
                <a:r>
                  <a:rPr lang="en-SG" sz="2400" dirty="0"/>
                  <a:t>.</a:t>
                </a:r>
              </a:p>
              <a:p>
                <a:r>
                  <a:rPr lang="en-US" sz="2400" dirty="0"/>
                  <a:t>In the Argand diagram,</a:t>
                </a:r>
              </a:p>
              <a:p>
                <a:pPr marL="0" indent="0">
                  <a:buNone/>
                </a:pPr>
                <a:r>
                  <a:rPr lang="en-US" sz="2400" dirty="0"/>
                  <a:t>	- Horizontal axis is called the </a:t>
                </a:r>
                <a:r>
                  <a:rPr lang="en-US" sz="2400" b="1" dirty="0"/>
                  <a:t>real axis</a:t>
                </a:r>
                <a:r>
                  <a:rPr lang="en-US" sz="2400" dirty="0"/>
                  <a:t>, denoted by         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Re</a:t>
                </a:r>
                <a:r>
                  <a:rPr lang="en-US" sz="2400" dirty="0"/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dirty="0"/>
                  <a:t>).	  </a:t>
                </a:r>
                <a:r>
                  <a:rPr lang="en-US" sz="2400" b="1" dirty="0"/>
                  <a:t>	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	- </a:t>
                </a:r>
                <a:r>
                  <a:rPr lang="en-US" sz="2400" dirty="0"/>
                  <a:t>Vertical axis is called the </a:t>
                </a:r>
                <a:r>
                  <a:rPr lang="en-US" sz="2400" b="1" dirty="0"/>
                  <a:t>imaginary axis, </a:t>
                </a:r>
                <a:r>
                  <a:rPr lang="en-US" sz="2400" dirty="0"/>
                  <a:t>	  		  	  denoted by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400" dirty="0"/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dirty="0"/>
                  <a:t>).</a:t>
                </a:r>
                <a:endParaRPr lang="en-SG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577850" y="936267"/>
                <a:ext cx="7938342" cy="5772193"/>
              </a:xfrm>
              <a:prstGeom prst="rect">
                <a:avLst/>
              </a:prstGeom>
              <a:blipFill rotWithShape="1">
                <a:blip r:embed="rId2"/>
                <a:stretch>
                  <a:fillRect l="-919" t="-63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850" y="-61354"/>
            <a:ext cx="8076753" cy="10668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/>
              <a:t>Point Representation of a Complex Number in an Argand Diagram</a:t>
            </a:r>
            <a:endParaRPr lang="en-SG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2614411" y="3836189"/>
            <a:ext cx="6040192" cy="2940183"/>
            <a:chOff x="2614411" y="3758915"/>
            <a:chExt cx="6040192" cy="294018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7" name="Chart 16"/>
                <p:cNvGraphicFramePr/>
                <p:nvPr>
                  <p:extLst/>
                </p:nvPr>
              </p:nvGraphicFramePr>
              <p:xfrm>
                <a:off x="3931282" y="3937974"/>
                <a:ext cx="2818801" cy="269330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Choice>
          <mc:Fallback xmlns="">
            <p:graphicFrame>
              <p:nvGraphicFramePr>
                <p:cNvPr id="17" name="Chart 16"/>
                <p:cNvGraphicFramePr/>
                <p:nvPr>
                  <p:extLst>
                    <p:ext uri="{D42A27DB-BD31-4B8C-83A1-F6EECF244321}">
                      <p14:modId xmlns:p14="http://schemas.microsoft.com/office/powerpoint/2010/main" val="1136166633"/>
                    </p:ext>
                  </p:extLst>
                </p:nvPr>
              </p:nvGraphicFramePr>
              <p:xfrm>
                <a:off x="3931282" y="3937974"/>
                <a:ext cx="2818801" cy="269330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Fallback>
        </mc:AlternateContent>
        <p:sp>
          <p:nvSpPr>
            <p:cNvPr id="5" name="Text Box 1"/>
            <p:cNvSpPr txBox="1">
              <a:spLocks noChangeArrowheads="1"/>
            </p:cNvSpPr>
            <p:nvPr/>
          </p:nvSpPr>
          <p:spPr bwMode="auto">
            <a:xfrm>
              <a:off x="6611228" y="5161725"/>
              <a:ext cx="766128" cy="35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i="1" dirty="0">
                  <a:effectLst/>
                  <a:latin typeface="Times New Roman"/>
                  <a:ea typeface="SimSun"/>
                </a:rPr>
                <a:t>Re</a:t>
              </a:r>
              <a:r>
                <a:rPr lang="en-US" sz="1400" dirty="0">
                  <a:effectLst/>
                  <a:latin typeface="Times New Roman"/>
                  <a:ea typeface="SimSun"/>
                </a:rPr>
                <a:t>(</a:t>
              </a:r>
              <a:r>
                <a:rPr lang="en-US" sz="1400" i="1" dirty="0">
                  <a:effectLst/>
                  <a:latin typeface="Times New Roman"/>
                  <a:ea typeface="SimSun"/>
                </a:rPr>
                <a:t>z</a:t>
              </a:r>
              <a:r>
                <a:rPr lang="en-US" sz="1400" dirty="0">
                  <a:effectLst/>
                  <a:latin typeface="Times New Roman"/>
                  <a:ea typeface="SimSun"/>
                </a:rPr>
                <a:t>)</a:t>
              </a:r>
              <a:endParaRPr lang="en-SG" sz="1400" dirty="0">
                <a:effectLst/>
                <a:latin typeface="Times New Roman"/>
                <a:ea typeface="SimSun"/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5099124" y="3758915"/>
              <a:ext cx="620009" cy="35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i="1" dirty="0" err="1">
                  <a:effectLst/>
                  <a:latin typeface="Times New Roman"/>
                  <a:ea typeface="SimSun"/>
                </a:rPr>
                <a:t>Im</a:t>
              </a:r>
              <a:r>
                <a:rPr lang="en-US" sz="1400" dirty="0">
                  <a:effectLst/>
                  <a:latin typeface="Times New Roman"/>
                  <a:ea typeface="SimSun"/>
                </a:rPr>
                <a:t>(</a:t>
              </a:r>
              <a:r>
                <a:rPr lang="en-US" sz="1400" i="1" dirty="0">
                  <a:effectLst/>
                  <a:latin typeface="Times New Roman"/>
                  <a:ea typeface="SimSun"/>
                </a:rPr>
                <a:t>z</a:t>
              </a:r>
              <a:r>
                <a:rPr lang="en-US" sz="1400" dirty="0">
                  <a:effectLst/>
                  <a:latin typeface="Times New Roman"/>
                  <a:ea typeface="SimSun"/>
                </a:rPr>
                <a:t>)</a:t>
              </a:r>
              <a:endParaRPr lang="en-SG" sz="1400" dirty="0">
                <a:effectLst/>
                <a:latin typeface="Times New Roman"/>
                <a:ea typeface="SimSun"/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6368349" y="4318000"/>
              <a:ext cx="1070173" cy="509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/>
                  <a:ea typeface="SimSun"/>
                </a:rPr>
                <a:t>P(</a:t>
              </a:r>
              <a:r>
                <a:rPr lang="en-US" sz="1600" i="1" dirty="0">
                  <a:effectLst/>
                  <a:latin typeface="Times New Roman"/>
                  <a:ea typeface="SimSun"/>
                </a:rPr>
                <a:t>x, y)</a:t>
              </a:r>
              <a:endParaRPr lang="en-SG" sz="1600" i="1" dirty="0">
                <a:effectLst/>
                <a:latin typeface="Times New Roman"/>
                <a:ea typeface="SimSu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614411" y="6422099"/>
                  <a:ext cx="60401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Point representation of a complex number </a:t>
                  </a:r>
                  <a:r>
                    <a:rPr lang="en-US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 = x + </a:t>
                  </a:r>
                  <a:r>
                    <a:rPr lang="en-US" sz="1200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yj</a:t>
                  </a:r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  <a:cs typeface="Arial" panose="020B0604020202020204" pitchFamily="34" charset="0"/>
                        </a:rPr>
                        <m:t> </m:t>
                      </m:r>
                    </m:oMath>
                  </a14:m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 the Argand diagram</a:t>
                  </a:r>
                  <a:endParaRPr lang="en-SG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411" y="6422099"/>
                  <a:ext cx="604019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01" t="-2174" b="-1521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850" y="15920"/>
            <a:ext cx="7665845" cy="10668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800" dirty="0"/>
              <a:t>Point Representation of a Complex Number in an Argand Diagram</a:t>
            </a:r>
            <a:endParaRPr lang="en-SG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931282" y="3758915"/>
            <a:ext cx="3484711" cy="2872365"/>
            <a:chOff x="3931282" y="3758915"/>
            <a:chExt cx="3484711" cy="2872365"/>
          </a:xfrm>
        </p:grpSpPr>
        <p:graphicFrame>
          <p:nvGraphicFramePr>
            <p:cNvPr id="17" name="Chart 16"/>
            <p:cNvGraphicFramePr/>
            <p:nvPr>
              <p:extLst>
                <p:ext uri="{D42A27DB-BD31-4B8C-83A1-F6EECF244321}">
                  <p14:modId xmlns:p14="http://schemas.microsoft.com/office/powerpoint/2010/main" val="3738097734"/>
                </p:ext>
              </p:extLst>
            </p:nvPr>
          </p:nvGraphicFramePr>
          <p:xfrm>
            <a:off x="3931282" y="3937974"/>
            <a:ext cx="2818801" cy="26933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 Box 1"/>
            <p:cNvSpPr txBox="1">
              <a:spLocks noChangeArrowheads="1"/>
            </p:cNvSpPr>
            <p:nvPr/>
          </p:nvSpPr>
          <p:spPr bwMode="auto">
            <a:xfrm>
              <a:off x="6649865" y="5071572"/>
              <a:ext cx="766128" cy="35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i="1" dirty="0">
                  <a:effectLst/>
                  <a:latin typeface="Times New Roman"/>
                  <a:ea typeface="SimSun"/>
                </a:rPr>
                <a:t>Re</a:t>
              </a:r>
              <a:r>
                <a:rPr lang="en-US" sz="1400" dirty="0">
                  <a:effectLst/>
                  <a:latin typeface="Times New Roman"/>
                  <a:ea typeface="SimSun"/>
                </a:rPr>
                <a:t>(</a:t>
              </a:r>
              <a:r>
                <a:rPr lang="en-US" sz="1400" i="1" dirty="0">
                  <a:effectLst/>
                  <a:latin typeface="Times New Roman"/>
                  <a:ea typeface="SimSun"/>
                </a:rPr>
                <a:t>z</a:t>
              </a:r>
              <a:r>
                <a:rPr lang="en-US" sz="1400" dirty="0">
                  <a:effectLst/>
                  <a:latin typeface="Times New Roman"/>
                  <a:ea typeface="SimSun"/>
                </a:rPr>
                <a:t>)</a:t>
              </a:r>
              <a:endParaRPr lang="en-SG" sz="1400" dirty="0">
                <a:effectLst/>
                <a:latin typeface="Times New Roman"/>
                <a:ea typeface="SimSun"/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5099124" y="3758915"/>
              <a:ext cx="620009" cy="35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i="1" dirty="0" err="1">
                  <a:effectLst/>
                  <a:latin typeface="Times New Roman"/>
                  <a:ea typeface="SimSun"/>
                </a:rPr>
                <a:t>Im</a:t>
              </a:r>
              <a:r>
                <a:rPr lang="en-US" sz="1400" dirty="0">
                  <a:effectLst/>
                  <a:latin typeface="Times New Roman"/>
                  <a:ea typeface="SimSun"/>
                </a:rPr>
                <a:t>(</a:t>
              </a:r>
              <a:r>
                <a:rPr lang="en-US" sz="1400" i="1" dirty="0">
                  <a:effectLst/>
                  <a:latin typeface="Times New Roman"/>
                  <a:ea typeface="SimSun"/>
                </a:rPr>
                <a:t>z</a:t>
              </a:r>
              <a:r>
                <a:rPr lang="en-US" sz="1400" dirty="0">
                  <a:effectLst/>
                  <a:latin typeface="Times New Roman"/>
                  <a:ea typeface="SimSun"/>
                </a:rPr>
                <a:t>)</a:t>
              </a:r>
              <a:endParaRPr lang="en-SG" sz="1400" dirty="0">
                <a:effectLst/>
                <a:latin typeface="Times New Roman"/>
                <a:ea typeface="SimSun"/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5310379" y="4478594"/>
              <a:ext cx="1070173" cy="509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SG" sz="1600" i="1" dirty="0">
                  <a:effectLst/>
                  <a:latin typeface="Times New Roman"/>
                  <a:ea typeface="SimSun"/>
                </a:rPr>
                <a:t>  P</a:t>
              </a:r>
              <a:r>
                <a:rPr lang="en-SG" sz="1600" baseline="-25000" dirty="0">
                  <a:effectLst/>
                  <a:latin typeface="Times New Roman"/>
                  <a:ea typeface="SimSun"/>
                </a:rPr>
                <a:t>1</a:t>
              </a:r>
              <a:r>
                <a:rPr lang="en-SG" sz="1600" i="1" dirty="0">
                  <a:effectLst/>
                  <a:latin typeface="Times New Roman"/>
                  <a:ea typeface="SimSun"/>
                </a:rPr>
                <a:t> </a:t>
              </a:r>
              <a:r>
                <a:rPr lang="en-SG" sz="1600" dirty="0">
                  <a:effectLst/>
                  <a:latin typeface="Times New Roman"/>
                  <a:ea typeface="SimSun"/>
                </a:rPr>
                <a:t>(1,2)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0060" y="1059787"/>
            <a:ext cx="8115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[Example 3]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Represent the following complex numbers on a single Argand diagram: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+ 2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ii.</a:t>
            </a:r>
            <a:r>
              <a:rPr lang="en-US" sz="2000" dirty="0">
                <a:cs typeface="Arial" pitchFamily="34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" y="2909914"/>
            <a:ext cx="811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[Solution]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represent the complex numbers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respectively on the Argand diagram. 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9340" y="4373880"/>
            <a:ext cx="538625" cy="2895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5564495" y="4771486"/>
            <a:ext cx="59055" cy="584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Connector 14"/>
          <p:cNvCxnSpPr>
            <a:endCxn id="13" idx="2"/>
          </p:cNvCxnSpPr>
          <p:nvPr/>
        </p:nvCxnSpPr>
        <p:spPr>
          <a:xfrm>
            <a:off x="5343525" y="4800696"/>
            <a:ext cx="22097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94023" y="4812662"/>
            <a:ext cx="0" cy="48293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180234" y="6007894"/>
            <a:ext cx="1070173" cy="50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SG" sz="1600" i="1" dirty="0">
                <a:latin typeface="Times New Roman"/>
                <a:ea typeface="SimSun"/>
              </a:rPr>
              <a:t>P</a:t>
            </a:r>
            <a:r>
              <a:rPr lang="en-SG" sz="1600" baseline="-25000" dirty="0">
                <a:latin typeface="Times New Roman"/>
                <a:ea typeface="SimSun"/>
              </a:rPr>
              <a:t>2</a:t>
            </a:r>
            <a:r>
              <a:rPr lang="en-SG" sz="1600" i="1" dirty="0">
                <a:latin typeface="Times New Roman"/>
                <a:ea typeface="SimSun"/>
              </a:rPr>
              <a:t> </a:t>
            </a:r>
            <a:r>
              <a:rPr lang="en-SG" sz="1600" dirty="0">
                <a:latin typeface="Times New Roman"/>
                <a:ea typeface="SimSun"/>
              </a:rPr>
              <a:t>(-2,-3)</a:t>
            </a:r>
            <a:endParaRPr lang="en-SG" sz="1600" i="1" dirty="0">
              <a:effectLst/>
              <a:latin typeface="Times New Roman"/>
              <a:ea typeface="SimSun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858683" y="5295594"/>
            <a:ext cx="0" cy="71230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58683" y="6007894"/>
            <a:ext cx="484842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29155" y="5978684"/>
            <a:ext cx="59055" cy="5842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226785"/>
              </p:ext>
            </p:extLst>
          </p:nvPr>
        </p:nvGraphicFramePr>
        <p:xfrm>
          <a:off x="977809" y="2318198"/>
          <a:ext cx="1138303" cy="31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4" imgW="774360" imgH="215640" progId="Equation.3">
                  <p:embed/>
                </p:oleObj>
              </mc:Choice>
              <mc:Fallback>
                <p:oleObj name="Equation" r:id="rId4" imgW="7743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7809" y="2318198"/>
                        <a:ext cx="1138303" cy="317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00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13" grpId="0" animBg="1"/>
      <p:bldP spid="20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0777" y="4936737"/>
            <a:ext cx="3899422" cy="185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84230" y="6509412"/>
            <a:ext cx="359770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5463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/>
              <a:t>Conjugate Complex Numbers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2171" y="1059786"/>
                <a:ext cx="7764958" cy="200054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Let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= x +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yj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be a complex number. </a:t>
                </a:r>
                <a:r>
                  <a:rPr lang="en-US" sz="2000" b="1" dirty="0">
                    <a:latin typeface="Arial" pitchFamily="34" charset="0"/>
                    <a:cs typeface="Arial" pitchFamily="34" charset="0"/>
                  </a:rPr>
                  <a:t>The conjugate of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sz="2000" b="1" dirty="0">
                    <a:latin typeface="Arial" pitchFamily="34" charset="0"/>
                    <a:cs typeface="Arial" pitchFamily="34" charset="0"/>
                  </a:rPr>
                  <a:t> denoted by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*, is defined by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="1" dirty="0">
                    <a:latin typeface="Arial" pitchFamily="34" charset="0"/>
                    <a:cs typeface="Arial" pitchFamily="34" charset="0"/>
                  </a:rPr>
                  <a:t>*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 </a:t>
                </a:r>
                <a:r>
                  <a:rPr lang="en-US" sz="2000" i="1" dirty="0">
                    <a:latin typeface="Colonna MT"/>
                    <a:cs typeface="Times New Roman" panose="02020603050405020304" pitchFamily="18" charset="0"/>
                  </a:rPr>
                  <a:t>–</a:t>
                </a:r>
                <a:r>
                  <a:rPr lang="en-US" sz="2000" dirty="0">
                    <a:cs typeface="Arial" pitchFamily="34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yj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(observe that </a:t>
                </a:r>
                <a:r>
                  <a:rPr lang="en-US" sz="20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only the sign of the imaginary part is reversed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).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yj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and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yj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form a conjugate pair and we say that each is the conjugate of the other.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1" y="1059786"/>
                <a:ext cx="7764958" cy="2000548"/>
              </a:xfrm>
              <a:prstGeom prst="rect">
                <a:avLst/>
              </a:prstGeom>
              <a:blipFill rotWithShape="1">
                <a:blip r:embed="rId3"/>
                <a:stretch>
                  <a:fillRect l="-548" t="-904" r="-626" b="-1205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82171" y="3103355"/>
            <a:ext cx="7764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itchFamily="34" charset="0"/>
              </a:rPr>
              <a:t>[Example 4]</a:t>
            </a:r>
          </a:p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Write down the conjugate of each of the following complex numbers:</a:t>
            </a: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i.	</a:t>
            </a:r>
            <a:endParaRPr lang="en-US" i="1" dirty="0">
              <a:latin typeface="Arial" pitchFamily="34" charset="0"/>
              <a:cs typeface="Arial" pitchFamily="34" charset="0"/>
            </a:endParaRP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ii.	</a:t>
            </a:r>
            <a:endParaRPr lang="en-US" i="1" dirty="0">
              <a:latin typeface="Arial" pitchFamily="34" charset="0"/>
              <a:cs typeface="Arial" pitchFamily="34" charset="0"/>
            </a:endParaRP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iii.	</a:t>
            </a:r>
            <a:endParaRPr lang="en-US" b="0" i="1" dirty="0">
              <a:latin typeface="Arial" pitchFamily="34" charset="0"/>
              <a:cs typeface="Arial" pitchFamily="34" charset="0"/>
            </a:endParaRP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iv.</a:t>
            </a:r>
            <a:r>
              <a:rPr lang="en-US" b="0" dirty="0">
                <a:cs typeface="Arial" pitchFamily="34" charset="0"/>
              </a:rPr>
              <a:t>	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70" y="5076487"/>
            <a:ext cx="7764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cs typeface="Arial" pitchFamily="34" charset="0"/>
              </a:rPr>
              <a:t> </a:t>
            </a: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i.	</a:t>
            </a:r>
            <a:endParaRPr lang="en-US" b="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	</a:t>
            </a:r>
            <a:endParaRPr lang="en-US" b="0" i="1" dirty="0">
              <a:latin typeface="Arial" pitchFamily="34" charset="0"/>
              <a:ea typeface="Cambria Math"/>
              <a:cs typeface="Arial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	</a:t>
            </a:r>
            <a:endParaRPr lang="en-US" b="0" i="1" dirty="0">
              <a:latin typeface="Arial" pitchFamily="34" charset="0"/>
              <a:ea typeface="Cambria Math"/>
              <a:cs typeface="Arial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36438"/>
              </p:ext>
            </p:extLst>
          </p:nvPr>
        </p:nvGraphicFramePr>
        <p:xfrm>
          <a:off x="1106898" y="3675242"/>
          <a:ext cx="10080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" name="Equation" r:id="rId4" imgW="685800" imgH="215640" progId="Equation.3">
                  <p:embed/>
                </p:oleObj>
              </mc:Choice>
              <mc:Fallback>
                <p:oleObj name="Equation" r:id="rId4" imgW="68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898" y="3675242"/>
                        <a:ext cx="100806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513250"/>
              </p:ext>
            </p:extLst>
          </p:nvPr>
        </p:nvGraphicFramePr>
        <p:xfrm>
          <a:off x="1085451" y="3915468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" name="Equation" r:id="rId6" imgW="698400" imgH="215640" progId="Equation.3">
                  <p:embed/>
                </p:oleObj>
              </mc:Choice>
              <mc:Fallback>
                <p:oleObj name="Equation" r:id="rId6" imgW="698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451" y="3915468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443203"/>
              </p:ext>
            </p:extLst>
          </p:nvPr>
        </p:nvGraphicFramePr>
        <p:xfrm>
          <a:off x="1101754" y="4180067"/>
          <a:ext cx="7112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" name="Equation" r:id="rId8" imgW="482400" imgH="228600" progId="Equation.3">
                  <p:embed/>
                </p:oleObj>
              </mc:Choice>
              <mc:Fallback>
                <p:oleObj name="Equation" r:id="rId8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54" y="4180067"/>
                        <a:ext cx="7112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596745"/>
              </p:ext>
            </p:extLst>
          </p:nvPr>
        </p:nvGraphicFramePr>
        <p:xfrm>
          <a:off x="1095654" y="4465817"/>
          <a:ext cx="1143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" name="Equation" r:id="rId10" imgW="774360" imgH="215640" progId="Equation.3">
                  <p:embed/>
                </p:oleObj>
              </mc:Choice>
              <mc:Fallback>
                <p:oleObj name="Equation" r:id="rId10" imgW="774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654" y="4465817"/>
                        <a:ext cx="1143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469697"/>
              </p:ext>
            </p:extLst>
          </p:nvPr>
        </p:nvGraphicFramePr>
        <p:xfrm>
          <a:off x="1202911" y="5408076"/>
          <a:ext cx="11001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" name="Equation" r:id="rId12" imgW="749160" imgH="215640" progId="Equation.3">
                  <p:embed/>
                </p:oleObj>
              </mc:Choice>
              <mc:Fallback>
                <p:oleObj name="Equation" r:id="rId12" imgW="749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911" y="5408076"/>
                        <a:ext cx="110013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027475"/>
              </p:ext>
            </p:extLst>
          </p:nvPr>
        </p:nvGraphicFramePr>
        <p:xfrm>
          <a:off x="1254427" y="5643522"/>
          <a:ext cx="21510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" name="Equation" r:id="rId14" imgW="1460160" imgH="215640" progId="Equation.3">
                  <p:embed/>
                </p:oleObj>
              </mc:Choice>
              <mc:Fallback>
                <p:oleObj name="Equation" r:id="rId14" imgW="1460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427" y="5643522"/>
                        <a:ext cx="21510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781935"/>
              </p:ext>
            </p:extLst>
          </p:nvPr>
        </p:nvGraphicFramePr>
        <p:xfrm>
          <a:off x="1267306" y="5909451"/>
          <a:ext cx="30321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2" name="Equation" r:id="rId16" imgW="2057400" imgH="228600" progId="Equation.3">
                  <p:embed/>
                </p:oleObj>
              </mc:Choice>
              <mc:Fallback>
                <p:oleObj name="Equation" r:id="rId16" imgW="205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306" y="5909451"/>
                        <a:ext cx="303212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981958"/>
              </p:ext>
            </p:extLst>
          </p:nvPr>
        </p:nvGraphicFramePr>
        <p:xfrm>
          <a:off x="1150368" y="6191912"/>
          <a:ext cx="12557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3" name="Equation" r:id="rId18" imgW="850680" imgH="215640" progId="Equation.3">
                  <p:embed/>
                </p:oleObj>
              </mc:Choice>
              <mc:Fallback>
                <p:oleObj name="Equation" r:id="rId18" imgW="850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368" y="6191912"/>
                        <a:ext cx="12557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6686" y="27895"/>
            <a:ext cx="7458421" cy="1143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sz="2800" dirty="0"/>
              <a:t>Test Yourself </a:t>
            </a:r>
            <a:br>
              <a:rPr lang="en-US" sz="2800" dirty="0"/>
            </a:br>
            <a:r>
              <a:rPr lang="en-US" sz="2800" dirty="0"/>
              <a:t>– Conjugate Complex Numbers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46962" y="990121"/>
            <a:ext cx="7974770" cy="267842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Write down the conjugate of each of the following complex numbers:</a:t>
            </a:r>
          </a:p>
          <a:p>
            <a:pPr marL="0" indent="0">
              <a:buNone/>
            </a:pPr>
            <a:r>
              <a:rPr lang="en-US" sz="2400" b="0" dirty="0">
                <a:cs typeface="Arial" pitchFamily="34" charset="0"/>
              </a:rPr>
              <a:t>i.	</a:t>
            </a:r>
            <a:endParaRPr lang="en-US" sz="2400" b="0" i="1" dirty="0">
              <a:latin typeface="Cambria Math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0" dirty="0">
                <a:cs typeface="Arial" pitchFamily="34" charset="0"/>
              </a:rPr>
              <a:t>ii.	</a:t>
            </a: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0" dirty="0">
                <a:cs typeface="Arial" pitchFamily="34" charset="0"/>
              </a:rPr>
              <a:t>iii.	</a:t>
            </a:r>
            <a:endParaRPr lang="en-US" sz="2400" b="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0" dirty="0">
                <a:cs typeface="Arial" pitchFamily="34" charset="0"/>
              </a:rPr>
              <a:t>iv.	</a:t>
            </a:r>
            <a:endParaRPr lang="en-US" sz="2400" i="1" u="sng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cs typeface="Times New Roman" pitchFamily="18" charset="0"/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29" y="39814"/>
            <a:ext cx="901185" cy="84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779949"/>
              </p:ext>
            </p:extLst>
          </p:nvPr>
        </p:nvGraphicFramePr>
        <p:xfrm>
          <a:off x="1081594" y="1838751"/>
          <a:ext cx="13561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5" imgW="761760" imgH="215640" progId="Equation.3">
                  <p:embed/>
                </p:oleObj>
              </mc:Choice>
              <mc:Fallback>
                <p:oleObj name="Equation" r:id="rId5" imgW="761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594" y="1838751"/>
                        <a:ext cx="13561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733318"/>
              </p:ext>
            </p:extLst>
          </p:nvPr>
        </p:nvGraphicFramePr>
        <p:xfrm>
          <a:off x="1081594" y="2222926"/>
          <a:ext cx="13795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Equation" r:id="rId7" imgW="774360" imgH="215640" progId="Equation.3">
                  <p:embed/>
                </p:oleObj>
              </mc:Choice>
              <mc:Fallback>
                <p:oleObj name="Equation" r:id="rId7" imgW="774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594" y="2222926"/>
                        <a:ext cx="13795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348629"/>
              </p:ext>
            </p:extLst>
          </p:nvPr>
        </p:nvGraphicFramePr>
        <p:xfrm>
          <a:off x="1081594" y="2671496"/>
          <a:ext cx="10175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Equation" r:id="rId9" imgW="571320" imgH="228600" progId="Equation.3">
                  <p:embed/>
                </p:oleObj>
              </mc:Choice>
              <mc:Fallback>
                <p:oleObj name="Equation" r:id="rId9" imgW="57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594" y="2671496"/>
                        <a:ext cx="10175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988148"/>
              </p:ext>
            </p:extLst>
          </p:nvPr>
        </p:nvGraphicFramePr>
        <p:xfrm>
          <a:off x="1056451" y="3142291"/>
          <a:ext cx="13795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11" imgW="774360" imgH="215640" progId="Equation.3">
                  <p:embed/>
                </p:oleObj>
              </mc:Choice>
              <mc:Fallback>
                <p:oleObj name="Equation" r:id="rId11" imgW="774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451" y="3142291"/>
                        <a:ext cx="137953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8850" y="4611231"/>
            <a:ext cx="4289364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0060" y="275771"/>
            <a:ext cx="7139940" cy="624115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sz="2800" dirty="0"/>
              <a:t>Uniqueness Property of a Complex Number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0910" y="1059787"/>
                <a:ext cx="7796218" cy="19389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Let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y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y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be any two complex numbers.</a:t>
                </a:r>
              </a:p>
              <a:p>
                <a:pPr algn="just"/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Then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z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     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 and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y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i="0" dirty="0">
                  <a:latin typeface="Cambria Math"/>
                  <a:cs typeface="Arial" pitchFamily="34" charset="0"/>
                </a:endParaRPr>
              </a:p>
              <a:p>
                <a:pPr algn="just"/>
                <a:r>
                  <a:rPr lang="en-US" sz="2400" b="1" dirty="0"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i.e.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and </a:t>
                </a:r>
                <a:r>
                  <a:rPr lang="en-US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10" y="1059787"/>
                <a:ext cx="7796218" cy="1938992"/>
              </a:xfrm>
              <a:prstGeom prst="rect">
                <a:avLst/>
              </a:prstGeom>
              <a:blipFill rotWithShape="1">
                <a:blip r:embed="rId4"/>
                <a:stretch>
                  <a:fillRect l="-935" t="-1863" r="-1013" b="-5280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50910" y="3171971"/>
            <a:ext cx="77962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[Example 5]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Two complex numbers are such that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  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</a:t>
            </a:r>
            <a:r>
              <a:rPr lang="en-US" sz="2400" i="1" dirty="0">
                <a:latin typeface="Colonna MT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are unknown real numbers. It is known that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w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Determine the values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910" y="4657291"/>
            <a:ext cx="77962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+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atin typeface="Colonna MT"/>
                <a:cs typeface="Times New Roman" panose="02020603050405020304" pitchFamily="18" charset="0"/>
              </a:rPr>
              <a:t>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Comparing on both sides,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Real parts: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= </a:t>
            </a:r>
            <a:r>
              <a:rPr lang="en-US" sz="2000" dirty="0">
                <a:latin typeface="Colonna MT"/>
                <a:cs typeface="Times New Roman" panose="02020603050405020304" pitchFamily="18" charset="0"/>
              </a:rPr>
              <a:t>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b="0" dirty="0">
              <a:latin typeface="Arial" pitchFamily="34" charset="0"/>
              <a:ea typeface="Cambria Math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Imaginary parts: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54754"/>
              </p:ext>
            </p:extLst>
          </p:nvPr>
        </p:nvGraphicFramePr>
        <p:xfrm>
          <a:off x="2553054" y="2270531"/>
          <a:ext cx="509081" cy="3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5" imgW="215640" imgH="152280" progId="Equation.3">
                  <p:embed/>
                </p:oleObj>
              </mc:Choice>
              <mc:Fallback>
                <p:oleObj name="Equation" r:id="rId5" imgW="215640" imgH="152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3054" y="2270531"/>
                        <a:ext cx="509081" cy="35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513362"/>
              </p:ext>
            </p:extLst>
          </p:nvPr>
        </p:nvGraphicFramePr>
        <p:xfrm>
          <a:off x="2840149" y="5780675"/>
          <a:ext cx="1366853" cy="55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7" imgW="965160" imgH="393480" progId="Equation.3">
                  <p:embed/>
                </p:oleObj>
              </mc:Choice>
              <mc:Fallback>
                <p:oleObj name="Equation" r:id="rId7" imgW="9651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0149" y="5780675"/>
                        <a:ext cx="1366853" cy="557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59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3792" y="-64395"/>
            <a:ext cx="8590208" cy="1417638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sz="3200" dirty="0"/>
              <a:t>Test Yourself – Uniqueness Property of a     Complex Number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53142" y="977389"/>
            <a:ext cx="7831287" cy="153358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Two complex numbers are such that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+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are unknown real numbers. It is known that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z=w.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Determine the values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None/>
            </a:pPr>
            <a:endParaRPr lang="en-US" sz="2400" dirty="0"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cs typeface="Times New Roman" pitchFamily="18" charset="0"/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055" y="425003"/>
            <a:ext cx="492233" cy="46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74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0268" y="4883986"/>
            <a:ext cx="4289364" cy="185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463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sz="3200" dirty="0"/>
              <a:t>Addition of Complex Numbers 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2171" y="1059787"/>
            <a:ext cx="7764958" cy="1938992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be any two complex numbers.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Addition is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commutative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i.e.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Addition is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associative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i.e.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085336"/>
              </p:ext>
            </p:extLst>
          </p:nvPr>
        </p:nvGraphicFramePr>
        <p:xfrm>
          <a:off x="772323" y="5342838"/>
          <a:ext cx="2122779" cy="1488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4" imgW="1231560" imgH="863280" progId="Equation.3">
                  <p:embed/>
                </p:oleObj>
              </mc:Choice>
              <mc:Fallback>
                <p:oleObj name="Equation" r:id="rId4" imgW="1231560" imgH="863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2323" y="5342838"/>
                        <a:ext cx="2122779" cy="1488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4123" y="3030978"/>
                <a:ext cx="8204252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itchFamily="34" charset="0"/>
                    <a:cs typeface="Arial" pitchFamily="34" charset="0"/>
                  </a:rPr>
                  <a:t>[Example 6]</a:t>
                </a:r>
              </a:p>
              <a:p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The two complex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𝑤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are such that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latin typeface="Colonna MT"/>
                    <a:cs typeface="Times New Roman" panose="02020603050405020304" pitchFamily="18" charset="0"/>
                  </a:rPr>
                  <a:t>–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6+ 8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. Find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z+w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leave your answer in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Cartesian </a:t>
                </a:r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form </a:t>
                </a:r>
                <a:r>
                  <a:rPr lang="en-SG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x+yj</a:t>
                </a:r>
                <a:r>
                  <a:rPr lang="en-SG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3" y="3030978"/>
                <a:ext cx="8204252" cy="2185214"/>
              </a:xfrm>
              <a:prstGeom prst="rect">
                <a:avLst/>
              </a:prstGeom>
              <a:blipFill rotWithShape="1">
                <a:blip r:embed="rId6"/>
                <a:stretch>
                  <a:fillRect l="-1189" t="-11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1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463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sz="3200" dirty="0"/>
              <a:t>Subtraction of Complex Numbers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2170" y="1059787"/>
            <a:ext cx="7892547" cy="1323439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be any two complex numbers.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Colonna MT"/>
                <a:cs typeface="Times New Roman" panose="02020603050405020304" pitchFamily="18" charset="0"/>
              </a:rPr>
              <a:t>–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7623" y="2424078"/>
                <a:ext cx="861637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itchFamily="34" charset="0"/>
                    <a:cs typeface="Arial" pitchFamily="34" charset="0"/>
                  </a:rPr>
                  <a:t>[Example 7]</a:t>
                </a:r>
              </a:p>
              <a:p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The two complex numbers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Arial" pitchFamily="34" charset="0"/>
                      </a:rPr>
                      <m:t>𝑤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are such that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latin typeface="Colonna MT"/>
                    <a:cs typeface="Times New Roman" panose="02020603050405020304" pitchFamily="18" charset="0"/>
                  </a:rPr>
                  <a:t>–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6+ 8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. Find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sz="2400" i="1" dirty="0">
                    <a:latin typeface="Colonna MT"/>
                    <a:cs typeface="Times New Roman" panose="02020603050405020304" pitchFamily="18" charset="0"/>
                  </a:rPr>
                  <a:t>–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w, </a:t>
                </a:r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leave your answer in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Cartesian </a:t>
                </a:r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form </a:t>
                </a:r>
                <a:r>
                  <a:rPr lang="en-SG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x+yj</a:t>
                </a:r>
                <a:r>
                  <a:rPr lang="en-SG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23" y="2424078"/>
                <a:ext cx="8616377" cy="1815882"/>
              </a:xfrm>
              <a:prstGeom prst="rect">
                <a:avLst/>
              </a:prstGeom>
              <a:blipFill rotWithShape="1">
                <a:blip r:embed="rId4"/>
                <a:stretch>
                  <a:fillRect l="-1132" t="-1342" r="-283" b="-67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04896" y="4344182"/>
            <a:ext cx="4289364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266341"/>
              </p:ext>
            </p:extLst>
          </p:nvPr>
        </p:nvGraphicFramePr>
        <p:xfrm>
          <a:off x="741263" y="4721697"/>
          <a:ext cx="2100262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5" imgW="1218960" imgH="1079280" progId="Equation.3">
                  <p:embed/>
                </p:oleObj>
              </mc:Choice>
              <mc:Fallback>
                <p:oleObj name="Equation" r:id="rId5" imgW="1218960" imgH="1079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1263" y="4721697"/>
                        <a:ext cx="2100262" cy="186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77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260" y="977390"/>
            <a:ext cx="7873170" cy="15201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Given that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=1+2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 – 4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cs typeface="Times New Roman" pitchFamily="18" charset="0"/>
              </a:rPr>
              <a:t>, find: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/>
              <a:buAutoNum type="romanL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LcPeriod"/>
            </a:pP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AutoNum type="romanLcPeriod"/>
            </a:pP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AutoNum type="romanLcPeriod"/>
            </a:pP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cs typeface="Times New Roman" pitchFamily="18" charset="0"/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59744" y="156218"/>
            <a:ext cx="8229600" cy="85980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/>
              <a:t>Test Yourself – Kahoot.IT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32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05636" y="1760561"/>
            <a:ext cx="3398366" cy="2288926"/>
            <a:chOff x="6217994" y="939327"/>
            <a:chExt cx="3043450" cy="2583480"/>
          </a:xfrm>
        </p:grpSpPr>
        <p:pic>
          <p:nvPicPr>
            <p:cNvPr id="1628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7994" y="939327"/>
              <a:ext cx="2926006" cy="211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313528" y="2784143"/>
              <a:ext cx="29479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Source: Google image, </a:t>
              </a:r>
              <a:r>
                <a:rPr lang="en-US" sz="1400" dirty="0">
                  <a:hlinkClick r:id="rId4"/>
                </a:rPr>
                <a:t>http://www.livescience.com/38169-electromagnetism.html</a:t>
              </a:r>
              <a:r>
                <a:rPr lang="en-US" sz="1400" dirty="0"/>
                <a:t> </a:t>
              </a:r>
              <a:endParaRPr lang="en-SG" sz="1400" dirty="0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8628" y="274638"/>
            <a:ext cx="8238085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Scenario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629" y="1075804"/>
            <a:ext cx="7926704" cy="498380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Complex numbers are widely used in the </a:t>
            </a:r>
          </a:p>
          <a:p>
            <a:pPr marL="0" indent="0">
              <a:buNone/>
            </a:pPr>
            <a:r>
              <a:rPr lang="en-SG" sz="2000" dirty="0"/>
              <a:t>field of electrical and electronic applications in which electromagnetic radiations are often studied.</a:t>
            </a:r>
          </a:p>
          <a:p>
            <a:pPr marL="0" indent="0">
              <a:buNone/>
            </a:pPr>
            <a:endParaRPr lang="en-SG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sz="2000" dirty="0"/>
              <a:t>An electromagnetic radiation consists of two </a:t>
            </a:r>
          </a:p>
          <a:p>
            <a:pPr marL="0" indent="0">
              <a:buNone/>
            </a:pPr>
            <a:r>
              <a:rPr lang="en-SG" sz="2000" dirty="0"/>
              <a:t>components: electric and magnetic fields.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Rather than trying to describe </a:t>
            </a:r>
          </a:p>
          <a:p>
            <a:pPr>
              <a:buNone/>
            </a:pPr>
            <a:r>
              <a:rPr lang="en-SG" sz="2000" dirty="0"/>
              <a:t>an electromagnetic field by two real quantities </a:t>
            </a:r>
          </a:p>
          <a:p>
            <a:pPr>
              <a:buNone/>
            </a:pPr>
            <a:r>
              <a:rPr lang="en-SG" sz="2000" dirty="0"/>
              <a:t>(electric field strength and magnetic field strength), </a:t>
            </a:r>
          </a:p>
          <a:p>
            <a:pPr>
              <a:buNone/>
            </a:pPr>
            <a:r>
              <a:rPr lang="en-SG" sz="2000" dirty="0"/>
              <a:t>it is best described as a single </a:t>
            </a:r>
            <a:r>
              <a:rPr lang="en-SG" sz="2000" b="1" u="sng" dirty="0"/>
              <a:t>complex number</a:t>
            </a:r>
            <a:r>
              <a:rPr lang="en-SG" sz="2000" dirty="0"/>
              <a:t>, of which the </a:t>
            </a:r>
          </a:p>
          <a:p>
            <a:pPr marL="0" indent="0">
              <a:buNone/>
            </a:pPr>
            <a:r>
              <a:rPr lang="en-SG" sz="2000" dirty="0">
                <a:solidFill>
                  <a:srgbClr val="FF0000"/>
                </a:solidFill>
              </a:rPr>
              <a:t>electric</a:t>
            </a:r>
            <a:r>
              <a:rPr lang="en-SG" sz="2000" dirty="0"/>
              <a:t> and </a:t>
            </a:r>
            <a:r>
              <a:rPr lang="en-SG" sz="2000" dirty="0">
                <a:solidFill>
                  <a:srgbClr val="00B0F0"/>
                </a:solidFill>
              </a:rPr>
              <a:t>magnetic </a:t>
            </a:r>
            <a:r>
              <a:rPr lang="en-SG" sz="2000" dirty="0"/>
              <a:t>components are simply the </a:t>
            </a:r>
            <a:r>
              <a:rPr lang="en-SG" sz="2000" dirty="0">
                <a:solidFill>
                  <a:srgbClr val="FF0000"/>
                </a:solidFill>
              </a:rPr>
              <a:t>real</a:t>
            </a:r>
            <a:r>
              <a:rPr lang="en-SG" sz="2000" dirty="0"/>
              <a:t> and </a:t>
            </a:r>
            <a:r>
              <a:rPr lang="en-SG" sz="2000" dirty="0">
                <a:solidFill>
                  <a:srgbClr val="00B0F0"/>
                </a:solidFill>
              </a:rPr>
              <a:t>imaginary</a:t>
            </a:r>
            <a:r>
              <a:rPr lang="en-SG" sz="2000" dirty="0"/>
              <a:t> parts of the complex number. </a:t>
            </a:r>
          </a:p>
          <a:p>
            <a:pPr>
              <a:buNone/>
            </a:pPr>
            <a:endParaRPr lang="en-SG" sz="2000" dirty="0"/>
          </a:p>
          <a:p>
            <a:pPr lvl="0"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BRAIN BREAK</a:t>
            </a:r>
          </a:p>
          <a:p>
            <a:pPr algn="ctr"/>
            <a:endParaRPr 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16281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66" y="2463236"/>
            <a:ext cx="5466667" cy="368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789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4896" y="3932054"/>
            <a:ext cx="4289364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6426" y="-62712"/>
            <a:ext cx="8229600" cy="1143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sz="3200" dirty="0"/>
              <a:t>Multiplication of a Complex Number by a Real Number 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426" y="1059787"/>
            <a:ext cx="7850702" cy="1200329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x +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yj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be a complex number.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Then for any real number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kz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kyj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426" y="2375434"/>
            <a:ext cx="7850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[Example 8]</a:t>
            </a: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complex number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such that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</a:t>
            </a:r>
            <a:r>
              <a:rPr lang="en-US" sz="2400" dirty="0">
                <a:latin typeface="Colonna MT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Find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z,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leave your answer 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Cartesian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lang="en-SG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x+yj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426" y="3994382"/>
            <a:ext cx="7850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2000" b="0" dirty="0">
                <a:cs typeface="Arial" pitchFamily="34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000" b="0" dirty="0">
              <a:cs typeface="Arial" pitchFamily="34" charset="0"/>
            </a:endParaRPr>
          </a:p>
          <a:p>
            <a:r>
              <a:rPr lang="en-US" sz="2000" dirty="0">
                <a:cs typeface="Arial" pitchFamily="34" charset="0"/>
              </a:rPr>
              <a:t> </a:t>
            </a:r>
            <a:endParaRPr lang="en-US" sz="2000" b="0" i="1" dirty="0">
              <a:latin typeface="Cambria Math"/>
              <a:cs typeface="Arial" pitchFamily="34" charset="0"/>
            </a:endParaRPr>
          </a:p>
          <a:p>
            <a:r>
              <a:rPr lang="en-US" sz="2000" b="0" dirty="0">
                <a:cs typeface="Arial" pitchFamily="34" charset="0"/>
              </a:rPr>
              <a:t>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029706"/>
              </p:ext>
            </p:extLst>
          </p:nvPr>
        </p:nvGraphicFramePr>
        <p:xfrm>
          <a:off x="706906" y="4726153"/>
          <a:ext cx="1495915" cy="1183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4" imgW="850680" imgH="672840" progId="Equation.3">
                  <p:embed/>
                </p:oleObj>
              </mc:Choice>
              <mc:Fallback>
                <p:oleObj name="Equation" r:id="rId4" imgW="850680" imgH="672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6906" y="4726153"/>
                        <a:ext cx="1495915" cy="1183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5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4630" y="274638"/>
            <a:ext cx="8229600" cy="65341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sz="2800" dirty="0"/>
              <a:t>Multiplication of Two Complex Numbers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9418" y="1059787"/>
                <a:ext cx="8115300" cy="501675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Let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y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and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y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be any two complex numbers.</a:t>
                </a: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Then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u="sng" dirty="0">
                    <a:latin typeface="Arial" pitchFamily="34" charset="0"/>
                    <a:cs typeface="Arial" pitchFamily="34" charset="0"/>
                  </a:rPr>
                  <a:t>Note</a:t>
                </a:r>
                <a:r>
                  <a:rPr lang="en-US" sz="2000" b="1" dirty="0">
                    <a:latin typeface="Arial" pitchFamily="34" charset="0"/>
                    <a:cs typeface="Arial" pitchFamily="34" charset="0"/>
                  </a:rPr>
                  <a:t>: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- Multiplication is </a:t>
                </a:r>
                <a:r>
                  <a:rPr lang="en-US" sz="2000" b="1" dirty="0">
                    <a:latin typeface="Arial" pitchFamily="34" charset="0"/>
                    <a:cs typeface="Arial" pitchFamily="34" charset="0"/>
                  </a:rPr>
                  <a:t>commutative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, i.e.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	         - Multiplication is </a:t>
                </a:r>
                <a:r>
                  <a:rPr lang="en-US" sz="2000" b="1" dirty="0">
                    <a:latin typeface="Arial" pitchFamily="34" charset="0"/>
                    <a:cs typeface="Arial" pitchFamily="34" charset="0"/>
                  </a:rPr>
                  <a:t>associative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, i.e.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 		  - Multiplication is </a:t>
                </a:r>
                <a:r>
                  <a:rPr lang="en-US" sz="2000" b="1" dirty="0">
                    <a:latin typeface="Arial" pitchFamily="34" charset="0"/>
                    <a:cs typeface="Arial" pitchFamily="34" charset="0"/>
                  </a:rPr>
                  <a:t>distributive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, i.e.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2+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									      i.e.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3+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When a complex number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= x + y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is multiplied by its conjugate,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*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 </a:t>
                </a:r>
                <a:r>
                  <a:rPr lang="en-US" sz="2000" i="1" dirty="0">
                    <a:latin typeface="Colonna MT"/>
                    <a:cs typeface="Times New Roman" panose="02020603050405020304" pitchFamily="18" charset="0"/>
                  </a:rPr>
                  <a:t>–</a:t>
                </a:r>
                <a:r>
                  <a:rPr lang="en-US" sz="2000" dirty="0">
                    <a:cs typeface="Arial" pitchFamily="34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yj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, the following useful result is obtained: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	</a:t>
                </a:r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18" y="1059787"/>
                <a:ext cx="8115300" cy="5016758"/>
              </a:xfrm>
              <a:prstGeom prst="rect">
                <a:avLst/>
              </a:prstGeom>
              <a:blipFill rotWithShape="1">
                <a:blip r:embed="rId4"/>
                <a:stretch>
                  <a:fillRect l="-449" t="-363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413500" y="5374824"/>
            <a:ext cx="2370730" cy="1016000"/>
            <a:chOff x="6413500" y="5727700"/>
            <a:chExt cx="2370730" cy="1016000"/>
          </a:xfrm>
        </p:grpSpPr>
        <p:sp>
          <p:nvSpPr>
            <p:cNvPr id="3" name="Cloud Callout 2"/>
            <p:cNvSpPr/>
            <p:nvPr/>
          </p:nvSpPr>
          <p:spPr>
            <a:xfrm>
              <a:off x="6413500" y="5727700"/>
              <a:ext cx="2370730" cy="1016000"/>
            </a:xfrm>
            <a:prstGeom prst="cloudCallout">
              <a:avLst>
                <a:gd name="adj1" fmla="val -95894"/>
                <a:gd name="adj2" fmla="val -2060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31000" y="5918200"/>
              <a:ext cx="1843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Try to prove this by yourself!</a:t>
              </a:r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06056" y="5507272"/>
            <a:ext cx="160653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× z</a:t>
            </a:r>
            <a:r>
              <a:rPr lang="en-US" dirty="0">
                <a:latin typeface="Arial" pitchFamily="34" charset="0"/>
                <a:cs typeface="Arial" pitchFamily="34" charset="0"/>
              </a:rPr>
              <a:t>*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y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G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04853"/>
              </p:ext>
            </p:extLst>
          </p:nvPr>
        </p:nvGraphicFramePr>
        <p:xfrm>
          <a:off x="2056807" y="1671571"/>
          <a:ext cx="3475852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5" imgW="1993680" imgH="939600" progId="Equation.3">
                  <p:embed/>
                </p:oleObj>
              </mc:Choice>
              <mc:Fallback>
                <p:oleObj name="Equation" r:id="rId5" imgW="199368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6807" y="1671571"/>
                        <a:ext cx="3475852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5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30654" y="2479909"/>
            <a:ext cx="4289364" cy="4378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629" y="2399732"/>
            <a:ext cx="8620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Arial" panose="020B0604020202020204" pitchFamily="34" charset="0"/>
              <a:cs typeface="Arial" pitchFamily="34" charset="0"/>
            </a:endParaRPr>
          </a:p>
          <a:p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(2–3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(6+8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0" dirty="0"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8629" y="980936"/>
            <a:ext cx="7808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itchFamily="34" charset="0"/>
                <a:cs typeface="Arial" pitchFamily="34" charset="0"/>
              </a:rPr>
              <a:t>[Example 9]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The two complex numbers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are such that       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Colonna MT"/>
                <a:cs typeface="Times New Roman" panose="02020603050405020304" pitchFamily="18" charset="0"/>
              </a:rPr>
              <a:t>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6+ 8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Find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 leave your answer 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Cartesian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lang="en-SG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x+yj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628" y="382381"/>
            <a:ext cx="7474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Multiplication of Two Complex Numbers </a:t>
            </a:r>
            <a:endParaRPr lang="en-SG" sz="32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212746" y="3378558"/>
            <a:ext cx="751409" cy="330200"/>
            <a:chOff x="2371725" y="3352800"/>
            <a:chExt cx="1000125" cy="330200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2371725" y="3415395"/>
              <a:ext cx="1" cy="2676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371725" y="3683000"/>
              <a:ext cx="10001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371850" y="3352800"/>
              <a:ext cx="0" cy="330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871787" y="3352800"/>
              <a:ext cx="0" cy="330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942455" y="2916709"/>
            <a:ext cx="1058447" cy="216637"/>
            <a:chOff x="1886857" y="2907563"/>
            <a:chExt cx="1408793" cy="216637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1886857" y="2907563"/>
              <a:ext cx="0" cy="15495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886857" y="2907563"/>
              <a:ext cx="1408793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95650" y="2907563"/>
              <a:ext cx="0" cy="21663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825750" y="2907563"/>
              <a:ext cx="0" cy="21663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448253" y="4198837"/>
                <a:ext cx="13774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12 + 16</a:t>
                </a:r>
                <a:r>
                  <a:rPr lang="en-US" sz="2000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j</a:t>
                </a:r>
                <a:endParaRPr lang="en-US" sz="2000" b="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53" y="4198837"/>
                <a:ext cx="137749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2582754" y="4173079"/>
            <a:ext cx="180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– 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18</a:t>
            </a:r>
            <a:r>
              <a:rPr lang="en-US" sz="2000" b="0" i="1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j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– 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24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j</a:t>
            </a:r>
            <a:r>
              <a:rPr lang="en-US" sz="20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2</a:t>
            </a:r>
            <a:endParaRPr lang="en-US" sz="2000" b="0" baseline="30000" dirty="0">
              <a:solidFill>
                <a:srgbClr val="FF0000"/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91496" y="4646482"/>
                <a:ext cx="37904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12 + 16</a:t>
                </a:r>
                <a:r>
                  <a:rPr lang="en-US" sz="20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j</a:t>
                </a:r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sz="2000" b="0" dirty="0">
                    <a:solidFill>
                      <a:schemeClr val="tx1"/>
                    </a:solidFill>
                    <a:latin typeface="Colonna MT"/>
                    <a:ea typeface="Cambria Math"/>
                    <a:cs typeface="Times New Roman" panose="02020603050405020304" pitchFamily="18" charset="0"/>
                  </a:rPr>
                  <a:t>–</a:t>
                </a:r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18</a:t>
                </a:r>
                <a:r>
                  <a:rPr lang="en-US" sz="2000" i="1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– 24(1)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496" y="4646482"/>
                <a:ext cx="3790496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13636" b="-287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476603" y="5579962"/>
                <a:ext cx="37904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12 + 24) + (16 –18)</a:t>
                </a:r>
                <a:r>
                  <a:rPr lang="en-US" sz="2000" i="1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j</a:t>
                </a:r>
                <a:endParaRPr lang="en-US" sz="2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03" y="5579962"/>
                <a:ext cx="3790496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476603" y="6132472"/>
                <a:ext cx="37904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36 </a:t>
                </a:r>
                <a:r>
                  <a:rPr lang="en-US" sz="20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–</a:t>
                </a:r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2</a:t>
                </a:r>
                <a:r>
                  <a:rPr lang="en-US" sz="2000" i="1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j</a:t>
                </a:r>
                <a:endParaRPr lang="en-US" sz="2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03" y="6132472"/>
                <a:ext cx="3790496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996099" y="4593040"/>
            <a:ext cx="3307092" cy="400110"/>
            <a:chOff x="4408227" y="4522070"/>
            <a:chExt cx="3307092" cy="40011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408227" y="4722125"/>
              <a:ext cx="142370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31928" y="4522070"/>
              <a:ext cx="18833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Correct?</a:t>
              </a:r>
              <a:endParaRPr lang="en-SG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27712" y="5098108"/>
                <a:ext cx="37904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12 + 16</a:t>
                </a:r>
                <a:r>
                  <a:rPr lang="en-US" sz="20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j</a:t>
                </a:r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sz="2000" b="0" dirty="0">
                    <a:solidFill>
                      <a:schemeClr val="tx1"/>
                    </a:solidFill>
                    <a:latin typeface="Colonna MT"/>
                    <a:ea typeface="Cambria Math"/>
                    <a:cs typeface="Times New Roman" panose="02020603050405020304" pitchFamily="18" charset="0"/>
                  </a:rPr>
                  <a:t>–</a:t>
                </a:r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18</a:t>
                </a:r>
                <a:r>
                  <a:rPr lang="en-US" sz="2000" i="1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– 24(</a:t>
                </a:r>
                <a:r>
                  <a:rPr lang="en-US" sz="20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–</a:t>
                </a:r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1)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712" y="5098108"/>
                <a:ext cx="3790496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13636" b="-287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Multiply 40"/>
          <p:cNvSpPr/>
          <p:nvPr/>
        </p:nvSpPr>
        <p:spPr>
          <a:xfrm>
            <a:off x="3442381" y="4618798"/>
            <a:ext cx="663913" cy="37843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087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/>
      <p:bldP spid="37" grpId="0"/>
      <p:bldP spid="38" grpId="0"/>
      <p:bldP spid="39" grpId="0"/>
      <p:bldP spid="40" grpId="0"/>
      <p:bldP spid="28" grpId="0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74128" y="3844659"/>
            <a:ext cx="4289364" cy="27185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0654" y="2008104"/>
            <a:ext cx="4289364" cy="13950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8628" y="2384891"/>
            <a:ext cx="780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*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2000" dirty="0">
                <a:latin typeface="Colonna M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</a:t>
            </a:r>
            <a:r>
              <a:rPr lang="en-US" sz="2000" dirty="0">
                <a:latin typeface="Colonna M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000" b="1" dirty="0">
              <a:latin typeface="Arial" panose="020B0604020202020204" pitchFamily="34" charset="0"/>
              <a:cs typeface="Arial" pitchFamily="34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× z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*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2)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13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628" y="912521"/>
            <a:ext cx="78085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itchFamily="34" charset="0"/>
                <a:cs typeface="Arial" pitchFamily="34" charset="0"/>
              </a:rPr>
              <a:t>[Example 10]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Colonna MT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+</a:t>
            </a:r>
            <a:r>
              <a:rPr lang="en-US" sz="2400" dirty="0">
                <a:latin typeface="Colonna MT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write down its conjugate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*, and find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× z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*,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leave your answers 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Cartesian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lang="en-SG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x+yj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38628" y="382381"/>
            <a:ext cx="7474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Multiplication of Two Complex Numbers </a:t>
            </a:r>
            <a:endParaRPr lang="en-SG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38628" y="3460690"/>
            <a:ext cx="780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Alternatively, we can also carry out the multiplication: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426" y="4178483"/>
            <a:ext cx="342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ea typeface="Cambria Math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× z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*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(–</a:t>
            </a:r>
            <a:r>
              <a:rPr lang="en-US" sz="2000" dirty="0">
                <a:latin typeface="Colonna M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+</a:t>
            </a:r>
            <a:r>
              <a:rPr lang="en-US" sz="2000" dirty="0">
                <a:latin typeface="Colonna M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(–</a:t>
            </a:r>
            <a:r>
              <a:rPr lang="en-US" sz="2000" dirty="0">
                <a:latin typeface="Colonna M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2– 3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0" dirty="0"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002138" y="4005769"/>
            <a:ext cx="1384631" cy="216637"/>
            <a:chOff x="2169205" y="4946127"/>
            <a:chExt cx="1523093" cy="216637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169205" y="4946127"/>
              <a:ext cx="0" cy="15495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69205" y="4946127"/>
              <a:ext cx="1523093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92298" y="4946127"/>
              <a:ext cx="0" cy="21663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216048" y="4946127"/>
              <a:ext cx="0" cy="21663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3253" y="5170020"/>
                <a:ext cx="13774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4 + 6</a:t>
                </a:r>
                <a:r>
                  <a:rPr lang="en-US" sz="2000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j</a:t>
                </a:r>
                <a:endParaRPr lang="en-US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53" y="5170020"/>
                <a:ext cx="137749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599867" y="5170020"/>
            <a:ext cx="180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6</a:t>
            </a:r>
            <a:r>
              <a:rPr lang="en-US" sz="2000" b="0" i="1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j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9</a:t>
            </a:r>
            <a:r>
              <a:rPr lang="en-US" sz="2000" b="0" i="1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j</a:t>
            </a:r>
            <a:r>
              <a:rPr lang="en-US" sz="20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87570" y="4514377"/>
            <a:ext cx="1063625" cy="330200"/>
            <a:chOff x="2649626" y="5441856"/>
            <a:chExt cx="1063625" cy="330200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2649626" y="5504451"/>
              <a:ext cx="1" cy="2676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649626" y="5772056"/>
              <a:ext cx="10636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713251" y="5441856"/>
              <a:ext cx="0" cy="330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213188" y="5441856"/>
              <a:ext cx="0" cy="330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53253" y="5674935"/>
                <a:ext cx="37904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4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9(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1)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13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53" y="5674935"/>
                <a:ext cx="3790496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6134100" y="3431374"/>
            <a:ext cx="3009900" cy="2814663"/>
            <a:chOff x="6134100" y="3431374"/>
            <a:chExt cx="3009900" cy="2814663"/>
          </a:xfrm>
        </p:grpSpPr>
        <p:sp>
          <p:nvSpPr>
            <p:cNvPr id="29" name="Cloud Callout 28"/>
            <p:cNvSpPr/>
            <p:nvPr/>
          </p:nvSpPr>
          <p:spPr>
            <a:xfrm>
              <a:off x="6134100" y="3431374"/>
              <a:ext cx="3009900" cy="2814663"/>
            </a:xfrm>
            <a:prstGeom prst="cloudCallout">
              <a:avLst>
                <a:gd name="adj1" fmla="val -151965"/>
                <a:gd name="adj2" fmla="val 49618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6004" y="3605194"/>
              <a:ext cx="2146300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Note: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Observe that when we multiply a complex number by its conjugate, using the result </a:t>
              </a:r>
            </a:p>
            <a:p>
              <a:pPr algn="ctr"/>
              <a:r>
                <a:rPr lang="en-US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× z</a:t>
              </a:r>
              <a:r>
                <a:rPr lang="en-US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r>
                <a:rPr lang="en-US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x</a:t>
              </a:r>
              <a:r>
                <a:rPr lang="en-US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y</a:t>
              </a:r>
              <a:r>
                <a:rPr lang="en-US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SG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would give us the answer more quickly. Hence, please remember this useful result.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8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7" grpId="0"/>
      <p:bldP spid="10" grpId="0"/>
      <p:bldP spid="18" grpId="0"/>
      <p:bldP spid="19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599" y="-64395"/>
            <a:ext cx="8151395" cy="859809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sz="3200" dirty="0"/>
              <a:t>Test Yourself – Multiplication of Two Complex Numbers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888636"/>
            <a:ext cx="7874830" cy="189266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Given that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</a:t>
            </a:r>
            <a:r>
              <a:rPr lang="en-US" sz="2000" dirty="0">
                <a:latin typeface="Colonna M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000" dirty="0">
                <a:latin typeface="Colonna MT"/>
                <a:cs typeface="Times New Roman" panose="02020603050405020304" pitchFamily="18" charset="0"/>
              </a:rPr>
              <a:t>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cs typeface="Times New Roman" pitchFamily="18" charset="0"/>
              </a:rPr>
              <a:t>, find:</a:t>
            </a:r>
          </a:p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i.  	</a:t>
            </a:r>
            <a:r>
              <a:rPr lang="en-US" sz="2000" dirty="0">
                <a:latin typeface="Colonna MT"/>
                <a:cs typeface="Times New Roman" panose="02020603050405020304" pitchFamily="18" charset="0"/>
              </a:rPr>
              <a:t>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ii.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iii.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iv.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cs typeface="Times New Roman" pitchFamily="18" charset="0"/>
            </a:endParaRPr>
          </a:p>
          <a:p>
            <a:pPr>
              <a:buNone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Leave your answers 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Cartesian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lang="en-SG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x+yj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324" y="-928"/>
            <a:ext cx="901185" cy="84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128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65444" y="5104826"/>
            <a:ext cx="7598869" cy="13950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463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sz="3200" dirty="0"/>
              <a:t>Division of Two Complex Numbers  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400" y="1059787"/>
            <a:ext cx="7838080" cy="2862322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be any two complex numbers.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Then</a:t>
            </a:r>
            <a:endParaRPr lang="en-US" sz="2000" b="0" i="1" dirty="0">
              <a:latin typeface="Cambria Math"/>
              <a:cs typeface="Arial" pitchFamily="34" charset="0"/>
            </a:endParaRPr>
          </a:p>
          <a:p>
            <a:r>
              <a:rPr lang="en-US" sz="2000" i="1" dirty="0">
                <a:latin typeface="Cambria Math"/>
                <a:cs typeface="Arial" pitchFamily="34" charset="0"/>
              </a:rPr>
              <a:t> 		      </a:t>
            </a:r>
          </a:p>
          <a:p>
            <a:endParaRPr lang="en-US" sz="2000" b="0" i="1" dirty="0">
              <a:latin typeface="Cambria Math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0" dirty="0">
                <a:cs typeface="Arial" pitchFamily="34" charset="0"/>
              </a:rPr>
              <a:t>  	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0" dirty="0">
                <a:cs typeface="Arial" pitchFamily="34" charset="0"/>
              </a:rPr>
              <a:t>   		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7297" y="1859190"/>
            <a:ext cx="3620045" cy="830997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Multiply the conjugate of denominator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to both the numerator and the denominator.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1260" y="4043544"/>
                <a:ext cx="789722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[Example 11]</a:t>
                </a: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The two complex numbers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Arial" pitchFamily="34" charset="0"/>
                      </a:rPr>
                      <m:t>𝑤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are such that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=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>
                    <a:latin typeface="Colonna MT"/>
                    <a:cs typeface="Times New Roman" panose="02020603050405020304" pitchFamily="18" charset="0"/>
                  </a:rPr>
                  <a:t>–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and        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=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6+ 8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. Find     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leave your answer in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Cartesian 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form </a:t>
                </a:r>
                <a:r>
                  <a:rPr lang="en-SG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x+yj</a:t>
                </a:r>
                <a:r>
                  <a:rPr lang="en-SG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/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60" y="4043544"/>
                <a:ext cx="7897220" cy="1292662"/>
              </a:xfrm>
              <a:prstGeom prst="rect">
                <a:avLst/>
              </a:prstGeom>
              <a:blipFill rotWithShape="1">
                <a:blip r:embed="rId4"/>
                <a:stretch>
                  <a:fillRect l="-849" t="-23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542719"/>
              </p:ext>
            </p:extLst>
          </p:nvPr>
        </p:nvGraphicFramePr>
        <p:xfrm>
          <a:off x="2347913" y="4579938"/>
          <a:ext cx="2762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Equation" r:id="rId5" imgW="228600" imgH="393480" progId="Equation.3">
                  <p:embed/>
                </p:oleObj>
              </mc:Choice>
              <mc:Fallback>
                <p:oleObj name="Equation" r:id="rId5" imgW="2286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7913" y="4579938"/>
                        <a:ext cx="27622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878156"/>
              </p:ext>
            </p:extLst>
          </p:nvPr>
        </p:nvGraphicFramePr>
        <p:xfrm>
          <a:off x="675448" y="5563091"/>
          <a:ext cx="6219795" cy="612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Equation" r:id="rId7" imgW="4267080" imgH="419040" progId="Equation.3">
                  <p:embed/>
                </p:oleObj>
              </mc:Choice>
              <mc:Fallback>
                <p:oleObj name="Equation" r:id="rId7" imgW="4267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48" y="5563091"/>
                        <a:ext cx="6219795" cy="612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053164"/>
              </p:ext>
            </p:extLst>
          </p:nvPr>
        </p:nvGraphicFramePr>
        <p:xfrm>
          <a:off x="1730326" y="1560815"/>
          <a:ext cx="1223762" cy="603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Equation" r:id="rId9" imgW="876240" imgH="431640" progId="Equation.3">
                  <p:embed/>
                </p:oleObj>
              </mc:Choice>
              <mc:Fallback>
                <p:oleObj name="Equation" r:id="rId9" imgW="8762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30326" y="1560815"/>
                        <a:ext cx="1223762" cy="603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747685"/>
              </p:ext>
            </p:extLst>
          </p:nvPr>
        </p:nvGraphicFramePr>
        <p:xfrm>
          <a:off x="1935874" y="2077886"/>
          <a:ext cx="2010669" cy="663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name="Equation" r:id="rId11" imgW="1307880" imgH="431640" progId="Equation.3">
                  <p:embed/>
                </p:oleObj>
              </mc:Choice>
              <mc:Fallback>
                <p:oleObj name="Equation" r:id="rId11" imgW="1307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874" y="2077886"/>
                        <a:ext cx="2010669" cy="663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295150"/>
              </p:ext>
            </p:extLst>
          </p:nvPr>
        </p:nvGraphicFramePr>
        <p:xfrm>
          <a:off x="1910116" y="2703066"/>
          <a:ext cx="290671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Equation" r:id="rId13" imgW="1892160" imgH="444240" progId="Equation.3">
                  <p:embed/>
                </p:oleObj>
              </mc:Choice>
              <mc:Fallback>
                <p:oleObj name="Equation" r:id="rId13" imgW="1892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116" y="2703066"/>
                        <a:ext cx="290671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185198"/>
              </p:ext>
            </p:extLst>
          </p:nvPr>
        </p:nvGraphicFramePr>
        <p:xfrm>
          <a:off x="1793875" y="3268663"/>
          <a:ext cx="28670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Equation" r:id="rId15" imgW="1866600" imgH="444240" progId="Equation.3">
                  <p:embed/>
                </p:oleObj>
              </mc:Choice>
              <mc:Fallback>
                <p:oleObj name="Equation" r:id="rId15" imgW="1866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3268663"/>
                        <a:ext cx="28670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23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-62725"/>
            <a:ext cx="7824828" cy="859809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sz="3200" dirty="0"/>
              <a:t>Test Yourself – Division of Two Complex Numbers 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22300" y="977390"/>
            <a:ext cx="7862130" cy="85141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Given that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</a:t>
            </a:r>
            <a:r>
              <a:rPr lang="en-US" sz="2800" dirty="0">
                <a:latin typeface="Colonna MT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and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800" dirty="0">
                <a:latin typeface="Colonna MT"/>
                <a:cs typeface="Times New Roman" panose="02020603050405020304" pitchFamily="18" charset="0"/>
              </a:rPr>
              <a:t>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dirty="0">
                <a:cs typeface="Times New Roman" pitchFamily="18" charset="0"/>
              </a:rPr>
              <a:t>, find     , 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leave your answer in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Cartesian 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lang="en-SG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x+yj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dirty="0">
              <a:cs typeface="Times New Roman" pitchFamily="18" charset="0"/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29" y="39814"/>
            <a:ext cx="901185" cy="84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775544"/>
              </p:ext>
            </p:extLst>
          </p:nvPr>
        </p:nvGraphicFramePr>
        <p:xfrm>
          <a:off x="7068748" y="875412"/>
          <a:ext cx="343836" cy="7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5" imgW="203040" imgH="431640" progId="Equation.3">
                  <p:embed/>
                </p:oleObj>
              </mc:Choice>
              <mc:Fallback>
                <p:oleObj name="Equation" r:id="rId5" imgW="203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8748" y="875412"/>
                        <a:ext cx="343836" cy="729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0889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4650" y="274638"/>
            <a:ext cx="822960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/>
              <a:t>One-minute write</a:t>
            </a: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2250" y="1089362"/>
            <a:ext cx="8530450" cy="5260638"/>
          </a:xfrm>
          <a:prstGeom prst="rect">
            <a:avLst/>
          </a:prstGeom>
        </p:spPr>
        <p:txBody>
          <a:bodyPr/>
          <a:lstStyle/>
          <a:p>
            <a:r>
              <a:rPr lang="en-SG" dirty="0"/>
              <a:t>Please stop what you are doing and produce a written response to either of the following in only one minute: </a:t>
            </a:r>
          </a:p>
          <a:p>
            <a:pPr marL="0" indent="0">
              <a:buNone/>
            </a:pPr>
            <a:endParaRPr lang="en-SG" dirty="0"/>
          </a:p>
          <a:p>
            <a:pPr>
              <a:buFont typeface="Wingdings" pitchFamily="2" charset="2"/>
              <a:buChar char="q"/>
            </a:pPr>
            <a:r>
              <a:rPr lang="en-SG" dirty="0"/>
              <a:t>Identify what you thought the most confusing point is from the seminar, </a:t>
            </a:r>
            <a:r>
              <a:rPr lang="en-SG" u="sng" dirty="0"/>
              <a:t>or</a:t>
            </a:r>
            <a:r>
              <a:rPr lang="en-SG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SG" dirty="0"/>
              <a:t>Write down a question with respect to the concepts learnt so far. </a:t>
            </a:r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/>
          </a:p>
          <a:p>
            <a:endParaRPr lang="en-GB" sz="2400" dirty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/>
          </a:p>
          <a:p>
            <a:pPr>
              <a:spcBef>
                <a:spcPct val="0"/>
              </a:spcBef>
              <a:buNone/>
            </a:pPr>
            <a:endParaRPr lang="en-US" altLang="zh-SG" sz="2400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4650" y="274638"/>
            <a:ext cx="822960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/>
              <a:t>Learning Objectives</a:t>
            </a: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2300" y="1089362"/>
            <a:ext cx="7824828" cy="33556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SG" sz="2400" dirty="0"/>
              <a:t>Represent complex numbers in rectangular form using real and imaginary parts.</a:t>
            </a:r>
          </a:p>
          <a:p>
            <a:pPr lvl="0"/>
            <a:r>
              <a:rPr lang="en-SG" sz="2400" dirty="0"/>
              <a:t>Perform basic mathematical operations (addition and subtraction) on complex numbers. </a:t>
            </a:r>
          </a:p>
          <a:p>
            <a:pPr lvl="0"/>
            <a:r>
              <a:rPr lang="en-SG" sz="2400" dirty="0"/>
              <a:t>Solve quadratic equations involving complex roots.</a:t>
            </a:r>
          </a:p>
          <a:p>
            <a:pPr lvl="0"/>
            <a:r>
              <a:rPr lang="en-SG" sz="2400" dirty="0"/>
              <a:t>Represent complex numbers on an Argand Diagram.</a:t>
            </a:r>
          </a:p>
          <a:p>
            <a:r>
              <a:rPr lang="en-SG" sz="2400" dirty="0"/>
              <a:t>Perform mathematical operations (multiplication, division (CL)) and power  on complex numbers.</a:t>
            </a:r>
          </a:p>
          <a:p>
            <a:pPr lvl="0"/>
            <a:endParaRPr lang="en-SG" sz="2400" dirty="0"/>
          </a:p>
          <a:p>
            <a:endParaRPr lang="en-SG" sz="2400" dirty="0"/>
          </a:p>
          <a:p>
            <a:endParaRPr lang="en-GB" sz="2400" dirty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/>
          </a:p>
          <a:p>
            <a:pPr>
              <a:spcBef>
                <a:spcPct val="0"/>
              </a:spcBef>
              <a:buNone/>
            </a:pPr>
            <a:endParaRPr lang="en-US" altLang="zh-SG" sz="2400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6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274638"/>
            <a:ext cx="8254414" cy="1143000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Scenario Tasks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622300" y="1046708"/>
                <a:ext cx="8090393" cy="4983802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SG" sz="2000" dirty="0"/>
                  <a:t>For a particular experiment, an electrical engineer obtained the following result for the electromagnetic radiation under study: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SG" sz="2000" dirty="0"/>
              </a:p>
              <a:p>
                <a:pPr marL="0" indent="0">
                  <a:buNone/>
                </a:pPr>
                <a:endParaRPr lang="en-SG" sz="2000" dirty="0"/>
              </a:p>
              <a:p>
                <a:pPr marL="0" indent="0">
                  <a:buNone/>
                </a:pPr>
                <a:endParaRPr lang="en-SG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How would you determine the real and imaginary parts 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SG" sz="2000" dirty="0"/>
                  <a:t>? Discuss this in your teams.</a:t>
                </a:r>
              </a:p>
              <a:p>
                <a:pPr marL="457200" indent="-457200">
                  <a:buAutoNum type="arabicPeriod"/>
                </a:pPr>
                <a:endParaRPr lang="en-SG" sz="11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Express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SG" sz="2000" dirty="0"/>
                  <a:t>in the form of </a:t>
                </a:r>
                <a:r>
                  <a:rPr lang="en-SG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x+yj</a:t>
                </a:r>
                <a:r>
                  <a:rPr lang="en-SG" sz="2000" dirty="0"/>
                  <a:t>.</a:t>
                </a:r>
                <a:endParaRPr lang="en-SG" sz="1100" dirty="0"/>
              </a:p>
              <a:p>
                <a:pPr marL="0" indent="0">
                  <a:buNone/>
                </a:pPr>
                <a:endParaRPr lang="en-SG" sz="1100" dirty="0"/>
              </a:p>
              <a:p>
                <a:pPr marL="0" indent="0">
                  <a:buNone/>
                </a:pPr>
                <a:r>
                  <a:rPr lang="en-US" sz="2000" dirty="0"/>
                  <a:t>3. 	Hence write down the numerical field strength value 	corresponding to the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electric</a:t>
                </a:r>
                <a:r>
                  <a:rPr lang="en-US" sz="2000" dirty="0"/>
                  <a:t> and </a:t>
                </a:r>
                <a:r>
                  <a:rPr lang="en-US" sz="2000" dirty="0">
                    <a:solidFill>
                      <a:srgbClr val="00B0F0"/>
                    </a:solidFill>
                  </a:rPr>
                  <a:t>magnetic </a:t>
                </a:r>
                <a:r>
                  <a:rPr lang="en-US" sz="2000" dirty="0"/>
                  <a:t>components of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SG" sz="2000" dirty="0"/>
                  <a:t>. How 	can we tell what is the electric and the magnetic component?</a:t>
                </a:r>
              </a:p>
              <a:p>
                <a:pPr>
                  <a:buNone/>
                </a:pPr>
                <a:endParaRPr lang="en-SG" sz="2000" dirty="0"/>
              </a:p>
              <a:p>
                <a:pPr lvl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22300" y="1046708"/>
                <a:ext cx="8090393" cy="4983802"/>
              </a:xfrm>
              <a:prstGeom prst="rect">
                <a:avLst/>
              </a:prstGeom>
              <a:blipFill rotWithShape="1">
                <a:blip r:embed="rId4"/>
                <a:stretch>
                  <a:fillRect l="-754" t="-490" r="-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800820"/>
              </p:ext>
            </p:extLst>
          </p:nvPr>
        </p:nvGraphicFramePr>
        <p:xfrm>
          <a:off x="3026533" y="1983077"/>
          <a:ext cx="2286195" cy="78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5" imgW="1218960" imgH="419040" progId="Equation.3">
                  <p:embed/>
                </p:oleObj>
              </mc:Choice>
              <mc:Fallback>
                <p:oleObj name="Equation" r:id="rId5" imgW="12189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6533" y="1983077"/>
                        <a:ext cx="2286195" cy="785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09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416" y="427038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/>
              <a:t>Scenario Definition Template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0200" y="1217450"/>
            <a:ext cx="84769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What We Know: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Electric component is represented by the real part and magnetic component is represented by the imaginary part of a complex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The complex number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>
                <a:latin typeface="Arial" pitchFamily="34" charset="0"/>
                <a:cs typeface="Arial" pitchFamily="34" charset="0"/>
              </a:rPr>
              <a:t>given by the study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To simplify and express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>
                <a:latin typeface="Arial" pitchFamily="34" charset="0"/>
                <a:cs typeface="Arial" pitchFamily="34" charset="0"/>
              </a:rPr>
              <a:t>in terms of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x+yj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200" y="3094103"/>
            <a:ext cx="84769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What We Don’t Know: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What are complex numbers?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What is the real part and imaginary part of a complex number?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How do we apply basic operations on complex numbers to obtain the simplified form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x+yj</a:t>
            </a:r>
            <a:r>
              <a:rPr lang="en-US" dirty="0"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200" y="4988989"/>
            <a:ext cx="8476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What We Need to Find 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Complex numbers and their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The various arithmetic operations on complex numbers (addition, subtraction, multiplication, division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7162800" y="66452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7FADE-2612-3649-B495-F644A23F28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25440" y="274638"/>
            <a:ext cx="8129335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/>
              <a:t>Lesson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02743"/>
              </p:ext>
            </p:extLst>
          </p:nvPr>
        </p:nvGraphicFramePr>
        <p:xfrm>
          <a:off x="585626" y="1161144"/>
          <a:ext cx="8008961" cy="4685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33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S/N</a:t>
                      </a:r>
                      <a:endParaRPr lang="en-SG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  <a:endParaRPr lang="en-SG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Number</a:t>
                      </a:r>
                      <a:endParaRPr lang="en-SG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Introduction</a:t>
                      </a:r>
                      <a:r>
                        <a:rPr lang="en-US" sz="1800" b="0" baseline="0" dirty="0">
                          <a:latin typeface="Arial" pitchFamily="34" charset="0"/>
                          <a:cs typeface="Arial" pitchFamily="34" charset="0"/>
                        </a:rPr>
                        <a:t> to Complex Numbers 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6-7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 Roots of a Quadratic Equation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8-10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Representation of a Complex Number</a:t>
                      </a:r>
                      <a:r>
                        <a:rPr lang="en-US" sz="1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an Argand Diagram 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Conjugate</a:t>
                      </a:r>
                      <a:r>
                        <a:rPr lang="en-US" sz="1800" b="0" baseline="0" dirty="0">
                          <a:latin typeface="Arial" pitchFamily="34" charset="0"/>
                          <a:cs typeface="Arial" pitchFamily="34" charset="0"/>
                        </a:rPr>
                        <a:t> Complex Numbers 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Unique</a:t>
                      </a:r>
                      <a:r>
                        <a:rPr lang="en-US" sz="1800" b="0" baseline="0" dirty="0">
                          <a:latin typeface="Arial" pitchFamily="34" charset="0"/>
                          <a:cs typeface="Arial" pitchFamily="34" charset="0"/>
                        </a:rPr>
                        <a:t>ness Property of a Complex Number 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15-16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Addition of Complex Numbers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Subtraction</a:t>
                      </a:r>
                      <a:r>
                        <a:rPr lang="en-US" sz="1800" b="0" baseline="0" dirty="0">
                          <a:latin typeface="Arial" pitchFamily="34" charset="0"/>
                          <a:cs typeface="Arial" pitchFamily="34" charset="0"/>
                        </a:rPr>
                        <a:t> of Complex Numbers 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18-19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Multiplication of a Complex Number by</a:t>
                      </a:r>
                      <a:r>
                        <a:rPr lang="en-US" sz="1800" b="0" baseline="0" dirty="0">
                          <a:latin typeface="Arial" pitchFamily="34" charset="0"/>
                          <a:cs typeface="Arial" pitchFamily="34" charset="0"/>
                        </a:rPr>
                        <a:t> a Real Number 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Multiplication</a:t>
                      </a:r>
                      <a:r>
                        <a:rPr lang="en-US" sz="1800" b="0" baseline="0" dirty="0">
                          <a:latin typeface="Arial" pitchFamily="34" charset="0"/>
                          <a:cs typeface="Arial" pitchFamily="34" charset="0"/>
                        </a:rPr>
                        <a:t> of Two Complex Numbers 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22-25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Division of Two Complex Numbers (CL)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26-27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10170" y="6492875"/>
            <a:ext cx="333829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4942" y="274638"/>
            <a:ext cx="8510954" cy="598819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Introduction to Complex Numbers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65760" y="1089452"/>
            <a:ext cx="8229600" cy="4722813"/>
          </a:xfrm>
          <a:prstGeom prst="rect">
            <a:avLst/>
          </a:prstGeom>
        </p:spPr>
        <p:txBody>
          <a:bodyPr/>
          <a:lstStyle/>
          <a:p>
            <a:pPr lvl="0">
              <a:buNone/>
            </a:pPr>
            <a:r>
              <a:rPr lang="en-US" sz="2400" dirty="0"/>
              <a:t>	</a:t>
            </a:r>
            <a:r>
              <a:rPr lang="en-US" sz="2000" dirty="0"/>
              <a:t>	</a:t>
            </a:r>
            <a:endParaRPr lang="en-SG" sz="2400" dirty="0"/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060" y="896788"/>
                <a:ext cx="8115300" cy="4708981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A number of the form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z=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x+yj</a:t>
                </a:r>
                <a:r>
                  <a:rPr lang="en-US" i="1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where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y 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are real numbers, is called a </a:t>
                </a: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complex number. 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By definition,             . </a:t>
                </a:r>
              </a:p>
              <a:p>
                <a:pPr algn="just">
                  <a:tabLst>
                    <a:tab pos="363538" algn="l"/>
                  </a:tabLst>
                </a:pPr>
                <a:r>
                  <a:rPr lang="en-US" sz="1600" dirty="0">
                    <a:latin typeface="Arial" panose="020B0604020202020204" pitchFamily="34" charset="0"/>
                    <a:cs typeface="Arial" pitchFamily="34" charset="0"/>
                  </a:rPr>
                  <a:t>	</a:t>
                </a:r>
                <a:r>
                  <a:rPr lang="en-US" sz="1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Note: </a:t>
                </a:r>
              </a:p>
              <a:p>
                <a:pPr algn="just">
                  <a:tabLst>
                    <a:tab pos="363538" algn="l"/>
                  </a:tabLst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Some textbooks use the letter</a:t>
                </a:r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instead of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In this module, we shall be using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r>
                  <a:rPr lang="en-US" dirty="0">
                    <a:latin typeface="Arial" pitchFamily="34" charset="0"/>
                    <a:cs typeface="Arial" pitchFamily="34" charset="0"/>
                  </a:rPr>
                  <a:t>     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Also, complex number can also be expressed in the form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z=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x+jy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The above form of the complex number is called the </a:t>
                </a: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Cartesian (or rectangular) form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. [We will learn another form – the Euler form – in the subsequent lesson L08]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16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We use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ℂ 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to denote the set of all complex numbers, </a:t>
                </a:r>
              </a:p>
              <a:p>
                <a:pPr algn="just"/>
                <a:r>
                  <a:rPr lang="en-US" dirty="0">
                    <a:latin typeface="Arial" pitchFamily="34" charset="0"/>
                    <a:cs typeface="Arial" pitchFamily="34" charset="0"/>
                  </a:rPr>
                  <a:t>      i.e.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ℂ</a:t>
                </a:r>
                <a:r>
                  <a:rPr lang="en-SG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S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SG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ℝ </a:t>
                </a:r>
                <a:r>
                  <a:rPr lang="en-S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 is called the real part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, and is denoted by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).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 is called the imaginary part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, and is denoted by </a:t>
                </a:r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). 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If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x =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 then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= </a:t>
                </a:r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yj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is called an imaginary number.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If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cs typeface="Arial" pitchFamily="34" charset="0"/>
                      </a:rPr>
                      <m:t>, </m:t>
                    </m:r>
                  </m:oMath>
                </a14:m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then 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z=x</a:t>
                </a: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 is called a real number.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" y="896788"/>
                <a:ext cx="8115300" cy="4708981"/>
              </a:xfrm>
              <a:prstGeom prst="rect">
                <a:avLst/>
              </a:prstGeom>
              <a:blipFill rotWithShape="1">
                <a:blip r:embed="rId4"/>
                <a:stretch>
                  <a:fillRect l="-375" t="-386" r="-449" b="-77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5760" y="5682130"/>
                <a:ext cx="862013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itchFamily="34" charset="0"/>
                    <a:cs typeface="Arial" pitchFamily="34" charset="0"/>
                  </a:rPr>
                  <a:t>[Example 1]</a:t>
                </a:r>
              </a:p>
              <a:p>
                <a:r>
                  <a:rPr lang="en-US" dirty="0">
                    <a:latin typeface="Arial" pitchFamily="34" charset="0"/>
                    <a:cs typeface="Arial" pitchFamily="34" charset="0"/>
                  </a:rPr>
                  <a:t>Given that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/>
                        <a:cs typeface="Arial" pitchFamily="34" charset="0"/>
                      </a:rPr>
                      <m:t>                   </m:t>
                    </m:r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, then      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ℂ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and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.</m:t>
                    </m:r>
                  </m:oMath>
                </a14:m>
                <a:endParaRPr lang="en-US" b="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dirty="0">
                    <a:latin typeface="Arial" pitchFamily="34" charset="0"/>
                    <a:cs typeface="Arial" pitchFamily="34" charset="0"/>
                  </a:rPr>
                  <a:t>Observe that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= 2 + 0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= 0 + 0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, so every real number is a complex number. Thus the set of all real numbers,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ℝ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, is a proper subset of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ℂ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cs typeface="Arial" pitchFamily="34" charset="0"/>
                      </a:rPr>
                      <m:t>.</m:t>
                    </m:r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5682130"/>
                <a:ext cx="8620136" cy="1169551"/>
              </a:xfrm>
              <a:prstGeom prst="rect">
                <a:avLst/>
              </a:prstGeom>
              <a:blipFill rotWithShape="1">
                <a:blip r:embed="rId5"/>
                <a:stretch>
                  <a:fillRect l="-566" t="-1563" r="-283" b="-72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541137"/>
              </p:ext>
            </p:extLst>
          </p:nvPr>
        </p:nvGraphicFramePr>
        <p:xfrm>
          <a:off x="4209332" y="1201023"/>
          <a:ext cx="731803" cy="32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6" imgW="545760" imgH="241200" progId="Equation.3">
                  <p:embed/>
                </p:oleObj>
              </mc:Choice>
              <mc:Fallback>
                <p:oleObj name="Equation" r:id="rId6" imgW="5457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9332" y="1201023"/>
                        <a:ext cx="731803" cy="323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698534"/>
              </p:ext>
            </p:extLst>
          </p:nvPr>
        </p:nvGraphicFramePr>
        <p:xfrm>
          <a:off x="1775809" y="3584575"/>
          <a:ext cx="19605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8" imgW="1155600" imgH="190440" progId="Equation.3">
                  <p:embed/>
                </p:oleObj>
              </mc:Choice>
              <mc:Fallback>
                <p:oleObj name="Equation" r:id="rId8" imgW="115560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75809" y="3584575"/>
                        <a:ext cx="1960563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083025"/>
              </p:ext>
            </p:extLst>
          </p:nvPr>
        </p:nvGraphicFramePr>
        <p:xfrm>
          <a:off x="3197534" y="6004909"/>
          <a:ext cx="404979" cy="22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10" imgW="228600" imgH="126720" progId="Equation.3">
                  <p:embed/>
                </p:oleObj>
              </mc:Choice>
              <mc:Fallback>
                <p:oleObj name="Equation" r:id="rId10" imgW="22860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97534" y="6004909"/>
                        <a:ext cx="404979" cy="224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021508"/>
              </p:ext>
            </p:extLst>
          </p:nvPr>
        </p:nvGraphicFramePr>
        <p:xfrm>
          <a:off x="1587917" y="5959165"/>
          <a:ext cx="1022674" cy="32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12" imgW="634680" imgH="203040" progId="Equation.3">
                  <p:embed/>
                </p:oleObj>
              </mc:Choice>
              <mc:Fallback>
                <p:oleObj name="Equation" r:id="rId12" imgW="6346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7917" y="5959165"/>
                        <a:ext cx="1022674" cy="327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8606" y="15930"/>
            <a:ext cx="7435851" cy="754062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sz="2800" dirty="0"/>
              <a:t>Think-Pair-Share</a:t>
            </a:r>
            <a:br>
              <a:rPr lang="en-US" sz="2800" dirty="0"/>
            </a:br>
            <a:r>
              <a:rPr lang="en-US" sz="2800" dirty="0"/>
              <a:t>- Introduction to Complex numbers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8606" y="952737"/>
            <a:ext cx="8229600" cy="2992272"/>
          </a:xfrm>
          <a:prstGeom prst="rect">
            <a:avLst/>
          </a:prstGeom>
        </p:spPr>
        <p:txBody>
          <a:bodyPr/>
          <a:lstStyle/>
          <a:p>
            <a:pPr algn="just">
              <a:buNone/>
            </a:pPr>
            <a:r>
              <a:rPr lang="en-US" sz="2000" dirty="0"/>
              <a:t>Take a few minutes to understand the </a:t>
            </a:r>
            <a:r>
              <a:rPr lang="en-US" sz="2000" b="1" dirty="0"/>
              <a:t>real </a:t>
            </a:r>
            <a:r>
              <a:rPr lang="en-US" sz="2000" dirty="0"/>
              <a:t>and </a:t>
            </a:r>
            <a:r>
              <a:rPr lang="en-US" sz="2000" b="1" dirty="0"/>
              <a:t>imaginary</a:t>
            </a:r>
          </a:p>
          <a:p>
            <a:pPr algn="just">
              <a:buNone/>
            </a:pPr>
            <a:r>
              <a:rPr lang="en-US" sz="2000" b="1" dirty="0"/>
              <a:t>parts </a:t>
            </a:r>
            <a:r>
              <a:rPr lang="en-US" sz="2000" dirty="0"/>
              <a:t>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/>
              <a:t>. Can you explain this to your partner next to you?</a:t>
            </a:r>
          </a:p>
          <a:p>
            <a:pPr algn="just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pairs, write down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 and imaginary parts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000" dirty="0"/>
              <a:t>for the following complex numbers:</a:t>
            </a:r>
          </a:p>
          <a:p>
            <a:pPr marL="0" indent="0">
              <a:buNone/>
            </a:pPr>
            <a:r>
              <a:rPr lang="en-US" sz="2000" b="0" dirty="0"/>
              <a:t>i.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0.17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3.52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marL="0" indent="0">
              <a:buNone/>
            </a:pPr>
            <a:r>
              <a:rPr lang="en-US" sz="2000" b="0" dirty="0"/>
              <a:t>ii.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0.28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i="1" dirty="0"/>
          </a:p>
          <a:p>
            <a:pPr marL="514350" indent="-514350">
              <a:buFont typeface="+mj-lt"/>
              <a:buAutoNum type="romanLcPeriod"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Arial"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29" y="39814"/>
            <a:ext cx="901185" cy="84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0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4942" y="274638"/>
            <a:ext cx="8510954" cy="598819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Complex Roots of a Quadratic Equation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65760" y="1089452"/>
            <a:ext cx="8229600" cy="4722813"/>
          </a:xfrm>
          <a:prstGeom prst="rect">
            <a:avLst/>
          </a:prstGeom>
        </p:spPr>
        <p:txBody>
          <a:bodyPr/>
          <a:lstStyle/>
          <a:p>
            <a:pPr lvl="0">
              <a:buNone/>
            </a:pPr>
            <a:r>
              <a:rPr lang="en-US" sz="2400" dirty="0"/>
              <a:t>	</a:t>
            </a:r>
            <a:r>
              <a:rPr lang="en-US" sz="2000" dirty="0"/>
              <a:t>	</a:t>
            </a:r>
            <a:endParaRPr lang="en-SG" sz="2400" dirty="0"/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475" y="1089452"/>
                <a:ext cx="8115300" cy="475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itchFamily="34" charset="0"/>
                  </a:rPr>
                  <a:t> Consider the quadratic equation:</a:t>
                </a:r>
              </a:p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itchFamily="34" charset="0"/>
                  </a:rPr>
                  <a:t> </a:t>
                </a:r>
              </a:p>
              <a:p>
                <a:pPr algn="ctr"/>
                <a:r>
                  <a:rPr lang="en-US" sz="20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sz="2000" b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+bx+c=0,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where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SG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ℝ.</a:t>
                </a:r>
                <a:endParaRPr lang="en-US" sz="2000" dirty="0">
                  <a:latin typeface="Arial" panose="020B0604020202020204" pitchFamily="34" charset="0"/>
                  <a:cs typeface="Arial" pitchFamily="34" charset="0"/>
                </a:endParaRPr>
              </a:p>
              <a:p>
                <a:pPr algn="ctr"/>
                <a:endParaRPr lang="en-US" sz="2000" dirty="0">
                  <a:latin typeface="Arial" panose="020B0604020202020204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itchFamily="34" charset="0"/>
                  </a:rPr>
                  <a:t>	By the quadratic formula, </a:t>
                </a:r>
              </a:p>
              <a:p>
                <a:pPr algn="ctr"/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	</a:t>
                </a:r>
              </a:p>
              <a:p>
                <a:pPr algn="ctr"/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itchFamily="34" charset="0"/>
                  </a:rPr>
                  <a:t>If                  , then the equation has real roots, i.e. we can find the real number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itchFamily="34" charset="0"/>
                  </a:rPr>
                  <a:t> that will satisfy the equation.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itchFamily="34" charset="0"/>
                  </a:rPr>
                  <a:t>If                   , then the equation has </a:t>
                </a:r>
                <a:r>
                  <a:rPr lang="en-US" sz="2000" b="1" dirty="0">
                    <a:latin typeface="Arial" panose="020B0604020202020204" pitchFamily="34" charset="0"/>
                    <a:cs typeface="Arial" pitchFamily="34" charset="0"/>
                  </a:rPr>
                  <a:t>complex roots</a:t>
                </a:r>
                <a:r>
                  <a:rPr lang="en-US" sz="2000" dirty="0">
                    <a:latin typeface="Arial" panose="020B0604020202020204" pitchFamily="34" charset="0"/>
                    <a:cs typeface="Arial" pitchFamily="34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itchFamily="34" charset="0"/>
                  </a:rPr>
                  <a:t>Let us consider the equation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itchFamily="34" charset="0"/>
                  </a:rPr>
                  <a:t>Recall that            , so the complex roots are</a:t>
                </a:r>
                <a:endParaRPr lang="en-US" sz="2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75" y="1089452"/>
                <a:ext cx="8115300" cy="4752840"/>
              </a:xfrm>
              <a:prstGeom prst="rect">
                <a:avLst/>
              </a:prstGeom>
              <a:blipFill rotWithShape="1">
                <a:blip r:embed="rId4"/>
                <a:stretch>
                  <a:fillRect l="-601" t="-5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699885"/>
              </p:ext>
            </p:extLst>
          </p:nvPr>
        </p:nvGraphicFramePr>
        <p:xfrm>
          <a:off x="5709753" y="1772670"/>
          <a:ext cx="247488" cy="24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09753" y="1772670"/>
                        <a:ext cx="247488" cy="247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404090"/>
              </p:ext>
            </p:extLst>
          </p:nvPr>
        </p:nvGraphicFramePr>
        <p:xfrm>
          <a:off x="3332802" y="2763884"/>
          <a:ext cx="1965566" cy="7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Equation" r:id="rId7" imgW="1244520" imgH="444240" progId="Equation.3">
                  <p:embed/>
                </p:oleObj>
              </mc:Choice>
              <mc:Fallback>
                <p:oleObj name="Equation" r:id="rId7" imgW="12445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2802" y="2763884"/>
                        <a:ext cx="1965566" cy="70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59046"/>
              </p:ext>
            </p:extLst>
          </p:nvPr>
        </p:nvGraphicFramePr>
        <p:xfrm>
          <a:off x="1188389" y="3573350"/>
          <a:ext cx="12239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Equation" r:id="rId9" imgW="774360" imgH="203040" progId="Equation.3">
                  <p:embed/>
                </p:oleObj>
              </mc:Choice>
              <mc:Fallback>
                <p:oleObj name="Equation" r:id="rId9" imgW="774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389" y="3573350"/>
                        <a:ext cx="1223963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26122"/>
              </p:ext>
            </p:extLst>
          </p:nvPr>
        </p:nvGraphicFramePr>
        <p:xfrm>
          <a:off x="1227026" y="4164863"/>
          <a:ext cx="12239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Equation" r:id="rId11" imgW="774360" imgH="203040" progId="Equation.3">
                  <p:embed/>
                </p:oleObj>
              </mc:Choice>
              <mc:Fallback>
                <p:oleObj name="Equation" r:id="rId11" imgW="774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026" y="4164863"/>
                        <a:ext cx="122396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118945"/>
              </p:ext>
            </p:extLst>
          </p:nvPr>
        </p:nvGraphicFramePr>
        <p:xfrm>
          <a:off x="4160726" y="4744859"/>
          <a:ext cx="21272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Equation" r:id="rId13" imgW="1346040" imgH="215640" progId="Equation.3">
                  <p:embed/>
                </p:oleObj>
              </mc:Choice>
              <mc:Fallback>
                <p:oleObj name="Equation" r:id="rId13" imgW="1346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726" y="4744859"/>
                        <a:ext cx="21272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776865"/>
              </p:ext>
            </p:extLst>
          </p:nvPr>
        </p:nvGraphicFramePr>
        <p:xfrm>
          <a:off x="2181426" y="5045947"/>
          <a:ext cx="86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Equation" r:id="rId15" imgW="545760" imgH="241200" progId="Equation.3">
                  <p:embed/>
                </p:oleObj>
              </mc:Choice>
              <mc:Fallback>
                <p:oleObj name="Equation" r:id="rId15" imgW="545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426" y="5045947"/>
                        <a:ext cx="863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044060"/>
              </p:ext>
            </p:extLst>
          </p:nvPr>
        </p:nvGraphicFramePr>
        <p:xfrm>
          <a:off x="5970120" y="5123781"/>
          <a:ext cx="7429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Equation" r:id="rId17" imgW="469800" imgH="190440" progId="Equation.3">
                  <p:embed/>
                </p:oleObj>
              </mc:Choice>
              <mc:Fallback>
                <p:oleObj name="Equation" r:id="rId17" imgW="469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120" y="5123781"/>
                        <a:ext cx="7429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4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4282" y="2076681"/>
            <a:ext cx="6885160" cy="4378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4942" y="274638"/>
            <a:ext cx="8510954" cy="598819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Complex Roots of a Quadratic Equation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65760" y="1089452"/>
            <a:ext cx="8229600" cy="4722813"/>
          </a:xfrm>
          <a:prstGeom prst="rect">
            <a:avLst/>
          </a:prstGeom>
        </p:spPr>
        <p:txBody>
          <a:bodyPr/>
          <a:lstStyle/>
          <a:p>
            <a:pPr lvl="0">
              <a:buNone/>
            </a:pPr>
            <a:r>
              <a:rPr lang="en-US" sz="2400" dirty="0"/>
              <a:t>	</a:t>
            </a:r>
            <a:r>
              <a:rPr lang="en-US" sz="2000" dirty="0"/>
              <a:t>	</a:t>
            </a:r>
            <a:endParaRPr lang="en-SG" sz="2400" dirty="0"/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" y="1059787"/>
            <a:ext cx="811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[Example 2]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Find the roots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" y="2136633"/>
            <a:ext cx="81153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By the quadratic formula, </a:t>
            </a:r>
          </a:p>
          <a:p>
            <a:r>
              <a:rPr lang="en-US" sz="2000" b="0" dirty="0">
                <a:cs typeface="Arial" pitchFamily="34" charset="0"/>
              </a:rPr>
              <a:t>                                      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     The two complex roots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3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205486"/>
              </p:ext>
            </p:extLst>
          </p:nvPr>
        </p:nvGraphicFramePr>
        <p:xfrm>
          <a:off x="2550194" y="3078318"/>
          <a:ext cx="2575597" cy="688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4" imgW="1854000" imgH="495000" progId="Equation.3">
                  <p:embed/>
                </p:oleObj>
              </mc:Choice>
              <mc:Fallback>
                <p:oleObj name="Equation" r:id="rId4" imgW="185400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0194" y="3078318"/>
                        <a:ext cx="2575597" cy="688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817010"/>
              </p:ext>
            </p:extLst>
          </p:nvPr>
        </p:nvGraphicFramePr>
        <p:xfrm>
          <a:off x="2719498" y="3779394"/>
          <a:ext cx="1304925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6" imgW="939600" imgH="1498320" progId="Equation.3">
                  <p:embed/>
                </p:oleObj>
              </mc:Choice>
              <mc:Fallback>
                <p:oleObj name="Equation" r:id="rId6" imgW="93960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498" y="3779394"/>
                        <a:ext cx="1304925" cy="208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205786"/>
              </p:ext>
            </p:extLst>
          </p:nvPr>
        </p:nvGraphicFramePr>
        <p:xfrm>
          <a:off x="620908" y="5842165"/>
          <a:ext cx="329407" cy="299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8" imgW="139680" imgH="126720" progId="Equation.3">
                  <p:embed/>
                </p:oleObj>
              </mc:Choice>
              <mc:Fallback>
                <p:oleObj name="Equation" r:id="rId8" imgW="13968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0908" y="5842165"/>
                        <a:ext cx="329407" cy="299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1940</Words>
  <Application>Microsoft Office PowerPoint</Application>
  <PresentationFormat>On-screen Show (4:3)</PresentationFormat>
  <Paragraphs>422</Paragraphs>
  <Slides>29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宋体</vt:lpstr>
      <vt:lpstr>宋体</vt:lpstr>
      <vt:lpstr>Arial</vt:lpstr>
      <vt:lpstr>Calibri</vt:lpstr>
      <vt:lpstr>Cambria Math</vt:lpstr>
      <vt:lpstr>Colonna MT</vt:lpstr>
      <vt:lpstr>Times New Roman</vt:lpstr>
      <vt:lpstr>Wingdings</vt:lpstr>
      <vt:lpstr>Office Theme</vt:lpstr>
      <vt:lpstr>1_Office Theme</vt:lpstr>
      <vt:lpstr>2_Office Theme</vt:lpstr>
      <vt:lpstr>Equation</vt:lpstr>
      <vt:lpstr>Microsoft Equation 3.0</vt:lpstr>
      <vt:lpstr>Lesson 07 Introduction to Complex Numbers</vt:lpstr>
      <vt:lpstr>Scenario </vt:lpstr>
      <vt:lpstr>Scenario Tasks </vt:lpstr>
      <vt:lpstr>PowerPoint Presentation</vt:lpstr>
      <vt:lpstr>PowerPoint Presentation</vt:lpstr>
      <vt:lpstr>Introduction to Complex Numbers</vt:lpstr>
      <vt:lpstr>Think-Pair-Share - Introduction to Complex numbers</vt:lpstr>
      <vt:lpstr>Complex Roots of a Quadratic Equation</vt:lpstr>
      <vt:lpstr>Complex Roots of a Quadratic Equation</vt:lpstr>
      <vt:lpstr>PowerPoint Presentation</vt:lpstr>
      <vt:lpstr>Point Representation of a Complex Number in an Argand Diagram</vt:lpstr>
      <vt:lpstr>Point Representation of a Complex Number in an Argand Diagram</vt:lpstr>
      <vt:lpstr>PowerPoint Presentation</vt:lpstr>
      <vt:lpstr>Test Yourself  – Conjugate Complex Numbers</vt:lpstr>
      <vt:lpstr>Uniqueness Property of a Complex Number</vt:lpstr>
      <vt:lpstr>Test Yourself – Uniqueness Property of a     Complex Number</vt:lpstr>
      <vt:lpstr>Addition of Complex Numbers </vt:lpstr>
      <vt:lpstr>Subtraction of Complex Numbers</vt:lpstr>
      <vt:lpstr>PowerPoint Presentation</vt:lpstr>
      <vt:lpstr>PowerPoint Presentation</vt:lpstr>
      <vt:lpstr>Multiplication of a Complex Number by a Real Number </vt:lpstr>
      <vt:lpstr>Multiplication of Two Complex Numbers</vt:lpstr>
      <vt:lpstr>PowerPoint Presentation</vt:lpstr>
      <vt:lpstr>PowerPoint Presentation</vt:lpstr>
      <vt:lpstr>Test Yourself – Multiplication of Two Complex Numbers</vt:lpstr>
      <vt:lpstr>Division of Two Complex Numbers  </vt:lpstr>
      <vt:lpstr>Test Yourself – Division of Two Complex Numbers </vt:lpstr>
      <vt:lpstr>One-minute write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E114_P07_Activity Sheet</dc:title>
  <dc:creator>simon_yeo@rp.edu.sg</dc:creator>
  <cp:lastModifiedBy>ONG ZHEN YANG</cp:lastModifiedBy>
  <cp:revision>517</cp:revision>
  <dcterms:created xsi:type="dcterms:W3CDTF">2011-06-07T03:26:48Z</dcterms:created>
  <dcterms:modified xsi:type="dcterms:W3CDTF">2017-11-28T05:48:25Z</dcterms:modified>
</cp:coreProperties>
</file>