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393" r:id="rId2"/>
    <p:sldId id="297" r:id="rId3"/>
    <p:sldId id="395" r:id="rId4"/>
    <p:sldId id="390" r:id="rId5"/>
    <p:sldId id="396" r:id="rId6"/>
    <p:sldId id="366" r:id="rId7"/>
    <p:sldId id="367" r:id="rId8"/>
    <p:sldId id="392" r:id="rId9"/>
    <p:sldId id="397" r:id="rId10"/>
    <p:sldId id="398" r:id="rId11"/>
    <p:sldId id="418" r:id="rId12"/>
    <p:sldId id="336" r:id="rId13"/>
    <p:sldId id="412" r:id="rId14"/>
    <p:sldId id="381" r:id="rId15"/>
    <p:sldId id="372" r:id="rId16"/>
    <p:sldId id="374" r:id="rId17"/>
    <p:sldId id="376" r:id="rId18"/>
    <p:sldId id="384" r:id="rId19"/>
    <p:sldId id="409" r:id="rId20"/>
    <p:sldId id="403" r:id="rId21"/>
    <p:sldId id="410" r:id="rId22"/>
    <p:sldId id="411" r:id="rId23"/>
    <p:sldId id="388" r:id="rId24"/>
    <p:sldId id="368" r:id="rId25"/>
    <p:sldId id="377" r:id="rId26"/>
    <p:sldId id="413" r:id="rId27"/>
    <p:sldId id="414" r:id="rId28"/>
    <p:sldId id="386" r:id="rId29"/>
    <p:sldId id="415" r:id="rId30"/>
    <p:sldId id="352" r:id="rId31"/>
    <p:sldId id="362" r:id="rId32"/>
    <p:sldId id="361" r:id="rId33"/>
    <p:sldId id="353" r:id="rId34"/>
    <p:sldId id="416" r:id="rId35"/>
    <p:sldId id="355" r:id="rId36"/>
    <p:sldId id="389" r:id="rId37"/>
    <p:sldId id="356" r:id="rId38"/>
    <p:sldId id="417" r:id="rId39"/>
    <p:sldId id="358" r:id="rId40"/>
    <p:sldId id="408" r:id="rId41"/>
    <p:sldId id="327" r:id="rId42"/>
    <p:sldId id="328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B310"/>
    <a:srgbClr val="430CDE"/>
    <a:srgbClr val="009900"/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S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3"/>
          <c:order val="0"/>
          <c:marker>
            <c:symbol val="circle"/>
            <c:size val="8"/>
            <c:spPr>
              <a:solidFill>
                <a:srgbClr val="0000FF"/>
              </a:solidFill>
              <a:ln>
                <a:solidFill>
                  <a:srgbClr val="0000FF"/>
                </a:solidFill>
              </a:ln>
            </c:spPr>
          </c:marker>
          <c:xVal>
            <c:numRef>
              <c:f>Sheet1!$E$21</c:f>
              <c:numCache>
                <c:formatCode>General</c:formatCode>
                <c:ptCount val="1"/>
                <c:pt idx="0">
                  <c:v>4</c:v>
                </c:pt>
              </c:numCache>
            </c:numRef>
          </c:xVal>
          <c:yVal>
            <c:numRef>
              <c:f>Sheet1!$F$21</c:f>
              <c:numCache>
                <c:formatCode>General</c:formatCode>
                <c:ptCount val="1"/>
                <c:pt idx="0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2C1-4A7C-871B-766DA6FE8B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742016"/>
        <c:axId val="94743936"/>
      </c:scatterChart>
      <c:valAx>
        <c:axId val="94742016"/>
        <c:scaling>
          <c:orientation val="minMax"/>
          <c:max val="5"/>
          <c:min val="-5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94743936"/>
        <c:crosses val="autoZero"/>
        <c:crossBetween val="midCat"/>
        <c:majorUnit val="1"/>
      </c:valAx>
      <c:valAx>
        <c:axId val="94743936"/>
        <c:scaling>
          <c:orientation val="minMax"/>
          <c:max val="5"/>
          <c:min val="-5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9474201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S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2"/>
          <c:order val="0"/>
          <c:spPr>
            <a:ln w="6350">
              <a:solidFill>
                <a:schemeClr val="tx1"/>
              </a:solidFill>
              <a:prstDash val="dash"/>
            </a:ln>
          </c:spPr>
          <c:marker>
            <c:symbol val="none"/>
          </c:marker>
          <c:xVal>
            <c:numRef>
              <c:f>Sheet1!$E$19:$E$20</c:f>
              <c:numCache>
                <c:formatCode>General</c:formatCode>
                <c:ptCount val="2"/>
                <c:pt idx="0">
                  <c:v>0</c:v>
                </c:pt>
                <c:pt idx="1">
                  <c:v>4</c:v>
                </c:pt>
              </c:numCache>
            </c:numRef>
          </c:xVal>
          <c:yVal>
            <c:numRef>
              <c:f>Sheet1!$F$19:$F$20</c:f>
              <c:numCache>
                <c:formatCode>General</c:formatCode>
                <c:ptCount val="2"/>
                <c:pt idx="0">
                  <c:v>0</c:v>
                </c:pt>
                <c:pt idx="1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056-44BE-BDD6-B59806B3E852}"/>
            </c:ext>
          </c:extLst>
        </c:ser>
        <c:ser>
          <c:idx val="3"/>
          <c:order val="1"/>
          <c:marker>
            <c:symbol val="circle"/>
            <c:size val="8"/>
            <c:spPr>
              <a:solidFill>
                <a:srgbClr val="0000FF"/>
              </a:solidFill>
              <a:ln>
                <a:solidFill>
                  <a:srgbClr val="0000FF"/>
                </a:solidFill>
              </a:ln>
            </c:spPr>
          </c:marker>
          <c:xVal>
            <c:numRef>
              <c:f>Sheet1!$E$21</c:f>
              <c:numCache>
                <c:formatCode>General</c:formatCode>
                <c:ptCount val="1"/>
                <c:pt idx="0">
                  <c:v>4</c:v>
                </c:pt>
              </c:numCache>
            </c:numRef>
          </c:xVal>
          <c:yVal>
            <c:numRef>
              <c:f>Sheet1!$F$21</c:f>
              <c:numCache>
                <c:formatCode>General</c:formatCode>
                <c:ptCount val="1"/>
                <c:pt idx="0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F056-44BE-BDD6-B59806B3E8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5456256"/>
        <c:axId val="95491200"/>
      </c:scatterChart>
      <c:valAx>
        <c:axId val="95456256"/>
        <c:scaling>
          <c:orientation val="minMax"/>
          <c:max val="5"/>
          <c:min val="-5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95491200"/>
        <c:crosses val="autoZero"/>
        <c:crossBetween val="midCat"/>
        <c:majorUnit val="1"/>
      </c:valAx>
      <c:valAx>
        <c:axId val="95491200"/>
        <c:scaling>
          <c:orientation val="minMax"/>
          <c:max val="5"/>
          <c:min val="-5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9545625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28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12" Type="http://schemas.openxmlformats.org/officeDocument/2006/relationships/image" Target="../media/image27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11" Type="http://schemas.openxmlformats.org/officeDocument/2006/relationships/image" Target="../media/image26.wmf"/><Relationship Id="rId5" Type="http://schemas.openxmlformats.org/officeDocument/2006/relationships/image" Target="../media/image20.wmf"/><Relationship Id="rId15" Type="http://schemas.openxmlformats.org/officeDocument/2006/relationships/image" Target="../media/image30.wmf"/><Relationship Id="rId10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Relationship Id="rId14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315F1-09CF-4B2F-B36B-C105FB19793A}" type="datetimeFigureOut">
              <a:rPr lang="en-SG" smtClean="0"/>
              <a:t>28/12/2017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E2EB1-F4DA-45A8-8F2A-F091EC6B3A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78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505C1-C11F-408C-AE78-1316E906F1BE}" type="datetimeFigureOut">
              <a:rPr lang="en-SG" smtClean="0"/>
              <a:t>28/12/2017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B3130-C987-4D60-97D7-AC85170BE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8841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099F9A-A48B-4E38-891E-BA467C8258BC}" type="slidenum">
              <a:rPr lang="en-SG" smtClean="0"/>
              <a:pPr/>
              <a:t>30</a:t>
            </a:fld>
            <a:endParaRPr lang="en-SG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5BEDC2-569E-4265-84C8-2E46AB2C6318}" type="slidenum">
              <a:rPr lang="en-SG" smtClean="0"/>
              <a:pPr/>
              <a:t>39</a:t>
            </a:fld>
            <a:endParaRPr lang="en-SG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F5A22-4F56-4232-8E57-DB9FCB53AFCB}" type="slidenum">
              <a:rPr lang="en-SG" smtClean="0"/>
              <a:pPr>
                <a:defRPr/>
              </a:pPr>
              <a:t>40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3013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7C559B-0CFF-4289-80C8-B9AD9D2A6544}" type="slidenum">
              <a:rPr lang="en-SG" smtClean="0"/>
              <a:pPr/>
              <a:t>42</a:t>
            </a:fld>
            <a:endParaRPr lang="en-SG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5BEDC2-569E-4265-84C8-2E46AB2C6318}" type="slidenum">
              <a:rPr lang="en-SG" smtClean="0"/>
              <a:pPr/>
              <a:t>31</a:t>
            </a:fld>
            <a:endParaRPr lang="en-SG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5BEDC2-569E-4265-84C8-2E46AB2C6318}" type="slidenum">
              <a:rPr lang="en-SG" smtClean="0"/>
              <a:pPr/>
              <a:t>32</a:t>
            </a:fld>
            <a:endParaRPr lang="en-SG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09E573-E4D4-49F6-8160-0EAC3271F978}" type="slidenum">
              <a:rPr lang="en-SG" smtClean="0"/>
              <a:pPr/>
              <a:t>33</a:t>
            </a:fld>
            <a:endParaRPr lang="en-SG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09E573-E4D4-49F6-8160-0EAC3271F978}" type="slidenum">
              <a:rPr lang="en-SG" smtClean="0"/>
              <a:pPr/>
              <a:t>34</a:t>
            </a:fld>
            <a:endParaRPr lang="en-SG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5BEDC2-569E-4265-84C8-2E46AB2C6318}" type="slidenum">
              <a:rPr lang="en-SG" smtClean="0"/>
              <a:pPr/>
              <a:t>35</a:t>
            </a:fld>
            <a:endParaRPr lang="en-SG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5BEDC2-569E-4265-84C8-2E46AB2C6318}" type="slidenum">
              <a:rPr lang="en-SG" smtClean="0"/>
              <a:pPr/>
              <a:t>36</a:t>
            </a:fld>
            <a:endParaRPr lang="en-SG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09E573-E4D4-49F6-8160-0EAC3271F978}" type="slidenum">
              <a:rPr lang="en-SG" smtClean="0"/>
              <a:pPr/>
              <a:t>37</a:t>
            </a:fld>
            <a:endParaRPr lang="en-SG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09E573-E4D4-49F6-8160-0EAC3271F978}" type="slidenum">
              <a:rPr lang="en-SG" smtClean="0"/>
              <a:pPr/>
              <a:t>38</a:t>
            </a:fld>
            <a:endParaRPr lang="en-SG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51" y="1"/>
            <a:ext cx="9169851" cy="6877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4004" y="1935042"/>
            <a:ext cx="5104098" cy="136044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5000"/>
              </a:lnSpc>
              <a:spcBef>
                <a:spcPts val="0"/>
              </a:spcBef>
              <a:defRPr sz="55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COVER PAGE</a:t>
            </a:r>
            <a:br>
              <a:rPr lang="en-US" dirty="0" smtClean="0"/>
            </a:br>
            <a:r>
              <a:rPr lang="en-US" dirty="0" smtClean="0"/>
              <a:t>TEMPLATE</a:t>
            </a:r>
            <a:endParaRPr lang="en-US" dirty="0"/>
          </a:p>
        </p:txBody>
      </p:sp>
      <p:pic>
        <p:nvPicPr>
          <p:cNvPr id="3" name="Picture 2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11" y="462074"/>
            <a:ext cx="1248980" cy="404131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44004" y="3295487"/>
            <a:ext cx="5104098" cy="49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 smtClean="0"/>
              <a:t>Sub header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0" y="4648200"/>
            <a:ext cx="21590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Your department</a:t>
            </a:r>
            <a:endParaRPr lang="en-GB" dirty="0"/>
          </a:p>
        </p:txBody>
      </p:sp>
      <p:pic>
        <p:nvPicPr>
          <p:cNvPr id="10242" name="Picture 2" descr="C:\Documents and Settings\xinjie\Desktop\RPSG Stuffs\Letterheads_hires\letterhead_logos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62560" y="6207760"/>
            <a:ext cx="4715969" cy="50542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589" y="4411579"/>
            <a:ext cx="2513411" cy="2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354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20918" y="6474591"/>
            <a:ext cx="423081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182563" y="1018664"/>
            <a:ext cx="8775700" cy="55563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SG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48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Header Copy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4566" y="6484874"/>
            <a:ext cx="409433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513481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6453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4628" y="6492875"/>
            <a:ext cx="379372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71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titled-1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" y="19845"/>
            <a:ext cx="9143391" cy="6857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0415" y="2540256"/>
            <a:ext cx="5104098" cy="201871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4200"/>
              </a:lnSpc>
              <a:spcBef>
                <a:spcPts val="0"/>
              </a:spcBef>
              <a:defRPr sz="43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CHAPTER DIVIDER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507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1862" y="6492875"/>
            <a:ext cx="382137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4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93624" y="6492875"/>
            <a:ext cx="450376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4"/>
          </p:nvPr>
        </p:nvSpPr>
        <p:spPr>
          <a:xfrm>
            <a:off x="4927600" y="962526"/>
            <a:ext cx="3558606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Header Copy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49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4566" y="6492875"/>
            <a:ext cx="409433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876800" y="962526"/>
            <a:ext cx="3609975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Header Copy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6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1862" y="6475190"/>
            <a:ext cx="382137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/>
          </p:nvPr>
        </p:nvSpPr>
        <p:spPr>
          <a:xfrm>
            <a:off x="4851400" y="962526"/>
            <a:ext cx="3635375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Header Copy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1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1736" y="6492875"/>
            <a:ext cx="532263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5610" y="962526"/>
            <a:ext cx="7820596" cy="52217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Header Copy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68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63" y="152400"/>
            <a:ext cx="8566150" cy="1066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248400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686800" y="6393634"/>
            <a:ext cx="457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75FE3D-EF96-4F6B-B902-0A61E8F06A1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80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2193"/>
            <a:ext cx="7920000" cy="648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800" b="0" baseline="0">
                <a:solidFill>
                  <a:srgbClr val="0000FF"/>
                </a:solidFill>
                <a:latin typeface="+mn-lt"/>
                <a:cs typeface="Arial"/>
              </a:defRPr>
            </a:lvl1pPr>
          </a:lstStyle>
          <a:p>
            <a:r>
              <a:rPr lang="en-US" dirty="0" smtClean="0"/>
              <a:t>Header Copy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0000" y="6642556"/>
            <a:ext cx="3831000" cy="215444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406009" y="83736"/>
            <a:ext cx="377991" cy="44436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60000" y="717990"/>
            <a:ext cx="8424000" cy="5979569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spcBef>
                <a:spcPts val="0"/>
              </a:spcBef>
              <a:defRPr sz="2000">
                <a:latin typeface="+mn-lt"/>
              </a:defRPr>
            </a:lvl1pPr>
            <a:lvl2pPr marL="742950" indent="-28575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 sz="2000">
                <a:solidFill>
                  <a:srgbClr val="0033CC"/>
                </a:solidFill>
                <a:latin typeface="+mn-lt"/>
              </a:defRPr>
            </a:lvl2pPr>
            <a:lvl3pPr>
              <a:lnSpc>
                <a:spcPct val="130000"/>
              </a:lnSpc>
              <a:spcBef>
                <a:spcPts val="0"/>
              </a:spcBef>
              <a:defRPr sz="1800">
                <a:latin typeface="+mn-lt"/>
              </a:defRPr>
            </a:lvl3pPr>
            <a:lvl4pPr marL="1600200" indent="-2286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 sz="1800">
                <a:latin typeface="+mn-lt"/>
              </a:defRPr>
            </a:lvl4pPr>
            <a:lvl5pPr marL="2057400" indent="-2286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 sz="18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60000" y="654457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467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93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1" r:id="rId11"/>
    <p:sldLayoutId id="214748366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1.bin"/><Relationship Id="rId18" Type="http://schemas.openxmlformats.org/officeDocument/2006/relationships/oleObject" Target="../embeddings/oleObject14.bin"/><Relationship Id="rId26" Type="http://schemas.openxmlformats.org/officeDocument/2006/relationships/image" Target="../media/image26.wmf"/><Relationship Id="rId3" Type="http://schemas.openxmlformats.org/officeDocument/2006/relationships/oleObject" Target="../embeddings/oleObject6.bin"/><Relationship Id="rId21" Type="http://schemas.openxmlformats.org/officeDocument/2006/relationships/image" Target="../media/image24.wmf"/><Relationship Id="rId34" Type="http://schemas.openxmlformats.org/officeDocument/2006/relationships/oleObject" Target="../embeddings/oleObject23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13.bin"/><Relationship Id="rId25" Type="http://schemas.openxmlformats.org/officeDocument/2006/relationships/oleObject" Target="../embeddings/oleObject18.bin"/><Relationship Id="rId33" Type="http://schemas.openxmlformats.org/officeDocument/2006/relationships/image" Target="../media/image29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2.wmf"/><Relationship Id="rId20" Type="http://schemas.openxmlformats.org/officeDocument/2006/relationships/oleObject" Target="../embeddings/oleObject15.bin"/><Relationship Id="rId29" Type="http://schemas.openxmlformats.org/officeDocument/2006/relationships/oleObject" Target="../embeddings/oleObject20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0.bin"/><Relationship Id="rId24" Type="http://schemas.openxmlformats.org/officeDocument/2006/relationships/oleObject" Target="../embeddings/oleObject17.bin"/><Relationship Id="rId32" Type="http://schemas.openxmlformats.org/officeDocument/2006/relationships/oleObject" Target="../embeddings/oleObject22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23" Type="http://schemas.openxmlformats.org/officeDocument/2006/relationships/image" Target="../media/image25.wmf"/><Relationship Id="rId28" Type="http://schemas.openxmlformats.org/officeDocument/2006/relationships/image" Target="../media/image27.wmf"/><Relationship Id="rId10" Type="http://schemas.openxmlformats.org/officeDocument/2006/relationships/image" Target="../media/image19.wmf"/><Relationship Id="rId19" Type="http://schemas.openxmlformats.org/officeDocument/2006/relationships/image" Target="../media/image23.wmf"/><Relationship Id="rId31" Type="http://schemas.openxmlformats.org/officeDocument/2006/relationships/oleObject" Target="../embeddings/oleObject21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21.wmf"/><Relationship Id="rId22" Type="http://schemas.openxmlformats.org/officeDocument/2006/relationships/oleObject" Target="../embeddings/oleObject16.bin"/><Relationship Id="rId27" Type="http://schemas.openxmlformats.org/officeDocument/2006/relationships/oleObject" Target="../embeddings/oleObject19.bin"/><Relationship Id="rId30" Type="http://schemas.openxmlformats.org/officeDocument/2006/relationships/image" Target="../media/image28.wmf"/><Relationship Id="rId35" Type="http://schemas.openxmlformats.org/officeDocument/2006/relationships/image" Target="../media/image3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2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15.png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39.bin"/><Relationship Id="rId3" Type="http://schemas.openxmlformats.org/officeDocument/2006/relationships/image" Target="../media/image59.png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44.wmf"/><Relationship Id="rId4" Type="http://schemas.openxmlformats.org/officeDocument/2006/relationships/image" Target="../media/image15.png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15.png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9.wmf"/><Relationship Id="rId4" Type="http://schemas.openxmlformats.org/officeDocument/2006/relationships/hyperlink" Target="https://play.kahoot.it/#/k/b6087361-f2a8-4eeb-94e9-08ce764933bc" TargetMode="External"/><Relationship Id="rId9" Type="http://schemas.openxmlformats.org/officeDocument/2006/relationships/oleObject" Target="../embeddings/oleObject4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en.wikipedia.org/wiki/RLC_circuit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4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4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45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49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58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59.wmf"/><Relationship Id="rId4" Type="http://schemas.openxmlformats.org/officeDocument/2006/relationships/oleObject" Target="../embeddings/oleObject51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5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4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2.wmf"/><Relationship Id="rId5" Type="http://schemas.openxmlformats.org/officeDocument/2006/relationships/hyperlink" Target="http://www.spginc.com/Electrical-Engineering-Hardware-Design.html" TargetMode="External"/><Relationship Id="rId10" Type="http://schemas.openxmlformats.org/officeDocument/2006/relationships/oleObject" Target="../embeddings/oleObject4.bin"/><Relationship Id="rId4" Type="http://schemas.openxmlformats.org/officeDocument/2006/relationships/image" Target="../media/image13.jpg"/><Relationship Id="rId9" Type="http://schemas.openxmlformats.org/officeDocument/2006/relationships/image" Target="../media/image11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70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7.wmf"/><Relationship Id="rId12" Type="http://schemas.openxmlformats.org/officeDocument/2006/relationships/oleObject" Target="../embeddings/oleObject6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69.wmf"/><Relationship Id="rId5" Type="http://schemas.openxmlformats.org/officeDocument/2006/relationships/image" Target="../media/image66.wmf"/><Relationship Id="rId15" Type="http://schemas.openxmlformats.org/officeDocument/2006/relationships/image" Target="../media/image71.w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68.wmf"/><Relationship Id="rId14" Type="http://schemas.openxmlformats.org/officeDocument/2006/relationships/oleObject" Target="../embeddings/oleObject63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76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3.wmf"/><Relationship Id="rId12" Type="http://schemas.openxmlformats.org/officeDocument/2006/relationships/oleObject" Target="../embeddings/oleObject6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75.wmf"/><Relationship Id="rId5" Type="http://schemas.openxmlformats.org/officeDocument/2006/relationships/image" Target="../media/image72.wmf"/><Relationship Id="rId10" Type="http://schemas.openxmlformats.org/officeDocument/2006/relationships/oleObject" Target="../embeddings/oleObject67.bin"/><Relationship Id="rId4" Type="http://schemas.openxmlformats.org/officeDocument/2006/relationships/oleObject" Target="../embeddings/oleObject64.bin"/><Relationship Id="rId9" Type="http://schemas.openxmlformats.org/officeDocument/2006/relationships/image" Target="../media/image74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70.bin"/><Relationship Id="rId5" Type="http://schemas.openxmlformats.org/officeDocument/2006/relationships/image" Target="../media/image77.wmf"/><Relationship Id="rId10" Type="http://schemas.openxmlformats.org/officeDocument/2006/relationships/image" Target="../media/image79.wmf"/><Relationship Id="rId4" Type="http://schemas.openxmlformats.org/officeDocument/2006/relationships/oleObject" Target="../embeddings/oleObject69.bin"/><Relationship Id="rId9" Type="http://schemas.openxmlformats.org/officeDocument/2006/relationships/oleObject" Target="../embeddings/oleObject71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76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8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82.wmf"/><Relationship Id="rId4" Type="http://schemas.openxmlformats.org/officeDocument/2006/relationships/image" Target="../media/image110.png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84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image" Target="../media/image90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87.wmf"/><Relationship Id="rId12" Type="http://schemas.openxmlformats.org/officeDocument/2006/relationships/oleObject" Target="../embeddings/oleObject8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89.wmf"/><Relationship Id="rId5" Type="http://schemas.openxmlformats.org/officeDocument/2006/relationships/image" Target="../media/image86.wmf"/><Relationship Id="rId15" Type="http://schemas.openxmlformats.org/officeDocument/2006/relationships/image" Target="../media/image91.wmf"/><Relationship Id="rId10" Type="http://schemas.openxmlformats.org/officeDocument/2006/relationships/oleObject" Target="../embeddings/oleObject81.bin"/><Relationship Id="rId4" Type="http://schemas.openxmlformats.org/officeDocument/2006/relationships/oleObject" Target="../embeddings/oleObject78.bin"/><Relationship Id="rId9" Type="http://schemas.openxmlformats.org/officeDocument/2006/relationships/image" Target="../media/image88.wmf"/><Relationship Id="rId14" Type="http://schemas.openxmlformats.org/officeDocument/2006/relationships/oleObject" Target="../embeddings/oleObject83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5.png"/><Relationship Id="rId5" Type="http://schemas.openxmlformats.org/officeDocument/2006/relationships/image" Target="../media/image92.wmf"/><Relationship Id="rId4" Type="http://schemas.openxmlformats.org/officeDocument/2006/relationships/oleObject" Target="../embeddings/oleObject8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8858" y="1809057"/>
            <a:ext cx="7533068" cy="139025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Lesson 08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Complex Numbers in Euler Form</a:t>
            </a:r>
            <a:endParaRPr lang="en-US" sz="2700" dirty="0"/>
          </a:p>
        </p:txBody>
      </p:sp>
      <p:sp>
        <p:nvSpPr>
          <p:cNvPr id="3" name="TextBox 2"/>
          <p:cNvSpPr txBox="1"/>
          <p:nvPr/>
        </p:nvSpPr>
        <p:spPr>
          <a:xfrm>
            <a:off x="968858" y="4556353"/>
            <a:ext cx="589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E114 – Mathematics for Engineering </a:t>
            </a:r>
            <a:endParaRPr lang="en-US" sz="2400" dirty="0">
              <a:solidFill>
                <a:srgbClr val="6DB310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8858" y="3910073"/>
            <a:ext cx="5890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6DB310"/>
                </a:solidFill>
                <a:latin typeface="Arial"/>
                <a:cs typeface="Arial"/>
              </a:rPr>
              <a:t>Interactive Seminar Slides </a:t>
            </a:r>
            <a:endParaRPr lang="en-US" sz="3200" dirty="0">
              <a:solidFill>
                <a:srgbClr val="6DB31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716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2" y="1"/>
            <a:ext cx="6369819" cy="8661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Yourself: Relationship </a:t>
            </a:r>
            <a:r>
              <a:rPr lang="en-US" dirty="0"/>
              <a:t>Between Angle in Degrees and Radians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206223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Convert the following angles from degrees to radians:</a:t>
            </a:r>
          </a:p>
          <a:p>
            <a:pPr marL="514350" indent="-514350">
              <a:buAutoNum type="romanLcPeriod"/>
            </a:pPr>
            <a:r>
              <a:rPr lang="en-US" dirty="0" smtClean="0"/>
              <a:t>45</a:t>
            </a:r>
            <a:r>
              <a:rPr lang="en-SG" baseline="30000" dirty="0"/>
              <a:t>°</a:t>
            </a:r>
            <a:r>
              <a:rPr lang="en-SG" dirty="0" smtClean="0"/>
              <a:t> </a:t>
            </a:r>
            <a:endParaRPr lang="en-SG" dirty="0"/>
          </a:p>
          <a:p>
            <a:pPr marL="514350" indent="-514350">
              <a:buFont typeface="Arial"/>
              <a:buAutoNum type="romanLcPeriod"/>
            </a:pPr>
            <a:r>
              <a:rPr lang="en-US" dirty="0" smtClean="0"/>
              <a:t>113.98</a:t>
            </a:r>
            <a:r>
              <a:rPr lang="en-SG" baseline="30000" dirty="0" smtClean="0"/>
              <a:t>°</a:t>
            </a:r>
            <a:r>
              <a:rPr lang="en-SG" dirty="0" smtClean="0"/>
              <a:t> </a:t>
            </a:r>
            <a:endParaRPr lang="en-SG" dirty="0"/>
          </a:p>
        </p:txBody>
      </p:sp>
      <p:pic>
        <p:nvPicPr>
          <p:cNvPr id="5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717" y="113970"/>
            <a:ext cx="752167" cy="752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641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362755" y="934200"/>
            <a:ext cx="8507180" cy="2225430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txBody>
          <a:bodyPr/>
          <a:lstStyle/>
          <a:p>
            <a:r>
              <a:rPr lang="en-US" sz="2000" dirty="0" smtClean="0"/>
              <a:t>Let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S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SG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/>
              <a:t> </a:t>
            </a:r>
            <a:r>
              <a:rPr lang="en-SG" sz="2000" dirty="0" smtClean="0"/>
              <a:t>be a point representing the complex number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= x +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yj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SG" sz="2000" dirty="0" smtClean="0"/>
          </a:p>
          <a:p>
            <a:r>
              <a:rPr lang="en-SG" sz="2000" dirty="0"/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Magnitude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SG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|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 | = </a:t>
            </a:r>
            <a:endParaRPr lang="en-SG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 find </a:t>
            </a:r>
            <a:r>
              <a:rPr lang="en-US" sz="2000" b="1" dirty="0"/>
              <a:t>the argument </a:t>
            </a:r>
            <a:r>
              <a:rPr lang="en-US" sz="2000" b="1" dirty="0" smtClean="0"/>
              <a:t>of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SG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SG" sz="2000" b="1" i="1" dirty="0" smtClean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 </a:t>
            </a:r>
            <a:r>
              <a:rPr lang="en-SG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SG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S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SG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Find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basic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angle,                    .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Determine which quadrant point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lies in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3. Find the argument of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z,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.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pPr marL="457200" indent="-457200">
              <a:buFont typeface="+mj-lt"/>
              <a:buAutoNum type="arabicPeriod"/>
            </a:pP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G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sz="2000" dirty="0" smtClean="0"/>
          </a:p>
          <a:p>
            <a:pPr marL="0" indent="0">
              <a:buNone/>
            </a:pPr>
            <a:endParaRPr lang="en-S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77850" y="15920"/>
            <a:ext cx="7665845" cy="10668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800" dirty="0" smtClean="0"/>
              <a:t>Magnitude and Argument of a Complex Number in an Argand Diagram</a:t>
            </a:r>
            <a:endParaRPr lang="en-SG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11</a:t>
            </a:fld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232000" y="5057154"/>
            <a:ext cx="4680000" cy="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>
            <a:off x="2749943" y="5042272"/>
            <a:ext cx="3600000" cy="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89817" y="3284082"/>
            <a:ext cx="1413850" cy="404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smtClean="0">
                <a:solidFill>
                  <a:srgbClr val="00B05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en-US" sz="2000" baseline="30000" dirty="0" smtClean="0">
                <a:solidFill>
                  <a:srgbClr val="00B05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nd</a:t>
            </a:r>
            <a:r>
              <a:rPr lang="en-US" sz="2000" dirty="0" smtClean="0">
                <a:solidFill>
                  <a:srgbClr val="00B05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quadrant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19495" y="3284082"/>
            <a:ext cx="1357744" cy="404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1</a:t>
            </a:r>
            <a:r>
              <a:rPr lang="en-US" sz="2000" baseline="30000" dirty="0" smtClean="0">
                <a:solidFill>
                  <a:srgbClr val="0000FF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st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quadrant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91869" y="6346037"/>
            <a:ext cx="1376980" cy="404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3</a:t>
            </a:r>
            <a:r>
              <a:rPr lang="en-US" sz="2000" baseline="30000" dirty="0" smtClean="0">
                <a:solidFill>
                  <a:srgbClr val="FF000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rd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quadrant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26869" y="6346037"/>
            <a:ext cx="1367362" cy="404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4</a:t>
            </a:r>
            <a:r>
              <a:rPr lang="en-US" sz="20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th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quadrant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rot="16200000">
            <a:off x="5521789" y="4255323"/>
            <a:ext cx="1620000" cy="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6200000">
            <a:off x="5521789" y="5875324"/>
            <a:ext cx="1620000" cy="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6200000">
            <a:off x="1956498" y="4255324"/>
            <a:ext cx="1620000" cy="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6200000">
            <a:off x="1957825" y="5856504"/>
            <a:ext cx="1620000" cy="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2763918" y="3445276"/>
            <a:ext cx="1782000" cy="16200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541830" y="5052629"/>
            <a:ext cx="1782000" cy="16200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553877" y="3437154"/>
            <a:ext cx="1782000" cy="16200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2761061" y="5064969"/>
            <a:ext cx="1782000" cy="16200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Arc 48"/>
          <p:cNvSpPr/>
          <p:nvPr/>
        </p:nvSpPr>
        <p:spPr>
          <a:xfrm>
            <a:off x="4204152" y="4704086"/>
            <a:ext cx="720000" cy="720000"/>
          </a:xfrm>
          <a:prstGeom prst="arc">
            <a:avLst>
              <a:gd name="adj1" fmla="val 19012623"/>
              <a:gd name="adj2" fmla="val 0"/>
            </a:avLst>
          </a:prstGeom>
          <a:ln>
            <a:solidFill>
              <a:srgbClr val="0000FF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Arc 49"/>
          <p:cNvSpPr>
            <a:spLocks noChangeAspect="1"/>
          </p:cNvSpPr>
          <p:nvPr/>
        </p:nvSpPr>
        <p:spPr>
          <a:xfrm flipV="1">
            <a:off x="3655441" y="4153936"/>
            <a:ext cx="1800000" cy="1800000"/>
          </a:xfrm>
          <a:prstGeom prst="arc">
            <a:avLst>
              <a:gd name="adj1" fmla="val 13436301"/>
              <a:gd name="adj2" fmla="val 0"/>
            </a:avLst>
          </a:prstGeom>
          <a:ln>
            <a:solidFill>
              <a:srgbClr val="FF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Arc 50"/>
          <p:cNvSpPr>
            <a:spLocks noChangeAspect="1"/>
          </p:cNvSpPr>
          <p:nvPr/>
        </p:nvSpPr>
        <p:spPr>
          <a:xfrm>
            <a:off x="3916899" y="4434085"/>
            <a:ext cx="1260000" cy="1260000"/>
          </a:xfrm>
          <a:prstGeom prst="arc">
            <a:avLst>
              <a:gd name="adj1" fmla="val 13270839"/>
              <a:gd name="adj2" fmla="val 0"/>
            </a:avLst>
          </a:prstGeom>
          <a:ln>
            <a:solidFill>
              <a:srgbClr val="00B05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Arc 51"/>
          <p:cNvSpPr>
            <a:spLocks noChangeAspect="1"/>
          </p:cNvSpPr>
          <p:nvPr/>
        </p:nvSpPr>
        <p:spPr>
          <a:xfrm flipH="1">
            <a:off x="3353928" y="3847257"/>
            <a:ext cx="2340000" cy="2340000"/>
          </a:xfrm>
          <a:prstGeom prst="arc">
            <a:avLst>
              <a:gd name="adj1" fmla="val 8302671"/>
              <a:gd name="adj2" fmla="val 10596942"/>
            </a:avLst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54" name="Group 53"/>
          <p:cNvGrpSpPr/>
          <p:nvPr/>
        </p:nvGrpSpPr>
        <p:grpSpPr>
          <a:xfrm>
            <a:off x="4683125" y="3291748"/>
            <a:ext cx="2922588" cy="1780910"/>
            <a:chOff x="4683125" y="3291748"/>
            <a:chExt cx="2922588" cy="1780910"/>
          </a:xfrm>
        </p:grpSpPr>
        <p:graphicFrame>
          <p:nvGraphicFramePr>
            <p:cNvPr id="55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0011573"/>
                </p:ext>
              </p:extLst>
            </p:nvPr>
          </p:nvGraphicFramePr>
          <p:xfrm>
            <a:off x="6345238" y="3291748"/>
            <a:ext cx="635000" cy="282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30" name="Equation" r:id="rId3" imgW="457200" imgH="203040" progId="Equation.3">
                    <p:embed/>
                  </p:oleObj>
                </mc:Choice>
                <mc:Fallback>
                  <p:oleObj name="Equation" r:id="rId3" imgW="4572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345238" y="3291748"/>
                          <a:ext cx="635000" cy="2825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ct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2771928"/>
                </p:ext>
              </p:extLst>
            </p:nvPr>
          </p:nvGraphicFramePr>
          <p:xfrm>
            <a:off x="6269038" y="4114800"/>
            <a:ext cx="1336675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31" name="Equation" r:id="rId5" imgW="812520" imgH="203040" progId="Equation.3">
                    <p:embed/>
                  </p:oleObj>
                </mc:Choice>
                <mc:Fallback>
                  <p:oleObj name="Equation" r:id="rId5" imgW="81252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269038" y="4114800"/>
                          <a:ext cx="1336675" cy="3365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ct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8299899"/>
                </p:ext>
              </p:extLst>
            </p:nvPr>
          </p:nvGraphicFramePr>
          <p:xfrm>
            <a:off x="4964123" y="4761203"/>
            <a:ext cx="633412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32" name="Equation" r:id="rId7" imgW="444240" imgH="203040" progId="Equation.3">
                    <p:embed/>
                  </p:oleObj>
                </mc:Choice>
                <mc:Fallback>
                  <p:oleObj name="Equation" r:id="rId7" imgW="4442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964123" y="4761203"/>
                          <a:ext cx="633412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ct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5476700"/>
                </p:ext>
              </p:extLst>
            </p:nvPr>
          </p:nvGraphicFramePr>
          <p:xfrm>
            <a:off x="4683125" y="4903788"/>
            <a:ext cx="182168" cy="1688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33" name="Equation" r:id="rId9" imgW="152280" imgH="139680" progId="Equation.3">
                    <p:embed/>
                  </p:oleObj>
                </mc:Choice>
                <mc:Fallback>
                  <p:oleObj name="Equation" r:id="rId9" imgW="152280" imgH="13968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683125" y="4903788"/>
                          <a:ext cx="182168" cy="16887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" name="Group 58"/>
          <p:cNvGrpSpPr/>
          <p:nvPr/>
        </p:nvGrpSpPr>
        <p:grpSpPr>
          <a:xfrm>
            <a:off x="4676775" y="5056188"/>
            <a:ext cx="3135313" cy="1713065"/>
            <a:chOff x="4676775" y="5056188"/>
            <a:chExt cx="3135313" cy="1713065"/>
          </a:xfrm>
        </p:grpSpPr>
        <p:graphicFrame>
          <p:nvGraphicFramePr>
            <p:cNvPr id="60" name="Object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23905150"/>
                </p:ext>
              </p:extLst>
            </p:nvPr>
          </p:nvGraphicFramePr>
          <p:xfrm>
            <a:off x="6402388" y="6486678"/>
            <a:ext cx="633412" cy="282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34" name="Equation" r:id="rId11" imgW="457200" imgH="203040" progId="Equation.3">
                    <p:embed/>
                  </p:oleObj>
                </mc:Choice>
                <mc:Fallback>
                  <p:oleObj name="Equation" r:id="rId11" imgW="4572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402388" y="6486678"/>
                          <a:ext cx="633412" cy="2825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Object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6851771"/>
                </p:ext>
              </p:extLst>
            </p:nvPr>
          </p:nvGraphicFramePr>
          <p:xfrm>
            <a:off x="6288088" y="5321300"/>
            <a:ext cx="1524000" cy="338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35" name="Equation" r:id="rId13" imgW="927000" imgH="203040" progId="Equation.3">
                    <p:embed/>
                  </p:oleObj>
                </mc:Choice>
                <mc:Fallback>
                  <p:oleObj name="Equation" r:id="rId13" imgW="9270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288088" y="5321300"/>
                          <a:ext cx="1524000" cy="3381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Object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3222875"/>
                </p:ext>
              </p:extLst>
            </p:nvPr>
          </p:nvGraphicFramePr>
          <p:xfrm>
            <a:off x="5621701" y="5407357"/>
            <a:ext cx="638175" cy="293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36" name="Equation" r:id="rId15" imgW="444240" imgH="203040" progId="Equation.3">
                    <p:embed/>
                  </p:oleObj>
                </mc:Choice>
                <mc:Fallback>
                  <p:oleObj name="Equation" r:id="rId15" imgW="4442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621701" y="5407357"/>
                          <a:ext cx="638175" cy="2936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7231570"/>
                </p:ext>
              </p:extLst>
            </p:nvPr>
          </p:nvGraphicFramePr>
          <p:xfrm>
            <a:off x="4676775" y="5056188"/>
            <a:ext cx="182168" cy="1688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37" name="Equation" r:id="rId17" imgW="152280" imgH="139680" progId="Equation.3">
                    <p:embed/>
                  </p:oleObj>
                </mc:Choice>
                <mc:Fallback>
                  <p:oleObj name="Equation" r:id="rId17" imgW="152280" imgH="13968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676775" y="5056188"/>
                          <a:ext cx="182168" cy="16887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" name="Group 63"/>
          <p:cNvGrpSpPr/>
          <p:nvPr/>
        </p:nvGrpSpPr>
        <p:grpSpPr>
          <a:xfrm>
            <a:off x="531813" y="3293335"/>
            <a:ext cx="3919537" cy="1779323"/>
            <a:chOff x="531813" y="3293335"/>
            <a:chExt cx="3919537" cy="1779323"/>
          </a:xfrm>
        </p:grpSpPr>
        <p:graphicFrame>
          <p:nvGraphicFramePr>
            <p:cNvPr id="65" name="Object 6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2977366"/>
                </p:ext>
              </p:extLst>
            </p:nvPr>
          </p:nvGraphicFramePr>
          <p:xfrm>
            <a:off x="2082800" y="3293335"/>
            <a:ext cx="635000" cy="280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38" name="Equation" r:id="rId18" imgW="457200" imgH="203040" progId="Equation.3">
                    <p:embed/>
                  </p:oleObj>
                </mc:Choice>
                <mc:Fallback>
                  <p:oleObj name="Equation" r:id="rId18" imgW="4572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2082800" y="3293335"/>
                          <a:ext cx="635000" cy="2809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Object 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7099424"/>
                </p:ext>
              </p:extLst>
            </p:nvPr>
          </p:nvGraphicFramePr>
          <p:xfrm>
            <a:off x="531813" y="4171950"/>
            <a:ext cx="1752600" cy="338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39" name="Equation" r:id="rId20" imgW="1066680" imgH="203040" progId="Equation.3">
                    <p:embed/>
                  </p:oleObj>
                </mc:Choice>
                <mc:Fallback>
                  <p:oleObj name="Equation" r:id="rId20" imgW="106668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531813" y="4171950"/>
                          <a:ext cx="1752600" cy="3381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" name="Object 6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888865"/>
                </p:ext>
              </p:extLst>
            </p:nvPr>
          </p:nvGraphicFramePr>
          <p:xfrm>
            <a:off x="3813175" y="4144958"/>
            <a:ext cx="638175" cy="293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40" name="Equation" r:id="rId22" imgW="444240" imgH="203040" progId="Equation.3">
                    <p:embed/>
                  </p:oleObj>
                </mc:Choice>
                <mc:Fallback>
                  <p:oleObj name="Equation" r:id="rId22" imgW="4442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3813175" y="4144958"/>
                          <a:ext cx="638175" cy="2936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Object 6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8549512"/>
                </p:ext>
              </p:extLst>
            </p:nvPr>
          </p:nvGraphicFramePr>
          <p:xfrm>
            <a:off x="4206875" y="4903788"/>
            <a:ext cx="182168" cy="1688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41" name="Equation" r:id="rId24" imgW="152280" imgH="139680" progId="Equation.3">
                    <p:embed/>
                  </p:oleObj>
                </mc:Choice>
                <mc:Fallback>
                  <p:oleObj name="Equation" r:id="rId24" imgW="152280" imgH="13968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206875" y="4903788"/>
                          <a:ext cx="182168" cy="16887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" name="Group 68"/>
          <p:cNvGrpSpPr/>
          <p:nvPr/>
        </p:nvGrpSpPr>
        <p:grpSpPr>
          <a:xfrm>
            <a:off x="362755" y="5056188"/>
            <a:ext cx="4019938" cy="1713065"/>
            <a:chOff x="362755" y="5056188"/>
            <a:chExt cx="4019938" cy="1713065"/>
          </a:xfrm>
        </p:grpSpPr>
        <p:graphicFrame>
          <p:nvGraphicFramePr>
            <p:cNvPr id="70" name="Object 6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320325"/>
                </p:ext>
              </p:extLst>
            </p:nvPr>
          </p:nvGraphicFramePr>
          <p:xfrm>
            <a:off x="2138363" y="6486678"/>
            <a:ext cx="633412" cy="282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42" name="Equation" r:id="rId25" imgW="457200" imgH="203040" progId="Equation.3">
                    <p:embed/>
                  </p:oleObj>
                </mc:Choice>
                <mc:Fallback>
                  <p:oleObj name="Equation" r:id="rId25" imgW="4572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2138363" y="6486678"/>
                          <a:ext cx="633412" cy="2825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" name="Object 7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20401502"/>
                </p:ext>
              </p:extLst>
            </p:nvPr>
          </p:nvGraphicFramePr>
          <p:xfrm>
            <a:off x="362755" y="5187950"/>
            <a:ext cx="2046287" cy="717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43" name="Equation" r:id="rId27" imgW="1244520" imgH="431640" progId="Equation.3">
                    <p:embed/>
                  </p:oleObj>
                </mc:Choice>
                <mc:Fallback>
                  <p:oleObj name="Equation" r:id="rId27" imgW="124452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362755" y="5187950"/>
                          <a:ext cx="2046287" cy="7175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Object 7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4631750"/>
                </p:ext>
              </p:extLst>
            </p:nvPr>
          </p:nvGraphicFramePr>
          <p:xfrm>
            <a:off x="3634474" y="5874969"/>
            <a:ext cx="633412" cy="293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44" name="Equation" r:id="rId29" imgW="444240" imgH="203040" progId="Equation.3">
                    <p:embed/>
                  </p:oleObj>
                </mc:Choice>
                <mc:Fallback>
                  <p:oleObj name="Equation" r:id="rId29" imgW="4442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3634474" y="5874969"/>
                          <a:ext cx="633412" cy="2936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" name="Object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073265"/>
                </p:ext>
              </p:extLst>
            </p:nvPr>
          </p:nvGraphicFramePr>
          <p:xfrm>
            <a:off x="4200525" y="5056188"/>
            <a:ext cx="182168" cy="1688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45" name="Equation" r:id="rId31" imgW="152280" imgH="139680" progId="Equation.3">
                    <p:embed/>
                  </p:oleObj>
                </mc:Choice>
                <mc:Fallback>
                  <p:oleObj name="Equation" r:id="rId31" imgW="152280" imgH="13968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200525" y="5056188"/>
                          <a:ext cx="182168" cy="16887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" name="Text Box 1"/>
          <p:cNvSpPr txBox="1">
            <a:spLocks noChangeArrowheads="1"/>
          </p:cNvSpPr>
          <p:nvPr/>
        </p:nvSpPr>
        <p:spPr bwMode="auto">
          <a:xfrm>
            <a:off x="6912000" y="4860375"/>
            <a:ext cx="620009" cy="358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400" i="1" dirty="0">
                <a:effectLst/>
                <a:latin typeface="Times New Roman"/>
                <a:ea typeface="SimSun"/>
              </a:rPr>
              <a:t>Re</a:t>
            </a:r>
            <a:r>
              <a:rPr lang="en-US" sz="1400" dirty="0">
                <a:effectLst/>
                <a:latin typeface="Times New Roman"/>
                <a:ea typeface="SimSun"/>
              </a:rPr>
              <a:t>(</a:t>
            </a:r>
            <a:r>
              <a:rPr lang="en-US" sz="1400" i="1" dirty="0">
                <a:effectLst/>
                <a:latin typeface="Times New Roman"/>
                <a:ea typeface="SimSun"/>
              </a:rPr>
              <a:t>z</a:t>
            </a:r>
            <a:r>
              <a:rPr lang="en-US" sz="1400" dirty="0">
                <a:effectLst/>
                <a:latin typeface="Times New Roman"/>
                <a:ea typeface="SimSun"/>
              </a:rPr>
              <a:t>)</a:t>
            </a:r>
            <a:endParaRPr lang="en-SG" sz="1400" dirty="0">
              <a:effectLst/>
              <a:latin typeface="Times New Roman"/>
              <a:ea typeface="SimSun"/>
            </a:endParaRPr>
          </a:p>
        </p:txBody>
      </p:sp>
      <p:sp>
        <p:nvSpPr>
          <p:cNvPr id="74" name="Text Box 10"/>
          <p:cNvSpPr txBox="1">
            <a:spLocks noChangeArrowheads="1"/>
          </p:cNvSpPr>
          <p:nvPr/>
        </p:nvSpPr>
        <p:spPr bwMode="auto">
          <a:xfrm>
            <a:off x="4510374" y="3104777"/>
            <a:ext cx="620009" cy="358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400" i="1" dirty="0" err="1">
                <a:effectLst/>
                <a:latin typeface="Times New Roman"/>
                <a:ea typeface="SimSun"/>
              </a:rPr>
              <a:t>Im</a:t>
            </a:r>
            <a:r>
              <a:rPr lang="en-US" sz="1400" dirty="0">
                <a:effectLst/>
                <a:latin typeface="Times New Roman"/>
                <a:ea typeface="SimSun"/>
              </a:rPr>
              <a:t>(</a:t>
            </a:r>
            <a:r>
              <a:rPr lang="en-US" sz="1400" i="1" dirty="0">
                <a:effectLst/>
                <a:latin typeface="Times New Roman"/>
                <a:ea typeface="SimSun"/>
              </a:rPr>
              <a:t>z</a:t>
            </a:r>
            <a:r>
              <a:rPr lang="en-US" sz="1400" dirty="0">
                <a:effectLst/>
                <a:latin typeface="Times New Roman"/>
                <a:ea typeface="SimSun"/>
              </a:rPr>
              <a:t>)</a:t>
            </a:r>
            <a:endParaRPr lang="en-SG" sz="1400" dirty="0">
              <a:effectLst/>
              <a:latin typeface="Times New Roman"/>
              <a:ea typeface="SimSun"/>
            </a:endParaRPr>
          </a:p>
        </p:txBody>
      </p:sp>
      <p:sp>
        <p:nvSpPr>
          <p:cNvPr id="75" name="Text Box 1"/>
          <p:cNvSpPr txBox="1">
            <a:spLocks noChangeArrowheads="1"/>
          </p:cNvSpPr>
          <p:nvPr/>
        </p:nvSpPr>
        <p:spPr bwMode="auto">
          <a:xfrm>
            <a:off x="4331853" y="5045257"/>
            <a:ext cx="620009" cy="358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600" b="1" dirty="0" smtClean="0">
                <a:effectLst/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0</a:t>
            </a:r>
            <a:endParaRPr lang="en-SG" sz="16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6257184" y="1605751"/>
            <a:ext cx="2504678" cy="1499026"/>
            <a:chOff x="3462681" y="5969364"/>
            <a:chExt cx="2504678" cy="1499026"/>
          </a:xfrm>
        </p:grpSpPr>
        <p:sp>
          <p:nvSpPr>
            <p:cNvPr id="85" name="Cloud Callout 84"/>
            <p:cNvSpPr/>
            <p:nvPr/>
          </p:nvSpPr>
          <p:spPr>
            <a:xfrm>
              <a:off x="3462681" y="5969364"/>
              <a:ext cx="2504678" cy="1499026"/>
            </a:xfrm>
            <a:prstGeom prst="cloudCallout">
              <a:avLst>
                <a:gd name="adj1" fmla="val -83155"/>
                <a:gd name="adj2" fmla="val 102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921086" y="6303828"/>
              <a:ext cx="17167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 smtClean="0"/>
                <a:t>Note:</a:t>
              </a:r>
            </a:p>
            <a:p>
              <a:r>
                <a:rPr lang="en-SG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</a:t>
              </a:r>
              <a:r>
                <a:rPr lang="en-SG" dirty="0" smtClean="0"/>
                <a:t> is in </a:t>
              </a:r>
              <a:r>
                <a:rPr lang="en-SG" b="1" u="sng" dirty="0" smtClean="0"/>
                <a:t>radians, not degrees</a:t>
              </a:r>
              <a:endParaRPr lang="en-SG" b="1" u="sng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94457" y="5866171"/>
            <a:ext cx="22815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16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SG" sz="1600" b="1" baseline="300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SG" sz="16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4</a:t>
            </a:r>
            <a:r>
              <a:rPr lang="en-SG" sz="1600" b="1" baseline="300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SG" sz="16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quadrants: clockwise </a:t>
            </a:r>
            <a:r>
              <a:rPr lang="en-SG" sz="16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direction from positive real </a:t>
            </a:r>
            <a:r>
              <a:rPr lang="en-SG" sz="16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axis</a:t>
            </a:r>
            <a:endParaRPr lang="en-SG" sz="16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73970" y="3159630"/>
            <a:ext cx="157002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SG" sz="1600" b="1" baseline="300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SG" sz="16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2</a:t>
            </a:r>
            <a:r>
              <a:rPr lang="en-SG" sz="1600" b="1" baseline="300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SG" sz="16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quadrants: anti-clockwise </a:t>
            </a:r>
            <a:r>
              <a:rPr lang="en-SG" sz="16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direction from positive real axis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187932"/>
              </p:ext>
            </p:extLst>
          </p:nvPr>
        </p:nvGraphicFramePr>
        <p:xfrm>
          <a:off x="3271993" y="1311488"/>
          <a:ext cx="961313" cy="449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6" name="Equation" r:id="rId32" imgW="596880" imgH="279360" progId="Equation.3">
                  <p:embed/>
                </p:oleObj>
              </mc:Choice>
              <mc:Fallback>
                <p:oleObj name="Equation" r:id="rId32" imgW="596880" imgH="2793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3271993" y="1311488"/>
                        <a:ext cx="961313" cy="4499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019643"/>
              </p:ext>
            </p:extLst>
          </p:nvPr>
        </p:nvGraphicFramePr>
        <p:xfrm>
          <a:off x="3620075" y="1834821"/>
          <a:ext cx="1305598" cy="735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7" name="Equation" r:id="rId34" imgW="901440" imgH="507960" progId="Equation.3">
                  <p:embed/>
                </p:oleObj>
              </mc:Choice>
              <mc:Fallback>
                <p:oleObj name="Equation" r:id="rId34" imgW="90144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3620075" y="1834821"/>
                        <a:ext cx="1305598" cy="735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025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3" grpId="0"/>
      <p:bldP spid="40" grpId="0"/>
      <p:bldP spid="49" grpId="0" animBg="1"/>
      <p:bldP spid="50" grpId="0" animBg="1"/>
      <p:bldP spid="51" grpId="0" animBg="1"/>
      <p:bldP spid="52" grpId="0" animBg="1"/>
      <p:bldP spid="53" grpId="0"/>
      <p:bldP spid="74" grpId="0"/>
      <p:bldP spid="75" grpId="0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ontent Placeholder 2"/>
          <p:cNvSpPr txBox="1">
            <a:spLocks/>
          </p:cNvSpPr>
          <p:nvPr/>
        </p:nvSpPr>
        <p:spPr>
          <a:xfrm>
            <a:off x="341193" y="1926602"/>
            <a:ext cx="4531057" cy="434796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The corresponding argument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l-GR" sz="2400" i="1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/>
              <a:t>&lt;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arg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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radian</a:t>
            </a:r>
          </a:p>
          <a:p>
            <a:r>
              <a:rPr lang="en-US" sz="2400" dirty="0" smtClean="0"/>
              <a:t>If the complex number lies in the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or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quadrant, the argument </a:t>
            </a:r>
            <a:r>
              <a:rPr lang="en-US" sz="2400" dirty="0" smtClean="0">
                <a:sym typeface="Symbol" pitchFamily="18" charset="2"/>
              </a:rPr>
              <a:t>is taken as a </a:t>
            </a:r>
            <a:r>
              <a:rPr lang="en-US" sz="2400" b="1" u="sng" dirty="0" smtClean="0">
                <a:sym typeface="Symbol" pitchFamily="18" charset="2"/>
              </a:rPr>
              <a:t>positive</a:t>
            </a:r>
            <a:r>
              <a:rPr lang="en-US" sz="2400" dirty="0" smtClean="0">
                <a:sym typeface="Symbol" pitchFamily="18" charset="2"/>
              </a:rPr>
              <a:t> angle</a:t>
            </a:r>
          </a:p>
          <a:p>
            <a:r>
              <a:rPr lang="en-US" sz="2400" dirty="0"/>
              <a:t>If the complex number lies </a:t>
            </a:r>
            <a:r>
              <a:rPr lang="en-US" sz="2400" dirty="0" smtClean="0"/>
              <a:t>in </a:t>
            </a:r>
            <a:r>
              <a:rPr lang="en-US" sz="2400" dirty="0"/>
              <a:t>the </a:t>
            </a:r>
            <a:r>
              <a:rPr lang="en-US" sz="2400" dirty="0" smtClean="0"/>
              <a:t>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</a:t>
            </a:r>
            <a:r>
              <a:rPr lang="en-US" sz="2400" dirty="0"/>
              <a:t>or </a:t>
            </a:r>
            <a:r>
              <a:rPr lang="en-US" sz="2400" dirty="0" smtClean="0"/>
              <a:t>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quadrant</a:t>
            </a:r>
            <a:r>
              <a:rPr lang="en-US" sz="2400" dirty="0"/>
              <a:t>, the argument </a:t>
            </a:r>
            <a:r>
              <a:rPr lang="en-US" sz="2400" dirty="0">
                <a:sym typeface="Symbol" pitchFamily="18" charset="2"/>
              </a:rPr>
              <a:t>is taken as a </a:t>
            </a:r>
            <a:r>
              <a:rPr lang="en-US" sz="2400" b="1" u="sng" dirty="0" smtClean="0">
                <a:sym typeface="Symbol" pitchFamily="18" charset="2"/>
              </a:rPr>
              <a:t>negative</a:t>
            </a:r>
            <a:r>
              <a:rPr lang="en-US" sz="2400" dirty="0" smtClean="0">
                <a:sym typeface="Symbol" pitchFamily="18" charset="2"/>
              </a:rPr>
              <a:t> angle</a:t>
            </a:r>
            <a:endParaRPr lang="en-US" sz="2400" dirty="0" smtClean="0"/>
          </a:p>
          <a:p>
            <a:pPr marL="0" indent="0">
              <a:buFont typeface="Arial"/>
              <a:buNone/>
            </a:pPr>
            <a:endParaRPr lang="en-US" sz="2400" dirty="0" smtClean="0"/>
          </a:p>
          <a:p>
            <a:pPr marL="0" indent="0">
              <a:buFont typeface="Arial"/>
              <a:buNone/>
            </a:pP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2400" dirty="0" smtClean="0"/>
              <a:t>                                          </a:t>
            </a:r>
            <a:endParaRPr lang="en-SG" sz="2400" dirty="0"/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457627"/>
              </p:ext>
            </p:extLst>
          </p:nvPr>
        </p:nvGraphicFramePr>
        <p:xfrm>
          <a:off x="4414211" y="1243926"/>
          <a:ext cx="14065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36" name="Equation" r:id="rId3" imgW="622080" imgH="190440" progId="Equation.3">
                  <p:embed/>
                </p:oleObj>
              </mc:Choice>
              <mc:Fallback>
                <p:oleObj name="Equation" r:id="rId3" imgW="6220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211" y="1243926"/>
                        <a:ext cx="1406525" cy="4286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536904" y="1165689"/>
            <a:ext cx="4485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Given complex number,</a:t>
            </a:r>
            <a:endParaRPr lang="en-SG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78104" y="3239719"/>
            <a:ext cx="20165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baseline="30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Quadrant</a:t>
            </a:r>
          </a:p>
          <a:p>
            <a:pPr algn="ctr"/>
            <a:endParaRPr lang="en-US" sz="1400" dirty="0" smtClean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i="1" u="sng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arg</a:t>
            </a:r>
            <a:r>
              <a:rPr lang="en-US" sz="1400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(</a:t>
            </a:r>
            <a:r>
              <a:rPr lang="en-US" sz="1400" i="1" u="sng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z</a:t>
            </a:r>
            <a:r>
              <a:rPr lang="en-US" sz="1400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) is positive</a:t>
            </a:r>
            <a:endParaRPr lang="en-US" sz="1400" u="sng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98237" y="3243487"/>
            <a:ext cx="17372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aseline="30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Quadrant</a:t>
            </a:r>
          </a:p>
          <a:p>
            <a:pPr algn="ctr"/>
            <a:endParaRPr lang="en-US" sz="1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i="1" u="sng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arg</a:t>
            </a:r>
            <a:r>
              <a:rPr lang="en-US" sz="1400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(</a:t>
            </a:r>
            <a:r>
              <a:rPr lang="en-US" sz="1400" i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z</a:t>
            </a:r>
            <a:r>
              <a:rPr lang="en-US" sz="1400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)</a:t>
            </a:r>
            <a:r>
              <a:rPr lang="en-US" sz="1400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is positive</a:t>
            </a:r>
            <a:endParaRPr lang="en-US" sz="1400" u="sng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255458" y="4229487"/>
            <a:ext cx="19211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baseline="30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Quadrant</a:t>
            </a:r>
          </a:p>
          <a:p>
            <a:pPr algn="ctr"/>
            <a:endParaRPr lang="en-US" sz="1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i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arg</a:t>
            </a:r>
            <a:r>
              <a:rPr lang="en-US" sz="1400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(</a:t>
            </a:r>
            <a:r>
              <a:rPr lang="en-US" sz="1400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z</a:t>
            </a:r>
            <a:r>
              <a:rPr lang="en-US" sz="1400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)</a:t>
            </a:r>
            <a:r>
              <a:rPr lang="en-US" sz="1400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is negative</a:t>
            </a:r>
            <a:endParaRPr lang="en-US" sz="1400" u="sng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958402" y="4233686"/>
            <a:ext cx="1689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1400" baseline="30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Quadrant</a:t>
            </a:r>
          </a:p>
          <a:p>
            <a:pPr algn="ctr"/>
            <a:endParaRPr lang="en-US" sz="1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i="1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arg</a:t>
            </a:r>
            <a:r>
              <a:rPr lang="en-US" sz="1400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(</a:t>
            </a:r>
            <a:r>
              <a:rPr lang="en-US" sz="1400" i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z</a:t>
            </a:r>
            <a:r>
              <a:rPr lang="en-US" sz="1400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) is negative</a:t>
            </a:r>
            <a:endParaRPr lang="en-US" sz="1400" u="sng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Straight Arrow Connector 62"/>
          <p:cNvCxnSpPr>
            <a:cxnSpLocks noChangeAspect="1"/>
          </p:cNvCxnSpPr>
          <p:nvPr/>
        </p:nvCxnSpPr>
        <p:spPr>
          <a:xfrm flipV="1">
            <a:off x="6962277" y="2155348"/>
            <a:ext cx="0" cy="34082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cxnSpLocks noChangeAspect="1"/>
          </p:cNvCxnSpPr>
          <p:nvPr/>
        </p:nvCxnSpPr>
        <p:spPr>
          <a:xfrm>
            <a:off x="5347854" y="3999691"/>
            <a:ext cx="3616036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 Box 10"/>
          <p:cNvSpPr txBox="1">
            <a:spLocks noChangeArrowheads="1"/>
          </p:cNvSpPr>
          <p:nvPr/>
        </p:nvSpPr>
        <p:spPr bwMode="auto">
          <a:xfrm>
            <a:off x="6684760" y="1797230"/>
            <a:ext cx="620009" cy="358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400" i="1" dirty="0" err="1">
                <a:effectLst/>
                <a:latin typeface="Times New Roman"/>
                <a:ea typeface="SimSun"/>
              </a:rPr>
              <a:t>Im</a:t>
            </a:r>
            <a:r>
              <a:rPr lang="en-US" sz="1400" dirty="0">
                <a:effectLst/>
                <a:latin typeface="Times New Roman"/>
                <a:ea typeface="SimSun"/>
              </a:rPr>
              <a:t>(</a:t>
            </a:r>
            <a:r>
              <a:rPr lang="en-US" sz="1400" i="1" dirty="0">
                <a:effectLst/>
                <a:latin typeface="Times New Roman"/>
                <a:ea typeface="SimSun"/>
              </a:rPr>
              <a:t>z</a:t>
            </a:r>
            <a:r>
              <a:rPr lang="en-US" sz="1400" dirty="0">
                <a:effectLst/>
                <a:latin typeface="Times New Roman"/>
                <a:ea typeface="SimSun"/>
              </a:rPr>
              <a:t>)</a:t>
            </a:r>
            <a:endParaRPr lang="en-SG" sz="1400" dirty="0">
              <a:effectLst/>
              <a:latin typeface="Times New Roman"/>
              <a:ea typeface="SimSun"/>
            </a:endParaRPr>
          </a:p>
        </p:txBody>
      </p:sp>
      <p:sp>
        <p:nvSpPr>
          <p:cNvPr id="66" name="Text Box 1"/>
          <p:cNvSpPr txBox="1">
            <a:spLocks noChangeArrowheads="1"/>
          </p:cNvSpPr>
          <p:nvPr/>
        </p:nvSpPr>
        <p:spPr bwMode="auto">
          <a:xfrm>
            <a:off x="8523990" y="3989909"/>
            <a:ext cx="620009" cy="358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400" i="1" dirty="0">
                <a:effectLst/>
                <a:latin typeface="Times New Roman"/>
                <a:ea typeface="SimSun"/>
              </a:rPr>
              <a:t>Re</a:t>
            </a:r>
            <a:r>
              <a:rPr lang="en-US" sz="1400" dirty="0">
                <a:effectLst/>
                <a:latin typeface="Times New Roman"/>
                <a:ea typeface="SimSun"/>
              </a:rPr>
              <a:t>(</a:t>
            </a:r>
            <a:r>
              <a:rPr lang="en-US" sz="1400" i="1" dirty="0">
                <a:effectLst/>
                <a:latin typeface="Times New Roman"/>
                <a:ea typeface="SimSun"/>
              </a:rPr>
              <a:t>z</a:t>
            </a:r>
            <a:r>
              <a:rPr lang="en-US" sz="1400" dirty="0">
                <a:effectLst/>
                <a:latin typeface="Times New Roman"/>
                <a:ea typeface="SimSun"/>
              </a:rPr>
              <a:t>)</a:t>
            </a:r>
            <a:endParaRPr lang="en-SG" sz="1400" dirty="0">
              <a:effectLst/>
              <a:latin typeface="Times New Roman"/>
              <a:ea typeface="SimSun"/>
            </a:endParaRPr>
          </a:p>
        </p:txBody>
      </p:sp>
      <p:sp>
        <p:nvSpPr>
          <p:cNvPr id="3" name="Arc 2"/>
          <p:cNvSpPr/>
          <p:nvPr/>
        </p:nvSpPr>
        <p:spPr>
          <a:xfrm>
            <a:off x="5347854" y="2420024"/>
            <a:ext cx="3431523" cy="3143541"/>
          </a:xfrm>
          <a:prstGeom prst="arc">
            <a:avLst>
              <a:gd name="adj1" fmla="val 11032379"/>
              <a:gd name="adj2" fmla="val 0"/>
            </a:avLst>
          </a:prstGeom>
          <a:ln w="9525"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Arc 66"/>
          <p:cNvSpPr/>
          <p:nvPr/>
        </p:nvSpPr>
        <p:spPr>
          <a:xfrm flipV="1">
            <a:off x="5347853" y="2578497"/>
            <a:ext cx="3431523" cy="3143541"/>
          </a:xfrm>
          <a:prstGeom prst="arc">
            <a:avLst>
              <a:gd name="adj1" fmla="val 11032379"/>
              <a:gd name="adj2" fmla="val 0"/>
            </a:avLst>
          </a:prstGeom>
          <a:ln w="9525"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577850" y="15920"/>
            <a:ext cx="7665845" cy="1066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800" dirty="0" smtClean="0"/>
              <a:t>Summary: Magnitude and Argument of a </a:t>
            </a:r>
            <a:br>
              <a:rPr lang="en-US" sz="2800" dirty="0" smtClean="0"/>
            </a:br>
            <a:r>
              <a:rPr lang="en-US" sz="2800" dirty="0" smtClean="0"/>
              <a:t>Complex Number</a:t>
            </a:r>
            <a:endParaRPr lang="en-SG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357838" y="2315630"/>
            <a:ext cx="327385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Anti-clockwise from positive real axis </a:t>
            </a:r>
            <a:endParaRPr lang="en-US" sz="1400" u="sng" dirty="0" smtClean="0">
              <a:solidFill>
                <a:srgbClr val="00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74009" y="5749740"/>
            <a:ext cx="327385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Clockwise from positive real axis </a:t>
            </a:r>
            <a:endParaRPr lang="en-US" sz="1400" u="sng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0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95887" y="1988117"/>
            <a:ext cx="8284874" cy="48161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[Solution]</a:t>
            </a: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577850" y="15920"/>
            <a:ext cx="7665845" cy="1066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800" dirty="0" smtClean="0"/>
              <a:t>Magnitude and Argument of a Complex Number in an Argand Diagram</a:t>
            </a:r>
            <a:endParaRPr lang="en-SG" sz="28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77850" y="961518"/>
            <a:ext cx="7665845" cy="108294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000" b="1" dirty="0" smtClean="0"/>
              <a:t>[Example 1]</a:t>
            </a:r>
          </a:p>
          <a:p>
            <a:r>
              <a:rPr lang="en-US" sz="2000" dirty="0" smtClean="0"/>
              <a:t>Determine the magnitude and argument of the complex number                     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</a:t>
            </a:r>
            <a:r>
              <a:rPr lang="en-SG" sz="2000" dirty="0" smtClean="0"/>
              <a:t>.</a:t>
            </a:r>
            <a:endParaRPr lang="en-SG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77850" y="2074833"/>
            <a:ext cx="7665845" cy="105219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en-US" sz="2000" b="1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First, plot the point representing the complex number on an Argand diagram, and note the quadrant it lies in.</a:t>
            </a:r>
            <a:endParaRPr lang="en-SG" sz="20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>
            <a:cxnSpLocks noChangeAspect="1"/>
          </p:cNvCxnSpPr>
          <p:nvPr/>
        </p:nvCxnSpPr>
        <p:spPr>
          <a:xfrm flipV="1">
            <a:off x="3068557" y="3379960"/>
            <a:ext cx="0" cy="21926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 noChangeAspect="1"/>
          </p:cNvCxnSpPr>
          <p:nvPr/>
        </p:nvCxnSpPr>
        <p:spPr>
          <a:xfrm>
            <a:off x="2791040" y="5224302"/>
            <a:ext cx="227913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791040" y="3137488"/>
            <a:ext cx="620009" cy="358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400" i="1" dirty="0" err="1">
                <a:effectLst/>
                <a:latin typeface="Times New Roman"/>
                <a:ea typeface="SimSun"/>
              </a:rPr>
              <a:t>Im</a:t>
            </a:r>
            <a:r>
              <a:rPr lang="en-US" sz="1400" dirty="0">
                <a:effectLst/>
                <a:latin typeface="Times New Roman"/>
                <a:ea typeface="SimSun"/>
              </a:rPr>
              <a:t>(</a:t>
            </a:r>
            <a:r>
              <a:rPr lang="en-US" sz="1400" i="1" dirty="0">
                <a:effectLst/>
                <a:latin typeface="Times New Roman"/>
                <a:ea typeface="SimSun"/>
              </a:rPr>
              <a:t>z</a:t>
            </a:r>
            <a:r>
              <a:rPr lang="en-US" sz="1400" dirty="0">
                <a:effectLst/>
                <a:latin typeface="Times New Roman"/>
                <a:ea typeface="SimSun"/>
              </a:rPr>
              <a:t>)</a:t>
            </a:r>
            <a:endParaRPr lang="en-SG" sz="1400" dirty="0">
              <a:effectLst/>
              <a:latin typeface="Times New Roman"/>
              <a:ea typeface="SimSun"/>
            </a:endParaRPr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4630270" y="5214520"/>
            <a:ext cx="620009" cy="358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400" i="1" dirty="0">
                <a:effectLst/>
                <a:latin typeface="Times New Roman"/>
                <a:ea typeface="SimSun"/>
              </a:rPr>
              <a:t>Re</a:t>
            </a:r>
            <a:r>
              <a:rPr lang="en-US" sz="1400" dirty="0">
                <a:effectLst/>
                <a:latin typeface="Times New Roman"/>
                <a:ea typeface="SimSun"/>
              </a:rPr>
              <a:t>(</a:t>
            </a:r>
            <a:r>
              <a:rPr lang="en-US" sz="1400" i="1" dirty="0">
                <a:effectLst/>
                <a:latin typeface="Times New Roman"/>
                <a:ea typeface="SimSun"/>
              </a:rPr>
              <a:t>z</a:t>
            </a:r>
            <a:r>
              <a:rPr lang="en-US" sz="1400" dirty="0">
                <a:effectLst/>
                <a:latin typeface="Times New Roman"/>
                <a:ea typeface="SimSun"/>
              </a:rPr>
              <a:t>)</a:t>
            </a:r>
            <a:endParaRPr lang="en-SG" sz="1400" dirty="0">
              <a:effectLst/>
              <a:latin typeface="Times New Roman"/>
              <a:ea typeface="SimSun"/>
            </a:endParaRPr>
          </a:p>
        </p:txBody>
      </p:sp>
      <p:cxnSp>
        <p:nvCxnSpPr>
          <p:cNvPr id="9" name="Straight Connector 8"/>
          <p:cNvCxnSpPr>
            <a:cxnSpLocks noChangeAspect="1"/>
          </p:cNvCxnSpPr>
          <p:nvPr/>
        </p:nvCxnSpPr>
        <p:spPr>
          <a:xfrm>
            <a:off x="4207618" y="3834628"/>
            <a:ext cx="0" cy="135457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spect="1"/>
          </p:cNvSpPr>
          <p:nvPr/>
        </p:nvSpPr>
        <p:spPr>
          <a:xfrm>
            <a:off x="3868008" y="3441561"/>
            <a:ext cx="132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(1,      )</a:t>
            </a:r>
            <a:endParaRPr lang="en-S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92984" y="4831120"/>
            <a:ext cx="44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>
                <a:latin typeface="Times New Roman" pitchFamily="18" charset="0"/>
                <a:cs typeface="Times New Roman" pitchFamily="18" charset="0"/>
              </a:rPr>
              <a:t>α</a:t>
            </a:r>
            <a:endParaRPr lang="en-SG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Arc 11"/>
          <p:cNvSpPr/>
          <p:nvPr/>
        </p:nvSpPr>
        <p:spPr>
          <a:xfrm>
            <a:off x="3067885" y="4750317"/>
            <a:ext cx="579788" cy="900269"/>
          </a:xfrm>
          <a:prstGeom prst="arc">
            <a:avLst>
              <a:gd name="adj1" fmla="val 16777373"/>
              <a:gd name="adj2" fmla="val 0"/>
            </a:avLst>
          </a:prstGeom>
          <a:ln>
            <a:solidFill>
              <a:schemeClr val="accent5">
                <a:lumMod val="50000"/>
              </a:schemeClr>
            </a:solidFill>
            <a:headEnd type="stealth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3570339" y="4736462"/>
            <a:ext cx="785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arg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i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SG" sz="1600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Connector 13"/>
          <p:cNvCxnSpPr>
            <a:cxnSpLocks noChangeAspect="1"/>
          </p:cNvCxnSpPr>
          <p:nvPr/>
        </p:nvCxnSpPr>
        <p:spPr>
          <a:xfrm flipV="1">
            <a:off x="3067884" y="3834628"/>
            <a:ext cx="1139734" cy="1366738"/>
          </a:xfrm>
          <a:prstGeom prst="line">
            <a:avLst/>
          </a:prstGeom>
          <a:ln>
            <a:solidFill>
              <a:srgbClr val="CC00FF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>
            <a:off x="2889179" y="4933794"/>
            <a:ext cx="524794" cy="746970"/>
          </a:xfrm>
          <a:prstGeom prst="arc">
            <a:avLst>
              <a:gd name="adj1" fmla="val 17275738"/>
              <a:gd name="adj2" fmla="val 20323463"/>
            </a:avLst>
          </a:prstGeom>
          <a:ln w="9525">
            <a:solidFill>
              <a:schemeClr val="tx1"/>
            </a:solidFill>
            <a:headEnd type="non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8" name="Group 17"/>
          <p:cNvGrpSpPr/>
          <p:nvPr/>
        </p:nvGrpSpPr>
        <p:grpSpPr>
          <a:xfrm>
            <a:off x="5437282" y="3137487"/>
            <a:ext cx="2589118" cy="1496603"/>
            <a:chOff x="5437282" y="2901226"/>
            <a:chExt cx="2589118" cy="1496603"/>
          </a:xfrm>
        </p:grpSpPr>
        <p:sp>
          <p:nvSpPr>
            <p:cNvPr id="16" name="Cloud Callout 15"/>
            <p:cNvSpPr/>
            <p:nvPr/>
          </p:nvSpPr>
          <p:spPr>
            <a:xfrm>
              <a:off x="5437282" y="2901226"/>
              <a:ext cx="2589118" cy="1496603"/>
            </a:xfrm>
            <a:prstGeom prst="cloudCallout">
              <a:avLst>
                <a:gd name="adj1" fmla="val -73685"/>
                <a:gd name="adj2" fmla="val -21416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18630" y="3151888"/>
              <a:ext cx="23077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Note:</a:t>
              </a:r>
            </a:p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 The point lies in the 1</a:t>
              </a:r>
              <a:r>
                <a:rPr lang="en-US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</a:t>
              </a:r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quadrant</a:t>
              </a:r>
              <a:endParaRPr lang="en-SG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" name="Title 1"/>
          <p:cNvSpPr txBox="1">
            <a:spLocks/>
          </p:cNvSpPr>
          <p:nvPr/>
        </p:nvSpPr>
        <p:spPr>
          <a:xfrm>
            <a:off x="577850" y="5474309"/>
            <a:ext cx="8473647" cy="129750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000" dirty="0" smtClean="0">
                <a:solidFill>
                  <a:srgbClr val="FF0000"/>
                </a:solidFill>
              </a:rPr>
              <a:t>Next, determine the magnitude and argument according to the quadrant:</a:t>
            </a: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3157609" y="4027077"/>
            <a:ext cx="365993" cy="358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effectLst/>
                <a:latin typeface="Times New Roman"/>
                <a:ea typeface="SimSun"/>
              </a:rPr>
              <a:t>|</a:t>
            </a:r>
            <a:r>
              <a:rPr lang="en-US" sz="1600" i="1" dirty="0">
                <a:effectLst/>
                <a:latin typeface="Times New Roman"/>
                <a:ea typeface="SimSun"/>
              </a:rPr>
              <a:t>z</a:t>
            </a:r>
            <a:r>
              <a:rPr lang="en-US" sz="1600" dirty="0">
                <a:effectLst/>
                <a:latin typeface="Times New Roman"/>
                <a:ea typeface="SimSun"/>
              </a:rPr>
              <a:t>|</a:t>
            </a:r>
            <a:endParaRPr lang="en-SG" sz="1600" dirty="0">
              <a:effectLst/>
              <a:latin typeface="Times New Roman"/>
              <a:ea typeface="SimSun"/>
            </a:endParaRPr>
          </a:p>
        </p:txBody>
      </p:sp>
      <p:sp>
        <p:nvSpPr>
          <p:cNvPr id="23" name="Left Brace 22"/>
          <p:cNvSpPr/>
          <p:nvPr/>
        </p:nvSpPr>
        <p:spPr>
          <a:xfrm rot="2377791">
            <a:off x="3380092" y="3532593"/>
            <a:ext cx="272449" cy="1801354"/>
          </a:xfrm>
          <a:prstGeom prst="leftBrace">
            <a:avLst>
              <a:gd name="adj1" fmla="val 25453"/>
              <a:gd name="adj2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 Box 1"/>
          <p:cNvSpPr txBox="1">
            <a:spLocks noChangeArrowheads="1"/>
          </p:cNvSpPr>
          <p:nvPr/>
        </p:nvSpPr>
        <p:spPr bwMode="auto">
          <a:xfrm>
            <a:off x="2720596" y="5213842"/>
            <a:ext cx="620009" cy="358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600" b="1" dirty="0" smtClean="0">
                <a:effectLst/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0</a:t>
            </a:r>
            <a:endParaRPr lang="en-SG" sz="16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262416"/>
              </p:ext>
            </p:extLst>
          </p:nvPr>
        </p:nvGraphicFramePr>
        <p:xfrm>
          <a:off x="642800" y="1538549"/>
          <a:ext cx="1385929" cy="470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8" name="Equation" r:id="rId3" imgW="711000" imgH="241200" progId="Equation.3">
                  <p:embed/>
                </p:oleObj>
              </mc:Choice>
              <mc:Fallback>
                <p:oleObj name="Equation" r:id="rId3" imgW="71100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2800" y="1538549"/>
                        <a:ext cx="1385929" cy="470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752615"/>
              </p:ext>
            </p:extLst>
          </p:nvPr>
        </p:nvGraphicFramePr>
        <p:xfrm>
          <a:off x="4332330" y="3486501"/>
          <a:ext cx="304684" cy="304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9" name="Equation" r:id="rId5" imgW="228600" imgH="228600" progId="Equation.3">
                  <p:embed/>
                </p:oleObj>
              </mc:Choice>
              <mc:Fallback>
                <p:oleObj name="Equation" r:id="rId5" imgW="22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2330" y="3486501"/>
                        <a:ext cx="304684" cy="3046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812866"/>
              </p:ext>
            </p:extLst>
          </p:nvPr>
        </p:nvGraphicFramePr>
        <p:xfrm>
          <a:off x="736524" y="5941647"/>
          <a:ext cx="1984072" cy="532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60" name="Equation" r:id="rId7" imgW="1231560" imgH="330120" progId="Equation.3">
                  <p:embed/>
                </p:oleObj>
              </mc:Choice>
              <mc:Fallback>
                <p:oleObj name="Equation" r:id="rId7" imgW="1231560" imgH="330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6524" y="5941647"/>
                        <a:ext cx="1984072" cy="5324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556286"/>
              </p:ext>
            </p:extLst>
          </p:nvPr>
        </p:nvGraphicFramePr>
        <p:xfrm>
          <a:off x="2982232" y="5742055"/>
          <a:ext cx="5440878" cy="982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61" name="Equation" r:id="rId9" imgW="3377880" imgH="609480" progId="Equation.3">
                  <p:embed/>
                </p:oleObj>
              </mc:Choice>
              <mc:Fallback>
                <p:oleObj name="Equation" r:id="rId9" imgW="337788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232" y="5742055"/>
                        <a:ext cx="5440878" cy="9825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440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" grpId="0"/>
      <p:bldP spid="7" grpId="0"/>
      <p:bldP spid="8" grpId="0"/>
      <p:bldP spid="10" grpId="0"/>
      <p:bldP spid="11" grpId="0"/>
      <p:bldP spid="12" grpId="0" animBg="1"/>
      <p:bldP spid="13" grpId="0"/>
      <p:bldP spid="15" grpId="0" animBg="1"/>
      <p:bldP spid="19" grpId="0"/>
      <p:bldP spid="22" grpId="0"/>
      <p:bldP spid="23" grpId="0" animBg="1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77851" y="15920"/>
            <a:ext cx="6752098" cy="1066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800" dirty="0" smtClean="0"/>
              <a:t>Test Yourself: Magnitude and Argument of a Complex Number </a:t>
            </a:r>
            <a:endParaRPr lang="en-SG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77851" y="1068538"/>
            <a:ext cx="753463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Find the magnitude and argument of each of the following complex numbers:</a:t>
            </a: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buAutoNum type="romanLcPeriod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571500" indent="-571500">
              <a:buAutoNum type="romanLcPeriod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571500" indent="-571500">
              <a:buAutoNum type="romanLcPeriod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783" y="15920"/>
            <a:ext cx="883315" cy="883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850062"/>
              </p:ext>
            </p:extLst>
          </p:nvPr>
        </p:nvGraphicFramePr>
        <p:xfrm>
          <a:off x="1070841" y="2319193"/>
          <a:ext cx="15843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6" name="Equation" r:id="rId4" imgW="812520" imgH="241200" progId="Equation.3">
                  <p:embed/>
                </p:oleObj>
              </mc:Choice>
              <mc:Fallback>
                <p:oleObj name="Equation" r:id="rId4" imgW="812520" imgH="241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0841" y="2319193"/>
                        <a:ext cx="15843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970468"/>
              </p:ext>
            </p:extLst>
          </p:nvPr>
        </p:nvGraphicFramePr>
        <p:xfrm>
          <a:off x="1082675" y="2789818"/>
          <a:ext cx="15605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7" name="Equation" r:id="rId6" imgW="799920" imgH="241200" progId="Equation.3">
                  <p:embed/>
                </p:oleObj>
              </mc:Choice>
              <mc:Fallback>
                <p:oleObj name="Equation" r:id="rId6" imgW="79992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2789818"/>
                        <a:ext cx="15605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868047"/>
              </p:ext>
            </p:extLst>
          </p:nvPr>
        </p:nvGraphicFramePr>
        <p:xfrm>
          <a:off x="1085270" y="3259138"/>
          <a:ext cx="13874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8" name="Equation" r:id="rId8" imgW="711000" imgH="241200" progId="Equation.3">
                  <p:embed/>
                </p:oleObj>
              </mc:Choice>
              <mc:Fallback>
                <p:oleObj name="Equation" r:id="rId8" imgW="7110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270" y="3259138"/>
                        <a:ext cx="13874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805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77850" y="962581"/>
            <a:ext cx="7665845" cy="108294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000" dirty="0" smtClean="0"/>
              <a:t>i. Determine the magnitude and argument of the complex number</a:t>
            </a:r>
          </a:p>
          <a:p>
            <a:r>
              <a:rPr lang="en-SG" sz="2000" dirty="0" smtClean="0"/>
              <a:t>                       .</a:t>
            </a:r>
            <a:endParaRPr lang="en-SG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08103" y="6479351"/>
            <a:ext cx="435897" cy="365125"/>
          </a:xfrm>
        </p:spPr>
        <p:txBody>
          <a:bodyPr/>
          <a:lstStyle/>
          <a:p>
            <a:fld id="{6767FADE-2612-3649-B495-F644A23F288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77850" y="0"/>
            <a:ext cx="7448550" cy="92914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800" dirty="0"/>
              <a:t>Test Yourself: Magnitude and Argument of a Complex </a:t>
            </a:r>
            <a:r>
              <a:rPr lang="en-US" sz="2800" dirty="0" smtClean="0"/>
              <a:t>Number</a:t>
            </a:r>
            <a:endParaRPr lang="en-SG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363940"/>
              </p:ext>
            </p:extLst>
          </p:nvPr>
        </p:nvGraphicFramePr>
        <p:xfrm>
          <a:off x="833568" y="1235044"/>
          <a:ext cx="1440295" cy="427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1" name="Equation" r:id="rId3" imgW="812520" imgH="241200" progId="Equation.3">
                  <p:embed/>
                </p:oleObj>
              </mc:Choice>
              <mc:Fallback>
                <p:oleObj name="Equation" r:id="rId3" imgW="81252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568" y="1235044"/>
                        <a:ext cx="1440295" cy="4271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220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77850" y="988818"/>
            <a:ext cx="7665845" cy="108294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000" dirty="0" smtClean="0"/>
              <a:t>ii. Determine the magnitude and argument of the complex number        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</a:t>
            </a:r>
            <a:r>
              <a:rPr lang="en-SG" sz="2000" dirty="0" smtClean="0"/>
              <a:t>.</a:t>
            </a:r>
            <a:endParaRPr lang="en-SG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90039" y="6484548"/>
            <a:ext cx="353960" cy="365125"/>
          </a:xfrm>
        </p:spPr>
        <p:txBody>
          <a:bodyPr/>
          <a:lstStyle/>
          <a:p>
            <a:fld id="{6767FADE-2612-3649-B495-F644A23F288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577850" y="0"/>
            <a:ext cx="7448550" cy="92914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800" dirty="0"/>
              <a:t>Test Yourself: Magnitude and Argument of a Complex </a:t>
            </a:r>
            <a:r>
              <a:rPr lang="en-US" sz="2800" dirty="0" smtClean="0"/>
              <a:t>Number</a:t>
            </a:r>
            <a:endParaRPr lang="en-SG" sz="28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0868582"/>
              </p:ext>
            </p:extLst>
          </p:nvPr>
        </p:nvGraphicFramePr>
        <p:xfrm>
          <a:off x="895291" y="1295342"/>
          <a:ext cx="15605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4" name="Equation" r:id="rId3" imgW="799920" imgH="241200" progId="Equation.3">
                  <p:embed/>
                </p:oleObj>
              </mc:Choice>
              <mc:Fallback>
                <p:oleObj name="Equation" r:id="rId3" imgW="79992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291" y="1295342"/>
                        <a:ext cx="15605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866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77850" y="888653"/>
            <a:ext cx="7665845" cy="108294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000" dirty="0" smtClean="0"/>
              <a:t>iii. Determine the magnitude and argument of the complex number      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</a:t>
            </a:r>
            <a:r>
              <a:rPr lang="en-SG" sz="2000" dirty="0" smtClean="0"/>
              <a:t>.</a:t>
            </a:r>
            <a:endParaRPr lang="en-SG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1045" y="6564968"/>
            <a:ext cx="401346" cy="300909"/>
          </a:xfrm>
        </p:spPr>
        <p:txBody>
          <a:bodyPr/>
          <a:lstStyle/>
          <a:p>
            <a:fld id="{6767FADE-2612-3649-B495-F644A23F288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77850" y="0"/>
            <a:ext cx="7448550" cy="92914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800" dirty="0"/>
              <a:t>Test Yourself: Magnitude and Argument of a Complex </a:t>
            </a:r>
            <a:r>
              <a:rPr lang="en-US" sz="2800" dirty="0" smtClean="0"/>
              <a:t>Number</a:t>
            </a:r>
            <a:endParaRPr lang="en-SG" sz="28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793651"/>
              </p:ext>
            </p:extLst>
          </p:nvPr>
        </p:nvGraphicFramePr>
        <p:xfrm>
          <a:off x="933451" y="1153612"/>
          <a:ext cx="13874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29" name="Equation" r:id="rId3" imgW="711000" imgH="241200" progId="Equation.3">
                  <p:embed/>
                </p:oleObj>
              </mc:Choice>
              <mc:Fallback>
                <p:oleObj name="Equation" r:id="rId3" imgW="71100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1" y="1153612"/>
                        <a:ext cx="13874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022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6575" y="1938280"/>
                <a:ext cx="753463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Arial" pitchFamily="34" charset="0"/>
                    <a:cs typeface="Arial" pitchFamily="34" charset="0"/>
                  </a:rPr>
                  <a:t>[Solution]</a:t>
                </a:r>
              </a:p>
              <a:p>
                <a:endParaRPr lang="en-US" sz="2800" b="1" dirty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SG" sz="2800" dirty="0" smtClean="0">
                    <a:latin typeface="Arial" pitchFamily="34" charset="0"/>
                    <a:cs typeface="Arial" pitchFamily="34" charset="0"/>
                  </a:rPr>
                  <a:t>          is represented by a point </a:t>
                </a:r>
                <a:r>
                  <a:rPr lang="en-SG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SG" sz="2800" dirty="0" smtClean="0">
                    <a:latin typeface="Arial" pitchFamily="34" charset="0"/>
                    <a:cs typeface="Arial" pitchFamily="34" charset="0"/>
                  </a:rPr>
                  <a:t>(-3,0) as shown in the below Argand diagram.</a:t>
                </a:r>
              </a:p>
              <a:p>
                <a:endParaRPr lang="en-US" sz="2800" dirty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It can be observed that </a:t>
                </a:r>
              </a:p>
              <a:p>
                <a:endParaRPr lang="en-SG" sz="2800" dirty="0" smtClean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8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arg</a:t>
                </a:r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en-US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), </a:t>
                </a:r>
                <a:r>
                  <a:rPr lang="en-US" sz="2800" i="1" dirty="0" smtClean="0">
                    <a:latin typeface="Arial" pitchFamily="34" charset="0"/>
                    <a:cs typeface="Arial" pitchFamily="34" charset="0"/>
                    <a:sym typeface="Symbol"/>
                  </a:rPr>
                  <a:t> =</a:t>
                </a:r>
                <a:r>
                  <a:rPr lang="en-US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 </a:t>
                </a:r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rad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≈</m:t>
                    </m:r>
                  </m:oMath>
                </a14:m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 3.14 rad </a:t>
                </a:r>
              </a:p>
              <a:p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(Remember principal argument </a:t>
                </a:r>
              </a:p>
              <a:p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range                          )</a:t>
                </a:r>
                <a:endParaRPr lang="en-US" sz="28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75" y="1938280"/>
                <a:ext cx="7534634" cy="4401205"/>
              </a:xfrm>
              <a:prstGeom prst="rect">
                <a:avLst/>
              </a:prstGeom>
              <a:blipFill rotWithShape="1">
                <a:blip r:embed="rId3"/>
                <a:stretch>
                  <a:fillRect l="-1618" t="-1385" b="-2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cxnSpLocks noChangeAspect="1"/>
          </p:cNvCxnSpPr>
          <p:nvPr/>
        </p:nvCxnSpPr>
        <p:spPr>
          <a:xfrm flipV="1">
            <a:off x="7524257" y="3949914"/>
            <a:ext cx="0" cy="22365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 noChangeAspect="1"/>
          </p:cNvCxnSpPr>
          <p:nvPr/>
        </p:nvCxnSpPr>
        <p:spPr>
          <a:xfrm>
            <a:off x="5909834" y="5794256"/>
            <a:ext cx="3000058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7246740" y="3707442"/>
            <a:ext cx="620009" cy="358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400" i="1" dirty="0" err="1">
                <a:effectLst/>
                <a:latin typeface="Times New Roman"/>
                <a:ea typeface="SimSun"/>
              </a:rPr>
              <a:t>Im</a:t>
            </a:r>
            <a:r>
              <a:rPr lang="en-US" sz="1400" dirty="0">
                <a:effectLst/>
                <a:latin typeface="Times New Roman"/>
                <a:ea typeface="SimSun"/>
              </a:rPr>
              <a:t>(</a:t>
            </a:r>
            <a:r>
              <a:rPr lang="en-US" sz="1400" i="1" dirty="0">
                <a:effectLst/>
                <a:latin typeface="Times New Roman"/>
                <a:ea typeface="SimSun"/>
              </a:rPr>
              <a:t>z</a:t>
            </a:r>
            <a:r>
              <a:rPr lang="en-US" sz="1400" dirty="0">
                <a:effectLst/>
                <a:latin typeface="Times New Roman"/>
                <a:ea typeface="SimSun"/>
              </a:rPr>
              <a:t>)</a:t>
            </a:r>
            <a:endParaRPr lang="en-SG" sz="1400" dirty="0">
              <a:effectLst/>
              <a:latin typeface="Times New Roman"/>
              <a:ea typeface="SimSun"/>
            </a:endParaRPr>
          </a:p>
        </p:txBody>
      </p:sp>
      <p:sp>
        <p:nvSpPr>
          <p:cNvPr id="24" name="Text Box 1"/>
          <p:cNvSpPr txBox="1">
            <a:spLocks noChangeArrowheads="1"/>
          </p:cNvSpPr>
          <p:nvPr/>
        </p:nvSpPr>
        <p:spPr bwMode="auto">
          <a:xfrm>
            <a:off x="8319442" y="5828347"/>
            <a:ext cx="620009" cy="358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400" i="1" dirty="0">
                <a:effectLst/>
                <a:latin typeface="Times New Roman"/>
                <a:ea typeface="SimSun"/>
              </a:rPr>
              <a:t>Re</a:t>
            </a:r>
            <a:r>
              <a:rPr lang="en-US" sz="1400" dirty="0">
                <a:effectLst/>
                <a:latin typeface="Times New Roman"/>
                <a:ea typeface="SimSun"/>
              </a:rPr>
              <a:t>(</a:t>
            </a:r>
            <a:r>
              <a:rPr lang="en-US" sz="1400" i="1" dirty="0">
                <a:effectLst/>
                <a:latin typeface="Times New Roman"/>
                <a:ea typeface="SimSun"/>
              </a:rPr>
              <a:t>z</a:t>
            </a:r>
            <a:r>
              <a:rPr lang="en-US" sz="1400" dirty="0">
                <a:effectLst/>
                <a:latin typeface="Times New Roman"/>
                <a:ea typeface="SimSun"/>
              </a:rPr>
              <a:t>)</a:t>
            </a:r>
            <a:endParaRPr lang="en-SG" sz="1400" dirty="0">
              <a:effectLst/>
              <a:latin typeface="Times New Roman"/>
              <a:ea typeface="SimSun"/>
            </a:endParaRPr>
          </a:p>
        </p:txBody>
      </p:sp>
      <p:sp>
        <p:nvSpPr>
          <p:cNvPr id="28" name="Arc 27"/>
          <p:cNvSpPr/>
          <p:nvPr/>
        </p:nvSpPr>
        <p:spPr>
          <a:xfrm>
            <a:off x="7174495" y="5387555"/>
            <a:ext cx="831348" cy="887217"/>
          </a:xfrm>
          <a:prstGeom prst="arc">
            <a:avLst>
              <a:gd name="adj1" fmla="val 11166669"/>
              <a:gd name="adj2" fmla="val 21245666"/>
            </a:avLst>
          </a:prstGeom>
          <a:ln>
            <a:solidFill>
              <a:schemeClr val="accent5">
                <a:lumMod val="50000"/>
              </a:schemeClr>
            </a:solidFill>
            <a:headEnd type="stealth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xtBox 28"/>
          <p:cNvSpPr txBox="1"/>
          <p:nvPr/>
        </p:nvSpPr>
        <p:spPr>
          <a:xfrm>
            <a:off x="7756591" y="5148484"/>
            <a:ext cx="93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arg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SG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18507770">
            <a:off x="6585564" y="5655890"/>
            <a:ext cx="691783" cy="1351435"/>
            <a:chOff x="6797493" y="2923920"/>
            <a:chExt cx="781667" cy="1986498"/>
          </a:xfrm>
        </p:grpSpPr>
        <p:sp>
          <p:nvSpPr>
            <p:cNvPr id="33" name="Text Box 8"/>
            <p:cNvSpPr txBox="1">
              <a:spLocks noChangeArrowheads="1"/>
            </p:cNvSpPr>
            <p:nvPr/>
          </p:nvSpPr>
          <p:spPr bwMode="auto">
            <a:xfrm>
              <a:off x="6797493" y="3704375"/>
              <a:ext cx="781667" cy="1206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600" dirty="0" smtClean="0">
                  <a:effectLst/>
                  <a:latin typeface="Times New Roman"/>
                  <a:ea typeface="SimSun"/>
                </a:rPr>
                <a:t>|</a:t>
              </a:r>
              <a:r>
                <a:rPr lang="en-US" sz="1600" i="1" dirty="0" smtClean="0">
                  <a:effectLst/>
                  <a:latin typeface="Times New Roman"/>
                  <a:ea typeface="SimSun"/>
                </a:rPr>
                <a:t>z</a:t>
              </a:r>
              <a:r>
                <a:rPr lang="en-US" sz="1600" dirty="0" smtClean="0">
                  <a:effectLst/>
                  <a:latin typeface="Times New Roman"/>
                  <a:ea typeface="SimSun"/>
                </a:rPr>
                <a:t>|</a:t>
              </a:r>
              <a:endParaRPr lang="en-SG" sz="1600" dirty="0">
                <a:effectLst/>
                <a:latin typeface="Times New Roman"/>
                <a:ea typeface="SimSun"/>
              </a:endParaRPr>
            </a:p>
          </p:txBody>
        </p:sp>
        <p:sp>
          <p:nvSpPr>
            <p:cNvPr id="34" name="Left Brace 33"/>
            <p:cNvSpPr/>
            <p:nvPr/>
          </p:nvSpPr>
          <p:spPr>
            <a:xfrm rot="8489345" flipH="1">
              <a:off x="7230849" y="2923920"/>
              <a:ext cx="325877" cy="1633112"/>
            </a:xfrm>
            <a:prstGeom prst="leftBrace">
              <a:avLst>
                <a:gd name="adj1" fmla="val 25453"/>
                <a:gd name="adj2" fmla="val 50000"/>
              </a:avLst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5" name="Text Box 1"/>
          <p:cNvSpPr txBox="1">
            <a:spLocks noChangeArrowheads="1"/>
          </p:cNvSpPr>
          <p:nvPr/>
        </p:nvSpPr>
        <p:spPr bwMode="auto">
          <a:xfrm>
            <a:off x="7491281" y="5794256"/>
            <a:ext cx="620009" cy="358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600" b="1" dirty="0" smtClean="0">
                <a:effectLst/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0</a:t>
            </a:r>
            <a:endParaRPr lang="en-SG" sz="16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315781" y="5710095"/>
            <a:ext cx="137847" cy="168322"/>
          </a:xfrm>
          <a:prstGeom prst="ellipse">
            <a:avLst/>
          </a:prstGeom>
          <a:solidFill>
            <a:srgbClr val="430CDE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577851" y="15920"/>
            <a:ext cx="6752098" cy="1066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800" dirty="0" smtClean="0"/>
              <a:t>Magnitude and Argument of a Complex Number (Special Cases)</a:t>
            </a:r>
            <a:endParaRPr lang="en-SG" sz="2800" dirty="0"/>
          </a:p>
        </p:txBody>
      </p:sp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783" y="15920"/>
            <a:ext cx="883315" cy="883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243858"/>
              </p:ext>
            </p:extLst>
          </p:nvPr>
        </p:nvGraphicFramePr>
        <p:xfrm>
          <a:off x="1553394" y="5852026"/>
          <a:ext cx="2601904" cy="442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70" name="Equation" r:id="rId5" imgW="1193760" imgH="203040" progId="Equation.3">
                  <p:embed/>
                </p:oleObj>
              </mc:Choice>
              <mc:Fallback>
                <p:oleObj name="Equation" r:id="rId5" imgW="11937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53394" y="5852026"/>
                        <a:ext cx="2601904" cy="4428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637306" y="943215"/>
            <a:ext cx="76754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Determine the magnitude and argument of the complex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number           </a:t>
            </a:r>
            <a:r>
              <a:rPr lang="en-SG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252602"/>
              </p:ext>
            </p:extLst>
          </p:nvPr>
        </p:nvGraphicFramePr>
        <p:xfrm>
          <a:off x="1797717" y="1358713"/>
          <a:ext cx="878111" cy="36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71" name="Equation" r:id="rId7" imgW="431640" imgH="177480" progId="Equation.3">
                  <p:embed/>
                </p:oleObj>
              </mc:Choice>
              <mc:Fallback>
                <p:oleObj name="Equation" r:id="rId7" imgW="43164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97717" y="1358713"/>
                        <a:ext cx="878111" cy="361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246631"/>
              </p:ext>
            </p:extLst>
          </p:nvPr>
        </p:nvGraphicFramePr>
        <p:xfrm>
          <a:off x="673919" y="2898486"/>
          <a:ext cx="8794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72" name="Equation" r:id="rId9" imgW="431640" imgH="177480" progId="Equation.3">
                  <p:embed/>
                </p:oleObj>
              </mc:Choice>
              <mc:Fallback>
                <p:oleObj name="Equation" r:id="rId9" imgW="431640" imgH="177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919" y="2898486"/>
                        <a:ext cx="87947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574593"/>
              </p:ext>
            </p:extLst>
          </p:nvPr>
        </p:nvGraphicFramePr>
        <p:xfrm>
          <a:off x="637306" y="4550664"/>
          <a:ext cx="77628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73" name="Equation" r:id="rId11" imgW="380880" imgH="253800" progId="Equation.3">
                  <p:embed/>
                </p:oleObj>
              </mc:Choice>
              <mc:Fallback>
                <p:oleObj name="Equation" r:id="rId11" imgW="380880" imgH="253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306" y="4550664"/>
                        <a:ext cx="776288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021441"/>
              </p:ext>
            </p:extLst>
          </p:nvPr>
        </p:nvGraphicFramePr>
        <p:xfrm>
          <a:off x="5909834" y="5421170"/>
          <a:ext cx="69373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74" name="Equation" r:id="rId13" imgW="520560" imgH="215640" progId="Equation.3">
                  <p:embed/>
                </p:oleObj>
              </mc:Choice>
              <mc:Fallback>
                <p:oleObj name="Equation" r:id="rId13" imgW="520560" imgH="2156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9834" y="5421170"/>
                        <a:ext cx="693738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402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7851" y="1068538"/>
            <a:ext cx="75346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Find the magnitude and argument of each of the following complex numbers:</a:t>
            </a:r>
          </a:p>
          <a:p>
            <a:pPr marL="571500" indent="-571500">
              <a:buAutoNum type="romanLcPeriod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571500" indent="-571500">
              <a:buAutoNum type="romanLcPeriod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571500" indent="-571500">
              <a:buAutoNum type="romanLcPeriod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SG" sz="28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783" y="15920"/>
            <a:ext cx="883315" cy="883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77851" y="15920"/>
            <a:ext cx="6752098" cy="1066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800" dirty="0" smtClean="0"/>
              <a:t>Magnitude and Argument of a Complex Number (Special Cases)- Kahoot.IT</a:t>
            </a:r>
            <a:endParaRPr lang="en-SG" sz="2800" dirty="0"/>
          </a:p>
        </p:txBody>
      </p:sp>
      <p:sp>
        <p:nvSpPr>
          <p:cNvPr id="7" name="Rectangle 6"/>
          <p:cNvSpPr/>
          <p:nvPr/>
        </p:nvSpPr>
        <p:spPr>
          <a:xfrm>
            <a:off x="692726" y="3840126"/>
            <a:ext cx="70796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hlinkClick r:id="rId4"/>
              </a:rPr>
              <a:t>https://play.kahoot.it/#/</a:t>
            </a:r>
            <a:r>
              <a:rPr lang="en-SG" dirty="0" smtClean="0">
                <a:hlinkClick r:id="rId4"/>
              </a:rPr>
              <a:t>k/b6087361-f2a8-4eeb-94e9-08ce764933bc</a:t>
            </a:r>
            <a:r>
              <a:rPr lang="en-SG" dirty="0" smtClean="0"/>
              <a:t> </a:t>
            </a:r>
            <a:endParaRPr lang="en-SG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39051"/>
              </p:ext>
            </p:extLst>
          </p:nvPr>
        </p:nvGraphicFramePr>
        <p:xfrm>
          <a:off x="1095086" y="1973524"/>
          <a:ext cx="899968" cy="413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70" name="Equation" r:id="rId5" imgW="469800" imgH="215640" progId="Equation.3">
                  <p:embed/>
                </p:oleObj>
              </mc:Choice>
              <mc:Fallback>
                <p:oleObj name="Equation" r:id="rId5" imgW="4698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95086" y="1973524"/>
                        <a:ext cx="899968" cy="4134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482611"/>
              </p:ext>
            </p:extLst>
          </p:nvPr>
        </p:nvGraphicFramePr>
        <p:xfrm>
          <a:off x="1095086" y="2387023"/>
          <a:ext cx="109537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71" name="Equation" r:id="rId7" imgW="571320" imgH="215640" progId="Equation.3">
                  <p:embed/>
                </p:oleObj>
              </mc:Choice>
              <mc:Fallback>
                <p:oleObj name="Equation" r:id="rId7" imgW="571320" imgH="2156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086" y="2387023"/>
                        <a:ext cx="1095375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783927"/>
              </p:ext>
            </p:extLst>
          </p:nvPr>
        </p:nvGraphicFramePr>
        <p:xfrm>
          <a:off x="1168400" y="2801938"/>
          <a:ext cx="9493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72" name="Equation" r:id="rId9" imgW="495000" imgH="228600" progId="Equation.3">
                  <p:embed/>
                </p:oleObj>
              </mc:Choice>
              <mc:Fallback>
                <p:oleObj name="Equation" r:id="rId9" imgW="495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2801938"/>
                        <a:ext cx="94932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382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45920" y="302528"/>
            <a:ext cx="8229600" cy="1143000"/>
          </a:xfrm>
          <a:prstGeom prst="rect">
            <a:avLst/>
          </a:prstGeom>
        </p:spPr>
        <p:txBody>
          <a:bodyPr/>
          <a:lstStyle/>
          <a:p>
            <a:pPr algn="l" eaLnBrk="1" hangingPunct="1"/>
            <a:r>
              <a:rPr lang="en-GB" sz="2800" dirty="0" smtClean="0"/>
              <a:t>Scenario</a:t>
            </a:r>
            <a:endParaRPr lang="en-US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type="body" sz="quarter" idx="4294967295"/>
              </p:nvPr>
            </p:nvSpPr>
            <p:spPr>
              <a:xfrm>
                <a:off x="544452" y="962025"/>
                <a:ext cx="7821612" cy="3548859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 algn="just">
                  <a:buFontTx/>
                  <a:buNone/>
                </a:pPr>
                <a:r>
                  <a:rPr lang="en-US" sz="2000" dirty="0" smtClean="0"/>
                  <a:t>Complex numbers are often used to analyze alternating current (AC) circuits. A simple AC circuit diagram is shown below , where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V, I, R, L, C</a:t>
                </a:r>
                <a:r>
                  <a:rPr lang="en-US" sz="2000" dirty="0" smtClean="0"/>
                  <a:t> denote respectively, the alternating voltage, current, resistance, inductance and capacitance of the circuit, with the following values:</a:t>
                </a:r>
              </a:p>
              <a:p>
                <a:pPr marL="2336800" indent="0">
                  <a:buFontTx/>
                  <a:buNone/>
                </a:pPr>
                <a:r>
                  <a:rPr lang="en-SG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</a:t>
                </a:r>
                <a:r>
                  <a:rPr lang="en-SG" sz="2000" dirty="0" smtClean="0"/>
                  <a:t>= 100</a:t>
                </a:r>
                <a:r>
                  <a:rPr lang="en-SG" sz="2000" dirty="0">
                    <a:sym typeface="Symbol" panose="05050102010706020507" pitchFamily="18" charset="2"/>
                  </a:rPr>
                  <a:t></a:t>
                </a:r>
                <a:r>
                  <a:rPr lang="en-SG" sz="2000" dirty="0"/>
                  <a:t>0° </a:t>
                </a:r>
                <a:r>
                  <a:rPr lang="en-SG" sz="2000" dirty="0" smtClean="0"/>
                  <a:t>V (Volts)</a:t>
                </a:r>
              </a:p>
              <a:p>
                <a:pPr marL="2336800" indent="0">
                  <a:buFontTx/>
                  <a:buNone/>
                </a:pPr>
                <a:r>
                  <a:rPr lang="en-SG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en-SG" sz="2000" dirty="0" smtClean="0"/>
                  <a:t>= 12 </a:t>
                </a:r>
                <a:r>
                  <a:rPr lang="en-SG" sz="2000" dirty="0" smtClean="0">
                    <a:sym typeface="Symbol"/>
                  </a:rPr>
                  <a:t>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000" dirty="0" smtClean="0"/>
                  <a:t>(Ohms)</a:t>
                </a:r>
              </a:p>
              <a:p>
                <a:pPr marL="2336800" indent="0">
                  <a:buFontTx/>
                  <a:buNone/>
                </a:pPr>
                <a:r>
                  <a:rPr lang="en-SG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 </a:t>
                </a:r>
                <a:r>
                  <a:rPr lang="en-SG" sz="2000" dirty="0" smtClean="0"/>
                  <a:t>= 0.15 H (Henrys)</a:t>
                </a:r>
              </a:p>
              <a:p>
                <a:pPr marL="2336800" indent="0">
                  <a:buFontTx/>
                  <a:buNone/>
                </a:pPr>
                <a:r>
                  <a:rPr lang="en-SG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</a:t>
                </a:r>
                <a:r>
                  <a:rPr lang="en-SG" sz="2000" dirty="0" smtClean="0"/>
                  <a:t>= 0.01 F (Farads)</a:t>
                </a:r>
              </a:p>
              <a:p>
                <a:pPr marL="0" indent="0" algn="just">
                  <a:buFontTx/>
                  <a:buNone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4294967295"/>
              </p:nvPr>
            </p:nvSpPr>
            <p:spPr>
              <a:xfrm>
                <a:off x="544452" y="962025"/>
                <a:ext cx="7821612" cy="3548859"/>
              </a:xfrm>
              <a:prstGeom prst="rect">
                <a:avLst/>
              </a:prstGeom>
              <a:blipFill rotWithShape="1">
                <a:blip r:embed="rId3"/>
                <a:stretch>
                  <a:fillRect l="-779" t="-687" r="-8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542984" y="4384279"/>
                <a:ext cx="6180813" cy="241092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Tx/>
                  <a:buNone/>
                </a:pPr>
                <a:r>
                  <a:rPr lang="en-US" sz="1600" b="1" u="sng" dirty="0" smtClean="0"/>
                  <a:t>Note</a:t>
                </a:r>
              </a:p>
              <a:p>
                <a:pPr algn="just"/>
                <a:r>
                  <a:rPr lang="en-SG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SG" sz="1600" dirty="0" smtClean="0"/>
                  <a:t>= </a:t>
                </a:r>
                <a:r>
                  <a:rPr lang="en-SG" sz="16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SG" sz="16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rms</a:t>
                </a:r>
                <a:r>
                  <a:rPr lang="en-SG" sz="1600" dirty="0"/>
                  <a:t> </a:t>
                </a:r>
                <a:r>
                  <a:rPr lang="en-SG" sz="1600" dirty="0" smtClean="0">
                    <a:sym typeface="Symbol" panose="05050102010706020507" pitchFamily="18" charset="2"/>
                  </a:rPr>
                  <a:t> </a:t>
                </a:r>
                <a:r>
                  <a:rPr lang="en-SG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</a:t>
                </a:r>
                <a:r>
                  <a:rPr lang="en-SG" sz="1600" dirty="0" smtClean="0"/>
                  <a:t> is a </a:t>
                </a:r>
                <a:r>
                  <a:rPr lang="en-SG" sz="1600" i="1" dirty="0" smtClean="0"/>
                  <a:t>phasor notation </a:t>
                </a:r>
                <a:r>
                  <a:rPr lang="en-SG" sz="1600" dirty="0" smtClean="0"/>
                  <a:t>commonly used in electrical engineering applications</a:t>
                </a:r>
              </a:p>
              <a:p>
                <a:pPr algn="just"/>
                <a:r>
                  <a:rPr lang="en-SG" sz="16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SG" sz="16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rms</a:t>
                </a:r>
                <a:r>
                  <a:rPr lang="en-SG" sz="16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SG" sz="16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SG" sz="1600" dirty="0" smtClean="0"/>
                  <a:t>represents the </a:t>
                </a:r>
                <a:r>
                  <a:rPr lang="en-SG" sz="1600" i="1" dirty="0" smtClean="0"/>
                  <a:t>root mean square </a:t>
                </a:r>
                <a:r>
                  <a:rPr lang="en-SG" sz="1600" dirty="0" smtClean="0"/>
                  <a:t>value of the voltage.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SG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SG" sz="1600" dirty="0" smtClean="0"/>
                  <a:t> represents the </a:t>
                </a:r>
                <a:r>
                  <a:rPr lang="en-SG" sz="1600" i="1" dirty="0" smtClean="0"/>
                  <a:t>phase angle </a:t>
                </a:r>
                <a:r>
                  <a:rPr lang="en-SG" sz="1600" dirty="0" smtClean="0"/>
                  <a:t>of the voltage, in degrees.</a:t>
                </a:r>
              </a:p>
              <a:p>
                <a:pPr algn="just"/>
                <a:r>
                  <a:rPr lang="en-SG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SG" sz="1600" dirty="0"/>
                  <a:t>= </a:t>
                </a:r>
                <a:r>
                  <a:rPr lang="en-SG" sz="16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SG" sz="16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rms</a:t>
                </a:r>
                <a:r>
                  <a:rPr lang="en-SG" sz="1600" dirty="0"/>
                  <a:t> </a:t>
                </a:r>
                <a:r>
                  <a:rPr lang="en-SG" sz="1600" dirty="0">
                    <a:sym typeface="Symbol" panose="05050102010706020507" pitchFamily="18" charset="2"/>
                  </a:rPr>
                  <a:t> </a:t>
                </a:r>
                <a:r>
                  <a:rPr lang="en-SG" sz="16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</a:t>
                </a:r>
                <a:r>
                  <a:rPr lang="en-SG" sz="1600" dirty="0"/>
                  <a:t> </a:t>
                </a:r>
                <a:r>
                  <a:rPr lang="en-SG" sz="1600" dirty="0" smtClean="0"/>
                  <a:t> can be expressed in the </a:t>
                </a:r>
                <a:r>
                  <a:rPr lang="en-SG" sz="1600" dirty="0" smtClean="0">
                    <a:solidFill>
                      <a:srgbClr val="FF0000"/>
                    </a:solidFill>
                  </a:rPr>
                  <a:t>Euler form:  </a:t>
                </a:r>
              </a:p>
              <a:p>
                <a:pPr marL="0" indent="0" algn="just">
                  <a:buNone/>
                </a:pPr>
                <a:r>
                  <a:rPr lang="en-SG" sz="1600" dirty="0" smtClean="0">
                    <a:solidFill>
                      <a:srgbClr val="FF0000"/>
                    </a:solidFill>
                  </a:rPr>
                  <a:t>      </a:t>
                </a:r>
              </a:p>
              <a:p>
                <a:pPr marL="0" indent="0" algn="just">
                  <a:buNone/>
                </a:pPr>
                <a:r>
                  <a:rPr lang="en-SG" sz="16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SG" sz="1600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SG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SG" sz="1600" dirty="0"/>
                  <a:t>= </a:t>
                </a:r>
                <a:r>
                  <a:rPr lang="en-SG" sz="16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SG" sz="16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rms</a:t>
                </a:r>
                <a:endParaRPr lang="en-SG" sz="1600" dirty="0" smtClean="0">
                  <a:solidFill>
                    <a:srgbClr val="FF0000"/>
                  </a:solidFill>
                </a:endParaRPr>
              </a:p>
              <a:p>
                <a:pPr marL="0" indent="0" algn="just">
                  <a:buFontTx/>
                  <a:buNone/>
                </a:pPr>
                <a:endParaRPr lang="en-US" sz="1600" dirty="0" smtClean="0"/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84" y="4384279"/>
                <a:ext cx="6180813" cy="2410923"/>
              </a:xfrm>
              <a:prstGeom prst="rect">
                <a:avLst/>
              </a:prstGeom>
              <a:blipFill rotWithShape="1">
                <a:blip r:embed="rId4"/>
                <a:stretch>
                  <a:fillRect l="-493" t="-758" r="-59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/>
          <p:cNvSpPr txBox="1">
            <a:spLocks/>
          </p:cNvSpPr>
          <p:nvPr/>
        </p:nvSpPr>
        <p:spPr>
          <a:xfrm>
            <a:off x="545920" y="4384279"/>
            <a:ext cx="7821612" cy="354885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Tx/>
              <a:buNone/>
            </a:pPr>
            <a:endParaRPr lang="en-US" sz="2400" dirty="0" smtClean="0"/>
          </a:p>
        </p:txBody>
      </p:sp>
      <p:grpSp>
        <p:nvGrpSpPr>
          <p:cNvPr id="16" name="Group 15"/>
          <p:cNvGrpSpPr/>
          <p:nvPr/>
        </p:nvGrpSpPr>
        <p:grpSpPr>
          <a:xfrm>
            <a:off x="6615496" y="2226566"/>
            <a:ext cx="2550668" cy="4301475"/>
            <a:chOff x="6615496" y="2226566"/>
            <a:chExt cx="2550668" cy="4301475"/>
          </a:xfrm>
        </p:grpSpPr>
        <p:grpSp>
          <p:nvGrpSpPr>
            <p:cNvPr id="14" name="Group 13"/>
            <p:cNvGrpSpPr/>
            <p:nvPr/>
          </p:nvGrpSpPr>
          <p:grpSpPr>
            <a:xfrm>
              <a:off x="6615496" y="2226566"/>
              <a:ext cx="2528504" cy="4301475"/>
              <a:chOff x="6615496" y="2863059"/>
              <a:chExt cx="2528504" cy="4301475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5496" y="2863059"/>
                <a:ext cx="2381250" cy="3295650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6961239" y="6425870"/>
                <a:ext cx="218276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Source:</a:t>
                </a:r>
              </a:p>
              <a:p>
                <a:r>
                  <a:rPr lang="en-SG" sz="1400" dirty="0">
                    <a:latin typeface="Arial" panose="020B0604020202020204" pitchFamily="34" charset="0"/>
                    <a:cs typeface="Arial" panose="020B0604020202020204" pitchFamily="34" charset="0"/>
                    <a:hlinkClick r:id="rId6"/>
                  </a:rPr>
                  <a:t>https://</a:t>
                </a:r>
                <a:r>
                  <a:rPr lang="en-SG" sz="1400" dirty="0" smtClean="0">
                    <a:latin typeface="Arial" panose="020B0604020202020204" pitchFamily="34" charset="0"/>
                    <a:cs typeface="Arial" panose="020B0604020202020204" pitchFamily="34" charset="0"/>
                    <a:hlinkClick r:id="rId6"/>
                  </a:rPr>
                  <a:t>en.wikipedia.org/wiki/RLC_circuit</a:t>
                </a:r>
                <a:r>
                  <a:rPr lang="en-SG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SG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983403" y="5465897"/>
                  <a:ext cx="21827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An </a:t>
                  </a:r>
                  <a:r>
                    <a:rPr lang="en-US" sz="1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RLC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</a14:m>
                  <a:r>
                    <a:rPr lang="en-SG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circuit diagram</a:t>
                  </a:r>
                  <a:endParaRPr lang="en-SG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3403" y="5465897"/>
                  <a:ext cx="2182761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838" t="-2000" b="-2000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191024"/>
              </p:ext>
            </p:extLst>
          </p:nvPr>
        </p:nvGraphicFramePr>
        <p:xfrm>
          <a:off x="1661571" y="6207565"/>
          <a:ext cx="608208" cy="486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5" name="Equation" r:id="rId8" imgW="380880" imgH="304560" progId="Equation.3">
                  <p:embed/>
                </p:oleObj>
              </mc:Choice>
              <mc:Fallback>
                <p:oleObj name="Equation" r:id="rId8" imgW="380880" imgH="304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61571" y="6207565"/>
                        <a:ext cx="608208" cy="4865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069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6575" y="1217820"/>
            <a:ext cx="753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[Solution]</a:t>
            </a:r>
          </a:p>
          <a:p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cs typeface="Arial" pitchFamily="34" charset="0"/>
              </a:rPr>
              <a:t>i.               </a:t>
            </a:r>
            <a:endParaRPr lang="en-SG" sz="28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Arrow Connector 20"/>
          <p:cNvCxnSpPr>
            <a:cxnSpLocks noChangeAspect="1"/>
          </p:cNvCxnSpPr>
          <p:nvPr/>
        </p:nvCxnSpPr>
        <p:spPr>
          <a:xfrm flipV="1">
            <a:off x="7524257" y="3229454"/>
            <a:ext cx="0" cy="22365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 noChangeAspect="1"/>
          </p:cNvCxnSpPr>
          <p:nvPr/>
        </p:nvCxnSpPr>
        <p:spPr>
          <a:xfrm>
            <a:off x="5909834" y="5073796"/>
            <a:ext cx="3000058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7246740" y="2986982"/>
            <a:ext cx="620009" cy="358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400" i="1" dirty="0" err="1">
                <a:effectLst/>
                <a:latin typeface="Times New Roman"/>
                <a:ea typeface="SimSun"/>
              </a:rPr>
              <a:t>Im</a:t>
            </a:r>
            <a:r>
              <a:rPr lang="en-US" sz="1400" dirty="0">
                <a:effectLst/>
                <a:latin typeface="Times New Roman"/>
                <a:ea typeface="SimSun"/>
              </a:rPr>
              <a:t>(</a:t>
            </a:r>
            <a:r>
              <a:rPr lang="en-US" sz="1400" i="1" dirty="0">
                <a:effectLst/>
                <a:latin typeface="Times New Roman"/>
                <a:ea typeface="SimSun"/>
              </a:rPr>
              <a:t>z</a:t>
            </a:r>
            <a:r>
              <a:rPr lang="en-US" sz="1400" dirty="0">
                <a:effectLst/>
                <a:latin typeface="Times New Roman"/>
                <a:ea typeface="SimSun"/>
              </a:rPr>
              <a:t>)</a:t>
            </a:r>
            <a:endParaRPr lang="en-SG" sz="1400" dirty="0">
              <a:effectLst/>
              <a:latin typeface="Times New Roman"/>
              <a:ea typeface="SimSun"/>
            </a:endParaRPr>
          </a:p>
        </p:txBody>
      </p:sp>
      <p:sp>
        <p:nvSpPr>
          <p:cNvPr id="24" name="Text Box 1"/>
          <p:cNvSpPr txBox="1">
            <a:spLocks noChangeArrowheads="1"/>
          </p:cNvSpPr>
          <p:nvPr/>
        </p:nvSpPr>
        <p:spPr bwMode="auto">
          <a:xfrm>
            <a:off x="8523991" y="5105570"/>
            <a:ext cx="620009" cy="358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400" i="1" dirty="0">
                <a:effectLst/>
                <a:latin typeface="Times New Roman"/>
                <a:ea typeface="SimSun"/>
              </a:rPr>
              <a:t>Re</a:t>
            </a:r>
            <a:r>
              <a:rPr lang="en-US" sz="1400" dirty="0">
                <a:effectLst/>
                <a:latin typeface="Times New Roman"/>
                <a:ea typeface="SimSun"/>
              </a:rPr>
              <a:t>(</a:t>
            </a:r>
            <a:r>
              <a:rPr lang="en-US" sz="1400" i="1" dirty="0">
                <a:effectLst/>
                <a:latin typeface="Times New Roman"/>
                <a:ea typeface="SimSun"/>
              </a:rPr>
              <a:t>z</a:t>
            </a:r>
            <a:r>
              <a:rPr lang="en-US" sz="1400" dirty="0">
                <a:effectLst/>
                <a:latin typeface="Times New Roman"/>
                <a:ea typeface="SimSun"/>
              </a:rPr>
              <a:t>)</a:t>
            </a:r>
            <a:endParaRPr lang="en-SG" sz="1400" dirty="0">
              <a:effectLst/>
              <a:latin typeface="Times New Roman"/>
              <a:ea typeface="SimSun"/>
            </a:endParaRPr>
          </a:p>
        </p:txBody>
      </p:sp>
      <p:sp>
        <p:nvSpPr>
          <p:cNvPr id="28" name="Arc 27"/>
          <p:cNvSpPr/>
          <p:nvPr/>
        </p:nvSpPr>
        <p:spPr>
          <a:xfrm>
            <a:off x="7174495" y="4667095"/>
            <a:ext cx="831348" cy="887217"/>
          </a:xfrm>
          <a:prstGeom prst="arc">
            <a:avLst>
              <a:gd name="adj1" fmla="val 15783735"/>
              <a:gd name="adj2" fmla="val 21245666"/>
            </a:avLst>
          </a:prstGeom>
          <a:ln>
            <a:solidFill>
              <a:schemeClr val="accent5">
                <a:lumMod val="50000"/>
              </a:schemeClr>
            </a:solidFill>
            <a:headEnd type="stealth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xtBox 28"/>
          <p:cNvSpPr txBox="1"/>
          <p:nvPr/>
        </p:nvSpPr>
        <p:spPr>
          <a:xfrm>
            <a:off x="7756591" y="4428024"/>
            <a:ext cx="93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arg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1400" baseline="-25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SG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>
            <a:spLocks noChangeAspect="1"/>
          </p:cNvSpPr>
          <p:nvPr/>
        </p:nvSpPr>
        <p:spPr>
          <a:xfrm>
            <a:off x="7520672" y="3598816"/>
            <a:ext cx="84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(0,5)</a:t>
            </a:r>
            <a:endParaRPr lang="en-SG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344385">
            <a:off x="6886997" y="3931720"/>
            <a:ext cx="691783" cy="1250987"/>
            <a:chOff x="6999922" y="2923920"/>
            <a:chExt cx="781667" cy="1838848"/>
          </a:xfrm>
        </p:grpSpPr>
        <p:sp>
          <p:nvSpPr>
            <p:cNvPr id="33" name="Text Box 8"/>
            <p:cNvSpPr txBox="1">
              <a:spLocks noChangeArrowheads="1"/>
            </p:cNvSpPr>
            <p:nvPr/>
          </p:nvSpPr>
          <p:spPr bwMode="auto">
            <a:xfrm>
              <a:off x="6999922" y="3556726"/>
              <a:ext cx="781667" cy="1206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600" dirty="0" smtClean="0">
                  <a:effectLst/>
                  <a:latin typeface="Times New Roman"/>
                  <a:ea typeface="SimSun"/>
                </a:rPr>
                <a:t>|</a:t>
              </a:r>
              <a:r>
                <a:rPr lang="en-US" sz="1600" i="1" dirty="0" smtClean="0">
                  <a:effectLst/>
                  <a:latin typeface="Times New Roman"/>
                  <a:ea typeface="SimSun"/>
                </a:rPr>
                <a:t>z</a:t>
              </a:r>
              <a:r>
                <a:rPr lang="en-US" sz="1200" baseline="-25000" dirty="0" smtClean="0">
                  <a:effectLst/>
                  <a:latin typeface="Times New Roman"/>
                  <a:ea typeface="SimSun"/>
                </a:rPr>
                <a:t>1</a:t>
              </a:r>
              <a:r>
                <a:rPr lang="en-US" sz="1600" dirty="0" smtClean="0">
                  <a:effectLst/>
                  <a:latin typeface="Times New Roman"/>
                  <a:ea typeface="SimSun"/>
                </a:rPr>
                <a:t>|</a:t>
              </a:r>
              <a:endParaRPr lang="en-SG" sz="1600" dirty="0">
                <a:effectLst/>
                <a:latin typeface="Times New Roman"/>
                <a:ea typeface="SimSun"/>
              </a:endParaRPr>
            </a:p>
          </p:txBody>
        </p:sp>
        <p:sp>
          <p:nvSpPr>
            <p:cNvPr id="34" name="Left Brace 33"/>
            <p:cNvSpPr/>
            <p:nvPr/>
          </p:nvSpPr>
          <p:spPr>
            <a:xfrm rot="8489345" flipH="1">
              <a:off x="7230849" y="2923920"/>
              <a:ext cx="325877" cy="1633112"/>
            </a:xfrm>
            <a:prstGeom prst="leftBrace">
              <a:avLst>
                <a:gd name="adj1" fmla="val 25453"/>
                <a:gd name="adj2" fmla="val 50000"/>
              </a:avLst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5" name="Text Box 1"/>
          <p:cNvSpPr txBox="1">
            <a:spLocks noChangeArrowheads="1"/>
          </p:cNvSpPr>
          <p:nvPr/>
        </p:nvSpPr>
        <p:spPr bwMode="auto">
          <a:xfrm>
            <a:off x="7491281" y="5073796"/>
            <a:ext cx="620009" cy="358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600" b="1" dirty="0" smtClean="0">
                <a:effectLst/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0</a:t>
            </a:r>
            <a:endParaRPr lang="en-SG" sz="16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452322" y="3855396"/>
            <a:ext cx="137847" cy="168322"/>
          </a:xfrm>
          <a:prstGeom prst="ellipse">
            <a:avLst/>
          </a:prstGeom>
          <a:solidFill>
            <a:srgbClr val="430CDE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577851" y="15920"/>
            <a:ext cx="6752098" cy="1066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800" dirty="0" smtClean="0"/>
              <a:t>Magnitude and Argument of a Complex Number (Special Cases)- Kahoot.IT</a:t>
            </a:r>
            <a:endParaRPr lang="en-SG" sz="2800" dirty="0"/>
          </a:p>
        </p:txBody>
      </p:sp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783" y="15920"/>
            <a:ext cx="883315" cy="883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454285"/>
              </p:ext>
            </p:extLst>
          </p:nvPr>
        </p:nvGraphicFramePr>
        <p:xfrm>
          <a:off x="907458" y="2076688"/>
          <a:ext cx="1051243" cy="48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44" name="Equation" r:id="rId4" imgW="469800" imgH="215640" progId="Equation.3">
                  <p:embed/>
                </p:oleObj>
              </mc:Choice>
              <mc:Fallback>
                <p:oleObj name="Equation" r:id="rId4" imgW="46980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458" y="2076688"/>
                        <a:ext cx="1051243" cy="48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026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8034" y="1217820"/>
            <a:ext cx="75346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[Solution]</a:t>
            </a:r>
          </a:p>
          <a:p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cs typeface="Arial" pitchFamily="34" charset="0"/>
              </a:rPr>
              <a:t>ii.                 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en-SG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577851" y="15920"/>
            <a:ext cx="6752098" cy="1066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800" dirty="0" smtClean="0"/>
              <a:t>Magnitude and Argument of a Complex Number (Special Cases)- Kahoot.IT</a:t>
            </a:r>
            <a:endParaRPr lang="en-SG" sz="2800" dirty="0"/>
          </a:p>
        </p:txBody>
      </p:sp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783" y="15920"/>
            <a:ext cx="883315" cy="883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348458"/>
              </p:ext>
            </p:extLst>
          </p:nvPr>
        </p:nvGraphicFramePr>
        <p:xfrm>
          <a:off x="920033" y="2090305"/>
          <a:ext cx="1277937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60" name="Equation" r:id="rId4" imgW="571320" imgH="215640" progId="Equation.3">
                  <p:embed/>
                </p:oleObj>
              </mc:Choice>
              <mc:Fallback>
                <p:oleObj name="Equation" r:id="rId4" imgW="5713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033" y="2090305"/>
                        <a:ext cx="1277937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Arrow Connector 24"/>
          <p:cNvCxnSpPr>
            <a:cxnSpLocks noChangeAspect="1"/>
          </p:cNvCxnSpPr>
          <p:nvPr/>
        </p:nvCxnSpPr>
        <p:spPr>
          <a:xfrm flipV="1">
            <a:off x="7350515" y="3050395"/>
            <a:ext cx="0" cy="22365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 noChangeAspect="1"/>
          </p:cNvCxnSpPr>
          <p:nvPr/>
        </p:nvCxnSpPr>
        <p:spPr>
          <a:xfrm>
            <a:off x="5817510" y="3675537"/>
            <a:ext cx="3000058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7072998" y="2807923"/>
            <a:ext cx="620009" cy="358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400" i="1" dirty="0" err="1">
                <a:effectLst/>
                <a:latin typeface="Times New Roman"/>
                <a:ea typeface="SimSun"/>
              </a:rPr>
              <a:t>Im</a:t>
            </a:r>
            <a:r>
              <a:rPr lang="en-US" sz="1400" dirty="0">
                <a:effectLst/>
                <a:latin typeface="Times New Roman"/>
                <a:ea typeface="SimSun"/>
              </a:rPr>
              <a:t>(</a:t>
            </a:r>
            <a:r>
              <a:rPr lang="en-US" sz="1400" i="1" dirty="0">
                <a:effectLst/>
                <a:latin typeface="Times New Roman"/>
                <a:ea typeface="SimSun"/>
              </a:rPr>
              <a:t>z</a:t>
            </a:r>
            <a:r>
              <a:rPr lang="en-US" sz="1400" dirty="0">
                <a:effectLst/>
                <a:latin typeface="Times New Roman"/>
                <a:ea typeface="SimSun"/>
              </a:rPr>
              <a:t>)</a:t>
            </a:r>
            <a:endParaRPr lang="en-SG" sz="1400" dirty="0">
              <a:effectLst/>
              <a:latin typeface="Times New Roman"/>
              <a:ea typeface="SimSun"/>
            </a:endParaRPr>
          </a:p>
        </p:txBody>
      </p:sp>
      <p:sp>
        <p:nvSpPr>
          <p:cNvPr id="30" name="Text Box 1"/>
          <p:cNvSpPr txBox="1">
            <a:spLocks noChangeArrowheads="1"/>
          </p:cNvSpPr>
          <p:nvPr/>
        </p:nvSpPr>
        <p:spPr bwMode="auto">
          <a:xfrm>
            <a:off x="8644848" y="3428172"/>
            <a:ext cx="620009" cy="358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400" i="1" dirty="0">
                <a:effectLst/>
                <a:latin typeface="Times New Roman"/>
                <a:ea typeface="SimSun"/>
              </a:rPr>
              <a:t>Re</a:t>
            </a:r>
            <a:r>
              <a:rPr lang="en-US" sz="1400" dirty="0">
                <a:effectLst/>
                <a:latin typeface="Times New Roman"/>
                <a:ea typeface="SimSun"/>
              </a:rPr>
              <a:t>(</a:t>
            </a:r>
            <a:r>
              <a:rPr lang="en-US" sz="1400" i="1" dirty="0">
                <a:effectLst/>
                <a:latin typeface="Times New Roman"/>
                <a:ea typeface="SimSun"/>
              </a:rPr>
              <a:t>z</a:t>
            </a:r>
            <a:r>
              <a:rPr lang="en-US" sz="1400" dirty="0">
                <a:effectLst/>
                <a:latin typeface="Times New Roman"/>
                <a:ea typeface="SimSun"/>
              </a:rPr>
              <a:t>)</a:t>
            </a:r>
            <a:endParaRPr lang="en-SG" sz="1400" dirty="0">
              <a:effectLst/>
              <a:latin typeface="Times New Roman"/>
              <a:ea typeface="SimSun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06365" y="3937365"/>
            <a:ext cx="93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arg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1400" baseline="-25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SG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>
            <a:spLocks noChangeAspect="1"/>
          </p:cNvSpPr>
          <p:nvPr/>
        </p:nvSpPr>
        <p:spPr>
          <a:xfrm>
            <a:off x="7409558" y="4757250"/>
            <a:ext cx="132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(0,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4)</a:t>
            </a:r>
            <a:endParaRPr lang="en-SG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 rot="13176949">
            <a:off x="6608744" y="3628165"/>
            <a:ext cx="716979" cy="1232123"/>
            <a:chOff x="6727315" y="2870871"/>
            <a:chExt cx="781667" cy="2007078"/>
          </a:xfrm>
        </p:grpSpPr>
        <p:sp>
          <p:nvSpPr>
            <p:cNvPr id="39" name="Text Box 8"/>
            <p:cNvSpPr txBox="1">
              <a:spLocks noChangeArrowheads="1"/>
            </p:cNvSpPr>
            <p:nvPr/>
          </p:nvSpPr>
          <p:spPr bwMode="auto">
            <a:xfrm>
              <a:off x="6727315" y="2870871"/>
              <a:ext cx="781667" cy="1206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600" dirty="0" smtClean="0">
                  <a:effectLst/>
                  <a:latin typeface="Times New Roman"/>
                  <a:ea typeface="SimSun"/>
                </a:rPr>
                <a:t>|</a:t>
              </a:r>
              <a:r>
                <a:rPr lang="en-US" sz="1600" i="1" dirty="0" smtClean="0">
                  <a:effectLst/>
                  <a:latin typeface="Times New Roman"/>
                  <a:ea typeface="SimSun"/>
                </a:rPr>
                <a:t>z</a:t>
              </a:r>
              <a:r>
                <a:rPr lang="en-US" sz="1200" i="1" baseline="-25000" dirty="0" smtClean="0">
                  <a:effectLst/>
                  <a:latin typeface="Times New Roman"/>
                  <a:ea typeface="SimSun"/>
                </a:rPr>
                <a:t>2</a:t>
              </a:r>
              <a:r>
                <a:rPr lang="en-US" sz="1600" dirty="0" smtClean="0">
                  <a:effectLst/>
                  <a:latin typeface="Times New Roman"/>
                  <a:ea typeface="SimSun"/>
                </a:rPr>
                <a:t>|</a:t>
              </a:r>
              <a:endParaRPr lang="en-SG" sz="1600" dirty="0">
                <a:effectLst/>
                <a:latin typeface="Times New Roman"/>
                <a:ea typeface="SimSun"/>
              </a:endParaRPr>
            </a:p>
          </p:txBody>
        </p:sp>
        <p:sp>
          <p:nvSpPr>
            <p:cNvPr id="40" name="Left Brace 39"/>
            <p:cNvSpPr/>
            <p:nvPr/>
          </p:nvSpPr>
          <p:spPr>
            <a:xfrm rot="8489345">
              <a:off x="6850533" y="3120551"/>
              <a:ext cx="433116" cy="1757398"/>
            </a:xfrm>
            <a:prstGeom prst="leftBrace">
              <a:avLst>
                <a:gd name="adj1" fmla="val 25453"/>
                <a:gd name="adj2" fmla="val 50000"/>
              </a:avLst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1" name="Text Box 1"/>
          <p:cNvSpPr txBox="1">
            <a:spLocks noChangeArrowheads="1"/>
          </p:cNvSpPr>
          <p:nvPr/>
        </p:nvSpPr>
        <p:spPr bwMode="auto">
          <a:xfrm>
            <a:off x="7322659" y="3335641"/>
            <a:ext cx="620009" cy="358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600" b="1" dirty="0" smtClean="0">
                <a:effectLst/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0</a:t>
            </a:r>
            <a:endParaRPr lang="en-SG" sz="16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7281591" y="4625915"/>
            <a:ext cx="137847" cy="168322"/>
          </a:xfrm>
          <a:prstGeom prst="ellipse">
            <a:avLst/>
          </a:prstGeom>
          <a:solidFill>
            <a:srgbClr val="430CDE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Arc 42"/>
          <p:cNvSpPr/>
          <p:nvPr/>
        </p:nvSpPr>
        <p:spPr>
          <a:xfrm flipV="1">
            <a:off x="7133044" y="3221762"/>
            <a:ext cx="579788" cy="900269"/>
          </a:xfrm>
          <a:prstGeom prst="arc">
            <a:avLst>
              <a:gd name="adj1" fmla="val 15602604"/>
              <a:gd name="adj2" fmla="val 0"/>
            </a:avLst>
          </a:prstGeom>
          <a:ln>
            <a:solidFill>
              <a:schemeClr val="accent5">
                <a:lumMod val="50000"/>
              </a:schemeClr>
            </a:solidFill>
            <a:headEnd type="stealth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291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6575" y="1217820"/>
            <a:ext cx="753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[Solution]</a:t>
            </a:r>
          </a:p>
          <a:p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cs typeface="Arial" pitchFamily="34" charset="0"/>
              </a:rPr>
              <a:t>iii.                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577851" y="15920"/>
            <a:ext cx="6752098" cy="1066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800" dirty="0" smtClean="0"/>
              <a:t>Magnitude and Argument of a Complex Number (Special Cases)- Kahoot.IT</a:t>
            </a:r>
            <a:endParaRPr lang="en-SG" sz="2800" dirty="0"/>
          </a:p>
        </p:txBody>
      </p:sp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783" y="15920"/>
            <a:ext cx="883315" cy="883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748535"/>
              </p:ext>
            </p:extLst>
          </p:nvPr>
        </p:nvGraphicFramePr>
        <p:xfrm>
          <a:off x="990600" y="2076450"/>
          <a:ext cx="11366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81" name="Equation" r:id="rId4" imgW="507960" imgH="228600" progId="Equation.3">
                  <p:embed/>
                </p:oleObj>
              </mc:Choice>
              <mc:Fallback>
                <p:oleObj name="Equation" r:id="rId4" imgW="507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076450"/>
                        <a:ext cx="113665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20"/>
          <p:cNvCxnSpPr>
            <a:cxnSpLocks noChangeAspect="1"/>
          </p:cNvCxnSpPr>
          <p:nvPr/>
        </p:nvCxnSpPr>
        <p:spPr>
          <a:xfrm flipV="1">
            <a:off x="7350515" y="3050395"/>
            <a:ext cx="0" cy="22365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 noChangeAspect="1"/>
          </p:cNvCxnSpPr>
          <p:nvPr/>
        </p:nvCxnSpPr>
        <p:spPr>
          <a:xfrm>
            <a:off x="5817510" y="3675537"/>
            <a:ext cx="3000058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7072998" y="2807923"/>
            <a:ext cx="620009" cy="358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400" i="1" dirty="0" err="1">
                <a:effectLst/>
                <a:latin typeface="Times New Roman"/>
                <a:ea typeface="SimSun"/>
              </a:rPr>
              <a:t>Im</a:t>
            </a:r>
            <a:r>
              <a:rPr lang="en-US" sz="1400" dirty="0">
                <a:effectLst/>
                <a:latin typeface="Times New Roman"/>
                <a:ea typeface="SimSun"/>
              </a:rPr>
              <a:t>(</a:t>
            </a:r>
            <a:r>
              <a:rPr lang="en-US" sz="1400" i="1" dirty="0">
                <a:effectLst/>
                <a:latin typeface="Times New Roman"/>
                <a:ea typeface="SimSun"/>
              </a:rPr>
              <a:t>z</a:t>
            </a:r>
            <a:r>
              <a:rPr lang="en-US" sz="1400" dirty="0">
                <a:effectLst/>
                <a:latin typeface="Times New Roman"/>
                <a:ea typeface="SimSun"/>
              </a:rPr>
              <a:t>)</a:t>
            </a:r>
            <a:endParaRPr lang="en-SG" sz="1400" dirty="0">
              <a:effectLst/>
              <a:latin typeface="Times New Roman"/>
              <a:ea typeface="SimSun"/>
            </a:endParaRPr>
          </a:p>
        </p:txBody>
      </p:sp>
      <p:sp>
        <p:nvSpPr>
          <p:cNvPr id="24" name="Text Box 1"/>
          <p:cNvSpPr txBox="1">
            <a:spLocks noChangeArrowheads="1"/>
          </p:cNvSpPr>
          <p:nvPr/>
        </p:nvSpPr>
        <p:spPr bwMode="auto">
          <a:xfrm>
            <a:off x="8644848" y="3428172"/>
            <a:ext cx="620009" cy="358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400" i="1" dirty="0">
                <a:effectLst/>
                <a:latin typeface="Times New Roman"/>
                <a:ea typeface="SimSun"/>
              </a:rPr>
              <a:t>Re</a:t>
            </a:r>
            <a:r>
              <a:rPr lang="en-US" sz="1400" dirty="0">
                <a:effectLst/>
                <a:latin typeface="Times New Roman"/>
                <a:ea typeface="SimSun"/>
              </a:rPr>
              <a:t>(</a:t>
            </a:r>
            <a:r>
              <a:rPr lang="en-US" sz="1400" i="1" dirty="0">
                <a:effectLst/>
                <a:latin typeface="Times New Roman"/>
                <a:ea typeface="SimSun"/>
              </a:rPr>
              <a:t>z</a:t>
            </a:r>
            <a:r>
              <a:rPr lang="en-US" sz="1400" dirty="0">
                <a:effectLst/>
                <a:latin typeface="Times New Roman"/>
                <a:ea typeface="SimSun"/>
              </a:rPr>
              <a:t>)</a:t>
            </a:r>
            <a:endParaRPr lang="en-SG" sz="1400" dirty="0">
              <a:effectLst/>
              <a:latin typeface="Times New Roman"/>
              <a:ea typeface="SimSun"/>
            </a:endParaRPr>
          </a:p>
        </p:txBody>
      </p:sp>
      <p:sp>
        <p:nvSpPr>
          <p:cNvPr id="28" name="TextBox 27"/>
          <p:cNvSpPr txBox="1">
            <a:spLocks noChangeAspect="1"/>
          </p:cNvSpPr>
          <p:nvPr/>
        </p:nvSpPr>
        <p:spPr>
          <a:xfrm>
            <a:off x="7705635" y="3756458"/>
            <a:ext cx="132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 smtClean="0">
                <a:latin typeface="Times New Roman" pitchFamily="18" charset="0"/>
                <a:cs typeface="Times New Roman" pitchFamily="18" charset="0"/>
              </a:rPr>
              <a:t>    P</a:t>
            </a:r>
            <a:r>
              <a:rPr lang="en-SG" dirty="0" smtClean="0">
                <a:latin typeface="Times New Roman" pitchFamily="18" charset="0"/>
                <a:cs typeface="Times New Roman" pitchFamily="18" charset="0"/>
              </a:rPr>
              <a:t>(0.5,0)</a:t>
            </a:r>
            <a:endParaRPr lang="en-SG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 rot="7698309">
            <a:off x="7311749" y="3787006"/>
            <a:ext cx="836765" cy="1090145"/>
            <a:chOff x="6221628" y="1922608"/>
            <a:chExt cx="912260" cy="1775801"/>
          </a:xfrm>
        </p:grpSpPr>
        <p:sp>
          <p:nvSpPr>
            <p:cNvPr id="31" name="Text Box 8"/>
            <p:cNvSpPr txBox="1">
              <a:spLocks noChangeArrowheads="1"/>
            </p:cNvSpPr>
            <p:nvPr/>
          </p:nvSpPr>
          <p:spPr bwMode="auto">
            <a:xfrm>
              <a:off x="6352221" y="1922608"/>
              <a:ext cx="781667" cy="1206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600" dirty="0" smtClean="0">
                  <a:effectLst/>
                  <a:latin typeface="Times New Roman"/>
                  <a:ea typeface="SimSun"/>
                </a:rPr>
                <a:t>|</a:t>
              </a:r>
              <a:r>
                <a:rPr lang="en-US" sz="1600" i="1" dirty="0" smtClean="0">
                  <a:effectLst/>
                  <a:latin typeface="Times New Roman"/>
                  <a:ea typeface="SimSun"/>
                </a:rPr>
                <a:t>z</a:t>
              </a:r>
              <a:r>
                <a:rPr lang="en-US" sz="1200" baseline="-25000" dirty="0" smtClean="0">
                  <a:effectLst/>
                  <a:latin typeface="Times New Roman"/>
                  <a:ea typeface="SimSun"/>
                </a:rPr>
                <a:t>3</a:t>
              </a:r>
              <a:r>
                <a:rPr lang="en-US" sz="1600" dirty="0" smtClean="0">
                  <a:effectLst/>
                  <a:latin typeface="Times New Roman"/>
                  <a:ea typeface="SimSun"/>
                </a:rPr>
                <a:t>|</a:t>
              </a:r>
              <a:endParaRPr lang="en-SG" sz="1600" dirty="0">
                <a:effectLst/>
                <a:latin typeface="Times New Roman"/>
                <a:ea typeface="SimSun"/>
              </a:endParaRPr>
            </a:p>
          </p:txBody>
        </p:sp>
        <p:sp>
          <p:nvSpPr>
            <p:cNvPr id="32" name="Left Brace 31"/>
            <p:cNvSpPr/>
            <p:nvPr/>
          </p:nvSpPr>
          <p:spPr>
            <a:xfrm rot="8489345">
              <a:off x="6221628" y="2727020"/>
              <a:ext cx="416822" cy="971389"/>
            </a:xfrm>
            <a:prstGeom prst="leftBrace">
              <a:avLst>
                <a:gd name="adj1" fmla="val 25453"/>
                <a:gd name="adj2" fmla="val 50000"/>
              </a:avLst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 Box 1"/>
          <p:cNvSpPr txBox="1">
            <a:spLocks noChangeArrowheads="1"/>
          </p:cNvSpPr>
          <p:nvPr/>
        </p:nvSpPr>
        <p:spPr bwMode="auto">
          <a:xfrm>
            <a:off x="7322659" y="3335641"/>
            <a:ext cx="620009" cy="358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600" b="1" dirty="0" smtClean="0">
                <a:effectLst/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0</a:t>
            </a:r>
            <a:endParaRPr lang="en-SG" sz="16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7907143" y="3607231"/>
            <a:ext cx="137847" cy="168322"/>
          </a:xfrm>
          <a:prstGeom prst="ellipse">
            <a:avLst/>
          </a:prstGeom>
          <a:solidFill>
            <a:srgbClr val="430CDE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385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BRAIN BREAK</a:t>
            </a:r>
          </a:p>
          <a:p>
            <a:pPr algn="ctr"/>
            <a:endParaRPr lang="en-US" sz="5400" b="1" dirty="0" smtClean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679" y="2696466"/>
            <a:ext cx="88114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“The </a:t>
            </a:r>
            <a:r>
              <a:rPr lang="en-SG" sz="4000" dirty="0">
                <a:latin typeface="Arial" panose="020B0604020202020204" pitchFamily="34" charset="0"/>
                <a:cs typeface="Arial" panose="020B0604020202020204" pitchFamily="34" charset="0"/>
              </a:rPr>
              <a:t>number you have </a:t>
            </a:r>
            <a:r>
              <a:rPr lang="en-SG" sz="4000" dirty="0" err="1">
                <a:latin typeface="Arial" panose="020B0604020202020204" pitchFamily="34" charset="0"/>
                <a:cs typeface="Arial" panose="020B0604020202020204" pitchFamily="34" charset="0"/>
              </a:rPr>
              <a:t>dialed</a:t>
            </a:r>
            <a:r>
              <a:rPr lang="en-SG" sz="4000" dirty="0">
                <a:latin typeface="Arial" panose="020B0604020202020204" pitchFamily="34" charset="0"/>
                <a:cs typeface="Arial" panose="020B0604020202020204" pitchFamily="34" charset="0"/>
              </a:rPr>
              <a:t> is imaginary. Please, rotate your phone by 90 degrees and try </a:t>
            </a:r>
            <a:r>
              <a:rPr lang="en-SG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again”</a:t>
            </a:r>
            <a:endParaRPr lang="en-SG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31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32989" y="4096770"/>
            <a:ext cx="7245350" cy="2300287"/>
            <a:chOff x="836613" y="2343150"/>
            <a:chExt cx="7245350" cy="2711450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 l="36172" t="35249" r="35469" b="24625"/>
            <a:stretch>
              <a:fillRect/>
            </a:stretch>
          </p:blipFill>
          <p:spPr bwMode="auto">
            <a:xfrm>
              <a:off x="836613" y="2349500"/>
              <a:ext cx="3060700" cy="2705100"/>
            </a:xfrm>
            <a:prstGeom prst="rect">
              <a:avLst/>
            </a:prstGeom>
            <a:noFill/>
            <a:ln w="1">
              <a:noFill/>
              <a:miter lim="800000"/>
              <a:headEnd/>
              <a:tailEnd/>
            </a:ln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 l="36172" t="35249" r="35469" b="24625"/>
            <a:stretch>
              <a:fillRect/>
            </a:stretch>
          </p:blipFill>
          <p:spPr bwMode="auto">
            <a:xfrm>
              <a:off x="4751388" y="2343150"/>
              <a:ext cx="3060700" cy="2706688"/>
            </a:xfrm>
            <a:prstGeom prst="rect">
              <a:avLst/>
            </a:prstGeom>
            <a:noFill/>
            <a:ln w="1">
              <a:noFill/>
              <a:miter lim="800000"/>
              <a:headEnd/>
              <a:tailEnd/>
            </a:ln>
          </p:spPr>
        </p:pic>
        <p:cxnSp>
          <p:nvCxnSpPr>
            <p:cNvPr id="9" name="Straight Connector 8"/>
            <p:cNvCxnSpPr>
              <a:cxnSpLocks noChangeShapeType="1"/>
            </p:cNvCxnSpPr>
            <p:nvPr/>
          </p:nvCxnSpPr>
          <p:spPr bwMode="auto">
            <a:xfrm rot="5400000">
              <a:off x="2763044" y="3452019"/>
              <a:ext cx="67468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10" name="Straight Connector 9"/>
            <p:cNvCxnSpPr>
              <a:cxnSpLocks noChangeShapeType="1"/>
            </p:cNvCxnSpPr>
            <p:nvPr/>
          </p:nvCxnSpPr>
          <p:spPr bwMode="auto">
            <a:xfrm>
              <a:off x="2200275" y="3068638"/>
              <a:ext cx="85566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2938463" y="3725863"/>
              <a:ext cx="674687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0" i="1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GB" sz="1400" b="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1947863" y="2889250"/>
              <a:ext cx="674687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0" i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GB" sz="1400" b="0" i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 flipV="1">
              <a:off x="2217738" y="3100388"/>
              <a:ext cx="855662" cy="67468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rot="5400000">
              <a:off x="6674644" y="3463132"/>
              <a:ext cx="67468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6111875" y="3079750"/>
              <a:ext cx="85566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flipV="1">
              <a:off x="6129338" y="3097213"/>
              <a:ext cx="855662" cy="676275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7" name="Arc 16"/>
            <p:cNvSpPr>
              <a:spLocks noChangeAspect="1"/>
            </p:cNvSpPr>
            <p:nvPr/>
          </p:nvSpPr>
          <p:spPr bwMode="auto">
            <a:xfrm rot="2560786">
              <a:off x="2255838" y="3640138"/>
              <a:ext cx="182562" cy="184150"/>
            </a:xfrm>
            <a:prstGeom prst="arc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8" name="Arc 17"/>
            <p:cNvSpPr>
              <a:spLocks noChangeAspect="1"/>
            </p:cNvSpPr>
            <p:nvPr/>
          </p:nvSpPr>
          <p:spPr bwMode="auto">
            <a:xfrm rot="2560786">
              <a:off x="6157913" y="3640138"/>
              <a:ext cx="182562" cy="184150"/>
            </a:xfrm>
            <a:prstGeom prst="arc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6299200" y="3530600"/>
              <a:ext cx="67627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0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</a:t>
              </a:r>
              <a:endParaRPr lang="en-GB" sz="1400" b="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6372225" y="3159125"/>
              <a:ext cx="674688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0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r</a:t>
              </a:r>
              <a:endParaRPr lang="en-GB" sz="1400" b="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>
              <a:off x="3086100" y="2754313"/>
              <a:ext cx="16652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b="0" i="1" dirty="0">
                  <a:latin typeface="Times New Roman" pitchFamily="18" charset="0"/>
                  <a:cs typeface="Times New Roman" pitchFamily="18" charset="0"/>
                </a:rPr>
                <a:t>z </a:t>
              </a:r>
              <a:r>
                <a:rPr lang="en-US" sz="2400" b="0" dirty="0"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lang="en-US" sz="2400" b="0" i="1" dirty="0">
                  <a:latin typeface="Times New Roman" pitchFamily="18" charset="0"/>
                  <a:cs typeface="Times New Roman" pitchFamily="18" charset="0"/>
                </a:rPr>
                <a:t> x + yj</a:t>
              </a:r>
              <a:endParaRPr lang="en-GB" sz="2400" b="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>
              <a:spLocks noChangeArrowheads="1"/>
            </p:cNvSpPr>
            <p:nvPr/>
          </p:nvSpPr>
          <p:spPr bwMode="auto">
            <a:xfrm>
              <a:off x="7002463" y="2754312"/>
              <a:ext cx="1079500" cy="544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b="0" i="1" dirty="0">
                  <a:latin typeface="Times New Roman" pitchFamily="18" charset="0"/>
                  <a:cs typeface="Times New Roman" pitchFamily="18" charset="0"/>
                </a:rPr>
                <a:t>z </a:t>
              </a:r>
              <a:r>
                <a:rPr lang="en-US" sz="2400" b="0" i="1" dirty="0">
                  <a:cs typeface="Times New Roman" pitchFamily="18" charset="0"/>
                </a:rPr>
                <a:t>=</a:t>
              </a:r>
              <a:r>
                <a:rPr lang="en-US" sz="2400" b="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0" i="1" dirty="0" smtClean="0">
                  <a:latin typeface="Times New Roman" pitchFamily="18" charset="0"/>
                  <a:cs typeface="Times New Roman" pitchFamily="18" charset="0"/>
                </a:rPr>
                <a:t>re</a:t>
              </a:r>
              <a:r>
                <a:rPr lang="en-US" sz="2400" b="0" i="1" baseline="30000" dirty="0" smtClean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 </a:t>
              </a:r>
              <a:r>
                <a:rPr lang="en-US" sz="2400" i="1" baseline="30000" dirty="0" smtClean="0">
                  <a:latin typeface="Times New Roman" pitchFamily="18" charset="0"/>
                  <a:cs typeface="Times New Roman" pitchFamily="18" charset="0"/>
                </a:rPr>
                <a:t>j</a:t>
              </a:r>
              <a:endParaRPr lang="en-GB" sz="2400" b="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" name="Title 1"/>
          <p:cNvSpPr txBox="1">
            <a:spLocks/>
          </p:cNvSpPr>
          <p:nvPr/>
        </p:nvSpPr>
        <p:spPr>
          <a:xfrm>
            <a:off x="577850" y="1"/>
            <a:ext cx="7463064" cy="812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800" dirty="0" smtClean="0"/>
              <a:t>Introduction to Complex Number in the Euler Form </a:t>
            </a:r>
            <a:endParaRPr lang="en-SG" sz="28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77848" y="1069610"/>
            <a:ext cx="7665845" cy="2242457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Given a complex number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= x +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yj</a:t>
            </a:r>
            <a:r>
              <a:rPr lang="en-US" sz="2400" b="1" dirty="0" smtClean="0"/>
              <a:t>, </a:t>
            </a:r>
            <a:r>
              <a:rPr lang="en-US" sz="2400" dirty="0" smtClean="0"/>
              <a:t>with magnitude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|z|= r</a:t>
            </a:r>
            <a:r>
              <a:rPr lang="en-US" sz="2400" dirty="0" smtClean="0"/>
              <a:t> and argument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 smtClean="0"/>
              <a:t>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</a:t>
            </a:r>
            <a:r>
              <a:rPr lang="en-US" sz="2400" dirty="0" smtClean="0"/>
              <a:t> (in radians), the complex number can be expressed in the </a:t>
            </a:r>
            <a:r>
              <a:rPr lang="en-US" sz="2400" b="1" dirty="0" smtClean="0"/>
              <a:t>Euler</a:t>
            </a:r>
            <a:r>
              <a:rPr lang="en-US" sz="2400" dirty="0" smtClean="0"/>
              <a:t> (sometimes called </a:t>
            </a:r>
            <a:r>
              <a:rPr lang="en-US" sz="2400" b="1" dirty="0" smtClean="0"/>
              <a:t>exponential</a:t>
            </a:r>
            <a:r>
              <a:rPr lang="en-US" sz="2400" dirty="0" smtClean="0"/>
              <a:t>) form:</a:t>
            </a:r>
          </a:p>
          <a:p>
            <a:pPr algn="ctr"/>
            <a:r>
              <a:rPr lang="en-US" sz="2400" dirty="0" smtClean="0"/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152314" y="2585309"/>
            <a:ext cx="2481944" cy="584775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z = re</a:t>
            </a:r>
            <a:r>
              <a:rPr lang="en-US" sz="32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 j</a:t>
            </a:r>
            <a:endParaRPr lang="en-SG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7850" y="3334962"/>
            <a:ext cx="7665845" cy="1934847"/>
          </a:xfrm>
          <a:prstGeom prst="rect">
            <a:avLst/>
          </a:prstGeom>
          <a:noFill/>
          <a:ln w="25400">
            <a:noFill/>
          </a:ln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two diagrams below provide a visual summary of the relationship between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en-US" sz="2400" i="1" dirty="0">
                <a:cs typeface="Times New Roman" pitchFamily="18" charset="0"/>
              </a:rPr>
              <a:t>=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x +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yj</a:t>
            </a:r>
            <a:r>
              <a:rPr lang="en-US" sz="2400" dirty="0"/>
              <a:t> and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en-US" sz="2400" i="1" dirty="0">
                <a:cs typeface="Times New Roman" pitchFamily="18" charset="0"/>
              </a:rPr>
              <a:t>=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re</a:t>
            </a:r>
            <a:r>
              <a:rPr lang="en-US" sz="2400" i="1" baseline="30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 </a:t>
            </a:r>
            <a:r>
              <a:rPr lang="en-US" sz="2400" i="1" baseline="30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400" dirty="0" smtClean="0"/>
              <a:t> </a:t>
            </a:r>
            <a:endParaRPr lang="en-US" sz="2400" dirty="0"/>
          </a:p>
          <a:p>
            <a:pPr algn="ctr"/>
            <a:r>
              <a:rPr lang="en-US" sz="2400" dirty="0" smtClean="0"/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/>
          </a:p>
        </p:txBody>
      </p:sp>
      <p:sp>
        <p:nvSpPr>
          <p:cNvPr id="23" name="TextBox 36"/>
          <p:cNvSpPr txBox="1">
            <a:spLocks noChangeArrowheads="1"/>
          </p:cNvSpPr>
          <p:nvPr/>
        </p:nvSpPr>
        <p:spPr bwMode="auto">
          <a:xfrm>
            <a:off x="1118520" y="6286807"/>
            <a:ext cx="24304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 dirty="0" smtClean="0">
                <a:latin typeface="Arial" pitchFamily="34" charset="0"/>
                <a:cs typeface="Arial" pitchFamily="34" charset="0"/>
              </a:rPr>
              <a:t>Complex Number in Cartesian </a:t>
            </a:r>
            <a:r>
              <a:rPr lang="en-US" sz="1400" b="0" dirty="0">
                <a:latin typeface="Arial" pitchFamily="34" charset="0"/>
                <a:cs typeface="Arial" pitchFamily="34" charset="0"/>
              </a:rPr>
              <a:t>Form</a:t>
            </a:r>
            <a:endParaRPr lang="en-GB" sz="1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37"/>
          <p:cNvSpPr txBox="1">
            <a:spLocks noChangeArrowheads="1"/>
          </p:cNvSpPr>
          <p:nvPr/>
        </p:nvSpPr>
        <p:spPr bwMode="auto">
          <a:xfrm>
            <a:off x="5162882" y="6304516"/>
            <a:ext cx="24304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 dirty="0" smtClean="0">
                <a:latin typeface="Arial" pitchFamily="34" charset="0"/>
                <a:cs typeface="Arial" pitchFamily="34" charset="0"/>
              </a:rPr>
              <a:t>Complex Number in</a:t>
            </a:r>
          </a:p>
          <a:p>
            <a:pPr algn="ctr"/>
            <a:r>
              <a:rPr lang="en-US" sz="1400" b="0" dirty="0" smtClean="0">
                <a:latin typeface="Arial" pitchFamily="34" charset="0"/>
                <a:cs typeface="Arial" pitchFamily="34" charset="0"/>
              </a:rPr>
              <a:t> Euler </a:t>
            </a:r>
            <a:r>
              <a:rPr lang="en-US" sz="1400" b="0" dirty="0">
                <a:latin typeface="Arial" pitchFamily="34" charset="0"/>
                <a:cs typeface="Arial" pitchFamily="34" charset="0"/>
              </a:rPr>
              <a:t>Form</a:t>
            </a:r>
            <a:endParaRPr lang="en-GB" sz="1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11333" y="2514327"/>
            <a:ext cx="2467006" cy="931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</a:p>
          <a:p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 </a:t>
            </a:r>
            <a:r>
              <a:rPr lang="en-US" b="1" i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j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cos +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sin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j</a:t>
            </a:r>
            <a:endParaRPr lang="en-SG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G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9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23" grpId="0"/>
      <p:bldP spid="24" grpId="0"/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77850" y="1"/>
            <a:ext cx="7463064" cy="812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800" dirty="0" smtClean="0"/>
              <a:t>Conversion of a Complex Number from Cartesian to Euler Form </a:t>
            </a:r>
            <a:endParaRPr lang="en-SG" sz="28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77850" y="1069610"/>
            <a:ext cx="7665845" cy="3139533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400" b="1" u="sng" dirty="0" smtClean="0"/>
              <a:t>Procedures: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Use point representation in Argand diagram to determine which quadrant the complex number lies in. 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Determine the magnitude 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 smtClean="0"/>
              <a:t>) and argument 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 </a:t>
            </a:r>
            <a:r>
              <a:rPr lang="en-US" sz="2400" dirty="0" smtClean="0"/>
              <a:t>) using the formulae in Slides 11.</a:t>
            </a:r>
          </a:p>
          <a:p>
            <a:pPr marL="457200" indent="-457200">
              <a:buFontTx/>
              <a:buAutoNum type="arabicPeriod"/>
            </a:pPr>
            <a:r>
              <a:rPr lang="en-US" sz="2400" dirty="0" smtClean="0"/>
              <a:t>Write down the complex number in the form             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re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 </a:t>
            </a:r>
            <a:r>
              <a:rPr lang="en-US" sz="24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j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.</a:t>
            </a:r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7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526612" y="1650324"/>
            <a:ext cx="8284874" cy="52977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[Solution]</a:t>
            </a: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577850" y="876480"/>
            <a:ext cx="7665845" cy="85072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000" b="1" dirty="0" smtClean="0"/>
              <a:t>[Example 3]</a:t>
            </a:r>
          </a:p>
          <a:p>
            <a:r>
              <a:rPr lang="en-US" sz="2000" dirty="0" smtClean="0"/>
              <a:t>Express the complex number                       </a:t>
            </a:r>
            <a:r>
              <a:rPr lang="en-SG" sz="2000" dirty="0" smtClean="0"/>
              <a:t>in the Euler form.</a:t>
            </a:r>
          </a:p>
          <a:p>
            <a:endParaRPr lang="en-SG" sz="20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77850" y="1736828"/>
            <a:ext cx="7665845" cy="107230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en-US" sz="2000" b="1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1. </a:t>
            </a:r>
            <a:r>
              <a:rPr lang="en-US" sz="2000" dirty="0">
                <a:solidFill>
                  <a:srgbClr val="FF0000"/>
                </a:solidFill>
              </a:rPr>
              <a:t>Use point representation in Argand diagram to determine which quadrant the complex number lies in. </a:t>
            </a:r>
          </a:p>
          <a:p>
            <a:endParaRPr lang="en-SG" sz="2000" dirty="0" smtClean="0"/>
          </a:p>
          <a:p>
            <a:endParaRPr lang="en-SG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77850" y="1"/>
            <a:ext cx="7463064" cy="812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800" dirty="0" smtClean="0"/>
              <a:t>Conversion of a Complex Number from Cartesian to Euler Form </a:t>
            </a:r>
            <a:endParaRPr lang="en-SG" sz="2800" dirty="0"/>
          </a:p>
        </p:txBody>
      </p:sp>
      <p:cxnSp>
        <p:nvCxnSpPr>
          <p:cNvPr id="26" name="Straight Arrow Connector 25"/>
          <p:cNvCxnSpPr>
            <a:cxnSpLocks noChangeAspect="1"/>
          </p:cNvCxnSpPr>
          <p:nvPr/>
        </p:nvCxnSpPr>
        <p:spPr>
          <a:xfrm flipV="1">
            <a:off x="5828987" y="2809135"/>
            <a:ext cx="0" cy="18430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 noChangeAspect="1"/>
          </p:cNvCxnSpPr>
          <p:nvPr/>
        </p:nvCxnSpPr>
        <p:spPr>
          <a:xfrm>
            <a:off x="4214564" y="3292854"/>
            <a:ext cx="3616036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5588054" y="2451016"/>
            <a:ext cx="620009" cy="358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400" i="1" dirty="0" err="1">
                <a:effectLst/>
                <a:latin typeface="Times New Roman"/>
                <a:ea typeface="SimSun"/>
              </a:rPr>
              <a:t>Im</a:t>
            </a:r>
            <a:r>
              <a:rPr lang="en-US" sz="1400" dirty="0">
                <a:effectLst/>
                <a:latin typeface="Times New Roman"/>
                <a:ea typeface="SimSun"/>
              </a:rPr>
              <a:t>(</a:t>
            </a:r>
            <a:r>
              <a:rPr lang="en-US" sz="1400" i="1" dirty="0">
                <a:effectLst/>
                <a:latin typeface="Times New Roman"/>
                <a:ea typeface="SimSun"/>
              </a:rPr>
              <a:t>z</a:t>
            </a:r>
            <a:r>
              <a:rPr lang="en-US" sz="1400" dirty="0">
                <a:effectLst/>
                <a:latin typeface="Times New Roman"/>
                <a:ea typeface="SimSun"/>
              </a:rPr>
              <a:t>)</a:t>
            </a:r>
            <a:endParaRPr lang="en-SG" sz="1400" dirty="0">
              <a:effectLst/>
              <a:latin typeface="Times New Roman"/>
              <a:ea typeface="SimSun"/>
            </a:endParaRPr>
          </a:p>
        </p:txBody>
      </p:sp>
      <p:sp>
        <p:nvSpPr>
          <p:cNvPr id="29" name="Text Box 1"/>
          <p:cNvSpPr txBox="1">
            <a:spLocks noChangeArrowheads="1"/>
          </p:cNvSpPr>
          <p:nvPr/>
        </p:nvSpPr>
        <p:spPr bwMode="auto">
          <a:xfrm>
            <a:off x="7390700" y="3283072"/>
            <a:ext cx="620009" cy="358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400" i="1" dirty="0">
                <a:effectLst/>
                <a:latin typeface="Times New Roman"/>
                <a:ea typeface="SimSun"/>
              </a:rPr>
              <a:t>Re</a:t>
            </a:r>
            <a:r>
              <a:rPr lang="en-US" sz="1400" dirty="0">
                <a:effectLst/>
                <a:latin typeface="Times New Roman"/>
                <a:ea typeface="SimSun"/>
              </a:rPr>
              <a:t>(</a:t>
            </a:r>
            <a:r>
              <a:rPr lang="en-US" sz="1400" i="1" dirty="0">
                <a:effectLst/>
                <a:latin typeface="Times New Roman"/>
                <a:ea typeface="SimSun"/>
              </a:rPr>
              <a:t>z</a:t>
            </a:r>
            <a:r>
              <a:rPr lang="en-US" sz="1400" dirty="0">
                <a:effectLst/>
                <a:latin typeface="Times New Roman"/>
                <a:ea typeface="SimSun"/>
              </a:rPr>
              <a:t>)</a:t>
            </a:r>
            <a:endParaRPr lang="en-SG" sz="1400" dirty="0">
              <a:effectLst/>
              <a:latin typeface="Times New Roman"/>
              <a:ea typeface="SimSun"/>
            </a:endParaRPr>
          </a:p>
        </p:txBody>
      </p:sp>
      <p:cxnSp>
        <p:nvCxnSpPr>
          <p:cNvPr id="30" name="Straight Connector 29"/>
          <p:cNvCxnSpPr>
            <a:cxnSpLocks noChangeAspect="1"/>
          </p:cNvCxnSpPr>
          <p:nvPr/>
        </p:nvCxnSpPr>
        <p:spPr>
          <a:xfrm flipH="1" flipV="1">
            <a:off x="4696209" y="3297613"/>
            <a:ext cx="0" cy="135457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72374" y="3299309"/>
            <a:ext cx="44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>
                <a:latin typeface="Times New Roman" pitchFamily="18" charset="0"/>
                <a:cs typeface="Times New Roman" pitchFamily="18" charset="0"/>
              </a:rPr>
              <a:t>α</a:t>
            </a:r>
            <a:endParaRPr lang="en-SG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Arc 31"/>
          <p:cNvSpPr/>
          <p:nvPr/>
        </p:nvSpPr>
        <p:spPr>
          <a:xfrm flipH="1" flipV="1">
            <a:off x="5483349" y="2819120"/>
            <a:ext cx="524794" cy="746970"/>
          </a:xfrm>
          <a:prstGeom prst="arc">
            <a:avLst>
              <a:gd name="adj1" fmla="val 17275738"/>
              <a:gd name="adj2" fmla="val 20323463"/>
            </a:avLst>
          </a:prstGeom>
          <a:ln w="9525">
            <a:solidFill>
              <a:schemeClr val="tx1"/>
            </a:solidFill>
            <a:headEnd type="non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Arc 32"/>
          <p:cNvSpPr/>
          <p:nvPr/>
        </p:nvSpPr>
        <p:spPr>
          <a:xfrm flipV="1">
            <a:off x="5479225" y="2809134"/>
            <a:ext cx="831348" cy="887217"/>
          </a:xfrm>
          <a:prstGeom prst="arc">
            <a:avLst>
              <a:gd name="adj1" fmla="val 13619758"/>
              <a:gd name="adj2" fmla="val 21245666"/>
            </a:avLst>
          </a:prstGeom>
          <a:ln>
            <a:solidFill>
              <a:schemeClr val="accent5">
                <a:lumMod val="50000"/>
              </a:schemeClr>
            </a:solidFill>
            <a:headEnd type="stealth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/>
          <p:cNvSpPr txBox="1"/>
          <p:nvPr/>
        </p:nvSpPr>
        <p:spPr>
          <a:xfrm>
            <a:off x="6061321" y="3566090"/>
            <a:ext cx="75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arg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SG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Straight Connector 34"/>
          <p:cNvCxnSpPr>
            <a:cxnSpLocks noChangeAspect="1"/>
          </p:cNvCxnSpPr>
          <p:nvPr/>
        </p:nvCxnSpPr>
        <p:spPr>
          <a:xfrm flipH="1">
            <a:off x="4696209" y="3285454"/>
            <a:ext cx="1139734" cy="1366738"/>
          </a:xfrm>
          <a:prstGeom prst="line">
            <a:avLst/>
          </a:prstGeom>
          <a:ln>
            <a:solidFill>
              <a:srgbClr val="CC00FF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itle 1"/>
          <p:cNvSpPr txBox="1">
            <a:spLocks/>
          </p:cNvSpPr>
          <p:nvPr/>
        </p:nvSpPr>
        <p:spPr>
          <a:xfrm>
            <a:off x="577850" y="4729051"/>
            <a:ext cx="8464550" cy="19773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000" dirty="0" smtClean="0">
                <a:solidFill>
                  <a:srgbClr val="FF0000"/>
                </a:solidFill>
              </a:rPr>
              <a:t>2. </a:t>
            </a:r>
            <a:r>
              <a:rPr lang="en-US" sz="2000" dirty="0">
                <a:solidFill>
                  <a:srgbClr val="FF0000"/>
                </a:solidFill>
              </a:rPr>
              <a:t>Determine the magnitude 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 smtClean="0">
                <a:solidFill>
                  <a:srgbClr val="FF0000"/>
                </a:solidFill>
              </a:rPr>
              <a:t>) </a:t>
            </a:r>
            <a:r>
              <a:rPr lang="en-US" sz="2000" dirty="0">
                <a:solidFill>
                  <a:srgbClr val="FF0000"/>
                </a:solidFill>
              </a:rPr>
              <a:t>and argument 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</a:t>
            </a:r>
            <a:r>
              <a:rPr lang="en-US" sz="2000" dirty="0" smtClean="0">
                <a:solidFill>
                  <a:srgbClr val="FF0000"/>
                </a:solidFill>
              </a:rPr>
              <a:t>) </a:t>
            </a:r>
            <a:r>
              <a:rPr lang="en-US" sz="2000" dirty="0">
                <a:solidFill>
                  <a:srgbClr val="FF0000"/>
                </a:solidFill>
              </a:rPr>
              <a:t>using the formulae in </a:t>
            </a:r>
            <a:r>
              <a:rPr lang="en-US" sz="2000" dirty="0" smtClean="0">
                <a:solidFill>
                  <a:srgbClr val="FF0000"/>
                </a:solidFill>
              </a:rPr>
              <a:t>Slide 11.</a:t>
            </a:r>
          </a:p>
          <a:p>
            <a:endParaRPr lang="en-US" sz="2000" dirty="0"/>
          </a:p>
          <a:p>
            <a:endParaRPr lang="en-SG" sz="2000" dirty="0" smtClean="0">
              <a:solidFill>
                <a:srgbClr val="FF0000"/>
              </a:solidFill>
            </a:endParaRPr>
          </a:p>
          <a:p>
            <a:endParaRPr lang="en-SG" sz="20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1161143" y="2819120"/>
            <a:ext cx="2728686" cy="1116302"/>
            <a:chOff x="1161143" y="2969149"/>
            <a:chExt cx="2728686" cy="1116302"/>
          </a:xfrm>
        </p:grpSpPr>
        <p:sp>
          <p:nvSpPr>
            <p:cNvPr id="38" name="Cloud Callout 37"/>
            <p:cNvSpPr/>
            <p:nvPr/>
          </p:nvSpPr>
          <p:spPr>
            <a:xfrm>
              <a:off x="1161143" y="2969149"/>
              <a:ext cx="2728686" cy="1116302"/>
            </a:xfrm>
            <a:prstGeom prst="cloudCallout">
              <a:avLst>
                <a:gd name="adj1" fmla="val 41401"/>
                <a:gd name="adj2" fmla="val 84645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40114" y="3065635"/>
              <a:ext cx="21045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Note:</a:t>
              </a:r>
            </a:p>
            <a:p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lies in the 3</a:t>
              </a:r>
              <a:r>
                <a:rPr lang="en-US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quadrant </a:t>
              </a:r>
              <a:endParaRPr lang="en-SG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 rot="4601305">
            <a:off x="5187938" y="3383724"/>
            <a:ext cx="667494" cy="1757398"/>
            <a:chOff x="6850533" y="3120551"/>
            <a:chExt cx="667494" cy="1757398"/>
          </a:xfrm>
        </p:grpSpPr>
        <p:sp>
          <p:nvSpPr>
            <p:cNvPr id="22" name="Text Box 8"/>
            <p:cNvSpPr txBox="1">
              <a:spLocks noChangeArrowheads="1"/>
            </p:cNvSpPr>
            <p:nvPr/>
          </p:nvSpPr>
          <p:spPr bwMode="auto">
            <a:xfrm>
              <a:off x="7152034" y="3641132"/>
              <a:ext cx="365993" cy="358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600" dirty="0">
                  <a:effectLst/>
                  <a:latin typeface="Times New Roman"/>
                  <a:ea typeface="SimSun"/>
                </a:rPr>
                <a:t>|</a:t>
              </a:r>
              <a:r>
                <a:rPr lang="en-US" sz="1600" i="1" dirty="0">
                  <a:effectLst/>
                  <a:latin typeface="Times New Roman"/>
                  <a:ea typeface="SimSun"/>
                </a:rPr>
                <a:t>z</a:t>
              </a:r>
              <a:r>
                <a:rPr lang="en-US" sz="1600" dirty="0">
                  <a:effectLst/>
                  <a:latin typeface="Times New Roman"/>
                  <a:ea typeface="SimSun"/>
                </a:rPr>
                <a:t>|</a:t>
              </a:r>
              <a:endParaRPr lang="en-SG" sz="1600" dirty="0">
                <a:effectLst/>
                <a:latin typeface="Times New Roman"/>
                <a:ea typeface="SimSun"/>
              </a:endParaRPr>
            </a:p>
          </p:txBody>
        </p:sp>
        <p:sp>
          <p:nvSpPr>
            <p:cNvPr id="23" name="Left Brace 22"/>
            <p:cNvSpPr/>
            <p:nvPr/>
          </p:nvSpPr>
          <p:spPr>
            <a:xfrm rot="8489345">
              <a:off x="6850533" y="3120551"/>
              <a:ext cx="433116" cy="1757398"/>
            </a:xfrm>
            <a:prstGeom prst="leftBrace">
              <a:avLst>
                <a:gd name="adj1" fmla="val 25453"/>
                <a:gd name="adj2" fmla="val 50000"/>
              </a:avLst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203362"/>
              </p:ext>
            </p:extLst>
          </p:nvPr>
        </p:nvGraphicFramePr>
        <p:xfrm>
          <a:off x="4028360" y="1150020"/>
          <a:ext cx="1485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2" name="Equation" r:id="rId3" imgW="761760" imgH="241200" progId="Equation.3">
                  <p:embed/>
                </p:oleObj>
              </mc:Choice>
              <mc:Fallback>
                <p:oleObj name="Equation" r:id="rId3" imgW="761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8360" y="1150020"/>
                        <a:ext cx="1485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457538"/>
              </p:ext>
            </p:extLst>
          </p:nvPr>
        </p:nvGraphicFramePr>
        <p:xfrm>
          <a:off x="3721916" y="4381557"/>
          <a:ext cx="928688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3" name="Equation" r:id="rId5" imgW="698400" imgH="241200" progId="Equation.3">
                  <p:embed/>
                </p:oleObj>
              </mc:Choice>
              <mc:Fallback>
                <p:oleObj name="Equation" r:id="rId5" imgW="698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916" y="4381557"/>
                        <a:ext cx="928688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673149"/>
              </p:ext>
            </p:extLst>
          </p:nvPr>
        </p:nvGraphicFramePr>
        <p:xfrm>
          <a:off x="658244" y="5343526"/>
          <a:ext cx="28432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4" name="Equation" r:id="rId7" imgW="1765080" imgH="330120" progId="Equation.3">
                  <p:embed/>
                </p:oleObj>
              </mc:Choice>
              <mc:Fallback>
                <p:oleObj name="Equation" r:id="rId7" imgW="17650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244" y="5343526"/>
                        <a:ext cx="28432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89784"/>
              </p:ext>
            </p:extLst>
          </p:nvPr>
        </p:nvGraphicFramePr>
        <p:xfrm>
          <a:off x="577850" y="5875338"/>
          <a:ext cx="7650163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5" name="Equation" r:id="rId9" imgW="4749480" imgH="609480" progId="Equation.3">
                  <p:embed/>
                </p:oleObj>
              </mc:Choice>
              <mc:Fallback>
                <p:oleObj name="Equation" r:id="rId9" imgW="474948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5875338"/>
                        <a:ext cx="7650163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727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" grpId="0"/>
      <p:bldP spid="28" grpId="0"/>
      <p:bldP spid="29" grpId="0"/>
      <p:bldP spid="31" grpId="0"/>
      <p:bldP spid="32" grpId="0" animBg="1"/>
      <p:bldP spid="33" grpId="0" animBg="1"/>
      <p:bldP spid="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5887" y="1069520"/>
            <a:ext cx="8284874" cy="27185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[Solution]</a:t>
            </a: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77849" y="1170621"/>
            <a:ext cx="8116208" cy="18483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en-US" sz="2400" b="1" dirty="0" smtClean="0"/>
          </a:p>
          <a:p>
            <a:pPr marL="457200" indent="-457200">
              <a:buAutoNum type="arabicPeriod" startAt="3"/>
            </a:pPr>
            <a:r>
              <a:rPr lang="en-US" sz="2400" dirty="0" smtClean="0">
                <a:solidFill>
                  <a:srgbClr val="FF0000"/>
                </a:solidFill>
              </a:rPr>
              <a:t>Write </a:t>
            </a:r>
            <a:r>
              <a:rPr lang="en-US" sz="2400" dirty="0">
                <a:solidFill>
                  <a:srgbClr val="FF0000"/>
                </a:solidFill>
              </a:rPr>
              <a:t>down the complex number in the </a:t>
            </a:r>
            <a:r>
              <a:rPr lang="en-US" sz="2400" dirty="0" smtClean="0">
                <a:solidFill>
                  <a:srgbClr val="FF0000"/>
                </a:solidFill>
              </a:rPr>
              <a:t>form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= re</a:t>
            </a:r>
            <a:r>
              <a:rPr lang="en-US" sz="2400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 </a:t>
            </a:r>
            <a:r>
              <a:rPr lang="en-US" sz="2400" i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j</a:t>
            </a:r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.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 startAt="3"/>
            </a:pPr>
            <a:endParaRPr lang="en-US" sz="2400" dirty="0">
              <a:solidFill>
                <a:srgbClr val="FF0000"/>
              </a:solidFill>
            </a:endParaRPr>
          </a:p>
          <a:p>
            <a:endParaRPr lang="en-SG" sz="2000" dirty="0" smtClean="0"/>
          </a:p>
          <a:p>
            <a:endParaRPr lang="en-SG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77850" y="1"/>
            <a:ext cx="7463064" cy="812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800" dirty="0" smtClean="0"/>
              <a:t>Conversion of a Complex Number from Cartesian to Euler Form </a:t>
            </a:r>
            <a:endParaRPr lang="en-SG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483439"/>
              </p:ext>
            </p:extLst>
          </p:nvPr>
        </p:nvGraphicFramePr>
        <p:xfrm>
          <a:off x="2895535" y="2094796"/>
          <a:ext cx="2827694" cy="519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1" name="Equation" r:id="rId3" imgW="1320480" imgH="241200" progId="Equation.3">
                  <p:embed/>
                </p:oleObj>
              </mc:Choice>
              <mc:Fallback>
                <p:oleObj name="Equation" r:id="rId3" imgW="1320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535" y="2094796"/>
                        <a:ext cx="2827694" cy="5190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48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77850" y="15920"/>
            <a:ext cx="7665845" cy="1066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800" dirty="0" smtClean="0"/>
              <a:t>Test Yourself</a:t>
            </a:r>
            <a:r>
              <a:rPr lang="en-US" sz="2800" dirty="0"/>
              <a:t>: Conversion of a Complex Number from Cartesian to Euler </a:t>
            </a:r>
            <a:r>
              <a:rPr lang="en-US" sz="2800" dirty="0" smtClean="0"/>
              <a:t>Form </a:t>
            </a:r>
            <a:endParaRPr lang="en-SG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77850" y="1082720"/>
            <a:ext cx="753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Convert the complex number                 </a:t>
            </a:r>
            <a:r>
              <a:rPr lang="en-SG" sz="2800" dirty="0" smtClean="0">
                <a:latin typeface="Arial" pitchFamily="34" charset="0"/>
                <a:cs typeface="Arial" pitchFamily="34" charset="0"/>
              </a:rPr>
              <a:t>into the Euler form.</a:t>
            </a:r>
            <a:endParaRPr lang="en-SG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942" y="33601"/>
            <a:ext cx="723542" cy="723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620927"/>
              </p:ext>
            </p:extLst>
          </p:nvPr>
        </p:nvGraphicFramePr>
        <p:xfrm>
          <a:off x="5294711" y="1142453"/>
          <a:ext cx="1523785" cy="437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33" name="Equation" r:id="rId4" imgW="711000" imgH="203040" progId="Equation.3">
                  <p:embed/>
                </p:oleObj>
              </mc:Choice>
              <mc:Fallback>
                <p:oleObj name="Equation" r:id="rId4" imgW="711000" imgH="2030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4711" y="1142453"/>
                        <a:ext cx="1523785" cy="4371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78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76226" y="4621165"/>
            <a:ext cx="8284874" cy="22467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[Solution]</a:t>
            </a: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577850" y="1"/>
            <a:ext cx="7463064" cy="812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800" dirty="0" smtClean="0"/>
              <a:t>Conversion of a Complex Number from Euler to Cartesian Form </a:t>
            </a:r>
            <a:endParaRPr lang="en-SG" sz="28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77850" y="1015491"/>
            <a:ext cx="8145236" cy="2776676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400" b="1" u="sng" dirty="0" smtClean="0"/>
              <a:t>Procedure:</a:t>
            </a:r>
          </a:p>
          <a:p>
            <a:pPr algn="just"/>
            <a:r>
              <a:rPr lang="en-US" sz="2400" dirty="0" smtClean="0"/>
              <a:t>From complex number in Euler form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= re</a:t>
            </a:r>
            <a:r>
              <a:rPr lang="en-US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 </a:t>
            </a:r>
            <a:r>
              <a:rPr lang="en-US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j</a:t>
            </a:r>
            <a:r>
              <a:rPr lang="en-US" sz="2400" dirty="0" smtClean="0"/>
              <a:t>, the magnitude 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 smtClean="0"/>
              <a:t>) </a:t>
            </a:r>
            <a:r>
              <a:rPr lang="en-US" sz="2400" dirty="0"/>
              <a:t>and argument </a:t>
            </a:r>
            <a:r>
              <a:rPr lang="en-US" sz="2400" dirty="0" smtClean="0"/>
              <a:t>(</a:t>
            </a:r>
            <a:r>
              <a:rPr lang="en-US" sz="2400" i="1" dirty="0" smtClean="0">
                <a:sym typeface="Symbol"/>
              </a:rPr>
              <a:t></a:t>
            </a:r>
            <a:r>
              <a:rPr lang="en-US" sz="2400" dirty="0" smtClean="0"/>
              <a:t>) are known. </a:t>
            </a:r>
          </a:p>
          <a:p>
            <a:pPr algn="just"/>
            <a:r>
              <a:rPr lang="en-US" sz="2400" b="1" dirty="0" smtClean="0"/>
              <a:t>Replace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 </a:t>
            </a:r>
            <a:r>
              <a:rPr lang="en-US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j</a:t>
            </a:r>
            <a:r>
              <a:rPr lang="en-US" sz="2400" b="1" dirty="0">
                <a:sym typeface="Symbol"/>
              </a:rPr>
              <a:t> </a:t>
            </a:r>
            <a:r>
              <a:rPr lang="en-US" sz="2400" b="1" dirty="0" smtClean="0"/>
              <a:t>with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 j</a:t>
            </a:r>
            <a:r>
              <a:rPr lang="en-US" sz="2400" b="1" dirty="0" smtClean="0"/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cos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 +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sin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j</a:t>
            </a:r>
            <a:r>
              <a:rPr lang="en-SG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SG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get:</a:t>
            </a:r>
          </a:p>
          <a:p>
            <a:pPr algn="just"/>
            <a:r>
              <a:rPr lang="en-SG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en-SG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</a:t>
            </a:r>
            <a:r>
              <a:rPr lang="en-SG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(Polar form)</a:t>
            </a:r>
          </a:p>
          <a:p>
            <a:pPr algn="just"/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                                                              </a:t>
            </a:r>
            <a:r>
              <a:rPr lang="en-SG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(Cartesian form)</a:t>
            </a:r>
            <a:endParaRPr lang="en-SG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n-US" sz="2400" dirty="0" smtClean="0"/>
          </a:p>
          <a:p>
            <a:r>
              <a:rPr lang="en-US" sz="2400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77850" y="3846288"/>
            <a:ext cx="7665845" cy="85072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000" b="1" dirty="0" smtClean="0"/>
              <a:t>[Example 4]</a:t>
            </a:r>
          </a:p>
          <a:p>
            <a:r>
              <a:rPr lang="en-US" sz="2000" dirty="0" smtClean="0"/>
              <a:t>Express the complex number                  </a:t>
            </a:r>
            <a:r>
              <a:rPr lang="en-SG" sz="2000" dirty="0" smtClean="0"/>
              <a:t>in the Cartesian form. </a:t>
            </a:r>
          </a:p>
          <a:p>
            <a:endParaRPr lang="en-SG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7850" y="4807503"/>
            <a:ext cx="7665845" cy="178198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en-US" sz="2000" b="1" dirty="0" smtClean="0"/>
          </a:p>
          <a:p>
            <a:endParaRPr lang="en-US" sz="2000" b="0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Replacing 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r>
              <a:rPr lang="en-US" sz="2000" i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SG" sz="2000" dirty="0" smtClean="0">
                <a:solidFill>
                  <a:srgbClr val="FF0000"/>
                </a:solidFill>
              </a:rPr>
              <a:t>by </a:t>
            </a:r>
            <a:r>
              <a:rPr lang="en-SG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SG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(0.8) </a:t>
            </a:r>
            <a:r>
              <a:rPr lang="en-SG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sin</a:t>
            </a:r>
            <a:r>
              <a:rPr lang="en-SG" sz="2000" dirty="0" smtClean="0">
                <a:solidFill>
                  <a:srgbClr val="FF0000"/>
                </a:solidFill>
              </a:rPr>
              <a:t>(</a:t>
            </a:r>
            <a:r>
              <a:rPr lang="en-SG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r>
              <a:rPr lang="en-SG" sz="2000" dirty="0" smtClean="0">
                <a:solidFill>
                  <a:srgbClr val="FF0000"/>
                </a:solidFill>
              </a:rPr>
              <a:t>) </a:t>
            </a:r>
            <a:r>
              <a:rPr lang="en-SG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j,</a:t>
            </a:r>
            <a:endParaRPr lang="en-SG" sz="2000" dirty="0" smtClean="0">
              <a:solidFill>
                <a:srgbClr val="FF0000"/>
              </a:solidFill>
            </a:endParaRPr>
          </a:p>
          <a:p>
            <a:endParaRPr lang="en-SG" sz="20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700077"/>
              </p:ext>
            </p:extLst>
          </p:nvPr>
        </p:nvGraphicFramePr>
        <p:xfrm>
          <a:off x="2113770" y="2784604"/>
          <a:ext cx="3665745" cy="49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5" name="Equation" r:id="rId3" imgW="1676160" imgH="228600" progId="Equation.3">
                  <p:embed/>
                </p:oleObj>
              </mc:Choice>
              <mc:Fallback>
                <p:oleObj name="Equation" r:id="rId3" imgW="16761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3770" y="2784604"/>
                        <a:ext cx="3665745" cy="49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147344"/>
              </p:ext>
            </p:extLst>
          </p:nvPr>
        </p:nvGraphicFramePr>
        <p:xfrm>
          <a:off x="3185995" y="3240937"/>
          <a:ext cx="255587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6" name="Equation" r:id="rId5" imgW="1168200" imgH="215640" progId="Equation.3">
                  <p:embed/>
                </p:oleObj>
              </mc:Choice>
              <mc:Fallback>
                <p:oleObj name="Equation" r:id="rId5" imgW="1168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5995" y="3240937"/>
                        <a:ext cx="2555875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427583"/>
              </p:ext>
            </p:extLst>
          </p:nvPr>
        </p:nvGraphicFramePr>
        <p:xfrm>
          <a:off x="4094023" y="4146026"/>
          <a:ext cx="1054835" cy="36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7" name="Equation" r:id="rId7" imgW="583920" imgH="203040" progId="Equation.3">
                  <p:embed/>
                </p:oleObj>
              </mc:Choice>
              <mc:Fallback>
                <p:oleObj name="Equation" r:id="rId7" imgW="5839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4023" y="4146026"/>
                        <a:ext cx="1054835" cy="367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677991"/>
              </p:ext>
            </p:extLst>
          </p:nvPr>
        </p:nvGraphicFramePr>
        <p:xfrm>
          <a:off x="655935" y="5103813"/>
          <a:ext cx="10541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8" name="Equation" r:id="rId9" imgW="583920" imgH="203040" progId="Equation.3">
                  <p:embed/>
                </p:oleObj>
              </mc:Choice>
              <mc:Fallback>
                <p:oleObj name="Equation" r:id="rId9" imgW="5839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935" y="5103813"/>
                        <a:ext cx="10541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421882"/>
              </p:ext>
            </p:extLst>
          </p:nvPr>
        </p:nvGraphicFramePr>
        <p:xfrm>
          <a:off x="652403" y="5695953"/>
          <a:ext cx="3713162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9" name="Equation" r:id="rId11" imgW="2057400" imgH="685800" progId="Equation.3">
                  <p:embed/>
                </p:oleObj>
              </mc:Choice>
              <mc:Fallback>
                <p:oleObj name="Equation" r:id="rId11" imgW="20574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03" y="5695953"/>
                        <a:ext cx="3713162" cy="1236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720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45920" y="302528"/>
            <a:ext cx="8229600" cy="1143000"/>
          </a:xfrm>
          <a:prstGeom prst="rect">
            <a:avLst/>
          </a:prstGeom>
        </p:spPr>
        <p:txBody>
          <a:bodyPr/>
          <a:lstStyle/>
          <a:p>
            <a:pPr algn="l" eaLnBrk="1" hangingPunct="1"/>
            <a:r>
              <a:rPr lang="en-GB" sz="2800" dirty="0" smtClean="0"/>
              <a:t>Scenario Tasks </a:t>
            </a:r>
            <a:endParaRPr lang="en-US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type="body" sz="quarter" idx="4294967295"/>
              </p:nvPr>
            </p:nvSpPr>
            <p:spPr>
              <a:xfrm>
                <a:off x="544452" y="962025"/>
                <a:ext cx="7821612" cy="4295775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 algn="just">
                  <a:buFontTx/>
                  <a:buNone/>
                </a:pPr>
                <a:r>
                  <a:rPr lang="en-US" sz="2400" dirty="0" smtClean="0"/>
                  <a:t>Your tasks for today would be to determine: </a:t>
                </a:r>
              </a:p>
              <a:p>
                <a:pPr marL="457200" indent="-457200" algn="just">
                  <a:buFontTx/>
                  <a:buAutoNum type="alphaLcParenR"/>
                </a:pPr>
                <a:r>
                  <a:rPr lang="en-US" sz="2400" dirty="0" smtClean="0"/>
                  <a:t>The total </a:t>
                </a:r>
                <a:r>
                  <a:rPr lang="en-US" sz="2400" i="1" dirty="0" smtClean="0"/>
                  <a:t>impedance,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400" i="1" dirty="0"/>
                  <a:t>,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of the circuit at a frequency of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=50 Hz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(Hertz) in phasor notation, and </a:t>
                </a:r>
              </a:p>
              <a:p>
                <a:pPr marL="457200" indent="-457200" algn="just">
                  <a:buFontTx/>
                  <a:buAutoNum type="alphaLcParenR"/>
                </a:pPr>
                <a:endParaRPr lang="en-US" sz="2400" dirty="0"/>
              </a:p>
              <a:p>
                <a:pPr marL="457200" indent="-457200" algn="just">
                  <a:buFontTx/>
                  <a:buAutoNum type="alphaLcParenR"/>
                </a:pPr>
                <a:r>
                  <a:rPr lang="en-US" sz="2400" dirty="0" smtClean="0"/>
                  <a:t>The current,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 smtClean="0"/>
                  <a:t> in phasor notation. </a:t>
                </a:r>
              </a:p>
              <a:p>
                <a:pPr marL="457200" indent="-457200" algn="just">
                  <a:buFontTx/>
                  <a:buAutoNum type="alphaLcParenR"/>
                </a:pPr>
                <a:endParaRPr lang="en-US" sz="2400" dirty="0"/>
              </a:p>
              <a:p>
                <a:pPr marL="0" indent="0" algn="just">
                  <a:buNone/>
                </a:pPr>
                <a:r>
                  <a:rPr lang="en-US" sz="2400" dirty="0" smtClean="0"/>
                  <a:t>[Hint for (a):                             , 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			    where</a:t>
                </a:r>
              </a:p>
              <a:p>
                <a:pPr marL="0" indent="0" algn="just">
                  <a:buNone/>
                </a:pPr>
                <a:r>
                  <a:rPr lang="en-US" sz="2400" dirty="0" smtClean="0"/>
                  <a:t> Hint for (b):           ]</a:t>
                </a:r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4294967295"/>
              </p:nvPr>
            </p:nvSpPr>
            <p:spPr>
              <a:xfrm>
                <a:off x="544452" y="962025"/>
                <a:ext cx="7821612" cy="4295775"/>
              </a:xfrm>
              <a:prstGeom prst="rect">
                <a:avLst/>
              </a:prstGeom>
              <a:blipFill rotWithShape="1">
                <a:blip r:embed="rId3"/>
                <a:stretch>
                  <a:fillRect l="-1169" t="-993" r="-12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/>
          <p:cNvSpPr txBox="1">
            <a:spLocks/>
          </p:cNvSpPr>
          <p:nvPr/>
        </p:nvSpPr>
        <p:spPr>
          <a:xfrm>
            <a:off x="545920" y="4384279"/>
            <a:ext cx="7821612" cy="354885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Tx/>
              <a:buNone/>
            </a:pPr>
            <a:endParaRPr lang="en-US" sz="24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5259071" y="3162300"/>
            <a:ext cx="3705421" cy="3210898"/>
            <a:chOff x="5259071" y="3162300"/>
            <a:chExt cx="3705421" cy="321089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9071" y="3162300"/>
              <a:ext cx="3705421" cy="229592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3" name="TextBox 2"/>
            <p:cNvSpPr txBox="1"/>
            <p:nvPr/>
          </p:nvSpPr>
          <p:spPr>
            <a:xfrm>
              <a:off x="5562600" y="5434111"/>
              <a:ext cx="32129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 real-life electrical circuit board</a:t>
              </a:r>
              <a:endParaRPr lang="en-SG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62600" y="5634534"/>
              <a:ext cx="321292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Source:</a:t>
              </a:r>
            </a:p>
            <a:p>
              <a:r>
                <a:rPr lang="en-SG" sz="1400" dirty="0">
                  <a:latin typeface="Arial" panose="020B0604020202020204" pitchFamily="34" charset="0"/>
                  <a:cs typeface="Arial" panose="020B0604020202020204" pitchFamily="34" charset="0"/>
                  <a:hlinkClick r:id="rId5"/>
                </a:rPr>
                <a:t>http://</a:t>
              </a:r>
              <a:r>
                <a:rPr lang="en-SG" sz="1400" dirty="0" smtClean="0">
                  <a:latin typeface="Arial" panose="020B0604020202020204" pitchFamily="34" charset="0"/>
                  <a:cs typeface="Arial" panose="020B0604020202020204" pitchFamily="34" charset="0"/>
                  <a:hlinkClick r:id="rId5"/>
                </a:rPr>
                <a:t>www.spginc.com/Electrical-Engineering-Hardware-Design.html</a:t>
              </a:r>
              <a:r>
                <a:rPr lang="en-SG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SG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65773"/>
              </p:ext>
            </p:extLst>
          </p:nvPr>
        </p:nvGraphicFramePr>
        <p:xfrm>
          <a:off x="2283267" y="3308631"/>
          <a:ext cx="2395158" cy="798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2" name="Equation" r:id="rId6" imgW="1257120" imgH="419040" progId="Equation.3">
                  <p:embed/>
                </p:oleObj>
              </mc:Choice>
              <mc:Fallback>
                <p:oleObj name="Equation" r:id="rId6" imgW="125712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83267" y="3308631"/>
                        <a:ext cx="2395158" cy="7983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847314"/>
              </p:ext>
            </p:extLst>
          </p:nvPr>
        </p:nvGraphicFramePr>
        <p:xfrm>
          <a:off x="3171273" y="3962364"/>
          <a:ext cx="1257730" cy="479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3" name="Equation" r:id="rId8" imgW="533160" imgH="203040" progId="Equation.3">
                  <p:embed/>
                </p:oleObj>
              </mc:Choice>
              <mc:Fallback>
                <p:oleObj name="Equation" r:id="rId8" imgW="5331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71273" y="3962364"/>
                        <a:ext cx="1257730" cy="479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14282"/>
              </p:ext>
            </p:extLst>
          </p:nvPr>
        </p:nvGraphicFramePr>
        <p:xfrm>
          <a:off x="2345477" y="4333794"/>
          <a:ext cx="719205" cy="698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4" name="Equation" r:id="rId10" imgW="406080" imgH="393480" progId="Equation.3">
                  <p:embed/>
                </p:oleObj>
              </mc:Choice>
              <mc:Fallback>
                <p:oleObj name="Equation" r:id="rId10" imgW="40608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5477" y="4333794"/>
                        <a:ext cx="719205" cy="6989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767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7849" y="20248"/>
            <a:ext cx="6988073" cy="1066800"/>
          </a:xfrm>
          <a:prstGeom prst="rect">
            <a:avLst/>
          </a:prstGeom>
        </p:spPr>
        <p:txBody>
          <a:bodyPr/>
          <a:lstStyle/>
          <a:p>
            <a:r>
              <a:rPr lang="en-US" sz="2800" dirty="0" smtClean="0"/>
              <a:t>Test yourself: Conversion </a:t>
            </a:r>
            <a:r>
              <a:rPr lang="en-US" sz="2800" dirty="0"/>
              <a:t>of a Complex Number from Euler to Cartesian </a:t>
            </a:r>
            <a:r>
              <a:rPr lang="en-US" sz="2800" dirty="0" smtClean="0"/>
              <a:t>Form</a:t>
            </a:r>
            <a:endParaRPr lang="en-SG" sz="2800" dirty="0"/>
          </a:p>
        </p:txBody>
      </p:sp>
      <p:pic>
        <p:nvPicPr>
          <p:cNvPr id="22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948" y="20248"/>
            <a:ext cx="738755" cy="73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577847" y="982465"/>
            <a:ext cx="7665845" cy="13833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800" dirty="0" smtClean="0"/>
              <a:t>Express the complex number               </a:t>
            </a:r>
            <a:r>
              <a:rPr lang="en-SG" sz="2800" dirty="0" smtClean="0"/>
              <a:t>in the Cartesian form. </a:t>
            </a:r>
          </a:p>
          <a:p>
            <a:endParaRPr lang="en-SG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234659"/>
              </p:ext>
            </p:extLst>
          </p:nvPr>
        </p:nvGraphicFramePr>
        <p:xfrm>
          <a:off x="5395083" y="1031628"/>
          <a:ext cx="1335882" cy="403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1" name="Equation" r:id="rId5" imgW="672840" imgH="203040" progId="Equation.3">
                  <p:embed/>
                </p:oleObj>
              </mc:Choice>
              <mc:Fallback>
                <p:oleObj name="Equation" r:id="rId5" imgW="672840" imgH="203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083" y="1031628"/>
                        <a:ext cx="1335882" cy="4033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949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365760" y="962026"/>
            <a:ext cx="8082192" cy="1879647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r>
              <a:rPr lang="en-US" sz="2400" dirty="0" smtClean="0"/>
              <a:t>	Consider the complex number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 smtClean="0"/>
              <a:t> in Cartesian form:</a:t>
            </a:r>
            <a:endParaRPr lang="en-US" sz="2400" i="1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400" dirty="0" smtClean="0"/>
              <a:t> </a:t>
            </a:r>
          </a:p>
          <a:p>
            <a:pPr>
              <a:buFontTx/>
              <a:buNone/>
            </a:pPr>
            <a:r>
              <a:rPr lang="en-US" sz="2400" dirty="0" smtClean="0"/>
              <a:t>	</a:t>
            </a:r>
          </a:p>
          <a:p>
            <a:pPr>
              <a:buFontTx/>
              <a:buNone/>
            </a:pPr>
            <a:r>
              <a:rPr lang="en-US" sz="2400" dirty="0" smtClean="0"/>
              <a:t>	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z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400" dirty="0" smtClean="0"/>
              <a:t>and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/>
              <a:t> are evaluated below.</a:t>
            </a:r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r>
              <a:rPr lang="en-US" sz="2400" dirty="0" smtClean="0"/>
              <a:t>	</a:t>
            </a:r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endParaRPr lang="en-US" sz="2400" dirty="0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290216"/>
              </p:ext>
            </p:extLst>
          </p:nvPr>
        </p:nvGraphicFramePr>
        <p:xfrm>
          <a:off x="3570288" y="1547446"/>
          <a:ext cx="1543198" cy="552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39" name="Equation" r:id="rId4" imgW="672840" imgH="241200" progId="Equation.3">
                  <p:embed/>
                </p:oleObj>
              </mc:Choice>
              <mc:Fallback>
                <p:oleObj name="Equation" r:id="rId4" imgW="6728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0288" y="1547446"/>
                        <a:ext cx="1543198" cy="55281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951501"/>
              </p:ext>
            </p:extLst>
          </p:nvPr>
        </p:nvGraphicFramePr>
        <p:xfrm>
          <a:off x="781811" y="3736623"/>
          <a:ext cx="3267075" cy="170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40" name="Equation" r:id="rId6" imgW="1752480" imgH="914400" progId="Equation.3">
                  <p:embed/>
                </p:oleObj>
              </mc:Choice>
              <mc:Fallback>
                <p:oleObj name="Equation" r:id="rId6" imgW="17524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811" y="3736623"/>
                        <a:ext cx="3267075" cy="170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97403" y="5640979"/>
            <a:ext cx="1764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63877"/>
              </p:ext>
            </p:extLst>
          </p:nvPr>
        </p:nvGraphicFramePr>
        <p:xfrm>
          <a:off x="4589463" y="3749221"/>
          <a:ext cx="3859212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41" name="Equation" r:id="rId8" imgW="2070000" imgH="1130040" progId="Equation.3">
                  <p:embed/>
                </p:oleObj>
              </mc:Choice>
              <mc:Fallback>
                <p:oleObj name="Equation" r:id="rId8" imgW="2070000" imgH="1130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9463" y="3749221"/>
                        <a:ext cx="3859212" cy="210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102883"/>
              </p:ext>
            </p:extLst>
          </p:nvPr>
        </p:nvGraphicFramePr>
        <p:xfrm>
          <a:off x="4660177" y="3174431"/>
          <a:ext cx="26987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42" name="Equation" r:id="rId10" imgW="1447560" imgH="279360" progId="Equation.3">
                  <p:embed/>
                </p:oleObj>
              </mc:Choice>
              <mc:Fallback>
                <p:oleObj name="Equation" r:id="rId10" imgW="14475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177" y="3174431"/>
                        <a:ext cx="26987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88064"/>
              </p:ext>
            </p:extLst>
          </p:nvPr>
        </p:nvGraphicFramePr>
        <p:xfrm>
          <a:off x="852151" y="3215923"/>
          <a:ext cx="16097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43" name="Equation" r:id="rId12" imgW="863280" imgH="279360" progId="Equation.3">
                  <p:embed/>
                </p:oleObj>
              </mc:Choice>
              <mc:Fallback>
                <p:oleObj name="Equation" r:id="rId12" imgW="86328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151" y="3215923"/>
                        <a:ext cx="16097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36624" y="288880"/>
            <a:ext cx="7622473" cy="1066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400" dirty="0" smtClean="0"/>
              <a:t>A Complex Number Raised to the Power of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400" i="1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506846"/>
              </p:ext>
            </p:extLst>
          </p:nvPr>
        </p:nvGraphicFramePr>
        <p:xfrm>
          <a:off x="697403" y="6041089"/>
          <a:ext cx="11366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44" name="Equation" r:id="rId14" imgW="495000" imgH="228600" progId="Equation.3">
                  <p:embed/>
                </p:oleObj>
              </mc:Choice>
              <mc:Fallback>
                <p:oleObj name="Equation" r:id="rId14" imgW="495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403" y="6041089"/>
                        <a:ext cx="11366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499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365760" y="962026"/>
            <a:ext cx="8082192" cy="1879647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r>
              <a:rPr lang="en-US" sz="2400" dirty="0" smtClean="0"/>
              <a:t>	Now, consider the same complex number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 smtClean="0"/>
              <a:t> in Euler form:</a:t>
            </a:r>
            <a:endParaRPr lang="en-US" sz="2400" i="1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400" dirty="0" smtClean="0"/>
              <a:t> </a:t>
            </a:r>
          </a:p>
          <a:p>
            <a:pPr>
              <a:buFontTx/>
              <a:buNone/>
            </a:pPr>
            <a:r>
              <a:rPr lang="en-US" sz="2400" dirty="0" smtClean="0"/>
              <a:t>	</a:t>
            </a:r>
          </a:p>
          <a:p>
            <a:pPr>
              <a:buFontTx/>
              <a:buNone/>
            </a:pPr>
            <a:r>
              <a:rPr lang="en-US" sz="2400" dirty="0" smtClean="0"/>
              <a:t>	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z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400" dirty="0" smtClean="0"/>
              <a:t>and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/>
              <a:t> are evaluated below.</a:t>
            </a:r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r>
              <a:rPr lang="en-US" sz="2400" dirty="0" smtClean="0"/>
              <a:t>	</a:t>
            </a:r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endParaRPr lang="en-US" sz="2400" dirty="0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747017"/>
              </p:ext>
            </p:extLst>
          </p:nvPr>
        </p:nvGraphicFramePr>
        <p:xfrm>
          <a:off x="3716338" y="1474788"/>
          <a:ext cx="12509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29" name="Equation" r:id="rId4" imgW="545760" imgH="304560" progId="Equation.3">
                  <p:embed/>
                </p:oleObj>
              </mc:Choice>
              <mc:Fallback>
                <p:oleObj name="Equation" r:id="rId4" imgW="5457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338" y="1474788"/>
                        <a:ext cx="1250950" cy="6985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619948"/>
              </p:ext>
            </p:extLst>
          </p:nvPr>
        </p:nvGraphicFramePr>
        <p:xfrm>
          <a:off x="1962295" y="3686070"/>
          <a:ext cx="1444625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30" name="Equation" r:id="rId6" imgW="774360" imgH="634680" progId="Equation.3">
                  <p:embed/>
                </p:oleObj>
              </mc:Choice>
              <mc:Fallback>
                <p:oleObj name="Equation" r:id="rId6" imgW="774360" imgH="6346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295" y="3686070"/>
                        <a:ext cx="1444625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696957"/>
              </p:ext>
            </p:extLst>
          </p:nvPr>
        </p:nvGraphicFramePr>
        <p:xfrm>
          <a:off x="2025356" y="3064928"/>
          <a:ext cx="146685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31" name="Equation" r:id="rId8" imgW="787320" imgH="330120" progId="Equation.3">
                  <p:embed/>
                </p:oleObj>
              </mc:Choice>
              <mc:Fallback>
                <p:oleObj name="Equation" r:id="rId8" imgW="787320" imgH="3301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356" y="3064928"/>
                        <a:ext cx="1466850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450323"/>
              </p:ext>
            </p:extLst>
          </p:nvPr>
        </p:nvGraphicFramePr>
        <p:xfrm>
          <a:off x="4895228" y="3692420"/>
          <a:ext cx="1444625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32" name="Equation" r:id="rId10" imgW="774360" imgH="634680" progId="Equation.3">
                  <p:embed/>
                </p:oleObj>
              </mc:Choice>
              <mc:Fallback>
                <p:oleObj name="Equation" r:id="rId10" imgW="774360" imgH="6346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228" y="3692420"/>
                        <a:ext cx="1444625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246662"/>
              </p:ext>
            </p:extLst>
          </p:nvPr>
        </p:nvGraphicFramePr>
        <p:xfrm>
          <a:off x="4958728" y="3071708"/>
          <a:ext cx="146685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33" name="Equation" r:id="rId12" imgW="787320" imgH="330120" progId="Equation.3">
                  <p:embed/>
                </p:oleObj>
              </mc:Choice>
              <mc:Fallback>
                <p:oleObj name="Equation" r:id="rId12" imgW="787320" imgH="3301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8728" y="3071708"/>
                        <a:ext cx="1466850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677277" y="4849505"/>
            <a:ext cx="80022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From this example, we can see that the finding a complex number raised to the power of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is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easier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when we use the Euler form as compared to using the Cartesian form. This is the advantage of using Euler form.</a:t>
            </a:r>
            <a:endParaRPr lang="en-SG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636624" y="288880"/>
            <a:ext cx="7622473" cy="1066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400" dirty="0" smtClean="0"/>
              <a:t>A Complex Number Raised to the Power of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400" i="1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59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510009" y="1125697"/>
            <a:ext cx="8300162" cy="5222875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2400" dirty="0" smtClean="0"/>
              <a:t>	For a complex number in Euler Form:</a:t>
            </a:r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 smtClean="0"/>
              <a:t> 	</a:t>
            </a:r>
          </a:p>
          <a:p>
            <a:pPr>
              <a:buFontTx/>
              <a:buNone/>
            </a:pPr>
            <a:r>
              <a:rPr lang="en-US" sz="2400" dirty="0"/>
              <a:t>	I</a:t>
            </a:r>
            <a:r>
              <a:rPr lang="en-US" sz="2400" dirty="0" smtClean="0"/>
              <a:t>f we raise the power of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 smtClean="0"/>
              <a:t> by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/>
              <a:t>, we get:</a:t>
            </a:r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r>
              <a:rPr lang="en-US" sz="2400" dirty="0" smtClean="0"/>
              <a:t>	</a:t>
            </a:r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r>
              <a:rPr lang="en-US" sz="2400" dirty="0" smtClean="0"/>
              <a:t>     </a:t>
            </a:r>
          </a:p>
          <a:p>
            <a:pPr>
              <a:buFontTx/>
              <a:buNone/>
            </a:pPr>
            <a:r>
              <a:rPr lang="en-US" sz="2400" dirty="0" smtClean="0"/>
              <a:t>	</a:t>
            </a:r>
          </a:p>
          <a:p>
            <a:pPr>
              <a:buFontTx/>
              <a:buNone/>
            </a:pPr>
            <a:r>
              <a:rPr lang="en-US" sz="2400" dirty="0" smtClean="0"/>
              <a:t>	</a:t>
            </a:r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r>
              <a:rPr lang="en-US" sz="2400" dirty="0" smtClean="0"/>
              <a:t> </a:t>
            </a:r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r>
              <a:rPr lang="en-US" sz="2400" dirty="0" smtClean="0"/>
              <a:t>	</a:t>
            </a:r>
          </a:p>
          <a:p>
            <a:pPr>
              <a:buFontTx/>
              <a:buNone/>
            </a:pPr>
            <a:endParaRPr lang="en-US" sz="2400" dirty="0" smtClean="0"/>
          </a:p>
        </p:txBody>
      </p:sp>
      <p:graphicFrame>
        <p:nvGraphicFramePr>
          <p:cNvPr id="860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805554"/>
              </p:ext>
            </p:extLst>
          </p:nvPr>
        </p:nvGraphicFramePr>
        <p:xfrm>
          <a:off x="3331472" y="3292657"/>
          <a:ext cx="2211197" cy="1425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25" name="Equation" r:id="rId4" imgW="749160" imgH="482400" progId="Equation.3">
                  <p:embed/>
                </p:oleObj>
              </mc:Choice>
              <mc:Fallback>
                <p:oleObj name="Equation" r:id="rId4" imgW="7491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1472" y="3292657"/>
                        <a:ext cx="2211197" cy="142526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06459"/>
              </p:ext>
            </p:extLst>
          </p:nvPr>
        </p:nvGraphicFramePr>
        <p:xfrm>
          <a:off x="3668713" y="1614488"/>
          <a:ext cx="1538287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26" name="Equation" r:id="rId6" imgW="520560" imgH="203040" progId="Equation.3">
                  <p:embed/>
                </p:oleObj>
              </mc:Choice>
              <mc:Fallback>
                <p:oleObj name="Equation" r:id="rId6" imgW="52056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713" y="1614488"/>
                        <a:ext cx="1538287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H="1">
            <a:off x="2596025" y="4614210"/>
            <a:ext cx="1652420" cy="131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1127" y="5925616"/>
            <a:ext cx="4529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 smtClean="0">
                <a:latin typeface="Arial" pitchFamily="34" charset="0"/>
                <a:cs typeface="Arial" pitchFamily="34" charset="0"/>
              </a:rPr>
              <a:t>Magnitude of </a:t>
            </a:r>
            <a:r>
              <a:rPr lang="en-SG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SG" sz="20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SG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SG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SG" sz="2000" dirty="0">
                <a:latin typeface="Arial" pitchFamily="34" charset="0"/>
                <a:cs typeface="Arial" pitchFamily="34" charset="0"/>
              </a:rPr>
              <a:t>(Magnitude </a:t>
            </a:r>
            <a:r>
              <a:rPr lang="en-SG" sz="2000" dirty="0" smtClean="0">
                <a:latin typeface="Arial" pitchFamily="34" charset="0"/>
                <a:cs typeface="Arial" pitchFamily="34" charset="0"/>
              </a:rPr>
              <a:t>of </a:t>
            </a:r>
            <a:r>
              <a:rPr lang="en-SG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SG" sz="20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SG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SG" sz="2000" baseline="30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190978" y="4375052"/>
            <a:ext cx="1280160" cy="7511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06240" y="5168365"/>
                <a:ext cx="47319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000" dirty="0" smtClean="0">
                    <a:latin typeface="Arial" pitchFamily="34" charset="0"/>
                    <a:cs typeface="Arial" pitchFamily="34" charset="0"/>
                  </a:rPr>
                  <a:t>Argument of </a:t>
                </a:r>
                <a:r>
                  <a:rPr lang="en-SG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SG" sz="2000" i="1" baseline="30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SG" sz="20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SG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n ×</a:t>
                </a:r>
                <a14:m>
                  <m:oMath xmlns:m="http://schemas.openxmlformats.org/officeDocument/2006/math">
                    <m:r>
                      <a:rPr lang="en-SG" sz="2000" i="1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SG" sz="2000" dirty="0" smtClean="0">
                    <a:latin typeface="Arial" pitchFamily="34" charset="0"/>
                    <a:cs typeface="Arial" pitchFamily="34" charset="0"/>
                  </a:rPr>
                  <a:t>(Argument of </a:t>
                </a:r>
                <a:r>
                  <a:rPr lang="en-SG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SG" sz="2000" dirty="0" smtClean="0">
                    <a:latin typeface="Arial" pitchFamily="34" charset="0"/>
                    <a:cs typeface="Arial" pitchFamily="34" charset="0"/>
                  </a:rPr>
                  <a:t>)</a:t>
                </a:r>
                <a:endParaRPr lang="en-SG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240" y="5168365"/>
                <a:ext cx="4731971" cy="400110"/>
              </a:xfrm>
              <a:prstGeom prst="rect">
                <a:avLst/>
              </a:prstGeom>
              <a:blipFill rotWithShape="1">
                <a:blip r:embed="rId8"/>
                <a:stretch>
                  <a:fillRect t="-7692" b="-2769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36624" y="288880"/>
            <a:ext cx="7622473" cy="1066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400" dirty="0" smtClean="0"/>
              <a:t>A Complex Number Raised to the Power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aseline="30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679868" y="1097987"/>
            <a:ext cx="2612571" cy="2166960"/>
            <a:chOff x="6749143" y="1125697"/>
            <a:chExt cx="2612571" cy="2166960"/>
          </a:xfrm>
        </p:grpSpPr>
        <p:sp>
          <p:nvSpPr>
            <p:cNvPr id="5" name="Cloud Callout 4"/>
            <p:cNvSpPr/>
            <p:nvPr/>
          </p:nvSpPr>
          <p:spPr>
            <a:xfrm>
              <a:off x="6749143" y="1125697"/>
              <a:ext cx="2612571" cy="2166960"/>
            </a:xfrm>
            <a:prstGeom prst="cloudCallout">
              <a:avLst>
                <a:gd name="adj1" fmla="val -94722"/>
                <a:gd name="adj2" fmla="val 625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87590" y="1530777"/>
              <a:ext cx="20900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Recall rule of indices result:</a:t>
              </a:r>
            </a:p>
            <a:p>
              <a:endParaRPr lang="en-SG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438207"/>
              </p:ext>
            </p:extLst>
          </p:nvPr>
        </p:nvGraphicFramePr>
        <p:xfrm>
          <a:off x="7362133" y="2214563"/>
          <a:ext cx="1310102" cy="804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27" name="Equation" r:id="rId9" imgW="787320" imgH="482400" progId="Equation.3">
                  <p:embed/>
                </p:oleObj>
              </mc:Choice>
              <mc:Fallback>
                <p:oleObj name="Equation" r:id="rId9" imgW="787320" imgH="482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2133" y="2214563"/>
                        <a:ext cx="1310102" cy="8046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830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53636" y="2053213"/>
            <a:ext cx="8284874" cy="27185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[Solution]</a:t>
            </a: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653636" y="555580"/>
            <a:ext cx="7821612" cy="5222875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r>
              <a:rPr lang="en-US" sz="2400" dirty="0" smtClean="0"/>
              <a:t>	</a:t>
            </a:r>
          </a:p>
          <a:p>
            <a:pPr>
              <a:buFontTx/>
              <a:buNone/>
            </a:pPr>
            <a:r>
              <a:rPr lang="en-US" sz="2400" b="1" dirty="0" smtClean="0"/>
              <a:t>[Example 5]</a:t>
            </a:r>
          </a:p>
          <a:p>
            <a:pPr>
              <a:buFontTx/>
              <a:buNone/>
            </a:pPr>
            <a:r>
              <a:rPr lang="en-US" sz="2400" dirty="0" smtClean="0"/>
              <a:t>Given that                 , find      and     in the Euler form.</a:t>
            </a:r>
          </a:p>
          <a:p>
            <a:pPr>
              <a:buFontTx/>
              <a:buNone/>
            </a:pPr>
            <a:r>
              <a:rPr lang="en-US" sz="2400" dirty="0" smtClean="0"/>
              <a:t>	</a:t>
            </a:r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r>
              <a:rPr lang="en-US" sz="2400" dirty="0" smtClean="0"/>
              <a:t>	</a:t>
            </a:r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r>
              <a:rPr lang="en-US" sz="2400" dirty="0" smtClean="0"/>
              <a:t>     </a:t>
            </a:r>
          </a:p>
          <a:p>
            <a:pPr>
              <a:buFontTx/>
              <a:buNone/>
            </a:pPr>
            <a:r>
              <a:rPr lang="en-US" sz="2400" dirty="0" smtClean="0"/>
              <a:t>	</a:t>
            </a:r>
          </a:p>
          <a:p>
            <a:pPr>
              <a:buFontTx/>
              <a:buNone/>
            </a:pPr>
            <a:r>
              <a:rPr lang="en-US" sz="2400" dirty="0" smtClean="0"/>
              <a:t>	</a:t>
            </a:r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r>
              <a:rPr lang="en-US" sz="2400" dirty="0" smtClean="0"/>
              <a:t> </a:t>
            </a:r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r>
              <a:rPr lang="en-US" sz="2400" dirty="0" smtClean="0"/>
              <a:t>	</a:t>
            </a:r>
          </a:p>
          <a:p>
            <a:pPr>
              <a:buFontTx/>
              <a:buNone/>
            </a:pPr>
            <a:endParaRPr lang="en-US" sz="2400" dirty="0" smtClean="0"/>
          </a:p>
        </p:txBody>
      </p:sp>
      <p:sp>
        <p:nvSpPr>
          <p:cNvPr id="3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653636" y="1886858"/>
            <a:ext cx="7821612" cy="67561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400" dirty="0" smtClean="0"/>
              <a:t>	</a:t>
            </a:r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r>
              <a:rPr lang="en-US" sz="2400" dirty="0" smtClean="0"/>
              <a:t>	</a:t>
            </a:r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r>
              <a:rPr lang="en-US" sz="2400" dirty="0" smtClean="0"/>
              <a:t>	</a:t>
            </a:r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r>
              <a:rPr lang="en-US" sz="2400" dirty="0" smtClean="0"/>
              <a:t>     </a:t>
            </a:r>
          </a:p>
          <a:p>
            <a:pPr>
              <a:buFontTx/>
              <a:buNone/>
            </a:pPr>
            <a:r>
              <a:rPr lang="en-US" sz="2400" dirty="0" smtClean="0"/>
              <a:t>	</a:t>
            </a:r>
          </a:p>
          <a:p>
            <a:pPr>
              <a:buFontTx/>
              <a:buNone/>
            </a:pPr>
            <a:r>
              <a:rPr lang="en-US" sz="2400" dirty="0" smtClean="0"/>
              <a:t>	</a:t>
            </a:r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r>
              <a:rPr lang="en-US" sz="2400" dirty="0" smtClean="0"/>
              <a:t> </a:t>
            </a:r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r>
              <a:rPr lang="en-US" sz="2400" dirty="0" smtClean="0"/>
              <a:t>	</a:t>
            </a:r>
          </a:p>
          <a:p>
            <a:pPr>
              <a:buFontTx/>
              <a:buNone/>
            </a:pP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571640" y="4225636"/>
            <a:ext cx="7768759" cy="2522315"/>
            <a:chOff x="571640" y="4225636"/>
            <a:chExt cx="7768759" cy="25223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571640" y="4808959"/>
                  <a:ext cx="7768759" cy="1938992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1200"/>
                    </a:spcAft>
                  </a:pPr>
                  <a:r>
                    <a:rPr lang="en-US" b="1" u="sng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Note: </a:t>
                  </a:r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–</a:t>
                  </a:r>
                  <a:r>
                    <a:rPr lang="en-US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</a:t>
                  </a:r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&lt; </a:t>
                  </a:r>
                  <a:r>
                    <a:rPr lang="el-GR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θ</a:t>
                  </a:r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l-GR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≤</a:t>
                  </a:r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 </a:t>
                  </a:r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(principal argument range)</a:t>
                  </a:r>
                </a:p>
                <a:p>
                  <a:pPr marL="285750" indent="-285750">
                    <a:spcAft>
                      <a:spcPts val="1200"/>
                    </a:spcAft>
                    <a:buFont typeface="Arial" pitchFamily="34" charset="0"/>
                    <a:buChar char="•"/>
                  </a:pPr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If </a:t>
                  </a:r>
                  <a:r>
                    <a:rPr lang="el-GR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θ</a:t>
                  </a:r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is less than or equal to –</a:t>
                  </a:r>
                  <a:r>
                    <a:rPr lang="en-US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 </a:t>
                  </a:r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(i.e. – </a:t>
                  </a:r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3.14</a:t>
                  </a:r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) </a:t>
                  </a:r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, </a:t>
                  </a:r>
                  <a:endParaRPr lang="en-US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>
                    <a:spcAft>
                      <a:spcPts val="1200"/>
                    </a:spcAft>
                  </a:pPr>
                  <a:r>
                    <a:rPr lang="en-US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   </a:t>
                  </a:r>
                  <a:r>
                    <a:rPr lang="en-US" b="1" u="sng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Add</a:t>
                  </a:r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multiples of 2</a:t>
                  </a:r>
                  <a:r>
                    <a:rPr lang="en-US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  </a:t>
                  </a:r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until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𝜃</m:t>
                      </m:r>
                    </m:oMath>
                  </a14:m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lies within the principal argument range</a:t>
                  </a:r>
                </a:p>
                <a:p>
                  <a:pPr marL="285750" indent="-285750">
                    <a:buFont typeface="Arial" pitchFamily="34" charset="0"/>
                    <a:buChar char="•"/>
                  </a:pPr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If </a:t>
                  </a:r>
                  <a:r>
                    <a:rPr lang="el-GR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θ</a:t>
                  </a:r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is </a:t>
                  </a:r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more </a:t>
                  </a:r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than </a:t>
                  </a:r>
                  <a:r>
                    <a:rPr lang="en-US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 </a:t>
                  </a:r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(i.e. 3.14), </a:t>
                  </a:r>
                </a:p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  </a:t>
                  </a:r>
                  <a:r>
                    <a:rPr lang="en-US" b="1" u="sng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Subtract</a:t>
                  </a:r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multiples of 2</a:t>
                  </a:r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  </a:t>
                  </a:r>
                  <a:r>
                    <a:rPr lang="en-US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 </a:t>
                  </a:r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until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𝜃</m:t>
                      </m:r>
                    </m:oMath>
                  </a14:m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lies within the principal argument </a:t>
                  </a:r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range</a:t>
                  </a:r>
                  <a:endParaRPr lang="en-SG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640" y="4808959"/>
                  <a:ext cx="7768759" cy="193899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627" t="-1563" b="-37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 flipH="1" flipV="1">
              <a:off x="3865418" y="4225636"/>
              <a:ext cx="586264" cy="5833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4" idx="0"/>
            </p:cNvCxnSpPr>
            <p:nvPr/>
          </p:nvCxnSpPr>
          <p:spPr>
            <a:xfrm flipH="1" flipV="1">
              <a:off x="2341418" y="4225636"/>
              <a:ext cx="2114602" cy="5833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6624" y="288880"/>
            <a:ext cx="7622473" cy="1066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400" dirty="0" smtClean="0"/>
              <a:t>A Complex Number Raised to the Power of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400" i="1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776302"/>
              </p:ext>
            </p:extLst>
          </p:nvPr>
        </p:nvGraphicFramePr>
        <p:xfrm>
          <a:off x="2217317" y="1394448"/>
          <a:ext cx="1410979" cy="450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9" name="Equation" r:id="rId5" imgW="634680" imgH="203040" progId="Equation.3">
                  <p:embed/>
                </p:oleObj>
              </mc:Choice>
              <mc:Fallback>
                <p:oleObj name="Equation" r:id="rId5" imgW="634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317" y="1394448"/>
                        <a:ext cx="1410979" cy="450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549783"/>
              </p:ext>
            </p:extLst>
          </p:nvPr>
        </p:nvGraphicFramePr>
        <p:xfrm>
          <a:off x="4327402" y="1394448"/>
          <a:ext cx="395288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60" name="Equation" r:id="rId7" imgW="177480" imgH="190440" progId="Equation.3">
                  <p:embed/>
                </p:oleObj>
              </mc:Choice>
              <mc:Fallback>
                <p:oleObj name="Equation" r:id="rId7" imgW="1774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7402" y="1394448"/>
                        <a:ext cx="395288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559536"/>
              </p:ext>
            </p:extLst>
          </p:nvPr>
        </p:nvGraphicFramePr>
        <p:xfrm>
          <a:off x="5250203" y="1394448"/>
          <a:ext cx="395288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61" name="Equation" r:id="rId9" imgW="177480" imgH="190440" progId="Equation.3">
                  <p:embed/>
                </p:oleObj>
              </mc:Choice>
              <mc:Fallback>
                <p:oleObj name="Equation" r:id="rId9" imgW="1774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0203" y="1394448"/>
                        <a:ext cx="395288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242"/>
              </p:ext>
            </p:extLst>
          </p:nvPr>
        </p:nvGraphicFramePr>
        <p:xfrm>
          <a:off x="719514" y="2794201"/>
          <a:ext cx="454501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62" name="Equation" r:id="rId11" imgW="2044440" imgH="266400" progId="Equation.3">
                  <p:embed/>
                </p:oleObj>
              </mc:Choice>
              <mc:Fallback>
                <p:oleObj name="Equation" r:id="rId11" imgW="204444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514" y="2794201"/>
                        <a:ext cx="4545013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972000"/>
              </p:ext>
            </p:extLst>
          </p:nvPr>
        </p:nvGraphicFramePr>
        <p:xfrm>
          <a:off x="636588" y="3355975"/>
          <a:ext cx="4713287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63" name="Equation" r:id="rId13" imgW="2120760" imgH="507960" progId="Equation.3">
                  <p:embed/>
                </p:oleObj>
              </mc:Choice>
              <mc:Fallback>
                <p:oleObj name="Equation" r:id="rId13" imgW="21207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8" y="3355975"/>
                        <a:ext cx="4713287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786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577850" y="962025"/>
            <a:ext cx="7924694" cy="5222875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r>
              <a:rPr lang="en-US" sz="2800" dirty="0" smtClean="0"/>
              <a:t>Consider the complex number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dirty="0" smtClean="0"/>
              <a:t> below:</a:t>
            </a:r>
          </a:p>
          <a:p>
            <a:pPr>
              <a:buFontTx/>
              <a:buNone/>
            </a:pPr>
            <a:endParaRPr lang="en-US" sz="2800" i="1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FontTx/>
              <a:buNone/>
            </a:pPr>
            <a:r>
              <a:rPr lang="en-US" sz="2800" dirty="0" smtClean="0"/>
              <a:t> </a:t>
            </a:r>
          </a:p>
          <a:p>
            <a:pPr>
              <a:buFontTx/>
              <a:buNone/>
            </a:pPr>
            <a:r>
              <a:rPr lang="en-US" sz="2800" dirty="0" smtClean="0"/>
              <a:t>	</a:t>
            </a:r>
          </a:p>
          <a:p>
            <a:pPr>
              <a:buFontTx/>
              <a:buNone/>
            </a:pPr>
            <a:r>
              <a:rPr lang="en-US" sz="2800" dirty="0" smtClean="0"/>
              <a:t>Evaluate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800" dirty="0" smtClean="0"/>
              <a:t> and express it in the Euler form. </a:t>
            </a:r>
            <a:endParaRPr lang="en-US" sz="2800" dirty="0"/>
          </a:p>
          <a:p>
            <a:pPr>
              <a:buFontTx/>
              <a:buNone/>
            </a:pPr>
            <a:r>
              <a:rPr lang="en-US" sz="2400" dirty="0" smtClean="0"/>
              <a:t>	</a:t>
            </a:r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r>
              <a:rPr lang="en-US" sz="2400" dirty="0" smtClean="0"/>
              <a:t>	</a:t>
            </a:r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endParaRPr lang="en-US" sz="2400" dirty="0" smtClean="0"/>
          </a:p>
        </p:txBody>
      </p:sp>
      <p:pic>
        <p:nvPicPr>
          <p:cNvPr id="6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760" y="147913"/>
            <a:ext cx="694408" cy="694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77850" y="28208"/>
            <a:ext cx="7419521" cy="1066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400" dirty="0" smtClean="0"/>
              <a:t>Test yourself: </a:t>
            </a:r>
            <a:br>
              <a:rPr lang="en-US" sz="2400" dirty="0" smtClean="0"/>
            </a:br>
            <a:r>
              <a:rPr lang="en-US" sz="2400" dirty="0" smtClean="0"/>
              <a:t>A Complex Number Raised to the Power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400" baseline="30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217313"/>
              </p:ext>
            </p:extLst>
          </p:nvPr>
        </p:nvGraphicFramePr>
        <p:xfrm>
          <a:off x="3593956" y="1645805"/>
          <a:ext cx="1801812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7" name="Equation" r:id="rId5" imgW="609480" imgH="304560" progId="Equation.3">
                  <p:embed/>
                </p:oleObj>
              </mc:Choice>
              <mc:Fallback>
                <p:oleObj name="Equation" r:id="rId5" imgW="609480" imgH="3045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3956" y="1645805"/>
                        <a:ext cx="1801812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115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760" y="147913"/>
            <a:ext cx="694408" cy="694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77850" y="28208"/>
            <a:ext cx="7419521" cy="1066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400" dirty="0" smtClean="0"/>
              <a:t>Test yourself: </a:t>
            </a:r>
            <a:br>
              <a:rPr lang="en-US" sz="2400" dirty="0" smtClean="0"/>
            </a:br>
            <a:r>
              <a:rPr lang="en-US" sz="2400" dirty="0" smtClean="0"/>
              <a:t>A Complex Number Raised to the Power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400" baseline="30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46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/>
              <p:cNvSpPr txBox="1">
                <a:spLocks/>
              </p:cNvSpPr>
              <p:nvPr/>
            </p:nvSpPr>
            <p:spPr>
              <a:xfrm>
                <a:off x="577850" y="1015491"/>
                <a:ext cx="8145236" cy="5109084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FF0000"/>
                </a:solidFill>
              </a:ln>
            </p:spPr>
            <p:txBody>
              <a:bodyPr/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Arial"/>
                    <a:ea typeface="+mj-ea"/>
                    <a:cs typeface="Arial"/>
                  </a:defRPr>
                </a:lvl1pPr>
              </a:lstStyle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It is also convenient to use complex numbers in the Euler form when we are carrying out multiplication or division of complex numbers.</a:t>
                </a:r>
              </a:p>
              <a:p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SG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𝑗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Arial" panose="020B0604020202020204" pitchFamily="34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Arial" panose="020B060402020202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400" i="1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SG" sz="24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be two known complex numbers in the Euler form. </a:t>
                </a:r>
              </a:p>
              <a:p>
                <a:endPara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u="sn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Multiplication of Complex Numbers </a:t>
                </a:r>
              </a:p>
              <a:p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  <a:cs typeface="Arial" panose="020B0604020202020204" pitchFamily="34" charset="0"/>
                          </a:rPr>
                          <m:t>𝒛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2400" b="1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  <a:cs typeface="Arial" panose="020B0604020202020204" pitchFamily="34" charset="0"/>
                          </a:rPr>
                          <m:t>𝒛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  <a:cs typeface="Arial" panose="020B0604020202020204" pitchFamily="34" charset="0"/>
                      </a:rPr>
                      <m:t>=(</m:t>
                    </m:r>
                    <m:sSub>
                      <m:sSubPr>
                        <m:ctrlPr>
                          <a:rPr lang="en-US" sz="2400" b="1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  <a:cs typeface="Arial" panose="020B0604020202020204" pitchFamily="34" charset="0"/>
                          </a:rPr>
                          <m:t>𝒓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en-US" sz="2400" b="1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/>
                            <a:cs typeface="Arial" panose="020B0604020202020204" pitchFamily="34" charset="0"/>
                          </a:rPr>
                          <m:t>𝒆</m:t>
                        </m:r>
                      </m:e>
                      <m:sup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/>
                                <a:cs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  <m:r>
                          <a:rPr lang="en-SG" sz="2400" b="1" i="1" smtClean="0">
                            <a:latin typeface="Cambria Math"/>
                            <a:cs typeface="Arial" panose="020B0604020202020204" pitchFamily="34" charset="0"/>
                          </a:rPr>
                          <m:t>𝒋</m:t>
                        </m:r>
                      </m:sup>
                    </m:sSup>
                  </m:oMath>
                </a14:m>
                <a:r>
                  <a:rPr lang="en-US" sz="2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  <a:cs typeface="Arial" panose="020B0604020202020204" pitchFamily="34" charset="0"/>
                          </a:rPr>
                          <m:t>𝒓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en-US" sz="2400" b="1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/>
                            <a:cs typeface="Arial" panose="020B0604020202020204" pitchFamily="34" charset="0"/>
                          </a:rPr>
                          <m:t>𝒆</m:t>
                        </m:r>
                      </m:e>
                      <m:sup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  <m:r>
                          <a:rPr lang="en-SG" sz="2400" b="1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𝒋</m:t>
                        </m:r>
                      </m:sup>
                    </m:sSup>
                    <m:r>
                      <a:rPr lang="en-US" sz="2400" b="1" i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)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  <a:cs typeface="Arial" panose="020B0604020202020204" pitchFamily="34" charset="0"/>
                      </a:rPr>
                      <m:t>=(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𝒓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𝒓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  <a:cs typeface="Arial" panose="020B0604020202020204" pitchFamily="34" charset="0"/>
                      </a:rPr>
                      <m:t>)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𝒆</m:t>
                        </m:r>
                      </m:e>
                      <m:sup>
                        <m:d>
                          <m:d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Arial" panose="020B0604020202020204" pitchFamily="34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ial" panose="020B0604020202020204" pitchFamily="34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Arial" panose="020B0604020202020204" pitchFamily="34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  <m:r>
                          <a:rPr lang="en-SG" sz="2400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𝒋</m:t>
                        </m:r>
                      </m:sup>
                    </m:sSup>
                  </m:oMath>
                </a14:m>
                <a:endParaRPr lang="en-US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u="sng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Division of Complex Numbers </a:t>
                </a:r>
              </a:p>
              <a:p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 smtClean="0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/>
                                <a:cs typeface="Arial" panose="020B0604020202020204" pitchFamily="34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  <a:cs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 smtClean="0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/>
                                <a:cs typeface="Arial" panose="020B0604020202020204" pitchFamily="34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  <m:r>
                      <a:rPr lang="en-US" sz="2400" b="1" i="1" smtClean="0"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 smtClean="0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/>
                                <a:cs typeface="Arial" panose="020B0604020202020204" pitchFamily="34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  <a:cs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b="1" i="1" smtClean="0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/>
                                <a:cs typeface="Arial" panose="020B0604020202020204" pitchFamily="34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𝜽</m:t>
                            </m:r>
                            <m:r>
                              <a:rPr lang="en-US" sz="2400" b="1" i="1" baseline="-2500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latin typeface="Cambria Math"/>
                                <a:cs typeface="Arial" panose="020B0604020202020204" pitchFamily="34" charset="0"/>
                              </a:rPr>
                              <m:t>𝒋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sz="2400" b="1" i="1" smtClean="0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/>
                                <a:cs typeface="Arial" panose="020B0604020202020204" pitchFamily="34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  <a:cs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b="1" i="1" smtClean="0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/>
                                <a:cs typeface="Arial" panose="020B0604020202020204" pitchFamily="34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𝜽</m:t>
                            </m:r>
                            <m:r>
                              <a:rPr lang="en-US" sz="2400" b="1" i="1" baseline="-2500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𝟐</m:t>
                            </m:r>
                            <m:r>
                              <a:rPr lang="en-US" sz="2400" b="1" i="1" smtClean="0">
                                <a:latin typeface="Cambria Math"/>
                                <a:cs typeface="Arial" panose="020B0604020202020204" pitchFamily="34" charset="0"/>
                              </a:rPr>
                              <m:t>𝒋</m:t>
                            </m:r>
                          </m:sup>
                        </m:sSup>
                      </m:den>
                    </m:f>
                    <m:r>
                      <a:rPr lang="en-US" sz="2400" b="1" i="1" smtClean="0"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sz="2400" b="1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 smtClean="0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/>
                                    <a:cs typeface="Arial" panose="020B0604020202020204" pitchFamily="34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/>
                                    <a:cs typeface="Arial" panose="020B0604020202020204" pitchFamily="34" charset="0"/>
                                  </a:rPr>
                                  <m:t>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/>
                                    <a:cs typeface="Arial" panose="020B0604020202020204" pitchFamily="34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sub>
                            </m:sSub>
                          </m:den>
                        </m:f>
                      </m:e>
                    </m:d>
                    <m:sSup>
                      <m:sSupPr>
                        <m:ctrlPr>
                          <a:rPr lang="en-US" sz="2400" b="1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/>
                            <a:cs typeface="Arial" panose="020B0604020202020204" pitchFamily="34" charset="0"/>
                          </a:rPr>
                          <m:t>𝒆</m:t>
                        </m:r>
                      </m:e>
                      <m:sup>
                        <m:d>
                          <m:dPr>
                            <m:ctrlPr>
                              <a:rPr lang="en-US" sz="2400" b="1" i="1" smtClean="0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/>
                                    <a:ea typeface="Cambria Math"/>
                                    <a:cs typeface="Arial" panose="020B0604020202020204" pitchFamily="34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/>
                                    <a:cs typeface="Arial" panose="020B0604020202020204" pitchFamily="34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2400" b="1" i="1" smtClean="0">
                                <a:latin typeface="Cambria Math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/>
                                    <a:ea typeface="Cambria Math"/>
                                    <a:cs typeface="Arial" panose="020B0604020202020204" pitchFamily="34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  <m:r>
                          <a:rPr lang="en-SG" sz="2400" b="1" i="1" smtClean="0">
                            <a:latin typeface="Cambria Math"/>
                            <a:cs typeface="Arial" panose="020B0604020202020204" pitchFamily="34" charset="0"/>
                          </a:rPr>
                          <m:t>𝒋</m:t>
                        </m:r>
                      </m:sup>
                    </m:sSup>
                  </m:oMath>
                </a14:m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SG" sz="2400" u="sng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AutoNum type="arabicPeriod"/>
                </a:pPr>
                <a:endParaRPr lang="en-US" sz="2400" dirty="0" smtClean="0"/>
              </a:p>
              <a:p>
                <a:r>
                  <a:rPr lang="en-US" sz="2400" dirty="0" smtClean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SG" sz="2400" dirty="0"/>
              </a:p>
            </p:txBody>
          </p:sp>
        </mc:Choice>
        <mc:Fallback xmlns="">
          <p:sp>
            <p:nvSpPr>
              <p:cNvPr id="9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1015491"/>
                <a:ext cx="8145236" cy="5109084"/>
              </a:xfrm>
              <a:prstGeom prst="rect">
                <a:avLst/>
              </a:prstGeom>
              <a:blipFill rotWithShape="1">
                <a:blip r:embed="rId3"/>
                <a:stretch>
                  <a:fillRect l="-896" t="-594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/>
          <p:cNvSpPr txBox="1">
            <a:spLocks/>
          </p:cNvSpPr>
          <p:nvPr/>
        </p:nvSpPr>
        <p:spPr>
          <a:xfrm>
            <a:off x="577850" y="15920"/>
            <a:ext cx="7665845" cy="1066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800" dirty="0" smtClean="0"/>
              <a:t>Multiplication and Division of  Complex Numbers in Euler Form (CL)</a:t>
            </a:r>
            <a:endParaRPr lang="en-SG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313528" y="4330606"/>
            <a:ext cx="2133600" cy="1504137"/>
            <a:chOff x="8301752" y="2293711"/>
            <a:chExt cx="2598058" cy="1915432"/>
          </a:xfrm>
        </p:grpSpPr>
        <p:sp>
          <p:nvSpPr>
            <p:cNvPr id="3" name="Rounded Rectangle 2"/>
            <p:cNvSpPr/>
            <p:nvPr/>
          </p:nvSpPr>
          <p:spPr>
            <a:xfrm>
              <a:off x="8301752" y="2293711"/>
              <a:ext cx="2598058" cy="191543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8301753" y="2487151"/>
                  <a:ext cx="2598057" cy="15285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Recall rule of indices result: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i="1" smtClean="0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</m:sSup>
                        <m:r>
                          <a:rPr lang="en-SG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sSup>
                          <m:sSupPr>
                            <m:ctrlPr>
                              <a:rPr lang="en-SG" i="1" smtClean="0">
                                <a:latin typeface="Cambria Math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SG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i="1" smtClean="0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</m:sSup>
                        <m:r>
                          <a:rPr lang="en-SG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÷</m:t>
                        </m:r>
                        <m:sSup>
                          <m:sSupPr>
                            <m:ctrlPr>
                              <a:rPr lang="en-SG" i="1" smtClean="0">
                                <a:latin typeface="Cambria Math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SG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1753" y="2487151"/>
                  <a:ext cx="2598057" cy="1528550"/>
                </a:xfrm>
                <a:prstGeom prst="rect">
                  <a:avLst/>
                </a:prstGeom>
                <a:blipFill>
                  <a:blip r:embed="rId4"/>
                  <a:stretch>
                    <a:fillRect l="-2571" t="-2538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8488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95887" y="3513470"/>
            <a:ext cx="8284874" cy="32894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[Solution]</a:t>
            </a: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595860" y="1041528"/>
            <a:ext cx="7821612" cy="5222875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r>
              <a:rPr lang="en-US" sz="2400" b="1" dirty="0" smtClean="0"/>
              <a:t>[Example 6]</a:t>
            </a:r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r>
              <a:rPr lang="en-US" sz="2400" dirty="0" smtClean="0"/>
              <a:t>Let               and             . Find </a:t>
            </a:r>
          </a:p>
          <a:p>
            <a:pPr>
              <a:buFontTx/>
              <a:buNone/>
            </a:pPr>
            <a:r>
              <a:rPr lang="en-US" sz="2400" dirty="0" smtClean="0"/>
              <a:t>i</a:t>
            </a:r>
            <a:r>
              <a:rPr lang="en-US" sz="2400" i="1" dirty="0" smtClean="0"/>
              <a:t>.   </a:t>
            </a:r>
          </a:p>
          <a:p>
            <a:pPr marL="0" indent="0">
              <a:buNone/>
            </a:pPr>
            <a:r>
              <a:rPr lang="en-US" sz="2400" dirty="0" smtClean="0"/>
              <a:t>ii.  </a:t>
            </a:r>
            <a:endParaRPr lang="en-US" sz="2400" i="1" dirty="0" smtClean="0"/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r>
              <a:rPr lang="en-US" sz="2400" dirty="0" smtClean="0"/>
              <a:t>      </a:t>
            </a:r>
          </a:p>
          <a:p>
            <a:pPr>
              <a:buFontTx/>
              <a:buNone/>
            </a:pPr>
            <a:r>
              <a:rPr lang="en-US" sz="2400" dirty="0" smtClean="0"/>
              <a:t>	</a:t>
            </a:r>
          </a:p>
          <a:p>
            <a:pPr>
              <a:buFontTx/>
              <a:buNone/>
            </a:pPr>
            <a:r>
              <a:rPr lang="en-US" sz="2400" dirty="0" smtClean="0"/>
              <a:t>	</a:t>
            </a:r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r>
              <a:rPr lang="en-US" sz="2400" dirty="0" smtClean="0"/>
              <a:t> </a:t>
            </a:r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r>
              <a:rPr lang="en-US" sz="2400" dirty="0" smtClean="0"/>
              <a:t>	</a:t>
            </a:r>
          </a:p>
          <a:p>
            <a:pPr>
              <a:buFontTx/>
              <a:buNone/>
            </a:pPr>
            <a:endParaRPr lang="en-US" sz="2400" dirty="0" smtClean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77850" y="15920"/>
            <a:ext cx="7608207" cy="1066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800" dirty="0" smtClean="0"/>
              <a:t>Multiplication and Division of Complex Numbers in Euler Form (CL)</a:t>
            </a:r>
            <a:endParaRPr lang="en-SG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77850" y="3924305"/>
            <a:ext cx="403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romanLcPeriod"/>
            </a:pPr>
            <a:r>
              <a:rPr lang="en-GB" sz="2400" b="0" dirty="0" smtClean="0">
                <a:cs typeface="Arial" pitchFamily="34" charset="0"/>
              </a:rPr>
              <a:t> </a:t>
            </a:r>
            <a:endParaRPr lang="en-GB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19587" y="3897486"/>
            <a:ext cx="2925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romanLcPeriod" startAt="2"/>
            </a:pPr>
            <a:r>
              <a:rPr lang="en-GB" sz="2400" b="0" dirty="0" smtClean="0">
                <a:latin typeface="Arial" pitchFamily="34" charset="0"/>
                <a:cs typeface="Arial" pitchFamily="34" charset="0"/>
              </a:rPr>
              <a:t> </a:t>
            </a:r>
            <a:endParaRPr lang="en-GB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10348"/>
              </p:ext>
            </p:extLst>
          </p:nvPr>
        </p:nvGraphicFramePr>
        <p:xfrm>
          <a:off x="1218994" y="1770014"/>
          <a:ext cx="1118784" cy="605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88" name="Equation" r:id="rId4" imgW="609480" imgH="330120" progId="Equation.3">
                  <p:embed/>
                </p:oleObj>
              </mc:Choice>
              <mc:Fallback>
                <p:oleObj name="Equation" r:id="rId4" imgW="6094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8994" y="1770014"/>
                        <a:ext cx="1118784" cy="6052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173097"/>
              </p:ext>
            </p:extLst>
          </p:nvPr>
        </p:nvGraphicFramePr>
        <p:xfrm>
          <a:off x="2933204" y="1803677"/>
          <a:ext cx="1038852" cy="549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89" name="Equation" r:id="rId6" imgW="622080" imgH="330120" progId="Equation.3">
                  <p:embed/>
                </p:oleObj>
              </mc:Choice>
              <mc:Fallback>
                <p:oleObj name="Equation" r:id="rId6" imgW="6220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204" y="1803677"/>
                        <a:ext cx="1038852" cy="549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48081"/>
              </p:ext>
            </p:extLst>
          </p:nvPr>
        </p:nvGraphicFramePr>
        <p:xfrm>
          <a:off x="1032261" y="2375241"/>
          <a:ext cx="7461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90" name="Equation" r:id="rId8" imgW="406080" imgH="215640" progId="Equation.3">
                  <p:embed/>
                </p:oleObj>
              </mc:Choice>
              <mc:Fallback>
                <p:oleObj name="Equation" r:id="rId8" imgW="406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2261" y="2375241"/>
                        <a:ext cx="74612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760936"/>
              </p:ext>
            </p:extLst>
          </p:nvPr>
        </p:nvGraphicFramePr>
        <p:xfrm>
          <a:off x="976841" y="2728963"/>
          <a:ext cx="373062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91" name="Equation" r:id="rId10" imgW="203040" imgH="431640" progId="Equation.3">
                  <p:embed/>
                </p:oleObj>
              </mc:Choice>
              <mc:Fallback>
                <p:oleObj name="Equation" r:id="rId10" imgW="2030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841" y="2728963"/>
                        <a:ext cx="373062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015329"/>
              </p:ext>
            </p:extLst>
          </p:nvPr>
        </p:nvGraphicFramePr>
        <p:xfrm>
          <a:off x="941046" y="3980780"/>
          <a:ext cx="1778000" cy="2770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92" name="Equation" r:id="rId12" imgW="1066680" imgH="1663560" progId="Equation.3">
                  <p:embed/>
                </p:oleObj>
              </mc:Choice>
              <mc:Fallback>
                <p:oleObj name="Equation" r:id="rId12" imgW="1066680" imgH="1663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046" y="3980780"/>
                        <a:ext cx="1778000" cy="27709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454196"/>
              </p:ext>
            </p:extLst>
          </p:nvPr>
        </p:nvGraphicFramePr>
        <p:xfrm>
          <a:off x="4661364" y="3797066"/>
          <a:ext cx="1193511" cy="3056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93" name="Equation" r:id="rId14" imgW="787320" imgH="2019240" progId="Equation.3">
                  <p:embed/>
                </p:oleObj>
              </mc:Choice>
              <mc:Fallback>
                <p:oleObj name="Equation" r:id="rId14" imgW="787320" imgH="2019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1364" y="3797066"/>
                        <a:ext cx="1193511" cy="3056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104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/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667284" y="962025"/>
            <a:ext cx="7301059" cy="5222875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r>
              <a:rPr lang="en-US" sz="2400" dirty="0" smtClean="0"/>
              <a:t>	Consider the complex numbers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/>
              <a:t> and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400" dirty="0" smtClean="0"/>
              <a:t>below:</a:t>
            </a:r>
            <a:endParaRPr lang="en-US" sz="2400" i="1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400" dirty="0" smtClean="0"/>
              <a:t> </a:t>
            </a:r>
          </a:p>
          <a:p>
            <a:pPr>
              <a:buFontTx/>
              <a:buNone/>
            </a:pPr>
            <a:r>
              <a:rPr lang="en-US" sz="2400" dirty="0" smtClean="0"/>
              <a:t>	                                       and </a:t>
            </a:r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r>
              <a:rPr lang="en-US" sz="2400" dirty="0" smtClean="0"/>
              <a:t>	Evaluate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× 2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400" dirty="0" smtClean="0"/>
              <a:t>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÷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 smtClean="0"/>
              <a:t>	</a:t>
            </a:r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r>
              <a:rPr lang="en-US" sz="2400" dirty="0" smtClean="0"/>
              <a:t>	</a:t>
            </a:r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endParaRPr lang="en-US" sz="2400" dirty="0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180490"/>
              </p:ext>
            </p:extLst>
          </p:nvPr>
        </p:nvGraphicFramePr>
        <p:xfrm>
          <a:off x="2574925" y="1662113"/>
          <a:ext cx="1065213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05" name="Equation" r:id="rId4" imgW="571320" imgH="317160" progId="Equation.DSMT4">
                  <p:embed/>
                </p:oleObj>
              </mc:Choice>
              <mc:Fallback>
                <p:oleObj name="Equation" r:id="rId4" imgW="57132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1662113"/>
                        <a:ext cx="1065213" cy="592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75" y="1560170"/>
            <a:ext cx="883315" cy="883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168838"/>
              </p:ext>
            </p:extLst>
          </p:nvPr>
        </p:nvGraphicFramePr>
        <p:xfrm>
          <a:off x="5327650" y="1689100"/>
          <a:ext cx="1160463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06" name="Equation" r:id="rId7" imgW="622080" imgH="330120" progId="Equation.3">
                  <p:embed/>
                </p:oleObj>
              </mc:Choice>
              <mc:Fallback>
                <p:oleObj name="Equation" r:id="rId7" imgW="6220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650" y="1689100"/>
                        <a:ext cx="1160463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577850" y="15920"/>
            <a:ext cx="7665845" cy="1066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800" dirty="0" smtClean="0"/>
              <a:t>Test yourself: Multiplication and Division of </a:t>
            </a:r>
            <a:br>
              <a:rPr lang="en-US" sz="2800" dirty="0" smtClean="0"/>
            </a:br>
            <a:r>
              <a:rPr lang="en-US" sz="2800" dirty="0" smtClean="0"/>
              <a:t>Complex Numbers in Euler Form (CL) </a:t>
            </a:r>
            <a:endParaRPr lang="en-SG" sz="28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581738" y="5057776"/>
            <a:ext cx="1323913" cy="1066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en-SG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2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48016" y="274638"/>
            <a:ext cx="86868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/>
              <a:t>Scenario Definition Template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77800" y="1264249"/>
                <a:ext cx="8476975" cy="2369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Arial" pitchFamily="34" charset="0"/>
                    <a:cs typeface="Arial" pitchFamily="34" charset="0"/>
                  </a:rPr>
                  <a:t>What We Know: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Values of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V, R, L, C</a:t>
                </a:r>
                <a:endParaRPr lang="en-US" b="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 smtClean="0">
                    <a:latin typeface="Arial" pitchFamily="34" charset="0"/>
                    <a:cs typeface="Arial" pitchFamily="34" charset="0"/>
                  </a:rPr>
                  <a:t>To determine the total impedance </a:t>
                </a:r>
                <a:r>
                  <a:rPr lang="en-US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b="0" dirty="0" smtClean="0">
                    <a:latin typeface="Arial" pitchFamily="34" charset="0"/>
                    <a:cs typeface="Arial" pitchFamily="34" charset="0"/>
                  </a:rPr>
                  <a:t> of the circuit using the phasor notation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To determine the current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𝐼</m:t>
                    </m:r>
                  </m:oMath>
                </a14:m>
                <a:r>
                  <a:rPr lang="en-US" b="0" dirty="0" smtClean="0">
                    <a:latin typeface="Arial" pitchFamily="34" charset="0"/>
                    <a:cs typeface="Arial" pitchFamily="34" charset="0"/>
                  </a:rPr>
                  <a:t> using the phasor notation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2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00" y="1264249"/>
                <a:ext cx="8476975" cy="2369880"/>
              </a:xfrm>
              <a:prstGeom prst="rect">
                <a:avLst/>
              </a:prstGeom>
              <a:blipFill rotWithShape="1">
                <a:blip r:embed="rId2"/>
                <a:stretch>
                  <a:fillRect l="-575" t="-128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77800" y="2711723"/>
            <a:ext cx="84769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What We Don’t Know: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Euler form of a complex number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Relationship between the phasor notation and its equivalent Euler 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How to convert a complex number from the Cartesian form to the Euler 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How to perform arithmetic operations, such as division and multiplication, using the Euler form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7800" y="4752701"/>
            <a:ext cx="87484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What We Need to Find Out: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Euler form of representation of a complex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How to convert phasor notation to the equivalent Euler 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Conversion of complex number in Cartesian form to the Euler 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How to perform various operations on complex numbers in the Euler form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3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92890" y="274638"/>
            <a:ext cx="6913380" cy="81472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200" dirty="0" smtClean="0"/>
              <a:t>One-minute write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92890" y="1089362"/>
            <a:ext cx="8171738" cy="5260638"/>
          </a:xfrm>
          <a:prstGeom prst="rect">
            <a:avLst/>
          </a:prstGeom>
        </p:spPr>
        <p:txBody>
          <a:bodyPr/>
          <a:lstStyle/>
          <a:p>
            <a:r>
              <a:rPr lang="en-SG" sz="2400" dirty="0"/>
              <a:t>Please stop what you are doing and produce a written response </a:t>
            </a:r>
            <a:r>
              <a:rPr lang="en-SG" sz="2400" dirty="0" smtClean="0"/>
              <a:t>to either </a:t>
            </a:r>
            <a:r>
              <a:rPr lang="en-SG" sz="2400" dirty="0"/>
              <a:t>of the following in only one minute: </a:t>
            </a:r>
          </a:p>
          <a:p>
            <a:pPr marL="0" indent="0">
              <a:buNone/>
            </a:pPr>
            <a:endParaRPr lang="en-SG" sz="2400" dirty="0"/>
          </a:p>
          <a:p>
            <a:pPr>
              <a:buFont typeface="Wingdings" pitchFamily="2" charset="2"/>
              <a:buChar char="q"/>
            </a:pPr>
            <a:r>
              <a:rPr lang="en-SG" sz="2400" dirty="0"/>
              <a:t>Identify what </a:t>
            </a:r>
            <a:r>
              <a:rPr lang="en-SG" sz="2400" dirty="0" smtClean="0"/>
              <a:t>is the key learning concepts from the seminar</a:t>
            </a:r>
            <a:r>
              <a:rPr lang="en-SG" sz="2400" dirty="0"/>
              <a:t>, </a:t>
            </a:r>
            <a:r>
              <a:rPr lang="en-SG" sz="2400" u="sng" dirty="0" smtClean="0"/>
              <a:t>or</a:t>
            </a:r>
            <a:r>
              <a:rPr lang="en-SG" sz="2400" dirty="0" smtClean="0"/>
              <a:t> </a:t>
            </a:r>
            <a:endParaRPr lang="en-SG" sz="2400" dirty="0"/>
          </a:p>
          <a:p>
            <a:pPr>
              <a:buFont typeface="Wingdings" pitchFamily="2" charset="2"/>
              <a:buChar char="q"/>
            </a:pPr>
            <a:r>
              <a:rPr lang="en-SG" sz="2400" dirty="0"/>
              <a:t>Write down a question with respect to the concepts learnt so far. </a:t>
            </a:r>
            <a:endParaRPr lang="en-SG" sz="2400" dirty="0" smtClean="0"/>
          </a:p>
          <a:p>
            <a:pPr>
              <a:buFont typeface="Wingdings" pitchFamily="2" charset="2"/>
              <a:buChar char="q"/>
            </a:pPr>
            <a:r>
              <a:rPr lang="en-SG" sz="2400" dirty="0" smtClean="0"/>
              <a:t>Link:</a:t>
            </a:r>
            <a:endParaRPr lang="en-SG" sz="2400" dirty="0"/>
          </a:p>
          <a:p>
            <a:endParaRPr lang="en-SG" sz="2400" dirty="0"/>
          </a:p>
          <a:p>
            <a:pPr lvl="0"/>
            <a:endParaRPr lang="en-SG" sz="2400" dirty="0"/>
          </a:p>
          <a:p>
            <a:endParaRPr lang="en-SG" sz="2400" dirty="0" smtClean="0"/>
          </a:p>
          <a:p>
            <a:endParaRPr lang="en-GB" sz="2400" dirty="0" smtClean="0"/>
          </a:p>
          <a:p>
            <a:pPr marL="0" lvl="0" indent="0">
              <a:spcBef>
                <a:spcPct val="0"/>
              </a:spcBef>
              <a:buNone/>
            </a:pPr>
            <a:endParaRPr lang="en-GB" sz="2400" dirty="0" smtClean="0"/>
          </a:p>
          <a:p>
            <a:pPr>
              <a:spcBef>
                <a:spcPct val="0"/>
              </a:spcBef>
              <a:buNone/>
            </a:pPr>
            <a:endParaRPr lang="en-US" altLang="zh-SG" sz="2400" dirty="0" smtClean="0">
              <a:ea typeface="宋体" pitchFamily="2" charset="-122"/>
            </a:endParaRPr>
          </a:p>
          <a:p>
            <a:pPr>
              <a:spcBef>
                <a:spcPct val="0"/>
              </a:spcBef>
            </a:pPr>
            <a:endParaRPr lang="en-US" altLang="zh-SG" sz="2400" dirty="0" smtClean="0">
              <a:ea typeface="宋体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32764" y="4449170"/>
            <a:ext cx="7014949" cy="170597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772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77850" y="343472"/>
            <a:ext cx="8566150" cy="1066800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 smtClean="0"/>
              <a:t>One-minute write</a:t>
            </a:r>
            <a:endParaRPr lang="en-SG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699356" y="1016617"/>
            <a:ext cx="7423564" cy="5222875"/>
          </a:xfrm>
          <a:prstGeom prst="rect">
            <a:avLst/>
          </a:prstGeom>
        </p:spPr>
        <p:txBody>
          <a:bodyPr/>
          <a:lstStyle/>
          <a:p>
            <a:r>
              <a:rPr lang="en-SG" sz="2400" dirty="0" smtClean="0"/>
              <a:t>Please produce </a:t>
            </a:r>
            <a:r>
              <a:rPr lang="en-SG" sz="2400" dirty="0"/>
              <a:t>a written response </a:t>
            </a:r>
            <a:r>
              <a:rPr lang="en-SG" sz="2400" dirty="0" smtClean="0"/>
              <a:t>of the following in </a:t>
            </a:r>
            <a:r>
              <a:rPr lang="en-SG" sz="2400" dirty="0"/>
              <a:t>only one </a:t>
            </a:r>
            <a:r>
              <a:rPr lang="en-SG" sz="2400" dirty="0" smtClean="0"/>
              <a:t>minute: </a:t>
            </a:r>
          </a:p>
          <a:p>
            <a:pPr marL="0" indent="0">
              <a:buNone/>
            </a:pPr>
            <a:endParaRPr lang="en-SG" sz="2400" dirty="0" smtClean="0"/>
          </a:p>
          <a:p>
            <a:pPr marL="627063" indent="-627063">
              <a:buFont typeface="Wingdings" pitchFamily="2" charset="2"/>
              <a:buChar char="q"/>
            </a:pPr>
            <a:r>
              <a:rPr lang="en-SG" sz="2400" dirty="0" smtClean="0"/>
              <a:t>What steps should you take to solve the problem in the trigger? </a:t>
            </a:r>
          </a:p>
          <a:p>
            <a:pPr>
              <a:buFont typeface="Wingdings" pitchFamily="2" charset="2"/>
              <a:buChar char="q"/>
            </a:pPr>
            <a:endParaRPr lang="en-S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0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 idx="4294967295"/>
          </p:nvPr>
        </p:nvSpPr>
        <p:spPr>
          <a:xfrm>
            <a:off x="577850" y="384416"/>
            <a:ext cx="8566150" cy="10668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800" b="1" dirty="0" smtClean="0"/>
              <a:t>Learning Objectives</a:t>
            </a:r>
            <a:endParaRPr lang="en-GB" sz="2800" b="1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667284" y="1022985"/>
            <a:ext cx="7821612" cy="56028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SG" sz="2800" dirty="0"/>
              <a:t>Represent complex numbers in Euler form using magnitude and </a:t>
            </a:r>
            <a:r>
              <a:rPr lang="en-SG" sz="2800" dirty="0" smtClean="0"/>
              <a:t>argument</a:t>
            </a:r>
            <a:endParaRPr lang="en-SG" sz="2800" dirty="0"/>
          </a:p>
          <a:p>
            <a:pPr lvl="0"/>
            <a:r>
              <a:rPr lang="en-SG" sz="2800" dirty="0"/>
              <a:t>Apply the technique of conversion of a complex number from its rectangular form to its Euler form and vice </a:t>
            </a:r>
            <a:r>
              <a:rPr lang="en-SG" sz="2800" dirty="0" smtClean="0"/>
              <a:t>versa </a:t>
            </a:r>
            <a:endParaRPr lang="en-SG" sz="2800" dirty="0"/>
          </a:p>
          <a:p>
            <a:pPr lvl="0"/>
            <a:r>
              <a:rPr lang="en-SG" sz="2800" dirty="0"/>
              <a:t>Perform basic mathematical operations on complex </a:t>
            </a:r>
            <a:r>
              <a:rPr lang="en-SG" sz="2800" dirty="0" smtClean="0"/>
              <a:t>numbers</a:t>
            </a:r>
            <a:endParaRPr lang="en-SG" sz="2800" dirty="0"/>
          </a:p>
          <a:p>
            <a:r>
              <a:rPr lang="en-SG" sz="2800" dirty="0"/>
              <a:t>Perform expansion of complex numbers in Euler </a:t>
            </a:r>
            <a:r>
              <a:rPr lang="en-SG" sz="2800" dirty="0" smtClean="0"/>
              <a:t>form </a:t>
            </a:r>
            <a:endParaRPr lang="en-SG" sz="2800" dirty="0"/>
          </a:p>
          <a:p>
            <a:pPr lvl="0"/>
            <a:r>
              <a:rPr lang="en-US" sz="2800" dirty="0"/>
              <a:t>Perform Multiplication and Division of  Complex Numbers in Euler Form (CL)</a:t>
            </a:r>
            <a:endParaRPr lang="en-SG" sz="2800" dirty="0"/>
          </a:p>
          <a:p>
            <a:endParaRPr lang="en-GB" sz="2000" dirty="0" smtClean="0"/>
          </a:p>
          <a:p>
            <a:pPr>
              <a:spcBef>
                <a:spcPct val="0"/>
              </a:spcBef>
              <a:buFontTx/>
              <a:buNone/>
            </a:pPr>
            <a:endParaRPr lang="en-US" altLang="zh-SG" sz="2400" dirty="0" smtClean="0">
              <a:ea typeface="宋体" pitchFamily="2" charset="-122"/>
            </a:endParaRPr>
          </a:p>
          <a:p>
            <a:pPr>
              <a:spcBef>
                <a:spcPct val="0"/>
              </a:spcBef>
            </a:pPr>
            <a:endParaRPr lang="en-US" altLang="zh-SG" sz="2400" dirty="0" smtClean="0">
              <a:ea typeface="宋体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3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25440" y="274638"/>
            <a:ext cx="8129335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/>
              <a:t>Lesson Overview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227545"/>
              </p:ext>
            </p:extLst>
          </p:nvPr>
        </p:nvGraphicFramePr>
        <p:xfrm>
          <a:off x="348342" y="1034143"/>
          <a:ext cx="8306433" cy="56086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1312">
                  <a:extLst>
                    <a:ext uri="{9D8B030D-6E8A-4147-A177-3AD203B41FA5}">
                      <a16:colId xmlns:a16="http://schemas.microsoft.com/office/drawing/2014/main" xmlns="" xmlns:a14="http://schemas.microsoft.com/office/drawing/2010/main" xmlns:mc="http://schemas.openxmlformats.org/markup-compatibility/2006" val="20000"/>
                    </a:ext>
                  </a:extLst>
                </a:gridCol>
                <a:gridCol w="6254540">
                  <a:extLst>
                    <a:ext uri="{9D8B030D-6E8A-4147-A177-3AD203B41FA5}">
                      <a16:colId xmlns:a16="http://schemas.microsoft.com/office/drawing/2014/main" xmlns="" xmlns:a14="http://schemas.microsoft.com/office/drawing/2010/main" xmlns:mc="http://schemas.openxmlformats.org/markup-compatibility/2006" val="20001"/>
                    </a:ext>
                  </a:extLst>
                </a:gridCol>
                <a:gridCol w="1280581">
                  <a:extLst>
                    <a:ext uri="{9D8B030D-6E8A-4147-A177-3AD203B41FA5}">
                      <a16:colId xmlns:a16="http://schemas.microsoft.com/office/drawing/2014/main" xmlns="" xmlns:a14="http://schemas.microsoft.com/office/drawing/2010/main" xmlns:mc="http://schemas.openxmlformats.org/markup-compatibility/2006" val="20002"/>
                    </a:ext>
                  </a:extLst>
                </a:gridCol>
              </a:tblGrid>
              <a:tr h="438331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S/N</a:t>
                      </a:r>
                      <a:endParaRPr lang="en-SG" sz="18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Concepts</a:t>
                      </a:r>
                      <a:endParaRPr lang="en-SG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Slide Number</a:t>
                      </a:r>
                      <a:endParaRPr lang="en-SG" sz="18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xmlns:a14="http://schemas.microsoft.com/office/drawing/2010/main" xmlns:mc="http://schemas.openxmlformats.org/markup-compatibility/2006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SG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 smtClean="0">
                          <a:latin typeface="Arial" pitchFamily="34" charset="0"/>
                          <a:cs typeface="Arial" pitchFamily="34" charset="0"/>
                        </a:rPr>
                        <a:t>Recall: Point Representation of a Complex Number in an Argand Diagram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a14="http://schemas.microsoft.com/office/drawing/2010/main" xmlns:mc="http://schemas.openxmlformats.org/markup-compatibility/2006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Magnitude and Argument of a Complex Number in an Argand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a14="http://schemas.microsoft.com/office/drawing/2010/main" xmlns:mc="http://schemas.openxmlformats.org/markup-compatibility/2006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SG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Relationship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between Angle in Degrees and Angle in Radians</a:t>
                      </a:r>
                      <a:endParaRPr lang="en-US" sz="16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8-10</a:t>
                      </a:r>
                      <a:endParaRPr lang="en-SG" sz="18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a14="http://schemas.microsoft.com/office/drawing/2010/main" xmlns:mc="http://schemas.openxmlformats.org/markup-compatibility/2006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SG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Arial" pitchFamily="34" charset="0"/>
                          <a:cs typeface="Arial" pitchFamily="34" charset="0"/>
                        </a:rPr>
                        <a:t>Magnitude and Argument of a Complex Number in an Argand Diagram – 1</a:t>
                      </a:r>
                      <a:r>
                        <a:rPr lang="en-US" sz="1600" b="0" baseline="30000" dirty="0" smtClean="0">
                          <a:latin typeface="Arial" pitchFamily="34" charset="0"/>
                          <a:cs typeface="Arial" pitchFamily="34" charset="0"/>
                        </a:rPr>
                        <a:t>st</a:t>
                      </a:r>
                      <a:r>
                        <a:rPr lang="en-US" sz="1600" b="0" dirty="0" smtClean="0">
                          <a:latin typeface="Arial" pitchFamily="34" charset="0"/>
                          <a:cs typeface="Arial" pitchFamily="34" charset="0"/>
                        </a:rPr>
                        <a:t> to 4</a:t>
                      </a:r>
                      <a:r>
                        <a:rPr lang="en-US" sz="1600" b="0" baseline="30000" dirty="0" smtClean="0">
                          <a:latin typeface="Arial" pitchFamily="34" charset="0"/>
                          <a:cs typeface="Arial" pitchFamily="34" charset="0"/>
                        </a:rPr>
                        <a:t>th</a:t>
                      </a:r>
                      <a:r>
                        <a:rPr lang="en-US" sz="1600" b="0" dirty="0" smtClean="0">
                          <a:latin typeface="Arial" pitchFamily="34" charset="0"/>
                          <a:cs typeface="Arial" pitchFamily="34" charset="0"/>
                        </a:rPr>
                        <a:t> Quadrant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11-18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a14="http://schemas.microsoft.com/office/drawing/2010/main" xmlns:mc="http://schemas.openxmlformats.org/markup-compatibility/2006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SG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Summary: Magnitude and Argument of a </a:t>
                      </a:r>
                      <a:b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Complex Number</a:t>
                      </a:r>
                      <a:endParaRPr lang="en-SG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19-24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a14="http://schemas.microsoft.com/office/drawing/2010/main" xmlns:mc="http://schemas.openxmlformats.org/markup-compatibility/2006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SG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Arial" pitchFamily="34" charset="0"/>
                          <a:cs typeface="Arial" pitchFamily="34" charset="0"/>
                        </a:rPr>
                        <a:t>Introduction to Complex</a:t>
                      </a:r>
                      <a:r>
                        <a:rPr lang="en-US" sz="1600" b="0" baseline="0" dirty="0" smtClean="0">
                          <a:latin typeface="Arial" pitchFamily="34" charset="0"/>
                          <a:cs typeface="Arial" pitchFamily="34" charset="0"/>
                        </a:rPr>
                        <a:t> Number in the Euler Form</a:t>
                      </a:r>
                      <a:endParaRPr lang="en-US" sz="1600" b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a14="http://schemas.microsoft.com/office/drawing/2010/main" xmlns:mc="http://schemas.openxmlformats.org/markup-compatibility/2006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SG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Conversion of a Complex Number from Cartesian to Euler Form </a:t>
                      </a:r>
                      <a:endParaRPr lang="en-SG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27-30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a14="http://schemas.microsoft.com/office/drawing/2010/main" xmlns:mc="http://schemas.openxmlformats.org/markup-compatibility/2006" val="10007"/>
                  </a:ext>
                </a:extLst>
              </a:tr>
              <a:tr h="58965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SG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Conversion of a Complex Number from Euler to Cartesian Form </a:t>
                      </a:r>
                      <a:endParaRPr lang="en-SG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i="1" baseline="30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31-32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a14="http://schemas.microsoft.com/office/drawing/2010/main" xmlns:mc="http://schemas.openxmlformats.org/markup-compatibility/2006" val="333771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SG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Complex Number Raised to the Power of </a:t>
                      </a:r>
                      <a:r>
                        <a:rPr lang="en-US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600" i="0" baseline="30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33-38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a14="http://schemas.microsoft.com/office/drawing/2010/main" xmlns:mc="http://schemas.openxmlformats.org/markup-compatibility/2006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SG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Multiplication and Division of  Complex Numbers in Euler Form (CL)</a:t>
                      </a:r>
                      <a:endParaRPr lang="en-SG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39-41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a14="http://schemas.microsoft.com/office/drawing/2010/main" xmlns:mc="http://schemas.openxmlformats.org/markup-compatibility/2006" val="1000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10170" y="6492875"/>
            <a:ext cx="333829" cy="365125"/>
          </a:xfrm>
        </p:spPr>
        <p:txBody>
          <a:bodyPr/>
          <a:lstStyle/>
          <a:p>
            <a:fld id="{6767FADE-2612-3649-B495-F644A23F288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1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577850" y="962025"/>
            <a:ext cx="7938342" cy="5772193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txBody>
          <a:bodyPr/>
          <a:lstStyle/>
          <a:p>
            <a:r>
              <a:rPr lang="en-US" sz="2400" dirty="0" smtClean="0"/>
              <a:t>A complex number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 = x +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yj</a:t>
            </a:r>
            <a:r>
              <a:rPr lang="en-US" sz="2400" i="1" dirty="0" smtClean="0"/>
              <a:t> </a:t>
            </a:r>
            <a:r>
              <a:rPr lang="en-SG" sz="2400" dirty="0" smtClean="0"/>
              <a:t>(Cartesian form) can be represented by a point </a:t>
            </a:r>
            <a:r>
              <a:rPr lang="en-SG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SG" sz="2400" dirty="0" smtClean="0"/>
              <a:t> with coordinates 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SG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 y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SG" sz="2400" dirty="0"/>
              <a:t> </a:t>
            </a:r>
            <a:r>
              <a:rPr lang="en-SG" sz="2400" dirty="0" smtClean="0"/>
              <a:t>on a </a:t>
            </a:r>
          </a:p>
          <a:p>
            <a:pPr marL="0" indent="0">
              <a:buNone/>
            </a:pPr>
            <a:r>
              <a:rPr lang="en-SG" sz="2400" dirty="0"/>
              <a:t> </a:t>
            </a:r>
            <a:r>
              <a:rPr lang="en-SG" sz="2400" dirty="0" smtClean="0"/>
              <a:t>   2-D plane, known as an </a:t>
            </a:r>
            <a:r>
              <a:rPr lang="en-SG" sz="2400" b="1" dirty="0" smtClean="0"/>
              <a:t>Argand diagram</a:t>
            </a:r>
            <a:r>
              <a:rPr lang="en-SG" sz="2400" dirty="0" smtClean="0"/>
              <a:t>.</a:t>
            </a:r>
          </a:p>
          <a:p>
            <a:r>
              <a:rPr lang="en-US" sz="2400" dirty="0" smtClean="0"/>
              <a:t>In the Argand diagram,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Horizontal axis is called the </a:t>
            </a:r>
            <a:r>
              <a:rPr lang="en-US" sz="2400" b="1" dirty="0" smtClean="0"/>
              <a:t>real axis</a:t>
            </a:r>
            <a:r>
              <a:rPr lang="en-US" sz="2400" dirty="0" smtClean="0"/>
              <a:t>, denoted by 	 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US" sz="2400" b="1" dirty="0" smtClean="0"/>
              <a:t>(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SG" sz="2400" b="1" dirty="0" smtClean="0"/>
              <a:t>).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- </a:t>
            </a:r>
            <a:r>
              <a:rPr lang="en-US" sz="2400" dirty="0" smtClean="0"/>
              <a:t>Vertical axis is called the </a:t>
            </a:r>
            <a:r>
              <a:rPr lang="en-US" sz="2400" b="1" dirty="0" smtClean="0"/>
              <a:t>imaginary axis, </a:t>
            </a:r>
            <a:r>
              <a:rPr lang="en-US" sz="2400" dirty="0" smtClean="0"/>
              <a:t>	  	</a:t>
            </a:r>
            <a:r>
              <a:rPr lang="en-US" sz="2400" dirty="0"/>
              <a:t> </a:t>
            </a:r>
            <a:r>
              <a:rPr lang="en-US" sz="2400" dirty="0" smtClean="0"/>
              <a:t>    		  denoted by </a:t>
            </a:r>
            <a:r>
              <a:rPr lang="en-US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lang="en-US" sz="2400" b="1" dirty="0" smtClean="0"/>
              <a:t>(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SG" sz="2400" b="1" dirty="0" smtClean="0"/>
              <a:t>).</a:t>
            </a:r>
          </a:p>
          <a:p>
            <a:endParaRPr lang="en-SG" sz="2400" b="1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77850" y="15920"/>
            <a:ext cx="7665845" cy="10668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800" dirty="0" smtClean="0"/>
              <a:t>Recall: Point Representation of a Complex Number in an Argand Diagram</a:t>
            </a:r>
            <a:endParaRPr lang="en-SG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1734140" y="3758915"/>
            <a:ext cx="5704382" cy="2964792"/>
            <a:chOff x="1734140" y="3758915"/>
            <a:chExt cx="5704382" cy="2964792"/>
          </a:xfrm>
        </p:grpSpPr>
        <p:graphicFrame>
          <p:nvGraphicFramePr>
            <p:cNvPr id="17" name="Chart 16"/>
            <p:cNvGraphicFramePr/>
            <p:nvPr>
              <p:extLst>
                <p:ext uri="{D42A27DB-BD31-4B8C-83A1-F6EECF244321}">
                  <p14:modId xmlns:p14="http://schemas.microsoft.com/office/powerpoint/2010/main" val="2228717377"/>
                </p:ext>
              </p:extLst>
            </p:nvPr>
          </p:nvGraphicFramePr>
          <p:xfrm>
            <a:off x="3931282" y="3937974"/>
            <a:ext cx="2818801" cy="26933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 Box 1"/>
            <p:cNvSpPr txBox="1">
              <a:spLocks noChangeArrowheads="1"/>
            </p:cNvSpPr>
            <p:nvPr/>
          </p:nvSpPr>
          <p:spPr bwMode="auto">
            <a:xfrm>
              <a:off x="6649865" y="5071572"/>
              <a:ext cx="766128" cy="358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 i="1" dirty="0">
                  <a:effectLst/>
                  <a:latin typeface="Times New Roman"/>
                  <a:ea typeface="SimSun"/>
                </a:rPr>
                <a:t>Re</a:t>
              </a:r>
              <a:r>
                <a:rPr lang="en-US" sz="1400" dirty="0">
                  <a:effectLst/>
                  <a:latin typeface="Times New Roman"/>
                  <a:ea typeface="SimSun"/>
                </a:rPr>
                <a:t>(</a:t>
              </a:r>
              <a:r>
                <a:rPr lang="en-US" sz="1400" i="1" dirty="0">
                  <a:effectLst/>
                  <a:latin typeface="Times New Roman"/>
                  <a:ea typeface="SimSun"/>
                </a:rPr>
                <a:t>z</a:t>
              </a:r>
              <a:r>
                <a:rPr lang="en-US" sz="1400" dirty="0">
                  <a:effectLst/>
                  <a:latin typeface="Times New Roman"/>
                  <a:ea typeface="SimSun"/>
                </a:rPr>
                <a:t>)</a:t>
              </a:r>
              <a:endParaRPr lang="en-SG" sz="1400" dirty="0">
                <a:effectLst/>
                <a:latin typeface="Times New Roman"/>
                <a:ea typeface="SimSun"/>
              </a:endParaRPr>
            </a:p>
          </p:txBody>
        </p:sp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5099124" y="3758915"/>
              <a:ext cx="620009" cy="358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 i="1" dirty="0" err="1">
                  <a:effectLst/>
                  <a:latin typeface="Times New Roman"/>
                  <a:ea typeface="SimSun"/>
                </a:rPr>
                <a:t>Im</a:t>
              </a:r>
              <a:r>
                <a:rPr lang="en-US" sz="1400" dirty="0">
                  <a:effectLst/>
                  <a:latin typeface="Times New Roman"/>
                  <a:ea typeface="SimSun"/>
                </a:rPr>
                <a:t>(</a:t>
              </a:r>
              <a:r>
                <a:rPr lang="en-US" sz="1400" i="1" dirty="0">
                  <a:effectLst/>
                  <a:latin typeface="Times New Roman"/>
                  <a:ea typeface="SimSun"/>
                </a:rPr>
                <a:t>z</a:t>
              </a:r>
              <a:r>
                <a:rPr lang="en-US" sz="1400" dirty="0">
                  <a:effectLst/>
                  <a:latin typeface="Times New Roman"/>
                  <a:ea typeface="SimSun"/>
                </a:rPr>
                <a:t>)</a:t>
              </a:r>
              <a:endParaRPr lang="en-SG" sz="1400" dirty="0">
                <a:effectLst/>
                <a:latin typeface="Times New Roman"/>
                <a:ea typeface="SimSun"/>
              </a:endParaRPr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6368349" y="4318000"/>
              <a:ext cx="1070173" cy="509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600" i="1" dirty="0" smtClean="0">
                  <a:effectLst/>
                  <a:latin typeface="Times New Roman"/>
                  <a:ea typeface="SimSun"/>
                </a:rPr>
                <a:t>P</a:t>
              </a:r>
              <a:r>
                <a:rPr lang="en-US" sz="1600" dirty="0" smtClean="0">
                  <a:effectLst/>
                  <a:latin typeface="Times New Roman"/>
                  <a:ea typeface="SimSun"/>
                </a:rPr>
                <a:t>(</a:t>
              </a:r>
              <a:r>
                <a:rPr lang="en-US" sz="1600" i="1" dirty="0" smtClean="0">
                  <a:effectLst/>
                  <a:latin typeface="Times New Roman"/>
                  <a:ea typeface="SimSun"/>
                </a:rPr>
                <a:t>x, y)</a:t>
              </a:r>
              <a:endParaRPr lang="en-SG" sz="1600" i="1" dirty="0">
                <a:effectLst/>
                <a:latin typeface="Times New Roman"/>
                <a:ea typeface="SimSun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734140" y="6262042"/>
              <a:ext cx="3581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Point representation of a complex number</a:t>
              </a:r>
              <a:r>
                <a:rPr lang="en-US" sz="1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z=</a:t>
              </a:r>
              <a:r>
                <a:rPr lang="en-US" sz="12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x+yj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in the Argand diagram</a:t>
              </a:r>
              <a:endParaRPr lang="en-SG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1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577850" y="962025"/>
            <a:ext cx="7938342" cy="5772193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b="1" dirty="0" smtClean="0"/>
              <a:t>magnitude</a:t>
            </a:r>
            <a:r>
              <a:rPr lang="en-US" sz="2400" dirty="0" smtClean="0"/>
              <a:t> of a complex number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 dirty="0" smtClean="0"/>
              <a:t>, </a:t>
            </a:r>
            <a:r>
              <a:rPr lang="en-US" sz="2400" b="1" dirty="0" smtClean="0"/>
              <a:t>denoted by |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z|</a:t>
            </a:r>
            <a:r>
              <a:rPr lang="en-US" sz="2400" dirty="0" smtClean="0"/>
              <a:t>, is represented geometrically by the length of the line segment from the origin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400" dirty="0" smtClean="0"/>
              <a:t>to the point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 smtClean="0"/>
              <a:t> representing the complex number. </a:t>
            </a:r>
          </a:p>
          <a:p>
            <a:r>
              <a:rPr lang="en-US" sz="2400" dirty="0" smtClean="0"/>
              <a:t>The </a:t>
            </a:r>
            <a:r>
              <a:rPr lang="en-US" sz="2400" b="1" dirty="0" smtClean="0"/>
              <a:t>argument</a:t>
            </a:r>
            <a:r>
              <a:rPr lang="en-US" sz="2400" dirty="0" smtClean="0"/>
              <a:t> of a complex number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SG" sz="2400" dirty="0" smtClean="0"/>
              <a:t>, </a:t>
            </a:r>
            <a:r>
              <a:rPr lang="en-SG" sz="2400" b="1" dirty="0" smtClean="0"/>
              <a:t>denoted by </a:t>
            </a:r>
            <a:r>
              <a:rPr lang="en-SG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SG" sz="2400" b="1" dirty="0" smtClean="0"/>
              <a:t>(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SG" sz="2400" b="1" dirty="0" smtClean="0"/>
              <a:t>)</a:t>
            </a:r>
            <a:r>
              <a:rPr lang="en-SG" sz="2400" dirty="0" smtClean="0"/>
              <a:t>, is represented geometrically by the angle from the positive real axis to the line segment </a:t>
            </a:r>
            <a:r>
              <a:rPr lang="en-SG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SG" sz="2400" dirty="0" smtClean="0"/>
              <a:t>.</a:t>
            </a:r>
          </a:p>
          <a:p>
            <a:r>
              <a:rPr lang="en-US" sz="2400" b="1" u="sng" dirty="0" smtClean="0"/>
              <a:t>Note:</a:t>
            </a:r>
          </a:p>
          <a:p>
            <a:pPr marL="0" indent="0">
              <a:buNone/>
            </a:pPr>
            <a:r>
              <a:rPr lang="en-US" sz="2400" dirty="0" smtClean="0"/>
              <a:t>	-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400" dirty="0" smtClean="0"/>
              <a:t>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SG" sz="2400" dirty="0" smtClean="0"/>
              <a:t>) is measured in </a:t>
            </a:r>
            <a:r>
              <a:rPr lang="en-SG" sz="2400" b="1" dirty="0" smtClean="0"/>
              <a:t>radians*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-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400" dirty="0" smtClean="0"/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SG" sz="2400" dirty="0" smtClean="0"/>
              <a:t>) lies within </a:t>
            </a:r>
            <a:r>
              <a:rPr lang="en-SG" sz="2400" b="1" dirty="0" smtClean="0"/>
              <a:t>principal range</a:t>
            </a:r>
          </a:p>
          <a:p>
            <a:pPr marL="0" indent="0">
              <a:buNone/>
            </a:pPr>
            <a:r>
              <a:rPr lang="en-US" sz="2400" b="1" dirty="0" smtClean="0"/>
              <a:t>      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 &lt; arg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z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 ≤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-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400" dirty="0"/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SG" sz="2400" dirty="0"/>
              <a:t>) depends </a:t>
            </a:r>
            <a:r>
              <a:rPr lang="en-SG" sz="2400" dirty="0" smtClean="0"/>
              <a:t>on which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  quadrant the point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 smtClean="0"/>
              <a:t> lies in</a:t>
            </a:r>
            <a:endParaRPr lang="en-SG" sz="2400" dirty="0" smtClean="0"/>
          </a:p>
          <a:p>
            <a:pPr marL="0" indent="0">
              <a:buNone/>
            </a:pPr>
            <a:r>
              <a:rPr lang="en-US" sz="2400" b="1" dirty="0" smtClean="0"/>
              <a:t>*</a:t>
            </a:r>
            <a:r>
              <a:rPr lang="en-US" sz="1600" dirty="0" smtClean="0"/>
              <a:t>Angles in radians will be explained in the next slide</a:t>
            </a:r>
            <a:endParaRPr lang="en-SG" sz="16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77850" y="15920"/>
            <a:ext cx="7665845" cy="10668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800" dirty="0" smtClean="0"/>
              <a:t>Magnitude and Argument of a Complex Number in an Argand Diagram</a:t>
            </a:r>
            <a:endParaRPr lang="en-SG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4547459" y="3556496"/>
            <a:ext cx="4435508" cy="3177722"/>
            <a:chOff x="4547459" y="3556496"/>
            <a:chExt cx="4435508" cy="3177722"/>
          </a:xfrm>
        </p:grpSpPr>
        <p:graphicFrame>
          <p:nvGraphicFramePr>
            <p:cNvPr id="10" name="Chart 9"/>
            <p:cNvGraphicFramePr/>
            <p:nvPr>
              <p:extLst>
                <p:ext uri="{D42A27DB-BD31-4B8C-83A1-F6EECF244321}">
                  <p14:modId xmlns:p14="http://schemas.microsoft.com/office/powerpoint/2010/main" val="1140410572"/>
                </p:ext>
              </p:extLst>
            </p:nvPr>
          </p:nvGraphicFramePr>
          <p:xfrm>
            <a:off x="4547459" y="3734048"/>
            <a:ext cx="3825425" cy="300017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1" name="Text Box 1"/>
            <p:cNvSpPr txBox="1">
              <a:spLocks noChangeArrowheads="1"/>
            </p:cNvSpPr>
            <p:nvPr/>
          </p:nvSpPr>
          <p:spPr bwMode="auto">
            <a:xfrm>
              <a:off x="8062879" y="4984755"/>
              <a:ext cx="620009" cy="358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 i="1" dirty="0">
                  <a:effectLst/>
                  <a:latin typeface="Times New Roman"/>
                  <a:ea typeface="SimSun"/>
                </a:rPr>
                <a:t>Re</a:t>
              </a:r>
              <a:r>
                <a:rPr lang="en-US" sz="1400" dirty="0">
                  <a:effectLst/>
                  <a:latin typeface="Times New Roman"/>
                  <a:ea typeface="SimSun"/>
                </a:rPr>
                <a:t>(</a:t>
              </a:r>
              <a:r>
                <a:rPr lang="en-US" sz="1400" i="1" dirty="0">
                  <a:effectLst/>
                  <a:latin typeface="Times New Roman"/>
                  <a:ea typeface="SimSun"/>
                </a:rPr>
                <a:t>z</a:t>
              </a:r>
              <a:r>
                <a:rPr lang="en-US" sz="1400" dirty="0">
                  <a:effectLst/>
                  <a:latin typeface="Times New Roman"/>
                  <a:ea typeface="SimSun"/>
                </a:rPr>
                <a:t>)</a:t>
              </a:r>
              <a:endParaRPr lang="en-SG" sz="1400" dirty="0">
                <a:effectLst/>
                <a:latin typeface="Times New Roman"/>
                <a:ea typeface="SimSun"/>
              </a:endParaRPr>
            </a:p>
          </p:txBody>
        </p:sp>
        <p:sp>
          <p:nvSpPr>
            <p:cNvPr id="12" name="Text Box 3"/>
            <p:cNvSpPr txBox="1">
              <a:spLocks noChangeArrowheads="1"/>
            </p:cNvSpPr>
            <p:nvPr/>
          </p:nvSpPr>
          <p:spPr bwMode="auto">
            <a:xfrm>
              <a:off x="7912794" y="4192053"/>
              <a:ext cx="1070173" cy="358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600" i="1" dirty="0" smtClean="0">
                  <a:effectLst/>
                  <a:latin typeface="Times New Roman"/>
                  <a:ea typeface="SimSun"/>
                </a:rPr>
                <a:t>P(</a:t>
              </a:r>
              <a:r>
                <a:rPr lang="en-US" sz="1600" i="1" dirty="0" err="1" smtClean="0">
                  <a:effectLst/>
                  <a:latin typeface="Times New Roman"/>
                  <a:ea typeface="SimSun"/>
                </a:rPr>
                <a:t>x,y</a:t>
              </a:r>
              <a:r>
                <a:rPr lang="en-US" sz="1600" i="1" dirty="0" smtClean="0">
                  <a:effectLst/>
                  <a:latin typeface="Times New Roman"/>
                  <a:ea typeface="SimSun"/>
                </a:rPr>
                <a:t>)</a:t>
              </a:r>
              <a:endParaRPr lang="en-SG" sz="1600" dirty="0">
                <a:effectLst/>
                <a:latin typeface="Times New Roman"/>
                <a:ea typeface="SimSun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6831885" y="5031780"/>
              <a:ext cx="122499" cy="18520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SG"/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6692571" y="4218213"/>
              <a:ext cx="365993" cy="358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600" dirty="0">
                  <a:effectLst/>
                  <a:latin typeface="Times New Roman"/>
                  <a:ea typeface="SimSun"/>
                </a:rPr>
                <a:t>|</a:t>
              </a:r>
              <a:r>
                <a:rPr lang="en-US" sz="1600" i="1" dirty="0">
                  <a:effectLst/>
                  <a:latin typeface="Times New Roman"/>
                  <a:ea typeface="SimSun"/>
                </a:rPr>
                <a:t>z</a:t>
              </a:r>
              <a:r>
                <a:rPr lang="en-US" sz="1600" dirty="0">
                  <a:effectLst/>
                  <a:latin typeface="Times New Roman"/>
                  <a:ea typeface="SimSun"/>
                </a:rPr>
                <a:t>|</a:t>
              </a:r>
              <a:endParaRPr lang="en-SG" sz="1600" dirty="0">
                <a:effectLst/>
                <a:latin typeface="Times New Roman"/>
                <a:ea typeface="SimSun"/>
              </a:endParaRPr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6946957" y="4858871"/>
              <a:ext cx="769765" cy="358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600" i="1" dirty="0" err="1">
                  <a:effectLst/>
                  <a:latin typeface="Times New Roman"/>
                  <a:ea typeface="SimSun"/>
                </a:rPr>
                <a:t>arg</a:t>
              </a:r>
              <a:r>
                <a:rPr lang="en-US" sz="1600" dirty="0">
                  <a:effectLst/>
                  <a:latin typeface="Times New Roman"/>
                  <a:ea typeface="SimSun"/>
                </a:rPr>
                <a:t> </a:t>
              </a:r>
              <a:r>
                <a:rPr lang="en-US" sz="1600" dirty="0" smtClean="0">
                  <a:effectLst/>
                  <a:latin typeface="Times New Roman"/>
                  <a:ea typeface="SimSun"/>
                </a:rPr>
                <a:t>(</a:t>
              </a:r>
              <a:r>
                <a:rPr lang="en-US" sz="1600" i="1" dirty="0" smtClean="0">
                  <a:effectLst/>
                  <a:latin typeface="Times New Roman"/>
                  <a:ea typeface="SimSun"/>
                </a:rPr>
                <a:t>z</a:t>
              </a:r>
              <a:r>
                <a:rPr lang="en-US" sz="1600" dirty="0" smtClean="0">
                  <a:effectLst/>
                  <a:latin typeface="Times New Roman"/>
                  <a:ea typeface="SimSun"/>
                </a:rPr>
                <a:t>)</a:t>
              </a:r>
              <a:endParaRPr lang="en-SG" sz="1600" dirty="0">
                <a:effectLst/>
                <a:latin typeface="Times New Roman"/>
                <a:ea typeface="SimSun"/>
              </a:endParaRPr>
            </a:p>
          </p:txBody>
        </p:sp>
        <p:sp>
          <p:nvSpPr>
            <p:cNvPr id="18" name="Left Brace 17"/>
            <p:cNvSpPr/>
            <p:nvPr/>
          </p:nvSpPr>
          <p:spPr>
            <a:xfrm rot="3487687">
              <a:off x="6934063" y="3869769"/>
              <a:ext cx="249001" cy="1538755"/>
            </a:xfrm>
            <a:prstGeom prst="leftBrace">
              <a:avLst>
                <a:gd name="adj1" fmla="val 25453"/>
                <a:gd name="adj2" fmla="val 50000"/>
              </a:avLst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Text Box 10"/>
            <p:cNvSpPr txBox="1">
              <a:spLocks noChangeArrowheads="1"/>
            </p:cNvSpPr>
            <p:nvPr/>
          </p:nvSpPr>
          <p:spPr bwMode="auto">
            <a:xfrm>
              <a:off x="6255559" y="3556496"/>
              <a:ext cx="620009" cy="358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 i="1" dirty="0" err="1">
                  <a:effectLst/>
                  <a:latin typeface="Times New Roman"/>
                  <a:ea typeface="SimSun"/>
                </a:rPr>
                <a:t>Im</a:t>
              </a:r>
              <a:r>
                <a:rPr lang="en-US" sz="1400" dirty="0">
                  <a:effectLst/>
                  <a:latin typeface="Times New Roman"/>
                  <a:ea typeface="SimSun"/>
                </a:rPr>
                <a:t>(</a:t>
              </a:r>
              <a:r>
                <a:rPr lang="en-US" sz="1400" i="1" dirty="0">
                  <a:effectLst/>
                  <a:latin typeface="Times New Roman"/>
                  <a:ea typeface="SimSun"/>
                </a:rPr>
                <a:t>z</a:t>
              </a:r>
              <a:r>
                <a:rPr lang="en-US" sz="1400" dirty="0">
                  <a:effectLst/>
                  <a:latin typeface="Times New Roman"/>
                  <a:ea typeface="SimSun"/>
                </a:rPr>
                <a:t>)</a:t>
              </a:r>
              <a:endParaRPr lang="en-SG" sz="1400" dirty="0">
                <a:effectLst/>
                <a:latin typeface="Times New Roman"/>
                <a:ea typeface="SimSun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2" y="1"/>
            <a:ext cx="7622495" cy="866136"/>
          </a:xfrm>
        </p:spPr>
        <p:txBody>
          <a:bodyPr>
            <a:noAutofit/>
          </a:bodyPr>
          <a:lstStyle/>
          <a:p>
            <a:r>
              <a:rPr lang="en-US" sz="2800" dirty="0" smtClean="0"/>
              <a:t>Relationship Between Angle in Degrees and Radians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SG" dirty="0"/>
                  <a:t>Angles are commonly measured in units of degrees </a:t>
                </a:r>
                <a:r>
                  <a:rPr lang="en-SG" dirty="0" smtClean="0"/>
                  <a:t>(</a:t>
                </a:r>
                <a:r>
                  <a:rPr lang="en-SG" baseline="30000" dirty="0"/>
                  <a:t>°</a:t>
                </a:r>
                <a:r>
                  <a:rPr lang="en-SG" dirty="0" smtClean="0"/>
                  <a:t>) </a:t>
                </a:r>
                <a:r>
                  <a:rPr lang="en-SG" dirty="0"/>
                  <a:t>or radians (rad). </a:t>
                </a:r>
                <a:endParaRPr lang="en-SG" dirty="0" smtClean="0"/>
              </a:p>
              <a:p>
                <a:endParaRPr lang="en-SG" dirty="0"/>
              </a:p>
              <a:p>
                <a:endParaRPr lang="en-SG" dirty="0" smtClean="0"/>
              </a:p>
              <a:p>
                <a:endParaRPr lang="en-SG" dirty="0"/>
              </a:p>
              <a:p>
                <a:endParaRPr lang="en-SG" dirty="0" smtClean="0"/>
              </a:p>
              <a:p>
                <a:r>
                  <a:rPr lang="en-SG" dirty="0" smtClean="0"/>
                  <a:t>One </a:t>
                </a:r>
                <a:r>
                  <a:rPr lang="en-SG" dirty="0"/>
                  <a:t>radian is equal to 180/</a:t>
                </a:r>
                <a:r>
                  <a:rPr lang="en-SG" i="1" dirty="0">
                    <a:latin typeface="Times New Roman" pitchFamily="18" charset="0"/>
                    <a:cs typeface="Times New Roman" pitchFamily="18" charset="0"/>
                  </a:rPr>
                  <a:t>π</a:t>
                </a:r>
                <a:r>
                  <a:rPr lang="en-SG" dirty="0"/>
                  <a:t> </a:t>
                </a:r>
                <a:r>
                  <a:rPr lang="en-SG" dirty="0" smtClean="0"/>
                  <a:t>degrees.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For </a:t>
                </a:r>
                <a:r>
                  <a:rPr lang="en-US" dirty="0"/>
                  <a:t>example, </a:t>
                </a:r>
                <a:r>
                  <a:rPr lang="en-US" dirty="0" smtClean="0"/>
                  <a:t>0.5 rad </a:t>
                </a:r>
                <a:r>
                  <a:rPr lang="en-US" dirty="0"/>
                  <a:t>= </a:t>
                </a:r>
                <a:r>
                  <a:rPr lang="en-US" dirty="0" smtClean="0"/>
                  <a:t>0.5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× </a:t>
                </a:r>
                <a:r>
                  <a:rPr lang="en-US" dirty="0" smtClean="0"/>
                  <a:t>180/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 ≈ 28.65</a:t>
                </a:r>
                <a:r>
                  <a:rPr lang="en-SG" baseline="30000" dirty="0" smtClean="0"/>
                  <a:t>°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SG" dirty="0" smtClean="0"/>
                  <a:t>Conversely, one degree is </a:t>
                </a:r>
                <a:r>
                  <a:rPr lang="en-SG" dirty="0"/>
                  <a:t>equal to </a:t>
                </a:r>
                <a:r>
                  <a:rPr lang="en-SG" i="1" dirty="0" smtClean="0">
                    <a:latin typeface="Times New Roman" pitchFamily="18" charset="0"/>
                    <a:cs typeface="Times New Roman" pitchFamily="18" charset="0"/>
                  </a:rPr>
                  <a:t>π/</a:t>
                </a:r>
                <a:r>
                  <a:rPr lang="en-SG" dirty="0" smtClean="0"/>
                  <a:t>180 radians.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For example, 90</a:t>
                </a:r>
                <a:r>
                  <a:rPr lang="en-SG" baseline="30000" dirty="0"/>
                  <a:t>°</a:t>
                </a:r>
                <a:r>
                  <a:rPr lang="en-US" dirty="0" smtClean="0"/>
                  <a:t> = 90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</a:t>
                </a:r>
                <a:r>
                  <a:rPr lang="en-US" dirty="0" smtClean="0">
                    <a:sym typeface="Symbol"/>
                  </a:rPr>
                  <a:t>  </a:t>
                </a:r>
                <a:r>
                  <a:rPr lang="en-US" dirty="0" smtClean="0"/>
                  <a:t>/180 ≈ 1.57 rad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018" t="-83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4003722" y="1634555"/>
            <a:ext cx="1800752" cy="1800000"/>
            <a:chOff x="4003722" y="1634555"/>
            <a:chExt cx="1800752" cy="1800000"/>
          </a:xfrm>
        </p:grpSpPr>
        <p:grpSp>
          <p:nvGrpSpPr>
            <p:cNvPr id="10" name="Group 9"/>
            <p:cNvGrpSpPr/>
            <p:nvPr/>
          </p:nvGrpSpPr>
          <p:grpSpPr>
            <a:xfrm>
              <a:off x="4003722" y="1634555"/>
              <a:ext cx="1800752" cy="1800000"/>
              <a:chOff x="3780429" y="1719619"/>
              <a:chExt cx="1800752" cy="1800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780429" y="1719619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681181" y="2613548"/>
                <a:ext cx="90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Arc 8"/>
              <p:cNvSpPr/>
              <p:nvPr/>
            </p:nvSpPr>
            <p:spPr>
              <a:xfrm rot="5400000">
                <a:off x="4515712" y="2435386"/>
                <a:ext cx="360000" cy="360000"/>
              </a:xfrm>
              <a:prstGeom prst="arc">
                <a:avLst>
                  <a:gd name="adj1" fmla="val 16200000"/>
                  <a:gd name="adj2" fmla="val 15739189"/>
                </a:avLst>
              </a:prstGeom>
              <a:ln w="127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334834" y="2707513"/>
              <a:ext cx="11705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360</a:t>
              </a:r>
              <a:r>
                <a:rPr lang="en-US" sz="14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°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2</a:t>
              </a:r>
              <a:r>
                <a:rPr lang="el-GR" sz="1400" i="1" dirty="0" smtClean="0">
                  <a:latin typeface="Times New Roman" pitchFamily="18" charset="0"/>
                  <a:cs typeface="Times New Roman" pitchFamily="18" charset="0"/>
                </a:rPr>
                <a:t>π</a:t>
              </a:r>
              <a:r>
                <a:rPr lang="en-US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rad</a:t>
              </a:r>
              <a:endParaRPr lang="en-SG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07893" y="2318309"/>
            <a:ext cx="2282302" cy="523220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 </a:t>
            </a:r>
            <a:r>
              <a:rPr lang="en-SG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 = 180°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12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2" y="1"/>
            <a:ext cx="6369819" cy="8661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Yourself: Relationship </a:t>
            </a:r>
            <a:r>
              <a:rPr lang="en-US" dirty="0"/>
              <a:t>Between Angle in Degrees and Radians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206223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Convert the following angles from radians to degrees:</a:t>
            </a:r>
          </a:p>
          <a:p>
            <a:pPr marL="514350" indent="-514350">
              <a:buAutoNum type="romanL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2.6 rad</a:t>
            </a:r>
          </a:p>
          <a:p>
            <a:pPr marL="514350" indent="-514350">
              <a:buAutoNum type="romanL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rad </a:t>
            </a:r>
          </a:p>
        </p:txBody>
      </p:sp>
      <p:pic>
        <p:nvPicPr>
          <p:cNvPr id="5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717" y="113970"/>
            <a:ext cx="752167" cy="752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665162" y="3339696"/>
            <a:ext cx="7781518" cy="206223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236632"/>
              </p:ext>
            </p:extLst>
          </p:nvPr>
        </p:nvGraphicFramePr>
        <p:xfrm>
          <a:off x="1252316" y="1747989"/>
          <a:ext cx="408862" cy="667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7" name="Equation" r:id="rId4" imgW="241200" imgH="393480" progId="Equation.3">
                  <p:embed/>
                </p:oleObj>
              </mc:Choice>
              <mc:Fallback>
                <p:oleObj name="Equation" r:id="rId4" imgW="2412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2316" y="1747989"/>
                        <a:ext cx="408862" cy="6670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305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3582</TotalTime>
  <Words>2332</Words>
  <Application>Microsoft Office PowerPoint</Application>
  <PresentationFormat>On-screen Show (4:3)</PresentationFormat>
  <Paragraphs>549</Paragraphs>
  <Slides>42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Office Theme</vt:lpstr>
      <vt:lpstr>Equation</vt:lpstr>
      <vt:lpstr>Lesson 08 Complex Numbers in Euler Form</vt:lpstr>
      <vt:lpstr>Scenario</vt:lpstr>
      <vt:lpstr>Scenario Tasks </vt:lpstr>
      <vt:lpstr>PowerPoint Presentation</vt:lpstr>
      <vt:lpstr>PowerPoint Presentation</vt:lpstr>
      <vt:lpstr>Recall: Point Representation of a Complex Number in an Argand Diagram</vt:lpstr>
      <vt:lpstr>Magnitude and Argument of a Complex Number in an Argand Diagram</vt:lpstr>
      <vt:lpstr>Relationship Between Angle in Degrees and Radians</vt:lpstr>
      <vt:lpstr>Test Yourself: Relationship Between Angle in Degrees and Radians</vt:lpstr>
      <vt:lpstr>Test Yourself: Relationship Between Angle in Degrees and Radians</vt:lpstr>
      <vt:lpstr>Magnitude and Argument of a Complex Number in an Argand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yourself: Conversion of a Complex Number from Euler to Cartesian 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One-minute write</vt:lpstr>
      <vt:lpstr>One-minute write</vt:lpstr>
      <vt:lpstr>Learning Objectives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E114_L08_Interactive Seminar</dc:title>
  <dc:creator>simon_yeo@rp.edu.sg</dc:creator>
  <cp:lastModifiedBy>Janice Lim</cp:lastModifiedBy>
  <cp:revision>377</cp:revision>
  <cp:lastPrinted>2014-11-10T07:35:23Z</cp:lastPrinted>
  <dcterms:created xsi:type="dcterms:W3CDTF">2011-06-07T03:26:48Z</dcterms:created>
  <dcterms:modified xsi:type="dcterms:W3CDTF">2017-12-28T03:45:57Z</dcterms:modified>
</cp:coreProperties>
</file>