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01" r:id="rId2"/>
    <p:sldId id="404" r:id="rId3"/>
    <p:sldId id="405" r:id="rId4"/>
    <p:sldId id="369" r:id="rId5"/>
    <p:sldId id="402" r:id="rId6"/>
    <p:sldId id="370" r:id="rId7"/>
    <p:sldId id="371" r:id="rId8"/>
    <p:sldId id="347" r:id="rId9"/>
    <p:sldId id="372" r:id="rId10"/>
    <p:sldId id="373" r:id="rId11"/>
    <p:sldId id="374" r:id="rId12"/>
    <p:sldId id="333" r:id="rId13"/>
    <p:sldId id="375" r:id="rId14"/>
    <p:sldId id="377" r:id="rId15"/>
    <p:sldId id="376" r:id="rId16"/>
    <p:sldId id="334" r:id="rId17"/>
    <p:sldId id="338" r:id="rId18"/>
    <p:sldId id="356" r:id="rId19"/>
    <p:sldId id="403" r:id="rId20"/>
    <p:sldId id="383" r:id="rId21"/>
    <p:sldId id="359" r:id="rId22"/>
    <p:sldId id="363" r:id="rId23"/>
    <p:sldId id="385" r:id="rId24"/>
    <p:sldId id="386" r:id="rId25"/>
    <p:sldId id="395" r:id="rId26"/>
    <p:sldId id="388" r:id="rId27"/>
    <p:sldId id="389" r:id="rId28"/>
    <p:sldId id="390" r:id="rId29"/>
    <p:sldId id="407" r:id="rId30"/>
    <p:sldId id="408" r:id="rId31"/>
    <p:sldId id="399" r:id="rId32"/>
    <p:sldId id="394" r:id="rId33"/>
    <p:sldId id="396" r:id="rId34"/>
    <p:sldId id="397" r:id="rId35"/>
    <p:sldId id="398" r:id="rId36"/>
    <p:sldId id="409" r:id="rId37"/>
    <p:sldId id="410" r:id="rId38"/>
    <p:sldId id="411" r:id="rId39"/>
    <p:sldId id="306" r:id="rId40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9F3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3978" autoAdjust="0"/>
  </p:normalViewPr>
  <p:slideViewPr>
    <p:cSldViewPr snapToGrid="0" snapToObjects="1">
      <p:cViewPr varScale="1">
        <p:scale>
          <a:sx n="65" d="100"/>
          <a:sy n="65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notesViewPr>
    <p:cSldViewPr snapToGrid="0" snapToObjects="1">
      <p:cViewPr varScale="1">
        <p:scale>
          <a:sx n="49" d="100"/>
          <a:sy n="49" d="100"/>
        </p:scale>
        <p:origin x="29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7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AAF05-72E9-43E3-A6DA-1C1D7EA55063}" type="datetimeFigureOut">
              <a:rPr lang="en-SG" smtClean="0"/>
              <a:t>20/12/2017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E971-4C7F-4953-85DC-D4D1931B4BA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55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0500-48C7-4164-8074-73F5DBDFA4F3}" type="datetimeFigureOut">
              <a:rPr lang="en-SG" smtClean="0"/>
              <a:pPr/>
              <a:t>20/12/2017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909A-E4D2-4754-9529-137681DBBF10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70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034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0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83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32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E65F4-2B82-4FFC-BAA6-8E97C6301E5A}" type="slidenum">
              <a:rPr lang="en-SG" smtClean="0"/>
              <a:pPr/>
              <a:t>39</a:t>
            </a:fld>
            <a:endParaRPr lang="en-SG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288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2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75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75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275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25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26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27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00" y="6642556"/>
            <a:ext cx="3831000" cy="21544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7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8" y="6478554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9" y="6501979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73598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7272" y="6492875"/>
            <a:ext cx="4367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4566" y="6475190"/>
            <a:ext cx="409433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84874"/>
            <a:ext cx="38075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5062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32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0918" y="6492875"/>
            <a:ext cx="423081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9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hyperlink" Target="http://www.circuitstoday.com/scr-applications" TargetMode="External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1.wmf"/><Relationship Id="rId3" Type="http://schemas.openxmlformats.org/officeDocument/2006/relationships/image" Target="../media/image127.png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7.wmf"/><Relationship Id="rId10" Type="http://schemas.openxmlformats.org/officeDocument/2006/relationships/image" Target="../media/image105.wmf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8.wmf"/><Relationship Id="rId5" Type="http://schemas.openxmlformats.org/officeDocument/2006/relationships/image" Target="../media/image109.png"/><Relationship Id="rId10" Type="http://schemas.openxmlformats.org/officeDocument/2006/relationships/oleObject" Target="../embeddings/oleObject103.bin"/><Relationship Id="rId4" Type="http://schemas.openxmlformats.org/officeDocument/2006/relationships/hyperlink" Target="https://crosswordlabs.com/view/e114-slide-272" TargetMode="External"/><Relationship Id="rId9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1.png"/><Relationship Id="rId11" Type="http://schemas.openxmlformats.org/officeDocument/2006/relationships/oleObject" Target="../embeddings/oleObject132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todaysmeet.com/LRE4-Day2" TargetMode="External"/><Relationship Id="rId13" Type="http://schemas.openxmlformats.org/officeDocument/2006/relationships/hyperlink" Target="https://todaysmeet.com/LRW3-Day3" TargetMode="External"/><Relationship Id="rId18" Type="http://schemas.openxmlformats.org/officeDocument/2006/relationships/hyperlink" Target="https://todaysmeet.com/LRW3-Day4" TargetMode="External"/><Relationship Id="rId3" Type="http://schemas.openxmlformats.org/officeDocument/2006/relationships/hyperlink" Target="https://todaysmeet.com/LRE2-Day1" TargetMode="External"/><Relationship Id="rId7" Type="http://schemas.openxmlformats.org/officeDocument/2006/relationships/hyperlink" Target="https://todaysmeet.com/LRE2-Day2" TargetMode="External"/><Relationship Id="rId12" Type="http://schemas.openxmlformats.org/officeDocument/2006/relationships/hyperlink" Target="https://todaysmeet.com/LRE4-Day3" TargetMode="External"/><Relationship Id="rId17" Type="http://schemas.openxmlformats.org/officeDocument/2006/relationships/hyperlink" Target="https://todaysmeet.com/LRE4-Day4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todaysmeet.com/LRE2-Day4" TargetMode="External"/><Relationship Id="rId20" Type="http://schemas.openxmlformats.org/officeDocument/2006/relationships/hyperlink" Target="https://todaysmeet.com/LRE5-Day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daysmeet.com/LRW5-Day1" TargetMode="External"/><Relationship Id="rId11" Type="http://schemas.openxmlformats.org/officeDocument/2006/relationships/hyperlink" Target="https://todaysmeet.com/LRE2-Day3" TargetMode="External"/><Relationship Id="rId5" Type="http://schemas.openxmlformats.org/officeDocument/2006/relationships/hyperlink" Target="https://todaysmeet.com/LRW3-Day1" TargetMode="External"/><Relationship Id="rId15" Type="http://schemas.openxmlformats.org/officeDocument/2006/relationships/hyperlink" Target="https://todaysmeet.com/LRE5-Day3" TargetMode="External"/><Relationship Id="rId10" Type="http://schemas.openxmlformats.org/officeDocument/2006/relationships/hyperlink" Target="https://todaysmeet.com/LRW3-Day2" TargetMode="External"/><Relationship Id="rId19" Type="http://schemas.openxmlformats.org/officeDocument/2006/relationships/hyperlink" Target="https://todaysmeet.com/LRW5-Day4" TargetMode="External"/><Relationship Id="rId4" Type="http://schemas.openxmlformats.org/officeDocument/2006/relationships/hyperlink" Target="https://todaysmeet.com/LRE4-Day1" TargetMode="External"/><Relationship Id="rId9" Type="http://schemas.openxmlformats.org/officeDocument/2006/relationships/hyperlink" Target="https://todaysmeet.com/LRW5-Day2" TargetMode="External"/><Relationship Id="rId14" Type="http://schemas.openxmlformats.org/officeDocument/2006/relationships/hyperlink" Target="https://todaysmeet.com/LRW5-Day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LRE2-Day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odaysmeet.com/LRW5-Day5" TargetMode="External"/><Relationship Id="rId5" Type="http://schemas.openxmlformats.org/officeDocument/2006/relationships/hyperlink" Target="https://todaysmeet.com/LRW3-Day5" TargetMode="External"/><Relationship Id="rId4" Type="http://schemas.openxmlformats.org/officeDocument/2006/relationships/hyperlink" Target="https://todaysmeet.com/LRE4-Day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5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image" Target="../media/image47.png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42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8.png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1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4.wmf"/><Relationship Id="rId25" Type="http://schemas.openxmlformats.org/officeDocument/2006/relationships/image" Target="../media/image37.wmf"/><Relationship Id="rId33" Type="http://schemas.openxmlformats.org/officeDocument/2006/relationships/image" Target="../media/image50.png"/><Relationship Id="rId38" Type="http://schemas.openxmlformats.org/officeDocument/2006/relationships/oleObject" Target="../embeddings/oleObject39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9.bin"/><Relationship Id="rId20" Type="http://schemas.openxmlformats.org/officeDocument/2006/relationships/image" Target="../media/image35.wmf"/><Relationship Id="rId29" Type="http://schemas.openxmlformats.org/officeDocument/2006/relationships/image" Target="../media/image39.wmf"/><Relationship Id="rId41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2.bin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38.bin"/><Relationship Id="rId40" Type="http://schemas.openxmlformats.org/officeDocument/2006/relationships/oleObject" Target="../embeddings/oleObject40.bin"/><Relationship Id="rId5" Type="http://schemas.openxmlformats.org/officeDocument/2006/relationships/image" Target="../media/image29.wmf"/><Relationship Id="rId15" Type="http://schemas.openxmlformats.org/officeDocument/2006/relationships/image" Target="../media/image33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5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6.png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8.wmf"/><Relationship Id="rId30" Type="http://schemas.openxmlformats.org/officeDocument/2006/relationships/image" Target="../media/image49.png"/><Relationship Id="rId35" Type="http://schemas.openxmlformats.org/officeDocument/2006/relationships/image" Target="../media/image41.wmf"/><Relationship Id="rId43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858" y="1793936"/>
            <a:ext cx="7533068" cy="18636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Lesson 09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>Remainder/Factor Theorem and Partial Fraction Decomposition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8858" y="5246162"/>
            <a:ext cx="589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E114 – Mathematics for Engineering 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858" y="4419786"/>
            <a:ext cx="58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6DB310"/>
                </a:solidFill>
                <a:latin typeface="Arial"/>
                <a:cs typeface="Arial"/>
              </a:rPr>
              <a:t>Interactive Seminar Slides </a:t>
            </a:r>
            <a:endParaRPr lang="en-US" sz="32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4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4525" y="-30230"/>
            <a:ext cx="7304554" cy="6650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Division of Polynomial Functions by Long Division</a:t>
            </a:r>
            <a:endParaRPr lang="en-GB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6" name="Rectangle 2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2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5" name="Rectangle 2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2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3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13"/>
          </p:nvPr>
        </p:nvSpPr>
        <p:spPr>
          <a:xfrm>
            <a:off x="726845" y="983156"/>
            <a:ext cx="7781518" cy="5287015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summarise</a:t>
            </a:r>
            <a:r>
              <a:rPr lang="en-US" dirty="0" smtClean="0"/>
              <a:t>, the procedures for long division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 Write down the divisor and dividend in 			  		</a:t>
            </a:r>
            <a:r>
              <a:rPr lang="en-US" b="1" dirty="0" smtClean="0"/>
              <a:t>descending</a:t>
            </a:r>
            <a:r>
              <a:rPr lang="en-US" dirty="0" smtClean="0"/>
              <a:t> powers of the variable, substituting 		each missing term either by a </a:t>
            </a:r>
            <a:r>
              <a:rPr lang="en-US" b="1" dirty="0" smtClean="0"/>
              <a:t>zero</a:t>
            </a:r>
            <a:r>
              <a:rPr lang="en-US" dirty="0" smtClean="0"/>
              <a:t> coefficient or 		</a:t>
            </a:r>
            <a:r>
              <a:rPr lang="en-US" b="1" dirty="0" smtClean="0"/>
              <a:t>blank space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 </a:t>
            </a:r>
            <a:r>
              <a:rPr lang="en-US" b="1" dirty="0" smtClean="0"/>
              <a:t>Divide</a:t>
            </a:r>
            <a:r>
              <a:rPr lang="en-US" dirty="0" smtClean="0"/>
              <a:t> the 1</a:t>
            </a:r>
            <a:r>
              <a:rPr lang="en-US" baseline="30000" dirty="0" smtClean="0"/>
              <a:t>st</a:t>
            </a:r>
            <a:r>
              <a:rPr lang="en-US" dirty="0" smtClean="0"/>
              <a:t> term of dividend by 1</a:t>
            </a:r>
            <a:r>
              <a:rPr lang="en-US" baseline="30000" dirty="0" smtClean="0"/>
              <a:t>st</a:t>
            </a:r>
            <a:r>
              <a:rPr lang="en-US" dirty="0" smtClean="0"/>
              <a:t> term of 			divisor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	</a:t>
            </a:r>
            <a:r>
              <a:rPr lang="en-US" b="1" dirty="0" smtClean="0"/>
              <a:t>Multiply </a:t>
            </a:r>
            <a:r>
              <a:rPr lang="en-US" dirty="0" smtClean="0"/>
              <a:t>the new term in the quotient by the 			divisor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	</a:t>
            </a:r>
            <a:r>
              <a:rPr lang="en-US" b="1" dirty="0" smtClean="0"/>
              <a:t>Subtract</a:t>
            </a:r>
            <a:r>
              <a:rPr lang="en-US" dirty="0" smtClean="0"/>
              <a:t> and bring down the next appropriate 			term(s) from the dividend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	Repeat Steps 2-4 until the degree of the 				remainder is </a:t>
            </a:r>
            <a:r>
              <a:rPr lang="en-US" b="1" dirty="0" smtClean="0"/>
              <a:t>less </a:t>
            </a:r>
            <a:r>
              <a:rPr lang="en-US" dirty="0" smtClean="0"/>
              <a:t>than the degree of the divisor.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4525" y="-30230"/>
            <a:ext cx="7304554" cy="6650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Test Yourself: Division of Polynomial Functions by Long Division</a:t>
            </a:r>
            <a:endParaRPr lang="en-GB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6" name="Rectangle 2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2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5" name="Rectangle 2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2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3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8530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Divide   			  by  	    , using long division. State the quotient and remainder. </a:t>
            </a:r>
            <a:endParaRPr lang="en-SG" dirty="0"/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4" y="0"/>
            <a:ext cx="8858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3760"/>
              </p:ext>
            </p:extLst>
          </p:nvPr>
        </p:nvGraphicFramePr>
        <p:xfrm>
          <a:off x="1640059" y="956238"/>
          <a:ext cx="1507773" cy="4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2" name="Equation" r:id="rId5" imgW="749160" imgH="203040" progId="Equation.3">
                  <p:embed/>
                </p:oleObj>
              </mc:Choice>
              <mc:Fallback>
                <p:oleObj name="Equation" r:id="rId5" imgW="749160" imgH="20304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0059" y="956238"/>
                        <a:ext cx="1507773" cy="41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21893"/>
              </p:ext>
            </p:extLst>
          </p:nvPr>
        </p:nvGraphicFramePr>
        <p:xfrm>
          <a:off x="3647281" y="998878"/>
          <a:ext cx="614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3" name="Equation" r:id="rId7" imgW="304560" imgH="177480" progId="Equation.3">
                  <p:embed/>
                </p:oleObj>
              </mc:Choice>
              <mc:Fallback>
                <p:oleObj name="Equation" r:id="rId7" imgW="304560" imgH="17748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7281" y="998878"/>
                        <a:ext cx="614362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3015726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dirty="0" smtClean="0"/>
              <a:t>Instead of using long division which is tedious to find the remainder, we can use the </a:t>
            </a:r>
            <a:r>
              <a:rPr lang="en-US" b="1" dirty="0" smtClean="0"/>
              <a:t>Remainder Theorem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Remainder Theorem states that if a polynomial function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is divided by a </a:t>
            </a:r>
            <a:r>
              <a:rPr lang="en-US" b="1" dirty="0" smtClean="0"/>
              <a:t>linear</a:t>
            </a:r>
            <a:r>
              <a:rPr lang="en-US" dirty="0" smtClean="0"/>
              <a:t> divisor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lang="en-US" dirty="0" smtClean="0"/>
              <a:t>, the remainder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More generally, if the linear divisor is of the form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ax-b</a:t>
            </a:r>
            <a:r>
              <a:rPr lang="en-US" dirty="0" smtClean="0"/>
              <a:t>, the remainder is		 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163" y="3976914"/>
            <a:ext cx="7781518" cy="3015726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smtClean="0"/>
              <a:t>[Proof]</a:t>
            </a:r>
          </a:p>
          <a:p>
            <a:pPr marL="0" indent="0" algn="just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be the quotient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be the remainder when the polynomial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dirty="0" smtClean="0"/>
              <a:t>is divided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x-a.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Font typeface="Arial"/>
              <a:buNone/>
            </a:pPr>
            <a:r>
              <a:rPr lang="en-US" dirty="0" smtClean="0"/>
              <a:t>Then </a:t>
            </a:r>
          </a:p>
          <a:p>
            <a:pPr marL="0" indent="0" algn="just">
              <a:buFont typeface="Arial"/>
              <a:buNone/>
            </a:pPr>
            <a:endParaRPr lang="en-US" dirty="0"/>
          </a:p>
          <a:p>
            <a:pPr marL="0" indent="0" algn="just"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					(proven)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50430" y="5355772"/>
            <a:ext cx="2408551" cy="1239796"/>
            <a:chOff x="6550430" y="5355771"/>
            <a:chExt cx="2249081" cy="1277257"/>
          </a:xfrm>
        </p:grpSpPr>
        <p:sp>
          <p:nvSpPr>
            <p:cNvPr id="8" name="Oval Callout 7"/>
            <p:cNvSpPr/>
            <p:nvPr/>
          </p:nvSpPr>
          <p:spPr>
            <a:xfrm>
              <a:off x="6550430" y="5355771"/>
              <a:ext cx="2177143" cy="1277257"/>
            </a:xfrm>
            <a:prstGeom prst="wedgeEllipseCallout">
              <a:avLst>
                <a:gd name="adj1" fmla="val -111500"/>
                <a:gd name="adj2" fmla="val -38636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2368" y="5578900"/>
              <a:ext cx="2177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Recall (Slide 8):</a:t>
              </a:r>
            </a:p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Dividend = Divisor x Quotient + Remainder  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13528" y="3438736"/>
            <a:ext cx="2645453" cy="584775"/>
            <a:chOff x="5065486" y="3468914"/>
            <a:chExt cx="2645453" cy="584775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5065486" y="3468914"/>
              <a:ext cx="2573515" cy="584775"/>
            </a:xfrm>
            <a:prstGeom prst="wedgeRoundRectCallout">
              <a:avLst>
                <a:gd name="adj1" fmla="val -86687"/>
                <a:gd name="adj2" fmla="val -22685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5486" y="3468914"/>
              <a:ext cx="2645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Try to prove this result by yourself in your free time!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246278"/>
              </p:ext>
            </p:extLst>
          </p:nvPr>
        </p:nvGraphicFramePr>
        <p:xfrm>
          <a:off x="3363140" y="3279292"/>
          <a:ext cx="648422" cy="69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3" imgW="406080" imgH="431640" progId="Equation.3">
                  <p:embed/>
                </p:oleObj>
              </mc:Choice>
              <mc:Fallback>
                <p:oleObj name="Equation" r:id="rId3" imgW="406080" imgH="43164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3140" y="3279292"/>
                        <a:ext cx="648422" cy="697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39890"/>
              </p:ext>
            </p:extLst>
          </p:nvPr>
        </p:nvGraphicFramePr>
        <p:xfrm>
          <a:off x="1692072" y="5276213"/>
          <a:ext cx="28638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5" imgW="1422360" imgH="660240" progId="Equation.3">
                  <p:embed/>
                </p:oleObj>
              </mc:Choice>
              <mc:Fallback>
                <p:oleObj name="Equation" r:id="rId5" imgW="1422360" imgH="66024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072" y="5276213"/>
                        <a:ext cx="28638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1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26972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[Example]</a:t>
            </a:r>
          </a:p>
          <a:p>
            <a:pPr marL="0" indent="0">
              <a:buNone/>
            </a:pPr>
            <a:r>
              <a:rPr lang="en-US" dirty="0" smtClean="0"/>
              <a:t>Using the Remainder Theorem, find the remainder when 				</a:t>
            </a:r>
            <a:r>
              <a:rPr lang="en-SG" dirty="0" smtClean="0"/>
              <a:t>is divided by 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ii.	</a:t>
            </a:r>
            <a:endParaRPr lang="en-SG" dirty="0" smtClean="0"/>
          </a:p>
          <a:p>
            <a:pPr marL="0" indent="0">
              <a:buNone/>
            </a:pPr>
            <a:r>
              <a:rPr lang="en-US" dirty="0" smtClean="0"/>
              <a:t>iii.	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Theorem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3658485"/>
            <a:ext cx="8478390" cy="2587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[Solution]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Let</a:t>
            </a:r>
            <a:r>
              <a:rPr lang="en-SG" dirty="0" smtClean="0"/>
              <a:t> </a:t>
            </a:r>
          </a:p>
          <a:p>
            <a:pPr marL="514350" indent="-514350">
              <a:buFont typeface="Arial"/>
              <a:buAutoNum type="romanLcPeriod"/>
            </a:pPr>
            <a:r>
              <a:rPr lang="en-US" dirty="0" smtClean="0"/>
              <a:t>Remainder = </a:t>
            </a:r>
          </a:p>
          <a:p>
            <a:pPr marL="514350" indent="-514350">
              <a:buFont typeface="Arial"/>
              <a:buAutoNum type="romanLcPeriod"/>
            </a:pPr>
            <a:r>
              <a:rPr lang="en-US" dirty="0" smtClean="0"/>
              <a:t>Remainder = </a:t>
            </a:r>
          </a:p>
          <a:p>
            <a:pPr marL="514350" indent="-514350">
              <a:spcBef>
                <a:spcPts val="1800"/>
              </a:spcBef>
              <a:buFont typeface="Arial"/>
              <a:buAutoNum type="romanLcPeriod"/>
            </a:pPr>
            <a:r>
              <a:rPr lang="en-US" dirty="0" smtClean="0"/>
              <a:t>Remainder =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54961"/>
              </p:ext>
            </p:extLst>
          </p:nvPr>
        </p:nvGraphicFramePr>
        <p:xfrm>
          <a:off x="1504745" y="1748749"/>
          <a:ext cx="14827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745" y="1748749"/>
                        <a:ext cx="1482725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83827"/>
              </p:ext>
            </p:extLst>
          </p:nvPr>
        </p:nvGraphicFramePr>
        <p:xfrm>
          <a:off x="1394640" y="4107819"/>
          <a:ext cx="23764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5" imgW="1180800" imgH="228600" progId="Equation.3">
                  <p:embed/>
                </p:oleObj>
              </mc:Choice>
              <mc:Fallback>
                <p:oleObj name="Equation" r:id="rId5" imgW="11808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4640" y="4107819"/>
                        <a:ext cx="23764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56423"/>
              </p:ext>
            </p:extLst>
          </p:nvPr>
        </p:nvGraphicFramePr>
        <p:xfrm>
          <a:off x="1196975" y="2254250"/>
          <a:ext cx="614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7" imgW="304560" imgH="177480" progId="Equation.3">
                  <p:embed/>
                </p:oleObj>
              </mc:Choice>
              <mc:Fallback>
                <p:oleObj name="Equation" r:id="rId7" imgW="304560" imgH="177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6975" y="2254250"/>
                        <a:ext cx="614363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41328"/>
              </p:ext>
            </p:extLst>
          </p:nvPr>
        </p:nvGraphicFramePr>
        <p:xfrm>
          <a:off x="1172163" y="2659019"/>
          <a:ext cx="6651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9" imgW="330120" imgH="177480" progId="Equation.3">
                  <p:embed/>
                </p:oleObj>
              </mc:Choice>
              <mc:Fallback>
                <p:oleObj name="Equation" r:id="rId9" imgW="330120" imgH="177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2163" y="2659019"/>
                        <a:ext cx="665163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33067"/>
              </p:ext>
            </p:extLst>
          </p:nvPr>
        </p:nvGraphicFramePr>
        <p:xfrm>
          <a:off x="1172163" y="3116062"/>
          <a:ext cx="7667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11" imgW="380880" imgH="177480" progId="Equation.3">
                  <p:embed/>
                </p:oleObj>
              </mc:Choice>
              <mc:Fallback>
                <p:oleObj name="Equation" r:id="rId11" imgW="380880" imgH="1774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2163" y="3116062"/>
                        <a:ext cx="76676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80477"/>
              </p:ext>
            </p:extLst>
          </p:nvPr>
        </p:nvGraphicFramePr>
        <p:xfrm>
          <a:off x="3093167" y="4515043"/>
          <a:ext cx="3244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Equation" r:id="rId13" imgW="1612800" imgH="228600" progId="Equation.3">
                  <p:embed/>
                </p:oleObj>
              </mc:Choice>
              <mc:Fallback>
                <p:oleObj name="Equation" r:id="rId13" imgW="161280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3167" y="4515043"/>
                        <a:ext cx="324485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81699"/>
              </p:ext>
            </p:extLst>
          </p:nvPr>
        </p:nvGraphicFramePr>
        <p:xfrm>
          <a:off x="3012507" y="4981158"/>
          <a:ext cx="40370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15" imgW="2006280" imgH="228600" progId="Equation.3">
                  <p:embed/>
                </p:oleObj>
              </mc:Choice>
              <mc:Fallback>
                <p:oleObj name="Equation" r:id="rId15" imgW="200628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2507" y="4981158"/>
                        <a:ext cx="40370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96044"/>
              </p:ext>
            </p:extLst>
          </p:nvPr>
        </p:nvGraphicFramePr>
        <p:xfrm>
          <a:off x="3093167" y="5291137"/>
          <a:ext cx="41640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Equation" r:id="rId17" imgW="2070000" imgH="469800" progId="Equation.3">
                  <p:embed/>
                </p:oleObj>
              </mc:Choice>
              <mc:Fallback>
                <p:oleObj name="Equation" r:id="rId17" imgW="2070000" imgH="4698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93167" y="5291137"/>
                        <a:ext cx="416401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7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13175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[Example]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SG" dirty="0" smtClean="0"/>
              <a:t>if 				        leaves a remainder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SG" dirty="0" smtClean="0"/>
              <a:t>when divided by      	.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 Theorem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2477931"/>
            <a:ext cx="7781518" cy="3676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[Solution]</a:t>
            </a:r>
          </a:p>
          <a:p>
            <a:pPr marL="0" indent="0">
              <a:buNone/>
            </a:pPr>
            <a:r>
              <a:rPr lang="en-US" dirty="0" smtClean="0"/>
              <a:t>Let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By the Remainder Theorem, remainder, 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28042"/>
              </p:ext>
            </p:extLst>
          </p:nvPr>
        </p:nvGraphicFramePr>
        <p:xfrm>
          <a:off x="2006959" y="1414385"/>
          <a:ext cx="20701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3" imgW="1028520" imgH="203040" progId="Equation.3">
                  <p:embed/>
                </p:oleObj>
              </mc:Choice>
              <mc:Fallback>
                <p:oleObj name="Equation" r:id="rId3" imgW="102852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959" y="1414385"/>
                        <a:ext cx="2070100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34956"/>
              </p:ext>
            </p:extLst>
          </p:nvPr>
        </p:nvGraphicFramePr>
        <p:xfrm>
          <a:off x="2376846" y="1825547"/>
          <a:ext cx="6651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5" imgW="330120" imgH="177480" progId="Equation.3">
                  <p:embed/>
                </p:oleObj>
              </mc:Choice>
              <mc:Fallback>
                <p:oleObj name="Equation" r:id="rId5" imgW="330120" imgH="177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6846" y="1825547"/>
                        <a:ext cx="665163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39124"/>
              </p:ext>
            </p:extLst>
          </p:nvPr>
        </p:nvGraphicFramePr>
        <p:xfrm>
          <a:off x="1227496" y="2889250"/>
          <a:ext cx="29638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7" imgW="1473120" imgH="228600" progId="Equation.3">
                  <p:embed/>
                </p:oleObj>
              </mc:Choice>
              <mc:Fallback>
                <p:oleObj name="Equation" r:id="rId7" imgW="147312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7496" y="2889250"/>
                        <a:ext cx="2963862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16361"/>
              </p:ext>
            </p:extLst>
          </p:nvPr>
        </p:nvGraphicFramePr>
        <p:xfrm>
          <a:off x="6162675" y="3411538"/>
          <a:ext cx="11255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Equation" r:id="rId9" imgW="558720" imgH="203040" progId="Equation.3">
                  <p:embed/>
                </p:oleObj>
              </mc:Choice>
              <mc:Fallback>
                <p:oleObj name="Equation" r:id="rId9" imgW="55872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2675" y="3411538"/>
                        <a:ext cx="112553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378639"/>
              </p:ext>
            </p:extLst>
          </p:nvPr>
        </p:nvGraphicFramePr>
        <p:xfrm>
          <a:off x="811213" y="3814763"/>
          <a:ext cx="3502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Equation" r:id="rId11" imgW="1739880" imgH="228600" progId="Equation.3">
                  <p:embed/>
                </p:oleObj>
              </mc:Choice>
              <mc:Fallback>
                <p:oleObj name="Equation" r:id="rId11" imgW="173988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1213" y="3814763"/>
                        <a:ext cx="350202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9163"/>
              </p:ext>
            </p:extLst>
          </p:nvPr>
        </p:nvGraphicFramePr>
        <p:xfrm>
          <a:off x="646113" y="4295775"/>
          <a:ext cx="2760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Equation" r:id="rId13" imgW="1371600" imgH="177480" progId="Equation.3">
                  <p:embed/>
                </p:oleObj>
              </mc:Choice>
              <mc:Fallback>
                <p:oleObj name="Equation" r:id="rId13" imgW="137160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113" y="4295775"/>
                        <a:ext cx="276066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37590"/>
              </p:ext>
            </p:extLst>
          </p:nvPr>
        </p:nvGraphicFramePr>
        <p:xfrm>
          <a:off x="646113" y="4740275"/>
          <a:ext cx="2760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Equation" r:id="rId15" imgW="1371600" imgH="177480" progId="Equation.3">
                  <p:embed/>
                </p:oleObj>
              </mc:Choice>
              <mc:Fallback>
                <p:oleObj name="Equation" r:id="rId15" imgW="137160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6113" y="4740275"/>
                        <a:ext cx="276066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17680"/>
              </p:ext>
            </p:extLst>
          </p:nvPr>
        </p:nvGraphicFramePr>
        <p:xfrm>
          <a:off x="773113" y="5133975"/>
          <a:ext cx="13795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Equation" r:id="rId17" imgW="685800" imgH="177480" progId="Equation.3">
                  <p:embed/>
                </p:oleObj>
              </mc:Choice>
              <mc:Fallback>
                <p:oleObj name="Equation" r:id="rId17" imgW="685800" imgH="177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3113" y="5133975"/>
                        <a:ext cx="137953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22027"/>
              </p:ext>
            </p:extLst>
          </p:nvPr>
        </p:nvGraphicFramePr>
        <p:xfrm>
          <a:off x="608013" y="5564188"/>
          <a:ext cx="1430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19" imgW="711000" imgH="177480" progId="Equation.3">
                  <p:embed/>
                </p:oleObj>
              </mc:Choice>
              <mc:Fallback>
                <p:oleObj name="Equation" r:id="rId19" imgW="711000" imgH="177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8013" y="5564188"/>
                        <a:ext cx="143033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3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664785" cy="604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Think-Pair-Share: Remainder 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pairs, discuss and work out the following problem, and share your findings: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known that when </a:t>
            </a:r>
            <a:r>
              <a:rPr lang="en-US" dirty="0" smtClean="0"/>
              <a:t>					is </a:t>
            </a:r>
            <a:r>
              <a:rPr lang="en-US" dirty="0"/>
              <a:t>divided </a:t>
            </a:r>
            <a:r>
              <a:rPr lang="en-US" dirty="0" smtClean="0"/>
              <a:t>by     </a:t>
            </a:r>
          </a:p>
          <a:p>
            <a:pPr marL="0" indent="0">
              <a:buNone/>
            </a:pPr>
            <a:r>
              <a:rPr lang="en-US" dirty="0" smtClean="0"/>
              <a:t>		, the </a:t>
            </a:r>
            <a:r>
              <a:rPr lang="en-US" dirty="0"/>
              <a:t>remainder is </a:t>
            </a:r>
            <a:r>
              <a:rPr lang="en-US" dirty="0" smtClean="0"/>
              <a:t>10. </a:t>
            </a:r>
            <a:r>
              <a:rPr lang="en-US" dirty="0"/>
              <a:t>Determine the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50" y="0"/>
            <a:ext cx="885825" cy="88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791507"/>
              </p:ext>
            </p:extLst>
          </p:nvPr>
        </p:nvGraphicFramePr>
        <p:xfrm>
          <a:off x="3725659" y="1752152"/>
          <a:ext cx="1660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Equation" r:id="rId4" imgW="825480" imgH="203040" progId="Equation.3">
                  <p:embed/>
                </p:oleObj>
              </mc:Choice>
              <mc:Fallback>
                <p:oleObj name="Equation" r:id="rId4" imgW="82548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659" y="1752152"/>
                        <a:ext cx="1660525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25637"/>
              </p:ext>
            </p:extLst>
          </p:nvPr>
        </p:nvGraphicFramePr>
        <p:xfrm>
          <a:off x="846138" y="2244712"/>
          <a:ext cx="8191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6" imgW="406080" imgH="177480" progId="Equation.3">
                  <p:embed/>
                </p:oleObj>
              </mc:Choice>
              <mc:Fallback>
                <p:oleObj name="Equation" r:id="rId6" imgW="406080" imgH="177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138" y="2244712"/>
                        <a:ext cx="819150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6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90"/>
            <a:ext cx="7781518" cy="2910112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 Theorem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a special case of the Remainder Theorem when the remainder = 0 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Factor Theorem states that if a polynomial function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is divided by a linear divisor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if the remainder,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quotient polynomial function.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Conversely, if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a factor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62" y="3864247"/>
            <a:ext cx="8478837" cy="3015726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smtClean="0"/>
              <a:t>[Proof]</a:t>
            </a:r>
          </a:p>
          <a:p>
            <a:pPr marL="0" indent="0" algn="just">
              <a:buNone/>
            </a:pPr>
            <a:r>
              <a:rPr lang="en-US" dirty="0" smtClean="0"/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be the quotient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be the remainder when the polynomial function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/>
              <a:t>is divided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/>
              <a:buNone/>
            </a:pPr>
            <a:r>
              <a:rPr lang="en-US" dirty="0" smtClean="0"/>
              <a:t>Then</a:t>
            </a:r>
          </a:p>
          <a:p>
            <a:pPr marL="0" indent="0" algn="just">
              <a:buNone/>
            </a:pPr>
            <a:r>
              <a:rPr lang="en-US" b="0" dirty="0" smtClean="0"/>
              <a:t>									 </a:t>
            </a:r>
            <a:r>
              <a:rPr lang="en-US" sz="2000" b="0" dirty="0" smtClean="0">
                <a:solidFill>
                  <a:srgbClr val="0309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i="1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R=f</a:t>
            </a:r>
            <a:r>
              <a:rPr lang="en-US" sz="2000" b="0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i="1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smtClean="0">
                <a:solidFill>
                  <a:srgbClr val="0309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Remainder Theorem]</a:t>
            </a:r>
          </a:p>
          <a:p>
            <a:pPr marL="0" indent="0" algn="just">
              <a:buFont typeface="Arial"/>
              <a:buNone/>
            </a:pPr>
            <a:endParaRPr lang="en-US" sz="2000" b="0" dirty="0" smtClean="0">
              <a:solidFill>
                <a:srgbClr val="0309F3"/>
              </a:solidFill>
            </a:endParaRPr>
          </a:p>
          <a:p>
            <a:pPr marL="0" indent="0" algn="just">
              <a:buNone/>
            </a:pPr>
            <a:r>
              <a:rPr lang="en-US" sz="2000" b="0" dirty="0" smtClean="0">
                <a:solidFill>
                  <a:srgbClr val="0309F3"/>
                </a:solidFill>
              </a:rPr>
              <a:t>[we say that </a:t>
            </a:r>
            <a:r>
              <a:rPr lang="en-US" sz="2000" b="0" i="1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</a:t>
            </a:r>
            <a:r>
              <a:rPr lang="en-US" sz="2000" b="0" dirty="0" smtClean="0">
                <a:solidFill>
                  <a:srgbClr val="0309F3"/>
                </a:solidFill>
              </a:rPr>
              <a:t> is a factor of </a:t>
            </a:r>
            <a:r>
              <a:rPr lang="en-US" sz="2000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309F3"/>
                </a:solidFill>
              </a:rPr>
              <a:t>(</a:t>
            </a:r>
            <a:r>
              <a:rPr lang="en-US" sz="2000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309F3"/>
                </a:solidFill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212221"/>
              </p:ext>
            </p:extLst>
          </p:nvPr>
        </p:nvGraphicFramePr>
        <p:xfrm>
          <a:off x="1454721" y="5126704"/>
          <a:ext cx="355441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3" imgW="1765080" imgH="660240" progId="Equation.3">
                  <p:embed/>
                </p:oleObj>
              </mc:Choice>
              <mc:Fallback>
                <p:oleObj name="Equation" r:id="rId3" imgW="1765080" imgH="6602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4721" y="5126704"/>
                        <a:ext cx="3554412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18690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[Example]</a:t>
            </a:r>
          </a:p>
          <a:p>
            <a:pPr marL="0" indent="0">
              <a:buNone/>
            </a:pPr>
            <a:r>
              <a:rPr lang="en-US" dirty="0" smtClean="0"/>
              <a:t>Determine whether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dirty="0" smtClean="0"/>
              <a:t> </a:t>
            </a:r>
            <a:r>
              <a:rPr lang="en-SG" dirty="0" smtClean="0"/>
              <a:t>is a factor of:</a:t>
            </a:r>
          </a:p>
          <a:p>
            <a:pPr marL="514350" indent="-514350">
              <a:buAutoNum type="romanLcPeriod"/>
            </a:pPr>
            <a:r>
              <a:rPr lang="en-US" b="0" dirty="0" smtClean="0"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romanLcPeriod"/>
            </a:pPr>
            <a:r>
              <a:rPr lang="en-US" dirty="0"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21" y="2830288"/>
            <a:ext cx="9030379" cy="3349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[Solution]</a:t>
            </a:r>
          </a:p>
          <a:p>
            <a:pPr marL="514350" indent="-514350">
              <a:buAutoNum type="romanLcPeriod"/>
            </a:pPr>
            <a:r>
              <a:rPr lang="en-US" dirty="0" smtClean="0"/>
              <a:t>Let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romanL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romanL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romanL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romanL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Hence,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not a factor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7486" y="3243945"/>
            <a:ext cx="4775200" cy="3149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LcPeriod" startAt="2"/>
            </a:pPr>
            <a:r>
              <a:rPr lang="en-US" dirty="0" smtClean="0"/>
              <a:t>Let 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ea typeface="Cambria Math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lang="en-US" dirty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factor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90103"/>
              </p:ext>
            </p:extLst>
          </p:nvPr>
        </p:nvGraphicFramePr>
        <p:xfrm>
          <a:off x="1183507" y="1845784"/>
          <a:ext cx="16351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3" imgW="812520" imgH="203040" progId="Equation.3">
                  <p:embed/>
                </p:oleObj>
              </mc:Choice>
              <mc:Fallback>
                <p:oleObj name="Equation" r:id="rId3" imgW="81252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507" y="1845784"/>
                        <a:ext cx="163512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17718"/>
              </p:ext>
            </p:extLst>
          </p:nvPr>
        </p:nvGraphicFramePr>
        <p:xfrm>
          <a:off x="1183507" y="2304702"/>
          <a:ext cx="1941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5" imgW="965160" imgH="203040" progId="Equation.3">
                  <p:embed/>
                </p:oleObj>
              </mc:Choice>
              <mc:Fallback>
                <p:oleObj name="Equation" r:id="rId5" imgW="96516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3507" y="2304702"/>
                        <a:ext cx="19415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09225"/>
              </p:ext>
            </p:extLst>
          </p:nvPr>
        </p:nvGraphicFramePr>
        <p:xfrm>
          <a:off x="1183507" y="3280828"/>
          <a:ext cx="25288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7" imgW="1257120" imgH="228600" progId="Equation.3">
                  <p:embed/>
                </p:oleObj>
              </mc:Choice>
              <mc:Fallback>
                <p:oleObj name="Equation" r:id="rId7" imgW="125712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3507" y="3280828"/>
                        <a:ext cx="25288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15377"/>
              </p:ext>
            </p:extLst>
          </p:nvPr>
        </p:nvGraphicFramePr>
        <p:xfrm>
          <a:off x="978719" y="3714882"/>
          <a:ext cx="2938462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9" imgW="1460160" imgH="888840" progId="Equation.3">
                  <p:embed/>
                </p:oleObj>
              </mc:Choice>
              <mc:Fallback>
                <p:oleObj name="Equation" r:id="rId9" imgW="1460160" imgH="8888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8719" y="3714882"/>
                        <a:ext cx="2938462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04172"/>
              </p:ext>
            </p:extLst>
          </p:nvPr>
        </p:nvGraphicFramePr>
        <p:xfrm>
          <a:off x="5641349" y="3284003"/>
          <a:ext cx="2835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11" imgW="1409400" imgH="228600" progId="Equation.3">
                  <p:embed/>
                </p:oleObj>
              </mc:Choice>
              <mc:Fallback>
                <p:oleObj name="Equation" r:id="rId11" imgW="140940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1349" y="3284003"/>
                        <a:ext cx="28352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57202"/>
              </p:ext>
            </p:extLst>
          </p:nvPr>
        </p:nvGraphicFramePr>
        <p:xfrm>
          <a:off x="5522913" y="3671888"/>
          <a:ext cx="32448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13" imgW="1612800" imgH="914400" progId="Equation.3">
                  <p:embed/>
                </p:oleObj>
              </mc:Choice>
              <mc:Fallback>
                <p:oleObj name="Equation" r:id="rId13" imgW="1612800" imgH="914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22913" y="3671888"/>
                        <a:ext cx="324485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6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61189"/>
            <a:ext cx="7883751" cy="1375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[Example]</a:t>
            </a:r>
          </a:p>
          <a:p>
            <a:pPr marL="0" indent="0">
              <a:buNone/>
            </a:pPr>
            <a:r>
              <a:rPr lang="en-US" dirty="0" smtClean="0"/>
              <a:t>Given that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en-US" dirty="0" smtClean="0"/>
              <a:t>is a factor of				    ,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is an unknown constant, determine the value 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2336800"/>
            <a:ext cx="7781965" cy="4151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[Solution]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en-US" dirty="0" smtClean="0"/>
              <a:t>is a factor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by the Factor Theorem, </a:t>
            </a:r>
          </a:p>
          <a:p>
            <a:pPr marL="0" indent="0">
              <a:buNone/>
            </a:pPr>
            <a:endParaRPr lang="en-US" b="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b="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807642"/>
              </p:ext>
            </p:extLst>
          </p:nvPr>
        </p:nvGraphicFramePr>
        <p:xfrm>
          <a:off x="4511901" y="1418807"/>
          <a:ext cx="2120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1901" y="1418807"/>
                        <a:ext cx="21209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8515"/>
              </p:ext>
            </p:extLst>
          </p:nvPr>
        </p:nvGraphicFramePr>
        <p:xfrm>
          <a:off x="1268771" y="2789238"/>
          <a:ext cx="3041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771" y="2789238"/>
                        <a:ext cx="3041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39686"/>
              </p:ext>
            </p:extLst>
          </p:nvPr>
        </p:nvGraphicFramePr>
        <p:xfrm>
          <a:off x="834590" y="3702050"/>
          <a:ext cx="1303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7" imgW="647640" imgH="203040" progId="Equation.3">
                  <p:embed/>
                </p:oleObj>
              </mc:Choice>
              <mc:Fallback>
                <p:oleObj name="Equation" r:id="rId7" imgW="64764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4590" y="3702050"/>
                        <a:ext cx="13033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19113"/>
              </p:ext>
            </p:extLst>
          </p:nvPr>
        </p:nvGraphicFramePr>
        <p:xfrm>
          <a:off x="834590" y="4111625"/>
          <a:ext cx="4114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9" imgW="2044440" imgH="914400" progId="Equation.3">
                  <p:embed/>
                </p:oleObj>
              </mc:Choice>
              <mc:Fallback>
                <p:oleObj name="Equation" r:id="rId9" imgW="2044440" imgH="914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4590" y="4111625"/>
                        <a:ext cx="41148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Yourself: Factor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61189"/>
            <a:ext cx="7883751" cy="9638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 smtClean="0"/>
              <a:t>is a factor of					      , 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/>
              <a:t>is an unknown constant, determine the value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4" y="0"/>
            <a:ext cx="885825" cy="88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9724"/>
              </p:ext>
            </p:extLst>
          </p:nvPr>
        </p:nvGraphicFramePr>
        <p:xfrm>
          <a:off x="4556145" y="960766"/>
          <a:ext cx="2222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4" imgW="1104840" imgH="203040" progId="Equation.3">
                  <p:embed/>
                </p:oleObj>
              </mc:Choice>
              <mc:Fallback>
                <p:oleObj name="Equation" r:id="rId4" imgW="110484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6145" y="960766"/>
                        <a:ext cx="22225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3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1284" y="152400"/>
            <a:ext cx="791570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527927" y="1035815"/>
            <a:ext cx="385029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An electrical engineer is working on a particular electric circuit design that works on an alternating voltage supply.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testing out his circuit, he finds that the electric voltage,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(in volts) in his circuit varies with time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(in minutes) according to the expression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20" y="1066727"/>
            <a:ext cx="4698405" cy="3405302"/>
            <a:chOff x="4378220" y="1066727"/>
            <a:chExt cx="4698405" cy="340530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220" y="1066727"/>
              <a:ext cx="4698405" cy="296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79135" y="3948809"/>
              <a:ext cx="4296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Source: Google Image </a:t>
              </a:r>
            </a:p>
            <a:p>
              <a:r>
                <a:rPr lang="en-SG" sz="1400" dirty="0">
                  <a:hlinkClick r:id="rId4"/>
                </a:rPr>
                <a:t>http://</a:t>
              </a:r>
              <a:r>
                <a:rPr lang="en-SG" sz="1400" dirty="0" smtClean="0">
                  <a:hlinkClick r:id="rId4"/>
                </a:rPr>
                <a:t>www.circuitstoday.com/scr-applications</a:t>
              </a:r>
              <a:r>
                <a:rPr lang="en-SG" sz="1400" dirty="0" smtClean="0"/>
                <a:t> </a:t>
              </a:r>
              <a:endParaRPr lang="en-SG" sz="1400" dirty="0"/>
            </a:p>
          </p:txBody>
        </p:sp>
      </p:grpSp>
      <p:sp>
        <p:nvSpPr>
          <p:cNvPr id="7" name="TextBox 96"/>
          <p:cNvSpPr txBox="1">
            <a:spLocks noChangeArrowheads="1"/>
          </p:cNvSpPr>
          <p:nvPr/>
        </p:nvSpPr>
        <p:spPr bwMode="auto">
          <a:xfrm>
            <a:off x="527926" y="4668877"/>
            <a:ext cx="80090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He also noticed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is curious to find out what are the other times when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Furthermore, he finds that the electric current,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(in amperes) also varies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is given by the expression</a:t>
            </a:r>
          </a:p>
          <a:p>
            <a:pPr algn="ctr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>
                <a:latin typeface="Arial" pitchFamily="34" charset="0"/>
                <a:cs typeface="Arial" pitchFamily="34" charset="0"/>
              </a:rPr>
              <a:t>	</a:t>
            </a:r>
            <a:endParaRPr lang="en-SG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21284" y="4205288"/>
          <a:ext cx="2724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284" y="4205288"/>
                        <a:ext cx="2724150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294179" y="4256282"/>
          <a:ext cx="1220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7" imgW="609480" imgH="177480" progId="Equation.3">
                  <p:embed/>
                </p:oleObj>
              </mc:Choice>
              <mc:Fallback>
                <p:oleObj name="Equation" r:id="rId7" imgW="60948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4179" y="4256282"/>
                        <a:ext cx="12207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27926" y="5878806"/>
          <a:ext cx="34893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9" imgW="1739880" imgH="444240" progId="Equation.3">
                  <p:embed/>
                </p:oleObj>
              </mc:Choice>
              <mc:Fallback>
                <p:oleObj name="Equation" r:id="rId9" imgW="1739880" imgH="4442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926" y="5878806"/>
                        <a:ext cx="34893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754326"/>
            <a:ext cx="9144000" cy="5103674"/>
          </a:xfr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SG" sz="4000" b="1" dirty="0">
                <a:latin typeface="Arial" panose="020B0604020202020204" pitchFamily="34" charset="0"/>
                <a:cs typeface="Arial" panose="020B0604020202020204" pitchFamily="34" charset="0"/>
              </a:rPr>
              <a:t>While physics and mathematics may tell us how the universe began, they are not much use in predicting human </a:t>
            </a:r>
            <a:r>
              <a:rPr lang="en-SG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SG" sz="4000" b="1" dirty="0">
                <a:latin typeface="Arial" panose="020B0604020202020204" pitchFamily="34" charset="0"/>
                <a:cs typeface="Arial" panose="020B0604020202020204" pitchFamily="34" charset="0"/>
              </a:rPr>
              <a:t> because there are far too many equations to solve</a:t>
            </a: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SG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SG" sz="4000" b="1" dirty="0">
                <a:latin typeface="Arial" panose="020B0604020202020204" pitchFamily="34" charset="0"/>
                <a:cs typeface="Arial" panose="020B0604020202020204" pitchFamily="34" charset="0"/>
              </a:rPr>
              <a:t>Stephen Hawking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  <a:p>
            <a:pPr algn="ctr"/>
            <a:endParaRPr lang="en-US" sz="5400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3847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564437" cy="604593"/>
          </a:xfrm>
        </p:spPr>
        <p:txBody>
          <a:bodyPr>
            <a:normAutofit/>
          </a:bodyPr>
          <a:lstStyle/>
          <a:p>
            <a:r>
              <a:rPr lang="en-US" dirty="0" err="1" smtClean="0"/>
              <a:t>Factorisation</a:t>
            </a:r>
            <a:r>
              <a:rPr lang="en-US" dirty="0" smtClean="0"/>
              <a:t> of Polynomial Functions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961188"/>
            <a:ext cx="8191787" cy="5787955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000" dirty="0" smtClean="0"/>
              <a:t>One way to </a:t>
            </a:r>
            <a:r>
              <a:rPr lang="en-US" sz="2000" dirty="0" err="1" smtClean="0"/>
              <a:t>factorise</a:t>
            </a:r>
            <a:r>
              <a:rPr lang="en-US" sz="2000" dirty="0" smtClean="0"/>
              <a:t> polynomial functions is to compare the coefficients, as shown by the example below.</a:t>
            </a:r>
            <a:endParaRPr lang="en-US" sz="2000" dirty="0"/>
          </a:p>
          <a:p>
            <a:pPr marL="0" lv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[Example 8]</a:t>
            </a:r>
          </a:p>
          <a:p>
            <a:pPr marL="0" lv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that											 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, find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[Solution]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/>
              <a:t>Expand the </a:t>
            </a:r>
            <a:r>
              <a:rPr lang="en-US" sz="2000" dirty="0" err="1" smtClean="0"/>
              <a:t>factorised</a:t>
            </a:r>
            <a:r>
              <a:rPr lang="en-US" sz="2000" dirty="0" smtClean="0"/>
              <a:t> form on the right hand side:</a:t>
            </a:r>
          </a:p>
          <a:p>
            <a:pPr marL="0" indent="0">
              <a:buNone/>
            </a:pPr>
            <a:endParaRPr lang="en-US" sz="2000" i="1" dirty="0" smtClean="0">
              <a:latin typeface="Cambria Math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76799" y="4078513"/>
            <a:ext cx="2075543" cy="682172"/>
            <a:chOff x="4876800" y="4194628"/>
            <a:chExt cx="2075543" cy="6821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76800" y="4209143"/>
              <a:ext cx="0" cy="667657"/>
            </a:xfrm>
            <a:prstGeom prst="line">
              <a:avLst/>
            </a:prstGeom>
            <a:ln>
              <a:solidFill>
                <a:srgbClr val="0309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76800" y="4441371"/>
              <a:ext cx="841827" cy="0"/>
            </a:xfrm>
            <a:prstGeom prst="line">
              <a:avLst/>
            </a:prstGeom>
            <a:ln>
              <a:solidFill>
                <a:srgbClr val="0309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718627" y="4194628"/>
              <a:ext cx="0" cy="232228"/>
            </a:xfrm>
            <a:prstGeom prst="straightConnector1">
              <a:avLst/>
            </a:prstGeom>
            <a:ln>
              <a:solidFill>
                <a:srgbClr val="0309F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876800" y="4673599"/>
              <a:ext cx="1538514" cy="1"/>
            </a:xfrm>
            <a:prstGeom prst="line">
              <a:avLst/>
            </a:prstGeom>
            <a:ln>
              <a:solidFill>
                <a:srgbClr val="0309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415314" y="4209142"/>
              <a:ext cx="0" cy="464457"/>
            </a:xfrm>
            <a:prstGeom prst="straightConnector1">
              <a:avLst/>
            </a:prstGeom>
            <a:ln>
              <a:solidFill>
                <a:srgbClr val="0309F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76800" y="4876800"/>
              <a:ext cx="2075543" cy="0"/>
            </a:xfrm>
            <a:prstGeom prst="line">
              <a:avLst/>
            </a:prstGeom>
            <a:ln>
              <a:solidFill>
                <a:srgbClr val="0309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952343" y="4209143"/>
              <a:ext cx="0" cy="667657"/>
            </a:xfrm>
            <a:prstGeom prst="straightConnector1">
              <a:avLst/>
            </a:prstGeom>
            <a:ln>
              <a:solidFill>
                <a:srgbClr val="0309F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297712" y="3178629"/>
            <a:ext cx="1654630" cy="714828"/>
            <a:chOff x="5297712" y="3178629"/>
            <a:chExt cx="1654630" cy="714828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297712" y="3178629"/>
              <a:ext cx="0" cy="58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297712" y="3581399"/>
              <a:ext cx="4209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718626" y="3581399"/>
              <a:ext cx="0" cy="312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97712" y="3399971"/>
              <a:ext cx="1117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415312" y="3399971"/>
              <a:ext cx="0" cy="4934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97712" y="3178629"/>
              <a:ext cx="16546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952342" y="3178629"/>
              <a:ext cx="0" cy="714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252003" y="3077029"/>
            <a:ext cx="1891997" cy="1824688"/>
            <a:chOff x="7252003" y="3077029"/>
            <a:chExt cx="1891997" cy="1824688"/>
          </a:xfrm>
        </p:grpSpPr>
        <p:sp>
          <p:nvSpPr>
            <p:cNvPr id="46" name="Cloud Callout 45"/>
            <p:cNvSpPr/>
            <p:nvPr/>
          </p:nvSpPr>
          <p:spPr>
            <a:xfrm>
              <a:off x="7252003" y="3077029"/>
              <a:ext cx="1891997" cy="1824688"/>
            </a:xfrm>
            <a:prstGeom prst="cloudCallout">
              <a:avLst>
                <a:gd name="adj1" fmla="val -56801"/>
                <a:gd name="adj2" fmla="val 596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03885" y="3399971"/>
              <a:ext cx="14804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Recommend to put terms with the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same power in the same column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to avoid careless mistakes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65162" y="6014903"/>
            <a:ext cx="4840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on both sides, coefficients of </a:t>
            </a:r>
          </a:p>
          <a:p>
            <a:r>
              <a:rPr lang="en-S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and</a:t>
            </a:r>
            <a:endParaRPr lang="en-SG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415374" y="4866017"/>
            <a:ext cx="2815990" cy="734240"/>
            <a:chOff x="6393773" y="6619669"/>
            <a:chExt cx="2815990" cy="734240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6393773" y="6619669"/>
              <a:ext cx="2728688" cy="734240"/>
            </a:xfrm>
            <a:prstGeom prst="wedgeRoundRectCallout">
              <a:avLst>
                <a:gd name="adj1" fmla="val -13720"/>
                <a:gd name="adj2" fmla="val 112014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81076" y="6635292"/>
              <a:ext cx="2728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Usually it is easier to compare coefficients of the terms with the 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highest and lowest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powers first.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01037"/>
              </p:ext>
            </p:extLst>
          </p:nvPr>
        </p:nvGraphicFramePr>
        <p:xfrm>
          <a:off x="2046286" y="1956908"/>
          <a:ext cx="4802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3" imgW="2387520" imgH="228600" progId="Equation.3">
                  <p:embed/>
                </p:oleObj>
              </mc:Choice>
              <mc:Fallback>
                <p:oleObj name="Equation" r:id="rId3" imgW="23875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286" y="1956908"/>
                        <a:ext cx="4802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90687"/>
              </p:ext>
            </p:extLst>
          </p:nvPr>
        </p:nvGraphicFramePr>
        <p:xfrm>
          <a:off x="2360408" y="3775428"/>
          <a:ext cx="4802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5" imgW="2387520" imgH="228600" progId="Equation.3">
                  <p:embed/>
                </p:oleObj>
              </mc:Choice>
              <mc:Fallback>
                <p:oleObj name="Equation" r:id="rId5" imgW="238752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0408" y="3775428"/>
                        <a:ext cx="4802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30969"/>
              </p:ext>
            </p:extLst>
          </p:nvPr>
        </p:nvGraphicFramePr>
        <p:xfrm>
          <a:off x="4486433" y="4926013"/>
          <a:ext cx="1701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7" imgW="1002960" imgH="203040" progId="Equation.3">
                  <p:embed/>
                </p:oleObj>
              </mc:Choice>
              <mc:Fallback>
                <p:oleObj name="Equation" r:id="rId7" imgW="1002960" imgH="20304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6433" y="4926013"/>
                        <a:ext cx="1701800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33423"/>
              </p:ext>
            </p:extLst>
          </p:nvPr>
        </p:nvGraphicFramePr>
        <p:xfrm>
          <a:off x="5064125" y="5314950"/>
          <a:ext cx="1701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9" imgW="1002960" imgH="203040" progId="Equation.3">
                  <p:embed/>
                </p:oleObj>
              </mc:Choice>
              <mc:Fallback>
                <p:oleObj name="Equation" r:id="rId9" imgW="1002960" imgH="20304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4125" y="5314950"/>
                        <a:ext cx="1701800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10214"/>
              </p:ext>
            </p:extLst>
          </p:nvPr>
        </p:nvGraphicFramePr>
        <p:xfrm>
          <a:off x="1415374" y="6321526"/>
          <a:ext cx="9477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11" imgW="558720" imgH="203040" progId="Equation.3">
                  <p:embed/>
                </p:oleObj>
              </mc:Choice>
              <mc:Fallback>
                <p:oleObj name="Equation" r:id="rId11" imgW="558720" imgH="20304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5374" y="6321526"/>
                        <a:ext cx="947738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77707"/>
              </p:ext>
            </p:extLst>
          </p:nvPr>
        </p:nvGraphicFramePr>
        <p:xfrm>
          <a:off x="3085568" y="6330949"/>
          <a:ext cx="25193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13" imgW="1485720" imgH="203040" progId="Equation.3">
                  <p:embed/>
                </p:oleObj>
              </mc:Choice>
              <mc:Fallback>
                <p:oleObj name="Equation" r:id="rId13" imgW="1485720" imgH="20304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5568" y="6330949"/>
                        <a:ext cx="2519363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6345"/>
              </p:ext>
            </p:extLst>
          </p:nvPr>
        </p:nvGraphicFramePr>
        <p:xfrm>
          <a:off x="4486433" y="5648360"/>
          <a:ext cx="3532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15" imgW="2082600" imgH="228600" progId="Equation.3">
                  <p:embed/>
                </p:oleObj>
              </mc:Choice>
              <mc:Fallback>
                <p:oleObj name="Equation" r:id="rId15" imgW="2082600" imgH="22860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6433" y="5648360"/>
                        <a:ext cx="35321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961189"/>
            <a:ext cx="8191787" cy="958682"/>
          </a:xfrm>
        </p:spPr>
        <p:txBody>
          <a:bodyPr/>
          <a:lstStyle/>
          <a:p>
            <a:pPr marL="0" lvl="0" indent="0">
              <a:buNone/>
            </a:pPr>
            <a:r>
              <a:rPr lang="en-SG" dirty="0" smtClean="0"/>
              <a:t>Given that </a:t>
            </a:r>
          </a:p>
          <a:p>
            <a:pPr marL="0" lvl="0" indent="0">
              <a:buNone/>
            </a:pPr>
            <a:r>
              <a:rPr lang="en-US" dirty="0" smtClean="0"/>
              <a:t>Find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</a:t>
            </a:r>
            <a:r>
              <a:rPr lang="en-SG" dirty="0" smtClean="0"/>
              <a:t>and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dirty="0" smtClean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81" y="16740"/>
            <a:ext cx="8858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6546799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Yourself: </a:t>
            </a:r>
            <a:br>
              <a:rPr lang="en-US" dirty="0" smtClean="0"/>
            </a:br>
            <a:r>
              <a:rPr lang="en-US" dirty="0" err="1" smtClean="0"/>
              <a:t>Factorisation</a:t>
            </a:r>
            <a:r>
              <a:rPr lang="en-US" dirty="0" smtClean="0"/>
              <a:t> of Polynomial Functions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88962"/>
              </p:ext>
            </p:extLst>
          </p:nvPr>
        </p:nvGraphicFramePr>
        <p:xfrm>
          <a:off x="2287582" y="983720"/>
          <a:ext cx="4673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4" imgW="2323800" imgH="228600" progId="Equation.3">
                  <p:embed/>
                </p:oleObj>
              </mc:Choice>
              <mc:Fallback>
                <p:oleObj name="Equation" r:id="rId4" imgW="232380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7582" y="983720"/>
                        <a:ext cx="4673600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62373" y="800831"/>
            <a:ext cx="8191787" cy="1056298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combine, say    			into a single fraction, we usually carry out the following algebraic manipulation: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S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28" y="275771"/>
            <a:ext cx="7667972" cy="68318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Partial Fractions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1593" y="845074"/>
            <a:ext cx="7781518" cy="8966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8058" y="3497348"/>
            <a:ext cx="8191787" cy="3244538"/>
          </a:xfrm>
          <a:prstGeom prst="rect">
            <a:avLst/>
          </a:prstGeom>
          <a:noFill/>
          <a:ln w="25400"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method of </a:t>
            </a:r>
            <a:r>
              <a:rPr lang="en-US" b="1" dirty="0" smtClean="0"/>
              <a:t>Partial Fraction Decomposition </a:t>
            </a:r>
            <a:r>
              <a:rPr lang="en-US" dirty="0" smtClean="0"/>
              <a:t>does the opposite: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splits an algebraic fraction into a sum of two or more 	simpler fractions where the denominators of the 	fractions are the factors of the denominator of the 	original expression.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 We want to write 				as  			.</a:t>
            </a:r>
          </a:p>
          <a:p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SG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51616"/>
              </p:ext>
            </p:extLst>
          </p:nvPr>
        </p:nvGraphicFramePr>
        <p:xfrm>
          <a:off x="1927693" y="1844631"/>
          <a:ext cx="35496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3" imgW="2095200" imgH="444240" progId="Equation.3">
                  <p:embed/>
                </p:oleObj>
              </mc:Choice>
              <mc:Fallback>
                <p:oleObj name="Equation" r:id="rId3" imgW="2095200" imgH="44424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693" y="1844631"/>
                        <a:ext cx="354965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57802"/>
              </p:ext>
            </p:extLst>
          </p:nvPr>
        </p:nvGraphicFramePr>
        <p:xfrm>
          <a:off x="3454400" y="2613280"/>
          <a:ext cx="16779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5" imgW="990360" imgH="444240" progId="Equation.3">
                  <p:embed/>
                </p:oleObj>
              </mc:Choice>
              <mc:Fallback>
                <p:oleObj name="Equation" r:id="rId5" imgW="990360" imgH="4442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2613280"/>
                        <a:ext cx="1677988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27321"/>
              </p:ext>
            </p:extLst>
          </p:nvPr>
        </p:nvGraphicFramePr>
        <p:xfrm>
          <a:off x="4019346" y="5818934"/>
          <a:ext cx="14843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7" imgW="876240" imgH="444240" progId="Equation.3">
                  <p:embed/>
                </p:oleObj>
              </mc:Choice>
              <mc:Fallback>
                <p:oleObj name="Equation" r:id="rId7" imgW="876240" imgH="4442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9346" y="5818934"/>
                        <a:ext cx="1484312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79247"/>
              </p:ext>
            </p:extLst>
          </p:nvPr>
        </p:nvGraphicFramePr>
        <p:xfrm>
          <a:off x="3259679" y="864297"/>
          <a:ext cx="13985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9" imgW="825480" imgH="393480" progId="Equation.3">
                  <p:embed/>
                </p:oleObj>
              </mc:Choice>
              <mc:Fallback>
                <p:oleObj name="Equation" r:id="rId9" imgW="825480" imgH="3934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9679" y="864297"/>
                        <a:ext cx="139858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574954"/>
              </p:ext>
            </p:extLst>
          </p:nvPr>
        </p:nvGraphicFramePr>
        <p:xfrm>
          <a:off x="6007795" y="5809334"/>
          <a:ext cx="13985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11" imgW="825480" imgH="393480" progId="Equation.3">
                  <p:embed/>
                </p:oleObj>
              </mc:Choice>
              <mc:Fallback>
                <p:oleObj name="Equation" r:id="rId11" imgW="825480" imgH="393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7795" y="5809334"/>
                        <a:ext cx="139858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5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17713"/>
            <a:ext cx="7506380" cy="648423"/>
          </a:xfrm>
        </p:spPr>
        <p:txBody>
          <a:bodyPr>
            <a:normAutofit/>
          </a:bodyPr>
          <a:lstStyle/>
          <a:p>
            <a:r>
              <a:rPr lang="en-US" dirty="0" smtClean="0"/>
              <a:t>Partial Fraction Decomposition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7999" y="961188"/>
            <a:ext cx="8113487" cy="5896812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smtClean="0"/>
              <a:t>Suppose we want to express an algebraic fraction of the form </a:t>
            </a:r>
            <a:r>
              <a:rPr lang="en-SG" sz="2000" dirty="0" smtClean="0"/>
              <a:t>where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000" dirty="0" smtClean="0"/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) and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000" dirty="0" smtClean="0"/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) are polynomial functions in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, the method of Partial Fraction Decomposition is as follows: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1.  Check that the degree of numerator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000" dirty="0"/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/>
              <a:t>) is </a:t>
            </a:r>
            <a:r>
              <a:rPr lang="en-SG" sz="2000" b="1" dirty="0" smtClean="0"/>
              <a:t>less </a:t>
            </a:r>
            <a:r>
              <a:rPr lang="en-SG" sz="2000" dirty="0" smtClean="0"/>
              <a:t>than the degree 	     of denominator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000" dirty="0" smtClean="0"/>
              <a:t>(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). If not, carry out long division.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2.  Ensure that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000" dirty="0"/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) has been factorised </a:t>
            </a:r>
            <a:r>
              <a:rPr lang="en-SG" sz="2000" b="1" dirty="0" smtClean="0"/>
              <a:t>completely</a:t>
            </a:r>
            <a:r>
              <a:rPr lang="en-SG" sz="2000" dirty="0" smtClean="0"/>
              <a:t>.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r>
              <a:rPr lang="en-SG" sz="2000" dirty="0" smtClean="0"/>
              <a:t>3.  For </a:t>
            </a:r>
            <a:r>
              <a:rPr lang="en-SG" sz="2000" b="1" dirty="0" smtClean="0"/>
              <a:t>each</a:t>
            </a:r>
            <a:r>
              <a:rPr lang="en-SG" sz="2000" dirty="0" smtClean="0"/>
              <a:t> factor in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000" dirty="0"/>
              <a:t>(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/>
              <a:t>), there corresponds a partial fraction:</a:t>
            </a:r>
          </a:p>
          <a:p>
            <a:pPr marL="0" indent="0">
              <a:buNone/>
            </a:pPr>
            <a:endParaRPr lang="en-SG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4.   Solve for the unknown constants in the partial fractions.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198489"/>
                  </p:ext>
                </p:extLst>
              </p:nvPr>
            </p:nvGraphicFramePr>
            <p:xfrm>
              <a:off x="1202192" y="3923070"/>
              <a:ext cx="7300686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398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950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of Factor in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𝒈</m:t>
                              </m:r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sz="1600" b="1" i="1" baseline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Corresponding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Partial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takes on the form</a:t>
                          </a:r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factor i.e.</a:t>
                          </a:r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Repeated linear factor,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i.e.             </a:t>
                          </a:r>
                          <a:r>
                            <a:rPr lang="en-SG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SG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is a positive integer</a:t>
                          </a:r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factor which </a:t>
                          </a:r>
                          <a:r>
                            <a:rPr lang="en-US" sz="16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cannot be completely </a:t>
                          </a:r>
                          <a:r>
                            <a:rPr lang="en-US" sz="16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factorised</a:t>
                          </a:r>
                          <a:r>
                            <a:rPr lang="en-US" sz="16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</a:t>
                          </a:r>
                          <a:r>
                            <a:rPr lang="en-US" sz="16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i.e. </a:t>
                          </a:r>
                          <a:endParaRPr lang="en-SG" sz="16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7198489"/>
                  </p:ext>
                </p:extLst>
              </p:nvPr>
            </p:nvGraphicFramePr>
            <p:xfrm>
              <a:off x="1202192" y="3923070"/>
              <a:ext cx="7300686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60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398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" t="-2105" r="-89590" b="-3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Corresponding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Partial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takes on the form</a:t>
                          </a:r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factor i.e</a:t>
                          </a:r>
                          <a:r>
                            <a:rPr lang="en-US" sz="16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SG" sz="16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/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" t="-203158" r="-89590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Quadratic factor which </a:t>
                          </a:r>
                          <a:r>
                            <a:rPr lang="en-US" sz="16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cannot be completely </a:t>
                          </a:r>
                          <a:r>
                            <a:rPr lang="en-US" sz="16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factorised</a:t>
                          </a:r>
                          <a:r>
                            <a:rPr lang="en-US" sz="16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</a:t>
                          </a:r>
                          <a:r>
                            <a:rPr lang="en-US" sz="16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i.e. </a:t>
                          </a:r>
                          <a:endParaRPr lang="en-SG" sz="16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SG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93327"/>
              </p:ext>
            </p:extLst>
          </p:nvPr>
        </p:nvGraphicFramePr>
        <p:xfrm>
          <a:off x="7934713" y="961188"/>
          <a:ext cx="473659" cy="53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4" imgW="368280" imgH="419040" progId="Equation.3">
                  <p:embed/>
                </p:oleObj>
              </mc:Choice>
              <mc:Fallback>
                <p:oleObj name="Equation" r:id="rId4" imgW="368280" imgH="4190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4713" y="961188"/>
                        <a:ext cx="473659" cy="53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96212"/>
              </p:ext>
            </p:extLst>
          </p:nvPr>
        </p:nvGraphicFramePr>
        <p:xfrm>
          <a:off x="6395936" y="4550672"/>
          <a:ext cx="554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6" imgW="431640" imgH="393480" progId="Equation.3">
                  <p:embed/>
                </p:oleObj>
              </mc:Choice>
              <mc:Fallback>
                <p:oleObj name="Equation" r:id="rId6" imgW="43164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5936" y="4550672"/>
                        <a:ext cx="554037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85115"/>
              </p:ext>
            </p:extLst>
          </p:nvPr>
        </p:nvGraphicFramePr>
        <p:xfrm>
          <a:off x="5523632" y="5095831"/>
          <a:ext cx="26241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8" imgW="2044440" imgH="419040" progId="Equation.3">
                  <p:embed/>
                </p:oleObj>
              </mc:Choice>
              <mc:Fallback>
                <p:oleObj name="Equation" r:id="rId8" imgW="204444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3632" y="5095831"/>
                        <a:ext cx="262413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75800"/>
              </p:ext>
            </p:extLst>
          </p:nvPr>
        </p:nvGraphicFramePr>
        <p:xfrm>
          <a:off x="2794819" y="4550672"/>
          <a:ext cx="520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10" imgW="406080" imgH="177480" progId="Equation.3">
                  <p:embed/>
                </p:oleObj>
              </mc:Choice>
              <mc:Fallback>
                <p:oleObj name="Equation" r:id="rId10" imgW="406080" imgH="177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4819" y="4550672"/>
                        <a:ext cx="520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567517"/>
              </p:ext>
            </p:extLst>
          </p:nvPr>
        </p:nvGraphicFramePr>
        <p:xfrm>
          <a:off x="3646409" y="5111601"/>
          <a:ext cx="7318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12" imgW="571320" imgH="228600" progId="Equation.3">
                  <p:embed/>
                </p:oleObj>
              </mc:Choice>
              <mc:Fallback>
                <p:oleObj name="Equation" r:id="rId12" imgW="57132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46409" y="5111601"/>
                        <a:ext cx="731837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41546"/>
              </p:ext>
            </p:extLst>
          </p:nvPr>
        </p:nvGraphicFramePr>
        <p:xfrm>
          <a:off x="3800740" y="5930067"/>
          <a:ext cx="9604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4" imgW="749160" imgH="203040" progId="Equation.3">
                  <p:embed/>
                </p:oleObj>
              </mc:Choice>
              <mc:Fallback>
                <p:oleObj name="Equation" r:id="rId14" imgW="749160" imgH="2030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00740" y="5930067"/>
                        <a:ext cx="9604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452211"/>
              </p:ext>
            </p:extLst>
          </p:nvPr>
        </p:nvGraphicFramePr>
        <p:xfrm>
          <a:off x="6135140" y="5691599"/>
          <a:ext cx="993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6" imgW="774360" imgH="393480" progId="Equation.3">
                  <p:embed/>
                </p:oleObj>
              </mc:Choice>
              <mc:Fallback>
                <p:oleObj name="Equation" r:id="rId16" imgW="774360" imgH="393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35140" y="5691599"/>
                        <a:ext cx="993775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4128" y="274638"/>
            <a:ext cx="8510954" cy="721649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Proper and Improper Fractions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2477" y="877686"/>
            <a:ext cx="8948682" cy="5938286"/>
          </a:xfrm>
          <a:prstGeom prst="rect">
            <a:avLst/>
          </a:prstGeom>
        </p:spPr>
        <p:txBody>
          <a:bodyPr/>
          <a:lstStyle/>
          <a:p>
            <a:pPr lvl="0" defTabSz="355600">
              <a:spcBef>
                <a:spcPts val="600"/>
              </a:spcBef>
              <a:spcAft>
                <a:spcPts val="600"/>
              </a:spcAft>
            </a:pPr>
            <a:r>
              <a:rPr kumimoji="0" lang="en-SG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	</a:t>
            </a: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If the 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degree</a:t>
            </a:r>
            <a:r>
              <a:rPr lang="en-US" sz="2400" dirty="0" smtClean="0">
                <a:latin typeface="Arial"/>
                <a:cs typeface="Arial"/>
              </a:rPr>
              <a:t> of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400" dirty="0"/>
              <a:t>(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dirty="0"/>
              <a:t>) </a:t>
            </a:r>
            <a:r>
              <a:rPr lang="en-US" sz="2400" dirty="0" smtClean="0">
                <a:latin typeface="Arial"/>
                <a:cs typeface="Arial"/>
              </a:rPr>
              <a:t>is </a:t>
            </a:r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less</a:t>
            </a:r>
            <a:r>
              <a:rPr lang="en-US" sz="2400" dirty="0" smtClean="0">
                <a:latin typeface="Arial"/>
                <a:cs typeface="Arial"/>
              </a:rPr>
              <a:t> than the </a:t>
            </a:r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degree</a:t>
            </a:r>
            <a:r>
              <a:rPr lang="en-US" sz="2400" dirty="0" smtClean="0">
                <a:latin typeface="Arial"/>
                <a:cs typeface="Arial"/>
              </a:rPr>
              <a:t> of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400" dirty="0"/>
              <a:t>(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dirty="0" smtClean="0"/>
              <a:t>), </a:t>
            </a:r>
            <a:endParaRPr lang="en-US" sz="2400" dirty="0">
              <a:latin typeface="Arial"/>
              <a:cs typeface="Arial"/>
            </a:endParaRPr>
          </a:p>
          <a:p>
            <a:pPr lvl="0" defTabSz="355600"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	the </a:t>
            </a:r>
            <a:r>
              <a:rPr lang="en-US" sz="2400" dirty="0" smtClean="0">
                <a:latin typeface="Arial"/>
                <a:cs typeface="Arial"/>
              </a:rPr>
              <a:t>fraction       is a </a:t>
            </a:r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proper</a:t>
            </a:r>
            <a:r>
              <a:rPr lang="en-US" sz="2400" dirty="0" smtClean="0">
                <a:latin typeface="Arial"/>
                <a:cs typeface="Arial"/>
              </a:rPr>
              <a:t> algebraic fraction. </a:t>
            </a:r>
          </a:p>
          <a:p>
            <a:pPr lvl="0" defTabSz="355600"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e.g. </a:t>
            </a:r>
            <a:endParaRPr lang="en-US" sz="2400" dirty="0">
              <a:latin typeface="Arial"/>
              <a:cs typeface="Arial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  <a:p>
            <a:pPr marL="342900" lvl="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degree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of numerator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sz="2400" dirty="0"/>
              <a:t>(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dirty="0" smtClean="0"/>
              <a:t>) </a:t>
            </a:r>
            <a:r>
              <a:rPr lang="en-US" sz="2400" dirty="0" smtClean="0">
                <a:latin typeface="Arial"/>
                <a:cs typeface="Arial"/>
              </a:rPr>
              <a:t>is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greater than, or equal to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degree</a:t>
            </a:r>
            <a:r>
              <a:rPr lang="en-US" sz="2400" dirty="0">
                <a:latin typeface="Arial"/>
                <a:cs typeface="Arial"/>
              </a:rPr>
              <a:t> of </a:t>
            </a:r>
            <a:r>
              <a:rPr lang="en-US" sz="2400" dirty="0" smtClean="0">
                <a:latin typeface="Arial"/>
                <a:cs typeface="Arial"/>
              </a:rPr>
              <a:t>denominator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2400" dirty="0"/>
              <a:t>(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dirty="0"/>
              <a:t>)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endParaRPr lang="en-US" sz="2400" i="1" dirty="0">
              <a:latin typeface="Arial"/>
              <a:cs typeface="Arial"/>
            </a:endParaRPr>
          </a:p>
          <a:p>
            <a:pPr lvl="0" defTabSz="35560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	the </a:t>
            </a:r>
            <a:r>
              <a:rPr lang="en-US" sz="2400" dirty="0" smtClean="0">
                <a:latin typeface="Arial"/>
                <a:cs typeface="Arial"/>
              </a:rPr>
              <a:t>fraction        is an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improper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algebraic fraction</a:t>
            </a:r>
            <a:r>
              <a:rPr lang="en-US" sz="2400" dirty="0" smtClean="0">
                <a:latin typeface="Arial"/>
                <a:cs typeface="Arial"/>
              </a:rPr>
              <a:t>. </a:t>
            </a:r>
          </a:p>
          <a:p>
            <a:pPr lvl="0" defTabSz="35560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e.g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SG" sz="24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SG" sz="2400" dirty="0">
              <a:latin typeface="Arial"/>
              <a:cs typeface="Arial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SG" sz="2400" dirty="0" smtClean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42658"/>
              </p:ext>
            </p:extLst>
          </p:nvPr>
        </p:nvGraphicFramePr>
        <p:xfrm>
          <a:off x="2241836" y="1698609"/>
          <a:ext cx="473659" cy="53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4" imgW="368280" imgH="419040" progId="Equation.3">
                  <p:embed/>
                </p:oleObj>
              </mc:Choice>
              <mc:Fallback>
                <p:oleObj name="Equation" r:id="rId4" imgW="36828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1836" y="1698609"/>
                        <a:ext cx="473659" cy="53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42204"/>
              </p:ext>
            </p:extLst>
          </p:nvPr>
        </p:nvGraphicFramePr>
        <p:xfrm>
          <a:off x="1362361" y="2237351"/>
          <a:ext cx="1044027" cy="60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2361" y="2237351"/>
                        <a:ext cx="1044027" cy="603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0518"/>
              </p:ext>
            </p:extLst>
          </p:nvPr>
        </p:nvGraphicFramePr>
        <p:xfrm>
          <a:off x="2256584" y="3817333"/>
          <a:ext cx="473659" cy="53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8" imgW="368280" imgH="419040" progId="Equation.3">
                  <p:embed/>
                </p:oleObj>
              </mc:Choice>
              <mc:Fallback>
                <p:oleObj name="Equation" r:id="rId8" imgW="36828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584" y="3817333"/>
                        <a:ext cx="473659" cy="53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68029"/>
              </p:ext>
            </p:extLst>
          </p:nvPr>
        </p:nvGraphicFramePr>
        <p:xfrm>
          <a:off x="1325300" y="4316185"/>
          <a:ext cx="1081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9" imgW="711000" imgH="419040" progId="Equation.3">
                  <p:embed/>
                </p:oleObj>
              </mc:Choice>
              <mc:Fallback>
                <p:oleObj name="Equation" r:id="rId9" imgW="7110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5300" y="4316185"/>
                        <a:ext cx="1081088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65163" y="994371"/>
            <a:ext cx="7855433" cy="5580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800" noProof="0" dirty="0" smtClean="0">
                <a:latin typeface="Arial"/>
                <a:cs typeface="Arial"/>
              </a:rPr>
              <a:t>Fill in the blanks (in square brackets) for the following partial fractions using the crossword puzzle given: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i.  </a:t>
            </a: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ii. 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iii.	</a:t>
            </a:r>
            <a:endParaRPr kumimoji="0" lang="en-SG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SG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SG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en-SG" sz="2400" dirty="0">
                <a:hlinkClick r:id="rId4"/>
              </a:rPr>
              <a:t>https://crosswordlabs.com/view/e114-slide-272</a:t>
            </a:r>
            <a:endParaRPr lang="en-SG" sz="24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buClrTx/>
              <a:buSzTx/>
              <a:buFont typeface="Arial"/>
              <a:buNone/>
              <a:tabLst/>
              <a:defRPr/>
            </a:pPr>
            <a:endParaRPr lang="en-SG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SG" sz="2400" dirty="0" smtClean="0"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0"/>
            <a:ext cx="895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65163" y="333829"/>
            <a:ext cx="6576295" cy="53230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Test Yourself: Partial Fraction Decomposition 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42803"/>
              </p:ext>
            </p:extLst>
          </p:nvPr>
        </p:nvGraphicFramePr>
        <p:xfrm>
          <a:off x="1213260" y="2422780"/>
          <a:ext cx="35210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6" imgW="2311200" imgH="419040" progId="Equation.3">
                  <p:embed/>
                </p:oleObj>
              </mc:Choice>
              <mc:Fallback>
                <p:oleObj name="Equation" r:id="rId6" imgW="23112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260" y="2422780"/>
                        <a:ext cx="352107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03263"/>
              </p:ext>
            </p:extLst>
          </p:nvPr>
        </p:nvGraphicFramePr>
        <p:xfrm>
          <a:off x="1213260" y="3436776"/>
          <a:ext cx="46243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8" imgW="3035160" imgH="444240" progId="Equation.3">
                  <p:embed/>
                </p:oleObj>
              </mc:Choice>
              <mc:Fallback>
                <p:oleObj name="Equation" r:id="rId8" imgW="3035160" imgH="4442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3260" y="3436776"/>
                        <a:ext cx="4624387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987575"/>
              </p:ext>
            </p:extLst>
          </p:nvPr>
        </p:nvGraphicFramePr>
        <p:xfrm>
          <a:off x="1279032" y="4531230"/>
          <a:ext cx="3600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10" imgW="2361960" imgH="419040" progId="Equation.3">
                  <p:embed/>
                </p:oleObj>
              </mc:Choice>
              <mc:Fallback>
                <p:oleObj name="Equation" r:id="rId10" imgW="236196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9032" y="4531230"/>
                        <a:ext cx="3600450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3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0"/>
            <a:ext cx="895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65163" y="333829"/>
            <a:ext cx="6576295" cy="53230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Test Yourself: Partial Fraction Decomposition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96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0820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Proper Fraction</a:t>
            </a:r>
            <a:endParaRPr lang="en-SG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5609" y="961189"/>
            <a:ext cx="8191787" cy="1317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[Example]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Express    			in partial fractions. </a:t>
            </a:r>
            <a:endParaRPr lang="en-SG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162" y="2539999"/>
            <a:ext cx="8191787" cy="4122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[Solution]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Apply the process of Partial Fraction Decomposition: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Check that degree of numerator is less than degree of     denominator. If not, carry out long division.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Degree of numerator = 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Degree of denominator = </a:t>
            </a:r>
            <a:r>
              <a:rPr lang="en-US" sz="2400" dirty="0"/>
              <a:t>2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Hence, we do not need to carry out long division.</a:t>
            </a:r>
            <a:endParaRPr lang="en-SG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12590"/>
              </p:ext>
            </p:extLst>
          </p:nvPr>
        </p:nvGraphicFramePr>
        <p:xfrm>
          <a:off x="1968500" y="1322388"/>
          <a:ext cx="12573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1322388"/>
                        <a:ext cx="12573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3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65160" y="1001484"/>
            <a:ext cx="8191787" cy="4986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2.  Ensure that the denominator </a:t>
            </a:r>
            <a:r>
              <a:rPr lang="en-SG" sz="2400" dirty="0" smtClean="0">
                <a:solidFill>
                  <a:srgbClr val="FF0000"/>
                </a:solidFill>
              </a:rPr>
              <a:t>has </a:t>
            </a:r>
            <a:r>
              <a:rPr lang="en-SG" sz="2400" dirty="0">
                <a:solidFill>
                  <a:srgbClr val="FF0000"/>
                </a:solidFill>
              </a:rPr>
              <a:t>been factorised </a:t>
            </a:r>
            <a:r>
              <a:rPr lang="en-SG" sz="2400" dirty="0" smtClean="0">
                <a:solidFill>
                  <a:srgbClr val="FF0000"/>
                </a:solidFill>
              </a:rPr>
              <a:t>	completely</a:t>
            </a:r>
            <a:r>
              <a:rPr lang="en-SG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Denominator = 					</a:t>
            </a:r>
            <a:r>
              <a:rPr lang="en-SG" sz="2400" dirty="0" smtClean="0">
                <a:solidFill>
                  <a:schemeClr val="tx1"/>
                </a:solidFill>
              </a:rPr>
              <a:t>has been factorised 	completely.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</a:rPr>
              <a:t>Express the algebraic fraction in its partial fractions.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Observe the denominator has two linear factors, 	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 let,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0820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Proper Fractions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83363"/>
              </p:ext>
            </p:extLst>
          </p:nvPr>
        </p:nvGraphicFramePr>
        <p:xfrm>
          <a:off x="3503613" y="1831975"/>
          <a:ext cx="1597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3" imgW="799920" imgH="203040" progId="Equation.3">
                  <p:embed/>
                </p:oleObj>
              </mc:Choice>
              <mc:Fallback>
                <p:oleObj name="Equation" r:id="rId3" imgW="79992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3613" y="1831975"/>
                        <a:ext cx="15970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81064"/>
              </p:ext>
            </p:extLst>
          </p:nvPr>
        </p:nvGraphicFramePr>
        <p:xfrm>
          <a:off x="2127250" y="4419600"/>
          <a:ext cx="26336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5" imgW="1612800" imgH="419040" progId="Equation.3">
                  <p:embed/>
                </p:oleObj>
              </mc:Choice>
              <mc:Fallback>
                <p:oleObj name="Equation" r:id="rId5" imgW="1612800" imgH="419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0" y="4419600"/>
                        <a:ext cx="2633663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2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1284" y="152400"/>
            <a:ext cx="791570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smtClean="0"/>
              <a:t>Scenario Tasks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96"/>
              <p:cNvSpPr txBox="1">
                <a:spLocks noChangeArrowheads="1"/>
              </p:cNvSpPr>
              <p:nvPr/>
            </p:nvSpPr>
            <p:spPr bwMode="auto">
              <a:xfrm>
                <a:off x="621284" y="937053"/>
                <a:ext cx="8009059" cy="6047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The engineer would like to explore the following:</a:t>
                </a:r>
              </a:p>
              <a:p>
                <a:endParaRPr lang="en-US" sz="2100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lphaLcPeriod"/>
                </a:pP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Determine the other times at which the voltage, </a:t>
                </a:r>
                <a:r>
                  <a:rPr lang="en-US" sz="21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=0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SG" sz="2100" dirty="0" smtClean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lphaLcPeriod"/>
                </a:pPr>
                <a:endParaRPr lang="en-US" sz="21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b.	Carry out </a:t>
                </a:r>
                <a:r>
                  <a:rPr lang="en-US" sz="2100" i="1" dirty="0" smtClean="0">
                    <a:latin typeface="Arial" pitchFamily="34" charset="0"/>
                    <a:cs typeface="Arial" pitchFamily="34" charset="0"/>
                  </a:rPr>
                  <a:t>partial fraction decomposition </a:t>
                </a: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for the expression of </a:t>
                </a:r>
                <a:r>
                  <a:rPr lang="en-US" sz="21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100" dirty="0" smtClean="0">
                    <a:latin typeface="Arial" pitchFamily="34" charset="0"/>
                    <a:cs typeface="Arial" pitchFamily="34" charset="0"/>
                  </a:rPr>
                  <a:t>	so that he can then determine the total charge that passes a 	fixed point during a certain time interval. </a:t>
                </a:r>
                <a:endParaRPr lang="en-SG" sz="2100" dirty="0">
                  <a:latin typeface="Arial" pitchFamily="34" charset="0"/>
                  <a:cs typeface="Arial" pitchFamily="34" charset="0"/>
                </a:endParaRPr>
              </a:p>
              <a:p>
                <a:endParaRPr lang="en-SG" sz="21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Hence he will also need to investigate:</a:t>
                </a:r>
              </a:p>
              <a:p>
                <a:endParaRPr lang="en-US" sz="21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How to </a:t>
                </a:r>
                <a:r>
                  <a:rPr lang="en-US" sz="2100" dirty="0" err="1" smtClean="0">
                    <a:latin typeface="Arial" pitchFamily="34" charset="0"/>
                    <a:cs typeface="Arial" pitchFamily="34" charset="0"/>
                  </a:rPr>
                  <a:t>factorise</a:t>
                </a: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 and solve cubic equations such as 	</a:t>
                </a:r>
              </a:p>
              <a:p>
                <a:r>
                  <a:rPr lang="en-SG" sz="2400" dirty="0" smtClean="0">
                    <a:latin typeface="Arial" pitchFamily="34" charset="0"/>
                    <a:cs typeface="Arial" pitchFamily="34" charset="0"/>
                  </a:rPr>
                  <a:t>						</a:t>
                </a:r>
                <a:r>
                  <a:rPr lang="en-SG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400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lang="en-SG" sz="2100" dirty="0" smtClean="0">
                    <a:latin typeface="Arial" pitchFamily="34" charset="0"/>
                    <a:cs typeface="Arial" pitchFamily="34" charset="0"/>
                  </a:rPr>
                  <a:t>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How to convert algebraic functions such as </a:t>
                </a:r>
              </a:p>
              <a:p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	</a:t>
                </a:r>
              </a:p>
              <a:p>
                <a:endParaRPr lang="en-US" sz="2100" dirty="0">
                  <a:latin typeface="Arial" pitchFamily="34" charset="0"/>
                  <a:cs typeface="Arial" pitchFamily="34" charset="0"/>
                </a:endParaRPr>
              </a:p>
              <a:p>
                <a:pPr marL="352425"/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into </a:t>
                </a:r>
                <a:r>
                  <a:rPr lang="en-US" sz="2100" i="1" dirty="0" smtClean="0">
                    <a:latin typeface="Arial" pitchFamily="34" charset="0"/>
                    <a:cs typeface="Arial" pitchFamily="34" charset="0"/>
                  </a:rPr>
                  <a:t>partial fractions </a:t>
                </a:r>
                <a:r>
                  <a:rPr lang="en-US" sz="2100" dirty="0" smtClean="0">
                    <a:latin typeface="Arial" pitchFamily="34" charset="0"/>
                    <a:cs typeface="Arial" pitchFamily="34" charset="0"/>
                  </a:rPr>
                  <a:t>(you do not need to find the total charge in the circuit)</a:t>
                </a:r>
                <a:endParaRPr lang="en-SG" sz="21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284" y="937053"/>
                <a:ext cx="8009059" cy="6047809"/>
              </a:xfrm>
              <a:prstGeom prst="rect">
                <a:avLst/>
              </a:prstGeom>
              <a:blipFill>
                <a:blip r:embed="rId3"/>
                <a:stretch>
                  <a:fillRect l="-913" t="-706" r="-533" b="-10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48001" y="4517740"/>
          <a:ext cx="2818146" cy="48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4" imgW="1333440" imgH="228600" progId="Equation.3">
                  <p:embed/>
                </p:oleObj>
              </mc:Choice>
              <mc:Fallback>
                <p:oleObj name="Equation" r:id="rId4" imgW="133344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001" y="4517740"/>
                        <a:ext cx="2818146" cy="48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48001" y="5483199"/>
          <a:ext cx="2068336" cy="82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6" imgW="1117440" imgH="444240" progId="Equation.3">
                  <p:embed/>
                </p:oleObj>
              </mc:Choice>
              <mc:Fallback>
                <p:oleObj name="Equation" r:id="rId6" imgW="1117440" imgH="4442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8001" y="5483199"/>
                        <a:ext cx="2068336" cy="827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5973" y="1027608"/>
            <a:ext cx="8457304" cy="5830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</a:rPr>
              <a:t>Solve for the unknown constants in the partial fractions.</a:t>
            </a:r>
          </a:p>
          <a:p>
            <a:pPr marL="0" indent="0">
              <a:buNone/>
            </a:pP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64584"/>
              </p:ext>
            </p:extLst>
          </p:nvPr>
        </p:nvGraphicFramePr>
        <p:xfrm>
          <a:off x="1557338" y="2970213"/>
          <a:ext cx="64087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3" imgW="3924000" imgH="419040" progId="Equation.3">
                  <p:embed/>
                </p:oleObj>
              </mc:Choice>
              <mc:Fallback>
                <p:oleObj name="Equation" r:id="rId3" imgW="39240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338" y="2970213"/>
                        <a:ext cx="6408737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39163" y="2328275"/>
            <a:ext cx="7148494" cy="489545"/>
            <a:chOff x="1139164" y="2268169"/>
            <a:chExt cx="6351780" cy="489545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1139164" y="2268169"/>
              <a:ext cx="6351780" cy="489545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9164" y="2328275"/>
              <a:ext cx="624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Multiply both sides by the denominator 				</a:t>
              </a:r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simplify.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6679" y="3198041"/>
            <a:ext cx="6512416" cy="377864"/>
            <a:chOff x="1235981" y="3198041"/>
            <a:chExt cx="6512416" cy="377864"/>
          </a:xfrm>
        </p:grpSpPr>
        <p:cxnSp>
          <p:nvCxnSpPr>
            <p:cNvPr id="11" name="Straight Connector 10"/>
            <p:cNvCxnSpPr>
              <a:stCxn id="32" idx="1"/>
            </p:cNvCxnSpPr>
            <p:nvPr/>
          </p:nvCxnSpPr>
          <p:spPr>
            <a:xfrm flipV="1">
              <a:off x="1235981" y="3211131"/>
              <a:ext cx="1330238" cy="1038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690924" y="3385873"/>
              <a:ext cx="1335931" cy="19003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191715" y="3198041"/>
              <a:ext cx="635000" cy="1282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401943" y="3422526"/>
              <a:ext cx="635000" cy="1282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809803" y="3213073"/>
              <a:ext cx="635000" cy="1282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376781" y="3436645"/>
              <a:ext cx="371616" cy="763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10062" y="4256968"/>
            <a:ext cx="6508052" cy="668678"/>
            <a:chOff x="1139164" y="2268169"/>
            <a:chExt cx="6351780" cy="489545"/>
          </a:xfrm>
        </p:grpSpPr>
        <p:sp>
          <p:nvSpPr>
            <p:cNvPr id="28" name="Flowchart: Alternate Process 27"/>
            <p:cNvSpPr/>
            <p:nvPr/>
          </p:nvSpPr>
          <p:spPr>
            <a:xfrm>
              <a:off x="1139164" y="2268169"/>
              <a:ext cx="6351780" cy="489545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9164" y="2268169"/>
              <a:ext cx="6248607" cy="47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First, substitute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by any suitable value(s) to find as many unknown(s) as possible.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952213" y="5090966"/>
            <a:ext cx="8191787" cy="1767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Let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Let</a:t>
            </a:r>
            <a:endParaRPr lang="en-SG" sz="1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70820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Proper Fractions</a:t>
            </a:r>
            <a:endParaRPr lang="en-SG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710201"/>
              </p:ext>
            </p:extLst>
          </p:nvPr>
        </p:nvGraphicFramePr>
        <p:xfrm>
          <a:off x="5195559" y="2409665"/>
          <a:ext cx="1409165" cy="32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5" imgW="876240" imgH="203040" progId="Equation.3">
                  <p:embed/>
                </p:oleObj>
              </mc:Choice>
              <mc:Fallback>
                <p:oleObj name="Equation" r:id="rId5" imgW="87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5559" y="2409665"/>
                        <a:ext cx="1409165" cy="32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30442"/>
              </p:ext>
            </p:extLst>
          </p:nvPr>
        </p:nvGraphicFramePr>
        <p:xfrm>
          <a:off x="2041525" y="1468438"/>
          <a:ext cx="26336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7" imgW="1612800" imgH="419040" progId="Equation.3">
                  <p:embed/>
                </p:oleObj>
              </mc:Choice>
              <mc:Fallback>
                <p:oleObj name="Equation" r:id="rId7" imgW="16128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1525" y="1468438"/>
                        <a:ext cx="2633663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03056"/>
              </p:ext>
            </p:extLst>
          </p:nvPr>
        </p:nvGraphicFramePr>
        <p:xfrm>
          <a:off x="1298575" y="3817938"/>
          <a:ext cx="2549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9" imgW="1562040" imgH="203040" progId="Equation.3">
                  <p:embed/>
                </p:oleObj>
              </mc:Choice>
              <mc:Fallback>
                <p:oleObj name="Equation" r:id="rId9" imgW="1562040" imgH="20304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8575" y="3817938"/>
                        <a:ext cx="25495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1504"/>
              </p:ext>
            </p:extLst>
          </p:nvPr>
        </p:nvGraphicFramePr>
        <p:xfrm>
          <a:off x="1495754" y="5105590"/>
          <a:ext cx="31734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11" imgW="1942920" imgH="215640" progId="Equation.3">
                  <p:embed/>
                </p:oleObj>
              </mc:Choice>
              <mc:Fallback>
                <p:oleObj name="Equation" r:id="rId11" imgW="1942920" imgH="21564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5754" y="5105590"/>
                        <a:ext cx="3173412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41424"/>
              </p:ext>
            </p:extLst>
          </p:nvPr>
        </p:nvGraphicFramePr>
        <p:xfrm>
          <a:off x="1530556" y="5356637"/>
          <a:ext cx="1970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13" imgW="1206360" imgH="393480" progId="Equation.3">
                  <p:embed/>
                </p:oleObj>
              </mc:Choice>
              <mc:Fallback>
                <p:oleObj name="Equation" r:id="rId13" imgW="1206360" imgH="39348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0556" y="5356637"/>
                        <a:ext cx="1970088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02596"/>
              </p:ext>
            </p:extLst>
          </p:nvPr>
        </p:nvGraphicFramePr>
        <p:xfrm>
          <a:off x="1467286" y="6033831"/>
          <a:ext cx="3898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Equation" r:id="rId15" imgW="2387520" imgH="215640" progId="Equation.3">
                  <p:embed/>
                </p:oleObj>
              </mc:Choice>
              <mc:Fallback>
                <p:oleObj name="Equation" r:id="rId15" imgW="2387520" imgH="21564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7286" y="6033831"/>
                        <a:ext cx="3898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357618"/>
              </p:ext>
            </p:extLst>
          </p:nvPr>
        </p:nvGraphicFramePr>
        <p:xfrm>
          <a:off x="2133796" y="6260161"/>
          <a:ext cx="25923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17" imgW="1587240" imgH="393480" progId="Equation.3">
                  <p:embed/>
                </p:oleObj>
              </mc:Choice>
              <mc:Fallback>
                <p:oleObj name="Equation" r:id="rId17" imgW="1587240" imgH="39348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33796" y="6260161"/>
                        <a:ext cx="2592387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70321"/>
              </p:ext>
            </p:extLst>
          </p:nvPr>
        </p:nvGraphicFramePr>
        <p:xfrm>
          <a:off x="5342365" y="6098521"/>
          <a:ext cx="34432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Equation" r:id="rId19" imgW="2108160" imgH="419040" progId="Equation.3">
                  <p:embed/>
                </p:oleObj>
              </mc:Choice>
              <mc:Fallback>
                <p:oleObj name="Equation" r:id="rId19" imgW="2108160" imgH="41904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42365" y="6098521"/>
                        <a:ext cx="3443287" cy="688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4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65609" y="961189"/>
            <a:ext cx="8191787" cy="809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Express 				in partial fractions. </a:t>
            </a:r>
            <a:endParaRPr lang="en-SG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5163" y="1"/>
            <a:ext cx="6313153" cy="866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Test Yourself : Partial Fraction Decomposition </a:t>
            </a:r>
            <a:endParaRPr lang="en-SG" sz="2800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67" y="1"/>
            <a:ext cx="885825" cy="88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05008"/>
              </p:ext>
            </p:extLst>
          </p:nvPr>
        </p:nvGraphicFramePr>
        <p:xfrm>
          <a:off x="1975669" y="906369"/>
          <a:ext cx="13922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4" imgW="914400" imgH="444240" progId="Equation.3">
                  <p:embed/>
                </p:oleObj>
              </mc:Choice>
              <mc:Fallback>
                <p:oleObj name="Equation" r:id="rId4" imgW="914400" imgH="4442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5669" y="906369"/>
                        <a:ext cx="1392238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65609" y="961189"/>
            <a:ext cx="8191787" cy="1317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[Example 11]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Express 				in partial fractions. </a:t>
            </a:r>
            <a:endParaRPr lang="en-SG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162" y="2177142"/>
            <a:ext cx="8191787" cy="4122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[Solution]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Apply the process of Partial Fraction Decomposition: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Check that degree of numerator is less than degree of     denominator. If not, carry out long division.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/>
              <a:t>Degree of numerator = </a:t>
            </a:r>
            <a:r>
              <a:rPr lang="en-US" sz="2400" dirty="0"/>
              <a:t>2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Degree of denominator = 2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Hence, we need to carry out long division.</a:t>
            </a:r>
            <a:endParaRPr lang="en-SG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4298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Improper Fractions (CL) </a:t>
            </a:r>
            <a:endParaRPr lang="en-SG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03168"/>
              </p:ext>
            </p:extLst>
          </p:nvPr>
        </p:nvGraphicFramePr>
        <p:xfrm>
          <a:off x="2085053" y="1331425"/>
          <a:ext cx="10826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711000" imgH="419040" progId="Equation.3">
                  <p:embed/>
                </p:oleObj>
              </mc:Choice>
              <mc:Fallback>
                <p:oleObj name="Equation" r:id="rId3" imgW="711000" imgH="4190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5053" y="1331425"/>
                        <a:ext cx="108267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22962" y="992120"/>
            <a:ext cx="8191787" cy="5509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Long division:</a:t>
            </a:r>
          </a:p>
          <a:p>
            <a:pPr marL="0" indent="0">
              <a:buFont typeface="Arial"/>
              <a:buNone/>
            </a:pPr>
            <a:endParaRPr lang="en-SG" sz="24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88108"/>
              </p:ext>
            </p:extLst>
          </p:nvPr>
        </p:nvGraphicFramePr>
        <p:xfrm>
          <a:off x="2498725" y="1692275"/>
          <a:ext cx="2774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8" name="Equation" r:id="rId3" imgW="1409400" imgH="330120" progId="Equation.DSMT4">
                  <p:embed/>
                </p:oleObj>
              </mc:Choice>
              <mc:Fallback>
                <p:oleObj name="Equation" r:id="rId3" imgW="140940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692275"/>
                        <a:ext cx="2774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13157"/>
              </p:ext>
            </p:extLst>
          </p:nvPr>
        </p:nvGraphicFramePr>
        <p:xfrm>
          <a:off x="4968422" y="1357313"/>
          <a:ext cx="1841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422" y="1357313"/>
                        <a:ext cx="1841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85192"/>
              </p:ext>
            </p:extLst>
          </p:nvPr>
        </p:nvGraphicFramePr>
        <p:xfrm>
          <a:off x="3803424" y="2246538"/>
          <a:ext cx="14970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424" y="2246538"/>
                        <a:ext cx="14970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46644"/>
              </p:ext>
            </p:extLst>
          </p:nvPr>
        </p:nvGraphicFramePr>
        <p:xfrm>
          <a:off x="3538310" y="2413226"/>
          <a:ext cx="242887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" name="Equation" r:id="rId9" imgW="126780" imgH="101424" progId="Equation.DSMT4">
                  <p:embed/>
                </p:oleObj>
              </mc:Choice>
              <mc:Fallback>
                <p:oleObj name="Equation" r:id="rId9" imgW="126780" imgH="1014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310" y="2413226"/>
                        <a:ext cx="242887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57936"/>
              </p:ext>
            </p:extLst>
          </p:nvPr>
        </p:nvGraphicFramePr>
        <p:xfrm>
          <a:off x="3919538" y="2648403"/>
          <a:ext cx="128587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" name="Equation" r:id="rId11" imgW="672808" imgH="63472" progId="Equation.DSMT4">
                  <p:embed/>
                </p:oleObj>
              </mc:Choice>
              <mc:Fallback>
                <p:oleObj name="Equation" r:id="rId11" imgW="672808" imgH="6347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648403"/>
                        <a:ext cx="1285875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83420"/>
              </p:ext>
            </p:extLst>
          </p:nvPr>
        </p:nvGraphicFramePr>
        <p:xfrm>
          <a:off x="4432300" y="2811463"/>
          <a:ext cx="7731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3" name="Equation" r:id="rId13" imgW="406080" imgH="177480" progId="Equation.DSMT4">
                  <p:embed/>
                </p:oleObj>
              </mc:Choice>
              <mc:Fallback>
                <p:oleObj name="Equation" r:id="rId13" imgW="40608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811463"/>
                        <a:ext cx="7731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17337" y="3309257"/>
            <a:ext cx="4398281" cy="800860"/>
            <a:chOff x="817337" y="3309257"/>
            <a:chExt cx="4398281" cy="800860"/>
          </a:xfrm>
        </p:grpSpPr>
        <p:sp>
          <p:nvSpPr>
            <p:cNvPr id="21" name="Flowchart: Alternate Process 20"/>
            <p:cNvSpPr/>
            <p:nvPr/>
          </p:nvSpPr>
          <p:spPr>
            <a:xfrm>
              <a:off x="817337" y="3309257"/>
              <a:ext cx="4281714" cy="80086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04" y="3309257"/>
              <a:ext cx="428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Dividend = Divisor </a:t>
              </a:r>
              <a:r>
                <a:rPr lang="en-US" dirty="0"/>
                <a:t>x</a:t>
              </a:r>
              <a:r>
                <a:rPr lang="en-US" dirty="0" smtClean="0"/>
                <a:t> </a:t>
              </a:r>
              <a:r>
                <a:rPr lang="en-SG" dirty="0" smtClean="0"/>
                <a:t>Quotient </a:t>
              </a:r>
              <a:r>
                <a:rPr lang="en-SG" dirty="0"/>
                <a:t>+</a:t>
              </a:r>
              <a:r>
                <a:rPr lang="en-SG" dirty="0" smtClean="0"/>
                <a:t> Remainder</a:t>
              </a:r>
            </a:p>
            <a:p>
              <a:endParaRPr lang="en-SG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22962" y="5256848"/>
            <a:ext cx="8191787" cy="13267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Since  			is a proper algebraic fraction, we shall focus on applying Partial Fraction Decomposition technique to this fraction.</a:t>
            </a:r>
          </a:p>
          <a:p>
            <a:pPr marL="0" indent="0">
              <a:buFont typeface="Arial"/>
              <a:buNone/>
            </a:pPr>
            <a:endParaRPr lang="en-SG" sz="2400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94298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Improper Fractions (CL) </a:t>
            </a:r>
            <a:endParaRPr lang="en-SG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266428"/>
              </p:ext>
            </p:extLst>
          </p:nvPr>
        </p:nvGraphicFramePr>
        <p:xfrm>
          <a:off x="933904" y="4408089"/>
          <a:ext cx="28035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" name="Equation" r:id="rId15" imgW="1841400" imgH="419040" progId="Equation.3">
                  <p:embed/>
                </p:oleObj>
              </mc:Choice>
              <mc:Fallback>
                <p:oleObj name="Equation" r:id="rId15" imgW="1841400" imgH="419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3904" y="4408089"/>
                        <a:ext cx="2803525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582600"/>
              </p:ext>
            </p:extLst>
          </p:nvPr>
        </p:nvGraphicFramePr>
        <p:xfrm>
          <a:off x="933904" y="3568688"/>
          <a:ext cx="3225465" cy="54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5" name="Equation" r:id="rId17" imgW="2349360" imgH="393480" progId="Equation.3">
                  <p:embed/>
                </p:oleObj>
              </mc:Choice>
              <mc:Fallback>
                <p:oleObj name="Equation" r:id="rId17" imgW="2349360" imgH="39348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3904" y="3568688"/>
                        <a:ext cx="3225465" cy="54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17435"/>
              </p:ext>
            </p:extLst>
          </p:nvPr>
        </p:nvGraphicFramePr>
        <p:xfrm>
          <a:off x="1794328" y="5108958"/>
          <a:ext cx="10826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" name="Equation" r:id="rId19" imgW="711000" imgH="393480" progId="Equation.3">
                  <p:embed/>
                </p:oleObj>
              </mc:Choice>
              <mc:Fallback>
                <p:oleObj name="Equation" r:id="rId19" imgW="711000" imgH="39348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94328" y="5108958"/>
                        <a:ext cx="10826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0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65160" y="1001484"/>
            <a:ext cx="8191787" cy="5635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2.  Ensure that the denominator </a:t>
            </a:r>
            <a:r>
              <a:rPr lang="en-SG" sz="2400" dirty="0" smtClean="0">
                <a:solidFill>
                  <a:srgbClr val="FF0000"/>
                </a:solidFill>
              </a:rPr>
              <a:t>has </a:t>
            </a:r>
            <a:r>
              <a:rPr lang="en-SG" sz="2400" dirty="0">
                <a:solidFill>
                  <a:srgbClr val="FF0000"/>
                </a:solidFill>
              </a:rPr>
              <a:t>been factorised </a:t>
            </a:r>
            <a:r>
              <a:rPr lang="en-SG" sz="2400" dirty="0" smtClean="0">
                <a:solidFill>
                  <a:srgbClr val="FF0000"/>
                </a:solidFill>
              </a:rPr>
              <a:t>	completely</a:t>
            </a:r>
            <a:r>
              <a:rPr lang="en-SG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Denominator =    			</a:t>
            </a:r>
            <a:r>
              <a:rPr lang="en-SG" sz="2400" dirty="0" smtClean="0">
                <a:solidFill>
                  <a:schemeClr val="tx1"/>
                </a:solidFill>
              </a:rPr>
              <a:t>can be cross-factorised.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79838" y="2614193"/>
            <a:ext cx="3077029" cy="2162629"/>
            <a:chOff x="2917371" y="1988457"/>
            <a:chExt cx="3077029" cy="216262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917371" y="3526971"/>
              <a:ext cx="307702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181600" y="1988457"/>
              <a:ext cx="14514" cy="21626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36387" y="261419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6387" y="369104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61334" y="425006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2400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3098" y="2635964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1157" y="369550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3098" y="4250065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37838" y="2866796"/>
            <a:ext cx="1056939" cy="82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581" y="3686575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S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400" dirty="0"/>
          </a:p>
        </p:txBody>
      </p:sp>
      <p:cxnSp>
        <p:nvCxnSpPr>
          <p:cNvPr id="27" name="Straight Connector 26"/>
          <p:cNvCxnSpPr>
            <a:endCxn id="22" idx="1"/>
          </p:cNvCxnSpPr>
          <p:nvPr/>
        </p:nvCxnSpPr>
        <p:spPr>
          <a:xfrm flipV="1">
            <a:off x="3437838" y="2866797"/>
            <a:ext cx="1015260" cy="8287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74285" y="261419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92653" y="425006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+3</a:t>
            </a:r>
            <a:r>
              <a:rPr lang="en-S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94298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Improper Fractions (CL) </a:t>
            </a:r>
            <a:endParaRPr lang="en-SG" sz="28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48566"/>
              </p:ext>
            </p:extLst>
          </p:nvPr>
        </p:nvGraphicFramePr>
        <p:xfrm>
          <a:off x="3302913" y="1803015"/>
          <a:ext cx="1468530" cy="43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3" imgW="685800" imgH="203040" progId="Equation.3">
                  <p:embed/>
                </p:oleObj>
              </mc:Choice>
              <mc:Fallback>
                <p:oleObj name="Equation" r:id="rId3" imgW="685800" imgH="2030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913" y="1803015"/>
                        <a:ext cx="1468530" cy="43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62668"/>
              </p:ext>
            </p:extLst>
          </p:nvPr>
        </p:nvGraphicFramePr>
        <p:xfrm>
          <a:off x="941470" y="5093735"/>
          <a:ext cx="4232815" cy="56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5" imgW="1726920" imgH="228600" progId="Equation.3">
                  <p:embed/>
                </p:oleObj>
              </mc:Choice>
              <mc:Fallback>
                <p:oleObj name="Equation" r:id="rId5" imgW="1726920" imgH="22860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1470" y="5093735"/>
                        <a:ext cx="4232815" cy="56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0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65160" y="1001484"/>
            <a:ext cx="8191787" cy="5865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en-US" sz="2400" dirty="0" smtClean="0">
                <a:solidFill>
                  <a:srgbClr val="FF0000"/>
                </a:solidFill>
              </a:rPr>
              <a:t>Express the algebraic fraction in its partial fractions.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Let</a:t>
            </a: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8495"/>
              </p:ext>
            </p:extLst>
          </p:nvPr>
        </p:nvGraphicFramePr>
        <p:xfrm>
          <a:off x="1373305" y="4012638"/>
          <a:ext cx="60150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3" imgW="3949560" imgH="393480" progId="Equation.3">
                  <p:embed/>
                </p:oleObj>
              </mc:Choice>
              <mc:Fallback>
                <p:oleObj name="Equation" r:id="rId3" imgW="3949560" imgH="3934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305" y="4012638"/>
                        <a:ext cx="601503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5158" y="2931887"/>
            <a:ext cx="8191787" cy="4677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</a:rPr>
              <a:t>Solve for the unknown constants in the partial fractions.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6804" y="3399663"/>
            <a:ext cx="7148494" cy="489545"/>
            <a:chOff x="1139164" y="2268169"/>
            <a:chExt cx="6351780" cy="489545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1139164" y="2268169"/>
              <a:ext cx="6351780" cy="489545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9164" y="2328275"/>
              <a:ext cx="624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Multiply both sides by the denominator 				</a:t>
              </a:r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simplify.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39695" y="4211409"/>
            <a:ext cx="6019509" cy="384955"/>
            <a:chOff x="705231" y="3191617"/>
            <a:chExt cx="6019509" cy="3849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05231" y="3191617"/>
              <a:ext cx="1094540" cy="1639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5177" y="3419643"/>
              <a:ext cx="1138743" cy="15692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167955" y="3230828"/>
              <a:ext cx="445069" cy="10874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374061" y="3406338"/>
              <a:ext cx="436320" cy="13179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548204" y="3211360"/>
              <a:ext cx="635000" cy="1282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89740" y="3415199"/>
              <a:ext cx="635000" cy="12821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164327" y="5038994"/>
            <a:ext cx="6508052" cy="668678"/>
            <a:chOff x="1139164" y="2268169"/>
            <a:chExt cx="6351780" cy="489545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1139164" y="2268169"/>
              <a:ext cx="6351780" cy="489545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39164" y="2268169"/>
                  <a:ext cx="6248607" cy="473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Substitute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en-SG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by any suitable value(s) to find as many unknown(s) as possible.</a:t>
                  </a:r>
                  <a:endParaRPr lang="en-SG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164" y="2268169"/>
                  <a:ext cx="6248607" cy="47318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57" t="-4717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013468" y="5707822"/>
            <a:ext cx="8191787" cy="1150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Let 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Let</a:t>
            </a:r>
            <a:endParaRPr lang="en-SG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94298" y="0"/>
            <a:ext cx="7506380" cy="10276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/>
              <a:t>Partial Fraction Decomposition for Improper Fractions (CL) </a:t>
            </a:r>
            <a:endParaRPr lang="en-SG" sz="28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9451"/>
              </p:ext>
            </p:extLst>
          </p:nvPr>
        </p:nvGraphicFramePr>
        <p:xfrm>
          <a:off x="1366889" y="1517650"/>
          <a:ext cx="26114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7" imgW="1714320" imgH="419040" progId="Equation.3">
                  <p:embed/>
                </p:oleObj>
              </mc:Choice>
              <mc:Fallback>
                <p:oleObj name="Equation" r:id="rId7" imgW="1714320" imgH="4190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6889" y="1517650"/>
                        <a:ext cx="2611438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91096"/>
              </p:ext>
            </p:extLst>
          </p:nvPr>
        </p:nvGraphicFramePr>
        <p:xfrm>
          <a:off x="5227345" y="3464345"/>
          <a:ext cx="1497916" cy="37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Equation" r:id="rId9" imgW="812520" imgH="203040" progId="Equation.3">
                  <p:embed/>
                </p:oleObj>
              </mc:Choice>
              <mc:Fallback>
                <p:oleObj name="Equation" r:id="rId9" imgW="812520" imgH="20304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7345" y="3464345"/>
                        <a:ext cx="1497916" cy="37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30702"/>
              </p:ext>
            </p:extLst>
          </p:nvPr>
        </p:nvGraphicFramePr>
        <p:xfrm>
          <a:off x="1366889" y="4719165"/>
          <a:ext cx="2939081" cy="36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Equation" r:id="rId11" imgW="1663560" imgH="203040" progId="Equation.3">
                  <p:embed/>
                </p:oleObj>
              </mc:Choice>
              <mc:Fallback>
                <p:oleObj name="Equation" r:id="rId11" imgW="1663560" imgH="20304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6889" y="4719165"/>
                        <a:ext cx="2939081" cy="36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94575"/>
              </p:ext>
            </p:extLst>
          </p:nvPr>
        </p:nvGraphicFramePr>
        <p:xfrm>
          <a:off x="1460490" y="5707672"/>
          <a:ext cx="43957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Equation" r:id="rId13" imgW="2489040" imgH="203040" progId="Equation.3">
                  <p:embed/>
                </p:oleObj>
              </mc:Choice>
              <mc:Fallback>
                <p:oleObj name="Equation" r:id="rId13" imgW="2489040" imgH="20304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0490" y="5707672"/>
                        <a:ext cx="43957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419677"/>
              </p:ext>
            </p:extLst>
          </p:nvPr>
        </p:nvGraphicFramePr>
        <p:xfrm>
          <a:off x="1460490" y="6034046"/>
          <a:ext cx="44180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9" name="Equation" r:id="rId15" imgW="2501640" imgH="203040" progId="Equation.3">
                  <p:embed/>
                </p:oleObj>
              </mc:Choice>
              <mc:Fallback>
                <p:oleObj name="Equation" r:id="rId15" imgW="2501640" imgH="20304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0490" y="6034046"/>
                        <a:ext cx="44180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52857"/>
              </p:ext>
            </p:extLst>
          </p:nvPr>
        </p:nvGraphicFramePr>
        <p:xfrm>
          <a:off x="2074863" y="2278063"/>
          <a:ext cx="24368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0" name="Equation" r:id="rId17" imgW="1600200" imgH="393480" progId="Equation.3">
                  <p:embed/>
                </p:oleObj>
              </mc:Choice>
              <mc:Fallback>
                <p:oleObj name="Equation" r:id="rId17" imgW="1600200" imgH="3934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74863" y="2278063"/>
                        <a:ext cx="2436812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04078"/>
              </p:ext>
            </p:extLst>
          </p:nvPr>
        </p:nvGraphicFramePr>
        <p:xfrm>
          <a:off x="5932488" y="5964238"/>
          <a:ext cx="29019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19" imgW="1904760" imgH="419040" progId="Equation.3">
                  <p:embed/>
                </p:oleObj>
              </mc:Choice>
              <mc:Fallback>
                <p:oleObj name="Equation" r:id="rId19" imgW="1904760" imgH="41904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32488" y="5964238"/>
                        <a:ext cx="2901950" cy="642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66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todaysmeet.com/LRW5-Day1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7"/>
              </a:rPr>
              <a:t>https://</a:t>
            </a:r>
            <a:r>
              <a:rPr lang="en-SG" dirty="0" smtClean="0">
                <a:hlinkClick r:id="rId7"/>
              </a:rPr>
              <a:t>todaysmeet.com/LRE2-Day2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8"/>
              </a:rPr>
              <a:t>https://</a:t>
            </a:r>
            <a:r>
              <a:rPr lang="en-SG" dirty="0" smtClean="0">
                <a:hlinkClick r:id="rId8"/>
              </a:rPr>
              <a:t>todaysmeet.com/LRE4-Day2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9"/>
              </a:rPr>
              <a:t>https://</a:t>
            </a:r>
            <a:r>
              <a:rPr lang="en-SG" dirty="0" smtClean="0">
                <a:hlinkClick r:id="rId9"/>
              </a:rPr>
              <a:t>todaysmeet.com/LRW5-Day2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0"/>
              </a:rPr>
              <a:t>https://</a:t>
            </a:r>
            <a:r>
              <a:rPr lang="en-SG" dirty="0" smtClean="0">
                <a:hlinkClick r:id="rId10"/>
              </a:rPr>
              <a:t>todaysmeet.com/LRW3-Day2</a:t>
            </a:r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4708477" y="1990551"/>
            <a:ext cx="3701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11"/>
              </a:rPr>
              <a:t>https://</a:t>
            </a:r>
            <a:r>
              <a:rPr lang="en-SG" dirty="0" smtClean="0">
                <a:hlinkClick r:id="rId11"/>
              </a:rPr>
              <a:t>todaysmeet.com/LRE2-Day3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2"/>
              </a:rPr>
              <a:t>https://</a:t>
            </a:r>
            <a:r>
              <a:rPr lang="en-SG" dirty="0" smtClean="0">
                <a:hlinkClick r:id="rId12"/>
              </a:rPr>
              <a:t>todaysmeet.com/LRE4-Day3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3"/>
              </a:rPr>
              <a:t>https://</a:t>
            </a:r>
            <a:r>
              <a:rPr lang="en-SG" dirty="0" smtClean="0">
                <a:hlinkClick r:id="rId13"/>
              </a:rPr>
              <a:t>todaysmeet.com/LRW3-Day3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4"/>
              </a:rPr>
              <a:t>https://</a:t>
            </a:r>
            <a:r>
              <a:rPr lang="en-SG" dirty="0" smtClean="0">
                <a:hlinkClick r:id="rId14"/>
              </a:rPr>
              <a:t>todaysmeet.com/LRW5-Day3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5"/>
              </a:rPr>
              <a:t>https://</a:t>
            </a:r>
            <a:r>
              <a:rPr lang="en-SG" dirty="0" smtClean="0">
                <a:hlinkClick r:id="rId15"/>
              </a:rPr>
              <a:t>todaysmeet.com/LRE5-Day3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6"/>
              </a:rPr>
              <a:t>https://</a:t>
            </a:r>
            <a:r>
              <a:rPr lang="en-SG" dirty="0" smtClean="0">
                <a:hlinkClick r:id="rId16"/>
              </a:rPr>
              <a:t>todaysmeet.com/LRE2-Day4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7"/>
              </a:rPr>
              <a:t>https://</a:t>
            </a:r>
            <a:r>
              <a:rPr lang="en-SG" dirty="0" smtClean="0">
                <a:hlinkClick r:id="rId17"/>
              </a:rPr>
              <a:t>todaysmeet.com/LRE4-Day4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18"/>
              </a:rPr>
              <a:t>https://</a:t>
            </a:r>
            <a:r>
              <a:rPr lang="en-SG" dirty="0" smtClean="0">
                <a:hlinkClick r:id="rId18"/>
              </a:rPr>
              <a:t>todaysmeet.com/LRW3-Day4</a:t>
            </a:r>
            <a:r>
              <a:rPr lang="en-SG" dirty="0" smtClean="0"/>
              <a:t> </a:t>
            </a:r>
          </a:p>
          <a:p>
            <a:r>
              <a:rPr lang="en-SG" dirty="0">
                <a:hlinkClick r:id="rId19"/>
              </a:rPr>
              <a:t>https://</a:t>
            </a:r>
            <a:r>
              <a:rPr lang="en-SG" dirty="0" smtClean="0">
                <a:hlinkClick r:id="rId19"/>
              </a:rPr>
              <a:t>todaysmeet.com/LRW5-Day4</a:t>
            </a:r>
            <a:endParaRPr lang="en-SG" dirty="0" smtClean="0"/>
          </a:p>
          <a:p>
            <a:r>
              <a:rPr lang="en-SG" dirty="0">
                <a:hlinkClick r:id="rId20"/>
              </a:rPr>
              <a:t>https://</a:t>
            </a:r>
            <a:r>
              <a:rPr lang="en-SG" dirty="0" smtClean="0">
                <a:hlinkClick r:id="rId20"/>
              </a:rPr>
              <a:t>todaysmeet.com/LRE5-Day4</a:t>
            </a:r>
            <a:r>
              <a:rPr lang="en-SG" dirty="0" smtClean="0"/>
              <a:t>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57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 smtClean="0"/>
              <a:t>Instruction for lecturers: please copy the correct link and put it in the yellow box in the next slide for your IS class: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627" y="2129051"/>
            <a:ext cx="3701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todaysmeet.com/LRE2-Day5</a:t>
            </a:r>
            <a:endParaRPr lang="en-SG" dirty="0" smtClean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todaysmeet.com/LRE4-Day5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todaysmeet.com/LRW3-Day5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>
                <a:hlinkClick r:id="rId6"/>
              </a:rPr>
              <a:t>https://</a:t>
            </a:r>
            <a:r>
              <a:rPr lang="en-SG" dirty="0" smtClean="0">
                <a:hlinkClick r:id="rId6"/>
              </a:rPr>
              <a:t>todaysmeet.com/LRW5-Day5</a:t>
            </a:r>
            <a:r>
              <a:rPr lang="en-SG" dirty="0" smtClean="0"/>
              <a:t> </a:t>
            </a:r>
          </a:p>
          <a:p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 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66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  <a:endParaRPr lang="en-SG" sz="2400" dirty="0" smtClean="0"/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4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3600" b="1" dirty="0" smtClean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10583"/>
          </a:xfrm>
        </p:spPr>
        <p:txBody>
          <a:bodyPr>
            <a:noAutofit/>
          </a:bodyPr>
          <a:lstStyle/>
          <a:p>
            <a:pPr lvl="0"/>
            <a:r>
              <a:rPr lang="en-SG" dirty="0"/>
              <a:t>Perform long division of polynomials</a:t>
            </a:r>
          </a:p>
          <a:p>
            <a:pPr lvl="0"/>
            <a:r>
              <a:rPr lang="en-SG" dirty="0"/>
              <a:t>Apply remainder theorem to obtain remainders of polynomial divisions</a:t>
            </a:r>
          </a:p>
          <a:p>
            <a:pPr lvl="0"/>
            <a:r>
              <a:rPr lang="en-SG" dirty="0"/>
              <a:t>Apply factor theorem to obtain factors of polynomials</a:t>
            </a:r>
          </a:p>
          <a:p>
            <a:pPr lvl="0"/>
            <a:r>
              <a:rPr lang="en-SG" dirty="0" smtClean="0"/>
              <a:t>Solve cubic equations </a:t>
            </a:r>
          </a:p>
          <a:p>
            <a:r>
              <a:rPr lang="en-SG" dirty="0"/>
              <a:t>Differentiate between the proper and improper fractions consisting of </a:t>
            </a:r>
            <a:r>
              <a:rPr lang="en-SG" dirty="0" smtClean="0"/>
              <a:t>polynomials</a:t>
            </a:r>
          </a:p>
          <a:p>
            <a:pPr lvl="0"/>
            <a:r>
              <a:rPr lang="en-SG" dirty="0" smtClean="0"/>
              <a:t>Perform </a:t>
            </a:r>
            <a:r>
              <a:rPr lang="en-SG" dirty="0"/>
              <a:t>partial fraction decomposition for </a:t>
            </a:r>
            <a:r>
              <a:rPr lang="en-SG" dirty="0" smtClean="0"/>
              <a:t>proper fractions </a:t>
            </a:r>
            <a:r>
              <a:rPr lang="en-SG" dirty="0"/>
              <a:t>consisting of </a:t>
            </a:r>
            <a:r>
              <a:rPr lang="en-SG" dirty="0" smtClean="0"/>
              <a:t>polynomials </a:t>
            </a:r>
          </a:p>
          <a:p>
            <a:r>
              <a:rPr lang="en-SG" dirty="0" smtClean="0"/>
              <a:t>Simplify </a:t>
            </a:r>
            <a:r>
              <a:rPr lang="en-SG" dirty="0"/>
              <a:t>improper fractions to proper </a:t>
            </a:r>
            <a:r>
              <a:rPr lang="en-SG" dirty="0" smtClean="0"/>
              <a:t>fractions</a:t>
            </a:r>
          </a:p>
          <a:p>
            <a:r>
              <a:rPr lang="en-SG" dirty="0"/>
              <a:t>Perform partial fraction decomposition for </a:t>
            </a:r>
            <a:r>
              <a:rPr lang="en-SG" dirty="0" smtClean="0"/>
              <a:t>improper </a:t>
            </a:r>
            <a:r>
              <a:rPr lang="en-SG" dirty="0"/>
              <a:t>fractions consisting of polynomials (CL)</a:t>
            </a:r>
          </a:p>
          <a:p>
            <a:endParaRPr lang="en-US" sz="1800" dirty="0" smtClean="0"/>
          </a:p>
          <a:p>
            <a:pPr lvl="0"/>
            <a:endParaRPr lang="en-US" sz="1800" dirty="0" smtClean="0"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endParaRPr lang="en-US" sz="1800" dirty="0" smtClean="0">
              <a:cs typeface="Times New Roman" pitchFamily="18" charset="0"/>
            </a:endParaRPr>
          </a:p>
          <a:p>
            <a:endParaRPr lang="en-US" sz="1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8016" y="274638"/>
            <a:ext cx="8686800" cy="79041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Scenario Definition Template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0" y="1065050"/>
            <a:ext cx="8476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800" y="2649497"/>
            <a:ext cx="84769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Don’t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799" y="4379997"/>
            <a:ext cx="874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We Need to Find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Lesson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66939"/>
              </p:ext>
            </p:extLst>
          </p:nvPr>
        </p:nvGraphicFramePr>
        <p:xfrm>
          <a:off x="634180" y="1166879"/>
          <a:ext cx="7846143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Polynomial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Division of Polynomial Functions by Long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8-11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Remainder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12-15</a:t>
                      </a:r>
                      <a:endParaRPr lang="en-SG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Factor Theorem</a:t>
                      </a:r>
                      <a:endParaRPr lang="en-US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16-19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Factorisation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of Polynomial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21-22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Introduction to Partial Fractions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Partial Fraction 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 and Improper Fractions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25-27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Fraction Decomposition for Proper Fraction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28-31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Fraction Decomposition for Improper Fraction (CL)</a:t>
                      </a:r>
                      <a:endParaRPr lang="en-SG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32-35</a:t>
                      </a:r>
                      <a:endParaRPr lang="en-SG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008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10170" y="6492875"/>
            <a:ext cx="333829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584755"/>
              </a:xfr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polynomial function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an expression of the form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+...+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000" i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913" indent="0"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where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constant real numbers and all the power terms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n-1,n-2,…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etc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are non-negative integers (i.e. they can only take on values 0, 1, 2, 3, …</a:t>
                </a:r>
                <a:r>
                  <a:rPr lang="en-U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etc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20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Note:</a:t>
                </a: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called 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variable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called 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coefficients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x, x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respectively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Coefficient of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also called 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constant term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Polynomial functions are often denoted by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etc.</a:t>
                </a: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value of a polynomial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denoted by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3900" lvl="1" indent="-323850">
                  <a:buFont typeface="+mj-lt"/>
                  <a:buAutoNum type="romanLcPeriod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degree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a polynomial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the highest power of the variable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23900" lvl="1" indent="-323850">
                  <a:buFont typeface="+mj-lt"/>
                  <a:buAutoNum type="romanL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10" y="961188"/>
                <a:ext cx="7781518" cy="5584755"/>
              </a:xfrm>
              <a:blipFill>
                <a:blip r:embed="rId3"/>
                <a:stretch>
                  <a:fillRect l="-546" t="-326" r="-859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Functions (Kahoot.IT)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215050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are polynomial functions: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610" y="3264090"/>
            <a:ext cx="7781518" cy="2150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are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polynomial functions: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0" dirty="0" smtClean="0"/>
              <a:t>  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9000" y="3835400"/>
            <a:ext cx="2921000" cy="840490"/>
            <a:chOff x="5969000" y="3835400"/>
            <a:chExt cx="2921000" cy="840490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5969000" y="3835400"/>
              <a:ext cx="2921000" cy="840490"/>
            </a:xfrm>
            <a:prstGeom prst="wedgeRoundRectCallout">
              <a:avLst>
                <a:gd name="adj1" fmla="val -168740"/>
                <a:gd name="adj2" fmla="val -5424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9000" y="3835400"/>
              <a:ext cx="292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For </a:t>
              </a:r>
              <a:r>
                <a:rPr lang="en-US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600" i="1" baseline="30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can only be 0,1,2,3,… but for   , </a:t>
              </a: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=-1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9000" y="1297920"/>
            <a:ext cx="2921000" cy="635000"/>
            <a:chOff x="5969000" y="4041120"/>
            <a:chExt cx="2921000" cy="635000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5969000" y="4041120"/>
              <a:ext cx="2921000" cy="635000"/>
            </a:xfrm>
            <a:prstGeom prst="wedgeRoundRectCallout">
              <a:avLst>
                <a:gd name="adj1" fmla="val -96131"/>
                <a:gd name="adj2" fmla="val 5501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9000" y="4053820"/>
              <a:ext cx="292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Degree of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)=3</a:t>
              </a:r>
              <a:endParaRPr lang="en-SG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SG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 called a </a:t>
              </a:r>
              <a:r>
                <a:rPr lang="en-SG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cubic</a:t>
              </a:r>
              <a:r>
                <a:rPr lang="en-SG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function</a:t>
              </a:r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5969000" y="1932920"/>
            <a:ext cx="2921000" cy="635000"/>
          </a:xfrm>
          <a:prstGeom prst="wedgeRoundRectCallout">
            <a:avLst>
              <a:gd name="adj1" fmla="val -133895"/>
              <a:gd name="adj2" fmla="val 253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of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endParaRPr lang="en-SG" sz="1400" b="0" i="1" dirty="0" smtClean="0">
              <a:latin typeface="Cambria Math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called a </a:t>
            </a:r>
            <a:r>
              <a:rPr lang="en-SG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quadratic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969000" y="2587551"/>
            <a:ext cx="2921000" cy="635000"/>
          </a:xfrm>
          <a:prstGeom prst="wedgeRoundRectCallout">
            <a:avLst>
              <a:gd name="adj1" fmla="val -166482"/>
              <a:gd name="adj2" fmla="val -437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of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called a </a:t>
            </a:r>
            <a:r>
              <a:rPr lang="en-SG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S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69000" y="4707698"/>
            <a:ext cx="2921000" cy="908135"/>
            <a:chOff x="5969000" y="4707698"/>
            <a:chExt cx="2921000" cy="908135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5969000" y="4707698"/>
              <a:ext cx="2921000" cy="840490"/>
            </a:xfrm>
            <a:prstGeom prst="wedgeRoundRectCallout">
              <a:avLst>
                <a:gd name="adj1" fmla="val -157436"/>
                <a:gd name="adj2" fmla="val -47733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9000" y="4784836"/>
              <a:ext cx="292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6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can only be 0,1,2,3,… but </a:t>
              </a:r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      , </a:t>
              </a: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=0.5</a:t>
              </a:r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9000" y="5548188"/>
            <a:ext cx="2921000" cy="840490"/>
            <a:chOff x="5969000" y="5548188"/>
            <a:chExt cx="2921000" cy="840490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5969000" y="5548188"/>
              <a:ext cx="2921000" cy="840490"/>
            </a:xfrm>
            <a:prstGeom prst="wedgeRoundRectCallout">
              <a:avLst>
                <a:gd name="adj1" fmla="val -157001"/>
                <a:gd name="adj2" fmla="val -68887"/>
                <a:gd name="adj3" fmla="val 1666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9000" y="5679857"/>
              <a:ext cx="292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Reason: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6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can only be 0,1,2,3,… but </a:t>
              </a:r>
              <a:r>
                <a:rPr lang="en-SG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   </a:t>
              </a:r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=1.5</a:t>
              </a:r>
              <a:endParaRPr lang="en-SG" sz="16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9177"/>
              </p:ext>
            </p:extLst>
          </p:nvPr>
        </p:nvGraphicFramePr>
        <p:xfrm>
          <a:off x="1270556" y="2048577"/>
          <a:ext cx="1781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4" imgW="1079280" imgH="228600" progId="Equation.3">
                  <p:embed/>
                </p:oleObj>
              </mc:Choice>
              <mc:Fallback>
                <p:oleObj name="Equation" r:id="rId4" imgW="107928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556" y="2048577"/>
                        <a:ext cx="1781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66537"/>
              </p:ext>
            </p:extLst>
          </p:nvPr>
        </p:nvGraphicFramePr>
        <p:xfrm>
          <a:off x="1270556" y="1560157"/>
          <a:ext cx="2871874" cy="65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Equation" r:id="rId6" imgW="1739880" imgH="393480" progId="Equation.3">
                  <p:embed/>
                </p:oleObj>
              </mc:Choice>
              <mc:Fallback>
                <p:oleObj name="Equation" r:id="rId6" imgW="1739880" imgH="39348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556" y="1560157"/>
                        <a:ext cx="2871874" cy="65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39274"/>
              </p:ext>
            </p:extLst>
          </p:nvPr>
        </p:nvGraphicFramePr>
        <p:xfrm>
          <a:off x="1270556" y="2454415"/>
          <a:ext cx="10683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8" imgW="647640" imgH="203040" progId="Equation.3">
                  <p:embed/>
                </p:oleObj>
              </mc:Choice>
              <mc:Fallback>
                <p:oleObj name="Equation" r:id="rId8" imgW="647640" imgH="2030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0556" y="2454415"/>
                        <a:ext cx="106838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593851"/>
              </p:ext>
            </p:extLst>
          </p:nvPr>
        </p:nvGraphicFramePr>
        <p:xfrm>
          <a:off x="7646936" y="4048907"/>
          <a:ext cx="140212" cy="36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10" imgW="152280" imgH="393480" progId="Equation.3">
                  <p:embed/>
                </p:oleObj>
              </mc:Choice>
              <mc:Fallback>
                <p:oleObj name="Equation" r:id="rId10" imgW="152280" imgH="3934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6936" y="4048907"/>
                        <a:ext cx="140212" cy="364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01012"/>
              </p:ext>
            </p:extLst>
          </p:nvPr>
        </p:nvGraphicFramePr>
        <p:xfrm>
          <a:off x="7519015" y="5021044"/>
          <a:ext cx="396054" cy="3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12" imgW="241200" imgH="228600" progId="Equation.3">
                  <p:embed/>
                </p:oleObj>
              </mc:Choice>
              <mc:Fallback>
                <p:oleObj name="Equation" r:id="rId12" imgW="241200" imgH="2286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19015" y="5021044"/>
                        <a:ext cx="396054" cy="36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963378"/>
              </p:ext>
            </p:extLst>
          </p:nvPr>
        </p:nvGraphicFramePr>
        <p:xfrm>
          <a:off x="1398494" y="3972254"/>
          <a:ext cx="1004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14" imgW="609480" imgH="241200" progId="Equation.3">
                  <p:embed/>
                </p:oleObj>
              </mc:Choice>
              <mc:Fallback>
                <p:oleObj name="Equation" r:id="rId14" imgW="609480" imgH="2412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98494" y="3972254"/>
                        <a:ext cx="10048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70685"/>
              </p:ext>
            </p:extLst>
          </p:nvPr>
        </p:nvGraphicFramePr>
        <p:xfrm>
          <a:off x="7602331" y="5897412"/>
          <a:ext cx="225707" cy="34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16" imgW="190440" imgH="304560" progId="Equation.3">
                  <p:embed/>
                </p:oleObj>
              </mc:Choice>
              <mc:Fallback>
                <p:oleObj name="Equation" r:id="rId16" imgW="190440" imgH="30456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02331" y="5897412"/>
                        <a:ext cx="225707" cy="347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22561"/>
              </p:ext>
            </p:extLst>
          </p:nvPr>
        </p:nvGraphicFramePr>
        <p:xfrm>
          <a:off x="1398494" y="4340865"/>
          <a:ext cx="1317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18" imgW="799920" imgH="228600" progId="Equation.3">
                  <p:embed/>
                </p:oleObj>
              </mc:Choice>
              <mc:Fallback>
                <p:oleObj name="Equation" r:id="rId18" imgW="799920" imgH="2286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98494" y="4340865"/>
                        <a:ext cx="13176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3138"/>
              </p:ext>
            </p:extLst>
          </p:nvPr>
        </p:nvGraphicFramePr>
        <p:xfrm>
          <a:off x="1398494" y="4603516"/>
          <a:ext cx="1714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20" imgW="1041120" imgH="304560" progId="Equation.3">
                  <p:embed/>
                </p:oleObj>
              </mc:Choice>
              <mc:Fallback>
                <p:oleObj name="Equation" r:id="rId20" imgW="1041120" imgH="30456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98494" y="4603516"/>
                        <a:ext cx="17145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0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64282"/>
              </p:ext>
            </p:extLst>
          </p:nvPr>
        </p:nvGraphicFramePr>
        <p:xfrm>
          <a:off x="2964788" y="4664075"/>
          <a:ext cx="1107972" cy="6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7" name="Equation" r:id="rId4" imgW="203040" imgH="139680" progId="Equation.3">
                  <p:embed/>
                </p:oleObj>
              </mc:Choice>
              <mc:Fallback>
                <p:oleObj name="Equation" r:id="rId4" imgW="2030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788" y="4664075"/>
                        <a:ext cx="1107972" cy="635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665163" y="1107090"/>
            <a:ext cx="830141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Recall how we have used the long division to find the quotient or remainder when one number is divided by another smaller number. 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211928" cy="604593"/>
          </a:xfrm>
        </p:spPr>
        <p:txBody>
          <a:bodyPr>
            <a:noAutofit/>
          </a:bodyPr>
          <a:lstStyle/>
          <a:p>
            <a:r>
              <a:rPr lang="en-GB" dirty="0" smtClean="0"/>
              <a:t>Recall: Long Division</a:t>
            </a:r>
            <a:endParaRPr lang="en-GB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6" name="Rectangle 2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14936"/>
              </p:ext>
            </p:extLst>
          </p:nvPr>
        </p:nvGraphicFramePr>
        <p:xfrm>
          <a:off x="2301875" y="2852738"/>
          <a:ext cx="2284413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8" name="Equation" r:id="rId6" imgW="355320" imgH="279360" progId="Equation.3">
                  <p:embed/>
                </p:oleObj>
              </mc:Choice>
              <mc:Fallback>
                <p:oleObj name="Equation" r:id="rId6" imgW="355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852738"/>
                        <a:ext cx="2284413" cy="12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10683"/>
              </p:ext>
            </p:extLst>
          </p:nvPr>
        </p:nvGraphicFramePr>
        <p:xfrm>
          <a:off x="3261441" y="2453732"/>
          <a:ext cx="500681" cy="64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9" name="Equation" r:id="rId8" imgW="114120" imgH="177480" progId="Equation.3">
                  <p:embed/>
                </p:oleObj>
              </mc:Choice>
              <mc:Fallback>
                <p:oleObj name="Equation" r:id="rId8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441" y="2453732"/>
                        <a:ext cx="500681" cy="647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22049"/>
              </p:ext>
            </p:extLst>
          </p:nvPr>
        </p:nvGraphicFramePr>
        <p:xfrm>
          <a:off x="2849810" y="3726862"/>
          <a:ext cx="889120" cy="57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0" name="Equation" r:id="rId10" imgW="228600" imgH="177480" progId="Equation.3">
                  <p:embed/>
                </p:oleObj>
              </mc:Choice>
              <mc:Fallback>
                <p:oleObj name="Equation" r:id="rId10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10" y="3726862"/>
                        <a:ext cx="889120" cy="576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06042"/>
              </p:ext>
            </p:extLst>
          </p:nvPr>
        </p:nvGraphicFramePr>
        <p:xfrm>
          <a:off x="3286456" y="4303712"/>
          <a:ext cx="1014080" cy="60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1" name="Equation" r:id="rId12" imgW="139680" imgH="139680" progId="Equation.3">
                  <p:embed/>
                </p:oleObj>
              </mc:Choice>
              <mc:Fallback>
                <p:oleObj name="Equation" r:id="rId12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456" y="4303712"/>
                        <a:ext cx="1014080" cy="60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39779"/>
              </p:ext>
            </p:extLst>
          </p:nvPr>
        </p:nvGraphicFramePr>
        <p:xfrm>
          <a:off x="3134798" y="5081356"/>
          <a:ext cx="117316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2" name="Equation" r:id="rId14" imgW="291960" imgH="63360" progId="Equation.3">
                  <p:embed/>
                </p:oleObj>
              </mc:Choice>
              <mc:Fallback>
                <p:oleObj name="Equation" r:id="rId14" imgW="291960" imgH="6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798" y="5081356"/>
                        <a:ext cx="1173162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036048" y="3350916"/>
            <a:ext cx="8392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073042" y="2759272"/>
            <a:ext cx="802248" cy="5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90872" y="5394109"/>
            <a:ext cx="966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59504" y="3424659"/>
            <a:ext cx="75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553" y="3145690"/>
            <a:ext cx="1301883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divisor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0202" y="307194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dividend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4816" y="252217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quotient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63102" y="513726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remainder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6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30415"/>
              </p:ext>
            </p:extLst>
          </p:nvPr>
        </p:nvGraphicFramePr>
        <p:xfrm>
          <a:off x="3629907" y="5132388"/>
          <a:ext cx="4333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3" name="Equation" r:id="rId16" imgW="88560" imgH="164880" progId="Equation.3">
                  <p:embed/>
                </p:oleObj>
              </mc:Choice>
              <mc:Fallback>
                <p:oleObj name="Equation" r:id="rId1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907" y="5132388"/>
                        <a:ext cx="4333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69115"/>
              </p:ext>
            </p:extLst>
          </p:nvPr>
        </p:nvGraphicFramePr>
        <p:xfrm>
          <a:off x="3114916" y="4197350"/>
          <a:ext cx="117316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4" name="Equation" r:id="rId18" imgW="291847" imgH="63445" progId="Equation.3">
                  <p:embed/>
                </p:oleObj>
              </mc:Choice>
              <mc:Fallback>
                <p:oleObj name="Equation" r:id="rId18" imgW="291847" imgH="634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916" y="4197350"/>
                        <a:ext cx="1173162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00716"/>
              </p:ext>
            </p:extLst>
          </p:nvPr>
        </p:nvGraphicFramePr>
        <p:xfrm>
          <a:off x="3560583" y="2409825"/>
          <a:ext cx="523501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" name="Equation" r:id="rId19" imgW="101520" imgH="139680" progId="Equation.3">
                  <p:embed/>
                </p:oleObj>
              </mc:Choice>
              <mc:Fallback>
                <p:oleObj name="Equation" r:id="rId19" imgW="10152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583" y="2409825"/>
                        <a:ext cx="523501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20927" y="5767044"/>
                <a:ext cx="5679312" cy="440300"/>
              </a:xfrm>
              <a:solidFill>
                <a:srgbClr val="FFFF00"/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000" b="1" dirty="0" smtClean="0"/>
                  <a:t> dividend = divisor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000" b="1" dirty="0" smtClean="0"/>
                  <a:t> quotient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000" b="1" dirty="0" smtClean="0"/>
                  <a:t> remainder</a:t>
                </a:r>
              </a:p>
              <a:p>
                <a:pPr marL="0" indent="0">
                  <a:buNone/>
                </a:pPr>
                <a:endParaRPr lang="en-SG" sz="2000" dirty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20927" y="5767044"/>
                <a:ext cx="5679312" cy="440300"/>
              </a:xfrm>
              <a:blipFill rotWithShape="1">
                <a:blip r:embed="rId21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/>
          <p:cNvSpPr txBox="1">
            <a:spLocks/>
          </p:cNvSpPr>
          <p:nvPr/>
        </p:nvSpPr>
        <p:spPr>
          <a:xfrm>
            <a:off x="738797" y="6207343"/>
            <a:ext cx="5679312" cy="619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e.g. 79 = 2 x 39 + 1</a:t>
            </a:r>
          </a:p>
          <a:p>
            <a:pPr marL="0" indent="0">
              <a:buFont typeface="Arial"/>
              <a:buNone/>
            </a:pPr>
            <a:endParaRPr lang="en-SG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35968" y="3817937"/>
            <a:ext cx="2430611" cy="1692275"/>
            <a:chOff x="6535968" y="2336800"/>
            <a:chExt cx="2430611" cy="1692275"/>
          </a:xfrm>
        </p:grpSpPr>
        <p:sp>
          <p:nvSpPr>
            <p:cNvPr id="9" name="Rounded Rectangle 8"/>
            <p:cNvSpPr/>
            <p:nvPr/>
          </p:nvSpPr>
          <p:spPr>
            <a:xfrm>
              <a:off x="6535968" y="2336800"/>
              <a:ext cx="2430611" cy="16922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5968" y="2438400"/>
              <a:ext cx="24306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 stop the long division process once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remainder is less than the divisor 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build="p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4525" y="-30230"/>
            <a:ext cx="7304554" cy="6650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Division of Polynomial Functions by Long Division</a:t>
            </a:r>
            <a:endParaRPr lang="en-GB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 dirty="0"/>
          </a:p>
        </p:txBody>
      </p:sp>
      <p:sp>
        <p:nvSpPr>
          <p:cNvPr id="6" name="Rectangle 2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3" name="Rectangle 2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5" name="Rectangle 2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7" name="Rectangle 2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3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13"/>
          </p:nvPr>
        </p:nvSpPr>
        <p:spPr>
          <a:xfrm>
            <a:off x="726845" y="983156"/>
            <a:ext cx="7781518" cy="5756857"/>
          </a:xfr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US" sz="2000" dirty="0" smtClean="0"/>
              <a:t>A similar long division process also works for division of polynomial functions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[Example]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65610" y="2412619"/>
            <a:ext cx="7781518" cy="4176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 Divide 				by 		.</a:t>
            </a:r>
            <a:endParaRPr lang="en-SG" sz="2000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665610" y="2886721"/>
            <a:ext cx="7781518" cy="507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/>
              <a:t> [Solution]</a:t>
            </a:r>
          </a:p>
          <a:p>
            <a:pPr marL="0" indent="0">
              <a:buFont typeface="Arial"/>
              <a:buNone/>
            </a:pPr>
            <a:endParaRPr lang="en-SG" sz="2000" dirty="0"/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67776"/>
              </p:ext>
            </p:extLst>
          </p:nvPr>
        </p:nvGraphicFramePr>
        <p:xfrm>
          <a:off x="2566622" y="3742209"/>
          <a:ext cx="287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1" name="Equation" r:id="rId4" imgW="1460160" imgH="330120" progId="Equation.DSMT4">
                  <p:embed/>
                </p:oleObj>
              </mc:Choice>
              <mc:Fallback>
                <p:oleObj name="Equation" r:id="rId4" imgW="1460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22" y="3742209"/>
                        <a:ext cx="2876550" cy="65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06164"/>
              </p:ext>
            </p:extLst>
          </p:nvPr>
        </p:nvGraphicFramePr>
        <p:xfrm>
          <a:off x="3975100" y="3419475"/>
          <a:ext cx="525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2" name="Equation" r:id="rId6" imgW="253800" imgH="203040" progId="Equation.3">
                  <p:embed/>
                </p:oleObj>
              </mc:Choice>
              <mc:Fallback>
                <p:oleObj name="Equation" r:id="rId6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3419475"/>
                        <a:ext cx="525463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5551080" y="3625316"/>
            <a:ext cx="641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603400" y="4070959"/>
            <a:ext cx="678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58910" y="3812922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dividend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867958" y="4070959"/>
            <a:ext cx="672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9463" y="3789838"/>
            <a:ext cx="1301883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divisor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05047" y="1959732"/>
            <a:ext cx="2969666" cy="1323439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 Write down the divisor and dividend in descending powers of the variable, substituting each missing term by a zero coefficient or by leaving a blank space.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11153" y="1890806"/>
            <a:ext cx="3090442" cy="16226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5205047" y="1959732"/>
            <a:ext cx="2562814" cy="1077218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To get the 1</a:t>
            </a:r>
            <a:r>
              <a:rPr lang="en-US" sz="1600" baseline="30000" dirty="0" smtClean="0">
                <a:solidFill>
                  <a:srgbClr val="FF0000"/>
                </a:solidFill>
              </a:rPr>
              <a:t>st</a:t>
            </a:r>
            <a:r>
              <a:rPr lang="en-US" sz="1600" dirty="0" smtClean="0">
                <a:solidFill>
                  <a:srgbClr val="FF0000"/>
                </a:solidFill>
              </a:rPr>
              <a:t>  term of the quotient, divide the 1</a:t>
            </a:r>
            <a:r>
              <a:rPr lang="en-US" sz="1600" baseline="30000" dirty="0" smtClean="0">
                <a:solidFill>
                  <a:srgbClr val="FF0000"/>
                </a:solidFill>
              </a:rPr>
              <a:t>st</a:t>
            </a:r>
            <a:r>
              <a:rPr lang="en-US" sz="1600" dirty="0" smtClean="0">
                <a:solidFill>
                  <a:srgbClr val="FF0000"/>
                </a:solidFill>
              </a:rPr>
              <a:t> term of dividend by 1</a:t>
            </a:r>
            <a:r>
              <a:rPr lang="en-US" sz="1600" baseline="30000" dirty="0" smtClean="0">
                <a:solidFill>
                  <a:srgbClr val="FF0000"/>
                </a:solidFill>
              </a:rPr>
              <a:t>st</a:t>
            </a:r>
            <a:r>
              <a:rPr lang="en-US" sz="1600" dirty="0" smtClean="0">
                <a:solidFill>
                  <a:srgbClr val="FF0000"/>
                </a:solidFill>
              </a:rPr>
              <a:t> term of divisor 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89871" y="1867518"/>
            <a:ext cx="2793166" cy="126164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TextBox 93"/>
          <p:cNvSpPr txBox="1"/>
          <p:nvPr/>
        </p:nvSpPr>
        <p:spPr>
          <a:xfrm>
            <a:off x="6358910" y="335125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quotient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372423" y="1959732"/>
                <a:ext cx="2562814" cy="75706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Multiply the new term in the quotient by divisor, i.e.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−2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−4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23" y="1959732"/>
                <a:ext cx="2562814" cy="757067"/>
              </a:xfrm>
              <a:prstGeom prst="rect">
                <a:avLst/>
              </a:prstGeom>
              <a:blipFill rotWithShape="1">
                <a:blip r:embed="rId9"/>
                <a:stretch>
                  <a:fillRect r="-1176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2683"/>
              </p:ext>
            </p:extLst>
          </p:nvPr>
        </p:nvGraphicFramePr>
        <p:xfrm>
          <a:off x="3178278" y="4224661"/>
          <a:ext cx="1378091" cy="42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3" name="Equation" r:id="rId10" imgW="723600" imgH="228600" progId="Equation.DSMT4">
                  <p:embed/>
                </p:oleObj>
              </mc:Choice>
              <mc:Fallback>
                <p:oleObj name="Equation" r:id="rId10" imgW="723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278" y="4224661"/>
                        <a:ext cx="1378091" cy="423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205047" y="1733550"/>
            <a:ext cx="2969666" cy="115317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TextBox 106"/>
          <p:cNvSpPr txBox="1"/>
          <p:nvPr/>
        </p:nvSpPr>
        <p:spPr>
          <a:xfrm>
            <a:off x="5326676" y="1731421"/>
            <a:ext cx="2562814" cy="954107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Subtract to get the remainder and bring down the next appropriate term(s) from the dividend.</a:t>
            </a:r>
            <a:endParaRPr lang="en-SG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93291"/>
              </p:ext>
            </p:extLst>
          </p:nvPr>
        </p:nvGraphicFramePr>
        <p:xfrm>
          <a:off x="2913670" y="4393084"/>
          <a:ext cx="242888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4" name="Equation" r:id="rId12" imgW="126720" imgH="101520" progId="Equation.DSMT4">
                  <p:embed/>
                </p:oleObj>
              </mc:Choice>
              <mc:Fallback>
                <p:oleObj name="Equation" r:id="rId12" imgW="126720" imgH="10152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670" y="4393084"/>
                        <a:ext cx="242888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26038"/>
              </p:ext>
            </p:extLst>
          </p:nvPr>
        </p:nvGraphicFramePr>
        <p:xfrm>
          <a:off x="3227773" y="4581525"/>
          <a:ext cx="128587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5" name="Equation" r:id="rId14" imgW="672840" imgH="63360" progId="Equation.DSMT4">
                  <p:embed/>
                </p:oleObj>
              </mc:Choice>
              <mc:Fallback>
                <p:oleObj name="Equation" r:id="rId14" imgW="672840" imgH="6336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773" y="4581525"/>
                        <a:ext cx="1285875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08438"/>
              </p:ext>
            </p:extLst>
          </p:nvPr>
        </p:nvGraphicFramePr>
        <p:xfrm>
          <a:off x="3981450" y="4716463"/>
          <a:ext cx="1063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6" name="Equation" r:id="rId16" imgW="558720" imgH="203040" progId="Equation.DSMT4">
                  <p:embed/>
                </p:oleObj>
              </mc:Choice>
              <mc:Fallback>
                <p:oleObj name="Equation" r:id="rId16" imgW="558720" imgH="2030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716463"/>
                        <a:ext cx="10636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/>
          <p:cNvSpPr/>
          <p:nvPr/>
        </p:nvSpPr>
        <p:spPr>
          <a:xfrm>
            <a:off x="5205047" y="1552234"/>
            <a:ext cx="2774032" cy="13344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301496" y="1721529"/>
                <a:ext cx="2562814" cy="876715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 Repeat Step 2: Divide the 1</a:t>
                </a:r>
                <a:r>
                  <a:rPr lang="en-US" sz="1400" baseline="30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term of the new ‘dividend’ by 1</a:t>
                </a:r>
                <a:r>
                  <a:rPr lang="en-US" sz="1400" baseline="30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term of divisor: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=7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SG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96" y="1721529"/>
                <a:ext cx="2562814" cy="876715"/>
              </a:xfrm>
              <a:prstGeom prst="rect">
                <a:avLst/>
              </a:prstGeom>
              <a:blipFill rotWithShape="1">
                <a:blip r:embed="rId18"/>
                <a:stretch>
                  <a:fillRect l="-236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53401"/>
              </p:ext>
            </p:extLst>
          </p:nvPr>
        </p:nvGraphicFramePr>
        <p:xfrm>
          <a:off x="4490142" y="3471418"/>
          <a:ext cx="6032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7" name="Equation" r:id="rId19" imgW="291960" imgH="177480" progId="Equation.DSMT4">
                  <p:embed/>
                </p:oleObj>
              </mc:Choice>
              <mc:Fallback>
                <p:oleObj name="Equation" r:id="rId19" imgW="291960" imgH="1774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142" y="3471418"/>
                        <a:ext cx="6032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Rectangle 114"/>
          <p:cNvSpPr/>
          <p:nvPr/>
        </p:nvSpPr>
        <p:spPr>
          <a:xfrm>
            <a:off x="5205047" y="1552234"/>
            <a:ext cx="2843578" cy="127805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374967" y="1719400"/>
                <a:ext cx="2826628" cy="738664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Repeat Step 3: Multiply the new term in the quotient by the divisor: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7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−2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=7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−14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SG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967" y="1719400"/>
                <a:ext cx="2826628" cy="738664"/>
              </a:xfrm>
              <a:prstGeom prst="rect">
                <a:avLst/>
              </a:prstGeom>
              <a:blipFill rotWithShape="1">
                <a:blip r:embed="rId21"/>
                <a:stretch>
                  <a:fillRect l="-214" b="-5600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54522"/>
              </p:ext>
            </p:extLst>
          </p:nvPr>
        </p:nvGraphicFramePr>
        <p:xfrm>
          <a:off x="3963075" y="5019580"/>
          <a:ext cx="117347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8" name="Equation" r:id="rId22" imgW="723600" imgH="228600" progId="Equation.DSMT4">
                  <p:embed/>
                </p:oleObj>
              </mc:Choice>
              <mc:Fallback>
                <p:oleObj name="Equation" r:id="rId22" imgW="723600" imgH="2286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075" y="5019580"/>
                        <a:ext cx="117347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Rectangle 117"/>
          <p:cNvSpPr/>
          <p:nvPr/>
        </p:nvSpPr>
        <p:spPr>
          <a:xfrm>
            <a:off x="5205047" y="1552234"/>
            <a:ext cx="3148378" cy="10460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TextBox 118"/>
          <p:cNvSpPr txBox="1"/>
          <p:nvPr/>
        </p:nvSpPr>
        <p:spPr>
          <a:xfrm>
            <a:off x="5205047" y="1809503"/>
            <a:ext cx="2562814" cy="954107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Repeat Step 4: Subtract and bring down the next appropriate term (s) from the dividend.</a:t>
            </a:r>
            <a:endParaRPr lang="en-SG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6256"/>
              </p:ext>
            </p:extLst>
          </p:nvPr>
        </p:nvGraphicFramePr>
        <p:xfrm>
          <a:off x="3515716" y="5224368"/>
          <a:ext cx="242887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Equation" r:id="rId24" imgW="126720" imgH="101520" progId="Equation.DSMT4">
                  <p:embed/>
                </p:oleObj>
              </mc:Choice>
              <mc:Fallback>
                <p:oleObj name="Equation" r:id="rId24" imgW="126720" imgH="10152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716" y="5224368"/>
                        <a:ext cx="242887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84260"/>
              </p:ext>
            </p:extLst>
          </p:nvPr>
        </p:nvGraphicFramePr>
        <p:xfrm>
          <a:off x="3870710" y="5385498"/>
          <a:ext cx="128587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Equation" r:id="rId26" imgW="672840" imgH="63360" progId="Equation.DSMT4">
                  <p:embed/>
                </p:oleObj>
              </mc:Choice>
              <mc:Fallback>
                <p:oleObj name="Equation" r:id="rId26" imgW="672840" imgH="6336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710" y="5385498"/>
                        <a:ext cx="1285875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50799"/>
              </p:ext>
            </p:extLst>
          </p:nvPr>
        </p:nvGraphicFramePr>
        <p:xfrm>
          <a:off x="4527242" y="5489575"/>
          <a:ext cx="847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1" name="Equation" r:id="rId28" imgW="444240" imgH="177480" progId="Equation.DSMT4">
                  <p:embed/>
                </p:oleObj>
              </mc:Choice>
              <mc:Fallback>
                <p:oleObj name="Equation" r:id="rId28" imgW="444240" imgH="1774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242" y="5489575"/>
                        <a:ext cx="8477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122"/>
          <p:cNvSpPr/>
          <p:nvPr/>
        </p:nvSpPr>
        <p:spPr>
          <a:xfrm>
            <a:off x="5111153" y="1719400"/>
            <a:ext cx="2824084" cy="11673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241302" y="1999711"/>
                <a:ext cx="2562814" cy="846963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8.  Repeat Step 2: Divide the 1</a:t>
                </a:r>
                <a:r>
                  <a:rPr lang="en-US" sz="1400" baseline="30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term of the new “dividend” by 1</a:t>
                </a:r>
                <a:r>
                  <a:rPr lang="en-US" sz="1400" baseline="30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term of divisor: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14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=14</m:t>
                    </m:r>
                  </m:oMath>
                </a14:m>
                <a:endParaRPr lang="en-SG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2" y="1999711"/>
                <a:ext cx="2562814" cy="846963"/>
              </a:xfrm>
              <a:prstGeom prst="rect">
                <a:avLst/>
              </a:prstGeom>
              <a:blipFill rotWithShape="1">
                <a:blip r:embed="rId30"/>
                <a:stretch>
                  <a:fillRect l="-236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01896"/>
              </p:ext>
            </p:extLst>
          </p:nvPr>
        </p:nvGraphicFramePr>
        <p:xfrm>
          <a:off x="5037751" y="3471418"/>
          <a:ext cx="5778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2" name="Equation" r:id="rId31" imgW="279360" imgH="164880" progId="Equation.DSMT4">
                  <p:embed/>
                </p:oleObj>
              </mc:Choice>
              <mc:Fallback>
                <p:oleObj name="Equation" r:id="rId31" imgW="279360" imgH="16488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751" y="3471418"/>
                        <a:ext cx="5778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26"/>
          <p:cNvSpPr/>
          <p:nvPr/>
        </p:nvSpPr>
        <p:spPr>
          <a:xfrm>
            <a:off x="5093392" y="1719400"/>
            <a:ext cx="3010874" cy="11461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326676" y="1793313"/>
                <a:ext cx="2874919" cy="83099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9. Repeat Step 3: Multiply the new term in quotient by divisor: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14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=14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/>
                      </a:rPr>
                      <m:t>−28</m:t>
                    </m:r>
                  </m:oMath>
                </a14:m>
                <a:endParaRPr lang="en-SG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76" y="1793313"/>
                <a:ext cx="2874919" cy="830997"/>
              </a:xfrm>
              <a:prstGeom prst="rect">
                <a:avLst/>
              </a:prstGeom>
              <a:blipFill rotWithShape="1">
                <a:blip r:embed="rId33"/>
                <a:stretch>
                  <a:fillRect l="-842" t="-714" r="-1895" b="-7143"/>
                </a:stretch>
              </a:blipFill>
              <a:ln w="222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691021"/>
              </p:ext>
            </p:extLst>
          </p:nvPr>
        </p:nvGraphicFramePr>
        <p:xfrm>
          <a:off x="4421007" y="5843032"/>
          <a:ext cx="12334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3" name="Equation" r:id="rId34" imgW="647640" imgH="203040" progId="Equation.DSMT4">
                  <p:embed/>
                </p:oleObj>
              </mc:Choice>
              <mc:Fallback>
                <p:oleObj name="Equation" r:id="rId34" imgW="647640" imgH="20304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007" y="5843032"/>
                        <a:ext cx="12334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5205047" y="1552234"/>
            <a:ext cx="3148378" cy="121137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TextBox 130"/>
          <p:cNvSpPr txBox="1"/>
          <p:nvPr/>
        </p:nvSpPr>
        <p:spPr>
          <a:xfrm>
            <a:off x="5374967" y="1721529"/>
            <a:ext cx="2562814" cy="1077218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 Repeat Step 4: Subtract and bring down the next appropriate term(s) from the dividend.</a:t>
            </a:r>
            <a:endParaRPr lang="en-SG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50684"/>
              </p:ext>
            </p:extLst>
          </p:nvPr>
        </p:nvGraphicFramePr>
        <p:xfrm>
          <a:off x="4178120" y="5964238"/>
          <a:ext cx="242887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4" name="Equation" r:id="rId36" imgW="126720" imgH="101520" progId="Equation.DSMT4">
                  <p:embed/>
                </p:oleObj>
              </mc:Choice>
              <mc:Fallback>
                <p:oleObj name="Equation" r:id="rId36" imgW="126720" imgH="10152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120" y="5964238"/>
                        <a:ext cx="242887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683642"/>
              </p:ext>
            </p:extLst>
          </p:nvPr>
        </p:nvGraphicFramePr>
        <p:xfrm>
          <a:off x="4368619" y="6162912"/>
          <a:ext cx="1285875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5" name="Equation" r:id="rId37" imgW="672808" imgH="63472" progId="Equation.DSMT4">
                  <p:embed/>
                </p:oleObj>
              </mc:Choice>
              <mc:Fallback>
                <p:oleObj name="Equation" r:id="rId37" imgW="672808" imgH="63472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619" y="6162912"/>
                        <a:ext cx="1285875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310073"/>
              </p:ext>
            </p:extLst>
          </p:nvPr>
        </p:nvGraphicFramePr>
        <p:xfrm>
          <a:off x="5205047" y="6221537"/>
          <a:ext cx="387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6" name="Equation" r:id="rId38" imgW="203040" imgH="177480" progId="Equation.DSMT4">
                  <p:embed/>
                </p:oleObj>
              </mc:Choice>
              <mc:Fallback>
                <p:oleObj name="Equation" r:id="rId38" imgW="203040" imgH="17748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047" y="6221537"/>
                        <a:ext cx="387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>
            <a:off x="5241302" y="1552234"/>
            <a:ext cx="2933411" cy="13344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/>
          <p:cNvSpPr txBox="1"/>
          <p:nvPr/>
        </p:nvSpPr>
        <p:spPr>
          <a:xfrm>
            <a:off x="5638781" y="1884583"/>
            <a:ext cx="2562814" cy="830997"/>
          </a:xfrm>
          <a:prstGeom prst="rect">
            <a:avLst/>
          </a:prstGeom>
          <a:solidFill>
            <a:srgbClr val="FFC00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Stop when the degree of the remainder is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degree of divisor.</a:t>
            </a:r>
            <a:endParaRPr lang="en-SG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5685916" y="6411187"/>
            <a:ext cx="678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41426" y="615315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remainder</a:t>
            </a: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08456"/>
              </p:ext>
            </p:extLst>
          </p:nvPr>
        </p:nvGraphicFramePr>
        <p:xfrm>
          <a:off x="1648321" y="2438817"/>
          <a:ext cx="1317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7" name="Equation" r:id="rId40" imgW="799920" imgH="203040" progId="Equation.3">
                  <p:embed/>
                </p:oleObj>
              </mc:Choice>
              <mc:Fallback>
                <p:oleObj name="Equation" r:id="rId40" imgW="799920" imgH="20304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648321" y="2438817"/>
                        <a:ext cx="13176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50082"/>
              </p:ext>
            </p:extLst>
          </p:nvPr>
        </p:nvGraphicFramePr>
        <p:xfrm>
          <a:off x="3438525" y="2468335"/>
          <a:ext cx="5429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8" name="Equation" r:id="rId42" imgW="330120" imgH="177480" progId="Equation.3">
                  <p:embed/>
                </p:oleObj>
              </mc:Choice>
              <mc:Fallback>
                <p:oleObj name="Equation" r:id="rId42" imgW="330120" imgH="177480" progId="Equation.3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438525" y="2468335"/>
                        <a:ext cx="5429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2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6" grpId="0"/>
      <p:bldP spid="100" grpId="0"/>
      <p:bldP spid="102" grpId="0" animBg="1"/>
      <p:bldP spid="50" grpId="0" animBg="1"/>
      <p:bldP spid="103" grpId="0" animBg="1"/>
      <p:bldP spid="51" grpId="0" animBg="1"/>
      <p:bldP spid="94" grpId="0"/>
      <p:bldP spid="104" grpId="0" animBg="1"/>
      <p:bldP spid="106" grpId="0" animBg="1"/>
      <p:bldP spid="107" grpId="0" animBg="1"/>
      <p:bldP spid="111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23" grpId="0" animBg="1"/>
      <p:bldP spid="125" grpId="0" animBg="1"/>
      <p:bldP spid="127" grpId="0" animBg="1"/>
      <p:bldP spid="128" grpId="0" animBg="1"/>
      <p:bldP spid="130" grpId="0" animBg="1"/>
      <p:bldP spid="131" grpId="0" animBg="1"/>
      <p:bldP spid="135" grpId="0" animBg="1"/>
      <p:bldP spid="136" grpId="0" animBg="1"/>
      <p:bldP spid="1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1870</Words>
  <Application>Microsoft Office PowerPoint</Application>
  <PresentationFormat>On-screen Show (4:3)</PresentationFormat>
  <Paragraphs>473</Paragraphs>
  <Slides>39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Lesson 09 Remainder/Factor Theorem and Partial Fraction Decomposition</vt:lpstr>
      <vt:lpstr>PowerPoint Presentation</vt:lpstr>
      <vt:lpstr>PowerPoint Presentation</vt:lpstr>
      <vt:lpstr>PowerPoint Presentation</vt:lpstr>
      <vt:lpstr>PowerPoint Presentation</vt:lpstr>
      <vt:lpstr>Polynomial Functions</vt:lpstr>
      <vt:lpstr>Polynomial Functions (Kahoot.IT)</vt:lpstr>
      <vt:lpstr>Recall: Long Division</vt:lpstr>
      <vt:lpstr>Division of Polynomial Functions by Long Division</vt:lpstr>
      <vt:lpstr>Division of Polynomial Functions by Long Division</vt:lpstr>
      <vt:lpstr>Test Yourself: Division of Polynomial Functions by Long Division</vt:lpstr>
      <vt:lpstr>Remainder Theorem</vt:lpstr>
      <vt:lpstr>Remainder Theorem</vt:lpstr>
      <vt:lpstr>Remainder Theorem</vt:lpstr>
      <vt:lpstr>Think-Pair-Share: Remainder Theorem</vt:lpstr>
      <vt:lpstr>Factor Theorem</vt:lpstr>
      <vt:lpstr>Factor Theorem</vt:lpstr>
      <vt:lpstr>Factor Theorem </vt:lpstr>
      <vt:lpstr>Test Yourself: Factor Theorem </vt:lpstr>
      <vt:lpstr>PowerPoint Presentation</vt:lpstr>
      <vt:lpstr>Factorisation of Polynomial Functions</vt:lpstr>
      <vt:lpstr>Test Yourself:  Factorisation of Polynomial Functions</vt:lpstr>
      <vt:lpstr>Introduction to Partial Fractions </vt:lpstr>
      <vt:lpstr>Partial Fraction Decomposition </vt:lpstr>
      <vt:lpstr>Proper and Improper Fractions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One-minute write</vt:lpstr>
      <vt:lpstr>One-minute write</vt:lpstr>
      <vt:lpstr>One-minute write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E114_L09_Interactive Seminar</dc:title>
  <dc:creator>simon_yeo@rp.edu.sg</dc:creator>
  <cp:lastModifiedBy>Wilbur Tan</cp:lastModifiedBy>
  <cp:revision>516</cp:revision>
  <cp:lastPrinted>2014-11-18T05:59:47Z</cp:lastPrinted>
  <dcterms:created xsi:type="dcterms:W3CDTF">2011-06-07T03:26:48Z</dcterms:created>
  <dcterms:modified xsi:type="dcterms:W3CDTF">2017-12-20T08:44:51Z</dcterms:modified>
</cp:coreProperties>
</file>