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8" r:id="rId2"/>
    <p:sldId id="360" r:id="rId3"/>
    <p:sldId id="330" r:id="rId4"/>
    <p:sldId id="331" r:id="rId5"/>
    <p:sldId id="373" r:id="rId6"/>
    <p:sldId id="371" r:id="rId7"/>
    <p:sldId id="333" r:id="rId8"/>
    <p:sldId id="334" r:id="rId9"/>
    <p:sldId id="335" r:id="rId10"/>
    <p:sldId id="336" r:id="rId11"/>
    <p:sldId id="337" r:id="rId12"/>
    <p:sldId id="375" r:id="rId13"/>
    <p:sldId id="374" r:id="rId14"/>
    <p:sldId id="338" r:id="rId15"/>
    <p:sldId id="339" r:id="rId16"/>
    <p:sldId id="340" r:id="rId17"/>
    <p:sldId id="341" r:id="rId18"/>
    <p:sldId id="387" r:id="rId19"/>
    <p:sldId id="388" r:id="rId20"/>
    <p:sldId id="366" r:id="rId21"/>
    <p:sldId id="351" r:id="rId22"/>
    <p:sldId id="352" r:id="rId23"/>
    <p:sldId id="353" r:id="rId24"/>
    <p:sldId id="354" r:id="rId25"/>
    <p:sldId id="355" r:id="rId26"/>
    <p:sldId id="364" r:id="rId27"/>
    <p:sldId id="356" r:id="rId28"/>
    <p:sldId id="358" r:id="rId29"/>
    <p:sldId id="359" r:id="rId30"/>
    <p:sldId id="376" r:id="rId31"/>
    <p:sldId id="377" r:id="rId32"/>
    <p:sldId id="381" r:id="rId33"/>
    <p:sldId id="378" r:id="rId34"/>
    <p:sldId id="379" r:id="rId35"/>
    <p:sldId id="380" r:id="rId36"/>
    <p:sldId id="385" r:id="rId37"/>
    <p:sldId id="382" r:id="rId38"/>
    <p:sldId id="383" r:id="rId39"/>
    <p:sldId id="386" r:id="rId40"/>
    <p:sldId id="32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1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89520" autoAdjust="0"/>
  </p:normalViewPr>
  <p:slideViewPr>
    <p:cSldViewPr snapToGrid="0" snapToObjects="1">
      <p:cViewPr varScale="1">
        <p:scale>
          <a:sx n="74" d="100"/>
          <a:sy n="74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3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05C1-C11F-408C-AE78-1316E906F1BE}" type="datetimeFigureOut">
              <a:rPr lang="en-SG" smtClean="0"/>
              <a:t>4/1/2018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B3130-C987-4D60-97D7-AC85170BE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84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3130-C987-4D60-97D7-AC85170BE9A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425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1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72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3130-C987-4D60-97D7-AC85170BE9AB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224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3130-C987-4D60-97D7-AC85170BE9AB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96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3130-C987-4D60-97D7-AC85170BE9AB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224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9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3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3130-C987-4D60-97D7-AC85170BE9A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162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56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6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4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452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319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013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C559B-0CFF-4289-80C8-B9AD9D2A6544}" type="slidenum">
              <a:rPr lang="en-SG" smtClean="0"/>
              <a:pPr/>
              <a:t>40</a:t>
            </a:fld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3110314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3130-C987-4D60-97D7-AC85170BE9A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40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CB072-F9C6-45A9-8E34-6C334992F8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CB072-F9C6-45A9-8E34-6C334992F82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CB072-F9C6-45A9-8E34-6C334992F82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CB072-F9C6-45A9-8E34-6C334992F82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08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08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7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7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7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7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7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7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7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4628" y="6492875"/>
            <a:ext cx="3793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8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4628" y="6492875"/>
            <a:ext cx="3793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8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4628" y="6492875"/>
            <a:ext cx="3793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1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152400"/>
            <a:ext cx="856615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11613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EC75FE3D-EF96-4F6B-B902-0A61E8F06A1B}" type="slidenum">
              <a:rPr lang="en-GB" smtClean="0"/>
              <a:pPr algn="r"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8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767FADE-2612-3649-B495-F644A23F288B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08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73" r:id="rId19"/>
    <p:sldLayoutId id="2147483674" r:id="rId20"/>
    <p:sldLayoutId id="2147483675" r:id="rId21"/>
    <p:sldLayoutId id="2147483676" r:id="rId22"/>
    <p:sldLayoutId id="2147483678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.wmf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#/k/504ae4c6-a87c-4651-acdb-40a7d26ea26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4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6.wmf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7.wmf"/><Relationship Id="rId14" Type="http://schemas.openxmlformats.org/officeDocument/2006/relationships/image" Target="../media/image4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5" Type="http://schemas.openxmlformats.org/officeDocument/2006/relationships/image" Target="../media/image3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todaysmeet.com/LRE4-Day2" TargetMode="External"/><Relationship Id="rId13" Type="http://schemas.openxmlformats.org/officeDocument/2006/relationships/hyperlink" Target="https://todaysmeet.com/LRW3-Day3" TargetMode="External"/><Relationship Id="rId18" Type="http://schemas.openxmlformats.org/officeDocument/2006/relationships/hyperlink" Target="https://todaysmeet.com/LRW3-Day4" TargetMode="External"/><Relationship Id="rId3" Type="http://schemas.openxmlformats.org/officeDocument/2006/relationships/hyperlink" Target="https://todaysmeet.com/LRE2-Day1" TargetMode="External"/><Relationship Id="rId7" Type="http://schemas.openxmlformats.org/officeDocument/2006/relationships/hyperlink" Target="https://todaysmeet.com/LRE2-Day2" TargetMode="External"/><Relationship Id="rId12" Type="http://schemas.openxmlformats.org/officeDocument/2006/relationships/hyperlink" Target="https://todaysmeet.com/LRE4-Day3" TargetMode="External"/><Relationship Id="rId17" Type="http://schemas.openxmlformats.org/officeDocument/2006/relationships/hyperlink" Target="https://todaysmeet.com/LRE4-Day4" TargetMode="External"/><Relationship Id="rId2" Type="http://schemas.openxmlformats.org/officeDocument/2006/relationships/notesSlide" Target="../notesSlides/notesSlide24.xml"/><Relationship Id="rId16" Type="http://schemas.openxmlformats.org/officeDocument/2006/relationships/hyperlink" Target="https://todaysmeet.com/LRE2-Day4" TargetMode="External"/><Relationship Id="rId20" Type="http://schemas.openxmlformats.org/officeDocument/2006/relationships/hyperlink" Target="https://todaysmeet.com/LRE5-Day4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todaysmeet.com/LRW5-Day1" TargetMode="External"/><Relationship Id="rId11" Type="http://schemas.openxmlformats.org/officeDocument/2006/relationships/hyperlink" Target="https://todaysmeet.com/LRE2-Day3" TargetMode="External"/><Relationship Id="rId5" Type="http://schemas.openxmlformats.org/officeDocument/2006/relationships/hyperlink" Target="https://todaysmeet.com/LRW3-Day1" TargetMode="External"/><Relationship Id="rId15" Type="http://schemas.openxmlformats.org/officeDocument/2006/relationships/hyperlink" Target="https://todaysmeet.com/LRE5-Day3" TargetMode="External"/><Relationship Id="rId10" Type="http://schemas.openxmlformats.org/officeDocument/2006/relationships/hyperlink" Target="https://todaysmeet.com/LRW3-Day2" TargetMode="External"/><Relationship Id="rId19" Type="http://schemas.openxmlformats.org/officeDocument/2006/relationships/hyperlink" Target="https://todaysmeet.com/LRW5-Day4" TargetMode="External"/><Relationship Id="rId4" Type="http://schemas.openxmlformats.org/officeDocument/2006/relationships/hyperlink" Target="https://todaysmeet.com/LRE4-Day1" TargetMode="External"/><Relationship Id="rId9" Type="http://schemas.openxmlformats.org/officeDocument/2006/relationships/hyperlink" Target="https://todaysmeet.com/LRW5-Day2" TargetMode="External"/><Relationship Id="rId14" Type="http://schemas.openxmlformats.org/officeDocument/2006/relationships/hyperlink" Target="https://todaysmeet.com/LRW5-Day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smeet.com/LRE2-Day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todaysmeet.com/LRW5-Day5" TargetMode="External"/><Relationship Id="rId5" Type="http://schemas.openxmlformats.org/officeDocument/2006/relationships/hyperlink" Target="https://todaysmeet.com/LRW3-Day5" TargetMode="External"/><Relationship Id="rId4" Type="http://schemas.openxmlformats.org/officeDocument/2006/relationships/hyperlink" Target="https://todaysmeet.com/LRE4-Day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356" y="1743970"/>
            <a:ext cx="7839324" cy="23146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Lesson 10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>Differentiation of Algebraic Functions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/>
              <a:t>Interactive Seminar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5004968"/>
            <a:ext cx="431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E114 – Mathematics for Engineering</a:t>
            </a: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95953" y="1433014"/>
            <a:ext cx="8229600" cy="499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Arial" pitchFamily="34" charset="0"/>
                <a:cs typeface="Arial" pitchFamily="34" charset="0"/>
              </a:rPr>
              <a:t>Likewise, the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gradient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 of the tangent </a:t>
            </a:r>
            <a:r>
              <a:rPr lang="en-US" sz="2400" b="0" kern="0" dirty="0">
                <a:latin typeface="Arial" pitchFamily="34" charset="0"/>
                <a:cs typeface="Arial" pitchFamily="34" charset="0"/>
              </a:rPr>
              <a:t>gets less steep as the tangent moves 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sz="2400" b="0" kern="0" dirty="0">
                <a:latin typeface="Arial" pitchFamily="34" charset="0"/>
                <a:cs typeface="Arial" pitchFamily="34" charset="0"/>
              </a:rPr>
              <a:t>right 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400" b="0" kern="0" dirty="0">
                <a:latin typeface="Arial" pitchFamily="34" charset="0"/>
                <a:cs typeface="Arial" pitchFamily="34" charset="0"/>
              </a:rPr>
              <a:t>left.	</a:t>
            </a:r>
            <a:endParaRPr lang="en-GB" sz="2400" b="0" kern="0" dirty="0">
              <a:latin typeface="Arial" pitchFamily="34" charset="0"/>
              <a:cs typeface="Arial" pitchFamily="34" charset="0"/>
            </a:endParaRPr>
          </a:p>
          <a:p>
            <a:pPr marL="342900" lvl="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Arial" pitchFamily="34" charset="0"/>
                <a:cs typeface="Arial" pitchFamily="34" charset="0"/>
              </a:rPr>
              <a:t>The maximum value occurs at the point where the tangent is </a:t>
            </a:r>
            <a:r>
              <a:rPr lang="en-US" sz="2400" b="1" u="sng" kern="0" dirty="0">
                <a:latin typeface="Arial" pitchFamily="34" charset="0"/>
                <a:cs typeface="Arial" pitchFamily="34" charset="0"/>
              </a:rPr>
              <a:t>horizontal</a:t>
            </a:r>
            <a:r>
              <a:rPr lang="en-US" sz="2400" b="0" kern="0" dirty="0">
                <a:latin typeface="Arial" pitchFamily="34" charset="0"/>
                <a:cs typeface="Arial" pitchFamily="34" charset="0"/>
              </a:rPr>
              <a:t> (i.e. the point where gradient of the tangent line is 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zero).</a:t>
            </a:r>
            <a:endParaRPr lang="en-US" sz="2400" b="0" kern="0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53064" y="1432700"/>
            <a:ext cx="4524375" cy="2686050"/>
            <a:chOff x="2553064" y="1432700"/>
            <a:chExt cx="4524375" cy="2686050"/>
          </a:xfrm>
        </p:grpSpPr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064" y="1432700"/>
              <a:ext cx="4524375" cy="2686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29"/>
            <p:cNvGrpSpPr/>
            <p:nvPr/>
          </p:nvGrpSpPr>
          <p:grpSpPr>
            <a:xfrm rot="7261088">
              <a:off x="4800621" y="2448825"/>
              <a:ext cx="573207" cy="805216"/>
              <a:chOff x="3219077" y="1941116"/>
              <a:chExt cx="573207" cy="805216"/>
            </a:xfrm>
          </p:grpSpPr>
          <p:cxnSp>
            <p:nvCxnSpPr>
              <p:cNvPr id="31" name="Straight Connector 30"/>
              <p:cNvCxnSpPr/>
              <p:nvPr/>
            </p:nvCxnSpPr>
            <p:spPr bwMode="auto">
              <a:xfrm rot="4840776" flipH="1" flipV="1">
                <a:off x="3103073" y="2057120"/>
                <a:ext cx="805216" cy="573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Oval 31"/>
              <p:cNvSpPr/>
              <p:nvPr/>
            </p:nvSpPr>
            <p:spPr bwMode="auto">
              <a:xfrm rot="21040776">
                <a:off x="3445351" y="2321218"/>
                <a:ext cx="97619" cy="8887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Gradient of tangent</a:t>
            </a:r>
            <a:endParaRPr lang="en-GB" sz="36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546905" y="1441497"/>
            <a:ext cx="4524375" cy="2686050"/>
            <a:chOff x="4301178" y="3798369"/>
            <a:chExt cx="4524375" cy="2686050"/>
          </a:xfrm>
        </p:grpSpPr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178" y="3798369"/>
              <a:ext cx="4524375" cy="2686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3"/>
            <p:cNvGrpSpPr/>
            <p:nvPr/>
          </p:nvGrpSpPr>
          <p:grpSpPr>
            <a:xfrm rot="6840017">
              <a:off x="6074748" y="4133492"/>
              <a:ext cx="573207" cy="805216"/>
              <a:chOff x="3219077" y="1941116"/>
              <a:chExt cx="573207" cy="80521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4840776" flipH="1" flipV="1">
                <a:off x="3103073" y="2057120"/>
                <a:ext cx="805216" cy="573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" name="Oval 1"/>
              <p:cNvSpPr/>
              <p:nvPr/>
            </p:nvSpPr>
            <p:spPr bwMode="auto">
              <a:xfrm rot="21040776">
                <a:off x="3445351" y="2321218"/>
                <a:ext cx="97619" cy="8887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grpSp>
        <p:nvGrpSpPr>
          <p:cNvPr id="7" name="Group 5"/>
          <p:cNvGrpSpPr/>
          <p:nvPr/>
        </p:nvGrpSpPr>
        <p:grpSpPr>
          <a:xfrm>
            <a:off x="2546904" y="1433014"/>
            <a:ext cx="4524375" cy="2686050"/>
            <a:chOff x="5866253" y="1550749"/>
            <a:chExt cx="4524375" cy="2686050"/>
          </a:xfrm>
        </p:grpSpPr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253" y="1550749"/>
              <a:ext cx="4524375" cy="2686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22"/>
            <p:cNvGrpSpPr/>
            <p:nvPr/>
          </p:nvGrpSpPr>
          <p:grpSpPr>
            <a:xfrm rot="5400000">
              <a:off x="7337418" y="1572047"/>
              <a:ext cx="573207" cy="805216"/>
              <a:chOff x="3219077" y="1941116"/>
              <a:chExt cx="573207" cy="805216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rot="4840776" flipH="1" flipV="1">
                <a:off x="3103073" y="2057120"/>
                <a:ext cx="805216" cy="573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Oval 24"/>
              <p:cNvSpPr/>
              <p:nvPr/>
            </p:nvSpPr>
            <p:spPr bwMode="auto">
              <a:xfrm rot="21040776">
                <a:off x="3445351" y="2321218"/>
                <a:ext cx="97619" cy="8887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grpSp>
        <p:nvGrpSpPr>
          <p:cNvPr id="9" name="Group 10"/>
          <p:cNvGrpSpPr/>
          <p:nvPr/>
        </p:nvGrpSpPr>
        <p:grpSpPr>
          <a:xfrm>
            <a:off x="2541180" y="1433832"/>
            <a:ext cx="4524375" cy="2686050"/>
            <a:chOff x="5567268" y="4342028"/>
            <a:chExt cx="4524375" cy="2686050"/>
          </a:xfrm>
        </p:grpSpPr>
        <p:pic>
          <p:nvPicPr>
            <p:cNvPr id="33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268" y="4342028"/>
              <a:ext cx="4524375" cy="2686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Group 33"/>
            <p:cNvGrpSpPr/>
            <p:nvPr/>
          </p:nvGrpSpPr>
          <p:grpSpPr>
            <a:xfrm rot="3836105">
              <a:off x="6813845" y="4302844"/>
              <a:ext cx="573207" cy="805216"/>
              <a:chOff x="3219077" y="1941116"/>
              <a:chExt cx="573207" cy="805216"/>
            </a:xfrm>
          </p:grpSpPr>
          <p:cxnSp>
            <p:nvCxnSpPr>
              <p:cNvPr id="35" name="Straight Connector 34"/>
              <p:cNvCxnSpPr/>
              <p:nvPr/>
            </p:nvCxnSpPr>
            <p:spPr bwMode="auto">
              <a:xfrm rot="4840776" flipH="1" flipV="1">
                <a:off x="3103073" y="2057120"/>
                <a:ext cx="805216" cy="573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Oval 35"/>
              <p:cNvSpPr/>
              <p:nvPr/>
            </p:nvSpPr>
            <p:spPr bwMode="auto">
              <a:xfrm rot="21040776">
                <a:off x="3445351" y="2321218"/>
                <a:ext cx="97619" cy="8887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5421293" y="1481384"/>
            <a:ext cx="154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Arial" pitchFamily="34" charset="0"/>
                <a:cs typeface="Arial" pitchFamily="34" charset="0"/>
              </a:rPr>
              <a:t>Gradient = 0</a:t>
            </a:r>
            <a:endParaRPr lang="en-GB" sz="18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4144982" y="1672454"/>
            <a:ext cx="1296537" cy="109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95953" y="1159889"/>
            <a:ext cx="8229600" cy="499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In Summary, we have:</a:t>
            </a: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    - Gradient &gt; 0 at point on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left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 side of the maximum point</a:t>
            </a: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    - Gradient = 0 at </a:t>
            </a:r>
            <a:r>
              <a:rPr lang="en-US" sz="2400" b="1" u="sng" kern="0" dirty="0" smtClean="0">
                <a:latin typeface="Arial" pitchFamily="34" charset="0"/>
                <a:cs typeface="Arial" pitchFamily="34" charset="0"/>
              </a:rPr>
              <a:t>maximum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 point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    - Gradient &lt; 0 at point on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right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 side of the maximum point</a:t>
            </a:r>
          </a:p>
          <a:p>
            <a:pPr marL="342900" lvl="0" indent="-342900" algn="l">
              <a:spcBef>
                <a:spcPct val="20000"/>
              </a:spcBef>
              <a:buFontTx/>
              <a:buChar char="-"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endParaRPr lang="en-US" sz="24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80" y="1564457"/>
            <a:ext cx="4524375" cy="268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29"/>
          <p:cNvGrpSpPr/>
          <p:nvPr/>
        </p:nvGrpSpPr>
        <p:grpSpPr>
          <a:xfrm>
            <a:off x="3657605" y="1878358"/>
            <a:ext cx="795641" cy="97619"/>
            <a:chOff x="3657605" y="1747733"/>
            <a:chExt cx="795641" cy="97619"/>
          </a:xfrm>
        </p:grpSpPr>
        <p:cxnSp>
          <p:nvCxnSpPr>
            <p:cNvPr id="35" name="Straight Connector 34"/>
            <p:cNvCxnSpPr/>
            <p:nvPr/>
          </p:nvCxnSpPr>
          <p:spPr bwMode="auto">
            <a:xfrm flipV="1">
              <a:off x="3657605" y="1805050"/>
              <a:ext cx="795641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/>
            <p:cNvSpPr/>
            <p:nvPr/>
          </p:nvSpPr>
          <p:spPr bwMode="auto">
            <a:xfrm rot="3276881">
              <a:off x="4000790" y="1752107"/>
              <a:ext cx="97619" cy="8887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Gradient of tangent</a:t>
            </a:r>
            <a:endParaRPr lang="en-GB" sz="36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" name="Group 31"/>
          <p:cNvGrpSpPr/>
          <p:nvPr/>
        </p:nvGrpSpPr>
        <p:grpSpPr>
          <a:xfrm>
            <a:off x="4441369" y="2066303"/>
            <a:ext cx="498764" cy="665018"/>
            <a:chOff x="4441369" y="1935678"/>
            <a:chExt cx="498764" cy="665018"/>
          </a:xfrm>
        </p:grpSpPr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4358242" y="2018805"/>
              <a:ext cx="665018" cy="4987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 rot="3276881">
              <a:off x="4616315" y="2201382"/>
              <a:ext cx="97619" cy="8887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3420096" y="2018804"/>
            <a:ext cx="380008" cy="581893"/>
            <a:chOff x="3420096" y="1888179"/>
            <a:chExt cx="380008" cy="581893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5400000" flipH="1" flipV="1">
              <a:off x="3319153" y="1989122"/>
              <a:ext cx="581893" cy="3800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Oval 28"/>
            <p:cNvSpPr/>
            <p:nvPr/>
          </p:nvSpPr>
          <p:spPr bwMode="auto">
            <a:xfrm rot="3276881">
              <a:off x="3606940" y="2094507"/>
              <a:ext cx="97619" cy="8887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358359" y="1457631"/>
            <a:ext cx="16768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Gradient = 0</a:t>
            </a:r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3891" y="2227544"/>
            <a:ext cx="167681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Gradient &lt; 0</a:t>
            </a:r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7459" y="2094938"/>
            <a:ext cx="16768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Gradient &gt; 0</a:t>
            </a:r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0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15533" y="246165"/>
            <a:ext cx="7920000" cy="648000"/>
          </a:xfrm>
        </p:spPr>
        <p:txBody>
          <a:bodyPr/>
          <a:lstStyle/>
          <a:p>
            <a:r>
              <a:rPr lang="en-SG" dirty="0" smtClean="0"/>
              <a:t>Gradient of tangent</a:t>
            </a:r>
            <a:endParaRPr lang="en-GB" dirty="0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13"/>
          </p:nvPr>
        </p:nvSpPr>
        <p:spPr>
          <a:xfrm>
            <a:off x="360000" y="1002115"/>
            <a:ext cx="8424000" cy="5979569"/>
          </a:xfrm>
        </p:spPr>
        <p:txBody>
          <a:bodyPr/>
          <a:lstStyle/>
          <a:p>
            <a:r>
              <a:rPr lang="en-SG" dirty="0" smtClean="0"/>
              <a:t>From A113, we have learnt that </a:t>
            </a:r>
          </a:p>
          <a:p>
            <a:pPr lvl="1"/>
            <a:r>
              <a:rPr lang="en-SG" dirty="0" smtClean="0"/>
              <a:t>The gradient of the tangent at a particular point,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dirty="0" smtClean="0"/>
              <a:t>, is the instantaneous rate of change at the same point,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dirty="0" smtClean="0"/>
              <a:t>.</a:t>
            </a:r>
          </a:p>
          <a:p>
            <a:pPr lvl="1"/>
            <a:r>
              <a:rPr lang="en-SG" dirty="0" smtClean="0"/>
              <a:t>The instantaneous rate of change at point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dirty="0" smtClean="0"/>
              <a:t>can be estimated by calculating the gradient of the line joining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dirty="0" smtClean="0"/>
              <a:t> and a nearby point,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dirty="0" smtClean="0"/>
              <a:t>, on the curve. </a:t>
            </a:r>
          </a:p>
          <a:p>
            <a:pPr lvl="1"/>
            <a:r>
              <a:rPr lang="en-SG" dirty="0" smtClean="0"/>
              <a:t>As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dirty="0" smtClean="0"/>
              <a:t> draws closer to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dirty="0" smtClean="0"/>
              <a:t>, the gradient of the line of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SG" dirty="0" smtClean="0"/>
              <a:t> will become the gradient of the tangent at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dirty="0" smtClean="0"/>
              <a:t>.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pPr lvl="0"/>
            <a:r>
              <a:rPr lang="en-US" dirty="0"/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/>
              <a:t> is small, i.e. </a:t>
            </a:r>
            <a:r>
              <a:rPr lang="en-US" dirty="0" smtClean="0"/>
              <a:t>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/>
              <a:t>are very </a:t>
            </a:r>
            <a:r>
              <a:rPr lang="en-US" dirty="0" smtClean="0"/>
              <a:t>close, the gradient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SG" dirty="0" smtClean="0"/>
          </a:p>
          <a:p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94319" y="3789008"/>
            <a:ext cx="3766354" cy="2881975"/>
            <a:chOff x="5160963" y="990909"/>
            <a:chExt cx="3766354" cy="2881975"/>
          </a:xfrm>
        </p:grpSpPr>
        <p:sp>
          <p:nvSpPr>
            <p:cNvPr id="30" name="Freeform 2"/>
            <p:cNvSpPr>
              <a:spLocks/>
            </p:cNvSpPr>
            <p:nvPr/>
          </p:nvSpPr>
          <p:spPr bwMode="auto">
            <a:xfrm>
              <a:off x="5616907" y="1462964"/>
              <a:ext cx="2124075" cy="1920875"/>
            </a:xfrm>
            <a:custGeom>
              <a:avLst/>
              <a:gdLst>
                <a:gd name="T0" fmla="*/ 0 w 3435"/>
                <a:gd name="T1" fmla="*/ 3255 h 3255"/>
                <a:gd name="T2" fmla="*/ 2115 w 3435"/>
                <a:gd name="T3" fmla="*/ 2310 h 3255"/>
                <a:gd name="T4" fmla="*/ 3435 w 3435"/>
                <a:gd name="T5" fmla="*/ 0 h 3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5" h="3255">
                  <a:moveTo>
                    <a:pt x="0" y="3255"/>
                  </a:moveTo>
                  <a:cubicBezTo>
                    <a:pt x="771" y="3053"/>
                    <a:pt x="1543" y="2852"/>
                    <a:pt x="2115" y="2310"/>
                  </a:cubicBezTo>
                  <a:cubicBezTo>
                    <a:pt x="2687" y="1768"/>
                    <a:pt x="3061" y="884"/>
                    <a:pt x="343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1" name="AutoShape 3"/>
            <p:cNvCxnSpPr>
              <a:cxnSpLocks noChangeShapeType="1"/>
            </p:cNvCxnSpPr>
            <p:nvPr/>
          </p:nvCxnSpPr>
          <p:spPr bwMode="auto">
            <a:xfrm flipV="1">
              <a:off x="5616907" y="1193801"/>
              <a:ext cx="0" cy="2519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5412782" y="990909"/>
              <a:ext cx="2174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y 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AutoShape 5"/>
            <p:cNvSpPr>
              <a:spLocks noChangeShapeType="1"/>
            </p:cNvSpPr>
            <p:nvPr/>
          </p:nvSpPr>
          <p:spPr bwMode="auto">
            <a:xfrm>
              <a:off x="5160963" y="3382251"/>
              <a:ext cx="3373437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8493434" y="3197484"/>
              <a:ext cx="2174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 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7342281" y="2133105"/>
              <a:ext cx="1585036" cy="2922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16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600" b="0" i="0" u="none" strike="noStrike" cap="none" normalizeH="0" baseline="-2500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+h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600" b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6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6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+h</a:t>
              </a:r>
              <a:r>
                <a:rPr kumimoji="0" lang="en-US" altLang="zh-CN" sz="1600" b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1600" baseline="30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6700265" y="2744765"/>
              <a:ext cx="1256737" cy="2666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16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600" b="0" i="0" u="none" strike="noStrike" cap="none" normalizeH="0" baseline="-2500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600" b="0" i="0" u="none" strike="noStrike" cap="none" normalizeH="0" baseline="30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7639382" y="1603376"/>
              <a:ext cx="9354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y = x </a:t>
              </a:r>
              <a:r>
                <a:rPr kumimoji="0" lang="en-US" altLang="zh-CN" sz="1600" b="0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AutoShape 10"/>
            <p:cNvCxnSpPr>
              <a:cxnSpLocks noChangeShapeType="1"/>
            </p:cNvCxnSpPr>
            <p:nvPr/>
          </p:nvCxnSpPr>
          <p:spPr bwMode="auto">
            <a:xfrm flipH="1">
              <a:off x="6706240" y="2038659"/>
              <a:ext cx="876300" cy="10287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1"/>
            <p:cNvCxnSpPr>
              <a:cxnSpLocks noChangeShapeType="1"/>
            </p:cNvCxnSpPr>
            <p:nvPr/>
          </p:nvCxnSpPr>
          <p:spPr bwMode="auto">
            <a:xfrm flipH="1">
              <a:off x="5607394" y="3603625"/>
              <a:ext cx="120967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12"/>
            <p:cNvCxnSpPr>
              <a:cxnSpLocks noChangeShapeType="1"/>
            </p:cNvCxnSpPr>
            <p:nvPr/>
          </p:nvCxnSpPr>
          <p:spPr bwMode="auto">
            <a:xfrm flipH="1">
              <a:off x="6826595" y="3603625"/>
              <a:ext cx="510547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3"/>
            <p:cNvCxnSpPr>
              <a:cxnSpLocks noChangeShapeType="1"/>
            </p:cNvCxnSpPr>
            <p:nvPr/>
          </p:nvCxnSpPr>
          <p:spPr bwMode="auto">
            <a:xfrm flipV="1">
              <a:off x="6826594" y="2943225"/>
              <a:ext cx="1588" cy="769938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47"/>
            <p:cNvSpPr/>
            <p:nvPr/>
          </p:nvSpPr>
          <p:spPr>
            <a:xfrm>
              <a:off x="6760832" y="2861293"/>
              <a:ext cx="138125" cy="130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7268080" y="2249405"/>
              <a:ext cx="138125" cy="130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AutoShape 13"/>
            <p:cNvCxnSpPr>
              <a:cxnSpLocks noChangeShapeType="1"/>
            </p:cNvCxnSpPr>
            <p:nvPr/>
          </p:nvCxnSpPr>
          <p:spPr bwMode="auto">
            <a:xfrm flipV="1">
              <a:off x="7337142" y="2551149"/>
              <a:ext cx="0" cy="116201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13"/>
            <p:cNvCxnSpPr>
              <a:cxnSpLocks noChangeShapeType="1"/>
            </p:cNvCxnSpPr>
            <p:nvPr/>
          </p:nvCxnSpPr>
          <p:spPr bwMode="auto">
            <a:xfrm flipH="1">
              <a:off x="5377218" y="2926380"/>
              <a:ext cx="1450965" cy="10496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3"/>
            <p:cNvCxnSpPr>
              <a:cxnSpLocks noChangeShapeType="1"/>
            </p:cNvCxnSpPr>
            <p:nvPr/>
          </p:nvCxnSpPr>
          <p:spPr bwMode="auto">
            <a:xfrm flipH="1">
              <a:off x="5377218" y="2303996"/>
              <a:ext cx="1858146" cy="10496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6024134" y="3563035"/>
              <a:ext cx="418638" cy="2666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600" b="0" i="0" u="none" strike="noStrike" cap="none" normalizeH="0" baseline="-2500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6883728" y="3606185"/>
              <a:ext cx="418638" cy="2666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5824" y="254585"/>
            <a:ext cx="7920000" cy="648000"/>
          </a:xfrm>
        </p:spPr>
        <p:txBody>
          <a:bodyPr/>
          <a:lstStyle/>
          <a:p>
            <a:r>
              <a:rPr lang="en-SG" dirty="0" smtClean="0"/>
              <a:t>Gradient of tangent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59999" y="878431"/>
            <a:ext cx="8567317" cy="5979569"/>
          </a:xfrm>
        </p:spPr>
        <p:txBody>
          <a:bodyPr/>
          <a:lstStyle/>
          <a:p>
            <a:r>
              <a:rPr lang="en-SG" sz="2200" dirty="0" smtClean="0"/>
              <a:t>So how to calculate the gradient of tangent of a curve </a:t>
            </a:r>
            <a:r>
              <a:rPr lang="en-SG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SG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 smtClean="0"/>
              <a:t>at point </a:t>
            </a:r>
            <a:r>
              <a:rPr lang="en-SG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200" dirty="0" smtClean="0"/>
              <a:t>?</a:t>
            </a:r>
          </a:p>
          <a:p>
            <a:pPr lvl="0"/>
            <a:r>
              <a:rPr lang="en-US" sz="2200" dirty="0"/>
              <a:t>We estimate the gradient of tangent 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/>
              <a:t> by finding the gradient of the line that connects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/>
              <a:t> to a nearby point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/>
              <a:t> .</a:t>
            </a:r>
          </a:p>
          <a:p>
            <a:endParaRPr lang="en-SG" sz="2200" dirty="0" smtClean="0"/>
          </a:p>
          <a:p>
            <a:endParaRPr lang="en-SG" sz="2200" dirty="0"/>
          </a:p>
          <a:p>
            <a:endParaRPr lang="en-SG" sz="2200" dirty="0" smtClean="0"/>
          </a:p>
          <a:p>
            <a:endParaRPr lang="en-SG" sz="2200" dirty="0"/>
          </a:p>
          <a:p>
            <a:endParaRPr lang="en-SG" sz="2200" dirty="0" smtClean="0"/>
          </a:p>
          <a:p>
            <a:endParaRPr lang="en-SG" sz="2200" dirty="0"/>
          </a:p>
          <a:p>
            <a:endParaRPr lang="en-SG" sz="2200" dirty="0" smtClean="0"/>
          </a:p>
          <a:p>
            <a:pPr marL="0" indent="0">
              <a:buNone/>
            </a:pPr>
            <a:endParaRPr lang="en-SG" sz="2200" dirty="0" smtClean="0"/>
          </a:p>
          <a:p>
            <a:pPr lvl="0"/>
            <a:r>
              <a:rPr lang="en-US" sz="2200" dirty="0" smtClean="0"/>
              <a:t>As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 smtClean="0"/>
              <a:t> tends to 0, </a:t>
            </a:r>
            <a:r>
              <a:rPr lang="en-US" sz="2200" dirty="0"/>
              <a:t>i.e.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200" dirty="0" smtClean="0"/>
              <a:t>draws closer 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/>
              <a:t>, the gradient 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/>
              <a:t> becomes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/>
              <a:t>.</a:t>
            </a:r>
          </a:p>
          <a:p>
            <a:pPr lvl="0"/>
            <a:r>
              <a:rPr lang="en-US" sz="2200" dirty="0" smtClean="0"/>
              <a:t>This process is called </a:t>
            </a:r>
            <a:r>
              <a:rPr lang="en-US" sz="2200" u="sng" dirty="0" smtClean="0">
                <a:solidFill>
                  <a:srgbClr val="0000FF"/>
                </a:solidFill>
              </a:rPr>
              <a:t>Differentiation from First Principles.</a:t>
            </a:r>
            <a:endParaRPr lang="en-US" sz="2200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SG" sz="2200" dirty="0" smtClean="0"/>
          </a:p>
          <a:p>
            <a:endParaRPr lang="en-SG" sz="2200" dirty="0"/>
          </a:p>
          <a:p>
            <a:pPr marL="0" indent="0">
              <a:buNone/>
            </a:pPr>
            <a:endParaRPr lang="en-GB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4823062" y="2664972"/>
            <a:ext cx="3766354" cy="2881975"/>
            <a:chOff x="5160963" y="990909"/>
            <a:chExt cx="3766354" cy="2881975"/>
          </a:xfrm>
        </p:grpSpPr>
        <p:sp>
          <p:nvSpPr>
            <p:cNvPr id="7" name="Freeform 2"/>
            <p:cNvSpPr>
              <a:spLocks/>
            </p:cNvSpPr>
            <p:nvPr/>
          </p:nvSpPr>
          <p:spPr bwMode="auto">
            <a:xfrm>
              <a:off x="5616907" y="1462964"/>
              <a:ext cx="2124075" cy="1920875"/>
            </a:xfrm>
            <a:custGeom>
              <a:avLst/>
              <a:gdLst>
                <a:gd name="T0" fmla="*/ 0 w 3435"/>
                <a:gd name="T1" fmla="*/ 3255 h 3255"/>
                <a:gd name="T2" fmla="*/ 2115 w 3435"/>
                <a:gd name="T3" fmla="*/ 2310 h 3255"/>
                <a:gd name="T4" fmla="*/ 3435 w 3435"/>
                <a:gd name="T5" fmla="*/ 0 h 3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5" h="3255">
                  <a:moveTo>
                    <a:pt x="0" y="3255"/>
                  </a:moveTo>
                  <a:cubicBezTo>
                    <a:pt x="771" y="3053"/>
                    <a:pt x="1543" y="2852"/>
                    <a:pt x="2115" y="2310"/>
                  </a:cubicBezTo>
                  <a:cubicBezTo>
                    <a:pt x="2687" y="1768"/>
                    <a:pt x="3061" y="884"/>
                    <a:pt x="343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8" name="AutoShape 3"/>
            <p:cNvCxnSpPr>
              <a:cxnSpLocks noChangeShapeType="1"/>
            </p:cNvCxnSpPr>
            <p:nvPr/>
          </p:nvCxnSpPr>
          <p:spPr bwMode="auto">
            <a:xfrm flipV="1">
              <a:off x="5616907" y="1193801"/>
              <a:ext cx="0" cy="2519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5412782" y="990909"/>
              <a:ext cx="2174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y 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utoShape 5"/>
            <p:cNvSpPr>
              <a:spLocks noChangeShapeType="1"/>
            </p:cNvSpPr>
            <p:nvPr/>
          </p:nvSpPr>
          <p:spPr bwMode="auto">
            <a:xfrm>
              <a:off x="5160963" y="3382251"/>
              <a:ext cx="3373437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8493434" y="3197484"/>
              <a:ext cx="2174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 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342281" y="2133105"/>
              <a:ext cx="1585036" cy="2922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16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600" b="0" i="0" u="none" strike="noStrike" cap="none" normalizeH="0" baseline="-2500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600" b="0" i="1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+h</a:t>
              </a: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600" b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600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6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+h</a:t>
              </a:r>
              <a:r>
                <a:rPr kumimoji="0" lang="en-US" altLang="zh-CN" sz="1600" b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1600" baseline="30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6700265" y="2744765"/>
              <a:ext cx="1256737" cy="2666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16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600" b="0" i="0" u="none" strike="noStrike" cap="none" normalizeH="0" baseline="-2500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6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600" b="0" i="0" u="none" strike="noStrike" cap="none" normalizeH="0" baseline="30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7639382" y="1603376"/>
              <a:ext cx="9354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y = x </a:t>
              </a:r>
              <a:r>
                <a:rPr kumimoji="0" lang="en-US" altLang="zh-CN" sz="1600" b="0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AutoShape 10"/>
            <p:cNvCxnSpPr>
              <a:cxnSpLocks noChangeShapeType="1"/>
            </p:cNvCxnSpPr>
            <p:nvPr/>
          </p:nvCxnSpPr>
          <p:spPr bwMode="auto">
            <a:xfrm flipH="1">
              <a:off x="6706240" y="2038659"/>
              <a:ext cx="876300" cy="10287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1"/>
            <p:cNvCxnSpPr>
              <a:cxnSpLocks noChangeShapeType="1"/>
            </p:cNvCxnSpPr>
            <p:nvPr/>
          </p:nvCxnSpPr>
          <p:spPr bwMode="auto">
            <a:xfrm flipH="1">
              <a:off x="5607394" y="3603625"/>
              <a:ext cx="120967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2"/>
            <p:cNvCxnSpPr>
              <a:cxnSpLocks noChangeShapeType="1"/>
            </p:cNvCxnSpPr>
            <p:nvPr/>
          </p:nvCxnSpPr>
          <p:spPr bwMode="auto">
            <a:xfrm flipH="1">
              <a:off x="6826595" y="3603625"/>
              <a:ext cx="510547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3"/>
            <p:cNvCxnSpPr>
              <a:cxnSpLocks noChangeShapeType="1"/>
            </p:cNvCxnSpPr>
            <p:nvPr/>
          </p:nvCxnSpPr>
          <p:spPr bwMode="auto">
            <a:xfrm flipV="1">
              <a:off x="6826594" y="2943225"/>
              <a:ext cx="1588" cy="769938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18"/>
            <p:cNvSpPr/>
            <p:nvPr/>
          </p:nvSpPr>
          <p:spPr>
            <a:xfrm>
              <a:off x="6760832" y="2861293"/>
              <a:ext cx="138125" cy="130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7268080" y="2249405"/>
              <a:ext cx="138125" cy="130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AutoShape 13"/>
            <p:cNvCxnSpPr>
              <a:cxnSpLocks noChangeShapeType="1"/>
            </p:cNvCxnSpPr>
            <p:nvPr/>
          </p:nvCxnSpPr>
          <p:spPr bwMode="auto">
            <a:xfrm flipV="1">
              <a:off x="7337142" y="2551149"/>
              <a:ext cx="0" cy="116201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3"/>
            <p:cNvCxnSpPr>
              <a:cxnSpLocks noChangeShapeType="1"/>
            </p:cNvCxnSpPr>
            <p:nvPr/>
          </p:nvCxnSpPr>
          <p:spPr bwMode="auto">
            <a:xfrm flipH="1">
              <a:off x="5377218" y="2926380"/>
              <a:ext cx="1450965" cy="10496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3"/>
            <p:cNvCxnSpPr>
              <a:cxnSpLocks noChangeShapeType="1"/>
            </p:cNvCxnSpPr>
            <p:nvPr/>
          </p:nvCxnSpPr>
          <p:spPr bwMode="auto">
            <a:xfrm flipH="1">
              <a:off x="5377218" y="2303996"/>
              <a:ext cx="1858146" cy="10496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6024134" y="3563035"/>
              <a:ext cx="418638" cy="2666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600" b="0" i="0" u="none" strike="noStrike" cap="none" normalizeH="0" baseline="-2500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6883728" y="3606185"/>
              <a:ext cx="418638" cy="2666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390588"/>
              </p:ext>
            </p:extLst>
          </p:nvPr>
        </p:nvGraphicFramePr>
        <p:xfrm>
          <a:off x="1025383" y="2337795"/>
          <a:ext cx="2569049" cy="330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2" name="Equation" r:id="rId3" imgW="1562040" imgH="2006280" progId="Equation.3">
                  <p:embed/>
                </p:oleObj>
              </mc:Choice>
              <mc:Fallback>
                <p:oleObj name="Equation" r:id="rId3" imgW="1562040" imgH="2006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5383" y="2337795"/>
                        <a:ext cx="2569049" cy="3301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92375"/>
              </p:ext>
            </p:extLst>
          </p:nvPr>
        </p:nvGraphicFramePr>
        <p:xfrm>
          <a:off x="2304915" y="5252684"/>
          <a:ext cx="2051343" cy="413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3" name="Equation" r:id="rId5" imgW="1130040" imgH="228600" progId="Equation.3">
                  <p:embed/>
                </p:oleObj>
              </mc:Choice>
              <mc:Fallback>
                <p:oleObj name="Equation" r:id="rId5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915" y="5252684"/>
                        <a:ext cx="2051343" cy="413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Differentiation</a:t>
            </a:r>
            <a:endParaRPr lang="en-GB" sz="3600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60000" y="915937"/>
            <a:ext cx="8424000" cy="59795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Differentiation from First Principles is a tedious process. 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Often we use this differential operator,      , to find the general formula of the gradient of a function.</a:t>
            </a:r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When the differential operator operates on a function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 smtClean="0"/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/>
              <a:t>), it will produce another function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i="1" dirty="0" smtClean="0">
                <a:sym typeface="Symbol"/>
              </a:rPr>
              <a:t> </a:t>
            </a:r>
            <a:r>
              <a:rPr lang="en-US" sz="2200" dirty="0" smtClean="0"/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/>
              <a:t>). The new function</a:t>
            </a:r>
            <a:r>
              <a:rPr lang="en-US" sz="2200" i="1" dirty="0" smtClean="0"/>
              <a:t> </a:t>
            </a:r>
            <a:br>
              <a:rPr lang="en-US" sz="2200" i="1" dirty="0" smtClean="0"/>
            </a:b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i="1" dirty="0" smtClean="0">
                <a:sym typeface="Symbol"/>
              </a:rPr>
              <a:t> </a:t>
            </a:r>
            <a:r>
              <a:rPr lang="en-US" sz="2200" dirty="0" smtClean="0"/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/>
              <a:t>) represents the gradient of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 smtClean="0"/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/>
              <a:t>) at point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/>
              <a:t>. 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This process is called </a:t>
            </a:r>
            <a:r>
              <a:rPr lang="en-US" sz="2200" u="sng" dirty="0" smtClean="0">
                <a:solidFill>
                  <a:srgbClr val="0000FF"/>
                </a:solidFill>
              </a:rPr>
              <a:t>differentiation</a:t>
            </a:r>
            <a:r>
              <a:rPr lang="en-US" sz="22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We </a:t>
            </a:r>
            <a:r>
              <a:rPr lang="en-US" sz="2200" dirty="0"/>
              <a:t>are going to make use of </a:t>
            </a:r>
            <a:r>
              <a:rPr lang="en-US" sz="2200" dirty="0" smtClean="0"/>
              <a:t>differentiation to determine the gradient of the curve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smtClean="0"/>
              <a:t>  and subsequently equate it to 0 to determine the value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/>
              <a:t> which </a:t>
            </a:r>
            <a:r>
              <a:rPr lang="en-US" sz="2200" dirty="0" smtClean="0"/>
              <a:t>makes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/>
              <a:t> maximum.</a:t>
            </a:r>
          </a:p>
          <a:p>
            <a:pPr>
              <a:lnSpc>
                <a:spcPct val="90000"/>
              </a:lnSpc>
              <a:buNone/>
            </a:pPr>
            <a:endParaRPr lang="en-US" sz="22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56919"/>
              </p:ext>
            </p:extLst>
          </p:nvPr>
        </p:nvGraphicFramePr>
        <p:xfrm>
          <a:off x="5583742" y="1539801"/>
          <a:ext cx="339962" cy="61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2" name="Equation" r:id="rId4" imgW="215713" imgH="393359" progId="Equation.3">
                  <p:embed/>
                </p:oleObj>
              </mc:Choice>
              <mc:Fallback>
                <p:oleObj name="Equation" r:id="rId4" imgW="215713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742" y="1539801"/>
                        <a:ext cx="339962" cy="619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64485"/>
              </p:ext>
            </p:extLst>
          </p:nvPr>
        </p:nvGraphicFramePr>
        <p:xfrm>
          <a:off x="3399687" y="4595196"/>
          <a:ext cx="2013654" cy="78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3" name="Equation" r:id="rId6" imgW="1016000" imgH="393700" progId="Equation.3">
                  <p:embed/>
                </p:oleObj>
              </mc:Choice>
              <mc:Fallback>
                <p:oleObj name="Equation" r:id="rId6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687" y="4595196"/>
                        <a:ext cx="2013654" cy="78029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6405" y="1819336"/>
            <a:ext cx="2579427" cy="8692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Basic Rule of Differentiation </a:t>
            </a:r>
            <a:endParaRPr lang="en-GB" sz="3600" dirty="0" smtClean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most basic rule of differentiation on a function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2400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, 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 are non-zero constant, is given as: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differential operator has the following properties: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864879"/>
              </p:ext>
            </p:extLst>
          </p:nvPr>
        </p:nvGraphicFramePr>
        <p:xfrm>
          <a:off x="3702453" y="1860280"/>
          <a:ext cx="1865833" cy="75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3" name="Equation" r:id="rId4" imgW="977476" imgH="393529" progId="Equation.3">
                  <p:embed/>
                </p:oleObj>
              </mc:Choice>
              <mc:Fallback>
                <p:oleObj name="Equation" r:id="rId4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453" y="1860280"/>
                        <a:ext cx="1865833" cy="751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98026"/>
              </p:ext>
            </p:extLst>
          </p:nvPr>
        </p:nvGraphicFramePr>
        <p:xfrm>
          <a:off x="1201057" y="5442307"/>
          <a:ext cx="49863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4" name="Equation" r:id="rId6" imgW="2514600" imgH="393700" progId="Equation.3">
                  <p:embed/>
                </p:oleObj>
              </mc:Choice>
              <mc:Fallback>
                <p:oleObj name="Equation" r:id="rId6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057" y="5442307"/>
                        <a:ext cx="498633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694079"/>
              </p:ext>
            </p:extLst>
          </p:nvPr>
        </p:nvGraphicFramePr>
        <p:xfrm>
          <a:off x="1187765" y="4421188"/>
          <a:ext cx="3022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5" name="Equation" r:id="rId8" imgW="1524000" imgH="393700" progId="Equation.3">
                  <p:embed/>
                </p:oleObj>
              </mc:Choice>
              <mc:Fallback>
                <p:oleObj name="Equation" r:id="rId8" imgW="152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65" y="4421188"/>
                        <a:ext cx="30226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0222" y="4653888"/>
            <a:ext cx="2866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is a non-zero constant)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56071" name="Picture 77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97" y="2705678"/>
            <a:ext cx="803535" cy="103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5934468" y="1819336"/>
            <a:ext cx="3209531" cy="1231546"/>
          </a:xfrm>
          <a:prstGeom prst="wedgeEllipseCallout">
            <a:avLst>
              <a:gd name="adj1" fmla="val -51676"/>
              <a:gd name="adj2" fmla="val 7007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362886" y="1967014"/>
            <a:ext cx="25434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differentiate, you bring </a:t>
            </a:r>
          </a:p>
          <a:p>
            <a:pPr algn="ctr"/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down the “power” value </a:t>
            </a:r>
          </a:p>
          <a:p>
            <a:pPr algn="ctr"/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replace it with</a:t>
            </a:r>
          </a:p>
          <a:p>
            <a:pPr algn="ctr"/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“power” value -1 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2796" y="2684251"/>
            <a:ext cx="8018029" cy="4024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531943" y="356106"/>
            <a:ext cx="8485632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Worked Example – Basic rule of differentiation</a:t>
            </a:r>
            <a:endParaRPr lang="en-GB" sz="2800" dirty="0" smtClean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SG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SG" dirty="0" smtClean="0"/>
              <a:t>Determine </a:t>
            </a:r>
            <a:r>
              <a:rPr lang="en-US" dirty="0" smtClean="0"/>
              <a:t>      </a:t>
            </a:r>
            <a:r>
              <a:rPr lang="en-SG" dirty="0" smtClean="0"/>
              <a:t>for </a:t>
            </a:r>
            <a:r>
              <a:rPr lang="en-SG" dirty="0"/>
              <a:t>the </a:t>
            </a:r>
            <a:r>
              <a:rPr lang="en-SG" dirty="0" smtClean="0"/>
              <a:t>following function: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When </a:t>
            </a:r>
            <a:r>
              <a:rPr lang="en-US" dirty="0"/>
              <a:t>we differentiate the function, we have: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73594"/>
              </p:ext>
            </p:extLst>
          </p:nvPr>
        </p:nvGraphicFramePr>
        <p:xfrm>
          <a:off x="2246812" y="1190666"/>
          <a:ext cx="404949" cy="721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9" name="Equation" r:id="rId4" imgW="177646" imgH="291847" progId="Equation.3">
                  <p:embed/>
                </p:oleObj>
              </mc:Choice>
              <mc:Fallback>
                <p:oleObj name="Equation" r:id="rId4" imgW="177646" imgH="29184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812" y="1190666"/>
                        <a:ext cx="404949" cy="721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Rectangle 2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52813"/>
              </p:ext>
            </p:extLst>
          </p:nvPr>
        </p:nvGraphicFramePr>
        <p:xfrm>
          <a:off x="3136282" y="1969358"/>
          <a:ext cx="2718715" cy="78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0" name="Equation" r:id="rId6" imgW="1384300" imgH="393700" progId="Equation.3">
                  <p:embed/>
                </p:oleObj>
              </mc:Choice>
              <mc:Fallback>
                <p:oleObj name="Equation" r:id="rId6" imgW="1384300" imgH="393700" progId="Equation.3">
                  <p:embed/>
                  <p:pic>
                    <p:nvPicPr>
                      <p:cNvPr id="0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282" y="1969358"/>
                        <a:ext cx="2718715" cy="787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043734"/>
              </p:ext>
            </p:extLst>
          </p:nvPr>
        </p:nvGraphicFramePr>
        <p:xfrm>
          <a:off x="3152625" y="3466533"/>
          <a:ext cx="3244269" cy="70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1" name="Equation" r:id="rId8" imgW="1828800" imgH="393700" progId="Equation.3">
                  <p:embed/>
                </p:oleObj>
              </mc:Choice>
              <mc:Fallback>
                <p:oleObj name="Equation" r:id="rId8" imgW="1828800" imgH="393700" progId="Equation.3">
                  <p:embed/>
                  <p:pic>
                    <p:nvPicPr>
                      <p:cNvPr id="0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625" y="3466533"/>
                        <a:ext cx="3244269" cy="709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6064"/>
              </p:ext>
            </p:extLst>
          </p:nvPr>
        </p:nvGraphicFramePr>
        <p:xfrm>
          <a:off x="3507085" y="4176217"/>
          <a:ext cx="4511562" cy="70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2" name="Equation" r:id="rId10" imgW="2540000" imgH="393700" progId="Equation.3">
                  <p:embed/>
                </p:oleObj>
              </mc:Choice>
              <mc:Fallback>
                <p:oleObj name="Equation" r:id="rId10" imgW="2540000" imgH="393700" progId="Equation.3">
                  <p:embed/>
                  <p:pic>
                    <p:nvPicPr>
                      <p:cNvPr id="0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085" y="4176217"/>
                        <a:ext cx="4511562" cy="709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01165"/>
              </p:ext>
            </p:extLst>
          </p:nvPr>
        </p:nvGraphicFramePr>
        <p:xfrm>
          <a:off x="3507085" y="4989222"/>
          <a:ext cx="23479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3" name="Equation" r:id="rId12" imgW="1320480" imgH="203040" progId="Equation.3">
                  <p:embed/>
                </p:oleObj>
              </mc:Choice>
              <mc:Fallback>
                <p:oleObj name="Equation" r:id="rId12" imgW="1320480" imgH="203040" progId="Equation.3">
                  <p:embed/>
                  <p:pic>
                    <p:nvPicPr>
                      <p:cNvPr id="0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085" y="4989222"/>
                        <a:ext cx="2347912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63371"/>
              </p:ext>
            </p:extLst>
          </p:nvPr>
        </p:nvGraphicFramePr>
        <p:xfrm>
          <a:off x="3507728" y="6015164"/>
          <a:ext cx="1723519" cy="70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4" name="Equation" r:id="rId14" imgW="965200" imgH="393700" progId="Equation.3">
                  <p:embed/>
                </p:oleObj>
              </mc:Choice>
              <mc:Fallback>
                <p:oleObj name="Equation" r:id="rId14" imgW="965200" imgH="393700" progId="Equation.3">
                  <p:embed/>
                  <p:pic>
                    <p:nvPicPr>
                      <p:cNvPr id="0" name="Object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728" y="6015164"/>
                        <a:ext cx="1723519" cy="709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62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62154" y="4898780"/>
            <a:ext cx="476518" cy="5876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38672" y="4989222"/>
            <a:ext cx="13909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29589" y="489878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Correct?</a:t>
            </a:r>
            <a:endParaRPr lang="en-S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2126"/>
              </p:ext>
            </p:extLst>
          </p:nvPr>
        </p:nvGraphicFramePr>
        <p:xfrm>
          <a:off x="3507085" y="5594685"/>
          <a:ext cx="1852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5" name="Equation" r:id="rId16" imgW="1041120" imgH="203040" progId="Equation.3">
                  <p:embed/>
                </p:oleObj>
              </mc:Choice>
              <mc:Fallback>
                <p:oleObj name="Equation" r:id="rId16" imgW="104112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085" y="5594685"/>
                        <a:ext cx="18526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Minus 22"/>
          <p:cNvSpPr/>
          <p:nvPr/>
        </p:nvSpPr>
        <p:spPr>
          <a:xfrm>
            <a:off x="3103533" y="4980928"/>
            <a:ext cx="3293361" cy="4029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8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  <p:bldP spid="21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22796" y="1901071"/>
            <a:ext cx="8018029" cy="4869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3"/>
          </p:nvPr>
        </p:nvSpPr>
        <p:spPr>
          <a:xfrm>
            <a:off x="681241" y="1045775"/>
            <a:ext cx="7781518" cy="513481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SG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SG" dirty="0" smtClean="0"/>
              <a:t>Determine </a:t>
            </a:r>
            <a:r>
              <a:rPr lang="en-US" dirty="0" smtClean="0"/>
              <a:t>      </a:t>
            </a:r>
            <a:r>
              <a:rPr lang="en-SG" dirty="0" smtClean="0"/>
              <a:t>for </a:t>
            </a:r>
            <a:r>
              <a:rPr lang="en-SG" dirty="0"/>
              <a:t>the </a:t>
            </a:r>
            <a:r>
              <a:rPr lang="en-SG" dirty="0" smtClean="0"/>
              <a:t>following functions: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b)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c)  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796852"/>
              </p:ext>
            </p:extLst>
          </p:nvPr>
        </p:nvGraphicFramePr>
        <p:xfrm>
          <a:off x="2246812" y="1190666"/>
          <a:ext cx="404949" cy="721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2" name="Equation" r:id="rId4" imgW="177646" imgH="291847" progId="Equation.3">
                  <p:embed/>
                </p:oleObj>
              </mc:Choice>
              <mc:Fallback>
                <p:oleObj name="Equation" r:id="rId4" imgW="177646" imgH="2918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812" y="1190666"/>
                        <a:ext cx="404949" cy="721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7850" y="326082"/>
            <a:ext cx="8566150" cy="722942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Test yourself – Basic rule of differentiation</a:t>
            </a:r>
            <a:endParaRPr lang="en-US" sz="2800" i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295584"/>
              </p:ext>
            </p:extLst>
          </p:nvPr>
        </p:nvGraphicFramePr>
        <p:xfrm>
          <a:off x="1319213" y="3594200"/>
          <a:ext cx="1581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3" name="Equation" r:id="rId6" imgW="799920" imgH="393480" progId="Equation.3">
                  <p:embed/>
                </p:oleObj>
              </mc:Choice>
              <mc:Fallback>
                <p:oleObj name="Equation" r:id="rId6" imgW="7999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594200"/>
                        <a:ext cx="1581150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67368"/>
              </p:ext>
            </p:extLst>
          </p:nvPr>
        </p:nvGraphicFramePr>
        <p:xfrm>
          <a:off x="1306556" y="5173111"/>
          <a:ext cx="1890752" cy="83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4" name="Equation" r:id="rId8" imgW="952087" imgH="418918" progId="Equation.3">
                  <p:embed/>
                </p:oleObj>
              </mc:Choice>
              <mc:Fallback>
                <p:oleObj name="Equation" r:id="rId8" imgW="952087" imgH="4189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56" y="5173111"/>
                        <a:ext cx="1890752" cy="831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484" y="996824"/>
            <a:ext cx="771893" cy="77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9" name="Rectangle 8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73071"/>
              </p:ext>
            </p:extLst>
          </p:nvPr>
        </p:nvGraphicFramePr>
        <p:xfrm>
          <a:off x="1277938" y="2144427"/>
          <a:ext cx="15303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5" name="Equation" r:id="rId11" imgW="774360" imgH="228600" progId="Equation.3">
                  <p:embed/>
                </p:oleObj>
              </mc:Choice>
              <mc:Fallback>
                <p:oleObj name="Equation" r:id="rId11" imgW="7743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144427"/>
                        <a:ext cx="15303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83" y="15920"/>
            <a:ext cx="883315" cy="8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2789" y="6245822"/>
            <a:ext cx="2133600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2726" y="170467"/>
            <a:ext cx="6752098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Basic Rule of Differentiation -Kahoot.IT</a:t>
            </a:r>
            <a:endParaRPr lang="en-SG" sz="2800" dirty="0"/>
          </a:p>
        </p:txBody>
      </p:sp>
      <p:sp>
        <p:nvSpPr>
          <p:cNvPr id="7" name="Rectangle 6"/>
          <p:cNvSpPr/>
          <p:nvPr/>
        </p:nvSpPr>
        <p:spPr>
          <a:xfrm>
            <a:off x="692726" y="1237267"/>
            <a:ext cx="7079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https://play.kahoot.it/#/</a:t>
            </a:r>
            <a:r>
              <a:rPr lang="en-SG" dirty="0" smtClean="0">
                <a:hlinkClick r:id="rId3"/>
              </a:rPr>
              <a:t>k/504ae4c6-a87c-4651-acdb-40a7d26ea26f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49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851" y="1068538"/>
            <a:ext cx="7534634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for the following functions:</a:t>
            </a:r>
          </a:p>
          <a:p>
            <a:pPr marL="571500" indent="-571500">
              <a:buAutoNum type="romanL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571500">
              <a:buAutoNum type="romanL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L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SG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83" y="15920"/>
            <a:ext cx="883315" cy="8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2789" y="6245822"/>
            <a:ext cx="2133600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2726" y="170467"/>
            <a:ext cx="6752098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Basic Rule of Differentiation -Kahoot.IT</a:t>
            </a:r>
            <a:endParaRPr lang="en-SG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68735"/>
              </p:ext>
            </p:extLst>
          </p:nvPr>
        </p:nvGraphicFramePr>
        <p:xfrm>
          <a:off x="2465256" y="899235"/>
          <a:ext cx="4048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22" name="Equation" r:id="rId4" imgW="177646" imgH="291847" progId="Equation.3">
                  <p:embed/>
                </p:oleObj>
              </mc:Choice>
              <mc:Fallback>
                <p:oleObj name="Equation" r:id="rId4" imgW="177646" imgH="2918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256" y="899235"/>
                        <a:ext cx="40481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721023" y="1470345"/>
            <a:ext cx="8194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Suppose there is a competition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this competition, each team will be given a piece of cardboard as shown below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6211928" cy="604593"/>
          </a:xfrm>
        </p:spPr>
        <p:txBody>
          <a:bodyPr>
            <a:noAutofit/>
          </a:bodyPr>
          <a:lstStyle/>
          <a:p>
            <a:r>
              <a:rPr lang="en-GB" dirty="0" smtClean="0"/>
              <a:t>Scenario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275463" y="3452884"/>
            <a:ext cx="2592000" cy="259200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/>
          <p:cNvCxnSpPr/>
          <p:nvPr/>
        </p:nvCxnSpPr>
        <p:spPr>
          <a:xfrm>
            <a:off x="3275463" y="6093868"/>
            <a:ext cx="0" cy="28660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63" y="6103392"/>
            <a:ext cx="0" cy="28660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056388" y="5905912"/>
            <a:ext cx="0" cy="28660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065486" y="3319947"/>
            <a:ext cx="0" cy="28660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6388" y="3463249"/>
            <a:ext cx="0" cy="258596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574481" y="4966493"/>
            <a:ext cx="0" cy="258596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431" y="6305359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50 cm</a:t>
            </a:r>
            <a:endParaRPr lang="en-SG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05540" y="457960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50 cm</a:t>
            </a:r>
            <a:endParaRPr lang="en-SG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754326"/>
            <a:ext cx="9144000" cy="5103674"/>
          </a:xfrm>
          <a:solidFill>
            <a:schemeClr val="bg2">
              <a:lumMod val="75000"/>
            </a:schemeClr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SG" sz="3200" b="1" dirty="0">
                <a:latin typeface="+mn-lt"/>
              </a:rPr>
              <a:t>“The secret of getting ahead is getting started. The secret of getting started is breaking your complex overwhelming tasks into small manageable tasks, and starting on the first one</a:t>
            </a:r>
            <a:r>
              <a:rPr lang="en-SG" sz="3200" b="1" dirty="0" smtClean="0">
                <a:latin typeface="+mn-lt"/>
              </a:rPr>
              <a:t>.”</a:t>
            </a:r>
          </a:p>
          <a:p>
            <a:pPr marL="0" indent="0" algn="ctr">
              <a:buNone/>
            </a:pPr>
            <a:r>
              <a:rPr lang="en-SG" sz="3200" b="1" dirty="0" smtClean="0">
                <a:latin typeface="+mn-lt"/>
              </a:rPr>
              <a:t>- Mark Twain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BRAIN BREAK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665610" y="363073"/>
            <a:ext cx="8399721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 err="1" smtClean="0"/>
              <a:t>Optimisation</a:t>
            </a:r>
            <a:r>
              <a:rPr lang="en-US" sz="2800" dirty="0" smtClean="0"/>
              <a:t>: Finding max/min values</a:t>
            </a:r>
            <a:endParaRPr lang="en-GB" sz="2800" dirty="0" smtClean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Recall that the gradient of a function at its maximum point is zero.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If a function has a minimum point, its gradient is also zero at its minimum point.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61" y="1617502"/>
            <a:ext cx="3438442" cy="206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61" y="4574489"/>
            <a:ext cx="3438442" cy="206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329918" y="1617502"/>
            <a:ext cx="1364776" cy="593831"/>
            <a:chOff x="1945274" y="2513610"/>
            <a:chExt cx="1364776" cy="593831"/>
          </a:xfrm>
        </p:grpSpPr>
        <p:grpSp>
          <p:nvGrpSpPr>
            <p:cNvPr id="10" name="Group 18"/>
            <p:cNvGrpSpPr/>
            <p:nvPr/>
          </p:nvGrpSpPr>
          <p:grpSpPr>
            <a:xfrm rot="3836105">
              <a:off x="2095436" y="2418230"/>
              <a:ext cx="573207" cy="805216"/>
              <a:chOff x="3219077" y="1941116"/>
              <a:chExt cx="573207" cy="805216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 rot="4840776" flipH="1" flipV="1">
                <a:off x="3103073" y="2057120"/>
                <a:ext cx="805216" cy="573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" name="Oval 11"/>
              <p:cNvSpPr/>
              <p:nvPr/>
            </p:nvSpPr>
            <p:spPr bwMode="auto">
              <a:xfrm rot="21040776">
                <a:off x="3445351" y="2321218"/>
                <a:ext cx="97619" cy="8887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945274" y="2513610"/>
              <a:ext cx="1364776" cy="313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Gradient = 0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16729" y="6054357"/>
            <a:ext cx="1364776" cy="573207"/>
            <a:chOff x="5216729" y="6054357"/>
            <a:chExt cx="1364776" cy="573207"/>
          </a:xfrm>
        </p:grpSpPr>
        <p:grpSp>
          <p:nvGrpSpPr>
            <p:cNvPr id="20" name="Group 18"/>
            <p:cNvGrpSpPr/>
            <p:nvPr/>
          </p:nvGrpSpPr>
          <p:grpSpPr>
            <a:xfrm rot="3836105">
              <a:off x="5366891" y="5938353"/>
              <a:ext cx="573207" cy="805216"/>
              <a:chOff x="3219077" y="1941116"/>
              <a:chExt cx="573207" cy="805216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 rot="4840776" flipH="1" flipV="1">
                <a:off x="3103073" y="2057120"/>
                <a:ext cx="805216" cy="573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Oval 22"/>
              <p:cNvSpPr/>
              <p:nvPr/>
            </p:nvSpPr>
            <p:spPr bwMode="auto">
              <a:xfrm rot="21040776">
                <a:off x="3445351" y="2321218"/>
                <a:ext cx="97619" cy="8887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216729" y="6306693"/>
              <a:ext cx="1364776" cy="313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Gradient = 0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60885" y="6255571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360000" y="1175190"/>
            <a:ext cx="8424000" cy="597956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Recall that performing differentiation on a function produces the </a:t>
            </a:r>
            <a:r>
              <a:rPr lang="en-US" b="1" u="sng" dirty="0" smtClean="0"/>
              <a:t>gradient</a:t>
            </a:r>
            <a:r>
              <a:rPr lang="en-US" dirty="0" smtClean="0"/>
              <a:t> or </a:t>
            </a:r>
            <a:r>
              <a:rPr lang="en-US" b="1" u="sng" dirty="0" smtClean="0"/>
              <a:t>rate of change</a:t>
            </a:r>
            <a:r>
              <a:rPr lang="en-US" b="1" dirty="0" smtClean="0"/>
              <a:t> </a:t>
            </a:r>
            <a:r>
              <a:rPr lang="en-US" dirty="0" smtClean="0"/>
              <a:t>function.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Hence, when finding the maximum/minimum value(s) of a function	</a:t>
            </a:r>
            <a:r>
              <a:rPr lang="en-US" dirty="0"/>
              <a:t> </a:t>
            </a:r>
            <a:r>
              <a:rPr lang="en-US" dirty="0" smtClean="0"/>
              <a:t>   , the steps taken are: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Step </a:t>
            </a:r>
            <a:r>
              <a:rPr lang="en-US" dirty="0" smtClean="0"/>
              <a:t>1: Differentiate         to </a:t>
            </a:r>
            <a:r>
              <a:rPr lang="en-US" dirty="0"/>
              <a:t>give        </a:t>
            </a:r>
            <a:r>
              <a:rPr lang="en-US" dirty="0" smtClean="0"/>
              <a:t>   . 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Step 2: Find the value(s)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which satisfy			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Step 3: Substitute </a:t>
            </a:r>
            <a:r>
              <a:rPr lang="en-US" dirty="0"/>
              <a:t>the value(s)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/>
              <a:t>found in step 2 into </a:t>
            </a:r>
            <a:r>
              <a:rPr lang="en-US" dirty="0"/>
              <a:t> </a:t>
            </a:r>
            <a:r>
              <a:rPr lang="en-US" dirty="0" smtClean="0"/>
              <a:t>       to find the max/min </a:t>
            </a:r>
            <a:r>
              <a:rPr lang="en-US" dirty="0"/>
              <a:t>value(s) of </a:t>
            </a:r>
            <a:r>
              <a:rPr lang="en-US" dirty="0" smtClean="0"/>
              <a:t>the function.</a:t>
            </a:r>
          </a:p>
          <a:p>
            <a:pPr>
              <a:lnSpc>
                <a:spcPct val="90000"/>
              </a:lnSpc>
            </a:pPr>
            <a:endParaRPr lang="en-SG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969981"/>
              </p:ext>
            </p:extLst>
          </p:nvPr>
        </p:nvGraphicFramePr>
        <p:xfrm>
          <a:off x="3505012" y="3453131"/>
          <a:ext cx="713564" cy="36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8" name="Equation" r:id="rId4" imgW="342720" imgH="203040" progId="Equation.3">
                  <p:embed/>
                </p:oleObj>
              </mc:Choice>
              <mc:Fallback>
                <p:oleObj name="Equation" r:id="rId4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012" y="3453131"/>
                        <a:ext cx="713564" cy="36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01856"/>
              </p:ext>
            </p:extLst>
          </p:nvPr>
        </p:nvGraphicFramePr>
        <p:xfrm>
          <a:off x="1514789" y="2636319"/>
          <a:ext cx="66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9" name="Equation" r:id="rId6" imgW="342720" imgH="203040" progId="Equation.3">
                  <p:embed/>
                </p:oleObj>
              </mc:Choice>
              <mc:Fallback>
                <p:oleObj name="Equation" r:id="rId6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789" y="2636319"/>
                        <a:ext cx="663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08075"/>
              </p:ext>
            </p:extLst>
          </p:nvPr>
        </p:nvGraphicFramePr>
        <p:xfrm>
          <a:off x="5172928" y="346228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0" name="Equation" r:id="rId8" imgW="380880" imgH="203040" progId="Equation.3">
                  <p:embed/>
                </p:oleObj>
              </mc:Choice>
              <mc:Fallback>
                <p:oleObj name="Equation" r:id="rId8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928" y="3462280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676823"/>
              </p:ext>
            </p:extLst>
          </p:nvPr>
        </p:nvGraphicFramePr>
        <p:xfrm>
          <a:off x="6496434" y="4267289"/>
          <a:ext cx="1179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1" name="Equation" r:id="rId10" imgW="609480" imgH="203040" progId="Equation.3">
                  <p:embed/>
                </p:oleObj>
              </mc:Choice>
              <mc:Fallback>
                <p:oleObj name="Equation" r:id="rId10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434" y="4267289"/>
                        <a:ext cx="11795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290451"/>
              </p:ext>
            </p:extLst>
          </p:nvPr>
        </p:nvGraphicFramePr>
        <p:xfrm>
          <a:off x="8106196" y="5054139"/>
          <a:ext cx="66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2" name="Equation" r:id="rId12" imgW="342720" imgH="203040" progId="Equation.3">
                  <p:embed/>
                </p:oleObj>
              </mc:Choice>
              <mc:Fallback>
                <p:oleObj name="Equation" r:id="rId12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196" y="5054139"/>
                        <a:ext cx="663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665610" y="354768"/>
            <a:ext cx="8399721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 err="1" smtClean="0"/>
              <a:t>Optimisation</a:t>
            </a:r>
            <a:r>
              <a:rPr lang="en-US" sz="2800" dirty="0" smtClean="0"/>
              <a:t>: Finding max/min values</a:t>
            </a:r>
            <a:endParaRPr lang="en-GB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1894" y="1862434"/>
            <a:ext cx="8819832" cy="4869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665610" y="298091"/>
            <a:ext cx="8762302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Worked </a:t>
            </a:r>
            <a:r>
              <a:rPr lang="en-US" sz="2800" dirty="0" smtClean="0"/>
              <a:t>Example – Finding max/min values</a:t>
            </a:r>
            <a:endParaRPr lang="en-GB" sz="2800" dirty="0" smtClean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33902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Find the minimum value of the following function: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Step </a:t>
            </a:r>
            <a:r>
              <a:rPr lang="en-US" sz="2000" dirty="0"/>
              <a:t>1:  </a:t>
            </a:r>
            <a:r>
              <a:rPr lang="en-US" sz="2000" dirty="0" smtClean="0"/>
              <a:t>Perform differentiation to obtain 				.  </a:t>
            </a:r>
            <a:endParaRPr lang="en-SG" sz="2000" dirty="0"/>
          </a:p>
          <a:p>
            <a:endParaRPr lang="en-US" sz="2000" dirty="0" smtClean="0"/>
          </a:p>
          <a:p>
            <a:r>
              <a:rPr lang="en-US" sz="2000" dirty="0" smtClean="0"/>
              <a:t>Step </a:t>
            </a:r>
            <a:r>
              <a:rPr lang="en-US" sz="2000" dirty="0"/>
              <a:t>2:  </a:t>
            </a:r>
            <a:r>
              <a:rPr lang="en-US" sz="2000" dirty="0" smtClean="0"/>
              <a:t>Set		   	and solve for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					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800" dirty="0" smtClean="0"/>
          </a:p>
          <a:p>
            <a:pPr>
              <a:spcBef>
                <a:spcPts val="800"/>
              </a:spcBef>
            </a:pPr>
            <a:r>
              <a:rPr lang="en-US" sz="2000" dirty="0" smtClean="0"/>
              <a:t>Step 3: Substitute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/>
              <a:t> = 0.3 into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/>
              <a:t> 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Hence, the minimum value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/>
              <a:t> is 0.55, and it occurs when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/>
              <a:t> = 0.3.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Note: This function has a minimum value as it is a quadratic function with positive coefficient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</a:t>
            </a:r>
            <a:endParaRPr lang="en-SG" sz="2000" dirty="0"/>
          </a:p>
          <a:p>
            <a:endParaRPr lang="en-SG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25875"/>
              </p:ext>
            </p:extLst>
          </p:nvPr>
        </p:nvGraphicFramePr>
        <p:xfrm>
          <a:off x="3166642" y="1412890"/>
          <a:ext cx="2006221" cy="45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0" name="Equation" r:id="rId4" imgW="1002865" imgH="228501" progId="Equation.3">
                  <p:embed/>
                </p:oleObj>
              </mc:Choice>
              <mc:Fallback>
                <p:oleObj name="Equation" r:id="rId4" imgW="1002865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642" y="1412890"/>
                        <a:ext cx="2006221" cy="458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255089"/>
              </p:ext>
            </p:extLst>
          </p:nvPr>
        </p:nvGraphicFramePr>
        <p:xfrm>
          <a:off x="5719390" y="2155956"/>
          <a:ext cx="1381420" cy="68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1" name="Equation" r:id="rId6" imgW="787058" imgH="393529" progId="Equation.3">
                  <p:embed/>
                </p:oleObj>
              </mc:Choice>
              <mc:Fallback>
                <p:oleObj name="Equation" r:id="rId6" imgW="787058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390" y="2155956"/>
                        <a:ext cx="1381420" cy="682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305379"/>
              </p:ext>
            </p:extLst>
          </p:nvPr>
        </p:nvGraphicFramePr>
        <p:xfrm>
          <a:off x="2606058" y="2906590"/>
          <a:ext cx="767763" cy="66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2" name="Equation" r:id="rId8" imgW="457002" imgH="393529" progId="Equation.3">
                  <p:embed/>
                </p:oleObj>
              </mc:Choice>
              <mc:Fallback>
                <p:oleObj name="Equation" r:id="rId8" imgW="45700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058" y="2906590"/>
                        <a:ext cx="767763" cy="661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1678651" y="3629912"/>
            <a:ext cx="409432" cy="286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9643"/>
              </p:ext>
            </p:extLst>
          </p:nvPr>
        </p:nvGraphicFramePr>
        <p:xfrm>
          <a:off x="2255930" y="3616264"/>
          <a:ext cx="1131328" cy="28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3" name="Equation" r:id="rId10" imgW="710891" imgH="177723" progId="Equation.3">
                  <p:embed/>
                </p:oleObj>
              </mc:Choice>
              <mc:Fallback>
                <p:oleObj name="Equation" r:id="rId10" imgW="710891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930" y="3616264"/>
                        <a:ext cx="1131328" cy="286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3521099" y="3616264"/>
            <a:ext cx="409432" cy="286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02597"/>
              </p:ext>
            </p:extLst>
          </p:nvPr>
        </p:nvGraphicFramePr>
        <p:xfrm>
          <a:off x="4094305" y="3616263"/>
          <a:ext cx="739134" cy="28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4" name="Equation" r:id="rId12" imgW="469696" imgH="177723" progId="Equation.3">
                  <p:embed/>
                </p:oleObj>
              </mc:Choice>
              <mc:Fallback>
                <p:oleObj name="Equation" r:id="rId12" imgW="469696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305" y="3616263"/>
                        <a:ext cx="739134" cy="286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>
          <a:xfrm>
            <a:off x="2401342" y="4727936"/>
            <a:ext cx="409432" cy="286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43035"/>
              </p:ext>
            </p:extLst>
          </p:nvPr>
        </p:nvGraphicFramePr>
        <p:xfrm>
          <a:off x="2975124" y="4665022"/>
          <a:ext cx="2977496" cy="398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5" name="Equation" r:id="rId14" imgW="1778000" imgH="241300" progId="Equation.3">
                  <p:embed/>
                </p:oleObj>
              </mc:Choice>
              <mc:Fallback>
                <p:oleObj name="Equation" r:id="rId14" imgW="17780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124" y="4665022"/>
                        <a:ext cx="2977496" cy="398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410099" y="3040637"/>
            <a:ext cx="2216193" cy="1784695"/>
            <a:chOff x="6674229" y="3318904"/>
            <a:chExt cx="2292350" cy="1779929"/>
          </a:xfrm>
        </p:grpSpPr>
        <p:pic>
          <p:nvPicPr>
            <p:cNvPr id="71001" name="Picture 34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4229" y="3318904"/>
              <a:ext cx="2292350" cy="137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7410054" y="45564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0811" y="4762789"/>
              <a:ext cx="1469032" cy="33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Minimum point</a:t>
              </a:r>
              <a:endParaRPr lang="en-SG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492692" y="6492875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7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50" y="343472"/>
            <a:ext cx="8566150" cy="10668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Determine nature of turning point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99356" y="1016617"/>
            <a:ext cx="7423564" cy="52228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One possible approach of finding the </a:t>
            </a:r>
            <a:r>
              <a:rPr lang="en-US" sz="2400" b="1" u="sng" dirty="0" smtClean="0"/>
              <a:t>nature of a turning point</a:t>
            </a:r>
            <a:r>
              <a:rPr lang="en-US" sz="2400" dirty="0" smtClean="0"/>
              <a:t> of a given function is to evaluate the </a:t>
            </a:r>
            <a:r>
              <a:rPr lang="en-US" sz="2400" b="1" u="sng" dirty="0" smtClean="0"/>
              <a:t>second derivative</a:t>
            </a:r>
            <a:r>
              <a:rPr lang="en-US" sz="2400" dirty="0" smtClean="0"/>
              <a:t> of the function.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Earlier when we perform differentiation on a given function, the resultant function is known as the first derivative of the given function. Performing differentiation on </a:t>
            </a:r>
            <a:r>
              <a:rPr lang="en-US" sz="2400" dirty="0"/>
              <a:t>the first </a:t>
            </a:r>
            <a:r>
              <a:rPr lang="en-US" sz="2400" dirty="0" smtClean="0"/>
              <a:t>derivative would produce the second derivative of </a:t>
            </a:r>
            <a:r>
              <a:rPr lang="en-US" sz="2400" dirty="0"/>
              <a:t>the given function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SG" sz="24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50" y="343472"/>
            <a:ext cx="8566150" cy="10668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Determine nature of turning point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99356" y="1016617"/>
            <a:ext cx="7423564" cy="52228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To determine the nature of a </a:t>
            </a:r>
            <a:r>
              <a:rPr lang="en-US" sz="2400" dirty="0"/>
              <a:t>turning </a:t>
            </a:r>
            <a:r>
              <a:rPr lang="en-US" sz="2400" dirty="0" smtClean="0"/>
              <a:t>point for a differentiable function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/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/>
              <a:t>), </a:t>
            </a:r>
            <a:r>
              <a:rPr lang="en-US" sz="2400" dirty="0"/>
              <a:t>the steps taken are: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Step 1: Differentiate        </a:t>
            </a:r>
            <a:r>
              <a:rPr lang="en-US" sz="2400" dirty="0" smtClean="0"/>
              <a:t> to </a:t>
            </a:r>
            <a:r>
              <a:rPr lang="en-US" sz="2400" dirty="0"/>
              <a:t>give        . 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Step 2: </a:t>
            </a:r>
            <a:r>
              <a:rPr lang="en-US" sz="2400" dirty="0"/>
              <a:t>Find the value(s)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/>
              <a:t> which </a:t>
            </a:r>
            <a:r>
              <a:rPr lang="en-US" sz="2400" dirty="0" smtClean="0"/>
              <a:t>satisfy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Step </a:t>
            </a:r>
            <a:r>
              <a:rPr lang="en-US" sz="2400" dirty="0" smtClean="0"/>
              <a:t>3: </a:t>
            </a:r>
            <a:r>
              <a:rPr lang="en-US" sz="2400" dirty="0"/>
              <a:t>Differentiate         to give        </a:t>
            </a:r>
            <a:r>
              <a:rPr lang="en-US" sz="2400" dirty="0" smtClean="0"/>
              <a:t> 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Step 4: Substitute the value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/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found in step 2</a:t>
            </a:r>
            <a:r>
              <a:rPr lang="en-US" sz="2400" dirty="0" smtClean="0"/>
              <a:t>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into  		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If </a:t>
            </a:r>
            <a:r>
              <a:rPr lang="en-US" sz="2000" dirty="0"/>
              <a:t>the second </a:t>
            </a:r>
            <a:r>
              <a:rPr lang="en-US" sz="2000" dirty="0" smtClean="0"/>
              <a:t>derivative is </a:t>
            </a:r>
            <a:r>
              <a:rPr lang="en-US" sz="2000" dirty="0" smtClean="0">
                <a:solidFill>
                  <a:srgbClr val="0000FF"/>
                </a:solidFill>
              </a:rPr>
              <a:t>positive</a:t>
            </a:r>
            <a:r>
              <a:rPr lang="en-US" sz="2000" dirty="0" smtClean="0"/>
              <a:t>, the turning point is a local </a:t>
            </a:r>
            <a:r>
              <a:rPr lang="en-US" sz="2000" b="1" u="sng" dirty="0" smtClean="0">
                <a:solidFill>
                  <a:srgbClr val="0000FF"/>
                </a:solidFill>
              </a:rPr>
              <a:t>minimum point</a:t>
            </a:r>
            <a:r>
              <a:rPr lang="en-US" sz="2000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If </a:t>
            </a:r>
            <a:r>
              <a:rPr lang="en-US" sz="2000" dirty="0"/>
              <a:t>the second derivative is </a:t>
            </a:r>
            <a:r>
              <a:rPr lang="en-US" sz="2000" dirty="0" smtClean="0">
                <a:solidFill>
                  <a:srgbClr val="FF0000"/>
                </a:solidFill>
              </a:rPr>
              <a:t>negative</a:t>
            </a:r>
            <a:r>
              <a:rPr lang="en-US" sz="2000" dirty="0" smtClean="0"/>
              <a:t>, </a:t>
            </a:r>
            <a:r>
              <a:rPr lang="en-US" sz="2000" dirty="0"/>
              <a:t>the turning point is a </a:t>
            </a:r>
            <a:r>
              <a:rPr lang="en-US" sz="2000" dirty="0" smtClean="0"/>
              <a:t>local </a:t>
            </a:r>
            <a:r>
              <a:rPr lang="en-US" sz="2000" b="1" u="sng" dirty="0" smtClean="0">
                <a:solidFill>
                  <a:srgbClr val="FF0000"/>
                </a:solidFill>
              </a:rPr>
              <a:t>maximum point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SG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76003"/>
              </p:ext>
            </p:extLst>
          </p:nvPr>
        </p:nvGraphicFramePr>
        <p:xfrm>
          <a:off x="3836361" y="2283165"/>
          <a:ext cx="66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2" name="Equation" r:id="rId4" imgW="342720" imgH="203040" progId="Equation.3">
                  <p:embed/>
                </p:oleObj>
              </mc:Choice>
              <mc:Fallback>
                <p:oleObj name="Equation" r:id="rId4" imgW="3427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361" y="2283165"/>
                        <a:ext cx="663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05832"/>
              </p:ext>
            </p:extLst>
          </p:nvPr>
        </p:nvGraphicFramePr>
        <p:xfrm>
          <a:off x="5457507" y="2283165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3" name="Equation" r:id="rId6" imgW="380880" imgH="203040" progId="Equation.3">
                  <p:embed/>
                </p:oleObj>
              </mc:Choice>
              <mc:Fallback>
                <p:oleObj name="Equation" r:id="rId6" imgW="3808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507" y="2283165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772004"/>
              </p:ext>
            </p:extLst>
          </p:nvPr>
        </p:nvGraphicFramePr>
        <p:xfrm>
          <a:off x="6875167" y="2704161"/>
          <a:ext cx="1179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4" name="Equation" r:id="rId8" imgW="609480" imgH="203040" progId="Equation.3">
                  <p:embed/>
                </p:oleObj>
              </mc:Choice>
              <mc:Fallback>
                <p:oleObj name="Equation" r:id="rId8" imgW="6094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167" y="2704161"/>
                        <a:ext cx="1179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21852"/>
              </p:ext>
            </p:extLst>
          </p:nvPr>
        </p:nvGraphicFramePr>
        <p:xfrm>
          <a:off x="3817928" y="308421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5" name="Equation" r:id="rId10" imgW="380835" imgH="203112" progId="Equation.3">
                  <p:embed/>
                </p:oleObj>
              </mc:Choice>
              <mc:Fallback>
                <p:oleObj name="Equation" r:id="rId10" imgW="38083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28" y="3084213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67514"/>
              </p:ext>
            </p:extLst>
          </p:nvPr>
        </p:nvGraphicFramePr>
        <p:xfrm>
          <a:off x="5439074" y="3084213"/>
          <a:ext cx="809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6" name="Equation" r:id="rId11" imgW="419040" imgH="203040" progId="Equation.3">
                  <p:embed/>
                </p:oleObj>
              </mc:Choice>
              <mc:Fallback>
                <p:oleObj name="Equation" r:id="rId11" imgW="4190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074" y="3084213"/>
                        <a:ext cx="809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17393"/>
              </p:ext>
            </p:extLst>
          </p:nvPr>
        </p:nvGraphicFramePr>
        <p:xfrm>
          <a:off x="2726626" y="3867086"/>
          <a:ext cx="809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7" name="Equation" r:id="rId13" imgW="419040" imgH="203040" progId="Equation.3">
                  <p:embed/>
                </p:oleObj>
              </mc:Choice>
              <mc:Fallback>
                <p:oleObj name="Equation" r:id="rId13" imgW="41904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626" y="3867086"/>
                        <a:ext cx="809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2796" y="2426671"/>
            <a:ext cx="8018029" cy="4024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50" y="399349"/>
            <a:ext cx="8566150" cy="459112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Worked </a:t>
            </a:r>
            <a:r>
              <a:rPr lang="en-US" sz="2400" dirty="0" smtClean="0"/>
              <a:t>Example – Determine nature of turning point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99356" y="1016617"/>
            <a:ext cx="7423564" cy="52228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Find the </a:t>
            </a:r>
            <a:r>
              <a:rPr lang="en-US" sz="2400" dirty="0" smtClean="0"/>
              <a:t>nature </a:t>
            </a:r>
            <a:r>
              <a:rPr lang="en-US" sz="2400" dirty="0"/>
              <a:t>of the </a:t>
            </a:r>
            <a:r>
              <a:rPr lang="en-US" sz="2400" dirty="0" smtClean="0"/>
              <a:t>turning point of the following function (taken from an earlier example):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Step 1: </a:t>
            </a:r>
          </a:p>
          <a:p>
            <a:endParaRPr lang="en-US" sz="2400" dirty="0"/>
          </a:p>
          <a:p>
            <a:r>
              <a:rPr lang="en-US" sz="2400" dirty="0" smtClean="0"/>
              <a:t>Step 2:</a:t>
            </a:r>
          </a:p>
          <a:p>
            <a:endParaRPr lang="en-US" sz="2400" dirty="0"/>
          </a:p>
          <a:p>
            <a:r>
              <a:rPr lang="en-US" sz="2400" dirty="0" smtClean="0"/>
              <a:t>Step 3:</a:t>
            </a:r>
          </a:p>
          <a:p>
            <a:endParaRPr lang="en-US" sz="2400" dirty="0"/>
          </a:p>
          <a:p>
            <a:r>
              <a:rPr lang="en-US" sz="2400" dirty="0" smtClean="0"/>
              <a:t>Step 4</a:t>
            </a:r>
            <a:r>
              <a:rPr lang="en-US" sz="2400" dirty="0"/>
              <a:t>: Since			, the turning point is a </a:t>
            </a:r>
            <a:r>
              <a:rPr lang="en-US" sz="2400" dirty="0" smtClean="0"/>
              <a:t>minimum </a:t>
            </a:r>
            <a:r>
              <a:rPr lang="en-US" sz="2400" dirty="0"/>
              <a:t>point. </a:t>
            </a:r>
          </a:p>
          <a:p>
            <a:pPr marL="0" indent="0">
              <a:buNone/>
            </a:pPr>
            <a:endParaRPr lang="en-SG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79686"/>
              </p:ext>
            </p:extLst>
          </p:nvPr>
        </p:nvGraphicFramePr>
        <p:xfrm>
          <a:off x="3367274" y="1978513"/>
          <a:ext cx="2277945" cy="51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4" name="Equation" r:id="rId4" imgW="1002865" imgH="228501" progId="Equation.3">
                  <p:embed/>
                </p:oleObj>
              </mc:Choice>
              <mc:Fallback>
                <p:oleObj name="Equation" r:id="rId4" imgW="100286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274" y="1978513"/>
                        <a:ext cx="2277945" cy="519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173228"/>
              </p:ext>
            </p:extLst>
          </p:nvPr>
        </p:nvGraphicFramePr>
        <p:xfrm>
          <a:off x="2267186" y="2695321"/>
          <a:ext cx="1381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5" name="Equation" r:id="rId6" imgW="787320" imgH="393480" progId="Equation.3">
                  <p:embed/>
                </p:oleObj>
              </mc:Choice>
              <mc:Fallback>
                <p:oleObj name="Equation" r:id="rId6" imgW="787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186" y="2695321"/>
                        <a:ext cx="13811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00132"/>
              </p:ext>
            </p:extLst>
          </p:nvPr>
        </p:nvGraphicFramePr>
        <p:xfrm>
          <a:off x="2298700" y="3505200"/>
          <a:ext cx="74771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6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505200"/>
                        <a:ext cx="747713" cy="661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3160633" y="3673469"/>
            <a:ext cx="409432" cy="286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874184"/>
              </p:ext>
            </p:extLst>
          </p:nvPr>
        </p:nvGraphicFramePr>
        <p:xfrm>
          <a:off x="3832866" y="3673468"/>
          <a:ext cx="739134" cy="28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7" name="Equation" r:id="rId10" imgW="469696" imgH="177723" progId="Equation.3">
                  <p:embed/>
                </p:oleObj>
              </mc:Choice>
              <mc:Fallback>
                <p:oleObj name="Equation" r:id="rId10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866" y="3673468"/>
                        <a:ext cx="739134" cy="286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37818"/>
              </p:ext>
            </p:extLst>
          </p:nvPr>
        </p:nvGraphicFramePr>
        <p:xfrm>
          <a:off x="2262557" y="4340225"/>
          <a:ext cx="3641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8" name="Equation" r:id="rId12" imgW="2133360" imgH="444240" progId="Equation.3">
                  <p:embed/>
                </p:oleObj>
              </mc:Choice>
              <mc:Fallback>
                <p:oleObj name="Equation" r:id="rId12" imgW="213336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557" y="4340225"/>
                        <a:ext cx="3641725" cy="763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44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931246"/>
              </p:ext>
            </p:extLst>
          </p:nvPr>
        </p:nvGraphicFramePr>
        <p:xfrm>
          <a:off x="3115246" y="5196219"/>
          <a:ext cx="9096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9" name="Equation" r:id="rId14" imgW="533160" imgH="419040" progId="Equation.3">
                  <p:embed/>
                </p:oleObj>
              </mc:Choice>
              <mc:Fallback>
                <p:oleObj name="Equation" r:id="rId14" imgW="53316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246" y="5196219"/>
                        <a:ext cx="9096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3"/>
          <p:cNvSpPr>
            <a:spLocks noGrp="1"/>
          </p:cNvSpPr>
          <p:nvPr>
            <p:ph sz="quarter" idx="13"/>
          </p:nvPr>
        </p:nvSpPr>
        <p:spPr>
          <a:xfrm>
            <a:off x="681241" y="969095"/>
            <a:ext cx="7781518" cy="513481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SG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SG" dirty="0" smtClean="0"/>
              <a:t>a) Determine the turning point(s) for </a:t>
            </a:r>
            <a:r>
              <a:rPr lang="en-SG" dirty="0"/>
              <a:t>the </a:t>
            </a:r>
            <a:r>
              <a:rPr lang="en-SG" dirty="0" smtClean="0"/>
              <a:t>following function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b) Determine the nature of the </a:t>
            </a:r>
            <a:r>
              <a:rPr lang="en-SG" dirty="0"/>
              <a:t>turning point(s</a:t>
            </a:r>
            <a:r>
              <a:rPr lang="en-SG" dirty="0" smtClean="0"/>
              <a:t>) evaluated above.</a:t>
            </a:r>
            <a:r>
              <a:rPr lang="en-US" dirty="0" smtClean="0"/>
              <a:t> 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20" y="961188"/>
            <a:ext cx="790815" cy="79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128444"/>
              </p:ext>
            </p:extLst>
          </p:nvPr>
        </p:nvGraphicFramePr>
        <p:xfrm>
          <a:off x="3041650" y="2065338"/>
          <a:ext cx="2251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7" name="Equation" r:id="rId5" imgW="1257120" imgH="228600" progId="Equation.3">
                  <p:embed/>
                </p:oleObj>
              </mc:Choice>
              <mc:Fallback>
                <p:oleObj name="Equation" r:id="rId5" imgW="125712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2065338"/>
                        <a:ext cx="2251075" cy="409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577850" y="438868"/>
            <a:ext cx="8566150" cy="459112"/>
          </a:xfrm>
          <a:prstGeom prst="rect">
            <a:avLst/>
          </a:prstGeom>
        </p:spPr>
        <p:txBody>
          <a:bodyPr/>
          <a:lstStyle/>
          <a:p>
            <a:r>
              <a:rPr lang="en-US" sz="2600" dirty="0" smtClean="0"/>
              <a:t>Test yourself – Determine nature of turning point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14101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3"/>
          <p:cNvSpPr>
            <a:spLocks noGrp="1"/>
          </p:cNvSpPr>
          <p:nvPr>
            <p:ph sz="quarter" idx="13"/>
          </p:nvPr>
        </p:nvSpPr>
        <p:spPr>
          <a:xfrm>
            <a:off x="681241" y="979179"/>
            <a:ext cx="7781518" cy="513481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SG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SG" dirty="0" smtClean="0"/>
              <a:t>a) Determine the turning point(s) for </a:t>
            </a:r>
            <a:r>
              <a:rPr lang="en-SG" dirty="0"/>
              <a:t>the </a:t>
            </a:r>
            <a:r>
              <a:rPr lang="en-SG" dirty="0" smtClean="0"/>
              <a:t>following function: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SG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947" y="122002"/>
            <a:ext cx="775597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96897"/>
              </p:ext>
            </p:extLst>
          </p:nvPr>
        </p:nvGraphicFramePr>
        <p:xfrm>
          <a:off x="3041650" y="2065338"/>
          <a:ext cx="2251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68" name="Equation" r:id="rId5" imgW="1257120" imgH="228600" progId="Equation.3">
                  <p:embed/>
                </p:oleObj>
              </mc:Choice>
              <mc:Fallback>
                <p:oleObj name="Equation" r:id="rId5" imgW="125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2065338"/>
                        <a:ext cx="2251075" cy="409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idx="4294967295"/>
          </p:nvPr>
        </p:nvSpPr>
        <p:spPr>
          <a:xfrm>
            <a:off x="577850" y="438868"/>
            <a:ext cx="8566150" cy="459112"/>
          </a:xfrm>
          <a:prstGeom prst="rect">
            <a:avLst/>
          </a:prstGeom>
        </p:spPr>
        <p:txBody>
          <a:bodyPr/>
          <a:lstStyle/>
          <a:p>
            <a:r>
              <a:rPr lang="en-US" sz="2600" dirty="0" smtClean="0"/>
              <a:t>Solution – Determine nature of turning point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22375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3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SG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b) Determine the nature of the </a:t>
            </a:r>
            <a:r>
              <a:rPr lang="en-SG" dirty="0"/>
              <a:t>turning point(s</a:t>
            </a:r>
            <a:r>
              <a:rPr lang="en-SG" dirty="0" smtClean="0"/>
              <a:t>) evaluated above.</a:t>
            </a:r>
            <a:r>
              <a:rPr lang="en-US" dirty="0" smtClean="0"/>
              <a:t> </a:t>
            </a: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26" y="54736"/>
            <a:ext cx="784023" cy="78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idx="4294967295"/>
          </p:nvPr>
        </p:nvSpPr>
        <p:spPr>
          <a:xfrm>
            <a:off x="577850" y="438868"/>
            <a:ext cx="8566150" cy="459112"/>
          </a:xfrm>
          <a:prstGeom prst="rect">
            <a:avLst/>
          </a:prstGeom>
        </p:spPr>
        <p:txBody>
          <a:bodyPr/>
          <a:lstStyle/>
          <a:p>
            <a:r>
              <a:rPr lang="en-US" sz="2600" dirty="0" smtClean="0"/>
              <a:t>Solution – Determine nature of turning point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14604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Scenario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teams have to determine the value,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, for which 4 square corners of the cardboard have to be cut out to fold an open top tank as shown.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winning team is the team that can identify the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which can produce an open top tank with the largest volume.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56" y="2397430"/>
            <a:ext cx="83820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428600"/>
            <a:ext cx="2133600" cy="365125"/>
          </a:xfrm>
        </p:spPr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6881857" cy="604593"/>
          </a:xfrm>
        </p:spPr>
        <p:txBody>
          <a:bodyPr>
            <a:noAutofit/>
          </a:bodyPr>
          <a:lstStyle/>
          <a:p>
            <a:r>
              <a:rPr lang="en-US" dirty="0" smtClean="0"/>
              <a:t>Applications of </a:t>
            </a:r>
            <a:r>
              <a:rPr lang="en-US" dirty="0" smtClean="0"/>
              <a:t>Differentiation (CL)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356742" y="1490124"/>
            <a:ext cx="2363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Quantity function 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SG" sz="2800" i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287755" y="1518626"/>
            <a:ext cx="1772529" cy="6816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endParaRPr lang="en-SG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019" y="1490124"/>
            <a:ext cx="2855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Rate of change </a:t>
            </a:r>
            <a:r>
              <a:rPr lang="en-SG" sz="1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 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SG" sz="2800" i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sz="28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'(</a:t>
            </a:r>
            <a:r>
              <a:rPr lang="en-SG" sz="2800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742" y="2840652"/>
            <a:ext cx="2224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Displacement function 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287755" y="2869154"/>
            <a:ext cx="1772529" cy="6816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endParaRPr lang="en-SG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64019" y="2840652"/>
            <a:ext cx="2855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Velocity </a:t>
            </a:r>
            <a:r>
              <a:rPr lang="en-SG" sz="1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 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6742" y="4120840"/>
            <a:ext cx="2801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Velocity function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287755" y="4149342"/>
            <a:ext cx="1772529" cy="6816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endParaRPr lang="en-SG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019" y="4120840"/>
            <a:ext cx="2855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Acceleration function</a:t>
            </a:r>
            <a:endParaRPr lang="en-SG" sz="14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2796" y="3099003"/>
            <a:ext cx="8018029" cy="36585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408" y="68356"/>
            <a:ext cx="8096914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600" dirty="0"/>
              <a:t>Worked </a:t>
            </a:r>
            <a:r>
              <a:rPr lang="en-US" sz="2600" dirty="0" smtClean="0"/>
              <a:t>Example 1: Applications of </a:t>
            </a:r>
            <a:r>
              <a:rPr lang="en-US" sz="2600" dirty="0" smtClean="0"/>
              <a:t>differentiation </a:t>
            </a:r>
            <a:br>
              <a:rPr lang="en-US" sz="2600" dirty="0" smtClean="0"/>
            </a:br>
            <a:r>
              <a:rPr lang="en-US" sz="2600" dirty="0" smtClean="0"/>
              <a:t>(CL)</a:t>
            </a:r>
            <a:endParaRPr lang="en-SG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9356" y="1016617"/>
            <a:ext cx="7685692" cy="57590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SG" sz="2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400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=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describes a particle’s motion in meters. Find :</a:t>
            </a:r>
          </a:p>
          <a:p>
            <a:pPr marL="0" indent="0">
              <a:buNone/>
            </a:pPr>
            <a:r>
              <a:rPr lang="en-SG" sz="2400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 The velocity and acceleration functions</a:t>
            </a: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ii)  The instantaneous velocity and acceleration at        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= 5 sec. </a:t>
            </a:r>
          </a:p>
          <a:p>
            <a:pPr marL="0" indent="0">
              <a:buNone/>
            </a:pPr>
            <a:endParaRPr lang="en-SG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dirty="0" smtClean="0"/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 smtClean="0"/>
              <a:t>)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smtClean="0"/>
              <a:t>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400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= 6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+ 5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/>
              <a:t>ii)  At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 </a:t>
            </a:r>
            <a:r>
              <a:rPr lang="en-US" sz="2400" dirty="0" smtClean="0"/>
              <a:t>sec,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= 6(5) + 5 = 35 </a:t>
            </a:r>
            <a:r>
              <a:rPr lang="en-US" sz="2400" dirty="0" smtClean="0"/>
              <a:t>m/s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400" dirty="0"/>
              <a:t>m/s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37760" y="3480661"/>
            <a:ext cx="30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a(t)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SG" sz="2400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v’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sz="2400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2796" y="2439550"/>
            <a:ext cx="8018029" cy="4024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9356" y="1016617"/>
            <a:ext cx="7685692" cy="57590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SG" sz="2400" dirty="0"/>
              <a:t>The electric charge entering a capacitor is related to time by the equation 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400" dirty="0"/>
              <a:t>. </a:t>
            </a:r>
            <a:endParaRPr lang="en-SG" sz="2400" dirty="0" smtClean="0"/>
          </a:p>
          <a:p>
            <a:pPr marL="0" lvl="0" indent="0">
              <a:buNone/>
            </a:pPr>
            <a:r>
              <a:rPr lang="en-SG" sz="2400" dirty="0" smtClean="0"/>
              <a:t>Determine </a:t>
            </a:r>
            <a:r>
              <a:rPr lang="en-SG" sz="2400" dirty="0"/>
              <a:t>the current (</a:t>
            </a:r>
            <a:r>
              <a:rPr lang="en-SG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400" dirty="0"/>
              <a:t> =  </a:t>
            </a:r>
            <a:r>
              <a:rPr lang="en-SG" sz="2400" dirty="0" smtClean="0"/>
              <a:t>   ) </a:t>
            </a:r>
            <a:r>
              <a:rPr lang="en-SG" sz="2400" dirty="0"/>
              <a:t>after 5 seconds. </a:t>
            </a:r>
            <a:r>
              <a:rPr lang="en-SG" sz="2400" dirty="0" smtClean="0"/>
              <a:t> </a:t>
            </a:r>
            <a:endParaRPr lang="en-SG" sz="2400" dirty="0"/>
          </a:p>
          <a:p>
            <a:pPr marL="0" indent="0">
              <a:buNone/>
            </a:pPr>
            <a:endParaRPr lang="en-SG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SG" sz="2400" dirty="0"/>
              <a:t>e</a:t>
            </a:r>
            <a:r>
              <a:rPr lang="en-SG" sz="2400" dirty="0" smtClean="0"/>
              <a:t>lectric charge, 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endParaRPr lang="en-SG" sz="2400" dirty="0" smtClean="0"/>
          </a:p>
          <a:p>
            <a:pPr marL="0" indent="0">
              <a:buNone/>
            </a:pPr>
            <a:r>
              <a:rPr lang="en-SG" sz="2400" dirty="0"/>
              <a:t>c</a:t>
            </a:r>
            <a:r>
              <a:rPr lang="en-SG" sz="2400" dirty="0" smtClean="0"/>
              <a:t>urrent, </a:t>
            </a:r>
            <a:r>
              <a:rPr lang="en-SG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=  6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 smtClean="0"/>
              <a:t>At time (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sz="2400" dirty="0" smtClean="0"/>
              <a:t>)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SG" sz="2400" dirty="0" smtClean="0"/>
              <a:t> sec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6(5) </a:t>
            </a:r>
          </a:p>
          <a:p>
            <a:pPr marL="0" indent="0">
              <a:buNone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=  30 </a:t>
            </a:r>
            <a:r>
              <a:rPr lang="en-SG" sz="2400" dirty="0" smtClean="0"/>
              <a:t>amperes</a:t>
            </a:r>
            <a:endParaRPr lang="en-US" sz="2400" dirty="0" smtClean="0"/>
          </a:p>
          <a:p>
            <a:pPr marL="0" indent="0">
              <a:buFont typeface="Arial"/>
              <a:buNone/>
            </a:pPr>
            <a:endParaRPr lang="en-SG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00472"/>
              </p:ext>
            </p:extLst>
          </p:nvPr>
        </p:nvGraphicFramePr>
        <p:xfrm>
          <a:off x="2320036" y="3491897"/>
          <a:ext cx="4492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0" name="Equation" r:id="rId4" imgW="266400" imgH="393480" progId="Equation.3">
                  <p:embed/>
                </p:oleObj>
              </mc:Choice>
              <mc:Fallback>
                <p:oleObj name="Equation" r:id="rId4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036" y="3491897"/>
                        <a:ext cx="449263" cy="661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731918"/>
              </p:ext>
            </p:extLst>
          </p:nvPr>
        </p:nvGraphicFramePr>
        <p:xfrm>
          <a:off x="4228084" y="1771587"/>
          <a:ext cx="4492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1" name="Equation" r:id="rId6" imgW="266400" imgH="393480" progId="Equation.3">
                  <p:embed/>
                </p:oleObj>
              </mc:Choice>
              <mc:Fallback>
                <p:oleObj name="Equation" r:id="rId6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8084" y="1771587"/>
                        <a:ext cx="449263" cy="661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9356" y="68358"/>
            <a:ext cx="771988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600" dirty="0"/>
              <a:t>Worked </a:t>
            </a:r>
            <a:r>
              <a:rPr lang="en-US" sz="2600" dirty="0" smtClean="0"/>
              <a:t>Example </a:t>
            </a:r>
            <a:r>
              <a:rPr lang="en-US" sz="2600" dirty="0"/>
              <a:t>2</a:t>
            </a:r>
            <a:r>
              <a:rPr lang="en-US" sz="2600" dirty="0" smtClean="0"/>
              <a:t>: Applications of </a:t>
            </a:r>
            <a:r>
              <a:rPr lang="en-US" sz="2600" dirty="0" smtClean="0"/>
              <a:t>differentiation (CL)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121675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894" y="2697130"/>
            <a:ext cx="8819832" cy="4024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9356" y="1016617"/>
            <a:ext cx="7685692" cy="57590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Find 2 positive numbers with the following criteria:</a:t>
            </a:r>
          </a:p>
          <a:p>
            <a:pPr marL="514350" indent="-514350">
              <a:buAutoNum type="romanLcParenBoth"/>
            </a:pPr>
            <a:r>
              <a:rPr lang="en-SG" sz="24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their sum is 9.</a:t>
            </a:r>
          </a:p>
          <a:p>
            <a:pPr marL="514350" indent="-514350">
              <a:buAutoNum type="romanLcParenBoth"/>
            </a:pPr>
            <a:r>
              <a:rPr lang="en-SG" sz="24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the product of one number and the square of the other number is a maximum.</a:t>
            </a:r>
          </a:p>
          <a:p>
            <a:pPr marL="0" indent="0">
              <a:buNone/>
            </a:pPr>
            <a:endParaRPr lang="en-SG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Let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represent the 2 positive numbers.  </a:t>
            </a: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sum of the 2 positive numbers is:</a:t>
            </a:r>
          </a:p>
          <a:p>
            <a:pPr marL="0" indent="0" algn="ctr">
              <a:buNone/>
            </a:pP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+ y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</a:p>
          <a:p>
            <a:pPr marL="0" indent="0" algn="ctr">
              <a:buNone/>
            </a:pP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product of one number and the square of the other number is :</a:t>
            </a:r>
          </a:p>
          <a:p>
            <a:pPr marL="0" indent="0" algn="ctr">
              <a:buNone/>
            </a:pP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xy</a:t>
            </a:r>
            <a:r>
              <a:rPr lang="en-SG" sz="2400" i="1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None/>
            </a:pP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= 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SG" sz="2400" dirty="0"/>
          </a:p>
        </p:txBody>
      </p:sp>
      <p:sp>
        <p:nvSpPr>
          <p:cNvPr id="5" name="Cloud Callout 4"/>
          <p:cNvSpPr/>
          <p:nvPr/>
        </p:nvSpPr>
        <p:spPr>
          <a:xfrm>
            <a:off x="6456773" y="5274224"/>
            <a:ext cx="2370730" cy="1016000"/>
          </a:xfrm>
          <a:prstGeom prst="cloudCallout">
            <a:avLst>
              <a:gd name="adj1" fmla="val -95578"/>
              <a:gd name="adj2" fmla="val 358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Substituting for (</a:t>
            </a:r>
            <a:r>
              <a:rPr lang="en-SG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S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SG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lang="en-S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S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9356" y="68358"/>
            <a:ext cx="771988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600" dirty="0"/>
              <a:t>Worked </a:t>
            </a:r>
            <a:r>
              <a:rPr lang="en-US" sz="2600" dirty="0" smtClean="0"/>
              <a:t>Example 3: Applications of </a:t>
            </a:r>
            <a:r>
              <a:rPr lang="en-US" sz="2600" dirty="0" smtClean="0"/>
              <a:t>differentiation (CL)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26234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5675" y="938999"/>
            <a:ext cx="8018029" cy="5892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082" y="1196923"/>
            <a:ext cx="7685692" cy="57590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Expanding the equation, we have:</a:t>
            </a:r>
          </a:p>
          <a:p>
            <a:pPr marL="0" indent="0" algn="ctr">
              <a:buNone/>
            </a:pP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 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G" sz="2400" kern="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(81 +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18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81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18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G" sz="2400" kern="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Differentiating this equation, we get:</a:t>
            </a:r>
          </a:p>
          <a:p>
            <a:pPr marL="0" indent="0" algn="ctr">
              <a:buNone/>
            </a:pP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81 + 3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36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None/>
            </a:pPr>
            <a:endParaRPr lang="en-SG" sz="2400" kern="0" baseline="30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SG" sz="2400" kern="0" baseline="30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SG" sz="2400" kern="0" baseline="30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 +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 algn="ctr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+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 algn="ctr">
              <a:buNone/>
            </a:pP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+ 27 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marL="0" indent="0" algn="ctr">
              <a:buNone/>
            </a:pPr>
            <a:endParaRPr lang="en-SG" sz="2400" kern="0" baseline="30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SG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52843"/>
              </p:ext>
            </p:extLst>
          </p:nvPr>
        </p:nvGraphicFramePr>
        <p:xfrm>
          <a:off x="3871913" y="3713163"/>
          <a:ext cx="11112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1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3713163"/>
                        <a:ext cx="1111250" cy="661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13208"/>
              </p:ext>
            </p:extLst>
          </p:nvPr>
        </p:nvGraphicFramePr>
        <p:xfrm>
          <a:off x="2076069" y="6084785"/>
          <a:ext cx="42132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2" name="Equation" r:id="rId5" imgW="2641320" imgH="431640" progId="Equation.3">
                  <p:embed/>
                </p:oleObj>
              </mc:Choice>
              <mc:Fallback>
                <p:oleObj name="Equation" r:id="rId5" imgW="2641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069" y="6084785"/>
                        <a:ext cx="4213225" cy="682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9356" y="55479"/>
            <a:ext cx="771988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600" dirty="0"/>
              <a:t>Worked </a:t>
            </a:r>
            <a:r>
              <a:rPr lang="en-US" sz="2600" dirty="0" smtClean="0"/>
              <a:t>Example 3: Applications of </a:t>
            </a:r>
            <a:r>
              <a:rPr lang="en-US" sz="2600" dirty="0" smtClean="0"/>
              <a:t>differentiation (CL)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28524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35675" y="938999"/>
            <a:ext cx="8018029" cy="5892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9356" y="1016617"/>
            <a:ext cx="7685692" cy="57590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SG" sz="2400" kern="0" baseline="30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 or 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>
              <a:buNone/>
            </a:pPr>
            <a:r>
              <a:rPr lang="en-US" sz="2400" dirty="0" smtClean="0"/>
              <a:t>To determine the nature of the turning points:</a:t>
            </a:r>
            <a:endParaRPr lang="en-US" sz="2400" dirty="0"/>
          </a:p>
          <a:p>
            <a:pPr marL="0" indent="0">
              <a:buNone/>
            </a:pP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Previously,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SG" sz="2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81 + 3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36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endParaRPr lang="en-SG" sz="2400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sz="2400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G" sz="2400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Thus, the turning point is a local minimum point when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SG" sz="24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sz="24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SG" sz="2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=3,</a:t>
            </a:r>
            <a:endParaRPr lang="en-SG" sz="24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SG" sz="2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Thus, the turning point is a local 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maximum </a:t>
            </a:r>
            <a:r>
              <a:rPr lang="en-SG" sz="24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point when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SG" sz="24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SG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545081"/>
              </p:ext>
            </p:extLst>
          </p:nvPr>
        </p:nvGraphicFramePr>
        <p:xfrm>
          <a:off x="2194941" y="1104266"/>
          <a:ext cx="42132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9" name="Equation" r:id="rId3" imgW="2641320" imgH="431640" progId="Equation.3">
                  <p:embed/>
                </p:oleObj>
              </mc:Choice>
              <mc:Fallback>
                <p:oleObj name="Equation" r:id="rId3" imgW="2641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941" y="1104266"/>
                        <a:ext cx="4213225" cy="682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9356" y="68358"/>
            <a:ext cx="771988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600" dirty="0"/>
              <a:t>Worked </a:t>
            </a:r>
            <a:r>
              <a:rPr lang="en-US" sz="2600" dirty="0" smtClean="0"/>
              <a:t>Example 3: Applications of </a:t>
            </a:r>
            <a:r>
              <a:rPr lang="en-US" sz="2600" dirty="0" smtClean="0"/>
              <a:t>differentiation (CL)</a:t>
            </a:r>
            <a:endParaRPr lang="en-SG" sz="2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606273"/>
              </p:ext>
            </p:extLst>
          </p:nvPr>
        </p:nvGraphicFramePr>
        <p:xfrm>
          <a:off x="3376613" y="3213100"/>
          <a:ext cx="15382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0" name="Equation" r:id="rId5" imgW="914400" imgH="419040" progId="Equation.3">
                  <p:embed/>
                </p:oleObj>
              </mc:Choice>
              <mc:Fallback>
                <p:oleObj name="Equation" r:id="rId5" imgW="914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213100"/>
                        <a:ext cx="153828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976945"/>
              </p:ext>
            </p:extLst>
          </p:nvPr>
        </p:nvGraphicFramePr>
        <p:xfrm>
          <a:off x="2371725" y="3840676"/>
          <a:ext cx="2543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1" name="Equation" r:id="rId7" imgW="1511280" imgH="419040" progId="Equation.3">
                  <p:embed/>
                </p:oleObj>
              </mc:Choice>
              <mc:Fallback>
                <p:oleObj name="Equation" r:id="rId7" imgW="151128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840676"/>
                        <a:ext cx="25431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905807"/>
              </p:ext>
            </p:extLst>
          </p:nvPr>
        </p:nvGraphicFramePr>
        <p:xfrm>
          <a:off x="2236453" y="5514975"/>
          <a:ext cx="26939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2" name="Equation" r:id="rId9" imgW="1600200" imgH="419040" progId="Equation.3">
                  <p:embed/>
                </p:oleObj>
              </mc:Choice>
              <mc:Fallback>
                <p:oleObj name="Equation" r:id="rId9" imgW="16002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453" y="5514975"/>
                        <a:ext cx="26939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7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675" y="1009981"/>
            <a:ext cx="8018029" cy="4024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9356" y="1016617"/>
            <a:ext cx="7685692" cy="57590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SG" sz="2400" kern="0" baseline="30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From the equation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P 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xy</a:t>
            </a:r>
            <a:r>
              <a:rPr lang="en-SG" sz="2400" kern="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SG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–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SG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=108 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(maximum value) and </a:t>
            </a:r>
            <a:r>
              <a:rPr lang="en-SG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SG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– 3</a:t>
            </a:r>
            <a:r>
              <a:rPr lang="en-SG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6</a:t>
            </a:r>
          </a:p>
          <a:p>
            <a:pPr marL="0" indent="0">
              <a:buNone/>
            </a:pPr>
            <a:endParaRPr lang="en-SG" sz="24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Therefore, </a:t>
            </a:r>
            <a:r>
              <a:rPr lang="en-SG" sz="2400" u="sng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2 positive numbers are 3 and 6</a:t>
            </a:r>
            <a:r>
              <a:rPr lang="en-SG" sz="24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SG" sz="24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sz="24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SG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9356" y="42600"/>
            <a:ext cx="771988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600" dirty="0"/>
              <a:t>Worked </a:t>
            </a:r>
            <a:r>
              <a:rPr lang="en-US" sz="2600" dirty="0" smtClean="0"/>
              <a:t>Example 3: Applications of </a:t>
            </a:r>
            <a:r>
              <a:rPr lang="en-US" sz="2600" dirty="0" smtClean="0"/>
              <a:t>differentiation (CL)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37758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 smtClean="0"/>
              <a:t>Instruction for lecturers: please copy the correct link and put it in the yellow box in the next slide for your IS class: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todaysmeet.com/LRE2-Day1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todaysmeet.com/LRE4-Day1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todaysmeet.com/LRW3-Day1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</a:t>
            </a:r>
            <a:r>
              <a:rPr lang="en-SG" dirty="0" smtClean="0">
                <a:hlinkClick r:id="rId6"/>
              </a:rPr>
              <a:t>todaysmeet.com/LRW5-Day1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7"/>
              </a:rPr>
              <a:t>https://</a:t>
            </a:r>
            <a:r>
              <a:rPr lang="en-SG" dirty="0" smtClean="0">
                <a:hlinkClick r:id="rId7"/>
              </a:rPr>
              <a:t>todaysmeet.com/LRE2-Day2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8"/>
              </a:rPr>
              <a:t>https://</a:t>
            </a:r>
            <a:r>
              <a:rPr lang="en-SG" dirty="0" smtClean="0">
                <a:hlinkClick r:id="rId8"/>
              </a:rPr>
              <a:t>todaysmeet.com/LRE4-Day2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9"/>
              </a:rPr>
              <a:t>https://</a:t>
            </a:r>
            <a:r>
              <a:rPr lang="en-SG" dirty="0" smtClean="0">
                <a:hlinkClick r:id="rId9"/>
              </a:rPr>
              <a:t>todaysmeet.com/LRW5-Day2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0"/>
              </a:rPr>
              <a:t>https://</a:t>
            </a:r>
            <a:r>
              <a:rPr lang="en-SG" dirty="0" smtClean="0">
                <a:hlinkClick r:id="rId10"/>
              </a:rPr>
              <a:t>todaysmeet.com/LRW3-Day2</a:t>
            </a:r>
            <a:r>
              <a:rPr lang="en-SG" dirty="0" smtClean="0"/>
              <a:t> </a:t>
            </a:r>
            <a:endParaRPr lang="en-SG" dirty="0"/>
          </a:p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708477" y="1990551"/>
            <a:ext cx="37010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11"/>
              </a:rPr>
              <a:t>https://</a:t>
            </a:r>
            <a:r>
              <a:rPr lang="en-SG" dirty="0" smtClean="0">
                <a:hlinkClick r:id="rId11"/>
              </a:rPr>
              <a:t>todaysmeet.com/LRE2-Day3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2"/>
              </a:rPr>
              <a:t>https://</a:t>
            </a:r>
            <a:r>
              <a:rPr lang="en-SG" dirty="0" smtClean="0">
                <a:hlinkClick r:id="rId12"/>
              </a:rPr>
              <a:t>todaysmeet.com/LRE4-Day3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3"/>
              </a:rPr>
              <a:t>https://</a:t>
            </a:r>
            <a:r>
              <a:rPr lang="en-SG" dirty="0" smtClean="0">
                <a:hlinkClick r:id="rId13"/>
              </a:rPr>
              <a:t>todaysmeet.com/LRW3-Day3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4"/>
              </a:rPr>
              <a:t>https://</a:t>
            </a:r>
            <a:r>
              <a:rPr lang="en-SG" dirty="0" smtClean="0">
                <a:hlinkClick r:id="rId14"/>
              </a:rPr>
              <a:t>todaysmeet.com/LRW5-Day3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5"/>
              </a:rPr>
              <a:t>https://</a:t>
            </a:r>
            <a:r>
              <a:rPr lang="en-SG" dirty="0" smtClean="0">
                <a:hlinkClick r:id="rId15"/>
              </a:rPr>
              <a:t>todaysmeet.com/LRE5-Day3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6"/>
              </a:rPr>
              <a:t>https://</a:t>
            </a:r>
            <a:r>
              <a:rPr lang="en-SG" dirty="0" smtClean="0">
                <a:hlinkClick r:id="rId16"/>
              </a:rPr>
              <a:t>todaysmeet.com/LRE2-Day4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7"/>
              </a:rPr>
              <a:t>https://</a:t>
            </a:r>
            <a:r>
              <a:rPr lang="en-SG" dirty="0" smtClean="0">
                <a:hlinkClick r:id="rId17"/>
              </a:rPr>
              <a:t>todaysmeet.com/LRE4-Day4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8"/>
              </a:rPr>
              <a:t>https://</a:t>
            </a:r>
            <a:r>
              <a:rPr lang="en-SG" dirty="0" smtClean="0">
                <a:hlinkClick r:id="rId18"/>
              </a:rPr>
              <a:t>todaysmeet.com/LRW3-Day4</a:t>
            </a:r>
            <a:r>
              <a:rPr lang="en-SG" dirty="0" smtClean="0"/>
              <a:t> </a:t>
            </a:r>
          </a:p>
          <a:p>
            <a:r>
              <a:rPr lang="en-SG" dirty="0">
                <a:hlinkClick r:id="rId19"/>
              </a:rPr>
              <a:t>https://</a:t>
            </a:r>
            <a:r>
              <a:rPr lang="en-SG" dirty="0" smtClean="0">
                <a:hlinkClick r:id="rId19"/>
              </a:rPr>
              <a:t>todaysmeet.com/LRW5-Day4</a:t>
            </a:r>
            <a:endParaRPr lang="en-SG" dirty="0" smtClean="0"/>
          </a:p>
          <a:p>
            <a:r>
              <a:rPr lang="en-SG" dirty="0">
                <a:hlinkClick r:id="rId20"/>
              </a:rPr>
              <a:t>https://</a:t>
            </a:r>
            <a:r>
              <a:rPr lang="en-SG" dirty="0" smtClean="0">
                <a:hlinkClick r:id="rId20"/>
              </a:rPr>
              <a:t>todaysmeet.com/LRE5-Day4</a:t>
            </a:r>
            <a:r>
              <a:rPr lang="en-SG" dirty="0" smtClean="0"/>
              <a:t>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46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 smtClean="0"/>
              <a:t>Instruction for lecturers: please copy the correct link and put it in the yellow box in the next slide for your IS class: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todaysmeet.com/LRE2-Day5</a:t>
            </a:r>
            <a:endParaRPr lang="en-SG" dirty="0" smtClean="0"/>
          </a:p>
          <a:p>
            <a:endParaRPr lang="en-SG" dirty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todaysmeet.com/LRE4-Day5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todaysmeet.com/LRW3-Day5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</a:t>
            </a:r>
            <a:r>
              <a:rPr lang="en-SG" dirty="0" smtClean="0">
                <a:hlinkClick r:id="rId6"/>
              </a:rPr>
              <a:t>todaysmeet.com/LRW5-Day5</a:t>
            </a:r>
            <a:r>
              <a:rPr lang="en-SG" dirty="0" smtClean="0"/>
              <a:t> </a:t>
            </a:r>
          </a:p>
          <a:p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 smtClean="0"/>
              <a:t> 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443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Please stop what you are doing and produce a written response </a:t>
            </a:r>
            <a:r>
              <a:rPr lang="en-SG" sz="2400" dirty="0" smtClean="0"/>
              <a:t>to either </a:t>
            </a:r>
            <a:r>
              <a:rPr lang="en-SG" sz="2400" dirty="0"/>
              <a:t>of the following in only one minute: </a:t>
            </a:r>
          </a:p>
          <a:p>
            <a:pPr marL="0" indent="0">
              <a:buNone/>
            </a:pPr>
            <a:endParaRPr lang="en-SG" sz="2400" dirty="0"/>
          </a:p>
          <a:p>
            <a:pPr marL="627063" indent="-627063">
              <a:buFont typeface="Wingdings" pitchFamily="2" charset="2"/>
              <a:buChar char="q"/>
            </a:pPr>
            <a:r>
              <a:rPr lang="en-SG" sz="2400" dirty="0"/>
              <a:t>What steps should you take to solve the problem in the trigger? </a:t>
            </a:r>
          </a:p>
          <a:p>
            <a:pPr>
              <a:buFont typeface="Wingdings" pitchFamily="2" charset="2"/>
              <a:buChar char="q"/>
            </a:pPr>
            <a:r>
              <a:rPr lang="en-SG" sz="2400" dirty="0" smtClean="0"/>
              <a:t>Link:</a:t>
            </a:r>
            <a:endParaRPr lang="en-SG" sz="2400" dirty="0"/>
          </a:p>
          <a:p>
            <a:pPr marL="0" lvl="0" indent="0">
              <a:buNone/>
            </a:pPr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2764" y="3853425"/>
            <a:ext cx="7014949" cy="170597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0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9960" y="961188"/>
            <a:ext cx="7781518" cy="5134811"/>
          </a:xfrm>
        </p:spPr>
        <p:txBody>
          <a:bodyPr lIns="0"/>
          <a:lstStyle/>
          <a:p>
            <a:pPr>
              <a:buNone/>
            </a:pPr>
            <a:r>
              <a:rPr lang="en-US" dirty="0" smtClean="0"/>
              <a:t>       </a:t>
            </a:r>
            <a:endParaRPr lang="en-US" dirty="0"/>
          </a:p>
          <a:p>
            <a:pPr>
              <a:buNone/>
            </a:pPr>
            <a:r>
              <a:rPr lang="en-US" dirty="0"/>
              <a:t>    Explore </a:t>
            </a:r>
            <a:r>
              <a:rPr lang="en-US" dirty="0" smtClean="0"/>
              <a:t>the 2 approaches to determine the: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value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, and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(ii) nature of turning point at point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(found in part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 smtClean="0"/>
              <a:t>Differentiation of an algebraic function</a:t>
            </a:r>
          </a:p>
          <a:p>
            <a:pPr marL="857250" lvl="1" indent="-457200">
              <a:buFont typeface="+mj-lt"/>
              <a:buAutoNum type="arabicPeriod"/>
            </a:pPr>
            <a:endParaRPr lang="en-US" sz="2400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 smtClean="0"/>
              <a:t>Nature of turning point </a:t>
            </a:r>
            <a:endParaRPr lang="en-US" sz="2400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605146" y="261584"/>
            <a:ext cx="8566150" cy="1066800"/>
          </a:xfrm>
          <a:prstGeom prst="rect">
            <a:avLst/>
          </a:prstGeom>
        </p:spPr>
        <p:txBody>
          <a:bodyPr/>
          <a:lstStyle/>
          <a:p>
            <a:r>
              <a:rPr lang="en-GB" sz="3200" dirty="0" smtClean="0"/>
              <a:t>Scenario </a:t>
            </a:r>
            <a:endParaRPr lang="en-S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577850" y="384416"/>
            <a:ext cx="8566150" cy="1066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Learning Objectives</a:t>
            </a:r>
            <a:endParaRPr lang="en-GB" sz="32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5096" y="1129244"/>
            <a:ext cx="8424000" cy="44026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SG" sz="2400" dirty="0"/>
              <a:t>Perform differentiation to obtain the rate of change of an algebraic function</a:t>
            </a:r>
            <a:r>
              <a:rPr lang="en-SG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400" dirty="0" smtClean="0"/>
              <a:t>Compute </a:t>
            </a:r>
            <a:r>
              <a:rPr lang="en-SG" sz="2400" dirty="0"/>
              <a:t>the turning point of a differentiable function</a:t>
            </a:r>
            <a:r>
              <a:rPr lang="en-SG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400" dirty="0" smtClean="0"/>
              <a:t>Compute </a:t>
            </a:r>
            <a:r>
              <a:rPr lang="en-SG" sz="2400" dirty="0"/>
              <a:t>the second derivative to determine the nature of the turning point(s) of a function</a:t>
            </a:r>
            <a:r>
              <a:rPr lang="en-SG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smtClean="0"/>
              <a:t>Model </a:t>
            </a:r>
            <a:r>
              <a:rPr lang="en-SG" sz="2400" dirty="0"/>
              <a:t>and solve real world problems involving differentiation of algebraic functions (e.g. determine the maximum/minimum values of a function with at least one parameter being a variable).</a:t>
            </a:r>
            <a:endParaRPr lang="en-SG" dirty="0"/>
          </a:p>
          <a:p>
            <a:pPr>
              <a:spcBef>
                <a:spcPct val="0"/>
              </a:spcBef>
            </a:pPr>
            <a:endParaRPr lang="en-US" altLang="zh-SG" sz="20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000" dirty="0" smtClean="0">
              <a:ea typeface="宋体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Definition Template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9235" y="961188"/>
            <a:ext cx="8533820" cy="5688994"/>
          </a:xfrm>
        </p:spPr>
        <p:txBody>
          <a:bodyPr/>
          <a:lstStyle/>
          <a:p>
            <a:r>
              <a:rPr lang="en-US" dirty="0" smtClean="0"/>
              <a:t>What do we know?</a:t>
            </a:r>
          </a:p>
          <a:p>
            <a:pPr lvl="1"/>
            <a:r>
              <a:rPr lang="en-US" dirty="0" smtClean="0"/>
              <a:t>How to calculate volume of a rectangular box given the dimensions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-dimension at the corners also represent the height of the box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 do we not know?</a:t>
            </a:r>
          </a:p>
          <a:p>
            <a:pPr marL="742950" lvl="2" indent="-342900"/>
            <a:r>
              <a:rPr lang="en-US" dirty="0"/>
              <a:t> </a:t>
            </a:r>
            <a:endParaRPr lang="en-US" dirty="0" smtClean="0"/>
          </a:p>
          <a:p>
            <a:pPr marL="400050" lvl="2" indent="0">
              <a:buNone/>
            </a:pPr>
            <a:endParaRPr lang="en-SG" dirty="0"/>
          </a:p>
          <a:p>
            <a:r>
              <a:rPr lang="en-US" dirty="0" smtClean="0"/>
              <a:t>What do we need to find out?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Lesson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92200"/>
              </p:ext>
            </p:extLst>
          </p:nvPr>
        </p:nvGraphicFramePr>
        <p:xfrm>
          <a:off x="576072" y="1408494"/>
          <a:ext cx="8018515" cy="2633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576"/>
                <a:gridCol w="5498951"/>
                <a:gridCol w="1774988"/>
              </a:tblGrid>
              <a:tr h="36657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657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baseline="0" dirty="0" smtClean="0">
                          <a:latin typeface="Arial" pitchFamily="34" charset="0"/>
                          <a:cs typeface="Arial" pitchFamily="34" charset="0"/>
                        </a:rPr>
                        <a:t>Algebraic formulation of lesson trigger </a:t>
                      </a:r>
                      <a:endParaRPr lang="en-US" sz="18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7-13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657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rule of differentiation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14-17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267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Optimisation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Finding</a:t>
                      </a: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max/min values</a:t>
                      </a:r>
                      <a:endPara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</a:t>
                      </a:r>
                      <a:endParaRPr lang="en-SG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6574">
                <a:tc>
                  <a:txBody>
                    <a:bodyPr/>
                    <a:lstStyle/>
                    <a:p>
                      <a:r>
                        <a:rPr lang="en-SG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Using 2</a:t>
                      </a:r>
                      <a:r>
                        <a:rPr lang="en-US" sz="1800" b="0" baseline="30000" dirty="0" smtClean="0">
                          <a:latin typeface="Arial" pitchFamily="34" charset="0"/>
                          <a:cs typeface="Arial" pitchFamily="34" charset="0"/>
                        </a:rPr>
                        <a:t>nd</a:t>
                      </a:r>
                      <a:r>
                        <a:rPr lang="en-US" sz="1800" b="0" baseline="0" dirty="0" smtClean="0">
                          <a:latin typeface="Arial" pitchFamily="34" charset="0"/>
                          <a:cs typeface="Arial" pitchFamily="34" charset="0"/>
                        </a:rPr>
                        <a:t> derivative test to determine nature of turning point</a:t>
                      </a:r>
                      <a:endParaRPr lang="en-US" sz="18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22-27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657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Applications</a:t>
                      </a:r>
                      <a:r>
                        <a:rPr lang="en-US" sz="1800" b="0" baseline="0" dirty="0" smtClean="0">
                          <a:latin typeface="Arial" pitchFamily="34" charset="0"/>
                          <a:cs typeface="Arial" pitchFamily="34" charset="0"/>
                        </a:rPr>
                        <a:t> of differentiation (CL)</a:t>
                      </a:r>
                      <a:endParaRPr lang="en-US" sz="18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28-33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of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3302683"/>
            <a:ext cx="7781518" cy="2474662"/>
          </a:xfrm>
        </p:spPr>
        <p:txBody>
          <a:bodyPr/>
          <a:lstStyle/>
          <a:p>
            <a:r>
              <a:rPr lang="en-US" sz="2000" dirty="0" smtClean="0"/>
              <a:t>It is often in our interest to </a:t>
            </a:r>
            <a:r>
              <a:rPr lang="en-US" sz="2000" dirty="0"/>
              <a:t>generate the maximum benefits </a:t>
            </a:r>
            <a:r>
              <a:rPr lang="en-US" sz="2000" dirty="0" smtClean="0"/>
              <a:t> from a given amount of resources. In today’s problem, we want to </a:t>
            </a:r>
            <a:r>
              <a:rPr lang="en-US" sz="2000" dirty="0"/>
              <a:t>make a box </a:t>
            </a:r>
            <a:r>
              <a:rPr lang="en-US" sz="2000" dirty="0" smtClean="0"/>
              <a:t>with the </a:t>
            </a:r>
            <a:r>
              <a:rPr lang="en-US" sz="2000" dirty="0"/>
              <a:t>largest volume </a:t>
            </a:r>
            <a:r>
              <a:rPr lang="en-US" sz="2000" dirty="0" smtClean="0"/>
              <a:t>from a given amount of cardboard so that we can reduce wastage and be cost-efficient.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volume,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/>
              <a:t>, of the box is dependent on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/>
              <a:t>. It can be expressed as: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839168"/>
            <a:ext cx="7248525" cy="25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91102"/>
              </p:ext>
            </p:extLst>
          </p:nvPr>
        </p:nvGraphicFramePr>
        <p:xfrm>
          <a:off x="3005138" y="5350608"/>
          <a:ext cx="30257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0" name="Equation" r:id="rId4" imgW="1549400" imgH="457200" progId="Equation.3">
                  <p:embed/>
                </p:oleObj>
              </mc:Choice>
              <mc:Fallback>
                <p:oleObj name="Equation" r:id="rId4" imgW="154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350608"/>
                        <a:ext cx="30257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5953" y="1314264"/>
            <a:ext cx="8229600" cy="499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we plot the graph of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against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using the equation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     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graph shows that if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is too small or too large, the volume of the box will be 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small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Also, 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there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is a 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400" b="0" i="1" kern="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0" kern="0" dirty="0" smtClean="0">
                <a:latin typeface="Arial" pitchFamily="34" charset="0"/>
                <a:cs typeface="Arial" pitchFamily="34" charset="0"/>
              </a:rPr>
              <a:t> near the middle which makes the volume of the box maximum.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808551"/>
              </p:ext>
            </p:extLst>
          </p:nvPr>
        </p:nvGraphicFramePr>
        <p:xfrm>
          <a:off x="3005138" y="1751013"/>
          <a:ext cx="302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3" name="Equation" r:id="rId3" imgW="1548728" imgH="203112" progId="Equation.3">
                  <p:embed/>
                </p:oleObj>
              </mc:Choice>
              <mc:Fallback>
                <p:oleObj name="Equation" r:id="rId3" imgW="154872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1751013"/>
                        <a:ext cx="30257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084388"/>
            <a:ext cx="452437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95953" y="1433014"/>
            <a:ext cx="8229600" cy="499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 smtClean="0">
                <a:latin typeface="Arial" pitchFamily="34" charset="0"/>
                <a:cs typeface="Arial" pitchFamily="34" charset="0"/>
              </a:rPr>
              <a:t>We can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identify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the value 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000" b="0" i="1" kern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 which makes the volume of the </a:t>
            </a:r>
            <a:r>
              <a:rPr lang="en-US" sz="2000" b="0" kern="0" dirty="0" smtClean="0">
                <a:latin typeface="Arial" pitchFamily="34" charset="0"/>
                <a:cs typeface="Arial" pitchFamily="34" charset="0"/>
              </a:rPr>
              <a:t>box maximum by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kern="0" dirty="0" smtClean="0">
                <a:latin typeface="Arial" pitchFamily="34" charset="0"/>
                <a:cs typeface="Arial" pitchFamily="34" charset="0"/>
              </a:rPr>
              <a:t>observing how tangent to the curve changes.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u="sng" kern="0" dirty="0" smtClean="0">
                <a:latin typeface="Arial" pitchFamily="34" charset="0"/>
                <a:cs typeface="Arial" pitchFamily="34" charset="0"/>
              </a:rPr>
              <a:t>rate of change 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of volume w.r.t. </a:t>
            </a:r>
            <a:r>
              <a:rPr 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is obtained from the </a:t>
            </a:r>
            <a:r>
              <a:rPr lang="en-US" sz="2000" b="1" u="sng" kern="0" dirty="0" smtClean="0">
                <a:latin typeface="Arial" pitchFamily="34" charset="0"/>
                <a:cs typeface="Arial" pitchFamily="34" charset="0"/>
              </a:rPr>
              <a:t>gradient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of tangent at a particular point.</a:t>
            </a:r>
            <a:endParaRPr lang="en-US" sz="2000" b="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000" b="0" kern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u="sng" kern="0" dirty="0" smtClean="0">
                <a:latin typeface="Arial" pitchFamily="34" charset="0"/>
                <a:cs typeface="Arial" pitchFamily="34" charset="0"/>
              </a:rPr>
              <a:t>gradient</a:t>
            </a:r>
            <a:r>
              <a:rPr lang="en-US" sz="2000" b="0" kern="0" dirty="0" smtClean="0">
                <a:latin typeface="Arial" pitchFamily="34" charset="0"/>
                <a:cs typeface="Arial" pitchFamily="34" charset="0"/>
              </a:rPr>
              <a:t> gets less steep as the tangent moves from left to right.</a:t>
            </a:r>
          </a:p>
        </p:txBody>
      </p:sp>
      <p:grpSp>
        <p:nvGrpSpPr>
          <p:cNvPr id="3" name="Group 8"/>
          <p:cNvGrpSpPr/>
          <p:nvPr/>
        </p:nvGrpSpPr>
        <p:grpSpPr>
          <a:xfrm>
            <a:off x="2553064" y="1432700"/>
            <a:ext cx="4524375" cy="2686050"/>
            <a:chOff x="2553064" y="1432700"/>
            <a:chExt cx="4524375" cy="2686050"/>
          </a:xfrm>
        </p:grpSpPr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064" y="1432700"/>
              <a:ext cx="4524375" cy="2686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29"/>
            <p:cNvGrpSpPr/>
            <p:nvPr/>
          </p:nvGrpSpPr>
          <p:grpSpPr>
            <a:xfrm rot="20921403">
              <a:off x="3031266" y="2524749"/>
              <a:ext cx="573207" cy="805216"/>
              <a:chOff x="3219077" y="1941116"/>
              <a:chExt cx="573207" cy="805216"/>
            </a:xfrm>
          </p:grpSpPr>
          <p:cxnSp>
            <p:nvCxnSpPr>
              <p:cNvPr id="31" name="Straight Connector 30"/>
              <p:cNvCxnSpPr/>
              <p:nvPr/>
            </p:nvCxnSpPr>
            <p:spPr bwMode="auto">
              <a:xfrm rot="4840776" flipH="1" flipV="1">
                <a:off x="3103073" y="2057120"/>
                <a:ext cx="805216" cy="573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Oval 31"/>
              <p:cNvSpPr/>
              <p:nvPr/>
            </p:nvSpPr>
            <p:spPr bwMode="auto">
              <a:xfrm rot="21040776">
                <a:off x="3445351" y="2321218"/>
                <a:ext cx="97619" cy="8887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Gradient of tangent</a:t>
            </a:r>
            <a:endParaRPr lang="en-GB" sz="36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5" name="Group 9"/>
          <p:cNvGrpSpPr/>
          <p:nvPr/>
        </p:nvGrpSpPr>
        <p:grpSpPr>
          <a:xfrm>
            <a:off x="2553063" y="1432700"/>
            <a:ext cx="4524375" cy="2686050"/>
            <a:chOff x="2864374" y="3425260"/>
            <a:chExt cx="4524375" cy="2686050"/>
          </a:xfrm>
        </p:grpSpPr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4374" y="3425260"/>
              <a:ext cx="4524375" cy="2686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3"/>
            <p:cNvGrpSpPr/>
            <p:nvPr/>
          </p:nvGrpSpPr>
          <p:grpSpPr>
            <a:xfrm>
              <a:off x="3579224" y="3906755"/>
              <a:ext cx="573207" cy="805216"/>
              <a:chOff x="3219077" y="1941116"/>
              <a:chExt cx="573207" cy="80521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4840776" flipH="1" flipV="1">
                <a:off x="3103073" y="2057120"/>
                <a:ext cx="805216" cy="573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" name="Oval 1"/>
              <p:cNvSpPr/>
              <p:nvPr/>
            </p:nvSpPr>
            <p:spPr bwMode="auto">
              <a:xfrm rot="21040776">
                <a:off x="3445351" y="2321218"/>
                <a:ext cx="97619" cy="8887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grpSp>
        <p:nvGrpSpPr>
          <p:cNvPr id="7" name="Group 7"/>
          <p:cNvGrpSpPr/>
          <p:nvPr/>
        </p:nvGrpSpPr>
        <p:grpSpPr>
          <a:xfrm>
            <a:off x="2545537" y="1437566"/>
            <a:ext cx="4524375" cy="2688926"/>
            <a:chOff x="1703982" y="3822943"/>
            <a:chExt cx="4524375" cy="2688926"/>
          </a:xfrm>
        </p:grpSpPr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982" y="3825819"/>
              <a:ext cx="4524375" cy="2686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22"/>
            <p:cNvGrpSpPr/>
            <p:nvPr/>
          </p:nvGrpSpPr>
          <p:grpSpPr>
            <a:xfrm rot="2478008">
              <a:off x="2793260" y="3822943"/>
              <a:ext cx="573207" cy="805216"/>
              <a:chOff x="3219077" y="1941116"/>
              <a:chExt cx="573207" cy="805216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rot="4840776" flipH="1" flipV="1">
                <a:off x="3103073" y="2057120"/>
                <a:ext cx="805216" cy="573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Oval 24"/>
              <p:cNvSpPr/>
              <p:nvPr/>
            </p:nvSpPr>
            <p:spPr bwMode="auto">
              <a:xfrm rot="21040776">
                <a:off x="3445351" y="2321218"/>
                <a:ext cx="97619" cy="8887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15635</TotalTime>
  <Words>2089</Words>
  <Application>Microsoft Office PowerPoint</Application>
  <PresentationFormat>On-screen Show (4:3)</PresentationFormat>
  <Paragraphs>607</Paragraphs>
  <Slides>40</Slides>
  <Notes>27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Lesson 10 Differentiation of Algebraic Functions  Interactive Seminar</vt:lpstr>
      <vt:lpstr>Scenario</vt:lpstr>
      <vt:lpstr>Scenario </vt:lpstr>
      <vt:lpstr>Scenario </vt:lpstr>
      <vt:lpstr>Scenario Definition Template</vt:lpstr>
      <vt:lpstr>PowerPoint Presentation</vt:lpstr>
      <vt:lpstr>Volume of Box</vt:lpstr>
      <vt:lpstr>Graph</vt:lpstr>
      <vt:lpstr>Gradient of tangent</vt:lpstr>
      <vt:lpstr>Gradient of tangent</vt:lpstr>
      <vt:lpstr>Gradient of tangent</vt:lpstr>
      <vt:lpstr>Gradient of tangent</vt:lpstr>
      <vt:lpstr>Gradient of tangent</vt:lpstr>
      <vt:lpstr>Differentiation</vt:lpstr>
      <vt:lpstr>Basic Rule of Differentiation </vt:lpstr>
      <vt:lpstr>Worked Example – Basic rule of differentiation</vt:lpstr>
      <vt:lpstr>Test yourself – Basic rule of differentiation</vt:lpstr>
      <vt:lpstr>PowerPoint Presentation</vt:lpstr>
      <vt:lpstr>PowerPoint Presentation</vt:lpstr>
      <vt:lpstr>PowerPoint Presentation</vt:lpstr>
      <vt:lpstr>Optimisation: Finding max/min values</vt:lpstr>
      <vt:lpstr>Optimisation: Finding max/min values</vt:lpstr>
      <vt:lpstr>Worked Example – Finding max/min values</vt:lpstr>
      <vt:lpstr>Determine nature of turning point</vt:lpstr>
      <vt:lpstr>Determine nature of turning point</vt:lpstr>
      <vt:lpstr>Worked Example – Determine nature of turning point</vt:lpstr>
      <vt:lpstr>Test yourself – Determine nature of turning point</vt:lpstr>
      <vt:lpstr>Solution – Determine nature of turning point</vt:lpstr>
      <vt:lpstr>Solution – Determine nature of turning point</vt:lpstr>
      <vt:lpstr>Applications of Differentiation (CL)</vt:lpstr>
      <vt:lpstr>Worked Example 1: Applications of differentiation  (CL)</vt:lpstr>
      <vt:lpstr>Worked Example 2: Applications of differentiation (CL)</vt:lpstr>
      <vt:lpstr>Worked Example 3: Applications of differentiation (CL)</vt:lpstr>
      <vt:lpstr>Worked Example 3: Applications of differentiation (CL)</vt:lpstr>
      <vt:lpstr>Worked Example 3: Applications of differentiation (CL)</vt:lpstr>
      <vt:lpstr>Worked Example 3: Applications of differentiation (CL)</vt:lpstr>
      <vt:lpstr>One-minute write</vt:lpstr>
      <vt:lpstr>One-minute write</vt:lpstr>
      <vt:lpstr>One-minute write</vt:lpstr>
      <vt:lpstr>Learning 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P01 Mathagym 6th Presentation</dc:title>
  <dc:creator>Ben Ong</dc:creator>
  <cp:lastModifiedBy>Janice Lim</cp:lastModifiedBy>
  <cp:revision>330</cp:revision>
  <dcterms:created xsi:type="dcterms:W3CDTF">2011-06-07T03:26:48Z</dcterms:created>
  <dcterms:modified xsi:type="dcterms:W3CDTF">2018-01-04T08:06:01Z</dcterms:modified>
</cp:coreProperties>
</file>