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6" r:id="rId2"/>
    <p:sldMasterId id="2147483664" r:id="rId3"/>
  </p:sldMasterIdLst>
  <p:notesMasterIdLst>
    <p:notesMasterId r:id="rId47"/>
  </p:notesMasterIdLst>
  <p:handoutMasterIdLst>
    <p:handoutMasterId r:id="rId48"/>
  </p:handoutMasterIdLst>
  <p:sldIdLst>
    <p:sldId id="258" r:id="rId4"/>
    <p:sldId id="282" r:id="rId5"/>
    <p:sldId id="286" r:id="rId6"/>
    <p:sldId id="323" r:id="rId7"/>
    <p:sldId id="352" r:id="rId8"/>
    <p:sldId id="367" r:id="rId9"/>
    <p:sldId id="290" r:id="rId10"/>
    <p:sldId id="291" r:id="rId11"/>
    <p:sldId id="401" r:id="rId12"/>
    <p:sldId id="402" r:id="rId13"/>
    <p:sldId id="293" r:id="rId14"/>
    <p:sldId id="403" r:id="rId15"/>
    <p:sldId id="400" r:id="rId16"/>
    <p:sldId id="404" r:id="rId17"/>
    <p:sldId id="309" r:id="rId18"/>
    <p:sldId id="368" r:id="rId19"/>
    <p:sldId id="369" r:id="rId20"/>
    <p:sldId id="370" r:id="rId21"/>
    <p:sldId id="405" r:id="rId22"/>
    <p:sldId id="318" r:id="rId23"/>
    <p:sldId id="319" r:id="rId24"/>
    <p:sldId id="332" r:id="rId25"/>
    <p:sldId id="311" r:id="rId26"/>
    <p:sldId id="372" r:id="rId27"/>
    <p:sldId id="371" r:id="rId28"/>
    <p:sldId id="337" r:id="rId29"/>
    <p:sldId id="341" r:id="rId30"/>
    <p:sldId id="373" r:id="rId31"/>
    <p:sldId id="395" r:id="rId32"/>
    <p:sldId id="396" r:id="rId33"/>
    <p:sldId id="374" r:id="rId34"/>
    <p:sldId id="393" r:id="rId35"/>
    <p:sldId id="394" r:id="rId36"/>
    <p:sldId id="381" r:id="rId37"/>
    <p:sldId id="382" r:id="rId38"/>
    <p:sldId id="383" r:id="rId39"/>
    <p:sldId id="384" r:id="rId40"/>
    <p:sldId id="389" r:id="rId41"/>
    <p:sldId id="390" r:id="rId42"/>
    <p:sldId id="397" r:id="rId43"/>
    <p:sldId id="398" r:id="rId44"/>
    <p:sldId id="399" r:id="rId45"/>
    <p:sldId id="391" r:id="rId46"/>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B3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94660"/>
  </p:normalViewPr>
  <p:slideViewPr>
    <p:cSldViewPr snapToGrid="0" snapToObjects="1">
      <p:cViewPr varScale="1">
        <p:scale>
          <a:sx n="65" d="100"/>
          <a:sy n="65" d="100"/>
        </p:scale>
        <p:origin x="1410"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8D8DEB3B-9961-4C7F-AEF1-C6D8E7ACF872}" type="datetimeFigureOut">
              <a:rPr lang="en-SG" smtClean="0"/>
              <a:t>11/1/2018</a:t>
            </a:fld>
            <a:endParaRPr lang="en-SG"/>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8EE83286-FF29-41B6-A467-A5A5AB1298B6}" type="slidenum">
              <a:rPr lang="en-SG" smtClean="0"/>
              <a:t>‹#›</a:t>
            </a:fld>
            <a:endParaRPr lang="en-SG"/>
          </a:p>
        </p:txBody>
      </p:sp>
    </p:spTree>
    <p:extLst>
      <p:ext uri="{BB962C8B-B14F-4D97-AF65-F5344CB8AC3E}">
        <p14:creationId xmlns:p14="http://schemas.microsoft.com/office/powerpoint/2010/main" val="3198304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58130500-48C7-4164-8074-73F5DBDFA4F3}" type="datetimeFigureOut">
              <a:rPr lang="en-SG" smtClean="0"/>
              <a:t>11/1/2018</a:t>
            </a:fld>
            <a:endParaRPr lang="en-SG"/>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55FC909A-E4D2-4754-9529-137681DBBF10}" type="slidenum">
              <a:rPr lang="en-SG" smtClean="0"/>
              <a:t>‹#›</a:t>
            </a:fld>
            <a:endParaRPr lang="en-SG"/>
          </a:p>
        </p:txBody>
      </p:sp>
    </p:spTree>
    <p:extLst>
      <p:ext uri="{BB962C8B-B14F-4D97-AF65-F5344CB8AC3E}">
        <p14:creationId xmlns:p14="http://schemas.microsoft.com/office/powerpoint/2010/main" val="401708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5FC909A-E4D2-4754-9529-137681DBBF10}" type="slidenum">
              <a:rPr lang="en-SG" smtClean="0"/>
              <a:t>1</a:t>
            </a:fld>
            <a:endParaRPr lang="en-SG"/>
          </a:p>
        </p:txBody>
      </p:sp>
    </p:spTree>
    <p:extLst>
      <p:ext uri="{BB962C8B-B14F-4D97-AF65-F5344CB8AC3E}">
        <p14:creationId xmlns:p14="http://schemas.microsoft.com/office/powerpoint/2010/main" val="1249662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5FC909A-E4D2-4754-9529-137681DBBF10}" type="slidenum">
              <a:rPr lang="en-SG" smtClean="0"/>
              <a:t>6</a:t>
            </a:fld>
            <a:endParaRPr lang="en-SG"/>
          </a:p>
        </p:txBody>
      </p:sp>
    </p:spTree>
    <p:extLst>
      <p:ext uri="{BB962C8B-B14F-4D97-AF65-F5344CB8AC3E}">
        <p14:creationId xmlns:p14="http://schemas.microsoft.com/office/powerpoint/2010/main" val="3175398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FC909A-E4D2-4754-9529-137681DBBF10}" type="slidenum">
              <a:rPr lang="en-SG" smtClean="0"/>
              <a:t>9</a:t>
            </a:fld>
            <a:endParaRPr lang="en-SG"/>
          </a:p>
        </p:txBody>
      </p:sp>
    </p:spTree>
    <p:extLst>
      <p:ext uri="{BB962C8B-B14F-4D97-AF65-F5344CB8AC3E}">
        <p14:creationId xmlns:p14="http://schemas.microsoft.com/office/powerpoint/2010/main" val="4030528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FC909A-E4D2-4754-9529-137681DBBF10}" type="slidenum">
              <a:rPr lang="en-SG" smtClean="0">
                <a:solidFill>
                  <a:prstClr val="black"/>
                </a:solidFill>
              </a:rPr>
              <a:pPr/>
              <a:t>10</a:t>
            </a:fld>
            <a:endParaRPr lang="en-SG">
              <a:solidFill>
                <a:prstClr val="black"/>
              </a:solidFill>
            </a:endParaRPr>
          </a:p>
        </p:txBody>
      </p:sp>
    </p:spTree>
    <p:extLst>
      <p:ext uri="{BB962C8B-B14F-4D97-AF65-F5344CB8AC3E}">
        <p14:creationId xmlns:p14="http://schemas.microsoft.com/office/powerpoint/2010/main" val="525229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https://play.kahoot.it/#/k/25603287-2d95-47a4-b886-180936d830ac</a:t>
            </a:r>
          </a:p>
          <a:p>
            <a:endParaRPr lang="en-SG" dirty="0"/>
          </a:p>
        </p:txBody>
      </p:sp>
      <p:sp>
        <p:nvSpPr>
          <p:cNvPr id="4" name="Slide Number Placeholder 3"/>
          <p:cNvSpPr>
            <a:spLocks noGrp="1"/>
          </p:cNvSpPr>
          <p:nvPr>
            <p:ph type="sldNum" sz="quarter" idx="10"/>
          </p:nvPr>
        </p:nvSpPr>
        <p:spPr/>
        <p:txBody>
          <a:bodyPr/>
          <a:lstStyle/>
          <a:p>
            <a:fld id="{55FC909A-E4D2-4754-9529-137681DBBF10}" type="slidenum">
              <a:rPr lang="en-SG" smtClean="0"/>
              <a:t>26</a:t>
            </a:fld>
            <a:endParaRPr lang="en-SG"/>
          </a:p>
        </p:txBody>
      </p:sp>
    </p:spTree>
    <p:extLst>
      <p:ext uri="{BB962C8B-B14F-4D97-AF65-F5344CB8AC3E}">
        <p14:creationId xmlns:p14="http://schemas.microsoft.com/office/powerpoint/2010/main" val="1418721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4B4F5A22-4F56-4232-8E57-DB9FCB53AFCB}" type="slidenum">
              <a:rPr lang="en-SG" smtClean="0"/>
              <a:pPr>
                <a:defRPr/>
              </a:pPr>
              <a:t>40</a:t>
            </a:fld>
            <a:endParaRPr lang="en-SG"/>
          </a:p>
        </p:txBody>
      </p:sp>
    </p:spTree>
    <p:extLst>
      <p:ext uri="{BB962C8B-B14F-4D97-AF65-F5344CB8AC3E}">
        <p14:creationId xmlns:p14="http://schemas.microsoft.com/office/powerpoint/2010/main" val="1563809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4B4F5A22-4F56-4232-8E57-DB9FCB53AFCB}" type="slidenum">
              <a:rPr lang="en-SG" smtClean="0"/>
              <a:pPr>
                <a:defRPr/>
              </a:pPr>
              <a:t>41</a:t>
            </a:fld>
            <a:endParaRPr lang="en-SG"/>
          </a:p>
        </p:txBody>
      </p:sp>
    </p:spTree>
    <p:extLst>
      <p:ext uri="{BB962C8B-B14F-4D97-AF65-F5344CB8AC3E}">
        <p14:creationId xmlns:p14="http://schemas.microsoft.com/office/powerpoint/2010/main" val="1394255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4B4F5A22-4F56-4232-8E57-DB9FCB53AFCB}" type="slidenum">
              <a:rPr lang="en-SG" smtClean="0"/>
              <a:pPr>
                <a:defRPr/>
              </a:pPr>
              <a:t>42</a:t>
            </a:fld>
            <a:endParaRPr lang="en-SG"/>
          </a:p>
        </p:txBody>
      </p:sp>
    </p:spTree>
    <p:extLst>
      <p:ext uri="{BB962C8B-B14F-4D97-AF65-F5344CB8AC3E}">
        <p14:creationId xmlns:p14="http://schemas.microsoft.com/office/powerpoint/2010/main" val="31284902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51" y="1"/>
            <a:ext cx="9169851" cy="6877388"/>
          </a:xfrm>
          <a:prstGeom prst="rect">
            <a:avLst/>
          </a:prstGeom>
        </p:spPr>
      </p:pic>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rgbClr val="6DB310"/>
                </a:solidFill>
                <a:latin typeface="Arial"/>
                <a:cs typeface="Arial"/>
              </a:defRPr>
            </a:lvl1pPr>
          </a:lstStyle>
          <a:p>
            <a:r>
              <a:rPr lang="en-US" dirty="0" smtClean="0"/>
              <a:t>COVER PAGE</a:t>
            </a:r>
            <a:br>
              <a:rPr lang="en-US" dirty="0" smtClean="0"/>
            </a:br>
            <a:r>
              <a:rPr lang="en-US" dirty="0" smtClean="0"/>
              <a:t>TEMPLATE</a:t>
            </a:r>
            <a:endParaRPr lang="en-US" dirty="0"/>
          </a:p>
        </p:txBody>
      </p:sp>
      <p:pic>
        <p:nvPicPr>
          <p:cNvPr id="3" name="Picture 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7411" y="462074"/>
            <a:ext cx="1248980" cy="404131"/>
          </a:xfrm>
          <a:prstGeom prst="rect">
            <a:avLst/>
          </a:prstGeom>
        </p:spPr>
      </p:pic>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smtClean="0"/>
              <a:t>Sub header</a:t>
            </a:r>
          </a:p>
        </p:txBody>
      </p:sp>
      <p:sp>
        <p:nvSpPr>
          <p:cNvPr id="9" name="Text Placeholder 8"/>
          <p:cNvSpPr>
            <a:spLocks noGrp="1"/>
          </p:cNvSpPr>
          <p:nvPr>
            <p:ph type="body" sz="quarter" idx="11" hasCustomPrompt="1"/>
          </p:nvPr>
        </p:nvSpPr>
        <p:spPr>
          <a:xfrm>
            <a:off x="6858000" y="4648200"/>
            <a:ext cx="2159000" cy="914400"/>
          </a:xfrm>
          <a:prstGeom prst="rect">
            <a:avLst/>
          </a:prstGeom>
        </p:spPr>
        <p:txBody>
          <a:bodyPr/>
          <a:lstStyle>
            <a:lvl1pPr marL="0" indent="0">
              <a:buNone/>
              <a:defRPr sz="2000" baseline="0">
                <a:solidFill>
                  <a:schemeClr val="bg1"/>
                </a:solidFill>
              </a:defRPr>
            </a:lvl1pPr>
          </a:lstStyle>
          <a:p>
            <a:pPr lvl="0"/>
            <a:r>
              <a:rPr lang="en-GB" dirty="0" smtClean="0"/>
              <a:t>Your department</a:t>
            </a:r>
            <a:endParaRPr lang="en-GB" dirty="0"/>
          </a:p>
        </p:txBody>
      </p:sp>
      <p:pic>
        <p:nvPicPr>
          <p:cNvPr id="10242" name="Picture 2" descr="C:\Documents and Settings\xinjie\Desktop\RPSG Stuffs\Letterheads_hires\letterhead_logos.png"/>
          <p:cNvPicPr>
            <a:picLocks noChangeAspect="1" noChangeArrowheads="1"/>
          </p:cNvPicPr>
          <p:nvPr userDrawn="1"/>
        </p:nvPicPr>
        <p:blipFill>
          <a:blip r:embed="rId4"/>
          <a:srcRect/>
          <a:stretch>
            <a:fillRect/>
          </a:stretch>
        </p:blipFill>
        <p:spPr bwMode="auto">
          <a:xfrm>
            <a:off x="162560" y="6207760"/>
            <a:ext cx="4715969" cy="505426"/>
          </a:xfrm>
          <a:prstGeom prst="rect">
            <a:avLst/>
          </a:prstGeom>
          <a:noFill/>
        </p:spPr>
      </p:pic>
      <p:pic>
        <p:nvPicPr>
          <p:cNvPr id="102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30589" y="4411579"/>
            <a:ext cx="2513411" cy="2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3543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5163" y="261543"/>
            <a:ext cx="6211928" cy="604593"/>
          </a:xfrm>
          <a:prstGeom prst="rect">
            <a:avLst/>
          </a:prstGeom>
        </p:spPr>
        <p:txBody>
          <a:bodyPr>
            <a:normAutofit/>
          </a:bodyPr>
          <a:lstStyle>
            <a:lvl1pPr algn="l">
              <a:defRPr sz="3200" baseline="0">
                <a:latin typeface="Arial"/>
                <a:cs typeface="Arial"/>
              </a:defRPr>
            </a:lvl1pPr>
          </a:lstStyle>
          <a:p>
            <a:r>
              <a:rPr lang="en-US" dirty="0" smtClean="0"/>
              <a:t>Header Copy</a:t>
            </a:r>
            <a:endParaRPr lang="en-US" dirty="0"/>
          </a:p>
        </p:txBody>
      </p:sp>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r>
              <a:rPr lang="en-US" dirty="0" smtClean="0">
                <a:solidFill>
                  <a:prstClr val="black"/>
                </a:solidFill>
              </a:rPr>
              <a:t>                                         </a:t>
            </a:r>
            <a:fld id="{6767FADE-2612-3649-B495-F644A23F288B}" type="slidenum">
              <a:rPr lang="en-US" smtClean="0">
                <a:solidFill>
                  <a:prstClr val="black"/>
                </a:solidFill>
              </a:rPr>
              <a:pPr/>
              <a:t>‹#›</a:t>
            </a:fld>
            <a:endParaRPr lang="en-US" dirty="0">
              <a:solidFill>
                <a:prstClr val="black"/>
              </a:solidFill>
            </a:endParaRPr>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6" name="Content Placeholder 5"/>
          <p:cNvSpPr>
            <a:spLocks noGrp="1"/>
          </p:cNvSpPr>
          <p:nvPr>
            <p:ph sz="quarter" idx="13"/>
          </p:nvPr>
        </p:nvSpPr>
        <p:spPr>
          <a:xfrm>
            <a:off x="665610" y="961188"/>
            <a:ext cx="7781518" cy="5134811"/>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7181110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r>
              <a:rPr lang="en-US" dirty="0" smtClean="0">
                <a:solidFill>
                  <a:prstClr val="black"/>
                </a:solidFill>
              </a:rPr>
              <a:t>                                         </a:t>
            </a:r>
            <a:fld id="{6767FADE-2612-3649-B495-F644A23F288B}" type="slidenum">
              <a:rPr lang="en-US" smtClean="0">
                <a:solidFill>
                  <a:prstClr val="black"/>
                </a:solidFill>
              </a:rPr>
              <a:pPr/>
              <a:t>‹#›</a:t>
            </a:fld>
            <a:endParaRPr lang="en-US" dirty="0">
              <a:solidFill>
                <a:prstClr val="black"/>
              </a:solidFill>
            </a:endParaRPr>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hart Placeholder 9"/>
          <p:cNvSpPr>
            <a:spLocks noGrp="1"/>
          </p:cNvSpPr>
          <p:nvPr>
            <p:ph type="chart" sz="quarter" idx="14"/>
          </p:nvPr>
        </p:nvSpPr>
        <p:spPr>
          <a:xfrm>
            <a:off x="4927600" y="962526"/>
            <a:ext cx="3558606"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solidFill>
                  <a:prstClr val="black"/>
                </a:solidFill>
              </a:rPr>
              <a:t>Header Copy</a:t>
            </a:r>
            <a:endParaRPr lang="en-US" dirty="0">
              <a:solidFill>
                <a:prstClr val="black"/>
              </a:solidFill>
            </a:endParaRPr>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0634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r>
              <a:rPr lang="en-US" dirty="0" smtClean="0">
                <a:solidFill>
                  <a:prstClr val="black"/>
                </a:solidFill>
              </a:rPr>
              <a:t>                                       </a:t>
            </a:r>
            <a:fld id="{6767FADE-2612-3649-B495-F644A23F288B}" type="slidenum">
              <a:rPr lang="en-US" smtClean="0">
                <a:solidFill>
                  <a:prstClr val="black"/>
                </a:solidFill>
              </a:rPr>
              <a:pPr/>
              <a:t>‹#›</a:t>
            </a:fld>
            <a:endParaRPr lang="en-US" dirty="0">
              <a:solidFill>
                <a:prstClr val="black"/>
              </a:solidFill>
            </a:endParaRPr>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Picture Placeholder 10"/>
          <p:cNvSpPr>
            <a:spLocks noGrp="1"/>
          </p:cNvSpPr>
          <p:nvPr>
            <p:ph type="pic" sz="quarter" idx="14"/>
          </p:nvPr>
        </p:nvSpPr>
        <p:spPr>
          <a:xfrm>
            <a:off x="4876800" y="962526"/>
            <a:ext cx="3609975"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solidFill>
                  <a:prstClr val="black"/>
                </a:solidFill>
              </a:rPr>
              <a:t>Header Copy</a:t>
            </a:r>
            <a:endParaRPr lang="en-US" dirty="0">
              <a:solidFill>
                <a:prstClr val="black"/>
              </a:solidFill>
            </a:endParaRPr>
          </a:p>
        </p:txBody>
      </p:sp>
      <p:cxnSp>
        <p:nvCxnSpPr>
          <p:cNvPr id="10" name="Straight Connector 9"/>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379469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r>
              <a:rPr lang="en-US" dirty="0" smtClean="0">
                <a:solidFill>
                  <a:prstClr val="black"/>
                </a:solidFill>
              </a:rPr>
              <a:t>                                        </a:t>
            </a:r>
            <a:fld id="{6767FADE-2612-3649-B495-F644A23F288B}" type="slidenum">
              <a:rPr lang="en-US" smtClean="0">
                <a:solidFill>
                  <a:prstClr val="black"/>
                </a:solidFill>
              </a:rPr>
              <a:pPr/>
              <a:t>‹#›</a:t>
            </a:fld>
            <a:endParaRPr lang="en-US" dirty="0">
              <a:solidFill>
                <a:prstClr val="black"/>
              </a:solidFill>
            </a:endParaRPr>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able Placeholder 8"/>
          <p:cNvSpPr>
            <a:spLocks noGrp="1"/>
          </p:cNvSpPr>
          <p:nvPr>
            <p:ph type="tbl" sz="quarter" idx="14"/>
          </p:nvPr>
        </p:nvSpPr>
        <p:spPr>
          <a:xfrm>
            <a:off x="4851400" y="962526"/>
            <a:ext cx="3635375" cy="5221706"/>
          </a:xfrm>
          <a:prstGeom prst="rect">
            <a:avLst/>
          </a:prstGeom>
        </p:spPr>
        <p:txBody>
          <a:bodyPr/>
          <a:lstStyle>
            <a:lvl1pPr>
              <a:defRPr sz="2400"/>
            </a:lvl1pPr>
          </a:lstStyle>
          <a:p>
            <a:endParaRPr lang="en-GB"/>
          </a:p>
        </p:txBody>
      </p:sp>
      <p:sp>
        <p:nvSpPr>
          <p:cNvPr id="10"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solidFill>
                  <a:prstClr val="black"/>
                </a:solidFill>
              </a:rPr>
              <a:t>Header Copy</a:t>
            </a:r>
            <a:endParaRPr lang="en-US" dirty="0">
              <a:solidFill>
                <a:prstClr val="black"/>
              </a:solidFill>
            </a:endParaRPr>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8383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solidFill>
                  <a:prstClr val="black"/>
                </a:solidFill>
              </a:rPr>
              <a:pPr/>
              <a:t>‹#›</a:t>
            </a:fld>
            <a:endParaRPr lang="en-US">
              <a:solidFill>
                <a:prstClr val="black"/>
              </a:solidFill>
            </a:endParaRPr>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10" name="Text Placeholder 9"/>
          <p:cNvSpPr>
            <a:spLocks noGrp="1"/>
          </p:cNvSpPr>
          <p:nvPr>
            <p:ph type="body" sz="quarter" idx="13"/>
          </p:nvPr>
        </p:nvSpPr>
        <p:spPr>
          <a:xfrm>
            <a:off x="665610" y="962526"/>
            <a:ext cx="7820596" cy="5221706"/>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solidFill>
                  <a:prstClr val="black"/>
                </a:solidFill>
              </a:rPr>
              <a:t>Header Copy</a:t>
            </a:r>
            <a:endParaRPr lang="en-US" dirty="0">
              <a:solidFill>
                <a:prstClr val="black"/>
              </a:solidFill>
            </a:endParaRPr>
          </a:p>
        </p:txBody>
      </p:sp>
      <p:cxnSp>
        <p:nvCxnSpPr>
          <p:cNvPr id="9" name="Straight Connector 8"/>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176815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5163" y="261543"/>
            <a:ext cx="6211928" cy="604593"/>
          </a:xfrm>
          <a:prstGeom prst="rect">
            <a:avLst/>
          </a:prstGeom>
        </p:spPr>
        <p:txBody>
          <a:bodyPr>
            <a:normAutofit/>
          </a:bodyPr>
          <a:lstStyle>
            <a:lvl1pPr algn="l">
              <a:defRPr sz="3200" baseline="0">
                <a:latin typeface="Arial"/>
                <a:cs typeface="Arial"/>
              </a:defRPr>
            </a:lvl1pPr>
          </a:lstStyle>
          <a:p>
            <a:r>
              <a:rPr lang="en-US" dirty="0" smtClean="0"/>
              <a:t>Header Copy</a:t>
            </a:r>
            <a:endParaRPr lang="en-US" dirty="0"/>
          </a:p>
        </p:txBody>
      </p:sp>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r>
              <a:rPr lang="en-US" dirty="0" smtClean="0"/>
              <a:t>                                        </a:t>
            </a:r>
            <a:fld id="{6767FADE-2612-3649-B495-F644A23F288B}" type="slidenum">
              <a:rPr lang="en-US" smtClean="0"/>
              <a:pPr/>
              <a:t>‹#›</a:t>
            </a:fld>
            <a:endParaRPr lang="en-US" dirty="0"/>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6" name="Content Placeholder 5"/>
          <p:cNvSpPr>
            <a:spLocks noGrp="1"/>
          </p:cNvSpPr>
          <p:nvPr>
            <p:ph sz="quarter" idx="13"/>
          </p:nvPr>
        </p:nvSpPr>
        <p:spPr>
          <a:xfrm>
            <a:off x="665610" y="961188"/>
            <a:ext cx="7781518" cy="5134811"/>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56981468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764628" y="6492875"/>
            <a:ext cx="379372"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380546080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51" y="1"/>
            <a:ext cx="9169851" cy="6877388"/>
          </a:xfrm>
          <a:prstGeom prst="rect">
            <a:avLst/>
          </a:prstGeom>
        </p:spPr>
      </p:pic>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rgbClr val="6DB310"/>
                </a:solidFill>
                <a:latin typeface="Arial"/>
                <a:cs typeface="Arial"/>
              </a:defRPr>
            </a:lvl1pPr>
          </a:lstStyle>
          <a:p>
            <a:r>
              <a:rPr lang="en-US" dirty="0" smtClean="0"/>
              <a:t>COVER PAGE</a:t>
            </a:r>
            <a:br>
              <a:rPr lang="en-US" dirty="0" smtClean="0"/>
            </a:br>
            <a:r>
              <a:rPr lang="en-US" dirty="0" smtClean="0"/>
              <a:t>TEMPLATE</a:t>
            </a:r>
            <a:endParaRPr lang="en-US" dirty="0"/>
          </a:p>
        </p:txBody>
      </p:sp>
      <p:pic>
        <p:nvPicPr>
          <p:cNvPr id="3" name="Picture 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7411" y="462074"/>
            <a:ext cx="1248980" cy="404131"/>
          </a:xfrm>
          <a:prstGeom prst="rect">
            <a:avLst/>
          </a:prstGeom>
        </p:spPr>
      </p:pic>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smtClean="0"/>
              <a:t>Sub header</a:t>
            </a:r>
          </a:p>
        </p:txBody>
      </p:sp>
      <p:sp>
        <p:nvSpPr>
          <p:cNvPr id="9" name="Text Placeholder 8"/>
          <p:cNvSpPr>
            <a:spLocks noGrp="1"/>
          </p:cNvSpPr>
          <p:nvPr>
            <p:ph type="body" sz="quarter" idx="11" hasCustomPrompt="1"/>
          </p:nvPr>
        </p:nvSpPr>
        <p:spPr>
          <a:xfrm>
            <a:off x="6858000" y="4648200"/>
            <a:ext cx="2159000" cy="914400"/>
          </a:xfrm>
          <a:prstGeom prst="rect">
            <a:avLst/>
          </a:prstGeom>
        </p:spPr>
        <p:txBody>
          <a:bodyPr/>
          <a:lstStyle>
            <a:lvl1pPr marL="0" indent="0">
              <a:buNone/>
              <a:defRPr sz="2000" baseline="0">
                <a:solidFill>
                  <a:schemeClr val="bg1"/>
                </a:solidFill>
              </a:defRPr>
            </a:lvl1pPr>
          </a:lstStyle>
          <a:p>
            <a:pPr lvl="0"/>
            <a:r>
              <a:rPr lang="en-GB" dirty="0" smtClean="0"/>
              <a:t>Your department</a:t>
            </a:r>
            <a:endParaRPr lang="en-GB" dirty="0"/>
          </a:p>
        </p:txBody>
      </p:sp>
      <p:pic>
        <p:nvPicPr>
          <p:cNvPr id="10242" name="Picture 2" descr="C:\Documents and Settings\xinjie\Desktop\RPSG Stuffs\Letterheads_hires\letterhead_logos.png"/>
          <p:cNvPicPr>
            <a:picLocks noChangeAspect="1" noChangeArrowheads="1"/>
          </p:cNvPicPr>
          <p:nvPr userDrawn="1"/>
        </p:nvPicPr>
        <p:blipFill>
          <a:blip r:embed="rId4"/>
          <a:srcRect/>
          <a:stretch>
            <a:fillRect/>
          </a:stretch>
        </p:blipFill>
        <p:spPr bwMode="auto">
          <a:xfrm>
            <a:off x="162560" y="6207760"/>
            <a:ext cx="4715969" cy="505426"/>
          </a:xfrm>
          <a:prstGeom prst="rect">
            <a:avLst/>
          </a:prstGeom>
          <a:noFill/>
        </p:spPr>
      </p:pic>
      <p:pic>
        <p:nvPicPr>
          <p:cNvPr id="102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30589" y="4411579"/>
            <a:ext cx="2513411" cy="2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65916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7" name="Picture 6" descr="Untitled-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5" y="19845"/>
            <a:ext cx="9143391" cy="6857543"/>
          </a:xfrm>
          <a:prstGeom prst="rect">
            <a:avLst/>
          </a:prstGeom>
        </p:spPr>
      </p:pic>
      <p:sp>
        <p:nvSpPr>
          <p:cNvPr id="2" name="Title 1"/>
          <p:cNvSpPr>
            <a:spLocks noGrp="1"/>
          </p:cNvSpPr>
          <p:nvPr>
            <p:ph type="ctrTitle" hasCustomPrompt="1"/>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r>
              <a:rPr lang="en-US" dirty="0" smtClean="0"/>
              <a:t>CHAPTER DIVIDER</a:t>
            </a:r>
            <a:endParaRPr lang="en-US" dirty="0"/>
          </a:p>
        </p:txBody>
      </p:sp>
    </p:spTree>
    <p:extLst>
      <p:ext uri="{BB962C8B-B14F-4D97-AF65-F5344CB8AC3E}">
        <p14:creationId xmlns:p14="http://schemas.microsoft.com/office/powerpoint/2010/main" val="605297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5163" y="261543"/>
            <a:ext cx="6211928" cy="604593"/>
          </a:xfrm>
          <a:prstGeom prst="rect">
            <a:avLst/>
          </a:prstGeom>
        </p:spPr>
        <p:txBody>
          <a:bodyPr>
            <a:normAutofit/>
          </a:bodyPr>
          <a:lstStyle>
            <a:lvl1pPr algn="l">
              <a:defRPr sz="3200" baseline="0">
                <a:latin typeface="Arial"/>
                <a:cs typeface="Arial"/>
              </a:defRPr>
            </a:lvl1pPr>
          </a:lstStyle>
          <a:p>
            <a:r>
              <a:rPr lang="en-US" dirty="0" smtClean="0"/>
              <a:t>Header Copy</a:t>
            </a:r>
            <a:endParaRPr lang="en-US" dirty="0"/>
          </a:p>
        </p:txBody>
      </p:sp>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r>
              <a:rPr lang="en-US" dirty="0" smtClean="0">
                <a:solidFill>
                  <a:prstClr val="black"/>
                </a:solidFill>
              </a:rPr>
              <a:t>                                         </a:t>
            </a:r>
            <a:fld id="{6767FADE-2612-3649-B495-F644A23F288B}" type="slidenum">
              <a:rPr lang="en-US" smtClean="0">
                <a:solidFill>
                  <a:prstClr val="black"/>
                </a:solidFill>
              </a:rPr>
              <a:pPr/>
              <a:t>‹#›</a:t>
            </a:fld>
            <a:endParaRPr lang="en-US" dirty="0">
              <a:solidFill>
                <a:prstClr val="black"/>
              </a:solidFill>
            </a:endParaRPr>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6" name="Content Placeholder 5"/>
          <p:cNvSpPr>
            <a:spLocks noGrp="1"/>
          </p:cNvSpPr>
          <p:nvPr>
            <p:ph sz="quarter" idx="13"/>
          </p:nvPr>
        </p:nvSpPr>
        <p:spPr>
          <a:xfrm>
            <a:off x="665610" y="961188"/>
            <a:ext cx="7781518" cy="5134811"/>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4081766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7" name="Picture 6" descr="Untitled-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5" y="19845"/>
            <a:ext cx="9143391" cy="6857543"/>
          </a:xfrm>
          <a:prstGeom prst="rect">
            <a:avLst/>
          </a:prstGeom>
        </p:spPr>
      </p:pic>
      <p:sp>
        <p:nvSpPr>
          <p:cNvPr id="2" name="Title 1"/>
          <p:cNvSpPr>
            <a:spLocks noGrp="1"/>
          </p:cNvSpPr>
          <p:nvPr>
            <p:ph type="ctrTitle" hasCustomPrompt="1"/>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r>
              <a:rPr lang="en-US" dirty="0" smtClean="0"/>
              <a:t>CHAPTER DIVIDER</a:t>
            </a:r>
            <a:endParaRPr lang="en-US" dirty="0"/>
          </a:p>
        </p:txBody>
      </p:sp>
    </p:spTree>
    <p:extLst>
      <p:ext uri="{BB962C8B-B14F-4D97-AF65-F5344CB8AC3E}">
        <p14:creationId xmlns:p14="http://schemas.microsoft.com/office/powerpoint/2010/main" val="6815073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r>
              <a:rPr lang="en-US" dirty="0" smtClean="0">
                <a:solidFill>
                  <a:prstClr val="black"/>
                </a:solidFill>
              </a:rPr>
              <a:t>                                        </a:t>
            </a:r>
            <a:fld id="{6767FADE-2612-3649-B495-F644A23F288B}" type="slidenum">
              <a:rPr lang="en-US" smtClean="0">
                <a:solidFill>
                  <a:prstClr val="black"/>
                </a:solidFill>
              </a:rPr>
              <a:pPr/>
              <a:t>‹#›</a:t>
            </a:fld>
            <a:endParaRPr lang="en-US" dirty="0">
              <a:solidFill>
                <a:prstClr val="black"/>
              </a:solidFill>
            </a:endParaRPr>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hart Placeholder 9"/>
          <p:cNvSpPr>
            <a:spLocks noGrp="1"/>
          </p:cNvSpPr>
          <p:nvPr>
            <p:ph type="chart" sz="quarter" idx="14"/>
          </p:nvPr>
        </p:nvSpPr>
        <p:spPr>
          <a:xfrm>
            <a:off x="4927600" y="962526"/>
            <a:ext cx="3558606"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solidFill>
                  <a:prstClr val="black"/>
                </a:solidFill>
              </a:rPr>
              <a:t>Header Copy</a:t>
            </a:r>
            <a:endParaRPr lang="en-US" dirty="0">
              <a:solidFill>
                <a:prstClr val="black"/>
              </a:solidFill>
            </a:endParaRPr>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524252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r>
              <a:rPr lang="en-US" dirty="0" smtClean="0">
                <a:solidFill>
                  <a:prstClr val="black"/>
                </a:solidFill>
              </a:rPr>
              <a:t>                                         </a:t>
            </a:r>
            <a:fld id="{6767FADE-2612-3649-B495-F644A23F288B}" type="slidenum">
              <a:rPr lang="en-US" smtClean="0">
                <a:solidFill>
                  <a:prstClr val="black"/>
                </a:solidFill>
              </a:rPr>
              <a:pPr/>
              <a:t>‹#›</a:t>
            </a:fld>
            <a:endParaRPr lang="en-US" dirty="0">
              <a:solidFill>
                <a:prstClr val="black"/>
              </a:solidFill>
            </a:endParaRPr>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Picture Placeholder 10"/>
          <p:cNvSpPr>
            <a:spLocks noGrp="1"/>
          </p:cNvSpPr>
          <p:nvPr>
            <p:ph type="pic" sz="quarter" idx="14"/>
          </p:nvPr>
        </p:nvSpPr>
        <p:spPr>
          <a:xfrm>
            <a:off x="4876800" y="962526"/>
            <a:ext cx="3609975"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solidFill>
                  <a:prstClr val="black"/>
                </a:solidFill>
              </a:rPr>
              <a:t>Header Copy</a:t>
            </a:r>
            <a:endParaRPr lang="en-US" dirty="0">
              <a:solidFill>
                <a:prstClr val="black"/>
              </a:solidFill>
            </a:endParaRPr>
          </a:p>
        </p:txBody>
      </p:sp>
      <p:cxnSp>
        <p:nvCxnSpPr>
          <p:cNvPr id="10" name="Straight Connector 9"/>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534317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r>
              <a:rPr lang="en-US" dirty="0" smtClean="0">
                <a:solidFill>
                  <a:prstClr val="black"/>
                </a:solidFill>
              </a:rPr>
              <a:t>                                       </a:t>
            </a:r>
            <a:fld id="{6767FADE-2612-3649-B495-F644A23F288B}" type="slidenum">
              <a:rPr lang="en-US" smtClean="0">
                <a:solidFill>
                  <a:prstClr val="black"/>
                </a:solidFill>
              </a:rPr>
              <a:pPr/>
              <a:t>‹#›</a:t>
            </a:fld>
            <a:endParaRPr lang="en-US" dirty="0">
              <a:solidFill>
                <a:prstClr val="black"/>
              </a:solidFill>
            </a:endParaRPr>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able Placeholder 8"/>
          <p:cNvSpPr>
            <a:spLocks noGrp="1"/>
          </p:cNvSpPr>
          <p:nvPr>
            <p:ph type="tbl" sz="quarter" idx="14"/>
          </p:nvPr>
        </p:nvSpPr>
        <p:spPr>
          <a:xfrm>
            <a:off x="4851400" y="962526"/>
            <a:ext cx="3635375" cy="5221706"/>
          </a:xfrm>
          <a:prstGeom prst="rect">
            <a:avLst/>
          </a:prstGeom>
        </p:spPr>
        <p:txBody>
          <a:bodyPr/>
          <a:lstStyle>
            <a:lvl1pPr>
              <a:defRPr sz="2400"/>
            </a:lvl1pPr>
          </a:lstStyle>
          <a:p>
            <a:endParaRPr lang="en-GB"/>
          </a:p>
        </p:txBody>
      </p:sp>
      <p:sp>
        <p:nvSpPr>
          <p:cNvPr id="10"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solidFill>
                  <a:prstClr val="black"/>
                </a:solidFill>
              </a:rPr>
              <a:t>Header Copy</a:t>
            </a:r>
            <a:endParaRPr lang="en-US" dirty="0">
              <a:solidFill>
                <a:prstClr val="black"/>
              </a:solidFill>
            </a:endParaRPr>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91354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r>
              <a:rPr lang="en-US" dirty="0" smtClean="0">
                <a:solidFill>
                  <a:prstClr val="black"/>
                </a:solidFill>
              </a:rPr>
              <a:t>                                         </a:t>
            </a:r>
            <a:fld id="{6767FADE-2612-3649-B495-F644A23F288B}" type="slidenum">
              <a:rPr lang="en-US" smtClean="0">
                <a:solidFill>
                  <a:prstClr val="black"/>
                </a:solidFill>
              </a:rPr>
              <a:pPr/>
              <a:t>‹#›</a:t>
            </a:fld>
            <a:endParaRPr lang="en-US" dirty="0">
              <a:solidFill>
                <a:prstClr val="black"/>
              </a:solidFill>
            </a:endParaRPr>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10" name="Text Placeholder 9"/>
          <p:cNvSpPr>
            <a:spLocks noGrp="1"/>
          </p:cNvSpPr>
          <p:nvPr>
            <p:ph type="body" sz="quarter" idx="13"/>
          </p:nvPr>
        </p:nvSpPr>
        <p:spPr>
          <a:xfrm>
            <a:off x="665610" y="962526"/>
            <a:ext cx="7820596" cy="5221706"/>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solidFill>
                  <a:prstClr val="black"/>
                </a:solidFill>
              </a:rPr>
              <a:t>Header Copy</a:t>
            </a:r>
            <a:endParaRPr lang="en-US" dirty="0">
              <a:solidFill>
                <a:prstClr val="black"/>
              </a:solidFill>
            </a:endParaRPr>
          </a:p>
        </p:txBody>
      </p:sp>
      <p:cxnSp>
        <p:nvCxnSpPr>
          <p:cNvPr id="9" name="Straight Connector 8"/>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560730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r>
              <a:rPr lang="en-US" dirty="0" smtClean="0">
                <a:solidFill>
                  <a:prstClr val="black"/>
                </a:solidFill>
              </a:rPr>
              <a:t>                                         </a:t>
            </a:r>
            <a:fld id="{6767FADE-2612-3649-B495-F644A23F288B}" type="slidenum">
              <a:rPr lang="en-US" smtClean="0">
                <a:solidFill>
                  <a:prstClr val="black"/>
                </a:solidFill>
              </a:rPr>
              <a:pPr/>
              <a:t>‹#›</a:t>
            </a:fld>
            <a:endParaRPr lang="en-US" dirty="0">
              <a:solidFill>
                <a:prstClr val="black"/>
              </a:solidFill>
            </a:endParaRPr>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38184958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5163" y="261543"/>
            <a:ext cx="6211928" cy="604593"/>
          </a:xfrm>
          <a:prstGeom prst="rect">
            <a:avLst/>
          </a:prstGeom>
        </p:spPr>
        <p:txBody>
          <a:bodyPr>
            <a:normAutofit/>
          </a:bodyPr>
          <a:lstStyle>
            <a:lvl1pPr algn="l">
              <a:defRPr sz="3200" baseline="0">
                <a:latin typeface="Arial"/>
                <a:cs typeface="Arial"/>
              </a:defRPr>
            </a:lvl1pPr>
          </a:lstStyle>
          <a:p>
            <a:r>
              <a:rPr lang="en-US" dirty="0" smtClean="0"/>
              <a:t>Header Copy</a:t>
            </a:r>
            <a:endParaRPr lang="en-US" dirty="0"/>
          </a:p>
        </p:txBody>
      </p:sp>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r>
              <a:rPr lang="en-US" dirty="0" smtClean="0"/>
              <a:t>                                        </a:t>
            </a:r>
            <a:fld id="{6767FADE-2612-3649-B495-F644A23F288B}" type="slidenum">
              <a:rPr lang="en-US" smtClean="0"/>
              <a:pPr/>
              <a:t>‹#›</a:t>
            </a:fld>
            <a:endParaRPr lang="en-US" dirty="0"/>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6" name="Content Placeholder 5"/>
          <p:cNvSpPr>
            <a:spLocks noGrp="1"/>
          </p:cNvSpPr>
          <p:nvPr>
            <p:ph sz="quarter" idx="13"/>
          </p:nvPr>
        </p:nvSpPr>
        <p:spPr>
          <a:xfrm>
            <a:off x="665610" y="961188"/>
            <a:ext cx="7781518" cy="5134811"/>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4958444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hart Placeholder 9"/>
          <p:cNvSpPr>
            <a:spLocks noGrp="1"/>
          </p:cNvSpPr>
          <p:nvPr>
            <p:ph type="chart" sz="quarter" idx="14"/>
          </p:nvPr>
        </p:nvSpPr>
        <p:spPr>
          <a:xfrm>
            <a:off x="4927600" y="962526"/>
            <a:ext cx="3558606"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4910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r>
              <a:rPr lang="en-US" dirty="0" smtClean="0"/>
              <a:t>                                         </a:t>
            </a:r>
            <a:fld id="{6767FADE-2612-3649-B495-F644A23F288B}" type="slidenum">
              <a:rPr lang="en-US" smtClean="0"/>
              <a:pPr/>
              <a:t>‹#›</a:t>
            </a:fld>
            <a:endParaRPr lang="en-US" dirty="0"/>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Picture Placeholder 10"/>
          <p:cNvSpPr>
            <a:spLocks noGrp="1"/>
          </p:cNvSpPr>
          <p:nvPr>
            <p:ph type="pic" sz="quarter" idx="14"/>
          </p:nvPr>
        </p:nvSpPr>
        <p:spPr>
          <a:xfrm>
            <a:off x="4876800" y="962526"/>
            <a:ext cx="3609975"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0" name="Straight Connector 9"/>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0663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r>
              <a:rPr lang="en-US" dirty="0" smtClean="0"/>
              <a:t>                                        </a:t>
            </a:r>
            <a:fld id="{6767FADE-2612-3649-B495-F644A23F288B}" type="slidenum">
              <a:rPr lang="en-US" smtClean="0"/>
              <a:pPr/>
              <a:t>‹#›</a:t>
            </a:fld>
            <a:endParaRPr lang="en-US" dirty="0"/>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able Placeholder 8"/>
          <p:cNvSpPr>
            <a:spLocks noGrp="1"/>
          </p:cNvSpPr>
          <p:nvPr>
            <p:ph type="tbl" sz="quarter" idx="14"/>
          </p:nvPr>
        </p:nvSpPr>
        <p:spPr>
          <a:xfrm>
            <a:off x="4851400" y="962526"/>
            <a:ext cx="3635375" cy="5221706"/>
          </a:xfrm>
          <a:prstGeom prst="rect">
            <a:avLst/>
          </a:prstGeom>
        </p:spPr>
        <p:txBody>
          <a:bodyPr/>
          <a:lstStyle>
            <a:lvl1pPr>
              <a:defRPr sz="2400"/>
            </a:lvl1pPr>
          </a:lstStyle>
          <a:p>
            <a:endParaRPr lang="en-GB"/>
          </a:p>
        </p:txBody>
      </p:sp>
      <p:sp>
        <p:nvSpPr>
          <p:cNvPr id="10"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1308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r>
              <a:rPr lang="en-US" dirty="0" smtClean="0"/>
              <a:t>                                         </a:t>
            </a:r>
            <a:fld id="{6767FADE-2612-3649-B495-F644A23F288B}" type="slidenum">
              <a:rPr lang="en-US" smtClean="0"/>
              <a:pPr/>
              <a:t>‹#›</a:t>
            </a:fld>
            <a:endParaRPr lang="en-US" dirty="0"/>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10" name="Text Placeholder 9"/>
          <p:cNvSpPr>
            <a:spLocks noGrp="1"/>
          </p:cNvSpPr>
          <p:nvPr>
            <p:ph type="body" sz="quarter" idx="13"/>
          </p:nvPr>
        </p:nvSpPr>
        <p:spPr>
          <a:xfrm>
            <a:off x="665610" y="962526"/>
            <a:ext cx="7820596" cy="5221706"/>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9" name="Straight Connector 8"/>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6810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51" y="1"/>
            <a:ext cx="9169851" cy="6877388"/>
          </a:xfrm>
          <a:prstGeom prst="rect">
            <a:avLst/>
          </a:prstGeom>
        </p:spPr>
      </p:pic>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rgbClr val="6DB310"/>
                </a:solidFill>
                <a:latin typeface="Arial"/>
                <a:cs typeface="Arial"/>
              </a:defRPr>
            </a:lvl1pPr>
          </a:lstStyle>
          <a:p>
            <a:r>
              <a:rPr lang="en-US" dirty="0" smtClean="0"/>
              <a:t>COVER PAGE</a:t>
            </a:r>
            <a:br>
              <a:rPr lang="en-US" dirty="0" smtClean="0"/>
            </a:br>
            <a:r>
              <a:rPr lang="en-US" dirty="0" smtClean="0"/>
              <a:t>TEMPLATE</a:t>
            </a:r>
            <a:endParaRPr lang="en-US" dirty="0"/>
          </a:p>
        </p:txBody>
      </p:sp>
      <p:pic>
        <p:nvPicPr>
          <p:cNvPr id="3" name="Picture 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7411" y="462074"/>
            <a:ext cx="1248980" cy="404131"/>
          </a:xfrm>
          <a:prstGeom prst="rect">
            <a:avLst/>
          </a:prstGeom>
        </p:spPr>
      </p:pic>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smtClean="0"/>
              <a:t>Sub header</a:t>
            </a:r>
          </a:p>
        </p:txBody>
      </p:sp>
      <p:sp>
        <p:nvSpPr>
          <p:cNvPr id="9" name="Text Placeholder 8"/>
          <p:cNvSpPr>
            <a:spLocks noGrp="1"/>
          </p:cNvSpPr>
          <p:nvPr>
            <p:ph type="body" sz="quarter" idx="11" hasCustomPrompt="1"/>
          </p:nvPr>
        </p:nvSpPr>
        <p:spPr>
          <a:xfrm>
            <a:off x="6858000" y="4648200"/>
            <a:ext cx="2159000" cy="914400"/>
          </a:xfrm>
          <a:prstGeom prst="rect">
            <a:avLst/>
          </a:prstGeom>
        </p:spPr>
        <p:txBody>
          <a:bodyPr/>
          <a:lstStyle>
            <a:lvl1pPr marL="0" indent="0">
              <a:buNone/>
              <a:defRPr sz="2000" baseline="0">
                <a:solidFill>
                  <a:schemeClr val="bg1"/>
                </a:solidFill>
              </a:defRPr>
            </a:lvl1pPr>
          </a:lstStyle>
          <a:p>
            <a:pPr lvl="0"/>
            <a:r>
              <a:rPr lang="en-GB" dirty="0" smtClean="0"/>
              <a:t>Your department</a:t>
            </a:r>
            <a:endParaRPr lang="en-GB" dirty="0"/>
          </a:p>
        </p:txBody>
      </p:sp>
      <p:pic>
        <p:nvPicPr>
          <p:cNvPr id="10242" name="Picture 2" descr="C:\Documents and Settings\xinjie\Desktop\RPSG Stuffs\Letterheads_hires\letterhead_logos.png"/>
          <p:cNvPicPr>
            <a:picLocks noChangeAspect="1" noChangeArrowheads="1"/>
          </p:cNvPicPr>
          <p:nvPr userDrawn="1"/>
        </p:nvPicPr>
        <p:blipFill>
          <a:blip r:embed="rId4"/>
          <a:srcRect/>
          <a:stretch>
            <a:fillRect/>
          </a:stretch>
        </p:blipFill>
        <p:spPr bwMode="auto">
          <a:xfrm>
            <a:off x="162560" y="6207760"/>
            <a:ext cx="4715969" cy="505426"/>
          </a:xfrm>
          <a:prstGeom prst="rect">
            <a:avLst/>
          </a:prstGeom>
          <a:noFill/>
        </p:spPr>
      </p:pic>
      <p:pic>
        <p:nvPicPr>
          <p:cNvPr id="102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30589" y="4411579"/>
            <a:ext cx="2513411" cy="2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9923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7" name="Picture 6" descr="Untitled-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5" y="19845"/>
            <a:ext cx="9143391" cy="6857543"/>
          </a:xfrm>
          <a:prstGeom prst="rect">
            <a:avLst/>
          </a:prstGeom>
        </p:spPr>
      </p:pic>
      <p:sp>
        <p:nvSpPr>
          <p:cNvPr id="2" name="Title 1"/>
          <p:cNvSpPr>
            <a:spLocks noGrp="1"/>
          </p:cNvSpPr>
          <p:nvPr>
            <p:ph type="ctrTitle" hasCustomPrompt="1"/>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r>
              <a:rPr lang="en-US" dirty="0" smtClean="0"/>
              <a:t>CHAPTER DIVIDER</a:t>
            </a:r>
            <a:endParaRPr lang="en-US" dirty="0"/>
          </a:p>
        </p:txBody>
      </p:sp>
    </p:spTree>
    <p:extLst>
      <p:ext uri="{BB962C8B-B14F-4D97-AF65-F5344CB8AC3E}">
        <p14:creationId xmlns:p14="http://schemas.microsoft.com/office/powerpoint/2010/main" val="2979233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274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hf hdr="0" ftr="0" dt="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27974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74" r:id="rId8"/>
    <p:sldLayoutId id="2147483675" r:id="rId9"/>
  </p:sldLayoutIdLst>
  <p:timing>
    <p:tnLst>
      <p:par>
        <p:cTn id="1" dur="indefinite" restart="never" nodeType="tmRoot"/>
      </p:par>
    </p:tnLst>
  </p:timing>
  <p:hf hdr="0" ftr="0" dt="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73163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p:timing>
    <p:tnLst>
      <p:par>
        <p:cTn id="1" dur="indefinite" restart="never" nodeType="tmRoot"/>
      </p:par>
    </p:tnLst>
  </p:timing>
  <p:hf hdr="0" ftr="0" dt="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4.xml"/><Relationship Id="rId7" Type="http://schemas.openxmlformats.org/officeDocument/2006/relationships/image" Target="../media/image15.wmf"/><Relationship Id="rId2" Type="http://schemas.openxmlformats.org/officeDocument/2006/relationships/slideLayout" Target="../slideLayouts/slideLayout10.xml"/><Relationship Id="rId1" Type="http://schemas.openxmlformats.org/officeDocument/2006/relationships/vmlDrawing" Target="../drawings/vmlDrawing5.vml"/><Relationship Id="rId6" Type="http://schemas.openxmlformats.org/officeDocument/2006/relationships/oleObject" Target="../embeddings/oleObject9.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6.wmf"/></Relationships>
</file>

<file path=ppt/slides/_rels/slide1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10.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3.bin"/><Relationship Id="rId4" Type="http://schemas.openxmlformats.org/officeDocument/2006/relationships/image" Target="../media/image1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9.xml"/><Relationship Id="rId1" Type="http://schemas.openxmlformats.org/officeDocument/2006/relationships/vmlDrawing" Target="../drawings/vmlDrawing7.vml"/><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9.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19.bin"/><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oleObject" Target="../embeddings/oleObject21.bin"/><Relationship Id="rId7" Type="http://schemas.openxmlformats.org/officeDocument/2006/relationships/image" Target="../media/image30.png"/><Relationship Id="rId2" Type="http://schemas.openxmlformats.org/officeDocument/2006/relationships/slideLayout" Target="../slideLayouts/slideLayout10.xml"/><Relationship Id="rId1" Type="http://schemas.openxmlformats.org/officeDocument/2006/relationships/vmlDrawing" Target="../drawings/vmlDrawing10.vml"/><Relationship Id="rId6" Type="http://schemas.openxmlformats.org/officeDocument/2006/relationships/image" Target="../media/image28.wmf"/><Relationship Id="rId5" Type="http://schemas.openxmlformats.org/officeDocument/2006/relationships/oleObject" Target="../embeddings/oleObject22.bin"/><Relationship Id="rId4" Type="http://schemas.openxmlformats.org/officeDocument/2006/relationships/image" Target="../media/image27.wmf"/><Relationship Id="rId9" Type="http://schemas.openxmlformats.org/officeDocument/2006/relationships/image" Target="../media/image2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0.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25.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30.png"/><Relationship Id="rId7" Type="http://schemas.openxmlformats.org/officeDocument/2006/relationships/image" Target="../media/image36.wmf"/><Relationship Id="rId2" Type="http://schemas.openxmlformats.org/officeDocument/2006/relationships/slideLayout" Target="../slideLayouts/slideLayout10.xml"/><Relationship Id="rId1" Type="http://schemas.openxmlformats.org/officeDocument/2006/relationships/vmlDrawing" Target="../drawings/vmlDrawing12.vml"/><Relationship Id="rId6" Type="http://schemas.openxmlformats.org/officeDocument/2006/relationships/oleObject" Target="../embeddings/oleObject29.bin"/><Relationship Id="rId5" Type="http://schemas.openxmlformats.org/officeDocument/2006/relationships/image" Target="../media/image35.wmf"/><Relationship Id="rId4" Type="http://schemas.openxmlformats.org/officeDocument/2006/relationships/oleObject" Target="../embeddings/oleObject28.bin"/><Relationship Id="rId9" Type="http://schemas.openxmlformats.org/officeDocument/2006/relationships/image" Target="../media/image3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0.xml"/><Relationship Id="rId1" Type="http://schemas.openxmlformats.org/officeDocument/2006/relationships/vmlDrawing" Target="../drawings/vmlDrawing13.vml"/><Relationship Id="rId6" Type="http://schemas.openxmlformats.org/officeDocument/2006/relationships/image" Target="../media/image39.wmf"/><Relationship Id="rId5" Type="http://schemas.openxmlformats.org/officeDocument/2006/relationships/oleObject" Target="../embeddings/oleObject32.bin"/><Relationship Id="rId4" Type="http://schemas.openxmlformats.org/officeDocument/2006/relationships/image" Target="../media/image3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0.xml"/><Relationship Id="rId1" Type="http://schemas.openxmlformats.org/officeDocument/2006/relationships/vmlDrawing" Target="../drawings/vmlDrawing14.vml"/><Relationship Id="rId6" Type="http://schemas.openxmlformats.org/officeDocument/2006/relationships/image" Target="../media/image41.wmf"/><Relationship Id="rId5" Type="http://schemas.openxmlformats.org/officeDocument/2006/relationships/oleObject" Target="../embeddings/oleObject34.bin"/><Relationship Id="rId4" Type="http://schemas.openxmlformats.org/officeDocument/2006/relationships/image" Target="../media/image4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0.xml"/><Relationship Id="rId1" Type="http://schemas.openxmlformats.org/officeDocument/2006/relationships/vmlDrawing" Target="../drawings/vmlDrawing15.vml"/><Relationship Id="rId6" Type="http://schemas.openxmlformats.org/officeDocument/2006/relationships/image" Target="../media/image40.wmf"/><Relationship Id="rId5" Type="http://schemas.openxmlformats.org/officeDocument/2006/relationships/oleObject" Target="../embeddings/oleObject33.bin"/><Relationship Id="rId4" Type="http://schemas.openxmlformats.org/officeDocument/2006/relationships/image" Target="../media/image42.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0.xml"/><Relationship Id="rId1" Type="http://schemas.openxmlformats.org/officeDocument/2006/relationships/vmlDrawing" Target="../drawings/vmlDrawing16.vml"/><Relationship Id="rId5" Type="http://schemas.openxmlformats.org/officeDocument/2006/relationships/image" Target="../media/image30.png"/><Relationship Id="rId4" Type="http://schemas.openxmlformats.org/officeDocument/2006/relationships/image" Target="../media/image43.wmf"/></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10.xml"/><Relationship Id="rId1" Type="http://schemas.openxmlformats.org/officeDocument/2006/relationships/vmlDrawing" Target="../drawings/vmlDrawing17.vml"/><Relationship Id="rId5" Type="http://schemas.openxmlformats.org/officeDocument/2006/relationships/image" Target="../media/image44.wmf"/><Relationship Id="rId4" Type="http://schemas.openxmlformats.org/officeDocument/2006/relationships/oleObject" Target="../embeddings/oleObject37.bin"/></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10.xml"/><Relationship Id="rId1" Type="http://schemas.openxmlformats.org/officeDocument/2006/relationships/vmlDrawing" Target="../drawings/vmlDrawing18.vml"/><Relationship Id="rId5" Type="http://schemas.openxmlformats.org/officeDocument/2006/relationships/image" Target="../media/image47.wmf"/><Relationship Id="rId4" Type="http://schemas.openxmlformats.org/officeDocument/2006/relationships/oleObject" Target="../embeddings/oleObject38.bin"/></Relationships>
</file>

<file path=ppt/slides/_rels/slide31.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10.xml"/><Relationship Id="rId1" Type="http://schemas.openxmlformats.org/officeDocument/2006/relationships/vmlDrawing" Target="../drawings/vmlDrawing19.vml"/><Relationship Id="rId6" Type="http://schemas.openxmlformats.org/officeDocument/2006/relationships/image" Target="../media/image49.wmf"/><Relationship Id="rId11" Type="http://schemas.openxmlformats.org/officeDocument/2006/relationships/image" Target="../media/image52.png"/><Relationship Id="rId5" Type="http://schemas.openxmlformats.org/officeDocument/2006/relationships/oleObject" Target="../embeddings/oleObject40.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2.bin"/></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10.xml"/><Relationship Id="rId1" Type="http://schemas.openxmlformats.org/officeDocument/2006/relationships/vmlDrawing" Target="../drawings/vmlDrawing20.vml"/><Relationship Id="rId6" Type="http://schemas.openxmlformats.org/officeDocument/2006/relationships/image" Target="../media/image55.png"/><Relationship Id="rId5" Type="http://schemas.openxmlformats.org/officeDocument/2006/relationships/image" Target="../media/image53.wmf"/><Relationship Id="rId4" Type="http://schemas.openxmlformats.org/officeDocument/2006/relationships/oleObject" Target="../embeddings/oleObject43.bin"/></Relationships>
</file>

<file path=ppt/slides/_rels/slide35.xml.rels><?xml version="1.0" encoding="UTF-8" standalone="yes"?>
<Relationships xmlns="http://schemas.openxmlformats.org/package/2006/relationships"><Relationship Id="rId2" Type="http://schemas.openxmlformats.org/officeDocument/2006/relationships/image" Target="../media/image56.gif"/><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Layout" Target="../slideLayouts/slideLayout10.xml"/><Relationship Id="rId1" Type="http://schemas.openxmlformats.org/officeDocument/2006/relationships/vmlDrawing" Target="../drawings/vmlDrawing21.vml"/><Relationship Id="rId6" Type="http://schemas.openxmlformats.org/officeDocument/2006/relationships/image" Target="../media/image56.gif"/><Relationship Id="rId5" Type="http://schemas.openxmlformats.org/officeDocument/2006/relationships/image" Target="../media/image57.wmf"/><Relationship Id="rId4" Type="http://schemas.openxmlformats.org/officeDocument/2006/relationships/oleObject" Target="../embeddings/oleObject44.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0.xml"/><Relationship Id="rId1" Type="http://schemas.openxmlformats.org/officeDocument/2006/relationships/vmlDrawing" Target="../drawings/vmlDrawing22.vml"/><Relationship Id="rId6" Type="http://schemas.openxmlformats.org/officeDocument/2006/relationships/image" Target="../media/image80.png"/><Relationship Id="rId5" Type="http://schemas.openxmlformats.org/officeDocument/2006/relationships/image" Target="../media/image56.gif"/><Relationship Id="rId4" Type="http://schemas.openxmlformats.org/officeDocument/2006/relationships/image" Target="../media/image58.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6.bin"/><Relationship Id="rId7" Type="http://schemas.openxmlformats.org/officeDocument/2006/relationships/image" Target="../media/image60.wmf"/><Relationship Id="rId2" Type="http://schemas.openxmlformats.org/officeDocument/2006/relationships/slideLayout" Target="../slideLayouts/slideLayout10.xml"/><Relationship Id="rId1" Type="http://schemas.openxmlformats.org/officeDocument/2006/relationships/vmlDrawing" Target="../drawings/vmlDrawing23.vml"/><Relationship Id="rId6" Type="http://schemas.openxmlformats.org/officeDocument/2006/relationships/oleObject" Target="../embeddings/oleObject47.bin"/><Relationship Id="rId5" Type="http://schemas.openxmlformats.org/officeDocument/2006/relationships/image" Target="../media/image61.png"/><Relationship Id="rId4" Type="http://schemas.openxmlformats.org/officeDocument/2006/relationships/image" Target="../media/image59.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hyperlink" Target="https://todaysmeet.com/LRE4-Day2" TargetMode="External"/><Relationship Id="rId13" Type="http://schemas.openxmlformats.org/officeDocument/2006/relationships/hyperlink" Target="https://todaysmeet.com/LRW3-Day3" TargetMode="External"/><Relationship Id="rId18" Type="http://schemas.openxmlformats.org/officeDocument/2006/relationships/hyperlink" Target="https://todaysmeet.com/LRW3-Day4" TargetMode="External"/><Relationship Id="rId3" Type="http://schemas.openxmlformats.org/officeDocument/2006/relationships/hyperlink" Target="https://todaysmeet.com/LRE2-Day1" TargetMode="External"/><Relationship Id="rId7" Type="http://schemas.openxmlformats.org/officeDocument/2006/relationships/hyperlink" Target="https://todaysmeet.com/LRE2-Day2" TargetMode="External"/><Relationship Id="rId12" Type="http://schemas.openxmlformats.org/officeDocument/2006/relationships/hyperlink" Target="https://todaysmeet.com/LRE4-Day3" TargetMode="External"/><Relationship Id="rId17" Type="http://schemas.openxmlformats.org/officeDocument/2006/relationships/hyperlink" Target="https://todaysmeet.com/LRE4-Day4" TargetMode="External"/><Relationship Id="rId2" Type="http://schemas.openxmlformats.org/officeDocument/2006/relationships/notesSlide" Target="../notesSlides/notesSlide6.xml"/><Relationship Id="rId16" Type="http://schemas.openxmlformats.org/officeDocument/2006/relationships/hyperlink" Target="https://todaysmeet.com/LRE2-Day4" TargetMode="External"/><Relationship Id="rId20" Type="http://schemas.openxmlformats.org/officeDocument/2006/relationships/hyperlink" Target="https://todaysmeet.com/LRE5-Day4" TargetMode="External"/><Relationship Id="rId1" Type="http://schemas.openxmlformats.org/officeDocument/2006/relationships/slideLayout" Target="../slideLayouts/slideLayout16.xml"/><Relationship Id="rId6" Type="http://schemas.openxmlformats.org/officeDocument/2006/relationships/hyperlink" Target="https://todaysmeet.com/LRW5-Day1" TargetMode="External"/><Relationship Id="rId11" Type="http://schemas.openxmlformats.org/officeDocument/2006/relationships/hyperlink" Target="https://todaysmeet.com/LRE2-Day3" TargetMode="External"/><Relationship Id="rId5" Type="http://schemas.openxmlformats.org/officeDocument/2006/relationships/hyperlink" Target="https://todaysmeet.com/LRW3-Day1" TargetMode="External"/><Relationship Id="rId15" Type="http://schemas.openxmlformats.org/officeDocument/2006/relationships/hyperlink" Target="https://todaysmeet.com/LRE5-Day3" TargetMode="External"/><Relationship Id="rId10" Type="http://schemas.openxmlformats.org/officeDocument/2006/relationships/hyperlink" Target="https://todaysmeet.com/LRW3-Day2" TargetMode="External"/><Relationship Id="rId19" Type="http://schemas.openxmlformats.org/officeDocument/2006/relationships/hyperlink" Target="https://todaysmeet.com/LRW5-Day4" TargetMode="External"/><Relationship Id="rId4" Type="http://schemas.openxmlformats.org/officeDocument/2006/relationships/hyperlink" Target="https://todaysmeet.com/LRE4-Day1" TargetMode="External"/><Relationship Id="rId9" Type="http://schemas.openxmlformats.org/officeDocument/2006/relationships/hyperlink" Target="https://todaysmeet.com/LRW5-Day2" TargetMode="External"/><Relationship Id="rId14" Type="http://schemas.openxmlformats.org/officeDocument/2006/relationships/hyperlink" Target="https://todaysmeet.com/LRW5-Day3"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todaysmeet.com/LRE2-Day5"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hyperlink" Target="https://todaysmeet.com/LRW5-Day5" TargetMode="External"/><Relationship Id="rId5" Type="http://schemas.openxmlformats.org/officeDocument/2006/relationships/hyperlink" Target="https://todaysmeet.com/LRW3-Day5" TargetMode="External"/><Relationship Id="rId4" Type="http://schemas.openxmlformats.org/officeDocument/2006/relationships/hyperlink" Target="https://todaysmeet.com/LRE4-Day5"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0.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3.wmf"/><Relationship Id="rId2" Type="http://schemas.openxmlformats.org/officeDocument/2006/relationships/slideLayout" Target="../slideLayouts/slideLayout10.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2.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4004" y="1935043"/>
            <a:ext cx="7533068" cy="1967992"/>
          </a:xfrm>
        </p:spPr>
        <p:txBody>
          <a:bodyPr>
            <a:normAutofit fontScale="90000"/>
          </a:bodyPr>
          <a:lstStyle/>
          <a:p>
            <a:r>
              <a:rPr lang="en-US" sz="5600" dirty="0" smtClean="0">
                <a:solidFill>
                  <a:schemeClr val="tx1"/>
                </a:solidFill>
              </a:rPr>
              <a:t>Lesson 11</a:t>
            </a:r>
            <a:r>
              <a:rPr lang="en-US" sz="5600" dirty="0" smtClean="0"/>
              <a:t/>
            </a:r>
            <a:br>
              <a:rPr lang="en-US" sz="5600" dirty="0" smtClean="0"/>
            </a:br>
            <a:r>
              <a:rPr lang="en-US" sz="5600" dirty="0" smtClean="0"/>
              <a:t>Integration of Algebraic Functions</a:t>
            </a:r>
            <a:r>
              <a:rPr lang="en-US" dirty="0" smtClean="0"/>
              <a:t/>
            </a:r>
            <a:br>
              <a:rPr lang="en-US" dirty="0" smtClean="0"/>
            </a:br>
            <a:r>
              <a:rPr lang="en-US" sz="3600" dirty="0"/>
              <a:t>Interactive Seminar</a:t>
            </a:r>
          </a:p>
        </p:txBody>
      </p:sp>
      <p:sp>
        <p:nvSpPr>
          <p:cNvPr id="3" name="TextBox 2"/>
          <p:cNvSpPr txBox="1"/>
          <p:nvPr/>
        </p:nvSpPr>
        <p:spPr>
          <a:xfrm>
            <a:off x="1084971" y="4512631"/>
            <a:ext cx="5360074" cy="461665"/>
          </a:xfrm>
          <a:prstGeom prst="rect">
            <a:avLst/>
          </a:prstGeom>
          <a:noFill/>
        </p:spPr>
        <p:txBody>
          <a:bodyPr wrap="square" rtlCol="0">
            <a:spAutoFit/>
          </a:bodyPr>
          <a:lstStyle/>
          <a:p>
            <a:r>
              <a:rPr lang="en-US" sz="2400" dirty="0" smtClean="0">
                <a:latin typeface="Arial"/>
                <a:cs typeface="Arial"/>
              </a:rPr>
              <a:t>E114 – Mathematics for Engineering</a:t>
            </a:r>
            <a:endParaRPr lang="en-US" sz="2400" dirty="0">
              <a:solidFill>
                <a:srgbClr val="6DB310"/>
              </a:solidFill>
              <a:latin typeface="Arial"/>
              <a:cs typeface="Arial"/>
            </a:endParaRPr>
          </a:p>
        </p:txBody>
      </p:sp>
    </p:spTree>
    <p:extLst>
      <p:ext uri="{BB962C8B-B14F-4D97-AF65-F5344CB8AC3E}">
        <p14:creationId xmlns:p14="http://schemas.microsoft.com/office/powerpoint/2010/main" val="197222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0544" y="0"/>
            <a:ext cx="8229600" cy="1143000"/>
          </a:xfrm>
          <a:prstGeom prst="rect">
            <a:avLst/>
          </a:prstGeom>
        </p:spPr>
        <p:txBody>
          <a:bodyPr anchor="ct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solidFill>
                  <a:prstClr val="black"/>
                </a:solidFill>
              </a:rPr>
              <a:t>Integrating an Algebraic </a:t>
            </a:r>
            <a:r>
              <a:rPr lang="en-US" dirty="0">
                <a:solidFill>
                  <a:prstClr val="black"/>
                </a:solidFill>
              </a:rPr>
              <a:t>E</a:t>
            </a:r>
            <a:r>
              <a:rPr lang="en-US" dirty="0" smtClean="0">
                <a:solidFill>
                  <a:prstClr val="black"/>
                </a:solidFill>
              </a:rPr>
              <a:t>xpression</a:t>
            </a:r>
            <a:endParaRPr lang="en-GB" dirty="0" smtClean="0">
              <a:solidFill>
                <a:prstClr val="black"/>
              </a:solidFill>
            </a:endParaRPr>
          </a:p>
        </p:txBody>
      </p:sp>
      <p:sp>
        <p:nvSpPr>
          <p:cNvPr id="5" name="Content Placeholder 2"/>
          <p:cNvSpPr txBox="1">
            <a:spLocks/>
          </p:cNvSpPr>
          <p:nvPr/>
        </p:nvSpPr>
        <p:spPr>
          <a:xfrm>
            <a:off x="429064" y="1126973"/>
            <a:ext cx="8401080" cy="483206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solidFill>
                  <a:prstClr val="black"/>
                </a:solidFill>
              </a:rPr>
              <a:t>Recall the relationship between differentiation and integration:</a:t>
            </a:r>
            <a:endParaRPr lang="en-US" sz="2800" dirty="0">
              <a:solidFill>
                <a:prstClr val="black"/>
              </a:solidFill>
            </a:endParaRPr>
          </a:p>
          <a:p>
            <a:endParaRPr lang="en-US" sz="2800" dirty="0" smtClean="0">
              <a:solidFill>
                <a:prstClr val="black"/>
              </a:solidFill>
            </a:endParaRPr>
          </a:p>
          <a:p>
            <a:endParaRPr lang="en-US" sz="4800" dirty="0" smtClean="0">
              <a:solidFill>
                <a:prstClr val="black"/>
              </a:solidFill>
            </a:endParaRPr>
          </a:p>
          <a:p>
            <a:r>
              <a:rPr lang="en-US" sz="2800" dirty="0" smtClean="0">
                <a:solidFill>
                  <a:prstClr val="black"/>
                </a:solidFill>
              </a:rPr>
              <a:t>Since						,</a:t>
            </a:r>
          </a:p>
          <a:p>
            <a:endParaRPr lang="en-US" sz="2800" dirty="0" smtClean="0">
              <a:solidFill>
                <a:prstClr val="black"/>
              </a:solidFill>
            </a:endParaRPr>
          </a:p>
          <a:p>
            <a:endParaRPr lang="en-US" sz="2800" dirty="0" smtClean="0">
              <a:solidFill>
                <a:prstClr val="black"/>
              </a:solidFill>
            </a:endParaRPr>
          </a:p>
          <a:p>
            <a:endParaRPr lang="en-US" sz="2800" dirty="0" smtClean="0">
              <a:solidFill>
                <a:prstClr val="black"/>
              </a:solidFill>
            </a:endParaRPr>
          </a:p>
          <a:p>
            <a:r>
              <a:rPr lang="en-US" sz="2800" dirty="0" smtClean="0">
                <a:solidFill>
                  <a:prstClr val="black"/>
                </a:solidFill>
              </a:rPr>
              <a:t>Therefore,</a:t>
            </a:r>
          </a:p>
          <a:p>
            <a:pPr indent="12700">
              <a:buFont typeface="Arial"/>
              <a:buNone/>
            </a:pPr>
            <a:endParaRPr lang="en-US" sz="2800" dirty="0" smtClean="0">
              <a:solidFill>
                <a:prstClr val="black"/>
              </a:solidFill>
            </a:endParaRPr>
          </a:p>
          <a:p>
            <a:pPr indent="12700">
              <a:buFont typeface="Arial"/>
              <a:buNone/>
            </a:pPr>
            <a:endParaRPr lang="en-US" sz="2800" dirty="0" smtClean="0">
              <a:solidFill>
                <a:prstClr val="black"/>
              </a:solidFill>
            </a:endParaRPr>
          </a:p>
          <a:p>
            <a:endParaRPr lang="en-US" sz="2800" dirty="0" smtClean="0">
              <a:solidFill>
                <a:prstClr val="black"/>
              </a:solidFill>
            </a:endParaRPr>
          </a:p>
          <a:p>
            <a:pPr lvl="1">
              <a:buFontTx/>
              <a:buNone/>
            </a:pPr>
            <a:endParaRPr lang="en-US" sz="1200" dirty="0" smtClean="0">
              <a:solidFill>
                <a:prstClr val="black"/>
              </a:solidFill>
            </a:endParaRPr>
          </a:p>
          <a:p>
            <a:pPr lvl="1">
              <a:buFontTx/>
              <a:buNone/>
            </a:pPr>
            <a:r>
              <a:rPr lang="en-US" dirty="0" smtClean="0">
                <a:solidFill>
                  <a:prstClr val="black"/>
                </a:solidFill>
              </a:rPr>
              <a:t>                                            </a:t>
            </a:r>
            <a:endParaRPr lang="en-US" dirty="0" smtClean="0">
              <a:solidFill>
                <a:prstClr val="black"/>
              </a:solidFill>
              <a:latin typeface="Times New Roman" pitchFamily="18" charset="0"/>
              <a:cs typeface="Times New Roman" pitchFamily="18" charset="0"/>
            </a:endParaRPr>
          </a:p>
          <a:p>
            <a:pPr lvl="1">
              <a:buFontTx/>
              <a:buNone/>
            </a:pPr>
            <a:r>
              <a:rPr lang="en-US" dirty="0" smtClean="0">
                <a:solidFill>
                  <a:prstClr val="black"/>
                </a:solidFill>
              </a:rPr>
              <a:t>	</a:t>
            </a:r>
            <a:endParaRPr lang="en-GB" i="1" dirty="0" smtClean="0">
              <a:solidFill>
                <a:prstClr val="black"/>
              </a:solidFill>
              <a:latin typeface="Times New Roman" pitchFamily="18" charset="0"/>
              <a:cs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7" name="Rectangle 4"/>
          <p:cNvSpPr>
            <a:spLocks noChangeArrowheads="1"/>
          </p:cNvSpPr>
          <p:nvPr/>
        </p:nvSpPr>
        <p:spPr bwMode="auto">
          <a:xfrm>
            <a:off x="0" y="0"/>
            <a:ext cx="9144000" cy="45720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8" name="Rectangle 5"/>
          <p:cNvSpPr>
            <a:spLocks noChangeArrowheads="1"/>
          </p:cNvSpPr>
          <p:nvPr/>
        </p:nvSpPr>
        <p:spPr bwMode="auto">
          <a:xfrm>
            <a:off x="-14068" y="938432"/>
            <a:ext cx="9144000" cy="0"/>
          </a:xfrm>
          <a:prstGeom prst="rect">
            <a:avLst/>
          </a:prstGeom>
          <a:noFill/>
          <a:ln w="9525" algn="ctr">
            <a:noFill/>
            <a:miter lim="800000"/>
            <a:headEnd/>
            <a:tailEnd/>
          </a:ln>
        </p:spPr>
        <p:txBody>
          <a:bodyPr wrap="none" anchor="ctr">
            <a:spAutoFit/>
          </a:bodyPr>
          <a:lstStyle/>
          <a:p>
            <a:endParaRPr lang="en-US">
              <a:solidFill>
                <a:prstClr val="black"/>
              </a:solidFill>
            </a:endParaRPr>
          </a:p>
        </p:txBody>
      </p:sp>
      <p:grpSp>
        <p:nvGrpSpPr>
          <p:cNvPr id="3" name="Group 2"/>
          <p:cNvGrpSpPr/>
          <p:nvPr/>
        </p:nvGrpSpPr>
        <p:grpSpPr>
          <a:xfrm>
            <a:off x="2617788" y="4493881"/>
            <a:ext cx="5031588" cy="1874174"/>
            <a:chOff x="2617788" y="4493881"/>
            <a:chExt cx="5031588" cy="1874174"/>
          </a:xfrm>
        </p:grpSpPr>
        <p:sp>
          <p:nvSpPr>
            <p:cNvPr id="35" name="Freeform 34"/>
            <p:cNvSpPr/>
            <p:nvPr/>
          </p:nvSpPr>
          <p:spPr>
            <a:xfrm>
              <a:off x="4829253" y="5401171"/>
              <a:ext cx="627240" cy="690063"/>
            </a:xfrm>
            <a:custGeom>
              <a:avLst/>
              <a:gdLst>
                <a:gd name="connsiteX0" fmla="*/ 0 w 577755"/>
                <a:gd name="connsiteY0" fmla="*/ 0 h 532263"/>
                <a:gd name="connsiteX1" fmla="*/ 573206 w 577755"/>
                <a:gd name="connsiteY1" fmla="*/ 245660 h 532263"/>
                <a:gd name="connsiteX2" fmla="*/ 27296 w 577755"/>
                <a:gd name="connsiteY2" fmla="*/ 518615 h 532263"/>
                <a:gd name="connsiteX3" fmla="*/ 27296 w 577755"/>
                <a:gd name="connsiteY3" fmla="*/ 518615 h 532263"/>
                <a:gd name="connsiteX4" fmla="*/ 27296 w 577755"/>
                <a:gd name="connsiteY4" fmla="*/ 532263 h 532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755" h="532263">
                  <a:moveTo>
                    <a:pt x="0" y="0"/>
                  </a:moveTo>
                  <a:cubicBezTo>
                    <a:pt x="284328" y="79612"/>
                    <a:pt x="568657" y="159224"/>
                    <a:pt x="573206" y="245660"/>
                  </a:cubicBezTo>
                  <a:cubicBezTo>
                    <a:pt x="577755" y="332096"/>
                    <a:pt x="27296" y="518615"/>
                    <a:pt x="27296" y="518615"/>
                  </a:cubicBezTo>
                  <a:lnTo>
                    <a:pt x="27296" y="518615"/>
                  </a:lnTo>
                  <a:lnTo>
                    <a:pt x="27296" y="532263"/>
                  </a:lnTo>
                </a:path>
              </a:pathLst>
            </a:custGeom>
            <a:ln>
              <a:solidFill>
                <a:srgbClr val="FF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prstClr val="black"/>
                </a:solidFill>
              </a:endParaRPr>
            </a:p>
          </p:txBody>
        </p:sp>
        <p:sp>
          <p:nvSpPr>
            <p:cNvPr id="36" name="Freeform 35"/>
            <p:cNvSpPr/>
            <p:nvPr/>
          </p:nvSpPr>
          <p:spPr>
            <a:xfrm>
              <a:off x="3314485" y="4823605"/>
              <a:ext cx="988099" cy="596448"/>
            </a:xfrm>
            <a:custGeom>
              <a:avLst/>
              <a:gdLst>
                <a:gd name="connsiteX0" fmla="*/ 0 w 941695"/>
                <a:gd name="connsiteY0" fmla="*/ 407158 h 407158"/>
                <a:gd name="connsiteX1" fmla="*/ 354841 w 941695"/>
                <a:gd name="connsiteY1" fmla="*/ 25021 h 407158"/>
                <a:gd name="connsiteX2" fmla="*/ 941695 w 941695"/>
                <a:gd name="connsiteY2" fmla="*/ 257033 h 407158"/>
                <a:gd name="connsiteX3" fmla="*/ 941695 w 941695"/>
                <a:gd name="connsiteY3" fmla="*/ 257033 h 407158"/>
                <a:gd name="connsiteX4" fmla="*/ 941695 w 941695"/>
                <a:gd name="connsiteY4" fmla="*/ 257033 h 40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695" h="407158">
                  <a:moveTo>
                    <a:pt x="0" y="407158"/>
                  </a:moveTo>
                  <a:cubicBezTo>
                    <a:pt x="98946" y="228600"/>
                    <a:pt x="197892" y="50042"/>
                    <a:pt x="354841" y="25021"/>
                  </a:cubicBezTo>
                  <a:cubicBezTo>
                    <a:pt x="511790" y="0"/>
                    <a:pt x="941695" y="257033"/>
                    <a:pt x="941695" y="257033"/>
                  </a:cubicBezTo>
                  <a:lnTo>
                    <a:pt x="941695" y="257033"/>
                  </a:lnTo>
                  <a:lnTo>
                    <a:pt x="941695" y="257033"/>
                  </a:lnTo>
                </a:path>
              </a:pathLst>
            </a:custGeom>
            <a:ln>
              <a:solidFill>
                <a:srgbClr val="FF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prstClr val="black"/>
                </a:solidFill>
              </a:endParaRPr>
            </a:p>
          </p:txBody>
        </p:sp>
        <p:graphicFrame>
          <p:nvGraphicFramePr>
            <p:cNvPr id="37" name="Object 9"/>
            <p:cNvGraphicFramePr>
              <a:graphicFrameLocks noChangeAspect="1"/>
            </p:cNvGraphicFramePr>
            <p:nvPr>
              <p:extLst/>
            </p:nvPr>
          </p:nvGraphicFramePr>
          <p:xfrm>
            <a:off x="2617788" y="5140325"/>
            <a:ext cx="2257425" cy="1144588"/>
          </p:xfrm>
          <a:graphic>
            <a:graphicData uri="http://schemas.openxmlformats.org/presentationml/2006/ole">
              <mc:AlternateContent xmlns:mc="http://schemas.openxmlformats.org/markup-compatibility/2006">
                <mc:Choice xmlns:v="urn:schemas-microsoft-com:vml" Requires="v">
                  <p:oleObj spid="_x0000_s103434" name="Equation" r:id="rId4" imgW="990360" imgH="419040" progId="Equation.3">
                    <p:embed/>
                  </p:oleObj>
                </mc:Choice>
                <mc:Fallback>
                  <p:oleObj name="Equation" r:id="rId4" imgW="990360" imgH="419040" progId="Equation.3">
                    <p:embed/>
                    <p:pic>
                      <p:nvPicPr>
                        <p:cNvPr id="37" name="Object 9"/>
                        <p:cNvPicPr>
                          <a:picLocks noChangeAspect="1" noChangeArrowheads="1"/>
                        </p:cNvPicPr>
                        <p:nvPr/>
                      </p:nvPicPr>
                      <p:blipFill>
                        <a:blip r:embed="rId5"/>
                        <a:srcRect/>
                        <a:stretch>
                          <a:fillRect/>
                        </a:stretch>
                      </p:blipFill>
                      <p:spPr bwMode="auto">
                        <a:xfrm>
                          <a:off x="2617788" y="5140325"/>
                          <a:ext cx="2257425" cy="114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TextBox 16"/>
            <p:cNvSpPr txBox="1">
              <a:spLocks noChangeArrowheads="1"/>
            </p:cNvSpPr>
            <p:nvPr/>
          </p:nvSpPr>
          <p:spPr bwMode="auto">
            <a:xfrm>
              <a:off x="3469599" y="4493881"/>
              <a:ext cx="1889909" cy="307777"/>
            </a:xfrm>
            <a:prstGeom prst="rect">
              <a:avLst/>
            </a:prstGeom>
            <a:solidFill>
              <a:srgbClr val="CCFFCC"/>
            </a:solidFill>
            <a:ln w="9525">
              <a:solidFill>
                <a:schemeClr val="tx1"/>
              </a:solidFill>
              <a:miter lim="800000"/>
              <a:headEnd/>
              <a:tailEnd/>
            </a:ln>
          </p:spPr>
          <p:txBody>
            <a:bodyPr wrap="square">
              <a:spAutoFit/>
            </a:bodyPr>
            <a:lstStyle/>
            <a:p>
              <a:r>
                <a:rPr lang="en-US" sz="1400" dirty="0">
                  <a:solidFill>
                    <a:prstClr val="black"/>
                  </a:solidFill>
                  <a:latin typeface="Arial" panose="020B0604020202020204" pitchFamily="34" charset="0"/>
                  <a:cs typeface="Arial" panose="020B0604020202020204" pitchFamily="34" charset="0"/>
                </a:rPr>
                <a:t>1</a:t>
              </a:r>
              <a:r>
                <a:rPr lang="en-US" sz="1400" dirty="0" smtClean="0">
                  <a:solidFill>
                    <a:prstClr val="black"/>
                  </a:solidFill>
                  <a:latin typeface="Arial" panose="020B0604020202020204" pitchFamily="34" charset="0"/>
                  <a:cs typeface="Arial" panose="020B0604020202020204" pitchFamily="34" charset="0"/>
                </a:rPr>
                <a:t>.  </a:t>
              </a:r>
              <a:r>
                <a:rPr lang="en-US" sz="1400" i="1" dirty="0" err="1" smtClean="0">
                  <a:solidFill>
                    <a:prstClr val="black"/>
                  </a:solidFill>
                  <a:latin typeface="Times New Roman" pitchFamily="18" charset="0"/>
                  <a:cs typeface="Times New Roman" pitchFamily="18" charset="0"/>
                </a:rPr>
                <a:t>x</a:t>
              </a:r>
              <a:r>
                <a:rPr lang="en-US" sz="1400" i="1" baseline="30000" dirty="0" err="1" smtClean="0">
                  <a:solidFill>
                    <a:prstClr val="black"/>
                  </a:solidFill>
                  <a:latin typeface="Times New Roman" pitchFamily="18" charset="0"/>
                  <a:cs typeface="Times New Roman" pitchFamily="18" charset="0"/>
                </a:rPr>
                <a:t>n</a:t>
              </a:r>
              <a:r>
                <a:rPr lang="en-US" sz="1400" i="1" dirty="0" smtClean="0">
                  <a:solidFill>
                    <a:prstClr val="black"/>
                  </a:solidFill>
                  <a:latin typeface="Times New Roman" pitchFamily="18" charset="0"/>
                  <a:cs typeface="Times New Roman" pitchFamily="18" charset="0"/>
                </a:rPr>
                <a:t> </a:t>
              </a:r>
              <a:r>
                <a:rPr lang="en-US" sz="1400" dirty="0">
                  <a:solidFill>
                    <a:prstClr val="black"/>
                  </a:solidFill>
                  <a:latin typeface="Arial" panose="020B0604020202020204" pitchFamily="34" charset="0"/>
                  <a:cs typeface="Arial" panose="020B0604020202020204" pitchFamily="34" charset="0"/>
                </a:rPr>
                <a:t>becomes</a:t>
              </a:r>
              <a:r>
                <a:rPr lang="en-US" sz="1400" dirty="0">
                  <a:solidFill>
                    <a:prstClr val="black"/>
                  </a:solidFill>
                  <a:cs typeface="Times New Roman" pitchFamily="18" charset="0"/>
                </a:rPr>
                <a:t> </a:t>
              </a:r>
              <a:r>
                <a:rPr lang="en-US" sz="1400" i="1" dirty="0" smtClean="0">
                  <a:solidFill>
                    <a:prstClr val="black"/>
                  </a:solidFill>
                  <a:latin typeface="Times New Roman" pitchFamily="18" charset="0"/>
                  <a:cs typeface="Times New Roman" pitchFamily="18" charset="0"/>
                </a:rPr>
                <a:t>x</a:t>
              </a:r>
              <a:r>
                <a:rPr lang="en-US" sz="1400" i="1" baseline="30000" dirty="0" smtClean="0">
                  <a:solidFill>
                    <a:prstClr val="black"/>
                  </a:solidFill>
                  <a:latin typeface="Times New Roman" pitchFamily="18" charset="0"/>
                  <a:cs typeface="Times New Roman" pitchFamily="18" charset="0"/>
                </a:rPr>
                <a:t>n</a:t>
              </a:r>
              <a:r>
                <a:rPr lang="en-US" sz="1400" baseline="30000" dirty="0" smtClean="0">
                  <a:solidFill>
                    <a:prstClr val="black"/>
                  </a:solidFill>
                  <a:latin typeface="Times New Roman" pitchFamily="18" charset="0"/>
                  <a:cs typeface="Times New Roman" pitchFamily="18" charset="0"/>
                </a:rPr>
                <a:t>+1</a:t>
              </a:r>
              <a:endParaRPr lang="en-GB" sz="1400" dirty="0">
                <a:solidFill>
                  <a:prstClr val="black"/>
                </a:solidFill>
              </a:endParaRPr>
            </a:p>
          </p:txBody>
        </p:sp>
        <p:sp>
          <p:nvSpPr>
            <p:cNvPr id="39" name="TextBox 38"/>
            <p:cNvSpPr txBox="1">
              <a:spLocks noChangeArrowheads="1"/>
            </p:cNvSpPr>
            <p:nvPr/>
          </p:nvSpPr>
          <p:spPr bwMode="auto">
            <a:xfrm>
              <a:off x="5333005" y="5390035"/>
              <a:ext cx="2316371" cy="523220"/>
            </a:xfrm>
            <a:prstGeom prst="rect">
              <a:avLst/>
            </a:prstGeom>
            <a:solidFill>
              <a:srgbClr val="CCFFCC"/>
            </a:solidFill>
            <a:ln w="9525">
              <a:solidFill>
                <a:schemeClr val="tx1"/>
              </a:solidFill>
              <a:miter lim="800000"/>
              <a:headEnd/>
              <a:tailEnd/>
            </a:ln>
          </p:spPr>
          <p:txBody>
            <a:bodyPr wrap="square">
              <a:spAutoFit/>
            </a:bodyPr>
            <a:lstStyle/>
            <a:p>
              <a:r>
                <a:rPr lang="en-US" sz="1400" dirty="0">
                  <a:solidFill>
                    <a:prstClr val="black"/>
                  </a:solidFill>
                  <a:latin typeface="Arial" panose="020B0604020202020204" pitchFamily="34" charset="0"/>
                  <a:cs typeface="Arial" panose="020B0604020202020204" pitchFamily="34" charset="0"/>
                </a:rPr>
                <a:t>2</a:t>
              </a:r>
              <a:r>
                <a:rPr lang="en-US" sz="1400" dirty="0" smtClean="0">
                  <a:solidFill>
                    <a:prstClr val="black"/>
                  </a:solidFill>
                  <a:latin typeface="Arial" panose="020B0604020202020204" pitchFamily="34" charset="0"/>
                  <a:cs typeface="Arial" panose="020B0604020202020204" pitchFamily="34" charset="0"/>
                </a:rPr>
                <a:t>. </a:t>
              </a:r>
              <a:r>
                <a:rPr lang="en-US" sz="1400" dirty="0" smtClean="0">
                  <a:solidFill>
                    <a:prstClr val="black"/>
                  </a:solidFill>
                </a:rPr>
                <a:t>“</a:t>
              </a:r>
              <a:r>
                <a:rPr lang="en-US" sz="1400" i="1" dirty="0" smtClean="0">
                  <a:solidFill>
                    <a:prstClr val="black"/>
                  </a:solidFill>
                  <a:latin typeface="Times New Roman" pitchFamily="18" charset="0"/>
                  <a:cs typeface="Times New Roman" pitchFamily="18" charset="0"/>
                </a:rPr>
                <a:t>n</a:t>
              </a:r>
              <a:r>
                <a:rPr lang="en-US" sz="1400" dirty="0" smtClean="0">
                  <a:solidFill>
                    <a:prstClr val="black"/>
                  </a:solidFill>
                  <a:latin typeface="Times New Roman" pitchFamily="18" charset="0"/>
                  <a:cs typeface="Times New Roman" pitchFamily="18" charset="0"/>
                </a:rPr>
                <a:t>+1</a:t>
              </a:r>
              <a:r>
                <a:rPr lang="en-US" sz="1400" dirty="0" smtClean="0">
                  <a:solidFill>
                    <a:prstClr val="black"/>
                  </a:solidFill>
                </a:rPr>
                <a:t>” </a:t>
              </a:r>
              <a:r>
                <a:rPr lang="en-US" sz="1400" dirty="0" smtClean="0">
                  <a:solidFill>
                    <a:prstClr val="black"/>
                  </a:solidFill>
                  <a:latin typeface="Arial" panose="020B0604020202020204" pitchFamily="34" charset="0"/>
                  <a:cs typeface="Arial" panose="020B0604020202020204" pitchFamily="34" charset="0"/>
                </a:rPr>
                <a:t>then becomes the divisor of  </a:t>
              </a:r>
              <a:r>
                <a:rPr lang="en-US" sz="1400" i="1" dirty="0" smtClean="0">
                  <a:solidFill>
                    <a:prstClr val="black"/>
                  </a:solidFill>
                  <a:latin typeface="Times New Roman" pitchFamily="18" charset="0"/>
                  <a:cs typeface="Times New Roman" pitchFamily="18" charset="0"/>
                </a:rPr>
                <a:t>x</a:t>
              </a:r>
              <a:r>
                <a:rPr lang="en-US" sz="1400" i="1" baseline="30000" dirty="0" smtClean="0">
                  <a:solidFill>
                    <a:prstClr val="black"/>
                  </a:solidFill>
                  <a:latin typeface="Times New Roman" pitchFamily="18" charset="0"/>
                  <a:cs typeface="Times New Roman" pitchFamily="18" charset="0"/>
                </a:rPr>
                <a:t>n</a:t>
              </a:r>
              <a:r>
                <a:rPr lang="en-US" sz="1400" baseline="30000" dirty="0" smtClean="0">
                  <a:solidFill>
                    <a:prstClr val="black"/>
                  </a:solidFill>
                  <a:latin typeface="Times New Roman" pitchFamily="18" charset="0"/>
                  <a:cs typeface="Times New Roman" pitchFamily="18" charset="0"/>
                </a:rPr>
                <a:t>+1</a:t>
              </a:r>
              <a:endParaRPr lang="en-GB" sz="1400" dirty="0">
                <a:solidFill>
                  <a:prstClr val="black"/>
                </a:solidFill>
              </a:endParaRPr>
            </a:p>
          </p:txBody>
        </p:sp>
        <p:sp>
          <p:nvSpPr>
            <p:cNvPr id="40" name="Oval 17"/>
            <p:cNvSpPr>
              <a:spLocks noChangeArrowheads="1"/>
            </p:cNvSpPr>
            <p:nvPr/>
          </p:nvSpPr>
          <p:spPr bwMode="auto">
            <a:xfrm>
              <a:off x="4369860" y="5144265"/>
              <a:ext cx="480848" cy="368406"/>
            </a:xfrm>
            <a:prstGeom prst="ellipse">
              <a:avLst/>
            </a:prstGeom>
            <a:noFill/>
            <a:ln w="9525" algn="ctr">
              <a:solidFill>
                <a:srgbClr val="FF0000"/>
              </a:solidFill>
              <a:round/>
              <a:headEnd/>
              <a:tailEnd/>
            </a:ln>
          </p:spPr>
          <p:txBody>
            <a:bodyPr/>
            <a:lstStyle/>
            <a:p>
              <a:endParaRPr lang="en-GB" b="1">
                <a:solidFill>
                  <a:prstClr val="black"/>
                </a:solidFill>
                <a:latin typeface="Arial" charset="0"/>
              </a:endParaRPr>
            </a:p>
          </p:txBody>
        </p:sp>
        <p:sp>
          <p:nvSpPr>
            <p:cNvPr id="41" name="Oval 40"/>
            <p:cNvSpPr>
              <a:spLocks noChangeArrowheads="1"/>
            </p:cNvSpPr>
            <p:nvPr/>
          </p:nvSpPr>
          <p:spPr bwMode="auto">
            <a:xfrm>
              <a:off x="3074496" y="5287902"/>
              <a:ext cx="325735" cy="368406"/>
            </a:xfrm>
            <a:prstGeom prst="ellipse">
              <a:avLst/>
            </a:prstGeom>
            <a:noFill/>
            <a:ln w="9525" algn="ctr">
              <a:solidFill>
                <a:srgbClr val="FF0000"/>
              </a:solidFill>
              <a:round/>
              <a:headEnd/>
              <a:tailEnd/>
            </a:ln>
          </p:spPr>
          <p:txBody>
            <a:bodyPr/>
            <a:lstStyle/>
            <a:p>
              <a:endParaRPr lang="en-GB" b="1">
                <a:solidFill>
                  <a:prstClr val="black"/>
                </a:solidFill>
                <a:latin typeface="Arial" charset="0"/>
              </a:endParaRPr>
            </a:p>
          </p:txBody>
        </p:sp>
        <p:sp>
          <p:nvSpPr>
            <p:cNvPr id="42" name="Oval 17"/>
            <p:cNvSpPr>
              <a:spLocks noChangeArrowheads="1"/>
            </p:cNvSpPr>
            <p:nvPr/>
          </p:nvSpPr>
          <p:spPr bwMode="auto">
            <a:xfrm>
              <a:off x="4114876" y="5814414"/>
              <a:ext cx="713518" cy="553641"/>
            </a:xfrm>
            <a:prstGeom prst="ellipse">
              <a:avLst/>
            </a:prstGeom>
            <a:noFill/>
            <a:ln w="9525" algn="ctr">
              <a:solidFill>
                <a:srgbClr val="FF0000"/>
              </a:solidFill>
              <a:round/>
              <a:headEnd/>
              <a:tailEnd/>
            </a:ln>
          </p:spPr>
          <p:txBody>
            <a:bodyPr/>
            <a:lstStyle/>
            <a:p>
              <a:endParaRPr lang="en-GB" b="1">
                <a:solidFill>
                  <a:prstClr val="black"/>
                </a:solidFill>
                <a:latin typeface="Arial" charset="0"/>
              </a:endParaRPr>
            </a:p>
          </p:txBody>
        </p:sp>
      </p:grpSp>
      <p:graphicFrame>
        <p:nvGraphicFramePr>
          <p:cNvPr id="16" name="Object 15"/>
          <p:cNvGraphicFramePr>
            <a:graphicFrameLocks noChangeAspect="1"/>
          </p:cNvGraphicFramePr>
          <p:nvPr>
            <p:extLst/>
          </p:nvPr>
        </p:nvGraphicFramePr>
        <p:xfrm>
          <a:off x="1942810" y="3236913"/>
          <a:ext cx="2381250" cy="1030287"/>
        </p:xfrm>
        <a:graphic>
          <a:graphicData uri="http://schemas.openxmlformats.org/presentationml/2006/ole">
            <mc:AlternateContent xmlns:mc="http://schemas.openxmlformats.org/markup-compatibility/2006">
              <mc:Choice xmlns:v="urn:schemas-microsoft-com:vml" Requires="v">
                <p:oleObj spid="_x0000_s103435" name="Equation" r:id="rId6" imgW="1002960" imgH="419040" progId="Equation.3">
                  <p:embed/>
                </p:oleObj>
              </mc:Choice>
              <mc:Fallback>
                <p:oleObj name="Equation" r:id="rId6" imgW="1002960" imgH="419040" progId="Equation.3">
                  <p:embed/>
                  <p:pic>
                    <p:nvPicPr>
                      <p:cNvPr id="16" name="Object 15"/>
                      <p:cNvPicPr>
                        <a:picLocks noChangeAspect="1" noChangeArrowheads="1"/>
                      </p:cNvPicPr>
                      <p:nvPr/>
                    </p:nvPicPr>
                    <p:blipFill>
                      <a:blip r:embed="rId7"/>
                      <a:srcRect/>
                      <a:stretch>
                        <a:fillRect/>
                      </a:stretch>
                    </p:blipFill>
                    <p:spPr bwMode="auto">
                      <a:xfrm>
                        <a:off x="1942810" y="3236913"/>
                        <a:ext cx="2381250"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extLst/>
          </p:nvPr>
        </p:nvGraphicFramePr>
        <p:xfrm>
          <a:off x="1690688" y="2205038"/>
          <a:ext cx="2144712" cy="830262"/>
        </p:xfrm>
        <a:graphic>
          <a:graphicData uri="http://schemas.openxmlformats.org/presentationml/2006/ole">
            <mc:AlternateContent xmlns:mc="http://schemas.openxmlformats.org/markup-compatibility/2006">
              <mc:Choice xmlns:v="urn:schemas-microsoft-com:vml" Requires="v">
                <p:oleObj spid="_x0000_s103436" name="Equation" r:id="rId8" imgW="1015920" imgH="393480" progId="Equation.3">
                  <p:embed/>
                </p:oleObj>
              </mc:Choice>
              <mc:Fallback>
                <p:oleObj name="Equation" r:id="rId8" imgW="1015920" imgH="393480" progId="Equation.3">
                  <p:embed/>
                  <p:pic>
                    <p:nvPicPr>
                      <p:cNvPr id="18" name="Object 17"/>
                      <p:cNvPicPr>
                        <a:picLocks noChangeAspect="1" noChangeArrowheads="1"/>
                      </p:cNvPicPr>
                      <p:nvPr/>
                    </p:nvPicPr>
                    <p:blipFill>
                      <a:blip r:embed="rId9"/>
                      <a:srcRect/>
                      <a:stretch>
                        <a:fillRect/>
                      </a:stretch>
                    </p:blipFill>
                    <p:spPr bwMode="auto">
                      <a:xfrm>
                        <a:off x="1690688" y="2205038"/>
                        <a:ext cx="21447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8"/>
          <p:cNvGraphicFramePr>
            <a:graphicFrameLocks noChangeAspect="1"/>
          </p:cNvGraphicFramePr>
          <p:nvPr>
            <p:extLst/>
          </p:nvPr>
        </p:nvGraphicFramePr>
        <p:xfrm>
          <a:off x="5033963" y="2343150"/>
          <a:ext cx="2303462" cy="588963"/>
        </p:xfrm>
        <a:graphic>
          <a:graphicData uri="http://schemas.openxmlformats.org/presentationml/2006/ole">
            <mc:AlternateContent xmlns:mc="http://schemas.openxmlformats.org/markup-compatibility/2006">
              <mc:Choice xmlns:v="urn:schemas-microsoft-com:vml" Requires="v">
                <p:oleObj spid="_x0000_s103437" name="Equation" r:id="rId10" imgW="1091880" imgH="279360" progId="Equation.3">
                  <p:embed/>
                </p:oleObj>
              </mc:Choice>
              <mc:Fallback>
                <p:oleObj name="Equation" r:id="rId10" imgW="1091880" imgH="279360" progId="Equation.3">
                  <p:embed/>
                  <p:pic>
                    <p:nvPicPr>
                      <p:cNvPr id="19" name="Object 18"/>
                      <p:cNvPicPr>
                        <a:picLocks noChangeAspect="1" noChangeArrowheads="1"/>
                      </p:cNvPicPr>
                      <p:nvPr/>
                    </p:nvPicPr>
                    <p:blipFill>
                      <a:blip r:embed="rId11"/>
                      <a:srcRect/>
                      <a:stretch>
                        <a:fillRect/>
                      </a:stretch>
                    </p:blipFill>
                    <p:spPr bwMode="auto">
                      <a:xfrm>
                        <a:off x="5033963" y="2343150"/>
                        <a:ext cx="23034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Left-Right Arrow 19"/>
          <p:cNvSpPr/>
          <p:nvPr/>
        </p:nvSpPr>
        <p:spPr>
          <a:xfrm>
            <a:off x="3956613" y="2482948"/>
            <a:ext cx="1000287" cy="26728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1" name="TextBox 20"/>
          <p:cNvSpPr txBox="1"/>
          <p:nvPr/>
        </p:nvSpPr>
        <p:spPr>
          <a:xfrm>
            <a:off x="2881802" y="6337479"/>
            <a:ext cx="5777946"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Note: </a:t>
            </a:r>
            <a:r>
              <a:rPr lang="en-US" i="1" dirty="0" smtClean="0">
                <a:latin typeface="Times New Roman" pitchFamily="18" charset="0"/>
                <a:cs typeface="Times New Roman" pitchFamily="18" charset="0"/>
              </a:rPr>
              <a:t>n</a:t>
            </a:r>
            <a:r>
              <a:rPr lang="en-US" dirty="0" smtClean="0"/>
              <a:t> ≠ -1</a:t>
            </a:r>
            <a:endParaRPr lang="en-SG" dirty="0"/>
          </a:p>
        </p:txBody>
      </p:sp>
      <p:sp>
        <p:nvSpPr>
          <p:cNvPr id="10" name="Slide Number Placeholder 9"/>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7339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12" end="1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0" grpId="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714349" y="1031059"/>
            <a:ext cx="7715303" cy="5229063"/>
          </a:xfrm>
          <a:prstGeom prst="rect">
            <a:avLst/>
          </a:prstGeom>
          <a:noFill/>
          <a:ln w="9525">
            <a:noFill/>
            <a:miter lim="800000"/>
            <a:headEnd/>
            <a:tailEnd/>
          </a:ln>
        </p:spPr>
        <p:txBody>
          <a:bodyPr/>
          <a:lstStyle/>
          <a:p>
            <a:pPr marL="6350" indent="-6350">
              <a:lnSpc>
                <a:spcPct val="150000"/>
              </a:lnSpc>
              <a:spcBef>
                <a:spcPct val="20000"/>
              </a:spcBef>
              <a:defRPr/>
            </a:pPr>
            <a:r>
              <a:rPr lang="en-SG" sz="2400" kern="0" dirty="0" smtClean="0">
                <a:solidFill>
                  <a:prstClr val="black"/>
                </a:solidFill>
                <a:latin typeface="Arial" pitchFamily="34" charset="0"/>
                <a:cs typeface="Arial" pitchFamily="34" charset="0"/>
              </a:rPr>
              <a:t>Consider the two differentiations below:</a:t>
            </a:r>
          </a:p>
          <a:p>
            <a:pPr marL="6350" indent="-6350">
              <a:lnSpc>
                <a:spcPct val="150000"/>
              </a:lnSpc>
              <a:spcBef>
                <a:spcPct val="20000"/>
              </a:spcBef>
              <a:defRPr/>
            </a:pPr>
            <a:r>
              <a:rPr lang="en-SG" sz="2400" kern="0" dirty="0" smtClean="0">
                <a:solidFill>
                  <a:prstClr val="black"/>
                </a:solidFill>
                <a:latin typeface="Arial" pitchFamily="34" charset="0"/>
                <a:cs typeface="Arial" pitchFamily="34" charset="0"/>
              </a:rPr>
              <a:t>                                      </a:t>
            </a:r>
          </a:p>
          <a:p>
            <a:pPr marL="6350" indent="-6350">
              <a:lnSpc>
                <a:spcPct val="150000"/>
              </a:lnSpc>
              <a:spcBef>
                <a:spcPct val="20000"/>
              </a:spcBef>
              <a:defRPr/>
            </a:pPr>
            <a:endParaRPr lang="en-US" sz="2000" kern="0" dirty="0" smtClean="0">
              <a:solidFill>
                <a:prstClr val="black"/>
              </a:solidFill>
              <a:latin typeface="Arial" pitchFamily="34" charset="0"/>
              <a:cs typeface="Arial" pitchFamily="34" charset="0"/>
            </a:endParaRPr>
          </a:p>
          <a:p>
            <a:pPr marL="6350" indent="-6350">
              <a:lnSpc>
                <a:spcPct val="150000"/>
              </a:lnSpc>
              <a:spcBef>
                <a:spcPct val="20000"/>
              </a:spcBef>
              <a:defRPr/>
            </a:pPr>
            <a:endParaRPr lang="en-SG" sz="2000" kern="0" dirty="0" smtClean="0">
              <a:solidFill>
                <a:prstClr val="black"/>
              </a:solidFill>
              <a:latin typeface="Arial" pitchFamily="34" charset="0"/>
              <a:cs typeface="Arial" pitchFamily="34" charset="0"/>
            </a:endParaRPr>
          </a:p>
          <a:p>
            <a:pPr marL="6350" indent="-6350">
              <a:lnSpc>
                <a:spcPct val="150000"/>
              </a:lnSpc>
              <a:spcBef>
                <a:spcPct val="20000"/>
              </a:spcBef>
              <a:defRPr/>
            </a:pPr>
            <a:endParaRPr lang="en-SG" sz="800" kern="0" dirty="0" smtClean="0">
              <a:solidFill>
                <a:prstClr val="black"/>
              </a:solidFill>
              <a:latin typeface="Arial" pitchFamily="34" charset="0"/>
              <a:cs typeface="Arial" pitchFamily="34" charset="0"/>
            </a:endParaRPr>
          </a:p>
          <a:p>
            <a:pPr marL="6350" indent="-6350">
              <a:lnSpc>
                <a:spcPct val="150000"/>
              </a:lnSpc>
              <a:spcBef>
                <a:spcPct val="20000"/>
              </a:spcBef>
              <a:defRPr/>
            </a:pPr>
            <a:r>
              <a:rPr lang="en-SG" sz="2400" kern="0" dirty="0" smtClean="0">
                <a:solidFill>
                  <a:prstClr val="black"/>
                </a:solidFill>
                <a:latin typeface="Arial" pitchFamily="34" charset="0"/>
                <a:cs typeface="Arial" pitchFamily="34" charset="0"/>
              </a:rPr>
              <a:t>From this, we see that the anti-derivative of </a:t>
            </a:r>
            <a:r>
              <a:rPr lang="en-SG" sz="2400" kern="0" dirty="0" smtClean="0">
                <a:solidFill>
                  <a:prstClr val="black"/>
                </a:solidFill>
                <a:latin typeface="Times New Roman" pitchFamily="18" charset="0"/>
                <a:cs typeface="Times New Roman" pitchFamily="18" charset="0"/>
              </a:rPr>
              <a:t>4</a:t>
            </a:r>
            <a:r>
              <a:rPr lang="en-SG" sz="2400" i="1" kern="0" dirty="0" smtClean="0">
                <a:solidFill>
                  <a:prstClr val="black"/>
                </a:solidFill>
                <a:latin typeface="Times New Roman" pitchFamily="18" charset="0"/>
                <a:cs typeface="Times New Roman" pitchFamily="18" charset="0"/>
              </a:rPr>
              <a:t>x</a:t>
            </a:r>
            <a:r>
              <a:rPr lang="en-SG" sz="2400" kern="0" dirty="0" smtClean="0">
                <a:solidFill>
                  <a:prstClr val="black"/>
                </a:solidFill>
                <a:latin typeface="Arial" pitchFamily="34" charset="0"/>
                <a:cs typeface="Arial" pitchFamily="34" charset="0"/>
              </a:rPr>
              <a:t> will give infinite number of answers. So in general, we will add a constant </a:t>
            </a:r>
            <a:r>
              <a:rPr lang="en-SG" sz="2400" i="1" kern="0" dirty="0" smtClean="0">
                <a:solidFill>
                  <a:prstClr val="black"/>
                </a:solidFill>
                <a:latin typeface="Times New Roman" pitchFamily="18" charset="0"/>
                <a:cs typeface="Times New Roman" pitchFamily="18" charset="0"/>
              </a:rPr>
              <a:t>c</a:t>
            </a:r>
            <a:r>
              <a:rPr lang="en-SG" sz="2400" kern="0" dirty="0" smtClean="0">
                <a:solidFill>
                  <a:prstClr val="black"/>
                </a:solidFill>
                <a:latin typeface="Arial" pitchFamily="34" charset="0"/>
                <a:cs typeface="Arial" pitchFamily="34" charset="0"/>
              </a:rPr>
              <a:t> to represent all the possible answers:</a:t>
            </a:r>
          </a:p>
          <a:p>
            <a:pPr marL="6350" indent="-6350">
              <a:lnSpc>
                <a:spcPct val="150000"/>
              </a:lnSpc>
              <a:spcBef>
                <a:spcPct val="20000"/>
              </a:spcBef>
              <a:defRPr/>
            </a:pPr>
            <a:r>
              <a:rPr lang="en-SG" sz="2400" kern="0" dirty="0" smtClean="0">
                <a:solidFill>
                  <a:prstClr val="black"/>
                </a:solidFill>
                <a:latin typeface="Arial" pitchFamily="34" charset="0"/>
                <a:cs typeface="Arial" pitchFamily="34" charset="0"/>
              </a:rPr>
              <a:t>                      </a:t>
            </a:r>
            <a:endParaRPr lang="en-SG" sz="1200" kern="0" dirty="0" smtClean="0">
              <a:solidFill>
                <a:prstClr val="black"/>
              </a:solidFill>
              <a:latin typeface="Arial" pitchFamily="34" charset="0"/>
              <a:cs typeface="Arial" pitchFamily="34" charset="0"/>
            </a:endParaRPr>
          </a:p>
        </p:txBody>
      </p:sp>
      <p:graphicFrame>
        <p:nvGraphicFramePr>
          <p:cNvPr id="7" name="Object 8"/>
          <p:cNvGraphicFramePr>
            <a:graphicFrameLocks noChangeAspect="1"/>
          </p:cNvGraphicFramePr>
          <p:nvPr>
            <p:extLst>
              <p:ext uri="{D42A27DB-BD31-4B8C-83A1-F6EECF244321}">
                <p14:modId xmlns:p14="http://schemas.microsoft.com/office/powerpoint/2010/main" val="1469074596"/>
              </p:ext>
            </p:extLst>
          </p:nvPr>
        </p:nvGraphicFramePr>
        <p:xfrm>
          <a:off x="3230328" y="1706557"/>
          <a:ext cx="2382676" cy="809793"/>
        </p:xfrm>
        <a:graphic>
          <a:graphicData uri="http://schemas.openxmlformats.org/presentationml/2006/ole">
            <mc:AlternateContent xmlns:mc="http://schemas.openxmlformats.org/markup-compatibility/2006">
              <mc:Choice xmlns:v="urn:schemas-microsoft-com:vml" Requires="v">
                <p:oleObj spid="_x0000_s99365" name="Equation" r:id="rId3" imgW="1104840" imgH="393480" progId="Equation.3">
                  <p:embed/>
                </p:oleObj>
              </mc:Choice>
              <mc:Fallback>
                <p:oleObj name="Equation" r:id="rId3" imgW="110484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0328" y="1706557"/>
                        <a:ext cx="2382676" cy="809793"/>
                      </a:xfrm>
                      <a:prstGeom prst="rect">
                        <a:avLst/>
                      </a:prstGeom>
                      <a:noFill/>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2753688370"/>
              </p:ext>
            </p:extLst>
          </p:nvPr>
        </p:nvGraphicFramePr>
        <p:xfrm>
          <a:off x="3089231" y="5500468"/>
          <a:ext cx="2650385" cy="701963"/>
        </p:xfrm>
        <a:graphic>
          <a:graphicData uri="http://schemas.openxmlformats.org/presentationml/2006/ole">
            <mc:AlternateContent xmlns:mc="http://schemas.openxmlformats.org/markup-compatibility/2006">
              <mc:Choice xmlns:v="urn:schemas-microsoft-com:vml" Requires="v">
                <p:oleObj spid="_x0000_s99366" name="Equation" r:id="rId5" imgW="1054080" imgH="279360" progId="Equation.3">
                  <p:embed/>
                </p:oleObj>
              </mc:Choice>
              <mc:Fallback>
                <p:oleObj name="Equation" r:id="rId5" imgW="1054080" imgH="279360" progId="Equation.3">
                  <p:embed/>
                  <p:pic>
                    <p:nvPicPr>
                      <p:cNvPr id="0" name=""/>
                      <p:cNvPicPr>
                        <a:picLocks noChangeAspect="1" noChangeArrowheads="1"/>
                      </p:cNvPicPr>
                      <p:nvPr/>
                    </p:nvPicPr>
                    <p:blipFill>
                      <a:blip r:embed="rId6"/>
                      <a:srcRect/>
                      <a:stretch>
                        <a:fillRect/>
                      </a:stretch>
                    </p:blipFill>
                    <p:spPr bwMode="auto">
                      <a:xfrm>
                        <a:off x="3089231" y="5500468"/>
                        <a:ext cx="2650385" cy="701963"/>
                      </a:xfrm>
                      <a:prstGeom prst="rect">
                        <a:avLst/>
                      </a:prstGeom>
                      <a:noFill/>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626110333"/>
              </p:ext>
            </p:extLst>
          </p:nvPr>
        </p:nvGraphicFramePr>
        <p:xfrm>
          <a:off x="3230327" y="2578773"/>
          <a:ext cx="2382677" cy="809793"/>
        </p:xfrm>
        <a:graphic>
          <a:graphicData uri="http://schemas.openxmlformats.org/presentationml/2006/ole">
            <mc:AlternateContent xmlns:mc="http://schemas.openxmlformats.org/markup-compatibility/2006">
              <mc:Choice xmlns:v="urn:schemas-microsoft-com:vml" Requires="v">
                <p:oleObj spid="_x0000_s99367" name="Equation" r:id="rId7" imgW="1079280" imgH="393480" progId="Equation.3">
                  <p:embed/>
                </p:oleObj>
              </mc:Choice>
              <mc:Fallback>
                <p:oleObj name="Equation" r:id="rId7" imgW="107928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0327" y="2578773"/>
                        <a:ext cx="2382677" cy="809793"/>
                      </a:xfrm>
                      <a:prstGeom prst="rect">
                        <a:avLst/>
                      </a:prstGeom>
                      <a:noFill/>
                      <a:extLst/>
                    </p:spPr>
                  </p:pic>
                </p:oleObj>
              </mc:Fallback>
            </mc:AlternateContent>
          </a:graphicData>
        </a:graphic>
      </p:graphicFrame>
      <p:sp>
        <p:nvSpPr>
          <p:cNvPr id="13" name="Title 1"/>
          <p:cNvSpPr txBox="1">
            <a:spLocks/>
          </p:cNvSpPr>
          <p:nvPr/>
        </p:nvSpPr>
        <p:spPr>
          <a:xfrm>
            <a:off x="582328" y="0"/>
            <a:ext cx="8229600" cy="1143000"/>
          </a:xfrm>
          <a:prstGeom prst="rect">
            <a:avLst/>
          </a:prstGeom>
        </p:spPr>
        <p:txBody>
          <a:bodyPr anchor="ct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solidFill>
                  <a:prstClr val="black"/>
                </a:solidFill>
              </a:rPr>
              <a:t>Integrating an Algebraic </a:t>
            </a:r>
            <a:r>
              <a:rPr lang="en-US" dirty="0">
                <a:solidFill>
                  <a:prstClr val="black"/>
                </a:solidFill>
              </a:rPr>
              <a:t>E</a:t>
            </a:r>
            <a:r>
              <a:rPr lang="en-US" dirty="0" smtClean="0">
                <a:solidFill>
                  <a:prstClr val="black"/>
                </a:solidFill>
              </a:rPr>
              <a:t>xpression</a:t>
            </a:r>
            <a:endParaRPr lang="en-GB" dirty="0" smtClean="0">
              <a:solidFill>
                <a:prstClr val="black"/>
              </a:solidFill>
            </a:endParaRPr>
          </a:p>
        </p:txBody>
      </p:sp>
      <p:sp>
        <p:nvSpPr>
          <p:cNvPr id="12" name="Oval 17"/>
          <p:cNvSpPr>
            <a:spLocks noChangeArrowheads="1"/>
          </p:cNvSpPr>
          <p:nvPr/>
        </p:nvSpPr>
        <p:spPr bwMode="auto">
          <a:xfrm>
            <a:off x="5122113" y="5566792"/>
            <a:ext cx="617503" cy="580892"/>
          </a:xfrm>
          <a:prstGeom prst="ellipse">
            <a:avLst/>
          </a:prstGeom>
          <a:noFill/>
          <a:ln w="9525" algn="ctr">
            <a:solidFill>
              <a:srgbClr val="FF0000"/>
            </a:solidFill>
            <a:round/>
            <a:headEnd/>
            <a:tailEnd/>
          </a:ln>
        </p:spPr>
        <p:txBody>
          <a:bodyPr/>
          <a:lstStyle/>
          <a:p>
            <a:endParaRPr lang="en-GB" b="1">
              <a:solidFill>
                <a:prstClr val="black"/>
              </a:solidFill>
              <a:latin typeface="Arial" charset="0"/>
            </a:endParaRPr>
          </a:p>
        </p:txBody>
      </p:sp>
      <p:sp>
        <p:nvSpPr>
          <p:cNvPr id="5" name="Slide Number Placeholder 4"/>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23856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4125" y="25595"/>
            <a:ext cx="8229600" cy="1143000"/>
          </a:xfrm>
          <a:prstGeom prst="rect">
            <a:avLst/>
          </a:prstGeom>
        </p:spPr>
        <p:txBody>
          <a:bodyPr anchor="ct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solidFill>
                  <a:prstClr val="black"/>
                </a:solidFill>
              </a:rPr>
              <a:t>Integrating an Algebraic </a:t>
            </a:r>
            <a:r>
              <a:rPr lang="en-US" dirty="0">
                <a:solidFill>
                  <a:prstClr val="black"/>
                </a:solidFill>
              </a:rPr>
              <a:t>E</a:t>
            </a:r>
            <a:r>
              <a:rPr lang="en-US" dirty="0" smtClean="0">
                <a:solidFill>
                  <a:prstClr val="black"/>
                </a:solidFill>
              </a:rPr>
              <a:t>xpression</a:t>
            </a:r>
            <a:endParaRPr lang="en-GB" dirty="0" smtClean="0">
              <a:solidFill>
                <a:prstClr val="black"/>
              </a:solidFill>
            </a:endParaRPr>
          </a:p>
        </p:txBody>
      </p:sp>
      <p:sp>
        <p:nvSpPr>
          <p:cNvPr id="5" name="Content Placeholder 2"/>
          <p:cNvSpPr txBox="1">
            <a:spLocks/>
          </p:cNvSpPr>
          <p:nvPr/>
        </p:nvSpPr>
        <p:spPr>
          <a:xfrm>
            <a:off x="281354" y="1172508"/>
            <a:ext cx="8693834" cy="522829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solidFill>
                  <a:prstClr val="black"/>
                </a:solidFill>
              </a:rPr>
              <a:t>To </a:t>
            </a:r>
            <a:r>
              <a:rPr lang="en-US" sz="2800" dirty="0" err="1" smtClean="0">
                <a:solidFill>
                  <a:prstClr val="black"/>
                </a:solidFill>
              </a:rPr>
              <a:t>summarise</a:t>
            </a:r>
            <a:r>
              <a:rPr lang="en-US" sz="2800" dirty="0" smtClean="0">
                <a:solidFill>
                  <a:prstClr val="black"/>
                </a:solidFill>
              </a:rPr>
              <a:t>, the integration of an algebraic expression is </a:t>
            </a:r>
          </a:p>
          <a:p>
            <a:pPr indent="12700">
              <a:buFont typeface="Arial"/>
              <a:buNone/>
            </a:pPr>
            <a:endParaRPr lang="en-US" sz="2800" dirty="0" smtClean="0">
              <a:solidFill>
                <a:prstClr val="black"/>
              </a:solidFill>
            </a:endParaRPr>
          </a:p>
          <a:p>
            <a:pPr indent="12700">
              <a:buFont typeface="Arial"/>
              <a:buNone/>
            </a:pPr>
            <a:endParaRPr lang="en-US" sz="2800" dirty="0" smtClean="0">
              <a:solidFill>
                <a:prstClr val="black"/>
              </a:solidFill>
            </a:endParaRPr>
          </a:p>
          <a:p>
            <a:pPr indent="12700">
              <a:buFont typeface="Arial"/>
              <a:buNone/>
            </a:pPr>
            <a:endParaRPr lang="en-US" sz="2800" dirty="0">
              <a:solidFill>
                <a:prstClr val="black"/>
              </a:solidFill>
            </a:endParaRPr>
          </a:p>
          <a:p>
            <a:pPr indent="12700">
              <a:buFont typeface="Arial"/>
              <a:buNone/>
            </a:pPr>
            <a:endParaRPr lang="en-US" sz="2800" dirty="0" smtClean="0">
              <a:solidFill>
                <a:prstClr val="black"/>
              </a:solidFill>
            </a:endParaRPr>
          </a:p>
          <a:p>
            <a:pPr indent="12700">
              <a:buFont typeface="Arial"/>
              <a:buNone/>
            </a:pPr>
            <a:r>
              <a:rPr lang="en-US" sz="2800" dirty="0" smtClean="0">
                <a:solidFill>
                  <a:prstClr val="black"/>
                </a:solidFill>
              </a:rPr>
              <a:t>where </a:t>
            </a:r>
            <a:r>
              <a:rPr lang="en-US" sz="2800" i="1" dirty="0" smtClean="0">
                <a:solidFill>
                  <a:prstClr val="black"/>
                </a:solidFill>
                <a:latin typeface="Times New Roman" pitchFamily="18" charset="0"/>
                <a:cs typeface="Times New Roman" pitchFamily="18" charset="0"/>
              </a:rPr>
              <a:t>c</a:t>
            </a:r>
            <a:r>
              <a:rPr lang="en-US" sz="2800" dirty="0" smtClean="0">
                <a:solidFill>
                  <a:prstClr val="black"/>
                </a:solidFill>
              </a:rPr>
              <a:t> is a constant and </a:t>
            </a:r>
            <a:r>
              <a:rPr lang="en-US" sz="2800" i="1" dirty="0" smtClean="0">
                <a:solidFill>
                  <a:prstClr val="black"/>
                </a:solidFill>
                <a:latin typeface="Times New Roman" pitchFamily="18" charset="0"/>
                <a:cs typeface="Times New Roman" pitchFamily="18" charset="0"/>
              </a:rPr>
              <a:t>n ≠ </a:t>
            </a:r>
            <a:r>
              <a:rPr lang="en-US" sz="2800" dirty="0" smtClean="0">
                <a:solidFill>
                  <a:prstClr val="black"/>
                </a:solidFill>
                <a:latin typeface="Times New Roman" pitchFamily="18" charset="0"/>
                <a:cs typeface="Times New Roman" pitchFamily="18" charset="0"/>
              </a:rPr>
              <a:t>-1</a:t>
            </a:r>
            <a:endParaRPr lang="en-US" sz="2800" baseline="30000" dirty="0" smtClean="0">
              <a:solidFill>
                <a:prstClr val="black"/>
              </a:solidFill>
              <a:latin typeface="Times New Roman" pitchFamily="18" charset="0"/>
              <a:cs typeface="Times New Roman" pitchFamily="18" charset="0"/>
            </a:endParaRPr>
          </a:p>
          <a:p>
            <a:endParaRPr lang="en-US" sz="2800" dirty="0" smtClean="0">
              <a:solidFill>
                <a:prstClr val="black"/>
              </a:solidFill>
            </a:endParaRPr>
          </a:p>
          <a:p>
            <a:r>
              <a:rPr lang="en-US" sz="2800" dirty="0" smtClean="0">
                <a:solidFill>
                  <a:prstClr val="black"/>
                </a:solidFill>
              </a:rPr>
              <a:t>This is called an </a:t>
            </a:r>
            <a:r>
              <a:rPr lang="en-US" sz="2800" b="1" u="sng" dirty="0" smtClean="0">
                <a:solidFill>
                  <a:prstClr val="black"/>
                </a:solidFill>
              </a:rPr>
              <a:t>integration of indefinite integral </a:t>
            </a:r>
            <a:r>
              <a:rPr lang="en-US" sz="2800" dirty="0" smtClean="0">
                <a:solidFill>
                  <a:prstClr val="black"/>
                </a:solidFill>
              </a:rPr>
              <a:t>as it represents a family of anti-derivatives.</a:t>
            </a:r>
          </a:p>
          <a:p>
            <a:endParaRPr lang="en-US" sz="2800" dirty="0" smtClean="0">
              <a:solidFill>
                <a:prstClr val="black"/>
              </a:solidFill>
            </a:endParaRPr>
          </a:p>
          <a:p>
            <a:endParaRPr lang="en-US" sz="2800" dirty="0" smtClean="0">
              <a:solidFill>
                <a:prstClr val="black"/>
              </a:solidFill>
            </a:endParaRPr>
          </a:p>
          <a:p>
            <a:pPr lvl="1">
              <a:buFontTx/>
              <a:buNone/>
            </a:pPr>
            <a:endParaRPr lang="en-US" sz="1200" dirty="0" smtClean="0">
              <a:solidFill>
                <a:prstClr val="black"/>
              </a:solidFill>
            </a:endParaRPr>
          </a:p>
          <a:p>
            <a:pPr lvl="1">
              <a:buFontTx/>
              <a:buNone/>
            </a:pPr>
            <a:r>
              <a:rPr lang="en-US" dirty="0" smtClean="0">
                <a:solidFill>
                  <a:prstClr val="black"/>
                </a:solidFill>
              </a:rPr>
              <a:t>                                            </a:t>
            </a:r>
            <a:endParaRPr lang="en-US" dirty="0" smtClean="0">
              <a:solidFill>
                <a:prstClr val="black"/>
              </a:solidFill>
              <a:latin typeface="Times New Roman" pitchFamily="18" charset="0"/>
              <a:cs typeface="Times New Roman" pitchFamily="18" charset="0"/>
            </a:endParaRPr>
          </a:p>
          <a:p>
            <a:pPr lvl="1">
              <a:buFontTx/>
              <a:buNone/>
            </a:pPr>
            <a:r>
              <a:rPr lang="en-US" dirty="0" smtClean="0">
                <a:solidFill>
                  <a:prstClr val="black"/>
                </a:solidFill>
              </a:rPr>
              <a:t>	</a:t>
            </a:r>
            <a:endParaRPr lang="en-GB" i="1" dirty="0" smtClean="0">
              <a:solidFill>
                <a:prstClr val="black"/>
              </a:solidFill>
              <a:latin typeface="Times New Roman" pitchFamily="18" charset="0"/>
              <a:cs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7" name="Rectangle 4"/>
          <p:cNvSpPr>
            <a:spLocks noChangeArrowheads="1"/>
          </p:cNvSpPr>
          <p:nvPr/>
        </p:nvSpPr>
        <p:spPr bwMode="auto">
          <a:xfrm>
            <a:off x="0" y="0"/>
            <a:ext cx="9144000" cy="45720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8" name="Rectangle 5"/>
          <p:cNvSpPr>
            <a:spLocks noChangeArrowheads="1"/>
          </p:cNvSpPr>
          <p:nvPr/>
        </p:nvSpPr>
        <p:spPr bwMode="auto">
          <a:xfrm>
            <a:off x="0" y="952500"/>
            <a:ext cx="9144000" cy="0"/>
          </a:xfrm>
          <a:prstGeom prst="rect">
            <a:avLst/>
          </a:prstGeom>
          <a:noFill/>
          <a:ln w="9525" algn="ctr">
            <a:noFill/>
            <a:miter lim="800000"/>
            <a:headEnd/>
            <a:tailEnd/>
          </a:ln>
        </p:spPr>
        <p:txBody>
          <a:bodyPr wrap="none" anchor="ctr">
            <a:spAutoFit/>
          </a:bodyPr>
          <a:lstStyle/>
          <a:p>
            <a:endParaRPr lang="en-US">
              <a:solidFill>
                <a:prstClr val="black"/>
              </a:solidFill>
            </a:endParaRPr>
          </a:p>
        </p:txBody>
      </p:sp>
      <p:grpSp>
        <p:nvGrpSpPr>
          <p:cNvPr id="2" name="Group 1"/>
          <p:cNvGrpSpPr/>
          <p:nvPr/>
        </p:nvGrpSpPr>
        <p:grpSpPr>
          <a:xfrm>
            <a:off x="3978808" y="1814726"/>
            <a:ext cx="2692077" cy="1170034"/>
            <a:chOff x="3978808" y="1814726"/>
            <a:chExt cx="2692077" cy="1170034"/>
          </a:xfrm>
        </p:grpSpPr>
        <p:sp>
          <p:nvSpPr>
            <p:cNvPr id="19" name="Oval 17"/>
            <p:cNvSpPr>
              <a:spLocks noChangeArrowheads="1"/>
            </p:cNvSpPr>
            <p:nvPr/>
          </p:nvSpPr>
          <p:spPr bwMode="auto">
            <a:xfrm>
              <a:off x="3978808" y="2513523"/>
              <a:ext cx="495699" cy="386540"/>
            </a:xfrm>
            <a:prstGeom prst="ellipse">
              <a:avLst/>
            </a:prstGeom>
            <a:solidFill>
              <a:srgbClr val="FFFF00"/>
            </a:solidFill>
            <a:ln w="9525" algn="ctr">
              <a:solidFill>
                <a:srgbClr val="FF0000"/>
              </a:solidFill>
              <a:round/>
              <a:headEnd/>
              <a:tailEnd/>
            </a:ln>
          </p:spPr>
          <p:txBody>
            <a:bodyPr/>
            <a:lstStyle/>
            <a:p>
              <a:endParaRPr lang="en-GB" b="1">
                <a:solidFill>
                  <a:prstClr val="black"/>
                </a:solidFill>
                <a:latin typeface="Arial" charset="0"/>
              </a:endParaRPr>
            </a:p>
          </p:txBody>
        </p:sp>
        <p:sp>
          <p:nvSpPr>
            <p:cNvPr id="17" name="TextBox 16"/>
            <p:cNvSpPr txBox="1">
              <a:spLocks noChangeArrowheads="1"/>
            </p:cNvSpPr>
            <p:nvPr/>
          </p:nvSpPr>
          <p:spPr bwMode="auto">
            <a:xfrm>
              <a:off x="4728925" y="1814726"/>
              <a:ext cx="1941960" cy="307777"/>
            </a:xfrm>
            <a:prstGeom prst="rect">
              <a:avLst/>
            </a:prstGeom>
            <a:solidFill>
              <a:srgbClr val="CCFFCC"/>
            </a:solidFill>
            <a:ln w="9525">
              <a:solidFill>
                <a:schemeClr val="tx1"/>
              </a:solidFill>
              <a:miter lim="800000"/>
              <a:headEnd/>
              <a:tailEnd/>
            </a:ln>
          </p:spPr>
          <p:txBody>
            <a:bodyPr wrap="square">
              <a:spAutoFit/>
            </a:bodyPr>
            <a:lstStyle/>
            <a:p>
              <a:r>
                <a:rPr lang="en-US" sz="1400" dirty="0">
                  <a:solidFill>
                    <a:prstClr val="black"/>
                  </a:solidFill>
                  <a:latin typeface="Arial" panose="020B0604020202020204" pitchFamily="34" charset="0"/>
                  <a:cs typeface="Arial" panose="020B0604020202020204" pitchFamily="34" charset="0"/>
                </a:rPr>
                <a:t>1</a:t>
              </a:r>
              <a:r>
                <a:rPr lang="en-US" sz="1400" dirty="0" smtClean="0">
                  <a:solidFill>
                    <a:prstClr val="black"/>
                  </a:solidFill>
                  <a:latin typeface="Arial" panose="020B0604020202020204" pitchFamily="34" charset="0"/>
                  <a:cs typeface="Arial" panose="020B0604020202020204" pitchFamily="34" charset="0"/>
                </a:rPr>
                <a:t>.  </a:t>
              </a:r>
              <a:r>
                <a:rPr lang="en-US" sz="1400" i="1" dirty="0" err="1" smtClean="0">
                  <a:solidFill>
                    <a:prstClr val="black"/>
                  </a:solidFill>
                  <a:latin typeface="Times New Roman" pitchFamily="18" charset="0"/>
                  <a:cs typeface="Times New Roman" pitchFamily="18" charset="0"/>
                </a:rPr>
                <a:t>x</a:t>
              </a:r>
              <a:r>
                <a:rPr lang="en-US" sz="1400" i="1" baseline="30000" dirty="0" err="1" smtClean="0">
                  <a:solidFill>
                    <a:prstClr val="black"/>
                  </a:solidFill>
                  <a:latin typeface="Times New Roman" pitchFamily="18" charset="0"/>
                  <a:cs typeface="Times New Roman" pitchFamily="18" charset="0"/>
                </a:rPr>
                <a:t>n</a:t>
              </a:r>
              <a:r>
                <a:rPr lang="en-US" sz="1400" i="1" dirty="0" smtClean="0">
                  <a:solidFill>
                    <a:prstClr val="black"/>
                  </a:solidFill>
                  <a:latin typeface="Times New Roman" pitchFamily="18" charset="0"/>
                  <a:cs typeface="Times New Roman" pitchFamily="18" charset="0"/>
                </a:rPr>
                <a:t> </a:t>
              </a:r>
              <a:r>
                <a:rPr lang="en-US" sz="1400" dirty="0">
                  <a:solidFill>
                    <a:prstClr val="black"/>
                  </a:solidFill>
                  <a:latin typeface="Arial" panose="020B0604020202020204" pitchFamily="34" charset="0"/>
                  <a:cs typeface="Arial" panose="020B0604020202020204" pitchFamily="34" charset="0"/>
                </a:rPr>
                <a:t>becomes</a:t>
              </a:r>
              <a:r>
                <a:rPr lang="en-US" sz="1400" dirty="0">
                  <a:solidFill>
                    <a:prstClr val="black"/>
                  </a:solidFill>
                  <a:cs typeface="Times New Roman" pitchFamily="18" charset="0"/>
                </a:rPr>
                <a:t> </a:t>
              </a:r>
              <a:r>
                <a:rPr lang="en-US" sz="1400" i="1" dirty="0" smtClean="0">
                  <a:solidFill>
                    <a:prstClr val="black"/>
                  </a:solidFill>
                  <a:latin typeface="Times New Roman" pitchFamily="18" charset="0"/>
                  <a:cs typeface="Times New Roman" pitchFamily="18" charset="0"/>
                </a:rPr>
                <a:t>x</a:t>
              </a:r>
              <a:r>
                <a:rPr lang="en-US" sz="1400" i="1" baseline="30000" dirty="0" smtClean="0">
                  <a:solidFill>
                    <a:prstClr val="black"/>
                  </a:solidFill>
                  <a:latin typeface="Times New Roman" pitchFamily="18" charset="0"/>
                  <a:cs typeface="Times New Roman" pitchFamily="18" charset="0"/>
                </a:rPr>
                <a:t>n</a:t>
              </a:r>
              <a:r>
                <a:rPr lang="en-US" sz="1400" baseline="30000" dirty="0" smtClean="0">
                  <a:solidFill>
                    <a:prstClr val="black"/>
                  </a:solidFill>
                  <a:latin typeface="Times New Roman" pitchFamily="18" charset="0"/>
                  <a:cs typeface="Times New Roman" pitchFamily="18" charset="0"/>
                </a:rPr>
                <a:t>+1</a:t>
              </a:r>
              <a:endParaRPr lang="en-GB" sz="1400" dirty="0">
                <a:solidFill>
                  <a:prstClr val="black"/>
                </a:solidFill>
              </a:endParaRPr>
            </a:p>
          </p:txBody>
        </p:sp>
        <p:sp>
          <p:nvSpPr>
            <p:cNvPr id="18" name="Arc 17"/>
            <p:cNvSpPr/>
            <p:nvPr/>
          </p:nvSpPr>
          <p:spPr bwMode="auto">
            <a:xfrm rot="1499560">
              <a:off x="4213761" y="1975540"/>
              <a:ext cx="1078037" cy="1009220"/>
            </a:xfrm>
            <a:prstGeom prst="arc">
              <a:avLst>
                <a:gd name="adj1" fmla="val 8882693"/>
                <a:gd name="adj2" fmla="val 14480116"/>
              </a:avLst>
            </a:prstGeom>
            <a:noFill/>
            <a:ln w="28575" cap="flat" cmpd="sng" algn="ctr">
              <a:solidFill>
                <a:srgbClr val="FF0000"/>
              </a:solidFill>
              <a:prstDash val="solid"/>
              <a:round/>
              <a:headEnd type="triangle" w="med" len="med"/>
              <a:tailEnd type="none" w="med" len="med"/>
            </a:ln>
            <a:effectLst/>
          </p:spPr>
          <p:txBody>
            <a:bodyPr/>
            <a:lstStyle/>
            <a:p>
              <a:pPr>
                <a:defRPr/>
              </a:pPr>
              <a:endParaRPr lang="en-GB" b="1">
                <a:solidFill>
                  <a:prstClr val="black"/>
                </a:solidFill>
                <a:latin typeface="Arial" charset="0"/>
              </a:endParaRPr>
            </a:p>
          </p:txBody>
        </p:sp>
      </p:grpSp>
      <p:grpSp>
        <p:nvGrpSpPr>
          <p:cNvPr id="9" name="Group 8"/>
          <p:cNvGrpSpPr/>
          <p:nvPr/>
        </p:nvGrpSpPr>
        <p:grpSpPr>
          <a:xfrm>
            <a:off x="3769502" y="2343251"/>
            <a:ext cx="3757740" cy="1651991"/>
            <a:chOff x="3769502" y="2343251"/>
            <a:chExt cx="3757740" cy="1651991"/>
          </a:xfrm>
        </p:grpSpPr>
        <p:sp>
          <p:nvSpPr>
            <p:cNvPr id="21" name="Oval 17"/>
            <p:cNvSpPr>
              <a:spLocks noChangeArrowheads="1"/>
            </p:cNvSpPr>
            <p:nvPr/>
          </p:nvSpPr>
          <p:spPr bwMode="auto">
            <a:xfrm>
              <a:off x="3769502" y="3177354"/>
              <a:ext cx="735555" cy="580892"/>
            </a:xfrm>
            <a:prstGeom prst="ellipse">
              <a:avLst/>
            </a:prstGeom>
            <a:solidFill>
              <a:srgbClr val="FFFF00"/>
            </a:solidFill>
            <a:ln w="9525" algn="ctr">
              <a:solidFill>
                <a:srgbClr val="FF0000"/>
              </a:solidFill>
              <a:round/>
              <a:headEnd/>
              <a:tailEnd/>
            </a:ln>
          </p:spPr>
          <p:txBody>
            <a:bodyPr/>
            <a:lstStyle/>
            <a:p>
              <a:endParaRPr lang="en-GB" b="1">
                <a:solidFill>
                  <a:prstClr val="black"/>
                </a:solidFill>
                <a:latin typeface="Arial" charset="0"/>
              </a:endParaRPr>
            </a:p>
          </p:txBody>
        </p:sp>
        <p:sp>
          <p:nvSpPr>
            <p:cNvPr id="20" name="TextBox 15"/>
            <p:cNvSpPr txBox="1">
              <a:spLocks noChangeArrowheads="1"/>
            </p:cNvSpPr>
            <p:nvPr/>
          </p:nvSpPr>
          <p:spPr bwMode="auto">
            <a:xfrm>
              <a:off x="5288588" y="2343251"/>
              <a:ext cx="2238654" cy="523220"/>
            </a:xfrm>
            <a:prstGeom prst="rect">
              <a:avLst/>
            </a:prstGeom>
            <a:solidFill>
              <a:srgbClr val="CCFFCC"/>
            </a:solidFill>
            <a:ln w="9525">
              <a:solidFill>
                <a:schemeClr val="tx1"/>
              </a:solidFill>
              <a:miter lim="800000"/>
              <a:headEnd/>
              <a:tailEnd/>
            </a:ln>
          </p:spPr>
          <p:txBody>
            <a:bodyPr wrap="square">
              <a:spAutoFit/>
            </a:bodyPr>
            <a:lstStyle/>
            <a:p>
              <a:r>
                <a:rPr lang="en-US" sz="1400" dirty="0">
                  <a:solidFill>
                    <a:prstClr val="black"/>
                  </a:solidFill>
                  <a:latin typeface="Arial" panose="020B0604020202020204" pitchFamily="34" charset="0"/>
                  <a:cs typeface="Arial" panose="020B0604020202020204" pitchFamily="34" charset="0"/>
                </a:rPr>
                <a:t>2</a:t>
              </a:r>
              <a:r>
                <a:rPr lang="en-US" sz="1400" dirty="0" smtClean="0">
                  <a:solidFill>
                    <a:prstClr val="black"/>
                  </a:solidFill>
                  <a:latin typeface="Arial" panose="020B0604020202020204" pitchFamily="34" charset="0"/>
                  <a:cs typeface="Arial" panose="020B0604020202020204" pitchFamily="34" charset="0"/>
                </a:rPr>
                <a:t>. </a:t>
              </a:r>
              <a:r>
                <a:rPr lang="en-US" sz="1400" dirty="0" smtClean="0">
                  <a:solidFill>
                    <a:prstClr val="black"/>
                  </a:solidFill>
                </a:rPr>
                <a:t>“</a:t>
              </a:r>
              <a:r>
                <a:rPr lang="en-US" sz="1400" i="1" dirty="0" smtClean="0">
                  <a:solidFill>
                    <a:prstClr val="black"/>
                  </a:solidFill>
                  <a:latin typeface="Times New Roman" pitchFamily="18" charset="0"/>
                  <a:cs typeface="Times New Roman" pitchFamily="18" charset="0"/>
                </a:rPr>
                <a:t>n</a:t>
              </a:r>
              <a:r>
                <a:rPr lang="en-US" sz="1400" dirty="0" smtClean="0">
                  <a:solidFill>
                    <a:prstClr val="black"/>
                  </a:solidFill>
                  <a:latin typeface="Times New Roman" pitchFamily="18" charset="0"/>
                  <a:cs typeface="Times New Roman" pitchFamily="18" charset="0"/>
                </a:rPr>
                <a:t>+1</a:t>
              </a:r>
              <a:r>
                <a:rPr lang="en-US" sz="1400" dirty="0" smtClean="0">
                  <a:solidFill>
                    <a:prstClr val="black"/>
                  </a:solidFill>
                </a:rPr>
                <a:t>”</a:t>
              </a:r>
              <a:r>
                <a:rPr lang="en-US" sz="1400" dirty="0" smtClean="0">
                  <a:solidFill>
                    <a:prstClr val="black"/>
                  </a:solidFill>
                  <a:latin typeface="Arial" panose="020B0604020202020204" pitchFamily="34" charset="0"/>
                  <a:cs typeface="Arial" panose="020B0604020202020204" pitchFamily="34" charset="0"/>
                </a:rPr>
                <a:t> then becomes the divisor of </a:t>
              </a:r>
              <a:r>
                <a:rPr lang="en-US" sz="1400" i="1" dirty="0" smtClean="0">
                  <a:solidFill>
                    <a:prstClr val="black"/>
                  </a:solidFill>
                  <a:latin typeface="Times New Roman" pitchFamily="18" charset="0"/>
                  <a:cs typeface="Times New Roman" pitchFamily="18" charset="0"/>
                </a:rPr>
                <a:t>x</a:t>
              </a:r>
              <a:r>
                <a:rPr lang="en-US" sz="1400" i="1" baseline="30000" dirty="0" smtClean="0">
                  <a:solidFill>
                    <a:prstClr val="black"/>
                  </a:solidFill>
                  <a:latin typeface="Times New Roman" pitchFamily="18" charset="0"/>
                  <a:cs typeface="Times New Roman" pitchFamily="18" charset="0"/>
                </a:rPr>
                <a:t>n</a:t>
              </a:r>
              <a:r>
                <a:rPr lang="en-US" sz="1400" baseline="30000" dirty="0" smtClean="0">
                  <a:solidFill>
                    <a:prstClr val="black"/>
                  </a:solidFill>
                  <a:latin typeface="Times New Roman" pitchFamily="18" charset="0"/>
                  <a:cs typeface="Times New Roman" pitchFamily="18" charset="0"/>
                </a:rPr>
                <a:t>+1</a:t>
              </a:r>
              <a:endParaRPr lang="en-GB" sz="1400" dirty="0">
                <a:solidFill>
                  <a:prstClr val="black"/>
                </a:solidFill>
              </a:endParaRPr>
            </a:p>
          </p:txBody>
        </p:sp>
        <p:sp>
          <p:nvSpPr>
            <p:cNvPr id="22" name="Arc 21"/>
            <p:cNvSpPr/>
            <p:nvPr/>
          </p:nvSpPr>
          <p:spPr bwMode="auto">
            <a:xfrm rot="10521003" flipV="1">
              <a:off x="4409117" y="2537603"/>
              <a:ext cx="1171539" cy="1457639"/>
            </a:xfrm>
            <a:prstGeom prst="arc">
              <a:avLst>
                <a:gd name="adj1" fmla="val 14062386"/>
                <a:gd name="adj2" fmla="val 21244380"/>
              </a:avLst>
            </a:prstGeom>
            <a:noFill/>
            <a:ln w="28575" cap="flat" cmpd="sng" algn="ctr">
              <a:solidFill>
                <a:srgbClr val="FF0000"/>
              </a:solidFill>
              <a:prstDash val="solid"/>
              <a:round/>
              <a:headEnd type="none" w="med" len="med"/>
              <a:tailEnd type="triangle" w="med" len="med"/>
            </a:ln>
            <a:effectLst/>
          </p:spPr>
          <p:txBody>
            <a:bodyPr/>
            <a:lstStyle/>
            <a:p>
              <a:pPr>
                <a:defRPr/>
              </a:pPr>
              <a:endParaRPr lang="en-GB" b="1">
                <a:solidFill>
                  <a:prstClr val="black"/>
                </a:solidFill>
                <a:latin typeface="Arial" charset="0"/>
              </a:endParaRPr>
            </a:p>
          </p:txBody>
        </p:sp>
      </p:grpSp>
      <p:grpSp>
        <p:nvGrpSpPr>
          <p:cNvPr id="10" name="Group 9"/>
          <p:cNvGrpSpPr/>
          <p:nvPr/>
        </p:nvGrpSpPr>
        <p:grpSpPr>
          <a:xfrm>
            <a:off x="4489069" y="2829130"/>
            <a:ext cx="3788289" cy="911924"/>
            <a:chOff x="4489069" y="2829130"/>
            <a:chExt cx="3788289" cy="911924"/>
          </a:xfrm>
        </p:grpSpPr>
        <p:sp>
          <p:nvSpPr>
            <p:cNvPr id="24" name="TextBox 15"/>
            <p:cNvSpPr txBox="1">
              <a:spLocks noChangeArrowheads="1"/>
            </p:cNvSpPr>
            <p:nvPr/>
          </p:nvSpPr>
          <p:spPr bwMode="auto">
            <a:xfrm>
              <a:off x="5489700" y="3217834"/>
              <a:ext cx="2787658" cy="523220"/>
            </a:xfrm>
            <a:prstGeom prst="rect">
              <a:avLst/>
            </a:prstGeom>
            <a:solidFill>
              <a:srgbClr val="CCFFCC"/>
            </a:solidFill>
            <a:ln w="9525">
              <a:solidFill>
                <a:schemeClr val="tx1"/>
              </a:solidFill>
              <a:miter lim="800000"/>
              <a:headEnd/>
              <a:tailEnd/>
            </a:ln>
          </p:spPr>
          <p:txBody>
            <a:bodyPr wrap="square">
              <a:spAutoFit/>
            </a:bodyPr>
            <a:lstStyle/>
            <a:p>
              <a:r>
                <a:rPr lang="en-US" sz="1400" dirty="0" smtClean="0">
                  <a:solidFill>
                    <a:prstClr val="black"/>
                  </a:solidFill>
                  <a:latin typeface="Arial" panose="020B0604020202020204" pitchFamily="34" charset="0"/>
                  <a:cs typeface="Arial" panose="020B0604020202020204" pitchFamily="34" charset="0"/>
                </a:rPr>
                <a:t>3.  Add </a:t>
              </a:r>
              <a:r>
                <a:rPr lang="en-US" sz="1400" dirty="0" smtClean="0">
                  <a:solidFill>
                    <a:prstClr val="black"/>
                  </a:solidFill>
                </a:rPr>
                <a:t>“</a:t>
              </a:r>
              <a:r>
                <a:rPr lang="en-US" sz="1400" i="1" dirty="0" smtClean="0">
                  <a:solidFill>
                    <a:prstClr val="black"/>
                  </a:solidFill>
                  <a:latin typeface="Times New Roman" pitchFamily="18" charset="0"/>
                  <a:cs typeface="Times New Roman" pitchFamily="18" charset="0"/>
                </a:rPr>
                <a:t>c</a:t>
              </a:r>
              <a:r>
                <a:rPr lang="en-US" sz="1400" dirty="0" smtClean="0">
                  <a:solidFill>
                    <a:prstClr val="black"/>
                  </a:solidFill>
                </a:rPr>
                <a:t>”  </a:t>
              </a:r>
              <a:r>
                <a:rPr lang="en-US" sz="1400" dirty="0" smtClean="0">
                  <a:solidFill>
                    <a:prstClr val="black"/>
                  </a:solidFill>
                  <a:latin typeface="Arial" panose="020B0604020202020204" pitchFamily="34" charset="0"/>
                  <a:cs typeface="Arial" panose="020B0604020202020204" pitchFamily="34" charset="0"/>
                </a:rPr>
                <a:t>to take care of multiple possible solutions</a:t>
              </a:r>
              <a:endParaRPr lang="en-GB" sz="1400" dirty="0">
                <a:solidFill>
                  <a:prstClr val="black"/>
                </a:solidFill>
                <a:latin typeface="Arial" panose="020B0604020202020204" pitchFamily="34" charset="0"/>
                <a:cs typeface="Arial" panose="020B0604020202020204" pitchFamily="34" charset="0"/>
              </a:endParaRPr>
            </a:p>
          </p:txBody>
        </p:sp>
        <p:sp>
          <p:nvSpPr>
            <p:cNvPr id="25" name="Arc 24"/>
            <p:cNvSpPr/>
            <p:nvPr/>
          </p:nvSpPr>
          <p:spPr bwMode="auto">
            <a:xfrm rot="10800000">
              <a:off x="4888829" y="2926306"/>
              <a:ext cx="799519" cy="777408"/>
            </a:xfrm>
            <a:prstGeom prst="arc">
              <a:avLst>
                <a:gd name="adj1" fmla="val 14062386"/>
                <a:gd name="adj2" fmla="val 21244380"/>
              </a:avLst>
            </a:prstGeom>
            <a:noFill/>
            <a:ln w="28575" cap="flat" cmpd="sng" algn="ctr">
              <a:solidFill>
                <a:srgbClr val="FF0000"/>
              </a:solidFill>
              <a:prstDash val="solid"/>
              <a:round/>
              <a:headEnd type="none" w="med" len="med"/>
              <a:tailEnd type="triangle" w="med" len="med"/>
            </a:ln>
            <a:effectLst/>
          </p:spPr>
          <p:txBody>
            <a:bodyPr/>
            <a:lstStyle/>
            <a:p>
              <a:pPr>
                <a:defRPr/>
              </a:pPr>
              <a:endParaRPr lang="en-GB" b="1">
                <a:solidFill>
                  <a:prstClr val="black"/>
                </a:solidFill>
                <a:latin typeface="Arial" charset="0"/>
              </a:endParaRPr>
            </a:p>
          </p:txBody>
        </p:sp>
        <p:sp>
          <p:nvSpPr>
            <p:cNvPr id="26" name="Oval 17"/>
            <p:cNvSpPr>
              <a:spLocks noChangeArrowheads="1"/>
            </p:cNvSpPr>
            <p:nvPr/>
          </p:nvSpPr>
          <p:spPr bwMode="auto">
            <a:xfrm>
              <a:off x="4489069" y="2829130"/>
              <a:ext cx="617503" cy="580892"/>
            </a:xfrm>
            <a:prstGeom prst="ellipse">
              <a:avLst/>
            </a:prstGeom>
            <a:noFill/>
            <a:ln w="9525" algn="ctr">
              <a:solidFill>
                <a:srgbClr val="FF0000"/>
              </a:solidFill>
              <a:round/>
              <a:headEnd/>
              <a:tailEnd/>
            </a:ln>
          </p:spPr>
          <p:txBody>
            <a:bodyPr/>
            <a:lstStyle/>
            <a:p>
              <a:endParaRPr lang="en-GB" b="1">
                <a:solidFill>
                  <a:prstClr val="black"/>
                </a:solidFill>
                <a:latin typeface="Arial" charset="0"/>
              </a:endParaRPr>
            </a:p>
          </p:txBody>
        </p:sp>
      </p:grpSp>
      <p:graphicFrame>
        <p:nvGraphicFramePr>
          <p:cNvPr id="3" name="Object 2"/>
          <p:cNvGraphicFramePr>
            <a:graphicFrameLocks noChangeAspect="1"/>
          </p:cNvGraphicFramePr>
          <p:nvPr>
            <p:extLst/>
          </p:nvPr>
        </p:nvGraphicFramePr>
        <p:xfrm>
          <a:off x="2259298" y="2565400"/>
          <a:ext cx="2770187" cy="1096963"/>
        </p:xfrm>
        <a:graphic>
          <a:graphicData uri="http://schemas.openxmlformats.org/presentationml/2006/ole">
            <mc:AlternateContent xmlns:mc="http://schemas.openxmlformats.org/markup-compatibility/2006">
              <mc:Choice xmlns:v="urn:schemas-microsoft-com:vml" Requires="v">
                <p:oleObj spid="_x0000_s104452" name="Equation" r:id="rId3" imgW="1155600" imgH="419040" progId="Equation.3">
                  <p:embed/>
                </p:oleObj>
              </mc:Choice>
              <mc:Fallback>
                <p:oleObj name="Equation" r:id="rId3" imgW="1155600" imgH="419040" progId="Equation.3">
                  <p:embed/>
                  <p:pic>
                    <p:nvPicPr>
                      <p:cNvPr id="3" name="Object 2"/>
                      <p:cNvPicPr>
                        <a:picLocks noChangeAspect="1" noChangeArrowheads="1"/>
                      </p:cNvPicPr>
                      <p:nvPr/>
                    </p:nvPicPr>
                    <p:blipFill>
                      <a:blip r:embed="rId4"/>
                      <a:srcRect/>
                      <a:stretch>
                        <a:fillRect/>
                      </a:stretch>
                    </p:blipFill>
                    <p:spPr bwMode="auto">
                      <a:xfrm>
                        <a:off x="2259298" y="2565400"/>
                        <a:ext cx="2770187" cy="1096963"/>
                      </a:xfrm>
                      <a:prstGeom prst="rect">
                        <a:avLst/>
                      </a:prstGeom>
                      <a:noFill/>
                      <a:ln>
                        <a:noFill/>
                      </a:ln>
                      <a:extLst/>
                    </p:spPr>
                  </p:pic>
                </p:oleObj>
              </mc:Fallback>
            </mc:AlternateContent>
          </a:graphicData>
        </a:graphic>
      </p:graphicFrame>
      <p:sp>
        <p:nvSpPr>
          <p:cNvPr id="13" name="Slide Number Placeholder 12"/>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426549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4125" y="25595"/>
            <a:ext cx="8229600" cy="1143000"/>
          </a:xfrm>
          <a:prstGeom prst="rect">
            <a:avLst/>
          </a:prstGeom>
        </p:spPr>
        <p:txBody>
          <a:bodyPr anchor="ct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solidFill>
                  <a:prstClr val="black"/>
                </a:solidFill>
              </a:rPr>
              <a:t>Integrating an Algebraic </a:t>
            </a:r>
            <a:r>
              <a:rPr lang="en-US" dirty="0">
                <a:solidFill>
                  <a:prstClr val="black"/>
                </a:solidFill>
              </a:rPr>
              <a:t>E</a:t>
            </a:r>
            <a:r>
              <a:rPr lang="en-US" dirty="0" smtClean="0">
                <a:solidFill>
                  <a:prstClr val="black"/>
                </a:solidFill>
              </a:rPr>
              <a:t>xpression</a:t>
            </a:r>
            <a:endParaRPr lang="en-GB" dirty="0" smtClean="0">
              <a:solidFill>
                <a:prstClr val="black"/>
              </a:solidFill>
            </a:endParaRPr>
          </a:p>
        </p:txBody>
      </p:sp>
      <p:sp>
        <p:nvSpPr>
          <p:cNvPr id="5" name="Content Placeholder 2"/>
          <p:cNvSpPr txBox="1">
            <a:spLocks/>
          </p:cNvSpPr>
          <p:nvPr/>
        </p:nvSpPr>
        <p:spPr>
          <a:xfrm>
            <a:off x="281354" y="1172508"/>
            <a:ext cx="8693834" cy="522829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solidFill>
                  <a:prstClr val="black"/>
                </a:solidFill>
              </a:rPr>
              <a:t>	</a:t>
            </a:r>
            <a:r>
              <a:rPr lang="en-US" sz="2800" u="sng" dirty="0" smtClean="0">
                <a:solidFill>
                  <a:prstClr val="black"/>
                </a:solidFill>
              </a:rPr>
              <a:t>Linearity rules of integration:</a:t>
            </a:r>
            <a:r>
              <a:rPr lang="en-US" sz="2800" dirty="0" smtClean="0">
                <a:solidFill>
                  <a:prstClr val="black"/>
                </a:solidFill>
              </a:rPr>
              <a:t> </a:t>
            </a:r>
          </a:p>
          <a:p>
            <a:pPr marL="457200" indent="-457200"/>
            <a:r>
              <a:rPr lang="en-SG" sz="2800" dirty="0">
                <a:solidFill>
                  <a:prstClr val="black"/>
                </a:solidFill>
              </a:rPr>
              <a:t>A constant factor in an integral can be moved outside the integral sign in the following </a:t>
            </a:r>
            <a:r>
              <a:rPr lang="en-SG" sz="2800" dirty="0" smtClean="0">
                <a:solidFill>
                  <a:prstClr val="black"/>
                </a:solidFill>
              </a:rPr>
              <a:t>way:</a:t>
            </a:r>
            <a:endParaRPr lang="en-US" sz="2800" dirty="0" smtClean="0">
              <a:solidFill>
                <a:prstClr val="black"/>
              </a:solidFill>
            </a:endParaRPr>
          </a:p>
          <a:p>
            <a:pPr indent="12700">
              <a:buFont typeface="Arial"/>
              <a:buNone/>
            </a:pPr>
            <a:endParaRPr lang="en-US" sz="2800" dirty="0" smtClean="0">
              <a:solidFill>
                <a:prstClr val="black"/>
              </a:solidFill>
            </a:endParaRPr>
          </a:p>
          <a:p>
            <a:pPr indent="12700">
              <a:buFont typeface="Arial"/>
              <a:buNone/>
            </a:pPr>
            <a:endParaRPr lang="en-US" sz="2800" dirty="0">
              <a:solidFill>
                <a:prstClr val="black"/>
              </a:solidFill>
            </a:endParaRPr>
          </a:p>
          <a:p>
            <a:pPr indent="12700">
              <a:buFont typeface="Arial"/>
              <a:buNone/>
            </a:pPr>
            <a:r>
              <a:rPr lang="en-US" sz="2800" dirty="0" smtClean="0">
                <a:solidFill>
                  <a:prstClr val="black"/>
                </a:solidFill>
              </a:rPr>
              <a:t>where </a:t>
            </a:r>
            <a:r>
              <a:rPr lang="en-US" sz="2800" i="1" dirty="0" smtClean="0">
                <a:solidFill>
                  <a:prstClr val="black"/>
                </a:solidFill>
                <a:latin typeface="Times New Roman" pitchFamily="18" charset="0"/>
                <a:cs typeface="Times New Roman" pitchFamily="18" charset="0"/>
              </a:rPr>
              <a:t>c</a:t>
            </a:r>
            <a:r>
              <a:rPr lang="en-US" sz="2800" dirty="0" smtClean="0">
                <a:solidFill>
                  <a:prstClr val="black"/>
                </a:solidFill>
              </a:rPr>
              <a:t> is a constant and </a:t>
            </a:r>
            <a:r>
              <a:rPr lang="en-US" sz="2800" i="1" dirty="0" smtClean="0">
                <a:solidFill>
                  <a:prstClr val="black"/>
                </a:solidFill>
                <a:latin typeface="Times New Roman" pitchFamily="18" charset="0"/>
                <a:cs typeface="Times New Roman" pitchFamily="18" charset="0"/>
              </a:rPr>
              <a:t>n ≠ </a:t>
            </a:r>
            <a:r>
              <a:rPr lang="en-US" sz="2800" dirty="0" smtClean="0">
                <a:solidFill>
                  <a:prstClr val="black"/>
                </a:solidFill>
                <a:latin typeface="Times New Roman" pitchFamily="18" charset="0"/>
                <a:cs typeface="Times New Roman" pitchFamily="18" charset="0"/>
              </a:rPr>
              <a:t>-1</a:t>
            </a:r>
            <a:endParaRPr lang="en-US" sz="2800" baseline="30000" dirty="0" smtClean="0">
              <a:solidFill>
                <a:prstClr val="black"/>
              </a:solidFill>
              <a:latin typeface="Times New Roman" pitchFamily="18" charset="0"/>
              <a:cs typeface="Times New Roman" pitchFamily="18" charset="0"/>
            </a:endParaRPr>
          </a:p>
          <a:p>
            <a:r>
              <a:rPr lang="en-SG" sz="2800" dirty="0" smtClean="0">
                <a:solidFill>
                  <a:prstClr val="black"/>
                </a:solidFill>
              </a:rPr>
              <a:t>To integrate </a:t>
            </a:r>
            <a:r>
              <a:rPr lang="en-SG" sz="2800" dirty="0">
                <a:solidFill>
                  <a:prstClr val="black"/>
                </a:solidFill>
              </a:rPr>
              <a:t>the sum or difference of two functions, </a:t>
            </a:r>
            <a:r>
              <a:rPr lang="en-SG" sz="2800" dirty="0" smtClean="0">
                <a:solidFill>
                  <a:prstClr val="black"/>
                </a:solidFill>
              </a:rPr>
              <a:t>each term can be performed separately </a:t>
            </a:r>
            <a:r>
              <a:rPr lang="en-SG" sz="2800" dirty="0">
                <a:solidFill>
                  <a:prstClr val="black"/>
                </a:solidFill>
              </a:rPr>
              <a:t>as follows</a:t>
            </a:r>
            <a:r>
              <a:rPr lang="en-SG" sz="2800" dirty="0" smtClean="0">
                <a:solidFill>
                  <a:prstClr val="black"/>
                </a:solidFill>
              </a:rPr>
              <a:t>:</a:t>
            </a:r>
            <a:endParaRPr lang="en-US" sz="2800" dirty="0" smtClean="0">
              <a:solidFill>
                <a:prstClr val="black"/>
              </a:solidFill>
            </a:endParaRPr>
          </a:p>
          <a:p>
            <a:endParaRPr lang="en-US" sz="2800" dirty="0" smtClean="0">
              <a:solidFill>
                <a:prstClr val="black"/>
              </a:solidFill>
            </a:endParaRPr>
          </a:p>
          <a:p>
            <a:endParaRPr lang="en-US" sz="2800" dirty="0" smtClean="0">
              <a:solidFill>
                <a:prstClr val="black"/>
              </a:solidFill>
            </a:endParaRPr>
          </a:p>
          <a:p>
            <a:pPr lvl="1">
              <a:buFontTx/>
              <a:buNone/>
            </a:pPr>
            <a:endParaRPr lang="en-US" sz="1200" dirty="0" smtClean="0">
              <a:solidFill>
                <a:prstClr val="black"/>
              </a:solidFill>
            </a:endParaRPr>
          </a:p>
          <a:p>
            <a:pPr lvl="1">
              <a:buFontTx/>
              <a:buNone/>
            </a:pPr>
            <a:r>
              <a:rPr lang="en-US" dirty="0" smtClean="0">
                <a:solidFill>
                  <a:prstClr val="black"/>
                </a:solidFill>
              </a:rPr>
              <a:t>                                            </a:t>
            </a:r>
            <a:endParaRPr lang="en-US" dirty="0" smtClean="0">
              <a:solidFill>
                <a:prstClr val="black"/>
              </a:solidFill>
              <a:latin typeface="Times New Roman" pitchFamily="18" charset="0"/>
              <a:cs typeface="Times New Roman" pitchFamily="18" charset="0"/>
            </a:endParaRPr>
          </a:p>
          <a:p>
            <a:pPr lvl="1">
              <a:buFontTx/>
              <a:buNone/>
            </a:pPr>
            <a:r>
              <a:rPr lang="en-US" dirty="0" smtClean="0">
                <a:solidFill>
                  <a:prstClr val="black"/>
                </a:solidFill>
              </a:rPr>
              <a:t>	</a:t>
            </a:r>
            <a:endParaRPr lang="en-GB" i="1" dirty="0" smtClean="0">
              <a:solidFill>
                <a:prstClr val="black"/>
              </a:solidFill>
              <a:latin typeface="Times New Roman" pitchFamily="18" charset="0"/>
              <a:cs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7" name="Rectangle 4"/>
          <p:cNvSpPr>
            <a:spLocks noChangeArrowheads="1"/>
          </p:cNvSpPr>
          <p:nvPr/>
        </p:nvSpPr>
        <p:spPr bwMode="auto">
          <a:xfrm>
            <a:off x="0" y="0"/>
            <a:ext cx="9144000" cy="45720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8" name="Rectangle 5"/>
          <p:cNvSpPr>
            <a:spLocks noChangeArrowheads="1"/>
          </p:cNvSpPr>
          <p:nvPr/>
        </p:nvSpPr>
        <p:spPr bwMode="auto">
          <a:xfrm>
            <a:off x="0" y="952500"/>
            <a:ext cx="9144000" cy="0"/>
          </a:xfrm>
          <a:prstGeom prst="rect">
            <a:avLst/>
          </a:prstGeom>
          <a:noFill/>
          <a:ln w="9525" algn="ctr">
            <a:noFill/>
            <a:miter lim="800000"/>
            <a:headEnd/>
            <a:tailEnd/>
          </a:ln>
        </p:spPr>
        <p:txBody>
          <a:bodyPr wrap="none" anchor="ctr">
            <a:spAutoFit/>
          </a:bodyPr>
          <a:lstStyle/>
          <a:p>
            <a:endParaRPr lang="en-US">
              <a:solidFill>
                <a:prstClr val="black"/>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239928741"/>
              </p:ext>
            </p:extLst>
          </p:nvPr>
        </p:nvGraphicFramePr>
        <p:xfrm>
          <a:off x="1101725" y="2608517"/>
          <a:ext cx="5084763" cy="1130300"/>
        </p:xfrm>
        <a:graphic>
          <a:graphicData uri="http://schemas.openxmlformats.org/presentationml/2006/ole">
            <mc:AlternateContent xmlns:mc="http://schemas.openxmlformats.org/markup-compatibility/2006">
              <mc:Choice xmlns:v="urn:schemas-microsoft-com:vml" Requires="v">
                <p:oleObj spid="_x0000_s101402" name="Equation" r:id="rId3" imgW="2120760" imgH="431640" progId="Equation.3">
                  <p:embed/>
                </p:oleObj>
              </mc:Choice>
              <mc:Fallback>
                <p:oleObj name="Equation" r:id="rId3" imgW="2120760" imgH="431640" progId="Equation.3">
                  <p:embed/>
                  <p:pic>
                    <p:nvPicPr>
                      <p:cNvPr id="3" name="Object 2"/>
                      <p:cNvPicPr>
                        <a:picLocks noChangeAspect="1" noChangeArrowheads="1"/>
                      </p:cNvPicPr>
                      <p:nvPr/>
                    </p:nvPicPr>
                    <p:blipFill>
                      <a:blip r:embed="rId4"/>
                      <a:srcRect/>
                      <a:stretch>
                        <a:fillRect/>
                      </a:stretch>
                    </p:blipFill>
                    <p:spPr bwMode="auto">
                      <a:xfrm>
                        <a:off x="1101725" y="2608517"/>
                        <a:ext cx="5084763" cy="1130300"/>
                      </a:xfrm>
                      <a:prstGeom prst="rect">
                        <a:avLst/>
                      </a:prstGeom>
                      <a:solidFill>
                        <a:srgbClr val="FFFF00"/>
                      </a:solidFill>
                      <a:ln>
                        <a:solidFill>
                          <a:schemeClr val="tx1"/>
                        </a:solidFill>
                      </a:ln>
                      <a:extLst/>
                    </p:spPr>
                  </p:pic>
                </p:oleObj>
              </mc:Fallback>
            </mc:AlternateContent>
          </a:graphicData>
        </a:graphic>
      </p:graphicFrame>
      <p:sp>
        <p:nvSpPr>
          <p:cNvPr id="13" name="Slide Number Placeholder 12"/>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13</a:t>
            </a:fld>
            <a:endParaRPr lang="en-US" dirty="0">
              <a:solidFill>
                <a:prstClr val="black"/>
              </a:solidFill>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1714602321"/>
              </p:ext>
            </p:extLst>
          </p:nvPr>
        </p:nvGraphicFramePr>
        <p:xfrm>
          <a:off x="998538" y="5126038"/>
          <a:ext cx="6759575" cy="1381125"/>
        </p:xfrm>
        <a:graphic>
          <a:graphicData uri="http://schemas.openxmlformats.org/presentationml/2006/ole">
            <mc:AlternateContent xmlns:mc="http://schemas.openxmlformats.org/markup-compatibility/2006">
              <mc:Choice xmlns:v="urn:schemas-microsoft-com:vml" Requires="v">
                <p:oleObj spid="_x0000_s101403" name="Equation" r:id="rId5" imgW="2489040" imgH="583920" progId="Equation.3">
                  <p:embed/>
                </p:oleObj>
              </mc:Choice>
              <mc:Fallback>
                <p:oleObj name="Equation" r:id="rId5" imgW="2489040" imgH="583920" progId="Equation.3">
                  <p:embed/>
                  <p:pic>
                    <p:nvPicPr>
                      <p:cNvPr id="17" name="Object 16"/>
                      <p:cNvPicPr>
                        <a:picLocks noChangeAspect="1" noChangeArrowheads="1"/>
                      </p:cNvPicPr>
                      <p:nvPr/>
                    </p:nvPicPr>
                    <p:blipFill>
                      <a:blip r:embed="rId6"/>
                      <a:srcRect/>
                      <a:stretch>
                        <a:fillRect/>
                      </a:stretch>
                    </p:blipFill>
                    <p:spPr bwMode="auto">
                      <a:xfrm>
                        <a:off x="998538" y="5126038"/>
                        <a:ext cx="6759575" cy="1381125"/>
                      </a:xfrm>
                      <a:prstGeom prst="rect">
                        <a:avLst/>
                      </a:prstGeom>
                      <a:solidFill>
                        <a:srgbClr val="FFFF00"/>
                      </a:solidFill>
                      <a:ln>
                        <a:solidFill>
                          <a:schemeClr val="tx1"/>
                        </a:solidFill>
                      </a:ln>
                    </p:spPr>
                  </p:pic>
                </p:oleObj>
              </mc:Fallback>
            </mc:AlternateContent>
          </a:graphicData>
        </a:graphic>
      </p:graphicFrame>
    </p:spTree>
    <p:extLst>
      <p:ext uri="{BB962C8B-B14F-4D97-AF65-F5344CB8AC3E}">
        <p14:creationId xmlns:p14="http://schemas.microsoft.com/office/powerpoint/2010/main" val="156748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211" y="2538507"/>
            <a:ext cx="8410725" cy="3899255"/>
          </a:xfrm>
          <a:prstGeom prst="rect">
            <a:avLst/>
          </a:prstGeom>
          <a:solidFill>
            <a:schemeClr val="accent5">
              <a:lumMod val="20000"/>
              <a:lumOff val="80000"/>
            </a:schemeClr>
          </a:solidFill>
        </p:spPr>
        <p:txBody>
          <a:bodyPr wrap="square" rtlCol="0">
            <a:spAutoFit/>
          </a:bodyPr>
          <a:lstStyle/>
          <a:p>
            <a:endParaRPr lang="en-SG" dirty="0"/>
          </a:p>
        </p:txBody>
      </p:sp>
      <p:sp>
        <p:nvSpPr>
          <p:cNvPr id="5" name="Content Placeholder 2"/>
          <p:cNvSpPr txBox="1">
            <a:spLocks/>
          </p:cNvSpPr>
          <p:nvPr/>
        </p:nvSpPr>
        <p:spPr>
          <a:xfrm>
            <a:off x="531100" y="857155"/>
            <a:ext cx="8401080" cy="575400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en-US" sz="2800" dirty="0" smtClean="0">
                <a:solidFill>
                  <a:prstClr val="black"/>
                </a:solidFill>
              </a:rPr>
              <a:t>[Example]</a:t>
            </a:r>
          </a:p>
          <a:p>
            <a:pPr marL="0" indent="0">
              <a:lnSpc>
                <a:spcPct val="150000"/>
              </a:lnSpc>
              <a:buNone/>
            </a:pPr>
            <a:r>
              <a:rPr lang="en-US" sz="2800" dirty="0" smtClean="0">
                <a:solidFill>
                  <a:prstClr val="black"/>
                </a:solidFill>
              </a:rPr>
              <a:t>Find the indefinite integral of</a:t>
            </a:r>
          </a:p>
          <a:p>
            <a:pPr marL="0" indent="0">
              <a:lnSpc>
                <a:spcPct val="150000"/>
              </a:lnSpc>
              <a:buNone/>
            </a:pPr>
            <a:r>
              <a:rPr lang="en-US" sz="2800" dirty="0">
                <a:latin typeface="Arial" panose="020B0604020202020204" pitchFamily="34" charset="0"/>
                <a:cs typeface="Arial" panose="020B0604020202020204" pitchFamily="34" charset="0"/>
              </a:rPr>
              <a:t>[Solution</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pPr marL="0" indent="0">
              <a:lnSpc>
                <a:spcPct val="150000"/>
              </a:lnSpc>
              <a:buNone/>
            </a:pPr>
            <a:r>
              <a:rPr lang="en-US" sz="2800" dirty="0" smtClean="0">
                <a:solidFill>
                  <a:prstClr val="black"/>
                </a:solidFill>
              </a:rPr>
              <a:t>From linearity rule,</a:t>
            </a:r>
          </a:p>
          <a:p>
            <a:pPr marL="0" indent="0">
              <a:lnSpc>
                <a:spcPct val="150000"/>
              </a:lnSpc>
              <a:buNone/>
            </a:pPr>
            <a:r>
              <a:rPr lang="en-US" sz="2800" dirty="0" smtClean="0">
                <a:solidFill>
                  <a:prstClr val="black"/>
                </a:solidFill>
              </a:rPr>
              <a:t>From formula,</a:t>
            </a:r>
            <a:endParaRPr lang="en-US" sz="2800" dirty="0">
              <a:solidFill>
                <a:prstClr val="black"/>
              </a:solidFill>
            </a:endParaRPr>
          </a:p>
          <a:p>
            <a:pPr marL="0" indent="0">
              <a:lnSpc>
                <a:spcPct val="150000"/>
              </a:lnSpc>
              <a:buNone/>
            </a:pPr>
            <a:endParaRPr lang="en-US" sz="2800" dirty="0">
              <a:solidFill>
                <a:prstClr val="black"/>
              </a:solidFill>
            </a:endParaRPr>
          </a:p>
          <a:p>
            <a:pPr marL="0" indent="0">
              <a:lnSpc>
                <a:spcPct val="150000"/>
              </a:lnSpc>
              <a:buNone/>
            </a:pPr>
            <a:endParaRPr lang="en-US" sz="2800" dirty="0" smtClean="0">
              <a:solidFill>
                <a:prstClr val="black"/>
              </a:solidFill>
            </a:endParaRPr>
          </a:p>
          <a:p>
            <a:pPr marL="0" indent="0">
              <a:lnSpc>
                <a:spcPct val="150000"/>
              </a:lnSpc>
              <a:buNone/>
            </a:pPr>
            <a:endParaRPr lang="en-US" sz="2800" dirty="0">
              <a:solidFill>
                <a:prstClr val="black"/>
              </a:solidFill>
            </a:endParaRPr>
          </a:p>
          <a:p>
            <a:pPr marL="0" indent="0">
              <a:buFont typeface="Arial"/>
              <a:buNone/>
            </a:pPr>
            <a:endParaRPr lang="en-US" sz="2800" dirty="0" smtClean="0">
              <a:solidFill>
                <a:prstClr val="black"/>
              </a:solidFill>
            </a:endParaRPr>
          </a:p>
          <a:p>
            <a:pPr marL="0" indent="0">
              <a:buFont typeface="Arial"/>
              <a:buNone/>
            </a:pPr>
            <a:endParaRPr lang="en-US" sz="2800" dirty="0" smtClean="0">
              <a:solidFill>
                <a:prstClr val="black"/>
              </a:solidFill>
            </a:endParaRPr>
          </a:p>
        </p:txBody>
      </p:sp>
      <p:graphicFrame>
        <p:nvGraphicFramePr>
          <p:cNvPr id="17" name="Object 16"/>
          <p:cNvGraphicFramePr>
            <a:graphicFrameLocks noChangeAspect="1"/>
          </p:cNvGraphicFramePr>
          <p:nvPr>
            <p:extLst/>
          </p:nvPr>
        </p:nvGraphicFramePr>
        <p:xfrm>
          <a:off x="3628205" y="3149600"/>
          <a:ext cx="3751263" cy="1419225"/>
        </p:xfrm>
        <a:graphic>
          <a:graphicData uri="http://schemas.openxmlformats.org/presentationml/2006/ole">
            <mc:AlternateContent xmlns:mc="http://schemas.openxmlformats.org/markup-compatibility/2006">
              <mc:Choice xmlns:v="urn:schemas-microsoft-com:vml" Requires="v">
                <p:oleObj spid="_x0000_s105480" name="Equation" r:id="rId3" imgW="1346040" imgH="583920" progId="Equation.3">
                  <p:embed/>
                </p:oleObj>
              </mc:Choice>
              <mc:Fallback>
                <p:oleObj name="Equation" r:id="rId3" imgW="1346040" imgH="583920" progId="Equation.3">
                  <p:embed/>
                  <p:pic>
                    <p:nvPicPr>
                      <p:cNvPr id="17" name="Object 16"/>
                      <p:cNvPicPr>
                        <a:picLocks noChangeAspect="1" noChangeArrowheads="1"/>
                      </p:cNvPicPr>
                      <p:nvPr/>
                    </p:nvPicPr>
                    <p:blipFill>
                      <a:blip r:embed="rId4"/>
                      <a:srcRect/>
                      <a:stretch>
                        <a:fillRect/>
                      </a:stretch>
                    </p:blipFill>
                    <p:spPr bwMode="auto">
                      <a:xfrm>
                        <a:off x="3628205" y="3149600"/>
                        <a:ext cx="3751263" cy="1419225"/>
                      </a:xfrm>
                      <a:prstGeom prst="rect">
                        <a:avLst/>
                      </a:prstGeom>
                      <a:noFill/>
                      <a:ln>
                        <a:noFill/>
                      </a:ln>
                    </p:spPr>
                  </p:pic>
                </p:oleObj>
              </mc:Fallback>
            </mc:AlternateContent>
          </a:graphicData>
        </a:graphic>
      </p:graphicFrame>
      <p:sp>
        <p:nvSpPr>
          <p:cNvPr id="6"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7" name="Rectangle 4"/>
          <p:cNvSpPr>
            <a:spLocks noChangeArrowheads="1"/>
          </p:cNvSpPr>
          <p:nvPr/>
        </p:nvSpPr>
        <p:spPr bwMode="auto">
          <a:xfrm>
            <a:off x="0" y="0"/>
            <a:ext cx="9144000" cy="45720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8" name="Rectangle 5"/>
          <p:cNvSpPr>
            <a:spLocks noChangeArrowheads="1"/>
          </p:cNvSpPr>
          <p:nvPr/>
        </p:nvSpPr>
        <p:spPr bwMode="auto">
          <a:xfrm>
            <a:off x="0" y="952500"/>
            <a:ext cx="9144000" cy="0"/>
          </a:xfrm>
          <a:prstGeom prst="rect">
            <a:avLst/>
          </a:prstGeom>
          <a:noFill/>
          <a:ln w="9525" algn="ctr">
            <a:noFill/>
            <a:miter lim="800000"/>
            <a:headEnd/>
            <a:tailEnd/>
          </a:ln>
        </p:spPr>
        <p:txBody>
          <a:bodyPr wrap="none" anchor="ctr">
            <a:spAutoFit/>
          </a:bodyPr>
          <a:lstStyle/>
          <a:p>
            <a:endParaRPr lang="en-US">
              <a:solidFill>
                <a:prstClr val="black"/>
              </a:solidFill>
            </a:endParaRPr>
          </a:p>
        </p:txBody>
      </p:sp>
      <p:graphicFrame>
        <p:nvGraphicFramePr>
          <p:cNvPr id="13" name="Object 12"/>
          <p:cNvGraphicFramePr>
            <a:graphicFrameLocks noChangeAspect="1"/>
          </p:cNvGraphicFramePr>
          <p:nvPr>
            <p:extLst/>
          </p:nvPr>
        </p:nvGraphicFramePr>
        <p:xfrm>
          <a:off x="5147509" y="1614630"/>
          <a:ext cx="2332038" cy="723900"/>
        </p:xfrm>
        <a:graphic>
          <a:graphicData uri="http://schemas.openxmlformats.org/presentationml/2006/ole">
            <mc:AlternateContent xmlns:mc="http://schemas.openxmlformats.org/markup-compatibility/2006">
              <mc:Choice xmlns:v="urn:schemas-microsoft-com:vml" Requires="v">
                <p:oleObj spid="_x0000_s105481" name="Equation" r:id="rId5" imgW="914400" imgH="279360" progId="Equation.3">
                  <p:embed/>
                </p:oleObj>
              </mc:Choice>
              <mc:Fallback>
                <p:oleObj name="Equation" r:id="rId5" imgW="914400" imgH="279360" progId="Equation.3">
                  <p:embed/>
                  <p:pic>
                    <p:nvPicPr>
                      <p:cNvPr id="13" name="Object 12"/>
                      <p:cNvPicPr>
                        <a:picLocks noChangeAspect="1" noChangeArrowheads="1"/>
                      </p:cNvPicPr>
                      <p:nvPr/>
                    </p:nvPicPr>
                    <p:blipFill>
                      <a:blip r:embed="rId6"/>
                      <a:srcRect/>
                      <a:stretch>
                        <a:fillRect/>
                      </a:stretch>
                    </p:blipFill>
                    <p:spPr bwMode="auto">
                      <a:xfrm>
                        <a:off x="5147509" y="1614630"/>
                        <a:ext cx="2332038" cy="723900"/>
                      </a:xfrm>
                      <a:prstGeom prst="rect">
                        <a:avLst/>
                      </a:prstGeom>
                      <a:noFill/>
                      <a:ln>
                        <a:noFill/>
                      </a:ln>
                      <a:extLst/>
                    </p:spPr>
                  </p:pic>
                </p:oleObj>
              </mc:Fallback>
            </mc:AlternateContent>
          </a:graphicData>
        </a:graphic>
      </p:graphicFrame>
      <p:sp>
        <p:nvSpPr>
          <p:cNvPr id="12" name="Title 1"/>
          <p:cNvSpPr txBox="1">
            <a:spLocks/>
          </p:cNvSpPr>
          <p:nvPr/>
        </p:nvSpPr>
        <p:spPr>
          <a:xfrm>
            <a:off x="521455" y="23142"/>
            <a:ext cx="8229600" cy="1143000"/>
          </a:xfrm>
          <a:prstGeom prst="rect">
            <a:avLst/>
          </a:prstGeom>
        </p:spPr>
        <p:txBody>
          <a:bodyPr anchor="ct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solidFill>
                  <a:prstClr val="black"/>
                </a:solidFill>
              </a:rPr>
              <a:t>Integrating an Algebraic </a:t>
            </a:r>
            <a:r>
              <a:rPr lang="en-US" dirty="0">
                <a:solidFill>
                  <a:prstClr val="black"/>
                </a:solidFill>
              </a:rPr>
              <a:t>E</a:t>
            </a:r>
            <a:r>
              <a:rPr lang="en-US" dirty="0" smtClean="0">
                <a:solidFill>
                  <a:prstClr val="black"/>
                </a:solidFill>
              </a:rPr>
              <a:t>xpression</a:t>
            </a:r>
            <a:endParaRPr lang="en-GB" dirty="0" smtClean="0">
              <a:solidFill>
                <a:prstClr val="black"/>
              </a:solidFill>
            </a:endParaRPr>
          </a:p>
        </p:txBody>
      </p:sp>
      <p:sp>
        <p:nvSpPr>
          <p:cNvPr id="4" name="Slide Number Placeholder 3"/>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14</a:t>
            </a:fld>
            <a:endParaRPr lang="en-US" dirty="0">
              <a:solidFill>
                <a:prstClr val="black"/>
              </a:solidFill>
            </a:endParaRPr>
          </a:p>
        </p:txBody>
      </p:sp>
      <p:sp>
        <p:nvSpPr>
          <p:cNvPr id="46" name="TextBox 45"/>
          <p:cNvSpPr txBox="1">
            <a:spLocks noChangeArrowheads="1"/>
          </p:cNvSpPr>
          <p:nvPr/>
        </p:nvSpPr>
        <p:spPr bwMode="auto">
          <a:xfrm>
            <a:off x="486856" y="4592742"/>
            <a:ext cx="1941960" cy="307777"/>
          </a:xfrm>
          <a:prstGeom prst="rect">
            <a:avLst/>
          </a:prstGeom>
          <a:solidFill>
            <a:srgbClr val="CCFFCC"/>
          </a:solidFill>
          <a:ln w="9525">
            <a:solidFill>
              <a:schemeClr val="tx1"/>
            </a:solidFill>
            <a:miter lim="800000"/>
            <a:headEnd/>
            <a:tailEnd/>
          </a:ln>
        </p:spPr>
        <p:txBody>
          <a:bodyPr wrap="square">
            <a:spAutoFit/>
          </a:bodyPr>
          <a:lstStyle/>
          <a:p>
            <a:r>
              <a:rPr lang="en-US" sz="1400" dirty="0">
                <a:solidFill>
                  <a:prstClr val="black"/>
                </a:solidFill>
                <a:latin typeface="Arial" panose="020B0604020202020204" pitchFamily="34" charset="0"/>
                <a:cs typeface="Arial" panose="020B0604020202020204" pitchFamily="34" charset="0"/>
              </a:rPr>
              <a:t>1</a:t>
            </a:r>
            <a:r>
              <a:rPr lang="en-US" sz="1400" dirty="0" smtClean="0">
                <a:solidFill>
                  <a:prstClr val="black"/>
                </a:solidFill>
                <a:latin typeface="Arial" panose="020B0604020202020204" pitchFamily="34" charset="0"/>
                <a:cs typeface="Arial" panose="020B0604020202020204" pitchFamily="34" charset="0"/>
              </a:rPr>
              <a:t>.  </a:t>
            </a:r>
            <a:r>
              <a:rPr lang="en-US" sz="1400" i="1" dirty="0" err="1" smtClean="0">
                <a:solidFill>
                  <a:prstClr val="black"/>
                </a:solidFill>
                <a:latin typeface="Times New Roman" pitchFamily="18" charset="0"/>
                <a:cs typeface="Times New Roman" pitchFamily="18" charset="0"/>
              </a:rPr>
              <a:t>x</a:t>
            </a:r>
            <a:r>
              <a:rPr lang="en-US" sz="1400" i="1" baseline="30000" dirty="0" err="1" smtClean="0">
                <a:solidFill>
                  <a:prstClr val="black"/>
                </a:solidFill>
                <a:latin typeface="Times New Roman" pitchFamily="18" charset="0"/>
                <a:cs typeface="Times New Roman" pitchFamily="18" charset="0"/>
              </a:rPr>
              <a:t>n</a:t>
            </a:r>
            <a:r>
              <a:rPr lang="en-US" sz="1400" i="1" dirty="0" smtClean="0">
                <a:solidFill>
                  <a:prstClr val="black"/>
                </a:solidFill>
                <a:latin typeface="Times New Roman" pitchFamily="18" charset="0"/>
                <a:cs typeface="Times New Roman" pitchFamily="18" charset="0"/>
              </a:rPr>
              <a:t> </a:t>
            </a:r>
            <a:r>
              <a:rPr lang="en-US" sz="1400" dirty="0">
                <a:solidFill>
                  <a:prstClr val="black"/>
                </a:solidFill>
                <a:latin typeface="Arial" panose="020B0604020202020204" pitchFamily="34" charset="0"/>
                <a:cs typeface="Arial" panose="020B0604020202020204" pitchFamily="34" charset="0"/>
              </a:rPr>
              <a:t>becomes</a:t>
            </a:r>
            <a:r>
              <a:rPr lang="en-US" sz="1400" dirty="0">
                <a:solidFill>
                  <a:prstClr val="black"/>
                </a:solidFill>
                <a:cs typeface="Times New Roman" pitchFamily="18" charset="0"/>
              </a:rPr>
              <a:t> </a:t>
            </a:r>
            <a:r>
              <a:rPr lang="en-US" sz="1400" i="1" dirty="0" smtClean="0">
                <a:solidFill>
                  <a:prstClr val="black"/>
                </a:solidFill>
                <a:latin typeface="Times New Roman" pitchFamily="18" charset="0"/>
                <a:cs typeface="Times New Roman" pitchFamily="18" charset="0"/>
              </a:rPr>
              <a:t>x</a:t>
            </a:r>
            <a:r>
              <a:rPr lang="en-US" sz="1400" i="1" baseline="30000" dirty="0" smtClean="0">
                <a:solidFill>
                  <a:prstClr val="black"/>
                </a:solidFill>
                <a:latin typeface="Times New Roman" pitchFamily="18" charset="0"/>
                <a:cs typeface="Times New Roman" pitchFamily="18" charset="0"/>
              </a:rPr>
              <a:t>n</a:t>
            </a:r>
            <a:r>
              <a:rPr lang="en-US" sz="1400" baseline="30000" dirty="0" smtClean="0">
                <a:solidFill>
                  <a:prstClr val="black"/>
                </a:solidFill>
                <a:latin typeface="Times New Roman" pitchFamily="18" charset="0"/>
                <a:cs typeface="Times New Roman" pitchFamily="18" charset="0"/>
              </a:rPr>
              <a:t>+1</a:t>
            </a:r>
            <a:endParaRPr lang="en-GB" sz="1400" dirty="0">
              <a:solidFill>
                <a:prstClr val="black"/>
              </a:solidFill>
            </a:endParaRPr>
          </a:p>
        </p:txBody>
      </p:sp>
      <p:sp>
        <p:nvSpPr>
          <p:cNvPr id="50" name="TextBox 15"/>
          <p:cNvSpPr txBox="1">
            <a:spLocks noChangeArrowheads="1"/>
          </p:cNvSpPr>
          <p:nvPr/>
        </p:nvSpPr>
        <p:spPr bwMode="auto">
          <a:xfrm>
            <a:off x="477211" y="5129175"/>
            <a:ext cx="2238654" cy="523220"/>
          </a:xfrm>
          <a:prstGeom prst="rect">
            <a:avLst/>
          </a:prstGeom>
          <a:solidFill>
            <a:srgbClr val="CCFFCC"/>
          </a:solidFill>
          <a:ln w="9525">
            <a:solidFill>
              <a:schemeClr val="tx1"/>
            </a:solidFill>
            <a:miter lim="800000"/>
            <a:headEnd/>
            <a:tailEnd/>
          </a:ln>
        </p:spPr>
        <p:txBody>
          <a:bodyPr wrap="square">
            <a:spAutoFit/>
          </a:bodyPr>
          <a:lstStyle/>
          <a:p>
            <a:r>
              <a:rPr lang="en-US" sz="1400" dirty="0">
                <a:solidFill>
                  <a:prstClr val="black"/>
                </a:solidFill>
                <a:latin typeface="Arial" panose="020B0604020202020204" pitchFamily="34" charset="0"/>
                <a:cs typeface="Arial" panose="020B0604020202020204" pitchFamily="34" charset="0"/>
              </a:rPr>
              <a:t>2</a:t>
            </a:r>
            <a:r>
              <a:rPr lang="en-US" sz="1400" dirty="0" smtClean="0">
                <a:solidFill>
                  <a:prstClr val="black"/>
                </a:solidFill>
                <a:latin typeface="Arial" panose="020B0604020202020204" pitchFamily="34" charset="0"/>
                <a:cs typeface="Arial" panose="020B0604020202020204" pitchFamily="34" charset="0"/>
              </a:rPr>
              <a:t>. </a:t>
            </a:r>
            <a:r>
              <a:rPr lang="en-US" sz="1400" dirty="0" smtClean="0">
                <a:solidFill>
                  <a:prstClr val="black"/>
                </a:solidFill>
              </a:rPr>
              <a:t>“</a:t>
            </a:r>
            <a:r>
              <a:rPr lang="en-US" sz="1400" i="1" dirty="0" smtClean="0">
                <a:solidFill>
                  <a:prstClr val="black"/>
                </a:solidFill>
                <a:latin typeface="Times New Roman" pitchFamily="18" charset="0"/>
                <a:cs typeface="Times New Roman" pitchFamily="18" charset="0"/>
              </a:rPr>
              <a:t>n</a:t>
            </a:r>
            <a:r>
              <a:rPr lang="en-US" sz="1400" dirty="0" smtClean="0">
                <a:solidFill>
                  <a:prstClr val="black"/>
                </a:solidFill>
                <a:latin typeface="Times New Roman" pitchFamily="18" charset="0"/>
                <a:cs typeface="Times New Roman" pitchFamily="18" charset="0"/>
              </a:rPr>
              <a:t>+1</a:t>
            </a:r>
            <a:r>
              <a:rPr lang="en-US" sz="1400" dirty="0" smtClean="0">
                <a:solidFill>
                  <a:prstClr val="black"/>
                </a:solidFill>
              </a:rPr>
              <a:t>” </a:t>
            </a:r>
            <a:r>
              <a:rPr lang="en-US" sz="1400" dirty="0" smtClean="0">
                <a:solidFill>
                  <a:prstClr val="black"/>
                </a:solidFill>
                <a:latin typeface="Arial" panose="020B0604020202020204" pitchFamily="34" charset="0"/>
                <a:cs typeface="Arial" panose="020B0604020202020204" pitchFamily="34" charset="0"/>
              </a:rPr>
              <a:t>then becomes the divisor of </a:t>
            </a:r>
            <a:r>
              <a:rPr lang="en-US" sz="1400" i="1" dirty="0" smtClean="0">
                <a:solidFill>
                  <a:prstClr val="black"/>
                </a:solidFill>
                <a:latin typeface="Times New Roman" pitchFamily="18" charset="0"/>
                <a:cs typeface="Times New Roman" pitchFamily="18" charset="0"/>
              </a:rPr>
              <a:t>x</a:t>
            </a:r>
            <a:r>
              <a:rPr lang="en-US" sz="1400" i="1" baseline="30000" dirty="0" smtClean="0">
                <a:solidFill>
                  <a:prstClr val="black"/>
                </a:solidFill>
                <a:latin typeface="Times New Roman" pitchFamily="18" charset="0"/>
                <a:cs typeface="Times New Roman" pitchFamily="18" charset="0"/>
              </a:rPr>
              <a:t>n</a:t>
            </a:r>
            <a:r>
              <a:rPr lang="en-US" sz="1400" baseline="30000" dirty="0" smtClean="0">
                <a:solidFill>
                  <a:prstClr val="black"/>
                </a:solidFill>
                <a:latin typeface="Times New Roman" pitchFamily="18" charset="0"/>
                <a:cs typeface="Times New Roman" pitchFamily="18" charset="0"/>
              </a:rPr>
              <a:t>+1</a:t>
            </a:r>
            <a:endParaRPr lang="en-GB" sz="1400" dirty="0">
              <a:solidFill>
                <a:prstClr val="black"/>
              </a:solidFill>
            </a:endParaRPr>
          </a:p>
        </p:txBody>
      </p:sp>
      <p:sp>
        <p:nvSpPr>
          <p:cNvPr id="53" name="TextBox 15"/>
          <p:cNvSpPr txBox="1">
            <a:spLocks noChangeArrowheads="1"/>
          </p:cNvSpPr>
          <p:nvPr/>
        </p:nvSpPr>
        <p:spPr bwMode="auto">
          <a:xfrm>
            <a:off x="486856" y="5899573"/>
            <a:ext cx="2787658" cy="523220"/>
          </a:xfrm>
          <a:prstGeom prst="rect">
            <a:avLst/>
          </a:prstGeom>
          <a:solidFill>
            <a:srgbClr val="CCFFCC"/>
          </a:solidFill>
          <a:ln w="9525">
            <a:solidFill>
              <a:schemeClr val="tx1"/>
            </a:solidFill>
            <a:miter lim="800000"/>
            <a:headEnd/>
            <a:tailEnd/>
          </a:ln>
        </p:spPr>
        <p:txBody>
          <a:bodyPr wrap="square">
            <a:spAutoFit/>
          </a:bodyPr>
          <a:lstStyle/>
          <a:p>
            <a:r>
              <a:rPr lang="en-US" sz="1400" dirty="0" smtClean="0">
                <a:solidFill>
                  <a:prstClr val="black"/>
                </a:solidFill>
                <a:latin typeface="Arial" panose="020B0604020202020204" pitchFamily="34" charset="0"/>
                <a:cs typeface="Arial" panose="020B0604020202020204" pitchFamily="34" charset="0"/>
              </a:rPr>
              <a:t>3.  Add </a:t>
            </a:r>
            <a:r>
              <a:rPr lang="en-US" sz="1400" dirty="0" smtClean="0">
                <a:solidFill>
                  <a:prstClr val="black"/>
                </a:solidFill>
              </a:rPr>
              <a:t>“</a:t>
            </a:r>
            <a:r>
              <a:rPr lang="en-US" sz="1400" i="1" dirty="0" smtClean="0">
                <a:solidFill>
                  <a:prstClr val="black"/>
                </a:solidFill>
                <a:latin typeface="Times New Roman" pitchFamily="18" charset="0"/>
                <a:cs typeface="Times New Roman" pitchFamily="18" charset="0"/>
              </a:rPr>
              <a:t>c</a:t>
            </a:r>
            <a:r>
              <a:rPr lang="en-US" sz="1400" dirty="0" smtClean="0">
                <a:solidFill>
                  <a:prstClr val="black"/>
                </a:solidFill>
              </a:rPr>
              <a:t>”  </a:t>
            </a:r>
            <a:r>
              <a:rPr lang="en-US" sz="1400" dirty="0" smtClean="0">
                <a:solidFill>
                  <a:prstClr val="black"/>
                </a:solidFill>
                <a:latin typeface="Arial" panose="020B0604020202020204" pitchFamily="34" charset="0"/>
                <a:cs typeface="Arial" panose="020B0604020202020204" pitchFamily="34" charset="0"/>
              </a:rPr>
              <a:t>to take care of multiple possible solutions</a:t>
            </a:r>
            <a:endParaRPr lang="en-GB" sz="1400" dirty="0">
              <a:solidFill>
                <a:prstClr val="black"/>
              </a:solidFill>
              <a:latin typeface="Arial" panose="020B0604020202020204" pitchFamily="34" charset="0"/>
              <a:cs typeface="Arial" panose="020B0604020202020204" pitchFamily="34" charset="0"/>
            </a:endParaRPr>
          </a:p>
        </p:txBody>
      </p:sp>
      <p:graphicFrame>
        <p:nvGraphicFramePr>
          <p:cNvPr id="3" name="Object 2"/>
          <p:cNvGraphicFramePr>
            <a:graphicFrameLocks noChangeAspect="1"/>
          </p:cNvGraphicFramePr>
          <p:nvPr>
            <p:extLst/>
          </p:nvPr>
        </p:nvGraphicFramePr>
        <p:xfrm>
          <a:off x="3628205" y="4611594"/>
          <a:ext cx="3121025" cy="1603375"/>
        </p:xfrm>
        <a:graphic>
          <a:graphicData uri="http://schemas.openxmlformats.org/presentationml/2006/ole">
            <mc:AlternateContent xmlns:mc="http://schemas.openxmlformats.org/markup-compatibility/2006">
              <mc:Choice xmlns:v="urn:schemas-microsoft-com:vml" Requires="v">
                <p:oleObj spid="_x0000_s105482" name="Equation" r:id="rId7" imgW="1333440" imgH="685800" progId="Equation.3">
                  <p:embed/>
                </p:oleObj>
              </mc:Choice>
              <mc:Fallback>
                <p:oleObj name="Equation" r:id="rId7" imgW="1333440" imgH="685800" progId="Equation.3">
                  <p:embed/>
                  <p:pic>
                    <p:nvPicPr>
                      <p:cNvPr id="3" name="Object 2"/>
                      <p:cNvPicPr/>
                      <p:nvPr/>
                    </p:nvPicPr>
                    <p:blipFill>
                      <a:blip r:embed="rId8"/>
                      <a:stretch>
                        <a:fillRect/>
                      </a:stretch>
                    </p:blipFill>
                    <p:spPr>
                      <a:xfrm>
                        <a:off x="3628205" y="4611594"/>
                        <a:ext cx="3121025" cy="1603375"/>
                      </a:xfrm>
                      <a:prstGeom prst="rect">
                        <a:avLst/>
                      </a:prstGeom>
                    </p:spPr>
                  </p:pic>
                </p:oleObj>
              </mc:Fallback>
            </mc:AlternateContent>
          </a:graphicData>
        </a:graphic>
      </p:graphicFrame>
    </p:spTree>
    <p:extLst>
      <p:ext uri="{BB962C8B-B14F-4D97-AF65-F5344CB8AC3E}">
        <p14:creationId xmlns:p14="http://schemas.microsoft.com/office/powerpoint/2010/main" val="141393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par>
                                <p:cTn id="28" presetID="1" presetClass="entr" presetSubtype="0" fill="hold"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childTnLst>
                                </p:cTn>
                              </p:par>
                              <p:par>
                                <p:cTn id="30" presetID="10" presetClass="entr" presetSubtype="0"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6" grpId="0" animBg="1"/>
      <p:bldP spid="50" grpId="0" animBg="1"/>
      <p:bldP spid="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830" y="271451"/>
            <a:ext cx="8330665" cy="604593"/>
          </a:xfrm>
        </p:spPr>
        <p:txBody>
          <a:bodyPr>
            <a:noAutofit/>
          </a:bodyPr>
          <a:lstStyle/>
          <a:p>
            <a:r>
              <a:rPr lang="en-US" sz="2600" dirty="0" smtClean="0"/>
              <a:t>Test </a:t>
            </a:r>
            <a:r>
              <a:rPr lang="en-US" sz="2600" dirty="0"/>
              <a:t>Y</a:t>
            </a:r>
            <a:r>
              <a:rPr lang="en-US" sz="2600" dirty="0" smtClean="0"/>
              <a:t>ourself: </a:t>
            </a:r>
            <a:r>
              <a:rPr lang="en-US" sz="2600" dirty="0">
                <a:solidFill>
                  <a:prstClr val="black"/>
                </a:solidFill>
              </a:rPr>
              <a:t>Integrating an Algebraic Expression</a:t>
            </a:r>
            <a:r>
              <a:rPr lang="en-GB" sz="2600" dirty="0">
                <a:solidFill>
                  <a:prstClr val="black"/>
                </a:solidFill>
              </a:rPr>
              <a:t/>
            </a:r>
            <a:br>
              <a:rPr lang="en-GB" sz="2600" dirty="0">
                <a:solidFill>
                  <a:prstClr val="black"/>
                </a:solidFill>
              </a:rPr>
            </a:br>
            <a:endParaRPr lang="en-SG" sz="2600" dirty="0"/>
          </a:p>
        </p:txBody>
      </p:sp>
      <p:sp>
        <p:nvSpPr>
          <p:cNvPr id="4" name="Content Placeholder 2"/>
          <p:cNvSpPr txBox="1">
            <a:spLocks/>
          </p:cNvSpPr>
          <p:nvPr/>
        </p:nvSpPr>
        <p:spPr>
          <a:xfrm>
            <a:off x="371460" y="1558944"/>
            <a:ext cx="8401080" cy="48006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smtClean="0">
                <a:solidFill>
                  <a:prstClr val="black"/>
                </a:solidFill>
              </a:rPr>
              <a:t>Find the indefinite integral for the following questions:</a:t>
            </a:r>
          </a:p>
          <a:p>
            <a:endParaRPr lang="en-US" sz="1800" dirty="0" smtClean="0">
              <a:solidFill>
                <a:prstClr val="black"/>
              </a:solidFill>
            </a:endParaRPr>
          </a:p>
          <a:p>
            <a:endParaRPr lang="en-US" sz="1800" dirty="0" smtClean="0">
              <a:solidFill>
                <a:prstClr val="black"/>
              </a:solidFill>
            </a:endParaRPr>
          </a:p>
          <a:p>
            <a:pPr>
              <a:buFont typeface="Arial"/>
              <a:buNone/>
            </a:pPr>
            <a:r>
              <a:rPr lang="en-US" sz="2200" dirty="0" smtClean="0">
                <a:solidFill>
                  <a:srgbClr val="000000"/>
                </a:solidFill>
              </a:rPr>
              <a:t>	(a)							</a:t>
            </a:r>
          </a:p>
          <a:p>
            <a:pPr>
              <a:buFont typeface="Arial"/>
              <a:buNone/>
            </a:pPr>
            <a:endParaRPr lang="en-US" sz="2200" dirty="0" smtClean="0">
              <a:solidFill>
                <a:prstClr val="black"/>
              </a:solidFill>
            </a:endParaRPr>
          </a:p>
          <a:p>
            <a:pPr indent="12700">
              <a:buFont typeface="Arial"/>
              <a:buNone/>
            </a:pPr>
            <a:r>
              <a:rPr lang="en-US" sz="2200" dirty="0" smtClean="0">
                <a:solidFill>
                  <a:prstClr val="black"/>
                </a:solidFill>
              </a:rPr>
              <a:t>(b)</a:t>
            </a:r>
          </a:p>
          <a:p>
            <a:pPr indent="12700">
              <a:buFont typeface="Arial"/>
              <a:buNone/>
            </a:pPr>
            <a:endParaRPr lang="en-US" sz="2200" dirty="0">
              <a:solidFill>
                <a:prstClr val="black"/>
              </a:solidFill>
            </a:endParaRPr>
          </a:p>
          <a:p>
            <a:pPr indent="12700">
              <a:buFont typeface="Arial"/>
              <a:buNone/>
            </a:pPr>
            <a:r>
              <a:rPr lang="en-US" sz="2200" dirty="0" smtClean="0">
                <a:solidFill>
                  <a:prstClr val="black"/>
                </a:solidFill>
              </a:rPr>
              <a:t>(c) </a:t>
            </a:r>
          </a:p>
          <a:p>
            <a:pPr indent="12700">
              <a:buFont typeface="Arial"/>
              <a:buNone/>
            </a:pPr>
            <a:endParaRPr lang="en-US" sz="2800" dirty="0">
              <a:solidFill>
                <a:prstClr val="black"/>
              </a:solidFill>
            </a:endParaRPr>
          </a:p>
          <a:p>
            <a:pPr indent="12700">
              <a:buFont typeface="Arial"/>
              <a:buNone/>
            </a:pPr>
            <a:endParaRPr lang="en-US" sz="2800" dirty="0" smtClean="0">
              <a:solidFill>
                <a:prstClr val="black"/>
              </a:solidFill>
            </a:endParaRPr>
          </a:p>
          <a:p>
            <a:pPr indent="12700">
              <a:buFont typeface="Arial"/>
              <a:buNone/>
            </a:pPr>
            <a:r>
              <a:rPr lang="en-US" sz="2800" dirty="0">
                <a:solidFill>
                  <a:prstClr val="black"/>
                </a:solidFill>
              </a:rPr>
              <a:t>	</a:t>
            </a:r>
            <a:r>
              <a:rPr lang="en-US" sz="2800" dirty="0" smtClean="0">
                <a:solidFill>
                  <a:prstClr val="black"/>
                </a:solidFill>
              </a:rPr>
              <a:t>							</a:t>
            </a:r>
            <a:endParaRPr lang="en-US" dirty="0" smtClean="0">
              <a:solidFill>
                <a:prstClr val="black"/>
              </a:solidFill>
              <a:latin typeface="Times New Roman" pitchFamily="18" charset="0"/>
              <a:cs typeface="Times New Roman" pitchFamily="18" charset="0"/>
            </a:endParaRPr>
          </a:p>
          <a:p>
            <a:pPr lvl="1">
              <a:buFontTx/>
              <a:buNone/>
            </a:pPr>
            <a:r>
              <a:rPr lang="en-US" dirty="0" smtClean="0">
                <a:solidFill>
                  <a:prstClr val="black"/>
                </a:solidFill>
              </a:rPr>
              <a:t>	</a:t>
            </a:r>
            <a:endParaRPr lang="en-GB" i="1" dirty="0" smtClean="0">
              <a:solidFill>
                <a:prstClr val="black"/>
              </a:solidFill>
              <a:latin typeface="Times New Roman" pitchFamily="18" charset="0"/>
              <a:cs typeface="Times New Roman" pitchFamily="18" charset="0"/>
            </a:endParaRPr>
          </a:p>
        </p:txBody>
      </p:sp>
      <p:sp>
        <p:nvSpPr>
          <p:cNvPr id="5" name="Rectangle 5"/>
          <p:cNvSpPr>
            <a:spLocks noChangeArrowheads="1"/>
          </p:cNvSpPr>
          <p:nvPr/>
        </p:nvSpPr>
        <p:spPr bwMode="auto">
          <a:xfrm>
            <a:off x="0" y="1163520"/>
            <a:ext cx="9144000" cy="0"/>
          </a:xfrm>
          <a:prstGeom prst="rect">
            <a:avLst/>
          </a:prstGeom>
          <a:noFill/>
          <a:ln w="9525" algn="ctr">
            <a:noFill/>
            <a:miter lim="800000"/>
            <a:headEnd/>
            <a:tailEnd/>
          </a:ln>
        </p:spPr>
        <p:txBody>
          <a:bodyPr wrap="none" anchor="ctr">
            <a:spAutoFit/>
          </a:bodyPr>
          <a:lstStyle/>
          <a:p>
            <a:endParaRPr lang="en-US">
              <a:solidFill>
                <a:prstClr val="black"/>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00888590"/>
              </p:ext>
            </p:extLst>
          </p:nvPr>
        </p:nvGraphicFramePr>
        <p:xfrm>
          <a:off x="1445488" y="2660245"/>
          <a:ext cx="1682750" cy="544512"/>
        </p:xfrm>
        <a:graphic>
          <a:graphicData uri="http://schemas.openxmlformats.org/presentationml/2006/ole">
            <mc:AlternateContent xmlns:mc="http://schemas.openxmlformats.org/markup-compatibility/2006">
              <mc:Choice xmlns:v="urn:schemas-microsoft-com:vml" Requires="v">
                <p:oleObj spid="_x0000_s27549" name="Equation" r:id="rId3" imgW="863280" imgH="279360" progId="Equation.3">
                  <p:embed/>
                </p:oleObj>
              </mc:Choice>
              <mc:Fallback>
                <p:oleObj name="Equation" r:id="rId3" imgW="863280" imgH="279360" progId="Equation.3">
                  <p:embed/>
                  <p:pic>
                    <p:nvPicPr>
                      <p:cNvPr id="0" name=""/>
                      <p:cNvPicPr>
                        <a:picLocks noChangeAspect="1" noChangeArrowheads="1"/>
                      </p:cNvPicPr>
                      <p:nvPr/>
                    </p:nvPicPr>
                    <p:blipFill>
                      <a:blip r:embed="rId4"/>
                      <a:srcRect/>
                      <a:stretch>
                        <a:fillRect/>
                      </a:stretch>
                    </p:blipFill>
                    <p:spPr bwMode="auto">
                      <a:xfrm>
                        <a:off x="1445488" y="2660245"/>
                        <a:ext cx="168275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660093053"/>
              </p:ext>
            </p:extLst>
          </p:nvPr>
        </p:nvGraphicFramePr>
        <p:xfrm>
          <a:off x="1418077" y="4297886"/>
          <a:ext cx="1014412" cy="546100"/>
        </p:xfrm>
        <a:graphic>
          <a:graphicData uri="http://schemas.openxmlformats.org/presentationml/2006/ole">
            <mc:AlternateContent xmlns:mc="http://schemas.openxmlformats.org/markup-compatibility/2006">
              <mc:Choice xmlns:v="urn:schemas-microsoft-com:vml" Requires="v">
                <p:oleObj spid="_x0000_s27550" name="Equation" r:id="rId5" imgW="520560" imgH="279360" progId="Equation.3">
                  <p:embed/>
                </p:oleObj>
              </mc:Choice>
              <mc:Fallback>
                <p:oleObj name="Equation" r:id="rId5" imgW="520560" imgH="279360" progId="Equation.3">
                  <p:embed/>
                  <p:pic>
                    <p:nvPicPr>
                      <p:cNvPr id="0" name="Object 7"/>
                      <p:cNvPicPr>
                        <a:picLocks noChangeAspect="1" noChangeArrowheads="1"/>
                      </p:cNvPicPr>
                      <p:nvPr/>
                    </p:nvPicPr>
                    <p:blipFill>
                      <a:blip r:embed="rId6"/>
                      <a:srcRect/>
                      <a:stretch>
                        <a:fillRect/>
                      </a:stretch>
                    </p:blipFill>
                    <p:spPr bwMode="auto">
                      <a:xfrm>
                        <a:off x="1418077" y="4297886"/>
                        <a:ext cx="10144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6649"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9714" y="212904"/>
            <a:ext cx="1074286" cy="66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11"/>
          <p:cNvGraphicFramePr>
            <a:graphicFrameLocks noChangeAspect="1"/>
          </p:cNvGraphicFramePr>
          <p:nvPr>
            <p:extLst>
              <p:ext uri="{D42A27DB-BD31-4B8C-83A1-F6EECF244321}">
                <p14:modId xmlns:p14="http://schemas.microsoft.com/office/powerpoint/2010/main" val="2952079363"/>
              </p:ext>
            </p:extLst>
          </p:nvPr>
        </p:nvGraphicFramePr>
        <p:xfrm>
          <a:off x="1424391" y="3380363"/>
          <a:ext cx="2768600" cy="760412"/>
        </p:xfrm>
        <a:graphic>
          <a:graphicData uri="http://schemas.openxmlformats.org/presentationml/2006/ole">
            <mc:AlternateContent xmlns:mc="http://schemas.openxmlformats.org/markup-compatibility/2006">
              <mc:Choice xmlns:v="urn:schemas-microsoft-com:vml" Requires="v">
                <p:oleObj spid="_x0000_s27551" name="Equation" r:id="rId8" imgW="1244520" imgH="393480" progId="Equation.3">
                  <p:embed/>
                </p:oleObj>
              </mc:Choice>
              <mc:Fallback>
                <p:oleObj name="Equation" r:id="rId8" imgW="1244520" imgH="393480" progId="Equation.3">
                  <p:embed/>
                  <p:pic>
                    <p:nvPicPr>
                      <p:cNvPr id="0" name="Object 12"/>
                      <p:cNvPicPr>
                        <a:picLocks noChangeAspect="1" noChangeArrowheads="1"/>
                      </p:cNvPicPr>
                      <p:nvPr/>
                    </p:nvPicPr>
                    <p:blipFill>
                      <a:blip r:embed="rId9"/>
                      <a:srcRect/>
                      <a:stretch>
                        <a:fillRect/>
                      </a:stretch>
                    </p:blipFill>
                    <p:spPr bwMode="auto">
                      <a:xfrm>
                        <a:off x="1424391" y="3380363"/>
                        <a:ext cx="27686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laceholder 7"/>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865456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10" name="Title 1"/>
          <p:cNvSpPr>
            <a:spLocks noGrp="1"/>
          </p:cNvSpPr>
          <p:nvPr>
            <p:ph type="title"/>
          </p:nvPr>
        </p:nvSpPr>
        <p:spPr>
          <a:xfrm>
            <a:off x="611204" y="281221"/>
            <a:ext cx="8330665" cy="604593"/>
          </a:xfrm>
        </p:spPr>
        <p:txBody>
          <a:bodyPr>
            <a:noAutofit/>
          </a:bodyPr>
          <a:lstStyle/>
          <a:p>
            <a:r>
              <a:rPr lang="en-US" sz="2600" dirty="0" smtClean="0"/>
              <a:t>Test Yourself: </a:t>
            </a:r>
            <a:r>
              <a:rPr lang="en-US" sz="2600" dirty="0">
                <a:solidFill>
                  <a:prstClr val="black"/>
                </a:solidFill>
              </a:rPr>
              <a:t>Integrating an Algebraic Expression</a:t>
            </a:r>
            <a:r>
              <a:rPr lang="en-GB" sz="2600" dirty="0">
                <a:solidFill>
                  <a:prstClr val="black"/>
                </a:solidFill>
              </a:rPr>
              <a:t/>
            </a:r>
            <a:br>
              <a:rPr lang="en-GB" sz="2600" dirty="0">
                <a:solidFill>
                  <a:prstClr val="black"/>
                </a:solidFill>
              </a:rPr>
            </a:br>
            <a:endParaRPr lang="en-SG" sz="2600" dirty="0"/>
          </a:p>
        </p:txBody>
      </p:sp>
    </p:spTree>
    <p:extLst>
      <p:ext uri="{BB962C8B-B14F-4D97-AF65-F5344CB8AC3E}">
        <p14:creationId xmlns:p14="http://schemas.microsoft.com/office/powerpoint/2010/main" val="4016833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8" name="Rectangle 5"/>
          <p:cNvSpPr>
            <a:spLocks noChangeArrowheads="1"/>
          </p:cNvSpPr>
          <p:nvPr/>
        </p:nvSpPr>
        <p:spPr bwMode="auto">
          <a:xfrm>
            <a:off x="0" y="797752"/>
            <a:ext cx="9144000" cy="0"/>
          </a:xfrm>
          <a:prstGeom prst="rect">
            <a:avLst/>
          </a:prstGeom>
          <a:noFill/>
          <a:ln w="9525" algn="ctr">
            <a:noFill/>
            <a:miter lim="800000"/>
            <a:headEnd/>
            <a:tailEnd/>
          </a:ln>
        </p:spPr>
        <p:txBody>
          <a:bodyPr wrap="none" anchor="ctr">
            <a:spAutoFit/>
          </a:bodyPr>
          <a:lstStyle/>
          <a:p>
            <a:endParaRPr lang="en-US">
              <a:solidFill>
                <a:prstClr val="black"/>
              </a:solidFill>
            </a:endParaRPr>
          </a:p>
        </p:txBody>
      </p:sp>
      <p:sp>
        <p:nvSpPr>
          <p:cNvPr id="10" name="Title 1"/>
          <p:cNvSpPr>
            <a:spLocks noGrp="1"/>
          </p:cNvSpPr>
          <p:nvPr>
            <p:ph type="title"/>
          </p:nvPr>
        </p:nvSpPr>
        <p:spPr>
          <a:xfrm>
            <a:off x="611204" y="281221"/>
            <a:ext cx="8330665" cy="604593"/>
          </a:xfrm>
        </p:spPr>
        <p:txBody>
          <a:bodyPr>
            <a:noAutofit/>
          </a:bodyPr>
          <a:lstStyle/>
          <a:p>
            <a:r>
              <a:rPr lang="en-US" sz="2600" dirty="0" smtClean="0"/>
              <a:t>Test Yourself: </a:t>
            </a:r>
            <a:r>
              <a:rPr lang="en-US" sz="2600" dirty="0">
                <a:solidFill>
                  <a:prstClr val="black"/>
                </a:solidFill>
              </a:rPr>
              <a:t>Integrating an Algebraic Expression</a:t>
            </a:r>
            <a:r>
              <a:rPr lang="en-GB" sz="2600" dirty="0">
                <a:solidFill>
                  <a:prstClr val="black"/>
                </a:solidFill>
              </a:rPr>
              <a:t/>
            </a:r>
            <a:br>
              <a:rPr lang="en-GB" sz="2600" dirty="0">
                <a:solidFill>
                  <a:prstClr val="black"/>
                </a:solidFill>
              </a:rPr>
            </a:br>
            <a:endParaRPr lang="en-SG" sz="2600" dirty="0"/>
          </a:p>
        </p:txBody>
      </p:sp>
    </p:spTree>
    <p:extLst>
      <p:ext uri="{BB962C8B-B14F-4D97-AF65-F5344CB8AC3E}">
        <p14:creationId xmlns:p14="http://schemas.microsoft.com/office/powerpoint/2010/main" val="1878858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8" name="Rectangle 5"/>
          <p:cNvSpPr>
            <a:spLocks noChangeArrowheads="1"/>
          </p:cNvSpPr>
          <p:nvPr/>
        </p:nvSpPr>
        <p:spPr bwMode="auto">
          <a:xfrm>
            <a:off x="0" y="797752"/>
            <a:ext cx="9144000" cy="0"/>
          </a:xfrm>
          <a:prstGeom prst="rect">
            <a:avLst/>
          </a:prstGeom>
          <a:noFill/>
          <a:ln w="9525" algn="ctr">
            <a:noFill/>
            <a:miter lim="800000"/>
            <a:headEnd/>
            <a:tailEnd/>
          </a:ln>
        </p:spPr>
        <p:txBody>
          <a:bodyPr wrap="none" anchor="ctr">
            <a:spAutoFit/>
          </a:bodyPr>
          <a:lstStyle/>
          <a:p>
            <a:endParaRPr lang="en-US">
              <a:solidFill>
                <a:prstClr val="black"/>
              </a:solidFill>
            </a:endParaRPr>
          </a:p>
        </p:txBody>
      </p:sp>
      <p:sp>
        <p:nvSpPr>
          <p:cNvPr id="10" name="Title 1"/>
          <p:cNvSpPr>
            <a:spLocks noGrp="1"/>
          </p:cNvSpPr>
          <p:nvPr>
            <p:ph type="title"/>
          </p:nvPr>
        </p:nvSpPr>
        <p:spPr>
          <a:xfrm>
            <a:off x="611204" y="281221"/>
            <a:ext cx="8330665" cy="604593"/>
          </a:xfrm>
        </p:spPr>
        <p:txBody>
          <a:bodyPr>
            <a:noAutofit/>
          </a:bodyPr>
          <a:lstStyle/>
          <a:p>
            <a:r>
              <a:rPr lang="en-US" sz="2600" dirty="0" smtClean="0"/>
              <a:t>Test Yourself: </a:t>
            </a:r>
            <a:r>
              <a:rPr lang="en-US" sz="2600" dirty="0">
                <a:solidFill>
                  <a:prstClr val="black"/>
                </a:solidFill>
              </a:rPr>
              <a:t>Integrating an Algebraic Expression</a:t>
            </a:r>
            <a:r>
              <a:rPr lang="en-GB" sz="2600" dirty="0">
                <a:solidFill>
                  <a:prstClr val="black"/>
                </a:solidFill>
              </a:rPr>
              <a:t/>
            </a:r>
            <a:br>
              <a:rPr lang="en-GB" sz="2600" dirty="0">
                <a:solidFill>
                  <a:prstClr val="black"/>
                </a:solidFill>
              </a:rPr>
            </a:br>
            <a:endParaRPr lang="en-SG" sz="2600" dirty="0"/>
          </a:p>
        </p:txBody>
      </p:sp>
    </p:spTree>
    <p:extLst>
      <p:ext uri="{BB962C8B-B14F-4D97-AF65-F5344CB8AC3E}">
        <p14:creationId xmlns:p14="http://schemas.microsoft.com/office/powerpoint/2010/main" val="2691545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752168" y="2182761"/>
            <a:ext cx="7694960" cy="4354308"/>
          </a:xfrm>
          <a:prstGeom prst="rect">
            <a:avLst/>
          </a:prstGeom>
          <a:solidFill>
            <a:schemeClr val="accent5">
              <a:lumMod val="20000"/>
              <a:lumOff val="80000"/>
            </a:schemeClr>
          </a:solidFill>
        </p:spPr>
        <p:txBody>
          <a:bodyPr wrap="square" rtlCol="0">
            <a:spAutoFit/>
          </a:bodyPr>
          <a:lstStyle/>
          <a:p>
            <a:endParaRPr lang="en-SG" dirty="0"/>
          </a:p>
        </p:txBody>
      </p:sp>
      <p:sp>
        <p:nvSpPr>
          <p:cNvPr id="4" name="Title 1"/>
          <p:cNvSpPr txBox="1">
            <a:spLocks/>
          </p:cNvSpPr>
          <p:nvPr/>
        </p:nvSpPr>
        <p:spPr>
          <a:xfrm>
            <a:off x="542940" y="-7176"/>
            <a:ext cx="8229600" cy="1143000"/>
          </a:xfrm>
          <a:prstGeom prst="rect">
            <a:avLst/>
          </a:prstGeom>
        </p:spPr>
        <p:txBody>
          <a:bodyPr anchor="ct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solidFill>
                  <a:prstClr val="black"/>
                </a:solidFill>
              </a:rPr>
              <a:t>Finding the constant </a:t>
            </a:r>
            <a:r>
              <a:rPr lang="en-US" i="1" dirty="0" smtClean="0">
                <a:solidFill>
                  <a:prstClr val="black"/>
                </a:solidFill>
                <a:latin typeface="Times New Roman" pitchFamily="18" charset="0"/>
                <a:cs typeface="Times New Roman" pitchFamily="18" charset="0"/>
              </a:rPr>
              <a:t>c</a:t>
            </a:r>
            <a:endParaRPr lang="en-GB" i="1" dirty="0" smtClean="0">
              <a:solidFill>
                <a:prstClr val="black"/>
              </a:solidFill>
              <a:latin typeface="Times New Roman" pitchFamily="18" charset="0"/>
              <a:cs typeface="Times New Roman" pitchFamily="18" charset="0"/>
            </a:endParaRPr>
          </a:p>
        </p:txBody>
      </p:sp>
      <p:sp>
        <p:nvSpPr>
          <p:cNvPr id="5" name="Content Placeholder 2"/>
          <p:cNvSpPr txBox="1">
            <a:spLocks/>
          </p:cNvSpPr>
          <p:nvPr/>
        </p:nvSpPr>
        <p:spPr>
          <a:xfrm>
            <a:off x="371460" y="1189552"/>
            <a:ext cx="8401080" cy="53549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smtClean="0">
                <a:solidFill>
                  <a:prstClr val="black"/>
                </a:solidFill>
              </a:rPr>
              <a:t>	After integration, the constant </a:t>
            </a:r>
            <a:r>
              <a:rPr lang="en-US" sz="2800" i="1" dirty="0" smtClean="0">
                <a:solidFill>
                  <a:prstClr val="black"/>
                </a:solidFill>
                <a:latin typeface="Times New Roman" pitchFamily="18" charset="0"/>
                <a:cs typeface="Times New Roman" pitchFamily="18" charset="0"/>
              </a:rPr>
              <a:t>c</a:t>
            </a:r>
            <a:r>
              <a:rPr lang="en-US" sz="2800" dirty="0" smtClean="0">
                <a:solidFill>
                  <a:prstClr val="black"/>
                </a:solidFill>
              </a:rPr>
              <a:t> can be found by 	substituting in a given condition.</a:t>
            </a:r>
            <a:endParaRPr lang="en-US" sz="2800" baseline="30000" dirty="0" smtClean="0">
              <a:solidFill>
                <a:prstClr val="black"/>
              </a:solidFill>
              <a:latin typeface="Times New Roman" pitchFamily="18" charset="0"/>
              <a:cs typeface="Times New Roman" pitchFamily="18" charset="0"/>
            </a:endParaRPr>
          </a:p>
          <a:p>
            <a:pPr marL="0" indent="0">
              <a:buNone/>
            </a:pPr>
            <a:r>
              <a:rPr lang="en-US" sz="2400" dirty="0" smtClean="0">
                <a:solidFill>
                  <a:prstClr val="black"/>
                </a:solidFill>
              </a:rPr>
              <a:t>	[</a:t>
            </a:r>
            <a:r>
              <a:rPr lang="en-US" sz="2400" dirty="0">
                <a:solidFill>
                  <a:prstClr val="black"/>
                </a:solidFill>
              </a:rPr>
              <a:t>Example]</a:t>
            </a:r>
          </a:p>
          <a:p>
            <a:pPr marL="0" indent="0">
              <a:buNone/>
            </a:pPr>
            <a:endParaRPr lang="en-US" sz="2400" dirty="0" smtClean="0">
              <a:solidFill>
                <a:prstClr val="black"/>
              </a:solidFill>
            </a:endParaRPr>
          </a:p>
          <a:p>
            <a:pPr marL="0" indent="0">
              <a:buNone/>
            </a:pPr>
            <a:r>
              <a:rPr lang="en-US" sz="2400" dirty="0" smtClean="0">
                <a:solidFill>
                  <a:prstClr val="black"/>
                </a:solidFill>
              </a:rPr>
              <a:t>	[Solution]</a:t>
            </a:r>
          </a:p>
          <a:p>
            <a:pPr marL="0" indent="0">
              <a:buNone/>
            </a:pPr>
            <a:r>
              <a:rPr lang="en-US" sz="2800" dirty="0" smtClean="0">
                <a:solidFill>
                  <a:prstClr val="black"/>
                </a:solidFill>
              </a:rPr>
              <a:t>	</a:t>
            </a:r>
            <a:r>
              <a:rPr lang="en-US" sz="2400" dirty="0" smtClean="0">
                <a:solidFill>
                  <a:prstClr val="black"/>
                </a:solidFill>
              </a:rPr>
              <a:t>Given that </a:t>
            </a:r>
            <a:r>
              <a:rPr lang="en-US" sz="2800" i="1" dirty="0" smtClean="0">
                <a:solidFill>
                  <a:prstClr val="black"/>
                </a:solidFill>
                <a:latin typeface="Times New Roman" pitchFamily="18" charset="0"/>
                <a:cs typeface="Times New Roman" pitchFamily="18" charset="0"/>
              </a:rPr>
              <a:t>y</a:t>
            </a:r>
            <a:r>
              <a:rPr lang="en-US" sz="2800" dirty="0" smtClean="0">
                <a:solidFill>
                  <a:prstClr val="black"/>
                </a:solidFill>
                <a:latin typeface="Times New Roman" pitchFamily="18" charset="0"/>
                <a:cs typeface="Times New Roman" pitchFamily="18" charset="0"/>
              </a:rPr>
              <a:t> </a:t>
            </a:r>
            <a:r>
              <a:rPr lang="en-US" sz="2800" dirty="0" smtClean="0">
                <a:solidFill>
                  <a:prstClr val="black"/>
                </a:solidFill>
                <a:latin typeface="Times New Roman" pitchFamily="18" charset="0"/>
                <a:cs typeface="Times New Roman" pitchFamily="18" charset="0"/>
              </a:rPr>
              <a:t>= 4.2  </a:t>
            </a:r>
            <a:r>
              <a:rPr lang="en-US" sz="2400" dirty="0" smtClean="0">
                <a:solidFill>
                  <a:prstClr val="black"/>
                </a:solidFill>
              </a:rPr>
              <a:t>when </a:t>
            </a:r>
            <a:r>
              <a:rPr lang="en-US" sz="2800" i="1" dirty="0" smtClean="0">
                <a:solidFill>
                  <a:prstClr val="black"/>
                </a:solidFill>
                <a:latin typeface="Times New Roman" pitchFamily="18" charset="0"/>
                <a:cs typeface="Times New Roman" pitchFamily="18" charset="0"/>
              </a:rPr>
              <a:t>x</a:t>
            </a:r>
            <a:r>
              <a:rPr lang="en-US" sz="2800" dirty="0" smtClean="0">
                <a:solidFill>
                  <a:prstClr val="black"/>
                </a:solidFill>
                <a:latin typeface="Times New Roman" pitchFamily="18" charset="0"/>
                <a:cs typeface="Times New Roman" pitchFamily="18" charset="0"/>
              </a:rPr>
              <a:t> = 2</a:t>
            </a:r>
            <a:r>
              <a:rPr lang="en-US" sz="2400" dirty="0" smtClean="0">
                <a:solidFill>
                  <a:prstClr val="black"/>
                </a:solidFill>
              </a:rPr>
              <a:t>,</a:t>
            </a:r>
          </a:p>
          <a:p>
            <a:pPr marL="0" indent="0">
              <a:buNone/>
            </a:pPr>
            <a:r>
              <a:rPr lang="en-US" sz="2400" dirty="0">
                <a:solidFill>
                  <a:prstClr val="black"/>
                </a:solidFill>
              </a:rPr>
              <a:t>	</a:t>
            </a:r>
            <a:r>
              <a:rPr lang="en-US" sz="2400" dirty="0" smtClean="0">
                <a:solidFill>
                  <a:prstClr val="black"/>
                </a:solidFill>
              </a:rPr>
              <a:t>Substituting into the expression,</a:t>
            </a:r>
          </a:p>
          <a:p>
            <a:pPr marL="0" indent="0">
              <a:buNone/>
            </a:pPr>
            <a:r>
              <a:rPr lang="en-US" sz="2400" dirty="0">
                <a:solidFill>
                  <a:prstClr val="black"/>
                </a:solidFill>
              </a:rPr>
              <a:t>	</a:t>
            </a:r>
            <a:r>
              <a:rPr lang="en-US" sz="2400" dirty="0" smtClean="0">
                <a:solidFill>
                  <a:prstClr val="black"/>
                </a:solidFill>
              </a:rPr>
              <a:t>			</a:t>
            </a:r>
          </a:p>
          <a:p>
            <a:pPr lvl="1">
              <a:buFontTx/>
              <a:buNone/>
            </a:pPr>
            <a:endParaRPr lang="en-US" sz="1200" dirty="0" smtClean="0">
              <a:solidFill>
                <a:prstClr val="black"/>
              </a:solidFill>
            </a:endParaRPr>
          </a:p>
          <a:p>
            <a:pPr lvl="1">
              <a:buFontTx/>
              <a:buNone/>
            </a:pPr>
            <a:r>
              <a:rPr lang="en-US" dirty="0" smtClean="0">
                <a:solidFill>
                  <a:prstClr val="black"/>
                </a:solidFill>
              </a:rPr>
              <a:t>                                            </a:t>
            </a:r>
            <a:endParaRPr lang="en-US" dirty="0" smtClean="0">
              <a:solidFill>
                <a:prstClr val="black"/>
              </a:solidFill>
              <a:latin typeface="Times New Roman" pitchFamily="18" charset="0"/>
              <a:cs typeface="Times New Roman" pitchFamily="18" charset="0"/>
            </a:endParaRPr>
          </a:p>
          <a:p>
            <a:pPr lvl="1">
              <a:buFontTx/>
              <a:buNone/>
            </a:pPr>
            <a:r>
              <a:rPr lang="en-US" sz="2400" dirty="0" smtClean="0">
                <a:solidFill>
                  <a:prstClr val="black"/>
                </a:solidFill>
              </a:rPr>
              <a:t>Hence</a:t>
            </a:r>
            <a:r>
              <a:rPr lang="en-US" dirty="0" smtClean="0">
                <a:solidFill>
                  <a:prstClr val="black"/>
                </a:solidFill>
              </a:rPr>
              <a:t>	, </a:t>
            </a:r>
            <a:endParaRPr lang="en-GB" i="1" dirty="0" smtClean="0">
              <a:solidFill>
                <a:prstClr val="black"/>
              </a:solidFill>
              <a:latin typeface="Times New Roman" pitchFamily="18" charset="0"/>
              <a:cs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7" name="Rectangle 4"/>
          <p:cNvSpPr>
            <a:spLocks noChangeArrowheads="1"/>
          </p:cNvSpPr>
          <p:nvPr/>
        </p:nvSpPr>
        <p:spPr bwMode="auto">
          <a:xfrm>
            <a:off x="0" y="0"/>
            <a:ext cx="9144000" cy="45720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8" name="Rectangle 5"/>
          <p:cNvSpPr>
            <a:spLocks noChangeArrowheads="1"/>
          </p:cNvSpPr>
          <p:nvPr/>
        </p:nvSpPr>
        <p:spPr bwMode="auto">
          <a:xfrm>
            <a:off x="0" y="952500"/>
            <a:ext cx="9144000" cy="0"/>
          </a:xfrm>
          <a:prstGeom prst="rect">
            <a:avLst/>
          </a:prstGeom>
          <a:noFill/>
          <a:ln w="9525" algn="ctr">
            <a:noFill/>
            <a:miter lim="800000"/>
            <a:headEnd/>
            <a:tailEnd/>
          </a:ln>
        </p:spPr>
        <p:txBody>
          <a:bodyPr wrap="none" anchor="ctr">
            <a:spAutoFit/>
          </a:bodyPr>
          <a:lstStyle/>
          <a:p>
            <a:endParaRPr lang="en-US">
              <a:solidFill>
                <a:prstClr val="black"/>
              </a:solidFill>
            </a:endParaRPr>
          </a:p>
        </p:txBody>
      </p:sp>
      <p:graphicFrame>
        <p:nvGraphicFramePr>
          <p:cNvPr id="3" name="Object 2"/>
          <p:cNvGraphicFramePr>
            <a:graphicFrameLocks noChangeAspect="1"/>
          </p:cNvGraphicFramePr>
          <p:nvPr>
            <p:extLst/>
          </p:nvPr>
        </p:nvGraphicFramePr>
        <p:xfrm>
          <a:off x="3021013" y="2333625"/>
          <a:ext cx="3189287" cy="923925"/>
        </p:xfrm>
        <a:graphic>
          <a:graphicData uri="http://schemas.openxmlformats.org/presentationml/2006/ole">
            <mc:AlternateContent xmlns:mc="http://schemas.openxmlformats.org/markup-compatibility/2006">
              <mc:Choice xmlns:v="urn:schemas-microsoft-com:vml" Requires="v">
                <p:oleObj spid="_x0000_s106498" name="Equation" r:id="rId3" imgW="1358640" imgH="393480" progId="Equation.3">
                  <p:embed/>
                </p:oleObj>
              </mc:Choice>
              <mc:Fallback>
                <p:oleObj name="Equation" r:id="rId3" imgW="1358640" imgH="393480" progId="Equation.3">
                  <p:embed/>
                  <p:pic>
                    <p:nvPicPr>
                      <p:cNvPr id="3" name="Object 2"/>
                      <p:cNvPicPr>
                        <a:picLocks noChangeAspect="1" noChangeArrowheads="1"/>
                      </p:cNvPicPr>
                      <p:nvPr/>
                    </p:nvPicPr>
                    <p:blipFill>
                      <a:blip r:embed="rId4"/>
                      <a:srcRect/>
                      <a:stretch>
                        <a:fillRect/>
                      </a:stretch>
                    </p:blipFill>
                    <p:spPr bwMode="auto">
                      <a:xfrm>
                        <a:off x="3021013" y="2333625"/>
                        <a:ext cx="3189287" cy="923925"/>
                      </a:xfrm>
                      <a:prstGeom prst="rect">
                        <a:avLst/>
                      </a:prstGeom>
                      <a:noFill/>
                      <a:ln>
                        <a:noFill/>
                      </a:ln>
                    </p:spPr>
                  </p:pic>
                </p:oleObj>
              </mc:Fallback>
            </mc:AlternateContent>
          </a:graphicData>
        </a:graphic>
      </p:graphicFrame>
      <p:grpSp>
        <p:nvGrpSpPr>
          <p:cNvPr id="10" name="Group 9"/>
          <p:cNvGrpSpPr/>
          <p:nvPr/>
        </p:nvGrpSpPr>
        <p:grpSpPr>
          <a:xfrm>
            <a:off x="2517775" y="4668523"/>
            <a:ext cx="2082800" cy="860740"/>
            <a:chOff x="2517775" y="4270317"/>
            <a:chExt cx="2082800" cy="860740"/>
          </a:xfrm>
        </p:grpSpPr>
        <p:sp>
          <p:nvSpPr>
            <p:cNvPr id="14" name="Rectangle 13"/>
            <p:cNvSpPr/>
            <p:nvPr/>
          </p:nvSpPr>
          <p:spPr>
            <a:xfrm>
              <a:off x="3625851" y="4544306"/>
              <a:ext cx="211650" cy="323438"/>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 name="Rectangle 1"/>
            <p:cNvSpPr/>
            <p:nvPr/>
          </p:nvSpPr>
          <p:spPr>
            <a:xfrm>
              <a:off x="2544982" y="4270317"/>
              <a:ext cx="423301" cy="860043"/>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aphicFrame>
          <p:nvGraphicFramePr>
            <p:cNvPr id="9" name="Object 8"/>
            <p:cNvGraphicFramePr>
              <a:graphicFrameLocks noChangeAspect="1"/>
            </p:cNvGraphicFramePr>
            <p:nvPr>
              <p:extLst/>
            </p:nvPr>
          </p:nvGraphicFramePr>
          <p:xfrm>
            <a:off x="2517775" y="4270632"/>
            <a:ext cx="2082800" cy="860425"/>
          </p:xfrm>
          <a:graphic>
            <a:graphicData uri="http://schemas.openxmlformats.org/presentationml/2006/ole">
              <mc:AlternateContent xmlns:mc="http://schemas.openxmlformats.org/markup-compatibility/2006">
                <mc:Choice xmlns:v="urn:schemas-microsoft-com:vml" Requires="v">
                  <p:oleObj spid="_x0000_s106499" name="Equation" r:id="rId5" imgW="952200" imgH="393480" progId="Equation.3">
                    <p:embed/>
                  </p:oleObj>
                </mc:Choice>
                <mc:Fallback>
                  <p:oleObj name="Equation" r:id="rId5" imgW="952200" imgH="393480" progId="Equation.3">
                    <p:embed/>
                    <p:pic>
                      <p:nvPicPr>
                        <p:cNvPr id="9" name="Object 8"/>
                        <p:cNvPicPr/>
                        <p:nvPr/>
                      </p:nvPicPr>
                      <p:blipFill>
                        <a:blip r:embed="rId6"/>
                        <a:stretch>
                          <a:fillRect/>
                        </a:stretch>
                      </p:blipFill>
                      <p:spPr>
                        <a:xfrm>
                          <a:off x="2517775" y="4270632"/>
                          <a:ext cx="2082800" cy="860425"/>
                        </a:xfrm>
                        <a:prstGeom prst="rect">
                          <a:avLst/>
                        </a:prstGeom>
                      </p:spPr>
                    </p:pic>
                  </p:oleObj>
                </mc:Fallback>
              </mc:AlternateContent>
            </a:graphicData>
          </a:graphic>
        </p:graphicFrame>
      </p:grpSp>
      <p:sp>
        <p:nvSpPr>
          <p:cNvPr id="16" name="Rectangle 15"/>
          <p:cNvSpPr/>
          <p:nvPr/>
        </p:nvSpPr>
        <p:spPr>
          <a:xfrm>
            <a:off x="3941038" y="5910837"/>
            <a:ext cx="616894" cy="30937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aphicFrame>
        <p:nvGraphicFramePr>
          <p:cNvPr id="11" name="Object 10"/>
          <p:cNvGraphicFramePr>
            <a:graphicFrameLocks noChangeAspect="1"/>
          </p:cNvGraphicFramePr>
          <p:nvPr>
            <p:extLst/>
          </p:nvPr>
        </p:nvGraphicFramePr>
        <p:xfrm>
          <a:off x="2727917" y="5627431"/>
          <a:ext cx="1876425" cy="909638"/>
        </p:xfrm>
        <a:graphic>
          <a:graphicData uri="http://schemas.openxmlformats.org/presentationml/2006/ole">
            <mc:AlternateContent xmlns:mc="http://schemas.openxmlformats.org/markup-compatibility/2006">
              <mc:Choice xmlns:v="urn:schemas-microsoft-com:vml" Requires="v">
                <p:oleObj spid="_x0000_s106500" name="Equation" r:id="rId7" imgW="812520" imgH="393480" progId="Equation.3">
                  <p:embed/>
                </p:oleObj>
              </mc:Choice>
              <mc:Fallback>
                <p:oleObj name="Equation" r:id="rId7" imgW="812520" imgH="393480" progId="Equation.3">
                  <p:embed/>
                  <p:pic>
                    <p:nvPicPr>
                      <p:cNvPr id="11" name="Object 10"/>
                      <p:cNvPicPr>
                        <a:picLocks noChangeAspect="1" noChangeArrowheads="1"/>
                      </p:cNvPicPr>
                      <p:nvPr/>
                    </p:nvPicPr>
                    <p:blipFill>
                      <a:blip r:embed="rId8"/>
                      <a:srcRect/>
                      <a:stretch>
                        <a:fillRect/>
                      </a:stretch>
                    </p:blipFill>
                    <p:spPr bwMode="auto">
                      <a:xfrm>
                        <a:off x="2727917" y="5627431"/>
                        <a:ext cx="1876425" cy="909638"/>
                      </a:xfrm>
                      <a:prstGeom prst="rect">
                        <a:avLst/>
                      </a:prstGeom>
                      <a:noFill/>
                      <a:ln>
                        <a:noFill/>
                      </a:ln>
                      <a:extLst/>
                    </p:spPr>
                  </p:pic>
                </p:oleObj>
              </mc:Fallback>
            </mc:AlternateContent>
          </a:graphicData>
        </a:graphic>
      </p:graphicFrame>
      <p:sp>
        <p:nvSpPr>
          <p:cNvPr id="15" name="Rectangle 14"/>
          <p:cNvSpPr/>
          <p:nvPr/>
        </p:nvSpPr>
        <p:spPr>
          <a:xfrm>
            <a:off x="5846202" y="4942511"/>
            <a:ext cx="616894" cy="309371"/>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aphicFrame>
        <p:nvGraphicFramePr>
          <p:cNvPr id="13" name="Object 12"/>
          <p:cNvGraphicFramePr>
            <a:graphicFrameLocks noChangeAspect="1"/>
          </p:cNvGraphicFramePr>
          <p:nvPr>
            <p:extLst/>
          </p:nvPr>
        </p:nvGraphicFramePr>
        <p:xfrm>
          <a:off x="4917471" y="4883250"/>
          <a:ext cx="1531557" cy="396767"/>
        </p:xfrm>
        <a:graphic>
          <a:graphicData uri="http://schemas.openxmlformats.org/presentationml/2006/ole">
            <mc:AlternateContent xmlns:mc="http://schemas.openxmlformats.org/markup-compatibility/2006">
              <mc:Choice xmlns:v="urn:schemas-microsoft-com:vml" Requires="v">
                <p:oleObj spid="_x0000_s106501" name="Equation" r:id="rId9" imgW="685800" imgH="177480" progId="Equation.3">
                  <p:embed/>
                </p:oleObj>
              </mc:Choice>
              <mc:Fallback>
                <p:oleObj name="Equation" r:id="rId9" imgW="685800" imgH="177480" progId="Equation.3">
                  <p:embed/>
                  <p:pic>
                    <p:nvPicPr>
                      <p:cNvPr id="13" name="Object 12"/>
                      <p:cNvPicPr>
                        <a:picLocks noChangeAspect="1" noChangeArrowheads="1"/>
                      </p:cNvPicPr>
                      <p:nvPr/>
                    </p:nvPicPr>
                    <p:blipFill>
                      <a:blip r:embed="rId10"/>
                      <a:srcRect/>
                      <a:stretch>
                        <a:fillRect/>
                      </a:stretch>
                    </p:blipFill>
                    <p:spPr bwMode="auto">
                      <a:xfrm>
                        <a:off x="4917471" y="4883250"/>
                        <a:ext cx="1531557" cy="396767"/>
                      </a:xfrm>
                      <a:prstGeom prst="rect">
                        <a:avLst/>
                      </a:prstGeom>
                      <a:noFill/>
                      <a:ln>
                        <a:noFill/>
                      </a:ln>
                    </p:spPr>
                  </p:pic>
                </p:oleObj>
              </mc:Fallback>
            </mc:AlternateContent>
          </a:graphicData>
        </a:graphic>
      </p:graphicFrame>
      <p:sp>
        <p:nvSpPr>
          <p:cNvPr id="18" name="Slide Number Placeholder 17"/>
          <p:cNvSpPr>
            <a:spLocks noGrp="1"/>
          </p:cNvSpPr>
          <p:nvPr>
            <p:ph type="sldNum" sz="quarter" idx="12"/>
          </p:nvPr>
        </p:nvSpPr>
        <p:spPr>
          <a:xfrm>
            <a:off x="6313528" y="6246038"/>
            <a:ext cx="2133600" cy="365125"/>
          </a:xfrm>
        </p:spPr>
        <p:txBody>
          <a:bodyPr/>
          <a:lstStyle/>
          <a:p>
            <a:r>
              <a:rPr lang="en-US" smtClean="0">
                <a:solidFill>
                  <a:prstClr val="black"/>
                </a:solidFill>
              </a:rPr>
              <a:t>                                         </a:t>
            </a:r>
            <a:fld id="{6767FADE-2612-3649-B495-F644A23F288B}"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404838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9563" y="152400"/>
            <a:ext cx="8566150" cy="1066800"/>
          </a:xfrm>
          <a:prstGeom prst="rect">
            <a:avLst/>
          </a:prstGeom>
          <a:noFill/>
          <a:ln w="9525">
            <a:noFill/>
            <a:miter lim="800000"/>
            <a:headEnd/>
            <a:tailEnd/>
          </a:ln>
        </p:spPr>
        <p:txBody>
          <a:bodyPr anchor="b"/>
          <a:lstStyle/>
          <a:p>
            <a:pPr>
              <a:defRPr/>
            </a:pPr>
            <a:endParaRPr lang="en-US" sz="3600" b="1" kern="0" dirty="0">
              <a:solidFill>
                <a:schemeClr val="tx2"/>
              </a:solidFill>
              <a:latin typeface="+mj-lt"/>
              <a:ea typeface="+mj-ea"/>
              <a:cs typeface="+mj-cs"/>
            </a:endParaRPr>
          </a:p>
        </p:txBody>
      </p:sp>
      <p:sp>
        <p:nvSpPr>
          <p:cNvPr id="3" name="Title 7"/>
          <p:cNvSpPr>
            <a:spLocks noGrp="1"/>
          </p:cNvSpPr>
          <p:nvPr>
            <p:ph type="title"/>
          </p:nvPr>
        </p:nvSpPr>
        <p:spPr>
          <a:xfrm>
            <a:off x="530783" y="295422"/>
            <a:ext cx="8566150" cy="923778"/>
          </a:xfrm>
        </p:spPr>
        <p:txBody>
          <a:bodyPr/>
          <a:lstStyle/>
          <a:p>
            <a:pPr algn="l"/>
            <a:r>
              <a:rPr lang="en-US" dirty="0" smtClean="0"/>
              <a:t>Scenario - Water not enough</a:t>
            </a:r>
            <a:endParaRPr lang="en-GB" dirty="0" smtClean="0"/>
          </a:p>
        </p:txBody>
      </p:sp>
      <p:sp>
        <p:nvSpPr>
          <p:cNvPr id="4" name="Content Placeholder 8"/>
          <p:cNvSpPr>
            <a:spLocks noGrp="1"/>
          </p:cNvSpPr>
          <p:nvPr>
            <p:ph idx="4294967295"/>
          </p:nvPr>
        </p:nvSpPr>
        <p:spPr>
          <a:xfrm>
            <a:off x="457200" y="1115735"/>
            <a:ext cx="8229600" cy="4610100"/>
          </a:xfrm>
          <a:prstGeom prst="rect">
            <a:avLst/>
          </a:prstGeom>
        </p:spPr>
        <p:txBody>
          <a:bodyPr/>
          <a:lstStyle/>
          <a:p>
            <a:pPr marL="0" indent="0">
              <a:buFontTx/>
              <a:buNone/>
              <a:defRPr/>
            </a:pPr>
            <a:r>
              <a:rPr lang="en-SG" sz="2800" dirty="0" smtClean="0"/>
              <a:t>A public agency that manages a local reservoir is making a study on water resources. As they noticed that the water level was gradually decreasing, one part of the study is to determine when the water from the reservoir would run out. </a:t>
            </a:r>
          </a:p>
          <a:p>
            <a:pPr marL="0" indent="0">
              <a:buFontTx/>
              <a:buNone/>
              <a:defRPr/>
            </a:pPr>
            <a:endParaRPr lang="en-SG" sz="2800" dirty="0" smtClean="0"/>
          </a:p>
          <a:p>
            <a:pPr>
              <a:buFontTx/>
              <a:buNone/>
              <a:defRPr/>
            </a:pPr>
            <a:endParaRPr lang="en-GB" dirty="0" smtClean="0"/>
          </a:p>
        </p:txBody>
      </p:sp>
      <p:pic>
        <p:nvPicPr>
          <p:cNvPr id="5" name="Picture 2"/>
          <p:cNvPicPr>
            <a:picLocks noChangeAspect="1" noChangeArrowheads="1"/>
          </p:cNvPicPr>
          <p:nvPr/>
        </p:nvPicPr>
        <p:blipFill>
          <a:blip r:embed="rId2" cstate="print"/>
          <a:srcRect b="40415"/>
          <a:stretch>
            <a:fillRect/>
          </a:stretch>
        </p:blipFill>
        <p:spPr bwMode="auto">
          <a:xfrm>
            <a:off x="583375" y="3664980"/>
            <a:ext cx="7924800" cy="258028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r>
              <a:rPr lang="en-US" smtClean="0"/>
              <a:t>                                        </a:t>
            </a:r>
            <a:fld id="{6767FADE-2612-3649-B495-F644A23F288B}" type="slidenum">
              <a:rPr lang="en-US" smtClean="0"/>
              <a:pPr/>
              <a:t>2</a:t>
            </a:fld>
            <a:endParaRPr lang="en-US" dirty="0"/>
          </a:p>
        </p:txBody>
      </p:sp>
    </p:spTree>
    <p:extLst>
      <p:ext uri="{BB962C8B-B14F-4D97-AF65-F5344CB8AC3E}">
        <p14:creationId xmlns:p14="http://schemas.microsoft.com/office/powerpoint/2010/main" val="4260651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Yourself: </a:t>
            </a:r>
            <a:r>
              <a:rPr lang="en-US" dirty="0">
                <a:solidFill>
                  <a:prstClr val="black"/>
                </a:solidFill>
              </a:rPr>
              <a:t>Finding the constant </a:t>
            </a:r>
            <a:r>
              <a:rPr lang="en-US" i="1" dirty="0">
                <a:solidFill>
                  <a:prstClr val="black"/>
                </a:solidFill>
                <a:latin typeface="Times New Roman" pitchFamily="18" charset="0"/>
                <a:cs typeface="Times New Roman" pitchFamily="18" charset="0"/>
              </a:rPr>
              <a:t>c</a:t>
            </a:r>
            <a:r>
              <a:rPr lang="en-GB" i="1" dirty="0">
                <a:solidFill>
                  <a:prstClr val="black"/>
                </a:solidFill>
                <a:latin typeface="Times New Roman" pitchFamily="18" charset="0"/>
                <a:cs typeface="Times New Roman" pitchFamily="18" charset="0"/>
              </a:rPr>
              <a:t/>
            </a:r>
            <a:br>
              <a:rPr lang="en-GB" i="1" dirty="0">
                <a:solidFill>
                  <a:prstClr val="black"/>
                </a:solidFill>
                <a:latin typeface="Times New Roman" pitchFamily="18" charset="0"/>
                <a:cs typeface="Times New Roman" pitchFamily="18" charset="0"/>
              </a:rPr>
            </a:br>
            <a:endParaRPr lang="en-SG" dirty="0"/>
          </a:p>
        </p:txBody>
      </p:sp>
      <p:sp>
        <p:nvSpPr>
          <p:cNvPr id="4" name="Content Placeholder 2"/>
          <p:cNvSpPr txBox="1">
            <a:spLocks/>
          </p:cNvSpPr>
          <p:nvPr/>
        </p:nvSpPr>
        <p:spPr>
          <a:xfrm>
            <a:off x="457200" y="1374539"/>
            <a:ext cx="8401080" cy="519507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smtClean="0">
                <a:solidFill>
                  <a:prstClr val="black"/>
                </a:solidFill>
              </a:rPr>
              <a:t>Find the expression for </a:t>
            </a:r>
            <a:r>
              <a:rPr lang="en-US" sz="2400" i="1" dirty="0" smtClean="0">
                <a:solidFill>
                  <a:prstClr val="black"/>
                </a:solidFill>
                <a:latin typeface="Times New Roman" pitchFamily="18" charset="0"/>
                <a:cs typeface="Times New Roman" pitchFamily="18" charset="0"/>
              </a:rPr>
              <a:t>y</a:t>
            </a:r>
            <a:r>
              <a:rPr lang="en-US" sz="2400" dirty="0" smtClean="0">
                <a:solidFill>
                  <a:prstClr val="black"/>
                </a:solidFill>
              </a:rPr>
              <a:t> in the following given conditions:</a:t>
            </a:r>
          </a:p>
          <a:p>
            <a:pPr marL="0" indent="0">
              <a:buFont typeface="Arial"/>
              <a:buNone/>
            </a:pPr>
            <a:endParaRPr lang="en-US" sz="2200" dirty="0" smtClean="0">
              <a:solidFill>
                <a:srgbClr val="000000"/>
              </a:solidFill>
            </a:endParaRPr>
          </a:p>
          <a:p>
            <a:pPr marL="0" indent="0">
              <a:buFont typeface="Arial"/>
              <a:buNone/>
            </a:pPr>
            <a:r>
              <a:rPr lang="en-US" sz="2400" dirty="0" smtClean="0">
                <a:solidFill>
                  <a:srgbClr val="000000"/>
                </a:solidFill>
              </a:rPr>
              <a:t>	</a:t>
            </a:r>
            <a:endParaRPr lang="en-US" sz="2200" dirty="0" smtClean="0">
              <a:solidFill>
                <a:prstClr val="black"/>
              </a:solidFill>
            </a:endParaRPr>
          </a:p>
          <a:p>
            <a:pPr indent="12700">
              <a:buFont typeface="Arial"/>
              <a:buNone/>
            </a:pPr>
            <a:endParaRPr lang="en-US" sz="2800" dirty="0" smtClean="0">
              <a:solidFill>
                <a:prstClr val="black"/>
              </a:solidFill>
            </a:endParaRPr>
          </a:p>
          <a:p>
            <a:pPr marL="857250" indent="-514350">
              <a:buFont typeface="+mj-lt"/>
              <a:buAutoNum type="alphaLcParenR"/>
            </a:pPr>
            <a:r>
              <a:rPr lang="en-US" sz="2800" dirty="0" smtClean="0">
                <a:solidFill>
                  <a:prstClr val="black"/>
                </a:solidFill>
              </a:rPr>
              <a:t> </a:t>
            </a:r>
          </a:p>
          <a:p>
            <a:pPr marL="857250" indent="-514350">
              <a:buFont typeface="+mj-lt"/>
              <a:buAutoNum type="alphaLcParenR"/>
            </a:pPr>
            <a:r>
              <a:rPr lang="en-US" sz="2800" dirty="0">
                <a:solidFill>
                  <a:prstClr val="black"/>
                </a:solidFill>
              </a:rPr>
              <a:t> </a:t>
            </a:r>
          </a:p>
          <a:p>
            <a:pPr indent="12700">
              <a:buFont typeface="Arial"/>
              <a:buNone/>
            </a:pPr>
            <a:endParaRPr lang="en-US" sz="2800" dirty="0" smtClean="0">
              <a:solidFill>
                <a:prstClr val="black"/>
              </a:solidFill>
            </a:endParaRPr>
          </a:p>
          <a:p>
            <a:pPr indent="12700">
              <a:buFont typeface="Arial"/>
              <a:buNone/>
            </a:pPr>
            <a:r>
              <a:rPr lang="en-US" sz="2800" dirty="0">
                <a:solidFill>
                  <a:prstClr val="black"/>
                </a:solidFill>
              </a:rPr>
              <a:t>	</a:t>
            </a:r>
            <a:r>
              <a:rPr lang="en-US" sz="2800" dirty="0" smtClean="0">
                <a:solidFill>
                  <a:prstClr val="black"/>
                </a:solidFill>
              </a:rPr>
              <a:t>							</a:t>
            </a:r>
            <a:endParaRPr lang="en-US" dirty="0" smtClean="0">
              <a:solidFill>
                <a:prstClr val="black"/>
              </a:solidFill>
              <a:latin typeface="Times New Roman" pitchFamily="18" charset="0"/>
              <a:cs typeface="Times New Roman" pitchFamily="18" charset="0"/>
            </a:endParaRPr>
          </a:p>
          <a:p>
            <a:pPr lvl="1">
              <a:buFontTx/>
              <a:buNone/>
            </a:pPr>
            <a:r>
              <a:rPr lang="en-US" dirty="0" smtClean="0">
                <a:solidFill>
                  <a:prstClr val="black"/>
                </a:solidFill>
              </a:rPr>
              <a:t>	</a:t>
            </a:r>
            <a:endParaRPr lang="en-GB" i="1" dirty="0" smtClean="0">
              <a:solidFill>
                <a:prstClr val="black"/>
              </a:solidFill>
              <a:latin typeface="Times New Roman" pitchFamily="18" charset="0"/>
              <a:cs typeface="Times New Roman" pitchFamily="18" charset="0"/>
            </a:endParaRPr>
          </a:p>
        </p:txBody>
      </p:sp>
      <p:sp>
        <p:nvSpPr>
          <p:cNvPr id="5" name="Rectangle 5"/>
          <p:cNvSpPr>
            <a:spLocks noChangeArrowheads="1"/>
          </p:cNvSpPr>
          <p:nvPr/>
        </p:nvSpPr>
        <p:spPr bwMode="auto">
          <a:xfrm>
            <a:off x="0" y="1374540"/>
            <a:ext cx="9144000" cy="0"/>
          </a:xfrm>
          <a:prstGeom prst="rect">
            <a:avLst/>
          </a:prstGeom>
          <a:noFill/>
          <a:ln w="9525" algn="ctr">
            <a:noFill/>
            <a:miter lim="800000"/>
            <a:headEnd/>
            <a:tailEnd/>
          </a:ln>
        </p:spPr>
        <p:txBody>
          <a:bodyPr wrap="none" anchor="ctr">
            <a:spAutoFit/>
          </a:bodyPr>
          <a:lstStyle/>
          <a:p>
            <a:endParaRPr lang="en-US">
              <a:solidFill>
                <a:prstClr val="black"/>
              </a:solidFill>
            </a:endParaRPr>
          </a:p>
        </p:txBody>
      </p:sp>
      <p:pic>
        <p:nvPicPr>
          <p:cNvPr id="26649"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91" y="125628"/>
            <a:ext cx="1074286" cy="66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8"/>
          <p:cNvGraphicFramePr>
            <a:graphicFrameLocks noChangeAspect="1"/>
          </p:cNvGraphicFramePr>
          <p:nvPr>
            <p:extLst>
              <p:ext uri="{D42A27DB-BD31-4B8C-83A1-F6EECF244321}">
                <p14:modId xmlns:p14="http://schemas.microsoft.com/office/powerpoint/2010/main" val="3574067711"/>
              </p:ext>
            </p:extLst>
          </p:nvPr>
        </p:nvGraphicFramePr>
        <p:xfrm>
          <a:off x="763588" y="2155825"/>
          <a:ext cx="3702050" cy="669925"/>
        </p:xfrm>
        <a:graphic>
          <a:graphicData uri="http://schemas.openxmlformats.org/presentationml/2006/ole">
            <mc:AlternateContent xmlns:mc="http://schemas.openxmlformats.org/markup-compatibility/2006">
              <mc:Choice xmlns:v="urn:schemas-microsoft-com:vml" Requires="v">
                <p:oleObj spid="_x0000_s37420" name="Equation" r:id="rId4" imgW="1498320" imgH="279360" progId="Equation.3">
                  <p:embed/>
                </p:oleObj>
              </mc:Choice>
              <mc:Fallback>
                <p:oleObj name="Equation" r:id="rId4" imgW="1498320" imgH="279360" progId="Equation.3">
                  <p:embed/>
                  <p:pic>
                    <p:nvPicPr>
                      <p:cNvPr id="0" name=""/>
                      <p:cNvPicPr>
                        <a:picLocks noChangeAspect="1" noChangeArrowheads="1"/>
                      </p:cNvPicPr>
                      <p:nvPr/>
                    </p:nvPicPr>
                    <p:blipFill>
                      <a:blip r:embed="rId5"/>
                      <a:srcRect/>
                      <a:stretch>
                        <a:fillRect/>
                      </a:stretch>
                    </p:blipFill>
                    <p:spPr bwMode="auto">
                      <a:xfrm>
                        <a:off x="763588" y="2155825"/>
                        <a:ext cx="3702050" cy="669925"/>
                      </a:xfrm>
                      <a:prstGeom prst="rect">
                        <a:avLst/>
                      </a:prstGeom>
                      <a:noFill/>
                      <a:ln>
                        <a:noFill/>
                      </a:ln>
                      <a:extLst/>
                    </p:spPr>
                  </p:pic>
                </p:oleObj>
              </mc:Fallback>
            </mc:AlternateContent>
          </a:graphicData>
        </a:graphic>
      </p:graphicFrame>
      <p:sp>
        <p:nvSpPr>
          <p:cNvPr id="8" name="Slide Number Placeholder 7"/>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20</a:t>
            </a:fld>
            <a:endParaRPr lang="en-US" dirty="0">
              <a:solidFill>
                <a:prstClr val="black"/>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979461687"/>
              </p:ext>
            </p:extLst>
          </p:nvPr>
        </p:nvGraphicFramePr>
        <p:xfrm>
          <a:off x="1388346" y="3241034"/>
          <a:ext cx="2667000" cy="487363"/>
        </p:xfrm>
        <a:graphic>
          <a:graphicData uri="http://schemas.openxmlformats.org/presentationml/2006/ole">
            <mc:AlternateContent xmlns:mc="http://schemas.openxmlformats.org/markup-compatibility/2006">
              <mc:Choice xmlns:v="urn:schemas-microsoft-com:vml" Requires="v">
                <p:oleObj spid="_x0000_s37421" name="Equation" r:id="rId6" imgW="1079280" imgH="203040" progId="Equation.3">
                  <p:embed/>
                </p:oleObj>
              </mc:Choice>
              <mc:Fallback>
                <p:oleObj name="Equation" r:id="rId6" imgW="1079280" imgH="203040" progId="Equation.3">
                  <p:embed/>
                  <p:pic>
                    <p:nvPicPr>
                      <p:cNvPr id="9" name="Object 8"/>
                      <p:cNvPicPr>
                        <a:picLocks noChangeAspect="1" noChangeArrowheads="1"/>
                      </p:cNvPicPr>
                      <p:nvPr/>
                    </p:nvPicPr>
                    <p:blipFill>
                      <a:blip r:embed="rId7"/>
                      <a:srcRect/>
                      <a:stretch>
                        <a:fillRect/>
                      </a:stretch>
                    </p:blipFill>
                    <p:spPr bwMode="auto">
                      <a:xfrm>
                        <a:off x="1388346" y="3241034"/>
                        <a:ext cx="2667000" cy="487363"/>
                      </a:xfrm>
                      <a:prstGeom prst="rect">
                        <a:avLst/>
                      </a:prstGeom>
                      <a:noFill/>
                      <a:ln>
                        <a:noFill/>
                      </a:ln>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445010606"/>
              </p:ext>
            </p:extLst>
          </p:nvPr>
        </p:nvGraphicFramePr>
        <p:xfrm>
          <a:off x="1388346" y="3759200"/>
          <a:ext cx="2886075" cy="487363"/>
        </p:xfrm>
        <a:graphic>
          <a:graphicData uri="http://schemas.openxmlformats.org/presentationml/2006/ole">
            <mc:AlternateContent xmlns:mc="http://schemas.openxmlformats.org/markup-compatibility/2006">
              <mc:Choice xmlns:v="urn:schemas-microsoft-com:vml" Requires="v">
                <p:oleObj spid="_x0000_s37422" name="Equation" r:id="rId8" imgW="1168200" imgH="203040" progId="Equation.3">
                  <p:embed/>
                </p:oleObj>
              </mc:Choice>
              <mc:Fallback>
                <p:oleObj name="Equation" r:id="rId8" imgW="1168200" imgH="203040" progId="Equation.3">
                  <p:embed/>
                  <p:pic>
                    <p:nvPicPr>
                      <p:cNvPr id="10" name="Object 9"/>
                      <p:cNvPicPr>
                        <a:picLocks noChangeAspect="1" noChangeArrowheads="1"/>
                      </p:cNvPicPr>
                      <p:nvPr/>
                    </p:nvPicPr>
                    <p:blipFill>
                      <a:blip r:embed="rId9"/>
                      <a:srcRect/>
                      <a:stretch>
                        <a:fillRect/>
                      </a:stretch>
                    </p:blipFill>
                    <p:spPr bwMode="auto">
                      <a:xfrm>
                        <a:off x="1388346" y="3759200"/>
                        <a:ext cx="2886075" cy="48736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134449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solidFill>
                <a:prstClr val="black"/>
              </a:solidFill>
            </a:endParaRPr>
          </a:p>
        </p:txBody>
      </p:sp>
      <p:sp>
        <p:nvSpPr>
          <p:cNvPr id="10" name="Title 1"/>
          <p:cNvSpPr>
            <a:spLocks noGrp="1"/>
          </p:cNvSpPr>
          <p:nvPr>
            <p:ph type="title"/>
          </p:nvPr>
        </p:nvSpPr>
        <p:spPr>
          <a:xfrm>
            <a:off x="665163" y="261543"/>
            <a:ext cx="6211928" cy="604593"/>
          </a:xfrm>
        </p:spPr>
        <p:txBody>
          <a:bodyPr>
            <a:normAutofit fontScale="90000"/>
          </a:bodyPr>
          <a:lstStyle/>
          <a:p>
            <a:r>
              <a:rPr lang="en-US" dirty="0" smtClean="0"/>
              <a:t>Test Yourself: </a:t>
            </a:r>
            <a:r>
              <a:rPr lang="en-US" dirty="0">
                <a:solidFill>
                  <a:prstClr val="black"/>
                </a:solidFill>
              </a:rPr>
              <a:t>Finding the constant </a:t>
            </a:r>
            <a:r>
              <a:rPr lang="en-US" i="1" dirty="0">
                <a:solidFill>
                  <a:prstClr val="black"/>
                </a:solidFill>
                <a:latin typeface="Times New Roman" pitchFamily="18" charset="0"/>
                <a:cs typeface="Times New Roman" pitchFamily="18" charset="0"/>
              </a:rPr>
              <a:t>c</a:t>
            </a:r>
            <a:r>
              <a:rPr lang="en-GB" i="1" dirty="0">
                <a:solidFill>
                  <a:prstClr val="black"/>
                </a:solidFill>
                <a:latin typeface="Times New Roman" pitchFamily="18" charset="0"/>
                <a:cs typeface="Times New Roman" pitchFamily="18" charset="0"/>
              </a:rPr>
              <a:t/>
            </a:r>
            <a:br>
              <a:rPr lang="en-GB" i="1" dirty="0">
                <a:solidFill>
                  <a:prstClr val="black"/>
                </a:solidFill>
                <a:latin typeface="Times New Roman" pitchFamily="18" charset="0"/>
                <a:cs typeface="Times New Roman" pitchFamily="18" charset="0"/>
              </a:rPr>
            </a:br>
            <a:endParaRPr lang="en-SG" dirty="0"/>
          </a:p>
        </p:txBody>
      </p:sp>
    </p:spTree>
    <p:extLst>
      <p:ext uri="{BB962C8B-B14F-4D97-AF65-F5344CB8AC3E}">
        <p14:creationId xmlns:p14="http://schemas.microsoft.com/office/powerpoint/2010/main" val="23208712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4" name="Content Placeholder 3"/>
          <p:cNvSpPr>
            <a:spLocks noGrp="1"/>
          </p:cNvSpPr>
          <p:nvPr>
            <p:ph sz="quarter" idx="13"/>
          </p:nvPr>
        </p:nvSpPr>
        <p:spPr>
          <a:xfrm>
            <a:off x="0" y="1754326"/>
            <a:ext cx="9144000" cy="5103674"/>
          </a:xfrm>
          <a:solidFill>
            <a:schemeClr val="bg2">
              <a:lumMod val="75000"/>
            </a:schemeClr>
          </a:solidFill>
        </p:spPr>
        <p:txBody>
          <a:bodyPr anchor="ctr"/>
          <a:lstStyle/>
          <a:p>
            <a:pPr marL="0" indent="0" algn="ctr">
              <a:buNone/>
            </a:pPr>
            <a:r>
              <a:rPr lang="en-SG" sz="3200" b="1" dirty="0" smtClean="0">
                <a:latin typeface="+mn-lt"/>
              </a:rPr>
              <a:t>“It does not matter how slowly you go as long as you do not stop.”</a:t>
            </a:r>
          </a:p>
          <a:p>
            <a:pPr marL="0" indent="0" algn="ctr">
              <a:buNone/>
            </a:pPr>
            <a:r>
              <a:rPr lang="en-SG" sz="3200" b="1" dirty="0" smtClean="0">
                <a:latin typeface="+mn-lt"/>
              </a:rPr>
              <a:t>- Confucius</a:t>
            </a:r>
          </a:p>
        </p:txBody>
      </p:sp>
      <p:sp>
        <p:nvSpPr>
          <p:cNvPr id="5" name="Rectangle 4"/>
          <p:cNvSpPr/>
          <p:nvPr/>
        </p:nvSpPr>
        <p:spPr>
          <a:xfrm>
            <a:off x="0" y="0"/>
            <a:ext cx="9144000" cy="1754326"/>
          </a:xfrm>
          <a:prstGeom prst="rect">
            <a:avLst/>
          </a:prstGeom>
          <a:solidFill>
            <a:schemeClr val="tx1"/>
          </a:solidFill>
        </p:spPr>
        <p:txBody>
          <a:bodyPr wrap="square" lIns="91440" tIns="45720" rIns="91440" bIns="45720">
            <a:spAutoFit/>
          </a:bodyPr>
          <a:lstStyle/>
          <a:p>
            <a:pPr algn="ctr"/>
            <a:endParaRPr lang="en-US" sz="5400" b="1" dirty="0" smtClean="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smtClean="0">
                <a:ln w="12700">
                  <a:solidFill>
                    <a:schemeClr val="accent5"/>
                  </a:solidFill>
                  <a:prstDash val="solid"/>
                </a:ln>
                <a:pattFill prst="ltDnDiag">
                  <a:fgClr>
                    <a:schemeClr val="accent5">
                      <a:lumMod val="60000"/>
                      <a:lumOff val="40000"/>
                    </a:schemeClr>
                  </a:fgClr>
                  <a:bgClr>
                    <a:schemeClr val="bg1"/>
                  </a:bgClr>
                </a:pattFill>
              </a:rPr>
              <a:t>BRAIN BREAK</a:t>
            </a:r>
          </a:p>
        </p:txBody>
      </p:sp>
      <p:sp>
        <p:nvSpPr>
          <p:cNvPr id="8" name="Slide Number Placeholder 7"/>
          <p:cNvSpPr>
            <a:spLocks noGrp="1"/>
          </p:cNvSpPr>
          <p:nvPr>
            <p:ph type="sldNum" sz="quarter" idx="12"/>
          </p:nvPr>
        </p:nvSpPr>
        <p:spPr/>
        <p:txBody>
          <a:bodyPr/>
          <a:lstStyle/>
          <a:p>
            <a:r>
              <a:rPr lang="en-US" smtClean="0"/>
              <a:t>                                        </a:t>
            </a:r>
            <a:fld id="{6767FADE-2612-3649-B495-F644A23F288B}" type="slidenum">
              <a:rPr lang="en-US" smtClean="0"/>
              <a:pPr/>
              <a:t>22</a:t>
            </a:fld>
            <a:endParaRPr lang="en-US" dirty="0"/>
          </a:p>
        </p:txBody>
      </p:sp>
    </p:spTree>
    <p:extLst>
      <p:ext uri="{BB962C8B-B14F-4D97-AF65-F5344CB8AC3E}">
        <p14:creationId xmlns:p14="http://schemas.microsoft.com/office/powerpoint/2010/main" val="2958429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42940" y="29507"/>
            <a:ext cx="8229600" cy="1143000"/>
          </a:xfrm>
          <a:prstGeom prst="rect">
            <a:avLst/>
          </a:prstGeom>
        </p:spPr>
        <p:txBody>
          <a:bodyPr anchor="ct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solidFill>
                  <a:prstClr val="black"/>
                </a:solidFill>
              </a:rPr>
              <a:t>Integration of Definite Integral</a:t>
            </a:r>
            <a:endParaRPr lang="en-GB" i="1" dirty="0" smtClean="0">
              <a:solidFill>
                <a:prstClr val="black"/>
              </a:solidFill>
            </a:endParaRPr>
          </a:p>
        </p:txBody>
      </p:sp>
      <p:sp>
        <p:nvSpPr>
          <p:cNvPr id="5" name="Content Placeholder 2"/>
          <p:cNvSpPr txBox="1">
            <a:spLocks/>
          </p:cNvSpPr>
          <p:nvPr/>
        </p:nvSpPr>
        <p:spPr>
          <a:xfrm>
            <a:off x="457200" y="1172507"/>
            <a:ext cx="8401080" cy="53549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solidFill>
                  <a:prstClr val="black"/>
                </a:solidFill>
              </a:rPr>
              <a:t>For integration of indefinite integral,</a:t>
            </a:r>
          </a:p>
          <a:p>
            <a:endParaRPr lang="en-US" sz="2800" baseline="30000" dirty="0" smtClean="0">
              <a:solidFill>
                <a:prstClr val="black"/>
              </a:solidFill>
              <a:latin typeface="Times New Roman" pitchFamily="18" charset="0"/>
              <a:cs typeface="Times New Roman" pitchFamily="18" charset="0"/>
            </a:endParaRPr>
          </a:p>
          <a:p>
            <a:endParaRPr lang="en-US" sz="2800" dirty="0" smtClean="0">
              <a:solidFill>
                <a:prstClr val="black"/>
              </a:solidFill>
            </a:endParaRPr>
          </a:p>
          <a:p>
            <a:endParaRPr lang="en-US" sz="2800" dirty="0" smtClean="0">
              <a:solidFill>
                <a:prstClr val="black"/>
              </a:solidFill>
            </a:endParaRPr>
          </a:p>
          <a:p>
            <a:r>
              <a:rPr lang="en-US" sz="2800" dirty="0" smtClean="0">
                <a:solidFill>
                  <a:prstClr val="black"/>
                </a:solidFill>
              </a:rPr>
              <a:t>For integration of definite integral, the integral is bounded by lower and upper limits </a:t>
            </a:r>
            <a:r>
              <a:rPr lang="en-US" sz="2800" i="1" dirty="0" smtClean="0">
                <a:solidFill>
                  <a:prstClr val="black"/>
                </a:solidFill>
                <a:latin typeface="Times New Roman" pitchFamily="18" charset="0"/>
                <a:cs typeface="Times New Roman" pitchFamily="18" charset="0"/>
              </a:rPr>
              <a:t>a</a:t>
            </a:r>
            <a:r>
              <a:rPr lang="en-US" sz="2800" dirty="0" smtClean="0">
                <a:solidFill>
                  <a:prstClr val="black"/>
                </a:solidFill>
              </a:rPr>
              <a:t> and </a:t>
            </a:r>
            <a:r>
              <a:rPr lang="en-US" sz="2800" i="1" dirty="0" smtClean="0">
                <a:solidFill>
                  <a:prstClr val="black"/>
                </a:solidFill>
                <a:latin typeface="Times New Roman" pitchFamily="18" charset="0"/>
                <a:cs typeface="Times New Roman" pitchFamily="18" charset="0"/>
              </a:rPr>
              <a:t>b</a:t>
            </a:r>
            <a:r>
              <a:rPr lang="en-US" sz="2800" dirty="0" smtClean="0">
                <a:solidFill>
                  <a:prstClr val="black"/>
                </a:solidFill>
              </a:rPr>
              <a:t>. The expression is given by</a:t>
            </a:r>
          </a:p>
          <a:p>
            <a:pPr marL="0" indent="0">
              <a:buNone/>
            </a:pPr>
            <a:endParaRPr lang="en-US" sz="2800" dirty="0" smtClean="0">
              <a:solidFill>
                <a:prstClr val="black"/>
              </a:solidFill>
            </a:endParaRPr>
          </a:p>
        </p:txBody>
      </p:sp>
      <p:sp>
        <p:nvSpPr>
          <p:cNvPr id="6"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7" name="Rectangle 4"/>
          <p:cNvSpPr>
            <a:spLocks noChangeArrowheads="1"/>
          </p:cNvSpPr>
          <p:nvPr/>
        </p:nvSpPr>
        <p:spPr bwMode="auto">
          <a:xfrm>
            <a:off x="0" y="0"/>
            <a:ext cx="9144000" cy="45720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8" name="Rectangle 5"/>
          <p:cNvSpPr>
            <a:spLocks noChangeArrowheads="1"/>
          </p:cNvSpPr>
          <p:nvPr/>
        </p:nvSpPr>
        <p:spPr bwMode="auto">
          <a:xfrm>
            <a:off x="0" y="952500"/>
            <a:ext cx="9144000" cy="0"/>
          </a:xfrm>
          <a:prstGeom prst="rect">
            <a:avLst/>
          </a:prstGeom>
          <a:noFill/>
          <a:ln w="9525" algn="ctr">
            <a:noFill/>
            <a:miter lim="800000"/>
            <a:headEnd/>
            <a:tailEnd/>
          </a:ln>
        </p:spPr>
        <p:txBody>
          <a:bodyPr wrap="none" anchor="ctr">
            <a:spAutoFit/>
          </a:bodyPr>
          <a:lstStyle/>
          <a:p>
            <a:endParaRPr lang="en-US">
              <a:solidFill>
                <a:prstClr val="black"/>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285193511"/>
              </p:ext>
            </p:extLst>
          </p:nvPr>
        </p:nvGraphicFramePr>
        <p:xfrm>
          <a:off x="2514600" y="1870075"/>
          <a:ext cx="3529013" cy="760413"/>
        </p:xfrm>
        <a:graphic>
          <a:graphicData uri="http://schemas.openxmlformats.org/presentationml/2006/ole">
            <mc:AlternateContent xmlns:mc="http://schemas.openxmlformats.org/markup-compatibility/2006">
              <mc:Choice xmlns:v="urn:schemas-microsoft-com:vml" Requires="v">
                <p:oleObj spid="_x0000_s29251" name="Equation" r:id="rId3" imgW="1295280" imgH="279360" progId="Equation.3">
                  <p:embed/>
                </p:oleObj>
              </mc:Choice>
              <mc:Fallback>
                <p:oleObj name="Equation" r:id="rId3" imgW="1295280" imgH="279360" progId="Equation.3">
                  <p:embed/>
                  <p:pic>
                    <p:nvPicPr>
                      <p:cNvPr id="0" name="Object 1"/>
                      <p:cNvPicPr>
                        <a:picLocks noChangeAspect="1" noChangeArrowheads="1"/>
                      </p:cNvPicPr>
                      <p:nvPr/>
                    </p:nvPicPr>
                    <p:blipFill>
                      <a:blip r:embed="rId4"/>
                      <a:srcRect/>
                      <a:stretch>
                        <a:fillRect/>
                      </a:stretch>
                    </p:blipFill>
                    <p:spPr bwMode="auto">
                      <a:xfrm>
                        <a:off x="2514600" y="1870075"/>
                        <a:ext cx="3529013" cy="760413"/>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079710390"/>
              </p:ext>
            </p:extLst>
          </p:nvPr>
        </p:nvGraphicFramePr>
        <p:xfrm>
          <a:off x="523875" y="4516438"/>
          <a:ext cx="8099425" cy="1798637"/>
        </p:xfrm>
        <a:graphic>
          <a:graphicData uri="http://schemas.openxmlformats.org/presentationml/2006/ole">
            <mc:AlternateContent xmlns:mc="http://schemas.openxmlformats.org/markup-compatibility/2006">
              <mc:Choice xmlns:v="urn:schemas-microsoft-com:vml" Requires="v">
                <p:oleObj spid="_x0000_s29252" name="Equation" r:id="rId5" imgW="2971800" imgH="660240" progId="Equation.3">
                  <p:embed/>
                </p:oleObj>
              </mc:Choice>
              <mc:Fallback>
                <p:oleObj name="Equation" r:id="rId5" imgW="2971800" imgH="660240" progId="Equation.3">
                  <p:embed/>
                  <p:pic>
                    <p:nvPicPr>
                      <p:cNvPr id="0" name="Object 1"/>
                      <p:cNvPicPr>
                        <a:picLocks noChangeAspect="1" noChangeArrowheads="1"/>
                      </p:cNvPicPr>
                      <p:nvPr/>
                    </p:nvPicPr>
                    <p:blipFill>
                      <a:blip r:embed="rId6"/>
                      <a:srcRect/>
                      <a:stretch>
                        <a:fillRect/>
                      </a:stretch>
                    </p:blipFill>
                    <p:spPr bwMode="auto">
                      <a:xfrm>
                        <a:off x="523875" y="4516438"/>
                        <a:ext cx="8099425"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Slide Number Placeholder 9"/>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77309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42940" y="2475067"/>
            <a:ext cx="8173357" cy="4382933"/>
          </a:xfrm>
          <a:prstGeom prst="rect">
            <a:avLst/>
          </a:prstGeom>
          <a:solidFill>
            <a:schemeClr val="accent5">
              <a:lumMod val="20000"/>
              <a:lumOff val="80000"/>
            </a:schemeClr>
          </a:solidFill>
        </p:spPr>
        <p:txBody>
          <a:bodyPr wrap="square" rtlCol="0">
            <a:spAutoFit/>
          </a:bodyPr>
          <a:lstStyle/>
          <a:p>
            <a:endParaRPr lang="en-SG"/>
          </a:p>
        </p:txBody>
      </p:sp>
      <p:sp>
        <p:nvSpPr>
          <p:cNvPr id="4" name="Title 1"/>
          <p:cNvSpPr txBox="1">
            <a:spLocks/>
          </p:cNvSpPr>
          <p:nvPr/>
        </p:nvSpPr>
        <p:spPr>
          <a:xfrm>
            <a:off x="628680" y="31554"/>
            <a:ext cx="8229600" cy="1143000"/>
          </a:xfrm>
          <a:prstGeom prst="rect">
            <a:avLst/>
          </a:prstGeom>
        </p:spPr>
        <p:txBody>
          <a:bodyPr anchor="ct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solidFill>
                  <a:prstClr val="black"/>
                </a:solidFill>
              </a:rPr>
              <a:t>Integration of Definite Integral</a:t>
            </a:r>
            <a:endParaRPr lang="en-GB" i="1" dirty="0" smtClean="0">
              <a:solidFill>
                <a:prstClr val="black"/>
              </a:solidFill>
            </a:endParaRPr>
          </a:p>
        </p:txBody>
      </p:sp>
      <p:sp>
        <p:nvSpPr>
          <p:cNvPr id="5" name="Content Placeholder 2"/>
          <p:cNvSpPr txBox="1">
            <a:spLocks/>
          </p:cNvSpPr>
          <p:nvPr/>
        </p:nvSpPr>
        <p:spPr>
          <a:xfrm>
            <a:off x="542940" y="964925"/>
            <a:ext cx="8401080" cy="53549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en-US" sz="2800" dirty="0">
                <a:solidFill>
                  <a:prstClr val="black"/>
                </a:solidFill>
              </a:rPr>
              <a:t>[Example]</a:t>
            </a:r>
          </a:p>
          <a:p>
            <a:pPr marL="0" indent="0">
              <a:lnSpc>
                <a:spcPct val="150000"/>
              </a:lnSpc>
              <a:buNone/>
            </a:pPr>
            <a:r>
              <a:rPr lang="en-US" sz="2800" dirty="0">
                <a:solidFill>
                  <a:prstClr val="black"/>
                </a:solidFill>
              </a:rPr>
              <a:t>Find the indefinite integral of</a:t>
            </a:r>
          </a:p>
          <a:p>
            <a:pPr marL="0" indent="0">
              <a:lnSpc>
                <a:spcPct val="150000"/>
              </a:lnSpc>
              <a:buNone/>
            </a:pPr>
            <a:r>
              <a:rPr lang="en-US" sz="2800" dirty="0">
                <a:latin typeface="Arial" panose="020B0604020202020204" pitchFamily="34" charset="0"/>
                <a:cs typeface="Arial" panose="020B0604020202020204" pitchFamily="34" charset="0"/>
              </a:rPr>
              <a:t>[Solution</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6"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7" name="Rectangle 4"/>
          <p:cNvSpPr>
            <a:spLocks noChangeArrowheads="1"/>
          </p:cNvSpPr>
          <p:nvPr/>
        </p:nvSpPr>
        <p:spPr bwMode="auto">
          <a:xfrm>
            <a:off x="0" y="0"/>
            <a:ext cx="9144000" cy="45720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8" name="Rectangle 5"/>
          <p:cNvSpPr>
            <a:spLocks noChangeArrowheads="1"/>
          </p:cNvSpPr>
          <p:nvPr/>
        </p:nvSpPr>
        <p:spPr bwMode="auto">
          <a:xfrm>
            <a:off x="0" y="952500"/>
            <a:ext cx="9144000" cy="0"/>
          </a:xfrm>
          <a:prstGeom prst="rect">
            <a:avLst/>
          </a:prstGeom>
          <a:noFill/>
          <a:ln w="9525" algn="ctr">
            <a:noFill/>
            <a:miter lim="800000"/>
            <a:headEnd/>
            <a:tailEnd/>
          </a:ln>
        </p:spPr>
        <p:txBody>
          <a:bodyPr wrap="none" anchor="ctr">
            <a:spAutoFit/>
          </a:bodyPr>
          <a:lstStyle/>
          <a:p>
            <a:endParaRPr lang="en-US">
              <a:solidFill>
                <a:prstClr val="black"/>
              </a:solidFill>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1846919760"/>
              </p:ext>
            </p:extLst>
          </p:nvPr>
        </p:nvGraphicFramePr>
        <p:xfrm>
          <a:off x="5164446" y="1619404"/>
          <a:ext cx="1355725" cy="855663"/>
        </p:xfrm>
        <a:graphic>
          <a:graphicData uri="http://schemas.openxmlformats.org/presentationml/2006/ole">
            <mc:AlternateContent xmlns:mc="http://schemas.openxmlformats.org/markup-compatibility/2006">
              <mc:Choice xmlns:v="urn:schemas-microsoft-com:vml" Requires="v">
                <p:oleObj spid="_x0000_s79914" name="Equation" r:id="rId3" imgW="596880" imgH="330120" progId="Equation.3">
                  <p:embed/>
                </p:oleObj>
              </mc:Choice>
              <mc:Fallback>
                <p:oleObj name="Equation" r:id="rId3" imgW="596880" imgH="330120" progId="Equation.3">
                  <p:embed/>
                  <p:pic>
                    <p:nvPicPr>
                      <p:cNvPr id="13" name="Object 12"/>
                      <p:cNvPicPr>
                        <a:picLocks noChangeAspect="1" noChangeArrowheads="1"/>
                      </p:cNvPicPr>
                      <p:nvPr/>
                    </p:nvPicPr>
                    <p:blipFill>
                      <a:blip r:embed="rId4"/>
                      <a:srcRect/>
                      <a:stretch>
                        <a:fillRect/>
                      </a:stretch>
                    </p:blipFill>
                    <p:spPr bwMode="auto">
                      <a:xfrm>
                        <a:off x="5164446" y="1619404"/>
                        <a:ext cx="1355725"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200523837"/>
              </p:ext>
            </p:extLst>
          </p:nvPr>
        </p:nvGraphicFramePr>
        <p:xfrm>
          <a:off x="1730172" y="3135298"/>
          <a:ext cx="4672012" cy="2305050"/>
        </p:xfrm>
        <a:graphic>
          <a:graphicData uri="http://schemas.openxmlformats.org/presentationml/2006/ole">
            <mc:AlternateContent xmlns:mc="http://schemas.openxmlformats.org/markup-compatibility/2006">
              <mc:Choice xmlns:v="urn:schemas-microsoft-com:vml" Requires="v">
                <p:oleObj spid="_x0000_s79915" name="Equation" r:id="rId5" imgW="2057400" imgH="888840" progId="Equation.3">
                  <p:embed/>
                </p:oleObj>
              </mc:Choice>
              <mc:Fallback>
                <p:oleObj name="Equation" r:id="rId5" imgW="2057400" imgH="888840" progId="Equation.3">
                  <p:embed/>
                  <p:pic>
                    <p:nvPicPr>
                      <p:cNvPr id="10" name="Object 9"/>
                      <p:cNvPicPr>
                        <a:picLocks noChangeAspect="1" noChangeArrowheads="1"/>
                      </p:cNvPicPr>
                      <p:nvPr/>
                    </p:nvPicPr>
                    <p:blipFill>
                      <a:blip r:embed="rId6"/>
                      <a:srcRect/>
                      <a:stretch>
                        <a:fillRect/>
                      </a:stretch>
                    </p:blipFill>
                    <p:spPr bwMode="auto">
                      <a:xfrm>
                        <a:off x="1730172" y="3135298"/>
                        <a:ext cx="4672012"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Left Arrow Callout 15"/>
          <p:cNvSpPr/>
          <p:nvPr/>
        </p:nvSpPr>
        <p:spPr>
          <a:xfrm rot="761602">
            <a:off x="4448636" y="5092306"/>
            <a:ext cx="3388093" cy="1232033"/>
          </a:xfrm>
          <a:prstGeom prst="leftArrowCallout">
            <a:avLst>
              <a:gd name="adj1" fmla="val 25000"/>
              <a:gd name="adj2" fmla="val 33604"/>
              <a:gd name="adj3" fmla="val 25000"/>
              <a:gd name="adj4" fmla="val 6497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SG" dirty="0" smtClean="0"/>
              <a:t>Is this correct?</a:t>
            </a:r>
            <a:endParaRPr lang="en-SG" dirty="0"/>
          </a:p>
        </p:txBody>
      </p:sp>
      <p:sp>
        <p:nvSpPr>
          <p:cNvPr id="2" name="Multiply 1"/>
          <p:cNvSpPr/>
          <p:nvPr/>
        </p:nvSpPr>
        <p:spPr>
          <a:xfrm>
            <a:off x="-208881" y="2475067"/>
            <a:ext cx="8550118" cy="3479603"/>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SG"/>
          </a:p>
        </p:txBody>
      </p:sp>
      <p:sp>
        <p:nvSpPr>
          <p:cNvPr id="18" name="TextBox 17"/>
          <p:cNvSpPr txBox="1">
            <a:spLocks noChangeArrowheads="1"/>
          </p:cNvSpPr>
          <p:nvPr/>
        </p:nvSpPr>
        <p:spPr bwMode="auto">
          <a:xfrm>
            <a:off x="3785154" y="6052392"/>
            <a:ext cx="2078558" cy="707886"/>
          </a:xfrm>
          <a:prstGeom prst="rect">
            <a:avLst/>
          </a:prstGeom>
          <a:solidFill>
            <a:srgbClr val="FFFF00"/>
          </a:solidFill>
          <a:ln w="9525">
            <a:solidFill>
              <a:schemeClr val="tx1"/>
            </a:solidFill>
            <a:miter lim="800000"/>
            <a:headEnd/>
            <a:tailEnd/>
          </a:ln>
        </p:spPr>
        <p:txBody>
          <a:bodyPr wrap="square">
            <a:spAutoFit/>
          </a:bodyPr>
          <a:lstStyle/>
          <a:p>
            <a:r>
              <a:rPr lang="en-US" sz="2000" dirty="0" smtClean="0">
                <a:solidFill>
                  <a:srgbClr val="FF0000"/>
                </a:solidFill>
                <a:latin typeface="Arial" panose="020B0604020202020204" pitchFamily="34" charset="0"/>
                <a:cs typeface="Arial" panose="020B0604020202020204" pitchFamily="34" charset="0"/>
              </a:rPr>
              <a:t>Need to do integration first!</a:t>
            </a:r>
            <a:endParaRPr lang="en-GB" sz="2000" i="1" dirty="0">
              <a:solidFill>
                <a:srgbClr val="FF0000"/>
              </a:solidFill>
              <a:latin typeface="Arial" panose="020B0604020202020204" pitchFamily="34" charset="0"/>
              <a:cs typeface="Arial" panose="020B0604020202020204" pitchFamily="34" charset="0"/>
            </a:endParaRPr>
          </a:p>
        </p:txBody>
      </p:sp>
      <p:sp>
        <p:nvSpPr>
          <p:cNvPr id="19" name="Slide Number Placeholder 8"/>
          <p:cNvSpPr>
            <a:spLocks noGrp="1"/>
          </p:cNvSpPr>
          <p:nvPr>
            <p:ph type="sldNum" sz="quarter" idx="12"/>
          </p:nvPr>
        </p:nvSpPr>
        <p:spPr>
          <a:xfrm>
            <a:off x="6313528" y="6246038"/>
            <a:ext cx="2133600" cy="365125"/>
          </a:xfrm>
        </p:spPr>
        <p:txBody>
          <a:bodyPr/>
          <a:lstStyle/>
          <a:p>
            <a:r>
              <a:rPr lang="en-US" dirty="0" smtClean="0">
                <a:solidFill>
                  <a:prstClr val="black"/>
                </a:solidFill>
              </a:rPr>
              <a:t>                                         24</a:t>
            </a:r>
            <a:endParaRPr lang="en-US" dirty="0">
              <a:solidFill>
                <a:prstClr val="black"/>
              </a:solidFill>
            </a:endParaRPr>
          </a:p>
        </p:txBody>
      </p:sp>
    </p:spTree>
    <p:extLst>
      <p:ext uri="{BB962C8B-B14F-4D97-AF65-F5344CB8AC3E}">
        <p14:creationId xmlns:p14="http://schemas.microsoft.com/office/powerpoint/2010/main" val="268748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42940" y="2475067"/>
            <a:ext cx="8173357" cy="4382933"/>
          </a:xfrm>
          <a:prstGeom prst="rect">
            <a:avLst/>
          </a:prstGeom>
          <a:solidFill>
            <a:schemeClr val="accent5">
              <a:lumMod val="20000"/>
              <a:lumOff val="80000"/>
            </a:schemeClr>
          </a:solidFill>
        </p:spPr>
        <p:txBody>
          <a:bodyPr wrap="square" rtlCol="0">
            <a:spAutoFit/>
          </a:bodyPr>
          <a:lstStyle/>
          <a:p>
            <a:endParaRPr lang="en-SG"/>
          </a:p>
        </p:txBody>
      </p:sp>
      <p:sp>
        <p:nvSpPr>
          <p:cNvPr id="4" name="Title 1"/>
          <p:cNvSpPr txBox="1">
            <a:spLocks/>
          </p:cNvSpPr>
          <p:nvPr/>
        </p:nvSpPr>
        <p:spPr>
          <a:xfrm>
            <a:off x="584436" y="31554"/>
            <a:ext cx="8229600" cy="1143000"/>
          </a:xfrm>
          <a:prstGeom prst="rect">
            <a:avLst/>
          </a:prstGeom>
        </p:spPr>
        <p:txBody>
          <a:bodyPr anchor="ct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solidFill>
                  <a:prstClr val="black"/>
                </a:solidFill>
              </a:rPr>
              <a:t>Integration of Definite Integral</a:t>
            </a:r>
            <a:endParaRPr lang="en-GB" i="1" dirty="0" smtClean="0">
              <a:solidFill>
                <a:prstClr val="black"/>
              </a:solidFill>
            </a:endParaRPr>
          </a:p>
        </p:txBody>
      </p:sp>
      <p:sp>
        <p:nvSpPr>
          <p:cNvPr id="5" name="Content Placeholder 2"/>
          <p:cNvSpPr txBox="1">
            <a:spLocks/>
          </p:cNvSpPr>
          <p:nvPr/>
        </p:nvSpPr>
        <p:spPr>
          <a:xfrm>
            <a:off x="457200" y="1008723"/>
            <a:ext cx="8401080" cy="53549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en-US" sz="2800" dirty="0">
                <a:solidFill>
                  <a:prstClr val="black"/>
                </a:solidFill>
              </a:rPr>
              <a:t>[Example]</a:t>
            </a:r>
          </a:p>
          <a:p>
            <a:pPr marL="0" indent="0">
              <a:lnSpc>
                <a:spcPct val="150000"/>
              </a:lnSpc>
              <a:buNone/>
            </a:pPr>
            <a:r>
              <a:rPr lang="en-US" sz="2800" dirty="0">
                <a:solidFill>
                  <a:prstClr val="black"/>
                </a:solidFill>
              </a:rPr>
              <a:t>Find the indefinite integral of</a:t>
            </a:r>
          </a:p>
          <a:p>
            <a:pPr marL="0" indent="0">
              <a:lnSpc>
                <a:spcPct val="150000"/>
              </a:lnSpc>
              <a:buNone/>
            </a:pPr>
            <a:r>
              <a:rPr lang="en-US" sz="2800" dirty="0">
                <a:latin typeface="Arial" panose="020B0604020202020204" pitchFamily="34" charset="0"/>
                <a:cs typeface="Arial" panose="020B0604020202020204" pitchFamily="34" charset="0"/>
              </a:rPr>
              <a:t>[Solution]</a:t>
            </a:r>
          </a:p>
        </p:txBody>
      </p:sp>
      <p:sp>
        <p:nvSpPr>
          <p:cNvPr id="6"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7" name="Rectangle 4"/>
          <p:cNvSpPr>
            <a:spLocks noChangeArrowheads="1"/>
          </p:cNvSpPr>
          <p:nvPr/>
        </p:nvSpPr>
        <p:spPr bwMode="auto">
          <a:xfrm>
            <a:off x="0" y="0"/>
            <a:ext cx="9144000" cy="45720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8" name="Rectangle 5"/>
          <p:cNvSpPr>
            <a:spLocks noChangeArrowheads="1"/>
          </p:cNvSpPr>
          <p:nvPr/>
        </p:nvSpPr>
        <p:spPr bwMode="auto">
          <a:xfrm>
            <a:off x="0" y="952500"/>
            <a:ext cx="9144000" cy="0"/>
          </a:xfrm>
          <a:prstGeom prst="rect">
            <a:avLst/>
          </a:prstGeom>
          <a:noFill/>
          <a:ln w="9525" algn="ctr">
            <a:noFill/>
            <a:miter lim="800000"/>
            <a:headEnd/>
            <a:tailEnd/>
          </a:ln>
        </p:spPr>
        <p:txBody>
          <a:bodyPr wrap="none" anchor="ctr">
            <a:spAutoFit/>
          </a:bodyPr>
          <a:lstStyle/>
          <a:p>
            <a:endParaRPr lang="en-US">
              <a:solidFill>
                <a:prstClr val="black"/>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955639277"/>
              </p:ext>
            </p:extLst>
          </p:nvPr>
        </p:nvGraphicFramePr>
        <p:xfrm>
          <a:off x="2043113" y="2898775"/>
          <a:ext cx="4152900" cy="3489325"/>
        </p:xfrm>
        <a:graphic>
          <a:graphicData uri="http://schemas.openxmlformats.org/presentationml/2006/ole">
            <mc:AlternateContent xmlns:mc="http://schemas.openxmlformats.org/markup-compatibility/2006">
              <mc:Choice xmlns:v="urn:schemas-microsoft-com:vml" Requires="v">
                <p:oleObj spid="_x0000_s80941" name="Equation" r:id="rId3" imgW="1828800" imgH="1346040" progId="Equation.3">
                  <p:embed/>
                </p:oleObj>
              </mc:Choice>
              <mc:Fallback>
                <p:oleObj name="Equation" r:id="rId3" imgW="1828800" imgH="1346040" progId="Equation.3">
                  <p:embed/>
                  <p:pic>
                    <p:nvPicPr>
                      <p:cNvPr id="10" name="Object 9"/>
                      <p:cNvPicPr>
                        <a:picLocks noChangeAspect="1" noChangeArrowheads="1"/>
                      </p:cNvPicPr>
                      <p:nvPr/>
                    </p:nvPicPr>
                    <p:blipFill>
                      <a:blip r:embed="rId4"/>
                      <a:srcRect/>
                      <a:stretch>
                        <a:fillRect/>
                      </a:stretch>
                    </p:blipFill>
                    <p:spPr bwMode="auto">
                      <a:xfrm>
                        <a:off x="2043113" y="2898775"/>
                        <a:ext cx="4152900"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a:spLocks noChangeArrowheads="1"/>
          </p:cNvSpPr>
          <p:nvPr/>
        </p:nvSpPr>
        <p:spPr bwMode="auto">
          <a:xfrm>
            <a:off x="5247079" y="3347589"/>
            <a:ext cx="2449107" cy="307777"/>
          </a:xfrm>
          <a:prstGeom prst="rect">
            <a:avLst/>
          </a:prstGeom>
          <a:solidFill>
            <a:srgbClr val="FFFF00"/>
          </a:solidFill>
          <a:ln w="9525">
            <a:solidFill>
              <a:schemeClr val="tx1"/>
            </a:solidFill>
            <a:miter lim="800000"/>
            <a:headEnd/>
            <a:tailEnd/>
          </a:ln>
        </p:spPr>
        <p:txBody>
          <a:bodyPr wrap="square">
            <a:spAutoFit/>
          </a:bodyPr>
          <a:lstStyle/>
          <a:p>
            <a:r>
              <a:rPr lang="en-US" sz="1400" dirty="0">
                <a:solidFill>
                  <a:prstClr val="black"/>
                </a:solidFill>
                <a:latin typeface="Arial" panose="020B0604020202020204" pitchFamily="34" charset="0"/>
                <a:cs typeface="Arial" panose="020B0604020202020204" pitchFamily="34" charset="0"/>
              </a:rPr>
              <a:t>1</a:t>
            </a:r>
            <a:r>
              <a:rPr lang="en-US" sz="1400" dirty="0" smtClean="0">
                <a:solidFill>
                  <a:prstClr val="black"/>
                </a:solidFill>
                <a:latin typeface="Arial" panose="020B0604020202020204" pitchFamily="34" charset="0"/>
                <a:cs typeface="Arial" panose="020B0604020202020204" pitchFamily="34" charset="0"/>
              </a:rPr>
              <a:t>.  Integrate  </a:t>
            </a:r>
            <a:r>
              <a:rPr lang="en-US" sz="1400" i="1" dirty="0" smtClean="0">
                <a:solidFill>
                  <a:prstClr val="black"/>
                </a:solidFill>
                <a:latin typeface="Times New Roman" pitchFamily="18" charset="0"/>
                <a:cs typeface="Times New Roman" pitchFamily="18" charset="0"/>
              </a:rPr>
              <a:t>f’(x)</a:t>
            </a:r>
            <a:r>
              <a:rPr lang="en-US" sz="1400" dirty="0" smtClean="0">
                <a:solidFill>
                  <a:prstClr val="black"/>
                </a:solidFill>
                <a:cs typeface="Times New Roman" pitchFamily="18" charset="0"/>
              </a:rPr>
              <a:t> </a:t>
            </a:r>
            <a:r>
              <a:rPr lang="en-US" sz="1400" dirty="0" smtClean="0">
                <a:solidFill>
                  <a:prstClr val="black"/>
                </a:solidFill>
                <a:latin typeface="Arial" panose="020B0604020202020204" pitchFamily="34" charset="0"/>
                <a:cs typeface="Arial" panose="020B0604020202020204" pitchFamily="34" charset="0"/>
              </a:rPr>
              <a:t>to get </a:t>
            </a:r>
            <a:r>
              <a:rPr lang="en-US" sz="1400" i="1" dirty="0" smtClean="0">
                <a:solidFill>
                  <a:prstClr val="black"/>
                </a:solidFill>
                <a:latin typeface="Times New Roman" pitchFamily="18" charset="0"/>
                <a:cs typeface="Times New Roman" pitchFamily="18" charset="0"/>
              </a:rPr>
              <a:t>f(x)</a:t>
            </a:r>
            <a:endParaRPr lang="en-GB" sz="1400" i="1" dirty="0">
              <a:solidFill>
                <a:prstClr val="black"/>
              </a:solidFill>
              <a:latin typeface="Times New Roman" pitchFamily="18" charset="0"/>
              <a:cs typeface="Times New Roman" pitchFamily="18" charset="0"/>
            </a:endParaRPr>
          </a:p>
        </p:txBody>
      </p:sp>
      <p:sp>
        <p:nvSpPr>
          <p:cNvPr id="13" name="TextBox 12"/>
          <p:cNvSpPr txBox="1">
            <a:spLocks noChangeArrowheads="1"/>
          </p:cNvSpPr>
          <p:nvPr/>
        </p:nvSpPr>
        <p:spPr bwMode="auto">
          <a:xfrm>
            <a:off x="6484585" y="4414390"/>
            <a:ext cx="2078558" cy="523220"/>
          </a:xfrm>
          <a:prstGeom prst="rect">
            <a:avLst/>
          </a:prstGeom>
          <a:solidFill>
            <a:srgbClr val="FFFF00"/>
          </a:solidFill>
          <a:ln w="9525">
            <a:solidFill>
              <a:schemeClr val="tx1"/>
            </a:solidFill>
            <a:miter lim="800000"/>
            <a:headEnd/>
            <a:tailEnd/>
          </a:ln>
        </p:spPr>
        <p:txBody>
          <a:bodyPr wrap="square">
            <a:spAutoFit/>
          </a:bodyPr>
          <a:lstStyle/>
          <a:p>
            <a:r>
              <a:rPr lang="en-US" sz="1400" dirty="0" smtClean="0">
                <a:solidFill>
                  <a:prstClr val="black"/>
                </a:solidFill>
                <a:latin typeface="Arial" panose="020B0604020202020204" pitchFamily="34" charset="0"/>
                <a:cs typeface="Arial" panose="020B0604020202020204" pitchFamily="34" charset="0"/>
              </a:rPr>
              <a:t>2.  Substitute the values </a:t>
            </a:r>
          </a:p>
          <a:p>
            <a:r>
              <a:rPr lang="en-US" sz="1400" i="1" dirty="0" smtClean="0">
                <a:solidFill>
                  <a:prstClr val="black"/>
                </a:solidFill>
                <a:latin typeface="Times New Roman" pitchFamily="18" charset="0"/>
                <a:cs typeface="Times New Roman" pitchFamily="18" charset="0"/>
              </a:rPr>
              <a:t>b </a:t>
            </a:r>
            <a:r>
              <a:rPr lang="en-US" sz="1400" dirty="0" smtClean="0">
                <a:solidFill>
                  <a:prstClr val="black"/>
                </a:solidFill>
                <a:latin typeface="Arial" panose="020B0604020202020204" pitchFamily="34" charset="0"/>
                <a:cs typeface="Arial" panose="020B0604020202020204" pitchFamily="34" charset="0"/>
              </a:rPr>
              <a:t>and</a:t>
            </a:r>
            <a:r>
              <a:rPr lang="en-US" sz="1400" dirty="0" smtClean="0">
                <a:solidFill>
                  <a:prstClr val="black"/>
                </a:solidFill>
                <a:cs typeface="Times New Roman" pitchFamily="18" charset="0"/>
              </a:rPr>
              <a:t> </a:t>
            </a:r>
            <a:r>
              <a:rPr lang="en-US" sz="1400" i="1" dirty="0" smtClean="0">
                <a:solidFill>
                  <a:prstClr val="black"/>
                </a:solidFill>
                <a:latin typeface="Times New Roman" pitchFamily="18" charset="0"/>
                <a:cs typeface="Times New Roman" pitchFamily="18" charset="0"/>
              </a:rPr>
              <a:t>a</a:t>
            </a:r>
            <a:r>
              <a:rPr lang="en-US" sz="1400" dirty="0" smtClean="0">
                <a:solidFill>
                  <a:prstClr val="black"/>
                </a:solidFill>
                <a:latin typeface="Arial" panose="020B0604020202020204" pitchFamily="34" charset="0"/>
                <a:cs typeface="Arial" panose="020B0604020202020204" pitchFamily="34" charset="0"/>
              </a:rPr>
              <a:t> into </a:t>
            </a:r>
            <a:r>
              <a:rPr lang="en-US" sz="1400" i="1" dirty="0" smtClean="0">
                <a:solidFill>
                  <a:prstClr val="black"/>
                </a:solidFill>
                <a:latin typeface="Times New Roman" pitchFamily="18" charset="0"/>
                <a:cs typeface="Times New Roman" pitchFamily="18" charset="0"/>
              </a:rPr>
              <a:t>f(b) - f(a)</a:t>
            </a:r>
            <a:endParaRPr lang="en-GB" sz="1400" i="1" dirty="0">
              <a:solidFill>
                <a:prstClr val="black"/>
              </a:solidFill>
              <a:latin typeface="Times New Roman" pitchFamily="18" charset="0"/>
              <a:cs typeface="Times New Roman" pitchFamily="18" charset="0"/>
            </a:endParaRPr>
          </a:p>
        </p:txBody>
      </p:sp>
      <p:sp>
        <p:nvSpPr>
          <p:cNvPr id="14" name="Slide Number Placeholder 8"/>
          <p:cNvSpPr txBox="1">
            <a:spLocks/>
          </p:cNvSpPr>
          <p:nvPr/>
        </p:nvSpPr>
        <p:spPr>
          <a:xfrm>
            <a:off x="6465928" y="6398438"/>
            <a:ext cx="2133600" cy="365125"/>
          </a:xfrm>
          <a:prstGeom prst="rect">
            <a:avLst/>
          </a:prstGeom>
        </p:spPr>
        <p:txBody>
          <a:bodyPr/>
          <a:lstStyle>
            <a:defPPr>
              <a:defRPr lang="en-US"/>
            </a:defPPr>
            <a:lvl1pPr marL="0" algn="l" defTabSz="457200" rtl="0" eaLnBrk="1" latinLnBrk="0" hangingPunct="1">
              <a:defRPr sz="12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solidFill>
                  <a:prstClr val="black"/>
                </a:solidFill>
              </a:rPr>
              <a:t>                                         </a:t>
            </a:r>
            <a:fld id="{6767FADE-2612-3649-B495-F644A23F288B}" type="slidenum">
              <a:rPr lang="en-US" smtClean="0">
                <a:solidFill>
                  <a:prstClr val="black"/>
                </a:solidFill>
              </a:rPr>
              <a:pPr/>
              <a:t>25</a:t>
            </a:fld>
            <a:endParaRPr lang="en-US" dirty="0">
              <a:solidFill>
                <a:prstClr val="black"/>
              </a:solidFill>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3560871392"/>
              </p:ext>
            </p:extLst>
          </p:nvPr>
        </p:nvGraphicFramePr>
        <p:xfrm>
          <a:off x="5110203" y="1669854"/>
          <a:ext cx="1355725" cy="855663"/>
        </p:xfrm>
        <a:graphic>
          <a:graphicData uri="http://schemas.openxmlformats.org/presentationml/2006/ole">
            <mc:AlternateContent xmlns:mc="http://schemas.openxmlformats.org/markup-compatibility/2006">
              <mc:Choice xmlns:v="urn:schemas-microsoft-com:vml" Requires="v">
                <p:oleObj spid="_x0000_s80942" name="Equation" r:id="rId5" imgW="596880" imgH="330120" progId="Equation.3">
                  <p:embed/>
                </p:oleObj>
              </mc:Choice>
              <mc:Fallback>
                <p:oleObj name="Equation" r:id="rId5" imgW="596880" imgH="330120" progId="Equation.3">
                  <p:embed/>
                  <p:pic>
                    <p:nvPicPr>
                      <p:cNvPr id="13" name="Object 12"/>
                      <p:cNvPicPr>
                        <a:picLocks noChangeAspect="1" noChangeArrowheads="1"/>
                      </p:cNvPicPr>
                      <p:nvPr/>
                    </p:nvPicPr>
                    <p:blipFill>
                      <a:blip r:embed="rId6"/>
                      <a:srcRect/>
                      <a:stretch>
                        <a:fillRect/>
                      </a:stretch>
                    </p:blipFill>
                    <p:spPr bwMode="auto">
                      <a:xfrm>
                        <a:off x="5110203" y="1669854"/>
                        <a:ext cx="1355725"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7353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solidFill>
                <a:prstClr val="black"/>
              </a:solidFill>
            </a:endParaRPr>
          </a:p>
        </p:txBody>
      </p:sp>
      <p:sp>
        <p:nvSpPr>
          <p:cNvPr id="9" name="Rectangle 2"/>
          <p:cNvSpPr txBox="1">
            <a:spLocks noChangeArrowheads="1"/>
          </p:cNvSpPr>
          <p:nvPr/>
        </p:nvSpPr>
        <p:spPr>
          <a:xfrm>
            <a:off x="649501" y="240916"/>
            <a:ext cx="8494499" cy="1066800"/>
          </a:xfrm>
          <a:prstGeom prst="rect">
            <a:avLst/>
          </a:prstGeom>
        </p:spPr>
        <p:txBody>
          <a:bodyPr anchor="ct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solidFill>
                  <a:prstClr val="black"/>
                </a:solidFill>
              </a:rPr>
              <a:t>Integration </a:t>
            </a:r>
            <a:r>
              <a:rPr lang="en-US" dirty="0">
                <a:solidFill>
                  <a:prstClr val="black"/>
                </a:solidFill>
              </a:rPr>
              <a:t>of Definite Integral (Kahoot.IT</a:t>
            </a:r>
            <a:r>
              <a:rPr lang="en-US" dirty="0" smtClean="0">
                <a:solidFill>
                  <a:prstClr val="black"/>
                </a:solidFill>
              </a:rPr>
              <a:t>)</a:t>
            </a:r>
            <a:endParaRPr lang="en-GB" i="1" dirty="0">
              <a:solidFill>
                <a:prstClr val="black"/>
              </a:solidFill>
            </a:endParaRPr>
          </a:p>
          <a:p>
            <a:endParaRPr lang="en-US" sz="2000" dirty="0" smtClean="0">
              <a:solidFill>
                <a:prstClr val="black"/>
              </a:solidFill>
            </a:endParaRPr>
          </a:p>
        </p:txBody>
      </p:sp>
    </p:spTree>
    <p:extLst>
      <p:ext uri="{BB962C8B-B14F-4D97-AF65-F5344CB8AC3E}">
        <p14:creationId xmlns:p14="http://schemas.microsoft.com/office/powerpoint/2010/main" val="3525434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8"/>
          <p:cNvSpPr>
            <a:spLocks noGrp="1"/>
          </p:cNvSpPr>
          <p:nvPr>
            <p:ph idx="4294967295"/>
          </p:nvPr>
        </p:nvSpPr>
        <p:spPr>
          <a:xfrm>
            <a:off x="457200" y="1007592"/>
            <a:ext cx="8229600" cy="1605421"/>
          </a:xfrm>
          <a:prstGeom prst="rect">
            <a:avLst/>
          </a:prstGeom>
        </p:spPr>
        <p:txBody>
          <a:bodyPr/>
          <a:lstStyle/>
          <a:p>
            <a:pPr marL="0" indent="0">
              <a:lnSpc>
                <a:spcPct val="150000"/>
              </a:lnSpc>
              <a:buNone/>
              <a:defRPr/>
            </a:pPr>
            <a:r>
              <a:rPr lang="en-US" sz="2400" dirty="0">
                <a:solidFill>
                  <a:srgbClr val="000000"/>
                </a:solidFill>
              </a:rPr>
              <a:t>Evaluate the following definite integral:</a:t>
            </a:r>
          </a:p>
          <a:p>
            <a:pPr marL="0" indent="0">
              <a:lnSpc>
                <a:spcPct val="150000"/>
              </a:lnSpc>
              <a:buFontTx/>
              <a:buNone/>
              <a:defRPr/>
            </a:pPr>
            <a:r>
              <a:rPr lang="en-SG" sz="2400" dirty="0" smtClean="0"/>
              <a:t>                                  </a:t>
            </a:r>
          </a:p>
          <a:p>
            <a:pPr marL="0" indent="0">
              <a:lnSpc>
                <a:spcPct val="150000"/>
              </a:lnSpc>
              <a:buFontTx/>
              <a:buNone/>
              <a:defRPr/>
            </a:pPr>
            <a:endParaRPr lang="en-GB" sz="2400" dirty="0" smtClean="0"/>
          </a:p>
          <a:p>
            <a:pPr marL="0" indent="0">
              <a:lnSpc>
                <a:spcPct val="150000"/>
              </a:lnSpc>
              <a:buFontTx/>
              <a:buNone/>
              <a:defRPr/>
            </a:pPr>
            <a:endParaRPr lang="en-GB" sz="2400" dirty="0"/>
          </a:p>
          <a:p>
            <a:pPr marL="0" indent="0">
              <a:lnSpc>
                <a:spcPct val="150000"/>
              </a:lnSpc>
              <a:buFontTx/>
              <a:buNone/>
              <a:defRPr/>
            </a:pPr>
            <a:endParaRPr lang="en-GB" sz="2400" dirty="0" smtClean="0"/>
          </a:p>
          <a:p>
            <a:pPr marL="0" indent="0">
              <a:lnSpc>
                <a:spcPct val="150000"/>
              </a:lnSpc>
              <a:buFontTx/>
              <a:buNone/>
              <a:defRPr/>
            </a:pPr>
            <a:endParaRPr lang="en-GB" sz="2400" dirty="0"/>
          </a:p>
          <a:p>
            <a:pPr marL="0" indent="0">
              <a:lnSpc>
                <a:spcPct val="150000"/>
              </a:lnSpc>
              <a:buFontTx/>
              <a:buNone/>
              <a:defRPr/>
            </a:pPr>
            <a:endParaRPr lang="en-GB" sz="2400"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solidFill>
                <a:prstClr val="black"/>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868297802"/>
              </p:ext>
            </p:extLst>
          </p:nvPr>
        </p:nvGraphicFramePr>
        <p:xfrm>
          <a:off x="5830258" y="966742"/>
          <a:ext cx="2511959" cy="759102"/>
        </p:xfrm>
        <a:graphic>
          <a:graphicData uri="http://schemas.openxmlformats.org/presentationml/2006/ole">
            <mc:AlternateContent xmlns:mc="http://schemas.openxmlformats.org/markup-compatibility/2006">
              <mc:Choice xmlns:v="urn:schemas-microsoft-com:vml" Requires="v">
                <p:oleObj spid="_x0000_s55694" name="Equation" r:id="rId3" imgW="1231366" imgH="330057" progId="Equation.3">
                  <p:embed/>
                </p:oleObj>
              </mc:Choice>
              <mc:Fallback>
                <p:oleObj name="Equation" r:id="rId3" imgW="1231366" imgH="3300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0258" y="966742"/>
                        <a:ext cx="2511959" cy="759102"/>
                      </a:xfrm>
                      <a:prstGeom prst="rect">
                        <a:avLst/>
                      </a:prstGeom>
                      <a:noFill/>
                    </p:spPr>
                  </p:pic>
                </p:oleObj>
              </mc:Fallback>
            </mc:AlternateContent>
          </a:graphicData>
        </a:graphic>
      </p:graphicFrame>
      <p:sp>
        <p:nvSpPr>
          <p:cNvPr id="1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solidFill>
                <a:prstClr val="black"/>
              </a:solidFill>
            </a:endParaRPr>
          </a:p>
        </p:txBody>
      </p:sp>
      <p:sp>
        <p:nvSpPr>
          <p:cNvPr id="11" name="Rectangle 2"/>
          <p:cNvSpPr txBox="1">
            <a:spLocks noChangeArrowheads="1"/>
          </p:cNvSpPr>
          <p:nvPr/>
        </p:nvSpPr>
        <p:spPr>
          <a:xfrm>
            <a:off x="649501" y="240916"/>
            <a:ext cx="8494499" cy="1066800"/>
          </a:xfrm>
          <a:prstGeom prst="rect">
            <a:avLst/>
          </a:prstGeom>
        </p:spPr>
        <p:txBody>
          <a:bodyPr anchor="ct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z="2800" dirty="0" smtClean="0">
                <a:solidFill>
                  <a:prstClr val="black"/>
                </a:solidFill>
              </a:rPr>
              <a:t>Test Yourself: </a:t>
            </a:r>
            <a:r>
              <a:rPr lang="en-US" sz="2800" dirty="0">
                <a:solidFill>
                  <a:prstClr val="black"/>
                </a:solidFill>
              </a:rPr>
              <a:t>Integration of Definite Integral</a:t>
            </a:r>
            <a:endParaRPr lang="en-GB" sz="2800" i="1" dirty="0">
              <a:solidFill>
                <a:prstClr val="black"/>
              </a:solidFill>
            </a:endParaRPr>
          </a:p>
          <a:p>
            <a:endParaRPr lang="en-US" sz="2800" dirty="0" smtClean="0">
              <a:solidFill>
                <a:prstClr val="black"/>
              </a:solidFill>
            </a:endParaRPr>
          </a:p>
        </p:txBody>
      </p:sp>
      <p:pic>
        <p:nvPicPr>
          <p:cNvPr id="15"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9260" y="219143"/>
            <a:ext cx="1074286" cy="66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66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Integration</a:t>
            </a:r>
            <a:endParaRPr lang="en-SG" dirty="0"/>
          </a:p>
        </p:txBody>
      </p:sp>
      <p:sp>
        <p:nvSpPr>
          <p:cNvPr id="5" name="TextBox 4"/>
          <p:cNvSpPr txBox="1"/>
          <p:nvPr/>
        </p:nvSpPr>
        <p:spPr>
          <a:xfrm>
            <a:off x="5160838" y="1490124"/>
            <a:ext cx="2363381" cy="738664"/>
          </a:xfrm>
          <a:prstGeom prst="rect">
            <a:avLst/>
          </a:prstGeom>
          <a:noFill/>
        </p:spPr>
        <p:txBody>
          <a:bodyPr wrap="square" rtlCol="0">
            <a:spAutoFit/>
          </a:bodyPr>
          <a:lstStyle/>
          <a:p>
            <a:pPr algn="ctr"/>
            <a:r>
              <a:rPr lang="en-SG" sz="1400" kern="0" dirty="0" smtClean="0">
                <a:solidFill>
                  <a:prstClr val="black"/>
                </a:solidFill>
                <a:latin typeface="Arial" pitchFamily="34" charset="0"/>
                <a:cs typeface="Arial" pitchFamily="34" charset="0"/>
              </a:rPr>
              <a:t>Quantity function </a:t>
            </a:r>
          </a:p>
          <a:p>
            <a:pPr algn="ctr"/>
            <a:r>
              <a:rPr lang="en-SG" sz="2800" i="1" kern="0" dirty="0" smtClean="0">
                <a:solidFill>
                  <a:prstClr val="black"/>
                </a:solidFill>
                <a:latin typeface="Times New Roman" pitchFamily="18" charset="0"/>
                <a:cs typeface="Times New Roman" pitchFamily="18" charset="0"/>
              </a:rPr>
              <a:t>f</a:t>
            </a:r>
            <a:r>
              <a:rPr lang="en-SG" sz="2800" i="1" kern="0" dirty="0" smtClean="0">
                <a:solidFill>
                  <a:prstClr val="black"/>
                </a:solidFill>
                <a:latin typeface="Arial" pitchFamily="34" charset="0"/>
                <a:cs typeface="Arial" pitchFamily="34" charset="0"/>
              </a:rPr>
              <a:t> </a:t>
            </a:r>
            <a:r>
              <a:rPr lang="en-SG" sz="2800" kern="0" dirty="0" smtClean="0">
                <a:solidFill>
                  <a:prstClr val="black"/>
                </a:solidFill>
                <a:latin typeface="Arial" pitchFamily="34" charset="0"/>
                <a:cs typeface="Arial" pitchFamily="34" charset="0"/>
              </a:rPr>
              <a:t>(</a:t>
            </a:r>
            <a:r>
              <a:rPr lang="en-SG" sz="2800" i="1" kern="0" dirty="0" smtClean="0">
                <a:solidFill>
                  <a:prstClr val="black"/>
                </a:solidFill>
                <a:latin typeface="Times New Roman" pitchFamily="18" charset="0"/>
                <a:cs typeface="Times New Roman" pitchFamily="18" charset="0"/>
              </a:rPr>
              <a:t>t</a:t>
            </a:r>
            <a:r>
              <a:rPr lang="en-SG" sz="2800" kern="0" dirty="0" smtClean="0">
                <a:solidFill>
                  <a:prstClr val="black"/>
                </a:solidFill>
                <a:latin typeface="Arial" pitchFamily="34" charset="0"/>
                <a:cs typeface="Arial" pitchFamily="34" charset="0"/>
              </a:rPr>
              <a:t>) = ∫ </a:t>
            </a:r>
            <a:r>
              <a:rPr lang="en-SG" sz="2800" i="1" kern="0" dirty="0">
                <a:solidFill>
                  <a:prstClr val="black"/>
                </a:solidFill>
                <a:latin typeface="Times New Roman" pitchFamily="18" charset="0"/>
                <a:cs typeface="Times New Roman" pitchFamily="18" charset="0"/>
              </a:rPr>
              <a:t>f</a:t>
            </a:r>
            <a:r>
              <a:rPr lang="en-SG" sz="2800" i="1" kern="0" dirty="0">
                <a:solidFill>
                  <a:prstClr val="black"/>
                </a:solidFill>
                <a:latin typeface="Arial" pitchFamily="34" charset="0"/>
                <a:cs typeface="Arial" pitchFamily="34" charset="0"/>
              </a:rPr>
              <a:t> </a:t>
            </a:r>
            <a:r>
              <a:rPr lang="en-SG" sz="2800" kern="0" dirty="0" smtClean="0">
                <a:solidFill>
                  <a:prstClr val="black"/>
                </a:solidFill>
                <a:latin typeface="Arial" pitchFamily="34" charset="0"/>
                <a:cs typeface="Arial" pitchFamily="34" charset="0"/>
              </a:rPr>
              <a:t>'(</a:t>
            </a:r>
            <a:r>
              <a:rPr lang="en-SG" sz="2800" i="1" kern="0" dirty="0">
                <a:solidFill>
                  <a:prstClr val="black"/>
                </a:solidFill>
                <a:latin typeface="Times New Roman" pitchFamily="18" charset="0"/>
                <a:cs typeface="Times New Roman" pitchFamily="18" charset="0"/>
              </a:rPr>
              <a:t>t</a:t>
            </a:r>
            <a:r>
              <a:rPr lang="en-SG" sz="2800" kern="0" dirty="0" smtClean="0">
                <a:solidFill>
                  <a:prstClr val="black"/>
                </a:solidFill>
                <a:latin typeface="Arial" pitchFamily="34" charset="0"/>
                <a:cs typeface="Arial" pitchFamily="34" charset="0"/>
              </a:rPr>
              <a:t>) </a:t>
            </a:r>
            <a:r>
              <a:rPr lang="en-SG" sz="2800" i="1" kern="0" dirty="0" smtClean="0">
                <a:solidFill>
                  <a:prstClr val="black"/>
                </a:solidFill>
                <a:latin typeface="Times New Roman" pitchFamily="18" charset="0"/>
                <a:cs typeface="Times New Roman" pitchFamily="18" charset="0"/>
              </a:rPr>
              <a:t>dt</a:t>
            </a:r>
            <a:endParaRPr lang="en-SG" sz="2800" dirty="0">
              <a:solidFill>
                <a:prstClr val="black"/>
              </a:solidFill>
            </a:endParaRPr>
          </a:p>
        </p:txBody>
      </p:sp>
      <p:sp>
        <p:nvSpPr>
          <p:cNvPr id="6" name="Right Arrow 5"/>
          <p:cNvSpPr/>
          <p:nvPr/>
        </p:nvSpPr>
        <p:spPr>
          <a:xfrm>
            <a:off x="3287755" y="1518626"/>
            <a:ext cx="1772529" cy="68166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prstClr val="white"/>
                </a:solidFill>
              </a:rPr>
              <a:t>Integrate</a:t>
            </a:r>
            <a:endParaRPr lang="en-SG" sz="2000" dirty="0">
              <a:solidFill>
                <a:prstClr val="white"/>
              </a:solidFill>
            </a:endParaRPr>
          </a:p>
        </p:txBody>
      </p:sp>
      <p:sp>
        <p:nvSpPr>
          <p:cNvPr id="7" name="TextBox 6"/>
          <p:cNvSpPr txBox="1"/>
          <p:nvPr/>
        </p:nvSpPr>
        <p:spPr>
          <a:xfrm>
            <a:off x="805843" y="1490124"/>
            <a:ext cx="2855740" cy="738664"/>
          </a:xfrm>
          <a:prstGeom prst="rect">
            <a:avLst/>
          </a:prstGeom>
          <a:noFill/>
        </p:spPr>
        <p:txBody>
          <a:bodyPr wrap="square" rtlCol="0">
            <a:spAutoFit/>
          </a:bodyPr>
          <a:lstStyle/>
          <a:p>
            <a:pPr algn="ctr"/>
            <a:r>
              <a:rPr lang="en-SG" sz="1400" kern="0" dirty="0" smtClean="0">
                <a:solidFill>
                  <a:prstClr val="black"/>
                </a:solidFill>
                <a:latin typeface="Arial" pitchFamily="34" charset="0"/>
                <a:cs typeface="Arial" pitchFamily="34" charset="0"/>
              </a:rPr>
              <a:t>Rate of change </a:t>
            </a:r>
            <a:r>
              <a:rPr lang="en-SG" sz="1400" kern="0" dirty="0">
                <a:solidFill>
                  <a:prstClr val="black"/>
                </a:solidFill>
                <a:latin typeface="Arial" pitchFamily="34" charset="0"/>
                <a:cs typeface="Arial" pitchFamily="34" charset="0"/>
              </a:rPr>
              <a:t>function </a:t>
            </a:r>
          </a:p>
          <a:p>
            <a:pPr algn="ctr"/>
            <a:r>
              <a:rPr lang="en-SG" sz="2800" i="1" kern="0" dirty="0" smtClean="0">
                <a:solidFill>
                  <a:prstClr val="black"/>
                </a:solidFill>
                <a:latin typeface="Times New Roman" pitchFamily="18" charset="0"/>
                <a:cs typeface="Times New Roman" pitchFamily="18" charset="0"/>
              </a:rPr>
              <a:t>f</a:t>
            </a:r>
            <a:r>
              <a:rPr lang="en-SG" sz="2800" i="1" kern="0" dirty="0" smtClean="0">
                <a:solidFill>
                  <a:prstClr val="black"/>
                </a:solidFill>
                <a:latin typeface="Arial" pitchFamily="34" charset="0"/>
                <a:cs typeface="Arial" pitchFamily="34" charset="0"/>
              </a:rPr>
              <a:t> </a:t>
            </a:r>
            <a:r>
              <a:rPr lang="en-SG" sz="2800" kern="0" dirty="0">
                <a:solidFill>
                  <a:prstClr val="black"/>
                </a:solidFill>
                <a:latin typeface="Arial" pitchFamily="34" charset="0"/>
                <a:cs typeface="Arial" pitchFamily="34" charset="0"/>
              </a:rPr>
              <a:t>'(</a:t>
            </a:r>
            <a:r>
              <a:rPr lang="en-SG" sz="2800" i="1" kern="0" dirty="0">
                <a:solidFill>
                  <a:prstClr val="black"/>
                </a:solidFill>
                <a:latin typeface="Times New Roman" pitchFamily="18" charset="0"/>
                <a:cs typeface="Times New Roman" pitchFamily="18" charset="0"/>
              </a:rPr>
              <a:t>t</a:t>
            </a:r>
            <a:r>
              <a:rPr lang="en-SG" sz="2800" kern="0" dirty="0" smtClean="0">
                <a:solidFill>
                  <a:prstClr val="black"/>
                </a:solidFill>
                <a:latin typeface="Arial" pitchFamily="34" charset="0"/>
                <a:cs typeface="Arial" pitchFamily="34" charset="0"/>
              </a:rPr>
              <a:t>)</a:t>
            </a:r>
            <a:endParaRPr lang="en-SG" sz="2800" dirty="0">
              <a:solidFill>
                <a:prstClr val="black"/>
              </a:solidFill>
            </a:endParaRPr>
          </a:p>
        </p:txBody>
      </p:sp>
      <p:sp>
        <p:nvSpPr>
          <p:cNvPr id="8" name="TextBox 7"/>
          <p:cNvSpPr txBox="1"/>
          <p:nvPr/>
        </p:nvSpPr>
        <p:spPr>
          <a:xfrm>
            <a:off x="5160838" y="2840652"/>
            <a:ext cx="2224715" cy="738664"/>
          </a:xfrm>
          <a:prstGeom prst="rect">
            <a:avLst/>
          </a:prstGeom>
          <a:noFill/>
        </p:spPr>
        <p:txBody>
          <a:bodyPr wrap="square" rtlCol="0">
            <a:spAutoFit/>
          </a:bodyPr>
          <a:lstStyle/>
          <a:p>
            <a:pPr algn="ctr"/>
            <a:r>
              <a:rPr lang="en-SG" sz="1400" kern="0" dirty="0" smtClean="0">
                <a:solidFill>
                  <a:prstClr val="black"/>
                </a:solidFill>
                <a:latin typeface="Arial" pitchFamily="34" charset="0"/>
                <a:cs typeface="Arial" pitchFamily="34" charset="0"/>
              </a:rPr>
              <a:t>Displacement function </a:t>
            </a:r>
          </a:p>
          <a:p>
            <a:pPr algn="ctr"/>
            <a:r>
              <a:rPr lang="en-SG" sz="2800" i="1" kern="0" dirty="0" smtClean="0">
                <a:solidFill>
                  <a:prstClr val="black"/>
                </a:solidFill>
                <a:latin typeface="Times New Roman" pitchFamily="18" charset="0"/>
                <a:cs typeface="Times New Roman" pitchFamily="18" charset="0"/>
              </a:rPr>
              <a:t>s</a:t>
            </a:r>
            <a:r>
              <a:rPr lang="en-SG" sz="2800" kern="0" dirty="0" smtClean="0">
                <a:solidFill>
                  <a:prstClr val="black"/>
                </a:solidFill>
                <a:latin typeface="Arial" pitchFamily="34" charset="0"/>
                <a:cs typeface="Arial" pitchFamily="34" charset="0"/>
              </a:rPr>
              <a:t>(</a:t>
            </a:r>
            <a:r>
              <a:rPr lang="en-SG" sz="2800" i="1" kern="0" dirty="0" smtClean="0">
                <a:solidFill>
                  <a:prstClr val="black"/>
                </a:solidFill>
                <a:latin typeface="Times New Roman" pitchFamily="18" charset="0"/>
                <a:cs typeface="Times New Roman" pitchFamily="18" charset="0"/>
              </a:rPr>
              <a:t>t</a:t>
            </a:r>
            <a:r>
              <a:rPr lang="en-SG" sz="2800" kern="0" dirty="0">
                <a:solidFill>
                  <a:prstClr val="black"/>
                </a:solidFill>
                <a:latin typeface="Arial" pitchFamily="34" charset="0"/>
                <a:cs typeface="Arial" pitchFamily="34" charset="0"/>
              </a:rPr>
              <a:t>) = ∫ </a:t>
            </a:r>
            <a:r>
              <a:rPr lang="en-SG" sz="2800" i="1" kern="0" dirty="0" smtClean="0">
                <a:solidFill>
                  <a:prstClr val="black"/>
                </a:solidFill>
                <a:latin typeface="Times New Roman" pitchFamily="18" charset="0"/>
                <a:cs typeface="Times New Roman" pitchFamily="18" charset="0"/>
              </a:rPr>
              <a:t>v</a:t>
            </a:r>
            <a:r>
              <a:rPr lang="en-SG" sz="2800" kern="0" dirty="0" smtClean="0">
                <a:solidFill>
                  <a:prstClr val="black"/>
                </a:solidFill>
                <a:latin typeface="Arial" pitchFamily="34" charset="0"/>
                <a:cs typeface="Arial" pitchFamily="34" charset="0"/>
              </a:rPr>
              <a:t>(</a:t>
            </a:r>
            <a:r>
              <a:rPr lang="en-SG" sz="2800" i="1" kern="0" dirty="0" smtClean="0">
                <a:solidFill>
                  <a:prstClr val="black"/>
                </a:solidFill>
                <a:latin typeface="Times New Roman" pitchFamily="18" charset="0"/>
                <a:cs typeface="Times New Roman" pitchFamily="18" charset="0"/>
              </a:rPr>
              <a:t>t</a:t>
            </a:r>
            <a:r>
              <a:rPr lang="en-SG" sz="2800" kern="0" dirty="0">
                <a:solidFill>
                  <a:prstClr val="black"/>
                </a:solidFill>
                <a:latin typeface="Arial" pitchFamily="34" charset="0"/>
                <a:cs typeface="Arial" pitchFamily="34" charset="0"/>
              </a:rPr>
              <a:t>) </a:t>
            </a:r>
            <a:r>
              <a:rPr lang="en-SG" sz="2800" i="1" kern="0" dirty="0">
                <a:solidFill>
                  <a:prstClr val="black"/>
                </a:solidFill>
                <a:latin typeface="Times New Roman" pitchFamily="18" charset="0"/>
                <a:cs typeface="Times New Roman" pitchFamily="18" charset="0"/>
              </a:rPr>
              <a:t>dt</a:t>
            </a:r>
            <a:endParaRPr lang="en-SG" sz="2800" dirty="0">
              <a:solidFill>
                <a:prstClr val="black"/>
              </a:solidFill>
            </a:endParaRPr>
          </a:p>
        </p:txBody>
      </p:sp>
      <p:sp>
        <p:nvSpPr>
          <p:cNvPr id="9" name="Right Arrow 8"/>
          <p:cNvSpPr/>
          <p:nvPr/>
        </p:nvSpPr>
        <p:spPr>
          <a:xfrm>
            <a:off x="3287755" y="2869154"/>
            <a:ext cx="1772529" cy="68166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prstClr val="white"/>
                </a:solidFill>
              </a:rPr>
              <a:t>Integrate</a:t>
            </a:r>
            <a:endParaRPr lang="en-SG" sz="2000" dirty="0">
              <a:solidFill>
                <a:prstClr val="white"/>
              </a:solidFill>
            </a:endParaRPr>
          </a:p>
        </p:txBody>
      </p:sp>
      <p:sp>
        <p:nvSpPr>
          <p:cNvPr id="10" name="TextBox 9"/>
          <p:cNvSpPr txBox="1"/>
          <p:nvPr/>
        </p:nvSpPr>
        <p:spPr>
          <a:xfrm>
            <a:off x="805843" y="2840652"/>
            <a:ext cx="2855740" cy="738664"/>
          </a:xfrm>
          <a:prstGeom prst="rect">
            <a:avLst/>
          </a:prstGeom>
          <a:noFill/>
        </p:spPr>
        <p:txBody>
          <a:bodyPr wrap="square" rtlCol="0">
            <a:spAutoFit/>
          </a:bodyPr>
          <a:lstStyle/>
          <a:p>
            <a:pPr algn="ctr"/>
            <a:r>
              <a:rPr lang="en-SG" sz="1400" kern="0" dirty="0" smtClean="0">
                <a:solidFill>
                  <a:prstClr val="black"/>
                </a:solidFill>
                <a:latin typeface="Arial" pitchFamily="34" charset="0"/>
                <a:cs typeface="Arial" pitchFamily="34" charset="0"/>
              </a:rPr>
              <a:t>Velocity </a:t>
            </a:r>
            <a:r>
              <a:rPr lang="en-SG" sz="1400" kern="0" dirty="0">
                <a:solidFill>
                  <a:prstClr val="black"/>
                </a:solidFill>
                <a:latin typeface="Arial" pitchFamily="34" charset="0"/>
                <a:cs typeface="Arial" pitchFamily="34" charset="0"/>
              </a:rPr>
              <a:t>function </a:t>
            </a:r>
          </a:p>
          <a:p>
            <a:pPr algn="ctr"/>
            <a:r>
              <a:rPr lang="en-SG" sz="2800" i="1" kern="0" dirty="0" smtClean="0">
                <a:solidFill>
                  <a:prstClr val="black"/>
                </a:solidFill>
                <a:latin typeface="Times New Roman" pitchFamily="18" charset="0"/>
                <a:cs typeface="Times New Roman" pitchFamily="18" charset="0"/>
              </a:rPr>
              <a:t>v</a:t>
            </a:r>
            <a:r>
              <a:rPr lang="en-SG" sz="2800" kern="0" dirty="0" smtClean="0">
                <a:solidFill>
                  <a:prstClr val="black"/>
                </a:solidFill>
                <a:latin typeface="Arial" pitchFamily="34" charset="0"/>
                <a:cs typeface="Arial" pitchFamily="34" charset="0"/>
              </a:rPr>
              <a:t>(</a:t>
            </a:r>
            <a:r>
              <a:rPr lang="en-SG" sz="2800" i="1" kern="0" dirty="0" smtClean="0">
                <a:solidFill>
                  <a:prstClr val="black"/>
                </a:solidFill>
                <a:latin typeface="Times New Roman" pitchFamily="18" charset="0"/>
                <a:cs typeface="Times New Roman" pitchFamily="18" charset="0"/>
              </a:rPr>
              <a:t>t</a:t>
            </a:r>
            <a:r>
              <a:rPr lang="en-SG" sz="2800" kern="0" dirty="0" smtClean="0">
                <a:solidFill>
                  <a:prstClr val="black"/>
                </a:solidFill>
                <a:latin typeface="Arial" pitchFamily="34" charset="0"/>
                <a:cs typeface="Arial" pitchFamily="34" charset="0"/>
              </a:rPr>
              <a:t>)</a:t>
            </a:r>
            <a:endParaRPr lang="en-SG" sz="2800" dirty="0">
              <a:solidFill>
                <a:prstClr val="black"/>
              </a:solidFill>
            </a:endParaRPr>
          </a:p>
        </p:txBody>
      </p:sp>
      <p:sp>
        <p:nvSpPr>
          <p:cNvPr id="11" name="TextBox 10"/>
          <p:cNvSpPr txBox="1"/>
          <p:nvPr/>
        </p:nvSpPr>
        <p:spPr>
          <a:xfrm>
            <a:off x="5160838" y="4120840"/>
            <a:ext cx="2801476" cy="738664"/>
          </a:xfrm>
          <a:prstGeom prst="rect">
            <a:avLst/>
          </a:prstGeom>
          <a:noFill/>
        </p:spPr>
        <p:txBody>
          <a:bodyPr wrap="square" rtlCol="0">
            <a:spAutoFit/>
          </a:bodyPr>
          <a:lstStyle/>
          <a:p>
            <a:pPr algn="ctr"/>
            <a:r>
              <a:rPr lang="en-SG" sz="1400" kern="0" dirty="0" smtClean="0">
                <a:solidFill>
                  <a:prstClr val="black"/>
                </a:solidFill>
                <a:latin typeface="Arial" pitchFamily="34" charset="0"/>
                <a:cs typeface="Arial" pitchFamily="34" charset="0"/>
              </a:rPr>
              <a:t>Area under graph</a:t>
            </a:r>
          </a:p>
          <a:p>
            <a:pPr algn="ctr"/>
            <a:r>
              <a:rPr lang="en-SG" sz="2800" i="1" kern="0" dirty="0" smtClean="0">
                <a:solidFill>
                  <a:prstClr val="black"/>
                </a:solidFill>
                <a:latin typeface="Times New Roman" pitchFamily="18" charset="0"/>
                <a:cs typeface="Times New Roman" pitchFamily="18" charset="0"/>
              </a:rPr>
              <a:t>A</a:t>
            </a:r>
            <a:r>
              <a:rPr lang="en-SG" sz="2800" kern="0" dirty="0" smtClean="0">
                <a:solidFill>
                  <a:prstClr val="black"/>
                </a:solidFill>
                <a:latin typeface="Arial" pitchFamily="34" charset="0"/>
                <a:cs typeface="Arial" pitchFamily="34" charset="0"/>
              </a:rPr>
              <a:t>(</a:t>
            </a:r>
            <a:r>
              <a:rPr lang="en-SG" sz="2800" i="1" kern="0" dirty="0" smtClean="0">
                <a:solidFill>
                  <a:prstClr val="black"/>
                </a:solidFill>
                <a:latin typeface="Times New Roman" pitchFamily="18" charset="0"/>
                <a:cs typeface="Times New Roman" pitchFamily="18" charset="0"/>
              </a:rPr>
              <a:t>x</a:t>
            </a:r>
            <a:r>
              <a:rPr lang="en-SG" sz="2800" kern="0" dirty="0" smtClean="0">
                <a:solidFill>
                  <a:prstClr val="black"/>
                </a:solidFill>
                <a:latin typeface="Arial" pitchFamily="34" charset="0"/>
                <a:cs typeface="Arial" pitchFamily="34" charset="0"/>
              </a:rPr>
              <a:t>) </a:t>
            </a:r>
            <a:r>
              <a:rPr lang="en-SG" sz="2800" kern="0" dirty="0">
                <a:solidFill>
                  <a:prstClr val="black"/>
                </a:solidFill>
                <a:latin typeface="Arial" pitchFamily="34" charset="0"/>
                <a:cs typeface="Arial" pitchFamily="34" charset="0"/>
              </a:rPr>
              <a:t>= </a:t>
            </a:r>
            <a:r>
              <a:rPr lang="en-SG" sz="2800" i="1" kern="0" dirty="0" smtClean="0">
                <a:solidFill>
                  <a:prstClr val="black"/>
                </a:solidFill>
                <a:latin typeface="Times New Roman" pitchFamily="18" charset="0"/>
                <a:cs typeface="Times New Roman" pitchFamily="18" charset="0"/>
              </a:rPr>
              <a:t>∫  f</a:t>
            </a:r>
            <a:r>
              <a:rPr lang="en-SG" sz="2800" i="1" kern="0" dirty="0" smtClean="0">
                <a:solidFill>
                  <a:prstClr val="black"/>
                </a:solidFill>
                <a:latin typeface="Arial" pitchFamily="34" charset="0"/>
                <a:cs typeface="Arial" pitchFamily="34" charset="0"/>
              </a:rPr>
              <a:t> </a:t>
            </a:r>
            <a:r>
              <a:rPr lang="en-SG" sz="2800" kern="0" dirty="0" smtClean="0">
                <a:solidFill>
                  <a:prstClr val="black"/>
                </a:solidFill>
                <a:latin typeface="Arial" pitchFamily="34" charset="0"/>
                <a:cs typeface="Arial" pitchFamily="34" charset="0"/>
              </a:rPr>
              <a:t>(</a:t>
            </a:r>
            <a:r>
              <a:rPr lang="en-SG" sz="2800" i="1" kern="0" dirty="0" smtClean="0">
                <a:solidFill>
                  <a:prstClr val="black"/>
                </a:solidFill>
                <a:latin typeface="Times New Roman" pitchFamily="18" charset="0"/>
                <a:cs typeface="Times New Roman" pitchFamily="18" charset="0"/>
              </a:rPr>
              <a:t>x</a:t>
            </a:r>
            <a:r>
              <a:rPr lang="en-SG" sz="2800" kern="0" dirty="0" smtClean="0">
                <a:solidFill>
                  <a:prstClr val="black"/>
                </a:solidFill>
                <a:latin typeface="Arial" pitchFamily="34" charset="0"/>
                <a:cs typeface="Arial" pitchFamily="34" charset="0"/>
              </a:rPr>
              <a:t>) </a:t>
            </a:r>
            <a:r>
              <a:rPr lang="en-SG" sz="2800" i="1" kern="0" dirty="0" smtClean="0">
                <a:solidFill>
                  <a:prstClr val="black"/>
                </a:solidFill>
                <a:latin typeface="Times New Roman" pitchFamily="18" charset="0"/>
                <a:cs typeface="Times New Roman" pitchFamily="18" charset="0"/>
              </a:rPr>
              <a:t>dx</a:t>
            </a:r>
            <a:endParaRPr lang="en-SG" sz="2800" i="1" dirty="0">
              <a:solidFill>
                <a:prstClr val="black"/>
              </a:solidFill>
              <a:latin typeface="Times New Roman" pitchFamily="18" charset="0"/>
              <a:cs typeface="Times New Roman" pitchFamily="18" charset="0"/>
            </a:endParaRPr>
          </a:p>
        </p:txBody>
      </p:sp>
      <p:sp>
        <p:nvSpPr>
          <p:cNvPr id="12" name="Right Arrow 11"/>
          <p:cNvSpPr/>
          <p:nvPr/>
        </p:nvSpPr>
        <p:spPr>
          <a:xfrm>
            <a:off x="3287755" y="4149342"/>
            <a:ext cx="1772529" cy="68166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prstClr val="white"/>
                </a:solidFill>
              </a:rPr>
              <a:t>Integrate</a:t>
            </a:r>
            <a:endParaRPr lang="en-SG" sz="2000" dirty="0">
              <a:solidFill>
                <a:prstClr val="white"/>
              </a:solidFill>
            </a:endParaRPr>
          </a:p>
        </p:txBody>
      </p:sp>
      <p:sp>
        <p:nvSpPr>
          <p:cNvPr id="13" name="TextBox 12"/>
          <p:cNvSpPr txBox="1"/>
          <p:nvPr/>
        </p:nvSpPr>
        <p:spPr>
          <a:xfrm>
            <a:off x="805843" y="4120840"/>
            <a:ext cx="2855740" cy="738664"/>
          </a:xfrm>
          <a:prstGeom prst="rect">
            <a:avLst/>
          </a:prstGeom>
          <a:noFill/>
        </p:spPr>
        <p:txBody>
          <a:bodyPr wrap="square" rtlCol="0">
            <a:spAutoFit/>
          </a:bodyPr>
          <a:lstStyle/>
          <a:p>
            <a:pPr algn="ctr"/>
            <a:r>
              <a:rPr lang="en-US" sz="1400" kern="0" dirty="0" smtClean="0">
                <a:solidFill>
                  <a:prstClr val="black"/>
                </a:solidFill>
                <a:latin typeface="Arial" pitchFamily="34" charset="0"/>
                <a:cs typeface="Arial" pitchFamily="34" charset="0"/>
              </a:rPr>
              <a:t>Equation of graph</a:t>
            </a:r>
            <a:endParaRPr lang="en-SG" sz="1400" kern="0" dirty="0">
              <a:solidFill>
                <a:prstClr val="black"/>
              </a:solidFill>
              <a:latin typeface="Arial" pitchFamily="34" charset="0"/>
              <a:cs typeface="Arial" pitchFamily="34" charset="0"/>
            </a:endParaRPr>
          </a:p>
          <a:p>
            <a:pPr algn="ctr"/>
            <a:r>
              <a:rPr lang="en-SG" sz="2800" i="1" kern="0" dirty="0" smtClean="0">
                <a:solidFill>
                  <a:prstClr val="black"/>
                </a:solidFill>
                <a:latin typeface="Times New Roman" pitchFamily="18" charset="0"/>
                <a:cs typeface="Times New Roman" pitchFamily="18" charset="0"/>
              </a:rPr>
              <a:t>f</a:t>
            </a:r>
            <a:r>
              <a:rPr lang="en-SG" sz="2800" i="1" kern="0" dirty="0" smtClean="0">
                <a:solidFill>
                  <a:prstClr val="black"/>
                </a:solidFill>
                <a:latin typeface="Arial" pitchFamily="34" charset="0"/>
                <a:cs typeface="Arial" pitchFamily="34" charset="0"/>
              </a:rPr>
              <a:t> </a:t>
            </a:r>
            <a:r>
              <a:rPr lang="en-SG" sz="2800" kern="0" dirty="0" smtClean="0">
                <a:solidFill>
                  <a:prstClr val="black"/>
                </a:solidFill>
                <a:latin typeface="Arial" pitchFamily="34" charset="0"/>
                <a:cs typeface="Arial" pitchFamily="34" charset="0"/>
              </a:rPr>
              <a:t>(</a:t>
            </a:r>
            <a:r>
              <a:rPr lang="en-SG" sz="2800" i="1" kern="0" dirty="0" smtClean="0">
                <a:solidFill>
                  <a:prstClr val="black"/>
                </a:solidFill>
                <a:latin typeface="Times New Roman" pitchFamily="18" charset="0"/>
                <a:cs typeface="Times New Roman" pitchFamily="18" charset="0"/>
              </a:rPr>
              <a:t>x</a:t>
            </a:r>
            <a:r>
              <a:rPr lang="en-SG" sz="2800" kern="0" dirty="0" smtClean="0">
                <a:solidFill>
                  <a:prstClr val="black"/>
                </a:solidFill>
                <a:latin typeface="Arial" pitchFamily="34" charset="0"/>
                <a:cs typeface="Arial" pitchFamily="34" charset="0"/>
              </a:rPr>
              <a:t>)</a:t>
            </a:r>
            <a:endParaRPr lang="en-SG" sz="2800" dirty="0">
              <a:solidFill>
                <a:prstClr val="black"/>
              </a:solidFill>
            </a:endParaRP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284" y="4916718"/>
            <a:ext cx="2673681" cy="1550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4" name="Object 13"/>
          <p:cNvGraphicFramePr>
            <a:graphicFrameLocks noChangeAspect="1"/>
          </p:cNvGraphicFramePr>
          <p:nvPr>
            <p:extLst/>
          </p:nvPr>
        </p:nvGraphicFramePr>
        <p:xfrm>
          <a:off x="6456079" y="4321284"/>
          <a:ext cx="133633" cy="523786"/>
        </p:xfrm>
        <a:graphic>
          <a:graphicData uri="http://schemas.openxmlformats.org/presentationml/2006/ole">
            <mc:AlternateContent xmlns:mc="http://schemas.openxmlformats.org/markup-compatibility/2006">
              <mc:Choice xmlns:v="urn:schemas-microsoft-com:vml" Requires="v">
                <p:oleObj spid="_x0000_s81940" name="Equation" r:id="rId4" imgW="101520" imgH="241200" progId="Equation.3">
                  <p:embed/>
                </p:oleObj>
              </mc:Choice>
              <mc:Fallback>
                <p:oleObj name="Equation" r:id="rId4" imgW="101520" imgH="241200" progId="Equation.3">
                  <p:embed/>
                  <p:pic>
                    <p:nvPicPr>
                      <p:cNvPr id="14" name="Object 13"/>
                      <p:cNvPicPr/>
                      <p:nvPr/>
                    </p:nvPicPr>
                    <p:blipFill>
                      <a:blip r:embed="rId5"/>
                      <a:stretch>
                        <a:fillRect/>
                      </a:stretch>
                    </p:blipFill>
                    <p:spPr>
                      <a:xfrm>
                        <a:off x="6456079" y="4321284"/>
                        <a:ext cx="133633" cy="523786"/>
                      </a:xfrm>
                      <a:prstGeom prst="rect">
                        <a:avLst/>
                      </a:prstGeom>
                    </p:spPr>
                  </p:pic>
                </p:oleObj>
              </mc:Fallback>
            </mc:AlternateContent>
          </a:graphicData>
        </a:graphic>
      </p:graphicFrame>
      <p:sp>
        <p:nvSpPr>
          <p:cNvPr id="3" name="TextBox 2"/>
          <p:cNvSpPr txBox="1"/>
          <p:nvPr/>
        </p:nvSpPr>
        <p:spPr>
          <a:xfrm>
            <a:off x="805843" y="6345396"/>
            <a:ext cx="8019559" cy="369332"/>
          </a:xfrm>
          <a:prstGeom prst="rect">
            <a:avLst/>
          </a:prstGeom>
          <a:noFill/>
        </p:spPr>
        <p:txBody>
          <a:bodyPr wrap="square" rtlCol="0">
            <a:spAutoFit/>
          </a:bodyPr>
          <a:lstStyle/>
          <a:p>
            <a:r>
              <a:rPr lang="en-US" dirty="0" smtClean="0"/>
              <a:t>Note: The area under graph would be positive when </a:t>
            </a:r>
            <a:r>
              <a:rPr lang="en-US" i="1" dirty="0" smtClean="0">
                <a:latin typeface="Times New Roman" pitchFamily="18" charset="0"/>
                <a:cs typeface="Times New Roman" pitchFamily="18" charset="0"/>
              </a:rPr>
              <a:t>f</a:t>
            </a:r>
            <a:r>
              <a:rPr lang="en-US" dirty="0" smtClean="0"/>
              <a:t>(</a:t>
            </a:r>
            <a:r>
              <a:rPr lang="en-US" i="1" dirty="0" smtClean="0">
                <a:latin typeface="Times New Roman" pitchFamily="18" charset="0"/>
                <a:cs typeface="Times New Roman" pitchFamily="18" charset="0"/>
              </a:rPr>
              <a:t>x</a:t>
            </a:r>
            <a:r>
              <a:rPr lang="en-US" dirty="0" smtClean="0"/>
              <a:t>) and </a:t>
            </a:r>
            <a:r>
              <a:rPr lang="en-US" i="1" dirty="0" smtClean="0">
                <a:latin typeface="Times New Roman" pitchFamily="18" charset="0"/>
                <a:cs typeface="Times New Roman" pitchFamily="18" charset="0"/>
              </a:rPr>
              <a:t>a</a:t>
            </a:r>
            <a:r>
              <a:rPr lang="en-US" dirty="0" smtClean="0"/>
              <a:t> are positive and </a:t>
            </a:r>
            <a:r>
              <a:rPr lang="en-US" i="1" dirty="0" smtClean="0">
                <a:latin typeface="Times New Roman" pitchFamily="18" charset="0"/>
                <a:cs typeface="Times New Roman" pitchFamily="18" charset="0"/>
              </a:rPr>
              <a:t>b</a:t>
            </a:r>
            <a:r>
              <a:rPr lang="en-US" dirty="0" smtClean="0"/>
              <a:t> &gt; </a:t>
            </a:r>
            <a:r>
              <a:rPr lang="en-US" i="1" dirty="0">
                <a:latin typeface="Times New Roman" pitchFamily="18" charset="0"/>
                <a:cs typeface="Times New Roman" pitchFamily="18" charset="0"/>
              </a:rPr>
              <a:t>a</a:t>
            </a:r>
            <a:endParaRPr lang="en-SG" dirty="0"/>
          </a:p>
        </p:txBody>
      </p:sp>
      <p:sp>
        <p:nvSpPr>
          <p:cNvPr id="16" name="Slide Number Placeholder 15"/>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475512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3" y="261543"/>
            <a:ext cx="7179426" cy="604593"/>
          </a:xfrm>
        </p:spPr>
        <p:txBody>
          <a:bodyPr>
            <a:normAutofit/>
          </a:bodyPr>
          <a:lstStyle/>
          <a:p>
            <a:r>
              <a:rPr lang="en-US" sz="2800" dirty="0" smtClean="0"/>
              <a:t>Applications of Integration</a:t>
            </a:r>
            <a:endParaRPr lang="en-SG" sz="2800" dirty="0"/>
          </a:p>
        </p:txBody>
      </p:sp>
      <p:sp>
        <p:nvSpPr>
          <p:cNvPr id="4" name="Content Placeholder 2"/>
          <p:cNvSpPr txBox="1">
            <a:spLocks/>
          </p:cNvSpPr>
          <p:nvPr/>
        </p:nvSpPr>
        <p:spPr>
          <a:xfrm>
            <a:off x="665163" y="1741036"/>
            <a:ext cx="7490696" cy="402449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t>Suppose an empty water tank is filled with water at the rate </a:t>
            </a:r>
            <a:r>
              <a:rPr lang="en-US" sz="2800" i="1" dirty="0"/>
              <a:t>f</a:t>
            </a:r>
            <a:r>
              <a:rPr lang="en-US" sz="2800" dirty="0"/>
              <a:t>(</a:t>
            </a:r>
            <a:r>
              <a:rPr lang="en-US" sz="2800" i="1" dirty="0"/>
              <a:t>t</a:t>
            </a:r>
            <a:r>
              <a:rPr lang="en-US" sz="2800" dirty="0"/>
              <a:t>) = 2</a:t>
            </a:r>
            <a:r>
              <a:rPr lang="en-US" sz="2800" i="1" dirty="0"/>
              <a:t>t</a:t>
            </a:r>
            <a:r>
              <a:rPr lang="en-US" sz="2800" baseline="30000" dirty="0"/>
              <a:t>3</a:t>
            </a:r>
            <a:r>
              <a:rPr lang="en-US" sz="2800" dirty="0"/>
              <a:t> – 5</a:t>
            </a:r>
            <a:r>
              <a:rPr lang="en-US" sz="2800" i="1" dirty="0"/>
              <a:t>t</a:t>
            </a:r>
            <a:r>
              <a:rPr lang="en-US" sz="2800" baseline="30000" dirty="0"/>
              <a:t> 2</a:t>
            </a:r>
            <a:r>
              <a:rPr lang="en-US" sz="2800" dirty="0"/>
              <a:t> + 6 cm</a:t>
            </a:r>
            <a:r>
              <a:rPr lang="en-US" sz="2800" baseline="30000" dirty="0"/>
              <a:t>3</a:t>
            </a:r>
            <a:r>
              <a:rPr lang="en-US" sz="2800" dirty="0"/>
              <a:t>/s from time </a:t>
            </a:r>
            <a:r>
              <a:rPr lang="en-US" sz="2800" i="1" dirty="0"/>
              <a:t>t</a:t>
            </a:r>
            <a:r>
              <a:rPr lang="en-US" sz="2800" dirty="0"/>
              <a:t> = 0s to </a:t>
            </a:r>
            <a:r>
              <a:rPr lang="en-US" sz="2800" i="1" dirty="0"/>
              <a:t>t</a:t>
            </a:r>
            <a:r>
              <a:rPr lang="en-US" sz="2800" dirty="0"/>
              <a:t> = 3s</a:t>
            </a:r>
            <a:r>
              <a:rPr lang="en-SG" sz="2800" dirty="0" smtClean="0"/>
              <a:t>. </a:t>
            </a:r>
            <a:r>
              <a:rPr lang="en-SG" sz="2800" dirty="0"/>
              <a:t>F</a:t>
            </a:r>
            <a:r>
              <a:rPr lang="en-SG" sz="2800" dirty="0" smtClean="0"/>
              <a:t>ind </a:t>
            </a:r>
            <a:r>
              <a:rPr lang="en-SG" sz="2800" dirty="0"/>
              <a:t>the total amount of water the tank would have been filled with </a:t>
            </a:r>
            <a:r>
              <a:rPr lang="en-US" sz="2800" dirty="0"/>
              <a:t>from time </a:t>
            </a:r>
            <a:r>
              <a:rPr lang="en-US" sz="2800" i="1" dirty="0"/>
              <a:t>t</a:t>
            </a:r>
            <a:r>
              <a:rPr lang="en-US" sz="2800" dirty="0"/>
              <a:t> = 0s to </a:t>
            </a:r>
            <a:r>
              <a:rPr lang="en-US" sz="2800" i="1" dirty="0"/>
              <a:t>t</a:t>
            </a:r>
            <a:r>
              <a:rPr lang="en-US" sz="2800" dirty="0"/>
              <a:t> = </a:t>
            </a:r>
            <a:r>
              <a:rPr lang="en-US" sz="2800" dirty="0" smtClean="0"/>
              <a:t>3s.</a:t>
            </a:r>
            <a:endParaRPr lang="en-US" sz="2800" dirty="0" smtClean="0">
              <a:solidFill>
                <a:prstClr val="black"/>
              </a:solidFill>
            </a:endParaRPr>
          </a:p>
          <a:p>
            <a:pPr indent="12700">
              <a:buFont typeface="Arial"/>
              <a:buNone/>
            </a:pPr>
            <a:endParaRPr lang="en-US" sz="2800" dirty="0">
              <a:solidFill>
                <a:prstClr val="black"/>
              </a:solidFill>
            </a:endParaRPr>
          </a:p>
          <a:p>
            <a:pPr indent="12700">
              <a:buFont typeface="Arial"/>
              <a:buNone/>
            </a:pPr>
            <a:endParaRPr lang="en-US" sz="2800" dirty="0" smtClean="0">
              <a:solidFill>
                <a:prstClr val="black"/>
              </a:solidFill>
            </a:endParaRPr>
          </a:p>
          <a:p>
            <a:pPr indent="12700">
              <a:buFont typeface="Arial"/>
              <a:buNone/>
            </a:pPr>
            <a:r>
              <a:rPr lang="en-US" sz="2800" dirty="0">
                <a:solidFill>
                  <a:prstClr val="black"/>
                </a:solidFill>
              </a:rPr>
              <a:t>	</a:t>
            </a:r>
            <a:r>
              <a:rPr lang="en-US" sz="2800" dirty="0" smtClean="0">
                <a:solidFill>
                  <a:prstClr val="black"/>
                </a:solidFill>
              </a:rPr>
              <a:t>							</a:t>
            </a:r>
            <a:endParaRPr lang="en-US" dirty="0" smtClean="0">
              <a:solidFill>
                <a:prstClr val="black"/>
              </a:solidFill>
              <a:latin typeface="Times New Roman" pitchFamily="18" charset="0"/>
              <a:cs typeface="Times New Roman" pitchFamily="18" charset="0"/>
            </a:endParaRPr>
          </a:p>
          <a:p>
            <a:pPr lvl="1">
              <a:buFontTx/>
              <a:buNone/>
            </a:pPr>
            <a:r>
              <a:rPr lang="en-US" dirty="0" smtClean="0">
                <a:solidFill>
                  <a:prstClr val="black"/>
                </a:solidFill>
              </a:rPr>
              <a:t>	</a:t>
            </a:r>
            <a:endParaRPr lang="en-GB" i="1" dirty="0" smtClean="0">
              <a:solidFill>
                <a:prstClr val="black"/>
              </a:solidFill>
              <a:latin typeface="Times New Roman" pitchFamily="18" charset="0"/>
              <a:cs typeface="Times New Roman" pitchFamily="18" charset="0"/>
            </a:endParaRPr>
          </a:p>
        </p:txBody>
      </p:sp>
      <p:sp>
        <p:nvSpPr>
          <p:cNvPr id="5" name="Rectangle 5"/>
          <p:cNvSpPr>
            <a:spLocks noChangeArrowheads="1"/>
          </p:cNvSpPr>
          <p:nvPr/>
        </p:nvSpPr>
        <p:spPr bwMode="auto">
          <a:xfrm>
            <a:off x="0" y="1163520"/>
            <a:ext cx="9144000" cy="0"/>
          </a:xfrm>
          <a:prstGeom prst="rect">
            <a:avLst/>
          </a:prstGeom>
          <a:noFill/>
          <a:ln w="9525" algn="ctr">
            <a:noFill/>
            <a:miter lim="800000"/>
            <a:headEnd/>
            <a:tailEnd/>
          </a:ln>
        </p:spPr>
        <p:txBody>
          <a:bodyPr wrap="none" anchor="ctr">
            <a:spAutoFit/>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29</a:t>
            </a:fld>
            <a:endParaRPr lang="en-US" dirty="0">
              <a:solidFill>
                <a:prstClr val="black"/>
              </a:solidFill>
            </a:endParaRPr>
          </a:p>
        </p:txBody>
      </p:sp>
      <p:sp>
        <p:nvSpPr>
          <p:cNvPr id="8" name="Rectangle 7"/>
          <p:cNvSpPr/>
          <p:nvPr/>
        </p:nvSpPr>
        <p:spPr>
          <a:xfrm>
            <a:off x="665163" y="809680"/>
            <a:ext cx="1553630" cy="577850"/>
          </a:xfrm>
          <a:prstGeom prst="rect">
            <a:avLst/>
          </a:prstGeom>
        </p:spPr>
        <p:txBody>
          <a:bodyPr wrap="none">
            <a:spAutoFit/>
          </a:bodyPr>
          <a:lstStyle/>
          <a:p>
            <a:pPr>
              <a:lnSpc>
                <a:spcPct val="150000"/>
              </a:lnSpc>
              <a:defRPr/>
            </a:pPr>
            <a:r>
              <a:rPr lang="en-GB" sz="2400" dirty="0" smtClean="0">
                <a:latin typeface="Arial" panose="020B0604020202020204" pitchFamily="34" charset="0"/>
                <a:cs typeface="Arial" panose="020B0604020202020204" pitchFamily="34" charset="0"/>
              </a:rPr>
              <a:t>[Example]</a:t>
            </a:r>
            <a:endParaRPr lang="en-GB" sz="2400" dirty="0">
              <a:latin typeface="Arial" panose="020B0604020202020204" pitchFamily="34" charset="0"/>
              <a:cs typeface="Arial" panose="020B0604020202020204" pitchFamily="34"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465" y="4387467"/>
            <a:ext cx="5714822" cy="782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47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8"/>
          <p:cNvSpPr>
            <a:spLocks noGrp="1"/>
          </p:cNvSpPr>
          <p:nvPr>
            <p:ph idx="4294967295"/>
          </p:nvPr>
        </p:nvSpPr>
        <p:spPr>
          <a:xfrm>
            <a:off x="519876" y="1084453"/>
            <a:ext cx="8284906" cy="5555498"/>
          </a:xfrm>
          <a:prstGeom prst="rect">
            <a:avLst/>
          </a:prstGeom>
        </p:spPr>
        <p:txBody>
          <a:bodyPr/>
          <a:lstStyle/>
          <a:p>
            <a:pPr marL="0" indent="0">
              <a:lnSpc>
                <a:spcPts val="3600"/>
              </a:lnSpc>
              <a:buFontTx/>
              <a:buNone/>
              <a:defRPr/>
            </a:pPr>
            <a:r>
              <a:rPr lang="en-SG" sz="2800" dirty="0" smtClean="0"/>
              <a:t>The reservoir currently has 6 million m</a:t>
            </a:r>
            <a:r>
              <a:rPr lang="en-SG" sz="2800" baseline="30000" dirty="0" smtClean="0"/>
              <a:t>3</a:t>
            </a:r>
            <a:r>
              <a:rPr lang="en-SG" sz="2800" dirty="0" smtClean="0"/>
              <a:t> of water. </a:t>
            </a:r>
          </a:p>
          <a:p>
            <a:pPr marL="0" indent="0">
              <a:lnSpc>
                <a:spcPts val="2000"/>
              </a:lnSpc>
              <a:spcBef>
                <a:spcPts val="0"/>
              </a:spcBef>
              <a:buFontTx/>
              <a:buNone/>
              <a:defRPr/>
            </a:pPr>
            <a:endParaRPr lang="en-SG" sz="2800" dirty="0"/>
          </a:p>
          <a:p>
            <a:pPr marL="0" indent="0">
              <a:lnSpc>
                <a:spcPts val="3600"/>
              </a:lnSpc>
              <a:buFontTx/>
              <a:buNone/>
              <a:defRPr/>
            </a:pPr>
            <a:r>
              <a:rPr lang="en-SG" sz="2800" dirty="0" smtClean="0"/>
              <a:t>It is known that the reservoir is being supplied at an average rate of </a:t>
            </a:r>
            <a:r>
              <a:rPr lang="en-SG" sz="2800" dirty="0">
                <a:solidFill>
                  <a:prstClr val="black"/>
                </a:solidFill>
              </a:rPr>
              <a:t>8,212,560</a:t>
            </a:r>
            <a:r>
              <a:rPr lang="en-SG" sz="2800" dirty="0" smtClean="0"/>
              <a:t> m</a:t>
            </a:r>
            <a:r>
              <a:rPr lang="en-SG" sz="2800" baseline="30000" dirty="0" smtClean="0"/>
              <a:t>3 </a:t>
            </a:r>
            <a:r>
              <a:rPr lang="en-SG" sz="2800" dirty="0" smtClean="0"/>
              <a:t>per month. </a:t>
            </a:r>
          </a:p>
          <a:p>
            <a:pPr marL="0" indent="0">
              <a:lnSpc>
                <a:spcPts val="2000"/>
              </a:lnSpc>
              <a:spcBef>
                <a:spcPts val="0"/>
              </a:spcBef>
              <a:buFontTx/>
              <a:buNone/>
              <a:defRPr/>
            </a:pPr>
            <a:endParaRPr lang="en-SG" sz="2800" dirty="0"/>
          </a:p>
          <a:p>
            <a:pPr marL="0" indent="0">
              <a:lnSpc>
                <a:spcPts val="3600"/>
              </a:lnSpc>
              <a:buFontTx/>
              <a:buNone/>
              <a:defRPr/>
            </a:pPr>
            <a:r>
              <a:rPr lang="en-SG" sz="2800" dirty="0" smtClean="0"/>
              <a:t>Based on past research, the agency projected that the rate of water consumption per month is</a:t>
            </a:r>
          </a:p>
          <a:p>
            <a:pPr marL="0" indent="0">
              <a:spcBef>
                <a:spcPts val="0"/>
              </a:spcBef>
              <a:buFontTx/>
              <a:buNone/>
              <a:defRPr/>
            </a:pPr>
            <a:endParaRPr lang="en-US" sz="2800" b="1" dirty="0" smtClean="0"/>
          </a:p>
          <a:p>
            <a:pPr marL="0" indent="0">
              <a:spcBef>
                <a:spcPts val="0"/>
              </a:spcBef>
              <a:spcAft>
                <a:spcPts val="600"/>
              </a:spcAft>
              <a:buFontTx/>
              <a:buNone/>
              <a:defRPr/>
            </a:pPr>
            <a:r>
              <a:rPr lang="en-SG" sz="2800" dirty="0" smtClean="0"/>
              <a:t>where t is the time in months.</a:t>
            </a:r>
          </a:p>
          <a:p>
            <a:pPr marL="0" indent="0">
              <a:buNone/>
              <a:defRPr/>
            </a:pPr>
            <a:r>
              <a:rPr lang="en-SG" sz="2800" dirty="0" smtClean="0"/>
              <a:t>As </a:t>
            </a:r>
            <a:r>
              <a:rPr lang="en-SG" sz="2800" dirty="0"/>
              <a:t>a part of the agency, your team is tasked to evaluate the situation by finding out when the reservoir would be </a:t>
            </a:r>
            <a:r>
              <a:rPr lang="en-SG" sz="2800" dirty="0" smtClean="0"/>
              <a:t>empty.</a:t>
            </a:r>
            <a:endParaRPr lang="en-SG" sz="2800" dirty="0"/>
          </a:p>
          <a:p>
            <a:pPr marL="0" indent="0">
              <a:buFontTx/>
              <a:buNone/>
              <a:defRPr/>
            </a:pPr>
            <a:endParaRPr lang="en-GB" sz="2800" dirty="0" smtClean="0"/>
          </a:p>
        </p:txBody>
      </p:sp>
      <p:sp>
        <p:nvSpPr>
          <p:cNvPr id="8" name="Title 7"/>
          <p:cNvSpPr>
            <a:spLocks noGrp="1"/>
          </p:cNvSpPr>
          <p:nvPr>
            <p:ph type="title"/>
          </p:nvPr>
        </p:nvSpPr>
        <p:spPr>
          <a:xfrm>
            <a:off x="530783" y="295422"/>
            <a:ext cx="8566150" cy="923778"/>
          </a:xfrm>
        </p:spPr>
        <p:txBody>
          <a:bodyPr/>
          <a:lstStyle/>
          <a:p>
            <a:pPr algn="l"/>
            <a:r>
              <a:rPr lang="en-US" dirty="0" smtClean="0"/>
              <a:t>Scenario - Water not enough</a:t>
            </a:r>
            <a:endParaRPr lang="en-GB"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637053929"/>
              </p:ext>
            </p:extLst>
          </p:nvPr>
        </p:nvGraphicFramePr>
        <p:xfrm>
          <a:off x="2233613" y="4058137"/>
          <a:ext cx="4525962" cy="576263"/>
        </p:xfrm>
        <a:graphic>
          <a:graphicData uri="http://schemas.openxmlformats.org/presentationml/2006/ole">
            <mc:AlternateContent xmlns:mc="http://schemas.openxmlformats.org/markup-compatibility/2006">
              <mc:Choice xmlns:v="urn:schemas-microsoft-com:vml" Requires="v">
                <p:oleObj spid="_x0000_s43254" name="Equation" r:id="rId3" imgW="1625400" imgH="228600" progId="Equation.3">
                  <p:embed/>
                </p:oleObj>
              </mc:Choice>
              <mc:Fallback>
                <p:oleObj name="Equation" r:id="rId3" imgW="1625400" imgH="228600" progId="Equation.3">
                  <p:embed/>
                  <p:pic>
                    <p:nvPicPr>
                      <p:cNvPr id="0" name="Object 8"/>
                      <p:cNvPicPr>
                        <a:picLocks noChangeAspect="1" noChangeArrowheads="1"/>
                      </p:cNvPicPr>
                      <p:nvPr/>
                    </p:nvPicPr>
                    <p:blipFill>
                      <a:blip r:embed="rId4"/>
                      <a:srcRect/>
                      <a:stretch>
                        <a:fillRect/>
                      </a:stretch>
                    </p:blipFill>
                    <p:spPr bwMode="auto">
                      <a:xfrm>
                        <a:off x="2233613" y="4058137"/>
                        <a:ext cx="45259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r>
              <a:rPr lang="en-US" smtClean="0"/>
              <a:t>                                        </a:t>
            </a:r>
            <a:fld id="{6767FADE-2612-3649-B495-F644A23F288B}" type="slidenum">
              <a:rPr lang="en-US" smtClean="0"/>
              <a:pPr/>
              <a:t>3</a:t>
            </a:fld>
            <a:endParaRPr lang="en-US" dirty="0"/>
          </a:p>
        </p:txBody>
      </p:sp>
    </p:spTree>
    <p:extLst>
      <p:ext uri="{BB962C8B-B14F-4D97-AF65-F5344CB8AC3E}">
        <p14:creationId xmlns:p14="http://schemas.microsoft.com/office/powerpoint/2010/main" val="278897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3487" y="973394"/>
            <a:ext cx="8127645" cy="5883848"/>
          </a:xfrm>
          <a:prstGeom prst="rect">
            <a:avLst/>
          </a:prstGeom>
          <a:solidFill>
            <a:schemeClr val="accent5">
              <a:lumMod val="20000"/>
              <a:lumOff val="80000"/>
            </a:schemeClr>
          </a:solidFill>
        </p:spPr>
        <p:txBody>
          <a:bodyPr wrap="square" rtlCol="0">
            <a:spAutoFit/>
          </a:bodyPr>
          <a:lstStyle/>
          <a:p>
            <a:endParaRPr lang="en-SG" dirty="0"/>
          </a:p>
        </p:txBody>
      </p:sp>
      <p:sp>
        <p:nvSpPr>
          <p:cNvPr id="15" name="Content Placeholder 2"/>
          <p:cNvSpPr txBox="1">
            <a:spLocks/>
          </p:cNvSpPr>
          <p:nvPr/>
        </p:nvSpPr>
        <p:spPr>
          <a:xfrm>
            <a:off x="473487" y="1644149"/>
            <a:ext cx="8401080" cy="53549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GB" sz="2800" dirty="0">
              <a:solidFill>
                <a:prstClr val="black"/>
              </a:solidFill>
              <a:latin typeface="Arial" pitchFamily="34" charset="0"/>
              <a:cs typeface="Arial" pitchFamily="34" charset="0"/>
            </a:endParaRPr>
          </a:p>
          <a:p>
            <a:pPr marL="0" indent="0">
              <a:buFont typeface="Arial"/>
              <a:buNone/>
            </a:pPr>
            <a:endParaRPr lang="en-GB" sz="2800" dirty="0" smtClean="0">
              <a:solidFill>
                <a:prstClr val="black"/>
              </a:solidFill>
              <a:latin typeface="Arial" pitchFamily="34" charset="0"/>
              <a:cs typeface="Arial" pitchFamily="34" charset="0"/>
            </a:endParaRPr>
          </a:p>
          <a:p>
            <a:pPr marL="0" indent="0">
              <a:buFont typeface="Arial"/>
              <a:buNone/>
            </a:pPr>
            <a:r>
              <a:rPr lang="en-GB" sz="2800" dirty="0">
                <a:solidFill>
                  <a:prstClr val="black"/>
                </a:solidFill>
                <a:latin typeface="Arial" pitchFamily="34" charset="0"/>
                <a:cs typeface="Arial" pitchFamily="34" charset="0"/>
              </a:rPr>
              <a:t>	</a:t>
            </a:r>
            <a:endParaRPr lang="en-GB" sz="2800" dirty="0" smtClean="0">
              <a:solidFill>
                <a:prstClr val="black"/>
              </a:solidFill>
              <a:latin typeface="Arial" pitchFamily="34" charset="0"/>
              <a:cs typeface="Arial" pitchFamily="34" charset="0"/>
            </a:endParaRPr>
          </a:p>
          <a:p>
            <a:pPr marL="0" indent="0">
              <a:buFont typeface="Arial"/>
              <a:buNone/>
            </a:pPr>
            <a:r>
              <a:rPr lang="en-GB" sz="2800" dirty="0">
                <a:solidFill>
                  <a:prstClr val="black"/>
                </a:solidFill>
                <a:latin typeface="Arial" pitchFamily="34" charset="0"/>
                <a:cs typeface="Arial" pitchFamily="34" charset="0"/>
              </a:rPr>
              <a:t>	</a:t>
            </a:r>
            <a:endParaRPr lang="en-GB" sz="2800" dirty="0" smtClean="0">
              <a:solidFill>
                <a:prstClr val="black"/>
              </a:solidFill>
              <a:latin typeface="Arial" pitchFamily="34" charset="0"/>
              <a:cs typeface="Arial" pitchFamily="34" charset="0"/>
            </a:endParaRPr>
          </a:p>
          <a:p>
            <a:pPr marL="0" indent="0">
              <a:buFont typeface="Arial"/>
              <a:buNone/>
            </a:pPr>
            <a:endParaRPr lang="en-GB" sz="2800" dirty="0">
              <a:solidFill>
                <a:prstClr val="black"/>
              </a:solidFill>
              <a:latin typeface="Arial" pitchFamily="34" charset="0"/>
              <a:cs typeface="Arial" pitchFamily="34" charset="0"/>
            </a:endParaRPr>
          </a:p>
          <a:p>
            <a:pPr marL="0" indent="0">
              <a:buFont typeface="Arial"/>
              <a:buNone/>
            </a:pPr>
            <a:r>
              <a:rPr lang="en-GB" sz="2400" dirty="0" smtClean="0">
                <a:solidFill>
                  <a:prstClr val="black"/>
                </a:solidFill>
                <a:latin typeface="Arial" pitchFamily="34" charset="0"/>
                <a:cs typeface="Arial" pitchFamily="34" charset="0"/>
              </a:rPr>
              <a:t>	</a:t>
            </a:r>
          </a:p>
          <a:p>
            <a:pPr marL="0" indent="0">
              <a:buFont typeface="Arial"/>
              <a:buNone/>
            </a:pPr>
            <a:endParaRPr lang="en-GB" sz="2400" dirty="0" smtClean="0">
              <a:solidFill>
                <a:prstClr val="black"/>
              </a:solidFill>
              <a:latin typeface="Arial" pitchFamily="34" charset="0"/>
              <a:cs typeface="Arial" pitchFamily="34" charset="0"/>
            </a:endParaRPr>
          </a:p>
          <a:p>
            <a:pPr marL="0" indent="0">
              <a:buFont typeface="Arial"/>
              <a:buNone/>
            </a:pPr>
            <a:endParaRPr lang="en-GB" sz="2400" dirty="0">
              <a:solidFill>
                <a:prstClr val="black"/>
              </a:solidFill>
              <a:latin typeface="Arial" pitchFamily="34" charset="0"/>
              <a:cs typeface="Arial" pitchFamily="34" charset="0"/>
            </a:endParaRPr>
          </a:p>
          <a:p>
            <a:pPr marL="0" indent="0">
              <a:buFont typeface="Arial"/>
              <a:buNone/>
            </a:pPr>
            <a:endParaRPr lang="en-GB" sz="2400" dirty="0" smtClean="0">
              <a:solidFill>
                <a:prstClr val="black"/>
              </a:solidFill>
              <a:latin typeface="Arial" pitchFamily="34" charset="0"/>
              <a:cs typeface="Arial" pitchFamily="34" charset="0"/>
            </a:endParaRPr>
          </a:p>
          <a:p>
            <a:pPr marL="0" indent="0">
              <a:buNone/>
            </a:pPr>
            <a:r>
              <a:rPr lang="en-GB" sz="2400" dirty="0" smtClean="0">
                <a:solidFill>
                  <a:prstClr val="black"/>
                </a:solidFill>
                <a:latin typeface="Arial" pitchFamily="34" charset="0"/>
                <a:cs typeface="Arial" pitchFamily="34" charset="0"/>
              </a:rPr>
              <a:t>Hence, </a:t>
            </a:r>
            <a:r>
              <a:rPr lang="en-SG" sz="2400" dirty="0"/>
              <a:t>the total amount of water the tank would have been filled with </a:t>
            </a:r>
            <a:r>
              <a:rPr lang="en-US" sz="2400" dirty="0"/>
              <a:t>from time </a:t>
            </a:r>
            <a:r>
              <a:rPr lang="en-US" sz="2400" i="1" dirty="0"/>
              <a:t>t</a:t>
            </a:r>
            <a:r>
              <a:rPr lang="en-US" sz="2400" dirty="0"/>
              <a:t> = 0s to </a:t>
            </a:r>
            <a:r>
              <a:rPr lang="en-US" sz="2400" i="1" dirty="0"/>
              <a:t>t</a:t>
            </a:r>
            <a:r>
              <a:rPr lang="en-US" sz="2400" dirty="0"/>
              <a:t> = </a:t>
            </a:r>
            <a:r>
              <a:rPr lang="en-US" sz="2400" dirty="0" smtClean="0"/>
              <a:t>3s would be 13.5 cm</a:t>
            </a:r>
            <a:r>
              <a:rPr lang="en-US" sz="2400" baseline="30000" dirty="0" smtClean="0"/>
              <a:t>3</a:t>
            </a:r>
            <a:endParaRPr lang="en-US" sz="2400" baseline="30000" dirty="0">
              <a:solidFill>
                <a:prstClr val="black"/>
              </a:solidFill>
            </a:endParaRPr>
          </a:p>
          <a:p>
            <a:pPr marL="0" indent="0">
              <a:buFont typeface="Arial"/>
              <a:buNone/>
            </a:pPr>
            <a:endParaRPr lang="en-GB" sz="2400" dirty="0" smtClean="0">
              <a:solidFill>
                <a:prstClr val="black"/>
              </a:solidFill>
              <a:latin typeface="Arial" pitchFamily="34" charset="0"/>
              <a:cs typeface="Arial" pitchFamily="34" charset="0"/>
            </a:endParaRP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315" y="1452538"/>
            <a:ext cx="5714822" cy="782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extLst>
              <p:ext uri="{D42A27DB-BD31-4B8C-83A1-F6EECF244321}">
                <p14:modId xmlns:p14="http://schemas.microsoft.com/office/powerpoint/2010/main" val="2032735999"/>
              </p:ext>
            </p:extLst>
          </p:nvPr>
        </p:nvGraphicFramePr>
        <p:xfrm>
          <a:off x="792163" y="2414588"/>
          <a:ext cx="6858000" cy="2900362"/>
        </p:xfrm>
        <a:graphic>
          <a:graphicData uri="http://schemas.openxmlformats.org/presentationml/2006/ole">
            <mc:AlternateContent xmlns:mc="http://schemas.openxmlformats.org/markup-compatibility/2006">
              <mc:Choice xmlns:v="urn:schemas-microsoft-com:vml" Requires="v">
                <p:oleObj spid="_x0000_s96277" name="Equation" r:id="rId4" imgW="2768400" imgH="1346040" progId="Equation.3">
                  <p:embed/>
                </p:oleObj>
              </mc:Choice>
              <mc:Fallback>
                <p:oleObj name="Equation" r:id="rId4" imgW="2768400" imgH="1346040" progId="Equation.3">
                  <p:embed/>
                  <p:pic>
                    <p:nvPicPr>
                      <p:cNvPr id="6" name="Object 5"/>
                      <p:cNvPicPr>
                        <a:picLocks noChangeAspect="1" noChangeArrowheads="1"/>
                      </p:cNvPicPr>
                      <p:nvPr/>
                    </p:nvPicPr>
                    <p:blipFill>
                      <a:blip r:embed="rId5"/>
                      <a:srcRect/>
                      <a:stretch>
                        <a:fillRect/>
                      </a:stretch>
                    </p:blipFill>
                    <p:spPr bwMode="auto">
                      <a:xfrm>
                        <a:off x="792163" y="2414588"/>
                        <a:ext cx="6858000" cy="2900362"/>
                      </a:xfrm>
                      <a:prstGeom prst="rect">
                        <a:avLst/>
                      </a:prstGeom>
                      <a:noFill/>
                      <a:ln>
                        <a:noFill/>
                      </a:ln>
                    </p:spPr>
                  </p:pic>
                </p:oleObj>
              </mc:Fallback>
            </mc:AlternateContent>
          </a:graphicData>
        </a:graphic>
      </p:graphicFrame>
      <p:sp>
        <p:nvSpPr>
          <p:cNvPr id="4" name="Slide Number Placeholder 3"/>
          <p:cNvSpPr>
            <a:spLocks noGrp="1"/>
          </p:cNvSpPr>
          <p:nvPr>
            <p:ph type="sldNum" sz="quarter" idx="12"/>
          </p:nvPr>
        </p:nvSpPr>
        <p:spPr>
          <a:xfrm>
            <a:off x="6467532" y="6492117"/>
            <a:ext cx="2133600" cy="365125"/>
          </a:xfrm>
        </p:spPr>
        <p:txBody>
          <a:bodyPr/>
          <a:lstStyle/>
          <a:p>
            <a:r>
              <a:rPr lang="en-US" smtClean="0">
                <a:solidFill>
                  <a:prstClr val="black"/>
                </a:solidFill>
              </a:rPr>
              <a:t>                                         </a:t>
            </a:r>
            <a:fld id="{6767FADE-2612-3649-B495-F644A23F288B}" type="slidenum">
              <a:rPr lang="en-US" smtClean="0">
                <a:solidFill>
                  <a:prstClr val="black"/>
                </a:solidFill>
              </a:rPr>
              <a:pPr/>
              <a:t>30</a:t>
            </a:fld>
            <a:endParaRPr lang="en-US" dirty="0">
              <a:solidFill>
                <a:prstClr val="black"/>
              </a:solidFill>
            </a:endParaRPr>
          </a:p>
        </p:txBody>
      </p:sp>
      <p:sp>
        <p:nvSpPr>
          <p:cNvPr id="7" name="Title 1"/>
          <p:cNvSpPr>
            <a:spLocks noGrp="1"/>
          </p:cNvSpPr>
          <p:nvPr>
            <p:ph type="title"/>
          </p:nvPr>
        </p:nvSpPr>
        <p:spPr>
          <a:xfrm>
            <a:off x="665163" y="261543"/>
            <a:ext cx="7179426" cy="604593"/>
          </a:xfrm>
        </p:spPr>
        <p:txBody>
          <a:bodyPr>
            <a:normAutofit/>
          </a:bodyPr>
          <a:lstStyle/>
          <a:p>
            <a:r>
              <a:rPr lang="en-US" sz="2800" dirty="0" smtClean="0"/>
              <a:t>Applications of Integration</a:t>
            </a:r>
            <a:endParaRPr lang="en-SG" sz="2800" dirty="0"/>
          </a:p>
        </p:txBody>
      </p:sp>
      <p:sp>
        <p:nvSpPr>
          <p:cNvPr id="2" name="Rectangle 1"/>
          <p:cNvSpPr/>
          <p:nvPr/>
        </p:nvSpPr>
        <p:spPr>
          <a:xfrm>
            <a:off x="665163" y="809680"/>
            <a:ext cx="1468672" cy="577850"/>
          </a:xfrm>
          <a:prstGeom prst="rect">
            <a:avLst/>
          </a:prstGeom>
        </p:spPr>
        <p:txBody>
          <a:bodyPr wrap="none">
            <a:spAutoFit/>
          </a:bodyPr>
          <a:lstStyle/>
          <a:p>
            <a:pPr>
              <a:lnSpc>
                <a:spcPct val="150000"/>
              </a:lnSpc>
              <a:defRPr/>
            </a:pPr>
            <a:r>
              <a:rPr lang="en-GB" sz="2400" dirty="0">
                <a:latin typeface="Arial" panose="020B0604020202020204" pitchFamily="34" charset="0"/>
                <a:cs typeface="Arial" panose="020B0604020202020204" pitchFamily="34" charset="0"/>
              </a:rPr>
              <a:t>[Solution]</a:t>
            </a:r>
          </a:p>
        </p:txBody>
      </p:sp>
    </p:spTree>
    <p:extLst>
      <p:ext uri="{BB962C8B-B14F-4D97-AF65-F5344CB8AC3E}">
        <p14:creationId xmlns:p14="http://schemas.microsoft.com/office/powerpoint/2010/main" val="218882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5163" y="3111910"/>
            <a:ext cx="7781965" cy="3394174"/>
          </a:xfrm>
          <a:prstGeom prst="rect">
            <a:avLst/>
          </a:prstGeom>
          <a:solidFill>
            <a:schemeClr val="accent5">
              <a:lumMod val="20000"/>
              <a:lumOff val="80000"/>
            </a:schemeClr>
          </a:solidFill>
        </p:spPr>
        <p:txBody>
          <a:bodyPr wrap="square" rtlCol="0">
            <a:spAutoFit/>
          </a:bodyPr>
          <a:lstStyle/>
          <a:p>
            <a:endParaRPr lang="en-SG" dirty="0"/>
          </a:p>
        </p:txBody>
      </p:sp>
      <p:sp>
        <p:nvSpPr>
          <p:cNvPr id="2" name="Title 1"/>
          <p:cNvSpPr>
            <a:spLocks noGrp="1"/>
          </p:cNvSpPr>
          <p:nvPr>
            <p:ph type="title"/>
          </p:nvPr>
        </p:nvSpPr>
        <p:spPr/>
        <p:txBody>
          <a:bodyPr/>
          <a:lstStyle/>
          <a:p>
            <a:r>
              <a:rPr lang="en-US" dirty="0" smtClean="0"/>
              <a:t>Applications of Integration</a:t>
            </a:r>
            <a:endParaRPr lang="en-SG" dirty="0"/>
          </a:p>
        </p:txBody>
      </p:sp>
      <p:sp>
        <p:nvSpPr>
          <p:cNvPr id="15" name="Content Placeholder 2"/>
          <p:cNvSpPr txBox="1">
            <a:spLocks/>
          </p:cNvSpPr>
          <p:nvPr/>
        </p:nvSpPr>
        <p:spPr>
          <a:xfrm>
            <a:off x="386860" y="1161107"/>
            <a:ext cx="8401080" cy="53549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smtClean="0">
                <a:solidFill>
                  <a:prstClr val="black"/>
                </a:solidFill>
              </a:rPr>
              <a:t>	</a:t>
            </a:r>
            <a:r>
              <a:rPr lang="en-US" sz="2400" dirty="0" smtClean="0">
                <a:solidFill>
                  <a:prstClr val="black"/>
                </a:solidFill>
              </a:rPr>
              <a:t>[Example]</a:t>
            </a:r>
          </a:p>
          <a:p>
            <a:pPr marL="0" indent="0">
              <a:buNone/>
            </a:pPr>
            <a:r>
              <a:rPr lang="en-GB" sz="2800" dirty="0" smtClean="0">
                <a:solidFill>
                  <a:prstClr val="black"/>
                </a:solidFill>
                <a:latin typeface="Arial" pitchFamily="34" charset="0"/>
                <a:cs typeface="Arial" pitchFamily="34" charset="0"/>
              </a:rPr>
              <a:t>	Sam is walking at a velocity of </a:t>
            </a:r>
            <a:r>
              <a:rPr lang="en-GB" sz="2800" i="1" dirty="0" smtClean="0">
                <a:solidFill>
                  <a:prstClr val="black"/>
                </a:solidFill>
                <a:latin typeface="Times New Roman" pitchFamily="18" charset="0"/>
                <a:cs typeface="Times New Roman" pitchFamily="18" charset="0"/>
              </a:rPr>
              <a:t>v</a:t>
            </a:r>
            <a:r>
              <a:rPr lang="en-GB" sz="2800" dirty="0" smtClean="0">
                <a:solidFill>
                  <a:prstClr val="black"/>
                </a:solidFill>
                <a:latin typeface="Times New Roman" pitchFamily="18" charset="0"/>
                <a:cs typeface="Times New Roman" pitchFamily="18" charset="0"/>
              </a:rPr>
              <a:t>(</a:t>
            </a:r>
            <a:r>
              <a:rPr lang="en-GB" sz="2800" i="1" dirty="0" smtClean="0">
                <a:solidFill>
                  <a:prstClr val="black"/>
                </a:solidFill>
                <a:latin typeface="Times New Roman" pitchFamily="18" charset="0"/>
                <a:cs typeface="Times New Roman" pitchFamily="18" charset="0"/>
              </a:rPr>
              <a:t>t</a:t>
            </a:r>
            <a:r>
              <a:rPr lang="en-GB" sz="2800" dirty="0" smtClean="0">
                <a:solidFill>
                  <a:prstClr val="black"/>
                </a:solidFill>
                <a:latin typeface="Times New Roman" pitchFamily="18" charset="0"/>
                <a:cs typeface="Times New Roman" pitchFamily="18" charset="0"/>
              </a:rPr>
              <a:t>) = 3</a:t>
            </a:r>
            <a:r>
              <a:rPr lang="en-GB" sz="2800" i="1" dirty="0" smtClean="0">
                <a:solidFill>
                  <a:prstClr val="black"/>
                </a:solidFill>
                <a:latin typeface="Times New Roman" pitchFamily="18" charset="0"/>
                <a:cs typeface="Times New Roman" pitchFamily="18" charset="0"/>
              </a:rPr>
              <a:t>t</a:t>
            </a:r>
            <a:r>
              <a:rPr lang="en-GB" sz="2800" dirty="0" smtClean="0">
                <a:solidFill>
                  <a:prstClr val="black"/>
                </a:solidFill>
                <a:latin typeface="Times New Roman" pitchFamily="18" charset="0"/>
                <a:cs typeface="Times New Roman" pitchFamily="18" charset="0"/>
              </a:rPr>
              <a:t> + 5</a:t>
            </a:r>
            <a:r>
              <a:rPr lang="en-GB" sz="2800" dirty="0" smtClean="0">
                <a:solidFill>
                  <a:prstClr val="black"/>
                </a:solidFill>
                <a:latin typeface="Arial" pitchFamily="34" charset="0"/>
                <a:cs typeface="Arial" pitchFamily="34" charset="0"/>
              </a:rPr>
              <a:t>. It is 	known that his initial displacement at </a:t>
            </a:r>
            <a:r>
              <a:rPr lang="en-GB" sz="2800" i="1" dirty="0" smtClean="0">
                <a:solidFill>
                  <a:prstClr val="black"/>
                </a:solidFill>
                <a:latin typeface="Times New Roman" pitchFamily="18" charset="0"/>
                <a:cs typeface="Times New Roman" pitchFamily="18" charset="0"/>
              </a:rPr>
              <a:t>t</a:t>
            </a:r>
            <a:r>
              <a:rPr lang="en-GB" sz="2800" dirty="0" smtClean="0">
                <a:solidFill>
                  <a:prstClr val="black"/>
                </a:solidFill>
                <a:latin typeface="Times New Roman" pitchFamily="18" charset="0"/>
                <a:cs typeface="Times New Roman" pitchFamily="18" charset="0"/>
              </a:rPr>
              <a:t> = 0 </a:t>
            </a:r>
            <a:r>
              <a:rPr lang="en-GB" sz="2800" dirty="0" smtClean="0">
                <a:solidFill>
                  <a:prstClr val="black"/>
                </a:solidFill>
                <a:latin typeface="Arial" pitchFamily="34" charset="0"/>
                <a:cs typeface="Arial" pitchFamily="34" charset="0"/>
              </a:rPr>
              <a:t>is 2m. 	Find the displacement function </a:t>
            </a:r>
            <a:r>
              <a:rPr lang="en-GB" sz="2800" i="1" dirty="0" smtClean="0">
                <a:solidFill>
                  <a:prstClr val="black"/>
                </a:solidFill>
                <a:latin typeface="Times New Roman" pitchFamily="18" charset="0"/>
                <a:cs typeface="Times New Roman" pitchFamily="18" charset="0"/>
              </a:rPr>
              <a:t>s</a:t>
            </a:r>
            <a:r>
              <a:rPr lang="en-GB" sz="2800" dirty="0" smtClean="0">
                <a:solidFill>
                  <a:prstClr val="black"/>
                </a:solidFill>
                <a:latin typeface="Times New Roman" pitchFamily="18" charset="0"/>
                <a:cs typeface="Times New Roman" pitchFamily="18" charset="0"/>
              </a:rPr>
              <a:t>(</a:t>
            </a:r>
            <a:r>
              <a:rPr lang="en-GB" sz="2800" i="1" dirty="0" smtClean="0">
                <a:solidFill>
                  <a:prstClr val="black"/>
                </a:solidFill>
                <a:latin typeface="Times New Roman" pitchFamily="18" charset="0"/>
                <a:cs typeface="Times New Roman" pitchFamily="18" charset="0"/>
              </a:rPr>
              <a:t>t</a:t>
            </a:r>
            <a:r>
              <a:rPr lang="en-GB" sz="2800" dirty="0" smtClean="0">
                <a:solidFill>
                  <a:prstClr val="black"/>
                </a:solidFill>
                <a:latin typeface="Times New Roman" pitchFamily="18" charset="0"/>
                <a:cs typeface="Times New Roman" pitchFamily="18" charset="0"/>
              </a:rPr>
              <a:t>)</a:t>
            </a:r>
            <a:r>
              <a:rPr lang="en-GB" sz="2800" dirty="0" smtClean="0">
                <a:solidFill>
                  <a:prstClr val="black"/>
                </a:solidFill>
                <a:latin typeface="Arial" pitchFamily="34" charset="0"/>
                <a:cs typeface="Arial" pitchFamily="34" charset="0"/>
              </a:rPr>
              <a:t> of Sam. </a:t>
            </a:r>
          </a:p>
          <a:p>
            <a:pPr marL="0" indent="0">
              <a:buNone/>
            </a:pPr>
            <a:endParaRPr lang="en-GB" sz="2800" dirty="0">
              <a:solidFill>
                <a:prstClr val="black"/>
              </a:solidFill>
              <a:latin typeface="Arial" pitchFamily="34" charset="0"/>
              <a:cs typeface="Arial" pitchFamily="34" charset="0"/>
            </a:endParaRPr>
          </a:p>
          <a:p>
            <a:pPr marL="0" indent="0">
              <a:buNone/>
            </a:pPr>
            <a:endParaRPr lang="en-GB" sz="2800" dirty="0" smtClean="0">
              <a:solidFill>
                <a:prstClr val="black"/>
              </a:solidFill>
              <a:latin typeface="Arial" pitchFamily="34" charset="0"/>
              <a:cs typeface="Arial" pitchFamily="34" charset="0"/>
            </a:endParaRPr>
          </a:p>
          <a:p>
            <a:pPr marL="0" indent="0">
              <a:spcBef>
                <a:spcPts val="1800"/>
              </a:spcBef>
              <a:buNone/>
            </a:pPr>
            <a:r>
              <a:rPr lang="en-GB" sz="2800" dirty="0">
                <a:solidFill>
                  <a:prstClr val="black"/>
                </a:solidFill>
                <a:latin typeface="Arial" pitchFamily="34" charset="0"/>
                <a:cs typeface="Arial" pitchFamily="34" charset="0"/>
              </a:rPr>
              <a:t>	</a:t>
            </a:r>
            <a:r>
              <a:rPr lang="en-GB" sz="2800" dirty="0" smtClean="0">
                <a:solidFill>
                  <a:prstClr val="black"/>
                </a:solidFill>
                <a:latin typeface="Arial" pitchFamily="34" charset="0"/>
                <a:cs typeface="Arial" pitchFamily="34" charset="0"/>
              </a:rPr>
              <a:t>Given </a:t>
            </a:r>
            <a:r>
              <a:rPr lang="en-GB" sz="2800" i="1" dirty="0" smtClean="0">
                <a:solidFill>
                  <a:prstClr val="black"/>
                </a:solidFill>
                <a:latin typeface="Times New Roman" pitchFamily="18" charset="0"/>
                <a:cs typeface="Times New Roman" pitchFamily="18" charset="0"/>
              </a:rPr>
              <a:t>t</a:t>
            </a:r>
            <a:r>
              <a:rPr lang="en-GB" sz="2800" dirty="0" smtClean="0">
                <a:solidFill>
                  <a:prstClr val="black"/>
                </a:solidFill>
                <a:latin typeface="Times New Roman" pitchFamily="18" charset="0"/>
                <a:cs typeface="Times New Roman" pitchFamily="18" charset="0"/>
              </a:rPr>
              <a:t> = 0</a:t>
            </a:r>
            <a:r>
              <a:rPr lang="en-GB" sz="2800" dirty="0" smtClean="0">
                <a:solidFill>
                  <a:prstClr val="black"/>
                </a:solidFill>
                <a:latin typeface="Arial" pitchFamily="34" charset="0"/>
                <a:cs typeface="Arial" pitchFamily="34" charset="0"/>
              </a:rPr>
              <a:t>, </a:t>
            </a:r>
            <a:r>
              <a:rPr lang="en-GB" sz="2800" i="1" dirty="0" smtClean="0">
                <a:solidFill>
                  <a:prstClr val="black"/>
                </a:solidFill>
                <a:latin typeface="Times New Roman" pitchFamily="18" charset="0"/>
                <a:cs typeface="Times New Roman" pitchFamily="18" charset="0"/>
              </a:rPr>
              <a:t>s</a:t>
            </a:r>
            <a:r>
              <a:rPr lang="en-GB" sz="2800" dirty="0" smtClean="0">
                <a:solidFill>
                  <a:prstClr val="black"/>
                </a:solidFill>
                <a:latin typeface="Times New Roman" pitchFamily="18" charset="0"/>
                <a:cs typeface="Times New Roman" pitchFamily="18" charset="0"/>
              </a:rPr>
              <a:t>(</a:t>
            </a:r>
            <a:r>
              <a:rPr lang="en-GB" sz="2800" i="1" dirty="0" smtClean="0">
                <a:solidFill>
                  <a:prstClr val="black"/>
                </a:solidFill>
                <a:latin typeface="Times New Roman" pitchFamily="18" charset="0"/>
                <a:cs typeface="Times New Roman" pitchFamily="18" charset="0"/>
              </a:rPr>
              <a:t>t</a:t>
            </a:r>
            <a:r>
              <a:rPr lang="en-GB" sz="2800" dirty="0" smtClean="0">
                <a:solidFill>
                  <a:prstClr val="black"/>
                </a:solidFill>
                <a:latin typeface="Times New Roman" pitchFamily="18" charset="0"/>
                <a:cs typeface="Times New Roman" pitchFamily="18" charset="0"/>
              </a:rPr>
              <a:t>) = 2</a:t>
            </a:r>
            <a:r>
              <a:rPr lang="en-GB" sz="2800" dirty="0" smtClean="0">
                <a:solidFill>
                  <a:prstClr val="black"/>
                </a:solidFill>
                <a:latin typeface="Arial" pitchFamily="34" charset="0"/>
                <a:cs typeface="Arial" pitchFamily="34" charset="0"/>
              </a:rPr>
              <a:t>,</a:t>
            </a:r>
          </a:p>
          <a:p>
            <a:pPr marL="0" indent="0">
              <a:buNone/>
            </a:pPr>
            <a:endParaRPr lang="en-GB" sz="2800" dirty="0">
              <a:solidFill>
                <a:prstClr val="black"/>
              </a:solidFill>
              <a:latin typeface="Arial" pitchFamily="34" charset="0"/>
              <a:cs typeface="Arial" pitchFamily="34" charset="0"/>
            </a:endParaRPr>
          </a:p>
          <a:p>
            <a:pPr marL="0" indent="0">
              <a:buNone/>
            </a:pPr>
            <a:endParaRPr lang="en-GB" sz="2800" dirty="0" smtClean="0">
              <a:solidFill>
                <a:prstClr val="black"/>
              </a:solidFill>
              <a:latin typeface="Arial" pitchFamily="34" charset="0"/>
              <a:cs typeface="Arial" pitchFamily="34" charset="0"/>
            </a:endParaRPr>
          </a:p>
          <a:p>
            <a:pPr marL="0" indent="0">
              <a:buNone/>
            </a:pPr>
            <a:r>
              <a:rPr lang="en-GB" sz="2800" dirty="0">
                <a:solidFill>
                  <a:prstClr val="black"/>
                </a:solidFill>
                <a:latin typeface="Arial" pitchFamily="34" charset="0"/>
                <a:cs typeface="Arial" pitchFamily="34" charset="0"/>
              </a:rPr>
              <a:t>	</a:t>
            </a:r>
            <a:r>
              <a:rPr lang="en-GB" sz="2800" dirty="0" smtClean="0">
                <a:solidFill>
                  <a:prstClr val="black"/>
                </a:solidFill>
                <a:latin typeface="Arial" pitchFamily="34" charset="0"/>
                <a:cs typeface="Arial" pitchFamily="34" charset="0"/>
              </a:rPr>
              <a:t>Hence,</a:t>
            </a:r>
          </a:p>
        </p:txBody>
      </p:sp>
      <p:graphicFrame>
        <p:nvGraphicFramePr>
          <p:cNvPr id="3" name="Object 2"/>
          <p:cNvGraphicFramePr>
            <a:graphicFrameLocks noChangeAspect="1"/>
          </p:cNvGraphicFramePr>
          <p:nvPr>
            <p:extLst>
              <p:ext uri="{D42A27DB-BD31-4B8C-83A1-F6EECF244321}">
                <p14:modId xmlns:p14="http://schemas.microsoft.com/office/powerpoint/2010/main" val="3110328982"/>
              </p:ext>
            </p:extLst>
          </p:nvPr>
        </p:nvGraphicFramePr>
        <p:xfrm>
          <a:off x="776288" y="3375025"/>
          <a:ext cx="4530725" cy="923925"/>
        </p:xfrm>
        <a:graphic>
          <a:graphicData uri="http://schemas.openxmlformats.org/presentationml/2006/ole">
            <mc:AlternateContent xmlns:mc="http://schemas.openxmlformats.org/markup-compatibility/2006">
              <mc:Choice xmlns:v="urn:schemas-microsoft-com:vml" Requires="v">
                <p:oleObj spid="_x0000_s83026" name="Equation" r:id="rId3" imgW="1930320" imgH="393480" progId="Equation.3">
                  <p:embed/>
                </p:oleObj>
              </mc:Choice>
              <mc:Fallback>
                <p:oleObj name="Equation" r:id="rId3" imgW="1930320" imgH="393480" progId="Equation.3">
                  <p:embed/>
                  <p:pic>
                    <p:nvPicPr>
                      <p:cNvPr id="3" name="Object 2"/>
                      <p:cNvPicPr>
                        <a:picLocks noChangeAspect="1" noChangeArrowheads="1"/>
                      </p:cNvPicPr>
                      <p:nvPr/>
                    </p:nvPicPr>
                    <p:blipFill>
                      <a:blip r:embed="rId4"/>
                      <a:srcRect/>
                      <a:stretch>
                        <a:fillRect/>
                      </a:stretch>
                    </p:blipFill>
                    <p:spPr bwMode="auto">
                      <a:xfrm>
                        <a:off x="776288" y="3375025"/>
                        <a:ext cx="45307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98075357"/>
              </p:ext>
            </p:extLst>
          </p:nvPr>
        </p:nvGraphicFramePr>
        <p:xfrm>
          <a:off x="943006" y="4780691"/>
          <a:ext cx="2889250" cy="923925"/>
        </p:xfrm>
        <a:graphic>
          <a:graphicData uri="http://schemas.openxmlformats.org/presentationml/2006/ole">
            <mc:AlternateContent xmlns:mc="http://schemas.openxmlformats.org/markup-compatibility/2006">
              <mc:Choice xmlns:v="urn:schemas-microsoft-com:vml" Requires="v">
                <p:oleObj spid="_x0000_s83027" name="Equation" r:id="rId5" imgW="1231560" imgH="393480" progId="Equation.3">
                  <p:embed/>
                </p:oleObj>
              </mc:Choice>
              <mc:Fallback>
                <p:oleObj name="Equation" r:id="rId5" imgW="1231560" imgH="393480" progId="Equation.3">
                  <p:embed/>
                  <p:pic>
                    <p:nvPicPr>
                      <p:cNvPr id="4" name="Object 3"/>
                      <p:cNvPicPr>
                        <a:picLocks noChangeAspect="1" noChangeArrowheads="1"/>
                      </p:cNvPicPr>
                      <p:nvPr/>
                    </p:nvPicPr>
                    <p:blipFill>
                      <a:blip r:embed="rId6"/>
                      <a:srcRect/>
                      <a:stretch>
                        <a:fillRect/>
                      </a:stretch>
                    </p:blipFill>
                    <p:spPr bwMode="auto">
                      <a:xfrm>
                        <a:off x="943006" y="4780691"/>
                        <a:ext cx="2889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914988209"/>
              </p:ext>
            </p:extLst>
          </p:nvPr>
        </p:nvGraphicFramePr>
        <p:xfrm>
          <a:off x="4305249" y="5009072"/>
          <a:ext cx="1222375" cy="417512"/>
        </p:xfrm>
        <a:graphic>
          <a:graphicData uri="http://schemas.openxmlformats.org/presentationml/2006/ole">
            <mc:AlternateContent xmlns:mc="http://schemas.openxmlformats.org/markup-compatibility/2006">
              <mc:Choice xmlns:v="urn:schemas-microsoft-com:vml" Requires="v">
                <p:oleObj spid="_x0000_s83028" name="Equation" r:id="rId7" imgW="520560" imgH="177480" progId="Equation.3">
                  <p:embed/>
                </p:oleObj>
              </mc:Choice>
              <mc:Fallback>
                <p:oleObj name="Equation" r:id="rId7" imgW="520560" imgH="177480" progId="Equation.3">
                  <p:embed/>
                  <p:pic>
                    <p:nvPicPr>
                      <p:cNvPr id="17" name="Object 16"/>
                      <p:cNvPicPr>
                        <a:picLocks noChangeAspect="1" noChangeArrowheads="1"/>
                      </p:cNvPicPr>
                      <p:nvPr/>
                    </p:nvPicPr>
                    <p:blipFill>
                      <a:blip r:embed="rId8"/>
                      <a:srcRect/>
                      <a:stretch>
                        <a:fillRect/>
                      </a:stretch>
                    </p:blipFill>
                    <p:spPr bwMode="auto">
                      <a:xfrm>
                        <a:off x="4305249" y="5009072"/>
                        <a:ext cx="122237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4212598289"/>
              </p:ext>
            </p:extLst>
          </p:nvPr>
        </p:nvGraphicFramePr>
        <p:xfrm>
          <a:off x="2247931" y="5582159"/>
          <a:ext cx="2622550" cy="923925"/>
        </p:xfrm>
        <a:graphic>
          <a:graphicData uri="http://schemas.openxmlformats.org/presentationml/2006/ole">
            <mc:AlternateContent xmlns:mc="http://schemas.openxmlformats.org/markup-compatibility/2006">
              <mc:Choice xmlns:v="urn:schemas-microsoft-com:vml" Requires="v">
                <p:oleObj spid="_x0000_s83029" name="Equation" r:id="rId9" imgW="1117440" imgH="393480" progId="Equation.3">
                  <p:embed/>
                </p:oleObj>
              </mc:Choice>
              <mc:Fallback>
                <p:oleObj name="Equation" r:id="rId9" imgW="1117440" imgH="393480" progId="Equation.3">
                  <p:embed/>
                  <p:pic>
                    <p:nvPicPr>
                      <p:cNvPr id="18" name="Object 17"/>
                      <p:cNvPicPr>
                        <a:picLocks noChangeAspect="1" noChangeArrowheads="1"/>
                      </p:cNvPicPr>
                      <p:nvPr/>
                    </p:nvPicPr>
                    <p:blipFill>
                      <a:blip r:embed="rId10"/>
                      <a:srcRect/>
                      <a:stretch>
                        <a:fillRect/>
                      </a:stretch>
                    </p:blipFill>
                    <p:spPr bwMode="auto">
                      <a:xfrm>
                        <a:off x="2247931" y="5582159"/>
                        <a:ext cx="26225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9949"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30450" y="1038954"/>
            <a:ext cx="40100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31</a:t>
            </a:fld>
            <a:endParaRPr lang="en-US" dirty="0">
              <a:solidFill>
                <a:prstClr val="black"/>
              </a:solidFill>
            </a:endParaRPr>
          </a:p>
        </p:txBody>
      </p:sp>
      <p:sp>
        <p:nvSpPr>
          <p:cNvPr id="10" name="Rectangle 9"/>
          <p:cNvSpPr/>
          <p:nvPr/>
        </p:nvSpPr>
        <p:spPr>
          <a:xfrm>
            <a:off x="779259" y="2991454"/>
            <a:ext cx="1468672" cy="577850"/>
          </a:xfrm>
          <a:prstGeom prst="rect">
            <a:avLst/>
          </a:prstGeom>
        </p:spPr>
        <p:txBody>
          <a:bodyPr wrap="none">
            <a:spAutoFit/>
          </a:bodyPr>
          <a:lstStyle/>
          <a:p>
            <a:pPr>
              <a:lnSpc>
                <a:spcPct val="150000"/>
              </a:lnSpc>
              <a:defRPr/>
            </a:pPr>
            <a:r>
              <a:rPr lang="en-GB" sz="2400" dirty="0">
                <a:latin typeface="Arial" panose="020B0604020202020204" pitchFamily="34" charset="0"/>
                <a:cs typeface="Arial" panose="020B0604020202020204" pitchFamily="34" charset="0"/>
              </a:rPr>
              <a:t>[Solution]</a:t>
            </a:r>
          </a:p>
        </p:txBody>
      </p:sp>
    </p:spTree>
    <p:extLst>
      <p:ext uri="{BB962C8B-B14F-4D97-AF65-F5344CB8AC3E}">
        <p14:creationId xmlns:p14="http://schemas.microsoft.com/office/powerpoint/2010/main" val="377114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96412" y="1095548"/>
            <a:ext cx="7462685" cy="519507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SG" sz="2800" dirty="0" smtClean="0"/>
              <a:t>A ball is thrown to the ground from the top of a building.  The speed of the ball in m/s is given by:</a:t>
            </a:r>
          </a:p>
          <a:p>
            <a:pPr marL="0" indent="0" algn="ctr">
              <a:buNone/>
            </a:pPr>
            <a:r>
              <a:rPr lang="en-SG" sz="2800" i="1" dirty="0">
                <a:solidFill>
                  <a:prstClr val="black"/>
                </a:solidFill>
                <a:latin typeface="Times New Roman" panose="02020603050405020304" pitchFamily="18" charset="0"/>
                <a:cs typeface="Times New Roman" panose="02020603050405020304" pitchFamily="18" charset="0"/>
              </a:rPr>
              <a:t>v</a:t>
            </a:r>
            <a:r>
              <a:rPr lang="en-SG" sz="2800" dirty="0" smtClean="0">
                <a:solidFill>
                  <a:prstClr val="black"/>
                </a:solidFill>
              </a:rPr>
              <a:t>(</a:t>
            </a:r>
            <a:r>
              <a:rPr lang="en-SG" sz="2800" i="1" dirty="0" smtClean="0">
                <a:solidFill>
                  <a:prstClr val="black"/>
                </a:solidFill>
                <a:latin typeface="Times New Roman" panose="02020603050405020304" pitchFamily="18" charset="0"/>
                <a:cs typeface="Times New Roman" panose="02020603050405020304" pitchFamily="18" charset="0"/>
              </a:rPr>
              <a:t>t</a:t>
            </a:r>
            <a:r>
              <a:rPr lang="en-SG" sz="2800" dirty="0" smtClean="0">
                <a:solidFill>
                  <a:prstClr val="black"/>
                </a:solidFill>
              </a:rPr>
              <a:t>) = 10</a:t>
            </a:r>
            <a:r>
              <a:rPr lang="en-SG" sz="2800" i="1" dirty="0" smtClean="0">
                <a:solidFill>
                  <a:prstClr val="black"/>
                </a:solidFill>
                <a:latin typeface="Times New Roman" panose="02020603050405020304" pitchFamily="18" charset="0"/>
                <a:cs typeface="Times New Roman" panose="02020603050405020304" pitchFamily="18" charset="0"/>
              </a:rPr>
              <a:t>t</a:t>
            </a:r>
            <a:r>
              <a:rPr lang="en-SG" sz="2800" dirty="0" smtClean="0">
                <a:solidFill>
                  <a:prstClr val="black"/>
                </a:solidFill>
              </a:rPr>
              <a:t> + </a:t>
            </a:r>
            <a:r>
              <a:rPr lang="en-SG" sz="2800" i="1" dirty="0" err="1" smtClean="0">
                <a:solidFill>
                  <a:prstClr val="black"/>
                </a:solidFill>
                <a:latin typeface="Times New Roman" panose="02020603050405020304" pitchFamily="18" charset="0"/>
                <a:cs typeface="Times New Roman" panose="02020603050405020304" pitchFamily="18" charset="0"/>
              </a:rPr>
              <a:t>v</a:t>
            </a:r>
            <a:r>
              <a:rPr lang="en-SG" sz="2800" i="1" baseline="-25000" dirty="0" err="1" smtClean="0">
                <a:solidFill>
                  <a:prstClr val="black"/>
                </a:solidFill>
              </a:rPr>
              <a:t>o</a:t>
            </a:r>
            <a:endParaRPr lang="en-SG" sz="2800" i="1" baseline="-25000" dirty="0" smtClean="0">
              <a:solidFill>
                <a:prstClr val="black"/>
              </a:solidFill>
            </a:endParaRPr>
          </a:p>
          <a:p>
            <a:pPr marL="0" indent="0">
              <a:buNone/>
            </a:pPr>
            <a:r>
              <a:rPr lang="en-SG" sz="2800" dirty="0" smtClean="0">
                <a:solidFill>
                  <a:prstClr val="black"/>
                </a:solidFill>
              </a:rPr>
              <a:t>where </a:t>
            </a:r>
            <a:r>
              <a:rPr lang="en-SG" sz="2800" i="1" dirty="0" smtClean="0">
                <a:solidFill>
                  <a:prstClr val="black"/>
                </a:solidFill>
                <a:latin typeface="Times New Roman" panose="02020603050405020304" pitchFamily="18" charset="0"/>
                <a:cs typeface="Times New Roman" panose="02020603050405020304" pitchFamily="18" charset="0"/>
              </a:rPr>
              <a:t>t</a:t>
            </a:r>
            <a:r>
              <a:rPr lang="en-SG" sz="2800" dirty="0" smtClean="0">
                <a:solidFill>
                  <a:prstClr val="black"/>
                </a:solidFill>
              </a:rPr>
              <a:t> is the number of seconds after the ball is thrown &amp; </a:t>
            </a:r>
            <a:r>
              <a:rPr lang="en-SG" sz="2800" i="1" dirty="0" err="1" smtClean="0">
                <a:solidFill>
                  <a:prstClr val="black"/>
                </a:solidFill>
                <a:latin typeface="Times New Roman" panose="02020603050405020304" pitchFamily="18" charset="0"/>
                <a:cs typeface="Times New Roman" panose="02020603050405020304" pitchFamily="18" charset="0"/>
              </a:rPr>
              <a:t>v</a:t>
            </a:r>
            <a:r>
              <a:rPr lang="en-SG" sz="2800" i="1" baseline="-25000" dirty="0" err="1" smtClean="0">
                <a:solidFill>
                  <a:prstClr val="black"/>
                </a:solidFill>
              </a:rPr>
              <a:t>o</a:t>
            </a:r>
            <a:r>
              <a:rPr lang="en-SG" sz="2800" dirty="0" smtClean="0">
                <a:solidFill>
                  <a:prstClr val="black"/>
                </a:solidFill>
              </a:rPr>
              <a:t> is the initial speed of the ball.</a:t>
            </a:r>
          </a:p>
          <a:p>
            <a:pPr marL="0" indent="0">
              <a:buNone/>
            </a:pPr>
            <a:endParaRPr lang="en-SG" sz="2800" dirty="0">
              <a:solidFill>
                <a:prstClr val="black"/>
              </a:solidFill>
            </a:endParaRPr>
          </a:p>
          <a:p>
            <a:pPr marL="0" indent="0">
              <a:buNone/>
            </a:pPr>
            <a:r>
              <a:rPr lang="en-SG" sz="2800" dirty="0" smtClean="0">
                <a:solidFill>
                  <a:prstClr val="black"/>
                </a:solidFill>
              </a:rPr>
              <a:t>If the ball travels 25m during the first 2 seconds after it is thrown, what is the initial speed of the ball?</a:t>
            </a:r>
            <a:endParaRPr lang="en-US" sz="2800" dirty="0" smtClean="0">
              <a:solidFill>
                <a:prstClr val="black"/>
              </a:solidFill>
            </a:endParaRPr>
          </a:p>
          <a:p>
            <a:pPr indent="12700">
              <a:buFont typeface="Arial"/>
              <a:buNone/>
            </a:pPr>
            <a:endParaRPr lang="en-US" sz="2800" dirty="0">
              <a:solidFill>
                <a:prstClr val="black"/>
              </a:solidFill>
            </a:endParaRPr>
          </a:p>
          <a:p>
            <a:pPr indent="12700">
              <a:buFont typeface="Arial"/>
              <a:buNone/>
            </a:pPr>
            <a:endParaRPr lang="en-US" sz="2800" dirty="0" smtClean="0">
              <a:solidFill>
                <a:prstClr val="black"/>
              </a:solidFill>
            </a:endParaRPr>
          </a:p>
          <a:p>
            <a:pPr indent="12700">
              <a:buFont typeface="Arial"/>
              <a:buNone/>
            </a:pPr>
            <a:r>
              <a:rPr lang="en-US" sz="2800" dirty="0">
                <a:solidFill>
                  <a:prstClr val="black"/>
                </a:solidFill>
              </a:rPr>
              <a:t>	</a:t>
            </a:r>
            <a:r>
              <a:rPr lang="en-US" sz="2800" dirty="0" smtClean="0">
                <a:solidFill>
                  <a:prstClr val="black"/>
                </a:solidFill>
              </a:rPr>
              <a:t>							</a:t>
            </a:r>
            <a:endParaRPr lang="en-US" dirty="0" smtClean="0">
              <a:solidFill>
                <a:prstClr val="black"/>
              </a:solidFill>
              <a:latin typeface="Times New Roman" pitchFamily="18" charset="0"/>
              <a:cs typeface="Times New Roman" pitchFamily="18" charset="0"/>
            </a:endParaRPr>
          </a:p>
          <a:p>
            <a:pPr lvl="1">
              <a:buFontTx/>
              <a:buNone/>
            </a:pPr>
            <a:r>
              <a:rPr lang="en-US" dirty="0" smtClean="0">
                <a:solidFill>
                  <a:prstClr val="black"/>
                </a:solidFill>
              </a:rPr>
              <a:t>	</a:t>
            </a:r>
            <a:endParaRPr lang="en-GB" i="1" dirty="0" smtClean="0">
              <a:solidFill>
                <a:prstClr val="black"/>
              </a:solidFill>
              <a:latin typeface="Times New Roman" pitchFamily="18" charset="0"/>
              <a:cs typeface="Times New Roman" pitchFamily="18" charset="0"/>
            </a:endParaRPr>
          </a:p>
        </p:txBody>
      </p:sp>
      <p:sp>
        <p:nvSpPr>
          <p:cNvPr id="5" name="Rectangle 5"/>
          <p:cNvSpPr>
            <a:spLocks noChangeArrowheads="1"/>
          </p:cNvSpPr>
          <p:nvPr/>
        </p:nvSpPr>
        <p:spPr bwMode="auto">
          <a:xfrm>
            <a:off x="0" y="1163520"/>
            <a:ext cx="9144000" cy="0"/>
          </a:xfrm>
          <a:prstGeom prst="rect">
            <a:avLst/>
          </a:prstGeom>
          <a:noFill/>
          <a:ln w="9525" algn="ctr">
            <a:noFill/>
            <a:miter lim="800000"/>
            <a:headEnd/>
            <a:tailEnd/>
          </a:ln>
        </p:spPr>
        <p:txBody>
          <a:bodyPr wrap="none" anchor="ctr">
            <a:spAutoFit/>
          </a:bodyPr>
          <a:lstStyle/>
          <a:p>
            <a:endParaRPr lang="en-US">
              <a:solidFill>
                <a:prstClr val="black"/>
              </a:solidFill>
            </a:endParaRPr>
          </a:p>
        </p:txBody>
      </p:sp>
      <p:pic>
        <p:nvPicPr>
          <p:cNvPr id="26649"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3097" y="202996"/>
            <a:ext cx="1074286" cy="66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32</a:t>
            </a:fld>
            <a:endParaRPr lang="en-US" dirty="0">
              <a:solidFill>
                <a:prstClr val="black"/>
              </a:solidFill>
            </a:endParaRPr>
          </a:p>
        </p:txBody>
      </p:sp>
      <p:sp>
        <p:nvSpPr>
          <p:cNvPr id="8" name="Title 1"/>
          <p:cNvSpPr>
            <a:spLocks noGrp="1"/>
          </p:cNvSpPr>
          <p:nvPr>
            <p:ph type="title"/>
          </p:nvPr>
        </p:nvSpPr>
        <p:spPr>
          <a:xfrm>
            <a:off x="665163" y="261543"/>
            <a:ext cx="7179426" cy="604593"/>
          </a:xfrm>
        </p:spPr>
        <p:txBody>
          <a:bodyPr>
            <a:normAutofit/>
          </a:bodyPr>
          <a:lstStyle/>
          <a:p>
            <a:r>
              <a:rPr lang="en-US" sz="2800" dirty="0" smtClean="0"/>
              <a:t>Test Yourself: Applications of Integration  </a:t>
            </a:r>
            <a:endParaRPr lang="en-SG" sz="2800" dirty="0"/>
          </a:p>
        </p:txBody>
      </p:sp>
    </p:spTree>
    <p:extLst>
      <p:ext uri="{BB962C8B-B14F-4D97-AF65-F5344CB8AC3E}">
        <p14:creationId xmlns:p14="http://schemas.microsoft.com/office/powerpoint/2010/main" val="3893739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65163" y="261543"/>
            <a:ext cx="7179426" cy="604593"/>
          </a:xfrm>
        </p:spPr>
        <p:txBody>
          <a:bodyPr>
            <a:normAutofit/>
          </a:bodyPr>
          <a:lstStyle/>
          <a:p>
            <a:r>
              <a:rPr lang="en-US" sz="2800" dirty="0" smtClean="0"/>
              <a:t>Test Yourself: Applications of Integration</a:t>
            </a:r>
            <a:endParaRPr lang="en-SG" sz="2800" dirty="0"/>
          </a:p>
        </p:txBody>
      </p:sp>
    </p:spTree>
    <p:extLst>
      <p:ext uri="{BB962C8B-B14F-4D97-AF65-F5344CB8AC3E}">
        <p14:creationId xmlns:p14="http://schemas.microsoft.com/office/powerpoint/2010/main" val="6839441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71586" y="2392414"/>
            <a:ext cx="4390351" cy="3468053"/>
          </a:xfrm>
          <a:prstGeom prst="rect">
            <a:avLst/>
          </a:prstGeom>
          <a:solidFill>
            <a:schemeClr val="accent5">
              <a:lumMod val="20000"/>
              <a:lumOff val="80000"/>
            </a:schemeClr>
          </a:solidFill>
        </p:spPr>
        <p:txBody>
          <a:bodyPr wrap="square" rtlCol="0">
            <a:spAutoFit/>
          </a:bodyPr>
          <a:lstStyle/>
          <a:p>
            <a:endParaRPr lang="en-SG" dirty="0"/>
          </a:p>
        </p:txBody>
      </p:sp>
      <p:sp>
        <p:nvSpPr>
          <p:cNvPr id="2" name="Title 1"/>
          <p:cNvSpPr>
            <a:spLocks noGrp="1"/>
          </p:cNvSpPr>
          <p:nvPr>
            <p:ph type="title"/>
          </p:nvPr>
        </p:nvSpPr>
        <p:spPr/>
        <p:txBody>
          <a:bodyPr/>
          <a:lstStyle/>
          <a:p>
            <a:r>
              <a:rPr lang="en-US" dirty="0" smtClean="0"/>
              <a:t>Applications of Integration (CL)</a:t>
            </a:r>
            <a:endParaRPr lang="en-SG" dirty="0"/>
          </a:p>
        </p:txBody>
      </p:sp>
      <p:sp>
        <p:nvSpPr>
          <p:cNvPr id="15" name="Content Placeholder 2"/>
          <p:cNvSpPr txBox="1">
            <a:spLocks/>
          </p:cNvSpPr>
          <p:nvPr/>
        </p:nvSpPr>
        <p:spPr>
          <a:xfrm>
            <a:off x="463862" y="984706"/>
            <a:ext cx="8401080" cy="53549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smtClean="0">
                <a:solidFill>
                  <a:prstClr val="black"/>
                </a:solidFill>
              </a:rPr>
              <a:t>	[</a:t>
            </a:r>
            <a:r>
              <a:rPr lang="en-US" sz="2400" dirty="0">
                <a:solidFill>
                  <a:prstClr val="black"/>
                </a:solidFill>
              </a:rPr>
              <a:t>Example]</a:t>
            </a:r>
          </a:p>
          <a:p>
            <a:pPr marL="0" lvl="0" indent="0">
              <a:buNone/>
            </a:pPr>
            <a:r>
              <a:rPr lang="en-GB" sz="2800" dirty="0" smtClean="0">
                <a:solidFill>
                  <a:prstClr val="black"/>
                </a:solidFill>
                <a:latin typeface="Arial" pitchFamily="34" charset="0"/>
                <a:cs typeface="Arial" pitchFamily="34" charset="0"/>
              </a:rPr>
              <a:t>	</a:t>
            </a:r>
            <a:r>
              <a:rPr lang="en-SG" sz="2800" dirty="0"/>
              <a:t>The equation of a curve shown below is given as </a:t>
            </a:r>
            <a:r>
              <a:rPr lang="en-SG" sz="2800" dirty="0" smtClean="0"/>
              <a:t>	</a:t>
            </a:r>
            <a:r>
              <a:rPr lang="en-SG" sz="2800" i="1" dirty="0" smtClean="0">
                <a:latin typeface="Times New Roman" pitchFamily="18" charset="0"/>
                <a:cs typeface="Times New Roman" pitchFamily="18" charset="0"/>
              </a:rPr>
              <a:t>f </a:t>
            </a:r>
            <a:r>
              <a:rPr lang="en-SG" sz="2800" dirty="0" smtClean="0">
                <a:latin typeface="Times New Roman" pitchFamily="18" charset="0"/>
                <a:cs typeface="Times New Roman" pitchFamily="18" charset="0"/>
              </a:rPr>
              <a:t>(</a:t>
            </a:r>
            <a:r>
              <a:rPr lang="en-SG" sz="2800" i="1" dirty="0" smtClean="0">
                <a:latin typeface="Times New Roman" pitchFamily="18" charset="0"/>
                <a:cs typeface="Times New Roman" pitchFamily="18" charset="0"/>
              </a:rPr>
              <a:t>x</a:t>
            </a:r>
            <a:r>
              <a:rPr lang="en-SG" sz="2800" dirty="0" smtClean="0">
                <a:latin typeface="Times New Roman" pitchFamily="18" charset="0"/>
                <a:cs typeface="Times New Roman" pitchFamily="18" charset="0"/>
              </a:rPr>
              <a:t>)</a:t>
            </a:r>
            <a:r>
              <a:rPr lang="en-SG" sz="2800" i="1" dirty="0" smtClean="0">
                <a:latin typeface="Times New Roman" pitchFamily="18" charset="0"/>
                <a:cs typeface="Times New Roman" pitchFamily="18" charset="0"/>
              </a:rPr>
              <a:t> = </a:t>
            </a:r>
            <a:r>
              <a:rPr lang="en-SG" sz="2800" dirty="0" smtClean="0">
                <a:latin typeface="Times New Roman" pitchFamily="18" charset="0"/>
                <a:cs typeface="Times New Roman" pitchFamily="18" charset="0"/>
              </a:rPr>
              <a:t>2</a:t>
            </a:r>
            <a:r>
              <a:rPr lang="en-SG" sz="2800" i="1" dirty="0" smtClean="0">
                <a:latin typeface="Times New Roman" pitchFamily="18" charset="0"/>
                <a:cs typeface="Times New Roman" pitchFamily="18" charset="0"/>
              </a:rPr>
              <a:t>x</a:t>
            </a:r>
            <a:r>
              <a:rPr lang="en-SG" sz="2800" baseline="30000" dirty="0" smtClean="0">
                <a:latin typeface="Times New Roman" pitchFamily="18" charset="0"/>
                <a:cs typeface="Times New Roman" pitchFamily="18" charset="0"/>
              </a:rPr>
              <a:t>2</a:t>
            </a:r>
            <a:r>
              <a:rPr lang="en-SG" sz="2800" dirty="0" smtClean="0"/>
              <a:t>. Find </a:t>
            </a:r>
            <a:r>
              <a:rPr lang="en-SG" sz="2800" dirty="0"/>
              <a:t>the area of the shaded region.</a:t>
            </a:r>
          </a:p>
          <a:p>
            <a:pPr marL="0" indent="0">
              <a:buFont typeface="Arial"/>
              <a:buNone/>
            </a:pPr>
            <a:endParaRPr lang="en-GB" sz="2800" dirty="0" smtClean="0">
              <a:solidFill>
                <a:prstClr val="black"/>
              </a:solidFill>
              <a:latin typeface="Arial" pitchFamily="34" charset="0"/>
              <a:cs typeface="Arial" pitchFamily="34" charset="0"/>
            </a:endParaRPr>
          </a:p>
          <a:p>
            <a:pPr marL="0" indent="0">
              <a:buFont typeface="Arial"/>
              <a:buNone/>
            </a:pPr>
            <a:endParaRPr lang="en-GB" sz="2800" dirty="0">
              <a:solidFill>
                <a:prstClr val="black"/>
              </a:solidFill>
              <a:latin typeface="Arial" pitchFamily="34" charset="0"/>
              <a:cs typeface="Arial" pitchFamily="34" charset="0"/>
            </a:endParaRPr>
          </a:p>
          <a:p>
            <a:pPr marL="0" indent="0">
              <a:buFont typeface="Arial"/>
              <a:buNone/>
            </a:pPr>
            <a:endParaRPr lang="en-GB" sz="2800" dirty="0" smtClean="0">
              <a:solidFill>
                <a:prstClr val="black"/>
              </a:solidFill>
              <a:latin typeface="Arial" pitchFamily="34" charset="0"/>
              <a:cs typeface="Arial" pitchFamily="34" charset="0"/>
            </a:endParaRPr>
          </a:p>
          <a:p>
            <a:pPr marL="0" indent="0">
              <a:buFont typeface="Arial"/>
              <a:buNone/>
            </a:pPr>
            <a:r>
              <a:rPr lang="en-GB" sz="2800" dirty="0">
                <a:solidFill>
                  <a:prstClr val="black"/>
                </a:solidFill>
                <a:latin typeface="Arial" pitchFamily="34" charset="0"/>
                <a:cs typeface="Arial" pitchFamily="34" charset="0"/>
              </a:rPr>
              <a:t>	</a:t>
            </a:r>
            <a:endParaRPr lang="en-GB" sz="2800" dirty="0" smtClean="0">
              <a:solidFill>
                <a:prstClr val="black"/>
              </a:solidFill>
              <a:latin typeface="Arial" pitchFamily="34" charset="0"/>
              <a:cs typeface="Arial" pitchFamily="34" charset="0"/>
            </a:endParaRPr>
          </a:p>
        </p:txBody>
      </p:sp>
      <p:pic>
        <p:nvPicPr>
          <p:cNvPr id="409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418" y="2808467"/>
            <a:ext cx="3791261" cy="2917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extLst/>
          </p:nvPr>
        </p:nvGraphicFramePr>
        <p:xfrm>
          <a:off x="904320" y="2836604"/>
          <a:ext cx="3542990" cy="2923090"/>
        </p:xfrm>
        <a:graphic>
          <a:graphicData uri="http://schemas.openxmlformats.org/presentationml/2006/ole">
            <mc:AlternateContent xmlns:mc="http://schemas.openxmlformats.org/markup-compatibility/2006">
              <mc:Choice xmlns:v="urn:schemas-microsoft-com:vml" Requires="v">
                <p:oleObj spid="_x0000_s89111" name="Equation" r:id="rId4" imgW="1993680" imgH="1625400" progId="Equation.3">
                  <p:embed/>
                </p:oleObj>
              </mc:Choice>
              <mc:Fallback>
                <p:oleObj name="Equation" r:id="rId4" imgW="1993680" imgH="1625400" progId="Equation.3">
                  <p:embed/>
                  <p:pic>
                    <p:nvPicPr>
                      <p:cNvPr id="5" name="Object 4"/>
                      <p:cNvPicPr>
                        <a:picLocks noChangeAspect="1" noChangeArrowheads="1"/>
                      </p:cNvPicPr>
                      <p:nvPr/>
                    </p:nvPicPr>
                    <p:blipFill>
                      <a:blip r:embed="rId5"/>
                      <a:srcRect/>
                      <a:stretch>
                        <a:fillRect/>
                      </a:stretch>
                    </p:blipFill>
                    <p:spPr bwMode="auto">
                      <a:xfrm>
                        <a:off x="904320" y="2836604"/>
                        <a:ext cx="3542990" cy="2923090"/>
                      </a:xfrm>
                      <a:prstGeom prst="rect">
                        <a:avLst/>
                      </a:prstGeom>
                      <a:noFill/>
                      <a:ln>
                        <a:noFill/>
                      </a:ln>
                    </p:spPr>
                  </p:pic>
                </p:oleObj>
              </mc:Fallback>
            </mc:AlternateContent>
          </a:graphicData>
        </a:graphic>
      </p:graphicFrame>
      <p:sp>
        <p:nvSpPr>
          <p:cNvPr id="3" name="TextBox 2"/>
          <p:cNvSpPr txBox="1"/>
          <p:nvPr/>
        </p:nvSpPr>
        <p:spPr>
          <a:xfrm>
            <a:off x="665162" y="5860467"/>
            <a:ext cx="7772256" cy="923330"/>
          </a:xfrm>
          <a:prstGeom prst="rect">
            <a:avLst/>
          </a:prstGeom>
          <a:noFill/>
        </p:spPr>
        <p:txBody>
          <a:bodyPr wrap="square" rtlCol="0">
            <a:spAutoFit/>
          </a:bodyPr>
          <a:lstStyle/>
          <a:p>
            <a:r>
              <a:rPr lang="en-US" dirty="0" smtClean="0"/>
              <a:t>Note : The function </a:t>
            </a:r>
            <a:r>
              <a:rPr lang="en-US" i="1" dirty="0" smtClean="0">
                <a:latin typeface="Times New Roman" pitchFamily="18" charset="0"/>
                <a:cs typeface="Times New Roman" pitchFamily="18" charset="0"/>
              </a:rPr>
              <a:t>f</a:t>
            </a:r>
            <a:r>
              <a:rPr lang="en-US" dirty="0" smtClean="0"/>
              <a:t>(</a:t>
            </a:r>
            <a:r>
              <a:rPr lang="en-US" i="1" dirty="0" smtClean="0">
                <a:latin typeface="Times New Roman" pitchFamily="18" charset="0"/>
                <a:cs typeface="Times New Roman" pitchFamily="18" charset="0"/>
              </a:rPr>
              <a:t>x</a:t>
            </a:r>
            <a:r>
              <a:rPr lang="en-US" dirty="0" smtClean="0"/>
              <a:t>) can be used in many different  scenarios. E.g. if </a:t>
            </a:r>
            <a:r>
              <a:rPr lang="en-US" i="1" dirty="0">
                <a:latin typeface="Times New Roman" pitchFamily="18" charset="0"/>
                <a:cs typeface="Times New Roman" pitchFamily="18" charset="0"/>
              </a:rPr>
              <a:t>f</a:t>
            </a:r>
            <a:r>
              <a:rPr lang="en-US" dirty="0"/>
              <a:t>(</a:t>
            </a:r>
            <a:r>
              <a:rPr lang="en-US" i="1" dirty="0">
                <a:latin typeface="Times New Roman" pitchFamily="18" charset="0"/>
                <a:cs typeface="Times New Roman" pitchFamily="18" charset="0"/>
              </a:rPr>
              <a:t>x</a:t>
            </a:r>
            <a:r>
              <a:rPr lang="en-US" dirty="0"/>
              <a:t>) </a:t>
            </a:r>
            <a:r>
              <a:rPr lang="en-US" dirty="0" smtClean="0"/>
              <a:t>represents the acceleration function of a particular object, then the shaded region would represent its change in velocity from time = 2s to 5s. </a:t>
            </a:r>
            <a:endParaRPr lang="en-SG" dirty="0"/>
          </a:p>
        </p:txBody>
      </p:sp>
      <p:sp>
        <p:nvSpPr>
          <p:cNvPr id="7" name="Slide Number Placeholder 6"/>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34</a:t>
            </a:fld>
            <a:endParaRPr lang="en-US" dirty="0">
              <a:solidFill>
                <a:prstClr val="black"/>
              </a:solidFill>
            </a:endParaRPr>
          </a:p>
        </p:txBody>
      </p:sp>
      <p:pic>
        <p:nvPicPr>
          <p:cNvPr id="4" name="Picture 3"/>
          <p:cNvPicPr>
            <a:picLocks noChangeAspect="1"/>
          </p:cNvPicPr>
          <p:nvPr/>
        </p:nvPicPr>
        <p:blipFill>
          <a:blip r:embed="rId6"/>
          <a:stretch>
            <a:fillRect/>
          </a:stretch>
        </p:blipFill>
        <p:spPr>
          <a:xfrm>
            <a:off x="2883523" y="951669"/>
            <a:ext cx="4200525" cy="600075"/>
          </a:xfrm>
          <a:prstGeom prst="rect">
            <a:avLst/>
          </a:prstGeom>
        </p:spPr>
      </p:pic>
      <p:sp>
        <p:nvSpPr>
          <p:cNvPr id="9" name="Rectangle 8"/>
          <p:cNvSpPr/>
          <p:nvPr/>
        </p:nvSpPr>
        <p:spPr>
          <a:xfrm>
            <a:off x="904320" y="2392414"/>
            <a:ext cx="1468672" cy="577850"/>
          </a:xfrm>
          <a:prstGeom prst="rect">
            <a:avLst/>
          </a:prstGeom>
        </p:spPr>
        <p:txBody>
          <a:bodyPr wrap="none">
            <a:spAutoFit/>
          </a:bodyPr>
          <a:lstStyle/>
          <a:p>
            <a:pPr>
              <a:lnSpc>
                <a:spcPct val="150000"/>
              </a:lnSpc>
              <a:defRPr/>
            </a:pPr>
            <a:r>
              <a:rPr lang="en-GB" sz="2400" dirty="0">
                <a:latin typeface="Arial" panose="020B0604020202020204" pitchFamily="34" charset="0"/>
                <a:cs typeface="Arial" panose="020B0604020202020204" pitchFamily="34" charset="0"/>
              </a:rPr>
              <a:t>[Solution]</a:t>
            </a:r>
          </a:p>
        </p:txBody>
      </p:sp>
    </p:spTree>
    <p:extLst>
      <p:ext uri="{BB962C8B-B14F-4D97-AF65-F5344CB8AC3E}">
        <p14:creationId xmlns:p14="http://schemas.microsoft.com/office/powerpoint/2010/main" val="428193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Integration (CL)</a:t>
            </a:r>
            <a:endParaRPr lang="en-SG" dirty="0"/>
          </a:p>
        </p:txBody>
      </p:sp>
      <p:sp>
        <p:nvSpPr>
          <p:cNvPr id="15" name="Content Placeholder 2"/>
          <p:cNvSpPr txBox="1">
            <a:spLocks/>
          </p:cNvSpPr>
          <p:nvPr/>
        </p:nvSpPr>
        <p:spPr>
          <a:xfrm>
            <a:off x="665162" y="938607"/>
            <a:ext cx="8070419" cy="53549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prstClr val="black"/>
                </a:solidFill>
              </a:rPr>
              <a:t>[Example]</a:t>
            </a:r>
          </a:p>
          <a:p>
            <a:pPr marL="0" lvl="0" indent="0">
              <a:buNone/>
            </a:pPr>
            <a:r>
              <a:rPr lang="en-SG" sz="2600" dirty="0" smtClean="0"/>
              <a:t>The </a:t>
            </a:r>
            <a:r>
              <a:rPr lang="en-SG" sz="2600" dirty="0"/>
              <a:t>equation of a </a:t>
            </a:r>
            <a:r>
              <a:rPr lang="en-SG" sz="2600" dirty="0" smtClean="0"/>
              <a:t>curve below </a:t>
            </a:r>
            <a:r>
              <a:rPr lang="en-SG" sz="2600" dirty="0"/>
              <a:t>is </a:t>
            </a:r>
            <a:r>
              <a:rPr lang="en-SG" sz="2600" i="1" dirty="0" smtClean="0">
                <a:latin typeface="Times New Roman" pitchFamily="18" charset="0"/>
                <a:cs typeface="Times New Roman" pitchFamily="18" charset="0"/>
              </a:rPr>
              <a:t>y = x</a:t>
            </a:r>
            <a:r>
              <a:rPr lang="en-SG" sz="2600" baseline="30000" dirty="0">
                <a:latin typeface="Times New Roman" pitchFamily="18" charset="0"/>
                <a:cs typeface="Times New Roman" pitchFamily="18" charset="0"/>
              </a:rPr>
              <a:t>3</a:t>
            </a:r>
            <a:r>
              <a:rPr lang="en-SG" sz="2600" dirty="0" smtClean="0"/>
              <a:t>. Find </a:t>
            </a:r>
            <a:r>
              <a:rPr lang="en-SG" sz="2600" dirty="0"/>
              <a:t>the area </a:t>
            </a:r>
            <a:r>
              <a:rPr lang="en-SG" sz="2600" dirty="0" smtClean="0"/>
              <a:t>bounded by the curve</a:t>
            </a:r>
            <a:r>
              <a:rPr lang="en-SG" sz="2600" dirty="0"/>
              <a:t> </a:t>
            </a:r>
            <a:r>
              <a:rPr lang="en-SG" sz="2600" dirty="0" smtClean="0"/>
              <a:t>and the lines </a:t>
            </a:r>
            <a:r>
              <a:rPr lang="en-SG" sz="2600" i="1" dirty="0" smtClean="0">
                <a:latin typeface="Times New Roman" panose="02020603050405020304" pitchFamily="18" charset="0"/>
                <a:cs typeface="Times New Roman" panose="02020603050405020304" pitchFamily="18" charset="0"/>
              </a:rPr>
              <a:t>x</a:t>
            </a:r>
            <a:r>
              <a:rPr lang="en-SG" sz="2600" dirty="0" smtClean="0"/>
              <a:t>=-3 and </a:t>
            </a:r>
            <a:r>
              <a:rPr lang="en-SG" sz="2600" i="1" dirty="0" smtClean="0">
                <a:latin typeface="Times New Roman" panose="02020603050405020304" pitchFamily="18" charset="0"/>
                <a:cs typeface="Times New Roman" panose="02020603050405020304" pitchFamily="18" charset="0"/>
              </a:rPr>
              <a:t>x</a:t>
            </a:r>
            <a:r>
              <a:rPr lang="en-SG" sz="2600" dirty="0" smtClean="0"/>
              <a:t>=3.</a:t>
            </a:r>
          </a:p>
          <a:p>
            <a:pPr marL="0" indent="0">
              <a:buFont typeface="Arial"/>
              <a:buNone/>
            </a:pPr>
            <a:endParaRPr lang="en-GB" sz="2000" dirty="0" smtClean="0">
              <a:solidFill>
                <a:prstClr val="black"/>
              </a:solidFill>
              <a:latin typeface="Arial" pitchFamily="34" charset="0"/>
              <a:cs typeface="Arial" pitchFamily="34" charset="0"/>
            </a:endParaRPr>
          </a:p>
          <a:p>
            <a:pPr marL="0" indent="0">
              <a:buFont typeface="Arial"/>
              <a:buNone/>
            </a:pPr>
            <a:endParaRPr lang="en-GB" sz="2000" dirty="0">
              <a:solidFill>
                <a:prstClr val="black"/>
              </a:solidFill>
              <a:latin typeface="Arial" pitchFamily="34" charset="0"/>
              <a:cs typeface="Arial" pitchFamily="34" charset="0"/>
            </a:endParaRPr>
          </a:p>
          <a:p>
            <a:pPr marL="0" indent="0">
              <a:buFont typeface="Arial"/>
              <a:buNone/>
            </a:pPr>
            <a:endParaRPr lang="en-GB" sz="2000" dirty="0" smtClean="0">
              <a:solidFill>
                <a:prstClr val="black"/>
              </a:solidFill>
              <a:latin typeface="Arial" pitchFamily="34" charset="0"/>
              <a:cs typeface="Arial" pitchFamily="34" charset="0"/>
            </a:endParaRPr>
          </a:p>
          <a:p>
            <a:pPr marL="0" indent="0">
              <a:buFont typeface="Arial"/>
              <a:buNone/>
            </a:pPr>
            <a:endParaRPr lang="en-GB" sz="2000" dirty="0">
              <a:solidFill>
                <a:prstClr val="black"/>
              </a:solidFill>
              <a:latin typeface="Arial" pitchFamily="34" charset="0"/>
              <a:cs typeface="Arial" pitchFamily="34" charset="0"/>
            </a:endParaRPr>
          </a:p>
          <a:p>
            <a:pPr marL="0" indent="0">
              <a:buFont typeface="Arial"/>
              <a:buNone/>
            </a:pPr>
            <a:endParaRPr lang="en-GB" sz="2000" dirty="0" smtClean="0">
              <a:solidFill>
                <a:prstClr val="black"/>
              </a:solidFill>
              <a:latin typeface="Arial" pitchFamily="34" charset="0"/>
              <a:cs typeface="Arial" pitchFamily="34" charset="0"/>
            </a:endParaRPr>
          </a:p>
          <a:p>
            <a:pPr marL="0" indent="0">
              <a:buFont typeface="Arial"/>
              <a:buNone/>
            </a:pPr>
            <a:endParaRPr lang="en-GB" sz="2000" dirty="0">
              <a:solidFill>
                <a:prstClr val="black"/>
              </a:solidFill>
              <a:latin typeface="Arial" pitchFamily="34" charset="0"/>
              <a:cs typeface="Arial" pitchFamily="34" charset="0"/>
            </a:endParaRPr>
          </a:p>
          <a:p>
            <a:pPr marL="0" indent="0">
              <a:buFont typeface="Arial"/>
              <a:buNone/>
            </a:pPr>
            <a:endParaRPr lang="en-GB" sz="2000" dirty="0" smtClean="0">
              <a:solidFill>
                <a:prstClr val="black"/>
              </a:solidFill>
              <a:latin typeface="Arial" pitchFamily="34" charset="0"/>
              <a:cs typeface="Arial" pitchFamily="34" charset="0"/>
            </a:endParaRPr>
          </a:p>
          <a:p>
            <a:pPr marL="0" indent="0">
              <a:buFont typeface="Arial"/>
              <a:buNone/>
            </a:pPr>
            <a:endParaRPr lang="en-GB" sz="2000" dirty="0">
              <a:solidFill>
                <a:prstClr val="black"/>
              </a:solidFill>
              <a:latin typeface="Arial" pitchFamily="34" charset="0"/>
              <a:cs typeface="Arial" pitchFamily="34" charset="0"/>
            </a:endParaRPr>
          </a:p>
          <a:p>
            <a:pPr marL="0" indent="0">
              <a:buFont typeface="Arial"/>
              <a:buNone/>
            </a:pPr>
            <a:endParaRPr lang="en-GB" sz="2000" dirty="0" smtClean="0">
              <a:solidFill>
                <a:prstClr val="black"/>
              </a:solidFill>
              <a:latin typeface="Arial" pitchFamily="34" charset="0"/>
              <a:cs typeface="Arial" pitchFamily="34" charset="0"/>
            </a:endParaRPr>
          </a:p>
          <a:p>
            <a:pPr marL="0" indent="0">
              <a:buFont typeface="Arial"/>
              <a:buNone/>
            </a:pPr>
            <a:endParaRPr lang="en-GB" sz="2400" dirty="0" smtClean="0">
              <a:solidFill>
                <a:prstClr val="black"/>
              </a:solidFill>
              <a:latin typeface="Arial" pitchFamily="34" charset="0"/>
              <a:cs typeface="Arial" pitchFamily="34" charset="0"/>
            </a:endParaRPr>
          </a:p>
          <a:p>
            <a:pPr marL="0" indent="0">
              <a:buFont typeface="Arial"/>
              <a:buNone/>
            </a:pPr>
            <a:endParaRPr lang="en-GB" sz="2800" dirty="0">
              <a:solidFill>
                <a:prstClr val="black"/>
              </a:solidFill>
              <a:latin typeface="Arial" pitchFamily="34" charset="0"/>
              <a:cs typeface="Arial" pitchFamily="34" charset="0"/>
            </a:endParaRPr>
          </a:p>
          <a:p>
            <a:pPr marL="0" indent="0">
              <a:buFont typeface="Arial"/>
              <a:buNone/>
            </a:pPr>
            <a:endParaRPr lang="en-GB" sz="2800" dirty="0" smtClean="0">
              <a:solidFill>
                <a:prstClr val="black"/>
              </a:solidFill>
              <a:latin typeface="Arial" pitchFamily="34" charset="0"/>
              <a:cs typeface="Arial" pitchFamily="34" charset="0"/>
            </a:endParaRPr>
          </a:p>
          <a:p>
            <a:pPr marL="0" indent="0">
              <a:buFont typeface="Arial"/>
              <a:buNone/>
            </a:pPr>
            <a:r>
              <a:rPr lang="en-GB" sz="2800" dirty="0">
                <a:solidFill>
                  <a:prstClr val="black"/>
                </a:solidFill>
                <a:latin typeface="Arial" pitchFamily="34" charset="0"/>
                <a:cs typeface="Arial" pitchFamily="34" charset="0"/>
              </a:rPr>
              <a:t>	</a:t>
            </a:r>
            <a:endParaRPr lang="en-GB" sz="2800" dirty="0" smtClean="0">
              <a:solidFill>
                <a:prstClr val="black"/>
              </a:solidFill>
              <a:latin typeface="Arial" pitchFamily="34" charset="0"/>
              <a:cs typeface="Arial" pitchFamily="34" charset="0"/>
            </a:endParaRPr>
          </a:p>
        </p:txBody>
      </p:sp>
      <p:grpSp>
        <p:nvGrpSpPr>
          <p:cNvPr id="72718" name="Group 72717"/>
          <p:cNvGrpSpPr/>
          <p:nvPr/>
        </p:nvGrpSpPr>
        <p:grpSpPr>
          <a:xfrm>
            <a:off x="1882962" y="2392885"/>
            <a:ext cx="5081364" cy="3973094"/>
            <a:chOff x="4621152" y="2383384"/>
            <a:chExt cx="4032984" cy="3320490"/>
          </a:xfrm>
        </p:grpSpPr>
        <p:grpSp>
          <p:nvGrpSpPr>
            <p:cNvPr id="72716" name="Group 72715"/>
            <p:cNvGrpSpPr/>
            <p:nvPr/>
          </p:nvGrpSpPr>
          <p:grpSpPr>
            <a:xfrm>
              <a:off x="4621152" y="2383384"/>
              <a:ext cx="4032984" cy="3320490"/>
              <a:chOff x="4668254" y="2315247"/>
              <a:chExt cx="4032984" cy="3320490"/>
            </a:xfrm>
          </p:grpSpPr>
          <p:pic>
            <p:nvPicPr>
              <p:cNvPr id="72708" name="Picture 4" descr="Image result for graph of y=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8254" y="2315247"/>
                <a:ext cx="4032984" cy="33204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16675" y="3928817"/>
                <a:ext cx="301686" cy="369332"/>
              </a:xfrm>
              <a:prstGeom prst="rect">
                <a:avLst/>
              </a:prstGeom>
              <a:noFill/>
            </p:spPr>
            <p:txBody>
              <a:bodyPr wrap="none" rtlCol="0">
                <a:spAutoFit/>
              </a:bodyPr>
              <a:lstStyle/>
              <a:p>
                <a:r>
                  <a:rPr lang="en-SG" dirty="0" smtClean="0"/>
                  <a:t>3</a:t>
                </a:r>
                <a:endParaRPr lang="en-SG" dirty="0"/>
              </a:p>
            </p:txBody>
          </p:sp>
          <p:sp>
            <p:nvSpPr>
              <p:cNvPr id="6" name="TextBox 5"/>
              <p:cNvSpPr txBox="1"/>
              <p:nvPr/>
            </p:nvSpPr>
            <p:spPr>
              <a:xfrm>
                <a:off x="5094906" y="3928817"/>
                <a:ext cx="372218" cy="369332"/>
              </a:xfrm>
              <a:prstGeom prst="rect">
                <a:avLst/>
              </a:prstGeom>
              <a:noFill/>
            </p:spPr>
            <p:txBody>
              <a:bodyPr wrap="none" rtlCol="0">
                <a:spAutoFit/>
              </a:bodyPr>
              <a:lstStyle/>
              <a:p>
                <a:r>
                  <a:rPr lang="en-SG" dirty="0" smtClean="0"/>
                  <a:t>-3</a:t>
                </a:r>
                <a:endParaRPr lang="en-SG" dirty="0"/>
              </a:p>
            </p:txBody>
          </p:sp>
          <p:cxnSp>
            <p:nvCxnSpPr>
              <p:cNvPr id="8" name="Straight Connector 7"/>
              <p:cNvCxnSpPr/>
              <p:nvPr/>
            </p:nvCxnSpPr>
            <p:spPr>
              <a:xfrm>
                <a:off x="5594549" y="3965246"/>
                <a:ext cx="149613" cy="232104"/>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p:cNvCxnSpPr/>
              <p:nvPr/>
            </p:nvCxnSpPr>
            <p:spPr>
              <a:xfrm>
                <a:off x="5496839" y="3975492"/>
                <a:ext cx="170830" cy="273694"/>
              </a:xfrm>
              <a:prstGeom prst="line">
                <a:avLst/>
              </a:prstGeom>
            </p:spPr>
            <p:style>
              <a:lnRef idx="1">
                <a:schemeClr val="accent4"/>
              </a:lnRef>
              <a:fillRef idx="0">
                <a:schemeClr val="accent4"/>
              </a:fillRef>
              <a:effectRef idx="0">
                <a:schemeClr val="accent4"/>
              </a:effectRef>
              <a:fontRef idx="minor">
                <a:schemeClr val="tx1"/>
              </a:fontRef>
            </p:style>
          </p:cxnSp>
          <p:cxnSp>
            <p:nvCxnSpPr>
              <p:cNvPr id="13" name="Straight Connector 12"/>
              <p:cNvCxnSpPr/>
              <p:nvPr/>
            </p:nvCxnSpPr>
            <p:spPr>
              <a:xfrm>
                <a:off x="5781123" y="3965246"/>
                <a:ext cx="112653" cy="148237"/>
              </a:xfrm>
              <a:prstGeom prst="line">
                <a:avLst/>
              </a:prstGeom>
            </p:spPr>
            <p:style>
              <a:lnRef idx="1">
                <a:schemeClr val="accent4"/>
              </a:lnRef>
              <a:fillRef idx="0">
                <a:schemeClr val="accent4"/>
              </a:fillRef>
              <a:effectRef idx="0">
                <a:schemeClr val="accent4"/>
              </a:effectRef>
              <a:fontRef idx="minor">
                <a:schemeClr val="tx1"/>
              </a:fontRef>
            </p:style>
          </p:cxnSp>
          <p:cxnSp>
            <p:nvCxnSpPr>
              <p:cNvPr id="14" name="Straight Connector 13"/>
              <p:cNvCxnSpPr/>
              <p:nvPr/>
            </p:nvCxnSpPr>
            <p:spPr>
              <a:xfrm>
                <a:off x="5388928" y="3975491"/>
                <a:ext cx="223933" cy="383424"/>
              </a:xfrm>
              <a:prstGeom prst="line">
                <a:avLst/>
              </a:prstGeom>
            </p:spPr>
            <p:style>
              <a:lnRef idx="1">
                <a:schemeClr val="accent4"/>
              </a:lnRef>
              <a:fillRef idx="0">
                <a:schemeClr val="accent4"/>
              </a:fillRef>
              <a:effectRef idx="0">
                <a:schemeClr val="accent4"/>
              </a:effectRef>
              <a:fontRef idx="minor">
                <a:schemeClr val="tx1"/>
              </a:fontRef>
            </p:style>
          </p:cxnSp>
          <p:cxnSp>
            <p:nvCxnSpPr>
              <p:cNvPr id="16" name="Straight Connector 15"/>
              <p:cNvCxnSpPr/>
              <p:nvPr/>
            </p:nvCxnSpPr>
            <p:spPr>
              <a:xfrm>
                <a:off x="7192335" y="3265075"/>
                <a:ext cx="121983" cy="425673"/>
              </a:xfrm>
              <a:prstGeom prst="line">
                <a:avLst/>
              </a:prstGeom>
            </p:spPr>
            <p:style>
              <a:lnRef idx="1">
                <a:schemeClr val="accent4"/>
              </a:lnRef>
              <a:fillRef idx="0">
                <a:schemeClr val="accent4"/>
              </a:fillRef>
              <a:effectRef idx="0">
                <a:schemeClr val="accent4"/>
              </a:effectRef>
              <a:fontRef idx="minor">
                <a:schemeClr val="tx1"/>
              </a:fontRef>
            </p:style>
          </p:cxnSp>
          <p:cxnSp>
            <p:nvCxnSpPr>
              <p:cNvPr id="17" name="Straight Connector 16"/>
              <p:cNvCxnSpPr/>
              <p:nvPr/>
            </p:nvCxnSpPr>
            <p:spPr>
              <a:xfrm>
                <a:off x="5681565" y="3965246"/>
                <a:ext cx="125194" cy="171574"/>
              </a:xfrm>
              <a:prstGeom prst="line">
                <a:avLst/>
              </a:prstGeom>
            </p:spPr>
            <p:style>
              <a:lnRef idx="1">
                <a:schemeClr val="accent4"/>
              </a:lnRef>
              <a:fillRef idx="0">
                <a:schemeClr val="accent4"/>
              </a:fillRef>
              <a:effectRef idx="0">
                <a:schemeClr val="accent4"/>
              </a:effectRef>
              <a:fontRef idx="minor">
                <a:schemeClr val="tx1"/>
              </a:fontRef>
            </p:style>
          </p:cxnSp>
          <p:cxnSp>
            <p:nvCxnSpPr>
              <p:cNvPr id="18" name="Straight Connector 17"/>
              <p:cNvCxnSpPr/>
              <p:nvPr/>
            </p:nvCxnSpPr>
            <p:spPr>
              <a:xfrm>
                <a:off x="7274745" y="3102218"/>
                <a:ext cx="56033" cy="284057"/>
              </a:xfrm>
              <a:prstGeom prst="line">
                <a:avLst/>
              </a:prstGeom>
            </p:spPr>
            <p:style>
              <a:lnRef idx="1">
                <a:schemeClr val="accent4"/>
              </a:lnRef>
              <a:fillRef idx="0">
                <a:schemeClr val="accent4"/>
              </a:fillRef>
              <a:effectRef idx="0">
                <a:schemeClr val="accent4"/>
              </a:effectRef>
              <a:fontRef idx="minor">
                <a:schemeClr val="tx1"/>
              </a:fontRef>
            </p:style>
          </p:cxnSp>
          <p:cxnSp>
            <p:nvCxnSpPr>
              <p:cNvPr id="19" name="Straight Connector 18"/>
              <p:cNvCxnSpPr/>
              <p:nvPr/>
            </p:nvCxnSpPr>
            <p:spPr>
              <a:xfrm>
                <a:off x="7109925" y="3453654"/>
                <a:ext cx="164820" cy="475163"/>
              </a:xfrm>
              <a:prstGeom prst="line">
                <a:avLst/>
              </a:prstGeom>
            </p:spPr>
            <p:style>
              <a:lnRef idx="1">
                <a:schemeClr val="accent4"/>
              </a:lnRef>
              <a:fillRef idx="0">
                <a:schemeClr val="accent4"/>
              </a:fillRef>
              <a:effectRef idx="0">
                <a:schemeClr val="accent4"/>
              </a:effectRef>
              <a:fontRef idx="minor">
                <a:schemeClr val="tx1"/>
              </a:fontRef>
            </p:style>
          </p:cxnSp>
          <p:cxnSp>
            <p:nvCxnSpPr>
              <p:cNvPr id="20" name="Straight Connector 19"/>
              <p:cNvCxnSpPr/>
              <p:nvPr/>
            </p:nvCxnSpPr>
            <p:spPr>
              <a:xfrm>
                <a:off x="7019365" y="3578821"/>
                <a:ext cx="156510" cy="349996"/>
              </a:xfrm>
              <a:prstGeom prst="line">
                <a:avLst/>
              </a:prstGeom>
            </p:spPr>
            <p:style>
              <a:lnRef idx="1">
                <a:schemeClr val="accent4"/>
              </a:lnRef>
              <a:fillRef idx="0">
                <a:schemeClr val="accent4"/>
              </a:fillRef>
              <a:effectRef idx="0">
                <a:schemeClr val="accent4"/>
              </a:effectRef>
              <a:fontRef idx="minor">
                <a:schemeClr val="tx1"/>
              </a:fontRef>
            </p:style>
          </p:cxnSp>
          <p:cxnSp>
            <p:nvCxnSpPr>
              <p:cNvPr id="21" name="Straight Connector 20"/>
              <p:cNvCxnSpPr/>
              <p:nvPr/>
            </p:nvCxnSpPr>
            <p:spPr>
              <a:xfrm>
                <a:off x="6961196" y="3662156"/>
                <a:ext cx="100485" cy="273714"/>
              </a:xfrm>
              <a:prstGeom prst="line">
                <a:avLst/>
              </a:prstGeom>
            </p:spPr>
            <p:style>
              <a:lnRef idx="1">
                <a:schemeClr val="accent4"/>
              </a:lnRef>
              <a:fillRef idx="0">
                <a:schemeClr val="accent4"/>
              </a:fillRef>
              <a:effectRef idx="0">
                <a:schemeClr val="accent4"/>
              </a:effectRef>
              <a:fontRef idx="minor">
                <a:schemeClr val="tx1"/>
              </a:fontRef>
            </p:style>
          </p:cxnSp>
          <p:cxnSp>
            <p:nvCxnSpPr>
              <p:cNvPr id="22" name="Straight Connector 21"/>
              <p:cNvCxnSpPr/>
              <p:nvPr/>
            </p:nvCxnSpPr>
            <p:spPr>
              <a:xfrm>
                <a:off x="6877091" y="3740150"/>
                <a:ext cx="77840" cy="216685"/>
              </a:xfrm>
              <a:prstGeom prst="line">
                <a:avLst/>
              </a:prstGeom>
            </p:spPr>
            <p:style>
              <a:lnRef idx="1">
                <a:schemeClr val="accent4"/>
              </a:lnRef>
              <a:fillRef idx="0">
                <a:schemeClr val="accent4"/>
              </a:fillRef>
              <a:effectRef idx="0">
                <a:schemeClr val="accent4"/>
              </a:effectRef>
              <a:fontRef idx="minor">
                <a:schemeClr val="tx1"/>
              </a:fontRef>
            </p:style>
          </p:cxnSp>
          <p:cxnSp>
            <p:nvCxnSpPr>
              <p:cNvPr id="23" name="Straight Connector 22"/>
              <p:cNvCxnSpPr/>
              <p:nvPr/>
            </p:nvCxnSpPr>
            <p:spPr>
              <a:xfrm>
                <a:off x="6743700" y="3803650"/>
                <a:ext cx="83341" cy="153986"/>
              </a:xfrm>
              <a:prstGeom prst="line">
                <a:avLst/>
              </a:prstGeom>
            </p:spPr>
            <p:style>
              <a:lnRef idx="1">
                <a:schemeClr val="accent4"/>
              </a:lnRef>
              <a:fillRef idx="0">
                <a:schemeClr val="accent4"/>
              </a:fillRef>
              <a:effectRef idx="0">
                <a:schemeClr val="accent4"/>
              </a:effectRef>
              <a:fontRef idx="minor">
                <a:schemeClr val="tx1"/>
              </a:fontRef>
            </p:style>
          </p:cxnSp>
          <p:cxnSp>
            <p:nvCxnSpPr>
              <p:cNvPr id="42" name="Straight Connector 41"/>
              <p:cNvCxnSpPr/>
              <p:nvPr/>
            </p:nvCxnSpPr>
            <p:spPr>
              <a:xfrm>
                <a:off x="5337029" y="4673881"/>
                <a:ext cx="94315" cy="108403"/>
              </a:xfrm>
              <a:prstGeom prst="line">
                <a:avLst/>
              </a:prstGeom>
            </p:spPr>
            <p:style>
              <a:lnRef idx="1">
                <a:schemeClr val="accent4"/>
              </a:lnRef>
              <a:fillRef idx="0">
                <a:schemeClr val="accent4"/>
              </a:fillRef>
              <a:effectRef idx="0">
                <a:schemeClr val="accent4"/>
              </a:effectRef>
              <a:fontRef idx="minor">
                <a:schemeClr val="tx1"/>
              </a:fontRef>
            </p:style>
          </p:cxnSp>
          <p:cxnSp>
            <p:nvCxnSpPr>
              <p:cNvPr id="43" name="Straight Connector 42"/>
              <p:cNvCxnSpPr/>
              <p:nvPr/>
            </p:nvCxnSpPr>
            <p:spPr>
              <a:xfrm>
                <a:off x="5348303" y="4489860"/>
                <a:ext cx="103016" cy="173854"/>
              </a:xfrm>
              <a:prstGeom prst="line">
                <a:avLst/>
              </a:prstGeom>
            </p:spPr>
            <p:style>
              <a:lnRef idx="1">
                <a:schemeClr val="accent4"/>
              </a:lnRef>
              <a:fillRef idx="0">
                <a:schemeClr val="accent4"/>
              </a:fillRef>
              <a:effectRef idx="0">
                <a:schemeClr val="accent4"/>
              </a:effectRef>
              <a:fontRef idx="minor">
                <a:schemeClr val="tx1"/>
              </a:fontRef>
            </p:style>
          </p:cxnSp>
          <p:cxnSp>
            <p:nvCxnSpPr>
              <p:cNvPr id="44" name="Straight Connector 43"/>
              <p:cNvCxnSpPr/>
              <p:nvPr/>
            </p:nvCxnSpPr>
            <p:spPr>
              <a:xfrm>
                <a:off x="5365850" y="4331167"/>
                <a:ext cx="130989" cy="236682"/>
              </a:xfrm>
              <a:prstGeom prst="line">
                <a:avLst/>
              </a:prstGeom>
            </p:spPr>
            <p:style>
              <a:lnRef idx="1">
                <a:schemeClr val="accent4"/>
              </a:lnRef>
              <a:fillRef idx="0">
                <a:schemeClr val="accent4"/>
              </a:fillRef>
              <a:effectRef idx="0">
                <a:schemeClr val="accent4"/>
              </a:effectRef>
              <a:fontRef idx="minor">
                <a:schemeClr val="tx1"/>
              </a:fontRef>
            </p:style>
          </p:cxnSp>
          <p:cxnSp>
            <p:nvCxnSpPr>
              <p:cNvPr id="45" name="Straight Connector 44"/>
              <p:cNvCxnSpPr/>
              <p:nvPr/>
            </p:nvCxnSpPr>
            <p:spPr>
              <a:xfrm>
                <a:off x="5331498" y="4106437"/>
                <a:ext cx="223933" cy="383424"/>
              </a:xfrm>
              <a:prstGeom prst="line">
                <a:avLst/>
              </a:prstGeom>
            </p:spPr>
            <p:style>
              <a:lnRef idx="1">
                <a:schemeClr val="accent4"/>
              </a:lnRef>
              <a:fillRef idx="0">
                <a:schemeClr val="accent4"/>
              </a:fillRef>
              <a:effectRef idx="0">
                <a:schemeClr val="accent4"/>
              </a:effectRef>
              <a:fontRef idx="minor">
                <a:schemeClr val="tx1"/>
              </a:fontRef>
            </p:style>
          </p:cxnSp>
        </p:grpSp>
        <p:sp>
          <p:nvSpPr>
            <p:cNvPr id="72717" name="TextBox 72716"/>
            <p:cNvSpPr txBox="1"/>
            <p:nvPr/>
          </p:nvSpPr>
          <p:spPr>
            <a:xfrm>
              <a:off x="5336773" y="4011393"/>
              <a:ext cx="441146" cy="369332"/>
            </a:xfrm>
            <a:prstGeom prst="rect">
              <a:avLst/>
            </a:prstGeom>
            <a:noFill/>
          </p:spPr>
          <p:txBody>
            <a:bodyPr wrap="none" rtlCol="0">
              <a:spAutoFit/>
            </a:bodyPr>
            <a:lstStyle/>
            <a:p>
              <a:r>
                <a:rPr lang="en-SG" b="1" dirty="0" smtClean="0">
                  <a:solidFill>
                    <a:srgbClr val="FF0000"/>
                  </a:solidFill>
                </a:rPr>
                <a:t>A1</a:t>
              </a:r>
              <a:endParaRPr lang="en-SG" b="1" dirty="0">
                <a:solidFill>
                  <a:srgbClr val="FF0000"/>
                </a:solidFill>
              </a:endParaRPr>
            </a:p>
          </p:txBody>
        </p:sp>
        <p:sp>
          <p:nvSpPr>
            <p:cNvPr id="51" name="TextBox 50"/>
            <p:cNvSpPr txBox="1"/>
            <p:nvPr/>
          </p:nvSpPr>
          <p:spPr>
            <a:xfrm>
              <a:off x="6899030" y="3487184"/>
              <a:ext cx="441146" cy="369332"/>
            </a:xfrm>
            <a:prstGeom prst="rect">
              <a:avLst/>
            </a:prstGeom>
            <a:noFill/>
          </p:spPr>
          <p:txBody>
            <a:bodyPr wrap="none" rtlCol="0">
              <a:spAutoFit/>
            </a:bodyPr>
            <a:lstStyle/>
            <a:p>
              <a:r>
                <a:rPr lang="en-SG" b="1" dirty="0" smtClean="0">
                  <a:solidFill>
                    <a:srgbClr val="FF0000"/>
                  </a:solidFill>
                </a:rPr>
                <a:t>A2</a:t>
              </a:r>
              <a:endParaRPr lang="en-SG" b="1" dirty="0">
                <a:solidFill>
                  <a:srgbClr val="FF0000"/>
                </a:solidFill>
              </a:endParaRPr>
            </a:p>
          </p:txBody>
        </p:sp>
      </p:grpSp>
      <p:sp>
        <p:nvSpPr>
          <p:cNvPr id="72721" name="Slide Number Placeholder 72720"/>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055621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65162" y="973394"/>
            <a:ext cx="8478838" cy="5486400"/>
          </a:xfrm>
          <a:prstGeom prst="rect">
            <a:avLst/>
          </a:prstGeom>
          <a:solidFill>
            <a:schemeClr val="accent5">
              <a:lumMod val="20000"/>
              <a:lumOff val="80000"/>
            </a:schemeClr>
          </a:solidFill>
        </p:spPr>
        <p:txBody>
          <a:bodyPr wrap="square" rtlCol="0">
            <a:spAutoFit/>
          </a:bodyPr>
          <a:lstStyle/>
          <a:p>
            <a:endParaRPr lang="en-SG" dirty="0"/>
          </a:p>
        </p:txBody>
      </p:sp>
      <p:sp>
        <p:nvSpPr>
          <p:cNvPr id="2" name="Title 1"/>
          <p:cNvSpPr>
            <a:spLocks noGrp="1"/>
          </p:cNvSpPr>
          <p:nvPr>
            <p:ph type="title"/>
          </p:nvPr>
        </p:nvSpPr>
        <p:spPr/>
        <p:txBody>
          <a:bodyPr/>
          <a:lstStyle/>
          <a:p>
            <a:r>
              <a:rPr lang="en-US" dirty="0" smtClean="0"/>
              <a:t>Applications of Integration (CL)</a:t>
            </a:r>
            <a:endParaRPr lang="en-SG" dirty="0"/>
          </a:p>
        </p:txBody>
      </p:sp>
      <mc:AlternateContent xmlns:mc="http://schemas.openxmlformats.org/markup-compatibility/2006" xmlns:a14="http://schemas.microsoft.com/office/drawing/2010/main">
        <mc:Choice Requires="a14">
          <p:sp>
            <p:nvSpPr>
              <p:cNvPr id="15" name="Content Placeholder 2"/>
              <p:cNvSpPr txBox="1">
                <a:spLocks/>
              </p:cNvSpPr>
              <p:nvPr/>
            </p:nvSpPr>
            <p:spPr>
              <a:xfrm>
                <a:off x="665162" y="1387530"/>
                <a:ext cx="8070420" cy="53549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SG" sz="2600" u="sng" dirty="0" smtClean="0">
                    <a:solidFill>
                      <a:prstClr val="black"/>
                    </a:solidFill>
                  </a:rPr>
                  <a:t>Find area of A1 first</a:t>
                </a:r>
              </a:p>
              <a:p>
                <a:pPr marL="0" indent="0">
                  <a:buNone/>
                </a:pPr>
                <a:endParaRPr lang="en-SG" sz="2600" u="sng" dirty="0">
                  <a:solidFill>
                    <a:prstClr val="black"/>
                  </a:solidFill>
                </a:endParaRPr>
              </a:p>
              <a:p>
                <a:pPr marL="0" indent="0">
                  <a:buNone/>
                </a:pPr>
                <a:endParaRPr lang="en-SG" sz="2600" dirty="0" smtClean="0"/>
              </a:p>
              <a:p>
                <a:pPr marL="0" indent="0">
                  <a:buFont typeface="Arial"/>
                  <a:buNone/>
                </a:pPr>
                <a:endParaRPr lang="en-GB" sz="2000" dirty="0" smtClean="0">
                  <a:solidFill>
                    <a:prstClr val="black"/>
                  </a:solidFill>
                  <a:latin typeface="Arial" pitchFamily="34" charset="0"/>
                  <a:cs typeface="Arial" pitchFamily="34" charset="0"/>
                </a:endParaRPr>
              </a:p>
              <a:p>
                <a:pPr marL="0" indent="0">
                  <a:buFont typeface="Arial"/>
                  <a:buNone/>
                </a:pPr>
                <a:endParaRPr lang="en-GB" sz="2000" dirty="0">
                  <a:solidFill>
                    <a:prstClr val="black"/>
                  </a:solidFill>
                  <a:latin typeface="Arial" pitchFamily="34" charset="0"/>
                  <a:cs typeface="Arial" pitchFamily="34" charset="0"/>
                </a:endParaRPr>
              </a:p>
              <a:p>
                <a:pPr marL="0" indent="0">
                  <a:buFont typeface="Arial"/>
                  <a:buNone/>
                </a:pPr>
                <a:endParaRPr lang="en-GB" sz="2000" dirty="0" smtClean="0">
                  <a:solidFill>
                    <a:prstClr val="black"/>
                  </a:solidFill>
                  <a:latin typeface="Arial" pitchFamily="34" charset="0"/>
                  <a:cs typeface="Arial" pitchFamily="34" charset="0"/>
                </a:endParaRPr>
              </a:p>
              <a:p>
                <a:pPr marL="0" indent="0">
                  <a:buFont typeface="Arial"/>
                  <a:buNone/>
                </a:pPr>
                <a:endParaRPr lang="en-GB" sz="2000" dirty="0">
                  <a:solidFill>
                    <a:prstClr val="black"/>
                  </a:solidFill>
                  <a:latin typeface="Arial" pitchFamily="34" charset="0"/>
                  <a:cs typeface="Arial" pitchFamily="34" charset="0"/>
                </a:endParaRPr>
              </a:p>
              <a:p>
                <a:pPr marL="0" indent="0">
                  <a:buFont typeface="Arial"/>
                  <a:buNone/>
                </a:pPr>
                <a:endParaRPr lang="en-GB" sz="2000" dirty="0" smtClean="0">
                  <a:solidFill>
                    <a:prstClr val="black"/>
                  </a:solidFill>
                  <a:latin typeface="Arial" pitchFamily="34" charset="0"/>
                  <a:cs typeface="Arial" pitchFamily="34" charset="0"/>
                </a:endParaRPr>
              </a:p>
              <a:p>
                <a:pPr marL="0" indent="0">
                  <a:buFont typeface="Arial"/>
                  <a:buNone/>
                </a:pPr>
                <a:endParaRPr lang="en-GB" sz="2000" dirty="0">
                  <a:solidFill>
                    <a:prstClr val="black"/>
                  </a:solidFill>
                  <a:latin typeface="Arial" pitchFamily="34" charset="0"/>
                  <a:cs typeface="Arial" pitchFamily="34" charset="0"/>
                </a:endParaRPr>
              </a:p>
              <a:p>
                <a:pPr marL="0" indent="0">
                  <a:buFont typeface="Arial"/>
                  <a:buNone/>
                </a:pPr>
                <a:endParaRPr lang="en-GB" sz="2000" dirty="0" smtClean="0">
                  <a:solidFill>
                    <a:prstClr val="black"/>
                  </a:solidFill>
                  <a:latin typeface="Arial" pitchFamily="34" charset="0"/>
                  <a:cs typeface="Arial" pitchFamily="34" charset="0"/>
                </a:endParaRPr>
              </a:p>
              <a:p>
                <a:pPr marL="0" indent="0">
                  <a:buFont typeface="Arial"/>
                  <a:buNone/>
                </a:pPr>
                <a:endParaRPr lang="en-GB" sz="2000" dirty="0" smtClean="0">
                  <a:solidFill>
                    <a:prstClr val="black"/>
                  </a:solidFill>
                  <a:latin typeface="Arial" pitchFamily="34" charset="0"/>
                  <a:cs typeface="Arial" pitchFamily="34" charset="0"/>
                </a:endParaRPr>
              </a:p>
              <a:p>
                <a:pPr marL="0" indent="0">
                  <a:buFont typeface="Arial"/>
                  <a:buNone/>
                </a:pPr>
                <a:r>
                  <a:rPr lang="en-GB" sz="2400" dirty="0" smtClean="0">
                    <a:solidFill>
                      <a:prstClr val="black"/>
                    </a:solidFill>
                    <a:latin typeface="Arial" pitchFamily="34" charset="0"/>
                    <a:cs typeface="Arial" pitchFamily="34" charset="0"/>
                  </a:rPr>
                  <a:t>Area of A1 = |- </a:t>
                </a:r>
                <a14:m>
                  <m:oMath xmlns:m="http://schemas.openxmlformats.org/officeDocument/2006/math">
                    <m:f>
                      <m:fPr>
                        <m:ctrlPr>
                          <a:rPr lang="en-GB" sz="2400" i="1" smtClean="0">
                            <a:solidFill>
                              <a:prstClr val="black"/>
                            </a:solidFill>
                            <a:latin typeface="Cambria Math" panose="02040503050406030204" pitchFamily="18" charset="0"/>
                            <a:cs typeface="Arial" pitchFamily="34" charset="0"/>
                          </a:rPr>
                        </m:ctrlPr>
                      </m:fPr>
                      <m:num>
                        <m:r>
                          <a:rPr lang="en-SG" sz="2400" b="0" i="1" smtClean="0">
                            <a:solidFill>
                              <a:prstClr val="black"/>
                            </a:solidFill>
                            <a:latin typeface="Cambria Math" panose="02040503050406030204" pitchFamily="18" charset="0"/>
                            <a:cs typeface="Arial" pitchFamily="34" charset="0"/>
                          </a:rPr>
                          <m:t>81</m:t>
                        </m:r>
                      </m:num>
                      <m:den>
                        <m:r>
                          <a:rPr lang="en-SG" sz="2400" b="0" i="1" smtClean="0">
                            <a:solidFill>
                              <a:prstClr val="black"/>
                            </a:solidFill>
                            <a:latin typeface="Cambria Math" panose="02040503050406030204" pitchFamily="18" charset="0"/>
                            <a:cs typeface="Arial" pitchFamily="34" charset="0"/>
                          </a:rPr>
                          <m:t>4</m:t>
                        </m:r>
                      </m:den>
                    </m:f>
                    <m:r>
                      <a:rPr lang="en-SG" sz="2400" b="0" i="1" smtClean="0">
                        <a:solidFill>
                          <a:prstClr val="black"/>
                        </a:solidFill>
                        <a:latin typeface="Cambria Math" panose="02040503050406030204" pitchFamily="18" charset="0"/>
                        <a:cs typeface="Arial" pitchFamily="34" charset="0"/>
                      </a:rPr>
                      <m:t>|</m:t>
                    </m:r>
                  </m:oMath>
                </a14:m>
                <a:r>
                  <a:rPr lang="en-GB" sz="2400" dirty="0" smtClean="0">
                    <a:solidFill>
                      <a:prstClr val="black"/>
                    </a:solidFill>
                    <a:latin typeface="Arial" pitchFamily="34" charset="0"/>
                    <a:cs typeface="Arial" pitchFamily="34" charset="0"/>
                  </a:rPr>
                  <a:t>  = </a:t>
                </a:r>
                <a14:m>
                  <m:oMath xmlns:m="http://schemas.openxmlformats.org/officeDocument/2006/math">
                    <m:f>
                      <m:fPr>
                        <m:ctrlPr>
                          <a:rPr lang="en-GB" sz="2400" i="1" smtClean="0">
                            <a:solidFill>
                              <a:prstClr val="black"/>
                            </a:solidFill>
                            <a:latin typeface="Cambria Math" panose="02040503050406030204" pitchFamily="18" charset="0"/>
                            <a:cs typeface="Arial" pitchFamily="34" charset="0"/>
                          </a:rPr>
                        </m:ctrlPr>
                      </m:fPr>
                      <m:num>
                        <m:r>
                          <a:rPr lang="en-SG" sz="2400" b="0" i="1" smtClean="0">
                            <a:solidFill>
                              <a:prstClr val="black"/>
                            </a:solidFill>
                            <a:latin typeface="Cambria Math" panose="02040503050406030204" pitchFamily="18" charset="0"/>
                            <a:cs typeface="Arial" pitchFamily="34" charset="0"/>
                          </a:rPr>
                          <m:t>81</m:t>
                        </m:r>
                      </m:num>
                      <m:den>
                        <m:r>
                          <a:rPr lang="en-SG" sz="2400" b="0" i="1" smtClean="0">
                            <a:solidFill>
                              <a:prstClr val="black"/>
                            </a:solidFill>
                            <a:latin typeface="Cambria Math" panose="02040503050406030204" pitchFamily="18" charset="0"/>
                            <a:cs typeface="Arial" pitchFamily="34" charset="0"/>
                          </a:rPr>
                          <m:t>4</m:t>
                        </m:r>
                      </m:den>
                    </m:f>
                  </m:oMath>
                </a14:m>
                <a:r>
                  <a:rPr lang="en-GB" sz="2400" dirty="0" smtClean="0">
                    <a:solidFill>
                      <a:prstClr val="black"/>
                    </a:solidFill>
                    <a:latin typeface="Arial" pitchFamily="34" charset="0"/>
                    <a:cs typeface="Arial" pitchFamily="34" charset="0"/>
                  </a:rPr>
                  <a:t> </a:t>
                </a:r>
              </a:p>
              <a:p>
                <a:pPr marL="0" indent="0">
                  <a:buFont typeface="Arial"/>
                  <a:buNone/>
                </a:pPr>
                <a:endParaRPr lang="en-GB" sz="2800" dirty="0">
                  <a:solidFill>
                    <a:prstClr val="black"/>
                  </a:solidFill>
                  <a:latin typeface="Arial" pitchFamily="34" charset="0"/>
                  <a:cs typeface="Arial" pitchFamily="34" charset="0"/>
                </a:endParaRPr>
              </a:p>
              <a:p>
                <a:pPr marL="0" indent="0">
                  <a:buFont typeface="Arial"/>
                  <a:buNone/>
                </a:pPr>
                <a:endParaRPr lang="en-GB" sz="2800" dirty="0" smtClean="0">
                  <a:solidFill>
                    <a:prstClr val="black"/>
                  </a:solidFill>
                  <a:latin typeface="Arial" pitchFamily="34" charset="0"/>
                  <a:cs typeface="Arial" pitchFamily="34" charset="0"/>
                </a:endParaRPr>
              </a:p>
              <a:p>
                <a:pPr marL="0" indent="0">
                  <a:buFont typeface="Arial"/>
                  <a:buNone/>
                </a:pPr>
                <a:r>
                  <a:rPr lang="en-GB" sz="2800" dirty="0">
                    <a:solidFill>
                      <a:prstClr val="black"/>
                    </a:solidFill>
                    <a:latin typeface="Arial" pitchFamily="34" charset="0"/>
                    <a:cs typeface="Arial" pitchFamily="34" charset="0"/>
                  </a:rPr>
                  <a:t>	</a:t>
                </a:r>
                <a:endParaRPr lang="en-GB" sz="2800" dirty="0" smtClean="0">
                  <a:solidFill>
                    <a:prstClr val="black"/>
                  </a:solidFill>
                  <a:latin typeface="Arial" pitchFamily="34" charset="0"/>
                  <a:cs typeface="Arial" pitchFamily="34" charset="0"/>
                </a:endParaRPr>
              </a:p>
            </p:txBody>
          </p:sp>
        </mc:Choice>
        <mc:Fallback xmlns="">
          <p:sp>
            <p:nvSpPr>
              <p:cNvPr id="15" name="Content Placeholder 2"/>
              <p:cNvSpPr txBox="1">
                <a:spLocks noRot="1" noChangeAspect="1" noMove="1" noResize="1" noEditPoints="1" noAdjustHandles="1" noChangeArrowheads="1" noChangeShapeType="1" noTextEdit="1"/>
              </p:cNvSpPr>
              <p:nvPr/>
            </p:nvSpPr>
            <p:spPr>
              <a:xfrm>
                <a:off x="665162" y="1387530"/>
                <a:ext cx="8070420" cy="5354901"/>
              </a:xfrm>
              <a:prstGeom prst="rect">
                <a:avLst/>
              </a:prstGeom>
              <a:blipFill>
                <a:blip r:embed="rId3"/>
                <a:stretch>
                  <a:fillRect l="-1360" t="-1139"/>
                </a:stretch>
              </a:blipFill>
            </p:spPr>
            <p:txBody>
              <a:bodyPr/>
              <a:lstStyle/>
              <a:p>
                <a:r>
                  <a:rPr lang="en-SG">
                    <a:noFill/>
                  </a:rPr>
                  <a:t> </a:t>
                </a:r>
              </a:p>
            </p:txBody>
          </p:sp>
        </mc:Fallback>
      </mc:AlternateContent>
      <p:graphicFrame>
        <p:nvGraphicFramePr>
          <p:cNvPr id="5" name="Object 4"/>
          <p:cNvGraphicFramePr>
            <a:graphicFrameLocks noChangeAspect="1"/>
          </p:cNvGraphicFramePr>
          <p:nvPr>
            <p:extLst>
              <p:ext uri="{D42A27DB-BD31-4B8C-83A1-F6EECF244321}">
                <p14:modId xmlns:p14="http://schemas.microsoft.com/office/powerpoint/2010/main" val="2687318055"/>
              </p:ext>
            </p:extLst>
          </p:nvPr>
        </p:nvGraphicFramePr>
        <p:xfrm>
          <a:off x="781665" y="2452189"/>
          <a:ext cx="3979344" cy="2643293"/>
        </p:xfrm>
        <a:graphic>
          <a:graphicData uri="http://schemas.openxmlformats.org/presentationml/2006/ole">
            <mc:AlternateContent xmlns:mc="http://schemas.openxmlformats.org/markup-compatibility/2006">
              <mc:Choice xmlns:v="urn:schemas-microsoft-com:vml" Requires="v">
                <p:oleObj spid="_x0000_s90132" name="Equation" r:id="rId4" imgW="2590560" imgH="1701720" progId="Equation.3">
                  <p:embed/>
                </p:oleObj>
              </mc:Choice>
              <mc:Fallback>
                <p:oleObj name="Equation" r:id="rId4" imgW="2590560" imgH="1701720" progId="Equation.3">
                  <p:embed/>
                  <p:pic>
                    <p:nvPicPr>
                      <p:cNvPr id="5" name="Object 4"/>
                      <p:cNvPicPr>
                        <a:picLocks noChangeAspect="1" noChangeArrowheads="1"/>
                      </p:cNvPicPr>
                      <p:nvPr/>
                    </p:nvPicPr>
                    <p:blipFill>
                      <a:blip r:embed="rId5"/>
                      <a:srcRect/>
                      <a:stretch>
                        <a:fillRect/>
                      </a:stretch>
                    </p:blipFill>
                    <p:spPr bwMode="auto">
                      <a:xfrm>
                        <a:off x="781665" y="2452189"/>
                        <a:ext cx="3979344" cy="2643293"/>
                      </a:xfrm>
                      <a:prstGeom prst="rect">
                        <a:avLst/>
                      </a:prstGeom>
                      <a:noFill/>
                      <a:ln>
                        <a:noFill/>
                      </a:ln>
                    </p:spPr>
                  </p:pic>
                </p:oleObj>
              </mc:Fallback>
            </mc:AlternateContent>
          </a:graphicData>
        </a:graphic>
      </p:graphicFrame>
      <p:grpSp>
        <p:nvGrpSpPr>
          <p:cNvPr id="72718" name="Group 72717"/>
          <p:cNvGrpSpPr/>
          <p:nvPr/>
        </p:nvGrpSpPr>
        <p:grpSpPr>
          <a:xfrm>
            <a:off x="4860599" y="1207293"/>
            <a:ext cx="4032984" cy="3320490"/>
            <a:chOff x="4621152" y="2383384"/>
            <a:chExt cx="4032984" cy="3320490"/>
          </a:xfrm>
        </p:grpSpPr>
        <p:grpSp>
          <p:nvGrpSpPr>
            <p:cNvPr id="72716" name="Group 72715"/>
            <p:cNvGrpSpPr/>
            <p:nvPr/>
          </p:nvGrpSpPr>
          <p:grpSpPr>
            <a:xfrm>
              <a:off x="4621152" y="2383384"/>
              <a:ext cx="4032984" cy="3320490"/>
              <a:chOff x="4668254" y="2315247"/>
              <a:chExt cx="4032984" cy="3320490"/>
            </a:xfrm>
          </p:grpSpPr>
          <p:pic>
            <p:nvPicPr>
              <p:cNvPr id="72708" name="Picture 4" descr="Image result for graph of y=x^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8254" y="2315247"/>
                <a:ext cx="4032984" cy="33204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16675" y="3928817"/>
                <a:ext cx="301686" cy="369332"/>
              </a:xfrm>
              <a:prstGeom prst="rect">
                <a:avLst/>
              </a:prstGeom>
              <a:noFill/>
            </p:spPr>
            <p:txBody>
              <a:bodyPr wrap="none" rtlCol="0">
                <a:spAutoFit/>
              </a:bodyPr>
              <a:lstStyle/>
              <a:p>
                <a:r>
                  <a:rPr lang="en-SG" dirty="0" smtClean="0"/>
                  <a:t>3</a:t>
                </a:r>
                <a:endParaRPr lang="en-SG" dirty="0"/>
              </a:p>
            </p:txBody>
          </p:sp>
          <p:sp>
            <p:nvSpPr>
              <p:cNvPr id="6" name="TextBox 5"/>
              <p:cNvSpPr txBox="1"/>
              <p:nvPr/>
            </p:nvSpPr>
            <p:spPr>
              <a:xfrm>
                <a:off x="5094906" y="3928817"/>
                <a:ext cx="372218" cy="369332"/>
              </a:xfrm>
              <a:prstGeom prst="rect">
                <a:avLst/>
              </a:prstGeom>
              <a:noFill/>
            </p:spPr>
            <p:txBody>
              <a:bodyPr wrap="none" rtlCol="0">
                <a:spAutoFit/>
              </a:bodyPr>
              <a:lstStyle/>
              <a:p>
                <a:r>
                  <a:rPr lang="en-SG" dirty="0" smtClean="0"/>
                  <a:t>-3</a:t>
                </a:r>
                <a:endParaRPr lang="en-SG" dirty="0"/>
              </a:p>
            </p:txBody>
          </p:sp>
          <p:cxnSp>
            <p:nvCxnSpPr>
              <p:cNvPr id="8" name="Straight Connector 7"/>
              <p:cNvCxnSpPr/>
              <p:nvPr/>
            </p:nvCxnSpPr>
            <p:spPr>
              <a:xfrm>
                <a:off x="5594549" y="3965246"/>
                <a:ext cx="149613" cy="232104"/>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p:cNvCxnSpPr/>
              <p:nvPr/>
            </p:nvCxnSpPr>
            <p:spPr>
              <a:xfrm>
                <a:off x="5496839" y="3975492"/>
                <a:ext cx="170830" cy="273694"/>
              </a:xfrm>
              <a:prstGeom prst="line">
                <a:avLst/>
              </a:prstGeom>
            </p:spPr>
            <p:style>
              <a:lnRef idx="1">
                <a:schemeClr val="accent4"/>
              </a:lnRef>
              <a:fillRef idx="0">
                <a:schemeClr val="accent4"/>
              </a:fillRef>
              <a:effectRef idx="0">
                <a:schemeClr val="accent4"/>
              </a:effectRef>
              <a:fontRef idx="minor">
                <a:schemeClr val="tx1"/>
              </a:fontRef>
            </p:style>
          </p:cxnSp>
          <p:cxnSp>
            <p:nvCxnSpPr>
              <p:cNvPr id="13" name="Straight Connector 12"/>
              <p:cNvCxnSpPr/>
              <p:nvPr/>
            </p:nvCxnSpPr>
            <p:spPr>
              <a:xfrm>
                <a:off x="5781123" y="3965246"/>
                <a:ext cx="112653" cy="148237"/>
              </a:xfrm>
              <a:prstGeom prst="line">
                <a:avLst/>
              </a:prstGeom>
            </p:spPr>
            <p:style>
              <a:lnRef idx="1">
                <a:schemeClr val="accent4"/>
              </a:lnRef>
              <a:fillRef idx="0">
                <a:schemeClr val="accent4"/>
              </a:fillRef>
              <a:effectRef idx="0">
                <a:schemeClr val="accent4"/>
              </a:effectRef>
              <a:fontRef idx="minor">
                <a:schemeClr val="tx1"/>
              </a:fontRef>
            </p:style>
          </p:cxnSp>
          <p:cxnSp>
            <p:nvCxnSpPr>
              <p:cNvPr id="14" name="Straight Connector 13"/>
              <p:cNvCxnSpPr/>
              <p:nvPr/>
            </p:nvCxnSpPr>
            <p:spPr>
              <a:xfrm>
                <a:off x="5388928" y="3975491"/>
                <a:ext cx="223933" cy="383424"/>
              </a:xfrm>
              <a:prstGeom prst="line">
                <a:avLst/>
              </a:prstGeom>
            </p:spPr>
            <p:style>
              <a:lnRef idx="1">
                <a:schemeClr val="accent4"/>
              </a:lnRef>
              <a:fillRef idx="0">
                <a:schemeClr val="accent4"/>
              </a:fillRef>
              <a:effectRef idx="0">
                <a:schemeClr val="accent4"/>
              </a:effectRef>
              <a:fontRef idx="minor">
                <a:schemeClr val="tx1"/>
              </a:fontRef>
            </p:style>
          </p:cxnSp>
          <p:cxnSp>
            <p:nvCxnSpPr>
              <p:cNvPr id="16" name="Straight Connector 15"/>
              <p:cNvCxnSpPr/>
              <p:nvPr/>
            </p:nvCxnSpPr>
            <p:spPr>
              <a:xfrm>
                <a:off x="7192335" y="3265075"/>
                <a:ext cx="121983" cy="425673"/>
              </a:xfrm>
              <a:prstGeom prst="line">
                <a:avLst/>
              </a:prstGeom>
            </p:spPr>
            <p:style>
              <a:lnRef idx="1">
                <a:schemeClr val="accent4"/>
              </a:lnRef>
              <a:fillRef idx="0">
                <a:schemeClr val="accent4"/>
              </a:fillRef>
              <a:effectRef idx="0">
                <a:schemeClr val="accent4"/>
              </a:effectRef>
              <a:fontRef idx="minor">
                <a:schemeClr val="tx1"/>
              </a:fontRef>
            </p:style>
          </p:cxnSp>
          <p:cxnSp>
            <p:nvCxnSpPr>
              <p:cNvPr id="17" name="Straight Connector 16"/>
              <p:cNvCxnSpPr/>
              <p:nvPr/>
            </p:nvCxnSpPr>
            <p:spPr>
              <a:xfrm>
                <a:off x="5681565" y="3965246"/>
                <a:ext cx="125194" cy="171574"/>
              </a:xfrm>
              <a:prstGeom prst="line">
                <a:avLst/>
              </a:prstGeom>
            </p:spPr>
            <p:style>
              <a:lnRef idx="1">
                <a:schemeClr val="accent4"/>
              </a:lnRef>
              <a:fillRef idx="0">
                <a:schemeClr val="accent4"/>
              </a:fillRef>
              <a:effectRef idx="0">
                <a:schemeClr val="accent4"/>
              </a:effectRef>
              <a:fontRef idx="minor">
                <a:schemeClr val="tx1"/>
              </a:fontRef>
            </p:style>
          </p:cxnSp>
          <p:cxnSp>
            <p:nvCxnSpPr>
              <p:cNvPr id="18" name="Straight Connector 17"/>
              <p:cNvCxnSpPr/>
              <p:nvPr/>
            </p:nvCxnSpPr>
            <p:spPr>
              <a:xfrm>
                <a:off x="7274745" y="3102218"/>
                <a:ext cx="56033" cy="284057"/>
              </a:xfrm>
              <a:prstGeom prst="line">
                <a:avLst/>
              </a:prstGeom>
            </p:spPr>
            <p:style>
              <a:lnRef idx="1">
                <a:schemeClr val="accent4"/>
              </a:lnRef>
              <a:fillRef idx="0">
                <a:schemeClr val="accent4"/>
              </a:fillRef>
              <a:effectRef idx="0">
                <a:schemeClr val="accent4"/>
              </a:effectRef>
              <a:fontRef idx="minor">
                <a:schemeClr val="tx1"/>
              </a:fontRef>
            </p:style>
          </p:cxnSp>
          <p:cxnSp>
            <p:nvCxnSpPr>
              <p:cNvPr id="19" name="Straight Connector 18"/>
              <p:cNvCxnSpPr/>
              <p:nvPr/>
            </p:nvCxnSpPr>
            <p:spPr>
              <a:xfrm>
                <a:off x="7109925" y="3453654"/>
                <a:ext cx="164820" cy="475163"/>
              </a:xfrm>
              <a:prstGeom prst="line">
                <a:avLst/>
              </a:prstGeom>
            </p:spPr>
            <p:style>
              <a:lnRef idx="1">
                <a:schemeClr val="accent4"/>
              </a:lnRef>
              <a:fillRef idx="0">
                <a:schemeClr val="accent4"/>
              </a:fillRef>
              <a:effectRef idx="0">
                <a:schemeClr val="accent4"/>
              </a:effectRef>
              <a:fontRef idx="minor">
                <a:schemeClr val="tx1"/>
              </a:fontRef>
            </p:style>
          </p:cxnSp>
          <p:cxnSp>
            <p:nvCxnSpPr>
              <p:cNvPr id="20" name="Straight Connector 19"/>
              <p:cNvCxnSpPr/>
              <p:nvPr/>
            </p:nvCxnSpPr>
            <p:spPr>
              <a:xfrm>
                <a:off x="7019365" y="3578821"/>
                <a:ext cx="156510" cy="349996"/>
              </a:xfrm>
              <a:prstGeom prst="line">
                <a:avLst/>
              </a:prstGeom>
            </p:spPr>
            <p:style>
              <a:lnRef idx="1">
                <a:schemeClr val="accent4"/>
              </a:lnRef>
              <a:fillRef idx="0">
                <a:schemeClr val="accent4"/>
              </a:fillRef>
              <a:effectRef idx="0">
                <a:schemeClr val="accent4"/>
              </a:effectRef>
              <a:fontRef idx="minor">
                <a:schemeClr val="tx1"/>
              </a:fontRef>
            </p:style>
          </p:cxnSp>
          <p:cxnSp>
            <p:nvCxnSpPr>
              <p:cNvPr id="21" name="Straight Connector 20"/>
              <p:cNvCxnSpPr/>
              <p:nvPr/>
            </p:nvCxnSpPr>
            <p:spPr>
              <a:xfrm>
                <a:off x="6961196" y="3662156"/>
                <a:ext cx="100485" cy="273714"/>
              </a:xfrm>
              <a:prstGeom prst="line">
                <a:avLst/>
              </a:prstGeom>
            </p:spPr>
            <p:style>
              <a:lnRef idx="1">
                <a:schemeClr val="accent4"/>
              </a:lnRef>
              <a:fillRef idx="0">
                <a:schemeClr val="accent4"/>
              </a:fillRef>
              <a:effectRef idx="0">
                <a:schemeClr val="accent4"/>
              </a:effectRef>
              <a:fontRef idx="minor">
                <a:schemeClr val="tx1"/>
              </a:fontRef>
            </p:style>
          </p:cxnSp>
          <p:cxnSp>
            <p:nvCxnSpPr>
              <p:cNvPr id="22" name="Straight Connector 21"/>
              <p:cNvCxnSpPr/>
              <p:nvPr/>
            </p:nvCxnSpPr>
            <p:spPr>
              <a:xfrm>
                <a:off x="6877091" y="3740150"/>
                <a:ext cx="77840" cy="216685"/>
              </a:xfrm>
              <a:prstGeom prst="line">
                <a:avLst/>
              </a:prstGeom>
            </p:spPr>
            <p:style>
              <a:lnRef idx="1">
                <a:schemeClr val="accent4"/>
              </a:lnRef>
              <a:fillRef idx="0">
                <a:schemeClr val="accent4"/>
              </a:fillRef>
              <a:effectRef idx="0">
                <a:schemeClr val="accent4"/>
              </a:effectRef>
              <a:fontRef idx="minor">
                <a:schemeClr val="tx1"/>
              </a:fontRef>
            </p:style>
          </p:cxnSp>
          <p:cxnSp>
            <p:nvCxnSpPr>
              <p:cNvPr id="23" name="Straight Connector 22"/>
              <p:cNvCxnSpPr/>
              <p:nvPr/>
            </p:nvCxnSpPr>
            <p:spPr>
              <a:xfrm>
                <a:off x="6743700" y="3803650"/>
                <a:ext cx="83341" cy="153986"/>
              </a:xfrm>
              <a:prstGeom prst="line">
                <a:avLst/>
              </a:prstGeom>
            </p:spPr>
            <p:style>
              <a:lnRef idx="1">
                <a:schemeClr val="accent4"/>
              </a:lnRef>
              <a:fillRef idx="0">
                <a:schemeClr val="accent4"/>
              </a:fillRef>
              <a:effectRef idx="0">
                <a:schemeClr val="accent4"/>
              </a:effectRef>
              <a:fontRef idx="minor">
                <a:schemeClr val="tx1"/>
              </a:fontRef>
            </p:style>
          </p:cxnSp>
          <p:cxnSp>
            <p:nvCxnSpPr>
              <p:cNvPr id="42" name="Straight Connector 41"/>
              <p:cNvCxnSpPr/>
              <p:nvPr/>
            </p:nvCxnSpPr>
            <p:spPr>
              <a:xfrm>
                <a:off x="5337029" y="4673881"/>
                <a:ext cx="94315" cy="108403"/>
              </a:xfrm>
              <a:prstGeom prst="line">
                <a:avLst/>
              </a:prstGeom>
            </p:spPr>
            <p:style>
              <a:lnRef idx="1">
                <a:schemeClr val="accent4"/>
              </a:lnRef>
              <a:fillRef idx="0">
                <a:schemeClr val="accent4"/>
              </a:fillRef>
              <a:effectRef idx="0">
                <a:schemeClr val="accent4"/>
              </a:effectRef>
              <a:fontRef idx="minor">
                <a:schemeClr val="tx1"/>
              </a:fontRef>
            </p:style>
          </p:cxnSp>
          <p:cxnSp>
            <p:nvCxnSpPr>
              <p:cNvPr id="43" name="Straight Connector 42"/>
              <p:cNvCxnSpPr/>
              <p:nvPr/>
            </p:nvCxnSpPr>
            <p:spPr>
              <a:xfrm>
                <a:off x="5348303" y="4489860"/>
                <a:ext cx="103016" cy="173854"/>
              </a:xfrm>
              <a:prstGeom prst="line">
                <a:avLst/>
              </a:prstGeom>
            </p:spPr>
            <p:style>
              <a:lnRef idx="1">
                <a:schemeClr val="accent4"/>
              </a:lnRef>
              <a:fillRef idx="0">
                <a:schemeClr val="accent4"/>
              </a:fillRef>
              <a:effectRef idx="0">
                <a:schemeClr val="accent4"/>
              </a:effectRef>
              <a:fontRef idx="minor">
                <a:schemeClr val="tx1"/>
              </a:fontRef>
            </p:style>
          </p:cxnSp>
          <p:cxnSp>
            <p:nvCxnSpPr>
              <p:cNvPr id="44" name="Straight Connector 43"/>
              <p:cNvCxnSpPr/>
              <p:nvPr/>
            </p:nvCxnSpPr>
            <p:spPr>
              <a:xfrm>
                <a:off x="5365850" y="4331167"/>
                <a:ext cx="130989" cy="236682"/>
              </a:xfrm>
              <a:prstGeom prst="line">
                <a:avLst/>
              </a:prstGeom>
            </p:spPr>
            <p:style>
              <a:lnRef idx="1">
                <a:schemeClr val="accent4"/>
              </a:lnRef>
              <a:fillRef idx="0">
                <a:schemeClr val="accent4"/>
              </a:fillRef>
              <a:effectRef idx="0">
                <a:schemeClr val="accent4"/>
              </a:effectRef>
              <a:fontRef idx="minor">
                <a:schemeClr val="tx1"/>
              </a:fontRef>
            </p:style>
          </p:cxnSp>
          <p:cxnSp>
            <p:nvCxnSpPr>
              <p:cNvPr id="45" name="Straight Connector 44"/>
              <p:cNvCxnSpPr/>
              <p:nvPr/>
            </p:nvCxnSpPr>
            <p:spPr>
              <a:xfrm>
                <a:off x="5331498" y="4106437"/>
                <a:ext cx="223933" cy="383424"/>
              </a:xfrm>
              <a:prstGeom prst="line">
                <a:avLst/>
              </a:prstGeom>
            </p:spPr>
            <p:style>
              <a:lnRef idx="1">
                <a:schemeClr val="accent4"/>
              </a:lnRef>
              <a:fillRef idx="0">
                <a:schemeClr val="accent4"/>
              </a:fillRef>
              <a:effectRef idx="0">
                <a:schemeClr val="accent4"/>
              </a:effectRef>
              <a:fontRef idx="minor">
                <a:schemeClr val="tx1"/>
              </a:fontRef>
            </p:style>
          </p:cxnSp>
        </p:grpSp>
        <p:sp>
          <p:nvSpPr>
            <p:cNvPr id="72717" name="TextBox 72716"/>
            <p:cNvSpPr txBox="1"/>
            <p:nvPr/>
          </p:nvSpPr>
          <p:spPr>
            <a:xfrm>
              <a:off x="5336773" y="4011393"/>
              <a:ext cx="441146" cy="369332"/>
            </a:xfrm>
            <a:prstGeom prst="rect">
              <a:avLst/>
            </a:prstGeom>
            <a:noFill/>
          </p:spPr>
          <p:txBody>
            <a:bodyPr wrap="none" rtlCol="0">
              <a:spAutoFit/>
            </a:bodyPr>
            <a:lstStyle/>
            <a:p>
              <a:r>
                <a:rPr lang="en-SG" b="1" dirty="0" smtClean="0">
                  <a:solidFill>
                    <a:srgbClr val="FF0000"/>
                  </a:solidFill>
                </a:rPr>
                <a:t>A1</a:t>
              </a:r>
              <a:endParaRPr lang="en-SG" b="1" dirty="0">
                <a:solidFill>
                  <a:srgbClr val="FF0000"/>
                </a:solidFill>
              </a:endParaRPr>
            </a:p>
          </p:txBody>
        </p:sp>
        <p:sp>
          <p:nvSpPr>
            <p:cNvPr id="51" name="TextBox 50"/>
            <p:cNvSpPr txBox="1"/>
            <p:nvPr/>
          </p:nvSpPr>
          <p:spPr>
            <a:xfrm>
              <a:off x="6899030" y="3487184"/>
              <a:ext cx="441146" cy="369332"/>
            </a:xfrm>
            <a:prstGeom prst="rect">
              <a:avLst/>
            </a:prstGeom>
            <a:noFill/>
          </p:spPr>
          <p:txBody>
            <a:bodyPr wrap="none" rtlCol="0">
              <a:spAutoFit/>
            </a:bodyPr>
            <a:lstStyle/>
            <a:p>
              <a:r>
                <a:rPr lang="en-SG" b="1" dirty="0" smtClean="0">
                  <a:solidFill>
                    <a:srgbClr val="FF0000"/>
                  </a:solidFill>
                </a:rPr>
                <a:t>A2</a:t>
              </a:r>
              <a:endParaRPr lang="en-SG" b="1" dirty="0">
                <a:solidFill>
                  <a:srgbClr val="FF0000"/>
                </a:solidFill>
              </a:endParaRPr>
            </a:p>
          </p:txBody>
        </p:sp>
      </p:grpSp>
      <p:sp>
        <p:nvSpPr>
          <p:cNvPr id="9" name="Slide Number Placeholder 8"/>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36</a:t>
            </a:fld>
            <a:endParaRPr lang="en-US" dirty="0">
              <a:solidFill>
                <a:prstClr val="black"/>
              </a:solidFill>
            </a:endParaRPr>
          </a:p>
        </p:txBody>
      </p:sp>
      <p:sp>
        <p:nvSpPr>
          <p:cNvPr id="3" name="Rectangle 2"/>
          <p:cNvSpPr/>
          <p:nvPr/>
        </p:nvSpPr>
        <p:spPr>
          <a:xfrm>
            <a:off x="4092874" y="5856609"/>
            <a:ext cx="5051126" cy="461665"/>
          </a:xfrm>
          <a:prstGeom prst="rect">
            <a:avLst/>
          </a:prstGeom>
        </p:spPr>
        <p:txBody>
          <a:bodyPr wrap="none">
            <a:spAutoFit/>
          </a:bodyPr>
          <a:lstStyle/>
          <a:p>
            <a:r>
              <a:rPr lang="en-SG" sz="2400" dirty="0" smtClean="0">
                <a:solidFill>
                  <a:srgbClr val="FF0000"/>
                </a:solidFill>
              </a:rPr>
              <a:t>(Since area cannot be a negative value)</a:t>
            </a:r>
            <a:endParaRPr lang="en-SG" sz="2400" dirty="0">
              <a:solidFill>
                <a:srgbClr val="FF0000"/>
              </a:solidFill>
            </a:endParaRPr>
          </a:p>
        </p:txBody>
      </p:sp>
      <p:sp>
        <p:nvSpPr>
          <p:cNvPr id="30" name="Rectangle 29"/>
          <p:cNvSpPr/>
          <p:nvPr/>
        </p:nvSpPr>
        <p:spPr>
          <a:xfrm>
            <a:off x="665162" y="809680"/>
            <a:ext cx="1468672" cy="577850"/>
          </a:xfrm>
          <a:prstGeom prst="rect">
            <a:avLst/>
          </a:prstGeom>
        </p:spPr>
        <p:txBody>
          <a:bodyPr wrap="none">
            <a:spAutoFit/>
          </a:bodyPr>
          <a:lstStyle/>
          <a:p>
            <a:pPr>
              <a:lnSpc>
                <a:spcPct val="150000"/>
              </a:lnSpc>
              <a:defRPr/>
            </a:pPr>
            <a:r>
              <a:rPr lang="en-GB" sz="2400" dirty="0">
                <a:latin typeface="Arial" panose="020B0604020202020204" pitchFamily="34" charset="0"/>
                <a:cs typeface="Arial" panose="020B0604020202020204" pitchFamily="34" charset="0"/>
              </a:rPr>
              <a:t>[Solution]</a:t>
            </a:r>
          </a:p>
        </p:txBody>
      </p:sp>
    </p:spTree>
    <p:extLst>
      <p:ext uri="{BB962C8B-B14F-4D97-AF65-F5344CB8AC3E}">
        <p14:creationId xmlns:p14="http://schemas.microsoft.com/office/powerpoint/2010/main" val="256218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27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45690" y="1032387"/>
            <a:ext cx="8356797" cy="5578776"/>
          </a:xfrm>
          <a:prstGeom prst="rect">
            <a:avLst/>
          </a:prstGeom>
          <a:solidFill>
            <a:schemeClr val="accent5">
              <a:lumMod val="20000"/>
              <a:lumOff val="80000"/>
            </a:schemeClr>
          </a:solidFill>
        </p:spPr>
        <p:txBody>
          <a:bodyPr wrap="square" rtlCol="0">
            <a:spAutoFit/>
          </a:bodyPr>
          <a:lstStyle/>
          <a:p>
            <a:endParaRPr lang="en-SG" dirty="0"/>
          </a:p>
        </p:txBody>
      </p:sp>
      <p:sp>
        <p:nvSpPr>
          <p:cNvPr id="2" name="Title 1"/>
          <p:cNvSpPr>
            <a:spLocks noGrp="1"/>
          </p:cNvSpPr>
          <p:nvPr>
            <p:ph type="title"/>
          </p:nvPr>
        </p:nvSpPr>
        <p:spPr/>
        <p:txBody>
          <a:bodyPr/>
          <a:lstStyle/>
          <a:p>
            <a:r>
              <a:rPr lang="en-US" dirty="0" smtClean="0"/>
              <a:t>Applications of Integration (CL)</a:t>
            </a:r>
            <a:endParaRPr lang="en-SG" dirty="0"/>
          </a:p>
        </p:txBody>
      </p:sp>
      <p:sp>
        <p:nvSpPr>
          <p:cNvPr id="15" name="Content Placeholder 2"/>
          <p:cNvSpPr txBox="1">
            <a:spLocks/>
          </p:cNvSpPr>
          <p:nvPr/>
        </p:nvSpPr>
        <p:spPr>
          <a:xfrm>
            <a:off x="668963" y="847226"/>
            <a:ext cx="8401080" cy="53549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pPr>
            <a:endParaRPr lang="en-GB" sz="2000" dirty="0" smtClean="0">
              <a:solidFill>
                <a:prstClr val="black"/>
              </a:solidFill>
              <a:latin typeface="Arial" pitchFamily="34" charset="0"/>
              <a:cs typeface="Arial" pitchFamily="34" charset="0"/>
            </a:endParaRPr>
          </a:p>
          <a:p>
            <a:pPr marL="0" indent="0">
              <a:buFont typeface="Arial"/>
              <a:buNone/>
            </a:pPr>
            <a:r>
              <a:rPr lang="en-GB" sz="2600" u="sng" dirty="0" smtClean="0">
                <a:solidFill>
                  <a:prstClr val="black"/>
                </a:solidFill>
                <a:latin typeface="Arial" pitchFamily="34" charset="0"/>
                <a:cs typeface="Arial" pitchFamily="34" charset="0"/>
              </a:rPr>
              <a:t>Next find area of A2 </a:t>
            </a:r>
          </a:p>
          <a:p>
            <a:pPr marL="0" indent="0">
              <a:buFont typeface="Arial"/>
              <a:buNone/>
            </a:pPr>
            <a:endParaRPr lang="en-GB" sz="2800" dirty="0">
              <a:solidFill>
                <a:prstClr val="black"/>
              </a:solidFill>
              <a:latin typeface="Arial" pitchFamily="34" charset="0"/>
              <a:cs typeface="Arial" pitchFamily="34" charset="0"/>
            </a:endParaRPr>
          </a:p>
          <a:p>
            <a:pPr marL="0" indent="0">
              <a:buFont typeface="Arial"/>
              <a:buNone/>
            </a:pPr>
            <a:endParaRPr lang="en-GB" sz="2800" dirty="0" smtClean="0">
              <a:solidFill>
                <a:prstClr val="black"/>
              </a:solidFill>
              <a:latin typeface="Arial" pitchFamily="34" charset="0"/>
              <a:cs typeface="Arial" pitchFamily="34" charset="0"/>
            </a:endParaRPr>
          </a:p>
          <a:p>
            <a:pPr marL="0" indent="0">
              <a:buFont typeface="Arial"/>
              <a:buNone/>
            </a:pPr>
            <a:r>
              <a:rPr lang="en-GB" sz="2800" dirty="0">
                <a:solidFill>
                  <a:prstClr val="black"/>
                </a:solidFill>
                <a:latin typeface="Arial" pitchFamily="34" charset="0"/>
                <a:cs typeface="Arial" pitchFamily="34" charset="0"/>
              </a:rPr>
              <a:t>	</a:t>
            </a:r>
            <a:endParaRPr lang="en-GB" sz="2800" dirty="0" smtClean="0">
              <a:solidFill>
                <a:prstClr val="black"/>
              </a:solidFill>
              <a:latin typeface="Arial" pitchFamily="34" charset="0"/>
              <a:cs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147995276"/>
              </p:ext>
            </p:extLst>
          </p:nvPr>
        </p:nvGraphicFramePr>
        <p:xfrm>
          <a:off x="668963" y="2225198"/>
          <a:ext cx="3890935" cy="2746459"/>
        </p:xfrm>
        <a:graphic>
          <a:graphicData uri="http://schemas.openxmlformats.org/presentationml/2006/ole">
            <mc:AlternateContent xmlns:mc="http://schemas.openxmlformats.org/markup-compatibility/2006">
              <mc:Choice xmlns:v="urn:schemas-microsoft-com:vml" Requires="v">
                <p:oleObj spid="_x0000_s91156" name="Equation" r:id="rId3" imgW="2438280" imgH="1701720" progId="Equation.3">
                  <p:embed/>
                </p:oleObj>
              </mc:Choice>
              <mc:Fallback>
                <p:oleObj name="Equation" r:id="rId3" imgW="2438280" imgH="1701720" progId="Equation.3">
                  <p:embed/>
                  <p:pic>
                    <p:nvPicPr>
                      <p:cNvPr id="5" name="Object 4"/>
                      <p:cNvPicPr>
                        <a:picLocks noChangeAspect="1" noChangeArrowheads="1"/>
                      </p:cNvPicPr>
                      <p:nvPr/>
                    </p:nvPicPr>
                    <p:blipFill>
                      <a:blip r:embed="rId4"/>
                      <a:srcRect/>
                      <a:stretch>
                        <a:fillRect/>
                      </a:stretch>
                    </p:blipFill>
                    <p:spPr bwMode="auto">
                      <a:xfrm>
                        <a:off x="668963" y="2225198"/>
                        <a:ext cx="3890935" cy="2746459"/>
                      </a:xfrm>
                      <a:prstGeom prst="rect">
                        <a:avLst/>
                      </a:prstGeom>
                      <a:noFill/>
                      <a:ln>
                        <a:noFill/>
                      </a:ln>
                    </p:spPr>
                  </p:pic>
                </p:oleObj>
              </mc:Fallback>
            </mc:AlternateContent>
          </a:graphicData>
        </a:graphic>
      </p:graphicFrame>
      <p:grpSp>
        <p:nvGrpSpPr>
          <p:cNvPr id="3" name="Group 2"/>
          <p:cNvGrpSpPr/>
          <p:nvPr/>
        </p:nvGrpSpPr>
        <p:grpSpPr>
          <a:xfrm>
            <a:off x="4869503" y="1459199"/>
            <a:ext cx="4032984" cy="3320490"/>
            <a:chOff x="4668254" y="2315247"/>
            <a:chExt cx="4032984" cy="3320490"/>
          </a:xfrm>
        </p:grpSpPr>
        <p:grpSp>
          <p:nvGrpSpPr>
            <p:cNvPr id="72716" name="Group 72715"/>
            <p:cNvGrpSpPr/>
            <p:nvPr/>
          </p:nvGrpSpPr>
          <p:grpSpPr>
            <a:xfrm>
              <a:off x="4668254" y="2315247"/>
              <a:ext cx="4032984" cy="3320490"/>
              <a:chOff x="4668254" y="2315247"/>
              <a:chExt cx="4032984" cy="3320490"/>
            </a:xfrm>
          </p:grpSpPr>
          <p:pic>
            <p:nvPicPr>
              <p:cNvPr id="72708" name="Picture 4" descr="Image result for graph of y=x^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8254" y="2315247"/>
                <a:ext cx="4032984" cy="33204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16675" y="3928817"/>
                <a:ext cx="301686" cy="369332"/>
              </a:xfrm>
              <a:prstGeom prst="rect">
                <a:avLst/>
              </a:prstGeom>
              <a:noFill/>
            </p:spPr>
            <p:txBody>
              <a:bodyPr wrap="none" rtlCol="0">
                <a:spAutoFit/>
              </a:bodyPr>
              <a:lstStyle/>
              <a:p>
                <a:r>
                  <a:rPr lang="en-SG" dirty="0" smtClean="0"/>
                  <a:t>3</a:t>
                </a:r>
                <a:endParaRPr lang="en-SG" dirty="0"/>
              </a:p>
            </p:txBody>
          </p:sp>
          <p:sp>
            <p:nvSpPr>
              <p:cNvPr id="6" name="TextBox 5"/>
              <p:cNvSpPr txBox="1"/>
              <p:nvPr/>
            </p:nvSpPr>
            <p:spPr>
              <a:xfrm>
                <a:off x="5094906" y="3928817"/>
                <a:ext cx="372218" cy="369332"/>
              </a:xfrm>
              <a:prstGeom prst="rect">
                <a:avLst/>
              </a:prstGeom>
              <a:noFill/>
            </p:spPr>
            <p:txBody>
              <a:bodyPr wrap="none" rtlCol="0">
                <a:spAutoFit/>
              </a:bodyPr>
              <a:lstStyle/>
              <a:p>
                <a:r>
                  <a:rPr lang="en-SG" dirty="0" smtClean="0"/>
                  <a:t>-3</a:t>
                </a:r>
                <a:endParaRPr lang="en-SG" dirty="0"/>
              </a:p>
            </p:txBody>
          </p:sp>
          <p:cxnSp>
            <p:nvCxnSpPr>
              <p:cNvPr id="8" name="Straight Connector 7"/>
              <p:cNvCxnSpPr/>
              <p:nvPr/>
            </p:nvCxnSpPr>
            <p:spPr>
              <a:xfrm>
                <a:off x="5594549" y="3965246"/>
                <a:ext cx="149613" cy="232104"/>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Connector 11"/>
              <p:cNvCxnSpPr/>
              <p:nvPr/>
            </p:nvCxnSpPr>
            <p:spPr>
              <a:xfrm>
                <a:off x="5496839" y="3975492"/>
                <a:ext cx="170830" cy="273694"/>
              </a:xfrm>
              <a:prstGeom prst="line">
                <a:avLst/>
              </a:prstGeom>
            </p:spPr>
            <p:style>
              <a:lnRef idx="1">
                <a:schemeClr val="accent4"/>
              </a:lnRef>
              <a:fillRef idx="0">
                <a:schemeClr val="accent4"/>
              </a:fillRef>
              <a:effectRef idx="0">
                <a:schemeClr val="accent4"/>
              </a:effectRef>
              <a:fontRef idx="minor">
                <a:schemeClr val="tx1"/>
              </a:fontRef>
            </p:style>
          </p:cxnSp>
          <p:cxnSp>
            <p:nvCxnSpPr>
              <p:cNvPr id="13" name="Straight Connector 12"/>
              <p:cNvCxnSpPr/>
              <p:nvPr/>
            </p:nvCxnSpPr>
            <p:spPr>
              <a:xfrm>
                <a:off x="5781123" y="3965246"/>
                <a:ext cx="112653" cy="148237"/>
              </a:xfrm>
              <a:prstGeom prst="line">
                <a:avLst/>
              </a:prstGeom>
            </p:spPr>
            <p:style>
              <a:lnRef idx="1">
                <a:schemeClr val="accent4"/>
              </a:lnRef>
              <a:fillRef idx="0">
                <a:schemeClr val="accent4"/>
              </a:fillRef>
              <a:effectRef idx="0">
                <a:schemeClr val="accent4"/>
              </a:effectRef>
              <a:fontRef idx="minor">
                <a:schemeClr val="tx1"/>
              </a:fontRef>
            </p:style>
          </p:cxnSp>
          <p:cxnSp>
            <p:nvCxnSpPr>
              <p:cNvPr id="14" name="Straight Connector 13"/>
              <p:cNvCxnSpPr/>
              <p:nvPr/>
            </p:nvCxnSpPr>
            <p:spPr>
              <a:xfrm>
                <a:off x="5388928" y="3975491"/>
                <a:ext cx="223933" cy="383424"/>
              </a:xfrm>
              <a:prstGeom prst="line">
                <a:avLst/>
              </a:prstGeom>
            </p:spPr>
            <p:style>
              <a:lnRef idx="1">
                <a:schemeClr val="accent4"/>
              </a:lnRef>
              <a:fillRef idx="0">
                <a:schemeClr val="accent4"/>
              </a:fillRef>
              <a:effectRef idx="0">
                <a:schemeClr val="accent4"/>
              </a:effectRef>
              <a:fontRef idx="minor">
                <a:schemeClr val="tx1"/>
              </a:fontRef>
            </p:style>
          </p:cxnSp>
          <p:cxnSp>
            <p:nvCxnSpPr>
              <p:cNvPr id="16" name="Straight Connector 15"/>
              <p:cNvCxnSpPr/>
              <p:nvPr/>
            </p:nvCxnSpPr>
            <p:spPr>
              <a:xfrm>
                <a:off x="7192335" y="3265075"/>
                <a:ext cx="121983" cy="425673"/>
              </a:xfrm>
              <a:prstGeom prst="line">
                <a:avLst/>
              </a:prstGeom>
            </p:spPr>
            <p:style>
              <a:lnRef idx="1">
                <a:schemeClr val="accent4"/>
              </a:lnRef>
              <a:fillRef idx="0">
                <a:schemeClr val="accent4"/>
              </a:fillRef>
              <a:effectRef idx="0">
                <a:schemeClr val="accent4"/>
              </a:effectRef>
              <a:fontRef idx="minor">
                <a:schemeClr val="tx1"/>
              </a:fontRef>
            </p:style>
          </p:cxnSp>
          <p:cxnSp>
            <p:nvCxnSpPr>
              <p:cNvPr id="17" name="Straight Connector 16"/>
              <p:cNvCxnSpPr/>
              <p:nvPr/>
            </p:nvCxnSpPr>
            <p:spPr>
              <a:xfrm>
                <a:off x="5681565" y="3965246"/>
                <a:ext cx="125194" cy="171574"/>
              </a:xfrm>
              <a:prstGeom prst="line">
                <a:avLst/>
              </a:prstGeom>
            </p:spPr>
            <p:style>
              <a:lnRef idx="1">
                <a:schemeClr val="accent4"/>
              </a:lnRef>
              <a:fillRef idx="0">
                <a:schemeClr val="accent4"/>
              </a:fillRef>
              <a:effectRef idx="0">
                <a:schemeClr val="accent4"/>
              </a:effectRef>
              <a:fontRef idx="minor">
                <a:schemeClr val="tx1"/>
              </a:fontRef>
            </p:style>
          </p:cxnSp>
          <p:cxnSp>
            <p:nvCxnSpPr>
              <p:cNvPr id="18" name="Straight Connector 17"/>
              <p:cNvCxnSpPr/>
              <p:nvPr/>
            </p:nvCxnSpPr>
            <p:spPr>
              <a:xfrm>
                <a:off x="7274745" y="3102218"/>
                <a:ext cx="56033" cy="284057"/>
              </a:xfrm>
              <a:prstGeom prst="line">
                <a:avLst/>
              </a:prstGeom>
            </p:spPr>
            <p:style>
              <a:lnRef idx="1">
                <a:schemeClr val="accent4"/>
              </a:lnRef>
              <a:fillRef idx="0">
                <a:schemeClr val="accent4"/>
              </a:fillRef>
              <a:effectRef idx="0">
                <a:schemeClr val="accent4"/>
              </a:effectRef>
              <a:fontRef idx="minor">
                <a:schemeClr val="tx1"/>
              </a:fontRef>
            </p:style>
          </p:cxnSp>
          <p:cxnSp>
            <p:nvCxnSpPr>
              <p:cNvPr id="19" name="Straight Connector 18"/>
              <p:cNvCxnSpPr/>
              <p:nvPr/>
            </p:nvCxnSpPr>
            <p:spPr>
              <a:xfrm>
                <a:off x="7109925" y="3453654"/>
                <a:ext cx="164820" cy="475163"/>
              </a:xfrm>
              <a:prstGeom prst="line">
                <a:avLst/>
              </a:prstGeom>
            </p:spPr>
            <p:style>
              <a:lnRef idx="1">
                <a:schemeClr val="accent4"/>
              </a:lnRef>
              <a:fillRef idx="0">
                <a:schemeClr val="accent4"/>
              </a:fillRef>
              <a:effectRef idx="0">
                <a:schemeClr val="accent4"/>
              </a:effectRef>
              <a:fontRef idx="minor">
                <a:schemeClr val="tx1"/>
              </a:fontRef>
            </p:style>
          </p:cxnSp>
          <p:cxnSp>
            <p:nvCxnSpPr>
              <p:cNvPr id="20" name="Straight Connector 19"/>
              <p:cNvCxnSpPr/>
              <p:nvPr/>
            </p:nvCxnSpPr>
            <p:spPr>
              <a:xfrm>
                <a:off x="7019365" y="3578821"/>
                <a:ext cx="156510" cy="349996"/>
              </a:xfrm>
              <a:prstGeom prst="line">
                <a:avLst/>
              </a:prstGeom>
            </p:spPr>
            <p:style>
              <a:lnRef idx="1">
                <a:schemeClr val="accent4"/>
              </a:lnRef>
              <a:fillRef idx="0">
                <a:schemeClr val="accent4"/>
              </a:fillRef>
              <a:effectRef idx="0">
                <a:schemeClr val="accent4"/>
              </a:effectRef>
              <a:fontRef idx="minor">
                <a:schemeClr val="tx1"/>
              </a:fontRef>
            </p:style>
          </p:cxnSp>
          <p:cxnSp>
            <p:nvCxnSpPr>
              <p:cNvPr id="21" name="Straight Connector 20"/>
              <p:cNvCxnSpPr/>
              <p:nvPr/>
            </p:nvCxnSpPr>
            <p:spPr>
              <a:xfrm>
                <a:off x="6961196" y="3662156"/>
                <a:ext cx="100485" cy="273714"/>
              </a:xfrm>
              <a:prstGeom prst="line">
                <a:avLst/>
              </a:prstGeom>
            </p:spPr>
            <p:style>
              <a:lnRef idx="1">
                <a:schemeClr val="accent4"/>
              </a:lnRef>
              <a:fillRef idx="0">
                <a:schemeClr val="accent4"/>
              </a:fillRef>
              <a:effectRef idx="0">
                <a:schemeClr val="accent4"/>
              </a:effectRef>
              <a:fontRef idx="minor">
                <a:schemeClr val="tx1"/>
              </a:fontRef>
            </p:style>
          </p:cxnSp>
          <p:cxnSp>
            <p:nvCxnSpPr>
              <p:cNvPr id="22" name="Straight Connector 21"/>
              <p:cNvCxnSpPr/>
              <p:nvPr/>
            </p:nvCxnSpPr>
            <p:spPr>
              <a:xfrm>
                <a:off x="6877091" y="3740150"/>
                <a:ext cx="77840" cy="216685"/>
              </a:xfrm>
              <a:prstGeom prst="line">
                <a:avLst/>
              </a:prstGeom>
            </p:spPr>
            <p:style>
              <a:lnRef idx="1">
                <a:schemeClr val="accent4"/>
              </a:lnRef>
              <a:fillRef idx="0">
                <a:schemeClr val="accent4"/>
              </a:fillRef>
              <a:effectRef idx="0">
                <a:schemeClr val="accent4"/>
              </a:effectRef>
              <a:fontRef idx="minor">
                <a:schemeClr val="tx1"/>
              </a:fontRef>
            </p:style>
          </p:cxnSp>
          <p:cxnSp>
            <p:nvCxnSpPr>
              <p:cNvPr id="23" name="Straight Connector 22"/>
              <p:cNvCxnSpPr/>
              <p:nvPr/>
            </p:nvCxnSpPr>
            <p:spPr>
              <a:xfrm>
                <a:off x="6743700" y="3803650"/>
                <a:ext cx="83341" cy="153986"/>
              </a:xfrm>
              <a:prstGeom prst="line">
                <a:avLst/>
              </a:prstGeom>
            </p:spPr>
            <p:style>
              <a:lnRef idx="1">
                <a:schemeClr val="accent4"/>
              </a:lnRef>
              <a:fillRef idx="0">
                <a:schemeClr val="accent4"/>
              </a:fillRef>
              <a:effectRef idx="0">
                <a:schemeClr val="accent4"/>
              </a:effectRef>
              <a:fontRef idx="minor">
                <a:schemeClr val="tx1"/>
              </a:fontRef>
            </p:style>
          </p:cxnSp>
          <p:cxnSp>
            <p:nvCxnSpPr>
              <p:cNvPr id="42" name="Straight Connector 41"/>
              <p:cNvCxnSpPr/>
              <p:nvPr/>
            </p:nvCxnSpPr>
            <p:spPr>
              <a:xfrm>
                <a:off x="5337029" y="4673881"/>
                <a:ext cx="94315" cy="108403"/>
              </a:xfrm>
              <a:prstGeom prst="line">
                <a:avLst/>
              </a:prstGeom>
            </p:spPr>
            <p:style>
              <a:lnRef idx="1">
                <a:schemeClr val="accent4"/>
              </a:lnRef>
              <a:fillRef idx="0">
                <a:schemeClr val="accent4"/>
              </a:fillRef>
              <a:effectRef idx="0">
                <a:schemeClr val="accent4"/>
              </a:effectRef>
              <a:fontRef idx="minor">
                <a:schemeClr val="tx1"/>
              </a:fontRef>
            </p:style>
          </p:cxnSp>
          <p:cxnSp>
            <p:nvCxnSpPr>
              <p:cNvPr id="43" name="Straight Connector 42"/>
              <p:cNvCxnSpPr/>
              <p:nvPr/>
            </p:nvCxnSpPr>
            <p:spPr>
              <a:xfrm>
                <a:off x="5348303" y="4489860"/>
                <a:ext cx="103016" cy="173854"/>
              </a:xfrm>
              <a:prstGeom prst="line">
                <a:avLst/>
              </a:prstGeom>
            </p:spPr>
            <p:style>
              <a:lnRef idx="1">
                <a:schemeClr val="accent4"/>
              </a:lnRef>
              <a:fillRef idx="0">
                <a:schemeClr val="accent4"/>
              </a:fillRef>
              <a:effectRef idx="0">
                <a:schemeClr val="accent4"/>
              </a:effectRef>
              <a:fontRef idx="minor">
                <a:schemeClr val="tx1"/>
              </a:fontRef>
            </p:style>
          </p:cxnSp>
          <p:cxnSp>
            <p:nvCxnSpPr>
              <p:cNvPr id="44" name="Straight Connector 43"/>
              <p:cNvCxnSpPr/>
              <p:nvPr/>
            </p:nvCxnSpPr>
            <p:spPr>
              <a:xfrm>
                <a:off x="5365850" y="4331167"/>
                <a:ext cx="130989" cy="236682"/>
              </a:xfrm>
              <a:prstGeom prst="line">
                <a:avLst/>
              </a:prstGeom>
            </p:spPr>
            <p:style>
              <a:lnRef idx="1">
                <a:schemeClr val="accent4"/>
              </a:lnRef>
              <a:fillRef idx="0">
                <a:schemeClr val="accent4"/>
              </a:fillRef>
              <a:effectRef idx="0">
                <a:schemeClr val="accent4"/>
              </a:effectRef>
              <a:fontRef idx="minor">
                <a:schemeClr val="tx1"/>
              </a:fontRef>
            </p:style>
          </p:cxnSp>
          <p:cxnSp>
            <p:nvCxnSpPr>
              <p:cNvPr id="45" name="Straight Connector 44"/>
              <p:cNvCxnSpPr/>
              <p:nvPr/>
            </p:nvCxnSpPr>
            <p:spPr>
              <a:xfrm>
                <a:off x="5331498" y="4106437"/>
                <a:ext cx="223933" cy="383424"/>
              </a:xfrm>
              <a:prstGeom prst="line">
                <a:avLst/>
              </a:prstGeom>
            </p:spPr>
            <p:style>
              <a:lnRef idx="1">
                <a:schemeClr val="accent4"/>
              </a:lnRef>
              <a:fillRef idx="0">
                <a:schemeClr val="accent4"/>
              </a:fillRef>
              <a:effectRef idx="0">
                <a:schemeClr val="accent4"/>
              </a:effectRef>
              <a:fontRef idx="minor">
                <a:schemeClr val="tx1"/>
              </a:fontRef>
            </p:style>
          </p:cxnSp>
        </p:grpSp>
        <p:sp>
          <p:nvSpPr>
            <p:cNvPr id="72717" name="TextBox 72716"/>
            <p:cNvSpPr txBox="1"/>
            <p:nvPr/>
          </p:nvSpPr>
          <p:spPr>
            <a:xfrm>
              <a:off x="5336773" y="4011393"/>
              <a:ext cx="441146" cy="369332"/>
            </a:xfrm>
            <a:prstGeom prst="rect">
              <a:avLst/>
            </a:prstGeom>
            <a:noFill/>
          </p:spPr>
          <p:txBody>
            <a:bodyPr wrap="none" rtlCol="0">
              <a:spAutoFit/>
            </a:bodyPr>
            <a:lstStyle/>
            <a:p>
              <a:r>
                <a:rPr lang="en-SG" b="1" dirty="0" smtClean="0">
                  <a:solidFill>
                    <a:srgbClr val="FF0000"/>
                  </a:solidFill>
                </a:rPr>
                <a:t>A1</a:t>
              </a:r>
              <a:endParaRPr lang="en-SG" b="1" dirty="0">
                <a:solidFill>
                  <a:srgbClr val="FF0000"/>
                </a:solidFill>
              </a:endParaRPr>
            </a:p>
          </p:txBody>
        </p:sp>
        <p:sp>
          <p:nvSpPr>
            <p:cNvPr id="51" name="TextBox 50"/>
            <p:cNvSpPr txBox="1"/>
            <p:nvPr/>
          </p:nvSpPr>
          <p:spPr>
            <a:xfrm>
              <a:off x="6899030" y="3487184"/>
              <a:ext cx="441146" cy="369332"/>
            </a:xfrm>
            <a:prstGeom prst="rect">
              <a:avLst/>
            </a:prstGeom>
            <a:noFill/>
          </p:spPr>
          <p:txBody>
            <a:bodyPr wrap="none" rtlCol="0">
              <a:spAutoFit/>
            </a:bodyPr>
            <a:lstStyle/>
            <a:p>
              <a:r>
                <a:rPr lang="en-SG" b="1" dirty="0" smtClean="0">
                  <a:solidFill>
                    <a:srgbClr val="FF0000"/>
                  </a:solidFill>
                </a:rPr>
                <a:t>A2</a:t>
              </a:r>
              <a:endParaRPr lang="en-SG" b="1" dirty="0">
                <a:solidFill>
                  <a:srgbClr val="FF0000"/>
                </a:solidFill>
              </a:endParaRPr>
            </a:p>
          </p:txBody>
        </p:sp>
      </p:grpSp>
      <mc:AlternateContent xmlns:mc="http://schemas.openxmlformats.org/markup-compatibility/2006" xmlns:a14="http://schemas.microsoft.com/office/drawing/2010/main">
        <mc:Choice Requires="a14">
          <p:sp>
            <p:nvSpPr>
              <p:cNvPr id="9" name="Rectangle 8"/>
              <p:cNvSpPr/>
              <p:nvPr/>
            </p:nvSpPr>
            <p:spPr>
              <a:xfrm>
                <a:off x="668963" y="5193578"/>
                <a:ext cx="3385350" cy="1302857"/>
              </a:xfrm>
              <a:prstGeom prst="rect">
                <a:avLst/>
              </a:prstGeom>
            </p:spPr>
            <p:txBody>
              <a:bodyPr wrap="none">
                <a:spAutoFit/>
              </a:bodyPr>
              <a:lstStyle/>
              <a:p>
                <a:r>
                  <a:rPr lang="en-SG" sz="2600" dirty="0" smtClean="0"/>
                  <a:t>The total area = </a:t>
                </a:r>
                <a14:m>
                  <m:oMath xmlns:m="http://schemas.openxmlformats.org/officeDocument/2006/math">
                    <m:f>
                      <m:fPr>
                        <m:ctrlPr>
                          <a:rPr lang="en-GB" sz="2800" i="1">
                            <a:solidFill>
                              <a:prstClr val="black"/>
                            </a:solidFill>
                            <a:latin typeface="Cambria Math" panose="02040503050406030204" pitchFamily="18" charset="0"/>
                            <a:cs typeface="Arial" pitchFamily="34" charset="0"/>
                          </a:rPr>
                        </m:ctrlPr>
                      </m:fPr>
                      <m:num>
                        <m:r>
                          <a:rPr lang="en-SG" sz="2800" i="1">
                            <a:solidFill>
                              <a:prstClr val="black"/>
                            </a:solidFill>
                            <a:latin typeface="Cambria Math" panose="02040503050406030204" pitchFamily="18" charset="0"/>
                            <a:cs typeface="Arial" pitchFamily="34" charset="0"/>
                          </a:rPr>
                          <m:t>81</m:t>
                        </m:r>
                      </m:num>
                      <m:den>
                        <m:r>
                          <a:rPr lang="en-SG" sz="2800" i="1">
                            <a:solidFill>
                              <a:prstClr val="black"/>
                            </a:solidFill>
                            <a:latin typeface="Cambria Math" panose="02040503050406030204" pitchFamily="18" charset="0"/>
                            <a:cs typeface="Arial" pitchFamily="34" charset="0"/>
                          </a:rPr>
                          <m:t>4</m:t>
                        </m:r>
                      </m:den>
                    </m:f>
                  </m:oMath>
                </a14:m>
                <a:r>
                  <a:rPr lang="en-SG" sz="2600" dirty="0" smtClean="0"/>
                  <a:t> +  </a:t>
                </a:r>
                <a14:m>
                  <m:oMath xmlns:m="http://schemas.openxmlformats.org/officeDocument/2006/math">
                    <m:f>
                      <m:fPr>
                        <m:ctrlPr>
                          <a:rPr lang="en-GB" sz="2800" i="1">
                            <a:solidFill>
                              <a:prstClr val="black"/>
                            </a:solidFill>
                            <a:latin typeface="Cambria Math" panose="02040503050406030204" pitchFamily="18" charset="0"/>
                            <a:cs typeface="Arial" pitchFamily="34" charset="0"/>
                          </a:rPr>
                        </m:ctrlPr>
                      </m:fPr>
                      <m:num>
                        <m:r>
                          <a:rPr lang="en-SG" sz="2800" i="1">
                            <a:solidFill>
                              <a:prstClr val="black"/>
                            </a:solidFill>
                            <a:latin typeface="Cambria Math" panose="02040503050406030204" pitchFamily="18" charset="0"/>
                            <a:cs typeface="Arial" pitchFamily="34" charset="0"/>
                          </a:rPr>
                          <m:t>81</m:t>
                        </m:r>
                      </m:num>
                      <m:den>
                        <m:r>
                          <a:rPr lang="en-SG" sz="2800" i="1">
                            <a:solidFill>
                              <a:prstClr val="black"/>
                            </a:solidFill>
                            <a:latin typeface="Cambria Math" panose="02040503050406030204" pitchFamily="18" charset="0"/>
                            <a:cs typeface="Arial" pitchFamily="34" charset="0"/>
                          </a:rPr>
                          <m:t>4</m:t>
                        </m:r>
                      </m:den>
                    </m:f>
                  </m:oMath>
                </a14:m>
                <a:endParaRPr lang="en-SG" sz="2800" dirty="0" smtClean="0">
                  <a:solidFill>
                    <a:prstClr val="black"/>
                  </a:solidFill>
                  <a:cs typeface="Arial" pitchFamily="34" charset="0"/>
                </a:endParaRPr>
              </a:p>
              <a:p>
                <a:r>
                  <a:rPr lang="en-SG" sz="2600" dirty="0" smtClean="0"/>
                  <a:t>                          = </a:t>
                </a:r>
                <a14:m>
                  <m:oMath xmlns:m="http://schemas.openxmlformats.org/officeDocument/2006/math">
                    <m:r>
                      <a:rPr lang="en-SG" sz="2600" b="0" i="1" smtClean="0">
                        <a:latin typeface="Cambria Math" panose="02040503050406030204" pitchFamily="18" charset="0"/>
                      </a:rPr>
                      <m:t>40</m:t>
                    </m:r>
                    <m:f>
                      <m:fPr>
                        <m:ctrlPr>
                          <a:rPr lang="en-SG" sz="2600" b="0" i="1" smtClean="0">
                            <a:latin typeface="Cambria Math" panose="02040503050406030204" pitchFamily="18" charset="0"/>
                          </a:rPr>
                        </m:ctrlPr>
                      </m:fPr>
                      <m:num>
                        <m:r>
                          <a:rPr lang="en-SG" sz="2600" b="0" i="1" smtClean="0">
                            <a:latin typeface="Cambria Math" panose="02040503050406030204" pitchFamily="18" charset="0"/>
                          </a:rPr>
                          <m:t>1</m:t>
                        </m:r>
                      </m:num>
                      <m:den>
                        <m:r>
                          <a:rPr lang="en-SG" sz="2600" b="0" i="1" smtClean="0">
                            <a:latin typeface="Cambria Math" panose="02040503050406030204" pitchFamily="18" charset="0"/>
                          </a:rPr>
                          <m:t>2</m:t>
                        </m:r>
                      </m:den>
                    </m:f>
                  </m:oMath>
                </a14:m>
                <a:endParaRPr lang="en-SG" sz="2600" dirty="0"/>
              </a:p>
            </p:txBody>
          </p:sp>
        </mc:Choice>
        <mc:Fallback xmlns="">
          <p:sp>
            <p:nvSpPr>
              <p:cNvPr id="9" name="Rectangle 8"/>
              <p:cNvSpPr>
                <a:spLocks noRot="1" noChangeAspect="1" noMove="1" noResize="1" noEditPoints="1" noAdjustHandles="1" noChangeArrowheads="1" noChangeShapeType="1" noTextEdit="1"/>
              </p:cNvSpPr>
              <p:nvPr/>
            </p:nvSpPr>
            <p:spPr>
              <a:xfrm>
                <a:off x="668963" y="5193578"/>
                <a:ext cx="3385350" cy="1302857"/>
              </a:xfrm>
              <a:prstGeom prst="rect">
                <a:avLst/>
              </a:prstGeom>
              <a:blipFill>
                <a:blip r:embed="rId6"/>
                <a:stretch>
                  <a:fillRect l="-3243" b="-2336"/>
                </a:stretch>
              </a:blipFill>
            </p:spPr>
            <p:txBody>
              <a:bodyPr/>
              <a:lstStyle/>
              <a:p>
                <a:r>
                  <a:rPr lang="en-SG">
                    <a:noFill/>
                  </a:rPr>
                  <a:t> </a:t>
                </a:r>
              </a:p>
            </p:txBody>
          </p:sp>
        </mc:Fallback>
      </mc:AlternateContent>
      <p:sp>
        <p:nvSpPr>
          <p:cNvPr id="24" name="Slide Number Placeholder 23"/>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68790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72937" y="96980"/>
            <a:ext cx="8494499" cy="1066800"/>
          </a:xfrm>
          <a:prstGeom prst="rect">
            <a:avLst/>
          </a:prstGeom>
        </p:spPr>
        <p:txBody>
          <a:bodyPr anchor="ct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solidFill>
                  <a:prstClr val="black"/>
                </a:solidFill>
              </a:rPr>
              <a:t>Poll: Applications of Integration (CL)</a:t>
            </a:r>
            <a:endParaRPr lang="en-US" sz="2000" dirty="0" smtClean="0">
              <a:solidFill>
                <a:prstClr val="black"/>
              </a:solidFill>
            </a:endParaRPr>
          </a:p>
        </p:txBody>
      </p:sp>
      <p:sp>
        <p:nvSpPr>
          <p:cNvPr id="5" name="Content Placeholder 8"/>
          <p:cNvSpPr>
            <a:spLocks noGrp="1"/>
          </p:cNvSpPr>
          <p:nvPr>
            <p:ph idx="4294967295"/>
          </p:nvPr>
        </p:nvSpPr>
        <p:spPr>
          <a:xfrm>
            <a:off x="572938" y="1033357"/>
            <a:ext cx="8229600" cy="1201526"/>
          </a:xfrm>
          <a:prstGeom prst="rect">
            <a:avLst/>
          </a:prstGeom>
        </p:spPr>
        <p:txBody>
          <a:bodyPr/>
          <a:lstStyle/>
          <a:p>
            <a:pPr marL="0" indent="0">
              <a:lnSpc>
                <a:spcPct val="150000"/>
              </a:lnSpc>
              <a:buNone/>
              <a:defRPr/>
            </a:pPr>
            <a:r>
              <a:rPr lang="en-US" sz="2400" dirty="0" smtClean="0">
                <a:solidFill>
                  <a:prstClr val="black"/>
                </a:solidFill>
              </a:rPr>
              <a:t>Find </a:t>
            </a:r>
            <a:r>
              <a:rPr lang="en-US" sz="2400" dirty="0">
                <a:solidFill>
                  <a:prstClr val="black"/>
                </a:solidFill>
              </a:rPr>
              <a:t>the </a:t>
            </a:r>
            <a:r>
              <a:rPr lang="en-US" sz="2400" dirty="0" smtClean="0">
                <a:solidFill>
                  <a:prstClr val="black"/>
                </a:solidFill>
              </a:rPr>
              <a:t>area bounded by the curve                      , the </a:t>
            </a:r>
            <a:r>
              <a:rPr lang="en-US" sz="2400" i="1" dirty="0" smtClean="0">
                <a:solidFill>
                  <a:prstClr val="black"/>
                </a:solidFill>
                <a:latin typeface="Times New Roman" pitchFamily="18" charset="0"/>
                <a:cs typeface="Times New Roman" pitchFamily="18" charset="0"/>
              </a:rPr>
              <a:t>x-</a:t>
            </a:r>
            <a:r>
              <a:rPr lang="en-US" sz="2400" dirty="0" smtClean="0">
                <a:solidFill>
                  <a:prstClr val="black"/>
                </a:solidFill>
                <a:latin typeface="Arial" pitchFamily="34" charset="0"/>
                <a:cs typeface="Arial" pitchFamily="34" charset="0"/>
              </a:rPr>
              <a:t>axis and the lines </a:t>
            </a:r>
            <a:r>
              <a:rPr lang="en-US" sz="2400" i="1" dirty="0" smtClean="0">
                <a:solidFill>
                  <a:prstClr val="black"/>
                </a:solidFill>
                <a:latin typeface="Times New Roman" pitchFamily="18" charset="0"/>
                <a:cs typeface="Times New Roman" pitchFamily="18" charset="0"/>
              </a:rPr>
              <a:t>x = </a:t>
            </a:r>
            <a:r>
              <a:rPr lang="en-US" sz="2400" dirty="0" smtClean="0">
                <a:solidFill>
                  <a:prstClr val="black"/>
                </a:solidFill>
                <a:latin typeface="Times New Roman" pitchFamily="18" charset="0"/>
                <a:cs typeface="Times New Roman" pitchFamily="18" charset="0"/>
              </a:rPr>
              <a:t>1</a:t>
            </a:r>
            <a:r>
              <a:rPr lang="en-US" sz="2400" i="1" dirty="0" smtClean="0">
                <a:solidFill>
                  <a:prstClr val="black"/>
                </a:solidFill>
                <a:latin typeface="Times New Roman" pitchFamily="18" charset="0"/>
                <a:cs typeface="Times New Roman" pitchFamily="18" charset="0"/>
              </a:rPr>
              <a:t> </a:t>
            </a:r>
            <a:r>
              <a:rPr lang="en-US" sz="2400" dirty="0" smtClean="0">
                <a:solidFill>
                  <a:prstClr val="black"/>
                </a:solidFill>
                <a:latin typeface="Arial" pitchFamily="34" charset="0"/>
                <a:cs typeface="Arial" pitchFamily="34" charset="0"/>
              </a:rPr>
              <a:t>and </a:t>
            </a:r>
            <a:r>
              <a:rPr lang="en-US" sz="2400" i="1" dirty="0">
                <a:solidFill>
                  <a:prstClr val="black"/>
                </a:solidFill>
                <a:latin typeface="Times New Roman" pitchFamily="18" charset="0"/>
                <a:cs typeface="Times New Roman" pitchFamily="18" charset="0"/>
              </a:rPr>
              <a:t>x = </a:t>
            </a:r>
            <a:r>
              <a:rPr lang="en-US" sz="2400" dirty="0" smtClean="0">
                <a:solidFill>
                  <a:prstClr val="black"/>
                </a:solidFill>
                <a:latin typeface="Times New Roman" pitchFamily="18" charset="0"/>
                <a:cs typeface="Times New Roman" pitchFamily="18" charset="0"/>
              </a:rPr>
              <a:t>3</a:t>
            </a:r>
            <a:r>
              <a:rPr lang="en-US" sz="2400" dirty="0" smtClean="0">
                <a:solidFill>
                  <a:prstClr val="black"/>
                </a:solidFill>
              </a:rPr>
              <a:t>.</a:t>
            </a:r>
            <a:endParaRPr lang="en-US" sz="2400" dirty="0">
              <a:solidFill>
                <a:prstClr val="black"/>
              </a:solidFill>
            </a:endParaRPr>
          </a:p>
          <a:p>
            <a:pPr marL="0" indent="0">
              <a:lnSpc>
                <a:spcPct val="150000"/>
              </a:lnSpc>
              <a:buFontTx/>
              <a:buNone/>
              <a:defRPr/>
            </a:pPr>
            <a:endParaRPr lang="en-GB" sz="2400" dirty="0" smtClean="0"/>
          </a:p>
          <a:p>
            <a:pPr marL="0" indent="0">
              <a:lnSpc>
                <a:spcPct val="150000"/>
              </a:lnSpc>
              <a:buFontTx/>
              <a:buNone/>
              <a:defRPr/>
            </a:pPr>
            <a:endParaRPr lang="en-GB" sz="2400" dirty="0"/>
          </a:p>
          <a:p>
            <a:pPr marL="0" indent="0">
              <a:lnSpc>
                <a:spcPct val="150000"/>
              </a:lnSpc>
              <a:buFontTx/>
              <a:buNone/>
              <a:defRPr/>
            </a:pPr>
            <a:endParaRPr lang="en-GB" sz="2400" dirty="0" smtClean="0"/>
          </a:p>
          <a:p>
            <a:pPr marL="0" indent="0">
              <a:lnSpc>
                <a:spcPct val="150000"/>
              </a:lnSpc>
              <a:buFontTx/>
              <a:buNone/>
              <a:defRPr/>
            </a:pPr>
            <a:endParaRPr lang="en-GB" sz="2400" dirty="0"/>
          </a:p>
          <a:p>
            <a:pPr marL="0" indent="0">
              <a:lnSpc>
                <a:spcPct val="150000"/>
              </a:lnSpc>
              <a:buFontTx/>
              <a:buNone/>
              <a:defRPr/>
            </a:pPr>
            <a:endParaRPr lang="en-GB" sz="2400" dirty="0" smtClean="0"/>
          </a:p>
          <a:p>
            <a:pPr marL="0" indent="0">
              <a:lnSpc>
                <a:spcPct val="150000"/>
              </a:lnSpc>
              <a:buFontTx/>
              <a:buNone/>
              <a:defRPr/>
            </a:pPr>
            <a:r>
              <a:rPr lang="en-GB" sz="2400" dirty="0" smtClean="0"/>
              <a:t>Which of the following option is the correct answer?</a:t>
            </a:r>
          </a:p>
          <a:p>
            <a:pPr marL="0" indent="0">
              <a:lnSpc>
                <a:spcPct val="150000"/>
              </a:lnSpc>
              <a:buFontTx/>
              <a:buNone/>
              <a:defRPr/>
            </a:pPr>
            <a:r>
              <a:rPr lang="en-GB" sz="2800" dirty="0" smtClean="0"/>
              <a:t>                             </a:t>
            </a:r>
            <a:endParaRPr lang="en-GB" sz="2400" dirty="0"/>
          </a:p>
          <a:p>
            <a:pPr marL="0" indent="0">
              <a:lnSpc>
                <a:spcPct val="150000"/>
              </a:lnSpc>
              <a:buFontTx/>
              <a:buNone/>
              <a:defRPr/>
            </a:pPr>
            <a:endParaRPr lang="en-GB" sz="2400" dirty="0" smtClean="0"/>
          </a:p>
          <a:p>
            <a:pPr marL="0" indent="0">
              <a:lnSpc>
                <a:spcPct val="150000"/>
              </a:lnSpc>
              <a:buFontTx/>
              <a:buNone/>
              <a:defRPr/>
            </a:pPr>
            <a:endParaRPr lang="en-GB" sz="2400" dirty="0"/>
          </a:p>
          <a:p>
            <a:pPr marL="0" indent="0">
              <a:lnSpc>
                <a:spcPct val="150000"/>
              </a:lnSpc>
              <a:buFontTx/>
              <a:buNone/>
              <a:defRPr/>
            </a:pPr>
            <a:endParaRPr lang="en-GB" sz="2400" dirty="0" smtClean="0"/>
          </a:p>
          <a:p>
            <a:pPr marL="0" indent="0">
              <a:lnSpc>
                <a:spcPct val="150000"/>
              </a:lnSpc>
              <a:buFontTx/>
              <a:buNone/>
              <a:defRPr/>
            </a:pPr>
            <a:endParaRPr lang="en-GB" sz="2400" dirty="0" smtClean="0"/>
          </a:p>
          <a:p>
            <a:pPr marL="0" indent="0">
              <a:lnSpc>
                <a:spcPct val="150000"/>
              </a:lnSpc>
              <a:buFontTx/>
              <a:buNone/>
              <a:defRPr/>
            </a:pPr>
            <a:r>
              <a:rPr lang="en-GB" sz="2400" dirty="0" smtClean="0"/>
              <a:t>										</a:t>
            </a:r>
            <a:endParaRPr lang="en-GB" sz="2000" dirty="0" smtClean="0"/>
          </a:p>
          <a:p>
            <a:pPr marL="0" indent="0">
              <a:buFontTx/>
              <a:buNone/>
              <a:defRPr/>
            </a:pPr>
            <a:endParaRPr lang="en-GB" sz="1800" dirty="0"/>
          </a:p>
          <a:p>
            <a:pPr marL="0" indent="0">
              <a:buFontTx/>
              <a:buNone/>
              <a:defRPr/>
            </a:pPr>
            <a:endParaRPr lang="en-GB" sz="1800" dirty="0" smtClean="0"/>
          </a:p>
          <a:p>
            <a:pPr marL="0" indent="0">
              <a:buFontTx/>
              <a:buNone/>
              <a:defRPr/>
            </a:pPr>
            <a:endParaRPr lang="en-GB" sz="1800" dirty="0" smtClean="0"/>
          </a:p>
          <a:p>
            <a:pPr marL="0" indent="0">
              <a:buFontTx/>
              <a:buNone/>
              <a:defRPr/>
            </a:pPr>
            <a:endParaRPr lang="en-GB" sz="1800" dirty="0" smtClean="0"/>
          </a:p>
          <a:p>
            <a:pPr marL="0" indent="0">
              <a:lnSpc>
                <a:spcPct val="150000"/>
              </a:lnSpc>
              <a:buFontTx/>
              <a:buNone/>
              <a:defRPr/>
            </a:pPr>
            <a:endParaRPr lang="en-GB" sz="2400" dirty="0" smtClean="0"/>
          </a:p>
        </p:txBody>
      </p:sp>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solidFill>
                <a:prstClr val="black"/>
              </a:solidFill>
            </a:endParaRPr>
          </a:p>
        </p:txBody>
      </p:sp>
      <p:graphicFrame>
        <p:nvGraphicFramePr>
          <p:cNvPr id="3" name="Object 2"/>
          <p:cNvGraphicFramePr>
            <a:graphicFrameLocks noChangeAspect="1"/>
          </p:cNvGraphicFramePr>
          <p:nvPr>
            <p:extLst/>
          </p:nvPr>
        </p:nvGraphicFramePr>
        <p:xfrm>
          <a:off x="5496561" y="1105502"/>
          <a:ext cx="1864360" cy="507398"/>
        </p:xfrm>
        <a:graphic>
          <a:graphicData uri="http://schemas.openxmlformats.org/presentationml/2006/ole">
            <mc:AlternateContent xmlns:mc="http://schemas.openxmlformats.org/markup-compatibility/2006">
              <mc:Choice xmlns:v="urn:schemas-microsoft-com:vml" Requires="v">
                <p:oleObj spid="_x0000_s94244" name="Equation" r:id="rId3" imgW="863280" imgH="228600" progId="Equation.3">
                  <p:embed/>
                </p:oleObj>
              </mc:Choice>
              <mc:Fallback>
                <p:oleObj name="Equation" r:id="rId3" imgW="863280" imgH="228600" progId="Equation.3">
                  <p:embed/>
                  <p:pic>
                    <p:nvPicPr>
                      <p:cNvPr id="3" name="Object 2"/>
                      <p:cNvPicPr>
                        <a:picLocks noChangeAspect="1" noChangeArrowheads="1"/>
                      </p:cNvPicPr>
                      <p:nvPr/>
                    </p:nvPicPr>
                    <p:blipFill>
                      <a:blip r:embed="rId4"/>
                      <a:srcRect/>
                      <a:stretch>
                        <a:fillRect/>
                      </a:stretch>
                    </p:blipFill>
                    <p:spPr bwMode="auto">
                      <a:xfrm>
                        <a:off x="5496561" y="1105502"/>
                        <a:ext cx="1864360" cy="507398"/>
                      </a:xfrm>
                      <a:prstGeom prst="rect">
                        <a:avLst/>
                      </a:prstGeom>
                      <a:noFill/>
                      <a:ln>
                        <a:noFill/>
                      </a:ln>
                      <a:extLst/>
                    </p:spPr>
                  </p:pic>
                </p:oleObj>
              </mc:Fallback>
            </mc:AlternateContent>
          </a:graphicData>
        </a:graphic>
      </p:graphicFrame>
      <p:grpSp>
        <p:nvGrpSpPr>
          <p:cNvPr id="7" name="Group 6"/>
          <p:cNvGrpSpPr/>
          <p:nvPr/>
        </p:nvGrpSpPr>
        <p:grpSpPr>
          <a:xfrm>
            <a:off x="1970406" y="2402203"/>
            <a:ext cx="4765674" cy="2977515"/>
            <a:chOff x="1162686" y="2402204"/>
            <a:chExt cx="4765674" cy="2977515"/>
          </a:xfrm>
        </p:grpSpPr>
        <p:pic>
          <p:nvPicPr>
            <p:cNvPr id="6" name="Picture 5"/>
            <p:cNvPicPr/>
            <p:nvPr/>
          </p:nvPicPr>
          <p:blipFill>
            <a:blip r:embed="rId5"/>
            <a:stretch>
              <a:fillRect/>
            </a:stretch>
          </p:blipFill>
          <p:spPr>
            <a:xfrm>
              <a:off x="1162686" y="2402204"/>
              <a:ext cx="4765674" cy="2977515"/>
            </a:xfrm>
            <a:prstGeom prst="rect">
              <a:avLst/>
            </a:prstGeom>
          </p:spPr>
        </p:pic>
        <p:sp>
          <p:nvSpPr>
            <p:cNvPr id="2" name="TextBox 1"/>
            <p:cNvSpPr txBox="1"/>
            <p:nvPr/>
          </p:nvSpPr>
          <p:spPr>
            <a:xfrm>
              <a:off x="1299846" y="4678680"/>
              <a:ext cx="287337" cy="276999"/>
            </a:xfrm>
            <a:prstGeom prst="rect">
              <a:avLst/>
            </a:prstGeom>
            <a:solidFill>
              <a:schemeClr val="bg1"/>
            </a:solidFill>
          </p:spPr>
          <p:txBody>
            <a:bodyPr wrap="square" rtlCol="0">
              <a:spAutoFit/>
            </a:bodyPr>
            <a:lstStyle/>
            <a:p>
              <a:r>
                <a:rPr lang="en-US" sz="1200" dirty="0" smtClean="0"/>
                <a:t>2</a:t>
              </a:r>
              <a:endParaRPr lang="en-SG" sz="1200" dirty="0"/>
            </a:p>
          </p:txBody>
        </p:sp>
      </p:grpSp>
      <p:graphicFrame>
        <p:nvGraphicFramePr>
          <p:cNvPr id="8" name="Object 7"/>
          <p:cNvGraphicFramePr>
            <a:graphicFrameLocks noChangeAspect="1"/>
          </p:cNvGraphicFramePr>
          <p:nvPr>
            <p:extLst/>
          </p:nvPr>
        </p:nvGraphicFramePr>
        <p:xfrm>
          <a:off x="653733" y="5821363"/>
          <a:ext cx="8105775" cy="762000"/>
        </p:xfrm>
        <a:graphic>
          <a:graphicData uri="http://schemas.openxmlformats.org/presentationml/2006/ole">
            <mc:AlternateContent xmlns:mc="http://schemas.openxmlformats.org/markup-compatibility/2006">
              <mc:Choice xmlns:v="urn:schemas-microsoft-com:vml" Requires="v">
                <p:oleObj spid="_x0000_s94245" name="Equation" r:id="rId6" imgW="3644640" imgH="393480" progId="Equation.3">
                  <p:embed/>
                </p:oleObj>
              </mc:Choice>
              <mc:Fallback>
                <p:oleObj name="Equation" r:id="rId6" imgW="3644640" imgH="393480" progId="Equation.3">
                  <p:embed/>
                  <p:pic>
                    <p:nvPicPr>
                      <p:cNvPr id="8" name="Object 7"/>
                      <p:cNvPicPr>
                        <a:picLocks noChangeAspect="1" noChangeArrowheads="1"/>
                      </p:cNvPicPr>
                      <p:nvPr/>
                    </p:nvPicPr>
                    <p:blipFill>
                      <a:blip r:embed="rId7"/>
                      <a:srcRect/>
                      <a:stretch>
                        <a:fillRect/>
                      </a:stretch>
                    </p:blipFill>
                    <p:spPr bwMode="auto">
                      <a:xfrm>
                        <a:off x="653733" y="5821363"/>
                        <a:ext cx="8105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Slide Number Placeholder 10"/>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487411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solidFill>
                <a:prstClr val="black"/>
              </a:solidFill>
            </a:endParaRPr>
          </a:p>
        </p:txBody>
      </p:sp>
      <p:sp>
        <p:nvSpPr>
          <p:cNvPr id="8" name="Rectangle 2"/>
          <p:cNvSpPr txBox="1">
            <a:spLocks noChangeArrowheads="1"/>
          </p:cNvSpPr>
          <p:nvPr/>
        </p:nvSpPr>
        <p:spPr>
          <a:xfrm>
            <a:off x="572937" y="96980"/>
            <a:ext cx="8494499" cy="1066800"/>
          </a:xfrm>
          <a:prstGeom prst="rect">
            <a:avLst/>
          </a:prstGeom>
        </p:spPr>
        <p:txBody>
          <a:bodyPr anchor="ct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solidFill>
                  <a:prstClr val="black"/>
                </a:solidFill>
              </a:rPr>
              <a:t>Poll: Applications of Integration (CL)</a:t>
            </a:r>
            <a:endParaRPr lang="en-US" sz="2000" dirty="0" smtClean="0">
              <a:solidFill>
                <a:prstClr val="black"/>
              </a:solidFill>
            </a:endParaRPr>
          </a:p>
        </p:txBody>
      </p:sp>
    </p:spTree>
    <p:extLst>
      <p:ext uri="{BB962C8B-B14F-4D97-AF65-F5344CB8AC3E}">
        <p14:creationId xmlns:p14="http://schemas.microsoft.com/office/powerpoint/2010/main" val="655398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93365" y="3608361"/>
            <a:ext cx="2658795" cy="4360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3" name="Rectangle 2"/>
          <p:cNvSpPr/>
          <p:nvPr/>
        </p:nvSpPr>
        <p:spPr>
          <a:xfrm>
            <a:off x="3193366" y="2616591"/>
            <a:ext cx="4262511" cy="4360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6" name="Content Placeholder 8"/>
          <p:cNvSpPr>
            <a:spLocks noGrp="1"/>
          </p:cNvSpPr>
          <p:nvPr>
            <p:ph idx="4294967295"/>
          </p:nvPr>
        </p:nvSpPr>
        <p:spPr>
          <a:xfrm>
            <a:off x="519876" y="1084453"/>
            <a:ext cx="8284906" cy="5555498"/>
          </a:xfrm>
          <a:prstGeom prst="rect">
            <a:avLst/>
          </a:prstGeom>
        </p:spPr>
        <p:txBody>
          <a:bodyPr/>
          <a:lstStyle/>
          <a:p>
            <a:pPr marL="0" indent="0">
              <a:lnSpc>
                <a:spcPts val="3600"/>
              </a:lnSpc>
              <a:buFontTx/>
              <a:buNone/>
              <a:defRPr/>
            </a:pPr>
            <a:r>
              <a:rPr lang="en-US" sz="2800" dirty="0" smtClean="0"/>
              <a:t>Consider the following questions:</a:t>
            </a:r>
          </a:p>
          <a:p>
            <a:pPr lvl="1"/>
            <a:r>
              <a:rPr lang="en-US" dirty="0"/>
              <a:t>What is the rate of water supply and rate of water consumption per month?</a:t>
            </a:r>
            <a:endParaRPr lang="en-SG" dirty="0"/>
          </a:p>
          <a:p>
            <a:pPr lvl="1"/>
            <a:r>
              <a:rPr lang="en-US" dirty="0"/>
              <a:t>What is the </a:t>
            </a:r>
            <a:r>
              <a:rPr lang="en-US" dirty="0" smtClean="0"/>
              <a:t>net rate </a:t>
            </a:r>
            <a:r>
              <a:rPr lang="en-US" dirty="0"/>
              <a:t>of change function for the water volume?</a:t>
            </a:r>
            <a:endParaRPr lang="en-SG" dirty="0"/>
          </a:p>
          <a:p>
            <a:pPr lvl="1"/>
            <a:r>
              <a:rPr lang="en-US" dirty="0"/>
              <a:t>What is the quantity function for the water volume</a:t>
            </a:r>
            <a:r>
              <a:rPr lang="en-US" dirty="0" smtClean="0"/>
              <a:t>?</a:t>
            </a:r>
          </a:p>
          <a:p>
            <a:pPr lvl="1"/>
            <a:r>
              <a:rPr lang="en-SG" dirty="0"/>
              <a:t>How would determining the quantity function of the water volume in the reservoir help you to find out when the reservoir would be empty? </a:t>
            </a:r>
          </a:p>
          <a:p>
            <a:pPr lvl="1"/>
            <a:endParaRPr lang="en-SG" dirty="0"/>
          </a:p>
          <a:p>
            <a:pPr marL="0" indent="0">
              <a:lnSpc>
                <a:spcPts val="3600"/>
              </a:lnSpc>
              <a:buFontTx/>
              <a:buNone/>
              <a:defRPr/>
            </a:pPr>
            <a:endParaRPr lang="en-SG" sz="2800" dirty="0"/>
          </a:p>
          <a:p>
            <a:pPr marL="0" indent="0">
              <a:buFontTx/>
              <a:buNone/>
              <a:defRPr/>
            </a:pPr>
            <a:endParaRPr lang="en-GB" sz="2800" dirty="0" smtClean="0"/>
          </a:p>
        </p:txBody>
      </p:sp>
      <p:sp>
        <p:nvSpPr>
          <p:cNvPr id="8" name="Title 7"/>
          <p:cNvSpPr>
            <a:spLocks noGrp="1"/>
          </p:cNvSpPr>
          <p:nvPr>
            <p:ph type="title"/>
          </p:nvPr>
        </p:nvSpPr>
        <p:spPr>
          <a:xfrm>
            <a:off x="530783" y="295422"/>
            <a:ext cx="8566150" cy="923778"/>
          </a:xfrm>
        </p:spPr>
        <p:txBody>
          <a:bodyPr/>
          <a:lstStyle/>
          <a:p>
            <a:pPr algn="l"/>
            <a:r>
              <a:rPr lang="en-US" dirty="0" smtClean="0"/>
              <a:t>Scenario - Water not enough</a:t>
            </a:r>
            <a:endParaRPr lang="en-GB" dirty="0" smtClean="0"/>
          </a:p>
        </p:txBody>
      </p:sp>
      <p:sp>
        <p:nvSpPr>
          <p:cNvPr id="5" name="Curved Left Arrow 4"/>
          <p:cNvSpPr/>
          <p:nvPr/>
        </p:nvSpPr>
        <p:spPr>
          <a:xfrm rot="803187">
            <a:off x="5904093" y="3097786"/>
            <a:ext cx="339675" cy="610018"/>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solidFill>
                <a:schemeClr val="tx1"/>
              </a:solidFill>
            </a:endParaRPr>
          </a:p>
        </p:txBody>
      </p:sp>
      <p:sp>
        <p:nvSpPr>
          <p:cNvPr id="9" name="Slide Number Placeholder 8"/>
          <p:cNvSpPr>
            <a:spLocks noGrp="1"/>
          </p:cNvSpPr>
          <p:nvPr>
            <p:ph type="sldNum" sz="quarter" idx="12"/>
          </p:nvPr>
        </p:nvSpPr>
        <p:spPr/>
        <p:txBody>
          <a:bodyPr/>
          <a:lstStyle/>
          <a:p>
            <a:r>
              <a:rPr lang="en-US" smtClean="0"/>
              <a:t>                                        </a:t>
            </a:r>
            <a:fld id="{6767FADE-2612-3649-B495-F644A23F288B}" type="slidenum">
              <a:rPr lang="en-US" smtClean="0"/>
              <a:pPr/>
              <a:t>4</a:t>
            </a:fld>
            <a:endParaRPr lang="en-US" dirty="0"/>
          </a:p>
        </p:txBody>
      </p:sp>
    </p:spTree>
    <p:extLst>
      <p:ext uri="{BB962C8B-B14F-4D97-AF65-F5344CB8AC3E}">
        <p14:creationId xmlns:p14="http://schemas.microsoft.com/office/powerpoint/2010/main" val="21217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2890" y="274638"/>
            <a:ext cx="6913380" cy="814724"/>
          </a:xfrm>
          <a:prstGeom prst="rect">
            <a:avLst/>
          </a:prstGeom>
        </p:spPr>
        <p:txBody>
          <a:bodyPr/>
          <a:lstStyle/>
          <a:p>
            <a:pPr algn="l"/>
            <a:r>
              <a:rPr lang="en-US" sz="3200" dirty="0" smtClean="0"/>
              <a:t>One-minute write</a:t>
            </a:r>
            <a:endParaRPr lang="en-GB" sz="3200" dirty="0"/>
          </a:p>
        </p:txBody>
      </p:sp>
      <p:sp>
        <p:nvSpPr>
          <p:cNvPr id="3" name="Content Placeholder 2"/>
          <p:cNvSpPr>
            <a:spLocks noGrp="1"/>
          </p:cNvSpPr>
          <p:nvPr>
            <p:ph idx="4294967295"/>
          </p:nvPr>
        </p:nvSpPr>
        <p:spPr>
          <a:xfrm>
            <a:off x="592890" y="1089362"/>
            <a:ext cx="8171738" cy="5260638"/>
          </a:xfrm>
          <a:prstGeom prst="rect">
            <a:avLst/>
          </a:prstGeom>
        </p:spPr>
        <p:txBody>
          <a:bodyPr/>
          <a:lstStyle/>
          <a:p>
            <a:r>
              <a:rPr lang="en-SG" sz="2400" dirty="0" smtClean="0"/>
              <a:t>Instruction for lecturers: please copy the correct link and put it in the yellow box in the next slide for your IS class:</a:t>
            </a:r>
            <a:endParaRPr lang="en-SG" sz="2400" dirty="0"/>
          </a:p>
          <a:p>
            <a:endParaRPr lang="en-SG" sz="2400" dirty="0"/>
          </a:p>
          <a:p>
            <a:pPr lvl="0"/>
            <a:endParaRPr lang="en-SG" sz="2400" dirty="0"/>
          </a:p>
          <a:p>
            <a:endParaRPr lang="en-SG" sz="2400" dirty="0" smtClean="0"/>
          </a:p>
          <a:p>
            <a:endParaRPr lang="en-GB" sz="2400" dirty="0" smtClean="0"/>
          </a:p>
          <a:p>
            <a:pPr marL="0" lvl="0" indent="0">
              <a:spcBef>
                <a:spcPct val="0"/>
              </a:spcBef>
              <a:buNone/>
            </a:pPr>
            <a:endParaRPr lang="en-GB" sz="2400" dirty="0" smtClean="0"/>
          </a:p>
          <a:p>
            <a:pPr>
              <a:spcBef>
                <a:spcPct val="0"/>
              </a:spcBef>
              <a:buNone/>
            </a:pPr>
            <a:endParaRPr lang="en-US" altLang="zh-SG" sz="2400" dirty="0" smtClean="0">
              <a:ea typeface="宋体" pitchFamily="2" charset="-122"/>
            </a:endParaRPr>
          </a:p>
          <a:p>
            <a:pPr>
              <a:spcBef>
                <a:spcPct val="0"/>
              </a:spcBef>
            </a:pPr>
            <a:endParaRPr lang="en-US" altLang="zh-SG" sz="2400" dirty="0" smtClean="0">
              <a:ea typeface="宋体" pitchFamily="2" charset="-122"/>
            </a:endParaRPr>
          </a:p>
        </p:txBody>
      </p:sp>
      <p:sp>
        <p:nvSpPr>
          <p:cNvPr id="5" name="Slide Number Placeholder 4"/>
          <p:cNvSpPr>
            <a:spLocks noGrp="1"/>
          </p:cNvSpPr>
          <p:nvPr>
            <p:ph type="sldNum" sz="quarter" idx="12"/>
          </p:nvPr>
        </p:nvSpPr>
        <p:spPr/>
        <p:txBody>
          <a:bodyPr/>
          <a:lstStyle/>
          <a:p>
            <a:fld id="{6767FADE-2612-3649-B495-F644A23F288B}" type="slidenum">
              <a:rPr lang="en-US" smtClean="0"/>
              <a:pPr/>
              <a:t>40</a:t>
            </a:fld>
            <a:endParaRPr lang="en-US"/>
          </a:p>
        </p:txBody>
      </p:sp>
      <p:sp>
        <p:nvSpPr>
          <p:cNvPr id="4" name="TextBox 3"/>
          <p:cNvSpPr txBox="1"/>
          <p:nvPr/>
        </p:nvSpPr>
        <p:spPr>
          <a:xfrm>
            <a:off x="750627" y="2129051"/>
            <a:ext cx="3701013" cy="4524315"/>
          </a:xfrm>
          <a:prstGeom prst="rect">
            <a:avLst/>
          </a:prstGeom>
          <a:noFill/>
        </p:spPr>
        <p:txBody>
          <a:bodyPr wrap="none" rtlCol="0">
            <a:spAutoFit/>
          </a:bodyPr>
          <a:lstStyle/>
          <a:p>
            <a:r>
              <a:rPr lang="en-SG" dirty="0">
                <a:hlinkClick r:id="rId3"/>
              </a:rPr>
              <a:t>https://</a:t>
            </a:r>
            <a:r>
              <a:rPr lang="en-SG" dirty="0" smtClean="0">
                <a:hlinkClick r:id="rId3"/>
              </a:rPr>
              <a:t>todaysmeet.com/LRE2-Day1</a:t>
            </a:r>
            <a:r>
              <a:rPr lang="en-SG" dirty="0" smtClean="0"/>
              <a:t> </a:t>
            </a:r>
          </a:p>
          <a:p>
            <a:endParaRPr lang="en-SG" dirty="0"/>
          </a:p>
          <a:p>
            <a:r>
              <a:rPr lang="en-SG" dirty="0">
                <a:hlinkClick r:id="rId4"/>
              </a:rPr>
              <a:t>https://</a:t>
            </a:r>
            <a:r>
              <a:rPr lang="en-SG" dirty="0" smtClean="0">
                <a:hlinkClick r:id="rId4"/>
              </a:rPr>
              <a:t>todaysmeet.com/LRE4-Day1</a:t>
            </a:r>
            <a:r>
              <a:rPr lang="en-SG" dirty="0" smtClean="0"/>
              <a:t> </a:t>
            </a:r>
          </a:p>
          <a:p>
            <a:endParaRPr lang="en-SG" dirty="0"/>
          </a:p>
          <a:p>
            <a:r>
              <a:rPr lang="en-SG" dirty="0">
                <a:hlinkClick r:id="rId5"/>
              </a:rPr>
              <a:t>https://</a:t>
            </a:r>
            <a:r>
              <a:rPr lang="en-SG" dirty="0" smtClean="0">
                <a:hlinkClick r:id="rId5"/>
              </a:rPr>
              <a:t>todaysmeet.com/LRW3-Day1</a:t>
            </a:r>
            <a:r>
              <a:rPr lang="en-SG" dirty="0" smtClean="0"/>
              <a:t> </a:t>
            </a:r>
          </a:p>
          <a:p>
            <a:endParaRPr lang="en-SG" dirty="0"/>
          </a:p>
          <a:p>
            <a:r>
              <a:rPr lang="en-SG" dirty="0">
                <a:hlinkClick r:id="rId6"/>
              </a:rPr>
              <a:t>https://</a:t>
            </a:r>
            <a:r>
              <a:rPr lang="en-SG" dirty="0" smtClean="0">
                <a:hlinkClick r:id="rId6"/>
              </a:rPr>
              <a:t>todaysmeet.com/LRW5-Day1</a:t>
            </a:r>
            <a:r>
              <a:rPr lang="en-SG" dirty="0" smtClean="0"/>
              <a:t> </a:t>
            </a:r>
          </a:p>
          <a:p>
            <a:endParaRPr lang="en-SG" dirty="0"/>
          </a:p>
          <a:p>
            <a:r>
              <a:rPr lang="en-SG" dirty="0">
                <a:hlinkClick r:id="rId7"/>
              </a:rPr>
              <a:t>https://</a:t>
            </a:r>
            <a:r>
              <a:rPr lang="en-SG" dirty="0" smtClean="0">
                <a:hlinkClick r:id="rId7"/>
              </a:rPr>
              <a:t>todaysmeet.com/LRE2-Day2</a:t>
            </a:r>
            <a:r>
              <a:rPr lang="en-SG" dirty="0" smtClean="0"/>
              <a:t> </a:t>
            </a:r>
          </a:p>
          <a:p>
            <a:endParaRPr lang="en-SG" dirty="0"/>
          </a:p>
          <a:p>
            <a:r>
              <a:rPr lang="en-SG" dirty="0">
                <a:hlinkClick r:id="rId8"/>
              </a:rPr>
              <a:t>https://</a:t>
            </a:r>
            <a:r>
              <a:rPr lang="en-SG" dirty="0" smtClean="0">
                <a:hlinkClick r:id="rId8"/>
              </a:rPr>
              <a:t>todaysmeet.com/LRE4-Day2</a:t>
            </a:r>
            <a:r>
              <a:rPr lang="en-SG" dirty="0" smtClean="0"/>
              <a:t> </a:t>
            </a:r>
          </a:p>
          <a:p>
            <a:endParaRPr lang="en-SG" dirty="0"/>
          </a:p>
          <a:p>
            <a:r>
              <a:rPr lang="en-SG" dirty="0">
                <a:hlinkClick r:id="rId9"/>
              </a:rPr>
              <a:t>https://</a:t>
            </a:r>
            <a:r>
              <a:rPr lang="en-SG" dirty="0" smtClean="0">
                <a:hlinkClick r:id="rId9"/>
              </a:rPr>
              <a:t>todaysmeet.com/LRW5-Day2</a:t>
            </a:r>
            <a:r>
              <a:rPr lang="en-SG" dirty="0" smtClean="0"/>
              <a:t> </a:t>
            </a:r>
          </a:p>
          <a:p>
            <a:endParaRPr lang="en-SG" dirty="0"/>
          </a:p>
          <a:p>
            <a:r>
              <a:rPr lang="en-SG" dirty="0">
                <a:hlinkClick r:id="rId10"/>
              </a:rPr>
              <a:t>https://</a:t>
            </a:r>
            <a:r>
              <a:rPr lang="en-SG" dirty="0" smtClean="0">
                <a:hlinkClick r:id="rId10"/>
              </a:rPr>
              <a:t>todaysmeet.com/LRW3-Day2</a:t>
            </a:r>
            <a:r>
              <a:rPr lang="en-SG" dirty="0" smtClean="0"/>
              <a:t> </a:t>
            </a:r>
            <a:endParaRPr lang="en-SG" dirty="0"/>
          </a:p>
          <a:p>
            <a:endParaRPr lang="en-SG" dirty="0"/>
          </a:p>
        </p:txBody>
      </p:sp>
      <p:sp>
        <p:nvSpPr>
          <p:cNvPr id="6" name="TextBox 5"/>
          <p:cNvSpPr txBox="1"/>
          <p:nvPr/>
        </p:nvSpPr>
        <p:spPr>
          <a:xfrm>
            <a:off x="4708477" y="1990551"/>
            <a:ext cx="3701013" cy="4801314"/>
          </a:xfrm>
          <a:prstGeom prst="rect">
            <a:avLst/>
          </a:prstGeom>
          <a:noFill/>
        </p:spPr>
        <p:txBody>
          <a:bodyPr wrap="none" rtlCol="0">
            <a:spAutoFit/>
          </a:bodyPr>
          <a:lstStyle/>
          <a:p>
            <a:r>
              <a:rPr lang="en-SG" dirty="0">
                <a:hlinkClick r:id="rId11"/>
              </a:rPr>
              <a:t>https://</a:t>
            </a:r>
            <a:r>
              <a:rPr lang="en-SG" dirty="0" smtClean="0">
                <a:hlinkClick r:id="rId11"/>
              </a:rPr>
              <a:t>todaysmeet.com/LRE2-Day3</a:t>
            </a:r>
            <a:r>
              <a:rPr lang="en-SG" dirty="0" smtClean="0"/>
              <a:t> </a:t>
            </a:r>
          </a:p>
          <a:p>
            <a:endParaRPr lang="en-SG" dirty="0"/>
          </a:p>
          <a:p>
            <a:r>
              <a:rPr lang="en-SG" dirty="0">
                <a:hlinkClick r:id="rId12"/>
              </a:rPr>
              <a:t>https://</a:t>
            </a:r>
            <a:r>
              <a:rPr lang="en-SG" dirty="0" smtClean="0">
                <a:hlinkClick r:id="rId12"/>
              </a:rPr>
              <a:t>todaysmeet.com/LRE4-Day3</a:t>
            </a:r>
            <a:r>
              <a:rPr lang="en-SG" dirty="0" smtClean="0"/>
              <a:t> </a:t>
            </a:r>
          </a:p>
          <a:p>
            <a:endParaRPr lang="en-SG" dirty="0"/>
          </a:p>
          <a:p>
            <a:r>
              <a:rPr lang="en-SG" dirty="0">
                <a:hlinkClick r:id="rId13"/>
              </a:rPr>
              <a:t>https://</a:t>
            </a:r>
            <a:r>
              <a:rPr lang="en-SG" dirty="0" smtClean="0">
                <a:hlinkClick r:id="rId13"/>
              </a:rPr>
              <a:t>todaysmeet.com/LRW3-Day3</a:t>
            </a:r>
            <a:r>
              <a:rPr lang="en-SG" dirty="0" smtClean="0"/>
              <a:t> </a:t>
            </a:r>
          </a:p>
          <a:p>
            <a:endParaRPr lang="en-SG" dirty="0"/>
          </a:p>
          <a:p>
            <a:r>
              <a:rPr lang="en-SG" dirty="0">
                <a:hlinkClick r:id="rId14"/>
              </a:rPr>
              <a:t>https://</a:t>
            </a:r>
            <a:r>
              <a:rPr lang="en-SG" dirty="0" smtClean="0">
                <a:hlinkClick r:id="rId14"/>
              </a:rPr>
              <a:t>todaysmeet.com/LRW5-Day3</a:t>
            </a:r>
            <a:r>
              <a:rPr lang="en-SG" dirty="0" smtClean="0"/>
              <a:t> </a:t>
            </a:r>
          </a:p>
          <a:p>
            <a:endParaRPr lang="en-SG" dirty="0"/>
          </a:p>
          <a:p>
            <a:r>
              <a:rPr lang="en-SG" dirty="0">
                <a:hlinkClick r:id="rId15"/>
              </a:rPr>
              <a:t>https://</a:t>
            </a:r>
            <a:r>
              <a:rPr lang="en-SG" dirty="0" smtClean="0">
                <a:hlinkClick r:id="rId15"/>
              </a:rPr>
              <a:t>todaysmeet.com/LRE5-Day3</a:t>
            </a:r>
            <a:r>
              <a:rPr lang="en-SG" dirty="0" smtClean="0"/>
              <a:t> </a:t>
            </a:r>
          </a:p>
          <a:p>
            <a:endParaRPr lang="en-SG" dirty="0"/>
          </a:p>
          <a:p>
            <a:r>
              <a:rPr lang="en-SG" dirty="0">
                <a:hlinkClick r:id="rId16"/>
              </a:rPr>
              <a:t>https://</a:t>
            </a:r>
            <a:r>
              <a:rPr lang="en-SG" dirty="0" smtClean="0">
                <a:hlinkClick r:id="rId16"/>
              </a:rPr>
              <a:t>todaysmeet.com/LRE2-Day4</a:t>
            </a:r>
            <a:r>
              <a:rPr lang="en-SG" dirty="0" smtClean="0"/>
              <a:t> </a:t>
            </a:r>
          </a:p>
          <a:p>
            <a:endParaRPr lang="en-SG" dirty="0"/>
          </a:p>
          <a:p>
            <a:r>
              <a:rPr lang="en-SG" dirty="0">
                <a:hlinkClick r:id="rId17"/>
              </a:rPr>
              <a:t>https://</a:t>
            </a:r>
            <a:r>
              <a:rPr lang="en-SG" dirty="0" smtClean="0">
                <a:hlinkClick r:id="rId17"/>
              </a:rPr>
              <a:t>todaysmeet.com/LRE4-Day4</a:t>
            </a:r>
            <a:r>
              <a:rPr lang="en-SG" dirty="0" smtClean="0"/>
              <a:t> </a:t>
            </a:r>
          </a:p>
          <a:p>
            <a:endParaRPr lang="en-SG" dirty="0"/>
          </a:p>
          <a:p>
            <a:r>
              <a:rPr lang="en-SG" dirty="0">
                <a:hlinkClick r:id="rId18"/>
              </a:rPr>
              <a:t>https://</a:t>
            </a:r>
            <a:r>
              <a:rPr lang="en-SG" dirty="0" smtClean="0">
                <a:hlinkClick r:id="rId18"/>
              </a:rPr>
              <a:t>todaysmeet.com/LRW3-Day4</a:t>
            </a:r>
            <a:r>
              <a:rPr lang="en-SG" dirty="0" smtClean="0"/>
              <a:t> </a:t>
            </a:r>
          </a:p>
          <a:p>
            <a:r>
              <a:rPr lang="en-SG" dirty="0">
                <a:hlinkClick r:id="rId19"/>
              </a:rPr>
              <a:t>https://</a:t>
            </a:r>
            <a:r>
              <a:rPr lang="en-SG" dirty="0" smtClean="0">
                <a:hlinkClick r:id="rId19"/>
              </a:rPr>
              <a:t>todaysmeet.com/LRW5-Day4</a:t>
            </a:r>
            <a:endParaRPr lang="en-SG" dirty="0" smtClean="0"/>
          </a:p>
          <a:p>
            <a:r>
              <a:rPr lang="en-SG" dirty="0">
                <a:hlinkClick r:id="rId20"/>
              </a:rPr>
              <a:t>https://</a:t>
            </a:r>
            <a:r>
              <a:rPr lang="en-SG" dirty="0" smtClean="0">
                <a:hlinkClick r:id="rId20"/>
              </a:rPr>
              <a:t>todaysmeet.com/LRE5-Day4</a:t>
            </a:r>
            <a:r>
              <a:rPr lang="en-SG" dirty="0" smtClean="0"/>
              <a:t>  </a:t>
            </a:r>
            <a:endParaRPr lang="en-SG" dirty="0"/>
          </a:p>
        </p:txBody>
      </p:sp>
    </p:spTree>
    <p:extLst>
      <p:ext uri="{BB962C8B-B14F-4D97-AF65-F5344CB8AC3E}">
        <p14:creationId xmlns:p14="http://schemas.microsoft.com/office/powerpoint/2010/main" val="3613315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2890" y="274638"/>
            <a:ext cx="6913380" cy="814724"/>
          </a:xfrm>
          <a:prstGeom prst="rect">
            <a:avLst/>
          </a:prstGeom>
        </p:spPr>
        <p:txBody>
          <a:bodyPr/>
          <a:lstStyle/>
          <a:p>
            <a:pPr algn="l"/>
            <a:r>
              <a:rPr lang="en-US" sz="3200" dirty="0" smtClean="0"/>
              <a:t>One-minute write</a:t>
            </a:r>
            <a:endParaRPr lang="en-GB" sz="3200" dirty="0"/>
          </a:p>
        </p:txBody>
      </p:sp>
      <p:sp>
        <p:nvSpPr>
          <p:cNvPr id="3" name="Content Placeholder 2"/>
          <p:cNvSpPr>
            <a:spLocks noGrp="1"/>
          </p:cNvSpPr>
          <p:nvPr>
            <p:ph idx="4294967295"/>
          </p:nvPr>
        </p:nvSpPr>
        <p:spPr>
          <a:xfrm>
            <a:off x="592890" y="1089362"/>
            <a:ext cx="8171738" cy="5260638"/>
          </a:xfrm>
          <a:prstGeom prst="rect">
            <a:avLst/>
          </a:prstGeom>
        </p:spPr>
        <p:txBody>
          <a:bodyPr/>
          <a:lstStyle/>
          <a:p>
            <a:r>
              <a:rPr lang="en-SG" sz="2400" dirty="0" smtClean="0"/>
              <a:t>Instruction for lecturers: please copy the correct link and put it in the yellow box in the next slide for your IS class:</a:t>
            </a:r>
            <a:endParaRPr lang="en-SG" sz="2400" dirty="0"/>
          </a:p>
          <a:p>
            <a:endParaRPr lang="en-SG" sz="2400" dirty="0"/>
          </a:p>
          <a:p>
            <a:pPr lvl="0"/>
            <a:endParaRPr lang="en-SG" sz="2400" dirty="0"/>
          </a:p>
          <a:p>
            <a:endParaRPr lang="en-SG" sz="2400" dirty="0" smtClean="0"/>
          </a:p>
          <a:p>
            <a:endParaRPr lang="en-GB" sz="2400" dirty="0" smtClean="0"/>
          </a:p>
          <a:p>
            <a:pPr marL="0" lvl="0" indent="0">
              <a:spcBef>
                <a:spcPct val="0"/>
              </a:spcBef>
              <a:buNone/>
            </a:pPr>
            <a:endParaRPr lang="en-GB" sz="2400" dirty="0" smtClean="0"/>
          </a:p>
          <a:p>
            <a:pPr>
              <a:spcBef>
                <a:spcPct val="0"/>
              </a:spcBef>
              <a:buNone/>
            </a:pPr>
            <a:endParaRPr lang="en-US" altLang="zh-SG" sz="2400" dirty="0" smtClean="0">
              <a:ea typeface="宋体" pitchFamily="2" charset="-122"/>
            </a:endParaRPr>
          </a:p>
          <a:p>
            <a:pPr>
              <a:spcBef>
                <a:spcPct val="0"/>
              </a:spcBef>
            </a:pPr>
            <a:endParaRPr lang="en-US" altLang="zh-SG" sz="2400" dirty="0" smtClean="0">
              <a:ea typeface="宋体" pitchFamily="2" charset="-122"/>
            </a:endParaRPr>
          </a:p>
        </p:txBody>
      </p:sp>
      <p:sp>
        <p:nvSpPr>
          <p:cNvPr id="5" name="Slide Number Placeholder 4"/>
          <p:cNvSpPr>
            <a:spLocks noGrp="1"/>
          </p:cNvSpPr>
          <p:nvPr>
            <p:ph type="sldNum" sz="quarter" idx="12"/>
          </p:nvPr>
        </p:nvSpPr>
        <p:spPr/>
        <p:txBody>
          <a:bodyPr/>
          <a:lstStyle/>
          <a:p>
            <a:fld id="{6767FADE-2612-3649-B495-F644A23F288B}" type="slidenum">
              <a:rPr lang="en-US" smtClean="0"/>
              <a:pPr/>
              <a:t>41</a:t>
            </a:fld>
            <a:endParaRPr lang="en-US"/>
          </a:p>
        </p:txBody>
      </p:sp>
      <p:sp>
        <p:nvSpPr>
          <p:cNvPr id="4" name="TextBox 3"/>
          <p:cNvSpPr txBox="1"/>
          <p:nvPr/>
        </p:nvSpPr>
        <p:spPr>
          <a:xfrm>
            <a:off x="750627" y="2129051"/>
            <a:ext cx="3701013" cy="3139321"/>
          </a:xfrm>
          <a:prstGeom prst="rect">
            <a:avLst/>
          </a:prstGeom>
          <a:noFill/>
        </p:spPr>
        <p:txBody>
          <a:bodyPr wrap="none" rtlCol="0">
            <a:spAutoFit/>
          </a:bodyPr>
          <a:lstStyle/>
          <a:p>
            <a:r>
              <a:rPr lang="en-SG" dirty="0">
                <a:hlinkClick r:id="rId3"/>
              </a:rPr>
              <a:t>https://</a:t>
            </a:r>
            <a:r>
              <a:rPr lang="en-SG" dirty="0" smtClean="0">
                <a:hlinkClick r:id="rId3"/>
              </a:rPr>
              <a:t>todaysmeet.com/LRE2-Day5</a:t>
            </a:r>
            <a:endParaRPr lang="en-SG" dirty="0" smtClean="0"/>
          </a:p>
          <a:p>
            <a:endParaRPr lang="en-SG" dirty="0"/>
          </a:p>
          <a:p>
            <a:r>
              <a:rPr lang="en-SG" dirty="0">
                <a:hlinkClick r:id="rId4"/>
              </a:rPr>
              <a:t>https://</a:t>
            </a:r>
            <a:r>
              <a:rPr lang="en-SG" dirty="0" smtClean="0">
                <a:hlinkClick r:id="rId4"/>
              </a:rPr>
              <a:t>todaysmeet.com/LRE4-Day5</a:t>
            </a:r>
            <a:r>
              <a:rPr lang="en-SG" dirty="0" smtClean="0"/>
              <a:t> </a:t>
            </a:r>
          </a:p>
          <a:p>
            <a:endParaRPr lang="en-SG" dirty="0"/>
          </a:p>
          <a:p>
            <a:r>
              <a:rPr lang="en-SG" dirty="0">
                <a:hlinkClick r:id="rId5"/>
              </a:rPr>
              <a:t>https://</a:t>
            </a:r>
            <a:r>
              <a:rPr lang="en-SG" dirty="0" smtClean="0">
                <a:hlinkClick r:id="rId5"/>
              </a:rPr>
              <a:t>todaysmeet.com/LRW3-Day5</a:t>
            </a:r>
            <a:r>
              <a:rPr lang="en-SG" dirty="0" smtClean="0"/>
              <a:t> </a:t>
            </a:r>
          </a:p>
          <a:p>
            <a:endParaRPr lang="en-SG" dirty="0"/>
          </a:p>
          <a:p>
            <a:r>
              <a:rPr lang="en-SG" dirty="0">
                <a:hlinkClick r:id="rId6"/>
              </a:rPr>
              <a:t>https://</a:t>
            </a:r>
            <a:r>
              <a:rPr lang="en-SG" dirty="0" smtClean="0">
                <a:hlinkClick r:id="rId6"/>
              </a:rPr>
              <a:t>todaysmeet.com/LRW5-Day5</a:t>
            </a:r>
            <a:r>
              <a:rPr lang="en-SG" dirty="0" smtClean="0"/>
              <a:t> </a:t>
            </a:r>
          </a:p>
          <a:p>
            <a:r>
              <a:rPr lang="en-SG" dirty="0" smtClean="0"/>
              <a:t> </a:t>
            </a:r>
          </a:p>
          <a:p>
            <a:endParaRPr lang="en-SG" dirty="0"/>
          </a:p>
          <a:p>
            <a:r>
              <a:rPr lang="en-SG" dirty="0" smtClean="0"/>
              <a:t> </a:t>
            </a:r>
            <a:endParaRPr lang="en-SG" dirty="0"/>
          </a:p>
          <a:p>
            <a:endParaRPr lang="en-SG" dirty="0"/>
          </a:p>
        </p:txBody>
      </p:sp>
    </p:spTree>
    <p:extLst>
      <p:ext uri="{BB962C8B-B14F-4D97-AF65-F5344CB8AC3E}">
        <p14:creationId xmlns:p14="http://schemas.microsoft.com/office/powerpoint/2010/main" val="1087086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2890" y="274638"/>
            <a:ext cx="6913380" cy="814724"/>
          </a:xfrm>
          <a:prstGeom prst="rect">
            <a:avLst/>
          </a:prstGeom>
        </p:spPr>
        <p:txBody>
          <a:bodyPr/>
          <a:lstStyle/>
          <a:p>
            <a:pPr algn="l"/>
            <a:r>
              <a:rPr lang="en-US" sz="3200" dirty="0" smtClean="0"/>
              <a:t>One-minute write</a:t>
            </a:r>
            <a:endParaRPr lang="en-GB" sz="3200" dirty="0"/>
          </a:p>
        </p:txBody>
      </p:sp>
      <p:sp>
        <p:nvSpPr>
          <p:cNvPr id="3" name="Content Placeholder 2"/>
          <p:cNvSpPr>
            <a:spLocks noGrp="1"/>
          </p:cNvSpPr>
          <p:nvPr>
            <p:ph idx="4294967295"/>
          </p:nvPr>
        </p:nvSpPr>
        <p:spPr>
          <a:xfrm>
            <a:off x="592890" y="1089362"/>
            <a:ext cx="8171738" cy="5260638"/>
          </a:xfrm>
          <a:prstGeom prst="rect">
            <a:avLst/>
          </a:prstGeom>
        </p:spPr>
        <p:txBody>
          <a:bodyPr/>
          <a:lstStyle/>
          <a:p>
            <a:r>
              <a:rPr lang="en-SG" sz="2400" dirty="0"/>
              <a:t>Please stop what you are doing and produce a written response </a:t>
            </a:r>
            <a:r>
              <a:rPr lang="en-SG" sz="2400" dirty="0" smtClean="0"/>
              <a:t>to either </a:t>
            </a:r>
            <a:r>
              <a:rPr lang="en-SG" sz="2400" dirty="0"/>
              <a:t>of the following in only one minute: </a:t>
            </a:r>
          </a:p>
          <a:p>
            <a:pPr marL="0" indent="0">
              <a:buNone/>
            </a:pPr>
            <a:endParaRPr lang="en-SG" sz="2400" dirty="0"/>
          </a:p>
          <a:p>
            <a:pPr>
              <a:buFont typeface="Wingdings" pitchFamily="2" charset="2"/>
              <a:buChar char="q"/>
            </a:pPr>
            <a:r>
              <a:rPr lang="en-SG" sz="2400" dirty="0"/>
              <a:t>Identify what </a:t>
            </a:r>
            <a:r>
              <a:rPr lang="en-SG" sz="2400" dirty="0" smtClean="0"/>
              <a:t>is the key learning concepts from the seminar</a:t>
            </a:r>
            <a:r>
              <a:rPr lang="en-SG" sz="2400" dirty="0"/>
              <a:t>, </a:t>
            </a:r>
            <a:r>
              <a:rPr lang="en-SG" sz="2400" u="sng" dirty="0" smtClean="0"/>
              <a:t>or</a:t>
            </a:r>
            <a:r>
              <a:rPr lang="en-SG" sz="2400" dirty="0" smtClean="0"/>
              <a:t> </a:t>
            </a:r>
            <a:endParaRPr lang="en-SG" sz="2400" dirty="0"/>
          </a:p>
          <a:p>
            <a:pPr>
              <a:buFont typeface="Wingdings" pitchFamily="2" charset="2"/>
              <a:buChar char="q"/>
            </a:pPr>
            <a:r>
              <a:rPr lang="en-SG" sz="2400" dirty="0"/>
              <a:t>Write down a question with respect to the concepts learnt so far. </a:t>
            </a:r>
            <a:endParaRPr lang="en-SG" sz="2400" dirty="0" smtClean="0"/>
          </a:p>
          <a:p>
            <a:pPr>
              <a:buFont typeface="Wingdings" pitchFamily="2" charset="2"/>
              <a:buChar char="q"/>
            </a:pPr>
            <a:r>
              <a:rPr lang="en-SG" sz="2400" dirty="0" smtClean="0"/>
              <a:t>Link:</a:t>
            </a:r>
            <a:endParaRPr lang="en-SG" sz="2400" dirty="0"/>
          </a:p>
          <a:p>
            <a:endParaRPr lang="en-SG" sz="2400" dirty="0"/>
          </a:p>
          <a:p>
            <a:pPr lvl="0"/>
            <a:endParaRPr lang="en-SG" sz="2400" dirty="0"/>
          </a:p>
          <a:p>
            <a:endParaRPr lang="en-SG" sz="2400" dirty="0" smtClean="0"/>
          </a:p>
          <a:p>
            <a:endParaRPr lang="en-GB" sz="2400" dirty="0" smtClean="0"/>
          </a:p>
          <a:p>
            <a:pPr marL="0" lvl="0" indent="0">
              <a:spcBef>
                <a:spcPct val="0"/>
              </a:spcBef>
              <a:buNone/>
            </a:pPr>
            <a:endParaRPr lang="en-GB" sz="2400" dirty="0" smtClean="0"/>
          </a:p>
          <a:p>
            <a:pPr>
              <a:spcBef>
                <a:spcPct val="0"/>
              </a:spcBef>
              <a:buNone/>
            </a:pPr>
            <a:endParaRPr lang="en-US" altLang="zh-SG" sz="2400" dirty="0" smtClean="0">
              <a:ea typeface="宋体" pitchFamily="2" charset="-122"/>
            </a:endParaRPr>
          </a:p>
          <a:p>
            <a:pPr>
              <a:spcBef>
                <a:spcPct val="0"/>
              </a:spcBef>
            </a:pPr>
            <a:endParaRPr lang="en-US" altLang="zh-SG" sz="2400" dirty="0" smtClean="0">
              <a:ea typeface="宋体" pitchFamily="2" charset="-122"/>
            </a:endParaRPr>
          </a:p>
        </p:txBody>
      </p:sp>
      <p:sp>
        <p:nvSpPr>
          <p:cNvPr id="5" name="Slide Number Placeholder 4"/>
          <p:cNvSpPr>
            <a:spLocks noGrp="1"/>
          </p:cNvSpPr>
          <p:nvPr>
            <p:ph type="sldNum" sz="quarter" idx="12"/>
          </p:nvPr>
        </p:nvSpPr>
        <p:spPr/>
        <p:txBody>
          <a:bodyPr/>
          <a:lstStyle/>
          <a:p>
            <a:fld id="{6767FADE-2612-3649-B495-F644A23F288B}" type="slidenum">
              <a:rPr lang="en-US" smtClean="0"/>
              <a:pPr/>
              <a:t>42</a:t>
            </a:fld>
            <a:endParaRPr lang="en-US"/>
          </a:p>
        </p:txBody>
      </p:sp>
      <p:sp>
        <p:nvSpPr>
          <p:cNvPr id="4" name="Rectangle 3"/>
          <p:cNvSpPr/>
          <p:nvPr/>
        </p:nvSpPr>
        <p:spPr>
          <a:xfrm>
            <a:off x="1132764" y="4449170"/>
            <a:ext cx="7014949" cy="170597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621958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45531" y="96980"/>
            <a:ext cx="8566150" cy="1066800"/>
          </a:xfrm>
        </p:spPr>
        <p:txBody>
          <a:bodyPr anchor="ctr"/>
          <a:lstStyle/>
          <a:p>
            <a:pPr algn="l" eaLnBrk="1" hangingPunct="1"/>
            <a:r>
              <a:rPr lang="en-US" dirty="0" smtClean="0">
                <a:solidFill>
                  <a:schemeClr val="tx1"/>
                </a:solidFill>
              </a:rPr>
              <a:t>Learning Objectives</a:t>
            </a:r>
          </a:p>
        </p:txBody>
      </p:sp>
      <p:sp>
        <p:nvSpPr>
          <p:cNvPr id="5" name="Rectangle 3"/>
          <p:cNvSpPr txBox="1">
            <a:spLocks noChangeArrowheads="1"/>
          </p:cNvSpPr>
          <p:nvPr/>
        </p:nvSpPr>
        <p:spPr>
          <a:xfrm>
            <a:off x="497239" y="1163238"/>
            <a:ext cx="8680450" cy="4962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200"/>
              </a:spcBef>
              <a:spcAft>
                <a:spcPts val="600"/>
              </a:spcAft>
            </a:pPr>
            <a:r>
              <a:rPr lang="en-SG" sz="2800" dirty="0" smtClean="0">
                <a:solidFill>
                  <a:prstClr val="black"/>
                </a:solidFill>
              </a:rPr>
              <a:t>Recognise </a:t>
            </a:r>
            <a:r>
              <a:rPr lang="en-SG" sz="2800" dirty="0">
                <a:solidFill>
                  <a:prstClr val="black"/>
                </a:solidFill>
              </a:rPr>
              <a:t>integration as a possible way to find quantity accumulated given the rate of change function</a:t>
            </a:r>
          </a:p>
          <a:p>
            <a:pPr>
              <a:spcBef>
                <a:spcPts val="1200"/>
              </a:spcBef>
              <a:spcAft>
                <a:spcPts val="600"/>
              </a:spcAft>
            </a:pPr>
            <a:r>
              <a:rPr lang="en-SG" sz="2800" dirty="0" smtClean="0">
                <a:solidFill>
                  <a:prstClr val="black"/>
                </a:solidFill>
              </a:rPr>
              <a:t>Apply </a:t>
            </a:r>
            <a:r>
              <a:rPr lang="en-SG" sz="2800" dirty="0">
                <a:solidFill>
                  <a:prstClr val="black"/>
                </a:solidFill>
              </a:rPr>
              <a:t>integration on algebraic </a:t>
            </a:r>
            <a:r>
              <a:rPr lang="en-SG" sz="2800" dirty="0" smtClean="0">
                <a:solidFill>
                  <a:prstClr val="black"/>
                </a:solidFill>
              </a:rPr>
              <a:t>functions</a:t>
            </a:r>
          </a:p>
          <a:p>
            <a:pPr>
              <a:spcBef>
                <a:spcPts val="1200"/>
              </a:spcBef>
              <a:spcAft>
                <a:spcPts val="600"/>
              </a:spcAft>
            </a:pPr>
            <a:r>
              <a:rPr lang="en-SG" sz="2800" dirty="0" smtClean="0">
                <a:solidFill>
                  <a:prstClr val="black"/>
                </a:solidFill>
              </a:rPr>
              <a:t>Model </a:t>
            </a:r>
            <a:r>
              <a:rPr lang="en-SG" sz="2800" dirty="0">
                <a:solidFill>
                  <a:prstClr val="black"/>
                </a:solidFill>
              </a:rPr>
              <a:t>and analyse real world problems using integration of algebraic functions</a:t>
            </a:r>
          </a:p>
          <a:p>
            <a:pPr>
              <a:spcBef>
                <a:spcPts val="1200"/>
              </a:spcBef>
              <a:spcAft>
                <a:spcPts val="600"/>
              </a:spcAft>
              <a:buFontTx/>
              <a:buNone/>
            </a:pPr>
            <a:endParaRPr lang="en-US" sz="2400" dirty="0" smtClean="0">
              <a:solidFill>
                <a:prstClr val="black"/>
              </a:solidFill>
            </a:endParaRPr>
          </a:p>
        </p:txBody>
      </p:sp>
      <p:sp>
        <p:nvSpPr>
          <p:cNvPr id="6" name="Slide Number Placeholder 5"/>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303376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Definition Template</a:t>
            </a:r>
            <a:endParaRPr lang="en-SG" dirty="0"/>
          </a:p>
        </p:txBody>
      </p:sp>
      <p:sp>
        <p:nvSpPr>
          <p:cNvPr id="3" name="Content Placeholder 2"/>
          <p:cNvSpPr>
            <a:spLocks noGrp="1"/>
          </p:cNvSpPr>
          <p:nvPr>
            <p:ph sz="quarter" idx="13"/>
          </p:nvPr>
        </p:nvSpPr>
        <p:spPr>
          <a:xfrm>
            <a:off x="319235" y="961188"/>
            <a:ext cx="8533820" cy="5688994"/>
          </a:xfrm>
        </p:spPr>
        <p:txBody>
          <a:bodyPr/>
          <a:lstStyle/>
          <a:p>
            <a:r>
              <a:rPr lang="en-US" dirty="0" smtClean="0"/>
              <a:t>What do we know?</a:t>
            </a:r>
          </a:p>
          <a:p>
            <a:pPr lvl="1"/>
            <a:r>
              <a:rPr lang="en-US" dirty="0" smtClean="0"/>
              <a:t>The rate </a:t>
            </a:r>
            <a:r>
              <a:rPr lang="en-US" dirty="0"/>
              <a:t>of water supply and rate of water consumption per </a:t>
            </a:r>
            <a:r>
              <a:rPr lang="en-US" dirty="0" smtClean="0"/>
              <a:t>month</a:t>
            </a:r>
          </a:p>
          <a:p>
            <a:pPr lvl="1"/>
            <a:r>
              <a:rPr lang="en-US" dirty="0" smtClean="0"/>
              <a:t>The quantity (volume of water in the reservoir) at the beginning</a:t>
            </a:r>
          </a:p>
          <a:p>
            <a:pPr lvl="1"/>
            <a:r>
              <a:rPr lang="en-US" dirty="0" smtClean="0"/>
              <a:t>(from pre-readings) We can perform integration on the net rate of water supply to find the </a:t>
            </a:r>
            <a:r>
              <a:rPr lang="en-US" dirty="0"/>
              <a:t>quantity (volume of water </a:t>
            </a:r>
            <a:r>
              <a:rPr lang="en-US" dirty="0" smtClean="0"/>
              <a:t>remaining in </a:t>
            </a:r>
            <a:r>
              <a:rPr lang="en-US" dirty="0"/>
              <a:t>the reservoir) </a:t>
            </a:r>
            <a:r>
              <a:rPr lang="en-US" dirty="0" smtClean="0"/>
              <a:t>at any given time</a:t>
            </a:r>
          </a:p>
          <a:p>
            <a:pPr marL="457200" lvl="1" indent="0">
              <a:buNone/>
            </a:pPr>
            <a:endParaRPr lang="en-US" dirty="0"/>
          </a:p>
          <a:p>
            <a:pPr lvl="1"/>
            <a:endParaRPr lang="en-US" dirty="0"/>
          </a:p>
          <a:p>
            <a:r>
              <a:rPr lang="en-US" dirty="0" smtClean="0"/>
              <a:t>What do we not know?</a:t>
            </a:r>
          </a:p>
          <a:p>
            <a:pPr marL="742950" lvl="2" indent="-342900"/>
            <a:r>
              <a:rPr lang="en-US" dirty="0" smtClean="0"/>
              <a:t>How can we perform integration on an algebraic function? </a:t>
            </a:r>
          </a:p>
          <a:p>
            <a:pPr marL="400050" lvl="2" indent="0">
              <a:buNone/>
            </a:pPr>
            <a:endParaRPr lang="en-SG" dirty="0"/>
          </a:p>
          <a:p>
            <a:endParaRPr lang="en-US" dirty="0"/>
          </a:p>
          <a:p>
            <a:r>
              <a:rPr lang="en-US" dirty="0" smtClean="0"/>
              <a:t>What do we need to find out?</a:t>
            </a:r>
          </a:p>
          <a:p>
            <a:pPr lvl="1"/>
            <a:r>
              <a:rPr lang="en-US" dirty="0" smtClean="0"/>
              <a:t>When (in number of months) would the reservoir run out of water? </a:t>
            </a:r>
          </a:p>
          <a:p>
            <a:pPr marL="457200" lvl="1" indent="0">
              <a:buNone/>
            </a:pPr>
            <a:endParaRPr lang="en-SG" dirty="0"/>
          </a:p>
        </p:txBody>
      </p:sp>
      <p:sp>
        <p:nvSpPr>
          <p:cNvPr id="6" name="Slide Number Placeholder 5"/>
          <p:cNvSpPr>
            <a:spLocks noGrp="1"/>
          </p:cNvSpPr>
          <p:nvPr>
            <p:ph type="sldNum" sz="quarter" idx="12"/>
          </p:nvPr>
        </p:nvSpPr>
        <p:spPr/>
        <p:txBody>
          <a:bodyPr/>
          <a:lstStyle/>
          <a:p>
            <a:r>
              <a:rPr lang="en-US" smtClean="0"/>
              <a:t>                                        </a:t>
            </a:r>
            <a:fld id="{6767FADE-2612-3649-B495-F644A23F288B}" type="slidenum">
              <a:rPr lang="en-US" smtClean="0"/>
              <a:pPr/>
              <a:t>5</a:t>
            </a:fld>
            <a:endParaRPr lang="en-US" dirty="0"/>
          </a:p>
        </p:txBody>
      </p:sp>
    </p:spTree>
    <p:extLst>
      <p:ext uri="{BB962C8B-B14F-4D97-AF65-F5344CB8AC3E}">
        <p14:creationId xmlns:p14="http://schemas.microsoft.com/office/powerpoint/2010/main" val="61955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a:xfrm>
            <a:off x="609229" y="325834"/>
            <a:ext cx="8129335" cy="73858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smtClean="0"/>
              <a:t>Lesson Overview</a:t>
            </a:r>
          </a:p>
        </p:txBody>
      </p:sp>
      <p:sp>
        <p:nvSpPr>
          <p:cNvPr id="5" name="Slide Number Placeholder 4"/>
          <p:cNvSpPr>
            <a:spLocks noGrp="1"/>
          </p:cNvSpPr>
          <p:nvPr>
            <p:ph type="sldNum" sz="quarter" idx="12"/>
          </p:nvPr>
        </p:nvSpPr>
        <p:spPr/>
        <p:txBody>
          <a:bodyPr/>
          <a:lstStyle/>
          <a:p>
            <a:r>
              <a:rPr lang="en-US" smtClean="0"/>
              <a:t>                                        </a:t>
            </a:r>
            <a:fld id="{6767FADE-2612-3649-B495-F644A23F288B}" type="slidenum">
              <a:rPr lang="en-US" smtClean="0"/>
              <a:pPr/>
              <a:t>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65553816"/>
              </p:ext>
            </p:extLst>
          </p:nvPr>
        </p:nvGraphicFramePr>
        <p:xfrm>
          <a:off x="428613" y="1727470"/>
          <a:ext cx="8018515" cy="2359649"/>
        </p:xfrm>
        <a:graphic>
          <a:graphicData uri="http://schemas.openxmlformats.org/drawingml/2006/table">
            <a:tbl>
              <a:tblPr firstRow="1" bandRow="1">
                <a:tableStyleId>{5940675A-B579-460E-94D1-54222C63F5DA}</a:tableStyleId>
              </a:tblPr>
              <a:tblGrid>
                <a:gridCol w="744576">
                  <a:extLst>
                    <a:ext uri="{9D8B030D-6E8A-4147-A177-3AD203B41FA5}">
                      <a16:colId xmlns:a16="http://schemas.microsoft.com/office/drawing/2014/main" val="20000"/>
                    </a:ext>
                  </a:extLst>
                </a:gridCol>
                <a:gridCol w="5498951">
                  <a:extLst>
                    <a:ext uri="{9D8B030D-6E8A-4147-A177-3AD203B41FA5}">
                      <a16:colId xmlns:a16="http://schemas.microsoft.com/office/drawing/2014/main" val="20001"/>
                    </a:ext>
                  </a:extLst>
                </a:gridCol>
                <a:gridCol w="1774988">
                  <a:extLst>
                    <a:ext uri="{9D8B030D-6E8A-4147-A177-3AD203B41FA5}">
                      <a16:colId xmlns:a16="http://schemas.microsoft.com/office/drawing/2014/main" val="20002"/>
                    </a:ext>
                  </a:extLst>
                </a:gridCol>
              </a:tblGrid>
              <a:tr h="366574">
                <a:tc>
                  <a:txBody>
                    <a:bodyPr/>
                    <a:lstStyle/>
                    <a:p>
                      <a:r>
                        <a:rPr lang="en-US" sz="1800" b="0" dirty="0" smtClean="0">
                          <a:solidFill>
                            <a:schemeClr val="bg1"/>
                          </a:solidFill>
                          <a:latin typeface="Arial" panose="020B0604020202020204" pitchFamily="34" charset="0"/>
                          <a:cs typeface="Arial" panose="020B0604020202020204" pitchFamily="34" charset="0"/>
                        </a:rPr>
                        <a:t>S/N</a:t>
                      </a:r>
                      <a:endParaRPr lang="en-SG" sz="1800" b="0" dirty="0">
                        <a:solidFill>
                          <a:schemeClr val="bg1"/>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1800" dirty="0" smtClean="0">
                          <a:solidFill>
                            <a:schemeClr val="bg1"/>
                          </a:solidFill>
                          <a:latin typeface="Arial" panose="020B0604020202020204" pitchFamily="34" charset="0"/>
                          <a:cs typeface="Arial" panose="020B0604020202020204" pitchFamily="34" charset="0"/>
                        </a:rPr>
                        <a:t>Concepts</a:t>
                      </a:r>
                      <a:endParaRPr lang="en-SG" sz="1800" dirty="0">
                        <a:solidFill>
                          <a:schemeClr val="bg1"/>
                        </a:solidFill>
                        <a:latin typeface="Arial" panose="020B0604020202020204" pitchFamily="34" charset="0"/>
                        <a:cs typeface="Arial" panose="020B0604020202020204" pitchFamily="34" charset="0"/>
                      </a:endParaRPr>
                    </a:p>
                  </a:txBody>
                  <a:tcPr>
                    <a:solidFill>
                      <a:schemeClr val="tx1"/>
                    </a:solidFill>
                  </a:tcPr>
                </a:tc>
                <a:tc>
                  <a:txBody>
                    <a:bodyPr/>
                    <a:lstStyle/>
                    <a:p>
                      <a:pPr algn="ctr"/>
                      <a:r>
                        <a:rPr lang="en-US" sz="1800" dirty="0" smtClean="0">
                          <a:solidFill>
                            <a:schemeClr val="bg1"/>
                          </a:solidFill>
                          <a:latin typeface="Arial" panose="020B0604020202020204" pitchFamily="34" charset="0"/>
                          <a:cs typeface="Arial" panose="020B0604020202020204" pitchFamily="34" charset="0"/>
                        </a:rPr>
                        <a:t>Slide Number</a:t>
                      </a:r>
                      <a:endParaRPr lang="en-SG" sz="1800" b="0" dirty="0">
                        <a:solidFill>
                          <a:schemeClr val="bg1"/>
                        </a:solidFill>
                        <a:latin typeface="Arial" panose="020B0604020202020204" pitchFamily="34" charset="0"/>
                        <a:cs typeface="Arial" panose="020B0604020202020204" pitchFamily="34" charset="0"/>
                      </a:endParaRPr>
                    </a:p>
                  </a:txBody>
                  <a:tcPr>
                    <a:solidFill>
                      <a:schemeClr val="tx1"/>
                    </a:solidFill>
                  </a:tcPr>
                </a:tc>
                <a:extLst>
                  <a:ext uri="{0D108BD9-81ED-4DB2-BD59-A6C34878D82A}">
                    <a16:rowId xmlns:a16="http://schemas.microsoft.com/office/drawing/2014/main" val="10000"/>
                  </a:ext>
                </a:extLst>
              </a:tr>
              <a:tr h="366574">
                <a:tc>
                  <a:txBody>
                    <a:bodyPr/>
                    <a:lstStyle/>
                    <a:p>
                      <a:r>
                        <a:rPr lang="en-US" sz="1800" b="0" dirty="0" smtClean="0">
                          <a:latin typeface="Arial" panose="020B0604020202020204" pitchFamily="34" charset="0"/>
                          <a:cs typeface="Arial" panose="020B0604020202020204" pitchFamily="34" charset="0"/>
                        </a:rPr>
                        <a:t>1</a:t>
                      </a:r>
                      <a:endParaRPr lang="en-SG" sz="1800" b="0"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1800" b="0" baseline="0" dirty="0" smtClean="0">
                          <a:latin typeface="Arial" pitchFamily="34" charset="0"/>
                          <a:cs typeface="Arial" pitchFamily="34" charset="0"/>
                        </a:rPr>
                        <a:t>Relationship between differentiation &amp; integration</a:t>
                      </a:r>
                      <a:endParaRPr lang="en-US" sz="1800" b="0" dirty="0" smtClean="0">
                        <a:latin typeface="Arial" pitchFamily="34" charset="0"/>
                        <a:cs typeface="Arial" pitchFamily="34" charset="0"/>
                      </a:endParaRPr>
                    </a:p>
                  </a:txBody>
                  <a:tcPr/>
                </a:tc>
                <a:tc>
                  <a:txBody>
                    <a:bodyPr/>
                    <a:lstStyle/>
                    <a:p>
                      <a:pPr algn="ctr"/>
                      <a:r>
                        <a:rPr lang="en-US" sz="1800" b="0" dirty="0" smtClean="0">
                          <a:latin typeface="Arial" panose="020B0604020202020204" pitchFamily="34" charset="0"/>
                          <a:cs typeface="Arial" panose="020B0604020202020204" pitchFamily="34" charset="0"/>
                        </a:rPr>
                        <a:t>7-8</a:t>
                      </a:r>
                      <a:endParaRPr lang="en-SG"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66574">
                <a:tc>
                  <a:txBody>
                    <a:bodyPr/>
                    <a:lstStyle/>
                    <a:p>
                      <a:r>
                        <a:rPr lang="en-US" sz="1800" b="0" dirty="0" smtClean="0">
                          <a:latin typeface="Arial" panose="020B0604020202020204" pitchFamily="34" charset="0"/>
                          <a:cs typeface="Arial" panose="020B0604020202020204" pitchFamily="34" charset="0"/>
                        </a:rPr>
                        <a:t>2</a:t>
                      </a:r>
                      <a:endParaRPr lang="en-SG" sz="1800" b="0"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1800" b="0" dirty="0" smtClean="0">
                          <a:latin typeface="Arial" panose="020B0604020202020204" pitchFamily="34" charset="0"/>
                          <a:cs typeface="Arial" panose="020B0604020202020204" pitchFamily="34" charset="0"/>
                        </a:rPr>
                        <a:t>Integrating</a:t>
                      </a:r>
                      <a:r>
                        <a:rPr lang="en-US" sz="1800" b="0" baseline="0" dirty="0" smtClean="0">
                          <a:latin typeface="Arial" panose="020B0604020202020204" pitchFamily="34" charset="0"/>
                          <a:cs typeface="Arial" panose="020B0604020202020204" pitchFamily="34" charset="0"/>
                        </a:rPr>
                        <a:t> an algebraic expression</a:t>
                      </a:r>
                      <a:endParaRPr lang="en-US" sz="1800" b="0" dirty="0" smtClean="0">
                        <a:latin typeface="Arial" panose="020B0604020202020204" pitchFamily="34" charset="0"/>
                        <a:cs typeface="Arial" panose="020B0604020202020204" pitchFamily="34" charset="0"/>
                      </a:endParaRPr>
                    </a:p>
                  </a:txBody>
                  <a:tcPr/>
                </a:tc>
                <a:tc>
                  <a:txBody>
                    <a:bodyPr/>
                    <a:lstStyle/>
                    <a:p>
                      <a:pPr algn="ctr"/>
                      <a:r>
                        <a:rPr lang="en-US" sz="1800" b="0" dirty="0" smtClean="0">
                          <a:latin typeface="Arial" panose="020B0604020202020204" pitchFamily="34" charset="0"/>
                          <a:cs typeface="Arial" panose="020B0604020202020204" pitchFamily="34" charset="0"/>
                        </a:rPr>
                        <a:t>9-17</a:t>
                      </a:r>
                      <a:endParaRPr lang="en-SG"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526779">
                <a:tc>
                  <a:txBody>
                    <a:bodyPr/>
                    <a:lstStyle/>
                    <a:p>
                      <a:r>
                        <a:rPr lang="en-US" sz="1800" b="0" dirty="0" smtClean="0">
                          <a:latin typeface="Arial" panose="020B0604020202020204" pitchFamily="34" charset="0"/>
                          <a:cs typeface="Arial" panose="020B0604020202020204" pitchFamily="34" charset="0"/>
                        </a:rPr>
                        <a:t>3</a:t>
                      </a:r>
                      <a:endParaRPr lang="en-SG" sz="1800" b="0"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1800" b="0" dirty="0" smtClean="0">
                          <a:latin typeface="Arial" panose="020B0604020202020204" pitchFamily="34" charset="0"/>
                          <a:cs typeface="Arial" panose="020B0604020202020204" pitchFamily="34" charset="0"/>
                        </a:rPr>
                        <a:t>Finding</a:t>
                      </a:r>
                      <a:r>
                        <a:rPr lang="en-US" sz="1800" b="0" baseline="0" dirty="0" smtClean="0">
                          <a:latin typeface="Arial" panose="020B0604020202020204" pitchFamily="34" charset="0"/>
                          <a:cs typeface="Arial" panose="020B0604020202020204" pitchFamily="34" charset="0"/>
                        </a:rPr>
                        <a:t> the constant </a:t>
                      </a:r>
                      <a:r>
                        <a:rPr lang="en-US" sz="2000" b="0" i="1" baseline="0" dirty="0" smtClean="0">
                          <a:latin typeface="Times New Roman" panose="02020603050405020304" pitchFamily="18" charset="0"/>
                          <a:cs typeface="Times New Roman" panose="02020603050405020304" pitchFamily="18" charset="0"/>
                        </a:rPr>
                        <a:t>c</a:t>
                      </a:r>
                      <a:endParaRPr lang="en-US" sz="1800" b="0" i="1"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smtClean="0">
                          <a:latin typeface="Arial" panose="020B0604020202020204" pitchFamily="34" charset="0"/>
                          <a:cs typeface="Arial" panose="020B0604020202020204" pitchFamily="34" charset="0"/>
                        </a:rPr>
                        <a:t>18-21</a:t>
                      </a:r>
                      <a:endParaRPr lang="en-SG" sz="1800" b="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366574">
                <a:tc>
                  <a:txBody>
                    <a:bodyPr/>
                    <a:lstStyle/>
                    <a:p>
                      <a:r>
                        <a:rPr lang="en-SG" sz="1800" b="0" dirty="0" smtClean="0">
                          <a:latin typeface="Arial" panose="020B0604020202020204" pitchFamily="34" charset="0"/>
                          <a:cs typeface="Arial" panose="020B0604020202020204" pitchFamily="34" charset="0"/>
                        </a:rPr>
                        <a:t>4</a:t>
                      </a:r>
                      <a:endParaRPr lang="en-SG" sz="1800" b="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dirty="0" smtClean="0">
                          <a:latin typeface="Arial" pitchFamily="34" charset="0"/>
                          <a:cs typeface="Arial" pitchFamily="34" charset="0"/>
                        </a:rPr>
                        <a:t>Integration</a:t>
                      </a:r>
                      <a:r>
                        <a:rPr lang="en-US" sz="1800" b="0" baseline="0" dirty="0" smtClean="0">
                          <a:latin typeface="Arial" pitchFamily="34" charset="0"/>
                          <a:cs typeface="Arial" pitchFamily="34" charset="0"/>
                        </a:rPr>
                        <a:t> of a definite integral</a:t>
                      </a:r>
                      <a:endParaRPr lang="en-US" sz="1800" b="0" dirty="0" smtClean="0">
                        <a:latin typeface="Arial" pitchFamily="34" charset="0"/>
                        <a:cs typeface="Arial" pitchFamily="34" charset="0"/>
                      </a:endParaRPr>
                    </a:p>
                  </a:txBody>
                  <a:tcPr/>
                </a:tc>
                <a:tc>
                  <a:txBody>
                    <a:bodyPr/>
                    <a:lstStyle/>
                    <a:p>
                      <a:pPr algn="ctr"/>
                      <a:r>
                        <a:rPr lang="en-SG" sz="1800" b="0" dirty="0" smtClean="0">
                          <a:latin typeface="Arial" panose="020B0604020202020204" pitchFamily="34" charset="0"/>
                          <a:cs typeface="Arial" panose="020B0604020202020204" pitchFamily="34" charset="0"/>
                        </a:rPr>
                        <a:t>23-27</a:t>
                      </a:r>
                      <a:endParaRPr lang="en-SG"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366574">
                <a:tc>
                  <a:txBody>
                    <a:bodyPr/>
                    <a:lstStyle/>
                    <a:p>
                      <a:r>
                        <a:rPr lang="en-US" sz="1800" b="0" dirty="0" smtClean="0">
                          <a:latin typeface="Arial" panose="020B0604020202020204" pitchFamily="34" charset="0"/>
                          <a:cs typeface="Arial" panose="020B0604020202020204" pitchFamily="34" charset="0"/>
                        </a:rPr>
                        <a:t>5</a:t>
                      </a:r>
                      <a:endParaRPr lang="en-SG" sz="1800" b="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dirty="0" smtClean="0">
                          <a:latin typeface="Arial" pitchFamily="34" charset="0"/>
                          <a:cs typeface="Arial" pitchFamily="34" charset="0"/>
                        </a:rPr>
                        <a:t>Applications</a:t>
                      </a:r>
                      <a:r>
                        <a:rPr lang="en-US" sz="1800" b="0" baseline="0" dirty="0" smtClean="0">
                          <a:latin typeface="Arial" pitchFamily="34" charset="0"/>
                          <a:cs typeface="Arial" pitchFamily="34" charset="0"/>
                        </a:rPr>
                        <a:t> of integration (CL)</a:t>
                      </a:r>
                      <a:endParaRPr lang="en-US" sz="1800" b="0" dirty="0" smtClean="0">
                        <a:latin typeface="Arial" pitchFamily="34" charset="0"/>
                        <a:cs typeface="Arial" pitchFamily="34" charset="0"/>
                      </a:endParaRPr>
                    </a:p>
                  </a:txBody>
                  <a:tcPr/>
                </a:tc>
                <a:tc>
                  <a:txBody>
                    <a:bodyPr/>
                    <a:lstStyle/>
                    <a:p>
                      <a:pPr algn="ctr"/>
                      <a:r>
                        <a:rPr lang="en-US" sz="1800" b="0" dirty="0" smtClean="0">
                          <a:latin typeface="Arial" panose="020B0604020202020204" pitchFamily="34" charset="0"/>
                          <a:cs typeface="Arial" panose="020B0604020202020204" pitchFamily="34" charset="0"/>
                        </a:rPr>
                        <a:t>28-39</a:t>
                      </a:r>
                      <a:endParaRPr lang="en-SG"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44122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28596" y="1173416"/>
            <a:ext cx="8362979" cy="1091482"/>
          </a:xfrm>
          <a:prstGeom prst="rect">
            <a:avLst/>
          </a:prstGeom>
          <a:noFill/>
          <a:ln w="9525">
            <a:noFill/>
            <a:miter lim="800000"/>
            <a:headEnd/>
            <a:tailEnd/>
          </a:ln>
        </p:spPr>
        <p:txBody>
          <a:bodyPr/>
          <a:lstStyle/>
          <a:p>
            <a:pPr marL="355600" indent="-355600">
              <a:spcBef>
                <a:spcPct val="20000"/>
              </a:spcBef>
              <a:buFont typeface="Arial" pitchFamily="34" charset="0"/>
              <a:buChar char="•"/>
              <a:defRPr/>
            </a:pPr>
            <a:r>
              <a:rPr lang="en-SG" sz="2800" kern="0" dirty="0" smtClean="0">
                <a:solidFill>
                  <a:prstClr val="black"/>
                </a:solidFill>
                <a:latin typeface="Arial" pitchFamily="34" charset="0"/>
                <a:cs typeface="Arial" pitchFamily="34" charset="0"/>
              </a:rPr>
              <a:t>The relationship between differentiation and integration is shown below.</a:t>
            </a:r>
          </a:p>
          <a:p>
            <a:pPr>
              <a:spcBef>
                <a:spcPct val="20000"/>
              </a:spcBef>
              <a:defRPr/>
            </a:pPr>
            <a:endParaRPr lang="en-SG" sz="2800" kern="0" dirty="0" smtClean="0">
              <a:solidFill>
                <a:prstClr val="black"/>
              </a:solidFill>
              <a:latin typeface="Arial" pitchFamily="34" charset="0"/>
              <a:cs typeface="Arial" pitchFamily="34" charset="0"/>
            </a:endParaRPr>
          </a:p>
          <a:p>
            <a:pPr marL="355600" indent="-355600">
              <a:spcBef>
                <a:spcPct val="20000"/>
              </a:spcBef>
              <a:buFont typeface="Arial" pitchFamily="34" charset="0"/>
              <a:buChar char="•"/>
              <a:defRPr/>
            </a:pPr>
            <a:endParaRPr lang="en-SG" sz="2800" kern="0" dirty="0" smtClean="0">
              <a:solidFill>
                <a:prstClr val="black"/>
              </a:solidFill>
              <a:latin typeface="Arial" pitchFamily="34" charset="0"/>
              <a:cs typeface="Arial" pitchFamily="34" charset="0"/>
            </a:endParaRPr>
          </a:p>
          <a:p>
            <a:pPr>
              <a:spcBef>
                <a:spcPct val="20000"/>
              </a:spcBef>
              <a:defRPr/>
            </a:pPr>
            <a:endParaRPr lang="en-SG" sz="2800" kern="0" dirty="0">
              <a:solidFill>
                <a:prstClr val="black"/>
              </a:solidFill>
              <a:latin typeface="Arial" pitchFamily="34" charset="0"/>
              <a:cs typeface="Arial" pitchFamily="34" charset="0"/>
            </a:endParaRPr>
          </a:p>
        </p:txBody>
      </p:sp>
      <p:sp>
        <p:nvSpPr>
          <p:cNvPr id="5" name="Rectangle 4"/>
          <p:cNvSpPr>
            <a:spLocks noGrp="1" noRot="1" noChangeArrowheads="1"/>
          </p:cNvSpPr>
          <p:nvPr>
            <p:ph type="title"/>
          </p:nvPr>
        </p:nvSpPr>
        <p:spPr>
          <a:xfrm>
            <a:off x="594625" y="224594"/>
            <a:ext cx="8229600" cy="800347"/>
          </a:xfrm>
        </p:spPr>
        <p:txBody>
          <a:bodyPr anchor="ctr"/>
          <a:lstStyle/>
          <a:p>
            <a:pPr algn="l"/>
            <a:r>
              <a:rPr lang="en-SG" dirty="0" smtClean="0"/>
              <a:t>Differentiation and Integration</a:t>
            </a:r>
          </a:p>
        </p:txBody>
      </p:sp>
      <p:sp>
        <p:nvSpPr>
          <p:cNvPr id="3" name="TextBox 2"/>
          <p:cNvSpPr txBox="1"/>
          <p:nvPr/>
        </p:nvSpPr>
        <p:spPr>
          <a:xfrm>
            <a:off x="1209828" y="3571746"/>
            <a:ext cx="2039817" cy="1015663"/>
          </a:xfrm>
          <a:prstGeom prst="rect">
            <a:avLst/>
          </a:prstGeom>
          <a:noFill/>
        </p:spPr>
        <p:txBody>
          <a:bodyPr wrap="square" rtlCol="0">
            <a:spAutoFit/>
          </a:bodyPr>
          <a:lstStyle/>
          <a:p>
            <a:pPr algn="ctr"/>
            <a:r>
              <a:rPr lang="en-SG" sz="6000" i="1" kern="0" dirty="0">
                <a:solidFill>
                  <a:prstClr val="black"/>
                </a:solidFill>
                <a:latin typeface="Times New Roman" pitchFamily="18" charset="0"/>
                <a:cs typeface="Times New Roman" pitchFamily="18" charset="0"/>
              </a:rPr>
              <a:t>f</a:t>
            </a:r>
            <a:r>
              <a:rPr lang="en-SG" sz="6000" i="1" kern="0" dirty="0" smtClean="0">
                <a:solidFill>
                  <a:prstClr val="black"/>
                </a:solidFill>
                <a:latin typeface="Times New Roman" pitchFamily="18" charset="0"/>
                <a:cs typeface="Times New Roman" pitchFamily="18" charset="0"/>
              </a:rPr>
              <a:t> </a:t>
            </a:r>
            <a:r>
              <a:rPr lang="en-SG" sz="6000" kern="0" dirty="0" smtClean="0">
                <a:solidFill>
                  <a:prstClr val="black"/>
                </a:solidFill>
                <a:latin typeface="Arial" pitchFamily="34" charset="0"/>
                <a:cs typeface="Arial" pitchFamily="34" charset="0"/>
              </a:rPr>
              <a:t>(</a:t>
            </a:r>
            <a:r>
              <a:rPr lang="en-SG" sz="6000" i="1" kern="0" dirty="0" smtClean="0">
                <a:solidFill>
                  <a:prstClr val="black"/>
                </a:solidFill>
                <a:latin typeface="Times New Roman" pitchFamily="18" charset="0"/>
                <a:cs typeface="Times New Roman" pitchFamily="18" charset="0"/>
              </a:rPr>
              <a:t>x</a:t>
            </a:r>
            <a:r>
              <a:rPr lang="en-SG" sz="6000" kern="0" dirty="0" smtClean="0">
                <a:solidFill>
                  <a:prstClr val="black"/>
                </a:solidFill>
                <a:latin typeface="Arial" pitchFamily="34" charset="0"/>
                <a:cs typeface="Arial" pitchFamily="34" charset="0"/>
              </a:rPr>
              <a:t>)</a:t>
            </a:r>
            <a:endParaRPr lang="en-SG" sz="6000" dirty="0"/>
          </a:p>
        </p:txBody>
      </p:sp>
      <p:sp>
        <p:nvSpPr>
          <p:cNvPr id="6" name="Right Arrow 5"/>
          <p:cNvSpPr>
            <a:spLocks noChangeAspect="1"/>
          </p:cNvSpPr>
          <p:nvPr/>
        </p:nvSpPr>
        <p:spPr>
          <a:xfrm>
            <a:off x="3245528" y="3248914"/>
            <a:ext cx="2340280" cy="900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Differentiate</a:t>
            </a:r>
            <a:endParaRPr lang="en-SG" sz="2800" dirty="0"/>
          </a:p>
        </p:txBody>
      </p:sp>
      <p:sp>
        <p:nvSpPr>
          <p:cNvPr id="7" name="TextBox 6"/>
          <p:cNvSpPr txBox="1"/>
          <p:nvPr/>
        </p:nvSpPr>
        <p:spPr>
          <a:xfrm>
            <a:off x="5328481" y="3571745"/>
            <a:ext cx="2855740" cy="1015663"/>
          </a:xfrm>
          <a:prstGeom prst="rect">
            <a:avLst/>
          </a:prstGeom>
          <a:noFill/>
        </p:spPr>
        <p:txBody>
          <a:bodyPr wrap="square" rtlCol="0">
            <a:spAutoFit/>
          </a:bodyPr>
          <a:lstStyle/>
          <a:p>
            <a:pPr algn="ctr"/>
            <a:r>
              <a:rPr lang="en-SG" sz="6000" i="1" kern="0" dirty="0">
                <a:solidFill>
                  <a:prstClr val="black"/>
                </a:solidFill>
                <a:latin typeface="Times New Roman" pitchFamily="18" charset="0"/>
                <a:cs typeface="Times New Roman" pitchFamily="18" charset="0"/>
              </a:rPr>
              <a:t>f</a:t>
            </a:r>
            <a:r>
              <a:rPr lang="en-SG" sz="6000" i="1" kern="0" dirty="0" smtClean="0">
                <a:solidFill>
                  <a:prstClr val="black"/>
                </a:solidFill>
                <a:latin typeface="Times New Roman" pitchFamily="18" charset="0"/>
                <a:cs typeface="Times New Roman" pitchFamily="18" charset="0"/>
              </a:rPr>
              <a:t>’</a:t>
            </a:r>
            <a:r>
              <a:rPr lang="en-SG" sz="6000" i="1" kern="0" dirty="0" smtClean="0">
                <a:solidFill>
                  <a:prstClr val="black"/>
                </a:solidFill>
                <a:latin typeface="Arial" pitchFamily="34" charset="0"/>
                <a:cs typeface="Arial" pitchFamily="34" charset="0"/>
              </a:rPr>
              <a:t> </a:t>
            </a:r>
            <a:r>
              <a:rPr lang="en-SG" sz="6000" kern="0" dirty="0" smtClean="0">
                <a:solidFill>
                  <a:prstClr val="black"/>
                </a:solidFill>
                <a:latin typeface="Arial" pitchFamily="34" charset="0"/>
                <a:cs typeface="Arial" pitchFamily="34" charset="0"/>
              </a:rPr>
              <a:t>(</a:t>
            </a:r>
            <a:r>
              <a:rPr lang="en-SG" sz="6000" i="1" kern="0" dirty="0" smtClean="0">
                <a:solidFill>
                  <a:prstClr val="black"/>
                </a:solidFill>
                <a:latin typeface="Times New Roman" pitchFamily="18" charset="0"/>
                <a:cs typeface="Times New Roman" pitchFamily="18" charset="0"/>
              </a:rPr>
              <a:t>x</a:t>
            </a:r>
            <a:r>
              <a:rPr lang="en-SG" sz="6000" kern="0" dirty="0" smtClean="0">
                <a:solidFill>
                  <a:prstClr val="black"/>
                </a:solidFill>
                <a:latin typeface="Arial" pitchFamily="34" charset="0"/>
                <a:cs typeface="Arial" pitchFamily="34" charset="0"/>
              </a:rPr>
              <a:t>)</a:t>
            </a:r>
            <a:endParaRPr lang="en-SG" sz="6000" dirty="0"/>
          </a:p>
        </p:txBody>
      </p:sp>
      <p:sp>
        <p:nvSpPr>
          <p:cNvPr id="12" name="Right Arrow 11"/>
          <p:cNvSpPr>
            <a:spLocks noChangeAspect="1"/>
          </p:cNvSpPr>
          <p:nvPr/>
        </p:nvSpPr>
        <p:spPr>
          <a:xfrm flipH="1">
            <a:off x="3196410" y="4503795"/>
            <a:ext cx="2340280" cy="900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Integrate</a:t>
            </a:r>
            <a:endParaRPr lang="en-SG" sz="2800" dirty="0"/>
          </a:p>
        </p:txBody>
      </p:sp>
      <p:graphicFrame>
        <p:nvGraphicFramePr>
          <p:cNvPr id="2" name="Object 1"/>
          <p:cNvGraphicFramePr>
            <a:graphicFrameLocks noChangeAspect="1"/>
          </p:cNvGraphicFramePr>
          <p:nvPr>
            <p:extLst>
              <p:ext uri="{D42A27DB-BD31-4B8C-83A1-F6EECF244321}">
                <p14:modId xmlns:p14="http://schemas.microsoft.com/office/powerpoint/2010/main" val="2983563728"/>
              </p:ext>
            </p:extLst>
          </p:nvPr>
        </p:nvGraphicFramePr>
        <p:xfrm>
          <a:off x="4237871" y="2775966"/>
          <a:ext cx="355594" cy="648000"/>
        </p:xfrm>
        <a:graphic>
          <a:graphicData uri="http://schemas.openxmlformats.org/presentationml/2006/ole">
            <mc:AlternateContent xmlns:mc="http://schemas.openxmlformats.org/markup-compatibility/2006">
              <mc:Choice xmlns:v="urn:schemas-microsoft-com:vml" Requires="v">
                <p:oleObj spid="_x0000_s33315" name="Equation" r:id="rId3" imgW="215640" imgH="393480" progId="Equation.3">
                  <p:embed/>
                </p:oleObj>
              </mc:Choice>
              <mc:Fallback>
                <p:oleObj name="Equation" r:id="rId3" imgW="215640" imgH="393480" progId="Equation.3">
                  <p:embed/>
                  <p:pic>
                    <p:nvPicPr>
                      <p:cNvPr id="0" name="Object 5"/>
                      <p:cNvPicPr>
                        <a:picLocks noChangeAspect="1" noChangeArrowheads="1"/>
                      </p:cNvPicPr>
                      <p:nvPr/>
                    </p:nvPicPr>
                    <p:blipFill>
                      <a:blip r:embed="rId4"/>
                      <a:srcRect/>
                      <a:stretch>
                        <a:fillRect/>
                      </a:stretch>
                    </p:blipFill>
                    <p:spPr bwMode="auto">
                      <a:xfrm>
                        <a:off x="4237871" y="2775966"/>
                        <a:ext cx="355594" cy="648000"/>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859379036"/>
              </p:ext>
            </p:extLst>
          </p:nvPr>
        </p:nvGraphicFramePr>
        <p:xfrm>
          <a:off x="4124129" y="4205898"/>
          <a:ext cx="586519" cy="479327"/>
        </p:xfrm>
        <a:graphic>
          <a:graphicData uri="http://schemas.openxmlformats.org/presentationml/2006/ole">
            <mc:AlternateContent xmlns:mc="http://schemas.openxmlformats.org/markup-compatibility/2006">
              <mc:Choice xmlns:v="urn:schemas-microsoft-com:vml" Requires="v">
                <p:oleObj spid="_x0000_s33316" name="Equation" r:id="rId5" imgW="342720" imgH="279360" progId="Equation.3">
                  <p:embed/>
                </p:oleObj>
              </mc:Choice>
              <mc:Fallback>
                <p:oleObj name="Equation" r:id="rId5" imgW="342720" imgH="279360" progId="Equation.3">
                  <p:embed/>
                  <p:pic>
                    <p:nvPicPr>
                      <p:cNvPr id="0" name="Object 1"/>
                      <p:cNvPicPr>
                        <a:picLocks noChangeAspect="1" noChangeArrowheads="1"/>
                      </p:cNvPicPr>
                      <p:nvPr/>
                    </p:nvPicPr>
                    <p:blipFill>
                      <a:blip r:embed="rId6"/>
                      <a:srcRect/>
                      <a:stretch>
                        <a:fillRect/>
                      </a:stretch>
                    </p:blipFill>
                    <p:spPr bwMode="auto">
                      <a:xfrm>
                        <a:off x="4124129" y="4205898"/>
                        <a:ext cx="586519" cy="479327"/>
                      </a:xfrm>
                      <a:prstGeom prst="rect">
                        <a:avLst/>
                      </a:prstGeom>
                      <a:noFill/>
                      <a:ln>
                        <a:noFill/>
                      </a:ln>
                    </p:spPr>
                  </p:pic>
                </p:oleObj>
              </mc:Fallback>
            </mc:AlternateContent>
          </a:graphicData>
        </a:graphic>
      </p:graphicFrame>
      <p:sp>
        <p:nvSpPr>
          <p:cNvPr id="11" name="Slide Number Placeholder 10"/>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94999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2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1"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29065" y="1171163"/>
            <a:ext cx="8115328" cy="4934216"/>
          </a:xfrm>
          <a:prstGeom prst="rect">
            <a:avLst/>
          </a:prstGeom>
          <a:noFill/>
          <a:ln w="9525">
            <a:noFill/>
            <a:miter lim="800000"/>
            <a:headEnd/>
            <a:tailEnd/>
          </a:ln>
        </p:spPr>
        <p:txBody>
          <a:bodyPr/>
          <a:lstStyle/>
          <a:p>
            <a:pPr marL="457200" indent="-457200">
              <a:spcBef>
                <a:spcPct val="20000"/>
              </a:spcBef>
              <a:buFont typeface="Arial" pitchFamily="34" charset="0"/>
              <a:buChar char="•"/>
              <a:defRPr/>
            </a:pPr>
            <a:r>
              <a:rPr lang="en-US" sz="2800" kern="0" dirty="0" smtClean="0">
                <a:solidFill>
                  <a:prstClr val="black"/>
                </a:solidFill>
                <a:latin typeface="Arial" pitchFamily="34" charset="0"/>
                <a:cs typeface="Arial" pitchFamily="34" charset="0"/>
              </a:rPr>
              <a:t>If the differentiation of the function </a:t>
            </a:r>
            <a:r>
              <a:rPr lang="en-SG" sz="2800" i="1" kern="0" dirty="0" smtClean="0">
                <a:solidFill>
                  <a:prstClr val="black"/>
                </a:solidFill>
                <a:latin typeface="Times New Roman" pitchFamily="18" charset="0"/>
                <a:cs typeface="Times New Roman" pitchFamily="18" charset="0"/>
              </a:rPr>
              <a:t>f </a:t>
            </a:r>
            <a:r>
              <a:rPr lang="en-SG" sz="2800" kern="0" dirty="0" smtClean="0">
                <a:solidFill>
                  <a:prstClr val="black"/>
                </a:solidFill>
                <a:latin typeface="Arial" pitchFamily="34" charset="0"/>
                <a:cs typeface="Arial" pitchFamily="34" charset="0"/>
              </a:rPr>
              <a:t>(</a:t>
            </a:r>
            <a:r>
              <a:rPr lang="en-SG" sz="2800" i="1" kern="0" dirty="0" smtClean="0">
                <a:solidFill>
                  <a:prstClr val="black"/>
                </a:solidFill>
                <a:latin typeface="Times New Roman" pitchFamily="18" charset="0"/>
                <a:cs typeface="Times New Roman" pitchFamily="18" charset="0"/>
              </a:rPr>
              <a:t>x</a:t>
            </a:r>
            <a:r>
              <a:rPr lang="en-SG" sz="2800" kern="0" dirty="0">
                <a:solidFill>
                  <a:prstClr val="black"/>
                </a:solidFill>
                <a:latin typeface="Arial" pitchFamily="34" charset="0"/>
                <a:cs typeface="Arial" pitchFamily="34" charset="0"/>
              </a:rPr>
              <a:t>)</a:t>
            </a:r>
            <a:r>
              <a:rPr lang="en-SG" sz="2800" i="1" kern="0" dirty="0">
                <a:solidFill>
                  <a:prstClr val="black"/>
                </a:solidFill>
                <a:latin typeface="Arial" pitchFamily="34" charset="0"/>
                <a:cs typeface="Arial" pitchFamily="34" charset="0"/>
              </a:rPr>
              <a:t> </a:t>
            </a:r>
            <a:r>
              <a:rPr lang="en-SG" sz="2800" kern="0" dirty="0">
                <a:solidFill>
                  <a:prstClr val="black"/>
                </a:solidFill>
                <a:latin typeface="Arial" pitchFamily="34" charset="0"/>
                <a:cs typeface="Arial" pitchFamily="34" charset="0"/>
              </a:rPr>
              <a:t>with respect to </a:t>
            </a:r>
            <a:r>
              <a:rPr lang="en-SG" sz="2800" i="1" kern="0" dirty="0" smtClean="0">
                <a:solidFill>
                  <a:prstClr val="black"/>
                </a:solidFill>
                <a:latin typeface="Times New Roman" pitchFamily="18" charset="0"/>
                <a:cs typeface="Times New Roman" pitchFamily="18" charset="0"/>
              </a:rPr>
              <a:t>x</a:t>
            </a:r>
            <a:r>
              <a:rPr lang="en-SG" sz="2800" kern="0" dirty="0" smtClean="0">
                <a:solidFill>
                  <a:prstClr val="black"/>
                </a:solidFill>
                <a:latin typeface="Arial" pitchFamily="34" charset="0"/>
                <a:cs typeface="Arial" pitchFamily="34" charset="0"/>
              </a:rPr>
              <a:t> is given by</a:t>
            </a:r>
          </a:p>
          <a:p>
            <a:pPr marL="6350" indent="-6350">
              <a:spcBef>
                <a:spcPct val="20000"/>
              </a:spcBef>
              <a:defRPr/>
            </a:pPr>
            <a:endParaRPr lang="en-SG" sz="2800" kern="0" dirty="0" smtClean="0">
              <a:solidFill>
                <a:prstClr val="black"/>
              </a:solidFill>
              <a:latin typeface="Arial" pitchFamily="34" charset="0"/>
              <a:cs typeface="Arial" pitchFamily="34" charset="0"/>
            </a:endParaRPr>
          </a:p>
          <a:p>
            <a:pPr marL="6350" indent="-6350">
              <a:spcBef>
                <a:spcPct val="20000"/>
              </a:spcBef>
              <a:defRPr/>
            </a:pPr>
            <a:endParaRPr lang="en-SG" sz="2800" kern="0" dirty="0" smtClean="0">
              <a:solidFill>
                <a:prstClr val="black"/>
              </a:solidFill>
              <a:latin typeface="Arial" pitchFamily="34" charset="0"/>
              <a:cs typeface="Arial" pitchFamily="34" charset="0"/>
            </a:endParaRPr>
          </a:p>
          <a:p>
            <a:pPr marL="457200" indent="-457200">
              <a:spcBef>
                <a:spcPct val="20000"/>
              </a:spcBef>
              <a:buFont typeface="Arial" pitchFamily="34" charset="0"/>
              <a:buChar char="•"/>
              <a:defRPr/>
            </a:pPr>
            <a:r>
              <a:rPr lang="en-SG" sz="2800" kern="0" dirty="0" smtClean="0">
                <a:solidFill>
                  <a:prstClr val="black"/>
                </a:solidFill>
                <a:latin typeface="Arial" pitchFamily="34" charset="0"/>
                <a:cs typeface="Arial" pitchFamily="34" charset="0"/>
              </a:rPr>
              <a:t>Then the </a:t>
            </a:r>
            <a:r>
              <a:rPr lang="en-SG" sz="2800" b="1" i="1" kern="0" dirty="0" smtClean="0">
                <a:solidFill>
                  <a:prstClr val="black"/>
                </a:solidFill>
                <a:latin typeface="Arial" pitchFamily="34" charset="0"/>
                <a:cs typeface="Arial" pitchFamily="34" charset="0"/>
              </a:rPr>
              <a:t>integration</a:t>
            </a:r>
            <a:r>
              <a:rPr lang="en-SG" sz="2800" kern="0" dirty="0" smtClean="0">
                <a:solidFill>
                  <a:prstClr val="black"/>
                </a:solidFill>
                <a:latin typeface="Arial" pitchFamily="34" charset="0"/>
                <a:cs typeface="Arial" pitchFamily="34" charset="0"/>
              </a:rPr>
              <a:t> of the function </a:t>
            </a:r>
            <a:r>
              <a:rPr lang="en-SG" sz="2800" i="1" kern="0" dirty="0" smtClean="0">
                <a:solidFill>
                  <a:prstClr val="black"/>
                </a:solidFill>
                <a:latin typeface="Times New Roman" pitchFamily="18" charset="0"/>
                <a:cs typeface="Times New Roman" pitchFamily="18" charset="0"/>
              </a:rPr>
              <a:t>f’</a:t>
            </a:r>
            <a:r>
              <a:rPr lang="en-SG" sz="2800" kern="0" dirty="0" smtClean="0">
                <a:solidFill>
                  <a:prstClr val="black"/>
                </a:solidFill>
                <a:latin typeface="Arial" pitchFamily="34" charset="0"/>
                <a:cs typeface="Arial" pitchFamily="34" charset="0"/>
              </a:rPr>
              <a:t>(</a:t>
            </a:r>
            <a:r>
              <a:rPr lang="en-SG" sz="2800" i="1" kern="0" dirty="0" smtClean="0">
                <a:solidFill>
                  <a:prstClr val="black"/>
                </a:solidFill>
                <a:latin typeface="Times New Roman" pitchFamily="18" charset="0"/>
                <a:cs typeface="Times New Roman" pitchFamily="18" charset="0"/>
              </a:rPr>
              <a:t>x</a:t>
            </a:r>
            <a:r>
              <a:rPr lang="en-SG" sz="2800" kern="0" dirty="0" smtClean="0">
                <a:solidFill>
                  <a:prstClr val="black"/>
                </a:solidFill>
                <a:latin typeface="Arial" pitchFamily="34" charset="0"/>
                <a:cs typeface="Arial" pitchFamily="34" charset="0"/>
              </a:rPr>
              <a:t>)</a:t>
            </a:r>
            <a:r>
              <a:rPr lang="en-SG" sz="2800" i="1" kern="0" dirty="0" smtClean="0">
                <a:solidFill>
                  <a:prstClr val="black"/>
                </a:solidFill>
                <a:latin typeface="Arial" pitchFamily="34" charset="0"/>
                <a:cs typeface="Arial" pitchFamily="34" charset="0"/>
              </a:rPr>
              <a:t> </a:t>
            </a:r>
            <a:r>
              <a:rPr lang="en-SG" sz="2800" kern="0" dirty="0" smtClean="0">
                <a:solidFill>
                  <a:prstClr val="black"/>
                </a:solidFill>
                <a:latin typeface="Arial" pitchFamily="34" charset="0"/>
                <a:cs typeface="Arial" pitchFamily="34" charset="0"/>
              </a:rPr>
              <a:t>with respect to </a:t>
            </a:r>
            <a:r>
              <a:rPr lang="en-SG" sz="2800" i="1" kern="0" dirty="0" smtClean="0">
                <a:solidFill>
                  <a:prstClr val="black"/>
                </a:solidFill>
                <a:latin typeface="Times New Roman" pitchFamily="18" charset="0"/>
                <a:cs typeface="Times New Roman" pitchFamily="18" charset="0"/>
              </a:rPr>
              <a:t>x </a:t>
            </a:r>
            <a:r>
              <a:rPr lang="en-SG" sz="2800" kern="0" dirty="0" smtClean="0">
                <a:solidFill>
                  <a:prstClr val="black"/>
                </a:solidFill>
                <a:latin typeface="Arial" pitchFamily="34" charset="0"/>
                <a:cs typeface="Arial" pitchFamily="34" charset="0"/>
              </a:rPr>
              <a:t>is given by</a:t>
            </a:r>
          </a:p>
          <a:p>
            <a:pPr marL="6350" indent="-6350">
              <a:spcBef>
                <a:spcPct val="20000"/>
              </a:spcBef>
              <a:defRPr/>
            </a:pPr>
            <a:endParaRPr lang="en-SG" sz="2800" i="1" kern="0" dirty="0" smtClean="0">
              <a:solidFill>
                <a:prstClr val="black"/>
              </a:solidFill>
              <a:latin typeface="Arial" pitchFamily="34" charset="0"/>
              <a:cs typeface="Arial" pitchFamily="34" charset="0"/>
            </a:endParaRPr>
          </a:p>
          <a:p>
            <a:pPr marL="6350" indent="-6350">
              <a:spcBef>
                <a:spcPct val="20000"/>
              </a:spcBef>
              <a:defRPr/>
            </a:pPr>
            <a:endParaRPr lang="en-SG" sz="2800" kern="0" dirty="0" smtClean="0">
              <a:solidFill>
                <a:prstClr val="black"/>
              </a:solidFill>
              <a:latin typeface="Arial" pitchFamily="34" charset="0"/>
              <a:cs typeface="Arial" pitchFamily="34" charset="0"/>
            </a:endParaRPr>
          </a:p>
          <a:p>
            <a:pPr marL="457200" indent="-457200">
              <a:spcBef>
                <a:spcPct val="20000"/>
              </a:spcBef>
              <a:buFont typeface="Arial" pitchFamily="34" charset="0"/>
              <a:buChar char="•"/>
              <a:defRPr/>
            </a:pPr>
            <a:r>
              <a:rPr lang="en-SG" sz="2800" kern="0" dirty="0" smtClean="0">
                <a:solidFill>
                  <a:prstClr val="black"/>
                </a:solidFill>
                <a:latin typeface="Arial" pitchFamily="34" charset="0"/>
                <a:cs typeface="Arial" pitchFamily="34" charset="0"/>
              </a:rPr>
              <a:t>The </a:t>
            </a:r>
            <a:r>
              <a:rPr lang="en-SG" sz="2800" kern="0" dirty="0">
                <a:solidFill>
                  <a:prstClr val="black"/>
                </a:solidFill>
                <a:latin typeface="Arial" pitchFamily="34" charset="0"/>
                <a:cs typeface="Arial" pitchFamily="34" charset="0"/>
              </a:rPr>
              <a:t>function </a:t>
            </a:r>
            <a:r>
              <a:rPr lang="en-SG" sz="2800" i="1" kern="0" dirty="0" smtClean="0">
                <a:solidFill>
                  <a:prstClr val="black"/>
                </a:solidFill>
                <a:latin typeface="Times New Roman" pitchFamily="18" charset="0"/>
                <a:cs typeface="Times New Roman" pitchFamily="18" charset="0"/>
              </a:rPr>
              <a:t>f(x)</a:t>
            </a:r>
            <a:r>
              <a:rPr lang="en-SG" sz="2800" i="1" kern="0" dirty="0" smtClean="0">
                <a:solidFill>
                  <a:prstClr val="black"/>
                </a:solidFill>
                <a:latin typeface="Arial" pitchFamily="34" charset="0"/>
                <a:cs typeface="Arial" pitchFamily="34" charset="0"/>
              </a:rPr>
              <a:t> </a:t>
            </a:r>
            <a:r>
              <a:rPr lang="en-SG" sz="2800" kern="0" dirty="0">
                <a:solidFill>
                  <a:prstClr val="black"/>
                </a:solidFill>
                <a:latin typeface="Arial" pitchFamily="34" charset="0"/>
                <a:cs typeface="Arial" pitchFamily="34" charset="0"/>
              </a:rPr>
              <a:t>is called an anti-derivative or integral</a:t>
            </a:r>
            <a:r>
              <a:rPr lang="en-SG" sz="2800" b="1" kern="0" dirty="0">
                <a:solidFill>
                  <a:prstClr val="black"/>
                </a:solidFill>
                <a:latin typeface="Arial" pitchFamily="34" charset="0"/>
                <a:cs typeface="Arial" pitchFamily="34" charset="0"/>
              </a:rPr>
              <a:t> </a:t>
            </a:r>
            <a:r>
              <a:rPr lang="en-SG" sz="2800" kern="0" dirty="0">
                <a:solidFill>
                  <a:prstClr val="black"/>
                </a:solidFill>
                <a:latin typeface="Arial" pitchFamily="34" charset="0"/>
                <a:cs typeface="Arial" pitchFamily="34" charset="0"/>
              </a:rPr>
              <a:t>of the function </a:t>
            </a:r>
            <a:r>
              <a:rPr lang="en-SG" sz="2800" i="1" kern="0" dirty="0" smtClean="0">
                <a:solidFill>
                  <a:prstClr val="black"/>
                </a:solidFill>
                <a:latin typeface="Times New Roman" pitchFamily="18" charset="0"/>
                <a:cs typeface="Times New Roman" pitchFamily="18" charset="0"/>
              </a:rPr>
              <a:t>f’(x)</a:t>
            </a:r>
            <a:r>
              <a:rPr lang="en-SG" sz="2800" kern="0" dirty="0" smtClean="0">
                <a:solidFill>
                  <a:prstClr val="black"/>
                </a:solidFill>
                <a:latin typeface="Arial" pitchFamily="34" charset="0"/>
                <a:cs typeface="Arial" pitchFamily="34" charset="0"/>
              </a:rPr>
              <a:t>.</a:t>
            </a:r>
            <a:endParaRPr lang="en-SG" sz="2800" kern="0" dirty="0">
              <a:solidFill>
                <a:prstClr val="black"/>
              </a:solidFill>
              <a:latin typeface="Arial" pitchFamily="34" charset="0"/>
              <a:cs typeface="Arial" pitchFamily="34" charset="0"/>
            </a:endParaRPr>
          </a:p>
          <a:p>
            <a:pPr marL="6350" indent="-6350">
              <a:spcBef>
                <a:spcPct val="20000"/>
              </a:spcBef>
              <a:defRPr/>
            </a:pPr>
            <a:endParaRPr lang="en-SG" sz="2400" kern="0" dirty="0" smtClean="0">
              <a:solidFill>
                <a:prstClr val="black"/>
              </a:solidFill>
              <a:latin typeface="Arial" pitchFamily="34" charset="0"/>
              <a:cs typeface="Arial" pitchFamily="34" charset="0"/>
            </a:endParaRPr>
          </a:p>
          <a:p>
            <a:pPr marL="6350" indent="-6350">
              <a:spcBef>
                <a:spcPct val="20000"/>
              </a:spcBef>
              <a:defRPr/>
            </a:pPr>
            <a:endParaRPr lang="en-SG" sz="2400" kern="0" dirty="0">
              <a:solidFill>
                <a:prstClr val="black"/>
              </a:solidFill>
              <a:latin typeface="Arial" pitchFamily="34" charset="0"/>
              <a:cs typeface="Arial"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921468296"/>
              </p:ext>
            </p:extLst>
          </p:nvPr>
        </p:nvGraphicFramePr>
        <p:xfrm>
          <a:off x="3302000" y="2162175"/>
          <a:ext cx="2144713" cy="830263"/>
        </p:xfrm>
        <a:graphic>
          <a:graphicData uri="http://schemas.openxmlformats.org/presentationml/2006/ole">
            <mc:AlternateContent xmlns:mc="http://schemas.openxmlformats.org/markup-compatibility/2006">
              <mc:Choice xmlns:v="urn:schemas-microsoft-com:vml" Requires="v">
                <p:oleObj spid="_x0000_s9844" name="Equation" r:id="rId3" imgW="1015920" imgH="393480" progId="Equation.3">
                  <p:embed/>
                </p:oleObj>
              </mc:Choice>
              <mc:Fallback>
                <p:oleObj name="Equation" r:id="rId3" imgW="1015920" imgH="393480" progId="Equation.3">
                  <p:embed/>
                  <p:pic>
                    <p:nvPicPr>
                      <p:cNvPr id="0" name=""/>
                      <p:cNvPicPr>
                        <a:picLocks noChangeAspect="1" noChangeArrowheads="1"/>
                      </p:cNvPicPr>
                      <p:nvPr/>
                    </p:nvPicPr>
                    <p:blipFill>
                      <a:blip r:embed="rId4"/>
                      <a:srcRect/>
                      <a:stretch>
                        <a:fillRect/>
                      </a:stretch>
                    </p:blipFill>
                    <p:spPr bwMode="auto">
                      <a:xfrm>
                        <a:off x="3302000" y="2162175"/>
                        <a:ext cx="2144713" cy="830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020759056"/>
              </p:ext>
            </p:extLst>
          </p:nvPr>
        </p:nvGraphicFramePr>
        <p:xfrm>
          <a:off x="3222625" y="4121150"/>
          <a:ext cx="2305050" cy="588963"/>
        </p:xfrm>
        <a:graphic>
          <a:graphicData uri="http://schemas.openxmlformats.org/presentationml/2006/ole">
            <mc:AlternateContent xmlns:mc="http://schemas.openxmlformats.org/markup-compatibility/2006">
              <mc:Choice xmlns:v="urn:schemas-microsoft-com:vml" Requires="v">
                <p:oleObj spid="_x0000_s9845" name="Equation" r:id="rId5" imgW="1091880" imgH="279360" progId="Equation.3">
                  <p:embed/>
                </p:oleObj>
              </mc:Choice>
              <mc:Fallback>
                <p:oleObj name="Equation" r:id="rId5" imgW="1091880" imgH="279360" progId="Equation.3">
                  <p:embed/>
                  <p:pic>
                    <p:nvPicPr>
                      <p:cNvPr id="0" name="Object 5"/>
                      <p:cNvPicPr>
                        <a:picLocks noChangeAspect="1" noChangeArrowheads="1"/>
                      </p:cNvPicPr>
                      <p:nvPr/>
                    </p:nvPicPr>
                    <p:blipFill>
                      <a:blip r:embed="rId6"/>
                      <a:srcRect/>
                      <a:stretch>
                        <a:fillRect/>
                      </a:stretch>
                    </p:blipFill>
                    <p:spPr bwMode="auto">
                      <a:xfrm>
                        <a:off x="3222625" y="4121150"/>
                        <a:ext cx="230505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4"/>
          <p:cNvSpPr>
            <a:spLocks noGrp="1" noRot="1" noChangeArrowheads="1"/>
          </p:cNvSpPr>
          <p:nvPr>
            <p:ph type="title"/>
          </p:nvPr>
        </p:nvSpPr>
        <p:spPr>
          <a:xfrm>
            <a:off x="582328" y="34669"/>
            <a:ext cx="8229600" cy="1143000"/>
          </a:xfrm>
        </p:spPr>
        <p:txBody>
          <a:bodyPr anchor="ctr"/>
          <a:lstStyle/>
          <a:p>
            <a:pPr algn="l"/>
            <a:r>
              <a:rPr lang="en-SG" dirty="0" smtClean="0"/>
              <a:t>Differentiation and Integration</a:t>
            </a:r>
          </a:p>
        </p:txBody>
      </p:sp>
      <p:sp>
        <p:nvSpPr>
          <p:cNvPr id="7" name="Slide Number Placeholder 6"/>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16443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29064" y="1158440"/>
            <a:ext cx="8401080" cy="48006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solidFill>
                  <a:prstClr val="black"/>
                </a:solidFill>
              </a:rPr>
              <a:t>Recall the basic rule of differentiation:</a:t>
            </a:r>
          </a:p>
          <a:p>
            <a:endParaRPr lang="en-US" sz="2800" dirty="0" smtClean="0">
              <a:solidFill>
                <a:prstClr val="black"/>
              </a:solidFill>
            </a:endParaRPr>
          </a:p>
          <a:p>
            <a:endParaRPr lang="en-US" sz="2800" dirty="0" smtClean="0">
              <a:solidFill>
                <a:prstClr val="black"/>
              </a:solidFill>
            </a:endParaRPr>
          </a:p>
          <a:p>
            <a:endParaRPr lang="en-US" sz="1400" dirty="0" smtClean="0">
              <a:solidFill>
                <a:prstClr val="black"/>
              </a:solidFill>
            </a:endParaRPr>
          </a:p>
          <a:p>
            <a:endParaRPr lang="en-US" sz="2800" dirty="0" smtClean="0">
              <a:solidFill>
                <a:prstClr val="black"/>
              </a:solidFill>
            </a:endParaRPr>
          </a:p>
          <a:p>
            <a:endParaRPr lang="en-US" sz="2800" dirty="0" smtClean="0">
              <a:solidFill>
                <a:prstClr val="black"/>
              </a:solidFill>
            </a:endParaRPr>
          </a:p>
          <a:p>
            <a:r>
              <a:rPr lang="en-US" sz="2800" dirty="0" smtClean="0">
                <a:solidFill>
                  <a:prstClr val="black"/>
                </a:solidFill>
              </a:rPr>
              <a:t>Therefore,</a:t>
            </a:r>
          </a:p>
          <a:p>
            <a:pPr indent="12700">
              <a:buFont typeface="Arial"/>
              <a:buNone/>
            </a:pPr>
            <a:endParaRPr lang="en-US" sz="2800" dirty="0" smtClean="0">
              <a:solidFill>
                <a:prstClr val="black"/>
              </a:solidFill>
            </a:endParaRPr>
          </a:p>
          <a:p>
            <a:pPr indent="12700">
              <a:buFont typeface="Arial"/>
              <a:buNone/>
            </a:pPr>
            <a:endParaRPr lang="en-US" sz="2800" dirty="0" smtClean="0">
              <a:solidFill>
                <a:prstClr val="black"/>
              </a:solidFill>
            </a:endParaRPr>
          </a:p>
          <a:p>
            <a:endParaRPr lang="en-US" sz="2800" dirty="0" smtClean="0">
              <a:solidFill>
                <a:prstClr val="black"/>
              </a:solidFill>
            </a:endParaRPr>
          </a:p>
          <a:p>
            <a:pPr lvl="1">
              <a:buFontTx/>
              <a:buNone/>
            </a:pPr>
            <a:endParaRPr lang="en-US" sz="1200" dirty="0" smtClean="0">
              <a:solidFill>
                <a:prstClr val="black"/>
              </a:solidFill>
            </a:endParaRPr>
          </a:p>
          <a:p>
            <a:pPr lvl="1">
              <a:buFontTx/>
              <a:buNone/>
            </a:pPr>
            <a:r>
              <a:rPr lang="en-US" dirty="0" smtClean="0">
                <a:solidFill>
                  <a:prstClr val="black"/>
                </a:solidFill>
              </a:rPr>
              <a:t>                                            </a:t>
            </a:r>
            <a:endParaRPr lang="en-US" dirty="0" smtClean="0">
              <a:solidFill>
                <a:prstClr val="black"/>
              </a:solidFill>
              <a:latin typeface="Times New Roman" pitchFamily="18" charset="0"/>
              <a:cs typeface="Times New Roman" pitchFamily="18" charset="0"/>
            </a:endParaRPr>
          </a:p>
          <a:p>
            <a:pPr lvl="1">
              <a:buFontTx/>
              <a:buNone/>
            </a:pPr>
            <a:r>
              <a:rPr lang="en-US" dirty="0" smtClean="0">
                <a:solidFill>
                  <a:prstClr val="black"/>
                </a:solidFill>
              </a:rPr>
              <a:t>	</a:t>
            </a:r>
            <a:endParaRPr lang="en-GB" i="1" dirty="0" smtClean="0">
              <a:solidFill>
                <a:prstClr val="black"/>
              </a:solidFill>
              <a:latin typeface="Times New Roman" pitchFamily="18" charset="0"/>
              <a:cs typeface="Times New Roman" pitchFamily="18" charset="0"/>
            </a:endParaRPr>
          </a:p>
        </p:txBody>
      </p:sp>
      <p:grpSp>
        <p:nvGrpSpPr>
          <p:cNvPr id="16" name="Group 15"/>
          <p:cNvGrpSpPr/>
          <p:nvPr/>
        </p:nvGrpSpPr>
        <p:grpSpPr>
          <a:xfrm>
            <a:off x="4058260" y="1702454"/>
            <a:ext cx="3936448" cy="1501677"/>
            <a:chOff x="4058260" y="1702454"/>
            <a:chExt cx="3936448" cy="1501677"/>
          </a:xfrm>
        </p:grpSpPr>
        <p:sp>
          <p:nvSpPr>
            <p:cNvPr id="11" name="Oval 16"/>
            <p:cNvSpPr>
              <a:spLocks noChangeArrowheads="1"/>
            </p:cNvSpPr>
            <p:nvPr/>
          </p:nvSpPr>
          <p:spPr bwMode="auto">
            <a:xfrm>
              <a:off x="4058260" y="2660850"/>
              <a:ext cx="307600" cy="409034"/>
            </a:xfrm>
            <a:prstGeom prst="ellipse">
              <a:avLst/>
            </a:prstGeom>
            <a:solidFill>
              <a:srgbClr val="FFFF00"/>
            </a:solidFill>
            <a:ln w="9525" algn="ctr">
              <a:solidFill>
                <a:srgbClr val="FF0000"/>
              </a:solidFill>
              <a:round/>
              <a:headEnd/>
              <a:tailEnd/>
            </a:ln>
          </p:spPr>
          <p:txBody>
            <a:bodyPr/>
            <a:lstStyle/>
            <a:p>
              <a:endParaRPr lang="en-GB" b="1">
                <a:solidFill>
                  <a:prstClr val="black"/>
                </a:solidFill>
                <a:latin typeface="Arial" charset="0"/>
              </a:endParaRPr>
            </a:p>
          </p:txBody>
        </p:sp>
        <p:sp>
          <p:nvSpPr>
            <p:cNvPr id="9" name="TextBox 15"/>
            <p:cNvSpPr txBox="1">
              <a:spLocks noChangeArrowheads="1"/>
            </p:cNvSpPr>
            <p:nvPr/>
          </p:nvSpPr>
          <p:spPr bwMode="auto">
            <a:xfrm>
              <a:off x="4692727" y="1702454"/>
              <a:ext cx="3301981" cy="523220"/>
            </a:xfrm>
            <a:prstGeom prst="rect">
              <a:avLst/>
            </a:prstGeom>
            <a:solidFill>
              <a:srgbClr val="CCFFCC"/>
            </a:solidFill>
            <a:ln w="9525">
              <a:solidFill>
                <a:schemeClr val="tx1"/>
              </a:solidFill>
              <a:miter lim="800000"/>
              <a:headEnd/>
              <a:tailEnd/>
            </a:ln>
          </p:spPr>
          <p:txBody>
            <a:bodyPr wrap="square">
              <a:spAutoFit/>
            </a:bodyPr>
            <a:lstStyle/>
            <a:p>
              <a:r>
                <a:rPr lang="en-US" sz="1400" dirty="0">
                  <a:solidFill>
                    <a:prstClr val="black"/>
                  </a:solidFill>
                  <a:latin typeface="Arial" panose="020B0604020202020204" pitchFamily="34" charset="0"/>
                  <a:cs typeface="Arial" panose="020B0604020202020204" pitchFamily="34" charset="0"/>
                </a:rPr>
                <a:t>1. </a:t>
              </a:r>
              <a:r>
                <a:rPr lang="en-US" sz="1400" dirty="0" smtClean="0">
                  <a:solidFill>
                    <a:prstClr val="black"/>
                  </a:solidFill>
                </a:rPr>
                <a:t>“</a:t>
              </a:r>
              <a:r>
                <a:rPr lang="en-US" sz="1400" i="1" dirty="0">
                  <a:solidFill>
                    <a:prstClr val="black"/>
                  </a:solidFill>
                  <a:latin typeface="Times New Roman" pitchFamily="18" charset="0"/>
                  <a:cs typeface="Times New Roman" pitchFamily="18" charset="0"/>
                </a:rPr>
                <a:t>n</a:t>
              </a:r>
              <a:r>
                <a:rPr lang="en-US" sz="1400" dirty="0" smtClean="0">
                  <a:solidFill>
                    <a:prstClr val="black"/>
                  </a:solidFill>
                </a:rPr>
                <a:t>” </a:t>
              </a:r>
              <a:r>
                <a:rPr lang="en-US" sz="1400" dirty="0">
                  <a:solidFill>
                    <a:prstClr val="black"/>
                  </a:solidFill>
                  <a:latin typeface="Arial" panose="020B0604020202020204" pitchFamily="34" charset="0"/>
                  <a:cs typeface="Arial" panose="020B0604020202020204" pitchFamily="34" charset="0"/>
                </a:rPr>
                <a:t>is brought down and multiplied </a:t>
              </a:r>
              <a:r>
                <a:rPr lang="en-US" sz="1400" dirty="0" smtClean="0">
                  <a:solidFill>
                    <a:prstClr val="black"/>
                  </a:solidFill>
                  <a:latin typeface="Arial" panose="020B0604020202020204" pitchFamily="34" charset="0"/>
                  <a:cs typeface="Arial" panose="020B0604020202020204" pitchFamily="34" charset="0"/>
                </a:rPr>
                <a:t>by </a:t>
              </a:r>
              <a:r>
                <a:rPr lang="en-US" sz="1400" dirty="0">
                  <a:solidFill>
                    <a:prstClr val="black"/>
                  </a:solidFill>
                  <a:latin typeface="Arial" panose="020B0604020202020204" pitchFamily="34" charset="0"/>
                  <a:cs typeface="Arial" panose="020B0604020202020204" pitchFamily="34" charset="0"/>
                </a:rPr>
                <a:t>the coefficient of </a:t>
              </a:r>
              <a:r>
                <a:rPr lang="en-US" sz="1400" i="1" dirty="0">
                  <a:solidFill>
                    <a:prstClr val="black"/>
                  </a:solidFill>
                  <a:latin typeface="Times New Roman" pitchFamily="18" charset="0"/>
                  <a:cs typeface="Times New Roman" pitchFamily="18" charset="0"/>
                </a:rPr>
                <a:t>x</a:t>
              </a:r>
              <a:r>
                <a:rPr lang="en-US" sz="1400" dirty="0">
                  <a:solidFill>
                    <a:prstClr val="black"/>
                  </a:solidFill>
                </a:rPr>
                <a:t> </a:t>
              </a:r>
              <a:endParaRPr lang="en-GB" sz="1400" dirty="0">
                <a:solidFill>
                  <a:prstClr val="black"/>
                </a:solidFill>
              </a:endParaRPr>
            </a:p>
          </p:txBody>
        </p:sp>
        <p:sp>
          <p:nvSpPr>
            <p:cNvPr id="13" name="Arc 12"/>
            <p:cNvSpPr/>
            <p:nvPr/>
          </p:nvSpPr>
          <p:spPr bwMode="auto">
            <a:xfrm rot="1499560">
              <a:off x="4089644" y="2005657"/>
              <a:ext cx="1451383" cy="1198474"/>
            </a:xfrm>
            <a:prstGeom prst="arc">
              <a:avLst>
                <a:gd name="adj1" fmla="val 8882693"/>
                <a:gd name="adj2" fmla="val 14061186"/>
              </a:avLst>
            </a:prstGeom>
            <a:noFill/>
            <a:ln w="28575" cap="flat" cmpd="sng" algn="ctr">
              <a:solidFill>
                <a:srgbClr val="FF0000"/>
              </a:solidFill>
              <a:prstDash val="solid"/>
              <a:round/>
              <a:headEnd type="triangle" w="med" len="med"/>
              <a:tailEnd type="none" w="med" len="med"/>
            </a:ln>
            <a:effectLst/>
          </p:spPr>
          <p:txBody>
            <a:bodyPr/>
            <a:lstStyle/>
            <a:p>
              <a:pPr>
                <a:defRPr/>
              </a:pPr>
              <a:endParaRPr lang="en-GB" b="1">
                <a:solidFill>
                  <a:prstClr val="black"/>
                </a:solidFill>
                <a:latin typeface="Arial" charset="0"/>
              </a:endParaRPr>
            </a:p>
          </p:txBody>
        </p:sp>
      </p:grpSp>
      <p:grpSp>
        <p:nvGrpSpPr>
          <p:cNvPr id="17" name="Group 16"/>
          <p:cNvGrpSpPr/>
          <p:nvPr/>
        </p:nvGrpSpPr>
        <p:grpSpPr>
          <a:xfrm>
            <a:off x="4673326" y="2471602"/>
            <a:ext cx="3034584" cy="1051615"/>
            <a:chOff x="4507066" y="2471602"/>
            <a:chExt cx="3034584" cy="1051615"/>
          </a:xfrm>
        </p:grpSpPr>
        <p:sp>
          <p:nvSpPr>
            <p:cNvPr id="12" name="Oval 17"/>
            <p:cNvSpPr>
              <a:spLocks noChangeArrowheads="1"/>
            </p:cNvSpPr>
            <p:nvPr/>
          </p:nvSpPr>
          <p:spPr bwMode="auto">
            <a:xfrm>
              <a:off x="4507066" y="2471602"/>
              <a:ext cx="540636" cy="433705"/>
            </a:xfrm>
            <a:prstGeom prst="ellipse">
              <a:avLst/>
            </a:prstGeom>
            <a:solidFill>
              <a:srgbClr val="FFFF00"/>
            </a:solidFill>
            <a:ln w="9525" algn="ctr">
              <a:solidFill>
                <a:srgbClr val="FF0000"/>
              </a:solidFill>
              <a:round/>
              <a:headEnd/>
              <a:tailEnd/>
            </a:ln>
          </p:spPr>
          <p:txBody>
            <a:bodyPr/>
            <a:lstStyle/>
            <a:p>
              <a:endParaRPr lang="en-GB" b="1">
                <a:solidFill>
                  <a:prstClr val="black"/>
                </a:solidFill>
                <a:latin typeface="Arial" charset="0"/>
              </a:endParaRPr>
            </a:p>
          </p:txBody>
        </p:sp>
        <p:sp>
          <p:nvSpPr>
            <p:cNvPr id="10" name="TextBox 16"/>
            <p:cNvSpPr txBox="1">
              <a:spLocks noChangeArrowheads="1"/>
            </p:cNvSpPr>
            <p:nvPr/>
          </p:nvSpPr>
          <p:spPr bwMode="auto">
            <a:xfrm>
              <a:off x="5423644" y="2832350"/>
              <a:ext cx="2118006" cy="307777"/>
            </a:xfrm>
            <a:prstGeom prst="rect">
              <a:avLst/>
            </a:prstGeom>
            <a:solidFill>
              <a:srgbClr val="CCFFCC"/>
            </a:solidFill>
            <a:ln w="9525">
              <a:solidFill>
                <a:schemeClr val="tx1"/>
              </a:solidFill>
              <a:miter lim="800000"/>
              <a:headEnd/>
              <a:tailEnd/>
            </a:ln>
          </p:spPr>
          <p:txBody>
            <a:bodyPr wrap="square">
              <a:spAutoFit/>
            </a:bodyPr>
            <a:lstStyle/>
            <a:p>
              <a:r>
                <a:rPr lang="en-US" sz="1400" dirty="0">
                  <a:solidFill>
                    <a:prstClr val="black"/>
                  </a:solidFill>
                  <a:latin typeface="Arial" panose="020B0604020202020204" pitchFamily="34" charset="0"/>
                  <a:cs typeface="Arial" panose="020B0604020202020204" pitchFamily="34" charset="0"/>
                </a:rPr>
                <a:t>2.  </a:t>
              </a:r>
              <a:r>
                <a:rPr lang="en-US" sz="1400" i="1" dirty="0" err="1" smtClean="0">
                  <a:solidFill>
                    <a:prstClr val="black"/>
                  </a:solidFill>
                  <a:latin typeface="Times New Roman" pitchFamily="18" charset="0"/>
                  <a:cs typeface="Times New Roman" pitchFamily="18" charset="0"/>
                </a:rPr>
                <a:t>x</a:t>
              </a:r>
              <a:r>
                <a:rPr lang="en-US" sz="1400" i="1" baseline="30000" dirty="0" err="1" smtClean="0">
                  <a:solidFill>
                    <a:prstClr val="black"/>
                  </a:solidFill>
                  <a:latin typeface="Times New Roman" pitchFamily="18" charset="0"/>
                  <a:cs typeface="Times New Roman" pitchFamily="18" charset="0"/>
                </a:rPr>
                <a:t>n</a:t>
              </a:r>
              <a:r>
                <a:rPr lang="en-US" sz="1400" i="1" dirty="0" smtClean="0">
                  <a:solidFill>
                    <a:prstClr val="black"/>
                  </a:solidFill>
                  <a:latin typeface="Times New Roman" pitchFamily="18" charset="0"/>
                  <a:cs typeface="Times New Roman" pitchFamily="18" charset="0"/>
                </a:rPr>
                <a:t> </a:t>
              </a:r>
              <a:r>
                <a:rPr lang="en-US" sz="1400" dirty="0">
                  <a:solidFill>
                    <a:prstClr val="black"/>
                  </a:solidFill>
                  <a:latin typeface="Arial" panose="020B0604020202020204" pitchFamily="34" charset="0"/>
                  <a:cs typeface="Arial" panose="020B0604020202020204" pitchFamily="34" charset="0"/>
                </a:rPr>
                <a:t>becomes</a:t>
              </a:r>
              <a:r>
                <a:rPr lang="en-US" sz="1400" dirty="0">
                  <a:solidFill>
                    <a:prstClr val="black"/>
                  </a:solidFill>
                  <a:cs typeface="Times New Roman" pitchFamily="18" charset="0"/>
                </a:rPr>
                <a:t> </a:t>
              </a:r>
              <a:r>
                <a:rPr lang="en-US" sz="1400" i="1" dirty="0" smtClean="0">
                  <a:solidFill>
                    <a:prstClr val="black"/>
                  </a:solidFill>
                  <a:latin typeface="Times New Roman" pitchFamily="18" charset="0"/>
                  <a:cs typeface="Times New Roman" pitchFamily="18" charset="0"/>
                </a:rPr>
                <a:t>x</a:t>
              </a:r>
              <a:r>
                <a:rPr lang="en-US" sz="1400" i="1" baseline="30000" dirty="0" smtClean="0">
                  <a:solidFill>
                    <a:prstClr val="black"/>
                  </a:solidFill>
                  <a:latin typeface="Times New Roman" pitchFamily="18" charset="0"/>
                  <a:cs typeface="Times New Roman" pitchFamily="18" charset="0"/>
                </a:rPr>
                <a:t>n-1</a:t>
              </a:r>
              <a:endParaRPr lang="en-GB" sz="1400" dirty="0">
                <a:solidFill>
                  <a:prstClr val="black"/>
                </a:solidFill>
              </a:endParaRPr>
            </a:p>
          </p:txBody>
        </p:sp>
        <p:sp>
          <p:nvSpPr>
            <p:cNvPr id="14" name="Arc 13"/>
            <p:cNvSpPr/>
            <p:nvPr/>
          </p:nvSpPr>
          <p:spPr bwMode="auto">
            <a:xfrm rot="1152757">
              <a:off x="4817314" y="2521147"/>
              <a:ext cx="873931" cy="1002070"/>
            </a:xfrm>
            <a:prstGeom prst="arc">
              <a:avLst>
                <a:gd name="adj1" fmla="val 13229259"/>
                <a:gd name="adj2" fmla="val 18958178"/>
              </a:avLst>
            </a:prstGeom>
            <a:noFill/>
            <a:ln w="28575" cap="flat" cmpd="sng" algn="ctr">
              <a:solidFill>
                <a:srgbClr val="FF0000"/>
              </a:solidFill>
              <a:prstDash val="solid"/>
              <a:round/>
              <a:headEnd type="triangle" w="med" len="med"/>
              <a:tailEnd type="none" w="med" len="med"/>
            </a:ln>
            <a:effectLst/>
          </p:spPr>
          <p:txBody>
            <a:bodyPr/>
            <a:lstStyle/>
            <a:p>
              <a:pPr>
                <a:defRPr/>
              </a:pPr>
              <a:endParaRPr lang="en-GB" b="1">
                <a:solidFill>
                  <a:prstClr val="black"/>
                </a:solidFill>
                <a:latin typeface="Arial" charset="0"/>
              </a:endParaRPr>
            </a:p>
          </p:txBody>
        </p:sp>
      </p:grpSp>
      <p:graphicFrame>
        <p:nvGraphicFramePr>
          <p:cNvPr id="15" name="Object 24"/>
          <p:cNvGraphicFramePr>
            <a:graphicFrameLocks noChangeAspect="1"/>
          </p:cNvGraphicFramePr>
          <p:nvPr>
            <p:extLst/>
          </p:nvPr>
        </p:nvGraphicFramePr>
        <p:xfrm>
          <a:off x="2195513" y="2333625"/>
          <a:ext cx="3017837" cy="1014413"/>
        </p:xfrm>
        <a:graphic>
          <a:graphicData uri="http://schemas.openxmlformats.org/presentationml/2006/ole">
            <mc:AlternateContent xmlns:mc="http://schemas.openxmlformats.org/markup-compatibility/2006">
              <mc:Choice xmlns:v="urn:schemas-microsoft-com:vml" Requires="v">
                <p:oleObj spid="_x0000_s102406" name="Equation" r:id="rId4" imgW="1054080" imgH="393480" progId="Equation.3">
                  <p:embed/>
                </p:oleObj>
              </mc:Choice>
              <mc:Fallback>
                <p:oleObj name="Equation" r:id="rId4" imgW="1054080" imgH="393480" progId="Equation.3">
                  <p:embed/>
                  <p:pic>
                    <p:nvPicPr>
                      <p:cNvPr id="15" name="Object 24"/>
                      <p:cNvPicPr>
                        <a:picLocks noChangeAspect="1" noChangeArrowheads="1"/>
                      </p:cNvPicPr>
                      <p:nvPr/>
                    </p:nvPicPr>
                    <p:blipFill>
                      <a:blip r:embed="rId5"/>
                      <a:srcRect/>
                      <a:stretch>
                        <a:fillRect/>
                      </a:stretch>
                    </p:blipFill>
                    <p:spPr bwMode="auto">
                      <a:xfrm>
                        <a:off x="2195513" y="2333625"/>
                        <a:ext cx="3017837"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txBox="1">
            <a:spLocks/>
          </p:cNvSpPr>
          <p:nvPr/>
        </p:nvSpPr>
        <p:spPr>
          <a:xfrm>
            <a:off x="600544" y="14477"/>
            <a:ext cx="8229600" cy="1143000"/>
          </a:xfrm>
          <a:prstGeom prst="rect">
            <a:avLst/>
          </a:prstGeom>
        </p:spPr>
        <p:txBody>
          <a:bodyPr anchor="ct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solidFill>
                  <a:prstClr val="black"/>
                </a:solidFill>
              </a:rPr>
              <a:t>Differentiation of an Algebraic </a:t>
            </a:r>
            <a:r>
              <a:rPr lang="en-US" dirty="0">
                <a:solidFill>
                  <a:prstClr val="black"/>
                </a:solidFill>
              </a:rPr>
              <a:t>E</a:t>
            </a:r>
            <a:r>
              <a:rPr lang="en-US" dirty="0" smtClean="0">
                <a:solidFill>
                  <a:prstClr val="black"/>
                </a:solidFill>
              </a:rPr>
              <a:t>xpression</a:t>
            </a:r>
            <a:endParaRPr lang="en-GB" dirty="0" smtClean="0">
              <a:solidFill>
                <a:prstClr val="black"/>
              </a:solidFill>
            </a:endParaRPr>
          </a:p>
        </p:txBody>
      </p:sp>
      <p:sp>
        <p:nvSpPr>
          <p:cNvPr id="6" name="Rectangle 2"/>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7" name="Rectangle 4"/>
          <p:cNvSpPr>
            <a:spLocks noChangeArrowheads="1"/>
          </p:cNvSpPr>
          <p:nvPr/>
        </p:nvSpPr>
        <p:spPr bwMode="auto">
          <a:xfrm>
            <a:off x="0" y="0"/>
            <a:ext cx="9144000" cy="457200"/>
          </a:xfrm>
          <a:prstGeom prst="rect">
            <a:avLst/>
          </a:prstGeom>
          <a:noFill/>
          <a:ln w="9525" algn="ctr">
            <a:noFill/>
            <a:miter lim="800000"/>
            <a:headEnd/>
            <a:tailEnd/>
          </a:ln>
        </p:spPr>
        <p:txBody>
          <a:bodyPr wrap="none" anchor="ctr">
            <a:spAutoFit/>
          </a:bodyPr>
          <a:lstStyle/>
          <a:p>
            <a:endParaRPr lang="en-GB">
              <a:solidFill>
                <a:prstClr val="black"/>
              </a:solidFill>
            </a:endParaRPr>
          </a:p>
        </p:txBody>
      </p:sp>
      <p:sp>
        <p:nvSpPr>
          <p:cNvPr id="8" name="Rectangle 5"/>
          <p:cNvSpPr>
            <a:spLocks noChangeArrowheads="1"/>
          </p:cNvSpPr>
          <p:nvPr/>
        </p:nvSpPr>
        <p:spPr bwMode="auto">
          <a:xfrm>
            <a:off x="-14068" y="938432"/>
            <a:ext cx="9144000" cy="0"/>
          </a:xfrm>
          <a:prstGeom prst="rect">
            <a:avLst/>
          </a:prstGeom>
          <a:noFill/>
          <a:ln w="9525" algn="ctr">
            <a:noFill/>
            <a:miter lim="800000"/>
            <a:headEnd/>
            <a:tailEnd/>
          </a:ln>
        </p:spPr>
        <p:txBody>
          <a:bodyPr wrap="none" anchor="ctr">
            <a:spAutoFit/>
          </a:bodyPr>
          <a:lstStyle/>
          <a:p>
            <a:endParaRPr lang="en-US">
              <a:solidFill>
                <a:prstClr val="black"/>
              </a:solidFill>
            </a:endParaRPr>
          </a:p>
        </p:txBody>
      </p:sp>
      <p:sp>
        <p:nvSpPr>
          <p:cNvPr id="3" name="TextBox 2"/>
          <p:cNvSpPr txBox="1"/>
          <p:nvPr/>
        </p:nvSpPr>
        <p:spPr>
          <a:xfrm>
            <a:off x="2216761" y="3417313"/>
            <a:ext cx="2354479"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Note: </a:t>
            </a:r>
            <a:r>
              <a:rPr lang="en-US" i="1" dirty="0" smtClean="0">
                <a:latin typeface="Times New Roman" pitchFamily="18" charset="0"/>
                <a:cs typeface="Times New Roman" pitchFamily="18" charset="0"/>
              </a:rPr>
              <a:t>k</a:t>
            </a:r>
            <a:r>
              <a:rPr lang="en-US" dirty="0" smtClean="0"/>
              <a:t> </a:t>
            </a:r>
            <a:r>
              <a:rPr lang="en-US" dirty="0" smtClean="0">
                <a:latin typeface="Arial" panose="020B0604020202020204" pitchFamily="34" charset="0"/>
                <a:cs typeface="Arial" panose="020B0604020202020204" pitchFamily="34" charset="0"/>
              </a:rPr>
              <a:t>is a constant</a:t>
            </a:r>
            <a:endParaRPr lang="en-SG" dirty="0">
              <a:latin typeface="Arial" panose="020B0604020202020204" pitchFamily="34" charset="0"/>
              <a:cs typeface="Arial" panose="020B0604020202020204" pitchFamily="34" charset="0"/>
            </a:endParaRPr>
          </a:p>
        </p:txBody>
      </p:sp>
      <p:sp>
        <p:nvSpPr>
          <p:cNvPr id="19" name="TextBox 18"/>
          <p:cNvSpPr txBox="1"/>
          <p:nvPr/>
        </p:nvSpPr>
        <p:spPr>
          <a:xfrm>
            <a:off x="2216762" y="5977249"/>
            <a:ext cx="5777946"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Note: </a:t>
            </a:r>
            <a:r>
              <a:rPr lang="en-US" i="1" dirty="0" smtClean="0">
                <a:latin typeface="Times New Roman" pitchFamily="18" charset="0"/>
                <a:cs typeface="Times New Roman" pitchFamily="18" charset="0"/>
              </a:rPr>
              <a:t>n</a:t>
            </a:r>
            <a:r>
              <a:rPr lang="en-US" dirty="0" smtClean="0"/>
              <a:t> = </a:t>
            </a:r>
            <a:r>
              <a:rPr lang="en-US" dirty="0" smtClean="0">
                <a:latin typeface="Arial" panose="020B0604020202020204" pitchFamily="34" charset="0"/>
                <a:cs typeface="Arial" panose="020B0604020202020204" pitchFamily="34" charset="0"/>
              </a:rPr>
              <a:t>0 when the function </a:t>
            </a:r>
            <a:r>
              <a:rPr lang="en-US" i="1" dirty="0" smtClean="0">
                <a:latin typeface="Times New Roman" pitchFamily="18" charset="0"/>
                <a:cs typeface="Times New Roman" pitchFamily="18" charset="0"/>
              </a:rPr>
              <a:t>f</a:t>
            </a:r>
            <a:r>
              <a:rPr lang="en-US" dirty="0" smtClean="0"/>
              <a:t>(</a:t>
            </a:r>
            <a:r>
              <a:rPr lang="en-US" i="1" dirty="0" smtClean="0">
                <a:latin typeface="Times New Roman" pitchFamily="18" charset="0"/>
                <a:cs typeface="Times New Roman" pitchFamily="18" charset="0"/>
              </a:rPr>
              <a:t>x</a:t>
            </a:r>
            <a:r>
              <a:rPr lang="en-US" dirty="0" smtClean="0"/>
              <a:t>) </a:t>
            </a:r>
            <a:r>
              <a:rPr lang="en-US" dirty="0" smtClean="0">
                <a:latin typeface="Arial" panose="020B0604020202020204" pitchFamily="34" charset="0"/>
                <a:cs typeface="Arial" panose="020B0604020202020204" pitchFamily="34" charset="0"/>
              </a:rPr>
              <a:t>is a constant</a:t>
            </a:r>
            <a:r>
              <a:rPr lang="en-US" dirty="0" smtClean="0"/>
              <a:t>, </a:t>
            </a:r>
            <a:r>
              <a:rPr lang="en-US" i="1" dirty="0">
                <a:latin typeface="Times New Roman" pitchFamily="18" charset="0"/>
                <a:cs typeface="Times New Roman" pitchFamily="18" charset="0"/>
              </a:rPr>
              <a:t>n</a:t>
            </a:r>
            <a:r>
              <a:rPr lang="en-US" dirty="0" smtClean="0"/>
              <a:t> ≠ -1</a:t>
            </a:r>
            <a:endParaRPr lang="en-SG" dirty="0"/>
          </a:p>
        </p:txBody>
      </p:sp>
      <p:graphicFrame>
        <p:nvGraphicFramePr>
          <p:cNvPr id="18" name="Object 17"/>
          <p:cNvGraphicFramePr>
            <a:graphicFrameLocks noChangeAspect="1"/>
          </p:cNvGraphicFramePr>
          <p:nvPr>
            <p:extLst/>
          </p:nvPr>
        </p:nvGraphicFramePr>
        <p:xfrm>
          <a:off x="2154848" y="4599709"/>
          <a:ext cx="4296536" cy="1020041"/>
        </p:xfrm>
        <a:graphic>
          <a:graphicData uri="http://schemas.openxmlformats.org/presentationml/2006/ole">
            <mc:AlternateContent xmlns:mc="http://schemas.openxmlformats.org/markup-compatibility/2006">
              <mc:Choice xmlns:v="urn:schemas-microsoft-com:vml" Requires="v">
                <p:oleObj spid="_x0000_s102407" name="Equation" r:id="rId6" imgW="1765080" imgH="419040" progId="Equation.3">
                  <p:embed/>
                </p:oleObj>
              </mc:Choice>
              <mc:Fallback>
                <p:oleObj name="Equation" r:id="rId6" imgW="1765080" imgH="419040" progId="Equation.3">
                  <p:embed/>
                  <p:pic>
                    <p:nvPicPr>
                      <p:cNvPr id="18"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4848" y="4599709"/>
                        <a:ext cx="4296536" cy="1020041"/>
                      </a:xfrm>
                      <a:prstGeom prst="rect">
                        <a:avLst/>
                      </a:prstGeom>
                      <a:noFill/>
                    </p:spPr>
                  </p:pic>
                </p:oleObj>
              </mc:Fallback>
            </mc:AlternateContent>
          </a:graphicData>
        </a:graphic>
      </p:graphicFrame>
      <p:sp>
        <p:nvSpPr>
          <p:cNvPr id="21" name="Slide Number Placeholder 20"/>
          <p:cNvSpPr>
            <a:spLocks noGrp="1"/>
          </p:cNvSpPr>
          <p:nvPr>
            <p:ph type="sldNum" sz="quarter" idx="12"/>
          </p:nvPr>
        </p:nvSpPr>
        <p:spPr/>
        <p:txBody>
          <a:bodyPr/>
          <a:lstStyle/>
          <a:p>
            <a:r>
              <a:rPr lang="en-US" smtClean="0">
                <a:solidFill>
                  <a:prstClr val="black"/>
                </a:solidFill>
              </a:rPr>
              <a:t>                                         </a:t>
            </a:r>
            <a:fld id="{6767FADE-2612-3649-B495-F644A23F288B}"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42689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9909</TotalTime>
  <Words>1630</Words>
  <Application>Microsoft Office PowerPoint</Application>
  <PresentationFormat>On-screen Show (4:3)</PresentationFormat>
  <Paragraphs>473</Paragraphs>
  <Slides>43</Slides>
  <Notes>8</Notes>
  <HiddenSlides>2</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2</vt:i4>
      </vt:variant>
      <vt:variant>
        <vt:lpstr>Slide Titles</vt:lpstr>
      </vt:variant>
      <vt:variant>
        <vt:i4>43</vt:i4>
      </vt:variant>
    </vt:vector>
  </HeadingPairs>
  <TitlesOfParts>
    <vt:vector size="54" baseType="lpstr">
      <vt:lpstr>宋体</vt:lpstr>
      <vt:lpstr>Arial</vt:lpstr>
      <vt:lpstr>Calibri</vt:lpstr>
      <vt:lpstr>Cambria Math</vt:lpstr>
      <vt:lpstr>Times New Roman</vt:lpstr>
      <vt:lpstr>Wingdings</vt:lpstr>
      <vt:lpstr>Office Theme</vt:lpstr>
      <vt:lpstr>1_Office Theme</vt:lpstr>
      <vt:lpstr>2_Office Theme</vt:lpstr>
      <vt:lpstr>Equation</vt:lpstr>
      <vt:lpstr>Microsoft Equation 3.0</vt:lpstr>
      <vt:lpstr>Lesson 11 Integration of Algebraic Functions Interactive Seminar</vt:lpstr>
      <vt:lpstr>Scenario - Water not enough</vt:lpstr>
      <vt:lpstr>Scenario - Water not enough</vt:lpstr>
      <vt:lpstr>Scenario - Water not enough</vt:lpstr>
      <vt:lpstr>Scenario Definition Template</vt:lpstr>
      <vt:lpstr>PowerPoint Presentation</vt:lpstr>
      <vt:lpstr>Differentiation and Integration</vt:lpstr>
      <vt:lpstr>Differentiation and Integration</vt:lpstr>
      <vt:lpstr>PowerPoint Presentation</vt:lpstr>
      <vt:lpstr>PowerPoint Presentation</vt:lpstr>
      <vt:lpstr>PowerPoint Presentation</vt:lpstr>
      <vt:lpstr>PowerPoint Presentation</vt:lpstr>
      <vt:lpstr>PowerPoint Presentation</vt:lpstr>
      <vt:lpstr>PowerPoint Presentation</vt:lpstr>
      <vt:lpstr>Test Yourself: Integrating an Algebraic Expression </vt:lpstr>
      <vt:lpstr>Test Yourself: Integrating an Algebraic Expression </vt:lpstr>
      <vt:lpstr>Test Yourself: Integrating an Algebraic Expression </vt:lpstr>
      <vt:lpstr>Test Yourself: Integrating an Algebraic Expression </vt:lpstr>
      <vt:lpstr>PowerPoint Presentation</vt:lpstr>
      <vt:lpstr>Test Yourself: Finding the constant c </vt:lpstr>
      <vt:lpstr>Test Yourself: Finding the constant c </vt:lpstr>
      <vt:lpstr>PowerPoint Presentation</vt:lpstr>
      <vt:lpstr>PowerPoint Presentation</vt:lpstr>
      <vt:lpstr>PowerPoint Presentation</vt:lpstr>
      <vt:lpstr>PowerPoint Presentation</vt:lpstr>
      <vt:lpstr>PowerPoint Presentation</vt:lpstr>
      <vt:lpstr>PowerPoint Presentation</vt:lpstr>
      <vt:lpstr>Applications of Integration</vt:lpstr>
      <vt:lpstr>Applications of Integration</vt:lpstr>
      <vt:lpstr>Applications of Integration</vt:lpstr>
      <vt:lpstr>Applications of Integration</vt:lpstr>
      <vt:lpstr>Test Yourself: Applications of Integration  </vt:lpstr>
      <vt:lpstr>Test Yourself: Applications of Integration</vt:lpstr>
      <vt:lpstr>Applications of Integration (CL)</vt:lpstr>
      <vt:lpstr>Applications of Integration (CL)</vt:lpstr>
      <vt:lpstr>Applications of Integration (CL)</vt:lpstr>
      <vt:lpstr>Applications of Integration (CL)</vt:lpstr>
      <vt:lpstr>PowerPoint Presentation</vt:lpstr>
      <vt:lpstr>PowerPoint Presentation</vt:lpstr>
      <vt:lpstr>One-minute write</vt:lpstr>
      <vt:lpstr>One-minute write</vt:lpstr>
      <vt:lpstr>One-minute write</vt:lpstr>
      <vt:lpstr>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Ong</dc:creator>
  <cp:lastModifiedBy>Wilbur Tan</cp:lastModifiedBy>
  <cp:revision>381</cp:revision>
  <cp:lastPrinted>2015-01-09T07:20:23Z</cp:lastPrinted>
  <dcterms:created xsi:type="dcterms:W3CDTF">2011-06-07T03:26:48Z</dcterms:created>
  <dcterms:modified xsi:type="dcterms:W3CDTF">2018-01-11T14:25:56Z</dcterms:modified>
</cp:coreProperties>
</file>