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xlsm" ContentType="application/vnd.ms-excel.sheet.macroEnabled.12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401" r:id="rId2"/>
    <p:sldId id="399" r:id="rId3"/>
    <p:sldId id="407" r:id="rId4"/>
    <p:sldId id="455" r:id="rId5"/>
    <p:sldId id="340" r:id="rId6"/>
    <p:sldId id="437" r:id="rId7"/>
    <p:sldId id="460" r:id="rId8"/>
    <p:sldId id="439" r:id="rId9"/>
    <p:sldId id="440" r:id="rId10"/>
    <p:sldId id="441" r:id="rId11"/>
    <p:sldId id="442" r:id="rId12"/>
    <p:sldId id="443" r:id="rId13"/>
    <p:sldId id="388" r:id="rId14"/>
    <p:sldId id="459" r:id="rId15"/>
    <p:sldId id="445" r:id="rId16"/>
    <p:sldId id="386" r:id="rId17"/>
    <p:sldId id="427" r:id="rId18"/>
    <p:sldId id="432" r:id="rId19"/>
    <p:sldId id="431" r:id="rId20"/>
    <p:sldId id="404" r:id="rId21"/>
    <p:sldId id="378" r:id="rId22"/>
    <p:sldId id="446" r:id="rId23"/>
    <p:sldId id="387" r:id="rId24"/>
    <p:sldId id="379" r:id="rId25"/>
    <p:sldId id="447" r:id="rId26"/>
    <p:sldId id="448" r:id="rId27"/>
    <p:sldId id="395" r:id="rId28"/>
    <p:sldId id="454" r:id="rId29"/>
    <p:sldId id="425" r:id="rId30"/>
    <p:sldId id="411" r:id="rId31"/>
    <p:sldId id="453" r:id="rId32"/>
    <p:sldId id="433" r:id="rId33"/>
    <p:sldId id="458" r:id="rId34"/>
    <p:sldId id="435" r:id="rId35"/>
    <p:sldId id="436" r:id="rId36"/>
    <p:sldId id="451" r:id="rId37"/>
    <p:sldId id="357" r:id="rId38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B3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2" autoAdjust="0"/>
    <p:restoredTop sz="94484" autoAdjust="0"/>
  </p:normalViewPr>
  <p:slideViewPr>
    <p:cSldViewPr snapToGrid="0" snapToObjects="1">
      <p:cViewPr>
        <p:scale>
          <a:sx n="70" d="100"/>
          <a:sy n="70" d="100"/>
        </p:scale>
        <p:origin x="-129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8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-2898" y="-84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4" Type="http://schemas.openxmlformats.org/officeDocument/2006/relationships/image" Target="../media/image7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4" Type="http://schemas.openxmlformats.org/officeDocument/2006/relationships/image" Target="../media/image7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4" Type="http://schemas.openxmlformats.org/officeDocument/2006/relationships/image" Target="../media/image8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4" Type="http://schemas.openxmlformats.org/officeDocument/2006/relationships/image" Target="../media/image10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Relationship Id="rId9" Type="http://schemas.openxmlformats.org/officeDocument/2006/relationships/image" Target="../media/image4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E7739-EA47-45B8-A1E7-47B9F52ADD8E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5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5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B1726-A925-4371-BB0B-223EB41AB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70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30500-48C7-4164-8074-73F5DBDFA4F3}" type="datetimeFigureOut">
              <a:rPr lang="en-SG" smtClean="0"/>
              <a:t>24/1/2018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5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5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909A-E4D2-4754-9529-137681DBBF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7080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C909A-E4D2-4754-9529-137681DBBF10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4094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F5A22-4F56-4232-8E57-DB9FCB53AFCB}" type="slidenum">
              <a:rPr lang="en-SG" smtClean="0"/>
              <a:pPr>
                <a:defRPr/>
              </a:pPr>
              <a:t>36</a:t>
            </a:fld>
            <a:endParaRPr lang="en-S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8FE0C-01F1-46CA-94AB-5B97409ACEDD}" type="slidenum">
              <a:rPr lang="en-SG" smtClean="0"/>
              <a:pPr/>
              <a:t>37</a:t>
            </a:fld>
            <a:endParaRPr lang="en-SG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5377CC-1498-4119-AB2B-73834DD25823}" type="slidenum">
              <a:rPr lang="en-SG" smtClean="0"/>
              <a:pPr>
                <a:defRPr/>
              </a:pPr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3566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B4070-06EE-4656-8A0E-E0F702C72EF3}" type="slidenum">
              <a:rPr lang="en-SG" smtClean="0"/>
              <a:pPr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3345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8FE0C-01F1-46CA-94AB-5B97409ACEDD}" type="slidenum">
              <a:rPr lang="en-SG" smtClean="0"/>
              <a:pPr/>
              <a:t>4</a:t>
            </a:fld>
            <a:endParaRPr lang="en-SG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C909A-E4D2-4754-9529-137681DBBF10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3265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C909A-E4D2-4754-9529-137681DBBF10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3600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C909A-E4D2-4754-9529-137681DBBF10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648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5682B0-C50F-4C2D-A81F-2E6F5AC17FA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56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5682B0-C50F-4C2D-A81F-2E6F5AC17FA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5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51" y="1"/>
            <a:ext cx="9169851" cy="6877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4004" y="1935042"/>
            <a:ext cx="5104098" cy="136044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5000"/>
              </a:lnSpc>
              <a:spcBef>
                <a:spcPts val="0"/>
              </a:spcBef>
              <a:defRPr sz="55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COVER PAGE</a:t>
            </a:r>
            <a:br>
              <a:rPr lang="en-US" dirty="0" smtClean="0"/>
            </a:br>
            <a:r>
              <a:rPr lang="en-US" dirty="0" smtClean="0"/>
              <a:t>TEMPLATE</a:t>
            </a:r>
            <a:endParaRPr lang="en-US" dirty="0"/>
          </a:p>
        </p:txBody>
      </p:sp>
      <p:pic>
        <p:nvPicPr>
          <p:cNvPr id="3" name="Picture 2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11" y="462074"/>
            <a:ext cx="1248980" cy="404131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44004" y="3295487"/>
            <a:ext cx="5104098" cy="49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 smtClean="0"/>
              <a:t>Sub header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4648200"/>
            <a:ext cx="21590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Your department</a:t>
            </a:r>
            <a:endParaRPr lang="en-GB" dirty="0"/>
          </a:p>
        </p:txBody>
      </p:sp>
      <p:pic>
        <p:nvPicPr>
          <p:cNvPr id="10242" name="Picture 2" descr="C:\Documents and Settings\xinjie\Desktop\RPSG Stuffs\Letterheads_hires\letterhead_logos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62560" y="6207760"/>
            <a:ext cx="4715969" cy="50542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589" y="4411579"/>
            <a:ext cx="2513411" cy="2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354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titled-1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" y="19845"/>
            <a:ext cx="9143391" cy="6857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0415" y="2540256"/>
            <a:ext cx="5104098" cy="201871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4200"/>
              </a:lnSpc>
              <a:spcBef>
                <a:spcPts val="0"/>
              </a:spcBef>
              <a:defRPr sz="43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CHAPTER DIVIDER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07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8428" y="6492875"/>
            <a:ext cx="455572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5610" y="962526"/>
            <a:ext cx="7820596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Header 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59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Header Copy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513481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8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40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Header Copy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513481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617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Header Copy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513481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2191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Header Copy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513481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4753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4628" y="6492875"/>
            <a:ext cx="379372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72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93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75" r:id="rId3"/>
    <p:sldLayoutId id="2147483651" r:id="rId4"/>
    <p:sldLayoutId id="2147483671" r:id="rId5"/>
    <p:sldLayoutId id="2147483672" r:id="rId6"/>
    <p:sldLayoutId id="2147483673" r:id="rId7"/>
    <p:sldLayoutId id="2147483674" r:id="rId8"/>
    <p:sldLayoutId id="2147483678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1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11" Type="http://schemas.openxmlformats.org/officeDocument/2006/relationships/image" Target="../media/image30.wmf"/><Relationship Id="rId5" Type="http://schemas.openxmlformats.org/officeDocument/2006/relationships/oleObject" Target="../embeddings/oleObject17.bin"/><Relationship Id="rId10" Type="http://schemas.openxmlformats.org/officeDocument/2006/relationships/oleObject" Target="../embeddings/oleObject19.bin"/><Relationship Id="rId4" Type="http://schemas.openxmlformats.org/officeDocument/2006/relationships/image" Target="../media/image27.wmf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image" Target="../media/image37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wmf"/><Relationship Id="rId11" Type="http://schemas.openxmlformats.org/officeDocument/2006/relationships/image" Target="../media/image36.wmf"/><Relationship Id="rId5" Type="http://schemas.openxmlformats.org/officeDocument/2006/relationships/oleObject" Target="../embeddings/oleObject22.bin"/><Relationship Id="rId10" Type="http://schemas.openxmlformats.org/officeDocument/2006/relationships/oleObject" Target="../embeddings/oleObject24.bin"/><Relationship Id="rId4" Type="http://schemas.openxmlformats.org/officeDocument/2006/relationships/image" Target="../media/image33.wmf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46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45.wmf"/><Relationship Id="rId20" Type="http://schemas.openxmlformats.org/officeDocument/2006/relationships/image" Target="../media/image4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42.wmf"/><Relationship Id="rId19" Type="http://schemas.openxmlformats.org/officeDocument/2006/relationships/oleObject" Target="../embeddings/oleObject34.bin"/><Relationship Id="rId4" Type="http://schemas.openxmlformats.org/officeDocument/2006/relationships/image" Target="../media/image39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4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3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image" Target="../media/image55.png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5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62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6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4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6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70.wmf"/><Relationship Id="rId5" Type="http://schemas.openxmlformats.org/officeDocument/2006/relationships/image" Target="../media/image67.wmf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6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71.wmf"/><Relationship Id="rId4" Type="http://schemas.openxmlformats.org/officeDocument/2006/relationships/oleObject" Target="../embeddings/oleObject5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6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6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7" Type="http://schemas.openxmlformats.org/officeDocument/2006/relationships/image" Target="../media/image50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8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8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7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9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89.wmf"/><Relationship Id="rId4" Type="http://schemas.openxmlformats.org/officeDocument/2006/relationships/oleObject" Target="../embeddings/oleObject7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9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79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9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oleObject" Target="../embeddings/oleObject82.bin"/><Relationship Id="rId7" Type="http://schemas.openxmlformats.org/officeDocument/2006/relationships/image" Target="../media/image9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3.vml"/><Relationship Id="rId6" Type="http://schemas.openxmlformats.org/officeDocument/2006/relationships/package" Target="../embeddings/Microsoft_PowerPoint_Presentation2.pptx"/><Relationship Id="rId5" Type="http://schemas.openxmlformats.org/officeDocument/2006/relationships/oleObject" Target="../embeddings/oleObject83.bin"/><Relationship Id="rId4" Type="http://schemas.openxmlformats.org/officeDocument/2006/relationships/image" Target="../media/image97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103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87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image" Target="../media/image108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05.wmf"/><Relationship Id="rId12" Type="http://schemas.openxmlformats.org/officeDocument/2006/relationships/oleObject" Target="../embeddings/oleObject92.bin"/><Relationship Id="rId17" Type="http://schemas.openxmlformats.org/officeDocument/2006/relationships/image" Target="../media/image110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94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107.wmf"/><Relationship Id="rId5" Type="http://schemas.openxmlformats.org/officeDocument/2006/relationships/image" Target="../media/image104.wmf"/><Relationship Id="rId15" Type="http://schemas.openxmlformats.org/officeDocument/2006/relationships/image" Target="../media/image109.wmf"/><Relationship Id="rId10" Type="http://schemas.openxmlformats.org/officeDocument/2006/relationships/oleObject" Target="../embeddings/oleObject91.bin"/><Relationship Id="rId4" Type="http://schemas.openxmlformats.org/officeDocument/2006/relationships/oleObject" Target="../embeddings/oleObject88.bin"/><Relationship Id="rId9" Type="http://schemas.openxmlformats.org/officeDocument/2006/relationships/image" Target="../media/image106.wmf"/><Relationship Id="rId14" Type="http://schemas.openxmlformats.org/officeDocument/2006/relationships/oleObject" Target="../embeddings/oleObject9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111.wmf"/><Relationship Id="rId4" Type="http://schemas.openxmlformats.org/officeDocument/2006/relationships/oleObject" Target="../embeddings/oleObject95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7" Type="http://schemas.openxmlformats.org/officeDocument/2006/relationships/image" Target="../media/image114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0.png"/><Relationship Id="rId11" Type="http://schemas.openxmlformats.org/officeDocument/2006/relationships/image" Target="../media/image113.wmf"/><Relationship Id="rId5" Type="http://schemas.openxmlformats.org/officeDocument/2006/relationships/image" Target="../media/image133.png"/><Relationship Id="rId10" Type="http://schemas.openxmlformats.org/officeDocument/2006/relationships/oleObject" Target="../embeddings/oleObject97.bin"/><Relationship Id="rId9" Type="http://schemas.openxmlformats.org/officeDocument/2006/relationships/image" Target="../media/image112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1.xlsm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2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1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image" Target="../media/image19.png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26.png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image" Target="../media/image25.wmf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3.bin"/><Relationship Id="rId14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9283" y="1935043"/>
            <a:ext cx="8304713" cy="211834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Lesson12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SG" sz="5400" dirty="0"/>
              <a:t>Differentiation &amp; Integration of Trigonometric Functions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Interactive Seminar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866604" y="4413887"/>
            <a:ext cx="4310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E</a:t>
            </a:r>
            <a:r>
              <a:rPr lang="en-US" sz="2000" dirty="0" smtClean="0">
                <a:latin typeface="Arial"/>
                <a:cs typeface="Arial"/>
              </a:rPr>
              <a:t>114 – Mathematics for Engineering</a:t>
            </a:r>
            <a:endParaRPr lang="en-US" sz="2000" dirty="0">
              <a:solidFill>
                <a:srgbClr val="6DB31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67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pPr>
              <a:lnSpc>
                <a:spcPct val="150000"/>
              </a:lnSpc>
            </a:pPr>
            <a:r>
              <a:rPr lang="en-SG" sz="2000" dirty="0" smtClean="0"/>
              <a:t>The amplitude and number of cycles for 		                graph is the same as its rate of change graph.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SG" sz="2000" dirty="0" smtClean="0"/>
              <a:t>			</a:t>
            </a:r>
            <a:endParaRPr lang="en-GB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815152" y="5584825"/>
            <a:ext cx="5631811" cy="937922"/>
            <a:chOff x="1539507" y="5633903"/>
            <a:chExt cx="5631811" cy="937922"/>
          </a:xfrm>
        </p:grpSpPr>
        <p:sp>
          <p:nvSpPr>
            <p:cNvPr id="11" name="Rectangle 10"/>
            <p:cNvSpPr/>
            <p:nvPr/>
          </p:nvSpPr>
          <p:spPr>
            <a:xfrm>
              <a:off x="1539507" y="5634118"/>
              <a:ext cx="5631811" cy="93770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12" name="Content Placeholder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908957"/>
                </p:ext>
              </p:extLst>
            </p:nvPr>
          </p:nvGraphicFramePr>
          <p:xfrm>
            <a:off x="1539507" y="5841033"/>
            <a:ext cx="2330450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744" name="Equation" r:id="rId3" imgW="901440" imgH="203040" progId="Equation.3">
                    <p:embed/>
                  </p:oleObj>
                </mc:Choice>
                <mc:Fallback>
                  <p:oleObj name="Equation" r:id="rId3" imgW="9014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539507" y="5841033"/>
                          <a:ext cx="2330450" cy="523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ight Arrow 12"/>
            <p:cNvSpPr/>
            <p:nvPr/>
          </p:nvSpPr>
          <p:spPr>
            <a:xfrm>
              <a:off x="3892152" y="5945278"/>
              <a:ext cx="849348" cy="288032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528912"/>
                </p:ext>
              </p:extLst>
            </p:nvPr>
          </p:nvGraphicFramePr>
          <p:xfrm>
            <a:off x="4734505" y="5633903"/>
            <a:ext cx="2436813" cy="920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745" name="Equation" r:id="rId5" imgW="1041120" imgH="393480" progId="Equation.3">
                    <p:embed/>
                  </p:oleObj>
                </mc:Choice>
                <mc:Fallback>
                  <p:oleObj name="Equation" r:id="rId5" imgW="1041120" imgH="3934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4505" y="5633903"/>
                          <a:ext cx="2436813" cy="920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447036"/>
              </p:ext>
            </p:extLst>
          </p:nvPr>
        </p:nvGraphicFramePr>
        <p:xfrm>
          <a:off x="5618092" y="3951051"/>
          <a:ext cx="1731963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46" name="Equation" r:id="rId7" imgW="914400" imgH="393480" progId="Equation.3">
                  <p:embed/>
                </p:oleObj>
              </mc:Choice>
              <mc:Fallback>
                <p:oleObj name="Equation" r:id="rId7" imgW="914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8092" y="3951051"/>
                        <a:ext cx="1731963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597412" y="962526"/>
            <a:ext cx="6730260" cy="2817904"/>
            <a:chOff x="1597412" y="962526"/>
            <a:chExt cx="6730260" cy="2817904"/>
          </a:xfrm>
        </p:grpSpPr>
        <p:grpSp>
          <p:nvGrpSpPr>
            <p:cNvPr id="3" name="Group 2"/>
            <p:cNvGrpSpPr/>
            <p:nvPr/>
          </p:nvGrpSpPr>
          <p:grpSpPr>
            <a:xfrm>
              <a:off x="1597412" y="962526"/>
              <a:ext cx="6215225" cy="2817904"/>
              <a:chOff x="1597412" y="962526"/>
              <a:chExt cx="6215225" cy="2817904"/>
            </a:xfrm>
          </p:grpSpPr>
          <p:pic>
            <p:nvPicPr>
              <p:cNvPr id="149506" name="Picture 2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7412" y="962526"/>
                <a:ext cx="6215225" cy="28179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1977788" y="1005604"/>
                <a:ext cx="286603" cy="3182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4413189"/>
                </p:ext>
              </p:extLst>
            </p:nvPr>
          </p:nvGraphicFramePr>
          <p:xfrm>
            <a:off x="7599010" y="2364938"/>
            <a:ext cx="728662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747" name="Equation" r:id="rId10" imgW="914400" imgH="393480" progId="Equation.3">
                    <p:embed/>
                  </p:oleObj>
                </mc:Choice>
                <mc:Fallback>
                  <p:oleObj name="Equation" r:id="rId10" imgW="914400" imgH="3934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99010" y="2364938"/>
                          <a:ext cx="728662" cy="3143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Title 4"/>
          <p:cNvSpPr txBox="1">
            <a:spLocks/>
          </p:cNvSpPr>
          <p:nvPr/>
        </p:nvSpPr>
        <p:spPr>
          <a:xfrm>
            <a:off x="665610" y="0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SG" smtClean="0"/>
              <a:t>Differentiation of sine function</a:t>
            </a:r>
            <a:endParaRPr lang="en-GB" dirty="0"/>
          </a:p>
        </p:txBody>
      </p:sp>
      <p:graphicFrame>
        <p:nvGraphicFramePr>
          <p:cNvPr id="19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800857"/>
              </p:ext>
            </p:extLst>
          </p:nvPr>
        </p:nvGraphicFramePr>
        <p:xfrm>
          <a:off x="681652" y="429126"/>
          <a:ext cx="233203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48" name="Equation" r:id="rId12" imgW="901440" imgH="203040" progId="Equation.3">
                  <p:embed/>
                </p:oleObj>
              </mc:Choice>
              <mc:Fallback>
                <p:oleObj name="Equation" r:id="rId12" imgW="90144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81652" y="429126"/>
                        <a:ext cx="2332037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428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pPr>
              <a:lnSpc>
                <a:spcPct val="150000"/>
              </a:lnSpc>
            </a:pPr>
            <a:r>
              <a:rPr lang="en-SG" sz="2000" dirty="0" smtClean="0"/>
              <a:t>The rate of change of			   graph is not affected by the shift along </a:t>
            </a:r>
            <a:r>
              <a:rPr lang="en-SG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SG" sz="2000" dirty="0" smtClean="0"/>
              <a:t>-axis.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SG" sz="2000" dirty="0" smtClean="0"/>
              <a:t>			</a:t>
            </a:r>
            <a:endParaRPr lang="en-GB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061501" y="5310537"/>
            <a:ext cx="5061939" cy="961326"/>
            <a:chOff x="1539507" y="5610499"/>
            <a:chExt cx="5061939" cy="961326"/>
          </a:xfrm>
        </p:grpSpPr>
        <p:sp>
          <p:nvSpPr>
            <p:cNvPr id="11" name="Rectangle 10"/>
            <p:cNvSpPr/>
            <p:nvPr/>
          </p:nvSpPr>
          <p:spPr>
            <a:xfrm>
              <a:off x="1539507" y="5634118"/>
              <a:ext cx="5061939" cy="93770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12" name="Content Placeholder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5042084"/>
                </p:ext>
              </p:extLst>
            </p:nvPr>
          </p:nvGraphicFramePr>
          <p:xfrm>
            <a:off x="1637293" y="5840278"/>
            <a:ext cx="2133600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769" name="Equation" r:id="rId3" imgW="825480" imgH="203040" progId="Equation.3">
                    <p:embed/>
                  </p:oleObj>
                </mc:Choice>
                <mc:Fallback>
                  <p:oleObj name="Equation" r:id="rId3" imgW="82548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37293" y="5840278"/>
                          <a:ext cx="2133600" cy="523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ight Arrow 12"/>
            <p:cNvSpPr/>
            <p:nvPr/>
          </p:nvSpPr>
          <p:spPr>
            <a:xfrm>
              <a:off x="3892152" y="5945278"/>
              <a:ext cx="849348" cy="288032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4345707"/>
                </p:ext>
              </p:extLst>
            </p:nvPr>
          </p:nvGraphicFramePr>
          <p:xfrm>
            <a:off x="4809740" y="5610499"/>
            <a:ext cx="1665287" cy="920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770" name="Equation" r:id="rId5" imgW="711000" imgH="393480" progId="Equation.3">
                    <p:embed/>
                  </p:oleObj>
                </mc:Choice>
                <mc:Fallback>
                  <p:oleObj name="Equation" r:id="rId5" imgW="711000" imgH="3934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09740" y="5610499"/>
                          <a:ext cx="1665287" cy="920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117136"/>
              </p:ext>
            </p:extLst>
          </p:nvPr>
        </p:nvGraphicFramePr>
        <p:xfrm>
          <a:off x="3538543" y="4148922"/>
          <a:ext cx="14922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71" name="Equation" r:id="rId7" imgW="787320" imgH="203040" progId="Equation.3">
                  <p:embed/>
                </p:oleObj>
              </mc:Choice>
              <mc:Fallback>
                <p:oleObj name="Equation" r:id="rId7" imgW="787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8543" y="4148922"/>
                        <a:ext cx="149225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554611" y="962526"/>
            <a:ext cx="6821039" cy="3036268"/>
            <a:chOff x="1554611" y="962526"/>
            <a:chExt cx="6821039" cy="3036268"/>
          </a:xfrm>
        </p:grpSpPr>
        <p:pic>
          <p:nvPicPr>
            <p:cNvPr id="150530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4611" y="962526"/>
              <a:ext cx="6442476" cy="3036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1487053"/>
                </p:ext>
              </p:extLst>
            </p:nvPr>
          </p:nvGraphicFramePr>
          <p:xfrm>
            <a:off x="7748587" y="2480660"/>
            <a:ext cx="627063" cy="161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772" name="Equation" r:id="rId10" imgW="787320" imgH="203040" progId="Equation.3">
                    <p:embed/>
                  </p:oleObj>
                </mc:Choice>
                <mc:Fallback>
                  <p:oleObj name="Equation" r:id="rId10" imgW="787320" imgH="20304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48587" y="2480660"/>
                          <a:ext cx="627063" cy="1619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Rectangle 14"/>
            <p:cNvSpPr/>
            <p:nvPr/>
          </p:nvSpPr>
          <p:spPr>
            <a:xfrm>
              <a:off x="1923196" y="1005604"/>
              <a:ext cx="286603" cy="3182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Title 4"/>
          <p:cNvSpPr txBox="1">
            <a:spLocks/>
          </p:cNvSpPr>
          <p:nvPr/>
        </p:nvSpPr>
        <p:spPr>
          <a:xfrm>
            <a:off x="665610" y="0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SG" dirty="0" smtClean="0"/>
              <a:t>Differentiation of sine function</a:t>
            </a:r>
            <a:endParaRPr lang="en-GB" dirty="0"/>
          </a:p>
        </p:txBody>
      </p:sp>
      <p:graphicFrame>
        <p:nvGraphicFramePr>
          <p:cNvPr id="18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552125"/>
              </p:ext>
            </p:extLst>
          </p:nvPr>
        </p:nvGraphicFramePr>
        <p:xfrm>
          <a:off x="665163" y="428625"/>
          <a:ext cx="23653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73" name="Equation" r:id="rId12" imgW="914400" imgH="203040" progId="Equation.3">
                  <p:embed/>
                </p:oleObj>
              </mc:Choice>
              <mc:Fallback>
                <p:oleObj name="Equation" r:id="rId12" imgW="91440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65163" y="428625"/>
                        <a:ext cx="2365375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pPr marL="0" indent="0">
              <a:buNone/>
            </a:pPr>
            <a:endParaRPr lang="en-SG" b="1" dirty="0" smtClean="0"/>
          </a:p>
          <a:p>
            <a:pPr marL="0" indent="0">
              <a:buNone/>
            </a:pPr>
            <a:r>
              <a:rPr lang="en-SG" b="1" dirty="0" smtClean="0"/>
              <a:t>[Example]</a:t>
            </a:r>
          </a:p>
          <a:p>
            <a:pPr marL="0" indent="0">
              <a:buNone/>
            </a:pPr>
            <a:r>
              <a:rPr lang="en-SG" dirty="0" smtClean="0"/>
              <a:t>Differentiate							. Calculate the gradient when	     .  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5610" y="-79653"/>
            <a:ext cx="6211928" cy="604593"/>
          </a:xfrm>
        </p:spPr>
        <p:txBody>
          <a:bodyPr/>
          <a:lstStyle/>
          <a:p>
            <a:r>
              <a:rPr lang="en-SG" dirty="0" smtClean="0"/>
              <a:t>Differentiation of sine function</a:t>
            </a:r>
            <a:endParaRPr lang="en-GB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938689"/>
              </p:ext>
            </p:extLst>
          </p:nvPr>
        </p:nvGraphicFramePr>
        <p:xfrm>
          <a:off x="706554" y="411355"/>
          <a:ext cx="35814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05" name="Equation" r:id="rId3" imgW="1384200" imgH="203040" progId="Equation.3">
                  <p:embed/>
                </p:oleObj>
              </mc:Choice>
              <mc:Fallback>
                <p:oleObj name="Equation" r:id="rId3" imgW="1384200" imgH="20304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554" y="411355"/>
                        <a:ext cx="35814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659847" y="961667"/>
            <a:ext cx="7683769" cy="942906"/>
            <a:chOff x="383755" y="5628919"/>
            <a:chExt cx="7683769" cy="942906"/>
          </a:xfrm>
        </p:grpSpPr>
        <p:sp>
          <p:nvSpPr>
            <p:cNvPr id="7" name="Rectangle 6"/>
            <p:cNvSpPr/>
            <p:nvPr/>
          </p:nvSpPr>
          <p:spPr>
            <a:xfrm>
              <a:off x="389518" y="5634118"/>
              <a:ext cx="7678006" cy="93770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8" name="Content Placeholder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6765171"/>
                </p:ext>
              </p:extLst>
            </p:nvPr>
          </p:nvGraphicFramePr>
          <p:xfrm>
            <a:off x="383755" y="5827356"/>
            <a:ext cx="3576637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006" name="Equation" r:id="rId5" imgW="1384200" imgH="203040" progId="Equation.3">
                    <p:embed/>
                  </p:oleObj>
                </mc:Choice>
                <mc:Fallback>
                  <p:oleObj name="Equation" r:id="rId5" imgW="13842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3755" y="5827356"/>
                          <a:ext cx="3576637" cy="523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ight Arrow 8"/>
            <p:cNvSpPr/>
            <p:nvPr/>
          </p:nvSpPr>
          <p:spPr>
            <a:xfrm>
              <a:off x="4014984" y="5945278"/>
              <a:ext cx="849348" cy="288032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2980930"/>
                </p:ext>
              </p:extLst>
            </p:nvPr>
          </p:nvGraphicFramePr>
          <p:xfrm>
            <a:off x="4856012" y="5628919"/>
            <a:ext cx="3211512" cy="920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007" name="Equation" r:id="rId7" imgW="1371600" imgH="393480" progId="Equation.3">
                    <p:embed/>
                  </p:oleObj>
                </mc:Choice>
                <mc:Fallback>
                  <p:oleObj name="Equation" r:id="rId7" imgW="1371600" imgH="3934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856012" y="5628919"/>
                          <a:ext cx="3211512" cy="920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Object 1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21178355"/>
              </p:ext>
            </p:extLst>
          </p:nvPr>
        </p:nvGraphicFramePr>
        <p:xfrm>
          <a:off x="2421315" y="3213087"/>
          <a:ext cx="2945096" cy="424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08" name="Equation" r:id="rId9" imgW="1409400" imgH="203040" progId="Equation.3">
                  <p:embed/>
                </p:oleObj>
              </mc:Choice>
              <mc:Fallback>
                <p:oleObj name="Equation" r:id="rId9" imgW="1409400" imgH="203040" progId="Equation.3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1315" y="3213087"/>
                        <a:ext cx="2945096" cy="424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51962" y="4019788"/>
            <a:ext cx="7691654" cy="2677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SG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[Solution]</a:t>
            </a:r>
          </a:p>
          <a:p>
            <a:r>
              <a:rPr lang="en-SG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SG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G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G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G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195838"/>
              </p:ext>
            </p:extLst>
          </p:nvPr>
        </p:nvGraphicFramePr>
        <p:xfrm>
          <a:off x="2530430" y="4187584"/>
          <a:ext cx="264318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09" name="Equation" r:id="rId11" imgW="1295280" imgH="393480" progId="Equation.3">
                  <p:embed/>
                </p:oleObj>
              </mc:Choice>
              <mc:Fallback>
                <p:oleObj name="Equation" r:id="rId11" imgW="129528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430" y="4187584"/>
                        <a:ext cx="2643188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2975212" y="1683979"/>
            <a:ext cx="4708478" cy="1386760"/>
            <a:chOff x="2975212" y="1875051"/>
            <a:chExt cx="4708478" cy="1386760"/>
          </a:xfrm>
        </p:grpSpPr>
        <p:cxnSp>
          <p:nvCxnSpPr>
            <p:cNvPr id="15" name="Straight Arrow Connector 14"/>
            <p:cNvCxnSpPr/>
            <p:nvPr/>
          </p:nvCxnSpPr>
          <p:spPr>
            <a:xfrm flipH="1" flipV="1">
              <a:off x="2975212" y="1875052"/>
              <a:ext cx="1740538" cy="9125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5854890" y="1875051"/>
              <a:ext cx="1828800" cy="9125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ular Callout 19"/>
            <p:cNvSpPr/>
            <p:nvPr/>
          </p:nvSpPr>
          <p:spPr>
            <a:xfrm>
              <a:off x="4236485" y="2189914"/>
              <a:ext cx="2287146" cy="1071897"/>
            </a:xfrm>
            <a:prstGeom prst="wedgeRoundRectCallout">
              <a:avLst>
                <a:gd name="adj1" fmla="val -22835"/>
                <a:gd name="adj2" fmla="val -42875"/>
                <a:gd name="adj3" fmla="val 16667"/>
              </a:avLst>
            </a:prstGeom>
            <a:solidFill>
              <a:srgbClr val="66FFCC"/>
            </a:solidFill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algn="ctr"/>
              <a:r>
                <a:rPr lang="en-SG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Keep the same! Do not change what is inside the </a:t>
              </a:r>
              <a:r>
                <a:rPr lang="en-SG" sz="1600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trigo</a:t>
              </a:r>
              <a:r>
                <a:rPr lang="en-SG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i.e. (</a:t>
              </a:r>
              <a:r>
                <a:rPr lang="en-SG" sz="16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SG" sz="16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 + C</a:t>
              </a:r>
              <a:r>
                <a:rPr lang="en-SG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/>
                </a:rPr>
                <a:t>)</a:t>
              </a:r>
              <a:endParaRPr lang="en-SG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202159"/>
              </p:ext>
            </p:extLst>
          </p:nvPr>
        </p:nvGraphicFramePr>
        <p:xfrm>
          <a:off x="2544078" y="5046321"/>
          <a:ext cx="334327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10" name="Equation" r:id="rId13" imgW="1638000" imgH="393480" progId="Equation.3">
                  <p:embed/>
                </p:oleObj>
              </mc:Choice>
              <mc:Fallback>
                <p:oleObj name="Equation" r:id="rId13" imgW="163800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078" y="5046321"/>
                        <a:ext cx="3343275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3780435" y="4187584"/>
            <a:ext cx="1435972" cy="803275"/>
            <a:chOff x="3548419" y="4405952"/>
            <a:chExt cx="1435972" cy="803275"/>
          </a:xfrm>
        </p:grpSpPr>
        <p:sp>
          <p:nvSpPr>
            <p:cNvPr id="23" name="Oval 22"/>
            <p:cNvSpPr/>
            <p:nvPr/>
          </p:nvSpPr>
          <p:spPr>
            <a:xfrm>
              <a:off x="3548419" y="4572000"/>
              <a:ext cx="351654" cy="46402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/>
            <p:cNvSpPr/>
            <p:nvPr/>
          </p:nvSpPr>
          <p:spPr>
            <a:xfrm>
              <a:off x="4629979" y="4592660"/>
              <a:ext cx="351654" cy="46402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3548419" y="4405952"/>
              <a:ext cx="351654" cy="79197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3548419" y="4428958"/>
              <a:ext cx="354412" cy="7689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629979" y="4417254"/>
              <a:ext cx="351654" cy="79197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629979" y="4440260"/>
              <a:ext cx="354412" cy="7689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472756" y="4374292"/>
            <a:ext cx="2675018" cy="369332"/>
            <a:chOff x="5240740" y="4592660"/>
            <a:chExt cx="2675018" cy="36933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5240740" y="4801938"/>
              <a:ext cx="15285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769290" y="4592660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Correct?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37" name="Object 3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5930568"/>
              </p:ext>
            </p:extLst>
          </p:nvPr>
        </p:nvGraphicFramePr>
        <p:xfrm>
          <a:off x="2651508" y="3646623"/>
          <a:ext cx="84772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11" name="Equation" r:id="rId15" imgW="380880" imgH="139680" progId="Equation.3">
                  <p:embed/>
                </p:oleObj>
              </mc:Choice>
              <mc:Fallback>
                <p:oleObj name="Equation" r:id="rId15" imgW="380880" imgH="139680" progId="Equation.3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508" y="3646623"/>
                        <a:ext cx="847725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41604998"/>
              </p:ext>
            </p:extLst>
          </p:nvPr>
        </p:nvGraphicFramePr>
        <p:xfrm>
          <a:off x="1450689" y="5982452"/>
          <a:ext cx="84772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12" name="Equation" r:id="rId17" imgW="380880" imgH="139680" progId="Equation.3">
                  <p:embed/>
                </p:oleObj>
              </mc:Choice>
              <mc:Fallback>
                <p:oleObj name="Equation" r:id="rId17" imgW="380880" imgH="139680" progId="Equation.3">
                  <p:embed/>
                  <p:pic>
                    <p:nvPicPr>
                      <p:cNvPr id="0" name="Object 3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689" y="5982452"/>
                        <a:ext cx="847725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031424"/>
              </p:ext>
            </p:extLst>
          </p:nvPr>
        </p:nvGraphicFramePr>
        <p:xfrm>
          <a:off x="2544078" y="5895965"/>
          <a:ext cx="42767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13" name="Equation" r:id="rId19" imgW="2095200" imgH="393480" progId="Equation.3">
                  <p:embed/>
                </p:oleObj>
              </mc:Choice>
              <mc:Fallback>
                <p:oleObj name="Equation" r:id="rId19" imgW="2095200" imgH="393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078" y="5895965"/>
                        <a:ext cx="4276725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97370" y="5856271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ounded Rectangular Callout 32"/>
          <p:cNvSpPr/>
          <p:nvPr/>
        </p:nvSpPr>
        <p:spPr>
          <a:xfrm>
            <a:off x="6220304" y="5300334"/>
            <a:ext cx="1927470" cy="535949"/>
          </a:xfrm>
          <a:prstGeom prst="wedgeRoundRectCallout">
            <a:avLst>
              <a:gd name="adj1" fmla="val -81604"/>
              <a:gd name="adj2" fmla="val 102274"/>
              <a:gd name="adj3" fmla="val 16667"/>
            </a:avLst>
          </a:prstGeom>
          <a:solidFill>
            <a:srgbClr val="66FFCC"/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SG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SG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radian mode in calculator!</a:t>
            </a:r>
            <a:endParaRPr lang="en-SG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32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0" grpId="0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Differentiate </a:t>
            </a:r>
            <a:r>
              <a:rPr lang="en-US" dirty="0"/>
              <a:t>these sine functions</a:t>
            </a:r>
          </a:p>
          <a:p>
            <a:pPr marL="0" indent="0">
              <a:buNone/>
            </a:pPr>
            <a:r>
              <a:rPr lang="en-SG" dirty="0" smtClean="0"/>
              <a:t>(a)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 smtClean="0"/>
              <a:t>(b)</a:t>
            </a:r>
            <a:endParaRPr lang="en-GB" dirty="0"/>
          </a:p>
        </p:txBody>
      </p:sp>
      <p:pic>
        <p:nvPicPr>
          <p:cNvPr id="4" name="Picture 1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91" y="89564"/>
            <a:ext cx="776572" cy="776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36714017"/>
              </p:ext>
            </p:extLst>
          </p:nvPr>
        </p:nvGraphicFramePr>
        <p:xfrm>
          <a:off x="1674082" y="3266360"/>
          <a:ext cx="3894209" cy="436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969" name="Equation" r:id="rId4" imgW="1815840" imgH="203040" progId="Equation.3">
                  <p:embed/>
                </p:oleObj>
              </mc:Choice>
              <mc:Fallback>
                <p:oleObj name="Equation" r:id="rId4" imgW="1815840" imgH="203040" progId="Equation.3">
                  <p:embed/>
                  <p:pic>
                    <p:nvPicPr>
                      <p:cNvPr id="0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082" y="3266360"/>
                        <a:ext cx="3894209" cy="4364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67969457"/>
              </p:ext>
            </p:extLst>
          </p:nvPr>
        </p:nvGraphicFramePr>
        <p:xfrm>
          <a:off x="1684600" y="1482862"/>
          <a:ext cx="3870039" cy="427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970" name="Equation" r:id="rId6" imgW="1841400" imgH="203040" progId="Equation.3">
                  <p:embed/>
                </p:oleObj>
              </mc:Choice>
              <mc:Fallback>
                <p:oleObj name="Equation" r:id="rId6" imgW="1841400" imgH="203040" progId="Equation.3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600" y="1482862"/>
                        <a:ext cx="3870039" cy="427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yourself</a:t>
            </a:r>
            <a:endParaRPr lang="en-SG" dirty="0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6709313" y="645075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767FADE-2612-3649-B495-F644A23F288B}" type="slidenum">
              <a:rPr lang="en-US" smtClean="0"/>
              <a:pPr algn="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0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graph of the </a:t>
            </a:r>
            <a:r>
              <a:rPr lang="en-US" sz="2000" b="1" u="sng" dirty="0"/>
              <a:t>rate of change of </a:t>
            </a:r>
            <a:r>
              <a:rPr lang="en-US" sz="2000" b="1" u="sng" dirty="0" smtClean="0"/>
              <a:t>cosine </a:t>
            </a:r>
            <a:r>
              <a:rPr lang="en-US" sz="2000" b="1" u="sng" dirty="0"/>
              <a:t>graph </a:t>
            </a:r>
            <a:r>
              <a:rPr lang="en-US" sz="2000" dirty="0"/>
              <a:t>looks similar to </a:t>
            </a:r>
            <a:r>
              <a:rPr lang="en-US" sz="2000" dirty="0" smtClean="0"/>
              <a:t>a </a:t>
            </a:r>
            <a:r>
              <a:rPr lang="en-US" sz="2000" b="1" u="sng" dirty="0" smtClean="0"/>
              <a:t>negative</a:t>
            </a:r>
            <a:r>
              <a:rPr lang="en-US" sz="2000" u="sng" dirty="0" smtClean="0"/>
              <a:t> </a:t>
            </a:r>
            <a:r>
              <a:rPr lang="en-US" sz="2000" b="1" u="sng" dirty="0" smtClean="0"/>
              <a:t>sine </a:t>
            </a:r>
            <a:r>
              <a:rPr lang="en-US" sz="2000" b="1" u="sng" dirty="0"/>
              <a:t>graph</a:t>
            </a:r>
            <a:r>
              <a:rPr lang="en-US" sz="2000" dirty="0"/>
              <a:t>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gradients at the maximum and minimum points of </a:t>
            </a:r>
            <a:r>
              <a:rPr lang="en-US" sz="2000" dirty="0" smtClean="0"/>
              <a:t>cosine </a:t>
            </a:r>
            <a:r>
              <a:rPr lang="en-US" sz="2000" dirty="0"/>
              <a:t>graph are also </a:t>
            </a:r>
            <a:r>
              <a:rPr lang="en-US" sz="2000" dirty="0" smtClean="0"/>
              <a:t>zero (also known as </a:t>
            </a:r>
            <a:r>
              <a:rPr lang="en-US" sz="2000" b="1" dirty="0" smtClean="0"/>
              <a:t>instantaneously at rest</a:t>
            </a:r>
            <a:r>
              <a:rPr lang="en-US" sz="2000" dirty="0" smtClean="0"/>
              <a:t>).</a:t>
            </a:r>
            <a:endParaRPr lang="en-US" sz="2000" dirty="0"/>
          </a:p>
          <a:p>
            <a:r>
              <a:rPr lang="en-US" sz="2000" dirty="0"/>
              <a:t>The gradients at the points where the </a:t>
            </a:r>
            <a:r>
              <a:rPr lang="en-US" sz="2000" dirty="0" smtClean="0"/>
              <a:t>cosine graph </a:t>
            </a:r>
            <a:r>
              <a:rPr lang="en-US" sz="2000" dirty="0"/>
              <a:t>cuts the </a:t>
            </a:r>
            <a:r>
              <a:rPr lang="en-US" sz="2000" dirty="0" smtClean="0"/>
              <a:t>      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 </a:t>
            </a:r>
            <a:r>
              <a:rPr lang="en-US" sz="2000" dirty="0" smtClean="0"/>
              <a:t>-</a:t>
            </a:r>
            <a:r>
              <a:rPr lang="en-US" sz="2000" dirty="0"/>
              <a:t>axis are either at their maximum or minimum.</a:t>
            </a:r>
            <a:endParaRPr lang="en-SG" sz="2000" dirty="0"/>
          </a:p>
          <a:p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1552931" y="954749"/>
            <a:ext cx="6242973" cy="2634612"/>
            <a:chOff x="1552931" y="954749"/>
            <a:chExt cx="6242973" cy="2634612"/>
          </a:xfrm>
        </p:grpSpPr>
        <p:pic>
          <p:nvPicPr>
            <p:cNvPr id="15257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931" y="954749"/>
              <a:ext cx="5979804" cy="2634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8581318"/>
                </p:ext>
              </p:extLst>
            </p:nvPr>
          </p:nvGraphicFramePr>
          <p:xfrm>
            <a:off x="7319654" y="2252463"/>
            <a:ext cx="476250" cy="161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946" name="Equation" r:id="rId4" imgW="596880" imgH="203040" progId="Equation.3">
                    <p:embed/>
                  </p:oleObj>
                </mc:Choice>
                <mc:Fallback>
                  <p:oleObj name="Equation" r:id="rId4" imgW="5968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19654" y="2252463"/>
                          <a:ext cx="476250" cy="1619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Rectangle 21"/>
            <p:cNvSpPr/>
            <p:nvPr/>
          </p:nvSpPr>
          <p:spPr>
            <a:xfrm>
              <a:off x="2046028" y="1060197"/>
              <a:ext cx="286603" cy="2960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Differentiation of cosine function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2921065" y="2299351"/>
            <a:ext cx="286603" cy="302608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059657" y="2309684"/>
            <a:ext cx="286603" cy="302608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1862573" y="1356240"/>
            <a:ext cx="286603" cy="302608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6158754" y="1356240"/>
            <a:ext cx="286603" cy="302608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Group 14"/>
          <p:cNvGrpSpPr/>
          <p:nvPr/>
        </p:nvGrpSpPr>
        <p:grpSpPr>
          <a:xfrm>
            <a:off x="2341563" y="5634038"/>
            <a:ext cx="4340225" cy="937787"/>
            <a:chOff x="2341563" y="5634038"/>
            <a:chExt cx="4340225" cy="937787"/>
          </a:xfrm>
        </p:grpSpPr>
        <p:sp>
          <p:nvSpPr>
            <p:cNvPr id="19" name="Rectangle 18"/>
            <p:cNvSpPr/>
            <p:nvPr/>
          </p:nvSpPr>
          <p:spPr>
            <a:xfrm>
              <a:off x="2341887" y="5634118"/>
              <a:ext cx="4339901" cy="93770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16" name="Content Placeholder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9066939"/>
                </p:ext>
              </p:extLst>
            </p:nvPr>
          </p:nvGraphicFramePr>
          <p:xfrm>
            <a:off x="2341563" y="5822950"/>
            <a:ext cx="1543050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947" name="Equation" r:id="rId6" imgW="596880" imgH="203040" progId="Equation.3">
                    <p:embed/>
                  </p:oleObj>
                </mc:Choice>
                <mc:Fallback>
                  <p:oleObj name="Equation" r:id="rId6" imgW="59688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341563" y="5822950"/>
                          <a:ext cx="1543050" cy="523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Right Arrow 16"/>
            <p:cNvSpPr/>
            <p:nvPr/>
          </p:nvSpPr>
          <p:spPr>
            <a:xfrm>
              <a:off x="3936466" y="5934337"/>
              <a:ext cx="849348" cy="288032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2429242"/>
                </p:ext>
              </p:extLst>
            </p:nvPr>
          </p:nvGraphicFramePr>
          <p:xfrm>
            <a:off x="4840288" y="5634038"/>
            <a:ext cx="1841500" cy="920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948" name="Equation" r:id="rId8" imgW="787320" imgH="393480" progId="Equation.3">
                    <p:embed/>
                  </p:oleObj>
                </mc:Choice>
                <mc:Fallback>
                  <p:oleObj name="Equation" r:id="rId8" imgW="787320" imgH="3934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840288" y="5634038"/>
                          <a:ext cx="1841500" cy="920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507486"/>
              </p:ext>
            </p:extLst>
          </p:nvPr>
        </p:nvGraphicFramePr>
        <p:xfrm>
          <a:off x="6474134" y="342900"/>
          <a:ext cx="15430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49" name="Equation" r:id="rId10" imgW="596880" imgH="203040" progId="Equation.3">
                  <p:embed/>
                </p:oleObj>
              </mc:Choice>
              <mc:Fallback>
                <p:oleObj name="Equation" r:id="rId10" imgW="5968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474134" y="342900"/>
                        <a:ext cx="1543050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Straight Arrow Connector 22"/>
          <p:cNvCxnSpPr/>
          <p:nvPr/>
        </p:nvCxnSpPr>
        <p:spPr>
          <a:xfrm>
            <a:off x="1974342" y="1507544"/>
            <a:ext cx="0" cy="90684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957159" y="3204868"/>
            <a:ext cx="286603" cy="302608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100460" y="2460988"/>
            <a:ext cx="0" cy="89518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284687" y="1507544"/>
            <a:ext cx="0" cy="90684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064366" y="2449328"/>
            <a:ext cx="0" cy="90684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183363" y="1554144"/>
            <a:ext cx="0" cy="89518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32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4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pPr marL="0" indent="0">
              <a:buNone/>
            </a:pPr>
            <a:endParaRPr lang="en-SG" b="1" dirty="0" smtClean="0"/>
          </a:p>
          <a:p>
            <a:pPr marL="0" indent="0">
              <a:buNone/>
            </a:pPr>
            <a:endParaRPr lang="en-SG" b="1" dirty="0"/>
          </a:p>
          <a:p>
            <a:pPr marL="0" indent="0">
              <a:buNone/>
            </a:pPr>
            <a:r>
              <a:rPr lang="en-SG" b="1" dirty="0" smtClean="0"/>
              <a:t>[Example]</a:t>
            </a:r>
          </a:p>
          <a:p>
            <a:pPr marL="0" indent="0">
              <a:buNone/>
            </a:pPr>
            <a:r>
              <a:rPr lang="en-SG" dirty="0" smtClean="0"/>
              <a:t>Differentiate 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5610" y="-79653"/>
            <a:ext cx="6211928" cy="604593"/>
          </a:xfrm>
        </p:spPr>
        <p:txBody>
          <a:bodyPr/>
          <a:lstStyle/>
          <a:p>
            <a:r>
              <a:rPr lang="en-SG" dirty="0" smtClean="0"/>
              <a:t>Differentiation of cosine function</a:t>
            </a:r>
            <a:endParaRPr lang="en-GB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21665"/>
              </p:ext>
            </p:extLst>
          </p:nvPr>
        </p:nvGraphicFramePr>
        <p:xfrm>
          <a:off x="673100" y="411163"/>
          <a:ext cx="36480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6" name="Equation" r:id="rId3" imgW="1409400" imgH="203040" progId="Equation.3">
                  <p:embed/>
                </p:oleObj>
              </mc:Choice>
              <mc:Fallback>
                <p:oleObj name="Equation" r:id="rId3" imgW="1409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411163"/>
                        <a:ext cx="364807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628650" y="1152525"/>
            <a:ext cx="7885399" cy="943120"/>
            <a:chOff x="352558" y="5628705"/>
            <a:chExt cx="7885399" cy="943120"/>
          </a:xfrm>
        </p:grpSpPr>
        <p:sp>
          <p:nvSpPr>
            <p:cNvPr id="7" name="Rectangle 6"/>
            <p:cNvSpPr/>
            <p:nvPr/>
          </p:nvSpPr>
          <p:spPr>
            <a:xfrm>
              <a:off x="389517" y="5634118"/>
              <a:ext cx="7848439" cy="93770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8" name="Content Placeholder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4606888"/>
                </p:ext>
              </p:extLst>
            </p:nvPr>
          </p:nvGraphicFramePr>
          <p:xfrm>
            <a:off x="352558" y="5827143"/>
            <a:ext cx="3641725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47" name="Equation" r:id="rId5" imgW="1409400" imgH="203040" progId="Equation.3">
                    <p:embed/>
                  </p:oleObj>
                </mc:Choice>
                <mc:Fallback>
                  <p:oleObj name="Equation" r:id="rId5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52558" y="5827143"/>
                          <a:ext cx="3641725" cy="523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ight Arrow 8"/>
            <p:cNvSpPr/>
            <p:nvPr/>
          </p:nvSpPr>
          <p:spPr>
            <a:xfrm>
              <a:off x="4014984" y="5945278"/>
              <a:ext cx="849348" cy="288032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0858532"/>
                </p:ext>
              </p:extLst>
            </p:nvPr>
          </p:nvGraphicFramePr>
          <p:xfrm>
            <a:off x="4878807" y="5628705"/>
            <a:ext cx="3359150" cy="920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48" name="Equation" r:id="rId7" imgW="1434960" imgH="393480" progId="Equation.3">
                    <p:embed/>
                  </p:oleObj>
                </mc:Choice>
                <mc:Fallback>
                  <p:oleObj name="Equation" r:id="rId7" imgW="1434960" imgH="3934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878807" y="5628705"/>
                          <a:ext cx="3359150" cy="920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Object 1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81876799"/>
              </p:ext>
            </p:extLst>
          </p:nvPr>
        </p:nvGraphicFramePr>
        <p:xfrm>
          <a:off x="2402482" y="3649332"/>
          <a:ext cx="3449638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9" name="Equation" r:id="rId9" imgW="1549080" imgH="203040" progId="Equation.3">
                  <p:embed/>
                </p:oleObj>
              </mc:Choice>
              <mc:Fallback>
                <p:oleObj name="Equation" r:id="rId9" imgW="1549080" imgH="2030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2482" y="3649332"/>
                        <a:ext cx="3449638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51962" y="4238156"/>
            <a:ext cx="7400663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SG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[Solution]</a:t>
            </a:r>
          </a:p>
          <a:p>
            <a:r>
              <a:rPr lang="en-SG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SG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G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G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G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G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595405"/>
              </p:ext>
            </p:extLst>
          </p:nvPr>
        </p:nvGraphicFramePr>
        <p:xfrm>
          <a:off x="2255176" y="4405313"/>
          <a:ext cx="34988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0" name="Equation" r:id="rId11" imgW="1714320" imgH="393480" progId="Equation.3">
                  <p:embed/>
                </p:oleObj>
              </mc:Choice>
              <mc:Fallback>
                <p:oleObj name="Equation" r:id="rId11" imgW="17143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176" y="4405313"/>
                        <a:ext cx="349885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2975212" y="1875051"/>
            <a:ext cx="4708478" cy="1591480"/>
            <a:chOff x="2975212" y="1875051"/>
            <a:chExt cx="4708478" cy="1591480"/>
          </a:xfrm>
        </p:grpSpPr>
        <p:cxnSp>
          <p:nvCxnSpPr>
            <p:cNvPr id="15" name="Straight Arrow Connector 14"/>
            <p:cNvCxnSpPr/>
            <p:nvPr/>
          </p:nvCxnSpPr>
          <p:spPr>
            <a:xfrm flipH="1" flipV="1">
              <a:off x="2975212" y="1875052"/>
              <a:ext cx="1740538" cy="9125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5854890" y="1875051"/>
              <a:ext cx="1828800" cy="9125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ular Callout 19"/>
            <p:cNvSpPr/>
            <p:nvPr/>
          </p:nvSpPr>
          <p:spPr>
            <a:xfrm>
              <a:off x="4236485" y="2394634"/>
              <a:ext cx="2287146" cy="1071897"/>
            </a:xfrm>
            <a:prstGeom prst="wedgeRoundRectCallout">
              <a:avLst>
                <a:gd name="adj1" fmla="val -22835"/>
                <a:gd name="adj2" fmla="val -42875"/>
                <a:gd name="adj3" fmla="val 16667"/>
              </a:avLst>
            </a:prstGeom>
            <a:solidFill>
              <a:srgbClr val="66FFCC"/>
            </a:solidFill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algn="ctr"/>
              <a:r>
                <a:rPr lang="en-SG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Keep the same! Do not change what is inside the </a:t>
              </a:r>
              <a:r>
                <a:rPr lang="en-SG" sz="1600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trigo</a:t>
              </a:r>
              <a:r>
                <a:rPr lang="en-SG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i.e. (</a:t>
              </a:r>
              <a:r>
                <a:rPr lang="en-SG" sz="16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SG" sz="16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 + C</a:t>
              </a:r>
              <a:r>
                <a:rPr lang="en-SG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/>
                </a:rPr>
                <a:t>)</a:t>
              </a:r>
              <a:endParaRPr lang="en-SG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126156"/>
              </p:ext>
            </p:extLst>
          </p:nvPr>
        </p:nvGraphicFramePr>
        <p:xfrm>
          <a:off x="2263158" y="5237163"/>
          <a:ext cx="4094163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1" name="Equation" r:id="rId13" imgW="2006280" imgH="393480" progId="Equation.3">
                  <p:embed/>
                </p:oleObj>
              </mc:Choice>
              <mc:Fallback>
                <p:oleObj name="Equation" r:id="rId13" imgW="2006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158" y="5237163"/>
                        <a:ext cx="4094163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5852120" y="4592660"/>
            <a:ext cx="2322950" cy="369332"/>
            <a:chOff x="5647400" y="4592660"/>
            <a:chExt cx="2322950" cy="36933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5647400" y="4801938"/>
              <a:ext cx="12447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823882" y="4592660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Correct?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84610" y="4435840"/>
            <a:ext cx="2647538" cy="814331"/>
            <a:chOff x="3084610" y="4435840"/>
            <a:chExt cx="2647538" cy="814331"/>
          </a:xfrm>
        </p:grpSpPr>
        <p:grpSp>
          <p:nvGrpSpPr>
            <p:cNvPr id="32" name="Group 31"/>
            <p:cNvGrpSpPr/>
            <p:nvPr/>
          </p:nvGrpSpPr>
          <p:grpSpPr>
            <a:xfrm>
              <a:off x="3084610" y="4435840"/>
              <a:ext cx="1774191" cy="814331"/>
              <a:chOff x="3084610" y="4435840"/>
              <a:chExt cx="1774191" cy="814331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3084610" y="4586257"/>
                <a:ext cx="351654" cy="464024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479851" y="4606308"/>
                <a:ext cx="351654" cy="464024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3084610" y="4435840"/>
                <a:ext cx="351654" cy="79197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3084610" y="4472455"/>
                <a:ext cx="354412" cy="76896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4507147" y="4458198"/>
                <a:ext cx="351654" cy="79197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4452555" y="4481204"/>
                <a:ext cx="354412" cy="76896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Oval 28"/>
            <p:cNvSpPr/>
            <p:nvPr/>
          </p:nvSpPr>
          <p:spPr>
            <a:xfrm>
              <a:off x="5325902" y="4606308"/>
              <a:ext cx="351654" cy="46402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380494" y="4458198"/>
              <a:ext cx="351654" cy="79197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5366846" y="4481204"/>
              <a:ext cx="354412" cy="7689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307363"/>
              </p:ext>
            </p:extLst>
          </p:nvPr>
        </p:nvGraphicFramePr>
        <p:xfrm>
          <a:off x="2725121" y="6103938"/>
          <a:ext cx="329247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2" name="Equation" r:id="rId15" imgW="1612800" imgH="203040" progId="Equation.3">
                  <p:embed/>
                </p:oleObj>
              </mc:Choice>
              <mc:Fallback>
                <p:oleObj name="Equation" r:id="rId15" imgW="1612800" imgH="2030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121" y="6103938"/>
                        <a:ext cx="3292475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898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Differentiate the following functions:</a:t>
            </a:r>
          </a:p>
          <a:p>
            <a:pPr marL="0" indent="0">
              <a:buNone/>
            </a:pPr>
            <a:r>
              <a:rPr lang="en-US" dirty="0" smtClean="0"/>
              <a:t>(a)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(b)</a:t>
            </a:r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yourself </a:t>
            </a:r>
            <a:endParaRPr lang="en-GB" dirty="0"/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13627886"/>
              </p:ext>
            </p:extLst>
          </p:nvPr>
        </p:nvGraphicFramePr>
        <p:xfrm>
          <a:off x="1758884" y="1452993"/>
          <a:ext cx="3167959" cy="450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82" name="Equation" r:id="rId4" imgW="1511280" imgH="203040" progId="Equation.3">
                  <p:embed/>
                </p:oleObj>
              </mc:Choice>
              <mc:Fallback>
                <p:oleObj name="Equation" r:id="rId4" imgW="1511280" imgH="203040" progId="Equation.3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884" y="1452993"/>
                        <a:ext cx="3167959" cy="4502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12443716"/>
              </p:ext>
            </p:extLst>
          </p:nvPr>
        </p:nvGraphicFramePr>
        <p:xfrm>
          <a:off x="1664311" y="3669146"/>
          <a:ext cx="3999510" cy="409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83" name="Equation" r:id="rId6" imgW="1981080" imgH="203040" progId="Equation.3">
                  <p:embed/>
                </p:oleObj>
              </mc:Choice>
              <mc:Fallback>
                <p:oleObj name="Equation" r:id="rId6" imgW="1981080" imgH="20304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4311" y="3669146"/>
                        <a:ext cx="3999510" cy="409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1" descr="image00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91" y="89564"/>
            <a:ext cx="776572" cy="776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6709313" y="645075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767FADE-2612-3649-B495-F644A23F288B}" type="slidenum">
              <a:rPr lang="en-US" smtClean="0"/>
              <a:pPr algn="r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57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In summary, the rate of change (also known as differentiation) of trigonometric functions can be expressed and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summarised</a:t>
            </a:r>
            <a:r>
              <a:rPr lang="en-US" dirty="0">
                <a:latin typeface="Arial" pitchFamily="34" charset="0"/>
                <a:cs typeface="Arial" pitchFamily="34" charset="0"/>
              </a:rPr>
              <a:t> as shown below: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where</a:t>
            </a:r>
            <a:r>
              <a:rPr lang="en-US" dirty="0" smtClean="0"/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/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is a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constant 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latin typeface="Arial" pitchFamily="34" charset="0"/>
                <a:cs typeface="Arial" pitchFamily="34" charset="0"/>
              </a:rPr>
              <a:t> is any function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65162" y="261543"/>
            <a:ext cx="7332425" cy="604593"/>
          </a:xfrm>
        </p:spPr>
        <p:txBody>
          <a:bodyPr>
            <a:noAutofit/>
          </a:bodyPr>
          <a:lstStyle/>
          <a:p>
            <a:r>
              <a:rPr lang="en-US" dirty="0"/>
              <a:t>Differentiation of trigonometric </a:t>
            </a:r>
            <a:r>
              <a:rPr lang="en-US" dirty="0" smtClean="0"/>
              <a:t>functions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665025" y="2250699"/>
            <a:ext cx="5568288" cy="221093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343325"/>
              </p:ext>
            </p:extLst>
          </p:nvPr>
        </p:nvGraphicFramePr>
        <p:xfrm>
          <a:off x="2165949" y="2444750"/>
          <a:ext cx="4566440" cy="911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22" name="Equation" r:id="rId3" imgW="2006280" imgH="393480" progId="Equation.3">
                  <p:embed/>
                </p:oleObj>
              </mc:Choice>
              <mc:Fallback>
                <p:oleObj name="Equation" r:id="rId3" imgW="2006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949" y="2444750"/>
                        <a:ext cx="4566440" cy="9114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183201"/>
              </p:ext>
            </p:extLst>
          </p:nvPr>
        </p:nvGraphicFramePr>
        <p:xfrm>
          <a:off x="2165949" y="3448772"/>
          <a:ext cx="4566440" cy="862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23" name="Equation" r:id="rId5" imgW="2095200" imgH="393480" progId="Equation.3">
                  <p:embed/>
                </p:oleObj>
              </mc:Choice>
              <mc:Fallback>
                <p:oleObj name="Equation" r:id="rId5" imgW="2095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949" y="3448772"/>
                        <a:ext cx="4566440" cy="8627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5"/>
          <p:cNvSpPr txBox="1">
            <a:spLocks/>
          </p:cNvSpPr>
          <p:nvPr/>
        </p:nvSpPr>
        <p:spPr>
          <a:xfrm>
            <a:off x="6709313" y="645075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767FADE-2612-3649-B495-F644A23F288B}" type="slidenum">
              <a:rPr lang="en-US" smtClean="0"/>
              <a:pPr algn="r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4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65610" y="1965041"/>
            <a:ext cx="7400663" cy="3724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SG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[Solution]</a:t>
            </a:r>
          </a:p>
          <a:p>
            <a:r>
              <a:rPr lang="en-SG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SG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G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G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G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G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G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G" sz="2400" dirty="0" smtClean="0">
              <a:latin typeface="Arial" panose="020B0604020202020204" pitchFamily="34" charset="0"/>
            </a:endParaRPr>
          </a:p>
          <a:p>
            <a:endParaRPr lang="en-SG" sz="2400" dirty="0" smtClean="0">
              <a:latin typeface="Arial" panose="020B0604020202020204" pitchFamily="34" charset="0"/>
            </a:endParaRPr>
          </a:p>
          <a:p>
            <a:endParaRPr lang="en-SG" sz="2400" dirty="0">
              <a:latin typeface="Arial" panose="020B060402020202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SG" b="1" dirty="0" smtClean="0"/>
              <a:t>[Example] 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Differentiate the following: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Rectangle 13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3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3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039042"/>
              </p:ext>
            </p:extLst>
          </p:nvPr>
        </p:nvGraphicFramePr>
        <p:xfrm>
          <a:off x="2394236" y="3209925"/>
          <a:ext cx="48307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69" name="Equation" r:id="rId4" imgW="2209680" imgH="393480" progId="Equation.3">
                  <p:embed/>
                </p:oleObj>
              </mc:Choice>
              <mc:Fallback>
                <p:oleObj name="Equation" r:id="rId4" imgW="220968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4236" y="3209925"/>
                        <a:ext cx="483076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542909"/>
              </p:ext>
            </p:extLst>
          </p:nvPr>
        </p:nvGraphicFramePr>
        <p:xfrm>
          <a:off x="2578100" y="1398588"/>
          <a:ext cx="22606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70" name="Equation" r:id="rId6" imgW="1130040" imgH="266400" progId="Equation.3">
                  <p:embed/>
                </p:oleObj>
              </mc:Choice>
              <mc:Fallback>
                <p:oleObj name="Equation" r:id="rId6" imgW="1130040" imgH="266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1398588"/>
                        <a:ext cx="2260600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Slide Number Placeholder 5"/>
          <p:cNvSpPr txBox="1">
            <a:spLocks/>
          </p:cNvSpPr>
          <p:nvPr/>
        </p:nvSpPr>
        <p:spPr>
          <a:xfrm>
            <a:off x="6709313" y="645075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767FADE-2612-3649-B495-F644A23F288B}" type="slidenum">
              <a:rPr lang="en-US" smtClean="0"/>
              <a:pPr algn="r"/>
              <a:t>18</a:t>
            </a:fld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790334"/>
              </p:ext>
            </p:extLst>
          </p:nvPr>
        </p:nvGraphicFramePr>
        <p:xfrm>
          <a:off x="2824449" y="4229100"/>
          <a:ext cx="3109912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71" name="Equation" r:id="rId8" imgW="1422360" imgH="533160" progId="Equation.3">
                  <p:embed/>
                </p:oleObj>
              </mc:Choice>
              <mc:Fallback>
                <p:oleObj name="Equation" r:id="rId8" imgW="1422360" imgH="5331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449" y="4229100"/>
                        <a:ext cx="3109912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356337"/>
              </p:ext>
            </p:extLst>
          </p:nvPr>
        </p:nvGraphicFramePr>
        <p:xfrm>
          <a:off x="2361230" y="2152650"/>
          <a:ext cx="22209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72" name="Equation" r:id="rId10" imgW="1015920" imgH="393480" progId="Equation.3">
                  <p:embed/>
                </p:oleObj>
              </mc:Choice>
              <mc:Fallback>
                <p:oleObj name="Equation" r:id="rId10" imgW="101592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1230" y="2152650"/>
                        <a:ext cx="22209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4610048" y="2384109"/>
            <a:ext cx="3166065" cy="400110"/>
            <a:chOff x="4510584" y="4895335"/>
            <a:chExt cx="3166065" cy="400110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4510584" y="5109029"/>
              <a:ext cx="1774102" cy="0"/>
            </a:xfrm>
            <a:prstGeom prst="straightConnector1">
              <a:avLst/>
            </a:prstGeom>
            <a:ln>
              <a:solidFill>
                <a:srgbClr val="3333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270172" y="4895335"/>
              <a:ext cx="14064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3333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Correct?</a:t>
              </a:r>
              <a:endParaRPr lang="en-SG" sz="20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43983" y="1462633"/>
            <a:ext cx="1442170" cy="2386036"/>
            <a:chOff x="3743983" y="1462633"/>
            <a:chExt cx="1442170" cy="2386036"/>
          </a:xfrm>
        </p:grpSpPr>
        <p:sp>
          <p:nvSpPr>
            <p:cNvPr id="11" name="Rectangle 10"/>
            <p:cNvSpPr/>
            <p:nvPr/>
          </p:nvSpPr>
          <p:spPr>
            <a:xfrm>
              <a:off x="4091437" y="3343702"/>
              <a:ext cx="1094716" cy="50496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743983" y="1462633"/>
              <a:ext cx="978141" cy="50269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2" name="Rounded Rectangular Callout 31"/>
          <p:cNvSpPr/>
          <p:nvPr/>
        </p:nvSpPr>
        <p:spPr>
          <a:xfrm>
            <a:off x="4954137" y="2807005"/>
            <a:ext cx="1583141" cy="442160"/>
          </a:xfrm>
          <a:prstGeom prst="wedgeRoundRectCallout">
            <a:avLst>
              <a:gd name="adj1" fmla="val -68707"/>
              <a:gd name="adj2" fmla="val 64228"/>
              <a:gd name="adj3" fmla="val 16667"/>
            </a:avLst>
          </a:prstGeom>
          <a:solidFill>
            <a:srgbClr val="66FFCC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change!</a:t>
            </a:r>
            <a:endParaRPr lang="en-SG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131621" y="2267260"/>
            <a:ext cx="1341984" cy="760825"/>
            <a:chOff x="3131621" y="2267260"/>
            <a:chExt cx="1341984" cy="760825"/>
          </a:xfrm>
        </p:grpSpPr>
        <p:grpSp>
          <p:nvGrpSpPr>
            <p:cNvPr id="10" name="Group 9"/>
            <p:cNvGrpSpPr/>
            <p:nvPr/>
          </p:nvGrpSpPr>
          <p:grpSpPr>
            <a:xfrm>
              <a:off x="3131621" y="2267260"/>
              <a:ext cx="1341984" cy="748990"/>
              <a:chOff x="3131621" y="2267260"/>
              <a:chExt cx="1341984" cy="748990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4067205" y="2267260"/>
                <a:ext cx="406400" cy="748990"/>
                <a:chOff x="3280229" y="4424030"/>
                <a:chExt cx="406400" cy="748990"/>
              </a:xfrm>
            </p:grpSpPr>
            <p:cxnSp>
              <p:nvCxnSpPr>
                <p:cNvPr id="22" name="Straight Connector 21"/>
                <p:cNvCxnSpPr/>
                <p:nvPr/>
              </p:nvCxnSpPr>
              <p:spPr>
                <a:xfrm>
                  <a:off x="3280229" y="4424030"/>
                  <a:ext cx="406400" cy="728541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3280229" y="4444479"/>
                  <a:ext cx="384628" cy="728541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Oval 26"/>
              <p:cNvSpPr/>
              <p:nvPr/>
            </p:nvSpPr>
            <p:spPr>
              <a:xfrm>
                <a:off x="4045433" y="2388601"/>
                <a:ext cx="406400" cy="418404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131621" y="2388601"/>
                <a:ext cx="406400" cy="418404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6" name="Straight Connector 25"/>
            <p:cNvCxnSpPr/>
            <p:nvPr/>
          </p:nvCxnSpPr>
          <p:spPr>
            <a:xfrm>
              <a:off x="3194337" y="2279095"/>
              <a:ext cx="406400" cy="7285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3194337" y="2299544"/>
              <a:ext cx="384628" cy="7285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itle 2"/>
          <p:cNvSpPr txBox="1">
            <a:spLocks/>
          </p:cNvSpPr>
          <p:nvPr/>
        </p:nvSpPr>
        <p:spPr>
          <a:xfrm>
            <a:off x="665162" y="261543"/>
            <a:ext cx="7332425" cy="604593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Differentiation of trigonometric functions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576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Differentiate the following function:</a:t>
            </a:r>
            <a:endParaRPr lang="en-SG" dirty="0"/>
          </a:p>
          <a:p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Think-Pair-Share</a:t>
            </a:r>
            <a:endParaRPr lang="en-SG" dirty="0"/>
          </a:p>
        </p:txBody>
      </p:sp>
      <p:pic>
        <p:nvPicPr>
          <p:cNvPr id="14" name="Picture 1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91" y="89564"/>
            <a:ext cx="776572" cy="776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lide Number Placeholder 5"/>
          <p:cNvSpPr txBox="1">
            <a:spLocks/>
          </p:cNvSpPr>
          <p:nvPr/>
        </p:nvSpPr>
        <p:spPr>
          <a:xfrm>
            <a:off x="6709313" y="645075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767FADE-2612-3649-B495-F644A23F288B}" type="slidenum">
              <a:rPr lang="en-US" smtClean="0"/>
              <a:pPr algn="r"/>
              <a:t>19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83807"/>
              </p:ext>
            </p:extLst>
          </p:nvPr>
        </p:nvGraphicFramePr>
        <p:xfrm>
          <a:off x="3009412" y="1303453"/>
          <a:ext cx="20320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8" name="Equation" r:id="rId4" imgW="1015920" imgH="266400" progId="Equation.3">
                  <p:embed/>
                </p:oleObj>
              </mc:Choice>
              <mc:Fallback>
                <p:oleObj name="Equation" r:id="rId4" imgW="1015920" imgH="26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412" y="1303453"/>
                        <a:ext cx="20320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435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Consider a water wheel similar to that in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Lesson 02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with radius of 1 unit and rotational speed of 1 </a:t>
            </a:r>
            <a:r>
              <a:rPr lang="en-SG" sz="2000" dirty="0">
                <a:latin typeface="Arial" pitchFamily="34" charset="0"/>
                <a:cs typeface="Arial" pitchFamily="34" charset="0"/>
              </a:rPr>
              <a:t>radian per second.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Consider a point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on the wheel as before and let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be its vertical and horizontal displacements respectively as shown below.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Express the rate of change of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as functions of time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in seconds.</a:t>
            </a:r>
          </a:p>
          <a:p>
            <a:r>
              <a:rPr lang="en-SG" sz="2000" dirty="0">
                <a:latin typeface="Arial" pitchFamily="34" charset="0"/>
                <a:cs typeface="Arial" pitchFamily="34" charset="0"/>
              </a:rPr>
              <a:t>Conversely, how would you find the displacement function when the rate of displacement function is given</a:t>
            </a:r>
            <a:r>
              <a:rPr lang="en-SG" sz="2000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r>
              <a:rPr lang="en-SG" sz="2000" dirty="0" smtClean="0">
                <a:latin typeface="Arial" pitchFamily="34" charset="0"/>
                <a:cs typeface="Arial" pitchFamily="34" charset="0"/>
              </a:rPr>
              <a:t>How do </a:t>
            </a:r>
            <a:r>
              <a:rPr lang="en-SG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SG" sz="2000" dirty="0" smtClean="0">
                <a:latin typeface="Arial" pitchFamily="34" charset="0"/>
                <a:cs typeface="Arial" pitchFamily="34" charset="0"/>
              </a:rPr>
              <a:t>, rotational speed, shifting of the wheel vertically affect the rate of change of </a:t>
            </a:r>
            <a:r>
              <a:rPr lang="en-SG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SG" sz="20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SG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SG" sz="2000" dirty="0" smtClean="0">
                <a:latin typeface="Arial" pitchFamily="34" charset="0"/>
                <a:cs typeface="Arial" pitchFamily="34" charset="0"/>
              </a:rPr>
              <a:t>?</a:t>
            </a:r>
            <a:endParaRPr lang="en-SG" sz="2000" dirty="0">
              <a:latin typeface="Arial" pitchFamily="34" charset="0"/>
              <a:cs typeface="Arial" pitchFamily="34" charset="0"/>
            </a:endParaRPr>
          </a:p>
          <a:p>
            <a:endParaRPr lang="en-GB" sz="20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SG" dirty="0" smtClean="0"/>
              <a:t>Scenario</a:t>
            </a:r>
            <a:endParaRPr lang="en-GB" dirty="0"/>
          </a:p>
        </p:txBody>
      </p:sp>
      <p:grpSp>
        <p:nvGrpSpPr>
          <p:cNvPr id="30" name="Group 29"/>
          <p:cNvGrpSpPr/>
          <p:nvPr/>
        </p:nvGrpSpPr>
        <p:grpSpPr>
          <a:xfrm>
            <a:off x="5874981" y="4352406"/>
            <a:ext cx="2857778" cy="2560065"/>
            <a:chOff x="5605468" y="3966699"/>
            <a:chExt cx="3060000" cy="2903000"/>
          </a:xfrm>
        </p:grpSpPr>
        <p:grpSp>
          <p:nvGrpSpPr>
            <p:cNvPr id="31" name="Group 30"/>
            <p:cNvGrpSpPr/>
            <p:nvPr/>
          </p:nvGrpSpPr>
          <p:grpSpPr>
            <a:xfrm>
              <a:off x="5605468" y="3984575"/>
              <a:ext cx="3060000" cy="2885124"/>
              <a:chOff x="2929943" y="2542500"/>
              <a:chExt cx="3240000" cy="3860208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2929943" y="4430135"/>
                <a:ext cx="3240000" cy="0"/>
              </a:xfrm>
              <a:prstGeom prst="straightConnector1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4524211" y="2542500"/>
                <a:ext cx="25732" cy="3860208"/>
              </a:xfrm>
              <a:prstGeom prst="straightConnector1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Arc 31"/>
            <p:cNvSpPr>
              <a:spLocks noChangeAspect="1"/>
            </p:cNvSpPr>
            <p:nvPr/>
          </p:nvSpPr>
          <p:spPr>
            <a:xfrm>
              <a:off x="5785468" y="4109579"/>
              <a:ext cx="2720000" cy="2602957"/>
            </a:xfrm>
            <a:prstGeom prst="arc">
              <a:avLst>
                <a:gd name="adj1" fmla="val 18514480"/>
                <a:gd name="adj2" fmla="val 18475127"/>
              </a:avLst>
            </a:prstGeom>
            <a:ln w="12700">
              <a:solidFill>
                <a:schemeClr val="tx1"/>
              </a:solidFill>
              <a:headEnd type="arrow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806510" y="4701776"/>
              <a:ext cx="38572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2000" i="1" dirty="0" smtClean="0">
                  <a:latin typeface="Times New Roman" pitchFamily="18" charset="0"/>
                  <a:cs typeface="Times New Roman" pitchFamily="18" charset="0"/>
                </a:rPr>
                <a:t>h</a:t>
              </a:r>
              <a:endParaRPr lang="en-SG" sz="20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300077" y="5399837"/>
              <a:ext cx="41463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2000" i="1" dirty="0" smtClean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en-SG" sz="20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219725" y="4573184"/>
              <a:ext cx="36776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2000" i="1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7125454" y="4309634"/>
              <a:ext cx="732142" cy="1093466"/>
              <a:chOff x="4696856" y="2984269"/>
              <a:chExt cx="868315" cy="1136994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 flipH="1">
                <a:off x="4696856" y="2984269"/>
                <a:ext cx="864359" cy="1136994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prstDash val="dash"/>
                <a:headEnd type="oval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5565171" y="2985273"/>
                <a:ext cx="0" cy="1135990"/>
              </a:xfrm>
              <a:prstGeom prst="straightConnector1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prstDash val="dash"/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>
                <a:off x="4696857" y="4121263"/>
                <a:ext cx="864358" cy="0"/>
              </a:xfrm>
              <a:prstGeom prst="straightConnector1">
                <a:avLst/>
              </a:prstGeom>
              <a:ln w="9525">
                <a:solidFill>
                  <a:schemeClr val="bg1">
                    <a:lumMod val="85000"/>
                  </a:schemeClr>
                </a:solidFill>
                <a:prstDash val="dash"/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Group 42"/>
              <p:cNvGrpSpPr/>
              <p:nvPr/>
            </p:nvGrpSpPr>
            <p:grpSpPr>
              <a:xfrm>
                <a:off x="5381215" y="3938492"/>
                <a:ext cx="180000" cy="180000"/>
                <a:chOff x="8057804" y="2844328"/>
                <a:chExt cx="180000" cy="180000"/>
              </a:xfrm>
            </p:grpSpPr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8061760" y="2844328"/>
                  <a:ext cx="0" cy="180000"/>
                </a:xfrm>
                <a:prstGeom prst="straightConnector1">
                  <a:avLst/>
                </a:prstGeom>
                <a:ln w="9525">
                  <a:solidFill>
                    <a:schemeClr val="bg1">
                      <a:lumMod val="50000"/>
                    </a:schemeClr>
                  </a:solidFill>
                  <a:prstDash val="dash"/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 flipH="1">
                  <a:off x="8057804" y="2845443"/>
                  <a:ext cx="180000" cy="0"/>
                </a:xfrm>
                <a:prstGeom prst="straightConnector1">
                  <a:avLst/>
                </a:prstGeom>
                <a:ln w="9525">
                  <a:solidFill>
                    <a:schemeClr val="bg1">
                      <a:lumMod val="50000"/>
                    </a:schemeClr>
                  </a:solidFill>
                  <a:prstDash val="dash"/>
                  <a:headEnd type="none" w="med" len="med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7" name="Rectangle 36"/>
            <p:cNvSpPr/>
            <p:nvPr/>
          </p:nvSpPr>
          <p:spPr>
            <a:xfrm>
              <a:off x="7749358" y="3966699"/>
              <a:ext cx="38472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2000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en-SG" sz="20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311224" y="5045937"/>
              <a:ext cx="3644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i="1" dirty="0" smtClean="0">
                  <a:latin typeface="Times New Roman" pitchFamily="18" charset="0"/>
                  <a:cs typeface="Times New Roman" pitchFamily="18" charset="0"/>
                </a:rPr>
                <a:t>θ</a:t>
              </a:r>
              <a:endParaRPr lang="en-SG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Arc 38"/>
            <p:cNvSpPr>
              <a:spLocks noChangeAspect="1"/>
            </p:cNvSpPr>
            <p:nvPr/>
          </p:nvSpPr>
          <p:spPr>
            <a:xfrm>
              <a:off x="6994105" y="5191569"/>
              <a:ext cx="405363" cy="379724"/>
            </a:xfrm>
            <a:prstGeom prst="arc">
              <a:avLst>
                <a:gd name="adj1" fmla="val 18326052"/>
                <a:gd name="adj2" fmla="val 15984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99521" name="Picture 1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32" y="4682140"/>
            <a:ext cx="2547437" cy="188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0" y="6558647"/>
            <a:ext cx="54339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Source: https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://www.thinglink.com/scene/631941982796644354</a:t>
            </a:r>
          </a:p>
        </p:txBody>
      </p:sp>
    </p:spTree>
    <p:extLst>
      <p:ext uri="{BB962C8B-B14F-4D97-AF65-F5344CB8AC3E}">
        <p14:creationId xmlns:p14="http://schemas.microsoft.com/office/powerpoint/2010/main" val="336330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923330"/>
            <a:ext cx="9144000" cy="5934670"/>
          </a:xfrm>
          <a:solidFill>
            <a:schemeClr val="bg2">
              <a:lumMod val="75000"/>
            </a:schemeClr>
          </a:solidFill>
        </p:spPr>
        <p:txBody>
          <a:bodyPr anchor="ctr"/>
          <a:lstStyle/>
          <a:p>
            <a:pPr marL="0" indent="0" algn="ctr">
              <a:buNone/>
            </a:pPr>
            <a:r>
              <a:rPr lang="en-SG" sz="3200" dirty="0"/>
              <a:t>"</a:t>
            </a:r>
            <a:r>
              <a:rPr lang="en-SG" sz="3200" b="1" i="1" dirty="0"/>
              <a:t>Nothing is impossible, the word itself</a:t>
            </a:r>
            <a:r>
              <a:rPr lang="en-SG" sz="3200" dirty="0"/>
              <a:t> says '</a:t>
            </a:r>
            <a:r>
              <a:rPr lang="en-SG" sz="3200" b="1" i="1" dirty="0"/>
              <a:t>I'm possible</a:t>
            </a:r>
            <a:r>
              <a:rPr lang="en-SG" sz="3200" dirty="0"/>
              <a:t>'!" - Audrey Hepburn </a:t>
            </a:r>
            <a:endParaRPr lang="en-SG" sz="3200" b="1" dirty="0" smtClean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BRAIN BREAK</a:t>
            </a:r>
          </a:p>
        </p:txBody>
      </p:sp>
    </p:spTree>
    <p:extLst>
      <p:ext uri="{BB962C8B-B14F-4D97-AF65-F5344CB8AC3E}">
        <p14:creationId xmlns:p14="http://schemas.microsoft.com/office/powerpoint/2010/main" val="2572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21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Integration can be seen as the </a:t>
            </a:r>
            <a:r>
              <a:rPr lang="en-US" b="1" u="sng" dirty="0" smtClean="0"/>
              <a:t>process of reversing</a:t>
            </a:r>
            <a:r>
              <a:rPr lang="en-US" dirty="0" smtClean="0"/>
              <a:t> the differentiation.</a:t>
            </a:r>
          </a:p>
          <a:p>
            <a:r>
              <a:rPr lang="en-US" dirty="0" smtClean="0"/>
              <a:t>Previously: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integrating the negative sine function, we have: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    where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/>
              <a:t> is a constant</a:t>
            </a:r>
          </a:p>
          <a:p>
            <a:r>
              <a:rPr lang="en-US" dirty="0" smtClean="0"/>
              <a:t>Hence integrating a sine function gives: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of sine function </a:t>
            </a:r>
            <a:endParaRPr lang="en-SG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884418"/>
              </p:ext>
            </p:extLst>
          </p:nvPr>
        </p:nvGraphicFramePr>
        <p:xfrm>
          <a:off x="4633913" y="2129893"/>
          <a:ext cx="1780535" cy="89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76" name="Equation" r:id="rId3" imgW="787320" imgH="393480" progId="Equation.3">
                  <p:embed/>
                </p:oleObj>
              </mc:Choice>
              <mc:Fallback>
                <p:oleObj name="Equation" r:id="rId3" imgW="7873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33913" y="2129893"/>
                        <a:ext cx="1780535" cy="89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645724"/>
              </p:ext>
            </p:extLst>
          </p:nvPr>
        </p:nvGraphicFramePr>
        <p:xfrm>
          <a:off x="2012903" y="2307813"/>
          <a:ext cx="1521868" cy="51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77" name="Equation" r:id="rId5" imgW="596880" imgH="203040" progId="Equation.3">
                  <p:embed/>
                </p:oleObj>
              </mc:Choice>
              <mc:Fallback>
                <p:oleObj name="Equation" r:id="rId5" imgW="5968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12903" y="2307813"/>
                        <a:ext cx="1521868" cy="51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ight Arrow 6"/>
          <p:cNvSpPr/>
          <p:nvPr/>
        </p:nvSpPr>
        <p:spPr>
          <a:xfrm>
            <a:off x="3621342" y="2431350"/>
            <a:ext cx="849348" cy="2880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800483"/>
              </p:ext>
            </p:extLst>
          </p:nvPr>
        </p:nvGraphicFramePr>
        <p:xfrm>
          <a:off x="2817813" y="3640138"/>
          <a:ext cx="321786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78" name="Equation" r:id="rId7" imgW="1422360" imgH="279360" progId="Equation.3">
                  <p:embed/>
                </p:oleObj>
              </mc:Choice>
              <mc:Fallback>
                <p:oleObj name="Equation" r:id="rId7" imgW="1422360" imgH="279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3640138"/>
                        <a:ext cx="3217862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2639635" y="5474693"/>
            <a:ext cx="3493496" cy="775280"/>
            <a:chOff x="2639635" y="4890485"/>
            <a:chExt cx="3493496" cy="775280"/>
          </a:xfrm>
        </p:grpSpPr>
        <p:sp>
          <p:nvSpPr>
            <p:cNvPr id="12" name="Rectangle 11"/>
            <p:cNvSpPr/>
            <p:nvPr/>
          </p:nvSpPr>
          <p:spPr>
            <a:xfrm>
              <a:off x="2639635" y="4890485"/>
              <a:ext cx="3493496" cy="77528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6308345"/>
                </p:ext>
              </p:extLst>
            </p:nvPr>
          </p:nvGraphicFramePr>
          <p:xfrm>
            <a:off x="2832100" y="4965700"/>
            <a:ext cx="3187700" cy="631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679" name="Equation" r:id="rId9" imgW="1409400" imgH="279360" progId="Equation.3">
                    <p:embed/>
                  </p:oleObj>
                </mc:Choice>
                <mc:Fallback>
                  <p:oleObj name="Equation" r:id="rId9" imgW="1409400" imgH="27936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100" y="4965700"/>
                          <a:ext cx="3187700" cy="631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9554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22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Similarly,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Hence,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where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/>
              <a:t>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/>
              <a:t>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/>
              <a:t> 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/>
              <a:t> are constants.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of sine function </a:t>
            </a:r>
            <a:endParaRPr lang="en-SG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862587"/>
              </p:ext>
            </p:extLst>
          </p:nvPr>
        </p:nvGraphicFramePr>
        <p:xfrm>
          <a:off x="5187583" y="1459292"/>
          <a:ext cx="2946482" cy="808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86" name="Equation" r:id="rId3" imgW="1434960" imgH="393480" progId="Equation.3">
                  <p:embed/>
                </p:oleObj>
              </mc:Choice>
              <mc:Fallback>
                <p:oleObj name="Equation" r:id="rId3" imgW="143496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87583" y="1459292"/>
                        <a:ext cx="2946482" cy="8086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08376"/>
              </p:ext>
            </p:extLst>
          </p:nvPr>
        </p:nvGraphicFramePr>
        <p:xfrm>
          <a:off x="1259741" y="1606203"/>
          <a:ext cx="2676916" cy="4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87" name="Equation" r:id="rId5" imgW="1155600" imgH="203040" progId="Equation.3">
                  <p:embed/>
                </p:oleObj>
              </mc:Choice>
              <mc:Fallback>
                <p:oleObj name="Equation" r:id="rId5" imgW="115560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9741" y="1606203"/>
                        <a:ext cx="2676916" cy="469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ight Arrow 6"/>
          <p:cNvSpPr/>
          <p:nvPr/>
        </p:nvSpPr>
        <p:spPr>
          <a:xfrm>
            <a:off x="4051633" y="1705976"/>
            <a:ext cx="849348" cy="2880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38199"/>
              </p:ext>
            </p:extLst>
          </p:nvPr>
        </p:nvGraphicFramePr>
        <p:xfrm>
          <a:off x="1439863" y="2711450"/>
          <a:ext cx="597376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88" name="Equation" r:id="rId7" imgW="2641320" imgH="279360" progId="Equation.3">
                  <p:embed/>
                </p:oleObj>
              </mc:Choice>
              <mc:Fallback>
                <p:oleObj name="Equation" r:id="rId7" imgW="264132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2711450"/>
                        <a:ext cx="5973762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2017002" y="3566651"/>
            <a:ext cx="5257800" cy="890587"/>
            <a:chOff x="2017002" y="4890484"/>
            <a:chExt cx="5257800" cy="890587"/>
          </a:xfrm>
        </p:grpSpPr>
        <p:sp>
          <p:nvSpPr>
            <p:cNvPr id="12" name="Rectangle 11"/>
            <p:cNvSpPr/>
            <p:nvPr/>
          </p:nvSpPr>
          <p:spPr>
            <a:xfrm>
              <a:off x="2017002" y="4890484"/>
              <a:ext cx="5257799" cy="89058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0800444"/>
                </p:ext>
              </p:extLst>
            </p:nvPr>
          </p:nvGraphicFramePr>
          <p:xfrm>
            <a:off x="2017002" y="4890484"/>
            <a:ext cx="5257800" cy="890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789" name="Equation" r:id="rId9" imgW="2323800" imgH="393480" progId="Equation.3">
                    <p:embed/>
                  </p:oleObj>
                </mc:Choice>
                <mc:Fallback>
                  <p:oleObj name="Equation" r:id="rId9" imgW="23238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7002" y="4890484"/>
                          <a:ext cx="5257800" cy="890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3636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Integrate the following functions:</a:t>
            </a:r>
          </a:p>
          <a:p>
            <a:pPr marL="0" indent="0">
              <a:buNone/>
            </a:pPr>
            <a:r>
              <a:rPr lang="en-US" dirty="0" smtClean="0"/>
              <a:t>(a)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(b) </a:t>
            </a:r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Yourself</a:t>
            </a:r>
            <a:endParaRPr lang="en-SG" dirty="0"/>
          </a:p>
        </p:txBody>
      </p:sp>
      <p:graphicFrame>
        <p:nvGraphicFramePr>
          <p:cNvPr id="9" name="Object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79996638"/>
              </p:ext>
            </p:extLst>
          </p:nvPr>
        </p:nvGraphicFramePr>
        <p:xfrm>
          <a:off x="2228293" y="1450622"/>
          <a:ext cx="2012452" cy="459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01" name="Equation" r:id="rId3" imgW="888840" imgH="203040" progId="Equation.3">
                  <p:embed/>
                </p:oleObj>
              </mc:Choice>
              <mc:Fallback>
                <p:oleObj name="Equation" r:id="rId3" imgW="888840" imgH="20304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293" y="1450622"/>
                        <a:ext cx="2012452" cy="459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496774542"/>
              </p:ext>
            </p:extLst>
          </p:nvPr>
        </p:nvGraphicFramePr>
        <p:xfrm>
          <a:off x="1576911" y="4102179"/>
          <a:ext cx="3704773" cy="457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02" name="Equation" r:id="rId5" imgW="1638000" imgH="203040" progId="Equation.3">
                  <p:embed/>
                </p:oleObj>
              </mc:Choice>
              <mc:Fallback>
                <p:oleObj name="Equation" r:id="rId5" imgW="1638000" imgH="203040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911" y="4102179"/>
                        <a:ext cx="3704773" cy="457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1" descr="image00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91" y="89564"/>
            <a:ext cx="776572" cy="776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5"/>
          <p:cNvSpPr txBox="1">
            <a:spLocks/>
          </p:cNvSpPr>
          <p:nvPr/>
        </p:nvSpPr>
        <p:spPr>
          <a:xfrm>
            <a:off x="6709313" y="645075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767FADE-2612-3649-B495-F644A23F288B}" type="slidenum">
              <a:rPr lang="en-US" smtClean="0"/>
              <a:pPr algn="r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3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Integration can be seen as the process of reversing the differentiation.</a:t>
            </a:r>
          </a:p>
          <a:p>
            <a:r>
              <a:rPr lang="en-US" dirty="0" smtClean="0"/>
              <a:t>Previously: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integrating the cosine function, we have: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where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/>
              <a:t> is a constant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of cosine function </a:t>
            </a:r>
            <a:endParaRPr lang="en-SG" dirty="0"/>
          </a:p>
        </p:txBody>
      </p:sp>
      <p:graphicFrame>
        <p:nvGraphicFramePr>
          <p:cNvPr id="9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610264"/>
              </p:ext>
            </p:extLst>
          </p:nvPr>
        </p:nvGraphicFramePr>
        <p:xfrm>
          <a:off x="1979566" y="2370066"/>
          <a:ext cx="1446022" cy="513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50" name="Equation" r:id="rId3" imgW="571320" imgH="203040" progId="Equation.3">
                  <p:embed/>
                </p:oleObj>
              </mc:Choice>
              <mc:Fallback>
                <p:oleObj name="Equation" r:id="rId3" imgW="57132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9566" y="2370066"/>
                        <a:ext cx="1446022" cy="5139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ight Arrow 9"/>
          <p:cNvSpPr/>
          <p:nvPr/>
        </p:nvSpPr>
        <p:spPr>
          <a:xfrm>
            <a:off x="3570254" y="2487146"/>
            <a:ext cx="849348" cy="2880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419463"/>
              </p:ext>
            </p:extLst>
          </p:nvPr>
        </p:nvGraphicFramePr>
        <p:xfrm>
          <a:off x="4615905" y="2212828"/>
          <a:ext cx="1511939" cy="836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51" name="Equation" r:id="rId5" imgW="711000" imgH="393480" progId="Equation.3">
                  <p:embed/>
                </p:oleObj>
              </mc:Choice>
              <mc:Fallback>
                <p:oleObj name="Equation" r:id="rId5" imgW="7110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15905" y="2212828"/>
                        <a:ext cx="1511939" cy="8366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Slide Number Placeholder 5"/>
          <p:cNvSpPr txBox="1">
            <a:spLocks/>
          </p:cNvSpPr>
          <p:nvPr/>
        </p:nvSpPr>
        <p:spPr>
          <a:xfrm>
            <a:off x="6709313" y="645075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767FADE-2612-3649-B495-F644A23F288B}" type="slidenum">
              <a:rPr lang="en-US" smtClean="0"/>
              <a:pPr algn="r"/>
              <a:t>24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593076" y="3684897"/>
            <a:ext cx="3159810" cy="755346"/>
            <a:chOff x="2593076" y="3684897"/>
            <a:chExt cx="3159810" cy="755346"/>
          </a:xfrm>
        </p:grpSpPr>
        <p:sp>
          <p:nvSpPr>
            <p:cNvPr id="13" name="Rectangle 12"/>
            <p:cNvSpPr/>
            <p:nvPr/>
          </p:nvSpPr>
          <p:spPr>
            <a:xfrm>
              <a:off x="2593076" y="3684897"/>
              <a:ext cx="3159810" cy="755346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8782543"/>
                </p:ext>
              </p:extLst>
            </p:nvPr>
          </p:nvGraphicFramePr>
          <p:xfrm>
            <a:off x="2711898" y="3808418"/>
            <a:ext cx="2959100" cy="631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652" name="Equation" r:id="rId7" imgW="1307880" imgH="279360" progId="Equation.3">
                    <p:embed/>
                  </p:oleObj>
                </mc:Choice>
                <mc:Fallback>
                  <p:oleObj name="Equation" r:id="rId7" imgW="130788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1898" y="3808418"/>
                          <a:ext cx="2959100" cy="631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939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25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Similarly,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Hence,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where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/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/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/>
              <a:t> are constants. </a:t>
            </a:r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of cosine function </a:t>
            </a:r>
            <a:endParaRPr lang="en-SG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760297"/>
              </p:ext>
            </p:extLst>
          </p:nvPr>
        </p:nvGraphicFramePr>
        <p:xfrm>
          <a:off x="5048318" y="1458913"/>
          <a:ext cx="28162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30" name="Equation" r:id="rId3" imgW="1371600" imgH="393480" progId="Equation.3">
                  <p:embed/>
                </p:oleObj>
              </mc:Choice>
              <mc:Fallback>
                <p:oleObj name="Equation" r:id="rId3" imgW="13716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48318" y="1458913"/>
                        <a:ext cx="2816225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628432"/>
              </p:ext>
            </p:extLst>
          </p:nvPr>
        </p:nvGraphicFramePr>
        <p:xfrm>
          <a:off x="1290638" y="1606550"/>
          <a:ext cx="2616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31" name="Equation" r:id="rId5" imgW="1130040" imgH="203040" progId="Equation.3">
                  <p:embed/>
                </p:oleObj>
              </mc:Choice>
              <mc:Fallback>
                <p:oleObj name="Equation" r:id="rId5" imgW="113004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0638" y="1606550"/>
                        <a:ext cx="26162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ight Arrow 6"/>
          <p:cNvSpPr/>
          <p:nvPr/>
        </p:nvSpPr>
        <p:spPr>
          <a:xfrm>
            <a:off x="4051633" y="1705976"/>
            <a:ext cx="849348" cy="2880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568693"/>
              </p:ext>
            </p:extLst>
          </p:nvPr>
        </p:nvGraphicFramePr>
        <p:xfrm>
          <a:off x="1663986" y="2711450"/>
          <a:ext cx="5713413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32" name="Equation" r:id="rId7" imgW="2527200" imgH="279360" progId="Equation.3">
                  <p:embed/>
                </p:oleObj>
              </mc:Choice>
              <mc:Fallback>
                <p:oleObj name="Equation" r:id="rId7" imgW="2527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986" y="2711450"/>
                        <a:ext cx="5713413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2017002" y="3566651"/>
            <a:ext cx="5257799" cy="891049"/>
            <a:chOff x="2017002" y="4890484"/>
            <a:chExt cx="5257799" cy="891049"/>
          </a:xfrm>
        </p:grpSpPr>
        <p:sp>
          <p:nvSpPr>
            <p:cNvPr id="12" name="Rectangle 11"/>
            <p:cNvSpPr/>
            <p:nvPr/>
          </p:nvSpPr>
          <p:spPr>
            <a:xfrm>
              <a:off x="2017002" y="4890484"/>
              <a:ext cx="5257799" cy="89058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5661268"/>
                </p:ext>
              </p:extLst>
            </p:nvPr>
          </p:nvGraphicFramePr>
          <p:xfrm>
            <a:off x="2146300" y="4890946"/>
            <a:ext cx="5000625" cy="890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833" name="Equation" r:id="rId9" imgW="2209680" imgH="393480" progId="Equation.3">
                    <p:embed/>
                  </p:oleObj>
                </mc:Choice>
                <mc:Fallback>
                  <p:oleObj name="Equation" r:id="rId9" imgW="22096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6300" y="4890946"/>
                          <a:ext cx="5000625" cy="890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0677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Integrate the following functions:</a:t>
            </a:r>
          </a:p>
          <a:p>
            <a:pPr marL="0" indent="0">
              <a:buNone/>
            </a:pPr>
            <a:r>
              <a:rPr lang="en-US" dirty="0" smtClean="0"/>
              <a:t>(a)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(b) </a:t>
            </a:r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Yourself</a:t>
            </a:r>
            <a:endParaRPr lang="en-SG" dirty="0"/>
          </a:p>
        </p:txBody>
      </p:sp>
      <p:pic>
        <p:nvPicPr>
          <p:cNvPr id="7" name="Picture 1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91" y="89564"/>
            <a:ext cx="776572" cy="776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5"/>
          <p:cNvSpPr txBox="1">
            <a:spLocks/>
          </p:cNvSpPr>
          <p:nvPr/>
        </p:nvSpPr>
        <p:spPr>
          <a:xfrm>
            <a:off x="6709313" y="645075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767FADE-2612-3649-B495-F644A23F288B}" type="slidenum">
              <a:rPr lang="en-US" smtClean="0"/>
              <a:pPr algn="r"/>
              <a:t>26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82758005"/>
              </p:ext>
            </p:extLst>
          </p:nvPr>
        </p:nvGraphicFramePr>
        <p:xfrm>
          <a:off x="1833563" y="1490407"/>
          <a:ext cx="2526202" cy="438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83" name="Equation" r:id="rId4" imgW="1168200" imgH="203040" progId="Equation.3">
                  <p:embed/>
                </p:oleObj>
              </mc:Choice>
              <mc:Fallback>
                <p:oleObj name="Equation" r:id="rId4" imgW="1168200" imgH="20304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563" y="1490407"/>
                        <a:ext cx="2526202" cy="4384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77289246"/>
              </p:ext>
            </p:extLst>
          </p:nvPr>
        </p:nvGraphicFramePr>
        <p:xfrm>
          <a:off x="1724096" y="4093907"/>
          <a:ext cx="3816895" cy="438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84" name="Equation" r:id="rId6" imgW="1765080" imgH="203040" progId="Equation.3">
                  <p:embed/>
                </p:oleObj>
              </mc:Choice>
              <mc:Fallback>
                <p:oleObj name="Equation" r:id="rId6" imgW="1765080" imgH="203040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96" y="4093907"/>
                        <a:ext cx="3816895" cy="4384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074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[Example]</a:t>
            </a:r>
          </a:p>
          <a:p>
            <a:pPr marL="0" indent="0">
              <a:buNone/>
            </a:pPr>
            <a:r>
              <a:rPr lang="en-US" dirty="0" smtClean="0"/>
              <a:t>Evaluate the following definite integral:</a:t>
            </a:r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Definite integrals</a:t>
            </a:r>
            <a:endParaRPr lang="en-SG" dirty="0"/>
          </a:p>
        </p:txBody>
      </p:sp>
      <p:sp>
        <p:nvSpPr>
          <p:cNvPr id="6" name="Rectangle 17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6709313" y="645075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767FADE-2612-3649-B495-F644A23F288B}" type="slidenum">
              <a:rPr lang="en-US" smtClean="0"/>
              <a:pPr algn="r"/>
              <a:t>27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005603511"/>
              </p:ext>
            </p:extLst>
          </p:nvPr>
        </p:nvGraphicFramePr>
        <p:xfrm>
          <a:off x="976740" y="1927225"/>
          <a:ext cx="1455737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87" name="Equation" r:id="rId3" imgW="672840" imgH="545760" progId="Equation.3">
                  <p:embed/>
                </p:oleObj>
              </mc:Choice>
              <mc:Fallback>
                <p:oleObj name="Equation" r:id="rId3" imgW="672840" imgH="545760" progId="Equation.3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740" y="1927225"/>
                        <a:ext cx="1455737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21371282"/>
              </p:ext>
            </p:extLst>
          </p:nvPr>
        </p:nvGraphicFramePr>
        <p:xfrm>
          <a:off x="2457450" y="1955183"/>
          <a:ext cx="211455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88" name="Equation" r:id="rId5" imgW="977760" imgH="507960" progId="Equation.3">
                  <p:embed/>
                </p:oleObj>
              </mc:Choice>
              <mc:Fallback>
                <p:oleObj name="Equation" r:id="rId5" imgW="977760" imgH="507960" progId="Equation.3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1955183"/>
                        <a:ext cx="2114550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4856640"/>
              </p:ext>
            </p:extLst>
          </p:nvPr>
        </p:nvGraphicFramePr>
        <p:xfrm>
          <a:off x="2429931" y="3024541"/>
          <a:ext cx="4256088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89" name="Equation" r:id="rId7" imgW="1968480" imgH="431640" progId="Equation.3">
                  <p:embed/>
                </p:oleObj>
              </mc:Choice>
              <mc:Fallback>
                <p:oleObj name="Equation" r:id="rId7" imgW="1968480" imgH="43164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9931" y="3024541"/>
                        <a:ext cx="4256088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6709313" y="3196435"/>
            <a:ext cx="2240507" cy="400110"/>
            <a:chOff x="5436142" y="4895335"/>
            <a:chExt cx="2240507" cy="400110"/>
          </a:xfrm>
        </p:grpSpPr>
        <p:cxnSp>
          <p:nvCxnSpPr>
            <p:cNvPr id="28" name="Straight Arrow Connector 27"/>
            <p:cNvCxnSpPr/>
            <p:nvPr/>
          </p:nvCxnSpPr>
          <p:spPr>
            <a:xfrm flipH="1">
              <a:off x="5436142" y="5109029"/>
              <a:ext cx="848544" cy="0"/>
            </a:xfrm>
            <a:prstGeom prst="straightConnector1">
              <a:avLst/>
            </a:prstGeom>
            <a:ln>
              <a:solidFill>
                <a:srgbClr val="3333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270172" y="4895335"/>
              <a:ext cx="14064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3333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Correct?</a:t>
              </a:r>
              <a:endParaRPr lang="en-SG" sz="20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77193" y="3132446"/>
            <a:ext cx="2534862" cy="760825"/>
            <a:chOff x="3131621" y="2267260"/>
            <a:chExt cx="2534862" cy="760825"/>
          </a:xfrm>
        </p:grpSpPr>
        <p:grpSp>
          <p:nvGrpSpPr>
            <p:cNvPr id="31" name="Group 30"/>
            <p:cNvGrpSpPr/>
            <p:nvPr/>
          </p:nvGrpSpPr>
          <p:grpSpPr>
            <a:xfrm>
              <a:off x="3131621" y="2267260"/>
              <a:ext cx="2534862" cy="748990"/>
              <a:chOff x="3131621" y="2267260"/>
              <a:chExt cx="2534862" cy="748990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5249197" y="2267260"/>
                <a:ext cx="406400" cy="748990"/>
                <a:chOff x="4462221" y="4424030"/>
                <a:chExt cx="406400" cy="748990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>
                  <a:off x="4462221" y="4424030"/>
                  <a:ext cx="406400" cy="728541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H="1">
                  <a:off x="4483993" y="4444479"/>
                  <a:ext cx="384628" cy="728541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Oval 34"/>
              <p:cNvSpPr/>
              <p:nvPr/>
            </p:nvSpPr>
            <p:spPr>
              <a:xfrm>
                <a:off x="5260083" y="2388601"/>
                <a:ext cx="406400" cy="418404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131621" y="2388601"/>
                <a:ext cx="406400" cy="418404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>
              <a:off x="3194337" y="2279095"/>
              <a:ext cx="406400" cy="7285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3194337" y="2299544"/>
              <a:ext cx="384628" cy="7285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Object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08101120"/>
              </p:ext>
            </p:extLst>
          </p:nvPr>
        </p:nvGraphicFramePr>
        <p:xfrm>
          <a:off x="2430308" y="3969407"/>
          <a:ext cx="425608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90" name="Equation" r:id="rId9" imgW="1968480" imgH="431640" progId="Equation.3">
                  <p:embed/>
                </p:oleObj>
              </mc:Choice>
              <mc:Fallback>
                <p:oleObj name="Equation" r:id="rId9" imgW="1968480" imgH="431640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308" y="3969407"/>
                        <a:ext cx="4256087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41458116"/>
              </p:ext>
            </p:extLst>
          </p:nvPr>
        </p:nvGraphicFramePr>
        <p:xfrm>
          <a:off x="2429931" y="5010018"/>
          <a:ext cx="1096963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91" name="Equation" r:id="rId11" imgW="507960" imgH="177480" progId="Equation.3">
                  <p:embed/>
                </p:oleObj>
              </mc:Choice>
              <mc:Fallback>
                <p:oleObj name="Equation" r:id="rId11" imgW="507960" imgH="177480" progId="Equation.3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9931" y="5010018"/>
                        <a:ext cx="1096963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ounded Rectangular Callout 38"/>
          <p:cNvSpPr/>
          <p:nvPr/>
        </p:nvSpPr>
        <p:spPr>
          <a:xfrm>
            <a:off x="7022350" y="4001705"/>
            <a:ext cx="1927470" cy="535949"/>
          </a:xfrm>
          <a:prstGeom prst="wedgeRoundRectCallout">
            <a:avLst>
              <a:gd name="adj1" fmla="val -70983"/>
              <a:gd name="adj2" fmla="val 36066"/>
              <a:gd name="adj3" fmla="val 16667"/>
            </a:avLst>
          </a:prstGeom>
          <a:solidFill>
            <a:srgbClr val="66FFCC"/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SG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SG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radian mode in calculator!</a:t>
            </a:r>
            <a:endParaRPr lang="en-SG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72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Evaluate the following definite integral:</a:t>
            </a:r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Yourself</a:t>
            </a:r>
            <a:endParaRPr lang="en-SG" dirty="0"/>
          </a:p>
        </p:txBody>
      </p:sp>
      <p:sp>
        <p:nvSpPr>
          <p:cNvPr id="6" name="Rectangle 17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6709313" y="645075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767FADE-2612-3649-B495-F644A23F288B}" type="slidenum">
              <a:rPr lang="en-US" smtClean="0"/>
              <a:pPr algn="r"/>
              <a:t>28</a:t>
            </a:fld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898131"/>
              </p:ext>
            </p:extLst>
          </p:nvPr>
        </p:nvGraphicFramePr>
        <p:xfrm>
          <a:off x="750888" y="1465263"/>
          <a:ext cx="2324100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7" name="Equation" r:id="rId3" imgW="1028520" imgH="558720" progId="Equation.3">
                  <p:embed/>
                </p:oleObj>
              </mc:Choice>
              <mc:Fallback>
                <p:oleObj name="Equation" r:id="rId3" imgW="1028520" imgH="5587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1465263"/>
                        <a:ext cx="2324100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215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29</a:t>
            </a:fld>
            <a:endParaRPr lang="en-US" dirty="0"/>
          </a:p>
        </p:txBody>
      </p:sp>
      <p:sp>
        <p:nvSpPr>
          <p:cNvPr id="5" name="Content Placeholder 8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Integrate the following expression: </a:t>
            </a:r>
          </a:p>
          <a:p>
            <a:pPr marL="0" indent="0">
              <a:buNone/>
              <a:defRPr/>
            </a:pPr>
            <a:r>
              <a:rPr lang="en-SG" sz="2400" dirty="0" smtClean="0"/>
              <a:t>(Hint: use trigonometric identities)</a:t>
            </a:r>
            <a:endParaRPr lang="en-GB" sz="2400" dirty="0" smtClean="0"/>
          </a:p>
          <a:p>
            <a:pPr marL="0" indent="0">
              <a:buFontTx/>
              <a:buNone/>
              <a:defRPr/>
            </a:pPr>
            <a:endParaRPr lang="en-GB" sz="2800" dirty="0" smtClean="0"/>
          </a:p>
          <a:p>
            <a:pPr marL="0" indent="0">
              <a:buFontTx/>
              <a:buNone/>
              <a:defRPr/>
            </a:pPr>
            <a:r>
              <a:rPr lang="en-GB" sz="2800" dirty="0" smtClean="0"/>
              <a:t>                                        </a:t>
            </a:r>
            <a:endParaRPr lang="en-GB" sz="2400" dirty="0"/>
          </a:p>
          <a:p>
            <a:pPr marL="0" indent="0">
              <a:buFontTx/>
              <a:buNone/>
              <a:defRPr/>
            </a:pPr>
            <a:endParaRPr lang="en-GB" sz="2400" dirty="0" smtClean="0"/>
          </a:p>
          <a:p>
            <a:pPr marL="0" indent="0">
              <a:buFontTx/>
              <a:buNone/>
              <a:defRPr/>
            </a:pPr>
            <a:endParaRPr lang="en-GB" sz="2400" dirty="0"/>
          </a:p>
          <a:p>
            <a:pPr marL="0" indent="0">
              <a:buFontTx/>
              <a:buNone/>
              <a:defRPr/>
            </a:pPr>
            <a:endParaRPr lang="en-GB" sz="2400" dirty="0" smtClean="0"/>
          </a:p>
          <a:p>
            <a:pPr marL="0" indent="0">
              <a:buFontTx/>
              <a:buNone/>
              <a:defRPr/>
            </a:pPr>
            <a:endParaRPr lang="en-GB" sz="1800" dirty="0" smtClean="0"/>
          </a:p>
          <a:p>
            <a:pPr marL="0" indent="0">
              <a:buFontTx/>
              <a:buNone/>
              <a:defRPr/>
            </a:pPr>
            <a:endParaRPr lang="en-GB" sz="1800" dirty="0" smtClean="0"/>
          </a:p>
          <a:p>
            <a:pPr marL="0" indent="0">
              <a:buFontTx/>
              <a:buNone/>
              <a:defRPr/>
            </a:pPr>
            <a:endParaRPr lang="en-GB" sz="1800" dirty="0" smtClean="0"/>
          </a:p>
          <a:p>
            <a:pPr marL="0" indent="0">
              <a:buFontTx/>
              <a:buNone/>
              <a:defRPr/>
            </a:pPr>
            <a:endParaRPr lang="en-GB" sz="2400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Think-Pair-Share</a:t>
            </a:r>
            <a:endParaRPr lang="en-GB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478089"/>
              </p:ext>
            </p:extLst>
          </p:nvPr>
        </p:nvGraphicFramePr>
        <p:xfrm>
          <a:off x="2709863" y="2005013"/>
          <a:ext cx="2008187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36" name="Equation" r:id="rId3" imgW="888840" imgH="203040" progId="Equation.3">
                  <p:embed/>
                </p:oleObj>
              </mc:Choice>
              <mc:Fallback>
                <p:oleObj name="Equation" r:id="rId3" imgW="88884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09863" y="2005013"/>
                        <a:ext cx="2008187" cy="458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204838"/>
              </p:ext>
            </p:extLst>
          </p:nvPr>
        </p:nvGraphicFramePr>
        <p:xfrm>
          <a:off x="7382620" y="1170774"/>
          <a:ext cx="1103586" cy="931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37" name="Presentation" showAsIcon="1" r:id="rId6" imgW="914400" imgH="771480" progId="PowerPoint.Show.12">
                  <p:embed/>
                </p:oleObj>
              </mc:Choice>
              <mc:Fallback>
                <p:oleObj name="Presentation" showAsIcon="1" r:id="rId6" imgW="914400" imgH="77148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82620" y="1170774"/>
                        <a:ext cx="1103586" cy="9311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1" descr="image00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91" y="89564"/>
            <a:ext cx="776572" cy="776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01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do we know?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do we not know?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do we need to find out</a:t>
            </a:r>
            <a:r>
              <a:rPr lang="en-US" dirty="0" smtClean="0"/>
              <a:t>?</a:t>
            </a:r>
          </a:p>
          <a:p>
            <a:pPr lvl="1"/>
            <a:endParaRPr lang="en-SG" sz="1800" dirty="0" smtClean="0"/>
          </a:p>
          <a:p>
            <a:pPr lvl="1"/>
            <a:endParaRPr lang="en-GB" sz="20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</a:t>
            </a:r>
            <a:r>
              <a:rPr lang="en-US" dirty="0"/>
              <a:t>Definition Template</a:t>
            </a:r>
            <a:endParaRPr lang="en-SG" dirty="0">
              <a:solidFill>
                <a:srgbClr val="3366FF"/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6709313" y="645075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767FADE-2612-3649-B495-F644A23F288B}" type="slidenum">
              <a:rPr lang="en-US" smtClean="0"/>
              <a:pPr algn="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3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>
              <a:spcBef>
                <a:spcPts val="0"/>
              </a:spcBef>
              <a:buFont typeface="+mj-lt"/>
              <a:buAutoNum type="arabicPeriod" startAt="4"/>
              <a:defRPr/>
            </a:pPr>
            <a:endParaRPr lang="en-SG" dirty="0"/>
          </a:p>
          <a:p>
            <a:pPr marL="457200" indent="-457200">
              <a:spcBef>
                <a:spcPts val="0"/>
              </a:spcBef>
              <a:buFont typeface="+mj-lt"/>
              <a:buAutoNum type="arabicPeriod" startAt="4"/>
              <a:defRPr/>
            </a:pPr>
            <a:endParaRPr lang="en-GB" dirty="0"/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GB" dirty="0" smtClean="0"/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GB" dirty="0"/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GB" dirty="0" smtClean="0"/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GB" dirty="0" smtClean="0"/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GB" dirty="0" smtClean="0"/>
              <a:t>										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GB" dirty="0"/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GB" dirty="0" smtClean="0"/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GB" dirty="0" smtClean="0"/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GB" dirty="0" smtClean="0"/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Kahoot.it!</a:t>
            </a:r>
            <a:endParaRPr lang="en-GB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6709313" y="645075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767FADE-2612-3649-B495-F644A23F288B}" type="slidenum">
              <a:rPr lang="en-US" smtClean="0"/>
              <a:pPr algn="r"/>
              <a:t>30</a:t>
            </a:fld>
            <a:endParaRPr 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155" y="46986"/>
            <a:ext cx="16192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17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60000" y="3708680"/>
            <a:ext cx="8423025" cy="2499360"/>
            <a:chOff x="360000" y="3708680"/>
            <a:chExt cx="8423025" cy="2499360"/>
          </a:xfrm>
        </p:grpSpPr>
        <p:graphicFrame>
          <p:nvGraphicFramePr>
            <p:cNvPr id="8" name="Content Placeholder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17834893"/>
                </p:ext>
              </p:extLst>
            </p:nvPr>
          </p:nvGraphicFramePr>
          <p:xfrm>
            <a:off x="360000" y="3708680"/>
            <a:ext cx="8423025" cy="249936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997951"/>
                  <a:gridCol w="3262845"/>
                  <a:gridCol w="3162229"/>
                </a:tblGrid>
                <a:tr h="370840">
                  <a:tc>
                    <a:txBody>
                      <a:bodyPr/>
                      <a:lstStyle/>
                      <a:p>
                        <a:pPr marL="0" marR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SG" sz="2000" b="0" dirty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Type of function</a:t>
                        </a:r>
                      </a:p>
                    </a:txBody>
                    <a:tcPr marL="96304" marR="96304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SG" sz="2000" b="0" i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f</a:t>
                        </a:r>
                        <a:r>
                          <a:rPr lang="en-SG" sz="2000" b="0" i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  <a:sym typeface="Symbol"/>
                          </a:rPr>
                          <a:t></a:t>
                        </a:r>
                        <a:r>
                          <a:rPr lang="en-SG" sz="2000" b="0" i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 </a:t>
                        </a:r>
                        <a:r>
                          <a:rPr lang="en-SG" sz="2000" b="0" i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(</a:t>
                        </a:r>
                        <a:r>
                          <a:rPr lang="en-SG" sz="2000" b="0" i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x</a:t>
                        </a:r>
                        <a:r>
                          <a:rPr lang="en-SG" sz="2000" b="0" i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)</a:t>
                        </a:r>
                        <a:endParaRPr lang="en-SG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96304" marR="96304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SG" sz="2000" b="0" i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f </a:t>
                        </a:r>
                        <a:r>
                          <a:rPr lang="en-SG" sz="2000" b="0" i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(</a:t>
                        </a:r>
                        <a:r>
                          <a:rPr lang="en-SG" sz="2000" b="0" i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x</a:t>
                        </a:r>
                        <a:r>
                          <a:rPr lang="en-SG" sz="2000" b="0" i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)</a:t>
                        </a:r>
                        <a:endParaRPr lang="en-SG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96304" marR="96304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SG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Algebraic</a:t>
                        </a:r>
                      </a:p>
                      <a:p>
                        <a:pPr algn="ctr"/>
                        <a:r>
                          <a:rPr lang="en-SG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(for           )</a:t>
                        </a:r>
                        <a:endPara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6304" marR="96304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SG" sz="2000" b="0" i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f</a:t>
                        </a:r>
                        <a:r>
                          <a:rPr lang="en-SG" sz="2000" b="0" i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  <a:sym typeface="Symbol"/>
                          </a:rPr>
                          <a:t></a:t>
                        </a:r>
                        <a:r>
                          <a:rPr lang="en-SG" sz="2000" b="0" i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 </a:t>
                        </a:r>
                        <a:r>
                          <a:rPr lang="en-SG" sz="2000" b="0" i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(</a:t>
                        </a:r>
                        <a:r>
                          <a:rPr lang="en-SG" sz="2000" b="0" i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x</a:t>
                        </a:r>
                        <a:r>
                          <a:rPr lang="en-SG" sz="2000" b="0" i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)</a:t>
                        </a:r>
                        <a:r>
                          <a:rPr lang="en-SG" sz="2000" b="0" i="0" baseline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</a:t>
                        </a:r>
                        <a:r>
                          <a:rPr lang="en-SG" sz="2000" b="0" i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= </a:t>
                        </a:r>
                        <a:r>
                          <a:rPr lang="en-SG" sz="2000" b="0" i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ax</a:t>
                        </a:r>
                        <a:r>
                          <a:rPr lang="en-SG" sz="2000" b="0" i="1" strike="noStrike" baseline="300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n</a:t>
                        </a:r>
                      </a:p>
                    </a:txBody>
                    <a:tcPr marL="96304" marR="9630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SG" sz="20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  <a:p>
                        <a:endParaRPr lang="en-GB" sz="2000" i="1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6304" marR="96304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370840">
                  <a:tc rowSpan="2">
                    <a:txBody>
                      <a:bodyPr/>
                      <a:lstStyle/>
                      <a:p>
                        <a:pPr algn="ctr"/>
                        <a:r>
                          <a:rPr lang="en-SG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Trigonometric</a:t>
                        </a:r>
                        <a:endPara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6304" marR="96304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indent="0" algn="ctr" defTabSz="457200" rtl="0" eaLnBrk="1" fontAlgn="ctr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SG" sz="2000" b="0" i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f</a:t>
                        </a:r>
                        <a:r>
                          <a:rPr lang="en-SG" sz="2000" b="0" i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  <a:sym typeface="Symbol"/>
                          </a:rPr>
                          <a:t></a:t>
                        </a:r>
                        <a:r>
                          <a:rPr lang="en-SG" sz="2000" b="0" i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 </a:t>
                        </a:r>
                        <a:r>
                          <a:rPr lang="en-SG" sz="2000" b="0" i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(</a:t>
                        </a:r>
                        <a:r>
                          <a:rPr lang="en-SG" sz="2000" b="0" i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x</a:t>
                        </a:r>
                        <a:r>
                          <a:rPr lang="en-SG" sz="2000" b="0" i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)</a:t>
                        </a:r>
                        <a:r>
                          <a:rPr lang="en-SG" sz="2000" b="0" i="0" baseline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</a:t>
                        </a:r>
                        <a:r>
                          <a:rPr lang="en-SG" sz="2000" b="0" i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=</a:t>
                        </a:r>
                        <a:r>
                          <a:rPr lang="en-SG" sz="2000" b="0" i="0" baseline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</a:t>
                        </a:r>
                        <a:r>
                          <a:rPr lang="en-SG" sz="2000" b="0" i="1" baseline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a</a:t>
                        </a:r>
                        <a:r>
                          <a:rPr lang="en-SG" sz="2000" b="0" i="0" baseline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sin(</a:t>
                        </a:r>
                        <a:r>
                          <a:rPr lang="en-SG" sz="2000" b="0" i="1" baseline="0" dirty="0" err="1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bx</a:t>
                        </a:r>
                        <a:r>
                          <a:rPr lang="en-SG" sz="2000" b="0" i="1" baseline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</a:t>
                        </a:r>
                        <a:r>
                          <a:rPr lang="en-SG" sz="2000" b="0" i="0" baseline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+ </a:t>
                        </a:r>
                        <a:r>
                          <a:rPr lang="en-SG" sz="2000" b="0" i="1" baseline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d</a:t>
                        </a:r>
                        <a:r>
                          <a:rPr lang="en-SG" sz="2000" b="0" i="0" baseline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)</a:t>
                        </a:r>
                        <a:endParaRPr lang="en-GB" sz="20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6304" marR="9630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SG" sz="20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  <a:p>
                        <a:pPr marL="0" marR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GB" sz="2000" i="1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6304" marR="96304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370840">
                  <a:tc vMerge="1">
                    <a:txBody>
                      <a:bodyPr/>
                      <a:lstStyle/>
                      <a:p>
                        <a:pPr algn="ctr"/>
                        <a:endParaRPr lang="en-GB" dirty="0"/>
                      </a:p>
                    </a:txBody>
                    <a:tcPr marL="96304" marR="96304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indent="0" algn="ctr" defTabSz="457200" rtl="0" eaLnBrk="1" fontAlgn="ctr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SG" sz="2000" b="0" i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f</a:t>
                        </a:r>
                        <a:r>
                          <a:rPr lang="en-SG" sz="2000" b="0" i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  <a:sym typeface="Symbol"/>
                          </a:rPr>
                          <a:t></a:t>
                        </a:r>
                        <a:r>
                          <a:rPr lang="en-SG" sz="2000" b="0" i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 </a:t>
                        </a:r>
                        <a:r>
                          <a:rPr lang="en-SG" sz="2000" b="0" i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(</a:t>
                        </a:r>
                        <a:r>
                          <a:rPr lang="en-SG" sz="2000" b="0" i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a:t>x</a:t>
                        </a:r>
                        <a:r>
                          <a:rPr lang="en-SG" sz="2000" b="0" i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)</a:t>
                        </a:r>
                        <a:r>
                          <a:rPr lang="en-SG" sz="2000" b="0" i="0" baseline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</a:t>
                        </a:r>
                        <a:r>
                          <a:rPr lang="en-SG" sz="2000" b="0" i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=</a:t>
                        </a:r>
                        <a:r>
                          <a:rPr lang="en-SG" sz="2000" b="0" i="0" baseline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</a:t>
                        </a:r>
                        <a:r>
                          <a:rPr lang="en-SG" sz="2000" b="0" i="1" baseline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a</a:t>
                        </a:r>
                        <a:r>
                          <a:rPr lang="en-SG" sz="2000" b="0" i="0" baseline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cos(</a:t>
                        </a:r>
                        <a:r>
                          <a:rPr lang="en-SG" sz="2000" b="0" i="1" baseline="0" dirty="0" err="1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bx</a:t>
                        </a:r>
                        <a:r>
                          <a:rPr lang="en-SG" sz="2000" b="0" i="1" baseline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</a:t>
                        </a:r>
                        <a:r>
                          <a:rPr lang="en-SG" sz="2000" b="0" i="0" baseline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+ </a:t>
                        </a:r>
                        <a:r>
                          <a:rPr lang="en-SG" sz="2000" b="0" i="1" baseline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d</a:t>
                        </a:r>
                        <a:r>
                          <a:rPr lang="en-SG" sz="2000" b="0" i="0" baseline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)</a:t>
                        </a:r>
                        <a:endParaRPr lang="en-GB" sz="20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6304" marR="96304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SG" sz="20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  <a:p>
                        <a:pPr marL="0" marR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GB" sz="2000" i="1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a:txBody>
                    <a:tcPr marL="96304" marR="96304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5609274"/>
                </p:ext>
              </p:extLst>
            </p:nvPr>
          </p:nvGraphicFramePr>
          <p:xfrm>
            <a:off x="6183313" y="4111227"/>
            <a:ext cx="2057400" cy="625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907" name="Equation" r:id="rId3" imgW="1295280" imgH="393480" progId="Equation.3">
                    <p:embed/>
                  </p:oleObj>
                </mc:Choice>
                <mc:Fallback>
                  <p:oleObj name="Equation" r:id="rId3" imgW="1295280" imgH="3934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3313" y="4111227"/>
                          <a:ext cx="2057400" cy="625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0190863"/>
                </p:ext>
              </p:extLst>
            </p:nvPr>
          </p:nvGraphicFramePr>
          <p:xfrm>
            <a:off x="5927157" y="4777618"/>
            <a:ext cx="2719388" cy="669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908" name="Equation" r:id="rId5" imgW="1600200" imgH="393480" progId="Equation.3">
                    <p:embed/>
                  </p:oleObj>
                </mc:Choice>
                <mc:Fallback>
                  <p:oleObj name="Equation" r:id="rId5" imgW="1600200" imgH="39348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7157" y="4777618"/>
                          <a:ext cx="2719388" cy="669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1388930"/>
                </p:ext>
              </p:extLst>
            </p:nvPr>
          </p:nvGraphicFramePr>
          <p:xfrm>
            <a:off x="5913509" y="5510819"/>
            <a:ext cx="2505075" cy="669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909" name="Equation" r:id="rId7" imgW="1473120" imgH="393480" progId="Equation.3">
                    <p:embed/>
                  </p:oleObj>
                </mc:Choice>
                <mc:Fallback>
                  <p:oleObj name="Equation" r:id="rId7" imgW="1473120" imgH="3934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13509" y="5510819"/>
                          <a:ext cx="2505075" cy="669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8857295"/>
                </p:ext>
              </p:extLst>
            </p:nvPr>
          </p:nvGraphicFramePr>
          <p:xfrm>
            <a:off x="1165012" y="4467444"/>
            <a:ext cx="727075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910" name="Equation" r:id="rId9" imgW="457200" imgH="203040" progId="Equation.3">
                    <p:embed/>
                  </p:oleObj>
                </mc:Choice>
                <mc:Fallback>
                  <p:oleObj name="Equation" r:id="rId9" imgW="457200" imgH="20304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5012" y="4467444"/>
                          <a:ext cx="727075" cy="323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Differentiation:</a:t>
            </a:r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r>
              <a:rPr lang="en-SG" dirty="0" smtClean="0"/>
              <a:t>Integration: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Summary </a:t>
            </a:r>
            <a:endParaRPr lang="en-GB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9793099"/>
              </p:ext>
            </p:extLst>
          </p:nvPr>
        </p:nvGraphicFramePr>
        <p:xfrm>
          <a:off x="360975" y="1481820"/>
          <a:ext cx="842302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951"/>
                <a:gridCol w="3262845"/>
                <a:gridCol w="3162229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of function</a:t>
                      </a:r>
                    </a:p>
                  </a:txBody>
                  <a:tcPr marL="96304" marR="963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lang="en-SG" sz="20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SG" sz="20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SG" sz="20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SG" sz="20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304" marR="963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20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  <a:sym typeface="Symbol"/>
                        </a:rPr>
                        <a:t></a:t>
                      </a:r>
                      <a:r>
                        <a:rPr lang="en-SG" sz="20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20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SG" sz="20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SG" sz="20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SG" sz="20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304" marR="963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Algebraic</a:t>
                      </a:r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304" marR="963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lang="en-SG" sz="20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SG" sz="20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SG" sz="20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= </a:t>
                      </a:r>
                      <a:r>
                        <a:rPr lang="en-SG" sz="20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ax</a:t>
                      </a:r>
                      <a:r>
                        <a:rPr lang="en-SG" sz="2000" b="0" i="1" strike="noStrike" baseline="30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96304" marR="963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20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  <a:sym typeface="Symbol"/>
                        </a:rPr>
                        <a:t></a:t>
                      </a:r>
                      <a:r>
                        <a:rPr lang="en-SG" sz="20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20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SG" sz="20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SG" sz="20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= </a:t>
                      </a:r>
                      <a:r>
                        <a:rPr lang="en-SG" sz="20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anx</a:t>
                      </a:r>
                      <a:r>
                        <a:rPr lang="en-SG" sz="2000" b="0" i="1" strike="noStrike" baseline="30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SG" sz="2000" b="0" i="1" strike="noStrike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2000" b="0" i="0" strike="noStrike" baseline="30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1</a:t>
                      </a:r>
                    </a:p>
                  </a:txBody>
                  <a:tcPr marL="96304" marR="963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SG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Trigonometric</a:t>
                      </a:r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304" marR="963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lang="en-SG" sz="20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SG" sz="20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SG" sz="20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=</a:t>
                      </a:r>
                      <a:r>
                        <a:rPr lang="en-SG" sz="200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2000" b="0" i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SG" sz="200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sin(</a:t>
                      </a:r>
                      <a:r>
                        <a:rPr lang="en-SG" sz="2000" b="0" i="1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bx</a:t>
                      </a:r>
                      <a:r>
                        <a:rPr lang="en-SG" sz="2000" b="0" i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200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SG" sz="2000" b="0" i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SG" sz="200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GB" sz="2000" i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304" marR="963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20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  <a:sym typeface="Symbol"/>
                        </a:rPr>
                        <a:t></a:t>
                      </a:r>
                      <a:r>
                        <a:rPr lang="en-SG" sz="20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20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SG" sz="20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SG" sz="20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= </a:t>
                      </a:r>
                      <a:r>
                        <a:rPr lang="en-SG" sz="2000" b="0" i="1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  <a:r>
                        <a:rPr lang="en-SG" sz="2000" b="0" i="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</a:t>
                      </a:r>
                      <a:r>
                        <a:rPr lang="en-SG" sz="200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SG" sz="2000" b="0" i="1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bx</a:t>
                      </a:r>
                      <a:r>
                        <a:rPr lang="en-SG" sz="2000" b="0" i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200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SG" sz="2000" b="0" i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SG" sz="200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GB" sz="2000" i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304" marR="963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marL="96304" marR="963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lang="en-SG" sz="20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SG" sz="20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SG" sz="20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=</a:t>
                      </a:r>
                      <a:r>
                        <a:rPr lang="en-SG" sz="200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2000" b="0" i="1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SG" sz="2000" b="0" i="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</a:t>
                      </a:r>
                      <a:r>
                        <a:rPr lang="en-SG" sz="200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SG" sz="2000" b="0" i="1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bx</a:t>
                      </a:r>
                      <a:r>
                        <a:rPr lang="en-SG" sz="2000" b="0" i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200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SG" sz="2000" b="0" i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SG" sz="200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GB" sz="2000" i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304" marR="963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20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  <a:sym typeface="Symbol"/>
                        </a:rPr>
                        <a:t></a:t>
                      </a:r>
                      <a:r>
                        <a:rPr lang="en-SG" sz="20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20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SG" sz="2000" b="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SG" sz="20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= –</a:t>
                      </a:r>
                      <a:r>
                        <a:rPr lang="en-SG" sz="2000" b="0" i="1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  <a:r>
                        <a:rPr lang="en-SG" sz="2000" b="0" i="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</a:t>
                      </a:r>
                      <a:r>
                        <a:rPr lang="en-SG" sz="200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SG" sz="2000" b="0" i="1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bx</a:t>
                      </a:r>
                      <a:r>
                        <a:rPr lang="en-SG" sz="2000" b="0" i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200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SG" sz="2000" b="0" i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SG" sz="2000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GB" sz="2000" i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304" marR="963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18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32</a:t>
            </a:fld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Recall: Applications (CL)</a:t>
            </a:r>
            <a:endParaRPr lang="en-SG" dirty="0"/>
          </a:p>
        </p:txBody>
      </p:sp>
      <p:sp>
        <p:nvSpPr>
          <p:cNvPr id="25" name="TextBox 24"/>
          <p:cNvSpPr txBox="1"/>
          <p:nvPr/>
        </p:nvSpPr>
        <p:spPr>
          <a:xfrm>
            <a:off x="665163" y="1347065"/>
            <a:ext cx="23633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Quantity function </a:t>
            </a:r>
          </a:p>
          <a:p>
            <a:pPr algn="ctr"/>
            <a:r>
              <a:rPr lang="en-SG" sz="2800" i="1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SG" sz="2800" i="1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SG" sz="28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SG" sz="2800" i="1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SG" sz="28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SG" sz="2800" dirty="0">
              <a:solidFill>
                <a:prstClr val="black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3287755" y="1232021"/>
            <a:ext cx="1772529" cy="68166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Differentiate</a:t>
            </a:r>
            <a:endParaRPr lang="en-SG" sz="2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64019" y="1375567"/>
            <a:ext cx="28557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Rate of change </a:t>
            </a:r>
            <a:r>
              <a:rPr lang="en-SG" kern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function </a:t>
            </a:r>
          </a:p>
          <a:p>
            <a:pPr algn="ctr"/>
            <a:r>
              <a:rPr lang="en-SG" sz="2800" i="1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SG" sz="2800" i="1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SG" sz="2800" i="1" kern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'</a:t>
            </a:r>
            <a:r>
              <a:rPr lang="en-SG" sz="2800" kern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SG" sz="2800" i="1" kern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SG" sz="28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SG" sz="2800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2364" y="3042551"/>
            <a:ext cx="255023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Displacement function </a:t>
            </a:r>
          </a:p>
          <a:p>
            <a:pPr algn="ctr"/>
            <a:r>
              <a:rPr lang="en-SG" sz="2800" i="1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SG" sz="28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SG" sz="2800" i="1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SG" sz="28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SG" sz="2800" dirty="0">
              <a:solidFill>
                <a:prstClr val="black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3287755" y="2869154"/>
            <a:ext cx="1772529" cy="68166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Differentiate</a:t>
            </a:r>
            <a:endParaRPr lang="en-SG" sz="2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64019" y="3042552"/>
            <a:ext cx="28557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Velocity </a:t>
            </a:r>
            <a:r>
              <a:rPr lang="en-SG" kern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function </a:t>
            </a:r>
          </a:p>
          <a:p>
            <a:pPr algn="ctr"/>
            <a:r>
              <a:rPr lang="en-SG" sz="2800" i="1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SG" sz="28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SG" sz="2800" i="1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SG" sz="28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SG" sz="2800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6742" y="4682935"/>
            <a:ext cx="280147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Velocity function</a:t>
            </a:r>
          </a:p>
          <a:p>
            <a:pPr algn="ctr"/>
            <a:r>
              <a:rPr lang="en-SG" sz="2800" i="1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SG" sz="28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SG" sz="2800" i="1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SG" sz="28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SG" sz="2800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3287755" y="4572430"/>
            <a:ext cx="1772529" cy="68166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Differentiate</a:t>
            </a:r>
            <a:endParaRPr lang="en-SG" sz="2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64019" y="4737221"/>
            <a:ext cx="28557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Acceleration function</a:t>
            </a:r>
            <a:endParaRPr lang="en-SG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SG" sz="2800" i="1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SG" sz="28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SG" sz="2800" i="1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SG" sz="28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SG" sz="2800" dirty="0">
              <a:solidFill>
                <a:prstClr val="black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flipH="1">
            <a:off x="3158218" y="1744899"/>
            <a:ext cx="1774970" cy="68166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</a:t>
            </a:r>
            <a:endParaRPr lang="en-SG" sz="2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 flipH="1">
            <a:off x="3158218" y="3411884"/>
            <a:ext cx="1774970" cy="68166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</a:t>
            </a:r>
            <a:endParaRPr lang="en-SG" sz="2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 flipH="1">
            <a:off x="3158218" y="5093160"/>
            <a:ext cx="1774970" cy="68166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</a:t>
            </a:r>
            <a:endParaRPr lang="en-SG" sz="2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40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10311" y="129157"/>
            <a:ext cx="6383922" cy="1713291"/>
            <a:chOff x="710311" y="129157"/>
            <a:chExt cx="6383922" cy="1713291"/>
          </a:xfrm>
        </p:grpSpPr>
        <p:sp>
          <p:nvSpPr>
            <p:cNvPr id="9" name="Rectangle 8"/>
            <p:cNvSpPr/>
            <p:nvPr/>
          </p:nvSpPr>
          <p:spPr>
            <a:xfrm>
              <a:off x="710311" y="1583141"/>
              <a:ext cx="3929928" cy="25930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Cloud Callout 2"/>
            <p:cNvSpPr/>
            <p:nvPr/>
          </p:nvSpPr>
          <p:spPr>
            <a:xfrm>
              <a:off x="4875911" y="129157"/>
              <a:ext cx="2218322" cy="1023582"/>
            </a:xfrm>
            <a:prstGeom prst="cloudCallout">
              <a:avLst>
                <a:gd name="adj1" fmla="val -100813"/>
                <a:gd name="adj2" fmla="val 85166"/>
              </a:avLst>
            </a:prstGeom>
            <a:solidFill>
              <a:srgbClr val="00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algn="ctr"/>
              <a:r>
                <a:rPr lang="en-SG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 displacement = amplitude</a:t>
              </a:r>
            </a:p>
          </p:txBody>
        </p:sp>
      </p:grp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[Example]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simple pendulum has a length of 1 m and a maximum horizontal displacement of 5 cm. The period of the pendulum is 2 seconds. The horizontal position of the pendulum is modelled by the equation 				   where </a:t>
            </a:r>
            <a:r>
              <a:rPr lang="en-SG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S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is the amplitude, </a:t>
            </a:r>
            <a:r>
              <a:rPr lang="en-SG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S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is the period and </a:t>
            </a:r>
            <a:r>
              <a:rPr lang="en-SG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S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is the time in seconds. Determine the 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horizontal </a:t>
            </a:r>
            <a:r>
              <a:rPr lang="en-S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velocity and acceleration of this pendulum at </a:t>
            </a:r>
            <a:r>
              <a:rPr lang="en-SG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S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3 </a:t>
            </a:r>
            <a:r>
              <a:rPr lang="en-S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s.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668035" y="3542453"/>
            <a:ext cx="7629804" cy="33547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SG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[Solution] </a:t>
            </a:r>
            <a:r>
              <a:rPr lang="en-S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Given </a:t>
            </a:r>
            <a:r>
              <a:rPr lang="en-SG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S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5, </a:t>
            </a:r>
            <a:r>
              <a:rPr lang="en-SG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S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lang="en-S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SG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SG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G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G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G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G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G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G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G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638541"/>
              </p:ext>
            </p:extLst>
          </p:nvPr>
        </p:nvGraphicFramePr>
        <p:xfrm>
          <a:off x="3059811" y="4086841"/>
          <a:ext cx="18161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42" name="Equation" r:id="rId4" imgW="952200" imgH="203040" progId="Equation.3">
                  <p:embed/>
                </p:oleObj>
              </mc:Choice>
              <mc:Fallback>
                <p:oleObj name="Equation" r:id="rId4" imgW="952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11" y="4086841"/>
                        <a:ext cx="18161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Slide Number Placeholder 5"/>
          <p:cNvSpPr txBox="1">
            <a:spLocks/>
          </p:cNvSpPr>
          <p:nvPr/>
        </p:nvSpPr>
        <p:spPr>
          <a:xfrm>
            <a:off x="6709313" y="645075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767FADE-2612-3649-B495-F644A23F288B}" type="slidenum">
              <a:rPr lang="en-US" smtClean="0"/>
              <a:pPr algn="r"/>
              <a:t>33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Applications (CL)</a:t>
            </a:r>
            <a:endParaRPr lang="en-GB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444304"/>
              </p:ext>
            </p:extLst>
          </p:nvPr>
        </p:nvGraphicFramePr>
        <p:xfrm>
          <a:off x="3652766" y="2167266"/>
          <a:ext cx="1809888" cy="651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43" name="Equation" r:id="rId6" imgW="1091880" imgH="393480" progId="Equation.3">
                  <p:embed/>
                </p:oleObj>
              </mc:Choice>
              <mc:Fallback>
                <p:oleObj name="Equation" r:id="rId6" imgW="1091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2766" y="2167266"/>
                        <a:ext cx="1809888" cy="6515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369902"/>
              </p:ext>
            </p:extLst>
          </p:nvPr>
        </p:nvGraphicFramePr>
        <p:xfrm>
          <a:off x="815975" y="4375173"/>
          <a:ext cx="2106613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44" name="Equation" r:id="rId8" imgW="1104840" imgH="634680" progId="Equation.3">
                  <p:embed/>
                </p:oleObj>
              </mc:Choice>
              <mc:Fallback>
                <p:oleObj name="Equation" r:id="rId8" imgW="110484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4375173"/>
                        <a:ext cx="2106613" cy="121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981916"/>
              </p:ext>
            </p:extLst>
          </p:nvPr>
        </p:nvGraphicFramePr>
        <p:xfrm>
          <a:off x="710311" y="5553201"/>
          <a:ext cx="2349500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45" name="Equation" r:id="rId10" imgW="1231560" imgH="660240" progId="Equation.3">
                  <p:embed/>
                </p:oleObj>
              </mc:Choice>
              <mc:Fallback>
                <p:oleObj name="Equation" r:id="rId10" imgW="123156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311" y="5553201"/>
                        <a:ext cx="2349500" cy="126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823361"/>
              </p:ext>
            </p:extLst>
          </p:nvPr>
        </p:nvGraphicFramePr>
        <p:xfrm>
          <a:off x="3046413" y="5199063"/>
          <a:ext cx="36576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46" name="Equation" r:id="rId12" imgW="1917360" imgH="203040" progId="Equation.3">
                  <p:embed/>
                </p:oleObj>
              </mc:Choice>
              <mc:Fallback>
                <p:oleObj name="Equation" r:id="rId12" imgW="1917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3" y="5199063"/>
                        <a:ext cx="36576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387093"/>
              </p:ext>
            </p:extLst>
          </p:nvPr>
        </p:nvGraphicFramePr>
        <p:xfrm>
          <a:off x="3074393" y="6332846"/>
          <a:ext cx="452913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47" name="Equation" r:id="rId14" imgW="2374560" imgH="266400" progId="Equation.3">
                  <p:embed/>
                </p:oleObj>
              </mc:Choice>
              <mc:Fallback>
                <p:oleObj name="Equation" r:id="rId14" imgW="237456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393" y="6332846"/>
                        <a:ext cx="4529138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7257155" y="3645499"/>
            <a:ext cx="1778109" cy="2329606"/>
            <a:chOff x="7257155" y="3645499"/>
            <a:chExt cx="1778109" cy="2329606"/>
          </a:xfrm>
        </p:grpSpPr>
        <p:grpSp>
          <p:nvGrpSpPr>
            <p:cNvPr id="19" name="Group 18"/>
            <p:cNvGrpSpPr>
              <a:grpSpLocks noChangeAspect="1"/>
            </p:cNvGrpSpPr>
            <p:nvPr/>
          </p:nvGrpSpPr>
          <p:grpSpPr>
            <a:xfrm>
              <a:off x="7257155" y="3645499"/>
              <a:ext cx="1778109" cy="1858603"/>
              <a:chOff x="6328732" y="1303173"/>
              <a:chExt cx="1966863" cy="2519266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6328732" y="1303173"/>
                <a:ext cx="1884184" cy="2519266"/>
                <a:chOff x="2708454" y="2202024"/>
                <a:chExt cx="1884184" cy="2519266"/>
              </a:xfrm>
            </p:grpSpPr>
            <p:cxnSp>
              <p:nvCxnSpPr>
                <p:cNvPr id="23" name="Straight Connector 22"/>
                <p:cNvCxnSpPr/>
                <p:nvPr/>
              </p:nvCxnSpPr>
              <p:spPr>
                <a:xfrm>
                  <a:off x="3620278" y="2519265"/>
                  <a:ext cx="802432" cy="188478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Oval 23"/>
                <p:cNvSpPr/>
                <p:nvPr/>
              </p:nvSpPr>
              <p:spPr>
                <a:xfrm>
                  <a:off x="4310744" y="4348066"/>
                  <a:ext cx="281894" cy="2985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5" name="Flowchart: Process 24"/>
                <p:cNvSpPr/>
                <p:nvPr/>
              </p:nvSpPr>
              <p:spPr>
                <a:xfrm>
                  <a:off x="2855167" y="2202024"/>
                  <a:ext cx="1596524" cy="317241"/>
                </a:xfrm>
                <a:prstGeom prst="flowChartProcess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3616107" y="2519265"/>
                  <a:ext cx="0" cy="2127381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Freeform 26"/>
                <p:cNvSpPr/>
                <p:nvPr/>
              </p:nvSpPr>
              <p:spPr>
                <a:xfrm>
                  <a:off x="2708454" y="4534678"/>
                  <a:ext cx="1855203" cy="186612"/>
                </a:xfrm>
                <a:custGeom>
                  <a:avLst/>
                  <a:gdLst>
                    <a:gd name="connsiteX0" fmla="*/ 0 w 4198775"/>
                    <a:gd name="connsiteY0" fmla="*/ 0 h 429517"/>
                    <a:gd name="connsiteX1" fmla="*/ 2034073 w 4198775"/>
                    <a:gd name="connsiteY1" fmla="*/ 429208 h 429517"/>
                    <a:gd name="connsiteX2" fmla="*/ 4198775 w 4198775"/>
                    <a:gd name="connsiteY2" fmla="*/ 74644 h 429517"/>
                    <a:gd name="connsiteX3" fmla="*/ 4198775 w 4198775"/>
                    <a:gd name="connsiteY3" fmla="*/ 74644 h 4295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8775" h="429517">
                      <a:moveTo>
                        <a:pt x="0" y="0"/>
                      </a:moveTo>
                      <a:cubicBezTo>
                        <a:pt x="667138" y="208383"/>
                        <a:pt x="1334277" y="416767"/>
                        <a:pt x="2034073" y="429208"/>
                      </a:cubicBezTo>
                      <a:cubicBezTo>
                        <a:pt x="2733869" y="441649"/>
                        <a:pt x="4198775" y="74644"/>
                        <a:pt x="4198775" y="74644"/>
                      </a:cubicBezTo>
                      <a:lnTo>
                        <a:pt x="4198775" y="74644"/>
                      </a:lnTo>
                    </a:path>
                  </a:pathLst>
                </a:custGeom>
                <a:noFill/>
                <a:ln w="28575">
                  <a:solidFill>
                    <a:srgbClr val="C00000"/>
                  </a:solidFill>
                  <a:prstDash val="dash"/>
                  <a:headEnd type="triangle" w="med" len="med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8" name="Arc 27"/>
                <p:cNvSpPr/>
                <p:nvPr/>
              </p:nvSpPr>
              <p:spPr>
                <a:xfrm flipV="1">
                  <a:off x="3265713" y="3153747"/>
                  <a:ext cx="653143" cy="45719"/>
                </a:xfrm>
                <a:prstGeom prst="arc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graphicFrame>
              <p:nvGraphicFramePr>
                <p:cNvPr id="29" name="Object 2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88194699"/>
                    </p:ext>
                  </p:extLst>
                </p:nvPr>
              </p:nvGraphicFramePr>
              <p:xfrm>
                <a:off x="3642902" y="3191069"/>
                <a:ext cx="196104" cy="36415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6948" name="Equation" r:id="rId16" imgW="126720" imgH="177480" progId="Equation.3">
                        <p:embed/>
                      </p:oleObj>
                    </mc:Choice>
                    <mc:Fallback>
                      <p:oleObj name="Equation" r:id="rId16" imgW="126720" imgH="177480" progId="Equation.3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642902" y="3191069"/>
                              <a:ext cx="196104" cy="36415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2" name="TextBox 21"/>
              <p:cNvSpPr txBox="1"/>
              <p:nvPr/>
            </p:nvSpPr>
            <p:spPr>
              <a:xfrm>
                <a:off x="7701228" y="2159582"/>
                <a:ext cx="594367" cy="500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 smtClean="0">
                    <a:latin typeface="Times New Roman" pitchFamily="18" charset="0"/>
                    <a:cs typeface="Times New Roman" pitchFamily="18" charset="0"/>
                  </a:rPr>
                  <a:t>1 m</a:t>
                </a:r>
                <a:endParaRPr lang="en-SG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8126681" y="5605773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>
                  <a:latin typeface="Times New Roman" pitchFamily="18" charset="0"/>
                  <a:cs typeface="Times New Roman" pitchFamily="18" charset="0"/>
                </a:rPr>
                <a:t>5 cm</a:t>
              </a:r>
              <a:endParaRPr lang="en-SG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 flipV="1">
              <a:off x="8051925" y="5583115"/>
              <a:ext cx="882394" cy="332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037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34</a:t>
            </a:fld>
            <a:endParaRPr lang="en-US" dirty="0"/>
          </a:p>
        </p:txBody>
      </p:sp>
      <p:sp>
        <p:nvSpPr>
          <p:cNvPr id="5" name="Content Placeholder 8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SG" sz="2400" dirty="0" smtClean="0">
                <a:solidFill>
                  <a:prstClr val="black"/>
                </a:solidFill>
              </a:rPr>
              <a:t>A mass hanging from a spring is set in motion and its velocity is given by 					   , for </a:t>
            </a:r>
            <a:r>
              <a:rPr lang="en-SG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SG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 0 </a:t>
            </a:r>
            <a:r>
              <a:rPr lang="en-SG" sz="2400" dirty="0" smtClean="0">
                <a:solidFill>
                  <a:prstClr val="black"/>
                </a:solidFill>
                <a:sym typeface="Symbol"/>
              </a:rPr>
              <a:t>seconds.</a:t>
            </a:r>
            <a:endParaRPr lang="en-SG" sz="2400" dirty="0" smtClean="0">
              <a:solidFill>
                <a:prstClr val="black"/>
              </a:solidFill>
            </a:endParaRPr>
          </a:p>
          <a:p>
            <a:pPr marL="0" indent="0">
              <a:buNone/>
              <a:defRPr/>
            </a:pPr>
            <a:r>
              <a:rPr lang="en-SG" sz="2400" dirty="0" smtClean="0">
                <a:solidFill>
                  <a:prstClr val="black"/>
                </a:solidFill>
              </a:rPr>
              <a:t>Assume that the positive direction is upwards and </a:t>
            </a:r>
            <a:r>
              <a:rPr lang="en-SG" dirty="0">
                <a:solidFill>
                  <a:prstClr val="black"/>
                </a:solidFill>
              </a:rPr>
              <a:t/>
            </a:r>
            <a:br>
              <a:rPr lang="en-SG" dirty="0">
                <a:solidFill>
                  <a:prstClr val="black"/>
                </a:solidFill>
              </a:rPr>
            </a:br>
            <a:r>
              <a:rPr lang="en-SG" sz="2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SG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 = 10 </a:t>
            </a:r>
            <a:r>
              <a:rPr lang="en-SG" sz="2400" dirty="0" smtClean="0">
                <a:solidFill>
                  <a:prstClr val="black"/>
                </a:solidFill>
              </a:rPr>
              <a:t>m. Determine the position function.</a:t>
            </a:r>
            <a:endParaRPr lang="en-GB" sz="2800" dirty="0" smtClean="0"/>
          </a:p>
          <a:p>
            <a:pPr marL="0" indent="0">
              <a:buFontTx/>
              <a:buNone/>
              <a:defRPr/>
            </a:pPr>
            <a:r>
              <a:rPr lang="en-GB" sz="2800" dirty="0" smtClean="0"/>
              <a:t>                                       </a:t>
            </a:r>
            <a:endParaRPr lang="en-GB" sz="2400" dirty="0"/>
          </a:p>
          <a:p>
            <a:pPr marL="0" indent="0">
              <a:buFontTx/>
              <a:buNone/>
              <a:defRPr/>
            </a:pPr>
            <a:endParaRPr lang="en-GB" sz="2400" dirty="0" smtClean="0"/>
          </a:p>
          <a:p>
            <a:pPr marL="0" indent="0">
              <a:buFontTx/>
              <a:buNone/>
              <a:defRPr/>
            </a:pPr>
            <a:endParaRPr lang="en-GB" sz="2400" dirty="0"/>
          </a:p>
          <a:p>
            <a:pPr marL="0" indent="0">
              <a:buFontTx/>
              <a:buNone/>
              <a:defRPr/>
            </a:pPr>
            <a:r>
              <a:rPr lang="en-GB" sz="2400" dirty="0" smtClean="0"/>
              <a:t>								</a:t>
            </a:r>
            <a:endParaRPr lang="en-GB" sz="2000" dirty="0" smtClean="0"/>
          </a:p>
          <a:p>
            <a:pPr marL="0" indent="0">
              <a:buFontTx/>
              <a:buNone/>
              <a:defRPr/>
            </a:pPr>
            <a:endParaRPr lang="en-GB" sz="1800" dirty="0"/>
          </a:p>
          <a:p>
            <a:pPr marL="0" indent="0">
              <a:buFontTx/>
              <a:buNone/>
              <a:defRPr/>
            </a:pPr>
            <a:endParaRPr lang="en-GB" sz="1800" dirty="0" smtClean="0"/>
          </a:p>
          <a:p>
            <a:pPr marL="0" indent="0">
              <a:buFontTx/>
              <a:buNone/>
              <a:defRPr/>
            </a:pPr>
            <a:endParaRPr lang="en-GB" sz="1800" dirty="0" smtClean="0"/>
          </a:p>
          <a:p>
            <a:pPr marL="0" indent="0">
              <a:buFontTx/>
              <a:buNone/>
              <a:defRPr/>
            </a:pPr>
            <a:endParaRPr lang="en-GB" sz="1800" dirty="0" smtClean="0"/>
          </a:p>
          <a:p>
            <a:pPr marL="0" indent="0">
              <a:buFontTx/>
              <a:buNone/>
              <a:defRPr/>
            </a:pPr>
            <a:endParaRPr lang="en-GB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Think-Pair-Share (CL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>
              <a:solidFill>
                <a:prstClr val="black"/>
              </a:solidFill>
            </a:endParaRPr>
          </a:p>
        </p:txBody>
      </p:sp>
      <p:pic>
        <p:nvPicPr>
          <p:cNvPr id="9" name="Picture 1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91" y="89564"/>
            <a:ext cx="776572" cy="776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881636"/>
              </p:ext>
            </p:extLst>
          </p:nvPr>
        </p:nvGraphicFramePr>
        <p:xfrm>
          <a:off x="3320983" y="1389710"/>
          <a:ext cx="231554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12" name="Equation" r:id="rId4" imgW="1066680" imgH="203040" progId="Equation.3">
                  <p:embed/>
                </p:oleObj>
              </mc:Choice>
              <mc:Fallback>
                <p:oleObj name="Equation" r:id="rId4" imgW="106668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0983" y="1389710"/>
                        <a:ext cx="2315542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885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35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8"/>
              <p:cNvSpPr>
                <a:spLocks noGrp="1"/>
              </p:cNvSpPr>
              <p:nvPr>
                <p:ph type="body" sz="quarter" idx="13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SG" sz="2400" dirty="0" smtClean="0">
                    <a:solidFill>
                      <a:prstClr val="black"/>
                    </a:solidFill>
                  </a:rPr>
                  <a:t>Find the area under the following graph of			</a:t>
                </a:r>
                <a14:m>
                  <m:oMath xmlns:m="http://schemas.openxmlformats.org/officeDocument/2006/math">
                    <m:r>
                      <a:rPr lang="en-SG" sz="2400" b="0" i="0" smtClean="0">
                        <a:solidFill>
                          <a:prstClr val="black"/>
                        </a:solidFill>
                        <a:latin typeface="Cambria Math"/>
                      </a:rPr>
                      <m:t>,</m:t>
                    </m:r>
                  </m:oMath>
                </a14:m>
                <a:endParaRPr lang="en-SG" sz="2400" b="0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SG" sz="2400" dirty="0">
                    <a:solidFill>
                      <a:prstClr val="black"/>
                    </a:solidFill>
                  </a:rPr>
                  <a:t>f</a:t>
                </a:r>
                <a:r>
                  <a:rPr lang="en-SG" sz="2400" dirty="0" smtClean="0">
                    <a:solidFill>
                      <a:prstClr val="black"/>
                    </a:solidFill>
                  </a:rPr>
                  <a:t>rom 			  .</a:t>
                </a:r>
              </a:p>
              <a:p>
                <a:pPr marL="0" indent="0">
                  <a:buFontTx/>
                  <a:buNone/>
                  <a:defRPr/>
                </a:pPr>
                <a:r>
                  <a:rPr lang="en-GB" sz="2800" dirty="0" smtClean="0"/>
                  <a:t>                                     </a:t>
                </a:r>
                <a:endParaRPr lang="en-GB" sz="2400" dirty="0"/>
              </a:p>
            </p:txBody>
          </p:sp>
        </mc:Choice>
        <mc:Fallback xmlns="">
          <p:sp>
            <p:nvSpPr>
              <p:cNvPr id="5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prstGeom prst="rect">
                <a:avLst/>
              </a:prstGeom>
              <a:blipFill rotWithShape="1">
                <a:blip r:embed="rId5"/>
                <a:stretch>
                  <a:fillRect l="-1169" t="-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yourself (CL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>
              <a:solidFill>
                <a:prstClr val="black"/>
              </a:solidFill>
            </a:endParaRPr>
          </a:p>
        </p:txBody>
      </p:sp>
      <p:pic>
        <p:nvPicPr>
          <p:cNvPr id="9" name="Picture 1" descr="image00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91" y="89564"/>
            <a:ext cx="776572" cy="776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79" y="1454605"/>
            <a:ext cx="43434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944520"/>
              </p:ext>
            </p:extLst>
          </p:nvPr>
        </p:nvGraphicFramePr>
        <p:xfrm>
          <a:off x="6439865" y="1100375"/>
          <a:ext cx="12001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08" name="Equation" r:id="rId8" imgW="583920" imgH="164880" progId="Equation.3">
                  <p:embed/>
                </p:oleObj>
              </mc:Choice>
              <mc:Fallback>
                <p:oleObj name="Equation" r:id="rId8" imgW="583920" imgH="1648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9865" y="1100375"/>
                        <a:ext cx="12001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514430"/>
              </p:ext>
            </p:extLst>
          </p:nvPr>
        </p:nvGraphicFramePr>
        <p:xfrm>
          <a:off x="1472740" y="1330918"/>
          <a:ext cx="1311402" cy="656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09" name="Equation" r:id="rId10" imgW="787320" imgH="393480" progId="Equation.3">
                  <p:embed/>
                </p:oleObj>
              </mc:Choice>
              <mc:Fallback>
                <p:oleObj name="Equation" r:id="rId10" imgW="78732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2740" y="1330918"/>
                        <a:ext cx="1311402" cy="6563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262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92890" y="274638"/>
            <a:ext cx="6913380" cy="81472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200" dirty="0" smtClean="0"/>
              <a:t>One-minute write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92890" y="1089362"/>
            <a:ext cx="8171738" cy="5260638"/>
          </a:xfrm>
          <a:prstGeom prst="rect">
            <a:avLst/>
          </a:prstGeom>
        </p:spPr>
        <p:txBody>
          <a:bodyPr/>
          <a:lstStyle/>
          <a:p>
            <a:r>
              <a:rPr lang="en-SG" sz="2400" dirty="0"/>
              <a:t>Please stop what you are doing and produce a written response </a:t>
            </a:r>
            <a:r>
              <a:rPr lang="en-SG" sz="2400" dirty="0" smtClean="0"/>
              <a:t>to either </a:t>
            </a:r>
            <a:r>
              <a:rPr lang="en-SG" sz="2400" dirty="0"/>
              <a:t>of the following in only one minute: </a:t>
            </a:r>
          </a:p>
          <a:p>
            <a:pPr marL="0" indent="0">
              <a:buNone/>
            </a:pPr>
            <a:endParaRPr lang="en-SG" sz="2400" dirty="0"/>
          </a:p>
          <a:p>
            <a:pPr>
              <a:buFont typeface="Wingdings" pitchFamily="2" charset="2"/>
              <a:buChar char="q"/>
            </a:pPr>
            <a:r>
              <a:rPr lang="en-SG" sz="2400" dirty="0"/>
              <a:t>Identify what </a:t>
            </a:r>
            <a:r>
              <a:rPr lang="en-SG" sz="2400" dirty="0" smtClean="0"/>
              <a:t>is the key learning concepts from the seminar</a:t>
            </a:r>
            <a:r>
              <a:rPr lang="en-SG" sz="2400" dirty="0"/>
              <a:t>, </a:t>
            </a:r>
            <a:r>
              <a:rPr lang="en-SG" sz="2400" u="sng" dirty="0" smtClean="0"/>
              <a:t>or</a:t>
            </a:r>
            <a:r>
              <a:rPr lang="en-SG" sz="2400" dirty="0" smtClean="0"/>
              <a:t> </a:t>
            </a:r>
            <a:endParaRPr lang="en-SG" sz="2400" dirty="0"/>
          </a:p>
          <a:p>
            <a:pPr>
              <a:buFont typeface="Wingdings" pitchFamily="2" charset="2"/>
              <a:buChar char="q"/>
            </a:pPr>
            <a:r>
              <a:rPr lang="en-SG" sz="2400" dirty="0"/>
              <a:t>Write down a question with respect to the concepts learnt so far. </a:t>
            </a:r>
            <a:endParaRPr lang="en-SG" sz="2400" dirty="0" smtClean="0"/>
          </a:p>
          <a:p>
            <a:pPr>
              <a:buFont typeface="Wingdings" pitchFamily="2" charset="2"/>
              <a:buChar char="q"/>
            </a:pPr>
            <a:r>
              <a:rPr lang="en-SG" sz="2400" dirty="0" smtClean="0"/>
              <a:t>Link:</a:t>
            </a:r>
            <a:endParaRPr lang="en-SG" sz="2400" dirty="0"/>
          </a:p>
          <a:p>
            <a:endParaRPr lang="en-SG" sz="2400" dirty="0"/>
          </a:p>
          <a:p>
            <a:pPr lvl="0"/>
            <a:endParaRPr lang="en-SG" sz="2400" dirty="0"/>
          </a:p>
          <a:p>
            <a:endParaRPr lang="en-SG" sz="2400" dirty="0" smtClean="0"/>
          </a:p>
          <a:p>
            <a:endParaRPr lang="en-GB" sz="2400" dirty="0" smtClean="0"/>
          </a:p>
          <a:p>
            <a:pPr marL="0" lvl="0" indent="0">
              <a:spcBef>
                <a:spcPct val="0"/>
              </a:spcBef>
              <a:buNone/>
            </a:pPr>
            <a:endParaRPr lang="en-GB" sz="2400" dirty="0" smtClean="0"/>
          </a:p>
          <a:p>
            <a:pPr>
              <a:spcBef>
                <a:spcPct val="0"/>
              </a:spcBef>
              <a:buNone/>
            </a:pPr>
            <a:endParaRPr lang="en-US" altLang="zh-SG" sz="2400" dirty="0" smtClean="0">
              <a:ea typeface="宋体" pitchFamily="2" charset="-122"/>
            </a:endParaRPr>
          </a:p>
          <a:p>
            <a:pPr>
              <a:spcBef>
                <a:spcPct val="0"/>
              </a:spcBef>
            </a:pPr>
            <a:endParaRPr lang="en-US" altLang="zh-SG" sz="2400" dirty="0" smtClean="0">
              <a:ea typeface="宋体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32764" y="4449170"/>
            <a:ext cx="7014949" cy="170597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126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67FADE-2612-3649-B495-F644A23F288B}" type="slidenum">
              <a:rPr lang="en-US" smtClean="0"/>
              <a:pPr algn="r"/>
              <a:t>37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SG" dirty="0"/>
              <a:t>Perform differentiation and integration of a trigonometric function.</a:t>
            </a:r>
          </a:p>
          <a:p>
            <a:r>
              <a:rPr lang="en-SG" dirty="0"/>
              <a:t>Model and solve real-world problems involving differentiation and integration of trigonometric functions (e.g. simple pendulum) (CL)</a:t>
            </a:r>
            <a:endParaRPr lang="en-GB" sz="2800" dirty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>
                <a:latin typeface="Arial" pitchFamily="34" charset="0"/>
                <a:cs typeface="Arial" pitchFamily="34" charset="0"/>
              </a:rPr>
              <a:t>Learning </a:t>
            </a:r>
            <a:r>
              <a:rPr lang="en-SG" dirty="0" smtClean="0">
                <a:latin typeface="Arial" pitchFamily="34" charset="0"/>
                <a:cs typeface="Arial" pitchFamily="34" charset="0"/>
              </a:rPr>
              <a:t>Objectives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628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040170"/>
              </p:ext>
            </p:extLst>
          </p:nvPr>
        </p:nvGraphicFramePr>
        <p:xfrm>
          <a:off x="585626" y="1161144"/>
          <a:ext cx="8008961" cy="41467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689"/>
                <a:gridCol w="5492399"/>
                <a:gridCol w="1772873"/>
              </a:tblGrid>
              <a:tr h="438331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S/N</a:t>
                      </a:r>
                      <a:endParaRPr lang="en-SG" sz="18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Concepts</a:t>
                      </a:r>
                      <a:endParaRPr lang="en-SG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Slide Number</a:t>
                      </a:r>
                      <a:endParaRPr lang="en-SG" sz="18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SG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Basic Trigonometric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SG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Explore!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SG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SG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Differentiation of sine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function</a:t>
                      </a:r>
                      <a:endParaRPr lang="en-US" sz="18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7-13</a:t>
                      </a:r>
                      <a:endParaRPr lang="en-SG" sz="18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SG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Differentiation of cosine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function</a:t>
                      </a:r>
                      <a:endParaRPr lang="en-US" sz="18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14-16</a:t>
                      </a:r>
                      <a:endParaRPr lang="en-SG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SG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Differentiation of trigonometric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functions</a:t>
                      </a:r>
                      <a:endParaRPr lang="en-US" sz="18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17-19</a:t>
                      </a:r>
                      <a:endParaRPr lang="en-SG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SG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Integration of sine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function</a:t>
                      </a:r>
                      <a:endParaRPr lang="en-US" sz="18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21-23</a:t>
                      </a:r>
                      <a:endParaRPr lang="en-SG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SG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Integration of cosine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function</a:t>
                      </a:r>
                      <a:endParaRPr lang="en-US" sz="18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24-27</a:t>
                      </a:r>
                      <a:endParaRPr lang="en-SG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SG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SG" sz="1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Definite integrals of trigonometric functions</a:t>
                      </a:r>
                      <a:endParaRPr lang="en-US" sz="18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28-30</a:t>
                      </a:r>
                      <a:endParaRPr lang="en-SG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SG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Summary of Differentiation and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endParaRPr lang="en-SG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SG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Applications (CL)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32-35</a:t>
                      </a:r>
                      <a:endParaRPr lang="en-SG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>
                <a:latin typeface="Arial" pitchFamily="34" charset="0"/>
                <a:cs typeface="Arial" pitchFamily="34" charset="0"/>
              </a:rPr>
              <a:t>Lesson overview</a:t>
            </a:r>
            <a:br>
              <a:rPr lang="en-SG" dirty="0">
                <a:latin typeface="Arial" pitchFamily="34" charset="0"/>
                <a:cs typeface="Arial" pitchFamily="34" charset="0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537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None/>
            </a:pPr>
            <a:endParaRPr lang="en-SG" sz="2800" dirty="0"/>
          </a:p>
          <a:p>
            <a:pPr>
              <a:buFontTx/>
              <a:buNone/>
            </a:pPr>
            <a:endParaRPr lang="en-SG" sz="2800" dirty="0"/>
          </a:p>
          <a:p>
            <a:pPr>
              <a:buFontTx/>
              <a:buNone/>
            </a:pPr>
            <a:endParaRPr lang="en-SG" sz="2800" dirty="0"/>
          </a:p>
          <a:p>
            <a:pPr>
              <a:buFontTx/>
              <a:buNone/>
            </a:pPr>
            <a:endParaRPr lang="en-SG" sz="2800" dirty="0"/>
          </a:p>
          <a:p>
            <a:pPr>
              <a:buFontTx/>
              <a:buNone/>
            </a:pPr>
            <a:endParaRPr lang="en-SG" sz="2800" i="1" dirty="0"/>
          </a:p>
          <a:p>
            <a:pPr marL="0" indent="0">
              <a:buFontTx/>
              <a:buNone/>
            </a:pPr>
            <a:endParaRPr lang="en-SG" dirty="0"/>
          </a:p>
          <a:p>
            <a:pPr marL="0" indent="0">
              <a:buFontTx/>
              <a:buNone/>
            </a:pPr>
            <a:endParaRPr lang="en-SG" dirty="0" smtClean="0"/>
          </a:p>
          <a:p>
            <a:pPr marL="0" indent="0">
              <a:buFontTx/>
              <a:buNone/>
            </a:pPr>
            <a:r>
              <a:rPr lang="en-SG" dirty="0" smtClean="0"/>
              <a:t>Sine </a:t>
            </a:r>
            <a:r>
              <a:rPr lang="en-SG" dirty="0"/>
              <a:t>and Cosine are two basic trigonometric functions that have the following characteristics:</a:t>
            </a:r>
          </a:p>
          <a:p>
            <a:pPr marL="355600" indent="-355600"/>
            <a:r>
              <a:rPr lang="en-SG" b="1" dirty="0"/>
              <a:t>Cyclical / periodic</a:t>
            </a:r>
          </a:p>
          <a:p>
            <a:pPr marL="355600" indent="-355600"/>
            <a:r>
              <a:rPr lang="en-US" b="1" dirty="0" smtClean="0"/>
              <a:t>Maximum / minimum values</a:t>
            </a:r>
            <a:endParaRPr lang="en-US" b="1" dirty="0"/>
          </a:p>
          <a:p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261543"/>
            <a:ext cx="7646324" cy="604593"/>
          </a:xfrm>
        </p:spPr>
        <p:txBody>
          <a:bodyPr>
            <a:normAutofit/>
          </a:bodyPr>
          <a:lstStyle/>
          <a:p>
            <a:r>
              <a:rPr lang="en-US" dirty="0" smtClean="0"/>
              <a:t>Basic Trigonometric Functions (Recall)</a:t>
            </a:r>
            <a:endParaRPr lang="en-SG" dirty="0"/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948" y="976498"/>
            <a:ext cx="60674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6709313" y="645075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767FADE-2612-3649-B495-F644A23F288B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081" y="2663494"/>
            <a:ext cx="2100896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309F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solidFill>
                  <a:srgbClr val="0309F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solidFill>
                  <a:srgbClr val="0309F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solidFill>
                  <a:srgbClr val="0309F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sin(</a:t>
            </a:r>
            <a:r>
              <a:rPr lang="en-US" i="1" dirty="0">
                <a:solidFill>
                  <a:srgbClr val="0309F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i="1" dirty="0">
                <a:solidFill>
                  <a:srgbClr val="0309F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+C</a:t>
            </a:r>
            <a:r>
              <a:rPr lang="en-US" dirty="0">
                <a:solidFill>
                  <a:srgbClr val="0309F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r>
              <a:rPr lang="en-US" i="1" dirty="0">
                <a:solidFill>
                  <a:srgbClr val="0309F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+D</a:t>
            </a:r>
            <a:r>
              <a:rPr lang="en-US" dirty="0">
                <a:solidFill>
                  <a:srgbClr val="0309F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6966440" y="2690998"/>
            <a:ext cx="2139368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309F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solidFill>
                  <a:srgbClr val="0309F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solidFill>
                  <a:srgbClr val="0309F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smtClean="0">
                <a:solidFill>
                  <a:srgbClr val="0309F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cos(</a:t>
            </a:r>
            <a:r>
              <a:rPr lang="en-US" i="1" dirty="0" smtClean="0">
                <a:solidFill>
                  <a:srgbClr val="0309F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i="1" dirty="0">
                <a:solidFill>
                  <a:srgbClr val="0309F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+C</a:t>
            </a:r>
            <a:r>
              <a:rPr lang="en-US" dirty="0">
                <a:solidFill>
                  <a:srgbClr val="0309F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r>
              <a:rPr lang="en-US" i="1" dirty="0">
                <a:solidFill>
                  <a:srgbClr val="0309F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+D</a:t>
            </a:r>
            <a:r>
              <a:rPr lang="en-US" dirty="0">
                <a:solidFill>
                  <a:srgbClr val="0309F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808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Open the Excel file and follow the instructions: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G" dirty="0" smtClean="0"/>
              <a:t>Select sine graph: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+C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+D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SG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SG" dirty="0" smtClean="0"/>
              <a:t>Change the parameters for </a:t>
            </a:r>
            <a:r>
              <a:rPr lang="en-SG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SG" dirty="0" smtClean="0"/>
              <a:t>, </a:t>
            </a:r>
            <a:r>
              <a:rPr lang="en-SG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SG" dirty="0" smtClean="0"/>
              <a:t>, </a:t>
            </a:r>
            <a:r>
              <a:rPr lang="en-SG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SG" dirty="0" smtClean="0"/>
              <a:t>, </a:t>
            </a:r>
            <a:r>
              <a:rPr lang="en-SG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SG" dirty="0" smtClean="0"/>
              <a:t> one at a time and observe how the sine graph and its derivative changes.</a:t>
            </a:r>
          </a:p>
          <a:p>
            <a:pPr lvl="1"/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Ask yourself these questions: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G" dirty="0" smtClean="0"/>
              <a:t>How does rate of change of sine graph look like?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G" dirty="0" smtClean="0"/>
              <a:t>How does </a:t>
            </a:r>
            <a:r>
              <a:rPr lang="en-SG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SG" dirty="0" smtClean="0"/>
              <a:t> affects the rate of change of sine graph?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G" dirty="0" smtClean="0"/>
              <a:t>What about </a:t>
            </a:r>
            <a:r>
              <a:rPr lang="en-SG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SG" dirty="0" smtClean="0"/>
              <a:t>, </a:t>
            </a:r>
            <a:r>
              <a:rPr lang="en-SG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SG" dirty="0" smtClean="0"/>
              <a:t> and </a:t>
            </a:r>
            <a:r>
              <a:rPr lang="en-SG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SG" dirty="0" smtClean="0"/>
              <a:t> then?</a:t>
            </a:r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Explore! </a:t>
            </a:r>
            <a:endParaRPr lang="en-GB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835670"/>
              </p:ext>
            </p:extLst>
          </p:nvPr>
        </p:nvGraphicFramePr>
        <p:xfrm>
          <a:off x="7548840" y="962526"/>
          <a:ext cx="1350198" cy="1139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47" name="Macro-Enabled Worksheet" showAsIcon="1" r:id="rId3" imgW="914400" imgH="771480" progId="Excel.SheetMacroEnabled.12">
                  <p:embed/>
                </p:oleObj>
              </mc:Choice>
              <mc:Fallback>
                <p:oleObj name="Macro-Enabled Worksheet" showAsIcon="1" r:id="rId3" imgW="914400" imgH="77148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48840" y="962526"/>
                        <a:ext cx="1350198" cy="1139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21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graph of the </a:t>
            </a:r>
            <a:r>
              <a:rPr lang="en-US" sz="2000" b="1" u="sng" dirty="0"/>
              <a:t>rate of change of sine graph </a:t>
            </a:r>
            <a:r>
              <a:rPr lang="en-US" sz="2000" dirty="0"/>
              <a:t>looks similar to a </a:t>
            </a:r>
            <a:r>
              <a:rPr lang="en-US" sz="2000" b="1" u="sng" dirty="0"/>
              <a:t>cosine graph</a:t>
            </a:r>
            <a:r>
              <a:rPr lang="en-US" sz="2000" dirty="0"/>
              <a:t>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gradients at the maximum and minimum points of sine graph are also </a:t>
            </a:r>
            <a:r>
              <a:rPr lang="en-US" sz="2000" dirty="0" smtClean="0"/>
              <a:t>zero (also known as </a:t>
            </a:r>
            <a:r>
              <a:rPr lang="en-US" sz="2000" b="1" dirty="0" smtClean="0"/>
              <a:t>instantaneously at rest</a:t>
            </a:r>
            <a:r>
              <a:rPr lang="en-US" sz="2000" dirty="0" smtClean="0"/>
              <a:t>).</a:t>
            </a:r>
            <a:endParaRPr lang="en-US" sz="2000" dirty="0"/>
          </a:p>
          <a:p>
            <a:r>
              <a:rPr lang="en-US" sz="2000" dirty="0"/>
              <a:t>The gradients at the points where the </a:t>
            </a:r>
            <a:r>
              <a:rPr lang="en-US" sz="2000" dirty="0" smtClean="0"/>
              <a:t>sine graph </a:t>
            </a:r>
            <a:r>
              <a:rPr lang="en-US" sz="2000" dirty="0"/>
              <a:t>cuts the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 </a:t>
            </a:r>
            <a:r>
              <a:rPr lang="en-US" sz="2000" dirty="0" smtClean="0"/>
              <a:t>-</a:t>
            </a:r>
            <a:r>
              <a:rPr lang="en-US" sz="2000" dirty="0"/>
              <a:t>axis are either at their maximum or minimum.</a:t>
            </a:r>
            <a:endParaRPr lang="en-SG" sz="2000" dirty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Differentiation of sine function</a:t>
            </a:r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2834498" y="2206460"/>
            <a:ext cx="2276901" cy="312941"/>
            <a:chOff x="2866030" y="2331410"/>
            <a:chExt cx="2276901" cy="312941"/>
          </a:xfrm>
        </p:grpSpPr>
        <p:sp>
          <p:nvSpPr>
            <p:cNvPr id="7" name="Oval 6"/>
            <p:cNvSpPr/>
            <p:nvPr/>
          </p:nvSpPr>
          <p:spPr>
            <a:xfrm>
              <a:off x="2866030" y="2331410"/>
              <a:ext cx="286603" cy="302608"/>
            </a:xfrm>
            <a:prstGeom prst="ellipse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4856328" y="2341743"/>
              <a:ext cx="286603" cy="302608"/>
            </a:xfrm>
            <a:prstGeom prst="ellipse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46256" y="1307982"/>
            <a:ext cx="4147785" cy="2077830"/>
            <a:chOff x="1977788" y="1432932"/>
            <a:chExt cx="4147785" cy="2077830"/>
          </a:xfrm>
        </p:grpSpPr>
        <p:grpSp>
          <p:nvGrpSpPr>
            <p:cNvPr id="11" name="Group 10"/>
            <p:cNvGrpSpPr/>
            <p:nvPr/>
          </p:nvGrpSpPr>
          <p:grpSpPr>
            <a:xfrm>
              <a:off x="1977788" y="1432932"/>
              <a:ext cx="2180231" cy="2077830"/>
              <a:chOff x="2866030" y="2331410"/>
              <a:chExt cx="2180231" cy="207783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66030" y="2331410"/>
                <a:ext cx="286603" cy="302608"/>
              </a:xfrm>
              <a:prstGeom prst="ellipse">
                <a:avLst/>
              </a:prstGeom>
              <a:noFill/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759658" y="4106632"/>
                <a:ext cx="286603" cy="302608"/>
              </a:xfrm>
              <a:prstGeom prst="ellipse">
                <a:avLst/>
              </a:prstGeom>
              <a:noFill/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4" name="Oval 13"/>
            <p:cNvSpPr/>
            <p:nvPr/>
          </p:nvSpPr>
          <p:spPr>
            <a:xfrm>
              <a:off x="5838970" y="1432932"/>
              <a:ext cx="286603" cy="302608"/>
            </a:xfrm>
            <a:prstGeom prst="ellipse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341887" y="5634118"/>
            <a:ext cx="4250970" cy="937707"/>
            <a:chOff x="2341887" y="5634118"/>
            <a:chExt cx="4250970" cy="937707"/>
          </a:xfrm>
        </p:grpSpPr>
        <p:sp>
          <p:nvSpPr>
            <p:cNvPr id="19" name="Rectangle 18"/>
            <p:cNvSpPr/>
            <p:nvPr/>
          </p:nvSpPr>
          <p:spPr>
            <a:xfrm>
              <a:off x="2341887" y="5634118"/>
              <a:ext cx="4250969" cy="93770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16" name="Content Placeholder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043908"/>
                </p:ext>
              </p:extLst>
            </p:nvPr>
          </p:nvGraphicFramePr>
          <p:xfrm>
            <a:off x="2375327" y="5822492"/>
            <a:ext cx="1475614" cy="5239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966" name="Equation" r:id="rId3" imgW="571320" imgH="203040" progId="Equation.3">
                    <p:embed/>
                  </p:oleObj>
                </mc:Choice>
                <mc:Fallback>
                  <p:oleObj name="Equation" r:id="rId3" imgW="57132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75327" y="5822492"/>
                          <a:ext cx="1475614" cy="52397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Right Arrow 16"/>
            <p:cNvSpPr/>
            <p:nvPr/>
          </p:nvSpPr>
          <p:spPr>
            <a:xfrm>
              <a:off x="3936466" y="5934337"/>
              <a:ext cx="849348" cy="288032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9227936"/>
                </p:ext>
              </p:extLst>
            </p:nvPr>
          </p:nvGraphicFramePr>
          <p:xfrm>
            <a:off x="4929116" y="5634118"/>
            <a:ext cx="1663741" cy="920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967" name="Equation" r:id="rId5" imgW="711000" imgH="393480" progId="Equation.3">
                    <p:embed/>
                  </p:oleObj>
                </mc:Choice>
                <mc:Fallback>
                  <p:oleObj name="Equation" r:id="rId5" imgW="711000" imgH="3934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29116" y="5634118"/>
                          <a:ext cx="1663741" cy="92066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266745"/>
              </p:ext>
            </p:extLst>
          </p:nvPr>
        </p:nvGraphicFramePr>
        <p:xfrm>
          <a:off x="6139284" y="342158"/>
          <a:ext cx="1475614" cy="523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68" name="Equation" r:id="rId7" imgW="571320" imgH="203040" progId="Equation.3">
                  <p:embed/>
                </p:oleObj>
              </mc:Choice>
              <mc:Fallback>
                <p:oleObj name="Equation" r:id="rId7" imgW="57132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39284" y="342158"/>
                        <a:ext cx="1475614" cy="5239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1691683" y="933038"/>
            <a:ext cx="5558491" cy="2601732"/>
            <a:chOff x="1691683" y="933038"/>
            <a:chExt cx="5558491" cy="2601732"/>
          </a:xfrm>
        </p:grpSpPr>
        <p:grpSp>
          <p:nvGrpSpPr>
            <p:cNvPr id="6" name="Group 5"/>
            <p:cNvGrpSpPr/>
            <p:nvPr/>
          </p:nvGrpSpPr>
          <p:grpSpPr>
            <a:xfrm>
              <a:off x="1691683" y="933038"/>
              <a:ext cx="5317032" cy="2601732"/>
              <a:chOff x="1691683" y="933038"/>
              <a:chExt cx="5317032" cy="2601732"/>
            </a:xfrm>
          </p:grpSpPr>
          <p:pic>
            <p:nvPicPr>
              <p:cNvPr id="145414" name="Picture 6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1683" y="933038"/>
                <a:ext cx="5317032" cy="26017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" name="Rectangle 4"/>
              <p:cNvSpPr/>
              <p:nvPr/>
            </p:nvSpPr>
            <p:spPr>
              <a:xfrm>
                <a:off x="1977788" y="951013"/>
                <a:ext cx="286603" cy="86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2966947"/>
                </p:ext>
              </p:extLst>
            </p:nvPr>
          </p:nvGraphicFramePr>
          <p:xfrm>
            <a:off x="6794652" y="2222226"/>
            <a:ext cx="455522" cy="16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969" name="Equation" r:id="rId9" imgW="571320" imgH="203040" progId="Equation.3">
                    <p:embed/>
                  </p:oleObj>
                </mc:Choice>
                <mc:Fallback>
                  <p:oleObj name="Equation" r:id="rId9" imgW="5713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94652" y="2222226"/>
                          <a:ext cx="455522" cy="16163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Oval 23"/>
          <p:cNvSpPr/>
          <p:nvPr/>
        </p:nvSpPr>
        <p:spPr>
          <a:xfrm>
            <a:off x="3909236" y="2235589"/>
            <a:ext cx="286603" cy="302608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5807438" y="2278152"/>
            <a:ext cx="286603" cy="302608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2913808" y="1387074"/>
            <a:ext cx="286603" cy="302608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1905520" y="2224998"/>
            <a:ext cx="286603" cy="302608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072875" y="1522612"/>
            <a:ext cx="0" cy="90684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866500" y="3172638"/>
            <a:ext cx="286603" cy="302608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994035" y="2397226"/>
            <a:ext cx="0" cy="89518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045809" y="1460177"/>
            <a:ext cx="0" cy="95584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052537" y="2417098"/>
            <a:ext cx="0" cy="90684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989491" y="1491709"/>
            <a:ext cx="0" cy="89518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12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r>
              <a:rPr lang="en-SG" sz="2000" dirty="0" smtClean="0"/>
              <a:t>The amplitude of the rate of change of 		       graph is 2.</a:t>
            </a:r>
          </a:p>
          <a:p>
            <a:r>
              <a:rPr lang="en-SG" sz="2000" dirty="0" smtClean="0"/>
              <a:t>The amplitude of sine graph and its rate of change graph is the same.</a:t>
            </a:r>
            <a:endParaRPr lang="en-GB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Differentiation of sine </a:t>
            </a:r>
            <a:r>
              <a:rPr lang="en-SG" dirty="0" smtClean="0"/>
              <a:t>function</a:t>
            </a:r>
            <a:endParaRPr lang="en-GB" dirty="0"/>
          </a:p>
        </p:txBody>
      </p:sp>
      <p:graphicFrame>
        <p:nvGraphicFramePr>
          <p:cNvPr id="7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231053"/>
              </p:ext>
            </p:extLst>
          </p:nvPr>
        </p:nvGraphicFramePr>
        <p:xfrm>
          <a:off x="6081536" y="342900"/>
          <a:ext cx="180498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78" name="Equation" r:id="rId3" imgW="698400" imgH="203040" progId="Equation.3">
                  <p:embed/>
                </p:oleObj>
              </mc:Choice>
              <mc:Fallback>
                <p:oleObj name="Equation" r:id="rId3" imgW="69840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81536" y="342900"/>
                        <a:ext cx="1804988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2479628" y="4996629"/>
            <a:ext cx="4514850" cy="937787"/>
            <a:chOff x="2211388" y="5634038"/>
            <a:chExt cx="4514850" cy="937787"/>
          </a:xfrm>
        </p:grpSpPr>
        <p:sp>
          <p:nvSpPr>
            <p:cNvPr id="11" name="Rectangle 10"/>
            <p:cNvSpPr/>
            <p:nvPr/>
          </p:nvSpPr>
          <p:spPr>
            <a:xfrm>
              <a:off x="2211388" y="5634118"/>
              <a:ext cx="4514849" cy="93770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12" name="Content Placeholder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6543660"/>
                </p:ext>
              </p:extLst>
            </p:nvPr>
          </p:nvGraphicFramePr>
          <p:xfrm>
            <a:off x="2211388" y="5822950"/>
            <a:ext cx="1804987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679" name="Equation" r:id="rId5" imgW="698400" imgH="203040" progId="Equation.3">
                    <p:embed/>
                  </p:oleObj>
                </mc:Choice>
                <mc:Fallback>
                  <p:oleObj name="Equation" r:id="rId5" imgW="698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211388" y="5822950"/>
                          <a:ext cx="1804987" cy="523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ight Arrow 12"/>
            <p:cNvSpPr/>
            <p:nvPr/>
          </p:nvSpPr>
          <p:spPr>
            <a:xfrm>
              <a:off x="4004706" y="5934337"/>
              <a:ext cx="849348" cy="288032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7756401"/>
                </p:ext>
              </p:extLst>
            </p:nvPr>
          </p:nvGraphicFramePr>
          <p:xfrm>
            <a:off x="4795838" y="5634038"/>
            <a:ext cx="1930400" cy="920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680" name="Equation" r:id="rId7" imgW="825480" imgH="393480" progId="Equation.3">
                    <p:embed/>
                  </p:oleObj>
                </mc:Choice>
                <mc:Fallback>
                  <p:oleObj name="Equation" r:id="rId7" imgW="825480" imgH="3934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795838" y="5634038"/>
                          <a:ext cx="1930400" cy="920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362832"/>
              </p:ext>
            </p:extLst>
          </p:nvPr>
        </p:nvGraphicFramePr>
        <p:xfrm>
          <a:off x="5416983" y="4048611"/>
          <a:ext cx="1274513" cy="384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81" name="Equation" r:id="rId9" imgW="672840" imgH="203040" progId="Equation.3">
                  <p:embed/>
                </p:oleObj>
              </mc:Choice>
              <mc:Fallback>
                <p:oleObj name="Equation" r:id="rId9" imgW="672840" imgH="20304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983" y="4048611"/>
                        <a:ext cx="1274513" cy="384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2064438" y="1020529"/>
            <a:ext cx="5709053" cy="2678014"/>
            <a:chOff x="2064438" y="1020529"/>
            <a:chExt cx="5709053" cy="2678014"/>
          </a:xfrm>
        </p:grpSpPr>
        <p:grpSp>
          <p:nvGrpSpPr>
            <p:cNvPr id="4" name="Group 3"/>
            <p:cNvGrpSpPr/>
            <p:nvPr/>
          </p:nvGrpSpPr>
          <p:grpSpPr>
            <a:xfrm>
              <a:off x="2064438" y="1020529"/>
              <a:ext cx="5345230" cy="2678014"/>
              <a:chOff x="2064438" y="1020529"/>
              <a:chExt cx="5345230" cy="2678014"/>
            </a:xfrm>
          </p:grpSpPr>
          <p:pic>
            <p:nvPicPr>
              <p:cNvPr id="146434" name="Picture 2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64438" y="1020529"/>
                <a:ext cx="5345230" cy="26780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2441820" y="1128437"/>
                <a:ext cx="286603" cy="1953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5028436"/>
                </p:ext>
              </p:extLst>
            </p:nvPr>
          </p:nvGraphicFramePr>
          <p:xfrm>
            <a:off x="7236916" y="2343481"/>
            <a:ext cx="536575" cy="161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682" name="Equation" r:id="rId12" imgW="672840" imgH="203040" progId="Equation.3">
                    <p:embed/>
                  </p:oleObj>
                </mc:Choice>
                <mc:Fallback>
                  <p:oleObj name="Equation" r:id="rId12" imgW="672840" imgH="20304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36916" y="2343481"/>
                          <a:ext cx="536575" cy="1619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7696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r>
              <a:rPr lang="en-SG" sz="2000" dirty="0" smtClean="0"/>
              <a:t>The number of cycles  for the rate of change of 		       graph is the same, i.e. 2.  </a:t>
            </a:r>
          </a:p>
          <a:p>
            <a:r>
              <a:rPr lang="en-SG" sz="2000" dirty="0" smtClean="0"/>
              <a:t>However, the amplitude of  the rate of change graph is double of that of 			.</a:t>
            </a:r>
            <a:endParaRPr lang="en-GB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Differentiation of sine </a:t>
            </a:r>
            <a:r>
              <a:rPr lang="en-SG" dirty="0" smtClean="0"/>
              <a:t>function</a:t>
            </a:r>
            <a:endParaRPr lang="en-GB" dirty="0"/>
          </a:p>
        </p:txBody>
      </p:sp>
      <p:graphicFrame>
        <p:nvGraphicFramePr>
          <p:cNvPr id="7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774927"/>
              </p:ext>
            </p:extLst>
          </p:nvPr>
        </p:nvGraphicFramePr>
        <p:xfrm>
          <a:off x="6097588" y="342900"/>
          <a:ext cx="177323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84" name="Equation" r:id="rId3" imgW="685800" imgH="203040" progId="Equation.3">
                  <p:embed/>
                </p:oleObj>
              </mc:Choice>
              <mc:Fallback>
                <p:oleObj name="Equation" r:id="rId3" imgW="68580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7588" y="342900"/>
                        <a:ext cx="1773237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2487033" y="5584825"/>
            <a:ext cx="4882758" cy="937922"/>
            <a:chOff x="2211388" y="5633903"/>
            <a:chExt cx="4882758" cy="937922"/>
          </a:xfrm>
        </p:grpSpPr>
        <p:sp>
          <p:nvSpPr>
            <p:cNvPr id="11" name="Rectangle 10"/>
            <p:cNvSpPr/>
            <p:nvPr/>
          </p:nvSpPr>
          <p:spPr>
            <a:xfrm>
              <a:off x="2211388" y="5634118"/>
              <a:ext cx="4882758" cy="93770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12" name="Content Placeholder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6365094"/>
                </p:ext>
              </p:extLst>
            </p:nvPr>
          </p:nvGraphicFramePr>
          <p:xfrm>
            <a:off x="2227843" y="5822816"/>
            <a:ext cx="1771650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785" name="Equation" r:id="rId5" imgW="685800" imgH="203040" progId="Equation.3">
                    <p:embed/>
                  </p:oleObj>
                </mc:Choice>
                <mc:Fallback>
                  <p:oleObj name="Equation" r:id="rId5" imgW="6858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227843" y="5822816"/>
                          <a:ext cx="1771650" cy="523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ight Arrow 12"/>
            <p:cNvSpPr/>
            <p:nvPr/>
          </p:nvSpPr>
          <p:spPr>
            <a:xfrm>
              <a:off x="4004706" y="5934337"/>
              <a:ext cx="849348" cy="288032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0977821"/>
                </p:ext>
              </p:extLst>
            </p:nvPr>
          </p:nvGraphicFramePr>
          <p:xfrm>
            <a:off x="4854140" y="5633903"/>
            <a:ext cx="2198687" cy="920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786" name="Equation" r:id="rId7" imgW="939600" imgH="393480" progId="Equation.3">
                    <p:embed/>
                  </p:oleObj>
                </mc:Choice>
                <mc:Fallback>
                  <p:oleObj name="Equation" r:id="rId7" imgW="939600" imgH="3934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854140" y="5633903"/>
                          <a:ext cx="2198687" cy="920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46387"/>
              </p:ext>
            </p:extLst>
          </p:nvPr>
        </p:nvGraphicFramePr>
        <p:xfrm>
          <a:off x="6380909" y="4048765"/>
          <a:ext cx="122713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87" name="Equation" r:id="rId9" imgW="647640" imgH="203040" progId="Equation.3">
                  <p:embed/>
                </p:oleObj>
              </mc:Choice>
              <mc:Fallback>
                <p:oleObj name="Equation" r:id="rId9" imgW="6476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0909" y="4048765"/>
                        <a:ext cx="1227138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989014"/>
              </p:ext>
            </p:extLst>
          </p:nvPr>
        </p:nvGraphicFramePr>
        <p:xfrm>
          <a:off x="1846168" y="5033039"/>
          <a:ext cx="1227137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88" name="Equation" r:id="rId11" imgW="647640" imgH="203040" progId="Equation.3">
                  <p:embed/>
                </p:oleObj>
              </mc:Choice>
              <mc:Fallback>
                <p:oleObj name="Equation" r:id="rId11" imgW="64764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168" y="5033039"/>
                        <a:ext cx="1227137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1566687" y="962526"/>
            <a:ext cx="6614279" cy="2845199"/>
            <a:chOff x="1566687" y="962526"/>
            <a:chExt cx="6614279" cy="2845199"/>
          </a:xfrm>
        </p:grpSpPr>
        <p:grpSp>
          <p:nvGrpSpPr>
            <p:cNvPr id="4" name="Group 3"/>
            <p:cNvGrpSpPr/>
            <p:nvPr/>
          </p:nvGrpSpPr>
          <p:grpSpPr>
            <a:xfrm>
              <a:off x="1566687" y="962526"/>
              <a:ext cx="6340729" cy="2845199"/>
              <a:chOff x="1566687" y="962526"/>
              <a:chExt cx="6340729" cy="2845199"/>
            </a:xfrm>
          </p:grpSpPr>
          <p:pic>
            <p:nvPicPr>
              <p:cNvPr id="148486" name="Picture 6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66687" y="962526"/>
                <a:ext cx="6340729" cy="2845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2005084" y="991957"/>
                <a:ext cx="143301" cy="2226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123354"/>
                </p:ext>
              </p:extLst>
            </p:nvPr>
          </p:nvGraphicFramePr>
          <p:xfrm>
            <a:off x="7665029" y="2370710"/>
            <a:ext cx="515937" cy="161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789" name="Equation" r:id="rId14" imgW="647640" imgH="203040" progId="Equation.3">
                    <p:embed/>
                  </p:oleObj>
                </mc:Choice>
                <mc:Fallback>
                  <p:oleObj name="Equation" r:id="rId14" imgW="647640" imgH="20304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65029" y="2370710"/>
                          <a:ext cx="515937" cy="1619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0415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6175</TotalTime>
  <Words>1243</Words>
  <Application>Microsoft Office PowerPoint</Application>
  <PresentationFormat>On-screen Show (4:3)</PresentationFormat>
  <Paragraphs>428</Paragraphs>
  <Slides>37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Office Theme</vt:lpstr>
      <vt:lpstr>Equation</vt:lpstr>
      <vt:lpstr>Presentation</vt:lpstr>
      <vt:lpstr>Microsoft Excel Macro-Enabled Worksheet</vt:lpstr>
      <vt:lpstr>Lesson12 Differentiation &amp; Integration of Trigonometric Functions Interactive Seminar</vt:lpstr>
      <vt:lpstr>Scenario</vt:lpstr>
      <vt:lpstr>Scenario Definition Template</vt:lpstr>
      <vt:lpstr>Lesson overview </vt:lpstr>
      <vt:lpstr>Basic Trigonometric Functions (Recall)</vt:lpstr>
      <vt:lpstr>Explore! </vt:lpstr>
      <vt:lpstr>Differentiation of sine function</vt:lpstr>
      <vt:lpstr>Differentiation of sine function</vt:lpstr>
      <vt:lpstr>Differentiation of sine function</vt:lpstr>
      <vt:lpstr>PowerPoint Presentation</vt:lpstr>
      <vt:lpstr>PowerPoint Presentation</vt:lpstr>
      <vt:lpstr>Differentiation of sine function</vt:lpstr>
      <vt:lpstr>Test yourself</vt:lpstr>
      <vt:lpstr>Differentiation of cosine function</vt:lpstr>
      <vt:lpstr>Differentiation of cosine function</vt:lpstr>
      <vt:lpstr>Test yourself </vt:lpstr>
      <vt:lpstr>Differentiation of trigonometric functions</vt:lpstr>
      <vt:lpstr>PowerPoint Presentation</vt:lpstr>
      <vt:lpstr>Think-Pair-Share</vt:lpstr>
      <vt:lpstr>PowerPoint Presentation</vt:lpstr>
      <vt:lpstr>Integration of sine function </vt:lpstr>
      <vt:lpstr>Integration of sine function </vt:lpstr>
      <vt:lpstr>Test Yourself</vt:lpstr>
      <vt:lpstr>Integration of cosine function </vt:lpstr>
      <vt:lpstr>Integration of cosine function </vt:lpstr>
      <vt:lpstr>Test Yourself</vt:lpstr>
      <vt:lpstr>Definite integrals</vt:lpstr>
      <vt:lpstr>Test Yourself</vt:lpstr>
      <vt:lpstr>Think-Pair-Share</vt:lpstr>
      <vt:lpstr>Kahoot.it!</vt:lpstr>
      <vt:lpstr>Summary </vt:lpstr>
      <vt:lpstr>Recall: Applications (CL)</vt:lpstr>
      <vt:lpstr>Applications (CL)</vt:lpstr>
      <vt:lpstr>Think-Pair-Share (CL)</vt:lpstr>
      <vt:lpstr>Test yourself (CL)</vt:lpstr>
      <vt:lpstr>One-minute write</vt:lpstr>
      <vt:lpstr>Learning Objectives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Wilbur Tan (RP)</dc:creator>
  <cp:lastModifiedBy>Vanessa Heng</cp:lastModifiedBy>
  <cp:revision>753</cp:revision>
  <cp:lastPrinted>2014-12-24T03:43:32Z</cp:lastPrinted>
  <dcterms:created xsi:type="dcterms:W3CDTF">2011-06-07T03:26:48Z</dcterms:created>
  <dcterms:modified xsi:type="dcterms:W3CDTF">2018-01-24T10:14:03Z</dcterms:modified>
</cp:coreProperties>
</file>