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362" r:id="rId2"/>
    <p:sldId id="321" r:id="rId3"/>
    <p:sldId id="430" r:id="rId4"/>
    <p:sldId id="431" r:id="rId5"/>
    <p:sldId id="404" r:id="rId6"/>
    <p:sldId id="413" r:id="rId7"/>
    <p:sldId id="432" r:id="rId8"/>
    <p:sldId id="433" r:id="rId9"/>
    <p:sldId id="405" r:id="rId10"/>
    <p:sldId id="388" r:id="rId11"/>
    <p:sldId id="379" r:id="rId12"/>
    <p:sldId id="380" r:id="rId13"/>
    <p:sldId id="389" r:id="rId14"/>
    <p:sldId id="425" r:id="rId15"/>
    <p:sldId id="427" r:id="rId16"/>
    <p:sldId id="383" r:id="rId17"/>
    <p:sldId id="439" r:id="rId18"/>
    <p:sldId id="440" r:id="rId19"/>
    <p:sldId id="429" r:id="rId20"/>
    <p:sldId id="418" r:id="rId21"/>
    <p:sldId id="409" r:id="rId22"/>
    <p:sldId id="411" r:id="rId23"/>
    <p:sldId id="448" r:id="rId24"/>
    <p:sldId id="449" r:id="rId25"/>
    <p:sldId id="438" r:id="rId26"/>
    <p:sldId id="437" r:id="rId27"/>
    <p:sldId id="435" r:id="rId28"/>
    <p:sldId id="446" r:id="rId29"/>
    <p:sldId id="447" r:id="rId30"/>
    <p:sldId id="441" r:id="rId31"/>
    <p:sldId id="442" r:id="rId32"/>
    <p:sldId id="443" r:id="rId33"/>
    <p:sldId id="444" r:id="rId34"/>
    <p:sldId id="445" r:id="rId35"/>
  </p:sldIdLst>
  <p:sldSz cx="9144000" cy="6858000" type="screen4x3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10"/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89698" autoAdjust="0"/>
  </p:normalViewPr>
  <p:slideViewPr>
    <p:cSldViewPr snapToGrid="0" snapToObjects="1">
      <p:cViewPr varScale="1">
        <p:scale>
          <a:sx n="73" d="100"/>
          <a:sy n="73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3.w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19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09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4331A-8645-4CC4-84F5-9FC35C363BC3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29750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B623E-4687-4324-B714-5B0E683BC9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76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39D4-A09C-4218-8EAD-9BF9D0D6E79E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B4070-06EE-4656-8A0E-E0F702C72E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3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4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31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26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97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4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5972" y="6332434"/>
            <a:ext cx="536016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42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42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42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6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3" r:id="rId6"/>
    <p:sldLayoutId id="2147483694" r:id="rId7"/>
    <p:sldLayoutId id="2147483699" r:id="rId8"/>
    <p:sldLayoutId id="2147483700" r:id="rId9"/>
    <p:sldLayoutId id="214748370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5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81.bin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97.wmf"/><Relationship Id="rId42" Type="http://schemas.openxmlformats.org/officeDocument/2006/relationships/image" Target="../media/image101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76.bin"/><Relationship Id="rId41" Type="http://schemas.openxmlformats.org/officeDocument/2006/relationships/oleObject" Target="../embeddings/oleObject8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100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oleObject" Target="../embeddings/oleObject90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0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11" Type="http://schemas.openxmlformats.org/officeDocument/2006/relationships/image" Target="../media/image119.png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123.png"/><Relationship Id="rId23" Type="http://schemas.openxmlformats.org/officeDocument/2006/relationships/image" Target="../media/image108.wmf"/><Relationship Id="rId28" Type="http://schemas.openxmlformats.org/officeDocument/2006/relationships/oleObject" Target="../embeddings/oleObject91.bin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06.wmf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odaysmeet.com/LRE4-Day2" TargetMode="External"/><Relationship Id="rId13" Type="http://schemas.openxmlformats.org/officeDocument/2006/relationships/hyperlink" Target="https://todaysmeet.com/LRW3-Day3" TargetMode="External"/><Relationship Id="rId18" Type="http://schemas.openxmlformats.org/officeDocument/2006/relationships/hyperlink" Target="https://todaysmeet.com/LRW3-Day4" TargetMode="External"/><Relationship Id="rId3" Type="http://schemas.openxmlformats.org/officeDocument/2006/relationships/hyperlink" Target="https://todaysmeet.com/LRE2-Day1" TargetMode="External"/><Relationship Id="rId7" Type="http://schemas.openxmlformats.org/officeDocument/2006/relationships/hyperlink" Target="https://todaysmeet.com/LRE2-Day2" TargetMode="External"/><Relationship Id="rId12" Type="http://schemas.openxmlformats.org/officeDocument/2006/relationships/hyperlink" Target="https://todaysmeet.com/LRE4-Day3" TargetMode="External"/><Relationship Id="rId17" Type="http://schemas.openxmlformats.org/officeDocument/2006/relationships/hyperlink" Target="https://todaysmeet.com/LRE4-Day4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todaysmeet.com/LRE2-Day4" TargetMode="External"/><Relationship Id="rId20" Type="http://schemas.openxmlformats.org/officeDocument/2006/relationships/hyperlink" Target="https://todaysmeet.com/LRE5-Day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daysmeet.com/LRW5-Day1" TargetMode="External"/><Relationship Id="rId11" Type="http://schemas.openxmlformats.org/officeDocument/2006/relationships/hyperlink" Target="https://todaysmeet.com/LRE2-Day3" TargetMode="External"/><Relationship Id="rId5" Type="http://schemas.openxmlformats.org/officeDocument/2006/relationships/hyperlink" Target="https://todaysmeet.com/LRW3-Day1" TargetMode="External"/><Relationship Id="rId15" Type="http://schemas.openxmlformats.org/officeDocument/2006/relationships/hyperlink" Target="https://todaysmeet.com/LRE5-Day3" TargetMode="External"/><Relationship Id="rId10" Type="http://schemas.openxmlformats.org/officeDocument/2006/relationships/hyperlink" Target="https://todaysmeet.com/LRW3-Day2" TargetMode="External"/><Relationship Id="rId19" Type="http://schemas.openxmlformats.org/officeDocument/2006/relationships/hyperlink" Target="https://todaysmeet.com/LRW5-Day4" TargetMode="External"/><Relationship Id="rId4" Type="http://schemas.openxmlformats.org/officeDocument/2006/relationships/hyperlink" Target="https://todaysmeet.com/LRE4-Day1" TargetMode="External"/><Relationship Id="rId9" Type="http://schemas.openxmlformats.org/officeDocument/2006/relationships/hyperlink" Target="https://todaysmeet.com/LRW5-Day2" TargetMode="External"/><Relationship Id="rId14" Type="http://schemas.openxmlformats.org/officeDocument/2006/relationships/hyperlink" Target="https://todaysmeet.com/LRW5-Day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LRE2-Day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daysmeet.com/LRW5-Day5" TargetMode="External"/><Relationship Id="rId5" Type="http://schemas.openxmlformats.org/officeDocument/2006/relationships/hyperlink" Target="https://todaysmeet.com/LRW3-Day5" TargetMode="External"/><Relationship Id="rId4" Type="http://schemas.openxmlformats.org/officeDocument/2006/relationships/hyperlink" Target="https://todaysmeet.com/LRE4-Day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png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oleObject" Target="../embeddings/oleObject7.bin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png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11" Type="http://schemas.openxmlformats.org/officeDocument/2006/relationships/image" Target="../media/image21.png"/><Relationship Id="rId5" Type="http://schemas.openxmlformats.org/officeDocument/2006/relationships/image" Target="../media/image3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oleObject" Target="../embeddings/oleObject8.bin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29.png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3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png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png"/><Relationship Id="rId11" Type="http://schemas.openxmlformats.org/officeDocument/2006/relationships/image" Target="../media/image21.png"/><Relationship Id="rId5" Type="http://schemas.openxmlformats.org/officeDocument/2006/relationships/image" Target="../media/image3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3" Type="http://schemas.openxmlformats.org/officeDocument/2006/relationships/image" Target="../media/image34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5678" y="1820642"/>
            <a:ext cx="7533068" cy="24604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457200" rtl="0" eaLnBrk="1" latinLnBrk="0" hangingPunct="1">
              <a:lnSpc>
                <a:spcPts val="5000"/>
              </a:lnSpc>
              <a:spcBef>
                <a:spcPts val="0"/>
              </a:spcBef>
              <a:buNone/>
              <a:defRPr sz="5500" kern="1200" baseline="0">
                <a:solidFill>
                  <a:srgbClr val="6DB31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Lesson 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Differentiation and Integration of Exponential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941" y="4534409"/>
            <a:ext cx="543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6DB3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Seminar Slides </a:t>
            </a:r>
            <a:endParaRPr lang="en-SG" sz="3200" dirty="0">
              <a:solidFill>
                <a:srgbClr val="6DB3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941" y="5372523"/>
            <a:ext cx="543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E114 – Mathematics for Engineering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4654110"/>
          </a:xfrm>
        </p:spPr>
        <p:txBody>
          <a:bodyPr/>
          <a:lstStyle/>
          <a:p>
            <a:pPr marL="0" lv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Suppose the population of a certain type of micro-organism increases by 3 times its quantity in every 15 seconds. It starts with an initial population of 8 micro-organism.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you consider this population growth as an exponential growth?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would be the population of the micro-organism after 1 minute?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terms of time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		 .</a:t>
            </a: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95" y="3145770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Practice (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Think-Pair-Share)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832503"/>
              </p:ext>
            </p:extLst>
          </p:nvPr>
        </p:nvGraphicFramePr>
        <p:xfrm>
          <a:off x="4698245" y="3418452"/>
          <a:ext cx="832175" cy="51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3" name="Equation" r:id="rId4" imgW="596880" imgH="368280" progId="Equation.3">
                  <p:embed/>
                </p:oleObj>
              </mc:Choice>
              <mc:Fallback>
                <p:oleObj name="Equation" r:id="rId4" imgW="596880" imgH="368280" progId="Equation.3">
                  <p:embed/>
                  <p:pic>
                    <p:nvPicPr>
                      <p:cNvPr id="93" name="Object 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8245" y="3418452"/>
                        <a:ext cx="832175" cy="51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5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Differentiating Exponential </a:t>
            </a:r>
            <a:r>
              <a:rPr lang="en-SG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S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functions of the form,			    ,  where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are constants can be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differentiated.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 is given as:</a:t>
            </a:r>
          </a:p>
          <a:p>
            <a:pPr marL="0" indent="0">
              <a:buNone/>
            </a:pPr>
            <a:endParaRPr lang="en-SG" sz="2400" b="0" dirty="0" smtClean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241272" y="1963134"/>
            <a:ext cx="2606722" cy="832513"/>
          </a:xfrm>
          <a:prstGeom prst="wedgeRectCallout">
            <a:avLst>
              <a:gd name="adj1" fmla="val -104999"/>
              <a:gd name="adj2" fmla="val 9765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down function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power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together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185148"/>
              </p:ext>
            </p:extLst>
          </p:nvPr>
        </p:nvGraphicFramePr>
        <p:xfrm>
          <a:off x="3053151" y="3077890"/>
          <a:ext cx="3037698" cy="264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Equation" r:id="rId3" imgW="1485720" imgH="1295280" progId="Equation.3">
                  <p:embed/>
                </p:oleObj>
              </mc:Choice>
              <mc:Fallback>
                <p:oleObj name="Equation" r:id="rId3" imgW="1485720" imgH="1295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3151" y="3077890"/>
                        <a:ext cx="3037698" cy="2648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15754"/>
              </p:ext>
            </p:extLst>
          </p:nvPr>
        </p:nvGraphicFramePr>
        <p:xfrm>
          <a:off x="5283992" y="727034"/>
          <a:ext cx="1444294" cy="530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3992" y="727034"/>
                        <a:ext cx="1444294" cy="530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1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4406" y="3833676"/>
            <a:ext cx="5470733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407" y="1799750"/>
            <a:ext cx="5470733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79176" y="767783"/>
            <a:ext cx="4476466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Differentiating Exponential </a:t>
            </a:r>
            <a:r>
              <a:rPr lang="en-SG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S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b="0" i="1" dirty="0" smtClean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5923128" y="2006221"/>
            <a:ext cx="2860872" cy="832513"/>
          </a:xfrm>
          <a:prstGeom prst="wedgeRectCallout">
            <a:avLst>
              <a:gd name="adj1" fmla="val -48582"/>
              <a:gd name="adj2" fmla="val 3135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down function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power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together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83469"/>
              </p:ext>
            </p:extLst>
          </p:nvPr>
        </p:nvGraphicFramePr>
        <p:xfrm>
          <a:off x="2689252" y="736173"/>
          <a:ext cx="3765496" cy="93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3" imgW="1587240" imgH="393480" progId="Equation.3">
                  <p:embed/>
                </p:oleObj>
              </mc:Choice>
              <mc:Fallback>
                <p:oleObj name="Equation" r:id="rId3" imgW="1587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9252" y="736173"/>
                        <a:ext cx="3765496" cy="933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59064"/>
              </p:ext>
            </p:extLst>
          </p:nvPr>
        </p:nvGraphicFramePr>
        <p:xfrm>
          <a:off x="2474439" y="1871081"/>
          <a:ext cx="678062" cy="33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4439" y="1871081"/>
                        <a:ext cx="678062" cy="339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41467"/>
              </p:ext>
            </p:extLst>
          </p:nvPr>
        </p:nvGraphicFramePr>
        <p:xfrm>
          <a:off x="2279176" y="2383496"/>
          <a:ext cx="1958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7" imgW="1320480" imgH="393480" progId="Equation.3">
                  <p:embed/>
                </p:oleObj>
              </mc:Choice>
              <mc:Fallback>
                <p:oleObj name="Equation" r:id="rId7" imgW="132048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9176" y="2383496"/>
                        <a:ext cx="1958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2383"/>
              </p:ext>
            </p:extLst>
          </p:nvPr>
        </p:nvGraphicFramePr>
        <p:xfrm>
          <a:off x="2279176" y="3091984"/>
          <a:ext cx="1203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9" imgW="812520" imgH="393480" progId="Equation.3">
                  <p:embed/>
                </p:oleObj>
              </mc:Choice>
              <mc:Fallback>
                <p:oleObj name="Equation" r:id="rId9" imgW="812520" imgH="393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9176" y="3091984"/>
                        <a:ext cx="12033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25182"/>
              </p:ext>
            </p:extLst>
          </p:nvPr>
        </p:nvGraphicFramePr>
        <p:xfrm>
          <a:off x="2515407" y="3956854"/>
          <a:ext cx="1274187" cy="38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11" imgW="761760" imgH="228600" progId="Equation.3">
                  <p:embed/>
                </p:oleObj>
              </mc:Choice>
              <mc:Fallback>
                <p:oleObj name="Equation" r:id="rId11" imgW="76176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5407" y="3956854"/>
                        <a:ext cx="1274187" cy="38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01567"/>
              </p:ext>
            </p:extLst>
          </p:nvPr>
        </p:nvGraphicFramePr>
        <p:xfrm>
          <a:off x="2271138" y="4445669"/>
          <a:ext cx="32051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13" imgW="1917360" imgH="393480" progId="Equation.3">
                  <p:embed/>
                </p:oleObj>
              </mc:Choice>
              <mc:Fallback>
                <p:oleObj name="Equation" r:id="rId13" imgW="1917360" imgH="393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1138" y="4445669"/>
                        <a:ext cx="3205162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60053"/>
              </p:ext>
            </p:extLst>
          </p:nvPr>
        </p:nvGraphicFramePr>
        <p:xfrm>
          <a:off x="2260025" y="5202906"/>
          <a:ext cx="2398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5" imgW="1434960" imgH="393480" progId="Equation.3">
                  <p:embed/>
                </p:oleObj>
              </mc:Choice>
              <mc:Fallback>
                <p:oleObj name="Equation" r:id="rId15" imgW="1434960" imgH="393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0025" y="5202906"/>
                        <a:ext cx="239871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8778"/>
              </p:ext>
            </p:extLst>
          </p:nvPr>
        </p:nvGraphicFramePr>
        <p:xfrm>
          <a:off x="2283838" y="5887119"/>
          <a:ext cx="15906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7" imgW="952200" imgH="393480" progId="Equation.3">
                  <p:embed/>
                </p:oleObj>
              </mc:Choice>
              <mc:Fallback>
                <p:oleObj name="Equation" r:id="rId17" imgW="95220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3838" y="5887119"/>
                        <a:ext cx="15906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0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0000" y="639612"/>
            <a:ext cx="8424000" cy="49382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Determine 	  </a:t>
            </a:r>
            <a:r>
              <a:rPr lang="en-SG" sz="24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given </a:t>
            </a:r>
            <a:r>
              <a:rPr lang="en-SG" sz="24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that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eriod"/>
            </a:pPr>
            <a:r>
              <a:rPr lang="en-SG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64" y="777891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Practice (Think-Pair-Share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41129"/>
              </p:ext>
            </p:extLst>
          </p:nvPr>
        </p:nvGraphicFramePr>
        <p:xfrm>
          <a:off x="1932284" y="584878"/>
          <a:ext cx="445156" cy="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" name="Equation" r:id="rId4" imgW="228600" imgH="393480" progId="Equation.3">
                  <p:embed/>
                </p:oleObj>
              </mc:Choice>
              <mc:Fallback>
                <p:oleObj name="Equation" r:id="rId4" imgW="228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2284" y="584878"/>
                        <a:ext cx="445156" cy="60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46360"/>
              </p:ext>
            </p:extLst>
          </p:nvPr>
        </p:nvGraphicFramePr>
        <p:xfrm>
          <a:off x="910794" y="1128092"/>
          <a:ext cx="1113349" cy="46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" name="Equation" r:id="rId6" imgW="545760" imgH="228600" progId="Equation.3">
                  <p:embed/>
                </p:oleObj>
              </mc:Choice>
              <mc:Fallback>
                <p:oleObj name="Equation" r:id="rId6" imgW="545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0794" y="1128092"/>
                        <a:ext cx="1113349" cy="466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18715"/>
              </p:ext>
            </p:extLst>
          </p:nvPr>
        </p:nvGraphicFramePr>
        <p:xfrm>
          <a:off x="910794" y="1496275"/>
          <a:ext cx="3222201" cy="47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0" name="Equation" r:id="rId8" imgW="1549080" imgH="228600" progId="Equation.3">
                  <p:embed/>
                </p:oleObj>
              </mc:Choice>
              <mc:Fallback>
                <p:oleObj name="Equation" r:id="rId8" imgW="15490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0794" y="1496275"/>
                        <a:ext cx="3222201" cy="475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3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4408" y="4497290"/>
            <a:ext cx="761781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4394" y="2579427"/>
            <a:ext cx="2722208" cy="18560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Differentiating Exponential </a:t>
            </a:r>
            <a:r>
              <a:rPr lang="en-SG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S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functions of the form,			    ,  where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a constant can also be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differentiated.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 is given as:</a:t>
            </a:r>
          </a:p>
          <a:p>
            <a:pPr marL="0" indent="0">
              <a:buNone/>
            </a:pPr>
            <a:endParaRPr lang="en-SG" sz="2400" dirty="0" smtClean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2400" dirty="0" smtClean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2400" b="1" dirty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2400" b="1" dirty="0" smtClean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305266" y="2163170"/>
            <a:ext cx="2606722" cy="832513"/>
          </a:xfrm>
          <a:prstGeom prst="wedgeRectCallout">
            <a:avLst>
              <a:gd name="adj1" fmla="val -79472"/>
              <a:gd name="adj2" fmla="val 11004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down function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power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together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5729"/>
              </p:ext>
            </p:extLst>
          </p:nvPr>
        </p:nvGraphicFramePr>
        <p:xfrm>
          <a:off x="3261928" y="2579426"/>
          <a:ext cx="2383746" cy="183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8" name="Equation" r:id="rId3" imgW="1168200" imgH="901440" progId="Equation.3">
                  <p:embed/>
                </p:oleObj>
              </mc:Choice>
              <mc:Fallback>
                <p:oleObj name="Equation" r:id="rId3" imgW="1168200" imgH="901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928" y="2579426"/>
                        <a:ext cx="2383746" cy="183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4011"/>
              </p:ext>
            </p:extLst>
          </p:nvPr>
        </p:nvGraphicFramePr>
        <p:xfrm>
          <a:off x="5436099" y="769001"/>
          <a:ext cx="1270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9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9" y="769001"/>
                        <a:ext cx="12700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95061"/>
              </p:ext>
            </p:extLst>
          </p:nvPr>
        </p:nvGraphicFramePr>
        <p:xfrm>
          <a:off x="2224429" y="4632523"/>
          <a:ext cx="1063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0" name="Equation" r:id="rId7" imgW="520560" imgH="253800" progId="Equation.3">
                  <p:embed/>
                </p:oleObj>
              </mc:Choice>
              <mc:Fallback>
                <p:oleObj name="Equation" r:id="rId7" imgW="52056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429" y="4632523"/>
                        <a:ext cx="10636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60471"/>
              </p:ext>
            </p:extLst>
          </p:nvPr>
        </p:nvGraphicFramePr>
        <p:xfrm>
          <a:off x="2245224" y="5178726"/>
          <a:ext cx="31908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1" name="Equation" r:id="rId9" imgW="1562040" imgH="812520" progId="Equation.3">
                  <p:embed/>
                </p:oleObj>
              </mc:Choice>
              <mc:Fallback>
                <p:oleObj name="Equation" r:id="rId9" imgW="1562040" imgH="81252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5224" y="5178726"/>
                        <a:ext cx="319087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9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754326"/>
            <a:ext cx="9144000" cy="49432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Never do tomorrow what you can do today. Procrastination is the thief of time. </a:t>
            </a:r>
          </a:p>
          <a:p>
            <a:pPr marL="0" indent="0" algn="ctr">
              <a:buNone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-- Charles Dickens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58532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2700">
                <a:solidFill>
                  <a:srgbClr val="4BACC6"/>
                </a:solidFill>
                <a:prstDash val="solid"/>
              </a:ln>
              <a:pattFill prst="ltDnDiag">
                <a:fgClr>
                  <a:srgbClr val="4BACC6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 smtClean="0">
                <a:ln w="12700">
                  <a:solidFill>
                    <a:srgbClr val="4BACC6"/>
                  </a:solidFill>
                  <a:prstDash val="solid"/>
                </a:ln>
                <a:pattFill prst="ltDnDiag">
                  <a:fgClr>
                    <a:srgbClr val="4BACC6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BRAIN BREAK</a:t>
            </a:r>
          </a:p>
          <a:p>
            <a:pPr algn="ctr"/>
            <a:endParaRPr lang="en-US" sz="5400" b="1" dirty="0" smtClean="0">
              <a:ln w="12700">
                <a:solidFill>
                  <a:srgbClr val="4BACC6"/>
                </a:solidFill>
                <a:prstDash val="solid"/>
              </a:ln>
              <a:pattFill prst="ltDnDiag">
                <a:fgClr>
                  <a:srgbClr val="4BACC6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Exponential functions</a:t>
            </a:r>
            <a:endParaRPr lang="en-GB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Since							  , we have</a:t>
            </a: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 a constant.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for exponential functions in the form, 				where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constant, 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70266"/>
              </p:ext>
            </p:extLst>
          </p:nvPr>
        </p:nvGraphicFramePr>
        <p:xfrm>
          <a:off x="1800902" y="1181587"/>
          <a:ext cx="2810288" cy="80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" name="Equation" r:id="rId3" imgW="1371600" imgH="393480" progId="Equation.3">
                  <p:embed/>
                </p:oleObj>
              </mc:Choice>
              <mc:Fallback>
                <p:oleObj name="Equation" r:id="rId3" imgW="1371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902" y="1181587"/>
                        <a:ext cx="2810288" cy="806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82448"/>
              </p:ext>
            </p:extLst>
          </p:nvPr>
        </p:nvGraphicFramePr>
        <p:xfrm>
          <a:off x="2870994" y="1945783"/>
          <a:ext cx="3204814" cy="56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" name="Equation" r:id="rId5" imgW="1587240" imgH="279360" progId="Equation.3">
                  <p:embed/>
                </p:oleObj>
              </mc:Choice>
              <mc:Fallback>
                <p:oleObj name="Equation" r:id="rId5" imgW="1587240" imgH="2793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0994" y="1945783"/>
                        <a:ext cx="3204814" cy="563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67218"/>
              </p:ext>
            </p:extLst>
          </p:nvPr>
        </p:nvGraphicFramePr>
        <p:xfrm>
          <a:off x="826090" y="4082256"/>
          <a:ext cx="872081" cy="5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" name="Equation" r:id="rId7" imgW="304560" imgH="203040" progId="Equation.3">
                  <p:embed/>
                </p:oleObj>
              </mc:Choice>
              <mc:Fallback>
                <p:oleObj name="Equation" r:id="rId7" imgW="304560" imgH="2030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090" y="4082256"/>
                        <a:ext cx="872081" cy="58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89642"/>
              </p:ext>
            </p:extLst>
          </p:nvPr>
        </p:nvGraphicFramePr>
        <p:xfrm>
          <a:off x="2870994" y="4947012"/>
          <a:ext cx="28035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" name="Equation" r:id="rId9" imgW="1307880" imgH="279360" progId="Equation.3">
                  <p:embed/>
                </p:oleObj>
              </mc:Choice>
              <mc:Fallback>
                <p:oleObj name="Equation" r:id="rId9" imgW="1307880" imgH="2793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0994" y="4947012"/>
                        <a:ext cx="28035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4408" y="4497290"/>
            <a:ext cx="761781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551" y="3700290"/>
            <a:ext cx="4572000" cy="6960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					</a:t>
            </a:r>
            <a:endParaRPr lang="en-GB" sz="32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		                   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>
              <a:buFontTx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34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Garamond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36247"/>
              </p:ext>
            </p:extLst>
          </p:nvPr>
        </p:nvGraphicFramePr>
        <p:xfrm>
          <a:off x="2521969" y="764280"/>
          <a:ext cx="28035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" name="Equation" r:id="rId3" imgW="1307880" imgH="279360" progId="Equation.3">
                  <p:embed/>
                </p:oleObj>
              </mc:Choice>
              <mc:Fallback>
                <p:oleObj name="Equation" r:id="rId3" imgW="1307880" imgH="27936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969" y="764280"/>
                        <a:ext cx="280352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77450"/>
              </p:ext>
            </p:extLst>
          </p:nvPr>
        </p:nvGraphicFramePr>
        <p:xfrm>
          <a:off x="2949575" y="114300"/>
          <a:ext cx="815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9575" y="114300"/>
                        <a:ext cx="8159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12303"/>
              </p:ext>
            </p:extLst>
          </p:nvPr>
        </p:nvGraphicFramePr>
        <p:xfrm>
          <a:off x="2521969" y="1725898"/>
          <a:ext cx="329406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" name="Equation" r:id="rId7" imgW="1536480" imgH="812520" progId="Equation.3">
                  <p:embed/>
                </p:oleObj>
              </mc:Choice>
              <mc:Fallback>
                <p:oleObj name="Equation" r:id="rId7" imgW="1536480" imgH="81252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1969" y="1725898"/>
                        <a:ext cx="3294062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64701"/>
              </p:ext>
            </p:extLst>
          </p:nvPr>
        </p:nvGraphicFramePr>
        <p:xfrm>
          <a:off x="2521969" y="3592559"/>
          <a:ext cx="31035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" name="Equation" r:id="rId9" imgW="1447560" imgH="393480" progId="Equation.3">
                  <p:embed/>
                </p:oleObj>
              </mc:Choice>
              <mc:Fallback>
                <p:oleObj name="Equation" r:id="rId9" imgW="1447560" imgH="393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1969" y="3592559"/>
                        <a:ext cx="3103562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64418"/>
              </p:ext>
            </p:extLst>
          </p:nvPr>
        </p:nvGraphicFramePr>
        <p:xfrm>
          <a:off x="1402511" y="5646291"/>
          <a:ext cx="35115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" name="Equation" r:id="rId11" imgW="1638000" imgH="393480" progId="Equation.3">
                  <p:embed/>
                </p:oleObj>
              </mc:Choice>
              <mc:Fallback>
                <p:oleObj name="Equation" r:id="rId11" imgW="163800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2511" y="5646291"/>
                        <a:ext cx="3511550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84038"/>
              </p:ext>
            </p:extLst>
          </p:nvPr>
        </p:nvGraphicFramePr>
        <p:xfrm>
          <a:off x="1807551" y="4993357"/>
          <a:ext cx="14160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" name="Equation" r:id="rId13" imgW="660240" imgH="279360" progId="Equation.3">
                  <p:embed/>
                </p:oleObj>
              </mc:Choice>
              <mc:Fallback>
                <p:oleObj name="Equation" r:id="rId13" imgW="660240" imgH="27936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07551" y="4993357"/>
                        <a:ext cx="1416050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1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4408" y="865817"/>
            <a:ext cx="7955592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GB" sz="32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663398"/>
            <a:ext cx="8424000" cy="5097023"/>
          </a:xfrm>
        </p:spPr>
        <p:txBody>
          <a:bodyPr/>
          <a:lstStyle/>
          <a:p>
            <a:pPr marL="0" indent="0">
              <a:buNone/>
            </a:pPr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equation of  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  <a:p>
            <a:pPr marL="0" indent="0">
              <a:buNone/>
            </a:pPr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16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0.1,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20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49628" y="2024744"/>
            <a:ext cx="414258" cy="73405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ular Callout 8"/>
          <p:cNvSpPr/>
          <p:nvPr/>
        </p:nvSpPr>
        <p:spPr>
          <a:xfrm>
            <a:off x="6515528" y="1930438"/>
            <a:ext cx="1446663" cy="450565"/>
          </a:xfrm>
          <a:prstGeom prst="wedgeRectCallout">
            <a:avLst>
              <a:gd name="adj1" fmla="val -150078"/>
              <a:gd name="adj2" fmla="val -216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Correct?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31896" y="2024744"/>
            <a:ext cx="463360" cy="710269"/>
            <a:chOff x="4953169" y="1842448"/>
            <a:chExt cx="537068" cy="122829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953169" y="1842448"/>
              <a:ext cx="537068" cy="1228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953169" y="1842448"/>
              <a:ext cx="537068" cy="12282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63937"/>
              </p:ext>
            </p:extLst>
          </p:nvPr>
        </p:nvGraphicFramePr>
        <p:xfrm>
          <a:off x="2936875" y="12700"/>
          <a:ext cx="10429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5" name="Equation" r:id="rId3" imgW="380880" imgH="203040" progId="Equation.3">
                  <p:embed/>
                </p:oleObj>
              </mc:Choice>
              <mc:Fallback>
                <p:oleObj name="Equation" r:id="rId3" imgW="38088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6875" y="12700"/>
                        <a:ext cx="1042988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21087"/>
              </p:ext>
            </p:extLst>
          </p:nvPr>
        </p:nvGraphicFramePr>
        <p:xfrm>
          <a:off x="2039218" y="5932823"/>
          <a:ext cx="2797598" cy="50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6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9218" y="5932823"/>
                        <a:ext cx="2797598" cy="50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26469"/>
              </p:ext>
            </p:extLst>
          </p:nvPr>
        </p:nvGraphicFramePr>
        <p:xfrm>
          <a:off x="2013092" y="4279107"/>
          <a:ext cx="2678350" cy="148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7" name="Equation" r:id="rId7" imgW="1193760" imgH="660240" progId="Equation.3">
                  <p:embed/>
                </p:oleObj>
              </mc:Choice>
              <mc:Fallback>
                <p:oleObj name="Equation" r:id="rId7" imgW="1193760" imgH="6602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3092" y="4279107"/>
                        <a:ext cx="2678350" cy="148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483734"/>
              </p:ext>
            </p:extLst>
          </p:nvPr>
        </p:nvGraphicFramePr>
        <p:xfrm>
          <a:off x="2210778" y="2841904"/>
          <a:ext cx="4490468" cy="86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8" name="Equation" r:id="rId9" imgW="2044440" imgH="393480" progId="Equation.3">
                  <p:embed/>
                </p:oleObj>
              </mc:Choice>
              <mc:Fallback>
                <p:oleObj name="Equation" r:id="rId9" imgW="2044440" imgH="3934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0778" y="2841904"/>
                        <a:ext cx="4490468" cy="864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53933"/>
              </p:ext>
            </p:extLst>
          </p:nvPr>
        </p:nvGraphicFramePr>
        <p:xfrm>
          <a:off x="4122966" y="1201930"/>
          <a:ext cx="1846761" cy="5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" name="Equation" r:id="rId11" imgW="1015920" imgH="279360" progId="Equation.3">
                  <p:embed/>
                </p:oleObj>
              </mc:Choice>
              <mc:Fallback>
                <p:oleObj name="Equation" r:id="rId11" imgW="1015920" imgH="27936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2966" y="1201930"/>
                        <a:ext cx="1846761" cy="5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985504"/>
              </p:ext>
            </p:extLst>
          </p:nvPr>
        </p:nvGraphicFramePr>
        <p:xfrm>
          <a:off x="2223841" y="2020505"/>
          <a:ext cx="4024459" cy="82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0" name="Equation" r:id="rId13" imgW="1930320" imgH="393480" progId="Equation.3">
                  <p:embed/>
                </p:oleObj>
              </mc:Choice>
              <mc:Fallback>
                <p:oleObj name="Equation" r:id="rId13" imgW="19303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3841" y="2020505"/>
                        <a:ext cx="4024459" cy="82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7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52" y="717990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34229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equation of  				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12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0.2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7013" y="847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Practice (Think-Pair-Share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202848"/>
              </p:ext>
            </p:extLst>
          </p:nvPr>
        </p:nvGraphicFramePr>
        <p:xfrm>
          <a:off x="4023364" y="736839"/>
          <a:ext cx="1854925" cy="57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3" name="Equation" r:id="rId4" imgW="901440" imgH="279360" progId="Equation.3">
                  <p:embed/>
                </p:oleObj>
              </mc:Choice>
              <mc:Fallback>
                <p:oleObj name="Equation" r:id="rId4" imgW="90144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364" y="736839"/>
                        <a:ext cx="1854925" cy="57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85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connect a charged-up capacitor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with a resistor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 the current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I(t)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amperes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seconds after the switch is closed has the following equation:</a:t>
            </a:r>
          </a:p>
          <a:p>
            <a:pPr marL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where 			and      is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charge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separation.</a:t>
            </a:r>
          </a:p>
          <a:p>
            <a:pPr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= 100 k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= 22 </a:t>
            </a:r>
            <a:r>
              <a:rPr lang="en-S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Both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value of 	    when the initial current is 40 A.</a:t>
            </a:r>
          </a:p>
          <a:p>
            <a:pPr marL="457200" indent="-457200">
              <a:buAutoNum type="alphaLcParenBoth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Show that the rate of decrease of the current is proportional to the instantaneous current.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6620" name="Picture 1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31" y="4941903"/>
            <a:ext cx="1520841" cy="131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68788" y="6328227"/>
            <a:ext cx="2975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</a:p>
          <a:p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SG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en.wikipedia.org/wiki/RC_circuit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52944"/>
              </p:ext>
            </p:extLst>
          </p:nvPr>
        </p:nvGraphicFramePr>
        <p:xfrm>
          <a:off x="3685408" y="1819924"/>
          <a:ext cx="1773184" cy="48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Equation" r:id="rId4" imgW="876240" imgH="241200" progId="Equation.3">
                  <p:embed/>
                </p:oleObj>
              </mc:Choice>
              <mc:Fallback>
                <p:oleObj name="Equation" r:id="rId4" imgW="8762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5408" y="1819924"/>
                        <a:ext cx="1773184" cy="488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65894"/>
              </p:ext>
            </p:extLst>
          </p:nvPr>
        </p:nvGraphicFramePr>
        <p:xfrm>
          <a:off x="1247775" y="2676493"/>
          <a:ext cx="9763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6" imgW="482400" imgH="253800" progId="Equation.3">
                  <p:embed/>
                </p:oleObj>
              </mc:Choice>
              <mc:Fallback>
                <p:oleObj name="Equation" r:id="rId6" imgW="482400" imgH="253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7775" y="2676493"/>
                        <a:ext cx="976313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51598"/>
              </p:ext>
            </p:extLst>
          </p:nvPr>
        </p:nvGraphicFramePr>
        <p:xfrm>
          <a:off x="2767146" y="2758308"/>
          <a:ext cx="323669" cy="36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7146" y="2758308"/>
                        <a:ext cx="323669" cy="364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018496"/>
              </p:ext>
            </p:extLst>
          </p:nvPr>
        </p:nvGraphicFramePr>
        <p:xfrm>
          <a:off x="3582587" y="3926849"/>
          <a:ext cx="323669" cy="36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2587" y="3926849"/>
                        <a:ext cx="323669" cy="364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4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1093"/>
              </p:ext>
            </p:extLst>
          </p:nvPr>
        </p:nvGraphicFramePr>
        <p:xfrm>
          <a:off x="2047748" y="2803537"/>
          <a:ext cx="5088709" cy="83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3" imgW="2628720" imgH="431640" progId="Equation.3">
                  <p:embed/>
                </p:oleObj>
              </mc:Choice>
              <mc:Fallback>
                <p:oleObj name="Equation" r:id="rId3" imgW="2628720" imgH="431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748" y="2803537"/>
                        <a:ext cx="5088709" cy="836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2080828" y="4987985"/>
            <a:ext cx="4804012" cy="17095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60811" y="3684884"/>
            <a:ext cx="4804012" cy="6141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485335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a constant.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Since		  is integrated from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SG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Hence can be written as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99" y="2193"/>
            <a:ext cx="8248424" cy="648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			with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 (Definite Integrals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776719" y="2879667"/>
            <a:ext cx="532263" cy="586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487756" y="2901828"/>
            <a:ext cx="532263" cy="586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54860"/>
              </p:ext>
            </p:extLst>
          </p:nvPr>
        </p:nvGraphicFramePr>
        <p:xfrm>
          <a:off x="2674938" y="107950"/>
          <a:ext cx="815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4938" y="107950"/>
                        <a:ext cx="8159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566441"/>
              </p:ext>
            </p:extLst>
          </p:nvPr>
        </p:nvGraphicFramePr>
        <p:xfrm>
          <a:off x="2544537" y="650737"/>
          <a:ext cx="3804013" cy="79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" name="Equation" r:id="rId7" imgW="1892160" imgH="393480" progId="Equation.3">
                  <p:embed/>
                </p:oleObj>
              </mc:Choice>
              <mc:Fallback>
                <p:oleObj name="Equation" r:id="rId7" imgW="1892160" imgH="39348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4537" y="650737"/>
                        <a:ext cx="3804013" cy="791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504034"/>
              </p:ext>
            </p:extLst>
          </p:nvPr>
        </p:nvGraphicFramePr>
        <p:xfrm>
          <a:off x="1257868" y="2275914"/>
          <a:ext cx="675436" cy="36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" name="Equation" r:id="rId9" imgW="380880" imgH="203040" progId="Equation.3">
                  <p:embed/>
                </p:oleObj>
              </mc:Choice>
              <mc:Fallback>
                <p:oleObj name="Equation" r:id="rId9" imgW="380880" imgH="203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7868" y="2275914"/>
                        <a:ext cx="675436" cy="360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09418"/>
              </p:ext>
            </p:extLst>
          </p:nvPr>
        </p:nvGraphicFramePr>
        <p:xfrm>
          <a:off x="2472218" y="3572695"/>
          <a:ext cx="3637920" cy="76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" name="Equation" r:id="rId11" imgW="1866600" imgH="393480" progId="Equation.3">
                  <p:embed/>
                </p:oleObj>
              </mc:Choice>
              <mc:Fallback>
                <p:oleObj name="Equation" r:id="rId11" imgW="186660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2218" y="3572695"/>
                        <a:ext cx="3637920" cy="76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62858"/>
              </p:ext>
            </p:extLst>
          </p:nvPr>
        </p:nvGraphicFramePr>
        <p:xfrm>
          <a:off x="2635772" y="4917870"/>
          <a:ext cx="3436477" cy="179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" name="Equation" r:id="rId13" imgW="1752480" imgH="914400" progId="Equation.3">
                  <p:embed/>
                </p:oleObj>
              </mc:Choice>
              <mc:Fallback>
                <p:oleObj name="Equation" r:id="rId13" imgW="1752480" imgH="9144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5772" y="4917870"/>
                        <a:ext cx="3436477" cy="1793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3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4408" y="839685"/>
            <a:ext cx="761781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4690033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Evaluate </a:t>
            </a: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with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 (Definite Integrals)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59041"/>
              </p:ext>
            </p:extLst>
          </p:nvPr>
        </p:nvGraphicFramePr>
        <p:xfrm>
          <a:off x="1508486" y="1369463"/>
          <a:ext cx="1534026" cy="74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" name="Equation" r:id="rId3" imgW="736560" imgH="355320" progId="Equation.3">
                  <p:embed/>
                </p:oleObj>
              </mc:Choice>
              <mc:Fallback>
                <p:oleObj name="Equation" r:id="rId3" imgW="73656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486" y="1369463"/>
                        <a:ext cx="1534026" cy="741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236366"/>
              </p:ext>
            </p:extLst>
          </p:nvPr>
        </p:nvGraphicFramePr>
        <p:xfrm>
          <a:off x="1508486" y="2908041"/>
          <a:ext cx="31162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" name="Equation" r:id="rId5" imgW="1536480" imgH="711000" progId="Equation.3">
                  <p:embed/>
                </p:oleObj>
              </mc:Choice>
              <mc:Fallback>
                <p:oleObj name="Equation" r:id="rId5" imgW="1536480" imgH="711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8486" y="2908041"/>
                        <a:ext cx="311626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21487"/>
              </p:ext>
            </p:extLst>
          </p:nvPr>
        </p:nvGraphicFramePr>
        <p:xfrm>
          <a:off x="2563813" y="88900"/>
          <a:ext cx="866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5" name="Equation" r:id="rId7" imgW="380880" imgH="203040" progId="Equation.3">
                  <p:embed/>
                </p:oleObj>
              </mc:Choice>
              <mc:Fallback>
                <p:oleObj name="Equation" r:id="rId7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3813" y="88900"/>
                        <a:ext cx="86677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69561"/>
              </p:ext>
            </p:extLst>
          </p:nvPr>
        </p:nvGraphicFramePr>
        <p:xfrm>
          <a:off x="1498963" y="3932372"/>
          <a:ext cx="45847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" name="Equation" r:id="rId9" imgW="2260440" imgH="660240" progId="Equation.3">
                  <p:embed/>
                </p:oleObj>
              </mc:Choice>
              <mc:Fallback>
                <p:oleObj name="Equation" r:id="rId9" imgW="2260440" imgH="6602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8963" y="3932372"/>
                        <a:ext cx="4584700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93586"/>
              </p:ext>
            </p:extLst>
          </p:nvPr>
        </p:nvGraphicFramePr>
        <p:xfrm>
          <a:off x="1498963" y="4874510"/>
          <a:ext cx="324643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" name="Equation" r:id="rId11" imgW="1600200" imgH="634680" progId="Equation.3">
                  <p:embed/>
                </p:oleObj>
              </mc:Choice>
              <mc:Fallback>
                <p:oleObj name="Equation" r:id="rId11" imgW="1600200" imgH="6346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8963" y="4874510"/>
                        <a:ext cx="3246438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Evaluate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659" y="970811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Practice (Think-Pair-Share)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95342"/>
              </p:ext>
            </p:extLst>
          </p:nvPr>
        </p:nvGraphicFramePr>
        <p:xfrm>
          <a:off x="1604291" y="945414"/>
          <a:ext cx="28321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4" imgW="1358640" imgH="355320" progId="Equation.3">
                  <p:embed/>
                </p:oleObj>
              </mc:Choice>
              <mc:Fallback>
                <p:oleObj name="Equation" r:id="rId4" imgW="1358640" imgH="35532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4291" y="945414"/>
                        <a:ext cx="2832100" cy="7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6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Kahoot.it!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55" y="7797"/>
            <a:ext cx="1235176" cy="62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6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Kahoot.it!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55" y="7797"/>
            <a:ext cx="1235176" cy="62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8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(CL)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652676"/>
            <a:ext cx="8424000" cy="5628348"/>
          </a:xfrm>
        </p:spPr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rules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rules</a:t>
            </a: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139385"/>
              </p:ext>
            </p:extLst>
          </p:nvPr>
        </p:nvGraphicFramePr>
        <p:xfrm>
          <a:off x="360975" y="1117424"/>
          <a:ext cx="8423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function</a:t>
                      </a: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Algebraic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Trigonometric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Exponential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202154"/>
              </p:ext>
            </p:extLst>
          </p:nvPr>
        </p:nvGraphicFramePr>
        <p:xfrm>
          <a:off x="360000" y="3458728"/>
          <a:ext cx="84230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3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function</a:t>
                      </a: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2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Algebraic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2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Trigonometric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42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2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Exponential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523619"/>
              </p:ext>
            </p:extLst>
          </p:nvPr>
        </p:nvGraphicFramePr>
        <p:xfrm>
          <a:off x="3695156" y="1119771"/>
          <a:ext cx="623351" cy="36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3" name="Equation" r:id="rId3" imgW="342720" imgH="203040" progId="Equation.3">
                  <p:embed/>
                </p:oleObj>
              </mc:Choice>
              <mc:Fallback>
                <p:oleObj name="Equation" r:id="rId3" imgW="342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5156" y="1119771"/>
                        <a:ext cx="623351" cy="369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91867"/>
              </p:ext>
            </p:extLst>
          </p:nvPr>
        </p:nvGraphicFramePr>
        <p:xfrm>
          <a:off x="3371037" y="1461390"/>
          <a:ext cx="12715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4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037" y="1461390"/>
                        <a:ext cx="12715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24156"/>
              </p:ext>
            </p:extLst>
          </p:nvPr>
        </p:nvGraphicFramePr>
        <p:xfrm>
          <a:off x="2874148" y="1882702"/>
          <a:ext cx="22653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5" name="Equation" r:id="rId7" imgW="1244520" imgH="203040" progId="Equation.3">
                  <p:embed/>
                </p:oleObj>
              </mc:Choice>
              <mc:Fallback>
                <p:oleObj name="Equation" r:id="rId7" imgW="1244520" imgH="2030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148" y="1882702"/>
                        <a:ext cx="2265363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583987"/>
              </p:ext>
            </p:extLst>
          </p:nvPr>
        </p:nvGraphicFramePr>
        <p:xfrm>
          <a:off x="2851129" y="2256592"/>
          <a:ext cx="23114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6" name="Equation" r:id="rId9" imgW="1269720" imgH="203040" progId="Equation.3">
                  <p:embed/>
                </p:oleObj>
              </mc:Choice>
              <mc:Fallback>
                <p:oleObj name="Equation" r:id="rId9" imgW="126972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1129" y="2256592"/>
                        <a:ext cx="231140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30206"/>
              </p:ext>
            </p:extLst>
          </p:nvPr>
        </p:nvGraphicFramePr>
        <p:xfrm>
          <a:off x="3244829" y="2573972"/>
          <a:ext cx="1524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7" name="Equation" r:id="rId11" imgW="838080" imgH="228600" progId="Equation.3">
                  <p:embed/>
                </p:oleObj>
              </mc:Choice>
              <mc:Fallback>
                <p:oleObj name="Equation" r:id="rId11" imgW="83808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4829" y="2573972"/>
                        <a:ext cx="15240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35088"/>
              </p:ext>
            </p:extLst>
          </p:nvPr>
        </p:nvGraphicFramePr>
        <p:xfrm>
          <a:off x="6863330" y="1117424"/>
          <a:ext cx="693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8" name="Equation" r:id="rId13" imgW="380880" imgH="203040" progId="Equation.3">
                  <p:embed/>
                </p:oleObj>
              </mc:Choice>
              <mc:Fallback>
                <p:oleObj name="Equation" r:id="rId13" imgW="380880" imgH="2030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63330" y="1117424"/>
                        <a:ext cx="69373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29688"/>
              </p:ext>
            </p:extLst>
          </p:nvPr>
        </p:nvGraphicFramePr>
        <p:xfrm>
          <a:off x="6385782" y="1432526"/>
          <a:ext cx="1641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9" name="Equation" r:id="rId15" imgW="901440" imgH="228600" progId="Equation.3">
                  <p:embed/>
                </p:oleObj>
              </mc:Choice>
              <mc:Fallback>
                <p:oleObj name="Equation" r:id="rId15" imgW="90144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5782" y="1432526"/>
                        <a:ext cx="16414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06650"/>
              </p:ext>
            </p:extLst>
          </p:nvPr>
        </p:nvGraphicFramePr>
        <p:xfrm>
          <a:off x="5950518" y="1879822"/>
          <a:ext cx="25193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0" name="Equation" r:id="rId17" imgW="1384200" imgH="203040" progId="Equation.3">
                  <p:embed/>
                </p:oleObj>
              </mc:Choice>
              <mc:Fallback>
                <p:oleObj name="Equation" r:id="rId17" imgW="138420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50518" y="1879822"/>
                        <a:ext cx="251936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401432"/>
              </p:ext>
            </p:extLst>
          </p:nvPr>
        </p:nvGraphicFramePr>
        <p:xfrm>
          <a:off x="5893368" y="2240961"/>
          <a:ext cx="26336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1" name="Equation" r:id="rId19" imgW="1447560" imgH="203040" progId="Equation.3">
                  <p:embed/>
                </p:oleObj>
              </mc:Choice>
              <mc:Fallback>
                <p:oleObj name="Equation" r:id="rId19" imgW="1447560" imgH="203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93368" y="2240961"/>
                        <a:ext cx="263366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61511"/>
              </p:ext>
            </p:extLst>
          </p:nvPr>
        </p:nvGraphicFramePr>
        <p:xfrm>
          <a:off x="6385782" y="2572235"/>
          <a:ext cx="17319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2" name="Equation" r:id="rId21" imgW="952200" imgH="228600" progId="Equation.3">
                  <p:embed/>
                </p:oleObj>
              </mc:Choice>
              <mc:Fallback>
                <p:oleObj name="Equation" r:id="rId21" imgW="95220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85782" y="2572235"/>
                        <a:ext cx="173196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46110"/>
              </p:ext>
            </p:extLst>
          </p:nvPr>
        </p:nvGraphicFramePr>
        <p:xfrm>
          <a:off x="6894843" y="3459577"/>
          <a:ext cx="623351" cy="36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3" name="Equation" r:id="rId23" imgW="342720" imgH="203040" progId="Equation.3">
                  <p:embed/>
                </p:oleObj>
              </mc:Choice>
              <mc:Fallback>
                <p:oleObj name="Equation" r:id="rId23" imgW="342720" imgH="2030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94843" y="3459577"/>
                        <a:ext cx="623351" cy="369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94462"/>
              </p:ext>
            </p:extLst>
          </p:nvPr>
        </p:nvGraphicFramePr>
        <p:xfrm>
          <a:off x="3659960" y="3477001"/>
          <a:ext cx="693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" name="Equation" r:id="rId25" imgW="380880" imgH="203040" progId="Equation.3">
                  <p:embed/>
                </p:oleObj>
              </mc:Choice>
              <mc:Fallback>
                <p:oleObj name="Equation" r:id="rId25" imgW="380880" imgH="2030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59960" y="3477001"/>
                        <a:ext cx="69373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68817"/>
              </p:ext>
            </p:extLst>
          </p:nvPr>
        </p:nvGraphicFramePr>
        <p:xfrm>
          <a:off x="3336110" y="3905418"/>
          <a:ext cx="13414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" name="Equation" r:id="rId27" imgW="736560" imgH="228600" progId="Equation.3">
                  <p:embed/>
                </p:oleObj>
              </mc:Choice>
              <mc:Fallback>
                <p:oleObj name="Equation" r:id="rId27" imgW="73656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36110" y="3905418"/>
                        <a:ext cx="13414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71308"/>
              </p:ext>
            </p:extLst>
          </p:nvPr>
        </p:nvGraphicFramePr>
        <p:xfrm>
          <a:off x="2839222" y="4626247"/>
          <a:ext cx="23352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" name="Equation" r:id="rId29" imgW="1282680" imgH="203040" progId="Equation.3">
                  <p:embed/>
                </p:oleObj>
              </mc:Choice>
              <mc:Fallback>
                <p:oleObj name="Equation" r:id="rId29" imgW="128268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39222" y="4626247"/>
                        <a:ext cx="2335213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1022"/>
              </p:ext>
            </p:extLst>
          </p:nvPr>
        </p:nvGraphicFramePr>
        <p:xfrm>
          <a:off x="2835865" y="5268570"/>
          <a:ext cx="2381251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" name="Equation" r:id="rId31" imgW="1307880" imgH="203040" progId="Equation.3">
                  <p:embed/>
                </p:oleObj>
              </mc:Choice>
              <mc:Fallback>
                <p:oleObj name="Equation" r:id="rId31" imgW="1307880" imgH="203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35865" y="5268570"/>
                        <a:ext cx="2381251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32257"/>
              </p:ext>
            </p:extLst>
          </p:nvPr>
        </p:nvGraphicFramePr>
        <p:xfrm>
          <a:off x="3174978" y="5857226"/>
          <a:ext cx="1593851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8" name="Equation" r:id="rId33" imgW="876240" imgH="228600" progId="Equation.3">
                  <p:embed/>
                </p:oleObj>
              </mc:Choice>
              <mc:Fallback>
                <p:oleObj name="Equation" r:id="rId33" imgW="87624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74978" y="5857226"/>
                        <a:ext cx="1593851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95199"/>
              </p:ext>
            </p:extLst>
          </p:nvPr>
        </p:nvGraphicFramePr>
        <p:xfrm>
          <a:off x="6234571" y="3844359"/>
          <a:ext cx="1943894" cy="59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9" name="Equation" r:id="rId35" imgW="1282680" imgH="393480" progId="Equation.3">
                  <p:embed/>
                </p:oleObj>
              </mc:Choice>
              <mc:Fallback>
                <p:oleObj name="Equation" r:id="rId35" imgW="1282680" imgH="39348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234571" y="3844359"/>
                        <a:ext cx="1943894" cy="596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80558"/>
              </p:ext>
            </p:extLst>
          </p:nvPr>
        </p:nvGraphicFramePr>
        <p:xfrm>
          <a:off x="6021776" y="4430709"/>
          <a:ext cx="2459972" cy="59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0" name="Equation" r:id="rId37" imgW="1638000" imgH="393480" progId="Equation.3">
                  <p:embed/>
                </p:oleObj>
              </mc:Choice>
              <mc:Fallback>
                <p:oleObj name="Equation" r:id="rId37" imgW="1638000" imgH="39348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021776" y="4430709"/>
                        <a:ext cx="2459972" cy="59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83917"/>
              </p:ext>
            </p:extLst>
          </p:nvPr>
        </p:nvGraphicFramePr>
        <p:xfrm>
          <a:off x="6089778" y="5081055"/>
          <a:ext cx="2323967" cy="60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" name="Equation" r:id="rId39" imgW="1511280" imgH="393480" progId="Equation.3">
                  <p:embed/>
                </p:oleObj>
              </mc:Choice>
              <mc:Fallback>
                <p:oleObj name="Equation" r:id="rId39" imgW="1511280" imgH="39348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089778" y="5081055"/>
                        <a:ext cx="2323967" cy="60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49888"/>
              </p:ext>
            </p:extLst>
          </p:nvPr>
        </p:nvGraphicFramePr>
        <p:xfrm>
          <a:off x="6273498" y="5690966"/>
          <a:ext cx="1866039" cy="64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2" name="Equation" r:id="rId41" imgW="1143000" imgH="393480" progId="Equation.3">
                  <p:embed/>
                </p:oleObj>
              </mc:Choice>
              <mc:Fallback>
                <p:oleObj name="Equation" r:id="rId41" imgW="1143000" imgH="39348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73498" y="5690966"/>
                        <a:ext cx="1866039" cy="64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000" y="6437977"/>
            <a:ext cx="417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are constants.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22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(CL)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717990"/>
                <a:ext cx="8424000" cy="54660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Bacteria grow in a certain culture at a rate proportional to the amount present. If there are 100 bacteria present initially and the amount triples in 2 hrs, how many will there be at </a:t>
                </a:r>
                <a:r>
                  <a:rPr lang="en-SG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SG" smtClean="0">
                    <a:latin typeface="Arial" panose="020B0604020202020204" pitchFamily="34" charset="0"/>
                    <a:cs typeface="Arial" panose="020B0604020202020204" pitchFamily="34" charset="0"/>
                  </a:rPr>
                  <a:t>3.5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hrs? What is the rate of bacteria growth at 5 hrs after the cultivation?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717990"/>
                <a:ext cx="8424000" cy="5466035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939" y="1880223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The rate of change of a certain radioactive element count is represented by the equation		            , </a:t>
            </a:r>
            <a:r>
              <a:rPr lang="en-GB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where </a:t>
            </a:r>
            <a:r>
              <a:rPr lang="en-GB" i="1" dirty="0" smtClean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t</a:t>
            </a:r>
            <a:r>
              <a:rPr lang="en-GB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is </a:t>
            </a:r>
            <a:r>
              <a:rPr lang="en-GB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measured in hours. What is the change in the radioactive element count from 10 hours to 20 hours</a:t>
            </a:r>
            <a:r>
              <a:rPr lang="en-GB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?</a:t>
            </a:r>
            <a:endParaRPr lang="en-GB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None/>
            </a:pPr>
            <a:endParaRPr lang="en-SG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48" y="35207"/>
            <a:ext cx="883285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Practice (Think-Pair-Share) (CL)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13981"/>
              </p:ext>
            </p:extLst>
          </p:nvPr>
        </p:nvGraphicFramePr>
        <p:xfrm>
          <a:off x="2197163" y="1156054"/>
          <a:ext cx="1850962" cy="42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4" imgW="1002960" imgH="228600" progId="Equation.3">
                  <p:embed/>
                </p:oleObj>
              </mc:Choice>
              <mc:Fallback>
                <p:oleObj name="Equation" r:id="rId4" imgW="1002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7163" y="1156054"/>
                        <a:ext cx="1850962" cy="42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7471" y="826626"/>
            <a:ext cx="858758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Exponential Functions (CL)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0000" y="757180"/>
            <a:ext cx="8424000" cy="5477199"/>
          </a:xfrm>
        </p:spPr>
        <p:txBody>
          <a:bodyPr/>
          <a:lstStyle/>
          <a:p>
            <a:pPr marL="0" indent="0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 radioactive material has a half-life of 800 years. What is the rate of decrease of the material after 50 years when it has 10 g initially?</a:t>
            </a:r>
          </a:p>
          <a:p>
            <a:pPr marL="0" indent="0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The radioactive material decay follows an exponential function:</a:t>
            </a:r>
          </a:p>
          <a:p>
            <a:pPr marL="0" indent="0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= 800 years , the amount of material left is half of the initial amount:</a:t>
            </a: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Alternatively, we can use the tabulation method to obtain the value of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5972" y="6410812"/>
            <a:ext cx="536016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64375" y="2730500"/>
          <a:ext cx="951316" cy="38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571320" imgH="228600" progId="Equation.3">
                  <p:embed/>
                </p:oleObj>
              </mc:Choice>
              <mc:Fallback>
                <p:oleObj name="Equation" r:id="rId3" imgW="57132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375" y="2730500"/>
                        <a:ext cx="951316" cy="38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99246" y="3484563"/>
          <a:ext cx="1641508" cy="170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1002960" imgH="1041120" progId="Equation.3">
                  <p:embed/>
                </p:oleObj>
              </mc:Choice>
              <mc:Fallback>
                <p:oleObj name="Equation" r:id="rId5" imgW="1002960" imgH="104112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9246" y="3484563"/>
                        <a:ext cx="1641508" cy="170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3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8210" y="841827"/>
            <a:ext cx="858758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 Continued..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Exponential Functions (CL)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0000" y="757180"/>
            <a:ext cx="8424000" cy="5390355"/>
          </a:xfrm>
        </p:spPr>
        <p:txBody>
          <a:bodyPr/>
          <a:lstStyle/>
          <a:p>
            <a:pPr marL="0" indent="0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Rewriting the expression in the form of 			where 		   ,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Rate of decay: </a:t>
            </a: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= 50 years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5972" y="6410812"/>
            <a:ext cx="536016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162201" y="5567784"/>
          <a:ext cx="1025135" cy="36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2201" y="5567784"/>
                        <a:ext cx="1025135" cy="36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162201" y="5800497"/>
          <a:ext cx="4466391" cy="75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5" imgW="2489040" imgH="419040" progId="Equation.3">
                  <p:embed/>
                </p:oleObj>
              </mc:Choice>
              <mc:Fallback>
                <p:oleObj name="Equation" r:id="rId5" imgW="2489040" imgH="419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201" y="5800497"/>
                        <a:ext cx="4466391" cy="75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46248" y="1711015"/>
            <a:ext cx="1599857" cy="2226426"/>
            <a:chOff x="3634852" y="3866866"/>
            <a:chExt cx="1599857" cy="222642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14627" y="3866866"/>
                  <a:ext cx="1320082" cy="361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2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f>
                              <m:fPr>
                                <m:ctrlPr>
                                  <a:rPr lang="en-SG" sz="1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sz="1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800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27" y="3866866"/>
                  <a:ext cx="1320082" cy="3613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05699" y="4338373"/>
                  <a:ext cx="962172" cy="370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f>
                              <m:fPr>
                                <m:ctrlPr>
                                  <a:rPr lang="en-SG" sz="1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800</m:t>
                                </m:r>
                              </m:num>
                              <m:den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800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338373"/>
                  <a:ext cx="962172" cy="370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64755" y="4804277"/>
                  <a:ext cx="1129010" cy="370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f>
                              <m:fPr>
                                <m:ctrlPr>
                                  <a:rPr lang="en-SG" sz="1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1600</m:t>
                                </m:r>
                              </m:num>
                              <m:den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800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55" y="4804277"/>
                  <a:ext cx="1129010" cy="3701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051107" y="5254860"/>
                  <a:ext cx="1142658" cy="370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f>
                              <m:fPr>
                                <m:ctrlPr>
                                  <a:rPr lang="en-SG" sz="1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2400</m:t>
                                </m:r>
                              </m:num>
                              <m:den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800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254860"/>
                  <a:ext cx="1142658" cy="3701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51107" y="5723191"/>
                  <a:ext cx="1129010" cy="370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f>
                              <m:fPr>
                                <m:ctrlPr>
                                  <a:rPr lang="en-SG" sz="1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320</m:t>
                                </m:r>
                                <m:r>
                                  <a:rPr lang="en-SG" sz="1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800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723191"/>
                  <a:ext cx="1129010" cy="37010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3263" y="1358700"/>
          <a:ext cx="199712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(Years)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346180" y="1831971"/>
            <a:ext cx="1471825" cy="2120624"/>
            <a:chOff x="2267802" y="3974282"/>
            <a:chExt cx="1471825" cy="212062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279175" y="412640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279175" y="458029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281449" y="504555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267802" y="548884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67802" y="596635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38649" y="3974282"/>
                  <a:ext cx="9325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b="0" i="1" smtClean="0">
                            <a:latin typeface="Cambria Math"/>
                          </a:rPr>
                          <m:t>10</m:t>
                        </m:r>
                        <m:r>
                          <a:rPr lang="en-SG" sz="1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3974282"/>
                  <a:ext cx="93259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38649" y="4436264"/>
                  <a:ext cx="9325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436264"/>
                  <a:ext cx="93259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38649" y="4898993"/>
                  <a:ext cx="9325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0.25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898993"/>
                  <a:ext cx="932599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38649" y="5351803"/>
                  <a:ext cx="9325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0.125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351803"/>
                  <a:ext cx="932599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614824" y="5817907"/>
                  <a:ext cx="11248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200" i="1" smtClean="0">
                            <a:latin typeface="Cambria Math"/>
                          </a:rPr>
                          <m:t>10</m:t>
                        </m:r>
                        <m:r>
                          <a:rPr lang="en-SG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0.0625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824" y="5817907"/>
                  <a:ext cx="1124803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713230" y="1814358"/>
            <a:ext cx="1446666" cy="2151402"/>
            <a:chOff x="3634852" y="3956669"/>
            <a:chExt cx="1446666" cy="215140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105699" y="3956669"/>
                  <a:ext cx="975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smtClean="0">
                            <a:latin typeface="Cambria Math"/>
                          </a:rPr>
                          <m:t>10</m:t>
                        </m:r>
                        <m:r>
                          <a:rPr lang="en-SG" sz="14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SG" sz="1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3956669"/>
                  <a:ext cx="975819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105699" y="4409126"/>
                  <a:ext cx="962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smtClean="0">
                            <a:latin typeface="Cambria Math"/>
                          </a:rPr>
                          <m:t>10</m:t>
                        </m:r>
                        <m:r>
                          <a:rPr lang="en-SG" sz="14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SG" sz="1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409126"/>
                  <a:ext cx="962172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05699" y="4881380"/>
                  <a:ext cx="975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smtClean="0">
                            <a:latin typeface="Cambria Math"/>
                          </a:rPr>
                          <m:t>10</m:t>
                        </m:r>
                        <m:r>
                          <a:rPr lang="en-SG" sz="14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SG" sz="1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881380"/>
                  <a:ext cx="975819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05699" y="5324665"/>
                  <a:ext cx="975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smtClean="0">
                            <a:latin typeface="Cambria Math"/>
                          </a:rPr>
                          <m:t>10</m:t>
                        </m:r>
                        <m:r>
                          <a:rPr lang="en-SG" sz="14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SG" sz="1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324665"/>
                  <a:ext cx="975819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105699" y="5800294"/>
                  <a:ext cx="9758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400" i="1" smtClean="0">
                            <a:latin typeface="Cambria Math"/>
                          </a:rPr>
                          <m:t>10</m:t>
                        </m:r>
                        <m:r>
                          <a:rPr lang="en-SG" sz="14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SG" sz="1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800294"/>
                  <a:ext cx="975819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6988700" y="1757611"/>
            <a:ext cx="2138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Hence, for this 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/>
          </p:nvPr>
        </p:nvGraphicFramePr>
        <p:xfrm>
          <a:off x="7050113" y="2389463"/>
          <a:ext cx="15525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22" imgW="863280" imgH="330120" progId="Equation.3">
                  <p:embed/>
                </p:oleObj>
              </mc:Choice>
              <mc:Fallback>
                <p:oleObj name="Equation" r:id="rId22" imgW="863280" imgH="330120" progId="Equation.3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50113" y="2389463"/>
                        <a:ext cx="15525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/>
          </p:nvPr>
        </p:nvGraphicFramePr>
        <p:xfrm>
          <a:off x="4875839" y="4335597"/>
          <a:ext cx="10207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24" imgW="571320" imgH="241200" progId="Equation.3">
                  <p:embed/>
                </p:oleObj>
              </mc:Choice>
              <mc:Fallback>
                <p:oleObj name="Equation" r:id="rId24" imgW="571320" imgH="241200" progId="Equation.3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75839" y="4335597"/>
                        <a:ext cx="1020763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6691513" y="4307022"/>
          <a:ext cx="789735" cy="60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26" imgW="545760" imgH="419040" progId="Equation.3">
                  <p:embed/>
                </p:oleObj>
              </mc:Choice>
              <mc:Fallback>
                <p:oleObj name="Equation" r:id="rId26" imgW="545760" imgH="41904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91513" y="4307022"/>
                        <a:ext cx="789735" cy="60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3771424" y="4862719"/>
          <a:ext cx="14509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28" imgW="812520" imgH="330120" progId="Equation.3">
                  <p:embed/>
                </p:oleObj>
              </mc:Choice>
              <mc:Fallback>
                <p:oleObj name="Equation" r:id="rId28" imgW="812520" imgH="33012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771424" y="4862719"/>
                        <a:ext cx="14509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0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Definition Template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know?</a:t>
            </a:r>
          </a:p>
          <a:p>
            <a:pPr lvl="1"/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capacitance </a:t>
            </a:r>
            <a:r>
              <a:rPr lang="en-SG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resistance </a:t>
            </a:r>
            <a:r>
              <a:rPr lang="en-SG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are given</a:t>
            </a:r>
          </a:p>
          <a:p>
            <a:pPr lvl="1"/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equation of the current is given. </a:t>
            </a:r>
          </a:p>
          <a:p>
            <a:pPr lvl="1"/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graph from A113 P07. </a:t>
            </a:r>
          </a:p>
          <a:p>
            <a:pPr lvl="1"/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exponential graph as capacitor is discharging in this circuit.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not know?</a:t>
            </a:r>
          </a:p>
          <a:p>
            <a:pPr lvl="1"/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find the rate of an exponential function? </a:t>
            </a:r>
          </a:p>
          <a:p>
            <a:pPr lvl="1"/>
            <a:r>
              <a:rPr lang="en-SG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exponential function?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need to find out?</a:t>
            </a:r>
          </a:p>
          <a:p>
            <a:pPr lvl="1"/>
            <a:r>
              <a:rPr lang="en-SG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value of </a:t>
            </a:r>
            <a:r>
              <a:rPr lang="en-SG" sz="18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when </a:t>
            </a:r>
            <a:r>
              <a:rPr lang="en-SG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initial current is 40 A.</a:t>
            </a:r>
          </a:p>
          <a:p>
            <a:pPr lvl="1"/>
            <a:r>
              <a:rPr lang="en-SG" sz="18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that </a:t>
            </a:r>
            <a:r>
              <a:rPr lang="en-SG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rate of decrease of the current </a:t>
            </a:r>
            <a:r>
              <a:rPr lang="en-SG" sz="18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show that it is </a:t>
            </a:r>
            <a:r>
              <a:rPr lang="en-SG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 to the instantaneous current.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49858"/>
              </p:ext>
            </p:extLst>
          </p:nvPr>
        </p:nvGraphicFramePr>
        <p:xfrm>
          <a:off x="3569524" y="4057479"/>
          <a:ext cx="323669" cy="36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3" imgW="203040" imgH="228600" progId="Equation.3">
                  <p:embed/>
                </p:oleObj>
              </mc:Choice>
              <mc:Fallback>
                <p:oleObj name="Equation" r:id="rId3" imgW="20304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9524" y="4057479"/>
                        <a:ext cx="323669" cy="364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7"/>
              </a:rPr>
              <a:t>https://</a:t>
            </a:r>
            <a:r>
              <a:rPr lang="en-SG" dirty="0" smtClean="0">
                <a:hlinkClick r:id="rId7"/>
              </a:rPr>
              <a:t>todaysmeet.com/LRE2-Day2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8"/>
              </a:rPr>
              <a:t>https://</a:t>
            </a:r>
            <a:r>
              <a:rPr lang="en-SG" dirty="0" smtClean="0">
                <a:hlinkClick r:id="rId8"/>
              </a:rPr>
              <a:t>todaysmeet.com/LRE4-Day2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9"/>
              </a:rPr>
              <a:t>https://</a:t>
            </a:r>
            <a:r>
              <a:rPr lang="en-SG" dirty="0" smtClean="0">
                <a:hlinkClick r:id="rId9"/>
              </a:rPr>
              <a:t>todaysmeet.com/LRW5-Day2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0"/>
              </a:rPr>
              <a:t>https://</a:t>
            </a:r>
            <a:r>
              <a:rPr lang="en-SG" dirty="0" smtClean="0">
                <a:hlinkClick r:id="rId10"/>
              </a:rPr>
              <a:t>todaysmeet.com/LRW3-Day2</a:t>
            </a:r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708477" y="1990551"/>
            <a:ext cx="37010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11"/>
              </a:rPr>
              <a:t>https://</a:t>
            </a:r>
            <a:r>
              <a:rPr lang="en-SG" dirty="0" smtClean="0">
                <a:hlinkClick r:id="rId11"/>
              </a:rPr>
              <a:t>todaysmeet.com/LRE2-Day3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2"/>
              </a:rPr>
              <a:t>https://</a:t>
            </a:r>
            <a:r>
              <a:rPr lang="en-SG" dirty="0" smtClean="0">
                <a:hlinkClick r:id="rId12"/>
              </a:rPr>
              <a:t>todaysmeet.com/LRE4-Day3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3"/>
              </a:rPr>
              <a:t>https://</a:t>
            </a:r>
            <a:r>
              <a:rPr lang="en-SG" dirty="0" smtClean="0">
                <a:hlinkClick r:id="rId13"/>
              </a:rPr>
              <a:t>todaysmeet.com/LRW3-Day3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4"/>
              </a:rPr>
              <a:t>https://</a:t>
            </a:r>
            <a:r>
              <a:rPr lang="en-SG" dirty="0" smtClean="0">
                <a:hlinkClick r:id="rId14"/>
              </a:rPr>
              <a:t>todaysmeet.com/LRW5-Day3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5"/>
              </a:rPr>
              <a:t>https://</a:t>
            </a:r>
            <a:r>
              <a:rPr lang="en-SG" dirty="0" smtClean="0">
                <a:hlinkClick r:id="rId15"/>
              </a:rPr>
              <a:t>todaysmeet.com/LRE5-Day3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6"/>
              </a:rPr>
              <a:t>https://</a:t>
            </a:r>
            <a:r>
              <a:rPr lang="en-SG" dirty="0" smtClean="0">
                <a:hlinkClick r:id="rId16"/>
              </a:rPr>
              <a:t>todaysmeet.com/LRE2-Day4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7"/>
              </a:rPr>
              <a:t>https://</a:t>
            </a:r>
            <a:r>
              <a:rPr lang="en-SG" dirty="0" smtClean="0">
                <a:hlinkClick r:id="rId17"/>
              </a:rPr>
              <a:t>todaysmeet.com/LRE4-Day4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8"/>
              </a:rPr>
              <a:t>https://</a:t>
            </a:r>
            <a:r>
              <a:rPr lang="en-SG" dirty="0" smtClean="0">
                <a:hlinkClick r:id="rId18"/>
              </a:rPr>
              <a:t>todaysmeet.com/LRW3-Day4</a:t>
            </a:r>
            <a:r>
              <a:rPr lang="en-SG" dirty="0" smtClean="0"/>
              <a:t> </a:t>
            </a:r>
          </a:p>
          <a:p>
            <a:r>
              <a:rPr lang="en-SG" dirty="0">
                <a:hlinkClick r:id="rId19"/>
              </a:rPr>
              <a:t>https://</a:t>
            </a:r>
            <a:r>
              <a:rPr lang="en-SG" dirty="0" smtClean="0">
                <a:hlinkClick r:id="rId19"/>
              </a:rPr>
              <a:t>todaysmeet.com/LRW5-Day4</a:t>
            </a:r>
            <a:endParaRPr lang="en-SG" dirty="0" smtClean="0"/>
          </a:p>
          <a:p>
            <a:r>
              <a:rPr lang="en-SG" dirty="0">
                <a:hlinkClick r:id="rId20"/>
              </a:rPr>
              <a:t>https://</a:t>
            </a:r>
            <a:r>
              <a:rPr lang="en-SG" dirty="0" smtClean="0">
                <a:hlinkClick r:id="rId20"/>
              </a:rPr>
              <a:t>todaysmeet.com/LRE5-Day4</a:t>
            </a:r>
            <a:r>
              <a:rPr lang="en-SG" dirty="0" smtClean="0"/>
              <a:t>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77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todaysmeet.com/LRE2-Day5</a:t>
            </a:r>
            <a:endParaRPr lang="en-SG" dirty="0" smtClean="0"/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todaysmeet.com/LRW5-Day5</a:t>
            </a:r>
            <a:r>
              <a:rPr lang="en-SG" dirty="0" smtClean="0"/>
              <a:t> </a:t>
            </a:r>
          </a:p>
          <a:p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02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</a:t>
            </a:r>
            <a:r>
              <a:rPr lang="en-SG" sz="2400" dirty="0" smtClean="0"/>
              <a:t>is the key learning concepts from the seminar</a:t>
            </a:r>
            <a:r>
              <a:rPr lang="en-SG" sz="2400" dirty="0"/>
              <a:t>, </a:t>
            </a:r>
            <a:r>
              <a:rPr lang="en-SG" sz="2400" u="sng" dirty="0" smtClean="0"/>
              <a:t>or</a:t>
            </a:r>
            <a:r>
              <a:rPr lang="en-SG" sz="2400" dirty="0" smtClean="0"/>
              <a:t> </a:t>
            </a:r>
            <a:endParaRPr lang="en-SG" sz="2400" dirty="0"/>
          </a:p>
          <a:p>
            <a:pPr marL="285750" lvl="1" indent="-342900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What is the relationship between the amount of bacteria and its rate of growth?</a:t>
            </a:r>
            <a:endParaRPr lang="en-SG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SG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S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differentiation to obtain the rate of change of an algebraic function.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turning point of a differentiable function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second derivative to determine the nature of the turning point(s) of a function.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Illustrate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integration is the reverse of differentiation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integration to obtain a non-definite integral.</a:t>
            </a: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constant term of a non-definite integral.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1775" y="1163442"/>
            <a:ext cx="8680450" cy="4962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endParaRPr lang="en-SG" sz="2400" dirty="0" smtClean="0"/>
          </a:p>
        </p:txBody>
      </p:sp>
    </p:spTree>
    <p:extLst>
      <p:ext uri="{BB962C8B-B14F-4D97-AF65-F5344CB8AC3E}">
        <p14:creationId xmlns:p14="http://schemas.microsoft.com/office/powerpoint/2010/main" val="24183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SG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S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integration to obtain a definite integral.</a:t>
            </a: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quantity accumulated with integration using the rate of change function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differentiation and integration of an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exponential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and solve real-world problems involving differentiation and integration of exponential functions (e.g. population growth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Interpret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obtained from differentiation and integration of the given functions. (i.e. algebraic, exponential, trigonometric or any combinations)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1775" y="1163442"/>
            <a:ext cx="8680450" cy="4962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endParaRPr lang="en-SG" sz="2400" dirty="0" smtClean="0"/>
          </a:p>
        </p:txBody>
      </p:sp>
    </p:spTree>
    <p:extLst>
      <p:ext uri="{BB962C8B-B14F-4D97-AF65-F5344CB8AC3E}">
        <p14:creationId xmlns:p14="http://schemas.microsoft.com/office/powerpoint/2010/main" val="12452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Overview</a:t>
            </a:r>
            <a:endParaRPr lang="en-S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4358"/>
              </p:ext>
            </p:extLst>
          </p:nvPr>
        </p:nvGraphicFramePr>
        <p:xfrm>
          <a:off x="511793" y="906821"/>
          <a:ext cx="8008961" cy="2663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S/N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Concepts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Exponential</a:t>
                      </a:r>
                      <a:r>
                        <a:rPr lang="en-SG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Function</a:t>
                      </a:r>
                      <a:endParaRPr lang="en-SG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5-10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Differentiating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exponential functions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11-15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Integrating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exponential functions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Integration of 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18-21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Definite</a:t>
                      </a:r>
                      <a:r>
                        <a:rPr lang="en-SG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Integrals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22-25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Applications of Exponential Functions (CL)</a:t>
                      </a:r>
                      <a:endParaRPr lang="en-SG" sz="1600" b="1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26-28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44478"/>
              </p:ext>
            </p:extLst>
          </p:nvPr>
        </p:nvGraphicFramePr>
        <p:xfrm>
          <a:off x="2673866" y="2452187"/>
          <a:ext cx="614499" cy="29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3" imgW="419040" imgH="203040" progId="Equation.3">
                  <p:embed/>
                </p:oleObj>
              </mc:Choice>
              <mc:Fallback>
                <p:oleObj name="Equation" r:id="rId3" imgW="4190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866" y="2452187"/>
                        <a:ext cx="614499" cy="297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1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769" y="3944985"/>
            <a:ext cx="6932569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Function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519513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(Recap from A113 Problem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07)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When a quantity exhibits a pattern of growth such that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proportion in growth for every fixed time interval is the same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we can identify such a growth pattern as an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exponential growth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exponential functions are logistic (population growth) function, bacteria growth function, radioactive decay function etc.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Given the data in the table, how to determine the function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Quantity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grows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exponentially with time.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Evidence: It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doubles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(same proportion)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 every 5 days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fixed time interval)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71435"/>
              </p:ext>
            </p:extLst>
          </p:nvPr>
        </p:nvGraphicFramePr>
        <p:xfrm>
          <a:off x="7341326" y="3657600"/>
          <a:ext cx="157066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48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081518" y="3764426"/>
            <a:ext cx="1599857" cy="2339210"/>
            <a:chOff x="3634852" y="3777966"/>
            <a:chExt cx="1599857" cy="2339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914627" y="3777966"/>
                  <a:ext cx="1320082" cy="508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27" y="3777966"/>
                  <a:ext cx="1320082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05699" y="4230423"/>
                  <a:ext cx="962172" cy="49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230423"/>
                  <a:ext cx="962172" cy="4994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64755" y="4702677"/>
                  <a:ext cx="1129010" cy="495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55" y="4702677"/>
                  <a:ext cx="1129010" cy="4955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051107" y="5159610"/>
                  <a:ext cx="1142658" cy="49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159610"/>
                  <a:ext cx="1142658" cy="4994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051107" y="5621591"/>
                  <a:ext cx="1129010" cy="495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621591"/>
                  <a:ext cx="1129010" cy="49558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identifying exponential change, we can now express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form of </a:t>
                </a: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Re-writing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the pattern</a:t>
                </a:r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8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71929" y="1186614"/>
            <a:ext cx="8680450" cy="4962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57995"/>
              </p:ext>
            </p:extLst>
          </p:nvPr>
        </p:nvGraphicFramePr>
        <p:xfrm>
          <a:off x="404885" y="3501011"/>
          <a:ext cx="199712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(Days)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2267802" y="3936182"/>
            <a:ext cx="1595650" cy="2212957"/>
            <a:chOff x="2267802" y="3936182"/>
            <a:chExt cx="1595650" cy="221295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9175" y="412640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79175" y="458029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81449" y="504555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67802" y="548884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67802" y="596635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38649" y="3936182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/>
                          </a:rPr>
                          <m:t>10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3936182"/>
                  <a:ext cx="9325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38649" y="4388639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388639"/>
                  <a:ext cx="9325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38649" y="4860893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860893"/>
                  <a:ext cx="9325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38649" y="5304178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304178"/>
                  <a:ext cx="93259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38649" y="5779807"/>
                  <a:ext cx="1124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SG" i="1">
                          <a:latin typeface="Cambria Math"/>
                        </a:rPr>
                        <m:t>10</m:t>
                      </m:r>
                      <m:r>
                        <a:rPr lang="en-SG" i="1">
                          <a:latin typeface="Cambria Math"/>
                          <a:ea typeface="Cambria Math"/>
                        </a:rPr>
                        <m:t>×1</m:t>
                      </m:r>
                    </m:oMath>
                  </a14:m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779807"/>
                  <a:ext cx="112480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634852" y="3928094"/>
            <a:ext cx="1446666" cy="2212957"/>
            <a:chOff x="3634852" y="3928094"/>
            <a:chExt cx="1446666" cy="2212957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05699" y="3928094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3928094"/>
                  <a:ext cx="975819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105699" y="4380551"/>
                  <a:ext cx="962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380551"/>
                  <a:ext cx="96217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105699" y="4852805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852805"/>
                  <a:ext cx="97581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105699" y="5296090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296090"/>
                  <a:ext cx="9758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05699" y="5771719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771719"/>
                  <a:ext cx="975819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08262" y="3930945"/>
            <a:ext cx="320040" cy="32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2236" y="4386597"/>
            <a:ext cx="320040" cy="32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8050" y="4842948"/>
            <a:ext cx="320040" cy="32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683" y="5325651"/>
            <a:ext cx="320040" cy="32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58050" y="5786968"/>
            <a:ext cx="320040" cy="32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236174" y="3769437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249826" y="4222074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307067" y="4704294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296434" y="5173349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93419" y="5631651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434838" y="1572372"/>
            <a:ext cx="274320" cy="274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096333" y="2182326"/>
            <a:ext cx="2128440" cy="479257"/>
            <a:chOff x="2453628" y="2504826"/>
            <a:chExt cx="2128440" cy="479257"/>
          </a:xfrm>
        </p:grpSpPr>
        <p:sp>
          <p:nvSpPr>
            <p:cNvPr id="74" name="TextBox 73"/>
            <p:cNvSpPr txBox="1"/>
            <p:nvPr/>
          </p:nvSpPr>
          <p:spPr>
            <a:xfrm>
              <a:off x="2453628" y="2614751"/>
              <a:ext cx="149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Initial value</a:t>
              </a:r>
              <a:endPara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3755360" y="2818466"/>
              <a:ext cx="822960" cy="1"/>
            </a:xfrm>
            <a:prstGeom prst="line">
              <a:avLst/>
            </a:prstGeom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582068" y="2504826"/>
              <a:ext cx="0" cy="32316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570704" y="3891369"/>
            <a:ext cx="4367517" cy="2182254"/>
            <a:chOff x="1644272" y="3854781"/>
            <a:chExt cx="4367517" cy="2182254"/>
          </a:xfrm>
        </p:grpSpPr>
        <p:grpSp>
          <p:nvGrpSpPr>
            <p:cNvPr id="83" name="Group 82"/>
            <p:cNvGrpSpPr/>
            <p:nvPr/>
          </p:nvGrpSpPr>
          <p:grpSpPr>
            <a:xfrm>
              <a:off x="5664453" y="3854781"/>
              <a:ext cx="347336" cy="2182254"/>
              <a:chOff x="5787285" y="3909373"/>
              <a:chExt cx="347336" cy="2182254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5798280" y="3909373"/>
                <a:ext cx="320040" cy="3200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05902" y="4365025"/>
                <a:ext cx="320040" cy="3200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814581" y="4860893"/>
                <a:ext cx="320040" cy="3200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797918" y="5316300"/>
                <a:ext cx="320040" cy="3200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787285" y="5771587"/>
                <a:ext cx="320040" cy="3200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1644272" y="3886094"/>
              <a:ext cx="320040" cy="32004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484487"/>
              </p:ext>
            </p:extLst>
          </p:nvPr>
        </p:nvGraphicFramePr>
        <p:xfrm>
          <a:off x="3627756" y="1564957"/>
          <a:ext cx="1071093" cy="6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9" imgW="596880" imgH="368280" progId="Equation.3">
                  <p:embed/>
                </p:oleObj>
              </mc:Choice>
              <mc:Fallback>
                <p:oleObj name="Equation" r:id="rId19" imgW="59688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27756" y="1564957"/>
                        <a:ext cx="1071093" cy="66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1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067870" y="3764426"/>
            <a:ext cx="1599857" cy="2339210"/>
            <a:chOff x="3634852" y="3777966"/>
            <a:chExt cx="1599857" cy="2339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914627" y="3777966"/>
                  <a:ext cx="1320082" cy="508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27" y="3777966"/>
                  <a:ext cx="1320082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05699" y="4230423"/>
                  <a:ext cx="962172" cy="49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230423"/>
                  <a:ext cx="962172" cy="4994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64755" y="4702677"/>
                  <a:ext cx="1129010" cy="495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55" y="4702677"/>
                  <a:ext cx="1129010" cy="4955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051107" y="5159610"/>
                  <a:ext cx="1142658" cy="49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159610"/>
                  <a:ext cx="1142658" cy="4994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051107" y="5621591"/>
                  <a:ext cx="1129010" cy="495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621591"/>
                  <a:ext cx="1129010" cy="49558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Function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After identifying exponential change, we can now express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 the form of </a:t>
            </a: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Re-writing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the pattern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71929" y="1186614"/>
            <a:ext cx="8680450" cy="4962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22088"/>
              </p:ext>
            </p:extLst>
          </p:nvPr>
        </p:nvGraphicFramePr>
        <p:xfrm>
          <a:off x="404885" y="3501011"/>
          <a:ext cx="199712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(Days)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2267802" y="3936182"/>
            <a:ext cx="1595650" cy="2212957"/>
            <a:chOff x="2267802" y="3936182"/>
            <a:chExt cx="1595650" cy="221295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9175" y="412640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79175" y="458029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81449" y="504555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67802" y="548884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67802" y="596635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38649" y="3936182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/>
                          </a:rPr>
                          <m:t>10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3936182"/>
                  <a:ext cx="9325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38649" y="4388639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388639"/>
                  <a:ext cx="9325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38649" y="4860893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860893"/>
                  <a:ext cx="9325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38649" y="5304178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304178"/>
                  <a:ext cx="93259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38649" y="5779807"/>
                  <a:ext cx="1124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SG" i="1">
                          <a:latin typeface="Cambria Math"/>
                        </a:rPr>
                        <m:t>10</m:t>
                      </m:r>
                      <m:r>
                        <a:rPr lang="en-SG" i="1">
                          <a:latin typeface="Cambria Math"/>
                          <a:ea typeface="Cambria Math"/>
                        </a:rPr>
                        <m:t>×1</m:t>
                      </m:r>
                    </m:oMath>
                  </a14:m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779807"/>
                  <a:ext cx="112480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634852" y="3928094"/>
            <a:ext cx="1446666" cy="2212957"/>
            <a:chOff x="3634852" y="3928094"/>
            <a:chExt cx="1446666" cy="2212957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05699" y="3928094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3928094"/>
                  <a:ext cx="975819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105699" y="4380551"/>
                  <a:ext cx="962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380551"/>
                  <a:ext cx="96217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105699" y="4852805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852805"/>
                  <a:ext cx="97581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105699" y="5296090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296090"/>
                  <a:ext cx="9758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05699" y="5771719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771719"/>
                  <a:ext cx="975819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135524" y="2025569"/>
            <a:ext cx="2128440" cy="479257"/>
            <a:chOff x="2453628" y="2504826"/>
            <a:chExt cx="2128440" cy="479257"/>
          </a:xfrm>
        </p:grpSpPr>
        <p:sp>
          <p:nvSpPr>
            <p:cNvPr id="74" name="TextBox 73"/>
            <p:cNvSpPr txBox="1"/>
            <p:nvPr/>
          </p:nvSpPr>
          <p:spPr>
            <a:xfrm>
              <a:off x="2453628" y="2614751"/>
              <a:ext cx="149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Initial value</a:t>
              </a:r>
              <a:endPara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3755360" y="2818466"/>
              <a:ext cx="822960" cy="1"/>
            </a:xfrm>
            <a:prstGeom prst="line">
              <a:avLst/>
            </a:prstGeom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582068" y="2504826"/>
              <a:ext cx="0" cy="32316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423732" y="2013982"/>
            <a:ext cx="3019481" cy="646331"/>
            <a:chOff x="4890728" y="2504826"/>
            <a:chExt cx="3019481" cy="646331"/>
          </a:xfrm>
        </p:grpSpPr>
        <p:sp>
          <p:nvSpPr>
            <p:cNvPr id="90" name="TextBox 89"/>
            <p:cNvSpPr txBox="1"/>
            <p:nvPr/>
          </p:nvSpPr>
          <p:spPr>
            <a:xfrm>
              <a:off x="5906177" y="2504826"/>
              <a:ext cx="2004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Multiplier in each time interval</a:t>
              </a:r>
              <a:endPara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V="1">
              <a:off x="4892439" y="2833141"/>
              <a:ext cx="1005840" cy="1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890728" y="2509976"/>
              <a:ext cx="0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6065518" y="3928094"/>
            <a:ext cx="297374" cy="2150396"/>
            <a:chOff x="6079166" y="3928094"/>
            <a:chExt cx="297374" cy="2150396"/>
          </a:xfrm>
        </p:grpSpPr>
        <p:sp>
          <p:nvSpPr>
            <p:cNvPr id="94" name="Oval 93"/>
            <p:cNvSpPr/>
            <p:nvPr/>
          </p:nvSpPr>
          <p:spPr>
            <a:xfrm>
              <a:off x="6098640" y="3928094"/>
              <a:ext cx="27432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098640" y="4380551"/>
              <a:ext cx="27432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102220" y="4866132"/>
              <a:ext cx="27432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98844" y="5341732"/>
              <a:ext cx="27432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079166" y="5804170"/>
              <a:ext cx="27432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27158" y="4105142"/>
            <a:ext cx="746457" cy="1932701"/>
            <a:chOff x="827158" y="4105142"/>
            <a:chExt cx="746457" cy="1932701"/>
          </a:xfrm>
        </p:grpSpPr>
        <p:sp>
          <p:nvSpPr>
            <p:cNvPr id="100" name="Curved Right Arrow 99"/>
            <p:cNvSpPr/>
            <p:nvPr/>
          </p:nvSpPr>
          <p:spPr>
            <a:xfrm>
              <a:off x="1307809" y="4105142"/>
              <a:ext cx="265806" cy="507055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7158" y="4124635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Curved Right Arrow 101"/>
            <p:cNvSpPr/>
            <p:nvPr/>
          </p:nvSpPr>
          <p:spPr>
            <a:xfrm>
              <a:off x="1307809" y="4580298"/>
              <a:ext cx="265806" cy="507055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27158" y="4599791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urved Right Arrow 103"/>
            <p:cNvSpPr/>
            <p:nvPr/>
          </p:nvSpPr>
          <p:spPr>
            <a:xfrm>
              <a:off x="1307809" y="5043226"/>
              <a:ext cx="265806" cy="507055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27158" y="5062719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Curved Right Arrow 105"/>
            <p:cNvSpPr/>
            <p:nvPr/>
          </p:nvSpPr>
          <p:spPr>
            <a:xfrm>
              <a:off x="1307809" y="5530788"/>
              <a:ext cx="265806" cy="507055"/>
            </a:xfrm>
            <a:prstGeom prst="curved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7158" y="5550281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× </a:t>
              </a:r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190924"/>
              </p:ext>
            </p:extLst>
          </p:nvPr>
        </p:nvGraphicFramePr>
        <p:xfrm>
          <a:off x="3700166" y="1368194"/>
          <a:ext cx="1008533" cy="62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19" imgW="596880" imgH="368280" progId="Equation.3">
                  <p:embed/>
                </p:oleObj>
              </mc:Choice>
              <mc:Fallback>
                <p:oleObj name="Equation" r:id="rId19" imgW="596880" imgH="3682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0166" y="1368194"/>
                        <a:ext cx="1008533" cy="622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3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067870" y="3764426"/>
            <a:ext cx="1599857" cy="2339210"/>
            <a:chOff x="3634852" y="3777966"/>
            <a:chExt cx="1599857" cy="2339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914627" y="3777966"/>
                  <a:ext cx="1320082" cy="508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27" y="3777966"/>
                  <a:ext cx="1320082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05699" y="4230423"/>
                  <a:ext cx="962172" cy="49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230423"/>
                  <a:ext cx="962172" cy="4994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64755" y="4702677"/>
                  <a:ext cx="1129010" cy="495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55" y="4702677"/>
                  <a:ext cx="1129010" cy="4955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051107" y="5159610"/>
                  <a:ext cx="1142658" cy="49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159610"/>
                  <a:ext cx="1142658" cy="4994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051107" y="5621591"/>
                  <a:ext cx="1129010" cy="495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/>
                                    <a:ea typeface="Cambria Math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en-SG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07" y="5621591"/>
                  <a:ext cx="1129010" cy="49558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identifying exponential change, we can now express </a:t>
                </a:r>
                <a:r>
                  <a:rPr lang="en-SG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form of </a:t>
                </a: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Re-writing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values of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to identify the pattern</a:t>
                </a:r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8"/>
                <a:stretch>
                  <a:fillRect l="-651" r="-7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71929" y="1186614"/>
            <a:ext cx="8680450" cy="49625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12477"/>
              </p:ext>
            </p:extLst>
          </p:nvPr>
        </p:nvGraphicFramePr>
        <p:xfrm>
          <a:off x="404885" y="3501011"/>
          <a:ext cx="199712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(Days)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2267802" y="3936182"/>
            <a:ext cx="1595650" cy="2212957"/>
            <a:chOff x="2267802" y="3936182"/>
            <a:chExt cx="1595650" cy="221295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79175" y="412640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79175" y="4580298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81449" y="5045559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67802" y="548884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67802" y="5966354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38649" y="3936182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/>
                          </a:rPr>
                          <m:t>10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3936182"/>
                  <a:ext cx="9325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38649" y="4388639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388639"/>
                  <a:ext cx="9325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38649" y="4860893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4860893"/>
                  <a:ext cx="9325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38649" y="5304178"/>
                  <a:ext cx="93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SG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304178"/>
                  <a:ext cx="93259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38649" y="5779807"/>
                  <a:ext cx="1124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SG" i="1">
                          <a:latin typeface="Cambria Math"/>
                        </a:rPr>
                        <m:t>10</m:t>
                      </m:r>
                      <m:r>
                        <a:rPr lang="en-SG" i="1">
                          <a:latin typeface="Cambria Math"/>
                          <a:ea typeface="Cambria Math"/>
                        </a:rPr>
                        <m:t>×1</m:t>
                      </m:r>
                    </m:oMath>
                  </a14:m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9" y="5779807"/>
                  <a:ext cx="112480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634852" y="3928094"/>
            <a:ext cx="1446666" cy="2212957"/>
            <a:chOff x="3634852" y="3928094"/>
            <a:chExt cx="1446666" cy="2212957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646225" y="411832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46225" y="457221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48499" y="50374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634852" y="548075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34852" y="595826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05699" y="3928094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3928094"/>
                  <a:ext cx="975819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105699" y="4380551"/>
                  <a:ext cx="962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380551"/>
                  <a:ext cx="96217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105699" y="4852805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4852805"/>
                  <a:ext cx="97581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105699" y="5296090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296090"/>
                  <a:ext cx="9758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05699" y="5771719"/>
                  <a:ext cx="975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/>
                          </a:rPr>
                          <m:t>10</m:t>
                        </m:r>
                        <m:r>
                          <a:rPr lang="en-SG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99" y="5771719"/>
                  <a:ext cx="975819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135524" y="2025569"/>
            <a:ext cx="2128440" cy="479257"/>
            <a:chOff x="2453628" y="2504826"/>
            <a:chExt cx="2128440" cy="479257"/>
          </a:xfrm>
        </p:grpSpPr>
        <p:sp>
          <p:nvSpPr>
            <p:cNvPr id="74" name="TextBox 73"/>
            <p:cNvSpPr txBox="1"/>
            <p:nvPr/>
          </p:nvSpPr>
          <p:spPr>
            <a:xfrm>
              <a:off x="2453628" y="2614751"/>
              <a:ext cx="149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Initial value</a:t>
              </a:r>
              <a:endPara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3755360" y="2818466"/>
              <a:ext cx="822960" cy="1"/>
            </a:xfrm>
            <a:prstGeom prst="line">
              <a:avLst/>
            </a:prstGeom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582068" y="2504826"/>
              <a:ext cx="0" cy="32316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423732" y="2013982"/>
            <a:ext cx="3019481" cy="646331"/>
            <a:chOff x="4890728" y="2504826"/>
            <a:chExt cx="3019481" cy="646331"/>
          </a:xfrm>
        </p:grpSpPr>
        <p:sp>
          <p:nvSpPr>
            <p:cNvPr id="90" name="TextBox 89"/>
            <p:cNvSpPr txBox="1"/>
            <p:nvPr/>
          </p:nvSpPr>
          <p:spPr>
            <a:xfrm>
              <a:off x="5906177" y="2504826"/>
              <a:ext cx="2004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Multiplier in each time interval</a:t>
              </a:r>
              <a:endPara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V="1">
              <a:off x="4892439" y="2833141"/>
              <a:ext cx="1005840" cy="1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890728" y="2509976"/>
              <a:ext cx="0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7487" y="1328156"/>
            <a:ext cx="2774891" cy="646331"/>
            <a:chOff x="5135318" y="1815115"/>
            <a:chExt cx="2774891" cy="646331"/>
          </a:xfrm>
        </p:grpSpPr>
        <p:sp>
          <p:nvSpPr>
            <p:cNvPr id="70" name="TextBox 69"/>
            <p:cNvSpPr txBox="1"/>
            <p:nvPr/>
          </p:nvSpPr>
          <p:spPr>
            <a:xfrm>
              <a:off x="5906177" y="1815115"/>
              <a:ext cx="2004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DB310"/>
                  </a:solidFill>
                  <a:latin typeface="Arial" pitchFamily="34" charset="0"/>
                  <a:cs typeface="Arial" pitchFamily="34" charset="0"/>
                </a:rPr>
                <a:t>Length of each time interval</a:t>
              </a:r>
              <a:endParaRPr lang="en-US" i="1" dirty="0">
                <a:solidFill>
                  <a:srgbClr val="6DB31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5135318" y="2296017"/>
              <a:ext cx="731520" cy="1"/>
            </a:xfrm>
            <a:prstGeom prst="straightConnector1">
              <a:avLst/>
            </a:prstGeom>
            <a:ln w="19050">
              <a:solidFill>
                <a:srgbClr val="6DB31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229306" y="3958405"/>
            <a:ext cx="238037" cy="2055941"/>
            <a:chOff x="6256602" y="3917461"/>
            <a:chExt cx="238037" cy="2055941"/>
          </a:xfrm>
        </p:grpSpPr>
        <p:sp>
          <p:nvSpPr>
            <p:cNvPr id="73" name="Oval 72"/>
            <p:cNvSpPr/>
            <p:nvPr/>
          </p:nvSpPr>
          <p:spPr>
            <a:xfrm>
              <a:off x="6256602" y="3917461"/>
              <a:ext cx="182880" cy="182880"/>
            </a:xfrm>
            <a:prstGeom prst="ellipse">
              <a:avLst/>
            </a:prstGeom>
            <a:noFill/>
            <a:ln w="19050">
              <a:solidFill>
                <a:srgbClr val="6DB31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256602" y="4369918"/>
              <a:ext cx="182880" cy="182880"/>
            </a:xfrm>
            <a:prstGeom prst="ellipse">
              <a:avLst/>
            </a:prstGeom>
            <a:noFill/>
            <a:ln w="19050">
              <a:solidFill>
                <a:srgbClr val="6DB31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311759" y="4879780"/>
              <a:ext cx="182880" cy="182880"/>
            </a:xfrm>
            <a:prstGeom prst="ellipse">
              <a:avLst/>
            </a:prstGeom>
            <a:noFill/>
            <a:ln w="19050">
              <a:solidFill>
                <a:srgbClr val="6DB31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308383" y="5328084"/>
              <a:ext cx="182880" cy="182880"/>
            </a:xfrm>
            <a:prstGeom prst="ellipse">
              <a:avLst/>
            </a:prstGeom>
            <a:noFill/>
            <a:ln w="19050">
              <a:solidFill>
                <a:srgbClr val="6DB31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302353" y="5790522"/>
              <a:ext cx="182880" cy="182880"/>
            </a:xfrm>
            <a:prstGeom prst="ellipse">
              <a:avLst/>
            </a:prstGeom>
            <a:noFill/>
            <a:ln w="19050">
              <a:solidFill>
                <a:srgbClr val="6DB31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59496" y="4114002"/>
            <a:ext cx="824048" cy="1964785"/>
            <a:chOff x="786792" y="4073058"/>
            <a:chExt cx="824048" cy="1964785"/>
          </a:xfrm>
        </p:grpSpPr>
        <p:sp>
          <p:nvSpPr>
            <p:cNvPr id="80" name="Curved Right Arrow 79"/>
            <p:cNvSpPr/>
            <p:nvPr/>
          </p:nvSpPr>
          <p:spPr>
            <a:xfrm flipH="1">
              <a:off x="786792" y="4105142"/>
              <a:ext cx="265806" cy="507055"/>
            </a:xfrm>
            <a:prstGeom prst="curvedRightArrow">
              <a:avLst/>
            </a:prstGeom>
            <a:solidFill>
              <a:srgbClr val="6DB3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DB31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7286" y="4073058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en-US" b="1" dirty="0" smtClean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dirty="0">
                <a:solidFill>
                  <a:srgbClr val="6DB31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Curved Right Arrow 83"/>
            <p:cNvSpPr/>
            <p:nvPr/>
          </p:nvSpPr>
          <p:spPr>
            <a:xfrm flipH="1">
              <a:off x="786792" y="4580298"/>
              <a:ext cx="265806" cy="507055"/>
            </a:xfrm>
            <a:prstGeom prst="curvedRightArrow">
              <a:avLst/>
            </a:prstGeom>
            <a:solidFill>
              <a:srgbClr val="6DB3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DB31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7286" y="4548214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en-US" b="1" dirty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6" name="Curved Right Arrow 85"/>
            <p:cNvSpPr/>
            <p:nvPr/>
          </p:nvSpPr>
          <p:spPr>
            <a:xfrm flipH="1">
              <a:off x="786792" y="5043226"/>
              <a:ext cx="265806" cy="507055"/>
            </a:xfrm>
            <a:prstGeom prst="curvedRightArrow">
              <a:avLst/>
            </a:prstGeom>
            <a:solidFill>
              <a:srgbClr val="6DB3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DB31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7286" y="5011142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en-US" b="1" dirty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8" name="Curved Right Arrow 87"/>
            <p:cNvSpPr/>
            <p:nvPr/>
          </p:nvSpPr>
          <p:spPr>
            <a:xfrm flipH="1">
              <a:off x="786792" y="5530788"/>
              <a:ext cx="265806" cy="507055"/>
            </a:xfrm>
            <a:prstGeom prst="curvedRightArrow">
              <a:avLst/>
            </a:prstGeom>
            <a:solidFill>
              <a:srgbClr val="6DB3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DB31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286" y="5498704"/>
              <a:ext cx="6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en-US" b="1" dirty="0">
                  <a:solidFill>
                    <a:srgbClr val="6DB31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910322" y="3899922"/>
            <a:ext cx="2138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Hence, for this 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46139"/>
              </p:ext>
            </p:extLst>
          </p:nvPr>
        </p:nvGraphicFramePr>
        <p:xfrm>
          <a:off x="3716490" y="1438392"/>
          <a:ext cx="987123" cy="6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9" imgW="596880" imgH="368280" progId="Equation.3">
                  <p:embed/>
                </p:oleObj>
              </mc:Choice>
              <mc:Fallback>
                <p:oleObj name="Equation" r:id="rId19" imgW="596880" imgH="3682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16490" y="1438392"/>
                        <a:ext cx="987123" cy="60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03329"/>
              </p:ext>
            </p:extLst>
          </p:nvPr>
        </p:nvGraphicFramePr>
        <p:xfrm>
          <a:off x="7023858" y="4555438"/>
          <a:ext cx="1210851" cy="59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Equation" r:id="rId21" imgW="672840" imgH="330120" progId="Equation.3">
                  <p:embed/>
                </p:oleObj>
              </mc:Choice>
              <mc:Fallback>
                <p:oleObj name="Equation" r:id="rId21" imgW="672840" imgH="330120" progId="Equation.3">
                  <p:embed/>
                  <p:pic>
                    <p:nvPicPr>
                      <p:cNvPr id="93" name="Object 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23858" y="4555438"/>
                        <a:ext cx="1210851" cy="594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8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4407" y="4384442"/>
            <a:ext cx="845098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717990"/>
                <a:ext cx="8424000" cy="5147233"/>
              </a:xfrm>
            </p:spPr>
            <p:txBody>
              <a:bodyPr/>
              <a:lstStyle/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Generally, a function of the form 		      is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preferred to be expressed in the form using the natural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SG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		,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rewrite the equation as </a:t>
                </a: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( Note: “ln”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function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‘log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”)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endParaRPr lang="en-SG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endParaRPr lang="en-SG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latin typeface="Arial" pitchFamily="34" charset="0"/>
                    <a:cs typeface="Arial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717990"/>
                <a:ext cx="8424000" cy="5147233"/>
              </a:xfrm>
              <a:blipFill>
                <a:blip r:embed="rId3"/>
                <a:stretch>
                  <a:fillRect l="-651" r="-5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27206" y="3447036"/>
            <a:ext cx="791573" cy="6414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84896" y="2756849"/>
            <a:ext cx="1730004" cy="532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4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51177"/>
              </p:ext>
            </p:extLst>
          </p:nvPr>
        </p:nvGraphicFramePr>
        <p:xfrm>
          <a:off x="3778826" y="4488863"/>
          <a:ext cx="1542143" cy="167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" name="Equation" r:id="rId4" imgW="863280" imgH="939600" progId="Equation.3">
                  <p:embed/>
                </p:oleObj>
              </mc:Choice>
              <mc:Fallback>
                <p:oleObj name="Equation" r:id="rId4" imgW="86328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8826" y="4488863"/>
                        <a:ext cx="1542143" cy="167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5803"/>
              </p:ext>
            </p:extLst>
          </p:nvPr>
        </p:nvGraphicFramePr>
        <p:xfrm>
          <a:off x="4061618" y="2807873"/>
          <a:ext cx="10207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" name="Equation" r:id="rId6" imgW="571320" imgH="241200" progId="Equation.3">
                  <p:embed/>
                </p:oleObj>
              </mc:Choice>
              <mc:Fallback>
                <p:oleObj name="Equation" r:id="rId6" imgW="571320" imgH="241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1618" y="2807873"/>
                        <a:ext cx="1020763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53658"/>
              </p:ext>
            </p:extLst>
          </p:nvPr>
        </p:nvGraphicFramePr>
        <p:xfrm>
          <a:off x="1629044" y="3447036"/>
          <a:ext cx="789735" cy="60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" name="Equation" r:id="rId8" imgW="545760" imgH="419040" progId="Equation.3">
                  <p:embed/>
                </p:oleObj>
              </mc:Choice>
              <mc:Fallback>
                <p:oleObj name="Equation" r:id="rId8" imgW="545760" imgH="419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9044" y="3447036"/>
                        <a:ext cx="789735" cy="60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861371"/>
              </p:ext>
            </p:extLst>
          </p:nvPr>
        </p:nvGraphicFramePr>
        <p:xfrm>
          <a:off x="4410663" y="598826"/>
          <a:ext cx="956753" cy="58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" name="Equation" r:id="rId10" imgW="596880" imgH="368280" progId="Equation.3">
                  <p:embed/>
                </p:oleObj>
              </mc:Choice>
              <mc:Fallback>
                <p:oleObj name="Equation" r:id="rId10" imgW="596880" imgH="3682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0663" y="598826"/>
                        <a:ext cx="956753" cy="589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09755"/>
              </p:ext>
            </p:extLst>
          </p:nvPr>
        </p:nvGraphicFramePr>
        <p:xfrm>
          <a:off x="1405135" y="2178436"/>
          <a:ext cx="913332" cy="56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1" name="Equation" r:id="rId12" imgW="596880" imgH="368280" progId="Equation.3">
                  <p:embed/>
                </p:oleObj>
              </mc:Choice>
              <mc:Fallback>
                <p:oleObj name="Equation" r:id="rId12" imgW="596880" imgH="3682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5135" y="2178436"/>
                        <a:ext cx="913332" cy="56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0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1420</Words>
  <Application>Microsoft Office PowerPoint</Application>
  <PresentationFormat>On-screen Show (4:3)</PresentationFormat>
  <Paragraphs>593</Paragraphs>
  <Slides>34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宋体</vt:lpstr>
      <vt:lpstr>宋体</vt:lpstr>
      <vt:lpstr>Arial</vt:lpstr>
      <vt:lpstr>Calibri</vt:lpstr>
      <vt:lpstr>Cambria Math</vt:lpstr>
      <vt:lpstr>Garamond</vt:lpstr>
      <vt:lpstr>Times New Roman</vt:lpstr>
      <vt:lpstr>Wingdings</vt:lpstr>
      <vt:lpstr>Office Theme</vt:lpstr>
      <vt:lpstr>Equation</vt:lpstr>
      <vt:lpstr>PowerPoint Presentation</vt:lpstr>
      <vt:lpstr>Scenario</vt:lpstr>
      <vt:lpstr>Scenario Definition Template</vt:lpstr>
      <vt:lpstr>Lesson Overview</vt:lpstr>
      <vt:lpstr>Exponential Function</vt:lpstr>
      <vt:lpstr>Exponential Function</vt:lpstr>
      <vt:lpstr>Exponential Function</vt:lpstr>
      <vt:lpstr>Exponential Function</vt:lpstr>
      <vt:lpstr>Exponential Function</vt:lpstr>
      <vt:lpstr>Practice (Think-Pair-Share)</vt:lpstr>
      <vt:lpstr>Differentiating Exponential Functions</vt:lpstr>
      <vt:lpstr>Differentiating Exponential Functions</vt:lpstr>
      <vt:lpstr>Practice (Think-Pair-Share)</vt:lpstr>
      <vt:lpstr>Differentiating Exponential Functions</vt:lpstr>
      <vt:lpstr>PowerPoint Presentation</vt:lpstr>
      <vt:lpstr>Integration of Exponential functions</vt:lpstr>
      <vt:lpstr>Integration of      </vt:lpstr>
      <vt:lpstr>Integration of     </vt:lpstr>
      <vt:lpstr>Practice (Think-Pair-Share)</vt:lpstr>
      <vt:lpstr>Integration of   with limits (Definite Integrals)</vt:lpstr>
      <vt:lpstr>Integration of    with limits (Definite Integrals)</vt:lpstr>
      <vt:lpstr>Practice (Think-Pair-Share)</vt:lpstr>
      <vt:lpstr>Kahoot.it!</vt:lpstr>
      <vt:lpstr>Kahoot.it!</vt:lpstr>
      <vt:lpstr>Summary (CL)</vt:lpstr>
      <vt:lpstr>Test yourself (CL)</vt:lpstr>
      <vt:lpstr>Practice (Think-Pair-Share) (CL)</vt:lpstr>
      <vt:lpstr>Applications of Exponential Functions (CL)</vt:lpstr>
      <vt:lpstr>Applications of Exponential Functions (CL)</vt:lpstr>
      <vt:lpstr>One-minute write</vt:lpstr>
      <vt:lpstr>One-minute write</vt:lpstr>
      <vt:lpstr>One-minute write</vt:lpstr>
      <vt:lpstr>Learning Objectives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Ong</dc:creator>
  <cp:lastModifiedBy>Jason Yap</cp:lastModifiedBy>
  <cp:revision>649</cp:revision>
  <cp:lastPrinted>2012-10-04T06:57:43Z</cp:lastPrinted>
  <dcterms:created xsi:type="dcterms:W3CDTF">2011-06-07T03:26:48Z</dcterms:created>
  <dcterms:modified xsi:type="dcterms:W3CDTF">2018-02-05T08:05:09Z</dcterms:modified>
</cp:coreProperties>
</file>