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8" r:id="rId2"/>
    <p:sldId id="263" r:id="rId3"/>
    <p:sldId id="269" r:id="rId4"/>
    <p:sldId id="270" r:id="rId5"/>
    <p:sldId id="264" r:id="rId6"/>
    <p:sldId id="271" r:id="rId7"/>
    <p:sldId id="272" r:id="rId8"/>
    <p:sldId id="273" r:id="rId9"/>
    <p:sldId id="274" r:id="rId10"/>
    <p:sldId id="284" r:id="rId11"/>
    <p:sldId id="285" r:id="rId12"/>
    <p:sldId id="277" r:id="rId13"/>
    <p:sldId id="286" r:id="rId14"/>
    <p:sldId id="287" r:id="rId15"/>
    <p:sldId id="275" r:id="rId16"/>
    <p:sldId id="276" r:id="rId17"/>
    <p:sldId id="278" r:id="rId18"/>
    <p:sldId id="294" r:id="rId19"/>
    <p:sldId id="293" r:id="rId20"/>
    <p:sldId id="280" r:id="rId21"/>
    <p:sldId id="266" r:id="rId22"/>
    <p:sldId id="281" r:id="rId23"/>
    <p:sldId id="283" r:id="rId24"/>
    <p:sldId id="282" r:id="rId25"/>
    <p:sldId id="288" r:id="rId26"/>
    <p:sldId id="295" r:id="rId27"/>
    <p:sldId id="289" r:id="rId28"/>
    <p:sldId id="290" r:id="rId29"/>
    <p:sldId id="291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DB3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90693" autoAdjust="0"/>
  </p:normalViewPr>
  <p:slideViewPr>
    <p:cSldViewPr snapToGrid="0" snapToObjects="1">
      <p:cViewPr varScale="1">
        <p:scale>
          <a:sx n="63" d="100"/>
          <a:sy n="63" d="100"/>
        </p:scale>
        <p:origin x="15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40" Type="http://schemas.openxmlformats.org/officeDocument/2006/relationships/customXml" Target="../customXml/item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7C712-F0EE-4F46-8F05-51AE4CFBEAC4}" type="datetimeFigureOut">
              <a:rPr lang="en-SG" smtClean="0"/>
              <a:t>16/4/2018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303D7-16EE-47C6-8641-31F9E04ACF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586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Each</a:t>
            </a:r>
            <a:r>
              <a:rPr lang="en-SG" baseline="0" dirty="0" smtClean="0"/>
              <a:t> student’s code might differ depending on the steps you took during the recording process.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979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132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303D7-16EE-47C6-8641-31F9E04ACFDD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18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51" y="1"/>
            <a:ext cx="9169851" cy="6877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4004" y="1935042"/>
            <a:ext cx="5104098" cy="136044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5000"/>
              </a:lnSpc>
              <a:spcBef>
                <a:spcPts val="0"/>
              </a:spcBef>
              <a:defRPr sz="55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COVER PAGE</a:t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pic>
        <p:nvPicPr>
          <p:cNvPr id="3" name="Picture 2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11" y="462074"/>
            <a:ext cx="1248980" cy="40413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04" y="3295487"/>
            <a:ext cx="5104098" cy="498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 smtClean="0"/>
              <a:t>Sub header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4648200"/>
            <a:ext cx="21590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Your department</a:t>
            </a:r>
            <a:endParaRPr lang="en-GB" dirty="0"/>
          </a:p>
        </p:txBody>
      </p:sp>
      <p:pic>
        <p:nvPicPr>
          <p:cNvPr id="10242" name="Picture 2" descr="C:\Documents and Settings\xinjie\Desktop\RPSG Stuffs\Letterheads_hires\letterhead_logos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2560" y="6207760"/>
            <a:ext cx="4715969" cy="505426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89" y="4411579"/>
            <a:ext cx="2513411" cy="2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35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-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" y="19845"/>
            <a:ext cx="9143391" cy="6857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0415" y="2540256"/>
            <a:ext cx="5104098" cy="201871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algn="l">
              <a:lnSpc>
                <a:spcPts val="4200"/>
              </a:lnSpc>
              <a:spcBef>
                <a:spcPts val="0"/>
              </a:spcBef>
              <a:defRPr sz="4300" baseline="0">
                <a:solidFill>
                  <a:srgbClr val="6DB31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07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Header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513481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8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4"/>
          </p:nvPr>
        </p:nvSpPr>
        <p:spPr>
          <a:xfrm>
            <a:off x="4927600" y="962526"/>
            <a:ext cx="3558606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876800" y="962526"/>
            <a:ext cx="36099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6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665163" y="962526"/>
            <a:ext cx="4071937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742950" indent="-285750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 marL="1600200" indent="-228600">
              <a:buFont typeface="Arial" pitchFamily="34" charset="0"/>
              <a:buChar char="•"/>
              <a:defRPr sz="2000"/>
            </a:lvl4pPr>
            <a:lvl5pPr marL="2057400" indent="-228600">
              <a:buFont typeface="Arial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/>
          </p:nvPr>
        </p:nvSpPr>
        <p:spPr>
          <a:xfrm>
            <a:off x="4851400" y="962526"/>
            <a:ext cx="3635375" cy="522170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4528" y="624603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13528" y="62460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6767FADE-2612-3649-B495-F644A23F288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/>
          <a:stretch/>
        </p:blipFill>
        <p:spPr>
          <a:xfrm>
            <a:off x="8142438" y="462074"/>
            <a:ext cx="343768" cy="40413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5610" y="962526"/>
            <a:ext cx="7820596" cy="52217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65163" y="261543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Header Copy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665610" y="903296"/>
            <a:ext cx="7781518" cy="109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8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004" y="1935043"/>
            <a:ext cx="7533068" cy="8254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Lesson 1</a:t>
            </a:r>
            <a:endParaRPr lang="en-US" sz="2700" dirty="0"/>
          </a:p>
        </p:txBody>
      </p:sp>
      <p:sp>
        <p:nvSpPr>
          <p:cNvPr id="3" name="TextBox 2"/>
          <p:cNvSpPr txBox="1"/>
          <p:nvPr/>
        </p:nvSpPr>
        <p:spPr>
          <a:xfrm>
            <a:off x="1084972" y="3185567"/>
            <a:ext cx="4697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E115 – Programming and Data analysis</a:t>
            </a:r>
            <a:endParaRPr lang="en-US" sz="2000" dirty="0">
              <a:solidFill>
                <a:srgbClr val="6DB31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2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Do it with 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532332"/>
          </a:xfrm>
        </p:spPr>
        <p:txBody>
          <a:bodyPr/>
          <a:lstStyle/>
          <a:p>
            <a:r>
              <a:rPr lang="en-SG" dirty="0" smtClean="0"/>
              <a:t>We will now create the same table by writing code.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71" y="1493521"/>
            <a:ext cx="4564960" cy="110138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65610" y="2956126"/>
            <a:ext cx="7472550" cy="13110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Step 1: Create a new Excel file with a blank sheet.</a:t>
            </a:r>
          </a:p>
          <a:p>
            <a:r>
              <a:rPr lang="en-SG" dirty="0" smtClean="0"/>
              <a:t>Step 2: Open the Visual Basic editor window (Alt + F11). Right-click </a:t>
            </a:r>
            <a:r>
              <a:rPr lang="en-SG" dirty="0"/>
              <a:t>on </a:t>
            </a:r>
            <a:r>
              <a:rPr lang="en-SG" dirty="0" smtClean="0"/>
              <a:t>“</a:t>
            </a:r>
            <a:r>
              <a:rPr lang="en-SG" dirty="0" err="1" smtClean="0"/>
              <a:t>VBAProject</a:t>
            </a:r>
            <a:r>
              <a:rPr lang="en-SG" dirty="0" smtClean="0"/>
              <a:t>” </a:t>
            </a:r>
            <a:r>
              <a:rPr lang="en-SG" dirty="0"/>
              <a:t>and insert a new </a:t>
            </a:r>
            <a:r>
              <a:rPr lang="en-SG" dirty="0" smtClean="0"/>
              <a:t>module.</a:t>
            </a:r>
            <a:endParaRPr lang="en-SG" dirty="0"/>
          </a:p>
          <a:p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71" y="4628417"/>
            <a:ext cx="3972479" cy="21815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413" y="4623653"/>
            <a:ext cx="1400370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3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Do it with 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867611"/>
          </a:xfrm>
        </p:spPr>
        <p:txBody>
          <a:bodyPr/>
          <a:lstStyle/>
          <a:p>
            <a:r>
              <a:rPr lang="en-SG" dirty="0" smtClean="0"/>
              <a:t>Step 3: Type the following into the code window and run it. Do you see your headers appearing?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643" y="1828798"/>
            <a:ext cx="5831448" cy="179832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65610" y="3710540"/>
            <a:ext cx="7781518" cy="8676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Step 4: To bold the text, add the following code into your macro.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229" y="4147604"/>
            <a:ext cx="4890496" cy="271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6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Explanation of code – Subroutine</a:t>
            </a:r>
            <a:endParaRPr lang="en-S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5163" y="3646141"/>
            <a:ext cx="7781518" cy="31051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dirty="0" smtClean="0"/>
              <a:t>“Sub” </a:t>
            </a:r>
            <a:r>
              <a:rPr lang="en-SG" dirty="0" smtClean="0"/>
              <a:t>stands for subroutine. </a:t>
            </a:r>
            <a:r>
              <a:rPr lang="en-SG" dirty="0"/>
              <a:t>Think of it as a container to keep your </a:t>
            </a:r>
            <a:r>
              <a:rPr lang="en-SG" dirty="0" smtClean="0"/>
              <a:t>codes. All code must be written in between the keywords </a:t>
            </a:r>
            <a:r>
              <a:rPr lang="en-SG" b="1" dirty="0" smtClean="0"/>
              <a:t>“Sub” </a:t>
            </a:r>
            <a:r>
              <a:rPr lang="en-SG" dirty="0" smtClean="0"/>
              <a:t>and </a:t>
            </a:r>
            <a:r>
              <a:rPr lang="en-SG" b="1" dirty="0" smtClean="0"/>
              <a:t>“End Sub”</a:t>
            </a:r>
            <a:r>
              <a:rPr lang="en-SG" dirty="0" smtClean="0"/>
              <a:t>.</a:t>
            </a:r>
          </a:p>
          <a:p>
            <a:r>
              <a:rPr lang="en-SG" dirty="0"/>
              <a:t>There can be more than one subroutine in your Excel VBA module. Therefore each subroutine must have a name. The name of </a:t>
            </a:r>
            <a:r>
              <a:rPr lang="en-SG" dirty="0" smtClean="0"/>
              <a:t>the above </a:t>
            </a:r>
            <a:r>
              <a:rPr lang="en-SG" dirty="0"/>
              <a:t>subroutine is </a:t>
            </a:r>
            <a:r>
              <a:rPr lang="en-SG" dirty="0" smtClean="0"/>
              <a:t>“Macro1”.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26" y="966765"/>
            <a:ext cx="4771294" cy="267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599085" cy="604593"/>
          </a:xfrm>
        </p:spPr>
        <p:txBody>
          <a:bodyPr>
            <a:normAutofit/>
          </a:bodyPr>
          <a:lstStyle/>
          <a:p>
            <a:r>
              <a:rPr lang="en-SG" dirty="0" smtClean="0"/>
              <a:t>Explanation of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3944" y="2332635"/>
            <a:ext cx="7975695" cy="1103346"/>
          </a:xfrm>
        </p:spPr>
        <p:txBody>
          <a:bodyPr/>
          <a:lstStyle/>
          <a:p>
            <a:r>
              <a:rPr lang="en-SG" dirty="0" smtClean="0"/>
              <a:t>Translation: Set the </a:t>
            </a:r>
            <a:r>
              <a:rPr lang="en-SG" b="1" dirty="0" smtClean="0"/>
              <a:t>Value</a:t>
            </a:r>
            <a:r>
              <a:rPr lang="en-SG" dirty="0" smtClean="0"/>
              <a:t> of Cell “A1” to be “Module”.</a:t>
            </a:r>
          </a:p>
          <a:p>
            <a:pPr marL="365125" indent="0">
              <a:buNone/>
            </a:pPr>
            <a:r>
              <a:rPr lang="en-SG" dirty="0" smtClean="0"/>
              <a:t>i.e. write the word “Module” into Cell A1.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98" y="1665999"/>
            <a:ext cx="4897742" cy="3866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98" y="3760758"/>
            <a:ext cx="4847164" cy="38100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73943" y="4206240"/>
            <a:ext cx="7975695" cy="657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Translation: Make the </a:t>
            </a:r>
            <a:r>
              <a:rPr lang="en-SG" b="1" dirty="0" smtClean="0"/>
              <a:t>Font</a:t>
            </a:r>
            <a:r>
              <a:rPr lang="en-SG" dirty="0" smtClean="0"/>
              <a:t> of Cell “A1” </a:t>
            </a:r>
            <a:r>
              <a:rPr lang="en-SG" b="1" dirty="0" smtClean="0"/>
              <a:t>Bold</a:t>
            </a:r>
            <a:r>
              <a:rPr lang="en-SG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4379" y="1033459"/>
            <a:ext cx="918362" cy="37146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smtClean="0"/>
              <a:t>Object</a:t>
            </a:r>
            <a:endParaRPr lang="en-SG" b="1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1813560" y="1404922"/>
            <a:ext cx="0" cy="342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84888" y="1035363"/>
            <a:ext cx="1062272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smtClean="0"/>
              <a:t>Property</a:t>
            </a:r>
            <a:endParaRPr lang="en-SG" b="1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3416024" y="1404695"/>
            <a:ext cx="0" cy="342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9307" y="1016695"/>
            <a:ext cx="742232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smtClean="0"/>
              <a:t>Value</a:t>
            </a:r>
            <a:endParaRPr lang="en-SG" b="1" dirty="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4930423" y="1386027"/>
            <a:ext cx="0" cy="371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10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 smtClean="0"/>
              <a:t>Try out the following codes to see what each of them does:</a:t>
            </a:r>
          </a:p>
          <a:p>
            <a:pPr lvl="1"/>
            <a:r>
              <a:rPr lang="en-SG" dirty="0"/>
              <a:t>Range("A1").</a:t>
            </a:r>
            <a:r>
              <a:rPr lang="en-SG" dirty="0" err="1"/>
              <a:t>Font.Color</a:t>
            </a:r>
            <a:r>
              <a:rPr lang="en-SG" dirty="0"/>
              <a:t> = </a:t>
            </a:r>
            <a:r>
              <a:rPr lang="en-SG" dirty="0" err="1" smtClean="0"/>
              <a:t>vbRed</a:t>
            </a:r>
            <a:endParaRPr lang="en-SG" dirty="0" smtClean="0"/>
          </a:p>
          <a:p>
            <a:pPr lvl="1"/>
            <a:r>
              <a:rPr lang="en-SG" dirty="0"/>
              <a:t>Range("B1").</a:t>
            </a:r>
            <a:r>
              <a:rPr lang="en-SG" dirty="0" err="1"/>
              <a:t>Font.FontStyle</a:t>
            </a:r>
            <a:r>
              <a:rPr lang="en-SG" dirty="0"/>
              <a:t> = "</a:t>
            </a:r>
            <a:r>
              <a:rPr lang="en-SG" dirty="0" smtClean="0"/>
              <a:t>Italic”</a:t>
            </a:r>
          </a:p>
          <a:p>
            <a:pPr lvl="1"/>
            <a:r>
              <a:rPr lang="en-SG" dirty="0" smtClean="0"/>
              <a:t>Range(“A1:D1”).</a:t>
            </a:r>
            <a:r>
              <a:rPr lang="en-SG" dirty="0" err="1" smtClean="0"/>
              <a:t>Font.FontStyle</a:t>
            </a:r>
            <a:r>
              <a:rPr lang="en-SG" dirty="0" smtClean="0"/>
              <a:t> = “Bold”</a:t>
            </a:r>
          </a:p>
          <a:p>
            <a:pPr lvl="1"/>
            <a:r>
              <a:rPr lang="en-SG" dirty="0" smtClean="0"/>
              <a:t>Range</a:t>
            </a:r>
            <a:r>
              <a:rPr lang="en-SG" dirty="0"/>
              <a:t>("C1").</a:t>
            </a:r>
            <a:r>
              <a:rPr lang="en-SG" dirty="0" err="1"/>
              <a:t>Borders.LineStyle</a:t>
            </a:r>
            <a:r>
              <a:rPr lang="en-SG" dirty="0"/>
              <a:t> = </a:t>
            </a:r>
            <a:r>
              <a:rPr lang="en-SG" smtClean="0"/>
              <a:t>xlDouble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175839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Decision making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1914384"/>
          </a:xfrm>
        </p:spPr>
        <p:txBody>
          <a:bodyPr/>
          <a:lstStyle/>
          <a:p>
            <a:r>
              <a:rPr lang="en-SG" dirty="0" smtClean="0"/>
              <a:t>We will now write our own code that can automatically convert your module grade into a grade point.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51" y="1762647"/>
            <a:ext cx="6688881" cy="101787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65163" y="2875572"/>
            <a:ext cx="7781518" cy="207983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Step 1: Create an Excel table like the example above. You may replace the module name to any other module where you have gotten a “B” grade.</a:t>
            </a:r>
          </a:p>
          <a:p>
            <a:r>
              <a:rPr lang="en-SG" dirty="0" smtClean="0"/>
              <a:t>Step 2: Right-click on “Modules” and insert a new module: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60" y="4569791"/>
            <a:ext cx="3972479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3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If… Then…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699972"/>
          </a:xfrm>
        </p:spPr>
        <p:txBody>
          <a:bodyPr/>
          <a:lstStyle/>
          <a:p>
            <a:r>
              <a:rPr lang="en-SG" dirty="0" smtClean="0"/>
              <a:t>Step 3: Type the following code into your new module</a:t>
            </a:r>
            <a:endParaRPr lang="en-S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5610" y="3327225"/>
            <a:ext cx="3875910" cy="16562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Step 4: Test your code: You should see the number “3” appearing beside the grade “B”.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70" y="5003626"/>
            <a:ext cx="4601217" cy="6192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852" y="3333515"/>
            <a:ext cx="3696216" cy="1076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70" y="1459772"/>
            <a:ext cx="6192067" cy="173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261543"/>
            <a:ext cx="6695758" cy="604593"/>
          </a:xfrm>
        </p:spPr>
        <p:txBody>
          <a:bodyPr>
            <a:normAutofit/>
          </a:bodyPr>
          <a:lstStyle/>
          <a:p>
            <a:r>
              <a:rPr lang="en-SG" dirty="0" smtClean="0"/>
              <a:t>Explanation of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2852598"/>
            <a:ext cx="7781518" cy="631014"/>
          </a:xfrm>
        </p:spPr>
        <p:txBody>
          <a:bodyPr/>
          <a:lstStyle/>
          <a:p>
            <a:r>
              <a:rPr lang="en-SG" dirty="0" smtClean="0"/>
              <a:t>Translation of the above code to English: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2040" y="3483612"/>
            <a:ext cx="543817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If</a:t>
            </a:r>
            <a:r>
              <a:rPr lang="en-SG" sz="2400" dirty="0"/>
              <a:t> the value in </a:t>
            </a:r>
            <a:r>
              <a:rPr lang="en-SG" sz="2400" dirty="0" smtClean="0"/>
              <a:t>Cell C2 </a:t>
            </a:r>
            <a:r>
              <a:rPr lang="en-SG" sz="2400" dirty="0"/>
              <a:t>is equal to </a:t>
            </a:r>
            <a:r>
              <a:rPr lang="en-SG" sz="2400" dirty="0" smtClean="0"/>
              <a:t>“B”,</a:t>
            </a:r>
            <a:r>
              <a:rPr lang="en-SG" sz="2400" dirty="0"/>
              <a:t>	</a:t>
            </a:r>
            <a:r>
              <a:rPr lang="en-SG" sz="2400" b="1" u="sng" dirty="0" smtClean="0"/>
              <a:t>Then</a:t>
            </a:r>
            <a:r>
              <a:rPr lang="en-SG" sz="2400" dirty="0" smtClean="0"/>
              <a:t> 	Set </a:t>
            </a:r>
            <a:r>
              <a:rPr lang="en-SG" sz="2400" dirty="0"/>
              <a:t>the value </a:t>
            </a:r>
            <a:r>
              <a:rPr lang="en-SG" sz="2400" dirty="0" smtClean="0"/>
              <a:t>of Cell D2 </a:t>
            </a:r>
            <a:r>
              <a:rPr lang="en-SG" sz="2400" dirty="0"/>
              <a:t>to be </a:t>
            </a:r>
            <a:r>
              <a:rPr lang="en-SG" sz="2400" dirty="0" smtClean="0"/>
              <a:t>3. </a:t>
            </a:r>
          </a:p>
          <a:p>
            <a:r>
              <a:rPr lang="en-SG" sz="2400" b="1" u="sng" dirty="0" smtClean="0"/>
              <a:t>The </a:t>
            </a:r>
            <a:r>
              <a:rPr lang="en-SG" sz="2400" b="1" u="sng" dirty="0"/>
              <a:t>End</a:t>
            </a:r>
            <a:r>
              <a:rPr lang="en-SG" sz="2400" dirty="0" smtClean="0"/>
              <a:t>.</a:t>
            </a:r>
            <a:endParaRPr lang="en-SG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87" y="1097260"/>
            <a:ext cx="5680781" cy="160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7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Adding comments to your code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2452572"/>
          </a:xfrm>
        </p:spPr>
        <p:txBody>
          <a:bodyPr/>
          <a:lstStyle/>
          <a:p>
            <a:r>
              <a:rPr lang="en-SG" dirty="0" smtClean="0"/>
              <a:t>It is a good habit to add comments to your own code that describes what the code is doing. </a:t>
            </a:r>
          </a:p>
          <a:p>
            <a:r>
              <a:rPr lang="en-SG" dirty="0" smtClean="0"/>
              <a:t>Comments allow people who are reading your code to understand what you are trying to do.</a:t>
            </a:r>
          </a:p>
          <a:p>
            <a:r>
              <a:rPr lang="en-SG" dirty="0" smtClean="0"/>
              <a:t>Comments appear in green and are ignored by Visual Basic.</a:t>
            </a:r>
            <a:endParaRPr lang="en-SG" dirty="0"/>
          </a:p>
        </p:txBody>
      </p:sp>
      <p:grpSp>
        <p:nvGrpSpPr>
          <p:cNvPr id="9" name="Group 8"/>
          <p:cNvGrpSpPr/>
          <p:nvPr/>
        </p:nvGrpSpPr>
        <p:grpSpPr>
          <a:xfrm>
            <a:off x="1073255" y="3508814"/>
            <a:ext cx="7373873" cy="1642306"/>
            <a:chOff x="1073255" y="3508814"/>
            <a:chExt cx="7373873" cy="16423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255" y="3508814"/>
              <a:ext cx="5563127" cy="164230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155579" y="3732014"/>
              <a:ext cx="1291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Comments</a:t>
              </a:r>
              <a:endParaRPr lang="en-SG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636382" y="3916680"/>
              <a:ext cx="5191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663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594918" cy="604593"/>
          </a:xfrm>
        </p:spPr>
        <p:txBody>
          <a:bodyPr>
            <a:normAutofit/>
          </a:bodyPr>
          <a:lstStyle/>
          <a:p>
            <a:r>
              <a:rPr lang="en-SG" dirty="0" smtClean="0"/>
              <a:t>Some types of errors you will encounter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5887590" cy="1553411"/>
          </a:xfrm>
        </p:spPr>
        <p:txBody>
          <a:bodyPr/>
          <a:lstStyle/>
          <a:p>
            <a:r>
              <a:rPr lang="en-SG" dirty="0" smtClean="0"/>
              <a:t>Learn to troubleshoot your own errors.</a:t>
            </a:r>
          </a:p>
          <a:p>
            <a:r>
              <a:rPr lang="en-SG" dirty="0" smtClean="0"/>
              <a:t>Types of errors: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80" y="1737894"/>
            <a:ext cx="3124200" cy="26479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65610" y="4209097"/>
            <a:ext cx="3691841" cy="6572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SG" dirty="0" smtClean="0"/>
              <a:t>Run-time errors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888" y="4456096"/>
            <a:ext cx="3952875" cy="23241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65162" y="1970654"/>
            <a:ext cx="5012267" cy="1006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SG" dirty="0" smtClean="0"/>
              <a:t>Compile errors (most likely due to typo error)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316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5652971"/>
          </a:xfrm>
        </p:spPr>
        <p:txBody>
          <a:bodyPr/>
          <a:lstStyle/>
          <a:p>
            <a:pPr marL="0" lvl="0" indent="0">
              <a:buNone/>
            </a:pPr>
            <a:r>
              <a:rPr lang="en-GB" dirty="0" smtClean="0"/>
              <a:t>At the end of the lesson, you should be able to:</a:t>
            </a:r>
          </a:p>
          <a:p>
            <a:pPr lvl="0"/>
            <a:r>
              <a:rPr lang="en-GB" dirty="0" smtClean="0"/>
              <a:t>Create a VBA procedure by </a:t>
            </a:r>
          </a:p>
          <a:p>
            <a:pPr lvl="1"/>
            <a:r>
              <a:rPr lang="en-GB" dirty="0" smtClean="0"/>
              <a:t>Recording and playing back </a:t>
            </a:r>
            <a:r>
              <a:rPr lang="en-GB" dirty="0"/>
              <a:t>a macro</a:t>
            </a:r>
            <a:endParaRPr lang="en-GB" dirty="0" smtClean="0"/>
          </a:p>
          <a:p>
            <a:pPr lvl="1"/>
            <a:r>
              <a:rPr lang="en-GB" dirty="0" smtClean="0"/>
              <a:t>Manually typing code</a:t>
            </a:r>
          </a:p>
          <a:p>
            <a:pPr lvl="0"/>
            <a:r>
              <a:rPr lang="en-GB" dirty="0" smtClean="0"/>
              <a:t>Manipulate the following properties of a cell via code:</a:t>
            </a:r>
          </a:p>
          <a:p>
            <a:pPr lvl="1"/>
            <a:r>
              <a:rPr lang="en-GB" dirty="0" smtClean="0"/>
              <a:t>Value</a:t>
            </a:r>
          </a:p>
          <a:p>
            <a:pPr lvl="1"/>
            <a:r>
              <a:rPr lang="en-GB" dirty="0" smtClean="0"/>
              <a:t>Font</a:t>
            </a:r>
          </a:p>
          <a:p>
            <a:pPr lvl="1"/>
            <a:r>
              <a:rPr lang="en-GB" dirty="0" err="1" smtClean="0"/>
              <a:t>Color</a:t>
            </a:r>
            <a:endParaRPr lang="en-GB" dirty="0" smtClean="0"/>
          </a:p>
          <a:p>
            <a:pPr lvl="0"/>
            <a:r>
              <a:rPr lang="en-GB" dirty="0" smtClean="0"/>
              <a:t>Make use of the “If – Else” conditional statement in your macro.</a:t>
            </a:r>
          </a:p>
          <a:p>
            <a:pPr lvl="0"/>
            <a:r>
              <a:rPr lang="en-GB" dirty="0" smtClean="0"/>
              <a:t>Make use of comparison operators &lt;,&gt;,&lt;=,&gt;= and &lt;&gt; in your “If – Else” statements</a:t>
            </a:r>
          </a:p>
          <a:p>
            <a:pPr lvl="0"/>
            <a:r>
              <a:rPr lang="en-GB" dirty="0"/>
              <a:t>Make use of the “And” and the “Or” operators in your “If… Else…” conditional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Exercise </a:t>
            </a:r>
            <a:r>
              <a:rPr lang="en-SG" dirty="0" smtClean="0"/>
              <a:t>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623771"/>
          </a:xfrm>
        </p:spPr>
        <p:txBody>
          <a:bodyPr/>
          <a:lstStyle/>
          <a:p>
            <a:r>
              <a:rPr lang="en-SG" dirty="0" smtClean="0"/>
              <a:t>Translate the following instructions into proper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40" y="1550850"/>
            <a:ext cx="553212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b="1" u="sng" dirty="0"/>
              <a:t>If</a:t>
            </a:r>
            <a:r>
              <a:rPr lang="en-SG" sz="2400" dirty="0"/>
              <a:t> the value in </a:t>
            </a:r>
            <a:r>
              <a:rPr lang="en-SG" sz="2400" dirty="0" smtClean="0"/>
              <a:t>Cell C2 </a:t>
            </a:r>
            <a:r>
              <a:rPr lang="en-SG" sz="2400" dirty="0"/>
              <a:t>is equal to “C</a:t>
            </a:r>
            <a:r>
              <a:rPr lang="en-SG" sz="2400" dirty="0" smtClean="0"/>
              <a:t>”, </a:t>
            </a:r>
            <a:r>
              <a:rPr lang="en-SG" sz="2400" dirty="0"/>
              <a:t>	</a:t>
            </a:r>
            <a:r>
              <a:rPr lang="en-SG" sz="2400" b="1" u="sng" dirty="0" smtClean="0"/>
              <a:t>Then</a:t>
            </a:r>
            <a:r>
              <a:rPr lang="en-SG" sz="2400" dirty="0" smtClean="0"/>
              <a:t> </a:t>
            </a:r>
          </a:p>
          <a:p>
            <a:r>
              <a:rPr lang="en-SG" sz="2400" dirty="0"/>
              <a:t>	</a:t>
            </a:r>
            <a:r>
              <a:rPr lang="en-SG" sz="2400" dirty="0" smtClean="0"/>
              <a:t>Set </a:t>
            </a:r>
            <a:r>
              <a:rPr lang="en-SG" sz="2400" dirty="0"/>
              <a:t>the value of </a:t>
            </a:r>
            <a:r>
              <a:rPr lang="en-SG" sz="2400" dirty="0" smtClean="0"/>
              <a:t>Cell D2 </a:t>
            </a:r>
            <a:r>
              <a:rPr lang="en-SG" sz="2400" dirty="0"/>
              <a:t>to be </a:t>
            </a:r>
            <a:r>
              <a:rPr lang="en-SG" sz="2400" dirty="0" smtClean="0"/>
              <a:t>2. </a:t>
            </a:r>
          </a:p>
          <a:p>
            <a:r>
              <a:rPr lang="en-SG" sz="2400" b="1" u="sng" dirty="0" smtClean="0"/>
              <a:t>The </a:t>
            </a:r>
            <a:r>
              <a:rPr lang="en-SG" sz="2400" b="1" u="sng" dirty="0"/>
              <a:t>End</a:t>
            </a:r>
            <a:r>
              <a:rPr lang="en-SG" sz="2400" dirty="0" smtClean="0"/>
              <a:t>.</a:t>
            </a:r>
            <a:endParaRPr lang="en-SG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5163" y="3003349"/>
            <a:ext cx="7781518" cy="5628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solidFill>
                  <a:srgbClr val="0000FF"/>
                </a:solidFill>
              </a:rPr>
              <a:t>Answer: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5841" y="3558899"/>
            <a:ext cx="420623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If </a:t>
            </a:r>
            <a:r>
              <a:rPr lang="en-SG" sz="2400" dirty="0" smtClean="0">
                <a:solidFill>
                  <a:srgbClr val="0000FF"/>
                </a:solidFill>
              </a:rPr>
              <a:t>Range(“C2”).Value = “C” Then</a:t>
            </a:r>
          </a:p>
          <a:p>
            <a:r>
              <a:rPr lang="en-SG" sz="2400" dirty="0">
                <a:solidFill>
                  <a:srgbClr val="0000FF"/>
                </a:solidFill>
              </a:rPr>
              <a:t>	</a:t>
            </a:r>
            <a:r>
              <a:rPr lang="en-SG" sz="2400" dirty="0" smtClean="0">
                <a:solidFill>
                  <a:srgbClr val="0000FF"/>
                </a:solidFill>
              </a:rPr>
              <a:t>Range(“D2”).Value = 2 </a:t>
            </a:r>
          </a:p>
          <a:p>
            <a:r>
              <a:rPr lang="en-SG" sz="2400" dirty="0" smtClean="0">
                <a:solidFill>
                  <a:srgbClr val="0000FF"/>
                </a:solidFill>
              </a:rPr>
              <a:t>End If</a:t>
            </a:r>
            <a:endParaRPr lang="en-SG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Exercise 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517091"/>
          </a:xfrm>
        </p:spPr>
        <p:txBody>
          <a:bodyPr/>
          <a:lstStyle/>
          <a:p>
            <a:r>
              <a:rPr lang="en-SG" dirty="0" smtClean="0"/>
              <a:t>What if you scored a “C” for the module instead of a “B”? 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285" y="1435235"/>
            <a:ext cx="5549273" cy="88127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65610" y="2408039"/>
            <a:ext cx="7781518" cy="88207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Modify your macro so that it can generate the grade point for modules with either a “B” or a “C” grade.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5162" y="3246809"/>
            <a:ext cx="7781518" cy="5628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solidFill>
                  <a:srgbClr val="0000FF"/>
                </a:solidFill>
              </a:rPr>
              <a:t>Answer: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7761" y="3700376"/>
            <a:ext cx="4739640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 smtClean="0">
                <a:solidFill>
                  <a:srgbClr val="0000FF"/>
                </a:solidFill>
              </a:rPr>
              <a:t>Sub </a:t>
            </a:r>
            <a:r>
              <a:rPr lang="en-SG" sz="2400" dirty="0" err="1" smtClean="0">
                <a:solidFill>
                  <a:srgbClr val="0000FF"/>
                </a:solidFill>
              </a:rPr>
              <a:t>GradesToPoints</a:t>
            </a:r>
            <a:r>
              <a:rPr lang="en-SG" sz="2400" dirty="0" smtClean="0">
                <a:solidFill>
                  <a:srgbClr val="0000FF"/>
                </a:solidFill>
              </a:rPr>
              <a:t>()</a:t>
            </a:r>
          </a:p>
          <a:p>
            <a:r>
              <a:rPr lang="en-SG" sz="2400" dirty="0" smtClean="0">
                <a:solidFill>
                  <a:srgbClr val="0000FF"/>
                </a:solidFill>
              </a:rPr>
              <a:t>	If </a:t>
            </a:r>
            <a:r>
              <a:rPr lang="en-SG" sz="2400" dirty="0">
                <a:solidFill>
                  <a:srgbClr val="0000FF"/>
                </a:solidFill>
              </a:rPr>
              <a:t>Range(“C2</a:t>
            </a:r>
            <a:r>
              <a:rPr lang="en-SG" sz="2400" dirty="0" smtClean="0">
                <a:solidFill>
                  <a:srgbClr val="0000FF"/>
                </a:solidFill>
              </a:rPr>
              <a:t>”).</a:t>
            </a:r>
            <a:r>
              <a:rPr lang="en-SG" sz="2400" dirty="0">
                <a:solidFill>
                  <a:srgbClr val="0000FF"/>
                </a:solidFill>
              </a:rPr>
              <a:t>Value = </a:t>
            </a:r>
            <a:r>
              <a:rPr lang="en-SG" sz="2400" dirty="0" smtClean="0">
                <a:solidFill>
                  <a:srgbClr val="0000FF"/>
                </a:solidFill>
              </a:rPr>
              <a:t>“B” </a:t>
            </a:r>
            <a:r>
              <a:rPr lang="en-SG" sz="2400" dirty="0">
                <a:solidFill>
                  <a:srgbClr val="0000FF"/>
                </a:solidFill>
              </a:rPr>
              <a:t>Then</a:t>
            </a:r>
          </a:p>
          <a:p>
            <a:r>
              <a:rPr lang="en-SG" sz="2400" dirty="0" smtClean="0">
                <a:solidFill>
                  <a:srgbClr val="0000FF"/>
                </a:solidFill>
              </a:rPr>
              <a:t>	</a:t>
            </a:r>
            <a:r>
              <a:rPr lang="en-SG" sz="2400" dirty="0">
                <a:solidFill>
                  <a:srgbClr val="0000FF"/>
                </a:solidFill>
              </a:rPr>
              <a:t>	Range</a:t>
            </a:r>
            <a:r>
              <a:rPr lang="en-SG" sz="2400" dirty="0" smtClean="0">
                <a:solidFill>
                  <a:srgbClr val="0000FF"/>
                </a:solidFill>
              </a:rPr>
              <a:t>(“D2”).</a:t>
            </a:r>
            <a:r>
              <a:rPr lang="en-SG" sz="2400" dirty="0">
                <a:solidFill>
                  <a:srgbClr val="0000FF"/>
                </a:solidFill>
              </a:rPr>
              <a:t>Value = </a:t>
            </a:r>
            <a:r>
              <a:rPr lang="en-SG" sz="2400" dirty="0" smtClean="0">
                <a:solidFill>
                  <a:srgbClr val="0000FF"/>
                </a:solidFill>
              </a:rPr>
              <a:t>3 </a:t>
            </a:r>
            <a:endParaRPr lang="en-SG" sz="2400" dirty="0">
              <a:solidFill>
                <a:srgbClr val="0000FF"/>
              </a:solidFill>
            </a:endParaRPr>
          </a:p>
          <a:p>
            <a:r>
              <a:rPr lang="en-SG" sz="2400" dirty="0" smtClean="0">
                <a:solidFill>
                  <a:srgbClr val="0000FF"/>
                </a:solidFill>
              </a:rPr>
              <a:t>	End </a:t>
            </a:r>
            <a:r>
              <a:rPr lang="en-SG" sz="2400" dirty="0">
                <a:solidFill>
                  <a:srgbClr val="0000FF"/>
                </a:solidFill>
              </a:rPr>
              <a:t>If</a:t>
            </a:r>
          </a:p>
          <a:p>
            <a:r>
              <a:rPr lang="en-SG" sz="2400" dirty="0" smtClean="0">
                <a:solidFill>
                  <a:srgbClr val="0000FF"/>
                </a:solidFill>
              </a:rPr>
              <a:t>	If </a:t>
            </a:r>
            <a:r>
              <a:rPr lang="en-SG" sz="2400" dirty="0">
                <a:solidFill>
                  <a:srgbClr val="0000FF"/>
                </a:solidFill>
              </a:rPr>
              <a:t>Range(“C2”).</a:t>
            </a:r>
            <a:r>
              <a:rPr lang="en-SG" sz="2400" dirty="0" smtClean="0">
                <a:solidFill>
                  <a:srgbClr val="0000FF"/>
                </a:solidFill>
              </a:rPr>
              <a:t>Value = “C” Then</a:t>
            </a:r>
          </a:p>
          <a:p>
            <a:r>
              <a:rPr lang="en-SG" sz="2400" dirty="0">
                <a:solidFill>
                  <a:srgbClr val="0000FF"/>
                </a:solidFill>
              </a:rPr>
              <a:t>	</a:t>
            </a:r>
            <a:r>
              <a:rPr lang="en-SG" sz="2400" dirty="0" smtClean="0">
                <a:solidFill>
                  <a:srgbClr val="0000FF"/>
                </a:solidFill>
              </a:rPr>
              <a:t>	</a:t>
            </a:r>
            <a:r>
              <a:rPr lang="en-SG" sz="2400" dirty="0">
                <a:solidFill>
                  <a:srgbClr val="0000FF"/>
                </a:solidFill>
              </a:rPr>
              <a:t>Range</a:t>
            </a:r>
            <a:r>
              <a:rPr lang="en-SG" sz="2400" dirty="0" smtClean="0">
                <a:solidFill>
                  <a:srgbClr val="0000FF"/>
                </a:solidFill>
              </a:rPr>
              <a:t>(“D2”).Value = 2 </a:t>
            </a:r>
          </a:p>
          <a:p>
            <a:r>
              <a:rPr lang="en-SG" sz="2400" dirty="0" smtClean="0">
                <a:solidFill>
                  <a:srgbClr val="0000FF"/>
                </a:solidFill>
              </a:rPr>
              <a:t>	End If</a:t>
            </a:r>
          </a:p>
          <a:p>
            <a:r>
              <a:rPr lang="en-SG" sz="2400" dirty="0" smtClean="0">
                <a:solidFill>
                  <a:srgbClr val="0000FF"/>
                </a:solidFill>
              </a:rPr>
              <a:t>End Sub</a:t>
            </a:r>
            <a:endParaRPr lang="en-SG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3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If… </a:t>
            </a:r>
            <a:r>
              <a:rPr lang="en-SG" dirty="0" err="1" smtClean="0"/>
              <a:t>ElseIf</a:t>
            </a:r>
            <a:r>
              <a:rPr lang="en-SG" dirty="0" smtClean="0"/>
              <a:t>… End If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867612"/>
          </a:xfrm>
        </p:spPr>
        <p:txBody>
          <a:bodyPr/>
          <a:lstStyle/>
          <a:p>
            <a:r>
              <a:rPr lang="en-SG" dirty="0" smtClean="0"/>
              <a:t>Example A and Example B below both achieve the same result. Which one do you prefer?</a:t>
            </a:r>
            <a:endParaRPr lang="en-S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86634" y="1832416"/>
            <a:ext cx="1795382" cy="5404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/>
              <a:t>Example A:</a:t>
            </a:r>
            <a:endParaRPr lang="en-S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86634" y="4493640"/>
            <a:ext cx="1795382" cy="5404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/>
              <a:t>Example B: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2994743" y="1828801"/>
            <a:ext cx="3977639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rgbClr val="0000FF"/>
                </a:solidFill>
              </a:rPr>
              <a:t>Sub </a:t>
            </a:r>
            <a:r>
              <a:rPr lang="en-SG" sz="2000" dirty="0" err="1" smtClean="0">
                <a:solidFill>
                  <a:srgbClr val="0000FF"/>
                </a:solidFill>
              </a:rPr>
              <a:t>GradesToPoints</a:t>
            </a:r>
            <a:r>
              <a:rPr lang="en-SG" sz="2000" dirty="0" smtClean="0">
                <a:solidFill>
                  <a:srgbClr val="0000FF"/>
                </a:solidFill>
              </a:rPr>
              <a:t>()</a:t>
            </a:r>
          </a:p>
          <a:p>
            <a:r>
              <a:rPr lang="en-SG" sz="2000" dirty="0" smtClean="0">
                <a:solidFill>
                  <a:srgbClr val="0000FF"/>
                </a:solidFill>
              </a:rPr>
              <a:t>	If </a:t>
            </a:r>
            <a:r>
              <a:rPr lang="en-SG" sz="2000" dirty="0">
                <a:solidFill>
                  <a:srgbClr val="0000FF"/>
                </a:solidFill>
              </a:rPr>
              <a:t>Range(“C2</a:t>
            </a:r>
            <a:r>
              <a:rPr lang="en-SG" sz="2000" dirty="0" smtClean="0">
                <a:solidFill>
                  <a:srgbClr val="0000FF"/>
                </a:solidFill>
              </a:rPr>
              <a:t>”).</a:t>
            </a:r>
            <a:r>
              <a:rPr lang="en-SG" sz="2000" dirty="0">
                <a:solidFill>
                  <a:srgbClr val="0000FF"/>
                </a:solidFill>
              </a:rPr>
              <a:t>Value = </a:t>
            </a:r>
            <a:r>
              <a:rPr lang="en-SG" sz="2000" dirty="0" smtClean="0">
                <a:solidFill>
                  <a:srgbClr val="0000FF"/>
                </a:solidFill>
              </a:rPr>
              <a:t>“B” </a:t>
            </a:r>
            <a:r>
              <a:rPr lang="en-SG" sz="2000" dirty="0">
                <a:solidFill>
                  <a:srgbClr val="0000FF"/>
                </a:solidFill>
              </a:rPr>
              <a:t>Then</a:t>
            </a:r>
          </a:p>
          <a:p>
            <a:r>
              <a:rPr lang="en-SG" sz="2000" dirty="0" smtClean="0">
                <a:solidFill>
                  <a:srgbClr val="0000FF"/>
                </a:solidFill>
              </a:rPr>
              <a:t>	</a:t>
            </a:r>
            <a:r>
              <a:rPr lang="en-SG" sz="2000" dirty="0">
                <a:solidFill>
                  <a:srgbClr val="0000FF"/>
                </a:solidFill>
              </a:rPr>
              <a:t>	Range</a:t>
            </a:r>
            <a:r>
              <a:rPr lang="en-SG" sz="2000" dirty="0" smtClean="0">
                <a:solidFill>
                  <a:srgbClr val="0000FF"/>
                </a:solidFill>
              </a:rPr>
              <a:t>(“D2”).</a:t>
            </a:r>
            <a:r>
              <a:rPr lang="en-SG" sz="2000" dirty="0">
                <a:solidFill>
                  <a:srgbClr val="0000FF"/>
                </a:solidFill>
              </a:rPr>
              <a:t>Value = </a:t>
            </a:r>
            <a:r>
              <a:rPr lang="en-SG" sz="2000" dirty="0" smtClean="0">
                <a:solidFill>
                  <a:srgbClr val="0000FF"/>
                </a:solidFill>
              </a:rPr>
              <a:t>3 </a:t>
            </a:r>
            <a:endParaRPr lang="en-SG" sz="2000" dirty="0">
              <a:solidFill>
                <a:srgbClr val="0000FF"/>
              </a:solidFill>
            </a:endParaRPr>
          </a:p>
          <a:p>
            <a:r>
              <a:rPr lang="en-SG" sz="2000" dirty="0" smtClean="0">
                <a:solidFill>
                  <a:srgbClr val="0000FF"/>
                </a:solidFill>
              </a:rPr>
              <a:t>	End </a:t>
            </a:r>
            <a:r>
              <a:rPr lang="en-SG" sz="2000" dirty="0">
                <a:solidFill>
                  <a:srgbClr val="0000FF"/>
                </a:solidFill>
              </a:rPr>
              <a:t>If</a:t>
            </a:r>
          </a:p>
          <a:p>
            <a:r>
              <a:rPr lang="en-SG" sz="2000" dirty="0" smtClean="0">
                <a:solidFill>
                  <a:srgbClr val="0000FF"/>
                </a:solidFill>
              </a:rPr>
              <a:t>	If </a:t>
            </a:r>
            <a:r>
              <a:rPr lang="en-SG" sz="2000" dirty="0">
                <a:solidFill>
                  <a:srgbClr val="0000FF"/>
                </a:solidFill>
              </a:rPr>
              <a:t>Range(“C2”).</a:t>
            </a:r>
            <a:r>
              <a:rPr lang="en-SG" sz="2000" dirty="0" smtClean="0">
                <a:solidFill>
                  <a:srgbClr val="0000FF"/>
                </a:solidFill>
              </a:rPr>
              <a:t>Value = “C” Then</a:t>
            </a:r>
          </a:p>
          <a:p>
            <a:r>
              <a:rPr lang="en-SG" sz="2000" dirty="0">
                <a:solidFill>
                  <a:srgbClr val="0000FF"/>
                </a:solidFill>
              </a:rPr>
              <a:t>	</a:t>
            </a:r>
            <a:r>
              <a:rPr lang="en-SG" sz="2000" dirty="0" smtClean="0">
                <a:solidFill>
                  <a:srgbClr val="0000FF"/>
                </a:solidFill>
              </a:rPr>
              <a:t>	</a:t>
            </a:r>
            <a:r>
              <a:rPr lang="en-SG" sz="2000" dirty="0">
                <a:solidFill>
                  <a:srgbClr val="0000FF"/>
                </a:solidFill>
              </a:rPr>
              <a:t>Range</a:t>
            </a:r>
            <a:r>
              <a:rPr lang="en-SG" sz="2000" dirty="0" smtClean="0">
                <a:solidFill>
                  <a:srgbClr val="0000FF"/>
                </a:solidFill>
              </a:rPr>
              <a:t>(“D2”).Value = 2 </a:t>
            </a:r>
          </a:p>
          <a:p>
            <a:r>
              <a:rPr lang="en-SG" sz="2000" dirty="0" smtClean="0">
                <a:solidFill>
                  <a:srgbClr val="0000FF"/>
                </a:solidFill>
              </a:rPr>
              <a:t>	End If</a:t>
            </a:r>
          </a:p>
          <a:p>
            <a:r>
              <a:rPr lang="en-SG" sz="2000" dirty="0" smtClean="0">
                <a:solidFill>
                  <a:srgbClr val="0000FF"/>
                </a:solidFill>
              </a:rPr>
              <a:t>End Sub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94743" y="4493640"/>
            <a:ext cx="4411897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 smtClean="0">
                <a:solidFill>
                  <a:srgbClr val="0000FF"/>
                </a:solidFill>
              </a:rPr>
              <a:t>Sub </a:t>
            </a:r>
            <a:r>
              <a:rPr lang="en-SG" sz="2000" dirty="0" err="1" smtClean="0">
                <a:solidFill>
                  <a:srgbClr val="0000FF"/>
                </a:solidFill>
              </a:rPr>
              <a:t>GradesToPoints</a:t>
            </a:r>
            <a:r>
              <a:rPr lang="en-SG" sz="2000" dirty="0" smtClean="0">
                <a:solidFill>
                  <a:srgbClr val="0000FF"/>
                </a:solidFill>
              </a:rPr>
              <a:t>()</a:t>
            </a:r>
          </a:p>
          <a:p>
            <a:r>
              <a:rPr lang="en-SG" sz="2000" dirty="0" smtClean="0">
                <a:solidFill>
                  <a:srgbClr val="0000FF"/>
                </a:solidFill>
              </a:rPr>
              <a:t>	If </a:t>
            </a:r>
            <a:r>
              <a:rPr lang="en-SG" sz="2000" dirty="0">
                <a:solidFill>
                  <a:srgbClr val="0000FF"/>
                </a:solidFill>
              </a:rPr>
              <a:t>Range(“C2</a:t>
            </a:r>
            <a:r>
              <a:rPr lang="en-SG" sz="2000" dirty="0" smtClean="0">
                <a:solidFill>
                  <a:srgbClr val="0000FF"/>
                </a:solidFill>
              </a:rPr>
              <a:t>”).</a:t>
            </a:r>
            <a:r>
              <a:rPr lang="en-SG" sz="2000" dirty="0">
                <a:solidFill>
                  <a:srgbClr val="0000FF"/>
                </a:solidFill>
              </a:rPr>
              <a:t>Value = </a:t>
            </a:r>
            <a:r>
              <a:rPr lang="en-SG" sz="2000" dirty="0" smtClean="0">
                <a:solidFill>
                  <a:srgbClr val="0000FF"/>
                </a:solidFill>
              </a:rPr>
              <a:t>“B” </a:t>
            </a:r>
            <a:r>
              <a:rPr lang="en-SG" sz="2000" dirty="0">
                <a:solidFill>
                  <a:srgbClr val="0000FF"/>
                </a:solidFill>
              </a:rPr>
              <a:t>Then</a:t>
            </a:r>
          </a:p>
          <a:p>
            <a:r>
              <a:rPr lang="en-SG" sz="2000" dirty="0" smtClean="0">
                <a:solidFill>
                  <a:srgbClr val="0000FF"/>
                </a:solidFill>
              </a:rPr>
              <a:t>	</a:t>
            </a:r>
            <a:r>
              <a:rPr lang="en-SG" sz="2000" dirty="0">
                <a:solidFill>
                  <a:srgbClr val="0000FF"/>
                </a:solidFill>
              </a:rPr>
              <a:t>	Range</a:t>
            </a:r>
            <a:r>
              <a:rPr lang="en-SG" sz="2000" dirty="0" smtClean="0">
                <a:solidFill>
                  <a:srgbClr val="0000FF"/>
                </a:solidFill>
              </a:rPr>
              <a:t>(“D2”).</a:t>
            </a:r>
            <a:r>
              <a:rPr lang="en-SG" sz="2000" dirty="0">
                <a:solidFill>
                  <a:srgbClr val="0000FF"/>
                </a:solidFill>
              </a:rPr>
              <a:t>Value = </a:t>
            </a:r>
            <a:r>
              <a:rPr lang="en-SG" sz="2000" dirty="0" smtClean="0">
                <a:solidFill>
                  <a:srgbClr val="0000FF"/>
                </a:solidFill>
              </a:rPr>
              <a:t>3 </a:t>
            </a:r>
            <a:endParaRPr lang="en-SG" sz="2000" dirty="0">
              <a:solidFill>
                <a:srgbClr val="0000FF"/>
              </a:solidFill>
            </a:endParaRPr>
          </a:p>
          <a:p>
            <a:r>
              <a:rPr lang="en-SG" sz="2000" dirty="0" smtClean="0">
                <a:solidFill>
                  <a:srgbClr val="0000FF"/>
                </a:solidFill>
              </a:rPr>
              <a:t>	</a:t>
            </a:r>
            <a:r>
              <a:rPr lang="en-SG" sz="2000" dirty="0" err="1" smtClean="0">
                <a:solidFill>
                  <a:srgbClr val="0000FF"/>
                </a:solidFill>
              </a:rPr>
              <a:t>ElseIf</a:t>
            </a:r>
            <a:r>
              <a:rPr lang="en-SG" sz="2000" dirty="0" smtClean="0">
                <a:solidFill>
                  <a:srgbClr val="0000FF"/>
                </a:solidFill>
              </a:rPr>
              <a:t> </a:t>
            </a:r>
            <a:r>
              <a:rPr lang="en-SG" sz="2000" dirty="0">
                <a:solidFill>
                  <a:srgbClr val="0000FF"/>
                </a:solidFill>
              </a:rPr>
              <a:t>Range(“C2”).</a:t>
            </a:r>
            <a:r>
              <a:rPr lang="en-SG" sz="2000" dirty="0" smtClean="0">
                <a:solidFill>
                  <a:srgbClr val="0000FF"/>
                </a:solidFill>
              </a:rPr>
              <a:t>Value = “C” Then</a:t>
            </a:r>
          </a:p>
          <a:p>
            <a:r>
              <a:rPr lang="en-SG" sz="2000" dirty="0">
                <a:solidFill>
                  <a:srgbClr val="0000FF"/>
                </a:solidFill>
              </a:rPr>
              <a:t>	</a:t>
            </a:r>
            <a:r>
              <a:rPr lang="en-SG" sz="2000" dirty="0" smtClean="0">
                <a:solidFill>
                  <a:srgbClr val="0000FF"/>
                </a:solidFill>
              </a:rPr>
              <a:t>	</a:t>
            </a:r>
            <a:r>
              <a:rPr lang="en-SG" sz="2000" dirty="0">
                <a:solidFill>
                  <a:srgbClr val="0000FF"/>
                </a:solidFill>
              </a:rPr>
              <a:t>Range</a:t>
            </a:r>
            <a:r>
              <a:rPr lang="en-SG" sz="2000" dirty="0" smtClean="0">
                <a:solidFill>
                  <a:srgbClr val="0000FF"/>
                </a:solidFill>
              </a:rPr>
              <a:t>(“D2”).Value = 2 </a:t>
            </a:r>
          </a:p>
          <a:p>
            <a:r>
              <a:rPr lang="en-SG" sz="2000" dirty="0" smtClean="0">
                <a:solidFill>
                  <a:srgbClr val="0000FF"/>
                </a:solidFill>
              </a:rPr>
              <a:t>	End If</a:t>
            </a:r>
          </a:p>
          <a:p>
            <a:r>
              <a:rPr lang="en-SG" sz="2000" dirty="0" smtClean="0">
                <a:solidFill>
                  <a:srgbClr val="0000FF"/>
                </a:solidFill>
              </a:rPr>
              <a:t>End Sub</a:t>
            </a:r>
            <a:endParaRPr lang="en-SG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06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781965" cy="604593"/>
          </a:xfrm>
        </p:spPr>
        <p:txBody>
          <a:bodyPr>
            <a:normAutofit/>
          </a:bodyPr>
          <a:lstStyle/>
          <a:p>
            <a:r>
              <a:rPr lang="en-SG" dirty="0" smtClean="0"/>
              <a:t>Example: “If… </a:t>
            </a:r>
            <a:r>
              <a:rPr lang="en-SG" dirty="0" err="1" smtClean="0"/>
              <a:t>ElseIf</a:t>
            </a:r>
            <a:r>
              <a:rPr lang="en-SG" dirty="0" smtClean="0"/>
              <a:t>… Else… End If”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3413760"/>
            <a:ext cx="7781518" cy="561162"/>
          </a:xfrm>
        </p:spPr>
        <p:txBody>
          <a:bodyPr/>
          <a:lstStyle/>
          <a:p>
            <a:r>
              <a:rPr lang="en-SG" dirty="0" smtClean="0"/>
              <a:t>Translation of the above code to English: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7387" y="3974922"/>
            <a:ext cx="7913727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If</a:t>
            </a:r>
            <a:r>
              <a:rPr lang="en-SG" sz="2000" dirty="0"/>
              <a:t> the value in </a:t>
            </a:r>
            <a:r>
              <a:rPr lang="en-SG" sz="2000" dirty="0" smtClean="0"/>
              <a:t>Cell A2 is </a:t>
            </a:r>
            <a:r>
              <a:rPr lang="en-SG" sz="2000" dirty="0"/>
              <a:t>equal to </a:t>
            </a:r>
            <a:r>
              <a:rPr lang="en-SG" sz="2000" dirty="0" smtClean="0"/>
              <a:t>“Scissors”,</a:t>
            </a:r>
          </a:p>
          <a:p>
            <a:r>
              <a:rPr lang="en-SG" sz="2000" dirty="0"/>
              <a:t>	</a:t>
            </a:r>
            <a:r>
              <a:rPr lang="en-SG" sz="2000" b="1" dirty="0" smtClean="0"/>
              <a:t>Then</a:t>
            </a:r>
            <a:r>
              <a:rPr lang="en-SG" sz="2000" dirty="0" smtClean="0"/>
              <a:t> </a:t>
            </a:r>
            <a:r>
              <a:rPr lang="en-SG" sz="2000" dirty="0"/>
              <a:t>set the value of Cell </a:t>
            </a:r>
            <a:r>
              <a:rPr lang="en-SG" sz="2000" dirty="0" smtClean="0"/>
              <a:t>B2 </a:t>
            </a:r>
            <a:r>
              <a:rPr lang="en-SG" sz="2000" dirty="0"/>
              <a:t>to be </a:t>
            </a:r>
            <a:r>
              <a:rPr lang="en-SG" sz="2000" dirty="0" smtClean="0"/>
              <a:t>“Stone”.</a:t>
            </a:r>
          </a:p>
          <a:p>
            <a:r>
              <a:rPr lang="en-SG" sz="2000" b="1" dirty="0" smtClean="0"/>
              <a:t>Otherwise If </a:t>
            </a:r>
            <a:r>
              <a:rPr lang="en-SG" sz="2000" dirty="0"/>
              <a:t>the value in Cell A2 is equal to </a:t>
            </a:r>
            <a:r>
              <a:rPr lang="en-SG" sz="2000" dirty="0" smtClean="0"/>
              <a:t>“Paper”,</a:t>
            </a:r>
          </a:p>
          <a:p>
            <a:r>
              <a:rPr lang="en-SG" sz="2000" dirty="0"/>
              <a:t>	</a:t>
            </a:r>
            <a:r>
              <a:rPr lang="en-SG" sz="2000" b="1" dirty="0"/>
              <a:t>Then</a:t>
            </a:r>
            <a:r>
              <a:rPr lang="en-SG" sz="2000" dirty="0"/>
              <a:t> set the value of Cell </a:t>
            </a:r>
            <a:r>
              <a:rPr lang="en-SG" sz="2000" dirty="0" smtClean="0"/>
              <a:t>B2 to </a:t>
            </a:r>
            <a:r>
              <a:rPr lang="en-SG" sz="2000" dirty="0"/>
              <a:t>be </a:t>
            </a:r>
            <a:r>
              <a:rPr lang="en-SG" sz="2000" dirty="0" smtClean="0"/>
              <a:t>“Scissors”.</a:t>
            </a:r>
            <a:endParaRPr lang="en-SG" sz="2000" dirty="0"/>
          </a:p>
          <a:p>
            <a:r>
              <a:rPr lang="en-SG" sz="2000" b="1" dirty="0" smtClean="0"/>
              <a:t>Otherwise</a:t>
            </a:r>
          </a:p>
          <a:p>
            <a:r>
              <a:rPr lang="en-SG" sz="2000" dirty="0"/>
              <a:t>	 </a:t>
            </a:r>
            <a:r>
              <a:rPr lang="en-SG" sz="2000" dirty="0" smtClean="0"/>
              <a:t>Set </a:t>
            </a:r>
            <a:r>
              <a:rPr lang="en-SG" sz="2000" dirty="0"/>
              <a:t>the value of Cell </a:t>
            </a:r>
            <a:r>
              <a:rPr lang="en-SG" sz="2000" dirty="0" smtClean="0"/>
              <a:t>B2 </a:t>
            </a:r>
            <a:r>
              <a:rPr lang="en-SG" sz="2000" dirty="0"/>
              <a:t>to be </a:t>
            </a:r>
            <a:r>
              <a:rPr lang="en-SG" sz="2000" dirty="0" smtClean="0"/>
              <a:t>“Paper”.</a:t>
            </a:r>
          </a:p>
          <a:p>
            <a:r>
              <a:rPr lang="en-SG" sz="2000" b="1" dirty="0" smtClean="0"/>
              <a:t>The End</a:t>
            </a:r>
            <a:endParaRPr lang="en-SG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19" y="1032136"/>
            <a:ext cx="2127616" cy="126910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47386" y="1032137"/>
            <a:ext cx="5438173" cy="2246769"/>
            <a:chOff x="947386" y="1032137"/>
            <a:chExt cx="5438173" cy="2246769"/>
          </a:xfrm>
        </p:grpSpPr>
        <p:sp>
          <p:nvSpPr>
            <p:cNvPr id="8" name="TextBox 7"/>
            <p:cNvSpPr txBox="1"/>
            <p:nvPr/>
          </p:nvSpPr>
          <p:spPr>
            <a:xfrm>
              <a:off x="947386" y="1032137"/>
              <a:ext cx="5438173" cy="224676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2000" b="1" dirty="0" smtClean="0"/>
                <a:t>If</a:t>
              </a:r>
              <a:r>
                <a:rPr lang="en-SG" sz="2000" dirty="0" smtClean="0"/>
                <a:t> Range(“A2”).Value </a:t>
              </a:r>
              <a:r>
                <a:rPr lang="en-SG" sz="2000" dirty="0"/>
                <a:t>= </a:t>
              </a:r>
              <a:r>
                <a:rPr lang="en-SG" sz="2000" dirty="0" smtClean="0"/>
                <a:t>“Scissors” </a:t>
              </a:r>
              <a:r>
                <a:rPr lang="en-SG" sz="2000" b="1" dirty="0"/>
                <a:t>Then</a:t>
              </a:r>
            </a:p>
            <a:p>
              <a:r>
                <a:rPr lang="en-SG" sz="2000" dirty="0"/>
                <a:t>	 Range(“</a:t>
              </a:r>
              <a:r>
                <a:rPr lang="en-SG" sz="2000" dirty="0" smtClean="0"/>
                <a:t>B2”). </a:t>
              </a:r>
              <a:r>
                <a:rPr lang="en-SG" sz="2000" dirty="0"/>
                <a:t>Value = </a:t>
              </a:r>
              <a:r>
                <a:rPr lang="en-SG" sz="2000" dirty="0" smtClean="0"/>
                <a:t> “Stone”</a:t>
              </a:r>
              <a:endParaRPr lang="en-SG" sz="2000" dirty="0"/>
            </a:p>
            <a:p>
              <a:r>
                <a:rPr lang="en-SG" sz="2000" b="1" dirty="0" smtClean="0"/>
                <a:t>ElseIf</a:t>
              </a:r>
              <a:r>
                <a:rPr lang="en-SG" sz="2000" dirty="0" smtClean="0"/>
                <a:t> </a:t>
              </a:r>
              <a:r>
                <a:rPr lang="en-SG" sz="2000" dirty="0"/>
                <a:t>Range</a:t>
              </a:r>
              <a:r>
                <a:rPr lang="en-SG" sz="2000" dirty="0" smtClean="0"/>
                <a:t>(“A2”).Value = “Paper” </a:t>
              </a:r>
              <a:r>
                <a:rPr lang="en-SG" sz="2000" b="1" dirty="0" smtClean="0"/>
                <a:t>Then</a:t>
              </a:r>
            </a:p>
            <a:p>
              <a:r>
                <a:rPr lang="en-SG" sz="2000" dirty="0" smtClean="0"/>
                <a:t>	</a:t>
              </a:r>
              <a:r>
                <a:rPr lang="en-SG" sz="2000" dirty="0"/>
                <a:t> Range(“</a:t>
              </a:r>
              <a:r>
                <a:rPr lang="en-SG" sz="2000" dirty="0" smtClean="0"/>
                <a:t>B2”). </a:t>
              </a:r>
              <a:r>
                <a:rPr lang="en-SG" sz="2000" dirty="0"/>
                <a:t>Value </a:t>
              </a:r>
              <a:r>
                <a:rPr lang="en-SG" sz="2000" dirty="0" smtClean="0"/>
                <a:t>= “Scissors” </a:t>
              </a:r>
            </a:p>
            <a:p>
              <a:r>
                <a:rPr lang="en-SG" sz="2000" b="1" dirty="0" smtClean="0"/>
                <a:t>Else</a:t>
              </a:r>
            </a:p>
            <a:p>
              <a:r>
                <a:rPr lang="en-SG" sz="2000" dirty="0"/>
                <a:t>	 Range(“</a:t>
              </a:r>
              <a:r>
                <a:rPr lang="en-SG" sz="2000" dirty="0" smtClean="0"/>
                <a:t>B2”).Value </a:t>
              </a:r>
              <a:r>
                <a:rPr lang="en-SG" sz="2000" dirty="0"/>
                <a:t>= </a:t>
              </a:r>
              <a:r>
                <a:rPr lang="en-SG" sz="2000" dirty="0" smtClean="0"/>
                <a:t>“Paper” </a:t>
              </a:r>
            </a:p>
            <a:p>
              <a:r>
                <a:rPr lang="en-SG" sz="2000" b="1" dirty="0" smtClean="0"/>
                <a:t>End If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947387" y="2301239"/>
              <a:ext cx="622333" cy="3200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347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781965" cy="604593"/>
          </a:xfrm>
        </p:spPr>
        <p:txBody>
          <a:bodyPr>
            <a:normAutofit/>
          </a:bodyPr>
          <a:lstStyle/>
          <a:p>
            <a:r>
              <a:rPr lang="en-SG" dirty="0" smtClean="0"/>
              <a:t>Comparison operators: &gt;, &lt;, &gt;=, &lt;=, &lt;&gt;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09" y="961189"/>
            <a:ext cx="6100951" cy="776171"/>
          </a:xfrm>
        </p:spPr>
        <p:txBody>
          <a:bodyPr/>
          <a:lstStyle/>
          <a:p>
            <a:r>
              <a:rPr lang="en-SG" dirty="0" smtClean="0"/>
              <a:t>Question: What word will appear in Cell B2 when the following code is run?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28100" y="2837060"/>
            <a:ext cx="2698040" cy="6878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solidFill>
                  <a:srgbClr val="0000FF"/>
                </a:solidFill>
              </a:rPr>
              <a:t>Answer: Old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5163" y="3613609"/>
            <a:ext cx="6041502" cy="77617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Question: What word will appear in Cell B2 when the following code is run?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568440" y="6043061"/>
            <a:ext cx="2357700" cy="6390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>
                <a:solidFill>
                  <a:srgbClr val="0000FF"/>
                </a:solidFill>
              </a:rPr>
              <a:t>Answer: Young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86" y="1826053"/>
            <a:ext cx="5432164" cy="16988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112" y="961189"/>
            <a:ext cx="1740016" cy="7975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112" y="3708662"/>
            <a:ext cx="1740016" cy="7975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86" y="4478473"/>
            <a:ext cx="45243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4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781965" cy="604593"/>
          </a:xfrm>
        </p:spPr>
        <p:txBody>
          <a:bodyPr>
            <a:normAutofit/>
          </a:bodyPr>
          <a:lstStyle/>
          <a:p>
            <a:r>
              <a:rPr lang="en-SG" dirty="0" smtClean="0"/>
              <a:t>Relational </a:t>
            </a:r>
            <a:r>
              <a:rPr lang="en-SG" dirty="0"/>
              <a:t>operators: </a:t>
            </a:r>
            <a:r>
              <a:rPr lang="en-SG" dirty="0" smtClean="0"/>
              <a:t>=, &gt;, </a:t>
            </a:r>
            <a:r>
              <a:rPr lang="en-SG" dirty="0"/>
              <a:t>&lt;, </a:t>
            </a:r>
            <a:r>
              <a:rPr lang="en-SG" dirty="0" smtClean="0"/>
              <a:t>&gt;=, &lt;=, </a:t>
            </a:r>
            <a:r>
              <a:rPr lang="en-SG" dirty="0"/>
              <a:t>&lt;&gt;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5162" y="1236169"/>
            <a:ext cx="7457758" cy="49969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Equal:							=</a:t>
            </a:r>
          </a:p>
          <a:p>
            <a:r>
              <a:rPr lang="en-SG" dirty="0" smtClean="0"/>
              <a:t>Greater than:					&gt;</a:t>
            </a:r>
          </a:p>
          <a:p>
            <a:r>
              <a:rPr lang="en-SG" dirty="0" smtClean="0"/>
              <a:t>Greater than or equal to:	&gt;=</a:t>
            </a:r>
          </a:p>
          <a:p>
            <a:r>
              <a:rPr lang="en-SG" dirty="0"/>
              <a:t>Less than:						&lt;</a:t>
            </a:r>
          </a:p>
          <a:p>
            <a:r>
              <a:rPr lang="en-SG" dirty="0" smtClean="0"/>
              <a:t>Less than or equal to:		&lt;=</a:t>
            </a:r>
          </a:p>
          <a:p>
            <a:r>
              <a:rPr lang="en-SG" dirty="0" smtClean="0"/>
              <a:t>Not equal:						&lt;&gt;</a:t>
            </a:r>
          </a:p>
        </p:txBody>
      </p:sp>
    </p:spTree>
    <p:extLst>
      <p:ext uri="{BB962C8B-B14F-4D97-AF65-F5344CB8AC3E}">
        <p14:creationId xmlns:p14="http://schemas.microsoft.com/office/powerpoint/2010/main" val="13073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7781965" cy="604593"/>
          </a:xfrm>
        </p:spPr>
        <p:txBody>
          <a:bodyPr>
            <a:normAutofit/>
          </a:bodyPr>
          <a:lstStyle/>
          <a:p>
            <a:r>
              <a:rPr lang="en-SG" dirty="0" smtClean="0"/>
              <a:t>Exercise</a:t>
            </a:r>
            <a:endParaRPr lang="en-S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65162" y="1236169"/>
            <a:ext cx="6041502" cy="77617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What word will appear in Cell B2 when the following code is run?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111" y="1331222"/>
            <a:ext cx="1740016" cy="797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4" y="2128730"/>
            <a:ext cx="4709001" cy="148315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91564" y="3878981"/>
            <a:ext cx="3663316" cy="9216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>
                <a:solidFill>
                  <a:srgbClr val="0000FF"/>
                </a:solidFill>
              </a:rPr>
              <a:t>Answer: Old</a:t>
            </a:r>
          </a:p>
          <a:p>
            <a:pPr marL="0" indent="0">
              <a:buNone/>
            </a:pPr>
            <a:r>
              <a:rPr lang="en-SG" dirty="0" smtClean="0">
                <a:solidFill>
                  <a:srgbClr val="0000FF"/>
                </a:solidFill>
              </a:rPr>
              <a:t>&lt;&gt; means “Not Equal”</a:t>
            </a:r>
          </a:p>
        </p:txBody>
      </p:sp>
    </p:spTree>
    <p:extLst>
      <p:ext uri="{BB962C8B-B14F-4D97-AF65-F5344CB8AC3E}">
        <p14:creationId xmlns:p14="http://schemas.microsoft.com/office/powerpoint/2010/main" val="253893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“AND” Operator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593292"/>
          </a:xfrm>
        </p:spPr>
        <p:txBody>
          <a:bodyPr/>
          <a:lstStyle/>
          <a:p>
            <a:r>
              <a:rPr lang="en-SG" dirty="0" smtClean="0"/>
              <a:t>E.g. There are 9 cells as shown below. 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522" y="1565913"/>
            <a:ext cx="3135776" cy="125431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65163" y="4321161"/>
            <a:ext cx="7781518" cy="57087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solidFill>
                  <a:srgbClr val="0000FF"/>
                </a:solidFill>
              </a:rPr>
              <a:t>Answer:</a:t>
            </a:r>
            <a:endParaRPr lang="en-SG" dirty="0">
              <a:solidFill>
                <a:srgbClr val="0000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73" y="5011591"/>
            <a:ext cx="3133725" cy="124777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65163" y="2974370"/>
            <a:ext cx="7781518" cy="144673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Select the cells that are yellow </a:t>
            </a:r>
            <a:r>
              <a:rPr lang="en-SG" u="sng" dirty="0" smtClean="0"/>
              <a:t>AND</a:t>
            </a:r>
            <a:r>
              <a:rPr lang="en-SG" dirty="0" smtClean="0"/>
              <a:t> have the word “Small”.</a:t>
            </a:r>
          </a:p>
          <a:p>
            <a:r>
              <a:rPr lang="en-SG" dirty="0" smtClean="0"/>
              <a:t>Which cells will be selected?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762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2" y="261543"/>
            <a:ext cx="6878637" cy="604593"/>
          </a:xfrm>
        </p:spPr>
        <p:txBody>
          <a:bodyPr>
            <a:normAutofit/>
          </a:bodyPr>
          <a:lstStyle/>
          <a:p>
            <a:r>
              <a:rPr lang="en-SG" dirty="0" smtClean="0"/>
              <a:t>Example of “AND” operator usage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09" y="2700023"/>
            <a:ext cx="4167354" cy="1340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2" y="1016317"/>
            <a:ext cx="62960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974292"/>
          </a:xfrm>
        </p:spPr>
        <p:txBody>
          <a:bodyPr/>
          <a:lstStyle/>
          <a:p>
            <a:r>
              <a:rPr lang="en-SG" dirty="0" smtClean="0"/>
              <a:t>Create the following table in Excel and write VBA code to fill in the “Graduate?” column with either a “Yes” or a “No”.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18" y="2226260"/>
            <a:ext cx="6799413" cy="135635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65610" y="3939006"/>
            <a:ext cx="7781518" cy="6542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>
                <a:solidFill>
                  <a:srgbClr val="0000FF"/>
                </a:solidFill>
              </a:rPr>
              <a:t>Answer </a:t>
            </a:r>
            <a:endParaRPr lang="en-SG" dirty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18" y="4411481"/>
            <a:ext cx="5260194" cy="218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What is an Excel procedure?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 smtClean="0"/>
              <a:t>A procedure is computer programming code that is stored inside an Excel file to automate tasks and saves you time and effort.</a:t>
            </a:r>
          </a:p>
          <a:p>
            <a:r>
              <a:rPr lang="en-SG" dirty="0" smtClean="0"/>
              <a:t>In Excel, a procedure is </a:t>
            </a:r>
            <a:r>
              <a:rPr lang="en-SG" smtClean="0"/>
              <a:t>also known as a “macro”.</a:t>
            </a:r>
            <a:endParaRPr lang="en-SG" dirty="0" smtClean="0"/>
          </a:p>
          <a:p>
            <a:r>
              <a:rPr lang="en-SG" dirty="0" smtClean="0"/>
              <a:t>E.g. Your cumulative GPA (</a:t>
            </a:r>
            <a:r>
              <a:rPr lang="en-SG" dirty="0" err="1" smtClean="0"/>
              <a:t>cGPA</a:t>
            </a:r>
            <a:r>
              <a:rPr lang="en-SG" dirty="0" smtClean="0"/>
              <a:t>) changes every semester. You can create a procedure to automatically calculate your </a:t>
            </a:r>
            <a:r>
              <a:rPr lang="en-SG" dirty="0" err="1" smtClean="0"/>
              <a:t>cGPA</a:t>
            </a:r>
            <a:r>
              <a:rPr lang="en-SG" dirty="0" smtClean="0"/>
              <a:t>.</a:t>
            </a:r>
          </a:p>
          <a:p>
            <a:r>
              <a:rPr lang="en-SG" dirty="0" smtClean="0"/>
              <a:t>Demo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716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“OR” Operator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075" y="2764082"/>
            <a:ext cx="4167354" cy="1340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2" y="1054658"/>
            <a:ext cx="5941023" cy="152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Do it with 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1035251"/>
          </a:xfrm>
        </p:spPr>
        <p:txBody>
          <a:bodyPr/>
          <a:lstStyle/>
          <a:p>
            <a:r>
              <a:rPr lang="en-SG" dirty="0" smtClean="0"/>
              <a:t>Open up your Excel and look for “Developer” tab in the ribbon: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42" y="2171524"/>
            <a:ext cx="7097115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65162" y="1604475"/>
            <a:ext cx="5156518" cy="357712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 smtClean="0"/>
              <a:t>a) Right-click and select “Customize the Ribbon”:</a:t>
            </a:r>
          </a:p>
          <a:p>
            <a:endParaRPr lang="en-SG" dirty="0" smtClean="0"/>
          </a:p>
          <a:p>
            <a:endParaRPr lang="en-SG" dirty="0" smtClean="0"/>
          </a:p>
          <a:p>
            <a:endParaRPr lang="en-SG" dirty="0" smtClean="0"/>
          </a:p>
          <a:p>
            <a:endParaRPr lang="en-SG" dirty="0"/>
          </a:p>
          <a:p>
            <a:endParaRPr lang="en-SG" dirty="0" smtClean="0"/>
          </a:p>
          <a:p>
            <a:pPr marL="0" indent="0">
              <a:buNone/>
            </a:pPr>
            <a:r>
              <a:rPr lang="en-SG" dirty="0" smtClean="0"/>
              <a:t>b) Check the “Developer” box: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999881"/>
            <a:ext cx="4912677" cy="604593"/>
          </a:xfrm>
        </p:spPr>
        <p:txBody>
          <a:bodyPr>
            <a:normAutofit/>
          </a:bodyPr>
          <a:lstStyle/>
          <a:p>
            <a:r>
              <a:rPr lang="en-SG" sz="2400" dirty="0" smtClean="0"/>
              <a:t>How to activate Excel Developer</a:t>
            </a:r>
            <a:endParaRPr lang="en-S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68" y="2458538"/>
            <a:ext cx="3600450" cy="2000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1828800"/>
            <a:ext cx="2933700" cy="50292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65163" y="266734"/>
            <a:ext cx="6211928" cy="6045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SG" sz="2800" dirty="0" smtClean="0"/>
              <a:t>If you cannot find Developer tab… 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6707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Do it with 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9"/>
            <a:ext cx="7781518" cy="939704"/>
          </a:xfrm>
        </p:spPr>
        <p:txBody>
          <a:bodyPr/>
          <a:lstStyle/>
          <a:p>
            <a:r>
              <a:rPr lang="en-SG" dirty="0" smtClean="0"/>
              <a:t>We will create a macro that can automatically create the following headings for us in Excel: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5163" y="2984695"/>
            <a:ext cx="7781518" cy="5170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Step 1: Click on “Record Macro”.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31" y="2928802"/>
            <a:ext cx="2286319" cy="108600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65610" y="4123096"/>
            <a:ext cx="7781518" cy="5170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Step 2: Give the macro a name.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00" y="4057259"/>
            <a:ext cx="3400900" cy="28007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001" y="1785009"/>
            <a:ext cx="324847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2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Do it with 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781518" cy="913331"/>
          </a:xfrm>
        </p:spPr>
        <p:txBody>
          <a:bodyPr/>
          <a:lstStyle/>
          <a:p>
            <a:r>
              <a:rPr lang="en-SG" dirty="0" smtClean="0"/>
              <a:t>Step 3: Type the following words into Row 1 Columns A to D.</a:t>
            </a:r>
            <a:endParaRPr lang="en-S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5610" y="2606040"/>
            <a:ext cx="7781518" cy="609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Step 4: Bold the words that you have just typed.</a:t>
            </a:r>
            <a:endParaRPr lang="en-S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5163" y="5242560"/>
            <a:ext cx="3998277" cy="8686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Step 5: Stop recording.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610" y="5352775"/>
            <a:ext cx="1809670" cy="758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64" y="1481100"/>
            <a:ext cx="6019363" cy="7744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114" y="3112602"/>
            <a:ext cx="4656166" cy="200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0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Do it with 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SG" dirty="0" smtClean="0"/>
              <a:t>Finally, delete everything that you have typed and test your macro.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344" y="1685681"/>
            <a:ext cx="3658111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2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Behind the scenes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65610" y="961188"/>
            <a:ext cx="7960230" cy="1496343"/>
          </a:xfrm>
        </p:spPr>
        <p:txBody>
          <a:bodyPr/>
          <a:lstStyle/>
          <a:p>
            <a:r>
              <a:rPr lang="en-SG" dirty="0" smtClean="0"/>
              <a:t>Code has been automatically generated for you by the recording process.</a:t>
            </a:r>
          </a:p>
          <a:p>
            <a:r>
              <a:rPr lang="en-SG" dirty="0"/>
              <a:t>To view, double-click on “Module1</a:t>
            </a:r>
            <a:r>
              <a:rPr lang="en-SG" dirty="0" smtClean="0"/>
              <a:t>”.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16" y="2457531"/>
            <a:ext cx="1400370" cy="10955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258" y="2457531"/>
            <a:ext cx="6363588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2040401DC1FF43BE827B1CC7C3A66A" ma:contentTypeVersion="0" ma:contentTypeDescription="Create a new document." ma:contentTypeScope="" ma:versionID="94bb885f719db5d0af3621d733c19a7f">
  <xsd:schema xmlns:xsd="http://www.w3.org/2001/XMLSchema" xmlns:xs="http://www.w3.org/2001/XMLSchema" xmlns:p="http://schemas.microsoft.com/office/2006/metadata/properties" xmlns:ns2="c4befaea-f9aa-4f62-9cde-6c81b25bbd5b" targetNamespace="http://schemas.microsoft.com/office/2006/metadata/properties" ma:root="true" ma:fieldsID="3e954e5d742e124f3110d7bbba1f7e39" ns2:_="">
    <xsd:import namespace="c4befaea-f9aa-4f62-9cde-6c81b25bbd5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befaea-f9aa-4f62-9cde-6c81b25bbd5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4befaea-f9aa-4f62-9cde-6c81b25bbd5b">4PXRRY3UFMYH-1179779178-17</_dlc_DocId>
    <_dlc_DocIdUrl xmlns="c4befaea-f9aa-4f62-9cde-6c81b25bbd5b">
      <Url>https://rp-sp.rp.edu.sg/sites/LCMS_e25a269d-e520-e811-80f6-5cb901e2a858/_layouts/15/DocIdRedir.aspx?ID=4PXRRY3UFMYH-1179779178-17</Url>
      <Description>4PXRRY3UFMYH-1179779178-17</Description>
    </_dlc_DocIdUrl>
  </documentManagement>
</p:properties>
</file>

<file path=customXml/itemProps1.xml><?xml version="1.0" encoding="utf-8"?>
<ds:datastoreItem xmlns:ds="http://schemas.openxmlformats.org/officeDocument/2006/customXml" ds:itemID="{ED86ECCB-00D0-4B79-B550-F4BDDB101359}"/>
</file>

<file path=customXml/itemProps2.xml><?xml version="1.0" encoding="utf-8"?>
<ds:datastoreItem xmlns:ds="http://schemas.openxmlformats.org/officeDocument/2006/customXml" ds:itemID="{30DB98F1-4293-4238-97BC-617DBD3F0DFC}"/>
</file>

<file path=customXml/itemProps3.xml><?xml version="1.0" encoding="utf-8"?>
<ds:datastoreItem xmlns:ds="http://schemas.openxmlformats.org/officeDocument/2006/customXml" ds:itemID="{AE087524-1ED3-49EE-BB3F-33C900B26541}"/>
</file>

<file path=customXml/itemProps4.xml><?xml version="1.0" encoding="utf-8"?>
<ds:datastoreItem xmlns:ds="http://schemas.openxmlformats.org/officeDocument/2006/customXml" ds:itemID="{8B0F42D9-6FE6-435B-A06F-B1FD1A2409CD}"/>
</file>

<file path=docProps/app.xml><?xml version="1.0" encoding="utf-8"?>
<Properties xmlns="http://schemas.openxmlformats.org/officeDocument/2006/extended-properties" xmlns:vt="http://schemas.openxmlformats.org/officeDocument/2006/docPropsVTypes">
  <TotalTime>8317</TotalTime>
  <Words>1143</Words>
  <Application>Microsoft Office PowerPoint</Application>
  <PresentationFormat>On-screen Show (4:3)</PresentationFormat>
  <Paragraphs>173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Lesson 1</vt:lpstr>
      <vt:lpstr>Lesson objectives</vt:lpstr>
      <vt:lpstr>What is an Excel procedure?</vt:lpstr>
      <vt:lpstr>Do it with me</vt:lpstr>
      <vt:lpstr>How to activate Excel Developer</vt:lpstr>
      <vt:lpstr>Do it with me</vt:lpstr>
      <vt:lpstr>Do it with me</vt:lpstr>
      <vt:lpstr>Do it with me</vt:lpstr>
      <vt:lpstr>Behind the scenes</vt:lpstr>
      <vt:lpstr>Do it with me</vt:lpstr>
      <vt:lpstr>Do it with me</vt:lpstr>
      <vt:lpstr>Explanation of code – Subroutine</vt:lpstr>
      <vt:lpstr>Explanation of code</vt:lpstr>
      <vt:lpstr>Exercise</vt:lpstr>
      <vt:lpstr>Decision making</vt:lpstr>
      <vt:lpstr>If… Then…</vt:lpstr>
      <vt:lpstr>Explanation of code</vt:lpstr>
      <vt:lpstr>Adding comments to your code</vt:lpstr>
      <vt:lpstr>Some types of errors you will encounter</vt:lpstr>
      <vt:lpstr>Exercise 2</vt:lpstr>
      <vt:lpstr>Exercise 3</vt:lpstr>
      <vt:lpstr>If… ElseIf… End If</vt:lpstr>
      <vt:lpstr>Example: “If… ElseIf… Else… End If”</vt:lpstr>
      <vt:lpstr>Comparison operators: &gt;, &lt;, &gt;=, &lt;=, &lt;&gt;</vt:lpstr>
      <vt:lpstr>Relational operators: =, &gt;, &lt;, &gt;=, &lt;=, &lt;&gt;</vt:lpstr>
      <vt:lpstr>Exercise</vt:lpstr>
      <vt:lpstr>“AND” Operator</vt:lpstr>
      <vt:lpstr>Example of “AND” operator usage</vt:lpstr>
      <vt:lpstr>Exercise</vt:lpstr>
      <vt:lpstr>“OR”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Ong</dc:creator>
  <cp:lastModifiedBy>Yap Choon Seng</cp:lastModifiedBy>
  <cp:revision>301</cp:revision>
  <dcterms:created xsi:type="dcterms:W3CDTF">2011-06-07T03:26:48Z</dcterms:created>
  <dcterms:modified xsi:type="dcterms:W3CDTF">2018-04-16T08:05:48Z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0x010100522040401DC1FF43BE827B1CC7C3A66A</vt:lpwstr>
  </property>
  <property fmtid="{D5CDD505-2E9C-101B-9397-08002B2CF9AE}" pid="3" name="_dlc_DocIdItemGuid">
    <vt:lpwstr>a835f585-3730-415e-bcde-95faa41591e2</vt:lpwstr>
  </property>
</Properties>
</file>