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8" r:id="rId2"/>
    <p:sldId id="263" r:id="rId3"/>
    <p:sldId id="264" r:id="rId4"/>
    <p:sldId id="279" r:id="rId5"/>
    <p:sldId id="280" r:id="rId6"/>
    <p:sldId id="265" r:id="rId7"/>
    <p:sldId id="281" r:id="rId8"/>
    <p:sldId id="268" r:id="rId9"/>
    <p:sldId id="267" r:id="rId10"/>
    <p:sldId id="269" r:id="rId11"/>
    <p:sldId id="270" r:id="rId12"/>
    <p:sldId id="266" r:id="rId13"/>
    <p:sldId id="271" r:id="rId14"/>
    <p:sldId id="277" r:id="rId15"/>
    <p:sldId id="27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0693" autoAdjust="0"/>
  </p:normalViewPr>
  <p:slideViewPr>
    <p:cSldViewPr snapToGrid="0" snapToObjects="1">
      <p:cViewPr varScale="1">
        <p:scale>
          <a:sx n="63" d="100"/>
          <a:sy n="63" d="100"/>
        </p:scale>
        <p:origin x="151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57C712-F0EE-4F46-8F05-51AE4CFBEAC4}" type="datetimeFigureOut">
              <a:rPr lang="en-SG" smtClean="0"/>
              <a:t>2/5/2018</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303D7-16EE-47C6-8641-31F9E04ACFDD}" type="slidenum">
              <a:rPr lang="en-SG" smtClean="0"/>
              <a:t>‹#›</a:t>
            </a:fld>
            <a:endParaRPr lang="en-SG"/>
          </a:p>
        </p:txBody>
      </p:sp>
    </p:spTree>
    <p:extLst>
      <p:ext uri="{BB962C8B-B14F-4D97-AF65-F5344CB8AC3E}">
        <p14:creationId xmlns:p14="http://schemas.microsoft.com/office/powerpoint/2010/main" val="197586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Good practice: Indentation </a:t>
            </a:r>
            <a:endParaRPr lang="en-SG" dirty="0"/>
          </a:p>
        </p:txBody>
      </p:sp>
      <p:sp>
        <p:nvSpPr>
          <p:cNvPr id="4" name="Slide Number Placeholder 3"/>
          <p:cNvSpPr>
            <a:spLocks noGrp="1"/>
          </p:cNvSpPr>
          <p:nvPr>
            <p:ph type="sldNum" sz="quarter" idx="10"/>
          </p:nvPr>
        </p:nvSpPr>
        <p:spPr/>
        <p:txBody>
          <a:bodyPr/>
          <a:lstStyle/>
          <a:p>
            <a:fld id="{D67303D7-16EE-47C6-8641-31F9E04ACFDD}" type="slidenum">
              <a:rPr lang="en-SG" smtClean="0"/>
              <a:t>14</a:t>
            </a:fld>
            <a:endParaRPr lang="en-SG"/>
          </a:p>
        </p:txBody>
      </p:sp>
    </p:spTree>
    <p:extLst>
      <p:ext uri="{BB962C8B-B14F-4D97-AF65-F5344CB8AC3E}">
        <p14:creationId xmlns:p14="http://schemas.microsoft.com/office/powerpoint/2010/main" val="2129101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7.gif"/><Relationship Id="rId4" Type="http://schemas.openxmlformats.org/officeDocument/2006/relationships/image" Target="../media/image26.gif"/></Relationships>
</file>

<file path=ppt/slides/_rels/slide1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3.xml"/><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935043"/>
            <a:ext cx="7533068" cy="825410"/>
          </a:xfrm>
        </p:spPr>
        <p:txBody>
          <a:bodyPr>
            <a:normAutofit/>
          </a:bodyPr>
          <a:lstStyle/>
          <a:p>
            <a:r>
              <a:rPr lang="en-US" dirty="0" smtClean="0">
                <a:solidFill>
                  <a:srgbClr val="000000"/>
                </a:solidFill>
              </a:rPr>
              <a:t>Lesson 2</a:t>
            </a:r>
            <a:endParaRPr lang="en-US" sz="2700" dirty="0"/>
          </a:p>
        </p:txBody>
      </p:sp>
      <p:sp>
        <p:nvSpPr>
          <p:cNvPr id="3" name="TextBox 2"/>
          <p:cNvSpPr txBox="1"/>
          <p:nvPr/>
        </p:nvSpPr>
        <p:spPr>
          <a:xfrm>
            <a:off x="1084972" y="3185567"/>
            <a:ext cx="4697312" cy="400110"/>
          </a:xfrm>
          <a:prstGeom prst="rect">
            <a:avLst/>
          </a:prstGeom>
          <a:noFill/>
        </p:spPr>
        <p:txBody>
          <a:bodyPr wrap="none" rtlCol="0">
            <a:spAutoFit/>
          </a:bodyPr>
          <a:lstStyle/>
          <a:p>
            <a:r>
              <a:rPr lang="en-US" sz="2000" dirty="0" smtClean="0">
                <a:latin typeface="Arial"/>
                <a:cs typeface="Arial"/>
              </a:rPr>
              <a:t>E115 – Programming and Data analysis</a:t>
            </a:r>
            <a:endParaRPr lang="en-US" sz="2000" dirty="0">
              <a:solidFill>
                <a:srgbClr val="6DB310"/>
              </a:solidFill>
              <a:latin typeface="Arial"/>
              <a:cs typeface="Arial"/>
            </a:endParaRPr>
          </a:p>
        </p:txBody>
      </p:sp>
    </p:spTree>
    <p:extLst>
      <p:ext uri="{BB962C8B-B14F-4D97-AF65-F5344CB8AC3E}">
        <p14:creationId xmlns:p14="http://schemas.microsoft.com/office/powerpoint/2010/main" val="197222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For … Next loop</a:t>
            </a:r>
            <a:endParaRPr lang="en-SG" dirty="0"/>
          </a:p>
        </p:txBody>
      </p:sp>
      <p:sp>
        <p:nvSpPr>
          <p:cNvPr id="3" name="Content Placeholder 2"/>
          <p:cNvSpPr>
            <a:spLocks noGrp="1"/>
          </p:cNvSpPr>
          <p:nvPr>
            <p:ph sz="quarter" idx="13"/>
          </p:nvPr>
        </p:nvSpPr>
        <p:spPr>
          <a:xfrm>
            <a:off x="665610" y="961188"/>
            <a:ext cx="7781518" cy="603715"/>
          </a:xfrm>
        </p:spPr>
        <p:txBody>
          <a:bodyPr/>
          <a:lstStyle/>
          <a:p>
            <a:r>
              <a:rPr lang="en-SG" dirty="0" smtClean="0"/>
              <a:t>Or you can do it with</a:t>
            </a:r>
            <a:endParaRPr lang="en-SG" dirty="0"/>
          </a:p>
        </p:txBody>
      </p:sp>
      <p:sp>
        <p:nvSpPr>
          <p:cNvPr id="6" name="Content Placeholder 2"/>
          <p:cNvSpPr txBox="1">
            <a:spLocks/>
          </p:cNvSpPr>
          <p:nvPr/>
        </p:nvSpPr>
        <p:spPr>
          <a:xfrm>
            <a:off x="665610" y="3389834"/>
            <a:ext cx="7781518" cy="603715"/>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smtClean="0"/>
              <a:t>Which do you prefer?</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69" y="1564903"/>
            <a:ext cx="7162800" cy="1562100"/>
          </a:xfrm>
          <a:prstGeom prst="rect">
            <a:avLst/>
          </a:prstGeom>
        </p:spPr>
      </p:pic>
    </p:spTree>
    <p:extLst>
      <p:ext uri="{BB962C8B-B14F-4D97-AF65-F5344CB8AC3E}">
        <p14:creationId xmlns:p14="http://schemas.microsoft.com/office/powerpoint/2010/main" val="2087507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Explaining the code</a:t>
            </a:r>
            <a:endParaRPr lang="en-SG" dirty="0"/>
          </a:p>
        </p:txBody>
      </p:sp>
      <p:sp>
        <p:nvSpPr>
          <p:cNvPr id="3" name="Content Placeholder 2"/>
          <p:cNvSpPr>
            <a:spLocks noGrp="1"/>
          </p:cNvSpPr>
          <p:nvPr>
            <p:ph sz="quarter" idx="13"/>
          </p:nvPr>
        </p:nvSpPr>
        <p:spPr>
          <a:xfrm>
            <a:off x="573722" y="2621280"/>
            <a:ext cx="7781518" cy="3520440"/>
          </a:xfrm>
        </p:spPr>
        <p:txBody>
          <a:bodyPr/>
          <a:lstStyle/>
          <a:p>
            <a:r>
              <a:rPr lang="en-SG" dirty="0" smtClean="0"/>
              <a:t>This is commonly known as a “For” loop</a:t>
            </a:r>
          </a:p>
          <a:p>
            <a:r>
              <a:rPr lang="en-SG" dirty="0" smtClean="0"/>
              <a:t>The code in between “For” and “Next” will be executed multiple times. </a:t>
            </a:r>
          </a:p>
          <a:p>
            <a:r>
              <a:rPr lang="en-SG" dirty="0" smtClean="0"/>
              <a:t>How many times?</a:t>
            </a:r>
          </a:p>
          <a:p>
            <a:r>
              <a:rPr lang="en-SG" dirty="0" err="1" smtClean="0">
                <a:solidFill>
                  <a:srgbClr val="0000FF"/>
                </a:solidFill>
              </a:rPr>
              <a:t>Ans</a:t>
            </a:r>
            <a:r>
              <a:rPr lang="en-SG" dirty="0" smtClean="0">
                <a:solidFill>
                  <a:srgbClr val="0000FF"/>
                </a:solidFill>
              </a:rPr>
              <a:t>: 10 times</a:t>
            </a:r>
          </a:p>
        </p:txBody>
      </p:sp>
      <p:pic>
        <p:nvPicPr>
          <p:cNvPr id="5" name="Picture 4"/>
          <p:cNvPicPr>
            <a:picLocks noChangeAspect="1"/>
          </p:cNvPicPr>
          <p:nvPr/>
        </p:nvPicPr>
        <p:blipFill>
          <a:blip r:embed="rId2"/>
          <a:stretch>
            <a:fillRect/>
          </a:stretch>
        </p:blipFill>
        <p:spPr>
          <a:xfrm>
            <a:off x="1584959" y="1200745"/>
            <a:ext cx="6789819" cy="1157953"/>
          </a:xfrm>
          <a:prstGeom prst="rect">
            <a:avLst/>
          </a:prstGeom>
        </p:spPr>
      </p:pic>
      <p:sp>
        <p:nvSpPr>
          <p:cNvPr id="7" name="U-Turn Arrow 6"/>
          <p:cNvSpPr/>
          <p:nvPr/>
        </p:nvSpPr>
        <p:spPr>
          <a:xfrm rot="16200000">
            <a:off x="969494" y="1699743"/>
            <a:ext cx="773730" cy="335280"/>
          </a:xfrm>
          <a:prstGeom prst="uturnArrow">
            <a:avLst>
              <a:gd name="adj1" fmla="val 25000"/>
              <a:gd name="adj2" fmla="val 25000"/>
              <a:gd name="adj3" fmla="val 25000"/>
              <a:gd name="adj4" fmla="val 4375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solidFill>
                <a:schemeClr val="tx1"/>
              </a:solidFill>
            </a:endParaRPr>
          </a:p>
        </p:txBody>
      </p:sp>
      <p:sp>
        <p:nvSpPr>
          <p:cNvPr id="8" name="U-Turn Arrow 7"/>
          <p:cNvSpPr/>
          <p:nvPr/>
        </p:nvSpPr>
        <p:spPr>
          <a:xfrm rot="5400000">
            <a:off x="4097154" y="1727992"/>
            <a:ext cx="773732" cy="487680"/>
          </a:xfrm>
          <a:prstGeom prst="uturnArrow">
            <a:avLst>
              <a:gd name="adj1" fmla="val 12500"/>
              <a:gd name="adj2" fmla="val 25000"/>
              <a:gd name="adj3" fmla="val 25000"/>
              <a:gd name="adj4" fmla="val 4375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245188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2" y="261543"/>
            <a:ext cx="7366317" cy="604593"/>
          </a:xfrm>
        </p:spPr>
        <p:txBody>
          <a:bodyPr>
            <a:normAutofit/>
          </a:bodyPr>
          <a:lstStyle/>
          <a:p>
            <a:r>
              <a:rPr lang="en-SG" dirty="0" smtClean="0"/>
              <a:t>Finding the last row in a column</a:t>
            </a:r>
            <a:endParaRPr lang="en-SG" dirty="0"/>
          </a:p>
        </p:txBody>
      </p:sp>
      <p:sp>
        <p:nvSpPr>
          <p:cNvPr id="3" name="Content Placeholder 2"/>
          <p:cNvSpPr>
            <a:spLocks noGrp="1"/>
          </p:cNvSpPr>
          <p:nvPr>
            <p:ph sz="quarter" idx="13"/>
          </p:nvPr>
        </p:nvSpPr>
        <p:spPr>
          <a:xfrm>
            <a:off x="665610" y="961188"/>
            <a:ext cx="8265030" cy="2879291"/>
          </a:xfrm>
        </p:spPr>
        <p:txBody>
          <a:bodyPr/>
          <a:lstStyle/>
          <a:p>
            <a:r>
              <a:rPr lang="en-SG" dirty="0" smtClean="0"/>
              <a:t>What happens if we do not know the row number of the last row in the table?</a:t>
            </a:r>
          </a:p>
          <a:p>
            <a:r>
              <a:rPr lang="en-SG" dirty="0" smtClean="0"/>
              <a:t>Recall: </a:t>
            </a:r>
            <a:r>
              <a:rPr lang="en-SG" dirty="0"/>
              <a:t>C</a:t>
            </a:r>
            <a:r>
              <a:rPr lang="en-SG" dirty="0" smtClean="0"/>
              <a:t>ode to get last row in Column A:</a:t>
            </a:r>
          </a:p>
          <a:p>
            <a:pPr marL="0" indent="0">
              <a:buNone/>
            </a:pPr>
            <a:r>
              <a:rPr lang="en-SG" b="1" dirty="0" smtClean="0">
                <a:latin typeface="Courier New" panose="02070309020205020404" pitchFamily="49" charset="0"/>
                <a:cs typeface="Courier New" panose="02070309020205020404" pitchFamily="49" charset="0"/>
              </a:rPr>
              <a:t>	</a:t>
            </a:r>
            <a:r>
              <a:rPr lang="en-SG" sz="2000" b="1" dirty="0" smtClean="0">
                <a:solidFill>
                  <a:srgbClr val="0000FF"/>
                </a:solidFill>
                <a:latin typeface="Courier New" panose="02070309020205020404" pitchFamily="49" charset="0"/>
                <a:cs typeface="Courier New" panose="02070309020205020404" pitchFamily="49" charset="0"/>
              </a:rPr>
              <a:t>Range</a:t>
            </a:r>
            <a:r>
              <a:rPr lang="en-SG" sz="2000" b="1" dirty="0">
                <a:solidFill>
                  <a:srgbClr val="0000FF"/>
                </a:solidFill>
                <a:latin typeface="Courier New" panose="02070309020205020404" pitchFamily="49" charset="0"/>
                <a:cs typeface="Courier New" panose="02070309020205020404" pitchFamily="49" charset="0"/>
              </a:rPr>
              <a:t>("A:A").</a:t>
            </a:r>
            <a:r>
              <a:rPr lang="en-SG" sz="2000" b="1" dirty="0" smtClean="0">
                <a:solidFill>
                  <a:srgbClr val="0000FF"/>
                </a:solidFill>
                <a:latin typeface="Courier New" panose="02070309020205020404" pitchFamily="49" charset="0"/>
                <a:cs typeface="Courier New" panose="02070309020205020404" pitchFamily="49" charset="0"/>
              </a:rPr>
              <a:t>End(</a:t>
            </a:r>
            <a:r>
              <a:rPr lang="en-SG" sz="2000" b="1" dirty="0" err="1" smtClean="0">
                <a:solidFill>
                  <a:srgbClr val="0000FF"/>
                </a:solidFill>
                <a:latin typeface="Courier New" panose="02070309020205020404" pitchFamily="49" charset="0"/>
                <a:cs typeface="Courier New" panose="02070309020205020404" pitchFamily="49" charset="0"/>
              </a:rPr>
              <a:t>xlDown</a:t>
            </a:r>
            <a:r>
              <a:rPr lang="en-SG" sz="2000" b="1" dirty="0" smtClean="0">
                <a:solidFill>
                  <a:srgbClr val="0000FF"/>
                </a:solidFill>
                <a:latin typeface="Courier New" panose="02070309020205020404" pitchFamily="49" charset="0"/>
                <a:cs typeface="Courier New" panose="02070309020205020404" pitchFamily="49" charset="0"/>
              </a:rPr>
              <a:t>).Row</a:t>
            </a:r>
            <a:endParaRPr lang="en-SG" sz="2000" dirty="0" smtClean="0">
              <a:solidFill>
                <a:srgbClr val="0000FF"/>
              </a:solidFill>
              <a:latin typeface="Courier New" panose="02070309020205020404" pitchFamily="49" charset="0"/>
              <a:cs typeface="Courier New" panose="02070309020205020404" pitchFamily="49" charset="0"/>
            </a:endParaRPr>
          </a:p>
          <a:p>
            <a:r>
              <a:rPr lang="en-SG" dirty="0" smtClean="0"/>
              <a:t>Instead of </a:t>
            </a:r>
            <a:r>
              <a:rPr lang="en-SG" sz="2000" b="1" dirty="0" smtClean="0">
                <a:solidFill>
                  <a:srgbClr val="0000FF"/>
                </a:solidFill>
                <a:latin typeface="Courier New" panose="02070309020205020404" pitchFamily="49" charset="0"/>
                <a:cs typeface="Courier New" panose="02070309020205020404" pitchFamily="49" charset="0"/>
              </a:rPr>
              <a:t>For </a:t>
            </a:r>
            <a:r>
              <a:rPr lang="en-SG" sz="2000" b="1" dirty="0" err="1" smtClean="0">
                <a:solidFill>
                  <a:srgbClr val="0000FF"/>
                </a:solidFill>
                <a:latin typeface="Courier New" panose="02070309020205020404" pitchFamily="49" charset="0"/>
                <a:cs typeface="Courier New" panose="02070309020205020404" pitchFamily="49" charset="0"/>
              </a:rPr>
              <a:t>RowNumber</a:t>
            </a:r>
            <a:r>
              <a:rPr lang="en-SG" sz="2000" b="1" dirty="0" smtClean="0">
                <a:solidFill>
                  <a:srgbClr val="0000FF"/>
                </a:solidFill>
                <a:latin typeface="Courier New" panose="02070309020205020404" pitchFamily="49" charset="0"/>
                <a:cs typeface="Courier New" panose="02070309020205020404" pitchFamily="49" charset="0"/>
              </a:rPr>
              <a:t> = 2 to 11 </a:t>
            </a:r>
            <a:r>
              <a:rPr lang="en-SG" dirty="0" smtClean="0"/>
              <a:t>we can write</a:t>
            </a:r>
          </a:p>
          <a:p>
            <a:pPr marL="0" indent="0">
              <a:buNone/>
            </a:pPr>
            <a:r>
              <a:rPr lang="en-SG" dirty="0" smtClean="0"/>
              <a:t>	</a:t>
            </a:r>
            <a:r>
              <a:rPr lang="en-SG" sz="2000" b="1" dirty="0" smtClean="0">
                <a:solidFill>
                  <a:srgbClr val="0000FF"/>
                </a:solidFill>
                <a:latin typeface="Courier New" panose="02070309020205020404" pitchFamily="49" charset="0"/>
                <a:cs typeface="Courier New" panose="02070309020205020404" pitchFamily="49" charset="0"/>
              </a:rPr>
              <a:t>For </a:t>
            </a:r>
            <a:r>
              <a:rPr lang="en-SG" sz="2000" b="1" dirty="0" err="1">
                <a:solidFill>
                  <a:srgbClr val="0000FF"/>
                </a:solidFill>
                <a:latin typeface="Courier New" panose="02070309020205020404" pitchFamily="49" charset="0"/>
                <a:cs typeface="Courier New" panose="02070309020205020404" pitchFamily="49" charset="0"/>
              </a:rPr>
              <a:t>RowNumber</a:t>
            </a:r>
            <a:r>
              <a:rPr lang="en-SG" sz="2000" b="1" dirty="0">
                <a:solidFill>
                  <a:srgbClr val="0000FF"/>
                </a:solidFill>
                <a:latin typeface="Courier New" panose="02070309020205020404" pitchFamily="49" charset="0"/>
                <a:cs typeface="Courier New" panose="02070309020205020404" pitchFamily="49" charset="0"/>
              </a:rPr>
              <a:t> = 2 to Range("A:A").End(</a:t>
            </a:r>
            <a:r>
              <a:rPr lang="en-SG" sz="2000" b="1" dirty="0" err="1">
                <a:solidFill>
                  <a:srgbClr val="0000FF"/>
                </a:solidFill>
                <a:latin typeface="Courier New" panose="02070309020205020404" pitchFamily="49" charset="0"/>
                <a:cs typeface="Courier New" panose="02070309020205020404" pitchFamily="49" charset="0"/>
              </a:rPr>
              <a:t>xlDown</a:t>
            </a:r>
            <a:r>
              <a:rPr lang="en-SG" sz="2000" b="1" dirty="0">
                <a:solidFill>
                  <a:srgbClr val="0000FF"/>
                </a:solidFill>
                <a:latin typeface="Courier New" panose="02070309020205020404" pitchFamily="49" charset="0"/>
                <a:cs typeface="Courier New" panose="02070309020205020404" pitchFamily="49" charset="0"/>
              </a:rPr>
              <a:t>).Row</a:t>
            </a:r>
            <a:endParaRPr lang="en-SG" sz="2000" dirty="0" smtClean="0"/>
          </a:p>
        </p:txBody>
      </p:sp>
      <p:pic>
        <p:nvPicPr>
          <p:cNvPr id="4" name="Picture 3"/>
          <p:cNvPicPr>
            <a:picLocks noChangeAspect="1"/>
          </p:cNvPicPr>
          <p:nvPr/>
        </p:nvPicPr>
        <p:blipFill>
          <a:blip r:embed="rId2"/>
          <a:stretch>
            <a:fillRect/>
          </a:stretch>
        </p:blipFill>
        <p:spPr>
          <a:xfrm>
            <a:off x="3015369" y="3676454"/>
            <a:ext cx="2665901" cy="2943347"/>
          </a:xfrm>
          <a:prstGeom prst="rect">
            <a:avLst/>
          </a:prstGeom>
        </p:spPr>
      </p:pic>
    </p:spTree>
    <p:extLst>
      <p:ext uri="{BB962C8B-B14F-4D97-AF65-F5344CB8AC3E}">
        <p14:creationId xmlns:p14="http://schemas.microsoft.com/office/powerpoint/2010/main" val="3779588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Exercises</a:t>
            </a:r>
            <a:endParaRPr lang="en-SG" dirty="0"/>
          </a:p>
        </p:txBody>
      </p:sp>
      <p:sp>
        <p:nvSpPr>
          <p:cNvPr id="3" name="Content Placeholder 2"/>
          <p:cNvSpPr>
            <a:spLocks noGrp="1"/>
          </p:cNvSpPr>
          <p:nvPr>
            <p:ph sz="quarter" idx="13"/>
          </p:nvPr>
        </p:nvSpPr>
        <p:spPr>
          <a:xfrm>
            <a:off x="665610" y="961189"/>
            <a:ext cx="6436230" cy="1309571"/>
          </a:xfrm>
        </p:spPr>
        <p:txBody>
          <a:bodyPr/>
          <a:lstStyle/>
          <a:p>
            <a:r>
              <a:rPr lang="en-SG" dirty="0" smtClean="0"/>
              <a:t>Create a “For… Next” loop to write the words “Good job” into cells A1 to A1000.</a:t>
            </a:r>
          </a:p>
          <a:p>
            <a:r>
              <a:rPr lang="en-SG" dirty="0" smtClean="0">
                <a:solidFill>
                  <a:srgbClr val="0000FF"/>
                </a:solidFill>
              </a:rPr>
              <a:t>Answer:</a:t>
            </a:r>
          </a:p>
        </p:txBody>
      </p:sp>
      <p:sp>
        <p:nvSpPr>
          <p:cNvPr id="4" name="Content Placeholder 2"/>
          <p:cNvSpPr txBox="1">
            <a:spLocks/>
          </p:cNvSpPr>
          <p:nvPr/>
        </p:nvSpPr>
        <p:spPr>
          <a:xfrm>
            <a:off x="665163" y="3337560"/>
            <a:ext cx="6565264" cy="1809682"/>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smtClean="0"/>
              <a:t>Create a “For… Next” loop to write the words “Good job” into cells A1 to XFD1.</a:t>
            </a:r>
          </a:p>
          <a:p>
            <a:endParaRPr lang="en-SG" dirty="0" smtClean="0">
              <a:solidFill>
                <a:srgbClr val="0000FF"/>
              </a:solidFill>
            </a:endParaRPr>
          </a:p>
          <a:p>
            <a:endParaRPr lang="en-SG" dirty="0" smtClean="0">
              <a:solidFill>
                <a:srgbClr val="0000FF"/>
              </a:solidFill>
            </a:endParaRPr>
          </a:p>
          <a:p>
            <a:r>
              <a:rPr lang="en-SG" dirty="0" smtClean="0">
                <a:solidFill>
                  <a:srgbClr val="0000FF"/>
                </a:solidFill>
              </a:rPr>
              <a:t>Answer:</a:t>
            </a:r>
            <a:endParaRPr lang="en-SG" dirty="0">
              <a:solidFill>
                <a:srgbClr val="0000FF"/>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2259133"/>
            <a:ext cx="6138738" cy="10784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564" y="5486710"/>
            <a:ext cx="5834462" cy="1105656"/>
          </a:xfrm>
          <a:prstGeom prst="rect">
            <a:avLst/>
          </a:prstGeom>
        </p:spPr>
      </p:pic>
      <p:pic>
        <p:nvPicPr>
          <p:cNvPr id="9" name="Picture 8"/>
          <p:cNvPicPr>
            <a:picLocks noChangeAspect="1"/>
          </p:cNvPicPr>
          <p:nvPr/>
        </p:nvPicPr>
        <p:blipFill>
          <a:blip r:embed="rId4"/>
          <a:stretch>
            <a:fillRect/>
          </a:stretch>
        </p:blipFill>
        <p:spPr>
          <a:xfrm>
            <a:off x="392008" y="4175289"/>
            <a:ext cx="6838419" cy="761125"/>
          </a:xfrm>
          <a:prstGeom prst="rect">
            <a:avLst/>
          </a:prstGeom>
        </p:spPr>
      </p:pic>
      <p:pic>
        <p:nvPicPr>
          <p:cNvPr id="10" name="Picture 9"/>
          <p:cNvPicPr>
            <a:picLocks noChangeAspect="1"/>
          </p:cNvPicPr>
          <p:nvPr/>
        </p:nvPicPr>
        <p:blipFill>
          <a:blip r:embed="rId5"/>
          <a:stretch>
            <a:fillRect/>
          </a:stretch>
        </p:blipFill>
        <p:spPr>
          <a:xfrm>
            <a:off x="7483980" y="1042664"/>
            <a:ext cx="1096140" cy="5316279"/>
          </a:xfrm>
          <a:prstGeom prst="rect">
            <a:avLst/>
          </a:prstGeom>
        </p:spPr>
      </p:pic>
    </p:spTree>
    <p:extLst>
      <p:ext uri="{BB962C8B-B14F-4D97-AF65-F5344CB8AC3E}">
        <p14:creationId xmlns:p14="http://schemas.microsoft.com/office/powerpoint/2010/main" val="326334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Nested For… Next loop</a:t>
            </a:r>
            <a:endParaRPr lang="en-SG" dirty="0"/>
          </a:p>
        </p:txBody>
      </p:sp>
      <p:sp>
        <p:nvSpPr>
          <p:cNvPr id="3" name="Content Placeholder 2"/>
          <p:cNvSpPr>
            <a:spLocks noGrp="1"/>
          </p:cNvSpPr>
          <p:nvPr>
            <p:ph sz="quarter" idx="13"/>
          </p:nvPr>
        </p:nvSpPr>
        <p:spPr>
          <a:xfrm>
            <a:off x="665610" y="961189"/>
            <a:ext cx="7781518" cy="1065732"/>
          </a:xfrm>
        </p:spPr>
        <p:txBody>
          <a:bodyPr/>
          <a:lstStyle/>
          <a:p>
            <a:r>
              <a:rPr lang="en-SG" dirty="0" smtClean="0"/>
              <a:t>You can have a For loop inside another For loop.</a:t>
            </a:r>
          </a:p>
          <a:p>
            <a:r>
              <a:rPr lang="en-SG" dirty="0" smtClean="0"/>
              <a:t>Example: Colour the cells below yellow.</a:t>
            </a:r>
            <a:endParaRPr lang="en-SG" dirty="0"/>
          </a:p>
        </p:txBody>
      </p:sp>
      <p:sp>
        <p:nvSpPr>
          <p:cNvPr id="6" name="Right Arrow 5"/>
          <p:cNvSpPr/>
          <p:nvPr/>
        </p:nvSpPr>
        <p:spPr>
          <a:xfrm rot="5400000">
            <a:off x="4292297" y="2969913"/>
            <a:ext cx="555594" cy="2895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782" y="1829235"/>
            <a:ext cx="2714625" cy="8572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2307" y="3565726"/>
            <a:ext cx="2714625" cy="8763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180" y="4931295"/>
            <a:ext cx="8083776" cy="1587300"/>
          </a:xfrm>
          <a:prstGeom prst="rect">
            <a:avLst/>
          </a:prstGeom>
        </p:spPr>
      </p:pic>
    </p:spTree>
    <p:extLst>
      <p:ext uri="{BB962C8B-B14F-4D97-AF65-F5344CB8AC3E}">
        <p14:creationId xmlns:p14="http://schemas.microsoft.com/office/powerpoint/2010/main" val="179846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Exercises</a:t>
            </a:r>
            <a:endParaRPr lang="en-SG" dirty="0"/>
          </a:p>
        </p:txBody>
      </p:sp>
      <p:sp>
        <p:nvSpPr>
          <p:cNvPr id="3" name="Content Placeholder 2"/>
          <p:cNvSpPr>
            <a:spLocks noGrp="1"/>
          </p:cNvSpPr>
          <p:nvPr>
            <p:ph sz="quarter" idx="13"/>
          </p:nvPr>
        </p:nvSpPr>
        <p:spPr>
          <a:xfrm>
            <a:off x="665610" y="961189"/>
            <a:ext cx="7781518" cy="959051"/>
          </a:xfrm>
        </p:spPr>
        <p:txBody>
          <a:bodyPr/>
          <a:lstStyle/>
          <a:p>
            <a:r>
              <a:rPr lang="en-SG" dirty="0" smtClean="0"/>
              <a:t>Use a nested For Next loop to write the word “hello” into the first 100 rows of </a:t>
            </a:r>
            <a:r>
              <a:rPr lang="en-SG" dirty="0"/>
              <a:t>c</a:t>
            </a:r>
            <a:r>
              <a:rPr lang="en-SG" dirty="0" smtClean="0"/>
              <a:t>olumns A and B as shown:</a:t>
            </a:r>
          </a:p>
          <a:p>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653" y="1920240"/>
            <a:ext cx="1514475" cy="4581525"/>
          </a:xfrm>
          <a:prstGeom prst="rect">
            <a:avLst/>
          </a:prstGeom>
        </p:spPr>
      </p:pic>
      <p:sp>
        <p:nvSpPr>
          <p:cNvPr id="5" name="Content Placeholder 2"/>
          <p:cNvSpPr txBox="1">
            <a:spLocks/>
          </p:cNvSpPr>
          <p:nvPr/>
        </p:nvSpPr>
        <p:spPr>
          <a:xfrm>
            <a:off x="665610" y="2165149"/>
            <a:ext cx="2184270" cy="486611"/>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smtClean="0">
                <a:solidFill>
                  <a:srgbClr val="0000FF"/>
                </a:solidFill>
              </a:rPr>
              <a:t>Answer:</a:t>
            </a:r>
          </a:p>
          <a:p>
            <a:endParaRPr lang="en-SG" dirty="0">
              <a:solidFill>
                <a:srgbClr val="0000F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9" y="2672030"/>
            <a:ext cx="5393483" cy="1244650"/>
          </a:xfrm>
          <a:prstGeom prst="rect">
            <a:avLst/>
          </a:prstGeom>
        </p:spPr>
      </p:pic>
    </p:spTree>
    <p:extLst>
      <p:ext uri="{BB962C8B-B14F-4D97-AF65-F5344CB8AC3E}">
        <p14:creationId xmlns:p14="http://schemas.microsoft.com/office/powerpoint/2010/main" val="231633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SG" dirty="0"/>
          </a:p>
        </p:txBody>
      </p:sp>
      <p:sp>
        <p:nvSpPr>
          <p:cNvPr id="3" name="Content Placeholder 2"/>
          <p:cNvSpPr>
            <a:spLocks noGrp="1"/>
          </p:cNvSpPr>
          <p:nvPr>
            <p:ph sz="quarter" idx="13"/>
          </p:nvPr>
        </p:nvSpPr>
        <p:spPr>
          <a:xfrm>
            <a:off x="665610" y="961189"/>
            <a:ext cx="7781518" cy="4601411"/>
          </a:xfrm>
        </p:spPr>
        <p:txBody>
          <a:bodyPr/>
          <a:lstStyle/>
          <a:p>
            <a:pPr marL="0" lvl="0" indent="0">
              <a:buNone/>
            </a:pPr>
            <a:r>
              <a:rPr lang="en-GB" dirty="0" smtClean="0"/>
              <a:t>At the end of the lesson, you should be able to:</a:t>
            </a:r>
          </a:p>
          <a:p>
            <a:pPr lvl="0"/>
            <a:r>
              <a:rPr lang="en-GB" dirty="0" smtClean="0"/>
              <a:t>Declare and use the following types of variables:</a:t>
            </a:r>
          </a:p>
          <a:p>
            <a:pPr lvl="1"/>
            <a:r>
              <a:rPr lang="en-GB" dirty="0" smtClean="0"/>
              <a:t>Integer</a:t>
            </a:r>
          </a:p>
          <a:p>
            <a:pPr lvl="1"/>
            <a:r>
              <a:rPr lang="en-GB" dirty="0" smtClean="0"/>
              <a:t>Double</a:t>
            </a:r>
          </a:p>
          <a:p>
            <a:pPr lvl="1"/>
            <a:r>
              <a:rPr lang="en-GB" dirty="0" smtClean="0"/>
              <a:t>String</a:t>
            </a:r>
          </a:p>
          <a:p>
            <a:pPr lvl="0"/>
            <a:r>
              <a:rPr lang="en-GB" dirty="0" smtClean="0"/>
              <a:t>Make use of the “For… Next” loop </a:t>
            </a:r>
            <a:r>
              <a:rPr lang="en-GB" dirty="0" smtClean="0"/>
              <a:t>to go down the rows and across the columns in an </a:t>
            </a:r>
            <a:r>
              <a:rPr lang="en-GB" smtClean="0"/>
              <a:t>Excel table</a:t>
            </a:r>
            <a:endParaRPr lang="en-GB" dirty="0" smtClean="0"/>
          </a:p>
        </p:txBody>
      </p:sp>
    </p:spTree>
    <p:extLst>
      <p:ext uri="{BB962C8B-B14F-4D97-AF65-F5344CB8AC3E}">
        <p14:creationId xmlns:p14="http://schemas.microsoft.com/office/powerpoint/2010/main" val="637086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Using variables</a:t>
            </a:r>
            <a:endParaRPr lang="en-SG" dirty="0"/>
          </a:p>
        </p:txBody>
      </p:sp>
      <p:sp>
        <p:nvSpPr>
          <p:cNvPr id="3" name="Content Placeholder 2"/>
          <p:cNvSpPr>
            <a:spLocks noGrp="1"/>
          </p:cNvSpPr>
          <p:nvPr>
            <p:ph sz="quarter" idx="13"/>
          </p:nvPr>
        </p:nvSpPr>
        <p:spPr>
          <a:xfrm>
            <a:off x="665610" y="961189"/>
            <a:ext cx="7781518" cy="943812"/>
          </a:xfrm>
        </p:spPr>
        <p:txBody>
          <a:bodyPr/>
          <a:lstStyle/>
          <a:p>
            <a:r>
              <a:rPr lang="en-SG" dirty="0" smtClean="0"/>
              <a:t>Demonstration: Add the numbers in Cells B1 and B2 and display it in Cell B3.</a:t>
            </a:r>
            <a:endParaRPr lang="en-SG" dirty="0"/>
          </a:p>
        </p:txBody>
      </p:sp>
      <p:graphicFrame>
        <p:nvGraphicFramePr>
          <p:cNvPr id="4" name="Object 3"/>
          <p:cNvGraphicFramePr>
            <a:graphicFrameLocks noChangeAspect="1"/>
          </p:cNvGraphicFramePr>
          <p:nvPr>
            <p:extLst>
              <p:ext uri="{D42A27DB-BD31-4B8C-83A1-F6EECF244321}">
                <p14:modId xmlns:p14="http://schemas.microsoft.com/office/powerpoint/2010/main" val="2342737180"/>
              </p:ext>
            </p:extLst>
          </p:nvPr>
        </p:nvGraphicFramePr>
        <p:xfrm>
          <a:off x="7183407" y="1533504"/>
          <a:ext cx="1263721" cy="1066265"/>
        </p:xfrm>
        <a:graphic>
          <a:graphicData uri="http://schemas.openxmlformats.org/presentationml/2006/ole">
            <mc:AlternateContent xmlns:mc="http://schemas.openxmlformats.org/markup-compatibility/2006">
              <mc:Choice xmlns:v="urn:schemas-microsoft-com:vml" Requires="v">
                <p:oleObj spid="_x0000_s1136" name="Macro-Enabled Worksheet" showAsIcon="1" r:id="rId3" imgW="914400" imgH="771480" progId="Excel.SheetMacroEnabled.12">
                  <p:embed/>
                </p:oleObj>
              </mc:Choice>
              <mc:Fallback>
                <p:oleObj name="Macro-Enabled Worksheet" showAsIcon="1" r:id="rId3" imgW="914400" imgH="771480" progId="Excel.SheetMacroEnabled.12">
                  <p:embed/>
                  <p:pic>
                    <p:nvPicPr>
                      <p:cNvPr id="0" name=""/>
                      <p:cNvPicPr/>
                      <p:nvPr/>
                    </p:nvPicPr>
                    <p:blipFill>
                      <a:blip r:embed="rId4"/>
                      <a:stretch>
                        <a:fillRect/>
                      </a:stretch>
                    </p:blipFill>
                    <p:spPr>
                      <a:xfrm>
                        <a:off x="7183407" y="1533504"/>
                        <a:ext cx="1263721" cy="1066265"/>
                      </a:xfrm>
                      <a:prstGeom prst="rect">
                        <a:avLst/>
                      </a:prstGeom>
                    </p:spPr>
                  </p:pic>
                </p:oleObj>
              </mc:Fallback>
            </mc:AlternateContent>
          </a:graphicData>
        </a:graphic>
      </p:graphicFrame>
      <p:sp>
        <p:nvSpPr>
          <p:cNvPr id="5" name="Content Placeholder 2"/>
          <p:cNvSpPr txBox="1">
            <a:spLocks/>
          </p:cNvSpPr>
          <p:nvPr/>
        </p:nvSpPr>
        <p:spPr>
          <a:xfrm>
            <a:off x="665610" y="2027454"/>
            <a:ext cx="3266310" cy="505732"/>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smtClean="0"/>
              <a:t>Code that does this:</a:t>
            </a:r>
            <a:endParaRPr lang="en-SG" dirty="0"/>
          </a:p>
        </p:txBody>
      </p:sp>
      <p:pic>
        <p:nvPicPr>
          <p:cNvPr id="7" name="Picture 6"/>
          <p:cNvPicPr>
            <a:picLocks noChangeAspect="1"/>
          </p:cNvPicPr>
          <p:nvPr/>
        </p:nvPicPr>
        <p:blipFill>
          <a:blip r:embed="rId5"/>
          <a:stretch>
            <a:fillRect/>
          </a:stretch>
        </p:blipFill>
        <p:spPr>
          <a:xfrm>
            <a:off x="4556368" y="1432477"/>
            <a:ext cx="1824613" cy="978256"/>
          </a:xfrm>
          <a:prstGeom prst="rect">
            <a:avLst/>
          </a:prstGeom>
        </p:spPr>
      </p:pic>
      <p:sp>
        <p:nvSpPr>
          <p:cNvPr id="8" name="Content Placeholder 2"/>
          <p:cNvSpPr txBox="1">
            <a:spLocks/>
          </p:cNvSpPr>
          <p:nvPr/>
        </p:nvSpPr>
        <p:spPr>
          <a:xfrm>
            <a:off x="665610" y="3708718"/>
            <a:ext cx="7781518" cy="3027362"/>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smtClean="0"/>
              <a:t>“</a:t>
            </a:r>
            <a:r>
              <a:rPr lang="en-SG" sz="2000" b="1" dirty="0" smtClean="0">
                <a:latin typeface="Courier New" panose="02070309020205020404" pitchFamily="49" charset="0"/>
                <a:cs typeface="Courier New" panose="02070309020205020404" pitchFamily="49" charset="0"/>
              </a:rPr>
              <a:t>Answer</a:t>
            </a:r>
            <a:r>
              <a:rPr lang="en-SG" dirty="0" smtClean="0"/>
              <a:t>” is a variable. </a:t>
            </a:r>
            <a:r>
              <a:rPr lang="en-SG" dirty="0"/>
              <a:t>Variables are names that refer to items of </a:t>
            </a:r>
            <a:r>
              <a:rPr lang="en-SG" dirty="0" smtClean="0"/>
              <a:t>data.</a:t>
            </a:r>
          </a:p>
          <a:p>
            <a:r>
              <a:rPr lang="en-SG" dirty="0" smtClean="0"/>
              <a:t>“</a:t>
            </a:r>
            <a:r>
              <a:rPr lang="en-SG" sz="2000" b="1" dirty="0" smtClean="0">
                <a:latin typeface="Courier New" panose="02070309020205020404" pitchFamily="49" charset="0"/>
                <a:cs typeface="Courier New" panose="02070309020205020404" pitchFamily="49" charset="0"/>
              </a:rPr>
              <a:t>Dim Answer As Integer</a:t>
            </a:r>
            <a:r>
              <a:rPr lang="en-SG" dirty="0" smtClean="0"/>
              <a:t>” is a variable declaration. </a:t>
            </a:r>
          </a:p>
          <a:p>
            <a:r>
              <a:rPr lang="en-SG" dirty="0" smtClean="0"/>
              <a:t>We are declaring that </a:t>
            </a:r>
            <a:r>
              <a:rPr lang="en-SG" dirty="0"/>
              <a:t>“Answer” is an </a:t>
            </a:r>
            <a:r>
              <a:rPr lang="en-SG" b="1" dirty="0"/>
              <a:t>Integer variable</a:t>
            </a:r>
            <a:r>
              <a:rPr lang="en-SG" dirty="0" smtClean="0"/>
              <a:t>. (“Dim” stands for “Dimension”)</a:t>
            </a:r>
          </a:p>
          <a:p>
            <a:r>
              <a:rPr lang="en-SG" dirty="0" smtClean="0"/>
              <a:t>It is good programming practice to declare variables before using them.</a:t>
            </a:r>
            <a:endParaRPr lang="en-SG"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042" y="2507571"/>
            <a:ext cx="5934075" cy="1171575"/>
          </a:xfrm>
          <a:prstGeom prst="rect">
            <a:avLst/>
          </a:prstGeom>
        </p:spPr>
      </p:pic>
    </p:spTree>
    <p:extLst>
      <p:ext uri="{BB962C8B-B14F-4D97-AF65-F5344CB8AC3E}">
        <p14:creationId xmlns:p14="http://schemas.microsoft.com/office/powerpoint/2010/main" val="1741759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Rules for naming variables</a:t>
            </a:r>
            <a:endParaRPr lang="en-SG" dirty="0"/>
          </a:p>
        </p:txBody>
      </p:sp>
      <p:sp>
        <p:nvSpPr>
          <p:cNvPr id="3" name="Content Placeholder 2"/>
          <p:cNvSpPr>
            <a:spLocks noGrp="1"/>
          </p:cNvSpPr>
          <p:nvPr>
            <p:ph sz="quarter" idx="13"/>
          </p:nvPr>
        </p:nvSpPr>
        <p:spPr>
          <a:xfrm>
            <a:off x="665610" y="961188"/>
            <a:ext cx="7746870" cy="5134811"/>
          </a:xfrm>
        </p:spPr>
        <p:txBody>
          <a:bodyPr/>
          <a:lstStyle/>
          <a:p>
            <a:r>
              <a:rPr lang="en-SG" dirty="0" smtClean="0"/>
              <a:t>Reserved words cannot be used for naming variables (Refer to reserved_words.docx in resource).</a:t>
            </a:r>
          </a:p>
          <a:p>
            <a:r>
              <a:rPr lang="en-SG" dirty="0" smtClean="0"/>
              <a:t>First character must be an alphabet.</a:t>
            </a:r>
          </a:p>
          <a:p>
            <a:r>
              <a:rPr lang="en-SG" dirty="0" smtClean="0"/>
              <a:t>Uppercase and lowercase characters are treated as the same character, e.g. “student” and “Student” are the same variable</a:t>
            </a:r>
          </a:p>
          <a:p>
            <a:r>
              <a:rPr lang="en-SG" dirty="0" smtClean="0"/>
              <a:t>No spacing or full stop is allowed within a name e.g. “first student” cannot be used as a variable name</a:t>
            </a:r>
          </a:p>
          <a:p>
            <a:r>
              <a:rPr lang="en-SG" dirty="0" smtClean="0"/>
              <a:t>No special characters (e.g. !,#,$,%,&amp;) are allowed in a variable name</a:t>
            </a:r>
          </a:p>
          <a:p>
            <a:r>
              <a:rPr lang="en-SG" dirty="0" smtClean="0"/>
              <a:t>Examples of acceptable names for variable: student1, </a:t>
            </a:r>
            <a:r>
              <a:rPr lang="en-SG" dirty="0" err="1" smtClean="0"/>
              <a:t>first_name</a:t>
            </a:r>
            <a:r>
              <a:rPr lang="en-SG" dirty="0" smtClean="0"/>
              <a:t>, </a:t>
            </a:r>
            <a:r>
              <a:rPr lang="en-SG" dirty="0" err="1" smtClean="0"/>
              <a:t>lblName</a:t>
            </a:r>
            <a:r>
              <a:rPr lang="en-SG" dirty="0" smtClean="0"/>
              <a:t>, </a:t>
            </a:r>
            <a:r>
              <a:rPr lang="en-SG" dirty="0" err="1" smtClean="0"/>
              <a:t>strCount</a:t>
            </a:r>
            <a:endParaRPr lang="en-SG" dirty="0"/>
          </a:p>
        </p:txBody>
      </p:sp>
    </p:spTree>
    <p:extLst>
      <p:ext uri="{BB962C8B-B14F-4D97-AF65-F5344CB8AC3E}">
        <p14:creationId xmlns:p14="http://schemas.microsoft.com/office/powerpoint/2010/main" val="1829328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Common data types in VBA</a:t>
            </a:r>
            <a:endParaRPr lang="en-SG"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4075575586"/>
              </p:ext>
            </p:extLst>
          </p:nvPr>
        </p:nvGraphicFramePr>
        <p:xfrm>
          <a:off x="665163" y="1097598"/>
          <a:ext cx="7516792" cy="4602480"/>
        </p:xfrm>
        <a:graphic>
          <a:graphicData uri="http://schemas.openxmlformats.org/drawingml/2006/table">
            <a:tbl>
              <a:tblPr firstRow="1" bandRow="1">
                <a:tableStyleId>{5C22544A-7EE6-4342-B048-85BDC9FD1C3A}</a:tableStyleId>
              </a:tblPr>
              <a:tblGrid>
                <a:gridCol w="1376997">
                  <a:extLst>
                    <a:ext uri="{9D8B030D-6E8A-4147-A177-3AD203B41FA5}">
                      <a16:colId xmlns:a16="http://schemas.microsoft.com/office/drawing/2014/main" val="2863638857"/>
                    </a:ext>
                  </a:extLst>
                </a:gridCol>
                <a:gridCol w="3289915">
                  <a:extLst>
                    <a:ext uri="{9D8B030D-6E8A-4147-A177-3AD203B41FA5}">
                      <a16:colId xmlns:a16="http://schemas.microsoft.com/office/drawing/2014/main" val="356737675"/>
                    </a:ext>
                  </a:extLst>
                </a:gridCol>
                <a:gridCol w="2849880">
                  <a:extLst>
                    <a:ext uri="{9D8B030D-6E8A-4147-A177-3AD203B41FA5}">
                      <a16:colId xmlns:a16="http://schemas.microsoft.com/office/drawing/2014/main" val="713204645"/>
                    </a:ext>
                  </a:extLst>
                </a:gridCol>
              </a:tblGrid>
              <a:tr h="370840">
                <a:tc>
                  <a:txBody>
                    <a:bodyPr/>
                    <a:lstStyle/>
                    <a:p>
                      <a:r>
                        <a:rPr lang="en-SG" sz="2000" dirty="0" smtClean="0"/>
                        <a:t>Data type</a:t>
                      </a:r>
                      <a:endParaRPr lang="en-SG" sz="2000" dirty="0"/>
                    </a:p>
                  </a:txBody>
                  <a:tcPr/>
                </a:tc>
                <a:tc>
                  <a:txBody>
                    <a:bodyPr/>
                    <a:lstStyle/>
                    <a:p>
                      <a:r>
                        <a:rPr lang="en-SG" sz="2000" dirty="0" smtClean="0"/>
                        <a:t>Acceptable</a:t>
                      </a:r>
                      <a:r>
                        <a:rPr lang="en-SG" sz="2000" baseline="0" dirty="0" smtClean="0"/>
                        <a:t> r</a:t>
                      </a:r>
                      <a:r>
                        <a:rPr lang="en-SG" sz="2000" dirty="0" smtClean="0"/>
                        <a:t>ange of values</a:t>
                      </a:r>
                      <a:endParaRPr lang="en-SG" sz="2000" dirty="0"/>
                    </a:p>
                  </a:txBody>
                  <a:tcPr/>
                </a:tc>
                <a:tc>
                  <a:txBody>
                    <a:bodyPr/>
                    <a:lstStyle/>
                    <a:p>
                      <a:r>
                        <a:rPr lang="en-SG" sz="2000" dirty="0" smtClean="0"/>
                        <a:t>Example</a:t>
                      </a:r>
                      <a:endParaRPr lang="en-SG" sz="2000" dirty="0"/>
                    </a:p>
                  </a:txBody>
                  <a:tcPr/>
                </a:tc>
                <a:extLst>
                  <a:ext uri="{0D108BD9-81ED-4DB2-BD59-A6C34878D82A}">
                    <a16:rowId xmlns:a16="http://schemas.microsoft.com/office/drawing/2014/main" val="3529529611"/>
                  </a:ext>
                </a:extLst>
              </a:tr>
              <a:tr h="370840">
                <a:tc>
                  <a:txBody>
                    <a:bodyPr/>
                    <a:lstStyle/>
                    <a:p>
                      <a:r>
                        <a:rPr lang="en-SG" sz="2000" dirty="0" smtClean="0"/>
                        <a:t>Byte</a:t>
                      </a:r>
                      <a:endParaRPr lang="en-SG" sz="2000" dirty="0"/>
                    </a:p>
                  </a:txBody>
                  <a:tcPr/>
                </a:tc>
                <a:tc>
                  <a:txBody>
                    <a:bodyPr/>
                    <a:lstStyle/>
                    <a:p>
                      <a:r>
                        <a:rPr lang="en-SG" sz="2000" dirty="0" smtClean="0"/>
                        <a:t>0 to 255</a:t>
                      </a:r>
                      <a:endParaRPr lang="en-SG" sz="2000" dirty="0"/>
                    </a:p>
                  </a:txBody>
                  <a:tcPr/>
                </a:tc>
                <a:tc>
                  <a:txBody>
                    <a:bodyPr/>
                    <a:lstStyle/>
                    <a:p>
                      <a:r>
                        <a:rPr lang="en-SG" sz="2000" dirty="0" smtClean="0"/>
                        <a:t>Dim </a:t>
                      </a:r>
                      <a:r>
                        <a:rPr lang="en-SG" sz="2000" dirty="0" err="1" smtClean="0"/>
                        <a:t>num</a:t>
                      </a:r>
                      <a:r>
                        <a:rPr lang="en-SG" sz="2000" dirty="0" smtClean="0"/>
                        <a:t> as Byte</a:t>
                      </a:r>
                    </a:p>
                    <a:p>
                      <a:r>
                        <a:rPr lang="en-SG" sz="2000" dirty="0" err="1" smtClean="0"/>
                        <a:t>num</a:t>
                      </a:r>
                      <a:r>
                        <a:rPr lang="en-SG" sz="2000" dirty="0" smtClean="0"/>
                        <a:t> = 45</a:t>
                      </a:r>
                      <a:endParaRPr lang="en-SG" sz="2000" dirty="0"/>
                    </a:p>
                  </a:txBody>
                  <a:tcPr/>
                </a:tc>
                <a:extLst>
                  <a:ext uri="{0D108BD9-81ED-4DB2-BD59-A6C34878D82A}">
                    <a16:rowId xmlns:a16="http://schemas.microsoft.com/office/drawing/2014/main" val="3153391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2000" dirty="0" smtClean="0"/>
                        <a:t>Integer</a:t>
                      </a:r>
                    </a:p>
                  </a:txBody>
                  <a:tcPr/>
                </a:tc>
                <a:tc>
                  <a:txBody>
                    <a:bodyPr/>
                    <a:lstStyle/>
                    <a:p>
                      <a:r>
                        <a:rPr lang="en-SG" sz="2000" dirty="0" smtClean="0"/>
                        <a:t>-32768 to 32767</a:t>
                      </a:r>
                      <a:endParaRPr lang="en-SG" sz="2000" dirty="0"/>
                    </a:p>
                  </a:txBody>
                  <a:tcPr/>
                </a:tc>
                <a:tc>
                  <a:txBody>
                    <a:bodyPr/>
                    <a:lstStyle/>
                    <a:p>
                      <a:r>
                        <a:rPr lang="en-SG" sz="2000" dirty="0" smtClean="0"/>
                        <a:t>Dim number as Integer</a:t>
                      </a:r>
                    </a:p>
                    <a:p>
                      <a:r>
                        <a:rPr lang="en-SG" sz="2000" dirty="0" smtClean="0"/>
                        <a:t>number = 45</a:t>
                      </a:r>
                      <a:endParaRPr lang="en-SG" sz="2000" dirty="0"/>
                    </a:p>
                  </a:txBody>
                  <a:tcPr/>
                </a:tc>
                <a:extLst>
                  <a:ext uri="{0D108BD9-81ED-4DB2-BD59-A6C34878D82A}">
                    <a16:rowId xmlns:a16="http://schemas.microsoft.com/office/drawing/2014/main" val="205949423"/>
                  </a:ext>
                </a:extLst>
              </a:tr>
              <a:tr h="370840">
                <a:tc>
                  <a:txBody>
                    <a:bodyPr/>
                    <a:lstStyle/>
                    <a:p>
                      <a:r>
                        <a:rPr lang="en-SG" sz="2000" dirty="0" smtClean="0"/>
                        <a:t>Long</a:t>
                      </a:r>
                      <a:endParaRPr lang="en-SG" sz="2000" dirty="0"/>
                    </a:p>
                  </a:txBody>
                  <a:tcPr/>
                </a:tc>
                <a:tc>
                  <a:txBody>
                    <a:bodyPr/>
                    <a:lstStyle/>
                    <a:p>
                      <a:r>
                        <a:rPr lang="en-SG" sz="2000" dirty="0" smtClean="0"/>
                        <a:t>-</a:t>
                      </a:r>
                      <a:r>
                        <a:rPr lang="en-SG" sz="2000" baseline="0" dirty="0" smtClean="0"/>
                        <a:t>2 billion to 2 billion</a:t>
                      </a:r>
                      <a:endParaRPr lang="en-SG" sz="2000" dirty="0"/>
                    </a:p>
                  </a:txBody>
                  <a:tcPr/>
                </a:tc>
                <a:tc>
                  <a:txBody>
                    <a:bodyPr/>
                    <a:lstStyle/>
                    <a:p>
                      <a:r>
                        <a:rPr lang="en-SG" sz="2000" dirty="0" smtClean="0"/>
                        <a:t>Dim </a:t>
                      </a:r>
                      <a:r>
                        <a:rPr lang="en-SG" sz="2000" dirty="0" err="1" smtClean="0"/>
                        <a:t>bignumber</a:t>
                      </a:r>
                      <a:r>
                        <a:rPr lang="en-SG" sz="2000" dirty="0" smtClean="0"/>
                        <a:t> as Long</a:t>
                      </a:r>
                    </a:p>
                    <a:p>
                      <a:r>
                        <a:rPr lang="en-SG" sz="2000" dirty="0" err="1" smtClean="0"/>
                        <a:t>bignumber</a:t>
                      </a:r>
                      <a:r>
                        <a:rPr lang="en-SG" sz="2000" dirty="0" smtClean="0"/>
                        <a:t> = 45</a:t>
                      </a:r>
                      <a:endParaRPr lang="en-SG" sz="2000" dirty="0"/>
                    </a:p>
                  </a:txBody>
                  <a:tcPr/>
                </a:tc>
                <a:extLst>
                  <a:ext uri="{0D108BD9-81ED-4DB2-BD59-A6C34878D82A}">
                    <a16:rowId xmlns:a16="http://schemas.microsoft.com/office/drawing/2014/main" val="3483842050"/>
                  </a:ext>
                </a:extLst>
              </a:tr>
              <a:tr h="370840">
                <a:tc>
                  <a:txBody>
                    <a:bodyPr/>
                    <a:lstStyle/>
                    <a:p>
                      <a:r>
                        <a:rPr lang="en-SG" sz="2000" dirty="0" smtClean="0"/>
                        <a:t>Double</a:t>
                      </a:r>
                      <a:endParaRPr lang="en-SG" sz="2000" dirty="0"/>
                    </a:p>
                  </a:txBody>
                  <a:tcPr/>
                </a:tc>
                <a:tc>
                  <a:txBody>
                    <a:bodyPr/>
                    <a:lstStyle/>
                    <a:p>
                      <a:r>
                        <a:rPr lang="en-SG" sz="2000" dirty="0" smtClean="0"/>
                        <a:t>5</a:t>
                      </a:r>
                      <a:r>
                        <a:rPr lang="en-SG" sz="2000" baseline="0" dirty="0" smtClean="0"/>
                        <a:t> x 10</a:t>
                      </a:r>
                      <a:r>
                        <a:rPr lang="en-SG" sz="2000" baseline="30000" dirty="0" smtClean="0"/>
                        <a:t>-324</a:t>
                      </a:r>
                      <a:r>
                        <a:rPr lang="en-SG" sz="2000" baseline="0" dirty="0" smtClean="0"/>
                        <a:t> to 1.8 x 10</a:t>
                      </a:r>
                      <a:r>
                        <a:rPr lang="en-SG" sz="2000" baseline="30000" dirty="0" smtClean="0"/>
                        <a:t>308</a:t>
                      </a:r>
                      <a:endParaRPr lang="en-SG" sz="2000" baseline="30000" dirty="0"/>
                    </a:p>
                  </a:txBody>
                  <a:tcPr/>
                </a:tc>
                <a:tc>
                  <a:txBody>
                    <a:bodyPr/>
                    <a:lstStyle/>
                    <a:p>
                      <a:r>
                        <a:rPr lang="en-SG" sz="2000" baseline="0" dirty="0" smtClean="0"/>
                        <a:t>Dim </a:t>
                      </a:r>
                      <a:r>
                        <a:rPr lang="en-SG" sz="2000" baseline="0" dirty="0" err="1" smtClean="0"/>
                        <a:t>dotdotdot</a:t>
                      </a:r>
                      <a:r>
                        <a:rPr lang="en-SG" sz="2000" baseline="0" dirty="0" smtClean="0"/>
                        <a:t> as Double</a:t>
                      </a:r>
                    </a:p>
                    <a:p>
                      <a:r>
                        <a:rPr lang="en-SG" sz="2000" baseline="0" dirty="0" err="1" smtClean="0"/>
                        <a:t>dotdotdot</a:t>
                      </a:r>
                      <a:r>
                        <a:rPr lang="en-SG" sz="2000" baseline="0" dirty="0" smtClean="0"/>
                        <a:t> = 5.6</a:t>
                      </a:r>
                      <a:endParaRPr lang="en-SG" sz="2000" baseline="0" dirty="0"/>
                    </a:p>
                  </a:txBody>
                  <a:tcPr/>
                </a:tc>
                <a:extLst>
                  <a:ext uri="{0D108BD9-81ED-4DB2-BD59-A6C34878D82A}">
                    <a16:rowId xmlns:a16="http://schemas.microsoft.com/office/drawing/2014/main" val="2573659742"/>
                  </a:ext>
                </a:extLst>
              </a:tr>
              <a:tr h="370840">
                <a:tc>
                  <a:txBody>
                    <a:bodyPr/>
                    <a:lstStyle/>
                    <a:p>
                      <a:r>
                        <a:rPr lang="en-SG" sz="2000" dirty="0" smtClean="0"/>
                        <a:t>Boolean</a:t>
                      </a:r>
                      <a:endParaRPr lang="en-SG" sz="2000" dirty="0"/>
                    </a:p>
                  </a:txBody>
                  <a:tcPr/>
                </a:tc>
                <a:tc>
                  <a:txBody>
                    <a:bodyPr/>
                    <a:lstStyle/>
                    <a:p>
                      <a:r>
                        <a:rPr lang="en-SG" sz="2000" dirty="0" smtClean="0"/>
                        <a:t>True/False</a:t>
                      </a:r>
                      <a:endParaRPr lang="en-SG" sz="2000" dirty="0"/>
                    </a:p>
                  </a:txBody>
                  <a:tcPr/>
                </a:tc>
                <a:tc>
                  <a:txBody>
                    <a:bodyPr/>
                    <a:lstStyle/>
                    <a:p>
                      <a:r>
                        <a:rPr lang="en-SG" sz="2000" dirty="0" smtClean="0"/>
                        <a:t>Dim result</a:t>
                      </a:r>
                      <a:r>
                        <a:rPr lang="en-SG" sz="2000" baseline="0" dirty="0" smtClean="0"/>
                        <a:t> as Boolean</a:t>
                      </a:r>
                    </a:p>
                    <a:p>
                      <a:r>
                        <a:rPr lang="en-SG" sz="2000" baseline="0" dirty="0" smtClean="0"/>
                        <a:t>result = False</a:t>
                      </a:r>
                      <a:endParaRPr lang="en-SG" sz="2000" dirty="0"/>
                    </a:p>
                  </a:txBody>
                  <a:tcPr/>
                </a:tc>
                <a:extLst>
                  <a:ext uri="{0D108BD9-81ED-4DB2-BD59-A6C34878D82A}">
                    <a16:rowId xmlns:a16="http://schemas.microsoft.com/office/drawing/2014/main" val="1098143052"/>
                  </a:ext>
                </a:extLst>
              </a:tr>
              <a:tr h="370840">
                <a:tc>
                  <a:txBody>
                    <a:bodyPr/>
                    <a:lstStyle/>
                    <a:p>
                      <a:r>
                        <a:rPr lang="en-SG" sz="2000" dirty="0" smtClean="0"/>
                        <a:t>String</a:t>
                      </a:r>
                      <a:endParaRPr lang="en-SG" sz="2000" dirty="0"/>
                    </a:p>
                  </a:txBody>
                  <a:tcPr/>
                </a:tc>
                <a:tc>
                  <a:txBody>
                    <a:bodyPr/>
                    <a:lstStyle/>
                    <a:p>
                      <a:r>
                        <a:rPr lang="en-SG" sz="2000" dirty="0" smtClean="0"/>
                        <a:t>1 to 65400 characters</a:t>
                      </a:r>
                      <a:endParaRPr lang="en-SG" sz="2000" dirty="0"/>
                    </a:p>
                  </a:txBody>
                  <a:tcPr/>
                </a:tc>
                <a:tc>
                  <a:txBody>
                    <a:bodyPr/>
                    <a:lstStyle/>
                    <a:p>
                      <a:r>
                        <a:rPr lang="en-SG" sz="2000" dirty="0" smtClean="0"/>
                        <a:t>Dim name as String</a:t>
                      </a:r>
                    </a:p>
                    <a:p>
                      <a:r>
                        <a:rPr lang="en-SG" sz="2000" dirty="0" smtClean="0"/>
                        <a:t>name = “John”</a:t>
                      </a:r>
                      <a:endParaRPr lang="en-SG" sz="2000" dirty="0"/>
                    </a:p>
                  </a:txBody>
                  <a:tcPr/>
                </a:tc>
                <a:extLst>
                  <a:ext uri="{0D108BD9-81ED-4DB2-BD59-A6C34878D82A}">
                    <a16:rowId xmlns:a16="http://schemas.microsoft.com/office/drawing/2014/main" val="211708728"/>
                  </a:ext>
                </a:extLst>
              </a:tr>
            </a:tbl>
          </a:graphicData>
        </a:graphic>
      </p:graphicFrame>
    </p:spTree>
    <p:extLst>
      <p:ext uri="{BB962C8B-B14F-4D97-AF65-F5344CB8AC3E}">
        <p14:creationId xmlns:p14="http://schemas.microsoft.com/office/powerpoint/2010/main" val="1663797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Exercise</a:t>
            </a:r>
            <a:endParaRPr lang="en-SG" dirty="0"/>
          </a:p>
        </p:txBody>
      </p:sp>
      <p:sp>
        <p:nvSpPr>
          <p:cNvPr id="3" name="Content Placeholder 2"/>
          <p:cNvSpPr>
            <a:spLocks noGrp="1"/>
          </p:cNvSpPr>
          <p:nvPr>
            <p:ph sz="quarter" idx="13"/>
          </p:nvPr>
        </p:nvSpPr>
        <p:spPr>
          <a:xfrm>
            <a:off x="665610" y="961189"/>
            <a:ext cx="7781518" cy="776172"/>
          </a:xfrm>
        </p:spPr>
        <p:txBody>
          <a:bodyPr/>
          <a:lstStyle/>
          <a:p>
            <a:r>
              <a:rPr lang="en-SG" dirty="0" smtClean="0"/>
              <a:t>Type </a:t>
            </a:r>
            <a:r>
              <a:rPr lang="en-SG" dirty="0"/>
              <a:t>the numbers </a:t>
            </a:r>
            <a:r>
              <a:rPr lang="en-SG" dirty="0" smtClean="0"/>
              <a:t>into </a:t>
            </a:r>
            <a:r>
              <a:rPr lang="en-SG" dirty="0"/>
              <a:t>Cells B1 and B2 </a:t>
            </a:r>
            <a:r>
              <a:rPr lang="en-SG" dirty="0" smtClean="0"/>
              <a:t>as shown.</a:t>
            </a:r>
            <a:endParaRPr lang="en-SG" dirty="0"/>
          </a:p>
        </p:txBody>
      </p:sp>
      <p:sp>
        <p:nvSpPr>
          <p:cNvPr id="5" name="Content Placeholder 2"/>
          <p:cNvSpPr txBox="1">
            <a:spLocks/>
          </p:cNvSpPr>
          <p:nvPr/>
        </p:nvSpPr>
        <p:spPr>
          <a:xfrm>
            <a:off x="665610" y="5172597"/>
            <a:ext cx="1986150" cy="501477"/>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smtClean="0"/>
              <a:t>Answer:</a:t>
            </a:r>
            <a:endParaRPr lang="en-S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314" y="1445713"/>
            <a:ext cx="1952625" cy="742950"/>
          </a:xfrm>
          <a:prstGeom prst="rect">
            <a:avLst/>
          </a:prstGeom>
        </p:spPr>
      </p:pic>
      <p:sp>
        <p:nvSpPr>
          <p:cNvPr id="8" name="Content Placeholder 2"/>
          <p:cNvSpPr txBox="1">
            <a:spLocks/>
          </p:cNvSpPr>
          <p:nvPr/>
        </p:nvSpPr>
        <p:spPr>
          <a:xfrm>
            <a:off x="665610" y="2496325"/>
            <a:ext cx="7781518" cy="1694675"/>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smtClean="0"/>
              <a:t>Write a macro to create message box that displays the result of subtracting Cells B1 from B2. Your macro should work every time regardless of what numbers you put into Cells B1 and B2.</a:t>
            </a:r>
            <a:endParaRPr lang="en-SG"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365" y="4078949"/>
            <a:ext cx="1504950" cy="14478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314" y="5674074"/>
            <a:ext cx="7334196" cy="981597"/>
          </a:xfrm>
          <a:prstGeom prst="rect">
            <a:avLst/>
          </a:prstGeom>
        </p:spPr>
      </p:pic>
    </p:spTree>
    <p:extLst>
      <p:ext uri="{BB962C8B-B14F-4D97-AF65-F5344CB8AC3E}">
        <p14:creationId xmlns:p14="http://schemas.microsoft.com/office/powerpoint/2010/main" val="368426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Referencing the contents of a cell</a:t>
            </a:r>
            <a:endParaRPr lang="en-SG" dirty="0"/>
          </a:p>
        </p:txBody>
      </p:sp>
      <p:sp>
        <p:nvSpPr>
          <p:cNvPr id="3" name="Content Placeholder 2"/>
          <p:cNvSpPr>
            <a:spLocks noGrp="1"/>
          </p:cNvSpPr>
          <p:nvPr>
            <p:ph sz="quarter" idx="13"/>
          </p:nvPr>
        </p:nvSpPr>
        <p:spPr>
          <a:xfrm>
            <a:off x="665610" y="1893910"/>
            <a:ext cx="5735190" cy="794541"/>
          </a:xfrm>
        </p:spPr>
        <p:txBody>
          <a:bodyPr/>
          <a:lstStyle/>
          <a:p>
            <a:r>
              <a:rPr lang="en-SG" sz="2200" b="1" dirty="0" smtClean="0">
                <a:solidFill>
                  <a:srgbClr val="0000FF"/>
                </a:solidFill>
                <a:latin typeface="Courier New" panose="02070309020205020404" pitchFamily="49" charset="0"/>
                <a:cs typeface="Courier New" panose="02070309020205020404" pitchFamily="49" charset="0"/>
              </a:rPr>
              <a:t>Range(“B1”).Value </a:t>
            </a:r>
            <a:r>
              <a:rPr lang="en-SG" dirty="0" smtClean="0"/>
              <a:t>refers to the value stored in Cell B1 (circled in red):</a:t>
            </a:r>
            <a:endParaRPr lang="en-SG" dirty="0"/>
          </a:p>
        </p:txBody>
      </p:sp>
      <p:sp>
        <p:nvSpPr>
          <p:cNvPr id="8" name="Content Placeholder 2"/>
          <p:cNvSpPr txBox="1">
            <a:spLocks/>
          </p:cNvSpPr>
          <p:nvPr/>
        </p:nvSpPr>
        <p:spPr>
          <a:xfrm>
            <a:off x="699998" y="2937778"/>
            <a:ext cx="5598030" cy="1456558"/>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smtClean="0"/>
              <a:t>Alternatively, we can also use </a:t>
            </a:r>
            <a:r>
              <a:rPr lang="en-SG" sz="2200" b="1" dirty="0" smtClean="0">
                <a:solidFill>
                  <a:srgbClr val="0000FF"/>
                </a:solidFill>
                <a:latin typeface="Courier New" panose="02070309020205020404" pitchFamily="49" charset="0"/>
                <a:cs typeface="Courier New" panose="02070309020205020404" pitchFamily="49" charset="0"/>
              </a:rPr>
              <a:t>Cells(1,2).Value </a:t>
            </a:r>
            <a:r>
              <a:rPr lang="en-SG" dirty="0" smtClean="0"/>
              <a:t>to refer to the value in B1.</a:t>
            </a:r>
            <a:endParaRPr lang="en-SG" dirty="0"/>
          </a:p>
        </p:txBody>
      </p:sp>
      <p:pic>
        <p:nvPicPr>
          <p:cNvPr id="9" name="Picture 8"/>
          <p:cNvPicPr>
            <a:picLocks noChangeAspect="1"/>
          </p:cNvPicPr>
          <p:nvPr/>
        </p:nvPicPr>
        <p:blipFill>
          <a:blip r:embed="rId2"/>
          <a:stretch>
            <a:fillRect/>
          </a:stretch>
        </p:blipFill>
        <p:spPr>
          <a:xfrm>
            <a:off x="6400800" y="1950395"/>
            <a:ext cx="1952898" cy="743054"/>
          </a:xfrm>
          <a:prstGeom prst="rect">
            <a:avLst/>
          </a:prstGeom>
        </p:spPr>
      </p:pic>
      <p:grpSp>
        <p:nvGrpSpPr>
          <p:cNvPr id="22" name="Group 21"/>
          <p:cNvGrpSpPr/>
          <p:nvPr/>
        </p:nvGrpSpPr>
        <p:grpSpPr>
          <a:xfrm>
            <a:off x="4353073" y="2993432"/>
            <a:ext cx="3631565" cy="2401103"/>
            <a:chOff x="2832417" y="3968628"/>
            <a:chExt cx="3631565" cy="2401103"/>
          </a:xfrm>
        </p:grpSpPr>
        <p:sp>
          <p:nvSpPr>
            <p:cNvPr id="10" name="Rectangle 9"/>
            <p:cNvSpPr/>
            <p:nvPr/>
          </p:nvSpPr>
          <p:spPr>
            <a:xfrm>
              <a:off x="2832417" y="4830551"/>
              <a:ext cx="3631565" cy="461665"/>
            </a:xfrm>
            <a:prstGeom prst="rect">
              <a:avLst/>
            </a:prstGeom>
          </p:spPr>
          <p:txBody>
            <a:bodyPr wrap="square">
              <a:spAutoFit/>
            </a:bodyPr>
            <a:lstStyle/>
            <a:p>
              <a:r>
                <a:rPr lang="en-SG" sz="2400" b="1" dirty="0">
                  <a:solidFill>
                    <a:srgbClr val="0000FF"/>
                  </a:solidFill>
                  <a:latin typeface="Courier New" panose="02070309020205020404" pitchFamily="49" charset="0"/>
                  <a:cs typeface="Courier New" panose="02070309020205020404" pitchFamily="49" charset="0"/>
                </a:rPr>
                <a:t>Cells(1,2).Value </a:t>
              </a:r>
              <a:endParaRPr lang="en-SG" sz="2400" dirty="0"/>
            </a:p>
          </p:txBody>
        </p:sp>
        <p:sp>
          <p:nvSpPr>
            <p:cNvPr id="11" name="Oval 10"/>
            <p:cNvSpPr/>
            <p:nvPr/>
          </p:nvSpPr>
          <p:spPr>
            <a:xfrm>
              <a:off x="3976012" y="4830551"/>
              <a:ext cx="259080" cy="46166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2" name="Oval 11"/>
            <p:cNvSpPr/>
            <p:nvPr/>
          </p:nvSpPr>
          <p:spPr>
            <a:xfrm>
              <a:off x="4341772" y="4800070"/>
              <a:ext cx="275947" cy="46166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3" name="TextBox 12"/>
            <p:cNvSpPr txBox="1"/>
            <p:nvPr/>
          </p:nvSpPr>
          <p:spPr>
            <a:xfrm>
              <a:off x="3799979" y="5723400"/>
              <a:ext cx="1106527" cy="646331"/>
            </a:xfrm>
            <a:prstGeom prst="rect">
              <a:avLst/>
            </a:prstGeom>
            <a:noFill/>
          </p:spPr>
          <p:txBody>
            <a:bodyPr wrap="square" rtlCol="0">
              <a:spAutoFit/>
            </a:bodyPr>
            <a:lstStyle/>
            <a:p>
              <a:r>
                <a:rPr lang="en-SG" dirty="0" smtClean="0"/>
                <a:t>Row number</a:t>
              </a:r>
              <a:endParaRPr lang="en-SG" dirty="0"/>
            </a:p>
          </p:txBody>
        </p:sp>
        <p:sp>
          <p:nvSpPr>
            <p:cNvPr id="14" name="TextBox 13"/>
            <p:cNvSpPr txBox="1"/>
            <p:nvPr/>
          </p:nvSpPr>
          <p:spPr>
            <a:xfrm>
              <a:off x="4433251" y="3968628"/>
              <a:ext cx="1106527" cy="646331"/>
            </a:xfrm>
            <a:prstGeom prst="rect">
              <a:avLst/>
            </a:prstGeom>
            <a:noFill/>
          </p:spPr>
          <p:txBody>
            <a:bodyPr wrap="square" rtlCol="0">
              <a:spAutoFit/>
            </a:bodyPr>
            <a:lstStyle/>
            <a:p>
              <a:r>
                <a:rPr lang="en-SG" dirty="0" smtClean="0"/>
                <a:t>Column number</a:t>
              </a:r>
              <a:endParaRPr lang="en-SG" dirty="0"/>
            </a:p>
          </p:txBody>
        </p:sp>
        <p:cxnSp>
          <p:nvCxnSpPr>
            <p:cNvPr id="16" name="Straight Arrow Connector 15"/>
            <p:cNvCxnSpPr>
              <a:stCxn id="11" idx="4"/>
            </p:cNvCxnSpPr>
            <p:nvPr/>
          </p:nvCxnSpPr>
          <p:spPr>
            <a:xfrm>
              <a:off x="4105552" y="5292216"/>
              <a:ext cx="0" cy="4311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2" idx="0"/>
              <a:endCxn id="14" idx="2"/>
            </p:cNvCxnSpPr>
            <p:nvPr/>
          </p:nvCxnSpPr>
          <p:spPr>
            <a:xfrm flipV="1">
              <a:off x="4479746" y="4614959"/>
              <a:ext cx="506769" cy="185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25" name="Picture 24"/>
          <p:cNvPicPr>
            <a:picLocks noChangeAspect="1"/>
          </p:cNvPicPr>
          <p:nvPr/>
        </p:nvPicPr>
        <p:blipFill>
          <a:blip r:embed="rId3"/>
          <a:stretch>
            <a:fillRect/>
          </a:stretch>
        </p:blipFill>
        <p:spPr>
          <a:xfrm>
            <a:off x="869130" y="1064175"/>
            <a:ext cx="7192379" cy="647790"/>
          </a:xfrm>
          <a:prstGeom prst="rect">
            <a:avLst/>
          </a:prstGeom>
        </p:spPr>
      </p:pic>
      <p:pic>
        <p:nvPicPr>
          <p:cNvPr id="26" name="Picture 25"/>
          <p:cNvPicPr>
            <a:picLocks noChangeAspect="1"/>
          </p:cNvPicPr>
          <p:nvPr/>
        </p:nvPicPr>
        <p:blipFill>
          <a:blip r:embed="rId4"/>
          <a:stretch>
            <a:fillRect/>
          </a:stretch>
        </p:blipFill>
        <p:spPr>
          <a:xfrm>
            <a:off x="1050518" y="5608014"/>
            <a:ext cx="7010991" cy="640692"/>
          </a:xfrm>
          <a:prstGeom prst="rect">
            <a:avLst/>
          </a:prstGeom>
        </p:spPr>
      </p:pic>
    </p:spTree>
    <p:extLst>
      <p:ext uri="{BB962C8B-B14F-4D97-AF65-F5344CB8AC3E}">
        <p14:creationId xmlns:p14="http://schemas.microsoft.com/office/powerpoint/2010/main" val="3775147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Use of variables</a:t>
            </a:r>
            <a:endParaRPr lang="en-SG" dirty="0"/>
          </a:p>
        </p:txBody>
      </p:sp>
      <p:sp>
        <p:nvSpPr>
          <p:cNvPr id="3" name="Content Placeholder 2"/>
          <p:cNvSpPr>
            <a:spLocks noGrp="1"/>
          </p:cNvSpPr>
          <p:nvPr>
            <p:ph sz="quarter" idx="13"/>
          </p:nvPr>
        </p:nvSpPr>
        <p:spPr>
          <a:xfrm>
            <a:off x="665610" y="961189"/>
            <a:ext cx="7781518" cy="2345891"/>
          </a:xfrm>
        </p:spPr>
        <p:txBody>
          <a:bodyPr/>
          <a:lstStyle/>
          <a:p>
            <a:r>
              <a:rPr lang="en-SG" dirty="0" smtClean="0"/>
              <a:t>Variables are used to store data.</a:t>
            </a:r>
          </a:p>
          <a:p>
            <a:r>
              <a:rPr lang="en-SG" dirty="0" smtClean="0"/>
              <a:t>E.g. To display the word “useful” in Cell A1,</a:t>
            </a:r>
          </a:p>
          <a:p>
            <a:r>
              <a:rPr lang="en-SG" dirty="0" smtClean="0"/>
              <a:t>We can either write</a:t>
            </a:r>
          </a:p>
          <a:p>
            <a:pPr marL="457200" lvl="1" indent="0">
              <a:buNone/>
            </a:pPr>
            <a:r>
              <a:rPr lang="en-SG" b="1" dirty="0" smtClean="0">
                <a:solidFill>
                  <a:srgbClr val="0000FF"/>
                </a:solidFill>
                <a:latin typeface="Courier New" panose="02070309020205020404" pitchFamily="49" charset="0"/>
                <a:cs typeface="Courier New" panose="02070309020205020404" pitchFamily="49" charset="0"/>
              </a:rPr>
              <a:t>Range(“A1”).Value = “useful”</a:t>
            </a:r>
          </a:p>
          <a:p>
            <a:r>
              <a:rPr lang="en-SG" dirty="0" smtClean="0"/>
              <a:t>Or write</a:t>
            </a:r>
          </a:p>
        </p:txBody>
      </p:sp>
      <p:pic>
        <p:nvPicPr>
          <p:cNvPr id="4" name="Picture 3"/>
          <p:cNvPicPr>
            <a:picLocks noChangeAspect="1"/>
          </p:cNvPicPr>
          <p:nvPr/>
        </p:nvPicPr>
        <p:blipFill>
          <a:blip r:embed="rId2"/>
          <a:stretch>
            <a:fillRect/>
          </a:stretch>
        </p:blipFill>
        <p:spPr>
          <a:xfrm>
            <a:off x="7031432" y="1497388"/>
            <a:ext cx="895475" cy="543001"/>
          </a:xfrm>
          <a:prstGeom prst="rect">
            <a:avLst/>
          </a:prstGeom>
        </p:spPr>
      </p:pic>
      <p:pic>
        <p:nvPicPr>
          <p:cNvPr id="7" name="Picture 6"/>
          <p:cNvPicPr>
            <a:picLocks noChangeAspect="1"/>
          </p:cNvPicPr>
          <p:nvPr/>
        </p:nvPicPr>
        <p:blipFill>
          <a:blip r:embed="rId3"/>
          <a:stretch>
            <a:fillRect/>
          </a:stretch>
        </p:blipFill>
        <p:spPr>
          <a:xfrm>
            <a:off x="1137073" y="3119589"/>
            <a:ext cx="6789834" cy="1088936"/>
          </a:xfrm>
          <a:prstGeom prst="rect">
            <a:avLst/>
          </a:prstGeom>
        </p:spPr>
      </p:pic>
      <p:sp>
        <p:nvSpPr>
          <p:cNvPr id="8" name="Content Placeholder 2"/>
          <p:cNvSpPr txBox="1">
            <a:spLocks/>
          </p:cNvSpPr>
          <p:nvPr/>
        </p:nvSpPr>
        <p:spPr>
          <a:xfrm>
            <a:off x="665610" y="4470348"/>
            <a:ext cx="7781518" cy="1706881"/>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b="1" dirty="0" smtClean="0">
                <a:solidFill>
                  <a:srgbClr val="0000FF"/>
                </a:solidFill>
                <a:latin typeface="Courier New" panose="02070309020205020404" pitchFamily="49" charset="0"/>
                <a:cs typeface="Courier New" panose="02070309020205020404" pitchFamily="49" charset="0"/>
              </a:rPr>
              <a:t>“A” &amp; </a:t>
            </a:r>
            <a:r>
              <a:rPr lang="en-SG" b="1" dirty="0" err="1" smtClean="0">
                <a:solidFill>
                  <a:srgbClr val="0000FF"/>
                </a:solidFill>
                <a:latin typeface="Courier New" panose="02070309020205020404" pitchFamily="49" charset="0"/>
                <a:cs typeface="Courier New" panose="02070309020205020404" pitchFamily="49" charset="0"/>
              </a:rPr>
              <a:t>RowNumber</a:t>
            </a:r>
            <a:r>
              <a:rPr lang="en-SG" b="1" dirty="0" smtClean="0">
                <a:solidFill>
                  <a:srgbClr val="0000FF"/>
                </a:solidFill>
                <a:latin typeface="Courier New" panose="02070309020205020404" pitchFamily="49" charset="0"/>
                <a:cs typeface="Courier New" panose="02070309020205020404" pitchFamily="49" charset="0"/>
              </a:rPr>
              <a:t> </a:t>
            </a:r>
            <a:r>
              <a:rPr lang="en-SG" dirty="0" smtClean="0"/>
              <a:t>is the same as </a:t>
            </a:r>
            <a:r>
              <a:rPr lang="en-SG" b="1" dirty="0" smtClean="0">
                <a:solidFill>
                  <a:srgbClr val="0000FF"/>
                </a:solidFill>
                <a:latin typeface="Courier New" panose="02070309020205020404" pitchFamily="49" charset="0"/>
                <a:cs typeface="Courier New" panose="02070309020205020404" pitchFamily="49" charset="0"/>
              </a:rPr>
              <a:t>“A1” </a:t>
            </a:r>
            <a:r>
              <a:rPr lang="en-SG" dirty="0" smtClean="0"/>
              <a:t>because </a:t>
            </a:r>
            <a:r>
              <a:rPr lang="en-SG" b="1" dirty="0" err="1" smtClean="0">
                <a:solidFill>
                  <a:srgbClr val="0000FF"/>
                </a:solidFill>
                <a:latin typeface="Courier New" panose="02070309020205020404" pitchFamily="49" charset="0"/>
                <a:cs typeface="Courier New" panose="02070309020205020404" pitchFamily="49" charset="0"/>
              </a:rPr>
              <a:t>RowNumber</a:t>
            </a:r>
            <a:r>
              <a:rPr lang="en-SG" b="1" dirty="0" smtClean="0">
                <a:solidFill>
                  <a:srgbClr val="0000FF"/>
                </a:solidFill>
                <a:latin typeface="Courier New" panose="02070309020205020404" pitchFamily="49" charset="0"/>
                <a:cs typeface="Courier New" panose="02070309020205020404" pitchFamily="49" charset="0"/>
              </a:rPr>
              <a:t> = 1 </a:t>
            </a:r>
          </a:p>
          <a:p>
            <a:r>
              <a:rPr lang="en-SG" dirty="0" smtClean="0"/>
              <a:t>This is useful when the row number is not a pre-determined fixed number. See example on next slide.</a:t>
            </a:r>
          </a:p>
        </p:txBody>
      </p:sp>
    </p:spTree>
    <p:extLst>
      <p:ext uri="{BB962C8B-B14F-4D97-AF65-F5344CB8AC3E}">
        <p14:creationId xmlns:p14="http://schemas.microsoft.com/office/powerpoint/2010/main" val="3317540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For … Next loop</a:t>
            </a:r>
            <a:endParaRPr lang="en-SG" dirty="0"/>
          </a:p>
        </p:txBody>
      </p:sp>
      <p:sp>
        <p:nvSpPr>
          <p:cNvPr id="3" name="Content Placeholder 2"/>
          <p:cNvSpPr>
            <a:spLocks noGrp="1"/>
          </p:cNvSpPr>
          <p:nvPr>
            <p:ph sz="quarter" idx="13"/>
          </p:nvPr>
        </p:nvSpPr>
        <p:spPr>
          <a:xfrm>
            <a:off x="665610" y="961189"/>
            <a:ext cx="7781518" cy="806651"/>
          </a:xfrm>
        </p:spPr>
        <p:txBody>
          <a:bodyPr/>
          <a:lstStyle/>
          <a:p>
            <a:r>
              <a:rPr lang="en-SG" dirty="0" smtClean="0"/>
              <a:t>Example: Add the numbers in Columns A and B and display the answer in Column C</a:t>
            </a:r>
            <a:r>
              <a:rPr lang="en-SG" dirty="0"/>
              <a:t>.</a:t>
            </a:r>
            <a:endParaRPr lang="en-SG" dirty="0" smtClean="0"/>
          </a:p>
        </p:txBody>
      </p:sp>
      <p:pic>
        <p:nvPicPr>
          <p:cNvPr id="4" name="Picture 3"/>
          <p:cNvPicPr>
            <a:picLocks noChangeAspect="1"/>
          </p:cNvPicPr>
          <p:nvPr/>
        </p:nvPicPr>
        <p:blipFill>
          <a:blip r:embed="rId2"/>
          <a:stretch>
            <a:fillRect/>
          </a:stretch>
        </p:blipFill>
        <p:spPr>
          <a:xfrm>
            <a:off x="5624659" y="1382868"/>
            <a:ext cx="2665901" cy="2943347"/>
          </a:xfrm>
          <a:prstGeom prst="rect">
            <a:avLst/>
          </a:prstGeom>
        </p:spPr>
      </p:pic>
      <p:pic>
        <p:nvPicPr>
          <p:cNvPr id="5" name="Picture 4"/>
          <p:cNvPicPr>
            <a:picLocks noChangeAspect="1"/>
          </p:cNvPicPr>
          <p:nvPr/>
        </p:nvPicPr>
        <p:blipFill>
          <a:blip r:embed="rId3"/>
          <a:stretch>
            <a:fillRect/>
          </a:stretch>
        </p:blipFill>
        <p:spPr>
          <a:xfrm>
            <a:off x="1069150" y="4367295"/>
            <a:ext cx="7548991" cy="2490705"/>
          </a:xfrm>
          <a:prstGeom prst="rect">
            <a:avLst/>
          </a:prstGeom>
        </p:spPr>
      </p:pic>
      <p:sp>
        <p:nvSpPr>
          <p:cNvPr id="6" name="Content Placeholder 2"/>
          <p:cNvSpPr txBox="1">
            <a:spLocks/>
          </p:cNvSpPr>
          <p:nvPr/>
        </p:nvSpPr>
        <p:spPr>
          <a:xfrm>
            <a:off x="665610" y="3793331"/>
            <a:ext cx="4851270" cy="573964"/>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smtClean="0"/>
              <a:t>You can either do this with:</a:t>
            </a:r>
            <a:endParaRPr lang="en-SG" dirty="0"/>
          </a:p>
        </p:txBody>
      </p:sp>
    </p:spTree>
    <p:extLst>
      <p:ext uri="{BB962C8B-B14F-4D97-AF65-F5344CB8AC3E}">
        <p14:creationId xmlns:p14="http://schemas.microsoft.com/office/powerpoint/2010/main" val="1792620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522040401DC1FF43BE827B1CC7C3A66A" ma:contentTypeVersion="0" ma:contentTypeDescription="Create a new document." ma:contentTypeScope="" ma:versionID="94bb885f719db5d0af3621d733c19a7f">
  <xsd:schema xmlns:xsd="http://www.w3.org/2001/XMLSchema" xmlns:xs="http://www.w3.org/2001/XMLSchema" xmlns:p="http://schemas.microsoft.com/office/2006/metadata/properties" xmlns:ns2="c4befaea-f9aa-4f62-9cde-6c81b25bbd5b" targetNamespace="http://schemas.microsoft.com/office/2006/metadata/properties" ma:root="true" ma:fieldsID="3e954e5d742e124f3110d7bbba1f7e39" ns2:_="">
    <xsd:import namespace="c4befaea-f9aa-4f62-9cde-6c81b25bbd5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efaea-f9aa-4f62-9cde-6c81b25bbd5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c4befaea-f9aa-4f62-9cde-6c81b25bbd5b">4PXRRY3UFMYH-1179779178-23</_dlc_DocId>
    <_dlc_DocIdUrl xmlns="c4befaea-f9aa-4f62-9cde-6c81b25bbd5b">
      <Url>https://rp-sp.rp.edu.sg/sites/LCMS_e25a269d-e520-e811-80f6-5cb901e2a858/_layouts/15/DocIdRedir.aspx?ID=4PXRRY3UFMYH-1179779178-23</Url>
      <Description>4PXRRY3UFMYH-1179779178-23</Description>
    </_dlc_DocIdUrl>
  </documentManagement>
</p:properties>
</file>

<file path=customXml/itemProps1.xml><?xml version="1.0" encoding="utf-8"?>
<ds:datastoreItem xmlns:ds="http://schemas.openxmlformats.org/officeDocument/2006/customXml" ds:itemID="{B74F6D14-8BA5-45BC-862B-ABA4F44C8392}"/>
</file>

<file path=customXml/itemProps2.xml><?xml version="1.0" encoding="utf-8"?>
<ds:datastoreItem xmlns:ds="http://schemas.openxmlformats.org/officeDocument/2006/customXml" ds:itemID="{91637E05-E0EA-4614-83FF-5DE14C34299E}"/>
</file>

<file path=customXml/itemProps3.xml><?xml version="1.0" encoding="utf-8"?>
<ds:datastoreItem xmlns:ds="http://schemas.openxmlformats.org/officeDocument/2006/customXml" ds:itemID="{AFCDD8B7-F178-45DD-A022-ABBD73C21C1E}"/>
</file>

<file path=customXml/itemProps4.xml><?xml version="1.0" encoding="utf-8"?>
<ds:datastoreItem xmlns:ds="http://schemas.openxmlformats.org/officeDocument/2006/customXml" ds:itemID="{FB68DC79-9B15-4EF7-88AF-414055300B44}"/>
</file>

<file path=docProps/app.xml><?xml version="1.0" encoding="utf-8"?>
<Properties xmlns="http://schemas.openxmlformats.org/officeDocument/2006/extended-properties" xmlns:vt="http://schemas.openxmlformats.org/officeDocument/2006/docPropsVTypes">
  <TotalTime>10419</TotalTime>
  <Words>726</Words>
  <Application>Microsoft Office PowerPoint</Application>
  <PresentationFormat>On-screen Show (4:3)</PresentationFormat>
  <Paragraphs>101</Paragraphs>
  <Slides>15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Courier New</vt:lpstr>
      <vt:lpstr>Office Theme</vt:lpstr>
      <vt:lpstr>Macro-Enabled Worksheet</vt:lpstr>
      <vt:lpstr>Lesson 2</vt:lpstr>
      <vt:lpstr>Lesson objectives</vt:lpstr>
      <vt:lpstr>Using variables</vt:lpstr>
      <vt:lpstr>Rules for naming variables</vt:lpstr>
      <vt:lpstr>Common data types in VBA</vt:lpstr>
      <vt:lpstr>Exercise</vt:lpstr>
      <vt:lpstr>Referencing the contents of a cell</vt:lpstr>
      <vt:lpstr>Use of variables</vt:lpstr>
      <vt:lpstr>For … Next loop</vt:lpstr>
      <vt:lpstr>For … Next loop</vt:lpstr>
      <vt:lpstr>Explaining the code</vt:lpstr>
      <vt:lpstr>Finding the last row in a column</vt:lpstr>
      <vt:lpstr>Exercises</vt:lpstr>
      <vt:lpstr>Nested For… Next loop</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Ong</dc:creator>
  <cp:lastModifiedBy>Yap Choon Seng</cp:lastModifiedBy>
  <cp:revision>393</cp:revision>
  <dcterms:created xsi:type="dcterms:W3CDTF">2011-06-07T03:26:48Z</dcterms:created>
  <dcterms:modified xsi:type="dcterms:W3CDTF">2018-05-02T01:42:14Z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0x010100522040401DC1FF43BE827B1CC7C3A66A</vt:lpwstr>
  </property>
  <property fmtid="{D5CDD505-2E9C-101B-9397-08002B2CF9AE}" pid="3" name="_dlc_DocIdItemGuid">
    <vt:lpwstr>34e78d4e-3ce4-4039-9343-aec7bd0f759c</vt:lpwstr>
  </property>
</Properties>
</file>