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3" r:id="rId3"/>
    <p:sldId id="269" r:id="rId4"/>
    <p:sldId id="264" r:id="rId5"/>
    <p:sldId id="294" r:id="rId6"/>
    <p:sldId id="324" r:id="rId7"/>
    <p:sldId id="325" r:id="rId8"/>
    <p:sldId id="293" r:id="rId9"/>
    <p:sldId id="321" r:id="rId10"/>
    <p:sldId id="322" r:id="rId11"/>
    <p:sldId id="295" r:id="rId12"/>
    <p:sldId id="304" r:id="rId13"/>
    <p:sldId id="301" r:id="rId14"/>
    <p:sldId id="307" r:id="rId15"/>
    <p:sldId id="310" r:id="rId16"/>
    <p:sldId id="32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E494E-91E1-4E8A-9045-11B116C246C5}" v="2" dt="2018-05-14T01:31:24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4" autoAdjust="0"/>
    <p:restoredTop sz="87659" autoAdjust="0"/>
  </p:normalViewPr>
  <p:slideViewPr>
    <p:cSldViewPr snapToGrid="0" snapToObjects="1">
      <p:cViewPr varScale="1">
        <p:scale>
          <a:sx n="76" d="100"/>
          <a:sy n="76" d="100"/>
        </p:scale>
        <p:origin x="146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28" Type="http://schemas.openxmlformats.org/officeDocument/2006/relationships/customXml" Target="../customXml/item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p Choon Seng" userId="4757713b-a848-4280-8638-de75237654fa" providerId="ADAL" clId="{C79E494E-91E1-4E8A-9045-11B116C246C5}"/>
    <pc:docChg chg="modSld">
      <pc:chgData name="Yap Choon Seng" userId="4757713b-a848-4280-8638-de75237654fa" providerId="ADAL" clId="{C79E494E-91E1-4E8A-9045-11B116C246C5}" dt="2018-05-14T01:31:24.250" v="1"/>
      <pc:docMkLst>
        <pc:docMk/>
      </pc:docMkLst>
      <pc:sldChg chg="modAnim">
        <pc:chgData name="Yap Choon Seng" userId="4757713b-a848-4280-8638-de75237654fa" providerId="ADAL" clId="{C79E494E-91E1-4E8A-9045-11B116C246C5}" dt="2018-05-14T01:31:24.250" v="1"/>
        <pc:sldMkLst>
          <pc:docMk/>
          <pc:sldMk cId="1686287348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C712-F0EE-4F46-8F05-51AE4CFBEAC4}" type="datetimeFigureOut">
              <a:rPr lang="en-SG" smtClean="0"/>
              <a:t>14/5/2018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03D7-16EE-47C6-8641-31F9E04ACF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86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Need to relate the class discussion from a company point view … where lots of sales</a:t>
            </a:r>
            <a:r>
              <a:rPr lang="en-SG" baseline="0" dirty="0"/>
              <a:t> n transactions take place every second / hour / day / week / month.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75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02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Need to highlight the data</a:t>
            </a:r>
            <a:r>
              <a:rPr lang="en-SG" baseline="0" dirty="0"/>
              <a:t> consolidation from different sources of data / formats from the perspective of portability and a company with branches across the country/world, with different practices of data storing.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397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530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51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85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839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99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429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339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Your department</a:t>
            </a:r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369" y="1640755"/>
            <a:ext cx="7533068" cy="15228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Lesson 4</a:t>
            </a:r>
            <a:br>
              <a:rPr lang="en-US" dirty="0">
                <a:solidFill>
                  <a:srgbClr val="000000"/>
                </a:solidFill>
              </a:rPr>
            </a:b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907369" y="3816187"/>
            <a:ext cx="4697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E115 – Programming and Data analysis</a:t>
            </a:r>
            <a:endParaRPr lang="en-US" sz="20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2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 –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820664" cy="1060116"/>
          </a:xfrm>
        </p:spPr>
        <p:txBody>
          <a:bodyPr/>
          <a:lstStyle/>
          <a:p>
            <a:r>
              <a:rPr lang="en-SG" dirty="0"/>
              <a:t>Step 6: Check the box </a:t>
            </a:r>
            <a:r>
              <a:rPr lang="en-SG" dirty="0">
                <a:solidFill>
                  <a:srgbClr val="C00000"/>
                </a:solidFill>
              </a:rPr>
              <a:t>Comma</a:t>
            </a:r>
            <a:r>
              <a:rPr lang="en-SG" dirty="0"/>
              <a:t>.</a:t>
            </a:r>
            <a:r>
              <a:rPr lang="en-SG" dirty="0">
                <a:solidFill>
                  <a:srgbClr val="C00000"/>
                </a:solidFill>
              </a:rPr>
              <a:t> </a:t>
            </a:r>
            <a:r>
              <a:rPr lang="en-SG" dirty="0"/>
              <a:t>Click on </a:t>
            </a:r>
            <a:r>
              <a:rPr lang="en-SG" dirty="0">
                <a:solidFill>
                  <a:srgbClr val="C00000"/>
                </a:solidFill>
              </a:rPr>
              <a:t>Finish </a:t>
            </a:r>
            <a:r>
              <a:rPr lang="en-SG" dirty="0"/>
              <a:t>followed by </a:t>
            </a:r>
            <a:r>
              <a:rPr lang="en-SG" dirty="0">
                <a:solidFill>
                  <a:srgbClr val="C00000"/>
                </a:solidFill>
              </a:rPr>
              <a:t>OK</a:t>
            </a:r>
            <a:r>
              <a:rPr lang="en-SG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0" y="2021305"/>
            <a:ext cx="5581650" cy="422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938" y="2021305"/>
            <a:ext cx="30289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1150379"/>
            <a:ext cx="7781518" cy="935095"/>
          </a:xfrm>
        </p:spPr>
        <p:txBody>
          <a:bodyPr/>
          <a:lstStyle/>
          <a:p>
            <a:r>
              <a:rPr lang="en-SG" dirty="0"/>
              <a:t>There are missing and damaged data points in the table.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5163" y="2085474"/>
            <a:ext cx="4641891" cy="301591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This creates difficulty when we are working with the data e.g. finding last row, plotting graphs </a:t>
            </a:r>
            <a:r>
              <a:rPr lang="en-SG" dirty="0" err="1"/>
              <a:t>etc</a:t>
            </a:r>
            <a:endParaRPr lang="en-SG" dirty="0"/>
          </a:p>
          <a:p>
            <a:r>
              <a:rPr lang="en-SG" dirty="0"/>
              <a:t>Therefore next step after importing data is to clean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65F20-FEDF-4AF6-8246-DBF265CE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577" y="1730683"/>
            <a:ext cx="3626729" cy="45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6975157" cy="604593"/>
          </a:xfrm>
        </p:spPr>
        <p:txBody>
          <a:bodyPr>
            <a:normAutofit/>
          </a:bodyPr>
          <a:lstStyle/>
          <a:p>
            <a:r>
              <a:rPr lang="en-SG" dirty="0"/>
              <a:t>Exercise 1 – Data </a:t>
            </a:r>
            <a:r>
              <a:rPr lang="en-SG" dirty="0" err="1"/>
              <a:t>cleanup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53046"/>
            <a:ext cx="7781518" cy="2191207"/>
          </a:xfrm>
        </p:spPr>
        <p:txBody>
          <a:bodyPr/>
          <a:lstStyle/>
          <a:p>
            <a:r>
              <a:rPr lang="en-SG" dirty="0"/>
              <a:t>Using what you have learned about “If-Else” statements and “For… Next” loops, write code that will go through the imported table and remove any rows that contain empty cells.</a:t>
            </a:r>
          </a:p>
          <a:p>
            <a:pPr marL="0" indent="0">
              <a:buNone/>
            </a:pPr>
            <a:r>
              <a:rPr lang="en-SG" dirty="0"/>
              <a:t>	[</a:t>
            </a:r>
            <a:r>
              <a:rPr lang="en-SG" i="1" dirty="0"/>
              <a:t>Hint</a:t>
            </a:r>
            <a:r>
              <a:rPr lang="en-SG" dirty="0"/>
              <a:t>] </a:t>
            </a:r>
            <a:r>
              <a:rPr lang="en-SG" i="1" dirty="0"/>
              <a:t>Command to delete Row 5</a:t>
            </a:r>
            <a:r>
              <a:rPr lang="en-SG" dirty="0"/>
              <a:t>: </a:t>
            </a:r>
            <a:r>
              <a:rPr lang="en-SG" dirty="0">
                <a:solidFill>
                  <a:srgbClr val="C00000"/>
                </a:solidFill>
              </a:rPr>
              <a:t>Rows(5).Delete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65610" y="3160294"/>
            <a:ext cx="1740706" cy="6096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rgbClr val="0000FF"/>
                </a:solidFill>
              </a:rPr>
              <a:t>Answer: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91E67-C833-438C-B86C-FFEB5E68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94" y="3769895"/>
            <a:ext cx="64865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227553" cy="604593"/>
          </a:xfrm>
        </p:spPr>
        <p:txBody>
          <a:bodyPr>
            <a:normAutofit/>
          </a:bodyPr>
          <a:lstStyle/>
          <a:p>
            <a:r>
              <a:rPr lang="en-SG" dirty="0"/>
              <a:t>Presenting data in a meaningful way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063" y="1034975"/>
            <a:ext cx="2798524" cy="573543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53046"/>
            <a:ext cx="5441453" cy="2463922"/>
          </a:xfrm>
        </p:spPr>
        <p:txBody>
          <a:bodyPr/>
          <a:lstStyle/>
          <a:p>
            <a:r>
              <a:rPr lang="en-SG" dirty="0"/>
              <a:t>If you are a manager trying to understand a situation based on data that has been collected, would you prefer the data to be presented to you in tabular form or graphical form? Why?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37" y="3503878"/>
            <a:ext cx="35147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9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85" y="263591"/>
            <a:ext cx="7696519" cy="604593"/>
          </a:xfrm>
        </p:spPr>
        <p:txBody>
          <a:bodyPr>
            <a:normAutofit/>
          </a:bodyPr>
          <a:lstStyle/>
          <a:p>
            <a:r>
              <a:rPr lang="en-SG" dirty="0"/>
              <a:t>Do it with me – Manually create a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1460" y="2375418"/>
            <a:ext cx="5749761" cy="942796"/>
          </a:xfrm>
        </p:spPr>
        <p:txBody>
          <a:bodyPr/>
          <a:lstStyle/>
          <a:p>
            <a:r>
              <a:rPr lang="en-SG" dirty="0"/>
              <a:t>Step 2: From  “</a:t>
            </a:r>
            <a:r>
              <a:rPr lang="en-SG" dirty="0">
                <a:solidFill>
                  <a:srgbClr val="C00000"/>
                </a:solidFill>
              </a:rPr>
              <a:t>Insert</a:t>
            </a:r>
            <a:r>
              <a:rPr lang="en-SG" dirty="0"/>
              <a:t>” menu, go to the Charts group and select </a:t>
            </a:r>
            <a:r>
              <a:rPr lang="en-SG" dirty="0">
                <a:solidFill>
                  <a:srgbClr val="C00000"/>
                </a:solidFill>
              </a:rPr>
              <a:t>Pie</a:t>
            </a:r>
            <a:r>
              <a:rPr lang="en-SG" dirty="0"/>
              <a:t> chart.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99" y="1110459"/>
            <a:ext cx="1524000" cy="1543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1460" y="1110459"/>
            <a:ext cx="5749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Step 1: Open the Excel file named “L04_IS_Exercise2.xlsx” and select the data as shown: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81" y="3932700"/>
            <a:ext cx="6943725" cy="248602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11460" y="3267995"/>
            <a:ext cx="6792498" cy="5423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Step 3: Choose your preferred Pie Chart type.</a:t>
            </a:r>
          </a:p>
        </p:txBody>
      </p:sp>
    </p:spTree>
    <p:extLst>
      <p:ext uri="{BB962C8B-B14F-4D97-AF65-F5344CB8AC3E}">
        <p14:creationId xmlns:p14="http://schemas.microsoft.com/office/powerpoint/2010/main" val="425322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86" y="263591"/>
            <a:ext cx="7280494" cy="604593"/>
          </a:xfrm>
        </p:spPr>
        <p:txBody>
          <a:bodyPr>
            <a:normAutofit/>
          </a:bodyPr>
          <a:lstStyle/>
          <a:p>
            <a:r>
              <a:rPr lang="en-SG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6757" y="1008678"/>
            <a:ext cx="8244710" cy="1333469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Create a </a:t>
            </a:r>
            <a:r>
              <a:rPr lang="en-SG" dirty="0">
                <a:solidFill>
                  <a:srgbClr val="C00000"/>
                </a:solidFill>
              </a:rPr>
              <a:t>Bar Chart </a:t>
            </a:r>
            <a:r>
              <a:rPr lang="en-SG" dirty="0"/>
              <a:t>to display the </a:t>
            </a:r>
            <a:r>
              <a:rPr lang="en-SG" dirty="0">
                <a:solidFill>
                  <a:srgbClr val="C00000"/>
                </a:solidFill>
              </a:rPr>
              <a:t>profit </a:t>
            </a:r>
            <a:r>
              <a:rPr lang="en-SG" dirty="0"/>
              <a:t>from the different categories of items in “L04_IS_Exercise2.xlsx”. Examine the code that has been generated.</a:t>
            </a:r>
            <a:endParaRPr lang="en-SG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58" y="2482641"/>
            <a:ext cx="6153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1203387"/>
            <a:ext cx="7882898" cy="17002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VBA code to plot chart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905" y="1588169"/>
            <a:ext cx="7441156" cy="380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/>
          <p:cNvCxnSpPr>
            <a:cxnSpLocks/>
            <a:stCxn id="14" idx="0"/>
          </p:cNvCxnSpPr>
          <p:nvPr/>
        </p:nvCxnSpPr>
        <p:spPr>
          <a:xfrm flipV="1">
            <a:off x="7058526" y="2505093"/>
            <a:ext cx="0" cy="410778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085474" y="2831800"/>
            <a:ext cx="3060099" cy="1547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SG" dirty="0"/>
              <a:t>Add a chart into the Excel sheet (</a:t>
            </a:r>
            <a:r>
              <a:rPr lang="en-SG" dirty="0" err="1"/>
              <a:t>xlColumnClustered</a:t>
            </a:r>
            <a:r>
              <a:rPr lang="en-SG" dirty="0"/>
              <a:t> is a bar chart).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3608283" y="1968720"/>
            <a:ext cx="322033" cy="863080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06905" y="2119911"/>
            <a:ext cx="7441156" cy="343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528476" y="2915871"/>
            <a:ext cx="3060099" cy="1973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SG" dirty="0"/>
              <a:t>Link the chart with the cells that contain the data to be plotted (In this e.g. Cells A1 to B6 in Sheet 1).</a:t>
            </a:r>
          </a:p>
        </p:txBody>
      </p:sp>
    </p:spTree>
    <p:extLst>
      <p:ext uri="{BB962C8B-B14F-4D97-AF65-F5344CB8AC3E}">
        <p14:creationId xmlns:p14="http://schemas.microsoft.com/office/powerpoint/2010/main" val="294398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1309058"/>
            <a:ext cx="7781518" cy="4814771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At the end of the lesson, you should be able to:</a:t>
            </a:r>
          </a:p>
          <a:p>
            <a:pPr lvl="0"/>
            <a:r>
              <a:rPr lang="en-US" dirty="0"/>
              <a:t>Import data from text files into Excel</a:t>
            </a:r>
            <a:endParaRPr lang="en-SG" dirty="0"/>
          </a:p>
          <a:p>
            <a:pPr lvl="0"/>
            <a:r>
              <a:rPr lang="en-US" dirty="0"/>
              <a:t>Clean up the data by removing blank rows and damaged data</a:t>
            </a:r>
            <a:endParaRPr lang="en-SG" dirty="0"/>
          </a:p>
          <a:p>
            <a:pPr lvl="0"/>
            <a:r>
              <a:rPr lang="en-US" dirty="0"/>
              <a:t>Present the data in the appropriate charts to convey a message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0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312189" cy="604593"/>
          </a:xfrm>
        </p:spPr>
        <p:txBody>
          <a:bodyPr>
            <a:normAutofit/>
          </a:bodyPr>
          <a:lstStyle/>
          <a:p>
            <a:r>
              <a:rPr lang="en-SG" dirty="0"/>
              <a:t>The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99" y="1061787"/>
            <a:ext cx="57054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6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6211928" cy="604593"/>
          </a:xfrm>
        </p:spPr>
        <p:txBody>
          <a:bodyPr/>
          <a:lstStyle/>
          <a:p>
            <a:r>
              <a:rPr lang="en-SG" dirty="0"/>
              <a:t>Data sources/Data formats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1466850"/>
            <a:ext cx="8143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60506" y="1201596"/>
            <a:ext cx="5102358" cy="2423920"/>
          </a:xfrm>
        </p:spPr>
        <p:txBody>
          <a:bodyPr/>
          <a:lstStyle/>
          <a:p>
            <a:r>
              <a:rPr lang="en-SG" sz="2200" dirty="0"/>
              <a:t>Most common format.</a:t>
            </a:r>
          </a:p>
          <a:p>
            <a:r>
              <a:rPr lang="en-SG" sz="2200" dirty="0"/>
              <a:t>Easily portable across platforms.</a:t>
            </a:r>
          </a:p>
          <a:p>
            <a:r>
              <a:rPr lang="en-SG" sz="2200" dirty="0"/>
              <a:t>Created in several ways.</a:t>
            </a:r>
          </a:p>
          <a:p>
            <a:r>
              <a:rPr lang="en-SG" sz="2200" dirty="0"/>
              <a:t>Created using Notepad, WordPad, MS-Word, MS-Excel,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0" y="957337"/>
            <a:ext cx="28670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0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243595" cy="604593"/>
          </a:xfrm>
        </p:spPr>
        <p:txBody>
          <a:bodyPr>
            <a:normAutofit fontScale="90000"/>
          </a:bodyPr>
          <a:lstStyle/>
          <a:p>
            <a:r>
              <a:rPr lang="en-SG" dirty="0"/>
              <a:t>Do it with me – Import data from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09" y="1122847"/>
            <a:ext cx="7515865" cy="1475974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For Office 365 </a:t>
            </a:r>
            <a:r>
              <a:rPr lang="en-SG" dirty="0" err="1"/>
              <a:t>ProPlus</a:t>
            </a:r>
            <a:r>
              <a:rPr lang="en-SG" dirty="0"/>
              <a:t>:</a:t>
            </a:r>
          </a:p>
          <a:p>
            <a:r>
              <a:rPr lang="en-SG" dirty="0"/>
              <a:t>Step 1: Open a blank workbook in Excel</a:t>
            </a:r>
          </a:p>
          <a:p>
            <a:r>
              <a:rPr lang="en-SG" dirty="0"/>
              <a:t>Step 2: Click on </a:t>
            </a:r>
            <a:r>
              <a:rPr lang="en-SG" dirty="0">
                <a:solidFill>
                  <a:srgbClr val="C00000"/>
                </a:solidFill>
              </a:rPr>
              <a:t>Data</a:t>
            </a:r>
            <a:r>
              <a:rPr lang="en-SG" dirty="0"/>
              <a:t> → </a:t>
            </a:r>
            <a:r>
              <a:rPr lang="en-SG" dirty="0">
                <a:solidFill>
                  <a:srgbClr val="C00000"/>
                </a:solidFill>
              </a:rPr>
              <a:t>From Text/CSV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9515D-2EF3-47F8-9A37-0876609EC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9" y="2965797"/>
            <a:ext cx="5909010" cy="363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2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 –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963864"/>
          </a:xfrm>
        </p:spPr>
        <p:txBody>
          <a:bodyPr/>
          <a:lstStyle/>
          <a:p>
            <a:r>
              <a:rPr lang="en-SG" dirty="0"/>
              <a:t>Step 3: Locate the file “</a:t>
            </a:r>
            <a:r>
              <a:rPr lang="en-SG" i="1" dirty="0">
                <a:solidFill>
                  <a:srgbClr val="002060"/>
                </a:solidFill>
              </a:rPr>
              <a:t>L04_IS_Exercise1.txt”</a:t>
            </a:r>
            <a:r>
              <a:rPr lang="en-SG" dirty="0">
                <a:solidFill>
                  <a:srgbClr val="002060"/>
                </a:solidFill>
              </a:rPr>
              <a:t> on your computer and click </a:t>
            </a:r>
            <a:r>
              <a:rPr lang="en-SG" dirty="0">
                <a:solidFill>
                  <a:srgbClr val="C00000"/>
                </a:solidFill>
              </a:rPr>
              <a:t>Load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41EAE-0BFD-415B-839F-6CB6AA78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93" y="1720148"/>
            <a:ext cx="6482013" cy="48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2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243595" cy="604593"/>
          </a:xfrm>
        </p:spPr>
        <p:txBody>
          <a:bodyPr>
            <a:normAutofit fontScale="90000"/>
          </a:bodyPr>
          <a:lstStyle/>
          <a:p>
            <a:r>
              <a:rPr lang="en-SG" dirty="0"/>
              <a:t>Do it with me – Import data from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09" y="1122846"/>
            <a:ext cx="7515865" cy="185005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For Excel 2016:</a:t>
            </a:r>
          </a:p>
          <a:p>
            <a:r>
              <a:rPr lang="en-SG" dirty="0"/>
              <a:t>Step 1: Open a blank workbook in Excel</a:t>
            </a:r>
          </a:p>
          <a:p>
            <a:r>
              <a:rPr lang="en-SG" dirty="0"/>
              <a:t>Step 2: Click on </a:t>
            </a:r>
            <a:r>
              <a:rPr lang="en-SG" dirty="0">
                <a:solidFill>
                  <a:srgbClr val="C00000"/>
                </a:solidFill>
              </a:rPr>
              <a:t>Data</a:t>
            </a:r>
            <a:r>
              <a:rPr lang="en-SG" dirty="0"/>
              <a:t> → </a:t>
            </a:r>
            <a:r>
              <a:rPr lang="en-SG" dirty="0">
                <a:solidFill>
                  <a:srgbClr val="C00000"/>
                </a:solidFill>
              </a:rPr>
              <a:t>Get External Data </a:t>
            </a:r>
            <a:r>
              <a:rPr lang="en-SG" dirty="0"/>
              <a:t>→ </a:t>
            </a:r>
            <a:r>
              <a:rPr lang="en-SG" dirty="0">
                <a:solidFill>
                  <a:srgbClr val="C00000"/>
                </a:solidFill>
              </a:rPr>
              <a:t>From 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61" y="2972902"/>
            <a:ext cx="4884960" cy="34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2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 it with me –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1782012"/>
          </a:xfrm>
        </p:spPr>
        <p:txBody>
          <a:bodyPr/>
          <a:lstStyle/>
          <a:p>
            <a:r>
              <a:rPr lang="en-SG" dirty="0"/>
              <a:t>Step 4: Locate the file “</a:t>
            </a:r>
            <a:r>
              <a:rPr lang="en-SG" i="1" dirty="0">
                <a:solidFill>
                  <a:srgbClr val="002060"/>
                </a:solidFill>
              </a:rPr>
              <a:t>L04_IS_Exercise1.txt”</a:t>
            </a:r>
            <a:r>
              <a:rPr lang="en-SG" dirty="0">
                <a:solidFill>
                  <a:srgbClr val="002060"/>
                </a:solidFill>
              </a:rPr>
              <a:t> on your computer and click </a:t>
            </a:r>
            <a:r>
              <a:rPr lang="en-SG" dirty="0">
                <a:solidFill>
                  <a:srgbClr val="C00000"/>
                </a:solidFill>
              </a:rPr>
              <a:t>Import</a:t>
            </a:r>
          </a:p>
          <a:p>
            <a:r>
              <a:rPr lang="en-SG" dirty="0"/>
              <a:t>Step 5: Choose </a:t>
            </a:r>
            <a:r>
              <a:rPr lang="en-SG" dirty="0">
                <a:solidFill>
                  <a:srgbClr val="C00000"/>
                </a:solidFill>
              </a:rPr>
              <a:t>Delimited</a:t>
            </a:r>
            <a:r>
              <a:rPr lang="en-SG" dirty="0"/>
              <a:t>, and check the box </a:t>
            </a:r>
            <a:r>
              <a:rPr lang="en-SG" dirty="0">
                <a:solidFill>
                  <a:srgbClr val="C00000"/>
                </a:solidFill>
              </a:rPr>
              <a:t>My data has header. </a:t>
            </a:r>
            <a:r>
              <a:rPr lang="en-SG" dirty="0"/>
              <a:t>Click</a:t>
            </a:r>
            <a:r>
              <a:rPr lang="en-SG" dirty="0">
                <a:solidFill>
                  <a:srgbClr val="C00000"/>
                </a:solidFill>
              </a:rPr>
              <a:t> Next.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19" y="2619375"/>
            <a:ext cx="56007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8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040401DC1FF43BE827B1CC7C3A66A" ma:contentTypeVersion="0" ma:contentTypeDescription="Create a new document." ma:contentTypeScope="" ma:versionID="94bb885f719db5d0af3621d733c19a7f">
  <xsd:schema xmlns:xsd="http://www.w3.org/2001/XMLSchema" xmlns:xs="http://www.w3.org/2001/XMLSchema" xmlns:p="http://schemas.microsoft.com/office/2006/metadata/properties" xmlns:ns2="c4befaea-f9aa-4f62-9cde-6c81b25bbd5b" targetNamespace="http://schemas.microsoft.com/office/2006/metadata/properties" ma:root="true" ma:fieldsID="3e954e5d742e124f3110d7bbba1f7e39" ns2:_="">
    <xsd:import namespace="c4befaea-f9aa-4f62-9cde-6c81b25bbd5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efaea-f9aa-4f62-9cde-6c81b25bbd5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4befaea-f9aa-4f62-9cde-6c81b25bbd5b">4PXRRY3UFMYH-1179779178-37</_dlc_DocId>
    <_dlc_DocIdUrl xmlns="c4befaea-f9aa-4f62-9cde-6c81b25bbd5b">
      <Url>https://rp-sp.rp.edu.sg/sites/LCMS_e25a269d-e520-e811-80f6-5cb901e2a858/_layouts/15/DocIdRedir.aspx?ID=4PXRRY3UFMYH-1179779178-37</Url>
      <Description>4PXRRY3UFMYH-1179779178-37</Description>
    </_dlc_DocIdUrl>
  </documentManagement>
</p:properties>
</file>

<file path=customXml/itemProps1.xml><?xml version="1.0" encoding="utf-8"?>
<ds:datastoreItem xmlns:ds="http://schemas.openxmlformats.org/officeDocument/2006/customXml" ds:itemID="{B84F4552-4631-46C2-89D0-6760DAF19FF3}"/>
</file>

<file path=customXml/itemProps2.xml><?xml version="1.0" encoding="utf-8"?>
<ds:datastoreItem xmlns:ds="http://schemas.openxmlformats.org/officeDocument/2006/customXml" ds:itemID="{9DEAE28A-B073-4F7D-9D38-1D7FAB4E5E00}"/>
</file>

<file path=customXml/itemProps3.xml><?xml version="1.0" encoding="utf-8"?>
<ds:datastoreItem xmlns:ds="http://schemas.openxmlformats.org/officeDocument/2006/customXml" ds:itemID="{EB5877E5-AC6E-4A3C-9B16-6E75829E0215}"/>
</file>

<file path=customXml/itemProps4.xml><?xml version="1.0" encoding="utf-8"?>
<ds:datastoreItem xmlns:ds="http://schemas.openxmlformats.org/officeDocument/2006/customXml" ds:itemID="{43F57A9F-1B77-4E36-9D8B-92D516397F55}"/>
</file>

<file path=docProps/app.xml><?xml version="1.0" encoding="utf-8"?>
<Properties xmlns="http://schemas.openxmlformats.org/officeDocument/2006/extended-properties" xmlns:vt="http://schemas.openxmlformats.org/officeDocument/2006/docPropsVTypes">
  <TotalTime>9558</TotalTime>
  <Words>607</Words>
  <Application>Microsoft Office PowerPoint</Application>
  <PresentationFormat>On-screen Show (4:3)</PresentationFormat>
  <Paragraphs>60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Lesson 4 </vt:lpstr>
      <vt:lpstr>Lesson Objectives</vt:lpstr>
      <vt:lpstr>The Data</vt:lpstr>
      <vt:lpstr>Data sources/Data formats</vt:lpstr>
      <vt:lpstr>Text File</vt:lpstr>
      <vt:lpstr>Do it with me – Import data from a text file</vt:lpstr>
      <vt:lpstr>Do it with me – continued…</vt:lpstr>
      <vt:lpstr>Do it with me – Import data from a text file</vt:lpstr>
      <vt:lpstr>Do it with me – continued…</vt:lpstr>
      <vt:lpstr>Do it with me – continued…</vt:lpstr>
      <vt:lpstr>Observations</vt:lpstr>
      <vt:lpstr>Exercise 1 – Data cleanup</vt:lpstr>
      <vt:lpstr>Presenting data in a meaningful way</vt:lpstr>
      <vt:lpstr>Do it with me – Manually create a chart</vt:lpstr>
      <vt:lpstr>Exercise 2</vt:lpstr>
      <vt:lpstr>VBA code to plot chart</vt:lpstr>
    </vt:vector>
  </TitlesOfParts>
  <Company>Republic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Kotireddy Rama Bhupal Reddy</dc:creator>
  <cp:lastModifiedBy>Yap Choon Seng</cp:lastModifiedBy>
  <cp:revision>481</cp:revision>
  <dcterms:created xsi:type="dcterms:W3CDTF">2011-06-07T03:26:48Z</dcterms:created>
  <dcterms:modified xsi:type="dcterms:W3CDTF">2018-05-14T01:31:26Z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0x010100522040401DC1FF43BE827B1CC7C3A66A</vt:lpwstr>
  </property>
  <property fmtid="{D5CDD505-2E9C-101B-9397-08002B2CF9AE}" pid="3" name="_dlc_DocIdItemGuid">
    <vt:lpwstr>ec595c0d-7c8a-45d9-a93f-0445b42a0351</vt:lpwstr>
  </property>
</Properties>
</file>