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63" r:id="rId3"/>
    <p:sldId id="281" r:id="rId4"/>
    <p:sldId id="282" r:id="rId5"/>
    <p:sldId id="283" r:id="rId6"/>
    <p:sldId id="284" r:id="rId7"/>
    <p:sldId id="285" r:id="rId8"/>
    <p:sldId id="287" r:id="rId9"/>
    <p:sldId id="286" r:id="rId10"/>
    <p:sldId id="304" r:id="rId11"/>
    <p:sldId id="305" r:id="rId12"/>
    <p:sldId id="279" r:id="rId13"/>
    <p:sldId id="288" r:id="rId14"/>
    <p:sldId id="298" r:id="rId15"/>
    <p:sldId id="289" r:id="rId16"/>
    <p:sldId id="306" r:id="rId17"/>
    <p:sldId id="299" r:id="rId18"/>
    <p:sldId id="308" r:id="rId19"/>
    <p:sldId id="309" r:id="rId20"/>
    <p:sldId id="300" r:id="rId21"/>
    <p:sldId id="294" r:id="rId22"/>
    <p:sldId id="295" r:id="rId23"/>
    <p:sldId id="301" r:id="rId24"/>
    <p:sldId id="302" r:id="rId25"/>
    <p:sldId id="297" r:id="rId26"/>
    <p:sldId id="303" r:id="rId27"/>
    <p:sldId id="317" r:id="rId28"/>
    <p:sldId id="318" r:id="rId29"/>
    <p:sldId id="310" r:id="rId30"/>
    <p:sldId id="311" r:id="rId31"/>
    <p:sldId id="313" r:id="rId32"/>
    <p:sldId id="315" r:id="rId33"/>
    <p:sldId id="314" r:id="rId34"/>
    <p:sldId id="316" r:id="rId35"/>
    <p:sldId id="312" r:id="rId36"/>
    <p:sldId id="319" r:id="rId37"/>
    <p:sldId id="32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1562" autoAdjust="0"/>
  </p:normalViewPr>
  <p:slideViewPr>
    <p:cSldViewPr snapToGrid="0" snapToObjects="1">
      <p:cViewPr varScale="1">
        <p:scale>
          <a:sx n="79" d="100"/>
          <a:sy n="79" d="100"/>
        </p:scale>
        <p:origin x="15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p Choon Seng" userId="4757713b-a848-4280-8638-de75237654fa" providerId="ADAL" clId="{164B7424-7BE4-4C1F-8DB2-CB74EB4F4379}"/>
    <pc:docChg chg="undo redo custSel modSld">
      <pc:chgData name="Yap Choon Seng" userId="4757713b-a848-4280-8638-de75237654fa" providerId="ADAL" clId="{164B7424-7BE4-4C1F-8DB2-CB74EB4F4379}" dt="2018-05-16T07:36:48.651" v="1950" actId="20577"/>
      <pc:docMkLst>
        <pc:docMk/>
      </pc:docMkLst>
      <pc:sldChg chg="modSp">
        <pc:chgData name="Yap Choon Seng" userId="4757713b-a848-4280-8638-de75237654fa" providerId="ADAL" clId="{164B7424-7BE4-4C1F-8DB2-CB74EB4F4379}" dt="2018-05-16T06:10:23.489" v="169" actId="20577"/>
        <pc:sldMkLst>
          <pc:docMk/>
          <pc:sldMk cId="637086394" sldId="263"/>
        </pc:sldMkLst>
        <pc:spChg chg="mod">
          <ac:chgData name="Yap Choon Seng" userId="4757713b-a848-4280-8638-de75237654fa" providerId="ADAL" clId="{164B7424-7BE4-4C1F-8DB2-CB74EB4F4379}" dt="2018-05-16T06:10:23.489" v="169" actId="20577"/>
          <ac:spMkLst>
            <pc:docMk/>
            <pc:sldMk cId="637086394" sldId="263"/>
            <ac:spMk id="3" creationId="{00000000-0000-0000-0000-000000000000}"/>
          </ac:spMkLst>
        </pc:spChg>
      </pc:sldChg>
      <pc:sldChg chg="addSp delSp modSp">
        <pc:chgData name="Yap Choon Seng" userId="4757713b-a848-4280-8638-de75237654fa" providerId="ADAL" clId="{164B7424-7BE4-4C1F-8DB2-CB74EB4F4379}" dt="2018-05-16T07:10:09.884" v="1182" actId="478"/>
        <pc:sldMkLst>
          <pc:docMk/>
          <pc:sldMk cId="1829328842" sldId="279"/>
        </pc:sldMkLst>
        <pc:spChg chg="del mod">
          <ac:chgData name="Yap Choon Seng" userId="4757713b-a848-4280-8638-de75237654fa" providerId="ADAL" clId="{164B7424-7BE4-4C1F-8DB2-CB74EB4F4379}" dt="2018-05-16T06:49:16.372" v="951" actId="478"/>
          <ac:spMkLst>
            <pc:docMk/>
            <pc:sldMk cId="1829328842" sldId="279"/>
            <ac:spMk id="3" creationId="{00000000-0000-0000-0000-000000000000}"/>
          </ac:spMkLst>
        </pc:spChg>
        <pc:spChg chg="add del mod">
          <ac:chgData name="Yap Choon Seng" userId="4757713b-a848-4280-8638-de75237654fa" providerId="ADAL" clId="{164B7424-7BE4-4C1F-8DB2-CB74EB4F4379}" dt="2018-05-16T07:10:09.884" v="1182" actId="478"/>
          <ac:spMkLst>
            <pc:docMk/>
            <pc:sldMk cId="1829328842" sldId="279"/>
            <ac:spMk id="13" creationId="{EDE6AA55-DC2B-45E0-A58E-10091D79C476}"/>
          </ac:spMkLst>
        </pc:spChg>
      </pc:sldChg>
      <pc:sldChg chg="addSp delSp modSp">
        <pc:chgData name="Yap Choon Seng" userId="4757713b-a848-4280-8638-de75237654fa" providerId="ADAL" clId="{164B7424-7BE4-4C1F-8DB2-CB74EB4F4379}" dt="2018-05-16T06:11:31.774" v="199" actId="14100"/>
        <pc:sldMkLst>
          <pc:docMk/>
          <pc:sldMk cId="4105835987" sldId="282"/>
        </pc:sldMkLst>
        <pc:spChg chg="mod">
          <ac:chgData name="Yap Choon Seng" userId="4757713b-a848-4280-8638-de75237654fa" providerId="ADAL" clId="{164B7424-7BE4-4C1F-8DB2-CB74EB4F4379}" dt="2018-05-16T06:11:31.774" v="199" actId="14100"/>
          <ac:spMkLst>
            <pc:docMk/>
            <pc:sldMk cId="4105835987" sldId="282"/>
            <ac:spMk id="2" creationId="{00000000-0000-0000-0000-000000000000}"/>
          </ac:spMkLst>
        </pc:spChg>
        <pc:spChg chg="add del mod">
          <ac:chgData name="Yap Choon Seng" userId="4757713b-a848-4280-8638-de75237654fa" providerId="ADAL" clId="{164B7424-7BE4-4C1F-8DB2-CB74EB4F4379}" dt="2018-05-16T06:11:01.943" v="177"/>
          <ac:spMkLst>
            <pc:docMk/>
            <pc:sldMk cId="4105835987" sldId="282"/>
            <ac:spMk id="3" creationId="{CC7AE153-6DEE-4BCE-B5D0-7AFB6900336F}"/>
          </ac:spMkLst>
        </pc:spChg>
        <pc:picChg chg="add del mod">
          <ac:chgData name="Yap Choon Seng" userId="4757713b-a848-4280-8638-de75237654fa" providerId="ADAL" clId="{164B7424-7BE4-4C1F-8DB2-CB74EB4F4379}" dt="2018-05-16T06:11:01.943" v="177"/>
          <ac:picMkLst>
            <pc:docMk/>
            <pc:sldMk cId="4105835987" sldId="282"/>
            <ac:picMk id="4" creationId="{00000000-0000-0000-0000-000000000000}"/>
          </ac:picMkLst>
        </pc:picChg>
        <pc:picChg chg="add del mod">
          <ac:chgData name="Yap Choon Seng" userId="4757713b-a848-4280-8638-de75237654fa" providerId="ADAL" clId="{164B7424-7BE4-4C1F-8DB2-CB74EB4F4379}" dt="2018-05-16T06:11:00.849" v="175" actId="931"/>
          <ac:picMkLst>
            <pc:docMk/>
            <pc:sldMk cId="4105835987" sldId="282"/>
            <ac:picMk id="22" creationId="{704D33D4-EA39-45DA-A642-69C89DCD80FF}"/>
          </ac:picMkLst>
        </pc:picChg>
      </pc:sldChg>
      <pc:sldChg chg="modSp">
        <pc:chgData name="Yap Choon Seng" userId="4757713b-a848-4280-8638-de75237654fa" providerId="ADAL" clId="{164B7424-7BE4-4C1F-8DB2-CB74EB4F4379}" dt="2018-05-16T06:30:27.416" v="812" actId="20577"/>
        <pc:sldMkLst>
          <pc:docMk/>
          <pc:sldMk cId="2758585322" sldId="283"/>
        </pc:sldMkLst>
        <pc:spChg chg="mod">
          <ac:chgData name="Yap Choon Seng" userId="4757713b-a848-4280-8638-de75237654fa" providerId="ADAL" clId="{164B7424-7BE4-4C1F-8DB2-CB74EB4F4379}" dt="2018-05-16T06:30:27.416" v="812" actId="20577"/>
          <ac:spMkLst>
            <pc:docMk/>
            <pc:sldMk cId="2758585322" sldId="283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6:44:19.820" v="840" actId="14734"/>
        <pc:sldMkLst>
          <pc:docMk/>
          <pc:sldMk cId="3853114906" sldId="284"/>
        </pc:sldMkLst>
        <pc:spChg chg="mod">
          <ac:chgData name="Yap Choon Seng" userId="4757713b-a848-4280-8638-de75237654fa" providerId="ADAL" clId="{164B7424-7BE4-4C1F-8DB2-CB74EB4F4379}" dt="2018-05-16T06:43:43.098" v="824" actId="20577"/>
          <ac:spMkLst>
            <pc:docMk/>
            <pc:sldMk cId="3853114906" sldId="284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6:44:04.756" v="837" actId="20577"/>
          <ac:spMkLst>
            <pc:docMk/>
            <pc:sldMk cId="3853114906" sldId="284"/>
            <ac:spMk id="6" creationId="{00000000-0000-0000-0000-000000000000}"/>
          </ac:spMkLst>
        </pc:spChg>
        <pc:graphicFrameChg chg="modGraphic">
          <ac:chgData name="Yap Choon Seng" userId="4757713b-a848-4280-8638-de75237654fa" providerId="ADAL" clId="{164B7424-7BE4-4C1F-8DB2-CB74EB4F4379}" dt="2018-05-16T06:44:19.820" v="840" actId="14734"/>
          <ac:graphicFrameMkLst>
            <pc:docMk/>
            <pc:sldMk cId="3853114906" sldId="284"/>
            <ac:graphicFrameMk id="5" creationId="{00000000-0000-0000-0000-000000000000}"/>
          </ac:graphicFrameMkLst>
        </pc:graphicFrameChg>
      </pc:sldChg>
      <pc:sldChg chg="addSp delSp modSp modAnim">
        <pc:chgData name="Yap Choon Seng" userId="4757713b-a848-4280-8638-de75237654fa" providerId="ADAL" clId="{164B7424-7BE4-4C1F-8DB2-CB74EB4F4379}" dt="2018-05-16T06:44:52.005" v="846"/>
        <pc:sldMkLst>
          <pc:docMk/>
          <pc:sldMk cId="577742679" sldId="285"/>
        </pc:sldMkLst>
        <pc:picChg chg="add del">
          <ac:chgData name="Yap Choon Seng" userId="4757713b-a848-4280-8638-de75237654fa" providerId="ADAL" clId="{164B7424-7BE4-4C1F-8DB2-CB74EB4F4379}" dt="2018-05-16T06:44:52.005" v="846"/>
          <ac:picMkLst>
            <pc:docMk/>
            <pc:sldMk cId="577742679" sldId="285"/>
            <ac:picMk id="3" creationId="{00000000-0000-0000-0000-000000000000}"/>
          </ac:picMkLst>
        </pc:picChg>
        <pc:picChg chg="add del mod">
          <ac:chgData name="Yap Choon Seng" userId="4757713b-a848-4280-8638-de75237654fa" providerId="ADAL" clId="{164B7424-7BE4-4C1F-8DB2-CB74EB4F4379}" dt="2018-05-16T06:44:51.568" v="845" actId="931"/>
          <ac:picMkLst>
            <pc:docMk/>
            <pc:sldMk cId="577742679" sldId="285"/>
            <ac:picMk id="7" creationId="{8893E3CD-797A-4927-8166-7EE35C2C5E38}"/>
          </ac:picMkLst>
        </pc:picChg>
      </pc:sldChg>
      <pc:sldChg chg="addSp delSp modSp">
        <pc:chgData name="Yap Choon Seng" userId="4757713b-a848-4280-8638-de75237654fa" providerId="ADAL" clId="{164B7424-7BE4-4C1F-8DB2-CB74EB4F4379}" dt="2018-05-16T06:47:05.148" v="901" actId="20577"/>
        <pc:sldMkLst>
          <pc:docMk/>
          <pc:sldMk cId="1744361783" sldId="286"/>
        </pc:sldMkLst>
        <pc:spChg chg="mod">
          <ac:chgData name="Yap Choon Seng" userId="4757713b-a848-4280-8638-de75237654fa" providerId="ADAL" clId="{164B7424-7BE4-4C1F-8DB2-CB74EB4F4379}" dt="2018-05-16T06:47:05.148" v="901" actId="20577"/>
          <ac:spMkLst>
            <pc:docMk/>
            <pc:sldMk cId="1744361783" sldId="286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6:46:50.709" v="889" actId="20577"/>
          <ac:spMkLst>
            <pc:docMk/>
            <pc:sldMk cId="1744361783" sldId="286"/>
            <ac:spMk id="14" creationId="{00000000-0000-0000-0000-000000000000}"/>
          </ac:spMkLst>
        </pc:spChg>
        <pc:picChg chg="add del mod">
          <ac:chgData name="Yap Choon Seng" userId="4757713b-a848-4280-8638-de75237654fa" providerId="ADAL" clId="{164B7424-7BE4-4C1F-8DB2-CB74EB4F4379}" dt="2018-05-16T06:46:33.895" v="879" actId="931"/>
          <ac:picMkLst>
            <pc:docMk/>
            <pc:sldMk cId="1744361783" sldId="286"/>
            <ac:picMk id="4" creationId="{8736E6FB-C809-4A84-9875-4360CE6B2877}"/>
          </ac:picMkLst>
        </pc:picChg>
        <pc:picChg chg="add del mod">
          <ac:chgData name="Yap Choon Seng" userId="4757713b-a848-4280-8638-de75237654fa" providerId="ADAL" clId="{164B7424-7BE4-4C1F-8DB2-CB74EB4F4379}" dt="2018-05-16T06:46:36.927" v="881" actId="1076"/>
          <ac:picMkLst>
            <pc:docMk/>
            <pc:sldMk cId="1744361783" sldId="286"/>
            <ac:picMk id="18" creationId="{00000000-0000-0000-0000-000000000000}"/>
          </ac:picMkLst>
        </pc:picChg>
      </pc:sldChg>
      <pc:sldChg chg="addSp delSp modSp modAnim">
        <pc:chgData name="Yap Choon Seng" userId="4757713b-a848-4280-8638-de75237654fa" providerId="ADAL" clId="{164B7424-7BE4-4C1F-8DB2-CB74EB4F4379}" dt="2018-05-16T06:45:58.793" v="874"/>
        <pc:sldMkLst>
          <pc:docMk/>
          <pc:sldMk cId="1832304769" sldId="287"/>
        </pc:sldMkLst>
        <pc:spChg chg="mod">
          <ac:chgData name="Yap Choon Seng" userId="4757713b-a848-4280-8638-de75237654fa" providerId="ADAL" clId="{164B7424-7BE4-4C1F-8DB2-CB74EB4F4379}" dt="2018-05-16T06:45:07.928" v="852" actId="27636"/>
          <ac:spMkLst>
            <pc:docMk/>
            <pc:sldMk cId="1832304769" sldId="287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6:45:43.354" v="871" actId="20577"/>
          <ac:spMkLst>
            <pc:docMk/>
            <pc:sldMk cId="1832304769" sldId="287"/>
            <ac:spMk id="5" creationId="{00000000-0000-0000-0000-000000000000}"/>
          </ac:spMkLst>
        </pc:spChg>
        <pc:picChg chg="add del">
          <ac:chgData name="Yap Choon Seng" userId="4757713b-a848-4280-8638-de75237654fa" providerId="ADAL" clId="{164B7424-7BE4-4C1F-8DB2-CB74EB4F4379}" dt="2018-05-16T06:45:58.793" v="874"/>
          <ac:picMkLst>
            <pc:docMk/>
            <pc:sldMk cId="1832304769" sldId="287"/>
            <ac:picMk id="10" creationId="{00000000-0000-0000-0000-000000000000}"/>
          </ac:picMkLst>
        </pc:picChg>
        <pc:picChg chg="mod">
          <ac:chgData name="Yap Choon Seng" userId="4757713b-a848-4280-8638-de75237654fa" providerId="ADAL" clId="{164B7424-7BE4-4C1F-8DB2-CB74EB4F4379}" dt="2018-05-16T06:45:51.230" v="872" actId="1076"/>
          <ac:picMkLst>
            <pc:docMk/>
            <pc:sldMk cId="1832304769" sldId="287"/>
            <ac:picMk id="13" creationId="{00000000-0000-0000-0000-000000000000}"/>
          </ac:picMkLst>
        </pc:picChg>
      </pc:sldChg>
      <pc:sldChg chg="modSp">
        <pc:chgData name="Yap Choon Seng" userId="4757713b-a848-4280-8638-de75237654fa" providerId="ADAL" clId="{164B7424-7BE4-4C1F-8DB2-CB74EB4F4379}" dt="2018-05-16T07:18:58.737" v="1535" actId="20577"/>
        <pc:sldMkLst>
          <pc:docMk/>
          <pc:sldMk cId="2210019754" sldId="288"/>
        </pc:sldMkLst>
        <pc:spChg chg="mod">
          <ac:chgData name="Yap Choon Seng" userId="4757713b-a848-4280-8638-de75237654fa" providerId="ADAL" clId="{164B7424-7BE4-4C1F-8DB2-CB74EB4F4379}" dt="2018-05-16T06:52:26.592" v="1108" actId="20577"/>
          <ac:spMkLst>
            <pc:docMk/>
            <pc:sldMk cId="2210019754" sldId="288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7:18:58.737" v="1535" actId="20577"/>
          <ac:spMkLst>
            <pc:docMk/>
            <pc:sldMk cId="2210019754" sldId="288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7:27:12.919" v="1811" actId="1076"/>
        <pc:sldMkLst>
          <pc:docMk/>
          <pc:sldMk cId="3759233562" sldId="289"/>
        </pc:sldMkLst>
        <pc:spChg chg="mod">
          <ac:chgData name="Yap Choon Seng" userId="4757713b-a848-4280-8638-de75237654fa" providerId="ADAL" clId="{164B7424-7BE4-4C1F-8DB2-CB74EB4F4379}" dt="2018-05-16T07:25:33.665" v="1759" actId="20577"/>
          <ac:spMkLst>
            <pc:docMk/>
            <pc:sldMk cId="3759233562" sldId="289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7:27:12.919" v="1811" actId="1076"/>
          <ac:spMkLst>
            <pc:docMk/>
            <pc:sldMk cId="3759233562" sldId="289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7:29:53.561" v="1856" actId="14100"/>
        <pc:sldMkLst>
          <pc:docMk/>
          <pc:sldMk cId="306484373" sldId="294"/>
        </pc:sldMkLst>
        <pc:spChg chg="mod">
          <ac:chgData name="Yap Choon Seng" userId="4757713b-a848-4280-8638-de75237654fa" providerId="ADAL" clId="{164B7424-7BE4-4C1F-8DB2-CB74EB4F4379}" dt="2018-05-16T07:29:44.670" v="1855" actId="20577"/>
          <ac:spMkLst>
            <pc:docMk/>
            <pc:sldMk cId="306484373" sldId="294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7:29:53.561" v="1856" actId="14100"/>
          <ac:spMkLst>
            <pc:docMk/>
            <pc:sldMk cId="306484373" sldId="294"/>
            <ac:spMk id="3" creationId="{00000000-0000-0000-0000-000000000000}"/>
          </ac:spMkLst>
        </pc:spChg>
      </pc:sldChg>
      <pc:sldChg chg="delSp modSp">
        <pc:chgData name="Yap Choon Seng" userId="4757713b-a848-4280-8638-de75237654fa" providerId="ADAL" clId="{164B7424-7BE4-4C1F-8DB2-CB74EB4F4379}" dt="2018-05-16T07:29:27.511" v="1842" actId="1076"/>
        <pc:sldMkLst>
          <pc:docMk/>
          <pc:sldMk cId="508948180" sldId="300"/>
        </pc:sldMkLst>
        <pc:spChg chg="mod">
          <ac:chgData name="Yap Choon Seng" userId="4757713b-a848-4280-8638-de75237654fa" providerId="ADAL" clId="{164B7424-7BE4-4C1F-8DB2-CB74EB4F4379}" dt="2018-05-16T07:29:27.511" v="1842" actId="1076"/>
          <ac:spMkLst>
            <pc:docMk/>
            <pc:sldMk cId="508948180" sldId="300"/>
            <ac:spMk id="2" creationId="{00000000-0000-0000-0000-000000000000}"/>
          </ac:spMkLst>
        </pc:spChg>
        <pc:spChg chg="del">
          <ac:chgData name="Yap Choon Seng" userId="4757713b-a848-4280-8638-de75237654fa" providerId="ADAL" clId="{164B7424-7BE4-4C1F-8DB2-CB74EB4F4379}" dt="2018-05-16T07:29:15.369" v="1837" actId="478"/>
          <ac:spMkLst>
            <pc:docMk/>
            <pc:sldMk cId="508948180" sldId="300"/>
            <ac:spMk id="6" creationId="{00000000-0000-0000-0000-000000000000}"/>
          </ac:spMkLst>
        </pc:spChg>
        <pc:graphicFrameChg chg="mod">
          <ac:chgData name="Yap Choon Seng" userId="4757713b-a848-4280-8638-de75237654fa" providerId="ADAL" clId="{164B7424-7BE4-4C1F-8DB2-CB74EB4F4379}" dt="2018-05-16T07:29:18.775" v="1838" actId="1076"/>
          <ac:graphicFrameMkLst>
            <pc:docMk/>
            <pc:sldMk cId="508948180" sldId="300"/>
            <ac:graphicFrameMk id="5" creationId="{00000000-0000-0000-0000-000000000000}"/>
          </ac:graphicFrameMkLst>
        </pc:graphicFrameChg>
      </pc:sldChg>
      <pc:sldChg chg="modSp">
        <pc:chgData name="Yap Choon Seng" userId="4757713b-a848-4280-8638-de75237654fa" providerId="ADAL" clId="{164B7424-7BE4-4C1F-8DB2-CB74EB4F4379}" dt="2018-05-16T07:32:30.825" v="1907" actId="14100"/>
        <pc:sldMkLst>
          <pc:docMk/>
          <pc:sldMk cId="2216779883" sldId="303"/>
        </pc:sldMkLst>
        <pc:spChg chg="mod">
          <ac:chgData name="Yap Choon Seng" userId="4757713b-a848-4280-8638-de75237654fa" providerId="ADAL" clId="{164B7424-7BE4-4C1F-8DB2-CB74EB4F4379}" dt="2018-05-16T07:31:50.046" v="1875" actId="20577"/>
          <ac:spMkLst>
            <pc:docMk/>
            <pc:sldMk cId="2216779883" sldId="303"/>
            <ac:spMk id="2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7:32:30.825" v="1907" actId="14100"/>
          <ac:spMkLst>
            <pc:docMk/>
            <pc:sldMk cId="2216779883" sldId="303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7:20:29.154" v="1560" actId="14734"/>
        <pc:sldMkLst>
          <pc:docMk/>
          <pc:sldMk cId="1304055442" sldId="304"/>
        </pc:sldMkLst>
        <pc:spChg chg="mod">
          <ac:chgData name="Yap Choon Seng" userId="4757713b-a848-4280-8638-de75237654fa" providerId="ADAL" clId="{164B7424-7BE4-4C1F-8DB2-CB74EB4F4379}" dt="2018-05-16T06:47:27.249" v="915" actId="14100"/>
          <ac:spMkLst>
            <pc:docMk/>
            <pc:sldMk cId="1304055442" sldId="304"/>
            <ac:spMk id="3" creationId="{00000000-0000-0000-0000-000000000000}"/>
          </ac:spMkLst>
        </pc:spChg>
        <pc:graphicFrameChg chg="mod modGraphic">
          <ac:chgData name="Yap Choon Seng" userId="4757713b-a848-4280-8638-de75237654fa" providerId="ADAL" clId="{164B7424-7BE4-4C1F-8DB2-CB74EB4F4379}" dt="2018-05-16T07:20:29.154" v="1560" actId="14734"/>
          <ac:graphicFrameMkLst>
            <pc:docMk/>
            <pc:sldMk cId="1304055442" sldId="304"/>
            <ac:graphicFrameMk id="5" creationId="{00000000-0000-0000-0000-000000000000}"/>
          </ac:graphicFrameMkLst>
        </pc:graphicFrameChg>
      </pc:sldChg>
      <pc:sldChg chg="addSp delSp modSp">
        <pc:chgData name="Yap Choon Seng" userId="4757713b-a848-4280-8638-de75237654fa" providerId="ADAL" clId="{164B7424-7BE4-4C1F-8DB2-CB74EB4F4379}" dt="2018-05-16T07:19:43.394" v="1547" actId="20577"/>
        <pc:sldMkLst>
          <pc:docMk/>
          <pc:sldMk cId="2112462786" sldId="305"/>
        </pc:sldMkLst>
        <pc:spChg chg="add del mod">
          <ac:chgData name="Yap Choon Seng" userId="4757713b-a848-4280-8638-de75237654fa" providerId="ADAL" clId="{164B7424-7BE4-4C1F-8DB2-CB74EB4F4379}" dt="2018-05-16T06:47:48.147" v="919"/>
          <ac:spMkLst>
            <pc:docMk/>
            <pc:sldMk cId="2112462786" sldId="305"/>
            <ac:spMk id="3" creationId="{E901C99C-7F41-478C-9BE8-78C19C21E0BD}"/>
          </ac:spMkLst>
        </pc:spChg>
        <pc:graphicFrameChg chg="add del mod">
          <ac:chgData name="Yap Choon Seng" userId="4757713b-a848-4280-8638-de75237654fa" providerId="ADAL" clId="{164B7424-7BE4-4C1F-8DB2-CB74EB4F4379}" dt="2018-05-16T07:19:43.394" v="1547" actId="20577"/>
          <ac:graphicFrameMkLst>
            <pc:docMk/>
            <pc:sldMk cId="2112462786" sldId="305"/>
            <ac:graphicFrameMk id="5" creationId="{00000000-0000-0000-0000-000000000000}"/>
          </ac:graphicFrameMkLst>
        </pc:graphicFrameChg>
        <pc:picChg chg="add del mod">
          <ac:chgData name="Yap Choon Seng" userId="4757713b-a848-4280-8638-de75237654fa" providerId="ADAL" clId="{164B7424-7BE4-4C1F-8DB2-CB74EB4F4379}" dt="2018-05-16T06:47:47.843" v="918" actId="931"/>
          <ac:picMkLst>
            <pc:docMk/>
            <pc:sldMk cId="2112462786" sldId="305"/>
            <ac:picMk id="6" creationId="{B2F65C96-2EF0-4140-9DCD-1DB7AA849803}"/>
          </ac:picMkLst>
        </pc:picChg>
      </pc:sldChg>
      <pc:sldChg chg="modSp">
        <pc:chgData name="Yap Choon Seng" userId="4757713b-a848-4280-8638-de75237654fa" providerId="ADAL" clId="{164B7424-7BE4-4C1F-8DB2-CB74EB4F4379}" dt="2018-05-16T07:25:15.491" v="1723" actId="20577"/>
        <pc:sldMkLst>
          <pc:docMk/>
          <pc:sldMk cId="1298796762" sldId="306"/>
        </pc:sldMkLst>
        <pc:spChg chg="mod">
          <ac:chgData name="Yap Choon Seng" userId="4757713b-a848-4280-8638-de75237654fa" providerId="ADAL" clId="{164B7424-7BE4-4C1F-8DB2-CB74EB4F4379}" dt="2018-05-16T07:25:15.491" v="1723" actId="20577"/>
          <ac:spMkLst>
            <pc:docMk/>
            <pc:sldMk cId="1298796762" sldId="306"/>
            <ac:spMk id="2" creationId="{00000000-0000-0000-0000-000000000000}"/>
          </ac:spMkLst>
        </pc:spChg>
        <pc:graphicFrameChg chg="mod modGraphic">
          <ac:chgData name="Yap Choon Seng" userId="4757713b-a848-4280-8638-de75237654fa" providerId="ADAL" clId="{164B7424-7BE4-4C1F-8DB2-CB74EB4F4379}" dt="2018-05-16T07:24:07.521" v="1682" actId="1076"/>
          <ac:graphicFrameMkLst>
            <pc:docMk/>
            <pc:sldMk cId="1298796762" sldId="306"/>
            <ac:graphicFrameMk id="4" creationId="{00000000-0000-0000-0000-000000000000}"/>
          </ac:graphicFrameMkLst>
        </pc:graphicFrameChg>
      </pc:sldChg>
      <pc:sldChg chg="modSp">
        <pc:chgData name="Yap Choon Seng" userId="4757713b-a848-4280-8638-de75237654fa" providerId="ADAL" clId="{164B7424-7BE4-4C1F-8DB2-CB74EB4F4379}" dt="2018-05-16T07:25:08.756" v="1710" actId="1076"/>
        <pc:sldMkLst>
          <pc:docMk/>
          <pc:sldMk cId="1959882292" sldId="308"/>
        </pc:sldMkLst>
        <pc:spChg chg="mod">
          <ac:chgData name="Yap Choon Seng" userId="4757713b-a848-4280-8638-de75237654fa" providerId="ADAL" clId="{164B7424-7BE4-4C1F-8DB2-CB74EB4F4379}" dt="2018-05-16T07:24:43.972" v="1702" actId="14100"/>
          <ac:spMkLst>
            <pc:docMk/>
            <pc:sldMk cId="1959882292" sldId="308"/>
            <ac:spMk id="3" creationId="{00000000-0000-0000-0000-000000000000}"/>
          </ac:spMkLst>
        </pc:spChg>
        <pc:graphicFrameChg chg="mod modGraphic">
          <ac:chgData name="Yap Choon Seng" userId="4757713b-a848-4280-8638-de75237654fa" providerId="ADAL" clId="{164B7424-7BE4-4C1F-8DB2-CB74EB4F4379}" dt="2018-05-16T07:25:08.756" v="1710" actId="1076"/>
          <ac:graphicFrameMkLst>
            <pc:docMk/>
            <pc:sldMk cId="1959882292" sldId="308"/>
            <ac:graphicFrameMk id="5" creationId="{00000000-0000-0000-0000-000000000000}"/>
          </ac:graphicFrameMkLst>
        </pc:graphicFrameChg>
      </pc:sldChg>
      <pc:sldChg chg="modSp">
        <pc:chgData name="Yap Choon Seng" userId="4757713b-a848-4280-8638-de75237654fa" providerId="ADAL" clId="{164B7424-7BE4-4C1F-8DB2-CB74EB4F4379}" dt="2018-05-16T07:28:42.034" v="1817" actId="14100"/>
        <pc:sldMkLst>
          <pc:docMk/>
          <pc:sldMk cId="2059628892" sldId="309"/>
        </pc:sldMkLst>
        <pc:spChg chg="mod">
          <ac:chgData name="Yap Choon Seng" userId="4757713b-a848-4280-8638-de75237654fa" providerId="ADAL" clId="{164B7424-7BE4-4C1F-8DB2-CB74EB4F4379}" dt="2018-05-16T07:28:42.034" v="1817" actId="14100"/>
          <ac:spMkLst>
            <pc:docMk/>
            <pc:sldMk cId="2059628892" sldId="309"/>
            <ac:spMk id="3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7:35:15.274" v="1947" actId="14100"/>
        <pc:sldMkLst>
          <pc:docMk/>
          <pc:sldMk cId="4166150157" sldId="311"/>
        </pc:sldMkLst>
        <pc:spChg chg="mod">
          <ac:chgData name="Yap Choon Seng" userId="4757713b-a848-4280-8638-de75237654fa" providerId="ADAL" clId="{164B7424-7BE4-4C1F-8DB2-CB74EB4F4379}" dt="2018-05-16T07:34:17.364" v="1922" actId="14100"/>
          <ac:spMkLst>
            <pc:docMk/>
            <pc:sldMk cId="4166150157" sldId="311"/>
            <ac:spMk id="3" creationId="{00000000-0000-0000-0000-000000000000}"/>
          </ac:spMkLst>
        </pc:spChg>
        <pc:spChg chg="mod">
          <ac:chgData name="Yap Choon Seng" userId="4757713b-a848-4280-8638-de75237654fa" providerId="ADAL" clId="{164B7424-7BE4-4C1F-8DB2-CB74EB4F4379}" dt="2018-05-16T07:35:15.274" v="1947" actId="14100"/>
          <ac:spMkLst>
            <pc:docMk/>
            <pc:sldMk cId="4166150157" sldId="311"/>
            <ac:spMk id="5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7:36:48.651" v="1950" actId="20577"/>
        <pc:sldMkLst>
          <pc:docMk/>
          <pc:sldMk cId="1948793028" sldId="312"/>
        </pc:sldMkLst>
        <pc:spChg chg="mod">
          <ac:chgData name="Yap Choon Seng" userId="4757713b-a848-4280-8638-de75237654fa" providerId="ADAL" clId="{164B7424-7BE4-4C1F-8DB2-CB74EB4F4379}" dt="2018-05-16T07:36:48.651" v="1950" actId="20577"/>
          <ac:spMkLst>
            <pc:docMk/>
            <pc:sldMk cId="1948793028" sldId="312"/>
            <ac:spMk id="2" creationId="{00000000-0000-0000-0000-000000000000}"/>
          </ac:spMkLst>
        </pc:spChg>
      </pc:sldChg>
      <pc:sldChg chg="modSp">
        <pc:chgData name="Yap Choon Seng" userId="4757713b-a848-4280-8638-de75237654fa" providerId="ADAL" clId="{164B7424-7BE4-4C1F-8DB2-CB74EB4F4379}" dt="2018-05-16T07:31:42.920" v="1869" actId="14100"/>
        <pc:sldMkLst>
          <pc:docMk/>
          <pc:sldMk cId="2287695884" sldId="317"/>
        </pc:sldMkLst>
        <pc:spChg chg="mod">
          <ac:chgData name="Yap Choon Seng" userId="4757713b-a848-4280-8638-de75237654fa" providerId="ADAL" clId="{164B7424-7BE4-4C1F-8DB2-CB74EB4F4379}" dt="2018-05-16T07:31:42.920" v="1869" actId="14100"/>
          <ac:spMkLst>
            <pc:docMk/>
            <pc:sldMk cId="2287695884" sldId="317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02%20Teaching\07%20E115%20Data%20Analysis%20and%20Programming\Project%202%20-%20Sales%20Data_Chart%20Generati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2%20Teaching\07%20E115%20Data%20Analysis%20and%20Programming\Project%202%20-%20Sales%20Data_Chart%20Generation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2%20Teaching\07%20E115%20Data%20Analysis%20and%20Programming\Project%202%20-%20Sales%20Data_Chart%20Generation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Ice Cream Consumption vs. No. of criminal Incidents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Exercise!$B$1</c:f>
              <c:strCache>
                <c:ptCount val="1"/>
                <c:pt idx="0">
                  <c:v>No. of Crime Incidents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accent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xVal>
            <c:numRef>
              <c:f>Exercise!$A$2:$A$17</c:f>
              <c:numCache>
                <c:formatCode>General</c:formatCode>
                <c:ptCount val="16"/>
                <c:pt idx="0">
                  <c:v>702</c:v>
                </c:pt>
                <c:pt idx="1">
                  <c:v>429</c:v>
                </c:pt>
                <c:pt idx="2">
                  <c:v>462</c:v>
                </c:pt>
                <c:pt idx="3">
                  <c:v>287</c:v>
                </c:pt>
                <c:pt idx="4">
                  <c:v>399</c:v>
                </c:pt>
                <c:pt idx="5">
                  <c:v>651</c:v>
                </c:pt>
                <c:pt idx="6">
                  <c:v>922</c:v>
                </c:pt>
                <c:pt idx="7">
                  <c:v>880</c:v>
                </c:pt>
                <c:pt idx="8">
                  <c:v>820</c:v>
                </c:pt>
                <c:pt idx="9">
                  <c:v>208</c:v>
                </c:pt>
                <c:pt idx="10">
                  <c:v>719</c:v>
                </c:pt>
                <c:pt idx="11">
                  <c:v>800</c:v>
                </c:pt>
                <c:pt idx="12">
                  <c:v>778</c:v>
                </c:pt>
                <c:pt idx="13">
                  <c:v>611</c:v>
                </c:pt>
                <c:pt idx="14">
                  <c:v>576</c:v>
                </c:pt>
                <c:pt idx="15">
                  <c:v>979</c:v>
                </c:pt>
              </c:numCache>
            </c:numRef>
          </c:xVal>
          <c:yVal>
            <c:numRef>
              <c:f>Exercise!$B$2:$B$17</c:f>
              <c:numCache>
                <c:formatCode>General</c:formatCode>
                <c:ptCount val="16"/>
                <c:pt idx="0">
                  <c:v>70</c:v>
                </c:pt>
                <c:pt idx="1">
                  <c:v>38</c:v>
                </c:pt>
                <c:pt idx="2">
                  <c:v>64</c:v>
                </c:pt>
                <c:pt idx="3">
                  <c:v>31</c:v>
                </c:pt>
                <c:pt idx="4">
                  <c:v>82</c:v>
                </c:pt>
                <c:pt idx="5">
                  <c:v>96</c:v>
                </c:pt>
                <c:pt idx="6">
                  <c:v>112</c:v>
                </c:pt>
                <c:pt idx="7">
                  <c:v>110</c:v>
                </c:pt>
                <c:pt idx="8">
                  <c:v>103</c:v>
                </c:pt>
                <c:pt idx="9">
                  <c:v>24</c:v>
                </c:pt>
                <c:pt idx="10">
                  <c:v>73</c:v>
                </c:pt>
                <c:pt idx="11">
                  <c:v>83</c:v>
                </c:pt>
                <c:pt idx="12">
                  <c:v>108</c:v>
                </c:pt>
                <c:pt idx="13">
                  <c:v>66</c:v>
                </c:pt>
                <c:pt idx="14">
                  <c:v>76</c:v>
                </c:pt>
                <c:pt idx="15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2C-4BB0-A31E-877B6503F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575640"/>
        <c:axId val="459575248"/>
      </c:scatterChart>
      <c:valAx>
        <c:axId val="459575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Ice Cream Consumption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75248"/>
        <c:crosses val="autoZero"/>
        <c:crossBetween val="midCat"/>
      </c:valAx>
      <c:valAx>
        <c:axId val="45957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Crime Incidents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75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SG"/>
              <a:t>Histogram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1283129512569783E-2"/>
          <c:y val="0.17425911984766418"/>
          <c:w val="0.77241146677075745"/>
          <c:h val="0.56575193101387311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Histogram!$K$12:$K$18</c:f>
              <c:strCache>
                <c:ptCount val="7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More</c:v>
                </c:pt>
              </c:strCache>
            </c:strRef>
          </c:cat>
          <c:val>
            <c:numRef>
              <c:f>Histogram!$L$12:$L$18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E-4E46-854D-F4F20B2C8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566232"/>
        <c:axId val="459564272"/>
      </c:barChart>
      <c:lineChart>
        <c:grouping val="standard"/>
        <c:varyColors val="0"/>
        <c:ser>
          <c:idx val="1"/>
          <c:order val="1"/>
          <c:tx>
            <c:v>Cumulative %</c:v>
          </c:tx>
          <c:cat>
            <c:strRef>
              <c:f>Histogram!$K$12:$K$18</c:f>
              <c:strCache>
                <c:ptCount val="7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More</c:v>
                </c:pt>
              </c:strCache>
            </c:strRef>
          </c:cat>
          <c:val>
            <c:numRef>
              <c:f>Histogram!$M$12:$M$18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0.16666666666666666</c:v>
                </c:pt>
                <c:pt idx="4">
                  <c:v>0.83333333333333337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1E-4E46-854D-F4F20B2C8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567408"/>
        <c:axId val="459564664"/>
      </c:lineChart>
      <c:catAx>
        <c:axId val="45956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Bin Range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59564272"/>
        <c:crosses val="autoZero"/>
        <c:auto val="1"/>
        <c:lblAlgn val="ctr"/>
        <c:lblOffset val="100"/>
        <c:noMultiLvlLbl val="0"/>
      </c:catAx>
      <c:valAx>
        <c:axId val="4595642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59566232"/>
        <c:crosses val="autoZero"/>
        <c:crossBetween val="between"/>
      </c:valAx>
      <c:valAx>
        <c:axId val="45956466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459567408"/>
        <c:crosses val="max"/>
        <c:crossBetween val="between"/>
      </c:valAx>
      <c:catAx>
        <c:axId val="459567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9564664"/>
        <c:crossesAt val="0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7.2253543211765317E-2"/>
          <c:y val="0.13894819309869508"/>
          <c:w val="0.76018309997939681"/>
          <c:h val="0.189387679481241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SG"/>
              <a:t>Histogram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'Exercise - Histogram'!$H$6:$H$12</c:f>
              <c:strCache>
                <c:ptCount val="7"/>
                <c:pt idx="0">
                  <c:v>19</c:v>
                </c:pt>
                <c:pt idx="1">
                  <c:v>24</c:v>
                </c:pt>
                <c:pt idx="2">
                  <c:v>29</c:v>
                </c:pt>
                <c:pt idx="3">
                  <c:v>34</c:v>
                </c:pt>
                <c:pt idx="4">
                  <c:v>39</c:v>
                </c:pt>
                <c:pt idx="5">
                  <c:v>50</c:v>
                </c:pt>
                <c:pt idx="6">
                  <c:v>More</c:v>
                </c:pt>
              </c:strCache>
            </c:strRef>
          </c:cat>
          <c:val>
            <c:numRef>
              <c:f>'Exercise - Histogram'!$I$6:$I$12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B-44E1-A76F-8DDDF6134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9568192"/>
        <c:axId val="459568584"/>
      </c:barChart>
      <c:lineChart>
        <c:grouping val="standard"/>
        <c:varyColors val="0"/>
        <c:ser>
          <c:idx val="1"/>
          <c:order val="1"/>
          <c:tx>
            <c:v>Cumulative %</c:v>
          </c:tx>
          <c:cat>
            <c:strRef>
              <c:f>'Exercise - Histogram'!$H$6:$H$12</c:f>
              <c:strCache>
                <c:ptCount val="7"/>
                <c:pt idx="0">
                  <c:v>19</c:v>
                </c:pt>
                <c:pt idx="1">
                  <c:v>24</c:v>
                </c:pt>
                <c:pt idx="2">
                  <c:v>29</c:v>
                </c:pt>
                <c:pt idx="3">
                  <c:v>34</c:v>
                </c:pt>
                <c:pt idx="4">
                  <c:v>39</c:v>
                </c:pt>
                <c:pt idx="5">
                  <c:v>50</c:v>
                </c:pt>
                <c:pt idx="6">
                  <c:v>More</c:v>
                </c:pt>
              </c:strCache>
            </c:strRef>
          </c:cat>
          <c:val>
            <c:numRef>
              <c:f>'Exercise - Histogram'!$J$6:$J$12</c:f>
              <c:numCache>
                <c:formatCode>0.00%</c:formatCode>
                <c:ptCount val="7"/>
                <c:pt idx="0">
                  <c:v>0.08</c:v>
                </c:pt>
                <c:pt idx="1">
                  <c:v>0.16</c:v>
                </c:pt>
                <c:pt idx="2">
                  <c:v>0.32</c:v>
                </c:pt>
                <c:pt idx="3">
                  <c:v>0.6</c:v>
                </c:pt>
                <c:pt idx="4">
                  <c:v>0.76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1B-44E1-A76F-8DDDF6134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570152"/>
        <c:axId val="459568976"/>
      </c:lineChart>
      <c:catAx>
        <c:axId val="45956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Bin Range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59568584"/>
        <c:crosses val="autoZero"/>
        <c:auto val="1"/>
        <c:lblAlgn val="ctr"/>
        <c:lblOffset val="100"/>
        <c:noMultiLvlLbl val="0"/>
      </c:catAx>
      <c:valAx>
        <c:axId val="4595685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SG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59568192"/>
        <c:crosses val="autoZero"/>
        <c:crossBetween val="between"/>
      </c:valAx>
      <c:valAx>
        <c:axId val="4595689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459570152"/>
        <c:crosses val="max"/>
        <c:crossBetween val="between"/>
      </c:valAx>
      <c:catAx>
        <c:axId val="459570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956897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C712-F0EE-4F46-8F05-51AE4CFBEAC4}" type="datetimeFigureOut">
              <a:rPr lang="en-SG" smtClean="0"/>
              <a:t>16/5/2018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D7-16EE-47C6-8641-31F9E04ACF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8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4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find a </a:t>
            </a:r>
            <a:r>
              <a:rPr lang="en-US" dirty="0" err="1"/>
              <a:t>youtube</a:t>
            </a:r>
            <a:r>
              <a:rPr lang="en-US" dirty="0"/>
              <a:t> video</a:t>
            </a:r>
            <a:r>
              <a:rPr lang="en-US" baseline="0" dirty="0"/>
              <a:t> to replace this slide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59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55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Pearson’s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Pearson’s r = </a:t>
                </a:r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𝑛 ∑▒〖𝑋𝑌 −∑▒〖𝑋 ∑▒𝑌〗〗)/√([𝑛∑▒𝑋^2 −(∑▒𝑋)^2 ][</a:t>
                </a:r>
                <a:r>
                  <a:rPr lang="en-US" sz="1200" i="0">
                    <a:latin typeface="Cambria Math" panose="02040503050406030204" pitchFamily="18" charset="0"/>
                  </a:rPr>
                  <a:t>𝑛∑▒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𝑌^</a:t>
                </a:r>
                <a:r>
                  <a:rPr lang="en-US" sz="1200" i="0">
                    <a:latin typeface="Cambria Math" panose="02040503050406030204" pitchFamily="18" charset="0"/>
                  </a:rPr>
                  <a:t>2 −(∑</a:t>
                </a:r>
                <a:r>
                  <a:rPr lang="en-US" sz="1200" b="0" i="0">
                    <a:latin typeface="Cambria Math" panose="02040503050406030204" pitchFamily="18" charset="0"/>
                  </a:rPr>
                  <a:t>▒𝑌)^</a:t>
                </a:r>
                <a:r>
                  <a:rPr lang="en-US" sz="1200" i="0">
                    <a:latin typeface="Cambria Math" panose="02040503050406030204" pitchFamily="18" charset="0"/>
                  </a:rPr>
                  <a:t>2 ] )</a:t>
                </a:r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95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83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8254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Lesson 6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185567"/>
            <a:ext cx="469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E115 – Programming and Data analysis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7703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Plot an X-Y scatter chart for the following data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08183"/>
              </p:ext>
            </p:extLst>
          </p:nvPr>
        </p:nvGraphicFramePr>
        <p:xfrm>
          <a:off x="1505711" y="1470152"/>
          <a:ext cx="4739446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968">
                <a:tc>
                  <a:txBody>
                    <a:bodyPr/>
                    <a:lstStyle/>
                    <a:p>
                      <a:r>
                        <a:rPr lang="en-US" dirty="0"/>
                        <a:t>Amount of Ice</a:t>
                      </a:r>
                      <a:r>
                        <a:rPr lang="en-US" baseline="0" dirty="0"/>
                        <a:t> Cream consumed in a month (kg)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Criminal Incidents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05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- Answer</a:t>
            </a:r>
            <a:endParaRPr lang="en-SG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057178"/>
              </p:ext>
            </p:extLst>
          </p:nvPr>
        </p:nvGraphicFramePr>
        <p:xfrm>
          <a:off x="164593" y="1271588"/>
          <a:ext cx="8759952" cy="51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46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79" y="261829"/>
            <a:ext cx="8115980" cy="604593"/>
          </a:xfrm>
        </p:spPr>
        <p:txBody>
          <a:bodyPr>
            <a:normAutofit fontScale="90000"/>
          </a:bodyPr>
          <a:lstStyle/>
          <a:p>
            <a:r>
              <a:rPr lang="en-SG" dirty="0"/>
              <a:t>What conclusion drawn for different patterns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8" y="1122078"/>
            <a:ext cx="4067743" cy="2492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69" y="3869819"/>
            <a:ext cx="4176962" cy="257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8" y="3927421"/>
            <a:ext cx="4238329" cy="2537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69" y="1083921"/>
            <a:ext cx="4317808" cy="2568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4065" y="3095562"/>
            <a:ext cx="34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Strong, Positive Correlation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731628" y="3135629"/>
            <a:ext cx="34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Strong, Negative Correlation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424065" y="5908822"/>
            <a:ext cx="34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No Correlation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061434" y="5908822"/>
            <a:ext cx="34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Weak, Positive Correlation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93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of correlations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Positive correlation</a:t>
            </a:r>
          </a:p>
          <a:p>
            <a:pPr lvl="1"/>
            <a:r>
              <a:rPr lang="en-SG" dirty="0"/>
              <a:t>A positive </a:t>
            </a:r>
            <a:r>
              <a:rPr lang="en-US" dirty="0"/>
              <a:t>correlation</a:t>
            </a:r>
            <a:r>
              <a:rPr lang="en-SG" dirty="0"/>
              <a:t> exists when one variable </a:t>
            </a:r>
            <a:r>
              <a:rPr lang="en-SG" dirty="0">
                <a:solidFill>
                  <a:srgbClr val="0000FF"/>
                </a:solidFill>
              </a:rPr>
              <a:t>decreases</a:t>
            </a:r>
            <a:r>
              <a:rPr lang="en-SG" dirty="0"/>
              <a:t> as the other variable </a:t>
            </a:r>
            <a:r>
              <a:rPr lang="en-SG" dirty="0">
                <a:solidFill>
                  <a:srgbClr val="0000FF"/>
                </a:solidFill>
              </a:rPr>
              <a:t>decreases,</a:t>
            </a:r>
            <a:r>
              <a:rPr lang="en-SG" dirty="0"/>
              <a:t> or one variable </a:t>
            </a:r>
            <a:r>
              <a:rPr lang="en-SG" dirty="0">
                <a:solidFill>
                  <a:srgbClr val="0000FF"/>
                </a:solidFill>
              </a:rPr>
              <a:t>increases</a:t>
            </a:r>
            <a:r>
              <a:rPr lang="en-SG" dirty="0"/>
              <a:t> while the other </a:t>
            </a:r>
            <a:r>
              <a:rPr lang="en-SG" dirty="0">
                <a:solidFill>
                  <a:srgbClr val="0000FF"/>
                </a:solidFill>
              </a:rPr>
              <a:t>increases</a:t>
            </a:r>
            <a:r>
              <a:rPr lang="en-SG" dirty="0"/>
              <a:t>.</a:t>
            </a:r>
          </a:p>
          <a:p>
            <a:pPr lvl="1"/>
            <a:r>
              <a:rPr lang="en-US" dirty="0"/>
              <a:t>E</a:t>
            </a:r>
            <a:r>
              <a:rPr lang="en-SG" dirty="0"/>
              <a:t>.g. Amount of time spent on writing code, and E115 module grade</a:t>
            </a:r>
          </a:p>
          <a:p>
            <a:r>
              <a:rPr lang="en-US" dirty="0"/>
              <a:t>Negative correlation</a:t>
            </a:r>
            <a:endParaRPr lang="en-SG" dirty="0"/>
          </a:p>
          <a:p>
            <a:pPr lvl="1"/>
            <a:r>
              <a:rPr lang="en-SG" dirty="0"/>
              <a:t>A negative </a:t>
            </a:r>
            <a:r>
              <a:rPr lang="en-US" dirty="0"/>
              <a:t>correlation</a:t>
            </a:r>
            <a:r>
              <a:rPr lang="en-SG" dirty="0"/>
              <a:t> exists when one variable </a:t>
            </a:r>
            <a:r>
              <a:rPr lang="en-SG" dirty="0">
                <a:solidFill>
                  <a:srgbClr val="0000FF"/>
                </a:solidFill>
              </a:rPr>
              <a:t>decreases </a:t>
            </a:r>
            <a:r>
              <a:rPr lang="en-SG" dirty="0"/>
              <a:t>as the other variable</a:t>
            </a:r>
            <a:r>
              <a:rPr lang="en-SG" dirty="0">
                <a:solidFill>
                  <a:srgbClr val="0000FF"/>
                </a:solidFill>
              </a:rPr>
              <a:t> increases</a:t>
            </a:r>
            <a:r>
              <a:rPr lang="en-SG" dirty="0"/>
              <a:t>, or one variable </a:t>
            </a:r>
            <a:r>
              <a:rPr lang="en-SG" dirty="0">
                <a:solidFill>
                  <a:srgbClr val="0000FF"/>
                </a:solidFill>
              </a:rPr>
              <a:t>increases</a:t>
            </a:r>
            <a:r>
              <a:rPr lang="en-SG" dirty="0"/>
              <a:t> while the other </a:t>
            </a:r>
            <a:r>
              <a:rPr lang="en-SG" dirty="0">
                <a:solidFill>
                  <a:srgbClr val="0000FF"/>
                </a:solidFill>
              </a:rPr>
              <a:t>decreases</a:t>
            </a:r>
            <a:r>
              <a:rPr lang="en-SG" dirty="0"/>
              <a:t>.</a:t>
            </a:r>
          </a:p>
          <a:p>
            <a:pPr lvl="1"/>
            <a:r>
              <a:rPr lang="en-US" dirty="0"/>
              <a:t>E.g. Number of absences in class, and GPA</a:t>
            </a:r>
          </a:p>
          <a:p>
            <a:r>
              <a:rPr lang="en-US" dirty="0"/>
              <a:t>No correlation</a:t>
            </a:r>
          </a:p>
          <a:p>
            <a:pPr lvl="1"/>
            <a:r>
              <a:rPr lang="en-US" dirty="0"/>
              <a:t>No obvious pattern is found between two variables</a:t>
            </a:r>
          </a:p>
          <a:p>
            <a:pPr lvl="1"/>
            <a:r>
              <a:rPr lang="en-US" dirty="0"/>
              <a:t>E.g. birthday and intelligence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00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404780" cy="604593"/>
          </a:xfrm>
        </p:spPr>
        <p:txBody>
          <a:bodyPr>
            <a:normAutofit/>
          </a:bodyPr>
          <a:lstStyle/>
          <a:p>
            <a:r>
              <a:rPr lang="en-US" sz="2900" dirty="0"/>
              <a:t>Conclusion to the example</a:t>
            </a:r>
            <a:endParaRPr lang="en-SG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050107" y="5348514"/>
            <a:ext cx="7027092" cy="834441"/>
          </a:xfrm>
        </p:spPr>
        <p:txBody>
          <a:bodyPr/>
          <a:lstStyle/>
          <a:p>
            <a:r>
              <a:rPr lang="en-US" sz="2000" dirty="0"/>
              <a:t>Birth Weight and Gestational Age is positively correlated.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Strong or weak?</a:t>
            </a:r>
          </a:p>
          <a:p>
            <a:endParaRPr lang="en-SG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50" y="1409595"/>
            <a:ext cx="6592207" cy="37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5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549923" cy="604593"/>
          </a:xfrm>
        </p:spPr>
        <p:txBody>
          <a:bodyPr>
            <a:normAutofit/>
          </a:bodyPr>
          <a:lstStyle/>
          <a:p>
            <a:r>
              <a:rPr lang="en-US" dirty="0"/>
              <a:t>Mathematical measure of correlation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4480" y="1083371"/>
            <a:ext cx="8550414" cy="41403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Correlation Coefficient</a:t>
            </a:r>
            <a:r>
              <a:rPr lang="en-US" dirty="0"/>
              <a:t>, Pearson’s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, is used to quantify the correlation between two </a:t>
            </a:r>
            <a:r>
              <a:rPr lang="en-US" u="sng" dirty="0"/>
              <a:t>continuous</a:t>
            </a:r>
            <a:r>
              <a:rPr lang="en-US" dirty="0"/>
              <a:t>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Pearson’s r ranges between -1 and +1.</a:t>
            </a:r>
          </a:p>
          <a:p>
            <a:r>
              <a:rPr lang="en-SG" sz="1800" dirty="0"/>
              <a:t>The sign (+/-) of the correlation coefficient indicates </a:t>
            </a:r>
            <a:r>
              <a:rPr lang="en-SG" sz="1800" b="1" dirty="0"/>
              <a:t>the direction of the association (positive or negative)</a:t>
            </a:r>
          </a:p>
          <a:p>
            <a:r>
              <a:rPr lang="en-SG" sz="1800" dirty="0"/>
              <a:t>The </a:t>
            </a:r>
            <a:r>
              <a:rPr lang="en-SG" sz="1800" u="sng" dirty="0"/>
              <a:t>absolute</a:t>
            </a:r>
            <a:r>
              <a:rPr lang="en-SG" sz="1800" dirty="0"/>
              <a:t> value of the correlation coefficient indicates </a:t>
            </a:r>
            <a:r>
              <a:rPr lang="en-SG" sz="1800" b="1" dirty="0"/>
              <a:t>the strength of the association. (strong or weak ). </a:t>
            </a:r>
            <a:r>
              <a:rPr lang="en-SG" sz="1800" dirty="0"/>
              <a:t>So, a correlation of  –0.70 is stronger than a correlation of +0.5</a:t>
            </a:r>
          </a:p>
          <a:p>
            <a:r>
              <a:rPr lang="en-US" sz="1800" dirty="0"/>
              <a:t>Strong correlation between 2 variables does not mean that one variable causes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375923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4986505"/>
              </p:ext>
            </p:extLst>
          </p:nvPr>
        </p:nvGraphicFramePr>
        <p:xfrm>
          <a:off x="1001949" y="1062392"/>
          <a:ext cx="6654107" cy="477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694">
                <a:tc>
                  <a:txBody>
                    <a:bodyPr/>
                    <a:lstStyle/>
                    <a:p>
                      <a:r>
                        <a:rPr lang="en-US" sz="2400" u="sng" dirty="0"/>
                        <a:t>Absolute</a:t>
                      </a:r>
                      <a:r>
                        <a:rPr lang="en-US" sz="2400" dirty="0"/>
                        <a:t> value of r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Interpretation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 to 1.0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Very strong</a:t>
                      </a:r>
                      <a:r>
                        <a:rPr lang="en-US" sz="2800" baseline="0" dirty="0"/>
                        <a:t> relationship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 to 0.8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Strong</a:t>
                      </a:r>
                      <a:r>
                        <a:rPr lang="en-US" sz="2800" baseline="0" dirty="0"/>
                        <a:t> relationship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0.4 to 0.6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Moderate relationship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 to 0.4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Weak</a:t>
                      </a:r>
                      <a:r>
                        <a:rPr lang="en-US" sz="2800" baseline="0" dirty="0"/>
                        <a:t> relationship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5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 to 0.2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No relationship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9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27" y="425590"/>
            <a:ext cx="8849973" cy="435143"/>
          </a:xfrm>
        </p:spPr>
        <p:txBody>
          <a:bodyPr>
            <a:noAutofit/>
          </a:bodyPr>
          <a:lstStyle/>
          <a:p>
            <a:r>
              <a:rPr lang="en-US" sz="2500" dirty="0"/>
              <a:t>Do-it-with-me: Excel Function - </a:t>
            </a:r>
            <a:r>
              <a:rPr lang="en-US" sz="2500" dirty="0" err="1"/>
              <a:t>Correl</a:t>
            </a:r>
            <a:r>
              <a:rPr lang="en-US" sz="2500" dirty="0"/>
              <a:t>(array1, array 2)</a:t>
            </a:r>
            <a:endParaRPr lang="en-SG" sz="25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098" y="1015694"/>
            <a:ext cx="8362725" cy="8856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Still use the example of Age and Weight study and go back to the data prepared before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519"/>
          <a:stretch/>
        </p:blipFill>
        <p:spPr>
          <a:xfrm>
            <a:off x="2531494" y="1752699"/>
            <a:ext cx="3963649" cy="3955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98" y="1810761"/>
            <a:ext cx="3899692" cy="44200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3903" y="1810760"/>
            <a:ext cx="4638562" cy="50472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1: type the formula, “=</a:t>
            </a:r>
            <a:r>
              <a:rPr lang="en-US" sz="2000" dirty="0" err="1"/>
              <a:t>Correl</a:t>
            </a:r>
            <a:r>
              <a:rPr lang="en-US" sz="2000" dirty="0"/>
              <a:t>()” at any empty cell</a:t>
            </a:r>
          </a:p>
          <a:p>
            <a:pPr lvl="1"/>
            <a:r>
              <a:rPr lang="en-US" sz="1600" dirty="0"/>
              <a:t>Once you type the 1</a:t>
            </a:r>
            <a:r>
              <a:rPr lang="en-US" sz="1600" baseline="30000" dirty="0"/>
              <a:t>st</a:t>
            </a:r>
            <a:r>
              <a:rPr lang="en-US" sz="1600" dirty="0"/>
              <a:t> bracket, Excel will automatically prompt you to put in 2 arrays as input parameters</a:t>
            </a:r>
          </a:p>
          <a:p>
            <a:r>
              <a:rPr lang="en-US" sz="2000" dirty="0"/>
              <a:t>Step 2: Select the range “B2:18” as the 1</a:t>
            </a:r>
            <a:r>
              <a:rPr lang="en-US" sz="2000" baseline="30000" dirty="0"/>
              <a:t>st</a:t>
            </a:r>
            <a:r>
              <a:rPr lang="en-US" sz="2000" dirty="0"/>
              <a:t> array, “C2:C18” as the 2</a:t>
            </a:r>
            <a:r>
              <a:rPr lang="en-US" sz="2000" baseline="30000" dirty="0"/>
              <a:t>nd</a:t>
            </a:r>
            <a:r>
              <a:rPr lang="en-US" sz="2000" dirty="0"/>
              <a:t> array, then press “enter”</a:t>
            </a:r>
          </a:p>
          <a:p>
            <a:r>
              <a:rPr lang="en-US" sz="2000" dirty="0"/>
              <a:t>The correlation coefficient r will be shown</a:t>
            </a:r>
            <a:r>
              <a:rPr lang="en-US" sz="1600" dirty="0"/>
              <a:t>, </a:t>
            </a:r>
            <a:r>
              <a:rPr lang="en-US" sz="2000" dirty="0"/>
              <a:t>r = +0.8175</a:t>
            </a:r>
          </a:p>
          <a:p>
            <a:pPr lvl="1"/>
            <a:r>
              <a:rPr lang="en-US" sz="1600" dirty="0"/>
              <a:t>r&gt;0 and r&gt;0.8, strongly positive correlated</a:t>
            </a:r>
          </a:p>
          <a:p>
            <a:pPr lvl="1"/>
            <a:r>
              <a:rPr lang="en-US" sz="1600" dirty="0"/>
              <a:t>From the study, we can strongly believe the longer weeks a baby stays inside its mummy’s body, the heavier it will be</a:t>
            </a:r>
          </a:p>
          <a:p>
            <a:pPr lvl="1"/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2040"/>
          <a:stretch/>
        </p:blipFill>
        <p:spPr>
          <a:xfrm>
            <a:off x="5114698" y="4940121"/>
            <a:ext cx="3667125" cy="10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876349"/>
            <a:ext cx="7781518" cy="1234554"/>
          </a:xfrm>
        </p:spPr>
        <p:txBody>
          <a:bodyPr/>
          <a:lstStyle/>
          <a:p>
            <a:r>
              <a:rPr lang="en-US" dirty="0"/>
              <a:t>Calculate the correlation coefficient for the following data using the Excel function </a:t>
            </a:r>
            <a:r>
              <a:rPr lang="en-US" dirty="0" err="1"/>
              <a:t>correl</a:t>
            </a:r>
            <a:r>
              <a:rPr lang="en-US" dirty="0"/>
              <a:t>()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93517"/>
              </p:ext>
            </p:extLst>
          </p:nvPr>
        </p:nvGraphicFramePr>
        <p:xfrm>
          <a:off x="1112025" y="1710351"/>
          <a:ext cx="7334656" cy="50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10">
                <a:tc>
                  <a:txBody>
                    <a:bodyPr/>
                    <a:lstStyle/>
                    <a:p>
                      <a:r>
                        <a:rPr lang="en-US" dirty="0"/>
                        <a:t>Amount of Ice</a:t>
                      </a:r>
                      <a:r>
                        <a:rPr lang="en-US" baseline="0" dirty="0"/>
                        <a:t> Cream consumed in a month (kg)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Crime Incidents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27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88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- Answer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2087318" cy="682786"/>
          </a:xfrm>
        </p:spPr>
        <p:txBody>
          <a:bodyPr/>
          <a:lstStyle/>
          <a:p>
            <a:r>
              <a:rPr lang="en-US" dirty="0"/>
              <a:t>r = 0.878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66" y="961187"/>
            <a:ext cx="5011674" cy="58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2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4601411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dirty="0"/>
              <a:t>At the end of the lesson, you should be able to:</a:t>
            </a:r>
          </a:p>
          <a:p>
            <a:r>
              <a:rPr lang="en-GB" sz="2000" dirty="0"/>
              <a:t>Explain the meaning of “correlation”</a:t>
            </a:r>
          </a:p>
          <a:p>
            <a:r>
              <a:rPr lang="en-GB" sz="2000" dirty="0"/>
              <a:t>Plot an X-Y scatter chart to graphically show the relationship between 2 variables</a:t>
            </a:r>
          </a:p>
          <a:p>
            <a:r>
              <a:rPr lang="en-GB" sz="2000" dirty="0"/>
              <a:t>Calculate the correlation coefficient for 2 variables using Excel </a:t>
            </a:r>
            <a:r>
              <a:rPr lang="en-GB" sz="2000" dirty="0" err="1"/>
              <a:t>correl</a:t>
            </a:r>
            <a:r>
              <a:rPr lang="en-GB" sz="2000" dirty="0"/>
              <a:t>() function</a:t>
            </a:r>
          </a:p>
          <a:p>
            <a:r>
              <a:rPr lang="en-GB" sz="2000" dirty="0"/>
              <a:t>Identify the direction and strength of correlation via X-Y scatter charts and correlation coefficients </a:t>
            </a:r>
          </a:p>
          <a:p>
            <a:r>
              <a:rPr lang="en-GB" sz="2000" dirty="0"/>
              <a:t>Use Data Analysis </a:t>
            </a:r>
            <a:r>
              <a:rPr lang="en-GB" sz="2000" dirty="0" err="1"/>
              <a:t>ToolPak</a:t>
            </a:r>
            <a:r>
              <a:rPr lang="en-GB" sz="2000" dirty="0"/>
              <a:t> in Excel to generate correlation coefficients for multiple pairs of data sets</a:t>
            </a:r>
          </a:p>
          <a:p>
            <a:r>
              <a:rPr lang="en-GB" sz="2000" dirty="0"/>
              <a:t>Use Data Analysis </a:t>
            </a:r>
            <a:r>
              <a:rPr lang="en-GB" sz="2000" dirty="0" err="1"/>
              <a:t>ToolPak</a:t>
            </a:r>
            <a:r>
              <a:rPr lang="en-GB" sz="2000" dirty="0"/>
              <a:t> in Excel to generate histogram based on certain bin range</a:t>
            </a:r>
          </a:p>
          <a:p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3708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16" y="282778"/>
            <a:ext cx="7807628" cy="604593"/>
          </a:xfrm>
        </p:spPr>
        <p:txBody>
          <a:bodyPr>
            <a:normAutofit/>
          </a:bodyPr>
          <a:lstStyle/>
          <a:p>
            <a:r>
              <a:rPr lang="en-US" dirty="0"/>
              <a:t>What if there were more than 2 variables?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16916"/>
              </p:ext>
            </p:extLst>
          </p:nvPr>
        </p:nvGraphicFramePr>
        <p:xfrm>
          <a:off x="665163" y="1173416"/>
          <a:ext cx="7793036" cy="48058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63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Gestational Age (wks.)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Weight (gm)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Birth Height (mm)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Head circumference (mm)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31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94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Excel: Data Analysis </a:t>
            </a:r>
            <a:r>
              <a:rPr lang="en-US" dirty="0" err="1"/>
              <a:t>ToolPak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694463"/>
          </a:xfrm>
        </p:spPr>
        <p:txBody>
          <a:bodyPr/>
          <a:lstStyle/>
          <a:p>
            <a:r>
              <a:rPr lang="en-US" dirty="0"/>
              <a:t>Excel has a full list of tools which support more complex data analysis, mainly statistical or engineering analyses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83255"/>
              </p:ext>
            </p:extLst>
          </p:nvPr>
        </p:nvGraphicFramePr>
        <p:xfrm>
          <a:off x="1078967" y="2365456"/>
          <a:ext cx="6954804" cy="374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3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</a:t>
                      </a:r>
                      <a:r>
                        <a:rPr lang="en-US" dirty="0" err="1"/>
                        <a:t>ToolPak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ANOVA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Average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 Generation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Covariance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 and Percentile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Descriptive Statistics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Exponential Smoothing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F-test Two-Sample</a:t>
                      </a:r>
                      <a:r>
                        <a:rPr lang="en-US" baseline="0" dirty="0"/>
                        <a:t> for Variances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Fourier Analysis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Z-Test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027926" y="3185129"/>
            <a:ext cx="2743201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404780" cy="604593"/>
          </a:xfrm>
        </p:spPr>
        <p:txBody>
          <a:bodyPr>
            <a:normAutofit/>
          </a:bodyPr>
          <a:lstStyle/>
          <a:p>
            <a:r>
              <a:rPr lang="en-US" dirty="0"/>
              <a:t>Load and Activate the Analysis </a:t>
            </a:r>
            <a:r>
              <a:rPr lang="en-US" dirty="0" err="1"/>
              <a:t>ToolPak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0467" y="989066"/>
            <a:ext cx="8739648" cy="5134811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1.Click the </a:t>
            </a:r>
            <a:r>
              <a:rPr lang="en-SG" dirty="0">
                <a:solidFill>
                  <a:srgbClr val="0000FF"/>
                </a:solidFill>
              </a:rPr>
              <a:t>File</a:t>
            </a:r>
            <a:r>
              <a:rPr lang="en-SG" dirty="0"/>
              <a:t> tab, click </a:t>
            </a:r>
            <a:r>
              <a:rPr lang="en-SG" dirty="0">
                <a:solidFill>
                  <a:srgbClr val="0000FF"/>
                </a:solidFill>
              </a:rPr>
              <a:t>Options</a:t>
            </a:r>
            <a:r>
              <a:rPr lang="en-SG" dirty="0"/>
              <a:t>, and then click the </a:t>
            </a:r>
            <a:r>
              <a:rPr lang="en-SG" dirty="0">
                <a:solidFill>
                  <a:srgbClr val="0000FF"/>
                </a:solidFill>
              </a:rPr>
              <a:t>Add-Ins</a:t>
            </a:r>
            <a:r>
              <a:rPr lang="en-SG" dirty="0"/>
              <a:t> category.</a:t>
            </a:r>
          </a:p>
          <a:p>
            <a:pPr marL="0" indent="0">
              <a:buNone/>
            </a:pPr>
            <a:r>
              <a:rPr lang="en-SG" sz="1800" i="1" dirty="0"/>
              <a:t>	If you're using Excel 2007, click the Microsoft Office Button Office button 	image , and then click Excel Options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2.In the Manage box, select </a:t>
            </a:r>
            <a:r>
              <a:rPr lang="en-SG" dirty="0">
                <a:solidFill>
                  <a:srgbClr val="0000FF"/>
                </a:solidFill>
              </a:rPr>
              <a:t>Excel Add-ins </a:t>
            </a:r>
            <a:r>
              <a:rPr lang="en-SG" dirty="0"/>
              <a:t>and then click </a:t>
            </a:r>
            <a:r>
              <a:rPr lang="en-SG" dirty="0">
                <a:solidFill>
                  <a:srgbClr val="0000FF"/>
                </a:solidFill>
              </a:rPr>
              <a:t>Go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sz="1800" i="1" dirty="0"/>
              <a:t>	If you're using Excel for Mac, in the file menu go to Tools &gt; Excel Add-ins.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3.In the Add-Ins box, check </a:t>
            </a:r>
            <a:r>
              <a:rPr lang="en-SG" dirty="0">
                <a:solidFill>
                  <a:srgbClr val="0000FF"/>
                </a:solidFill>
              </a:rPr>
              <a:t>the Analysis </a:t>
            </a:r>
            <a:r>
              <a:rPr lang="en-SG" dirty="0" err="1">
                <a:solidFill>
                  <a:srgbClr val="0000FF"/>
                </a:solidFill>
              </a:rPr>
              <a:t>ToolPak</a:t>
            </a:r>
            <a:r>
              <a:rPr lang="en-SG" dirty="0">
                <a:solidFill>
                  <a:srgbClr val="0000FF"/>
                </a:solidFill>
              </a:rPr>
              <a:t> check box</a:t>
            </a:r>
            <a:r>
              <a:rPr lang="en-SG" dirty="0"/>
              <a:t>, and then click OK.</a:t>
            </a:r>
          </a:p>
          <a:p>
            <a:pPr marL="0" indent="0">
              <a:buNone/>
            </a:pPr>
            <a:r>
              <a:rPr lang="en-SG" sz="1800" i="1" dirty="0"/>
              <a:t>	If Analysis </a:t>
            </a:r>
            <a:r>
              <a:rPr lang="en-SG" sz="1800" i="1" dirty="0" err="1"/>
              <a:t>ToolPak</a:t>
            </a:r>
            <a:r>
              <a:rPr lang="en-SG" sz="1800" i="1" dirty="0"/>
              <a:t> is not listed in the Add-Ins available box, click Browse to locate it.</a:t>
            </a:r>
            <a:endParaRPr lang="en-SG" dirty="0"/>
          </a:p>
          <a:p>
            <a:pPr marL="0" indent="0">
              <a:buNone/>
            </a:pPr>
            <a:r>
              <a:rPr lang="en-SG" sz="1800" i="1" dirty="0"/>
              <a:t>	If you are prompted that the Analysis </a:t>
            </a:r>
            <a:r>
              <a:rPr lang="en-SG" sz="1800" i="1" dirty="0" err="1"/>
              <a:t>ToolPak</a:t>
            </a:r>
            <a:r>
              <a:rPr lang="en-SG" sz="1800" i="1" dirty="0"/>
              <a:t> is not currently installed on your computer, click Yes to install it.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928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75751" cy="604593"/>
          </a:xfrm>
        </p:spPr>
        <p:txBody>
          <a:bodyPr>
            <a:normAutofit/>
          </a:bodyPr>
          <a:lstStyle/>
          <a:p>
            <a:r>
              <a:rPr lang="en-US" sz="2900" dirty="0"/>
              <a:t>Do-it-with-me: Prepare the Data (1)</a:t>
            </a:r>
            <a:endParaRPr lang="en-SG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162" y="872915"/>
            <a:ext cx="7898266" cy="5161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1: Copy the collected data into 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12" y="1377152"/>
            <a:ext cx="5118750" cy="50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75751" cy="604593"/>
          </a:xfrm>
        </p:spPr>
        <p:txBody>
          <a:bodyPr>
            <a:normAutofit/>
          </a:bodyPr>
          <a:lstStyle/>
          <a:p>
            <a:r>
              <a:rPr lang="en-US" sz="2900" dirty="0"/>
              <a:t>Do-it-with-me: Data Analysis </a:t>
            </a:r>
            <a:r>
              <a:rPr lang="en-US" sz="2900" dirty="0">
                <a:sym typeface="Wingdings" panose="05000000000000000000" pitchFamily="2" charset="2"/>
              </a:rPr>
              <a:t> Correlation</a:t>
            </a:r>
            <a:endParaRPr lang="en-SG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904" y="1061309"/>
            <a:ext cx="8740096" cy="1891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2: Go to the Tab “Data”, clink “Data Analysis” at the right top corner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4" y="1478973"/>
            <a:ext cx="8492446" cy="9264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18627" y="1496919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8235063" y="1648130"/>
            <a:ext cx="661287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3213100" y="1425284"/>
            <a:ext cx="203200" cy="2177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SG" b="1" dirty="0"/>
          </a:p>
        </p:txBody>
      </p:sp>
      <p:sp>
        <p:nvSpPr>
          <p:cNvPr id="10" name="Oval 9"/>
          <p:cNvSpPr/>
          <p:nvPr/>
        </p:nvSpPr>
        <p:spPr>
          <a:xfrm>
            <a:off x="8743950" y="1512429"/>
            <a:ext cx="203200" cy="2177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2471302"/>
            <a:ext cx="3848100" cy="19431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03904" y="2725811"/>
            <a:ext cx="3949133" cy="41321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3: Window “Data Analysis” will pop up, select “Correlation” and click “Ok”.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Step 4: Window “Correlation” will pop up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4476872"/>
            <a:ext cx="3924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961188"/>
            <a:ext cx="3924300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6973887" cy="604593"/>
          </a:xfrm>
        </p:spPr>
        <p:txBody>
          <a:bodyPr>
            <a:normAutofit/>
          </a:bodyPr>
          <a:lstStyle/>
          <a:p>
            <a:r>
              <a:rPr lang="en-US" dirty="0"/>
              <a:t>Do-it-with-me: Correlation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927" y="961188"/>
            <a:ext cx="4604508" cy="5744412"/>
          </a:xfrm>
        </p:spPr>
        <p:txBody>
          <a:bodyPr/>
          <a:lstStyle/>
          <a:p>
            <a:r>
              <a:rPr lang="en-US" sz="2000" b="1" dirty="0"/>
              <a:t>Step 5: </a:t>
            </a:r>
            <a:r>
              <a:rPr lang="en-US" sz="2000" dirty="0"/>
              <a:t>Select </a:t>
            </a:r>
            <a:r>
              <a:rPr lang="en-US" sz="2000" u="sng" dirty="0"/>
              <a:t>Input Range </a:t>
            </a:r>
            <a:r>
              <a:rPr lang="en-US" sz="2000" dirty="0"/>
              <a:t>by click the button shown in the red </a:t>
            </a:r>
            <a:r>
              <a:rPr lang="en-US" sz="2000" dirty="0" err="1"/>
              <a:t>circl</a:t>
            </a:r>
            <a:r>
              <a:rPr lang="en-SG" sz="2000" dirty="0"/>
              <a:t>e</a:t>
            </a:r>
          </a:p>
          <a:p>
            <a:r>
              <a:rPr lang="en-US" sz="2000" b="1" dirty="0"/>
              <a:t>Step 6: </a:t>
            </a:r>
            <a:r>
              <a:rPr lang="en-US" sz="2000" dirty="0"/>
              <a:t>Select the data range “B1: E18” by covering the cells from B1 to E18</a:t>
            </a:r>
          </a:p>
          <a:p>
            <a:r>
              <a:rPr lang="en-US" sz="2000" b="1" dirty="0"/>
              <a:t>Step 7: </a:t>
            </a:r>
            <a:r>
              <a:rPr lang="en-US" sz="2000" dirty="0"/>
              <a:t>click the button in the red circle again to allow the range being selected</a:t>
            </a:r>
          </a:p>
          <a:p>
            <a:r>
              <a:rPr lang="en-US" sz="2000" b="1" dirty="0"/>
              <a:t>Step 8: </a:t>
            </a:r>
            <a:r>
              <a:rPr lang="en-US" sz="2000" dirty="0"/>
              <a:t>Grouped by “Column”</a:t>
            </a:r>
          </a:p>
          <a:p>
            <a:r>
              <a:rPr lang="en-US" sz="2000" b="1" dirty="0"/>
              <a:t>Step 9</a:t>
            </a:r>
            <a:r>
              <a:rPr lang="en-US" sz="2000" dirty="0"/>
              <a:t>: Tick “Labels in first row”</a:t>
            </a:r>
          </a:p>
          <a:p>
            <a:r>
              <a:rPr lang="en-US" sz="2000" b="1" dirty="0"/>
              <a:t>Step 10:  </a:t>
            </a:r>
            <a:r>
              <a:rPr lang="en-US" sz="2000" dirty="0"/>
              <a:t>Output Option is “Output Range”. Click the button in the red circle and select a blank cell in the current worksheet as the place to put the correlation analysis result</a:t>
            </a:r>
          </a:p>
          <a:p>
            <a:r>
              <a:rPr lang="en-US" sz="2000" b="1" dirty="0"/>
              <a:t>Step 11: </a:t>
            </a:r>
            <a:r>
              <a:rPr lang="en-US" sz="2000" dirty="0"/>
              <a:t>Click “Ok”</a:t>
            </a:r>
          </a:p>
        </p:txBody>
      </p:sp>
      <p:sp>
        <p:nvSpPr>
          <p:cNvPr id="5" name="Oval 4"/>
          <p:cNvSpPr/>
          <p:nvPr/>
        </p:nvSpPr>
        <p:spPr>
          <a:xfrm>
            <a:off x="7391012" y="1302605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794"/>
          <a:stretch/>
        </p:blipFill>
        <p:spPr>
          <a:xfrm>
            <a:off x="4772435" y="3399390"/>
            <a:ext cx="2866614" cy="3494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6292" b="74850"/>
          <a:stretch/>
        </p:blipFill>
        <p:spPr>
          <a:xfrm>
            <a:off x="4962106" y="5280628"/>
            <a:ext cx="4414837" cy="11139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391012" y="2358746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8572113" y="5901685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6467447" y="1531131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8010500" y="1142503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67" y="2032750"/>
            <a:ext cx="1133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412037" cy="604593"/>
          </a:xfrm>
        </p:spPr>
        <p:txBody>
          <a:bodyPr>
            <a:normAutofit/>
          </a:bodyPr>
          <a:lstStyle/>
          <a:p>
            <a:r>
              <a:rPr lang="en-US" dirty="0"/>
              <a:t>Correlation Analysis Matrix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1601" y="961190"/>
            <a:ext cx="8478390" cy="4778130"/>
          </a:xfrm>
        </p:spPr>
        <p:txBody>
          <a:bodyPr/>
          <a:lstStyle/>
          <a:p>
            <a:r>
              <a:rPr lang="en-US" dirty="0"/>
              <a:t>The correlation coefficients for any pair of variables are shown in a matrix shown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What conclusions you can draw from the results?</a:t>
            </a:r>
          </a:p>
          <a:p>
            <a:pPr lvl="1"/>
            <a:r>
              <a:rPr lang="en-US" i="1" dirty="0"/>
              <a:t>Are the variables positively or negatively correlated?</a:t>
            </a:r>
          </a:p>
          <a:p>
            <a:pPr lvl="1"/>
            <a:r>
              <a:rPr lang="en-US" i="1" dirty="0"/>
              <a:t>Which 2 variables have the strongest correlation?</a:t>
            </a:r>
          </a:p>
          <a:p>
            <a:pPr lvl="1"/>
            <a:r>
              <a:rPr lang="en-US" i="1" dirty="0"/>
              <a:t>Which 2 variables have the weakest correlation?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0" y="1962150"/>
            <a:ext cx="7853412" cy="16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163" y="948982"/>
            <a:ext cx="4113314" cy="3136635"/>
          </a:xfrm>
        </p:spPr>
        <p:txBody>
          <a:bodyPr/>
          <a:lstStyle/>
          <a:p>
            <a:r>
              <a:rPr lang="en-US" dirty="0"/>
              <a:t>Here is a study for a set of 3 variables for each of 20 participants on recovery from a head injury. </a:t>
            </a:r>
          </a:p>
          <a:p>
            <a:r>
              <a:rPr lang="en-US" dirty="0"/>
              <a:t>Obtain the correlation coefficient matrix using Data Analysis </a:t>
            </a:r>
            <a:r>
              <a:rPr lang="en-US" dirty="0" err="1"/>
              <a:t>ToolPak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06702"/>
              </p:ext>
            </p:extLst>
          </p:nvPr>
        </p:nvGraphicFramePr>
        <p:xfrm>
          <a:off x="5035591" y="1278373"/>
          <a:ext cx="3683000" cy="50128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83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Age at Injury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Level of Treatment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12-Month Treatment Score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78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78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89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90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98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76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56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72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84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87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88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92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97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53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79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95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- Answer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65108"/>
              </p:ext>
            </p:extLst>
          </p:nvPr>
        </p:nvGraphicFramePr>
        <p:xfrm>
          <a:off x="872086" y="1816228"/>
          <a:ext cx="7575041" cy="2047498"/>
        </p:xfrm>
        <a:graphic>
          <a:graphicData uri="http://schemas.openxmlformats.org/drawingml/2006/table">
            <a:tbl>
              <a:tblPr/>
              <a:tblGrid>
                <a:gridCol w="22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at Injury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12-Month Treatment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at Injury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64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12-Month Treatment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2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54" y="261543"/>
            <a:ext cx="7436421" cy="604593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Useful Data Analysis: Histogram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4922929"/>
            <a:ext cx="7781518" cy="1642464"/>
          </a:xfrm>
        </p:spPr>
        <p:txBody>
          <a:bodyPr/>
          <a:lstStyle/>
          <a:p>
            <a:r>
              <a:rPr lang="en-SG" dirty="0"/>
              <a:t>The Histogram analysis tool calculates individual and cumulative frequencies for a cell range of data and data bins. This tool generates data for the number of occurrences of a value in a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22677"/>
              </p:ext>
            </p:extLst>
          </p:nvPr>
        </p:nvGraphicFramePr>
        <p:xfrm>
          <a:off x="665610" y="1048720"/>
          <a:ext cx="7781518" cy="369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3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</a:t>
                      </a:r>
                      <a:r>
                        <a:rPr lang="en-US" dirty="0" err="1"/>
                        <a:t>ToolPak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ANOVA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Average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 Generation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Covariance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 and Percentile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Descriptive Statistics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Exponential Smoothing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F-test Two-Sample</a:t>
                      </a:r>
                      <a:r>
                        <a:rPr lang="en-US" baseline="0" dirty="0"/>
                        <a:t> for Variances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661">
                <a:tc>
                  <a:txBody>
                    <a:bodyPr/>
                    <a:lstStyle/>
                    <a:p>
                      <a:r>
                        <a:rPr lang="en-US" dirty="0"/>
                        <a:t>Fourier Analysis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Z-Test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733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72554" y="4351716"/>
            <a:ext cx="2743201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4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964362" cy="604593"/>
          </a:xfrm>
        </p:spPr>
        <p:txBody>
          <a:bodyPr>
            <a:normAutofit/>
          </a:bodyPr>
          <a:lstStyle/>
          <a:p>
            <a:r>
              <a:rPr lang="en-US" dirty="0"/>
              <a:t>Some interesting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Students who spend more time studying tend to earn higher grades</a:t>
            </a:r>
          </a:p>
          <a:p>
            <a:r>
              <a:rPr lang="en-US" dirty="0"/>
              <a:t>People who get less sleep tend to have more body mass</a:t>
            </a:r>
          </a:p>
          <a:p>
            <a:r>
              <a:rPr lang="en-US" dirty="0"/>
              <a:t>People with low self esteem are more likely to suffer from depression</a:t>
            </a:r>
          </a:p>
          <a:p>
            <a:r>
              <a:rPr lang="en-US" dirty="0"/>
              <a:t>In major big cities, when ice cream consumption increases, crime rate increase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6" name="Cloud 5"/>
          <p:cNvSpPr/>
          <p:nvPr/>
        </p:nvSpPr>
        <p:spPr>
          <a:xfrm>
            <a:off x="3638550" y="3924300"/>
            <a:ext cx="5143500" cy="27432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can people draw these conclusions?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5667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90"/>
            <a:ext cx="7781518" cy="9065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correlation analysis matrix from the study of 17 infants: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0" y="1962150"/>
            <a:ext cx="7853412" cy="16940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4561" y="3854810"/>
            <a:ext cx="8295510" cy="25265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pairs of variables have a) very strong, b) strong, c) moderate, d) weak and e) no correlation?</a:t>
            </a:r>
          </a:p>
          <a:p>
            <a:r>
              <a:rPr lang="en-US" dirty="0"/>
              <a:t>For the case above, it is easy to tell from seeing the numbers by yourself. What if you have 10 variables?</a:t>
            </a:r>
          </a:p>
          <a:p>
            <a:pPr lvl="1"/>
            <a:r>
              <a:rPr lang="en-US" dirty="0"/>
              <a:t>The correlation analysis result matrix will have (10*10-10)/2 =45 coefficients for 10 variables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615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75751" cy="604593"/>
          </a:xfrm>
        </p:spPr>
        <p:txBody>
          <a:bodyPr>
            <a:normAutofit/>
          </a:bodyPr>
          <a:lstStyle/>
          <a:p>
            <a:r>
              <a:rPr lang="en-US" sz="2900" dirty="0"/>
              <a:t>Do-it-with-me: Data Analysis </a:t>
            </a:r>
            <a:r>
              <a:rPr lang="en-US" sz="2900" dirty="0">
                <a:sym typeface="Wingdings" panose="05000000000000000000" pitchFamily="2" charset="2"/>
              </a:rPr>
              <a:t> Histogram</a:t>
            </a:r>
            <a:endParaRPr lang="en-SG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904" y="1061309"/>
            <a:ext cx="8740096" cy="1891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2: Go to the Tab “Data”, clink “Data Analysis” at the right top corner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4" y="1478973"/>
            <a:ext cx="8492446" cy="9264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18627" y="1496919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8235063" y="1648130"/>
            <a:ext cx="661287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3213100" y="1425284"/>
            <a:ext cx="203200" cy="2177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SG" b="1" dirty="0"/>
          </a:p>
        </p:txBody>
      </p:sp>
      <p:sp>
        <p:nvSpPr>
          <p:cNvPr id="10" name="Oval 9"/>
          <p:cNvSpPr/>
          <p:nvPr/>
        </p:nvSpPr>
        <p:spPr>
          <a:xfrm>
            <a:off x="8743950" y="1512429"/>
            <a:ext cx="203200" cy="2177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SG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3904" y="2725811"/>
            <a:ext cx="3949133" cy="41321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3: Window “Data Analysis” will pop up, select “Correlation” and click “Ok”.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Step 4: Window “Histogram” will pop up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2342028"/>
            <a:ext cx="3867150" cy="1971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4313704"/>
            <a:ext cx="3275713" cy="2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Range and Bin Range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3321174" cy="5134811"/>
          </a:xfrm>
        </p:spPr>
        <p:txBody>
          <a:bodyPr/>
          <a:lstStyle/>
          <a:p>
            <a:r>
              <a:rPr lang="en-US" dirty="0"/>
              <a:t>Input Range</a:t>
            </a:r>
          </a:p>
          <a:p>
            <a:pPr lvl="1"/>
            <a:r>
              <a:rPr lang="en-US" dirty="0"/>
              <a:t>Put all the correlation coefficient in one column C ( Column A and B are optional)</a:t>
            </a:r>
          </a:p>
          <a:p>
            <a:endParaRPr lang="en-US" dirty="0"/>
          </a:p>
          <a:p>
            <a:r>
              <a:rPr lang="en-US" dirty="0"/>
              <a:t>Bin Range</a:t>
            </a:r>
          </a:p>
          <a:p>
            <a:pPr lvl="1"/>
            <a:r>
              <a:rPr lang="en-US" dirty="0"/>
              <a:t>Refer to the rules of thumb for different strength of correlation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02" y="961188"/>
            <a:ext cx="4381500" cy="302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02" y="4248912"/>
            <a:ext cx="14192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1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48" y="3676650"/>
            <a:ext cx="4381500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6973887" cy="604593"/>
          </a:xfrm>
        </p:spPr>
        <p:txBody>
          <a:bodyPr>
            <a:normAutofit/>
          </a:bodyPr>
          <a:lstStyle/>
          <a:p>
            <a:r>
              <a:rPr lang="en-US" dirty="0"/>
              <a:t>Do-it-with-me: Histogram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927" y="961188"/>
            <a:ext cx="4604508" cy="5744412"/>
          </a:xfrm>
        </p:spPr>
        <p:txBody>
          <a:bodyPr/>
          <a:lstStyle/>
          <a:p>
            <a:r>
              <a:rPr lang="en-US" sz="2000" b="1" dirty="0"/>
              <a:t>Step 5: </a:t>
            </a:r>
            <a:r>
              <a:rPr lang="en-US" sz="2000" dirty="0"/>
              <a:t>Select </a:t>
            </a:r>
            <a:r>
              <a:rPr lang="en-US" sz="2000" u="sng" dirty="0"/>
              <a:t>Input Range </a:t>
            </a:r>
            <a:r>
              <a:rPr lang="en-US" sz="2000" dirty="0"/>
              <a:t>by click the button shown in the red </a:t>
            </a:r>
            <a:r>
              <a:rPr lang="en-US" sz="2000" dirty="0" err="1"/>
              <a:t>circl</a:t>
            </a:r>
            <a:r>
              <a:rPr lang="en-SG" sz="2000" dirty="0"/>
              <a:t>e</a:t>
            </a:r>
          </a:p>
          <a:p>
            <a:r>
              <a:rPr lang="en-US" sz="2000" b="1" dirty="0"/>
              <a:t>Step 6: </a:t>
            </a:r>
            <a:r>
              <a:rPr lang="en-US" sz="2000" dirty="0"/>
              <a:t>Select the data range “C1: C7” by covering the cells from C1 to C7</a:t>
            </a:r>
          </a:p>
          <a:p>
            <a:r>
              <a:rPr lang="en-US" sz="2000" b="1" dirty="0"/>
              <a:t>Step 7: </a:t>
            </a:r>
            <a:r>
              <a:rPr lang="en-US" sz="2000" dirty="0"/>
              <a:t>click the button in the red circle again to allow the range being selected</a:t>
            </a:r>
          </a:p>
          <a:p>
            <a:r>
              <a:rPr lang="en-US" sz="2000" b="1" dirty="0"/>
              <a:t>Step 8: </a:t>
            </a:r>
            <a:r>
              <a:rPr lang="en-US" sz="2000" dirty="0"/>
              <a:t>Do the same for the Bin Range G1 to G6</a:t>
            </a:r>
          </a:p>
          <a:p>
            <a:r>
              <a:rPr lang="en-US" sz="2000" b="1" dirty="0"/>
              <a:t>Step 9</a:t>
            </a:r>
            <a:r>
              <a:rPr lang="en-US" sz="2000" dirty="0"/>
              <a:t>: Tick “Labels”</a:t>
            </a:r>
          </a:p>
          <a:p>
            <a:r>
              <a:rPr lang="en-US" sz="2000" b="1" dirty="0"/>
              <a:t>Step 10:  </a:t>
            </a:r>
            <a:r>
              <a:rPr lang="en-US" sz="2000" dirty="0"/>
              <a:t>Output Option is “Output Range”. Click the button in the red circle and select a blank cell in the current worksheet as the place to put the correlation analysis result</a:t>
            </a:r>
          </a:p>
          <a:p>
            <a:r>
              <a:rPr lang="en-US" sz="2000" b="1" dirty="0"/>
              <a:t>Step 11: </a:t>
            </a:r>
            <a:r>
              <a:rPr lang="en-US" sz="2000" dirty="0"/>
              <a:t>Click “Ok”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42" y="981112"/>
            <a:ext cx="3275713" cy="24527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32490" y="1192398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674" y="5280628"/>
            <a:ext cx="3971925" cy="5524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416435" y="5556853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7238096" y="1501688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525" y="3676650"/>
            <a:ext cx="1419225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792" y="1837166"/>
            <a:ext cx="581025" cy="142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7753" y="2170840"/>
            <a:ext cx="2582663" cy="59874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449026" y="2079176"/>
            <a:ext cx="496073" cy="3909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7809278" y="1151384"/>
            <a:ext cx="496073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0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26422"/>
              </p:ext>
            </p:extLst>
          </p:nvPr>
        </p:nvGraphicFramePr>
        <p:xfrm>
          <a:off x="443770" y="1055170"/>
          <a:ext cx="8553926" cy="5510221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409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8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71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82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Options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05"/>
          <a:stretch/>
        </p:blipFill>
        <p:spPr>
          <a:xfrm>
            <a:off x="512065" y="1553228"/>
            <a:ext cx="2231135" cy="889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70" y="2900404"/>
            <a:ext cx="2088468" cy="2056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289" y="1527348"/>
            <a:ext cx="2360921" cy="941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13" y="1559770"/>
            <a:ext cx="2552063" cy="992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289" y="2900404"/>
            <a:ext cx="2909279" cy="20563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12" y="2900404"/>
            <a:ext cx="2785711" cy="3527558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2065" y="5145775"/>
            <a:ext cx="5190958" cy="1608650"/>
          </a:xfrm>
        </p:spPr>
        <p:txBody>
          <a:bodyPr/>
          <a:lstStyle/>
          <a:p>
            <a:r>
              <a:rPr lang="en-US" dirty="0"/>
              <a:t>Explore the option D by yourself</a:t>
            </a:r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088" y="5659587"/>
            <a:ext cx="2090988" cy="7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Histogram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2407" y="4464788"/>
            <a:ext cx="8631593" cy="1440622"/>
          </a:xfrm>
        </p:spPr>
        <p:txBody>
          <a:bodyPr/>
          <a:lstStyle/>
          <a:p>
            <a:r>
              <a:rPr lang="en-US" dirty="0"/>
              <a:t>5 out of 6 pairs of variables have strong or very strong positive correlation</a:t>
            </a:r>
          </a:p>
          <a:p>
            <a:r>
              <a:rPr lang="en-US" dirty="0"/>
              <a:t>The remaining 1 pair of variables also has a moderate correlation</a:t>
            </a:r>
          </a:p>
          <a:p>
            <a:r>
              <a:rPr lang="en-US" dirty="0"/>
              <a:t>In conclusion, all the 4 variables tend to increase or decrease at the same time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006506"/>
              </p:ext>
            </p:extLst>
          </p:nvPr>
        </p:nvGraphicFramePr>
        <p:xfrm>
          <a:off x="314779" y="866136"/>
          <a:ext cx="8392668" cy="371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793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3389586"/>
          </a:xfrm>
        </p:spPr>
        <p:txBody>
          <a:bodyPr/>
          <a:lstStyle/>
          <a:p>
            <a:r>
              <a:rPr lang="en-US" dirty="0"/>
              <a:t>Plot a histogram for the MSA results of one class based on the bin range stated below.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0066"/>
              </p:ext>
            </p:extLst>
          </p:nvPr>
        </p:nvGraphicFramePr>
        <p:xfrm>
          <a:off x="1164190" y="1984323"/>
          <a:ext cx="1460500" cy="1846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0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Grade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Bin Range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F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19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24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7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D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29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C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34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B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39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A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40686"/>
              </p:ext>
            </p:extLst>
          </p:nvPr>
        </p:nvGraphicFramePr>
        <p:xfrm>
          <a:off x="3123269" y="1958181"/>
          <a:ext cx="1295716" cy="46210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MSA Result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19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0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28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0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39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67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48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141410" y="3491603"/>
            <a:ext cx="3555007" cy="21772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Why is the Bin Range not set as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27248"/>
              </p:ext>
            </p:extLst>
          </p:nvPr>
        </p:nvGraphicFramePr>
        <p:xfrm>
          <a:off x="6146394" y="4445828"/>
          <a:ext cx="1460500" cy="1846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0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Grade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Bin Range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F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20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25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7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D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C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35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B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7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A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- Answer</a:t>
            </a:r>
            <a:endParaRPr lang="en-SG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0840170"/>
              </p:ext>
            </p:extLst>
          </p:nvPr>
        </p:nvGraphicFramePr>
        <p:xfrm>
          <a:off x="785454" y="1094889"/>
          <a:ext cx="3108120" cy="2164508"/>
        </p:xfrm>
        <a:graphic>
          <a:graphicData uri="http://schemas.openxmlformats.org/drawingml/2006/table">
            <a:tbl>
              <a:tblPr/>
              <a:tblGrid>
                <a:gridCol w="96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8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 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8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327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726467"/>
              </p:ext>
            </p:extLst>
          </p:nvPr>
        </p:nvGraphicFramePr>
        <p:xfrm>
          <a:off x="785454" y="3488150"/>
          <a:ext cx="6872748" cy="259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2593" y="5898388"/>
            <a:ext cx="9041407" cy="6172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display Grade A, B, C, etc., instead of 50,39, 34, etc.?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9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5" y="404924"/>
            <a:ext cx="8236803" cy="604593"/>
          </a:xfrm>
        </p:spPr>
        <p:txBody>
          <a:bodyPr>
            <a:normAutofit/>
          </a:bodyPr>
          <a:lstStyle/>
          <a:p>
            <a:r>
              <a:rPr lang="en-US" sz="2800" dirty="0"/>
              <a:t>Relationships can be presented in scatter plots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5" y="1222847"/>
            <a:ext cx="4096322" cy="23053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94" y="1170451"/>
            <a:ext cx="4039164" cy="2305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5" y="3866275"/>
            <a:ext cx="3953427" cy="2238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3879"/>
            <a:ext cx="4096322" cy="2343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6627" y="1038181"/>
            <a:ext cx="97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A</a:t>
            </a:r>
            <a:endParaRPr lang="en-S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76629" y="1042899"/>
            <a:ext cx="97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B</a:t>
            </a:r>
            <a:endParaRPr lang="en-S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80516" y="3712885"/>
            <a:ext cx="97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C</a:t>
            </a:r>
            <a:endParaRPr lang="en-S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6628" y="3712885"/>
            <a:ext cx="97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D</a:t>
            </a:r>
            <a:endParaRPr lang="en-S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8573" y="6218915"/>
            <a:ext cx="804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you describe the relationship between the variables X and Y?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8547" y="3314699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27674" y="1158695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8177546" y="3314699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4382866" y="1219492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118546" y="5957610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213173" y="3830922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294739" y="5949873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4484473" y="3827288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58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Correlation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410429"/>
          </a:xfrm>
        </p:spPr>
        <p:txBody>
          <a:bodyPr/>
          <a:lstStyle/>
          <a:p>
            <a:r>
              <a:rPr lang="en-SG" dirty="0"/>
              <a:t>Correlation measures the strength of association between two variables and the direction of the relationship.</a:t>
            </a:r>
          </a:p>
          <a:p>
            <a:r>
              <a:rPr lang="en-US" dirty="0"/>
              <a:t>Correlation analysis is the study on how variables are correlated. </a:t>
            </a:r>
            <a:endParaRPr lang="en-SG" dirty="0"/>
          </a:p>
          <a:p>
            <a:pPr lvl="1"/>
            <a:r>
              <a:rPr lang="en-US" dirty="0"/>
              <a:t>E.g. A</a:t>
            </a:r>
            <a:r>
              <a:rPr lang="en-SG" dirty="0"/>
              <a:t> person’s arm length and height may be correlated. Longer-armed people tend to be taller than shorter-armed people.</a:t>
            </a:r>
          </a:p>
          <a:p>
            <a:r>
              <a:rPr lang="en-US" dirty="0"/>
              <a:t>Correlation</a:t>
            </a:r>
            <a:r>
              <a:rPr lang="en-SG" dirty="0"/>
              <a:t> ≠ Causation</a:t>
            </a:r>
          </a:p>
          <a:p>
            <a:pPr lvl="1"/>
            <a:r>
              <a:rPr lang="en-US" dirty="0"/>
              <a:t>E</a:t>
            </a:r>
            <a:r>
              <a:rPr lang="en-SG" dirty="0"/>
              <a:t>.g. </a:t>
            </a:r>
            <a:r>
              <a:rPr lang="en-US" dirty="0"/>
              <a:t>A</a:t>
            </a:r>
            <a:r>
              <a:rPr lang="en-SG" dirty="0"/>
              <a:t> person’s arm length and height may be correlated. However, the person is tall not because he has long arms and the person has long arms not because he is tall.</a:t>
            </a:r>
          </a:p>
        </p:txBody>
      </p:sp>
    </p:spTree>
    <p:extLst>
      <p:ext uri="{BB962C8B-B14F-4D97-AF65-F5344CB8AC3E}">
        <p14:creationId xmlns:p14="http://schemas.microsoft.com/office/powerpoint/2010/main" val="275858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correlation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61008"/>
              </p:ext>
            </p:extLst>
          </p:nvPr>
        </p:nvGraphicFramePr>
        <p:xfrm>
          <a:off x="5297706" y="1150087"/>
          <a:ext cx="3449055" cy="51659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6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</a:t>
                      </a:r>
                    </a:p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Gestational Age (wks.)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Weight (g)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76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28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65163" y="1154604"/>
            <a:ext cx="4385729" cy="5161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A small study is conducted involving 17 infants to understand the correlation between gestational age at birth, measured in weeks, and birth weight, measured in grams.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dirty="0">
                <a:solidFill>
                  <a:srgbClr val="0000FF"/>
                </a:solidFill>
              </a:rPr>
              <a:t>X-Y scatter chart </a:t>
            </a:r>
            <a:r>
              <a:rPr lang="en-US" sz="2000" dirty="0"/>
              <a:t>is able to help in visualizing the relationship.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5311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75751" cy="604593"/>
          </a:xfrm>
        </p:spPr>
        <p:txBody>
          <a:bodyPr>
            <a:normAutofit/>
          </a:bodyPr>
          <a:lstStyle/>
          <a:p>
            <a:r>
              <a:rPr lang="en-US" sz="2900" dirty="0"/>
              <a:t>Do-it-with-me: Prepare the Data (1)</a:t>
            </a:r>
            <a:endParaRPr lang="en-SG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162" y="1054529"/>
            <a:ext cx="7898266" cy="5161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1: Copy the collected data into Excel</a:t>
            </a:r>
          </a:p>
          <a:p>
            <a:r>
              <a:rPr lang="en-US" sz="2000" dirty="0"/>
              <a:t>Step 2: Select the column B and column C with headers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Note: Column A is not required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7" y="2299706"/>
            <a:ext cx="3963649" cy="4420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75" y="2299706"/>
            <a:ext cx="3894220" cy="44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129008" cy="604593"/>
          </a:xfrm>
        </p:spPr>
        <p:txBody>
          <a:bodyPr>
            <a:normAutofit fontScale="90000"/>
          </a:bodyPr>
          <a:lstStyle/>
          <a:p>
            <a:r>
              <a:rPr lang="en-US" dirty="0"/>
              <a:t>Do-it-with-me: Plot X-Y scatter chart (2)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2923777"/>
            <a:ext cx="7781925" cy="286980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8821" y="1054529"/>
            <a:ext cx="7898266" cy="5161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Step 3: Go to the Tab “Insert”, find and click the icon         in the section of “Chart”</a:t>
            </a:r>
          </a:p>
          <a:p>
            <a:r>
              <a:rPr lang="en-US" sz="2000" dirty="0"/>
              <a:t>Step 4: Choose the first Scatter chart           and click </a:t>
            </a:r>
          </a:p>
          <a:p>
            <a:r>
              <a:rPr lang="en-US" sz="2000" dirty="0"/>
              <a:t>Scatter chart appears in your Excel worksheet</a:t>
            </a:r>
          </a:p>
        </p:txBody>
      </p:sp>
      <p:sp>
        <p:nvSpPr>
          <p:cNvPr id="6" name="Oval 5"/>
          <p:cNvSpPr/>
          <p:nvPr/>
        </p:nvSpPr>
        <p:spPr>
          <a:xfrm>
            <a:off x="2061028" y="3138118"/>
            <a:ext cx="203200" cy="2177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SG" b="1" dirty="0"/>
          </a:p>
        </p:txBody>
      </p:sp>
      <p:sp>
        <p:nvSpPr>
          <p:cNvPr id="7" name="Oval 6"/>
          <p:cNvSpPr/>
          <p:nvPr/>
        </p:nvSpPr>
        <p:spPr>
          <a:xfrm>
            <a:off x="5958227" y="3595318"/>
            <a:ext cx="203200" cy="2177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5573485" y="3740168"/>
            <a:ext cx="529772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02" y="1054529"/>
            <a:ext cx="553608" cy="389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2797551"/>
            <a:ext cx="3524742" cy="376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8" r="16940"/>
          <a:stretch/>
        </p:blipFill>
        <p:spPr>
          <a:xfrm>
            <a:off x="5272257" y="1517685"/>
            <a:ext cx="602455" cy="57845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871962" y="4248609"/>
            <a:ext cx="529772" cy="3886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020" y="2933294"/>
            <a:ext cx="4985857" cy="36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404780" cy="604593"/>
          </a:xfrm>
        </p:spPr>
        <p:txBody>
          <a:bodyPr>
            <a:normAutofit/>
          </a:bodyPr>
          <a:lstStyle/>
          <a:p>
            <a:r>
              <a:rPr lang="en-US" sz="2900" dirty="0"/>
              <a:t>Do-it-by-yourself: Formatting the chart (3)</a:t>
            </a:r>
            <a:endParaRPr lang="en-SG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30051" y="1048144"/>
            <a:ext cx="8667206" cy="5134811"/>
          </a:xfrm>
        </p:spPr>
        <p:txBody>
          <a:bodyPr/>
          <a:lstStyle/>
          <a:p>
            <a:r>
              <a:rPr lang="en-US" sz="2000" dirty="0"/>
              <a:t>Step 6: Change the minimum and maximum value of X and Y axes</a:t>
            </a:r>
          </a:p>
          <a:p>
            <a:r>
              <a:rPr lang="en-US" sz="2000" dirty="0"/>
              <a:t>Step 7: Add the axis titles for X and Y axes</a:t>
            </a:r>
          </a:p>
          <a:p>
            <a:r>
              <a:rPr lang="en-US" sz="2000" dirty="0"/>
              <a:t>Step 8: Change the chart title </a:t>
            </a:r>
          </a:p>
          <a:p>
            <a:r>
              <a:rPr lang="en-US" sz="2000" dirty="0"/>
              <a:t>Step 9 (Optional): Format the chart on your preference (style of chart, color, font, font size, data labels, etc.)</a:t>
            </a:r>
          </a:p>
          <a:p>
            <a:endParaRPr lang="en-SG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63" y="2971580"/>
            <a:ext cx="6592207" cy="37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040401DC1FF43BE827B1CC7C3A66A" ma:contentTypeVersion="0" ma:contentTypeDescription="Create a new document." ma:contentTypeScope="" ma:versionID="94bb885f719db5d0af3621d733c19a7f">
  <xsd:schema xmlns:xsd="http://www.w3.org/2001/XMLSchema" xmlns:xs="http://www.w3.org/2001/XMLSchema" xmlns:p="http://schemas.microsoft.com/office/2006/metadata/properties" xmlns:ns2="c4befaea-f9aa-4f62-9cde-6c81b25bbd5b" targetNamespace="http://schemas.microsoft.com/office/2006/metadata/properties" ma:root="true" ma:fieldsID="3e954e5d742e124f3110d7bbba1f7e39" ns2:_="">
    <xsd:import namespace="c4befaea-f9aa-4f62-9cde-6c81b25bbd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efaea-f9aa-4f62-9cde-6c81b25bbd5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befaea-f9aa-4f62-9cde-6c81b25bbd5b">4PXRRY3UFMYH-1179779178-49</_dlc_DocId>
    <_dlc_DocIdUrl xmlns="c4befaea-f9aa-4f62-9cde-6c81b25bbd5b">
      <Url>https://rp-sp.rp.edu.sg/sites/LCMS_e25a269d-e520-e811-80f6-5cb901e2a858/_layouts/15/DocIdRedir.aspx?ID=4PXRRY3UFMYH-1179779178-49</Url>
      <Description>4PXRRY3UFMYH-1179779178-49</Description>
    </_dlc_DocIdUrl>
  </documentManagement>
</p:properties>
</file>

<file path=customXml/itemProps1.xml><?xml version="1.0" encoding="utf-8"?>
<ds:datastoreItem xmlns:ds="http://schemas.openxmlformats.org/officeDocument/2006/customXml" ds:itemID="{5CA014BD-1866-4080-9F41-BE0A2ABDAAA6}"/>
</file>

<file path=customXml/itemProps2.xml><?xml version="1.0" encoding="utf-8"?>
<ds:datastoreItem xmlns:ds="http://schemas.openxmlformats.org/officeDocument/2006/customXml" ds:itemID="{DFCCD486-36D6-4B7F-9163-B86BDE7D62C0}"/>
</file>

<file path=customXml/itemProps3.xml><?xml version="1.0" encoding="utf-8"?>
<ds:datastoreItem xmlns:ds="http://schemas.openxmlformats.org/officeDocument/2006/customXml" ds:itemID="{86E467EE-DE6C-404E-B2FB-731E53960159}"/>
</file>

<file path=customXml/itemProps4.xml><?xml version="1.0" encoding="utf-8"?>
<ds:datastoreItem xmlns:ds="http://schemas.openxmlformats.org/officeDocument/2006/customXml" ds:itemID="{326FEA0E-1511-4FBA-B508-BD00A89BC000}"/>
</file>

<file path=docProps/app.xml><?xml version="1.0" encoding="utf-8"?>
<Properties xmlns="http://schemas.openxmlformats.org/officeDocument/2006/extended-properties" xmlns:vt="http://schemas.openxmlformats.org/officeDocument/2006/docPropsVTypes">
  <TotalTime>11874</TotalTime>
  <Words>2171</Words>
  <Application>Microsoft Office PowerPoint</Application>
  <PresentationFormat>On-screen Show (4:3)</PresentationFormat>
  <Paragraphs>626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Lesson 6</vt:lpstr>
      <vt:lpstr>Lesson objectives</vt:lpstr>
      <vt:lpstr>Some interesting findings</vt:lpstr>
      <vt:lpstr>Relationships can be presented in scatter plots</vt:lpstr>
      <vt:lpstr>What is Correlation ?</vt:lpstr>
      <vt:lpstr>Detecting correlation</vt:lpstr>
      <vt:lpstr>Do-it-with-me: Prepare the Data (1)</vt:lpstr>
      <vt:lpstr>Do-it-with-me: Plot X-Y scatter chart (2)</vt:lpstr>
      <vt:lpstr>Do-it-by-yourself: Formatting the chart (3)</vt:lpstr>
      <vt:lpstr>Exercise</vt:lpstr>
      <vt:lpstr>Exercise - Answer</vt:lpstr>
      <vt:lpstr>What conclusion drawn for different patterns ?</vt:lpstr>
      <vt:lpstr>Directions of correlations</vt:lpstr>
      <vt:lpstr>Conclusion to the example</vt:lpstr>
      <vt:lpstr>Mathematical measure of correlation</vt:lpstr>
      <vt:lpstr>Rule of thumb</vt:lpstr>
      <vt:lpstr>Do-it-with-me: Excel Function - Correl(array1, array 2)</vt:lpstr>
      <vt:lpstr>Exercise</vt:lpstr>
      <vt:lpstr>Exercise - Answer</vt:lpstr>
      <vt:lpstr>What if there were more than 2 variables?</vt:lpstr>
      <vt:lpstr>Excel: Data Analysis ToolPak</vt:lpstr>
      <vt:lpstr>Load and Activate the Analysis ToolPak</vt:lpstr>
      <vt:lpstr>Do-it-with-me: Prepare the Data (1)</vt:lpstr>
      <vt:lpstr>Do-it-with-me: Data Analysis  Correlation</vt:lpstr>
      <vt:lpstr>Do-it-with-me: Correlation Analysis</vt:lpstr>
      <vt:lpstr>Correlation Analysis Matrix</vt:lpstr>
      <vt:lpstr>Exercise</vt:lpstr>
      <vt:lpstr>Exercise - Answer</vt:lpstr>
      <vt:lpstr>Another Useful Data Analysis: Histogram</vt:lpstr>
      <vt:lpstr>Simple Example</vt:lpstr>
      <vt:lpstr>Do-it-with-me: Data Analysis  Histogram</vt:lpstr>
      <vt:lpstr>Input Range and Bin Range</vt:lpstr>
      <vt:lpstr>Do-it-with-me: Histogram</vt:lpstr>
      <vt:lpstr>Display Options</vt:lpstr>
      <vt:lpstr>Understanding the Histogram</vt:lpstr>
      <vt:lpstr>Exercise</vt:lpstr>
      <vt:lpstr>Exercise -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Ong</dc:creator>
  <cp:lastModifiedBy>Yap Choon Seng</cp:lastModifiedBy>
  <cp:revision>435</cp:revision>
  <dcterms:created xsi:type="dcterms:W3CDTF">2011-06-07T03:26:48Z</dcterms:created>
  <dcterms:modified xsi:type="dcterms:W3CDTF">2018-05-16T07:37:10Z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0x010100522040401DC1FF43BE827B1CC7C3A66A</vt:lpwstr>
  </property>
  <property fmtid="{D5CDD505-2E9C-101B-9397-08002B2CF9AE}" pid="3" name="_dlc_DocIdItemGuid">
    <vt:lpwstr>16c8c6a2-0e31-4b5f-94d3-588e44f8f1ff</vt:lpwstr>
  </property>
</Properties>
</file>