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63" r:id="rId3"/>
    <p:sldId id="281" r:id="rId4"/>
    <p:sldId id="304" r:id="rId5"/>
    <p:sldId id="305" r:id="rId6"/>
    <p:sldId id="311" r:id="rId7"/>
    <p:sldId id="306" r:id="rId8"/>
    <p:sldId id="312" r:id="rId9"/>
    <p:sldId id="307" r:id="rId10"/>
    <p:sldId id="310" r:id="rId11"/>
    <p:sldId id="313" r:id="rId12"/>
    <p:sldId id="308" r:id="rId13"/>
    <p:sldId id="314" r:id="rId14"/>
    <p:sldId id="309" r:id="rId15"/>
    <p:sldId id="31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895D3-2AD7-4607-98D9-9FB81B960780}" v="1" dt="2018-05-17T06:56:45.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4740" autoAdjust="0"/>
  </p:normalViewPr>
  <p:slideViewPr>
    <p:cSldViewPr snapToGrid="0" snapToObjects="1">
      <p:cViewPr varScale="1">
        <p:scale>
          <a:sx n="73" d="100"/>
          <a:sy n="73" d="100"/>
        </p:scale>
        <p:origin x="176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 Id="rId27" Type="http://schemas.openxmlformats.org/officeDocument/2006/relationships/customXml" Target="../customXml/item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p Choon Seng" userId="4757713b-a848-4280-8638-de75237654fa" providerId="ADAL" clId="{A70895D3-2AD7-4607-98D9-9FB81B960780}"/>
    <pc:docChg chg="undo custSel modSld">
      <pc:chgData name="Yap Choon Seng" userId="4757713b-a848-4280-8638-de75237654fa" providerId="ADAL" clId="{A70895D3-2AD7-4607-98D9-9FB81B960780}" dt="2018-05-23T05:43:22.495" v="27"/>
      <pc:docMkLst>
        <pc:docMk/>
      </pc:docMkLst>
      <pc:sldChg chg="addSp delSp modSp">
        <pc:chgData name="Yap Choon Seng" userId="4757713b-a848-4280-8638-de75237654fa" providerId="ADAL" clId="{A70895D3-2AD7-4607-98D9-9FB81B960780}" dt="2018-05-17T06:57:40.092" v="3"/>
        <pc:sldMkLst>
          <pc:docMk/>
          <pc:sldMk cId="2556670979" sldId="281"/>
        </pc:sldMkLst>
        <pc:picChg chg="add del">
          <ac:chgData name="Yap Choon Seng" userId="4757713b-a848-4280-8638-de75237654fa" providerId="ADAL" clId="{A70895D3-2AD7-4607-98D9-9FB81B960780}" dt="2018-05-17T06:57:40.092" v="3"/>
          <ac:picMkLst>
            <pc:docMk/>
            <pc:sldMk cId="2556670979" sldId="281"/>
            <ac:picMk id="4" creationId="{00000000-0000-0000-0000-000000000000}"/>
          </ac:picMkLst>
        </pc:picChg>
        <pc:picChg chg="add del mod">
          <ac:chgData name="Yap Choon Seng" userId="4757713b-a848-4280-8638-de75237654fa" providerId="ADAL" clId="{A70895D3-2AD7-4607-98D9-9FB81B960780}" dt="2018-05-17T06:57:39.776" v="2" actId="931"/>
          <ac:picMkLst>
            <pc:docMk/>
            <pc:sldMk cId="2556670979" sldId="281"/>
            <ac:picMk id="6" creationId="{C0B16030-4E43-46D4-9A3C-6B64B5FBA9E2}"/>
          </ac:picMkLst>
        </pc:picChg>
      </pc:sldChg>
      <pc:sldChg chg="addSp delSp modSp">
        <pc:chgData name="Yap Choon Seng" userId="4757713b-a848-4280-8638-de75237654fa" providerId="ADAL" clId="{A70895D3-2AD7-4607-98D9-9FB81B960780}" dt="2018-05-17T06:58:33.819" v="13"/>
        <pc:sldMkLst>
          <pc:docMk/>
          <pc:sldMk cId="699640668" sldId="304"/>
        </pc:sldMkLst>
        <pc:spChg chg="add del mod">
          <ac:chgData name="Yap Choon Seng" userId="4757713b-a848-4280-8638-de75237654fa" providerId="ADAL" clId="{A70895D3-2AD7-4607-98D9-9FB81B960780}" dt="2018-05-17T06:58:33.819" v="13"/>
          <ac:spMkLst>
            <pc:docMk/>
            <pc:sldMk cId="699640668" sldId="304"/>
            <ac:spMk id="3" creationId="{13B26C45-C675-4B27-868B-BE836169C0A5}"/>
          </ac:spMkLst>
        </pc:spChg>
        <pc:picChg chg="add del">
          <ac:chgData name="Yap Choon Seng" userId="4757713b-a848-4280-8638-de75237654fa" providerId="ADAL" clId="{A70895D3-2AD7-4607-98D9-9FB81B960780}" dt="2018-05-17T06:58:33.819" v="13"/>
          <ac:picMkLst>
            <pc:docMk/>
            <pc:sldMk cId="699640668" sldId="304"/>
            <ac:picMk id="4" creationId="{00000000-0000-0000-0000-000000000000}"/>
          </ac:picMkLst>
        </pc:picChg>
        <pc:picChg chg="add del mod">
          <ac:chgData name="Yap Choon Seng" userId="4757713b-a848-4280-8638-de75237654fa" providerId="ADAL" clId="{A70895D3-2AD7-4607-98D9-9FB81B960780}" dt="2018-05-17T06:58:31.868" v="9" actId="931"/>
          <ac:picMkLst>
            <pc:docMk/>
            <pc:sldMk cId="699640668" sldId="304"/>
            <ac:picMk id="9" creationId="{7A4DE28F-DE66-4829-9119-D8F4BC221248}"/>
          </ac:picMkLst>
        </pc:picChg>
      </pc:sldChg>
      <pc:sldChg chg="modAnim">
        <pc:chgData name="Yap Choon Seng" userId="4757713b-a848-4280-8638-de75237654fa" providerId="ADAL" clId="{A70895D3-2AD7-4607-98D9-9FB81B960780}" dt="2018-05-23T05:42:26.300" v="14"/>
        <pc:sldMkLst>
          <pc:docMk/>
          <pc:sldMk cId="109803285" sldId="311"/>
        </pc:sldMkLst>
      </pc:sldChg>
      <pc:sldChg chg="modSp modAnim">
        <pc:chgData name="Yap Choon Seng" userId="4757713b-a848-4280-8638-de75237654fa" providerId="ADAL" clId="{A70895D3-2AD7-4607-98D9-9FB81B960780}" dt="2018-05-23T05:43:22.495" v="27"/>
        <pc:sldMkLst>
          <pc:docMk/>
          <pc:sldMk cId="767201687" sldId="314"/>
        </pc:sldMkLst>
        <pc:spChg chg="mod">
          <ac:chgData name="Yap Choon Seng" userId="4757713b-a848-4280-8638-de75237654fa" providerId="ADAL" clId="{A70895D3-2AD7-4607-98D9-9FB81B960780}" dt="2018-05-23T05:43:16.510" v="26" actId="20577"/>
          <ac:spMkLst>
            <pc:docMk/>
            <pc:sldMk cId="767201687" sldId="31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7C712-F0EE-4F46-8F05-51AE4CFBEAC4}" type="datetimeFigureOut">
              <a:rPr lang="en-SG" smtClean="0"/>
              <a:t>23/5/2018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303D7-16EE-47C6-8641-31F9E04ACFDD}" type="slidenum">
              <a:rPr lang="en-SG" smtClean="0"/>
              <a:t>‹#›</a:t>
            </a:fld>
            <a:endParaRPr lang="en-SG"/>
          </a:p>
        </p:txBody>
      </p:sp>
    </p:spTree>
    <p:extLst>
      <p:ext uri="{BB962C8B-B14F-4D97-AF65-F5344CB8AC3E}">
        <p14:creationId xmlns:p14="http://schemas.microsoft.com/office/powerpoint/2010/main" val="197586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67303D7-16EE-47C6-8641-31F9E04ACFDD}" type="slidenum">
              <a:rPr lang="en-SG" smtClean="0"/>
              <a:t>3</a:t>
            </a:fld>
            <a:endParaRPr lang="en-SG"/>
          </a:p>
        </p:txBody>
      </p:sp>
    </p:spTree>
    <p:extLst>
      <p:ext uri="{BB962C8B-B14F-4D97-AF65-F5344CB8AC3E}">
        <p14:creationId xmlns:p14="http://schemas.microsoft.com/office/powerpoint/2010/main" val="148559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67303D7-16EE-47C6-8641-31F9E04ACFDD}" type="slidenum">
              <a:rPr lang="en-SG" smtClean="0"/>
              <a:t>7</a:t>
            </a:fld>
            <a:endParaRPr lang="en-SG"/>
          </a:p>
        </p:txBody>
      </p:sp>
    </p:spTree>
    <p:extLst>
      <p:ext uri="{BB962C8B-B14F-4D97-AF65-F5344CB8AC3E}">
        <p14:creationId xmlns:p14="http://schemas.microsoft.com/office/powerpoint/2010/main" val="579130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a:t>COVER PAGE</a:t>
            </a:r>
            <a:br>
              <a:rPr lang="en-US" dirty="0"/>
            </a:br>
            <a:r>
              <a:rPr lang="en-US" dirty="0"/>
              <a:t>TEMPLATE</a:t>
            </a:r>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a:t>Your department</a:t>
            </a:r>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a:t>CHAPTER DIVIDER</a:t>
            </a:r>
          </a:p>
        </p:txBody>
      </p:sp>
    </p:spTree>
    <p:extLst>
      <p:ext uri="{BB962C8B-B14F-4D97-AF65-F5344CB8AC3E}">
        <p14:creationId xmlns:p14="http://schemas.microsoft.com/office/powerpoint/2010/main" val="68150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a:t>Header Copy</a:t>
            </a:r>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9584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3"/>
            <a:ext cx="7533068" cy="825410"/>
          </a:xfrm>
        </p:spPr>
        <p:txBody>
          <a:bodyPr>
            <a:normAutofit/>
          </a:bodyPr>
          <a:lstStyle/>
          <a:p>
            <a:r>
              <a:rPr lang="en-US" dirty="0">
                <a:solidFill>
                  <a:srgbClr val="000000"/>
                </a:solidFill>
              </a:rPr>
              <a:t>Lesson 7</a:t>
            </a:r>
            <a:endParaRPr lang="en-US" sz="2700" dirty="0"/>
          </a:p>
        </p:txBody>
      </p:sp>
      <p:sp>
        <p:nvSpPr>
          <p:cNvPr id="3" name="TextBox 2"/>
          <p:cNvSpPr txBox="1"/>
          <p:nvPr/>
        </p:nvSpPr>
        <p:spPr>
          <a:xfrm>
            <a:off x="1084972" y="3185567"/>
            <a:ext cx="4697312" cy="400110"/>
          </a:xfrm>
          <a:prstGeom prst="rect">
            <a:avLst/>
          </a:prstGeom>
          <a:noFill/>
        </p:spPr>
        <p:txBody>
          <a:bodyPr wrap="none" rtlCol="0">
            <a:spAutoFit/>
          </a:bodyPr>
          <a:lstStyle/>
          <a:p>
            <a:r>
              <a:rPr lang="en-US" sz="2000" dirty="0">
                <a:latin typeface="Arial"/>
                <a:cs typeface="Arial"/>
              </a:rPr>
              <a:t>E115 – Programming and Data analysis</a:t>
            </a:r>
            <a:endParaRPr lang="en-US" sz="2000" dirty="0">
              <a:solidFill>
                <a:srgbClr val="6DB310"/>
              </a:solidFill>
              <a:latin typeface="Arial"/>
              <a:cs typeface="Arial"/>
            </a:endParaRPr>
          </a:p>
        </p:txBody>
      </p:sp>
    </p:spTree>
    <p:extLst>
      <p:ext uri="{BB962C8B-B14F-4D97-AF65-F5344CB8AC3E}">
        <p14:creationId xmlns:p14="http://schemas.microsoft.com/office/powerpoint/2010/main" val="19722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Immediate Window</a:t>
            </a:r>
          </a:p>
        </p:txBody>
      </p:sp>
      <p:sp>
        <p:nvSpPr>
          <p:cNvPr id="3" name="Content Placeholder 2"/>
          <p:cNvSpPr>
            <a:spLocks noGrp="1"/>
          </p:cNvSpPr>
          <p:nvPr>
            <p:ph sz="quarter" idx="13"/>
          </p:nvPr>
        </p:nvSpPr>
        <p:spPr>
          <a:xfrm>
            <a:off x="665610" y="961188"/>
            <a:ext cx="3533368" cy="5134811"/>
          </a:xfrm>
        </p:spPr>
        <p:txBody>
          <a:bodyPr/>
          <a:lstStyle/>
          <a:p>
            <a:r>
              <a:rPr lang="en-SG" sz="2000" dirty="0"/>
              <a:t>Type </a:t>
            </a:r>
            <a:r>
              <a:rPr lang="en-SG" sz="2000" i="1" dirty="0"/>
              <a:t>i=“number” </a:t>
            </a:r>
            <a:r>
              <a:rPr lang="en-SG" sz="2000" dirty="0"/>
              <a:t>in the immediate window and press “enter”</a:t>
            </a:r>
          </a:p>
          <a:p>
            <a:r>
              <a:rPr lang="en-SG" sz="2000" dirty="0"/>
              <a:t>Run the macro again and see whether the error will disappear</a:t>
            </a:r>
          </a:p>
          <a:p>
            <a:r>
              <a:rPr lang="en-SG" sz="2000" dirty="0"/>
              <a:t>The error still remains</a:t>
            </a:r>
          </a:p>
          <a:p>
            <a:r>
              <a:rPr lang="en-SG" sz="2000" dirty="0"/>
              <a:t>Then, try i=2, press “enter”, run again</a:t>
            </a:r>
          </a:p>
          <a:p>
            <a:r>
              <a:rPr lang="en-SG" sz="2000" dirty="0"/>
              <a:t>The error is gone</a:t>
            </a:r>
          </a:p>
        </p:txBody>
      </p:sp>
      <p:pic>
        <p:nvPicPr>
          <p:cNvPr id="4" name="Picture 3"/>
          <p:cNvPicPr>
            <a:picLocks noChangeAspect="1"/>
          </p:cNvPicPr>
          <p:nvPr/>
        </p:nvPicPr>
        <p:blipFill>
          <a:blip r:embed="rId2"/>
          <a:stretch>
            <a:fillRect/>
          </a:stretch>
        </p:blipFill>
        <p:spPr>
          <a:xfrm>
            <a:off x="4198978" y="961188"/>
            <a:ext cx="4248150" cy="3419475"/>
          </a:xfrm>
          <a:prstGeom prst="rect">
            <a:avLst/>
          </a:prstGeom>
        </p:spPr>
      </p:pic>
      <p:sp>
        <p:nvSpPr>
          <p:cNvPr id="5" name="Content Placeholder 2"/>
          <p:cNvSpPr txBox="1">
            <a:spLocks/>
          </p:cNvSpPr>
          <p:nvPr/>
        </p:nvSpPr>
        <p:spPr>
          <a:xfrm>
            <a:off x="665163" y="4731546"/>
            <a:ext cx="4705123" cy="1785368"/>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000" dirty="0"/>
              <a:t>Watch Window and Local Window are more advanced tools to help you understand the problems occurred. Find out yourself if interested.</a:t>
            </a:r>
          </a:p>
        </p:txBody>
      </p:sp>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58935"/>
          <a:stretch/>
        </p:blipFill>
        <p:spPr>
          <a:xfrm>
            <a:off x="5675086" y="3558057"/>
            <a:ext cx="2725819" cy="3307461"/>
          </a:xfrm>
          <a:prstGeom prst="rect">
            <a:avLst/>
          </a:prstGeom>
        </p:spPr>
      </p:pic>
      <p:sp>
        <p:nvSpPr>
          <p:cNvPr id="7" name="TextBox 6"/>
          <p:cNvSpPr txBox="1"/>
          <p:nvPr/>
        </p:nvSpPr>
        <p:spPr>
          <a:xfrm>
            <a:off x="6453936" y="5012259"/>
            <a:ext cx="1514408" cy="372542"/>
          </a:xfrm>
          <a:prstGeom prst="rect">
            <a:avLst/>
          </a:prstGeom>
          <a:noFill/>
          <a:ln w="38100">
            <a:solidFill>
              <a:srgbClr val="FF0000"/>
            </a:solidFill>
          </a:ln>
        </p:spPr>
        <p:txBody>
          <a:bodyPr wrap="square" rtlCol="0">
            <a:spAutoFit/>
          </a:bodyPr>
          <a:lstStyle/>
          <a:p>
            <a:endParaRPr lang="en-SG" sz="1050" dirty="0">
              <a:solidFill>
                <a:srgbClr val="FF0000"/>
              </a:solidFill>
            </a:endParaRPr>
          </a:p>
        </p:txBody>
      </p:sp>
    </p:spTree>
    <p:extLst>
      <p:ext uri="{BB962C8B-B14F-4D97-AF65-F5344CB8AC3E}">
        <p14:creationId xmlns:p14="http://schemas.microsoft.com/office/powerpoint/2010/main" val="29665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Exercise</a:t>
            </a:r>
          </a:p>
        </p:txBody>
      </p:sp>
      <p:sp>
        <p:nvSpPr>
          <p:cNvPr id="3" name="Content Placeholder 2"/>
          <p:cNvSpPr>
            <a:spLocks noGrp="1"/>
          </p:cNvSpPr>
          <p:nvPr>
            <p:ph sz="quarter" idx="13"/>
          </p:nvPr>
        </p:nvSpPr>
        <p:spPr/>
        <p:txBody>
          <a:bodyPr/>
          <a:lstStyle/>
          <a:p>
            <a:r>
              <a:rPr lang="en-SG" dirty="0"/>
              <a:t>Use the previous codes you have copied</a:t>
            </a:r>
          </a:p>
          <a:p>
            <a:pPr marL="400050" lvl="1" indent="0">
              <a:buNone/>
            </a:pPr>
            <a:endParaRPr lang="en-SG" dirty="0"/>
          </a:p>
          <a:p>
            <a:pPr marL="400050" lvl="1" indent="0">
              <a:buNone/>
            </a:pPr>
            <a:r>
              <a:rPr lang="en-SG" i="1" dirty="0"/>
              <a:t>Sub Add_StepInto()</a:t>
            </a:r>
          </a:p>
          <a:p>
            <a:pPr marL="400050" lvl="1" indent="0">
              <a:buNone/>
            </a:pPr>
            <a:r>
              <a:rPr lang="en-SG" i="1" dirty="0"/>
              <a:t>    Dim i, j, Answer As Integer</a:t>
            </a:r>
          </a:p>
          <a:p>
            <a:pPr marL="400050" lvl="1" indent="0">
              <a:buNone/>
            </a:pPr>
            <a:r>
              <a:rPr lang="en-SG" i="1" dirty="0"/>
              <a:t>    i = "String"</a:t>
            </a:r>
          </a:p>
          <a:p>
            <a:pPr marL="400050" lvl="1" indent="0">
              <a:buNone/>
            </a:pPr>
            <a:r>
              <a:rPr lang="en-SG" i="1" dirty="0"/>
              <a:t>    j = 2</a:t>
            </a:r>
          </a:p>
          <a:p>
            <a:pPr marL="400050" lvl="1" indent="0">
              <a:buNone/>
            </a:pPr>
            <a:r>
              <a:rPr lang="en-SG" i="1" dirty="0"/>
              <a:t>    Answer = i + j</a:t>
            </a:r>
          </a:p>
          <a:p>
            <a:pPr marL="400050" lvl="1" indent="0">
              <a:buNone/>
            </a:pPr>
            <a:r>
              <a:rPr lang="en-SG" i="1" dirty="0"/>
              <a:t>    </a:t>
            </a:r>
            <a:r>
              <a:rPr lang="en-SG" i="1" dirty="0" err="1"/>
              <a:t>MsgBox</a:t>
            </a:r>
            <a:r>
              <a:rPr lang="en-SG" i="1" dirty="0"/>
              <a:t> Answer</a:t>
            </a:r>
          </a:p>
          <a:p>
            <a:pPr marL="400050" lvl="1" indent="0">
              <a:buNone/>
            </a:pPr>
            <a:r>
              <a:rPr lang="en-SG" i="1" dirty="0"/>
              <a:t>End Sub</a:t>
            </a:r>
          </a:p>
          <a:p>
            <a:pPr marL="400050" lvl="1" indent="0">
              <a:buNone/>
            </a:pPr>
            <a:endParaRPr lang="en-SG" dirty="0"/>
          </a:p>
          <a:p>
            <a:r>
              <a:rPr lang="en-SG" dirty="0"/>
              <a:t>Open your immediate window if it doesn’t exist</a:t>
            </a:r>
          </a:p>
          <a:p>
            <a:r>
              <a:rPr lang="en-SG" dirty="0"/>
              <a:t>Try different values for variable i to see whether the error is gone</a:t>
            </a:r>
          </a:p>
        </p:txBody>
      </p:sp>
    </p:spTree>
    <p:extLst>
      <p:ext uri="{BB962C8B-B14F-4D97-AF65-F5344CB8AC3E}">
        <p14:creationId xmlns:p14="http://schemas.microsoft.com/office/powerpoint/2010/main" val="124530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764190" y="3600546"/>
            <a:ext cx="2886075" cy="1504950"/>
          </a:xfrm>
          <a:prstGeom prst="rect">
            <a:avLst/>
          </a:prstGeom>
        </p:spPr>
      </p:pic>
      <p:pic>
        <p:nvPicPr>
          <p:cNvPr id="7" name="Picture 6"/>
          <p:cNvPicPr>
            <a:picLocks noChangeAspect="1"/>
          </p:cNvPicPr>
          <p:nvPr/>
        </p:nvPicPr>
        <p:blipFill>
          <a:blip r:embed="rId3"/>
          <a:stretch>
            <a:fillRect/>
          </a:stretch>
        </p:blipFill>
        <p:spPr>
          <a:xfrm>
            <a:off x="5861371" y="3725364"/>
            <a:ext cx="2905125" cy="1828800"/>
          </a:xfrm>
          <a:prstGeom prst="rect">
            <a:avLst/>
          </a:prstGeom>
        </p:spPr>
      </p:pic>
      <p:sp>
        <p:nvSpPr>
          <p:cNvPr id="2" name="Title 1"/>
          <p:cNvSpPr>
            <a:spLocks noGrp="1"/>
          </p:cNvSpPr>
          <p:nvPr>
            <p:ph type="title"/>
          </p:nvPr>
        </p:nvSpPr>
        <p:spPr/>
        <p:txBody>
          <a:bodyPr/>
          <a:lstStyle/>
          <a:p>
            <a:r>
              <a:rPr lang="en-SG" dirty="0" err="1"/>
              <a:t>Debug.Print</a:t>
            </a:r>
            <a:endParaRPr lang="en-SG" dirty="0"/>
          </a:p>
        </p:txBody>
      </p:sp>
      <p:sp>
        <p:nvSpPr>
          <p:cNvPr id="3" name="Content Placeholder 2"/>
          <p:cNvSpPr>
            <a:spLocks noGrp="1"/>
          </p:cNvSpPr>
          <p:nvPr>
            <p:ph sz="quarter" idx="13"/>
          </p:nvPr>
        </p:nvSpPr>
        <p:spPr>
          <a:xfrm>
            <a:off x="438455" y="931776"/>
            <a:ext cx="7781518" cy="5134811"/>
          </a:xfrm>
        </p:spPr>
        <p:txBody>
          <a:bodyPr/>
          <a:lstStyle/>
          <a:p>
            <a:r>
              <a:rPr lang="en-SG" sz="2000" dirty="0"/>
              <a:t>If you don’t want to stop your macro but still want to know the changes of certain variables, or want to know the value of the variables at certain time, you can use “</a:t>
            </a:r>
            <a:r>
              <a:rPr lang="en-SG" sz="2000" dirty="0" err="1"/>
              <a:t>Debug.print</a:t>
            </a:r>
            <a:r>
              <a:rPr lang="en-SG" sz="2000" dirty="0"/>
              <a:t>” to know the values via immediate window.</a:t>
            </a:r>
          </a:p>
          <a:p>
            <a:r>
              <a:rPr lang="en-SG" sz="2000" dirty="0"/>
              <a:t>Or, very often, your macro runs smoothly without any errors, but your final results are wrong, you have no idea where to put breakpoints. Then you can use </a:t>
            </a:r>
            <a:r>
              <a:rPr lang="en-SG" sz="2000" dirty="0" err="1"/>
              <a:t>Debug.print</a:t>
            </a:r>
            <a:r>
              <a:rPr lang="en-SG" sz="2000" dirty="0"/>
              <a:t> also.</a:t>
            </a:r>
          </a:p>
          <a:p>
            <a:r>
              <a:rPr lang="en-SG" sz="2000" dirty="0" err="1"/>
              <a:t>Debug.print</a:t>
            </a:r>
            <a:r>
              <a:rPr lang="en-SG" sz="2000" dirty="0"/>
              <a:t> is just like </a:t>
            </a:r>
            <a:r>
              <a:rPr lang="en-SG" sz="2000" dirty="0" err="1"/>
              <a:t>MsgBox</a:t>
            </a:r>
            <a:r>
              <a:rPr lang="en-SG" sz="2000" dirty="0"/>
              <a:t>, but it doesn’t stop the macro </a:t>
            </a:r>
          </a:p>
        </p:txBody>
      </p:sp>
      <p:sp>
        <p:nvSpPr>
          <p:cNvPr id="5" name="TextBox 4"/>
          <p:cNvSpPr txBox="1"/>
          <p:nvPr/>
        </p:nvSpPr>
        <p:spPr>
          <a:xfrm>
            <a:off x="6438695" y="4655365"/>
            <a:ext cx="1645920" cy="91440"/>
          </a:xfrm>
          <a:prstGeom prst="rect">
            <a:avLst/>
          </a:prstGeom>
          <a:solidFill>
            <a:srgbClr val="FF0000">
              <a:alpha val="39000"/>
            </a:srgbClr>
          </a:solidFill>
          <a:ln w="38100">
            <a:noFill/>
          </a:ln>
        </p:spPr>
        <p:txBody>
          <a:bodyPr wrap="square" rtlCol="0">
            <a:spAutoFit/>
          </a:bodyPr>
          <a:lstStyle/>
          <a:p>
            <a:endParaRPr lang="en-SG" sz="1050" dirty="0">
              <a:solidFill>
                <a:srgbClr val="FF0000"/>
              </a:solidFill>
            </a:endParaRPr>
          </a:p>
        </p:txBody>
      </p:sp>
      <p:sp>
        <p:nvSpPr>
          <p:cNvPr id="6" name="TextBox 5"/>
          <p:cNvSpPr txBox="1"/>
          <p:nvPr/>
        </p:nvSpPr>
        <p:spPr>
          <a:xfrm>
            <a:off x="6438695" y="4353021"/>
            <a:ext cx="1645920" cy="91440"/>
          </a:xfrm>
          <a:prstGeom prst="rect">
            <a:avLst/>
          </a:prstGeom>
          <a:solidFill>
            <a:srgbClr val="FF0000">
              <a:alpha val="39000"/>
            </a:srgbClr>
          </a:solidFill>
          <a:ln w="38100">
            <a:noFill/>
          </a:ln>
        </p:spPr>
        <p:txBody>
          <a:bodyPr wrap="square" rtlCol="0">
            <a:spAutoFit/>
          </a:bodyPr>
          <a:lstStyle/>
          <a:p>
            <a:endParaRPr lang="en-SG" sz="1050" dirty="0">
              <a:solidFill>
                <a:srgbClr val="FF0000"/>
              </a:solidFill>
            </a:endParaRPr>
          </a:p>
        </p:txBody>
      </p:sp>
      <p:sp>
        <p:nvSpPr>
          <p:cNvPr id="8" name="Content Placeholder 2"/>
          <p:cNvSpPr txBox="1">
            <a:spLocks/>
          </p:cNvSpPr>
          <p:nvPr/>
        </p:nvSpPr>
        <p:spPr>
          <a:xfrm>
            <a:off x="438455" y="3921692"/>
            <a:ext cx="5517332" cy="2998764"/>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000" dirty="0"/>
              <a:t>Take an example,</a:t>
            </a:r>
          </a:p>
          <a:p>
            <a:r>
              <a:rPr lang="en-SG" sz="2000" dirty="0"/>
              <a:t>I want to know the changes of values for variable “Answer”</a:t>
            </a:r>
          </a:p>
          <a:p>
            <a:r>
              <a:rPr lang="en-SG" sz="2000" dirty="0"/>
              <a:t>Then write my codes as highlighted, then run the macro</a:t>
            </a:r>
          </a:p>
          <a:p>
            <a:pPr marL="0" indent="0">
              <a:buNone/>
            </a:pPr>
            <a:endParaRPr lang="en-SG" sz="2000" dirty="0"/>
          </a:p>
          <a:p>
            <a:r>
              <a:rPr lang="en-SG" sz="2000" dirty="0"/>
              <a:t>After the macro finishes running, the value will be shown in the immediate window</a:t>
            </a:r>
          </a:p>
        </p:txBody>
      </p:sp>
      <p:pic>
        <p:nvPicPr>
          <p:cNvPr id="9" name="Picture 8"/>
          <p:cNvPicPr>
            <a:picLocks noChangeAspect="1"/>
          </p:cNvPicPr>
          <p:nvPr/>
        </p:nvPicPr>
        <p:blipFill rotWithShape="1">
          <a:blip r:embed="rId4"/>
          <a:srcRect r="18652" b="15983"/>
          <a:stretch/>
        </p:blipFill>
        <p:spPr>
          <a:xfrm>
            <a:off x="5820071" y="3620248"/>
            <a:ext cx="2828178" cy="2936954"/>
          </a:xfrm>
          <a:prstGeom prst="rect">
            <a:avLst/>
          </a:prstGeom>
        </p:spPr>
      </p:pic>
    </p:spTree>
    <p:extLst>
      <p:ext uri="{BB962C8B-B14F-4D97-AF65-F5344CB8AC3E}">
        <p14:creationId xmlns:p14="http://schemas.microsoft.com/office/powerpoint/2010/main" val="11010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dissolve">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dissolv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Exercise</a:t>
            </a:r>
          </a:p>
        </p:txBody>
      </p:sp>
      <p:sp>
        <p:nvSpPr>
          <p:cNvPr id="3" name="Content Placeholder 2"/>
          <p:cNvSpPr>
            <a:spLocks noGrp="1"/>
          </p:cNvSpPr>
          <p:nvPr>
            <p:ph sz="quarter" idx="13"/>
          </p:nvPr>
        </p:nvSpPr>
        <p:spPr>
          <a:xfrm>
            <a:off x="665610" y="961188"/>
            <a:ext cx="7781518" cy="5668212"/>
          </a:xfrm>
        </p:spPr>
        <p:txBody>
          <a:bodyPr/>
          <a:lstStyle/>
          <a:p>
            <a:r>
              <a:rPr lang="en-SG" dirty="0"/>
              <a:t>Use the previous codes you have copied but change to i =3</a:t>
            </a:r>
          </a:p>
          <a:p>
            <a:pPr marL="400050" lvl="1" indent="0">
              <a:buNone/>
            </a:pPr>
            <a:endParaRPr lang="en-SG" dirty="0"/>
          </a:p>
          <a:p>
            <a:pPr marL="400050" lvl="1" indent="0">
              <a:buNone/>
            </a:pPr>
            <a:r>
              <a:rPr lang="en-SG" i="1" dirty="0"/>
              <a:t>Sub Add_StepInto()</a:t>
            </a:r>
          </a:p>
          <a:p>
            <a:pPr marL="400050" lvl="1" indent="0">
              <a:buNone/>
            </a:pPr>
            <a:r>
              <a:rPr lang="en-SG" i="1" dirty="0"/>
              <a:t>    Dim i, j, Answer As Integer</a:t>
            </a:r>
          </a:p>
          <a:p>
            <a:pPr marL="400050" lvl="1" indent="0">
              <a:buNone/>
            </a:pPr>
            <a:r>
              <a:rPr lang="en-SG" i="1" dirty="0"/>
              <a:t>    i = 3</a:t>
            </a:r>
          </a:p>
          <a:p>
            <a:pPr marL="400050" lvl="1" indent="0">
              <a:buNone/>
            </a:pPr>
            <a:r>
              <a:rPr lang="en-SG" i="1" dirty="0"/>
              <a:t>    j = 2</a:t>
            </a:r>
          </a:p>
          <a:p>
            <a:pPr marL="400050" lvl="1" indent="0">
              <a:buNone/>
            </a:pPr>
            <a:r>
              <a:rPr lang="en-SG" i="1" dirty="0"/>
              <a:t>    Answer = i + j</a:t>
            </a:r>
          </a:p>
          <a:p>
            <a:pPr marL="400050" lvl="1" indent="0">
              <a:buNone/>
            </a:pPr>
            <a:r>
              <a:rPr lang="en-SG" i="1" dirty="0"/>
              <a:t>    </a:t>
            </a:r>
            <a:r>
              <a:rPr lang="en-SG" i="1" dirty="0" err="1"/>
              <a:t>MsgBox</a:t>
            </a:r>
            <a:r>
              <a:rPr lang="en-SG" i="1" dirty="0"/>
              <a:t> Answer</a:t>
            </a:r>
          </a:p>
          <a:p>
            <a:pPr marL="400050" lvl="1" indent="0">
              <a:buNone/>
            </a:pPr>
            <a:r>
              <a:rPr lang="en-SG" i="1" dirty="0"/>
              <a:t>End Sub</a:t>
            </a:r>
          </a:p>
          <a:p>
            <a:pPr marL="400050" lvl="1" indent="0">
              <a:buNone/>
            </a:pPr>
            <a:endParaRPr lang="en-SG" dirty="0"/>
          </a:p>
          <a:p>
            <a:r>
              <a:rPr lang="en-SG" dirty="0"/>
              <a:t>Add </a:t>
            </a:r>
            <a:r>
              <a:rPr lang="en-SG" i="1" dirty="0"/>
              <a:t>Debug. Print </a:t>
            </a:r>
            <a:r>
              <a:rPr lang="en-SG" dirty="0"/>
              <a:t>in your codes to see the value of </a:t>
            </a:r>
            <a:r>
              <a:rPr lang="en-SG" i="1" dirty="0"/>
              <a:t>answer</a:t>
            </a:r>
            <a:r>
              <a:rPr lang="en-SG" dirty="0"/>
              <a:t> at different places through immediate window</a:t>
            </a:r>
          </a:p>
          <a:p>
            <a:r>
              <a:rPr lang="en-SG" dirty="0">
                <a:solidFill>
                  <a:srgbClr val="FF0000"/>
                </a:solidFill>
              </a:rPr>
              <a:t>You can remove the line “</a:t>
            </a:r>
            <a:r>
              <a:rPr lang="en-SG" i="1" dirty="0" err="1">
                <a:solidFill>
                  <a:srgbClr val="FF0000"/>
                </a:solidFill>
              </a:rPr>
              <a:t>MsgBox</a:t>
            </a:r>
            <a:r>
              <a:rPr lang="en-SG" i="1" dirty="0">
                <a:solidFill>
                  <a:srgbClr val="FF0000"/>
                </a:solidFill>
              </a:rPr>
              <a:t> Answer” </a:t>
            </a:r>
            <a:r>
              <a:rPr lang="en-SG" dirty="0">
                <a:solidFill>
                  <a:srgbClr val="FF0000"/>
                </a:solidFill>
              </a:rPr>
              <a:t>if you use </a:t>
            </a:r>
            <a:r>
              <a:rPr lang="en-SG" i="1" dirty="0" err="1">
                <a:solidFill>
                  <a:srgbClr val="FF0000"/>
                </a:solidFill>
              </a:rPr>
              <a:t>Debug.Print</a:t>
            </a:r>
            <a:endParaRPr lang="en-SG" i="1" dirty="0">
              <a:solidFill>
                <a:srgbClr val="FF0000"/>
              </a:solidFill>
            </a:endParaRPr>
          </a:p>
          <a:p>
            <a:pPr marL="0" indent="0">
              <a:buNone/>
            </a:pPr>
            <a:endParaRPr lang="en-SG" dirty="0"/>
          </a:p>
        </p:txBody>
      </p:sp>
    </p:spTree>
    <p:extLst>
      <p:ext uri="{BB962C8B-B14F-4D97-AF65-F5344CB8AC3E}">
        <p14:creationId xmlns:p14="http://schemas.microsoft.com/office/powerpoint/2010/main" val="76720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0466" y="961188"/>
            <a:ext cx="8042961" cy="5134811"/>
          </a:xfrm>
        </p:spPr>
        <p:txBody>
          <a:bodyPr/>
          <a:lstStyle/>
          <a:p>
            <a:r>
              <a:rPr lang="en-SG" dirty="0"/>
              <a:t>Basically, lines commented in the script will not be executed </a:t>
            </a:r>
          </a:p>
          <a:p>
            <a:pPr lvl="1"/>
            <a:r>
              <a:rPr lang="en-SG" dirty="0"/>
              <a:t>Comments are widely used in the script to explain what a line or a segment of lines are doing</a:t>
            </a:r>
          </a:p>
          <a:p>
            <a:pPr lvl="1"/>
            <a:r>
              <a:rPr lang="en-SG" dirty="0"/>
              <a:t>Another usage is to skip the lines which you think may have issues.</a:t>
            </a:r>
          </a:p>
          <a:p>
            <a:r>
              <a:rPr lang="en-SG" dirty="0"/>
              <a:t>How to comment</a:t>
            </a:r>
          </a:p>
          <a:p>
            <a:pPr lvl="1"/>
            <a:r>
              <a:rPr lang="en-SG" dirty="0"/>
              <a:t>Add a single quote at the beginning of the line </a:t>
            </a:r>
          </a:p>
          <a:p>
            <a:pPr lvl="2"/>
            <a:r>
              <a:rPr lang="en-SG" dirty="0"/>
              <a:t>The line will turn green</a:t>
            </a:r>
          </a:p>
          <a:p>
            <a:pPr lvl="2"/>
            <a:r>
              <a:rPr lang="en-SG" dirty="0"/>
              <a:t>The “</a:t>
            </a:r>
            <a:r>
              <a:rPr lang="en-SG" dirty="0" err="1"/>
              <a:t>MsgBox</a:t>
            </a:r>
            <a:r>
              <a:rPr lang="en-SG" dirty="0"/>
              <a:t>” will not run</a:t>
            </a:r>
          </a:p>
          <a:p>
            <a:pPr lvl="1"/>
            <a:r>
              <a:rPr lang="en-SG" dirty="0"/>
              <a:t>For multiple lines, select multiple lines</a:t>
            </a:r>
          </a:p>
          <a:p>
            <a:pPr lvl="2"/>
            <a:r>
              <a:rPr lang="en-SG" dirty="0"/>
              <a:t>Open this toolbar</a:t>
            </a:r>
          </a:p>
          <a:p>
            <a:pPr lvl="2"/>
            <a:endParaRPr lang="en-SG" dirty="0"/>
          </a:p>
          <a:p>
            <a:pPr lvl="2"/>
            <a:r>
              <a:rPr lang="en-SG" dirty="0"/>
              <a:t>Press, to </a:t>
            </a:r>
            <a:r>
              <a:rPr lang="en-SG" dirty="0" err="1"/>
              <a:t>to</a:t>
            </a:r>
            <a:r>
              <a:rPr lang="en-SG" dirty="0"/>
              <a:t> block multiple lines as comments</a:t>
            </a:r>
          </a:p>
          <a:p>
            <a:pPr lvl="2"/>
            <a:r>
              <a:rPr lang="en-SG" dirty="0"/>
              <a:t>Press,     to unblock the comment</a:t>
            </a:r>
          </a:p>
        </p:txBody>
      </p:sp>
      <p:pic>
        <p:nvPicPr>
          <p:cNvPr id="10" name="Picture 9"/>
          <p:cNvPicPr>
            <a:picLocks noChangeAspect="1"/>
          </p:cNvPicPr>
          <p:nvPr/>
        </p:nvPicPr>
        <p:blipFill>
          <a:blip r:embed="rId2"/>
          <a:stretch>
            <a:fillRect/>
          </a:stretch>
        </p:blipFill>
        <p:spPr>
          <a:xfrm>
            <a:off x="5843134" y="3943350"/>
            <a:ext cx="2914650" cy="1457325"/>
          </a:xfrm>
          <a:prstGeom prst="rect">
            <a:avLst/>
          </a:prstGeom>
        </p:spPr>
      </p:pic>
      <p:sp>
        <p:nvSpPr>
          <p:cNvPr id="2" name="Title 1"/>
          <p:cNvSpPr>
            <a:spLocks noGrp="1"/>
          </p:cNvSpPr>
          <p:nvPr>
            <p:ph type="title"/>
          </p:nvPr>
        </p:nvSpPr>
        <p:spPr/>
        <p:txBody>
          <a:bodyPr/>
          <a:lstStyle/>
          <a:p>
            <a:r>
              <a:rPr lang="en-SG" dirty="0"/>
              <a:t>Comment Block</a:t>
            </a:r>
          </a:p>
        </p:txBody>
      </p:sp>
      <p:pic>
        <p:nvPicPr>
          <p:cNvPr id="4" name="Picture 3"/>
          <p:cNvPicPr>
            <a:picLocks noChangeAspect="1"/>
          </p:cNvPicPr>
          <p:nvPr/>
        </p:nvPicPr>
        <p:blipFill>
          <a:blip r:embed="rId3"/>
          <a:stretch>
            <a:fillRect/>
          </a:stretch>
        </p:blipFill>
        <p:spPr>
          <a:xfrm>
            <a:off x="5871709" y="3943350"/>
            <a:ext cx="2886075" cy="1504950"/>
          </a:xfrm>
          <a:prstGeom prst="rect">
            <a:avLst/>
          </a:prstGeom>
        </p:spPr>
      </p:pic>
      <p:pic>
        <p:nvPicPr>
          <p:cNvPr id="5" name="Picture 4"/>
          <p:cNvPicPr>
            <a:picLocks noChangeAspect="1"/>
          </p:cNvPicPr>
          <p:nvPr/>
        </p:nvPicPr>
        <p:blipFill rotWithShape="1">
          <a:blip r:embed="rId4"/>
          <a:srcRect r="15733"/>
          <a:stretch/>
        </p:blipFill>
        <p:spPr>
          <a:xfrm>
            <a:off x="5843134" y="3930423"/>
            <a:ext cx="2865437" cy="1628775"/>
          </a:xfrm>
          <a:prstGeom prst="rect">
            <a:avLst/>
          </a:prstGeom>
        </p:spPr>
      </p:pic>
      <p:pic>
        <p:nvPicPr>
          <p:cNvPr id="6" name="Picture 5"/>
          <p:cNvPicPr>
            <a:picLocks noChangeAspect="1"/>
          </p:cNvPicPr>
          <p:nvPr/>
        </p:nvPicPr>
        <p:blipFill>
          <a:blip r:embed="rId5"/>
          <a:stretch>
            <a:fillRect/>
          </a:stretch>
        </p:blipFill>
        <p:spPr>
          <a:xfrm>
            <a:off x="1909309" y="5431971"/>
            <a:ext cx="3419475" cy="285750"/>
          </a:xfrm>
          <a:prstGeom prst="rect">
            <a:avLst/>
          </a:prstGeom>
        </p:spPr>
      </p:pic>
      <p:pic>
        <p:nvPicPr>
          <p:cNvPr id="7" name="Picture 6"/>
          <p:cNvPicPr>
            <a:picLocks noChangeAspect="1"/>
          </p:cNvPicPr>
          <p:nvPr/>
        </p:nvPicPr>
        <p:blipFill>
          <a:blip r:embed="rId6"/>
          <a:stretch>
            <a:fillRect/>
          </a:stretch>
        </p:blipFill>
        <p:spPr>
          <a:xfrm>
            <a:off x="2474232" y="5787571"/>
            <a:ext cx="347353" cy="293914"/>
          </a:xfrm>
          <a:prstGeom prst="rect">
            <a:avLst/>
          </a:prstGeom>
        </p:spPr>
      </p:pic>
      <p:sp>
        <p:nvSpPr>
          <p:cNvPr id="8" name="Oval 7"/>
          <p:cNvSpPr/>
          <p:nvPr/>
        </p:nvSpPr>
        <p:spPr>
          <a:xfrm>
            <a:off x="3802743" y="5400675"/>
            <a:ext cx="275771" cy="31704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pic>
        <p:nvPicPr>
          <p:cNvPr id="9" name="Picture 8"/>
          <p:cNvPicPr>
            <a:picLocks noChangeAspect="1"/>
          </p:cNvPicPr>
          <p:nvPr/>
        </p:nvPicPr>
        <p:blipFill>
          <a:blip r:embed="rId7"/>
          <a:stretch>
            <a:fillRect/>
          </a:stretch>
        </p:blipFill>
        <p:spPr>
          <a:xfrm>
            <a:off x="2523855" y="6191051"/>
            <a:ext cx="219075" cy="247650"/>
          </a:xfrm>
          <a:prstGeom prst="rect">
            <a:avLst/>
          </a:prstGeom>
        </p:spPr>
      </p:pic>
      <p:sp>
        <p:nvSpPr>
          <p:cNvPr id="11" name="Oval 10"/>
          <p:cNvSpPr/>
          <p:nvPr/>
        </p:nvSpPr>
        <p:spPr>
          <a:xfrm>
            <a:off x="4059917" y="5410102"/>
            <a:ext cx="275771" cy="31704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923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1" nodeType="clickEffect">
                                  <p:stCondLst>
                                    <p:cond delay="0"/>
                                  </p:stCondLst>
                                  <p:childTnLst>
                                    <p:animEffect transition="out" filter="dissolv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1" nodeType="clickEffect">
                                  <p:stCondLst>
                                    <p:cond delay="0"/>
                                  </p:stCondLst>
                                  <p:childTnLst>
                                    <p:animEffect transition="out" filter="dissolv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Exercise</a:t>
            </a:r>
          </a:p>
        </p:txBody>
      </p:sp>
      <p:sp>
        <p:nvSpPr>
          <p:cNvPr id="3" name="Content Placeholder 2"/>
          <p:cNvSpPr>
            <a:spLocks noGrp="1"/>
          </p:cNvSpPr>
          <p:nvPr>
            <p:ph sz="quarter" idx="13"/>
          </p:nvPr>
        </p:nvSpPr>
        <p:spPr>
          <a:xfrm>
            <a:off x="665610" y="961188"/>
            <a:ext cx="7781518" cy="5668212"/>
          </a:xfrm>
        </p:spPr>
        <p:txBody>
          <a:bodyPr/>
          <a:lstStyle/>
          <a:p>
            <a:r>
              <a:rPr lang="en-SG" dirty="0"/>
              <a:t>Use the previous codes you have copied</a:t>
            </a:r>
          </a:p>
          <a:p>
            <a:pPr marL="400050" lvl="1" indent="0">
              <a:buNone/>
            </a:pPr>
            <a:endParaRPr lang="en-SG" dirty="0"/>
          </a:p>
          <a:p>
            <a:pPr marL="400050" lvl="1" indent="0">
              <a:buNone/>
            </a:pPr>
            <a:r>
              <a:rPr lang="en-SG" i="1" dirty="0"/>
              <a:t>Sub Add_StepInto()</a:t>
            </a:r>
          </a:p>
          <a:p>
            <a:pPr marL="400050" lvl="1" indent="0">
              <a:buNone/>
            </a:pPr>
            <a:r>
              <a:rPr lang="en-SG" i="1" dirty="0"/>
              <a:t>    Dim i, j, Answer As Integer</a:t>
            </a:r>
          </a:p>
          <a:p>
            <a:pPr marL="400050" lvl="1" indent="0">
              <a:buNone/>
            </a:pPr>
            <a:r>
              <a:rPr lang="en-SG" i="1" dirty="0"/>
              <a:t>    i = "String"</a:t>
            </a:r>
          </a:p>
          <a:p>
            <a:pPr marL="400050" lvl="1" indent="0">
              <a:buNone/>
            </a:pPr>
            <a:r>
              <a:rPr lang="en-SG" i="1" dirty="0"/>
              <a:t>    j = 2</a:t>
            </a:r>
          </a:p>
          <a:p>
            <a:pPr marL="400050" lvl="1" indent="0">
              <a:buNone/>
            </a:pPr>
            <a:r>
              <a:rPr lang="en-SG" i="1" dirty="0"/>
              <a:t>    Answer = i + j</a:t>
            </a:r>
          </a:p>
          <a:p>
            <a:pPr marL="400050" lvl="1" indent="0">
              <a:buNone/>
            </a:pPr>
            <a:r>
              <a:rPr lang="en-SG" i="1" dirty="0"/>
              <a:t>    </a:t>
            </a:r>
            <a:r>
              <a:rPr lang="en-SG" i="1" dirty="0" err="1"/>
              <a:t>MsgBox</a:t>
            </a:r>
            <a:r>
              <a:rPr lang="en-SG" i="1" dirty="0"/>
              <a:t> Answer</a:t>
            </a:r>
          </a:p>
          <a:p>
            <a:pPr marL="400050" lvl="1" indent="0">
              <a:buNone/>
            </a:pPr>
            <a:r>
              <a:rPr lang="en-SG" i="1" dirty="0"/>
              <a:t>End Sub</a:t>
            </a:r>
          </a:p>
          <a:p>
            <a:pPr marL="400050" lvl="1" indent="0">
              <a:buNone/>
            </a:pPr>
            <a:endParaRPr lang="en-SG" dirty="0"/>
          </a:p>
          <a:p>
            <a:r>
              <a:rPr lang="en-SG" dirty="0"/>
              <a:t>Comment the line </a:t>
            </a:r>
          </a:p>
          <a:p>
            <a:pPr marL="457200" lvl="1" indent="0">
              <a:buNone/>
            </a:pPr>
            <a:r>
              <a:rPr lang="en-SG" dirty="0"/>
              <a:t> i=“String”</a:t>
            </a:r>
          </a:p>
          <a:p>
            <a:pPr marL="457200" lvl="1" indent="0">
              <a:buNone/>
            </a:pPr>
            <a:r>
              <a:rPr lang="en-SG" dirty="0" err="1"/>
              <a:t>MsgBox</a:t>
            </a:r>
            <a:r>
              <a:rPr lang="en-SG" dirty="0"/>
              <a:t> Answer</a:t>
            </a:r>
          </a:p>
          <a:p>
            <a:pPr marL="457200" lvl="1" indent="0">
              <a:buNone/>
            </a:pPr>
            <a:endParaRPr lang="en-SG" i="1" dirty="0">
              <a:solidFill>
                <a:srgbClr val="FF0000"/>
              </a:solidFill>
            </a:endParaRPr>
          </a:p>
          <a:p>
            <a:r>
              <a:rPr lang="en-SG" dirty="0"/>
              <a:t>Run the codes</a:t>
            </a:r>
          </a:p>
        </p:txBody>
      </p:sp>
    </p:spTree>
    <p:extLst>
      <p:ext uri="{BB962C8B-B14F-4D97-AF65-F5344CB8AC3E}">
        <p14:creationId xmlns:p14="http://schemas.microsoft.com/office/powerpoint/2010/main" val="170160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endParaRPr lang="en-SG" dirty="0"/>
          </a:p>
        </p:txBody>
      </p:sp>
      <p:sp>
        <p:nvSpPr>
          <p:cNvPr id="3" name="Content Placeholder 2"/>
          <p:cNvSpPr>
            <a:spLocks noGrp="1"/>
          </p:cNvSpPr>
          <p:nvPr>
            <p:ph sz="quarter" idx="13"/>
          </p:nvPr>
        </p:nvSpPr>
        <p:spPr>
          <a:xfrm>
            <a:off x="665610" y="961189"/>
            <a:ext cx="7781518" cy="4601411"/>
          </a:xfrm>
        </p:spPr>
        <p:txBody>
          <a:bodyPr/>
          <a:lstStyle/>
          <a:p>
            <a:pPr marL="0" lvl="0" indent="0">
              <a:buNone/>
            </a:pPr>
            <a:r>
              <a:rPr lang="en-GB" dirty="0"/>
              <a:t>At the end of the lesson, you should be able to:</a:t>
            </a:r>
          </a:p>
          <a:p>
            <a:r>
              <a:rPr lang="en-GB" dirty="0"/>
              <a:t>Use a series of debugging tools as follows to fix the errors in your macro</a:t>
            </a:r>
          </a:p>
          <a:p>
            <a:pPr lvl="1"/>
            <a:r>
              <a:rPr lang="en-GB" dirty="0"/>
              <a:t>Step Into</a:t>
            </a:r>
          </a:p>
          <a:p>
            <a:pPr lvl="1"/>
            <a:r>
              <a:rPr lang="en-GB" dirty="0"/>
              <a:t>Toggle Breakpoint</a:t>
            </a:r>
          </a:p>
          <a:p>
            <a:pPr lvl="1"/>
            <a:r>
              <a:rPr lang="en-GB" dirty="0"/>
              <a:t>Immediate Window</a:t>
            </a:r>
          </a:p>
          <a:p>
            <a:pPr lvl="1"/>
            <a:r>
              <a:rPr lang="en-GB" dirty="0" err="1"/>
              <a:t>Debug.Print</a:t>
            </a:r>
            <a:endParaRPr lang="en-GB" dirty="0"/>
          </a:p>
          <a:p>
            <a:pPr lvl="1"/>
            <a:r>
              <a:rPr lang="en-GB" dirty="0"/>
              <a:t>Comment </a:t>
            </a:r>
          </a:p>
          <a:p>
            <a:pPr lvl="1"/>
            <a:endParaRPr lang="en-GB" dirty="0"/>
          </a:p>
          <a:p>
            <a:pPr lvl="1"/>
            <a:endParaRPr lang="en-GB" dirty="0"/>
          </a:p>
          <a:p>
            <a:pPr marL="0" lvl="0" indent="0">
              <a:buNone/>
            </a:pPr>
            <a:endParaRPr lang="en-GB" dirty="0"/>
          </a:p>
        </p:txBody>
      </p:sp>
    </p:spTree>
    <p:extLst>
      <p:ext uri="{BB962C8B-B14F-4D97-AF65-F5344CB8AC3E}">
        <p14:creationId xmlns:p14="http://schemas.microsoft.com/office/powerpoint/2010/main" val="63708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261543"/>
            <a:ext cx="6964362" cy="604593"/>
          </a:xfrm>
        </p:spPr>
        <p:txBody>
          <a:bodyPr>
            <a:normAutofit/>
          </a:bodyPr>
          <a:lstStyle/>
          <a:p>
            <a:r>
              <a:rPr lang="en-US" dirty="0"/>
              <a:t>Debugging</a:t>
            </a:r>
            <a:endParaRPr lang="en-SG" dirty="0"/>
          </a:p>
        </p:txBody>
      </p:sp>
      <p:sp>
        <p:nvSpPr>
          <p:cNvPr id="3" name="Content Placeholder 2"/>
          <p:cNvSpPr>
            <a:spLocks noGrp="1"/>
          </p:cNvSpPr>
          <p:nvPr>
            <p:ph sz="quarter" idx="13"/>
          </p:nvPr>
        </p:nvSpPr>
        <p:spPr>
          <a:xfrm>
            <a:off x="665609" y="961188"/>
            <a:ext cx="7903959" cy="5592012"/>
          </a:xfrm>
        </p:spPr>
        <p:txBody>
          <a:bodyPr/>
          <a:lstStyle/>
          <a:p>
            <a:r>
              <a:rPr lang="en-US" dirty="0"/>
              <a:t>What would you do when you run your macro and encounter an error like this?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lvl="1"/>
            <a:r>
              <a:rPr lang="en-US" dirty="0"/>
              <a:t>You can press the button “End” to stop the macro</a:t>
            </a:r>
          </a:p>
          <a:p>
            <a:pPr lvl="1"/>
            <a:r>
              <a:rPr lang="en-US" dirty="0"/>
              <a:t>Or you can press “Debug”, the macro will stop at the line where the error occurs</a:t>
            </a:r>
          </a:p>
          <a:p>
            <a:pPr lvl="1"/>
            <a:r>
              <a:rPr lang="en-US" dirty="0"/>
              <a:t>Then what to do?</a:t>
            </a:r>
          </a:p>
          <a:p>
            <a:endParaRPr lang="en-US" dirty="0"/>
          </a:p>
          <a:p>
            <a:endParaRPr lang="en-US" dirty="0"/>
          </a:p>
          <a:p>
            <a:endParaRPr lang="en-US" dirty="0"/>
          </a:p>
          <a:p>
            <a:endParaRPr lang="en-US" dirty="0"/>
          </a:p>
          <a:p>
            <a:endParaRPr lang="en-SG" dirty="0"/>
          </a:p>
        </p:txBody>
      </p:sp>
      <p:pic>
        <p:nvPicPr>
          <p:cNvPr id="4" name="Picture 3"/>
          <p:cNvPicPr>
            <a:picLocks noChangeAspect="1"/>
          </p:cNvPicPr>
          <p:nvPr/>
        </p:nvPicPr>
        <p:blipFill>
          <a:blip r:embed="rId3"/>
          <a:stretch>
            <a:fillRect/>
          </a:stretch>
        </p:blipFill>
        <p:spPr>
          <a:xfrm>
            <a:off x="1255187" y="1896887"/>
            <a:ext cx="3691951" cy="2112405"/>
          </a:xfrm>
          <a:prstGeom prst="rect">
            <a:avLst/>
          </a:prstGeom>
        </p:spPr>
      </p:pic>
      <p:sp>
        <p:nvSpPr>
          <p:cNvPr id="7" name="Content Placeholder 2"/>
          <p:cNvSpPr txBox="1">
            <a:spLocks/>
          </p:cNvSpPr>
          <p:nvPr/>
        </p:nvSpPr>
        <p:spPr>
          <a:xfrm>
            <a:off x="4947138" y="1709952"/>
            <a:ext cx="3808734" cy="3128898"/>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800" i="1" dirty="0"/>
              <a:t>Eyeballing line by line and hope to find some clue?</a:t>
            </a:r>
          </a:p>
          <a:p>
            <a:pPr lvl="1"/>
            <a:r>
              <a:rPr lang="en-US" sz="1800" i="1" dirty="0"/>
              <a:t>Comparing your codes with your classmates whose macro runs successfully?</a:t>
            </a:r>
          </a:p>
          <a:p>
            <a:pPr lvl="1"/>
            <a:r>
              <a:rPr lang="en-US" sz="1800" i="1" dirty="0"/>
              <a:t>Use many </a:t>
            </a:r>
            <a:r>
              <a:rPr lang="en-US" sz="1800" b="1" i="1" dirty="0" err="1"/>
              <a:t>Msgbox</a:t>
            </a:r>
            <a:r>
              <a:rPr lang="en-US" sz="1800" i="1" dirty="0"/>
              <a:t> to show the value of your variables?</a:t>
            </a:r>
          </a:p>
          <a:p>
            <a:pPr lvl="1"/>
            <a:r>
              <a:rPr lang="en-US" sz="1800" i="1" dirty="0"/>
              <a:t>…..</a:t>
            </a:r>
          </a:p>
          <a:p>
            <a:endParaRPr lang="en-US" dirty="0"/>
          </a:p>
          <a:p>
            <a:endParaRPr lang="en-US" dirty="0"/>
          </a:p>
          <a:p>
            <a:endParaRPr lang="en-US" dirty="0"/>
          </a:p>
          <a:p>
            <a:endParaRPr lang="en-SG" dirty="0"/>
          </a:p>
        </p:txBody>
      </p:sp>
      <p:pic>
        <p:nvPicPr>
          <p:cNvPr id="8" name="Picture 7"/>
          <p:cNvPicPr>
            <a:picLocks noChangeAspect="1"/>
          </p:cNvPicPr>
          <p:nvPr/>
        </p:nvPicPr>
        <p:blipFill>
          <a:blip r:embed="rId4"/>
          <a:stretch>
            <a:fillRect/>
          </a:stretch>
        </p:blipFill>
        <p:spPr>
          <a:xfrm>
            <a:off x="4266467" y="5181327"/>
            <a:ext cx="2838450" cy="1466850"/>
          </a:xfrm>
          <a:prstGeom prst="rect">
            <a:avLst/>
          </a:prstGeom>
        </p:spPr>
      </p:pic>
    </p:spTree>
    <p:extLst>
      <p:ext uri="{BB962C8B-B14F-4D97-AF65-F5344CB8AC3E}">
        <p14:creationId xmlns:p14="http://schemas.microsoft.com/office/powerpoint/2010/main" val="25566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ssolv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dissolv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dissolv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dissolv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dissolv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dissolve">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Debug Menu</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5163" y="1150678"/>
            <a:ext cx="7781925" cy="3301422"/>
          </a:xfrm>
        </p:spPr>
      </p:pic>
      <p:sp>
        <p:nvSpPr>
          <p:cNvPr id="5" name="Content Placeholder 2"/>
          <p:cNvSpPr txBox="1">
            <a:spLocks/>
          </p:cNvSpPr>
          <p:nvPr/>
        </p:nvSpPr>
        <p:spPr>
          <a:xfrm>
            <a:off x="665609" y="4736642"/>
            <a:ext cx="7903959" cy="194551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list of commands are very useful for debugging</a:t>
            </a:r>
          </a:p>
          <a:p>
            <a:r>
              <a:rPr lang="en-US" dirty="0"/>
              <a:t>“</a:t>
            </a:r>
            <a:r>
              <a:rPr lang="en-US" b="1" dirty="0"/>
              <a:t>Step Into</a:t>
            </a:r>
            <a:r>
              <a:rPr lang="en-US" dirty="0"/>
              <a:t>” and “</a:t>
            </a:r>
            <a:r>
              <a:rPr lang="en-US" b="1" dirty="0"/>
              <a:t>Toggle Breakpoint</a:t>
            </a:r>
            <a:r>
              <a:rPr lang="en-US" dirty="0"/>
              <a:t>” are the most frequently used ones</a:t>
            </a:r>
          </a:p>
          <a:p>
            <a:pPr marL="457200" lvl="1" indent="0">
              <a:buNone/>
            </a:pPr>
            <a:endParaRPr lang="en-US" dirty="0"/>
          </a:p>
          <a:p>
            <a:endParaRPr lang="en-SG" dirty="0"/>
          </a:p>
        </p:txBody>
      </p:sp>
      <p:sp>
        <p:nvSpPr>
          <p:cNvPr id="6" name="TextBox 5"/>
          <p:cNvSpPr txBox="1"/>
          <p:nvPr/>
        </p:nvSpPr>
        <p:spPr>
          <a:xfrm>
            <a:off x="2919046" y="1770183"/>
            <a:ext cx="2297724" cy="265176"/>
          </a:xfrm>
          <a:prstGeom prst="rect">
            <a:avLst/>
          </a:prstGeom>
          <a:noFill/>
          <a:ln w="38100">
            <a:solidFill>
              <a:srgbClr val="FF0000"/>
            </a:solidFill>
          </a:ln>
        </p:spPr>
        <p:txBody>
          <a:bodyPr wrap="square" rtlCol="0">
            <a:spAutoFit/>
          </a:bodyPr>
          <a:lstStyle/>
          <a:p>
            <a:endParaRPr lang="en-SG" sz="1050" dirty="0">
              <a:solidFill>
                <a:srgbClr val="FF0000"/>
              </a:solidFill>
            </a:endParaRPr>
          </a:p>
        </p:txBody>
      </p:sp>
      <p:sp>
        <p:nvSpPr>
          <p:cNvPr id="7" name="TextBox 6"/>
          <p:cNvSpPr txBox="1"/>
          <p:nvPr/>
        </p:nvSpPr>
        <p:spPr>
          <a:xfrm>
            <a:off x="2919046" y="3329352"/>
            <a:ext cx="2297724" cy="265176"/>
          </a:xfrm>
          <a:prstGeom prst="rect">
            <a:avLst/>
          </a:prstGeom>
          <a:noFill/>
          <a:ln w="38100">
            <a:solidFill>
              <a:srgbClr val="FF0000"/>
            </a:solidFill>
          </a:ln>
        </p:spPr>
        <p:txBody>
          <a:bodyPr wrap="square" rtlCol="0">
            <a:spAutoFit/>
          </a:bodyPr>
          <a:lstStyle/>
          <a:p>
            <a:endParaRPr lang="en-SG" sz="1050" dirty="0">
              <a:solidFill>
                <a:srgbClr val="FF0000"/>
              </a:solidFill>
            </a:endParaRPr>
          </a:p>
        </p:txBody>
      </p:sp>
    </p:spTree>
    <p:extLst>
      <p:ext uri="{BB962C8B-B14F-4D97-AF65-F5344CB8AC3E}">
        <p14:creationId xmlns:p14="http://schemas.microsoft.com/office/powerpoint/2010/main" val="69964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Step Into</a:t>
            </a:r>
          </a:p>
        </p:txBody>
      </p:sp>
      <p:sp>
        <p:nvSpPr>
          <p:cNvPr id="3" name="Content Placeholder 2"/>
          <p:cNvSpPr>
            <a:spLocks noGrp="1"/>
          </p:cNvSpPr>
          <p:nvPr>
            <p:ph sz="quarter" idx="13"/>
          </p:nvPr>
        </p:nvSpPr>
        <p:spPr>
          <a:xfrm>
            <a:off x="452250" y="947016"/>
            <a:ext cx="8082150" cy="5896812"/>
          </a:xfrm>
        </p:spPr>
        <p:txBody>
          <a:bodyPr/>
          <a:lstStyle/>
          <a:p>
            <a:r>
              <a:rPr lang="en-SG" sz="2000" dirty="0"/>
              <a:t>Instead of “Run” the entire macro script at one time, you can choose to run it line by line by using “Step Into”, or </a:t>
            </a:r>
          </a:p>
          <a:p>
            <a:r>
              <a:rPr lang="en-SG" sz="2000" dirty="0"/>
              <a:t>short-cut key “F8”</a:t>
            </a:r>
          </a:p>
          <a:p>
            <a:r>
              <a:rPr lang="en-SG" sz="2000" dirty="0"/>
              <a:t>Use the simple example below, press F8. </a:t>
            </a:r>
            <a:r>
              <a:rPr lang="en-SG" sz="1800" i="1" dirty="0"/>
              <a:t>(Note: please put your cursor inside your script)</a:t>
            </a:r>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r>
              <a:rPr lang="en-SG" sz="2000" dirty="0"/>
              <a:t>“Step Over” and “Step Out” are used when you call another function in your script. Try them yourself.</a:t>
            </a:r>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a:p>
            <a:pPr marL="457200" lvl="1" indent="0">
              <a:buNone/>
            </a:pPr>
            <a:endParaRPr lang="en-SG" sz="1800" i="1" dirty="0"/>
          </a:p>
        </p:txBody>
      </p:sp>
      <p:pic>
        <p:nvPicPr>
          <p:cNvPr id="5" name="Picture 4"/>
          <p:cNvPicPr>
            <a:picLocks noChangeAspect="1"/>
          </p:cNvPicPr>
          <p:nvPr/>
        </p:nvPicPr>
        <p:blipFill rotWithShape="1">
          <a:blip r:embed="rId2"/>
          <a:srcRect r="4658"/>
          <a:stretch/>
        </p:blipFill>
        <p:spPr>
          <a:xfrm>
            <a:off x="836677" y="2576764"/>
            <a:ext cx="2787968" cy="1600200"/>
          </a:xfrm>
          <a:prstGeom prst="rect">
            <a:avLst/>
          </a:prstGeom>
        </p:spPr>
      </p:pic>
      <p:pic>
        <p:nvPicPr>
          <p:cNvPr id="6" name="Picture 5"/>
          <p:cNvPicPr>
            <a:picLocks noChangeAspect="1"/>
          </p:cNvPicPr>
          <p:nvPr/>
        </p:nvPicPr>
        <p:blipFill>
          <a:blip r:embed="rId3"/>
          <a:stretch>
            <a:fillRect/>
          </a:stretch>
        </p:blipFill>
        <p:spPr>
          <a:xfrm>
            <a:off x="4100512" y="2569677"/>
            <a:ext cx="2762250" cy="1553947"/>
          </a:xfrm>
          <a:prstGeom prst="rect">
            <a:avLst/>
          </a:prstGeom>
        </p:spPr>
      </p:pic>
      <p:pic>
        <p:nvPicPr>
          <p:cNvPr id="7" name="Picture 6"/>
          <p:cNvPicPr>
            <a:picLocks noChangeAspect="1"/>
          </p:cNvPicPr>
          <p:nvPr/>
        </p:nvPicPr>
        <p:blipFill rotWithShape="1">
          <a:blip r:embed="rId4"/>
          <a:srcRect r="3052"/>
          <a:stretch/>
        </p:blipFill>
        <p:spPr>
          <a:xfrm>
            <a:off x="836676" y="4261134"/>
            <a:ext cx="2927603" cy="1525444"/>
          </a:xfrm>
          <a:prstGeom prst="rect">
            <a:avLst/>
          </a:prstGeom>
        </p:spPr>
      </p:pic>
      <p:sp>
        <p:nvSpPr>
          <p:cNvPr id="9" name="Line Callout 2 8"/>
          <p:cNvSpPr/>
          <p:nvPr/>
        </p:nvSpPr>
        <p:spPr>
          <a:xfrm>
            <a:off x="1598310" y="3410279"/>
            <a:ext cx="2026335" cy="563502"/>
          </a:xfrm>
          <a:prstGeom prst="borderCallout2">
            <a:avLst>
              <a:gd name="adj1" fmla="val 18750"/>
              <a:gd name="adj2" fmla="val -8333"/>
              <a:gd name="adj3" fmla="val 18750"/>
              <a:gd name="adj4" fmla="val -16667"/>
              <a:gd name="adj5" fmla="val -57885"/>
              <a:gd name="adj6" fmla="val -174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SG" dirty="0">
                <a:solidFill>
                  <a:schemeClr val="tx1"/>
                </a:solidFill>
              </a:rPr>
              <a:t>Press F8, Stop at the 1</a:t>
            </a:r>
            <a:r>
              <a:rPr lang="en-SG" baseline="30000" dirty="0">
                <a:solidFill>
                  <a:schemeClr val="tx1"/>
                </a:solidFill>
              </a:rPr>
              <a:t>st</a:t>
            </a:r>
            <a:r>
              <a:rPr lang="en-SG" dirty="0">
                <a:solidFill>
                  <a:schemeClr val="tx1"/>
                </a:solidFill>
              </a:rPr>
              <a:t> line</a:t>
            </a:r>
          </a:p>
        </p:txBody>
      </p:sp>
      <p:sp>
        <p:nvSpPr>
          <p:cNvPr id="10" name="Line Callout 2 9"/>
          <p:cNvSpPr/>
          <p:nvPr/>
        </p:nvSpPr>
        <p:spPr>
          <a:xfrm>
            <a:off x="6778744" y="2582543"/>
            <a:ext cx="1839451" cy="1630680"/>
          </a:xfrm>
          <a:prstGeom prst="borderCallout2">
            <a:avLst>
              <a:gd name="adj1" fmla="val 18750"/>
              <a:gd name="adj2" fmla="val -8333"/>
              <a:gd name="adj3" fmla="val 18750"/>
              <a:gd name="adj4" fmla="val -16667"/>
              <a:gd name="adj5" fmla="val 40085"/>
              <a:gd name="adj6" fmla="val -804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SG" dirty="0">
                <a:solidFill>
                  <a:schemeClr val="tx1"/>
                </a:solidFill>
              </a:rPr>
              <a:t>Press F8 again, Stop at the 3</a:t>
            </a:r>
            <a:r>
              <a:rPr lang="en-SG" baseline="30000" dirty="0">
                <a:solidFill>
                  <a:schemeClr val="tx1"/>
                </a:solidFill>
              </a:rPr>
              <a:t>rd</a:t>
            </a:r>
            <a:r>
              <a:rPr lang="en-SG" dirty="0">
                <a:solidFill>
                  <a:schemeClr val="tx1"/>
                </a:solidFill>
              </a:rPr>
              <a:t>  line.  The 2</a:t>
            </a:r>
            <a:r>
              <a:rPr lang="en-SG" baseline="30000" dirty="0">
                <a:solidFill>
                  <a:schemeClr val="tx1"/>
                </a:solidFill>
              </a:rPr>
              <a:t>nd</a:t>
            </a:r>
            <a:r>
              <a:rPr lang="en-SG" dirty="0">
                <a:solidFill>
                  <a:schemeClr val="tx1"/>
                </a:solidFill>
              </a:rPr>
              <a:t> line is skipped as it is defining variables only</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1018" y="4367028"/>
            <a:ext cx="2876951" cy="1505160"/>
          </a:xfrm>
          <a:prstGeom prst="rect">
            <a:avLst/>
          </a:prstGeom>
        </p:spPr>
      </p:pic>
      <p:sp>
        <p:nvSpPr>
          <p:cNvPr id="13" name="Line Callout 2 12"/>
          <p:cNvSpPr/>
          <p:nvPr/>
        </p:nvSpPr>
        <p:spPr>
          <a:xfrm>
            <a:off x="6326753" y="4456626"/>
            <a:ext cx="2297083" cy="1090733"/>
          </a:xfrm>
          <a:prstGeom prst="borderCallout2">
            <a:avLst>
              <a:gd name="adj1" fmla="val 18750"/>
              <a:gd name="adj2" fmla="val -8333"/>
              <a:gd name="adj3" fmla="val 18750"/>
              <a:gd name="adj4" fmla="val -16667"/>
              <a:gd name="adj5" fmla="val 75699"/>
              <a:gd name="adj6" fmla="val -552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SG" dirty="0">
                <a:solidFill>
                  <a:schemeClr val="tx1"/>
                </a:solidFill>
              </a:rPr>
              <a:t>Hop over the variable to check whether the value is obtained as expected</a:t>
            </a:r>
          </a:p>
        </p:txBody>
      </p:sp>
    </p:spTree>
    <p:extLst>
      <p:ext uri="{BB962C8B-B14F-4D97-AF65-F5344CB8AC3E}">
        <p14:creationId xmlns:p14="http://schemas.microsoft.com/office/powerpoint/2010/main" val="46212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Exercise</a:t>
            </a:r>
          </a:p>
        </p:txBody>
      </p:sp>
      <p:sp>
        <p:nvSpPr>
          <p:cNvPr id="3" name="Content Placeholder 2"/>
          <p:cNvSpPr>
            <a:spLocks noGrp="1"/>
          </p:cNvSpPr>
          <p:nvPr>
            <p:ph sz="quarter" idx="13"/>
          </p:nvPr>
        </p:nvSpPr>
        <p:spPr/>
        <p:txBody>
          <a:bodyPr/>
          <a:lstStyle/>
          <a:p>
            <a:r>
              <a:rPr lang="en-SG" dirty="0"/>
              <a:t>Copy the following codes to your VBA code editor</a:t>
            </a:r>
          </a:p>
          <a:p>
            <a:pPr marL="400050" lvl="1" indent="0">
              <a:buNone/>
            </a:pPr>
            <a:endParaRPr lang="en-SG" dirty="0"/>
          </a:p>
          <a:p>
            <a:pPr marL="400050" lvl="1" indent="0">
              <a:buNone/>
            </a:pPr>
            <a:r>
              <a:rPr lang="en-SG" i="1" dirty="0"/>
              <a:t>Sub Add_StepInto()</a:t>
            </a:r>
          </a:p>
          <a:p>
            <a:pPr marL="400050" lvl="1" indent="0">
              <a:buNone/>
            </a:pPr>
            <a:r>
              <a:rPr lang="en-SG" i="1" dirty="0"/>
              <a:t>    Dim i, j, Answer As Integer</a:t>
            </a:r>
          </a:p>
          <a:p>
            <a:pPr marL="400050" lvl="1" indent="0">
              <a:buNone/>
            </a:pPr>
            <a:r>
              <a:rPr lang="en-SG" i="1" dirty="0"/>
              <a:t>    i = "String"</a:t>
            </a:r>
          </a:p>
          <a:p>
            <a:pPr marL="400050" lvl="1" indent="0">
              <a:buNone/>
            </a:pPr>
            <a:r>
              <a:rPr lang="en-SG" i="1" dirty="0"/>
              <a:t>    j = 2</a:t>
            </a:r>
          </a:p>
          <a:p>
            <a:pPr marL="400050" lvl="1" indent="0">
              <a:buNone/>
            </a:pPr>
            <a:r>
              <a:rPr lang="en-SG" i="1" dirty="0"/>
              <a:t>    Answer = i + j</a:t>
            </a:r>
          </a:p>
          <a:p>
            <a:pPr marL="400050" lvl="1" indent="0">
              <a:buNone/>
            </a:pPr>
            <a:r>
              <a:rPr lang="en-SG" i="1" dirty="0"/>
              <a:t>    </a:t>
            </a:r>
            <a:r>
              <a:rPr lang="en-SG" i="1" dirty="0" err="1"/>
              <a:t>MsgBox</a:t>
            </a:r>
            <a:r>
              <a:rPr lang="en-SG" i="1" dirty="0"/>
              <a:t> Answer</a:t>
            </a:r>
          </a:p>
          <a:p>
            <a:pPr marL="400050" lvl="1" indent="0">
              <a:buNone/>
            </a:pPr>
            <a:r>
              <a:rPr lang="en-SG" i="1" dirty="0"/>
              <a:t>End Sub</a:t>
            </a:r>
          </a:p>
          <a:p>
            <a:pPr marL="400050" lvl="1" indent="0">
              <a:buNone/>
            </a:pPr>
            <a:endParaRPr lang="en-SG" dirty="0"/>
          </a:p>
          <a:p>
            <a:r>
              <a:rPr lang="en-SG" dirty="0"/>
              <a:t>Press F8 to run the codes line by line</a:t>
            </a:r>
          </a:p>
          <a:p>
            <a:r>
              <a:rPr lang="en-SG" dirty="0"/>
              <a:t>How to fix the error?</a:t>
            </a:r>
          </a:p>
          <a:p>
            <a:pPr lvl="1"/>
            <a:r>
              <a:rPr lang="en-SG" dirty="0">
                <a:solidFill>
                  <a:srgbClr val="FF0000"/>
                </a:solidFill>
              </a:rPr>
              <a:t>Change “String” to a number, </a:t>
            </a:r>
            <a:r>
              <a:rPr lang="en-SG" dirty="0" err="1">
                <a:solidFill>
                  <a:srgbClr val="FF0000"/>
                </a:solidFill>
              </a:rPr>
              <a:t>e.g</a:t>
            </a:r>
            <a:r>
              <a:rPr lang="en-SG" dirty="0">
                <a:solidFill>
                  <a:srgbClr val="FF0000"/>
                </a:solidFill>
              </a:rPr>
              <a:t> 3, the answer will be 5</a:t>
            </a:r>
          </a:p>
        </p:txBody>
      </p:sp>
    </p:spTree>
    <p:extLst>
      <p:ext uri="{BB962C8B-B14F-4D97-AF65-F5344CB8AC3E}">
        <p14:creationId xmlns:p14="http://schemas.microsoft.com/office/powerpoint/2010/main" val="10980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Toggle Breakpoint</a:t>
            </a:r>
          </a:p>
        </p:txBody>
      </p:sp>
      <p:sp>
        <p:nvSpPr>
          <p:cNvPr id="3" name="Content Placeholder 2"/>
          <p:cNvSpPr>
            <a:spLocks noGrp="1"/>
          </p:cNvSpPr>
          <p:nvPr>
            <p:ph sz="quarter" idx="13"/>
          </p:nvPr>
        </p:nvSpPr>
        <p:spPr>
          <a:xfrm>
            <a:off x="665610" y="961189"/>
            <a:ext cx="7781518" cy="3366972"/>
          </a:xfrm>
        </p:spPr>
        <p:txBody>
          <a:bodyPr/>
          <a:lstStyle/>
          <a:p>
            <a:r>
              <a:rPr lang="en-SG" sz="2000" dirty="0"/>
              <a:t>If your script is quite long and you don’t want to waste your time to run step by step, you can set </a:t>
            </a:r>
            <a:r>
              <a:rPr lang="en-SG" sz="2000" b="1" dirty="0"/>
              <a:t>“Breakpoint” </a:t>
            </a:r>
            <a:r>
              <a:rPr lang="en-SG" sz="2000" dirty="0"/>
              <a:t>in your script and let the macro run up to the breakpoint you set. </a:t>
            </a:r>
          </a:p>
          <a:p>
            <a:r>
              <a:rPr lang="en-SG" sz="2000" dirty="0"/>
              <a:t>Put your curser in the line where you want the macro to stop, then press “Toggle Breakpoint”, or short-cut key F9</a:t>
            </a:r>
          </a:p>
          <a:p>
            <a:endParaRPr lang="en-SG" sz="2000" dirty="0"/>
          </a:p>
          <a:p>
            <a:endParaRPr lang="en-SG" sz="2000" dirty="0"/>
          </a:p>
          <a:p>
            <a:endParaRPr lang="en-SG" sz="2000" dirty="0"/>
          </a:p>
          <a:p>
            <a:endParaRPr lang="en-SG" sz="2000" dirty="0"/>
          </a:p>
          <a:p>
            <a:endParaRPr lang="en-SG" sz="2000" dirty="0"/>
          </a:p>
        </p:txBody>
      </p:sp>
      <p:pic>
        <p:nvPicPr>
          <p:cNvPr id="5" name="Picture 4"/>
          <p:cNvPicPr>
            <a:picLocks noChangeAspect="1"/>
          </p:cNvPicPr>
          <p:nvPr/>
        </p:nvPicPr>
        <p:blipFill>
          <a:blip r:embed="rId3"/>
          <a:stretch>
            <a:fillRect/>
          </a:stretch>
        </p:blipFill>
        <p:spPr>
          <a:xfrm>
            <a:off x="1120905" y="2604733"/>
            <a:ext cx="2867025" cy="1447800"/>
          </a:xfrm>
          <a:prstGeom prst="rect">
            <a:avLst/>
          </a:prstGeom>
        </p:spPr>
      </p:pic>
      <p:pic>
        <p:nvPicPr>
          <p:cNvPr id="4" name="Picture 3"/>
          <p:cNvPicPr>
            <a:picLocks noChangeAspect="1"/>
          </p:cNvPicPr>
          <p:nvPr/>
        </p:nvPicPr>
        <p:blipFill>
          <a:blip r:embed="rId4"/>
          <a:stretch>
            <a:fillRect/>
          </a:stretch>
        </p:blipFill>
        <p:spPr>
          <a:xfrm>
            <a:off x="4575460" y="2585486"/>
            <a:ext cx="3009900" cy="1562100"/>
          </a:xfrm>
          <a:prstGeom prst="rect">
            <a:avLst/>
          </a:prstGeom>
        </p:spPr>
      </p:pic>
      <p:pic>
        <p:nvPicPr>
          <p:cNvPr id="6" name="Picture 5"/>
          <p:cNvPicPr>
            <a:picLocks noChangeAspect="1"/>
          </p:cNvPicPr>
          <p:nvPr/>
        </p:nvPicPr>
        <p:blipFill>
          <a:blip r:embed="rId5"/>
          <a:stretch>
            <a:fillRect/>
          </a:stretch>
        </p:blipFill>
        <p:spPr>
          <a:xfrm>
            <a:off x="6061360" y="4328161"/>
            <a:ext cx="2838450" cy="1581150"/>
          </a:xfrm>
          <a:prstGeom prst="rect">
            <a:avLst/>
          </a:prstGeom>
        </p:spPr>
      </p:pic>
      <p:sp>
        <p:nvSpPr>
          <p:cNvPr id="8" name="Content Placeholder 2"/>
          <p:cNvSpPr txBox="1">
            <a:spLocks/>
          </p:cNvSpPr>
          <p:nvPr/>
        </p:nvSpPr>
        <p:spPr>
          <a:xfrm>
            <a:off x="661450" y="4147586"/>
            <a:ext cx="5399910" cy="2506109"/>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000" dirty="0"/>
              <a:t>Press “Run”, or F5  to run the macro, then the script will run to the breakpoint you set just now.</a:t>
            </a:r>
          </a:p>
          <a:p>
            <a:r>
              <a:rPr lang="en-SG" sz="2000" dirty="0"/>
              <a:t>Then you can take a closer look at your current values of variables or check the current output in your Excel sheet.</a:t>
            </a:r>
          </a:p>
          <a:p>
            <a:r>
              <a:rPr lang="en-SG" sz="2000" dirty="0"/>
              <a:t>Press F9 again to cancel the breakpoint when you feel it is no longer required</a:t>
            </a:r>
          </a:p>
        </p:txBody>
      </p:sp>
    </p:spTree>
    <p:extLst>
      <p:ext uri="{BB962C8B-B14F-4D97-AF65-F5344CB8AC3E}">
        <p14:creationId xmlns:p14="http://schemas.microsoft.com/office/powerpoint/2010/main" val="132492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Exercise</a:t>
            </a:r>
          </a:p>
        </p:txBody>
      </p:sp>
      <p:sp>
        <p:nvSpPr>
          <p:cNvPr id="3" name="Content Placeholder 2"/>
          <p:cNvSpPr>
            <a:spLocks noGrp="1"/>
          </p:cNvSpPr>
          <p:nvPr>
            <p:ph sz="quarter" idx="13"/>
          </p:nvPr>
        </p:nvSpPr>
        <p:spPr/>
        <p:txBody>
          <a:bodyPr/>
          <a:lstStyle/>
          <a:p>
            <a:r>
              <a:rPr lang="en-SG" dirty="0"/>
              <a:t>Use the previous codes you have copied</a:t>
            </a:r>
          </a:p>
          <a:p>
            <a:pPr marL="400050" lvl="1" indent="0">
              <a:buNone/>
            </a:pPr>
            <a:endParaRPr lang="en-SG" dirty="0"/>
          </a:p>
          <a:p>
            <a:pPr marL="400050" lvl="1" indent="0">
              <a:buNone/>
            </a:pPr>
            <a:r>
              <a:rPr lang="en-SG" i="1" dirty="0"/>
              <a:t>Sub Add_StepInto()</a:t>
            </a:r>
          </a:p>
          <a:p>
            <a:pPr marL="400050" lvl="1" indent="0">
              <a:buNone/>
            </a:pPr>
            <a:r>
              <a:rPr lang="en-SG" i="1" dirty="0"/>
              <a:t>    Dim i, j, Answer As Integer</a:t>
            </a:r>
          </a:p>
          <a:p>
            <a:pPr marL="400050" lvl="1" indent="0">
              <a:buNone/>
            </a:pPr>
            <a:r>
              <a:rPr lang="en-SG" i="1" dirty="0"/>
              <a:t>    i = "String"</a:t>
            </a:r>
          </a:p>
          <a:p>
            <a:pPr marL="400050" lvl="1" indent="0">
              <a:buNone/>
            </a:pPr>
            <a:r>
              <a:rPr lang="en-SG" i="1" dirty="0"/>
              <a:t>    j = 2</a:t>
            </a:r>
          </a:p>
          <a:p>
            <a:pPr marL="400050" lvl="1" indent="0">
              <a:buNone/>
            </a:pPr>
            <a:r>
              <a:rPr lang="en-SG" i="1" dirty="0"/>
              <a:t>    Answer = i + j</a:t>
            </a:r>
          </a:p>
          <a:p>
            <a:pPr marL="400050" lvl="1" indent="0">
              <a:buNone/>
            </a:pPr>
            <a:r>
              <a:rPr lang="en-SG" i="1" dirty="0"/>
              <a:t>    </a:t>
            </a:r>
            <a:r>
              <a:rPr lang="en-SG" i="1" dirty="0" err="1"/>
              <a:t>MsgBox</a:t>
            </a:r>
            <a:r>
              <a:rPr lang="en-SG" i="1" dirty="0"/>
              <a:t> Answer</a:t>
            </a:r>
          </a:p>
          <a:p>
            <a:pPr marL="400050" lvl="1" indent="0">
              <a:buNone/>
            </a:pPr>
            <a:r>
              <a:rPr lang="en-SG" i="1" dirty="0"/>
              <a:t>End Sub</a:t>
            </a:r>
          </a:p>
          <a:p>
            <a:pPr marL="400050" lvl="1" indent="0">
              <a:buNone/>
            </a:pPr>
            <a:endParaRPr lang="en-SG" dirty="0"/>
          </a:p>
          <a:p>
            <a:r>
              <a:rPr lang="en-SG" dirty="0"/>
              <a:t>Set your breakpoint at the line “ Answer = i + j ”</a:t>
            </a:r>
          </a:p>
          <a:p>
            <a:r>
              <a:rPr lang="en-SG" dirty="0"/>
              <a:t>Run the codes</a:t>
            </a:r>
          </a:p>
          <a:p>
            <a:r>
              <a:rPr lang="en-SG" dirty="0"/>
              <a:t>Resume the codes</a:t>
            </a:r>
          </a:p>
        </p:txBody>
      </p:sp>
    </p:spTree>
    <p:extLst>
      <p:ext uri="{BB962C8B-B14F-4D97-AF65-F5344CB8AC3E}">
        <p14:creationId xmlns:p14="http://schemas.microsoft.com/office/powerpoint/2010/main" val="231754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Immediate Window</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5163" y="1023397"/>
            <a:ext cx="7781925" cy="3877530"/>
          </a:xfrm>
        </p:spPr>
      </p:pic>
      <p:sp>
        <p:nvSpPr>
          <p:cNvPr id="5" name="TextBox 4"/>
          <p:cNvSpPr txBox="1"/>
          <p:nvPr/>
        </p:nvSpPr>
        <p:spPr>
          <a:xfrm>
            <a:off x="1577135" y="2514244"/>
            <a:ext cx="1842959" cy="253916"/>
          </a:xfrm>
          <a:prstGeom prst="rect">
            <a:avLst/>
          </a:prstGeom>
          <a:noFill/>
          <a:ln w="38100">
            <a:solidFill>
              <a:srgbClr val="FF0000"/>
            </a:solidFill>
          </a:ln>
        </p:spPr>
        <p:txBody>
          <a:bodyPr wrap="square" rtlCol="0">
            <a:spAutoFit/>
          </a:bodyPr>
          <a:lstStyle/>
          <a:p>
            <a:endParaRPr lang="en-SG" sz="1050" dirty="0">
              <a:solidFill>
                <a:srgbClr val="FF0000"/>
              </a:solidFill>
            </a:endParaRPr>
          </a:p>
        </p:txBody>
      </p:sp>
      <p:sp>
        <p:nvSpPr>
          <p:cNvPr id="6" name="Content Placeholder 2"/>
          <p:cNvSpPr txBox="1">
            <a:spLocks/>
          </p:cNvSpPr>
          <p:nvPr/>
        </p:nvSpPr>
        <p:spPr>
          <a:xfrm>
            <a:off x="661449" y="4900927"/>
            <a:ext cx="8032607" cy="1752768"/>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000" dirty="0"/>
              <a:t>Take the example above</a:t>
            </a:r>
          </a:p>
          <a:p>
            <a:r>
              <a:rPr lang="en-SG" sz="2000" dirty="0"/>
              <a:t>If your macro runs and stops at the line highlighted, you want to know whether the line will become correct if you change the value of variable i or j</a:t>
            </a:r>
          </a:p>
          <a:p>
            <a:r>
              <a:rPr lang="en-SG" sz="2000" dirty="0"/>
              <a:t>Follow the menu, or press </a:t>
            </a:r>
            <a:r>
              <a:rPr lang="en-SG" sz="2000" b="1" dirty="0" err="1"/>
              <a:t>Ctrl+G</a:t>
            </a:r>
            <a:r>
              <a:rPr lang="en-SG" sz="2000" dirty="0"/>
              <a:t> to open “Immediate Window”</a:t>
            </a:r>
          </a:p>
        </p:txBody>
      </p:sp>
    </p:spTree>
    <p:extLst>
      <p:ext uri="{BB962C8B-B14F-4D97-AF65-F5344CB8AC3E}">
        <p14:creationId xmlns:p14="http://schemas.microsoft.com/office/powerpoint/2010/main" val="1242340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22040401DC1FF43BE827B1CC7C3A66A" ma:contentTypeVersion="0" ma:contentTypeDescription="Create a new document." ma:contentTypeScope="" ma:versionID="94bb885f719db5d0af3621d733c19a7f">
  <xsd:schema xmlns:xsd="http://www.w3.org/2001/XMLSchema" xmlns:xs="http://www.w3.org/2001/XMLSchema" xmlns:p="http://schemas.microsoft.com/office/2006/metadata/properties" xmlns:ns2="c4befaea-f9aa-4f62-9cde-6c81b25bbd5b" targetNamespace="http://schemas.microsoft.com/office/2006/metadata/properties" ma:root="true" ma:fieldsID="3e954e5d742e124f3110d7bbba1f7e39" ns2:_="">
    <xsd:import namespace="c4befaea-f9aa-4f62-9cde-6c81b25bbd5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efaea-f9aa-4f62-9cde-6c81b25bbd5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4befaea-f9aa-4f62-9cde-6c81b25bbd5b">4PXRRY3UFMYH-1179779178-57</_dlc_DocId>
    <_dlc_DocIdUrl xmlns="c4befaea-f9aa-4f62-9cde-6c81b25bbd5b">
      <Url>https://rp-sp.rp.edu.sg/sites/LCMS_e25a269d-e520-e811-80f6-5cb901e2a858/_layouts/15/DocIdRedir.aspx?ID=4PXRRY3UFMYH-1179779178-57</Url>
      <Description>4PXRRY3UFMYH-1179779178-57</Description>
    </_dlc_DocIdUrl>
  </documentManagement>
</p:properties>
</file>

<file path=customXml/itemProps1.xml><?xml version="1.0" encoding="utf-8"?>
<ds:datastoreItem xmlns:ds="http://schemas.openxmlformats.org/officeDocument/2006/customXml" ds:itemID="{1DC6376B-C2B8-4B40-A5C5-AFC887339819}"/>
</file>

<file path=customXml/itemProps2.xml><?xml version="1.0" encoding="utf-8"?>
<ds:datastoreItem xmlns:ds="http://schemas.openxmlformats.org/officeDocument/2006/customXml" ds:itemID="{2DB13C7B-A1A3-49C6-9A41-68D25A33E8D5}"/>
</file>

<file path=customXml/itemProps3.xml><?xml version="1.0" encoding="utf-8"?>
<ds:datastoreItem xmlns:ds="http://schemas.openxmlformats.org/officeDocument/2006/customXml" ds:itemID="{B329B6F2-B75C-488C-A6A6-F24BF89BDBFE}"/>
</file>

<file path=customXml/itemProps4.xml><?xml version="1.0" encoding="utf-8"?>
<ds:datastoreItem xmlns:ds="http://schemas.openxmlformats.org/officeDocument/2006/customXml" ds:itemID="{2F246F6B-0542-48D0-BEEF-51512733AA15}"/>
</file>

<file path=docProps/app.xml><?xml version="1.0" encoding="utf-8"?>
<Properties xmlns="http://schemas.openxmlformats.org/officeDocument/2006/extended-properties" xmlns:vt="http://schemas.openxmlformats.org/officeDocument/2006/docPropsVTypes">
  <TotalTime>12371</TotalTime>
  <Words>1119</Words>
  <Application>Microsoft Office PowerPoint</Application>
  <PresentationFormat>On-screen Show (4:3)</PresentationFormat>
  <Paragraphs>173</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Lesson 7</vt:lpstr>
      <vt:lpstr>Lesson objectives</vt:lpstr>
      <vt:lpstr>Debugging</vt:lpstr>
      <vt:lpstr>Debug Menu</vt:lpstr>
      <vt:lpstr>Step Into</vt:lpstr>
      <vt:lpstr>Exercise</vt:lpstr>
      <vt:lpstr>Toggle Breakpoint</vt:lpstr>
      <vt:lpstr>Exercise</vt:lpstr>
      <vt:lpstr>Immediate Window</vt:lpstr>
      <vt:lpstr>Immediate Window</vt:lpstr>
      <vt:lpstr>Exercise</vt:lpstr>
      <vt:lpstr>Debug.Print</vt:lpstr>
      <vt:lpstr>Exercise</vt:lpstr>
      <vt:lpstr>Comment Block</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Ong</dc:creator>
  <cp:lastModifiedBy>Yap Choon Seng</cp:lastModifiedBy>
  <cp:revision>430</cp:revision>
  <dcterms:created xsi:type="dcterms:W3CDTF">2011-06-07T03:26:48Z</dcterms:created>
  <dcterms:modified xsi:type="dcterms:W3CDTF">2018-05-23T05:43:30Z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0x010100522040401DC1FF43BE827B1CC7C3A66A</vt:lpwstr>
  </property>
  <property fmtid="{D5CDD505-2E9C-101B-9397-08002B2CF9AE}" pid="3" name="_dlc_DocIdItemGuid">
    <vt:lpwstr>0d447531-3e65-4c88-98f9-1f567a9d2483</vt:lpwstr>
  </property>
</Properties>
</file>