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8" r:id="rId2"/>
    <p:sldId id="263" r:id="rId3"/>
    <p:sldId id="269" r:id="rId4"/>
    <p:sldId id="293" r:id="rId5"/>
    <p:sldId id="270" r:id="rId6"/>
    <p:sldId id="285" r:id="rId7"/>
    <p:sldId id="294" r:id="rId8"/>
    <p:sldId id="295" r:id="rId9"/>
    <p:sldId id="296" r:id="rId10"/>
    <p:sldId id="297" r:id="rId11"/>
    <p:sldId id="309" r:id="rId12"/>
    <p:sldId id="298" r:id="rId13"/>
    <p:sldId id="287" r:id="rId14"/>
    <p:sldId id="310" r:id="rId15"/>
    <p:sldId id="275" r:id="rId16"/>
    <p:sldId id="276" r:id="rId17"/>
    <p:sldId id="278" r:id="rId18"/>
    <p:sldId id="305" r:id="rId19"/>
    <p:sldId id="308" r:id="rId20"/>
    <p:sldId id="301" r:id="rId21"/>
    <p:sldId id="302" r:id="rId22"/>
    <p:sldId id="299" r:id="rId23"/>
    <p:sldId id="300" r:id="rId24"/>
    <p:sldId id="303" r:id="rId25"/>
    <p:sldId id="304" r:id="rId26"/>
    <p:sldId id="306" r:id="rId27"/>
    <p:sldId id="30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DB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0D539A-A7BF-4F19-B476-2A6751BA5A01}" v="2" dt="2018-06-05T08:38:39.5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71" autoAdjust="0"/>
    <p:restoredTop sz="84968" autoAdjust="0"/>
  </p:normalViewPr>
  <p:slideViewPr>
    <p:cSldViewPr snapToGrid="0" snapToObjects="1">
      <p:cViewPr varScale="1">
        <p:scale>
          <a:sx n="73" d="100"/>
          <a:sy n="73" d="100"/>
        </p:scale>
        <p:origin x="160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4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p Choon Seng" userId="4757713b-a848-4280-8638-de75237654fa" providerId="ADAL" clId="{B5C3B7CF-668D-44FC-89A1-A9347F0C0014}"/>
    <pc:docChg chg="undo redo modSld">
      <pc:chgData name="Yap Choon Seng" userId="4757713b-a848-4280-8638-de75237654fa" providerId="ADAL" clId="{B5C3B7CF-668D-44FC-89A1-A9347F0C0014}" dt="2018-05-22T02:45:41.543" v="27"/>
      <pc:docMkLst>
        <pc:docMk/>
      </pc:docMkLst>
      <pc:sldChg chg="addSp delSp modSp modAnim">
        <pc:chgData name="Yap Choon Seng" userId="4757713b-a848-4280-8638-de75237654fa" providerId="ADAL" clId="{B5C3B7CF-668D-44FC-89A1-A9347F0C0014}" dt="2018-05-22T02:43:34.234" v="13" actId="14100"/>
        <pc:sldMkLst>
          <pc:docMk/>
          <pc:sldMk cId="2357166245" sldId="269"/>
        </pc:sldMkLst>
        <pc:spChg chg="mod">
          <ac:chgData name="Yap Choon Seng" userId="4757713b-a848-4280-8638-de75237654fa" providerId="ADAL" clId="{B5C3B7CF-668D-44FC-89A1-A9347F0C0014}" dt="2018-05-22T02:43:34.234" v="13" actId="14100"/>
          <ac:spMkLst>
            <pc:docMk/>
            <pc:sldMk cId="2357166245" sldId="269"/>
            <ac:spMk id="3" creationId="{00000000-0000-0000-0000-000000000000}"/>
          </ac:spMkLst>
        </pc:spChg>
        <pc:picChg chg="add del mod">
          <ac:chgData name="Yap Choon Seng" userId="4757713b-a848-4280-8638-de75237654fa" providerId="ADAL" clId="{B5C3B7CF-668D-44FC-89A1-A9347F0C0014}" dt="2018-05-22T02:42:41.491" v="7" actId="14100"/>
          <ac:picMkLst>
            <pc:docMk/>
            <pc:sldMk cId="2357166245" sldId="269"/>
            <ac:picMk id="4" creationId="{00000000-0000-0000-0000-000000000000}"/>
          </ac:picMkLst>
        </pc:picChg>
        <pc:picChg chg="del">
          <ac:chgData name="Yap Choon Seng" userId="4757713b-a848-4280-8638-de75237654fa" providerId="ADAL" clId="{B5C3B7CF-668D-44FC-89A1-A9347F0C0014}" dt="2018-05-22T02:42:53.749" v="10" actId="14100"/>
          <ac:picMkLst>
            <pc:docMk/>
            <pc:sldMk cId="2357166245" sldId="269"/>
            <ac:picMk id="5" creationId="{00000000-0000-0000-0000-000000000000}"/>
          </ac:picMkLst>
        </pc:picChg>
        <pc:picChg chg="add del mod">
          <ac:chgData name="Yap Choon Seng" userId="4757713b-a848-4280-8638-de75237654fa" providerId="ADAL" clId="{B5C3B7CF-668D-44FC-89A1-A9347F0C0014}" dt="2018-05-22T02:42:42.334" v="9" actId="1076"/>
          <ac:picMkLst>
            <pc:docMk/>
            <pc:sldMk cId="2357166245" sldId="269"/>
            <ac:picMk id="7" creationId="{1094CE05-A0F8-400D-89FA-639FFEE171C4}"/>
          </ac:picMkLst>
        </pc:picChg>
        <pc:picChg chg="add mod">
          <ac:chgData name="Yap Choon Seng" userId="4757713b-a848-4280-8638-de75237654fa" providerId="ADAL" clId="{B5C3B7CF-668D-44FC-89A1-A9347F0C0014}" dt="2018-05-22T02:43:08.857" v="12" actId="1076"/>
          <ac:picMkLst>
            <pc:docMk/>
            <pc:sldMk cId="2357166245" sldId="269"/>
            <ac:picMk id="9" creationId="{1C2C7D74-7134-426D-A1D0-07CD7977CCA8}"/>
          </ac:picMkLst>
        </pc:picChg>
      </pc:sldChg>
      <pc:sldChg chg="addSp delSp modSp modAnim">
        <pc:chgData name="Yap Choon Seng" userId="4757713b-a848-4280-8638-de75237654fa" providerId="ADAL" clId="{B5C3B7CF-668D-44FC-89A1-A9347F0C0014}" dt="2018-05-22T02:45:00.900" v="23" actId="14100"/>
        <pc:sldMkLst>
          <pc:docMk/>
          <pc:sldMk cId="1474510872" sldId="270"/>
        </pc:sldMkLst>
        <pc:spChg chg="mod">
          <ac:chgData name="Yap Choon Seng" userId="4757713b-a848-4280-8638-de75237654fa" providerId="ADAL" clId="{B5C3B7CF-668D-44FC-89A1-A9347F0C0014}" dt="2018-05-22T02:45:00.900" v="23" actId="14100"/>
          <ac:spMkLst>
            <pc:docMk/>
            <pc:sldMk cId="1474510872" sldId="270"/>
            <ac:spMk id="3" creationId="{00000000-0000-0000-0000-000000000000}"/>
          </ac:spMkLst>
        </pc:spChg>
        <pc:picChg chg="add del">
          <ac:chgData name="Yap Choon Seng" userId="4757713b-a848-4280-8638-de75237654fa" providerId="ADAL" clId="{B5C3B7CF-668D-44FC-89A1-A9347F0C0014}" dt="2018-05-22T02:44:45.518" v="19" actId="14100"/>
          <ac:picMkLst>
            <pc:docMk/>
            <pc:sldMk cId="1474510872" sldId="270"/>
            <ac:picMk id="5" creationId="{00000000-0000-0000-0000-000000000000}"/>
          </ac:picMkLst>
        </pc:picChg>
        <pc:picChg chg="add del mod">
          <ac:chgData name="Yap Choon Seng" userId="4757713b-a848-4280-8638-de75237654fa" providerId="ADAL" clId="{B5C3B7CF-668D-44FC-89A1-A9347F0C0014}" dt="2018-05-22T02:44:45.190" v="18" actId="931"/>
          <ac:picMkLst>
            <pc:docMk/>
            <pc:sldMk cId="1474510872" sldId="270"/>
            <ac:picMk id="9" creationId="{0C48CC31-53DF-40FA-AC12-D08F757CD2E2}"/>
          </ac:picMkLst>
        </pc:picChg>
      </pc:sldChg>
      <pc:sldChg chg="addSp delSp modSp">
        <pc:chgData name="Yap Choon Seng" userId="4757713b-a848-4280-8638-de75237654fa" providerId="ADAL" clId="{B5C3B7CF-668D-44FC-89A1-A9347F0C0014}" dt="2018-05-22T02:45:41.543" v="27"/>
        <pc:sldMkLst>
          <pc:docMk/>
          <pc:sldMk cId="1584368807" sldId="285"/>
        </pc:sldMkLst>
        <pc:picChg chg="add del mod">
          <ac:chgData name="Yap Choon Seng" userId="4757713b-a848-4280-8638-de75237654fa" providerId="ADAL" clId="{B5C3B7CF-668D-44FC-89A1-A9347F0C0014}" dt="2018-05-22T02:45:41.276" v="26" actId="931"/>
          <ac:picMkLst>
            <pc:docMk/>
            <pc:sldMk cId="1584368807" sldId="285"/>
            <ac:picMk id="14" creationId="{DD91DDD0-3623-45CA-B31A-0EF63522E876}"/>
          </ac:picMkLst>
        </pc:picChg>
        <pc:picChg chg="add del">
          <ac:chgData name="Yap Choon Seng" userId="4757713b-a848-4280-8638-de75237654fa" providerId="ADAL" clId="{B5C3B7CF-668D-44FC-89A1-A9347F0C0014}" dt="2018-05-22T02:45:41.543" v="27"/>
          <ac:picMkLst>
            <pc:docMk/>
            <pc:sldMk cId="1584368807" sldId="285"/>
            <ac:picMk id="1026" creationId="{00000000-0000-0000-0000-000000000000}"/>
          </ac:picMkLst>
        </pc:picChg>
      </pc:sldChg>
      <pc:sldChg chg="modSp">
        <pc:chgData name="Yap Choon Seng" userId="4757713b-a848-4280-8638-de75237654fa" providerId="ADAL" clId="{B5C3B7CF-668D-44FC-89A1-A9347F0C0014}" dt="2018-05-22T02:44:14.460" v="15" actId="14100"/>
        <pc:sldMkLst>
          <pc:docMk/>
          <pc:sldMk cId="415546229" sldId="293"/>
        </pc:sldMkLst>
        <pc:spChg chg="mod">
          <ac:chgData name="Yap Choon Seng" userId="4757713b-a848-4280-8638-de75237654fa" providerId="ADAL" clId="{B5C3B7CF-668D-44FC-89A1-A9347F0C0014}" dt="2018-05-22T02:44:14.460" v="15" actId="14100"/>
          <ac:spMkLst>
            <pc:docMk/>
            <pc:sldMk cId="415546229" sldId="29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7C712-F0EE-4F46-8F05-51AE4CFBEAC4}" type="datetimeFigureOut">
              <a:rPr lang="en-SG" smtClean="0"/>
              <a:t>5/6/2018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303D7-16EE-47C6-8641-31F9E04ACF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586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D7-16EE-47C6-8641-31F9E04ACFDD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6911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D7-16EE-47C6-8641-31F9E04ACFDD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1320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D7-16EE-47C6-8641-31F9E04ACFDD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9497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D7-16EE-47C6-8641-31F9E04ACFDD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1320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D7-16EE-47C6-8641-31F9E04ACFDD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9497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D7-16EE-47C6-8641-31F9E04ACFDD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8502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  <a:p>
            <a:r>
              <a:rPr lang="en-SG" dirty="0"/>
              <a:t>You can add as many controls as you want in the </a:t>
            </a:r>
            <a:r>
              <a:rPr lang="en-SG" dirty="0" err="1"/>
              <a:t>Userform</a:t>
            </a:r>
            <a:r>
              <a:rPr lang="en-SG" dirty="0"/>
              <a:t> to capture the necessary information you need from your users.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D7-16EE-47C6-8641-31F9E04ACFDD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4776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D7-16EE-47C6-8641-31F9E04ACFDD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8502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D7-16EE-47C6-8641-31F9E04ACFDD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5831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D7-16EE-47C6-8641-31F9E04ACFDD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7467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D7-16EE-47C6-8641-31F9E04ACFDD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1320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D7-16EE-47C6-8641-31F9E04ACFDD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9497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D7-16EE-47C6-8641-31F9E04ACFDD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7456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51" y="1"/>
            <a:ext cx="9169851" cy="6877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4004" y="1935042"/>
            <a:ext cx="5104098" cy="136044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5000"/>
              </a:lnSpc>
              <a:spcBef>
                <a:spcPts val="0"/>
              </a:spcBef>
              <a:defRPr sz="55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COVER PAGE</a:t>
            </a:r>
            <a:br>
              <a:rPr lang="en-US" dirty="0"/>
            </a:br>
            <a:r>
              <a:rPr lang="en-US" dirty="0"/>
              <a:t>TEMPLATE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11" y="462074"/>
            <a:ext cx="1248980" cy="40413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04" y="3295487"/>
            <a:ext cx="5104098" cy="49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4648200"/>
            <a:ext cx="21590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Your department</a:t>
            </a:r>
          </a:p>
        </p:txBody>
      </p:sp>
      <p:pic>
        <p:nvPicPr>
          <p:cNvPr id="10242" name="Picture 2" descr="C:\Documents and Settings\xinjie\Desktop\RPSG Stuffs\Letterheads_hires\letterhead_logos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62560" y="6207760"/>
            <a:ext cx="4715969" cy="50542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589" y="4411579"/>
            <a:ext cx="2513411" cy="2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35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-1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" y="19845"/>
            <a:ext cx="9143391" cy="6857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0415" y="2540256"/>
            <a:ext cx="5104098" cy="201871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4200"/>
              </a:lnSpc>
              <a:spcBef>
                <a:spcPts val="0"/>
              </a:spcBef>
              <a:defRPr sz="43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CHAPTER DIVIDER</a:t>
            </a:r>
          </a:p>
        </p:txBody>
      </p:sp>
    </p:spTree>
    <p:extLst>
      <p:ext uri="{BB962C8B-B14F-4D97-AF65-F5344CB8AC3E}">
        <p14:creationId xmlns:p14="http://schemas.microsoft.com/office/powerpoint/2010/main" val="68150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latin typeface="Arial"/>
                <a:cs typeface="Arial"/>
              </a:defRPr>
            </a:lvl1pPr>
          </a:lstStyle>
          <a:p>
            <a:r>
              <a:rPr lang="en-US" dirty="0"/>
              <a:t>Header Copy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1348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84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/>
          </p:nvPr>
        </p:nvSpPr>
        <p:spPr>
          <a:xfrm>
            <a:off x="4927600" y="962526"/>
            <a:ext cx="3558606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49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876800" y="962526"/>
            <a:ext cx="36099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Header Copy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6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4851400" y="962526"/>
            <a:ext cx="36353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5610" y="962526"/>
            <a:ext cx="7820596" cy="52217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Header Copy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68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4004" y="1935043"/>
            <a:ext cx="7533068" cy="8254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Lesson 8</a:t>
            </a:r>
            <a:endParaRPr lang="en-US" sz="2700" dirty="0"/>
          </a:p>
        </p:txBody>
      </p:sp>
      <p:sp>
        <p:nvSpPr>
          <p:cNvPr id="3" name="TextBox 2"/>
          <p:cNvSpPr txBox="1"/>
          <p:nvPr/>
        </p:nvSpPr>
        <p:spPr>
          <a:xfrm>
            <a:off x="1084972" y="3185567"/>
            <a:ext cx="4697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E115 – Programming and Data Analysis</a:t>
            </a:r>
            <a:endParaRPr lang="en-US" sz="2000" dirty="0">
              <a:solidFill>
                <a:srgbClr val="6DB31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222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</a:t>
            </a:r>
            <a:r>
              <a:rPr lang="en-US" dirty="0" err="1"/>
              <a:t>UserForm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Only Subroutines created in modules are appeared in the Macro List.</a:t>
            </a:r>
            <a:endParaRPr lang="en-SG" dirty="0"/>
          </a:p>
          <a:p>
            <a:endParaRPr lang="en-SG" dirty="0"/>
          </a:p>
          <a:p>
            <a:r>
              <a:rPr lang="en-SG" dirty="0"/>
              <a:t>How to test your </a:t>
            </a:r>
            <a:r>
              <a:rPr lang="en-SG" dirty="0" err="1"/>
              <a:t>UserForm</a:t>
            </a:r>
            <a:r>
              <a:rPr lang="en-SG" dirty="0"/>
              <a:t>? You can follow any of the following methods: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SG" dirty="0"/>
              <a:t>Press F5.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SG" dirty="0"/>
              <a:t>Click on 		  icon (Run Sub/</a:t>
            </a:r>
            <a:r>
              <a:rPr lang="en-SG" dirty="0" err="1"/>
              <a:t>UserForm</a:t>
            </a:r>
            <a:r>
              <a:rPr lang="en-SG" dirty="0"/>
              <a:t>) on the standard toolbar.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SG" dirty="0"/>
              <a:t>Choose Run </a:t>
            </a:r>
            <a:r>
              <a:rPr lang="en-SG" dirty="0">
                <a:sym typeface="Wingdings" panose="05000000000000000000" pitchFamily="2" charset="2"/>
              </a:rPr>
              <a:t> Run Sub/</a:t>
            </a:r>
            <a:r>
              <a:rPr lang="en-SG" dirty="0" err="1">
                <a:sym typeface="Wingdings" panose="05000000000000000000" pitchFamily="2" charset="2"/>
              </a:rPr>
              <a:t>UserForm</a:t>
            </a:r>
            <a:r>
              <a:rPr lang="en-SG" dirty="0">
                <a:sym typeface="Wingdings" panose="05000000000000000000" pitchFamily="2" charset="2"/>
              </a:rPr>
              <a:t> command on the main menu.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2753527" y="3348298"/>
            <a:ext cx="896163" cy="360590"/>
            <a:chOff x="2578556" y="2501807"/>
            <a:chExt cx="896163" cy="36059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3344" y="2501808"/>
              <a:ext cx="841375" cy="360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2578556" y="2501807"/>
              <a:ext cx="420687" cy="3605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114" y="4505126"/>
            <a:ext cx="24860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4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261543"/>
            <a:ext cx="7585952" cy="604593"/>
          </a:xfrm>
        </p:spPr>
        <p:txBody>
          <a:bodyPr>
            <a:noAutofit/>
          </a:bodyPr>
          <a:lstStyle/>
          <a:p>
            <a:r>
              <a:rPr lang="en-US" dirty="0"/>
              <a:t>Toggle between </a:t>
            </a:r>
            <a:r>
              <a:rPr lang="en-US" dirty="0" err="1"/>
              <a:t>UserForm</a:t>
            </a:r>
            <a:r>
              <a:rPr lang="en-US" dirty="0"/>
              <a:t> and its codes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Right-click on UserForm1. Choose “View Code” to see the codes related to this </a:t>
            </a:r>
            <a:r>
              <a:rPr lang="en-US" dirty="0" err="1"/>
              <a:t>userform</a:t>
            </a:r>
            <a:r>
              <a:rPr lang="en-US" dirty="0"/>
              <a:t>.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8" y="1890040"/>
            <a:ext cx="4501475" cy="16384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10927" y="2345166"/>
            <a:ext cx="1613647" cy="387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944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Event Handler Procedures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SG" dirty="0"/>
          </a:p>
          <a:p>
            <a:r>
              <a:rPr lang="en-SG" dirty="0"/>
              <a:t>This is a generated event handler procedure by Excel. From the name, you can see that this procedure is called when Save button is clicked.</a:t>
            </a:r>
          </a:p>
          <a:p>
            <a:endParaRPr lang="en-SG" dirty="0"/>
          </a:p>
          <a:p>
            <a:r>
              <a:rPr lang="en-SG" dirty="0"/>
              <a:t>You can create an event handler procedure to initialise all the controls (set to default values or statuses) in the </a:t>
            </a:r>
            <a:r>
              <a:rPr lang="en-SG" dirty="0" err="1"/>
              <a:t>UserForm</a:t>
            </a:r>
            <a:r>
              <a:rPr lang="en-SG" dirty="0"/>
              <a:t> by choosing </a:t>
            </a:r>
            <a:r>
              <a:rPr lang="en-SG" b="1" dirty="0"/>
              <a:t>Initialize</a:t>
            </a:r>
            <a:r>
              <a:rPr lang="en-SG" dirty="0"/>
              <a:t> from the procedure dropdown list.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83" y="961188"/>
            <a:ext cx="5510898" cy="36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41" y="4644753"/>
            <a:ext cx="8115259" cy="396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40" y="5224144"/>
            <a:ext cx="4488439" cy="87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997196" y="5112781"/>
            <a:ext cx="2449931" cy="1369300"/>
          </a:xfrm>
          <a:prstGeom prst="wedgeRectCallout">
            <a:avLst>
              <a:gd name="adj1" fmla="val -86225"/>
              <a:gd name="adj2" fmla="val -583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add codes here to initialise your controls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86370" y="4644753"/>
            <a:ext cx="4057630" cy="396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24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SG" dirty="0"/>
              <a:t>Continue with your UserForm1 and create another Textbox to store the age of the user in column B of Sheet 1 of IS_Exercise.xlsm. Also include checks that user has entered name and age before saving.</a:t>
            </a:r>
          </a:p>
          <a:p>
            <a:pPr marL="0" indent="0">
              <a:buNone/>
            </a:pPr>
            <a:r>
              <a:rPr lang="en-SG" dirty="0">
                <a:solidFill>
                  <a:srgbClr val="0000FF"/>
                </a:solidFill>
              </a:rPr>
              <a:t>Answer:</a:t>
            </a:r>
          </a:p>
          <a:p>
            <a:pPr marL="0" indent="0">
              <a:buNone/>
            </a:pPr>
            <a:endParaRPr lang="en-SG" dirty="0"/>
          </a:p>
          <a:p>
            <a:pPr marL="457200" indent="-457200">
              <a:buAutoNum type="arabicPeriod"/>
            </a:pPr>
            <a:endParaRPr lang="en-SG" dirty="0"/>
          </a:p>
          <a:p>
            <a:pPr marL="457200" indent="-457200">
              <a:buAutoNum type="arabicPeriod"/>
            </a:pP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06" y="2619223"/>
            <a:ext cx="6612709" cy="3571828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161365" y="2936922"/>
            <a:ext cx="2212857" cy="2678570"/>
          </a:xfrm>
          <a:prstGeom prst="wedgeRectCallout">
            <a:avLst>
              <a:gd name="adj1" fmla="val 76305"/>
              <a:gd name="adj2" fmla="val -29913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Exit the subroutine when the condition is not met. This is so because you do not want to continue the remaining of the codes and save a empty name.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39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SG" dirty="0"/>
              <a:t>Create another </a:t>
            </a:r>
            <a:r>
              <a:rPr lang="en-SG" dirty="0" err="1"/>
              <a:t>CommandButton</a:t>
            </a:r>
            <a:r>
              <a:rPr lang="en-SG" dirty="0"/>
              <a:t> named “Clear” to clear all the Textbox values.</a:t>
            </a:r>
          </a:p>
          <a:p>
            <a:pPr marL="0" indent="0">
              <a:buNone/>
            </a:pPr>
            <a:r>
              <a:rPr lang="en-SG" dirty="0">
                <a:solidFill>
                  <a:srgbClr val="0000FF"/>
                </a:solidFill>
              </a:rPr>
              <a:t>Answer: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64" y="2171885"/>
            <a:ext cx="5172101" cy="1159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58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Types of selection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1914384"/>
          </a:xfrm>
        </p:spPr>
        <p:txBody>
          <a:bodyPr/>
          <a:lstStyle/>
          <a:p>
            <a:r>
              <a:rPr lang="en-SG" dirty="0"/>
              <a:t>The following are the common controls used to allow user selection: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SG" dirty="0"/>
              <a:t>Single Checkbox: user can select to turn on or off only. 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SG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SG" dirty="0"/>
              <a:t>Checkbox list: user can select one or more of the options.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SG" dirty="0"/>
          </a:p>
          <a:p>
            <a:pPr lvl="1">
              <a:buFont typeface="Wingdings" panose="05000000000000000000" pitchFamily="2" charset="2"/>
              <a:buChar char="v"/>
            </a:pPr>
            <a:endParaRPr lang="en-SG" dirty="0"/>
          </a:p>
          <a:p>
            <a:pPr lvl="1">
              <a:buFont typeface="Wingdings" panose="05000000000000000000" pitchFamily="2" charset="2"/>
              <a:buChar char="v"/>
            </a:pPr>
            <a:endParaRPr lang="en-SG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SG" dirty="0"/>
              <a:t>Radio button list: user can only select only one out of a list of options.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SG" dirty="0"/>
          </a:p>
          <a:p>
            <a:pPr lvl="1">
              <a:buFont typeface="Wingdings" panose="05000000000000000000" pitchFamily="2" charset="2"/>
              <a:buChar char="v"/>
            </a:pPr>
            <a:endParaRPr lang="en-SG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SG" dirty="0"/>
              <a:t>Combo Box (aka Dropdown list): user can select one option from a large number of items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04" y="2126613"/>
            <a:ext cx="1222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04" y="2814612"/>
            <a:ext cx="1222375" cy="974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558" y="4296407"/>
            <a:ext cx="1176577" cy="1027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085" y="6065520"/>
            <a:ext cx="2571115" cy="649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843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Do it with me (Radio Button)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3651451"/>
          </a:xfrm>
        </p:spPr>
        <p:txBody>
          <a:bodyPr/>
          <a:lstStyle/>
          <a:p>
            <a:r>
              <a:rPr lang="en-US" dirty="0"/>
              <a:t>Continue with your UserForm1</a:t>
            </a:r>
            <a:endParaRPr lang="en-SG" dirty="0"/>
          </a:p>
          <a:p>
            <a:r>
              <a:rPr lang="en-SG" dirty="0"/>
              <a:t>Step 1: Create two radio buttons to allow users to choose their gender (Male / Female). </a:t>
            </a:r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Step 2: Give appropriate </a:t>
            </a:r>
            <a:r>
              <a:rPr lang="en-SG" b="1" dirty="0"/>
              <a:t>names</a:t>
            </a:r>
            <a:r>
              <a:rPr lang="en-SG" dirty="0"/>
              <a:t> </a:t>
            </a:r>
            <a:br>
              <a:rPr lang="en-SG" dirty="0"/>
            </a:br>
            <a:r>
              <a:rPr lang="en-SG" dirty="0"/>
              <a:t>to the radio button controls. </a:t>
            </a:r>
          </a:p>
          <a:p>
            <a:r>
              <a:rPr lang="en-SG" dirty="0"/>
              <a:t>Step 3: Give appropriate </a:t>
            </a:r>
            <a:r>
              <a:rPr lang="en-SG" b="1" dirty="0"/>
              <a:t>group</a:t>
            </a:r>
            <a:br>
              <a:rPr lang="en-SG" b="1" dirty="0"/>
            </a:br>
            <a:r>
              <a:rPr lang="en-SG" b="1" dirty="0"/>
              <a:t>name</a:t>
            </a:r>
            <a:r>
              <a:rPr lang="en-SG" dirty="0"/>
              <a:t> to these two radio button </a:t>
            </a:r>
            <a:br>
              <a:rPr lang="en-SG" dirty="0"/>
            </a:br>
            <a:r>
              <a:rPr lang="en-SG" dirty="0"/>
              <a:t>controls. This is to allow Excel to </a:t>
            </a:r>
            <a:br>
              <a:rPr lang="en-SG" dirty="0"/>
            </a:br>
            <a:r>
              <a:rPr lang="en-SG" dirty="0"/>
              <a:t>recognise which radio button</a:t>
            </a:r>
            <a:br>
              <a:rPr lang="en-SG" dirty="0"/>
            </a:br>
            <a:r>
              <a:rPr lang="en-SG" dirty="0"/>
              <a:t>controls are grouped and only 1 </a:t>
            </a:r>
            <a:br>
              <a:rPr lang="en-SG" dirty="0"/>
            </a:br>
            <a:r>
              <a:rPr lang="en-SG" dirty="0"/>
              <a:t>option in this group can be selected.  </a:t>
            </a:r>
            <a:br>
              <a:rPr lang="en-SG" dirty="0"/>
            </a:br>
            <a:endParaRPr lang="en-S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067" y="2272510"/>
            <a:ext cx="2594610" cy="77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616" y="2250593"/>
            <a:ext cx="3169920" cy="3966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959599" y="5057291"/>
            <a:ext cx="1442720" cy="223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/>
          </a:p>
        </p:txBody>
      </p:sp>
      <p:sp>
        <p:nvSpPr>
          <p:cNvPr id="11" name="Rectangle 10"/>
          <p:cNvSpPr/>
          <p:nvPr/>
        </p:nvSpPr>
        <p:spPr>
          <a:xfrm>
            <a:off x="6914775" y="2444508"/>
            <a:ext cx="1442720" cy="223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12890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Do it with me (Radio Button)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/>
              <a:t>Step 4: Add the following codes in “Save” event handler.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Question: What will be saved in column C when the user did not choose the gender? </a:t>
            </a:r>
            <a:endParaRPr lang="en-SG" dirty="0">
              <a:sym typeface="Wingdings" panose="05000000000000000000" pitchFamily="2" charset="2"/>
            </a:endParaRPr>
          </a:p>
          <a:p>
            <a:pPr>
              <a:buFont typeface="Wingdings"/>
              <a:buChar char="à"/>
            </a:pPr>
            <a:r>
              <a:rPr lang="en-SG" dirty="0">
                <a:solidFill>
                  <a:srgbClr val="FF0000"/>
                </a:solidFill>
                <a:sym typeface="Wingdings" panose="05000000000000000000" pitchFamily="2" charset="2"/>
              </a:rPr>
              <a:t>Female</a:t>
            </a:r>
          </a:p>
          <a:p>
            <a:r>
              <a:rPr lang="en-SG" dirty="0"/>
              <a:t>Question: </a:t>
            </a:r>
            <a:r>
              <a:rPr lang="en-SG" dirty="0">
                <a:sym typeface="Wingdings" panose="05000000000000000000" pitchFamily="2" charset="2"/>
              </a:rPr>
              <a:t>What codes to be added to check that user has selected either “Male” or “Female” before saving?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63" y="1871662"/>
            <a:ext cx="5083824" cy="1248056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7257218" y="1461758"/>
            <a:ext cx="1666240" cy="1808197"/>
          </a:xfrm>
          <a:prstGeom prst="wedgeRectCallout">
            <a:avLst>
              <a:gd name="adj1" fmla="val -284178"/>
              <a:gd name="adj2" fmla="val -3536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value of radio button is either TRUE (selected) or FALSE (not selected) 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10" y="5935980"/>
            <a:ext cx="73247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7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Common control functions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574120310"/>
              </p:ext>
            </p:extLst>
          </p:nvPr>
        </p:nvGraphicFramePr>
        <p:xfrm>
          <a:off x="665163" y="1554798"/>
          <a:ext cx="8064769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7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3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</a:t>
                      </a:r>
                      <a:endParaRPr lang="en-GB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</a:t>
                      </a:r>
                      <a:endParaRPr lang="en-GB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  <a:endParaRPr lang="en-GB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Enabled</a:t>
                      </a:r>
                      <a:endParaRPr lang="en-GB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Enable or disable control (not allowing user</a:t>
                      </a:r>
                      <a:r>
                        <a:rPr lang="en-SG" sz="2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choose)</a:t>
                      </a:r>
                      <a:endParaRPr lang="en-GB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Textbox.Enabled</a:t>
                      </a:r>
                      <a:r>
                        <a:rPr lang="en-SG" sz="2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True</a:t>
                      </a:r>
                    </a:p>
                    <a:p>
                      <a:r>
                        <a:rPr lang="en-SG" sz="20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RadioOpt.Enabled</a:t>
                      </a:r>
                      <a:r>
                        <a:rPr lang="en-SG" sz="2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False</a:t>
                      </a:r>
                    </a:p>
                    <a:p>
                      <a:endParaRPr lang="en-GB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Visible</a:t>
                      </a:r>
                      <a:endParaRPr lang="en-GB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</a:t>
                      </a:r>
                      <a:r>
                        <a:rPr lang="en-SG" sz="2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 hide control</a:t>
                      </a:r>
                      <a:endParaRPr lang="en-GB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Textbox.Visible</a:t>
                      </a:r>
                      <a:r>
                        <a:rPr lang="en-SG" sz="2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True</a:t>
                      </a:r>
                    </a:p>
                    <a:p>
                      <a:r>
                        <a:rPr lang="en-SG" sz="20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RadioOpt.Visible</a:t>
                      </a:r>
                      <a:r>
                        <a:rPr lang="en-SG" sz="2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False</a:t>
                      </a:r>
                    </a:p>
                    <a:p>
                      <a:endParaRPr lang="en-GB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  <a:endParaRPr lang="en-GB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 of control</a:t>
                      </a:r>
                      <a:endParaRPr lang="en-GB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Textbox.Value</a:t>
                      </a:r>
                      <a:r>
                        <a:rPr lang="en-SG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“Albert”</a:t>
                      </a:r>
                    </a:p>
                    <a:p>
                      <a:r>
                        <a:rPr lang="en-SG" sz="20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RadioOpt</a:t>
                      </a:r>
                      <a:r>
                        <a:rPr lang="en-SG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.Value</a:t>
                      </a:r>
                      <a:r>
                        <a:rPr lang="en-SG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False</a:t>
                      </a:r>
                      <a:endParaRPr lang="en-GB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928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Do it with me (Disable controls)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/>
              <a:t>How to make the radio buttons enable only after users enter name?</a:t>
            </a:r>
          </a:p>
          <a:p>
            <a:r>
              <a:rPr lang="en-SG" dirty="0"/>
              <a:t>Step1: Disable radio buttons in </a:t>
            </a:r>
            <a:r>
              <a:rPr lang="en-SG" dirty="0" err="1"/>
              <a:t>Userform</a:t>
            </a:r>
            <a:r>
              <a:rPr lang="en-SG" dirty="0"/>
              <a:t> Initialise subroutine.</a:t>
            </a:r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Step2: Double click on the name textbox to generate an event handler. When users enter their name, this will be called. Type the following in the event handler. 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39" y="4651511"/>
            <a:ext cx="4780722" cy="220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6616611" y="4676325"/>
            <a:ext cx="2303101" cy="1261458"/>
          </a:xfrm>
          <a:prstGeom prst="wedgeRectCallout">
            <a:avLst>
              <a:gd name="adj1" fmla="val -98344"/>
              <a:gd name="adj2" fmla="val -2212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user deletes name, these radio buttons will be disabled.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070340" y="4882551"/>
            <a:ext cx="7032396" cy="1975447"/>
            <a:chOff x="2070340" y="4882551"/>
            <a:chExt cx="7032396" cy="1975447"/>
          </a:xfrm>
        </p:grpSpPr>
        <p:sp>
          <p:nvSpPr>
            <p:cNvPr id="4" name="Rectangle 3"/>
            <p:cNvSpPr/>
            <p:nvPr/>
          </p:nvSpPr>
          <p:spPr>
            <a:xfrm>
              <a:off x="2070340" y="4882551"/>
              <a:ext cx="2122098" cy="3105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Callout 7"/>
            <p:cNvSpPr/>
            <p:nvPr/>
          </p:nvSpPr>
          <p:spPr>
            <a:xfrm>
              <a:off x="5980853" y="6088308"/>
              <a:ext cx="3121883" cy="769690"/>
            </a:xfrm>
            <a:prstGeom prst="wedgeEllipseCallout">
              <a:avLst>
                <a:gd name="adj1" fmla="val -105636"/>
                <a:gd name="adj2" fmla="val -168374"/>
              </a:avLst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Can use </a:t>
              </a:r>
              <a:r>
                <a:rPr lang="en-SG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TextBox_Name.Value</a:t>
              </a:r>
              <a:r>
                <a:rPr lang="en-SG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too!</a:t>
              </a:r>
              <a:endPara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320" y="2281736"/>
            <a:ext cx="4587795" cy="105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2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9"/>
            <a:ext cx="7781518" cy="4814771"/>
          </a:xfr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At the end of the lesson, you should be able to:</a:t>
            </a:r>
          </a:p>
          <a:p>
            <a:pPr lvl="0"/>
            <a:r>
              <a:rPr lang="en-SG" dirty="0"/>
              <a:t>Use VBA in-built </a:t>
            </a:r>
            <a:r>
              <a:rPr lang="en-SG" dirty="0" err="1"/>
              <a:t>InputBox</a:t>
            </a:r>
            <a:r>
              <a:rPr lang="en-SG" dirty="0"/>
              <a:t> dialog box</a:t>
            </a:r>
            <a:endParaRPr lang="en-GB" dirty="0"/>
          </a:p>
          <a:p>
            <a:pPr lvl="0"/>
            <a:r>
              <a:rPr lang="en-GB" dirty="0"/>
              <a:t>Create a </a:t>
            </a:r>
            <a:r>
              <a:rPr lang="en-GB" dirty="0" err="1"/>
              <a:t>userform</a:t>
            </a:r>
            <a:r>
              <a:rPr lang="en-US" dirty="0"/>
              <a:t> to capture user’s input using the following Toolbox Controls:</a:t>
            </a:r>
          </a:p>
          <a:p>
            <a:pPr lvl="1"/>
            <a:r>
              <a:rPr lang="en-US" dirty="0" err="1"/>
              <a:t>CheckBox</a:t>
            </a:r>
            <a:endParaRPr lang="en-US" dirty="0"/>
          </a:p>
          <a:p>
            <a:pPr lvl="1"/>
            <a:r>
              <a:rPr lang="en-US" dirty="0" err="1"/>
              <a:t>ComboBox</a:t>
            </a:r>
            <a:endParaRPr lang="en-US" dirty="0"/>
          </a:p>
          <a:p>
            <a:pPr lvl="1"/>
            <a:r>
              <a:rPr lang="en-US" dirty="0" err="1"/>
              <a:t>CommandButton</a:t>
            </a:r>
            <a:endParaRPr lang="en-US" dirty="0"/>
          </a:p>
          <a:p>
            <a:pPr lvl="1"/>
            <a:r>
              <a:rPr lang="en-US" dirty="0"/>
              <a:t>Image</a:t>
            </a:r>
          </a:p>
          <a:p>
            <a:pPr lvl="1"/>
            <a:r>
              <a:rPr lang="en-US" dirty="0"/>
              <a:t>Label</a:t>
            </a:r>
          </a:p>
          <a:p>
            <a:pPr lvl="1"/>
            <a:r>
              <a:rPr lang="en-US" dirty="0" err="1"/>
              <a:t>SpinButton</a:t>
            </a:r>
            <a:endParaRPr lang="en-US" dirty="0"/>
          </a:p>
          <a:p>
            <a:pPr lvl="1"/>
            <a:r>
              <a:rPr lang="en-US" dirty="0"/>
              <a:t>Textbox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7086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Frame the controls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/>
              <a:t>It is useful to frame your controls to let users see which controls belong to the same group.</a:t>
            </a:r>
          </a:p>
          <a:p>
            <a:r>
              <a:rPr lang="en-SG" dirty="0"/>
              <a:t>Which of the following gives a better understanding of all the controls?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947" y="2699977"/>
            <a:ext cx="2784804" cy="1602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70" y="2699976"/>
            <a:ext cx="3597483" cy="139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61" y="4511435"/>
            <a:ext cx="3647348" cy="19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6482081" y="4708401"/>
            <a:ext cx="1666240" cy="1808197"/>
          </a:xfrm>
          <a:prstGeom prst="wedgeRectCallout">
            <a:avLst>
              <a:gd name="adj1" fmla="val -175275"/>
              <a:gd name="adj2" fmla="val -44958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may also do this way without using frames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42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Do it with me (Frame)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Continue with UserForm1</a:t>
            </a:r>
            <a:endParaRPr lang="en-SG" dirty="0"/>
          </a:p>
          <a:p>
            <a:r>
              <a:rPr lang="en-SG" dirty="0"/>
              <a:t>Step 1: Create a Frame for the two gender radio controls.</a:t>
            </a:r>
          </a:p>
          <a:p>
            <a:r>
              <a:rPr lang="en-SG" dirty="0"/>
              <a:t>Step 2: Drag the “Male” and “Female” radio controls into the Frame.</a:t>
            </a:r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Step 3: Give appropriate Frame </a:t>
            </a:r>
            <a:br>
              <a:rPr lang="en-SG" dirty="0"/>
            </a:br>
            <a:r>
              <a:rPr lang="en-SG" dirty="0"/>
              <a:t>name and Caption.</a:t>
            </a:r>
          </a:p>
          <a:p>
            <a:endParaRPr lang="en-S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690" y="1811625"/>
            <a:ext cx="455752" cy="45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430332" y="4994200"/>
            <a:ext cx="3950899" cy="1602131"/>
          </a:xfrm>
          <a:prstGeom prst="wedgeEllipseCallout">
            <a:avLst>
              <a:gd name="adj1" fmla="val 64426"/>
              <a:gd name="adj2" fmla="val -88262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 moving the frame around. What happen to the controls inside the frame?</a:t>
            </a: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43" y="3070015"/>
            <a:ext cx="2542635" cy="777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797201" y="2707706"/>
            <a:ext cx="3084589" cy="3572324"/>
            <a:chOff x="5797201" y="2707706"/>
            <a:chExt cx="3084589" cy="3572324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7201" y="2707706"/>
              <a:ext cx="3084589" cy="3572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7152925" y="3899140"/>
              <a:ext cx="1442720" cy="2235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169508" y="3086945"/>
              <a:ext cx="1442720" cy="2235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/>
            </a:p>
          </p:txBody>
        </p:sp>
      </p:grpSp>
      <p:cxnSp>
        <p:nvCxnSpPr>
          <p:cNvPr id="7" name="Straight Arrow Connector 6"/>
          <p:cNvCxnSpPr/>
          <p:nvPr/>
        </p:nvCxnSpPr>
        <p:spPr>
          <a:xfrm flipH="1" flipV="1">
            <a:off x="2485016" y="3205779"/>
            <a:ext cx="3312185" cy="736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56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Do it with me (Check Box)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163" y="950069"/>
            <a:ext cx="7781518" cy="3651451"/>
          </a:xfrm>
        </p:spPr>
        <p:txBody>
          <a:bodyPr/>
          <a:lstStyle/>
          <a:p>
            <a:r>
              <a:rPr lang="en-US" dirty="0"/>
              <a:t>Continue with UserForm1</a:t>
            </a:r>
            <a:endParaRPr lang="en-SG" dirty="0"/>
          </a:p>
          <a:p>
            <a:r>
              <a:rPr lang="en-SG" dirty="0"/>
              <a:t>Step 1: Create a frame and name it “Favourite subjects”</a:t>
            </a:r>
          </a:p>
          <a:p>
            <a:r>
              <a:rPr lang="en-SG" dirty="0"/>
              <a:t>Step 2: Create four check boxes to allow users to choose the subjects they like (English, Maths, Science, 2</a:t>
            </a:r>
            <a:r>
              <a:rPr lang="en-SG" baseline="30000" dirty="0"/>
              <a:t>nd</a:t>
            </a:r>
            <a:r>
              <a:rPr lang="en-SG" dirty="0"/>
              <a:t> Language). 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Remember to give appropriate names to controls!</a:t>
            </a:r>
          </a:p>
          <a:p>
            <a:r>
              <a:rPr lang="en-SG" dirty="0"/>
              <a:t>Question: How would you save this information on favourite subjects in Column D to G in Sheet1?</a:t>
            </a:r>
            <a:br>
              <a:rPr lang="en-SG" dirty="0"/>
            </a:br>
            <a:endParaRPr lang="en-S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920" y="3136743"/>
            <a:ext cx="3218552" cy="142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1604514" y="3485397"/>
            <a:ext cx="3191774" cy="1147139"/>
          </a:xfrm>
          <a:prstGeom prst="wedgeEllipseCallout">
            <a:avLst>
              <a:gd name="adj1" fmla="val 82766"/>
              <a:gd name="adj2" fmla="val -4088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can select more than one options</a:t>
            </a: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17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SG" dirty="0"/>
              <a:t>Add codes in “Save” event handler to save this information on favourite subjects in Column D to G in Sheet1.</a:t>
            </a:r>
          </a:p>
          <a:p>
            <a:pPr marL="0" indent="0">
              <a:buNone/>
            </a:pPr>
            <a:r>
              <a:rPr lang="en-SG" dirty="0">
                <a:solidFill>
                  <a:srgbClr val="0000FF"/>
                </a:solidFill>
              </a:rPr>
              <a:t>Answer: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SG" dirty="0">
                <a:sym typeface="Wingdings" panose="05000000000000000000" pitchFamily="2" charset="2"/>
              </a:rPr>
              <a:t>Add the codes to check that users have selected at least one subject.</a:t>
            </a:r>
          </a:p>
          <a:p>
            <a:pPr marL="0" indent="0">
              <a:buNone/>
            </a:pPr>
            <a:r>
              <a:rPr lang="en-SG" dirty="0">
                <a:solidFill>
                  <a:srgbClr val="0000FF"/>
                </a:solidFill>
              </a:rPr>
              <a:t>Answer:</a:t>
            </a:r>
          </a:p>
          <a:p>
            <a:pPr marL="457200" indent="-457200">
              <a:buFont typeface="+mj-lt"/>
              <a:buAutoNum type="arabicPeriod" startAt="4"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232" y="1980022"/>
            <a:ext cx="3886200" cy="2295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19" y="5581649"/>
            <a:ext cx="84963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6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Do it with me (Combo Box)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163" y="950069"/>
            <a:ext cx="7781518" cy="3651451"/>
          </a:xfrm>
        </p:spPr>
        <p:txBody>
          <a:bodyPr/>
          <a:lstStyle/>
          <a:p>
            <a:r>
              <a:rPr lang="en-US" dirty="0"/>
              <a:t>Continue with UserForm1</a:t>
            </a:r>
            <a:endParaRPr lang="en-SG" dirty="0"/>
          </a:p>
          <a:p>
            <a:r>
              <a:rPr lang="en-SG" dirty="0"/>
              <a:t>Step 1: Create one </a:t>
            </a:r>
            <a:r>
              <a:rPr lang="en-SG" dirty="0" err="1"/>
              <a:t>ComboBox</a:t>
            </a:r>
            <a:r>
              <a:rPr lang="en-SG" dirty="0"/>
              <a:t> for users to select their Nationality. Name the control as </a:t>
            </a:r>
            <a:r>
              <a:rPr lang="en-SG" i="1" dirty="0" err="1"/>
              <a:t>Combo_Nationality</a:t>
            </a:r>
            <a:r>
              <a:rPr lang="en-SG" dirty="0"/>
              <a:t>.</a:t>
            </a:r>
          </a:p>
          <a:p>
            <a:r>
              <a:rPr lang="en-SG" dirty="0"/>
              <a:t>Step 2: Enter these codes in </a:t>
            </a:r>
            <a:r>
              <a:rPr lang="en-SG" dirty="0" err="1"/>
              <a:t>Userform_Initialize</a:t>
            </a:r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Question: How many items will be listed in the </a:t>
            </a:r>
            <a:r>
              <a:rPr lang="en-SG" dirty="0" err="1"/>
              <a:t>ComboBox</a:t>
            </a:r>
            <a:r>
              <a:rPr lang="en-SG" dirty="0"/>
              <a:t>?</a:t>
            </a:r>
          </a:p>
          <a:p>
            <a:pPr marL="0" indent="0">
              <a:buNone/>
            </a:pPr>
            <a:r>
              <a:rPr lang="en-SG" dirty="0">
                <a:solidFill>
                  <a:srgbClr val="FF0000"/>
                </a:solidFill>
                <a:sym typeface="Wingdings" panose="05000000000000000000" pitchFamily="2" charset="2"/>
              </a:rPr>
              <a:t> 3</a:t>
            </a:r>
            <a:endParaRPr lang="en-SG" dirty="0">
              <a:solidFill>
                <a:srgbClr val="FF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41412" y="2996788"/>
            <a:ext cx="5647878" cy="1718919"/>
            <a:chOff x="1441412" y="2996788"/>
            <a:chExt cx="5647878" cy="171891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1412" y="2996788"/>
              <a:ext cx="5647878" cy="171891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904104" y="3743661"/>
              <a:ext cx="5088367" cy="6777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07548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Do it with me (Combo Box)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/>
              <a:t>Step 3: To prevent users from typing their own response in the </a:t>
            </a:r>
            <a:r>
              <a:rPr lang="en-SG" dirty="0" err="1"/>
              <a:t>ComboBox</a:t>
            </a:r>
            <a:r>
              <a:rPr lang="en-SG" dirty="0"/>
              <a:t>, select the following under Style in the Properties Window:</a:t>
            </a:r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Question: How would you write the codes to save the user’s nationality in Sheet 1 column H?</a:t>
            </a:r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513" y="2213303"/>
            <a:ext cx="5311334" cy="50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605" y="5047462"/>
            <a:ext cx="5353050" cy="276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605" y="3989401"/>
            <a:ext cx="49339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8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Do it with me (Spin Button)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Continue with UserForm1</a:t>
            </a:r>
            <a:endParaRPr lang="en-SG" dirty="0"/>
          </a:p>
          <a:p>
            <a:r>
              <a:rPr lang="en-SG" dirty="0"/>
              <a:t>Step 1: Create a Spin Button control to allow users to spin the value of the number of siblings they have. </a:t>
            </a:r>
            <a:br>
              <a:rPr lang="en-SG" dirty="0"/>
            </a:br>
            <a:r>
              <a:rPr lang="en-SG" dirty="0"/>
              <a:t>Give appropriate control name and set the max to 5 and min to 0.</a:t>
            </a:r>
          </a:p>
          <a:p>
            <a:r>
              <a:rPr lang="en-SG" dirty="0"/>
              <a:t>Step 2: Create a textbox to store the spin value. </a:t>
            </a:r>
          </a:p>
          <a:p>
            <a:r>
              <a:rPr lang="en-SG" dirty="0"/>
              <a:t>Step 3: Double-click on the Spin Button and type the following codes in the Spin Button Change subroutine.</a:t>
            </a:r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Question: What do the above codes mean?</a:t>
            </a:r>
          </a:p>
          <a:p>
            <a:pPr>
              <a:buFont typeface="Wingdings"/>
              <a:buChar char="à"/>
            </a:pPr>
            <a:r>
              <a:rPr lang="en-SG" dirty="0">
                <a:solidFill>
                  <a:srgbClr val="FF0000"/>
                </a:solidFill>
                <a:sym typeface="Wingdings" panose="05000000000000000000" pitchFamily="2" charset="2"/>
              </a:rPr>
              <a:t>Store the spin value in the textbox.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308" y="1510321"/>
            <a:ext cx="501118" cy="54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424" y="4581244"/>
            <a:ext cx="5733729" cy="76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1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Image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/>
              <a:t>How would you insert an image for your </a:t>
            </a:r>
            <a:r>
              <a:rPr lang="en-SG" dirty="0" err="1"/>
              <a:t>Userform</a:t>
            </a:r>
            <a:r>
              <a:rPr lang="en-SG" dirty="0"/>
              <a:t>? </a:t>
            </a:r>
          </a:p>
          <a:p>
            <a:r>
              <a:rPr lang="en-SG" dirty="0"/>
              <a:t>Choose 		and explore where you can insert your </a:t>
            </a:r>
            <a:br>
              <a:rPr lang="en-SG" dirty="0"/>
            </a:br>
            <a:br>
              <a:rPr lang="en-SG" dirty="0"/>
            </a:br>
            <a:r>
              <a:rPr lang="en-SG" dirty="0"/>
              <a:t>image on the properties window.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219" y="1386508"/>
            <a:ext cx="646250" cy="674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629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a </a:t>
            </a:r>
            <a:r>
              <a:rPr lang="en-SG" dirty="0" err="1"/>
              <a:t>Userform</a:t>
            </a:r>
            <a:r>
              <a:rPr lang="en-SG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9"/>
            <a:ext cx="7781518" cy="3137846"/>
          </a:xfrm>
        </p:spPr>
        <p:txBody>
          <a:bodyPr/>
          <a:lstStyle/>
          <a:p>
            <a:r>
              <a:rPr lang="en-SG" dirty="0"/>
              <a:t>A </a:t>
            </a:r>
            <a:r>
              <a:rPr lang="en-SG" dirty="0" err="1"/>
              <a:t>Userform</a:t>
            </a:r>
            <a:r>
              <a:rPr lang="en-SG" dirty="0"/>
              <a:t> is a custom-built dialog box that makes a user data entry more controllable and easier to use for the user. </a:t>
            </a:r>
          </a:p>
          <a:p>
            <a:endParaRPr lang="en-SG" dirty="0"/>
          </a:p>
          <a:p>
            <a:r>
              <a:rPr lang="en-SG" dirty="0"/>
              <a:t>We are going to learn 2 types of dialog box</a:t>
            </a:r>
          </a:p>
          <a:p>
            <a:pPr lvl="1"/>
            <a:r>
              <a:rPr lang="en-SG" dirty="0"/>
              <a:t>VBA in-built </a:t>
            </a:r>
            <a:r>
              <a:rPr lang="en-SG" dirty="0" err="1"/>
              <a:t>Inputbox</a:t>
            </a:r>
            <a:r>
              <a:rPr lang="en-SG" dirty="0"/>
              <a:t> function</a:t>
            </a:r>
          </a:p>
          <a:p>
            <a:pPr lvl="1"/>
            <a:r>
              <a:rPr lang="en-SG" dirty="0"/>
              <a:t>Customised VBA </a:t>
            </a:r>
            <a:r>
              <a:rPr lang="en-SG" dirty="0" err="1"/>
              <a:t>Userform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94CE05-A0F8-400D-89FA-639FFEE17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191" y="3870116"/>
            <a:ext cx="3105150" cy="2838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2C7D74-7134-426D-A1D0-07CD7977C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870116"/>
            <a:ext cx="40005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16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VBA </a:t>
            </a:r>
            <a:r>
              <a:rPr lang="en-SG" dirty="0" err="1"/>
              <a:t>InputBox</a:t>
            </a:r>
            <a:r>
              <a:rPr lang="en-SG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9"/>
            <a:ext cx="7781518" cy="1067308"/>
          </a:xfrm>
        </p:spPr>
        <p:txBody>
          <a:bodyPr/>
          <a:lstStyle/>
          <a:p>
            <a:r>
              <a:rPr lang="en-SG" dirty="0"/>
              <a:t>This function allows user to enter one piece of information only.</a:t>
            </a:r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53" y="1845480"/>
            <a:ext cx="8511970" cy="48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61576"/>
              </p:ext>
            </p:extLst>
          </p:nvPr>
        </p:nvGraphicFramePr>
        <p:xfrm>
          <a:off x="498122" y="2411718"/>
          <a:ext cx="7946031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17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Prompt</a:t>
                      </a:r>
                      <a:endParaRPr lang="en-GB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Required</a:t>
                      </a:r>
                      <a:endParaRPr lang="en-GB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text</a:t>
                      </a:r>
                      <a:r>
                        <a:rPr lang="en-SG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displayed in the input box</a:t>
                      </a:r>
                      <a:endParaRPr lang="en-GB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  <a:endParaRPr lang="en-GB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Optional</a:t>
                      </a:r>
                      <a:endParaRPr lang="en-GB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SG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caption displayed in the title bar of the </a:t>
                      </a:r>
                      <a:r>
                        <a:rPr lang="en-SG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dialog </a:t>
                      </a:r>
                      <a:r>
                        <a:rPr lang="en-SG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box</a:t>
                      </a:r>
                      <a:endParaRPr lang="en-GB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Default</a:t>
                      </a:r>
                      <a:endParaRPr lang="en-GB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Optional</a:t>
                      </a:r>
                      <a:endParaRPr lang="en-GB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default value to be displayed in the dialog box</a:t>
                      </a:r>
                      <a:endParaRPr lang="en-GB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Left,</a:t>
                      </a:r>
                      <a:r>
                        <a:rPr lang="en-SG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Top</a:t>
                      </a:r>
                      <a:endParaRPr lang="en-GB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Optional </a:t>
                      </a:r>
                      <a:endParaRPr lang="en-GB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Specifies the x and y position of the upper left corner of dialog box respectively</a:t>
                      </a:r>
                      <a:endParaRPr lang="en-GB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HelpFile</a:t>
                      </a:r>
                      <a:r>
                        <a:rPr lang="en-SG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SG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HelpContextID</a:t>
                      </a:r>
                      <a:endParaRPr lang="en-GB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Optional</a:t>
                      </a:r>
                      <a:endParaRPr lang="en-GB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name of the Help</a:t>
                      </a:r>
                      <a:r>
                        <a:rPr lang="en-SG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file and context ID number of the help topic in the Help file for this dialog box.</a:t>
                      </a:r>
                      <a:endParaRPr lang="en-GB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en-GB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Optional</a:t>
                      </a:r>
                      <a:endParaRPr lang="en-GB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Specifies the return data type. Default is text.</a:t>
                      </a:r>
                      <a:endParaRPr lang="en-GB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4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54" y="3017161"/>
            <a:ext cx="8811382" cy="975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Do it with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896812"/>
          </a:xfrm>
        </p:spPr>
        <p:txBody>
          <a:bodyPr/>
          <a:lstStyle/>
          <a:p>
            <a:r>
              <a:rPr lang="en-SG" dirty="0"/>
              <a:t>Step 1: Create a new Excel file with a blank sheet.</a:t>
            </a:r>
          </a:p>
          <a:p>
            <a:r>
              <a:rPr lang="en-SG" dirty="0"/>
              <a:t>Step 2: Open the Visual Basic window and insert a new module.</a:t>
            </a:r>
          </a:p>
          <a:p>
            <a:r>
              <a:rPr lang="en-SG" dirty="0"/>
              <a:t>Step 3: Type the following codes and run it. What do you see?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Question: How would you store the </a:t>
            </a:r>
            <a:r>
              <a:rPr lang="en-SG" dirty="0" err="1"/>
              <a:t>NameText</a:t>
            </a:r>
            <a:r>
              <a:rPr lang="en-SG" dirty="0"/>
              <a:t> in Sheet1 cell A1?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GB" dirty="0">
                <a:solidFill>
                  <a:srgbClr val="FF0000"/>
                </a:solidFill>
              </a:rPr>
              <a:t>Sheet1.Range(“A1”).value = </a:t>
            </a:r>
            <a:r>
              <a:rPr lang="en-GB" dirty="0" err="1">
                <a:solidFill>
                  <a:srgbClr val="FF0000"/>
                </a:solidFill>
              </a:rPr>
              <a:t>NameText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  <p:sp>
        <p:nvSpPr>
          <p:cNvPr id="4" name="Rectangular Callout 3"/>
          <p:cNvSpPr/>
          <p:nvPr/>
        </p:nvSpPr>
        <p:spPr>
          <a:xfrm>
            <a:off x="4367325" y="4030901"/>
            <a:ext cx="1936377" cy="699247"/>
          </a:xfrm>
          <a:prstGeom prst="wedgeRectCallout">
            <a:avLst>
              <a:gd name="adj1" fmla="val 20507"/>
              <a:gd name="adj2" fmla="val -10113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Question in the dialog box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6690045" y="4064339"/>
            <a:ext cx="1936377" cy="699247"/>
          </a:xfrm>
          <a:prstGeom prst="wedgeRectCallout">
            <a:avLst>
              <a:gd name="adj1" fmla="val 14025"/>
              <a:gd name="adj2" fmla="val -10626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Title of the dialog box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16" y="4147464"/>
            <a:ext cx="3693637" cy="15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1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Customised </a:t>
            </a:r>
            <a:r>
              <a:rPr lang="en-SG" dirty="0" err="1"/>
              <a:t>UserForm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867611"/>
          </a:xfrm>
        </p:spPr>
        <p:txBody>
          <a:bodyPr/>
          <a:lstStyle/>
          <a:p>
            <a:r>
              <a:rPr lang="en-SG" dirty="0"/>
              <a:t>These are the Toolbox controls available when you create a </a:t>
            </a:r>
            <a:r>
              <a:rPr lang="en-SG" dirty="0" err="1"/>
              <a:t>UserForm</a:t>
            </a:r>
            <a:r>
              <a:rPr lang="en-SG" dirty="0"/>
              <a:t> in Excel VBA.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122" y="1742174"/>
            <a:ext cx="2408238" cy="210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2493963" y="2880863"/>
            <a:ext cx="6580261" cy="3824737"/>
            <a:chOff x="2493963" y="2880863"/>
            <a:chExt cx="6580261" cy="3824737"/>
          </a:xfrm>
        </p:grpSpPr>
        <p:sp>
          <p:nvSpPr>
            <p:cNvPr id="7" name="Rectangle 6"/>
            <p:cNvSpPr/>
            <p:nvPr/>
          </p:nvSpPr>
          <p:spPr>
            <a:xfrm>
              <a:off x="2493963" y="2880863"/>
              <a:ext cx="1819245" cy="26909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ular Callout 7"/>
            <p:cNvSpPr/>
            <p:nvPr/>
          </p:nvSpPr>
          <p:spPr>
            <a:xfrm>
              <a:off x="3657602" y="4399280"/>
              <a:ext cx="5416622" cy="2306320"/>
            </a:xfrm>
            <a:prstGeom prst="wedgeRectCallout">
              <a:avLst>
                <a:gd name="adj1" fmla="val -46543"/>
                <a:gd name="adj2" fmla="val -101403"/>
              </a:avLst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OptionButton</a:t>
              </a:r>
              <a:r>
                <a:rPr lang="en-SG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S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– allow user to select one item from a group of choices.</a:t>
              </a:r>
            </a:p>
            <a:p>
              <a:r>
                <a:rPr lang="en-SG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ToggleButton</a:t>
              </a:r>
              <a:r>
                <a:rPr lang="en-S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– has two states (on/off)</a:t>
              </a:r>
            </a:p>
            <a:p>
              <a:r>
                <a:rPr lang="en-SG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Frame </a:t>
              </a:r>
              <a:r>
                <a:rPr lang="en-S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– enclose other controls for aesthetic or logically grouping purposes.</a:t>
              </a:r>
            </a:p>
            <a:p>
              <a:r>
                <a:rPr lang="en-SG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CommandButton</a:t>
              </a:r>
              <a:r>
                <a:rPr lang="en-SG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S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– run a macro when user clicks </a:t>
              </a:r>
              <a:endParaRPr lang="en-SG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SG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TabStrip</a:t>
              </a:r>
              <a:r>
                <a:rPr lang="en-SG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S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– create tab control </a:t>
              </a:r>
            </a:p>
            <a:p>
              <a:r>
                <a:rPr lang="en-SG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MultiPage</a:t>
              </a:r>
              <a:r>
                <a:rPr lang="en-S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– create tabbed dialog boxes</a:t>
              </a:r>
              <a:endPara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8119" y="3180079"/>
            <a:ext cx="3590121" cy="3677921"/>
            <a:chOff x="108119" y="3180079"/>
            <a:chExt cx="3590121" cy="3677921"/>
          </a:xfrm>
        </p:grpSpPr>
        <p:sp>
          <p:nvSpPr>
            <p:cNvPr id="9" name="Rectangular Callout 8"/>
            <p:cNvSpPr/>
            <p:nvPr/>
          </p:nvSpPr>
          <p:spPr>
            <a:xfrm>
              <a:off x="108119" y="3881887"/>
              <a:ext cx="3428712" cy="2976113"/>
            </a:xfrm>
            <a:prstGeom prst="wedgeRectCallout">
              <a:avLst>
                <a:gd name="adj1" fmla="val 29188"/>
                <a:gd name="adj2" fmla="val -61391"/>
              </a:avLst>
            </a:prstGeom>
            <a:noFill/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ScrollBar</a:t>
              </a:r>
              <a:r>
                <a:rPr lang="en-SG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S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–Select value from a list</a:t>
              </a:r>
            </a:p>
            <a:p>
              <a:r>
                <a:rPr lang="en-SG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SpinButton</a:t>
              </a:r>
              <a:r>
                <a:rPr lang="en-S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– Select value by clicking up or down arrow. Usually used with a </a:t>
              </a:r>
              <a:r>
                <a:rPr lang="en-SG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TextBox</a:t>
              </a:r>
              <a:r>
                <a:rPr lang="en-S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to display the current value of </a:t>
              </a:r>
              <a:r>
                <a:rPr lang="en-SG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SpinButton</a:t>
              </a:r>
              <a:r>
                <a:rPr lang="en-S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r>
                <a:rPr lang="en-SG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Image </a:t>
              </a:r>
              <a:r>
                <a:rPr lang="en-S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– display a graphic image.</a:t>
              </a:r>
            </a:p>
            <a:p>
              <a:r>
                <a:rPr lang="en-SG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RefEdit</a:t>
              </a:r>
              <a:r>
                <a:rPr lang="en-S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– allow user to select a range in a worksheet.</a:t>
              </a:r>
              <a:endPara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93963" y="3180079"/>
              <a:ext cx="1204277" cy="36230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760453" y="1708032"/>
            <a:ext cx="6192999" cy="2561015"/>
            <a:chOff x="2760453" y="1570008"/>
            <a:chExt cx="6192999" cy="2561015"/>
          </a:xfrm>
        </p:grpSpPr>
        <p:sp>
          <p:nvSpPr>
            <p:cNvPr id="4" name="Rectangle 3"/>
            <p:cNvSpPr/>
            <p:nvPr/>
          </p:nvSpPr>
          <p:spPr>
            <a:xfrm>
              <a:off x="2760453" y="2363276"/>
              <a:ext cx="1552755" cy="3623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ular Callout 4"/>
            <p:cNvSpPr/>
            <p:nvPr/>
          </p:nvSpPr>
          <p:spPr>
            <a:xfrm>
              <a:off x="5052780" y="1570008"/>
              <a:ext cx="3900672" cy="2561015"/>
            </a:xfrm>
            <a:prstGeom prst="wedgeRectCallout">
              <a:avLst>
                <a:gd name="adj1" fmla="val -66346"/>
                <a:gd name="adj2" fmla="val -4065"/>
              </a:avLst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Label</a:t>
              </a:r>
              <a:r>
                <a:rPr lang="en-S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– display text</a:t>
              </a:r>
            </a:p>
            <a:p>
              <a:r>
                <a:rPr lang="en-SG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Textbox</a:t>
              </a:r>
              <a:r>
                <a:rPr lang="en-S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– allow user type text/value</a:t>
              </a:r>
            </a:p>
            <a:p>
              <a:r>
                <a:rPr lang="en-SG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ComboBox</a:t>
              </a:r>
              <a:r>
                <a:rPr lang="en-S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– list of items in a drop-down box and display one item at a time.</a:t>
              </a:r>
            </a:p>
            <a:p>
              <a:r>
                <a:rPr lang="en-SG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ListBox</a:t>
              </a:r>
              <a:r>
                <a:rPr lang="en-S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– list of items where user can select more than one item. </a:t>
              </a:r>
            </a:p>
            <a:p>
              <a:r>
                <a:rPr lang="en-SG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CheckBox</a:t>
              </a:r>
              <a:r>
                <a:rPr lang="en-S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– useful for getting binary choice (yes/no)</a:t>
              </a:r>
              <a:endPara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436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Do it with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1035251"/>
          </a:xfrm>
        </p:spPr>
        <p:txBody>
          <a:bodyPr/>
          <a:lstStyle/>
          <a:p>
            <a:r>
              <a:rPr lang="en-SG" dirty="0"/>
              <a:t>Let’s recreate VBA in-built </a:t>
            </a:r>
            <a:r>
              <a:rPr lang="en-SG" dirty="0" err="1"/>
              <a:t>InputBox</a:t>
            </a:r>
            <a:r>
              <a:rPr lang="en-SG" dirty="0"/>
              <a:t> function using User form.</a:t>
            </a:r>
          </a:p>
          <a:p>
            <a:r>
              <a:rPr lang="en-SG" dirty="0"/>
              <a:t>Step 1: Open IS_Exercise.xlsm. Go to the Visual Basic window and insert a new </a:t>
            </a:r>
            <a:r>
              <a:rPr lang="en-SG" dirty="0" err="1"/>
              <a:t>UserForm</a:t>
            </a:r>
            <a:r>
              <a:rPr lang="en-SG" dirty="0"/>
              <a:t>.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Font typeface="Wingdings" panose="05000000000000000000" pitchFamily="2" charset="2"/>
              <a:buChar char="v"/>
            </a:pPr>
            <a:r>
              <a:rPr lang="en-SG" dirty="0"/>
              <a:t>You can view the properties of the </a:t>
            </a:r>
            <a:r>
              <a:rPr lang="en-SG" dirty="0" err="1"/>
              <a:t>UserForm</a:t>
            </a:r>
            <a:r>
              <a:rPr lang="en-SG" dirty="0"/>
              <a:t> created via the Properties Window.</a:t>
            </a:r>
          </a:p>
          <a:p>
            <a:r>
              <a:rPr lang="en-SG" dirty="0"/>
              <a:t>Step 2: Change Caption to “Input Form”. What do you observe?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637" y="2549583"/>
            <a:ext cx="32194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407" y="2174692"/>
            <a:ext cx="2231727" cy="318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03407" y="3357143"/>
            <a:ext cx="2130489" cy="2895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448124" y="2601592"/>
            <a:ext cx="2755193" cy="2605329"/>
            <a:chOff x="448124" y="2601592"/>
            <a:chExt cx="2755193" cy="2605329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124" y="2601592"/>
              <a:ext cx="2755193" cy="2605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2226825" y="3734277"/>
              <a:ext cx="533628" cy="28956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4244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Do it with 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/>
              <a:t>Step 3: Insert a </a:t>
            </a:r>
            <a:r>
              <a:rPr lang="en-SG" b="1" dirty="0"/>
              <a:t>Label</a:t>
            </a:r>
            <a:r>
              <a:rPr lang="en-SG" dirty="0"/>
              <a:t> by clicking on       and select the place to put this label on the </a:t>
            </a:r>
            <a:r>
              <a:rPr lang="en-SG" dirty="0" err="1"/>
              <a:t>UserForm</a:t>
            </a:r>
            <a:r>
              <a:rPr lang="en-SG" dirty="0"/>
              <a:t>. </a:t>
            </a:r>
            <a:endParaRPr lang="en-GB" dirty="0"/>
          </a:p>
          <a:p>
            <a:r>
              <a:rPr lang="en-SG" dirty="0"/>
              <a:t>Step 4: Insert a </a:t>
            </a:r>
            <a:r>
              <a:rPr lang="en-SG" b="1" dirty="0"/>
              <a:t>Textbox</a:t>
            </a:r>
            <a:r>
              <a:rPr lang="en-SG" dirty="0"/>
              <a:t> by clicking on        and place it on </a:t>
            </a:r>
            <a:r>
              <a:rPr lang="en-SG" dirty="0" err="1"/>
              <a:t>UserForm</a:t>
            </a:r>
            <a:r>
              <a:rPr lang="en-SG" dirty="0"/>
              <a:t>. </a:t>
            </a:r>
          </a:p>
          <a:p>
            <a:r>
              <a:rPr lang="en-SG" dirty="0"/>
              <a:t>Step 5: Insert a </a:t>
            </a:r>
            <a:r>
              <a:rPr lang="en-SG" b="1" dirty="0" err="1"/>
              <a:t>CommandButton</a:t>
            </a:r>
            <a:endParaRPr lang="en-SG" b="1" dirty="0"/>
          </a:p>
          <a:p>
            <a:r>
              <a:rPr lang="en-SG" dirty="0"/>
              <a:t>You should have created a </a:t>
            </a:r>
            <a:r>
              <a:rPr lang="en-SG" dirty="0" err="1"/>
              <a:t>UserForm</a:t>
            </a:r>
            <a:r>
              <a:rPr lang="en-SG" dirty="0"/>
              <a:t> that looks like this: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371" y="940868"/>
            <a:ext cx="484505" cy="48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100" y="1789704"/>
            <a:ext cx="586105" cy="495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329" y="3410146"/>
            <a:ext cx="2602944" cy="1703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136740" y="3822955"/>
            <a:ext cx="1716357" cy="1168593"/>
          </a:xfrm>
          <a:prstGeom prst="wedgeRectCallout">
            <a:avLst>
              <a:gd name="adj1" fmla="val 64258"/>
              <a:gd name="adj2" fmla="val -2882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the font and size too. </a:t>
            </a:r>
          </a:p>
          <a:p>
            <a:pPr algn="ctr"/>
            <a:r>
              <a:rPr lang="en-SG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(Properties </a:t>
            </a:r>
            <a:r>
              <a:rPr lang="en-SG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Font)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51006" y="5120818"/>
            <a:ext cx="4228697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b="1" u="sng" dirty="0">
                <a:latin typeface="Arial" panose="020B0604020202020204" pitchFamily="34" charset="0"/>
                <a:cs typeface="Arial" panose="020B0604020202020204" pitchFamily="34" charset="0"/>
              </a:rPr>
              <a:t>Good practice:</a:t>
            </a:r>
          </a:p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Rename your controls in the Properties window. (choose useful names)</a:t>
            </a:r>
          </a:p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Rename the following:</a:t>
            </a:r>
          </a:p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1. “Save” button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SG" i="1" dirty="0" err="1">
                <a:latin typeface="Arial" panose="020B0604020202020204" pitchFamily="34" charset="0"/>
                <a:cs typeface="Arial" panose="020B0604020202020204" pitchFamily="34" charset="0"/>
              </a:rPr>
              <a:t>CmdButton_Save</a:t>
            </a:r>
            <a:endParaRPr lang="en-SG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Textbox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</a:rPr>
              <a:t>TextBox_Name</a:t>
            </a:r>
            <a:endParaRPr lang="en-GB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4733" y="2625424"/>
            <a:ext cx="512391" cy="4297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2297" y="3464045"/>
            <a:ext cx="2824131" cy="225277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317872" y="4184725"/>
            <a:ext cx="3277488" cy="2108499"/>
            <a:chOff x="5317872" y="4184725"/>
            <a:chExt cx="3277488" cy="2108499"/>
          </a:xfrm>
        </p:grpSpPr>
        <p:sp>
          <p:nvSpPr>
            <p:cNvPr id="8" name="Rectangle 7"/>
            <p:cNvSpPr/>
            <p:nvPr/>
          </p:nvSpPr>
          <p:spPr>
            <a:xfrm>
              <a:off x="6179703" y="4184725"/>
              <a:ext cx="2415657" cy="2259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5317872" y="4462630"/>
              <a:ext cx="861831" cy="18305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362538" y="4629146"/>
            <a:ext cx="4325450" cy="857254"/>
            <a:chOff x="4269910" y="3553381"/>
            <a:chExt cx="4325450" cy="857254"/>
          </a:xfrm>
        </p:grpSpPr>
        <p:sp>
          <p:nvSpPr>
            <p:cNvPr id="16" name="Rectangle 15"/>
            <p:cNvSpPr/>
            <p:nvPr/>
          </p:nvSpPr>
          <p:spPr>
            <a:xfrm>
              <a:off x="6179703" y="4184725"/>
              <a:ext cx="2415657" cy="2259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4269910" y="3553381"/>
              <a:ext cx="1849759" cy="7442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183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Do it with 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/>
              <a:t>Step 6: Double click on the “Save” button and enter the following codes in the </a:t>
            </a:r>
            <a:r>
              <a:rPr lang="en-SG" dirty="0" err="1"/>
              <a:t>CmdButton_Save_Click</a:t>
            </a:r>
            <a:r>
              <a:rPr lang="en-SG" dirty="0"/>
              <a:t> subroutine.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Question: When will this subroutine be called? </a:t>
            </a:r>
          </a:p>
          <a:p>
            <a:pPr marL="0" indent="0">
              <a:buNone/>
            </a:pPr>
            <a:r>
              <a:rPr lang="en-SG" dirty="0"/>
              <a:t>	</a:t>
            </a:r>
            <a:r>
              <a:rPr lang="en-SG" dirty="0">
                <a:sym typeface="Wingdings" panose="05000000000000000000" pitchFamily="2" charset="2"/>
              </a:rPr>
              <a:t> </a:t>
            </a:r>
            <a:r>
              <a:rPr lang="en-SG" dirty="0">
                <a:solidFill>
                  <a:srgbClr val="FF0000"/>
                </a:solidFill>
                <a:sym typeface="Wingdings" panose="05000000000000000000" pitchFamily="2" charset="2"/>
              </a:rPr>
              <a:t>When the save button is clicked.</a:t>
            </a:r>
            <a:endParaRPr lang="en-SG" dirty="0">
              <a:solidFill>
                <a:srgbClr val="FF0000"/>
              </a:solidFill>
            </a:endParaRPr>
          </a:p>
          <a:p>
            <a:endParaRPr lang="en-SG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24" y="2141723"/>
            <a:ext cx="8159690" cy="97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2040401DC1FF43BE827B1CC7C3A66A" ma:contentTypeVersion="0" ma:contentTypeDescription="Create a new document." ma:contentTypeScope="" ma:versionID="94bb885f719db5d0af3621d733c19a7f">
  <xsd:schema xmlns:xsd="http://www.w3.org/2001/XMLSchema" xmlns:xs="http://www.w3.org/2001/XMLSchema" xmlns:p="http://schemas.microsoft.com/office/2006/metadata/properties" xmlns:ns2="c4befaea-f9aa-4f62-9cde-6c81b25bbd5b" targetNamespace="http://schemas.microsoft.com/office/2006/metadata/properties" ma:root="true" ma:fieldsID="3e954e5d742e124f3110d7bbba1f7e39" ns2:_="">
    <xsd:import namespace="c4befaea-f9aa-4f62-9cde-6c81b25bbd5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befaea-f9aa-4f62-9cde-6c81b25bbd5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4befaea-f9aa-4f62-9cde-6c81b25bbd5b">4PXRRY3UFMYH-1179779178-66</_dlc_DocId>
    <_dlc_DocIdUrl xmlns="c4befaea-f9aa-4f62-9cde-6c81b25bbd5b">
      <Url>https://rp-sp.rp.edu.sg/sites/LCMS_e25a269d-e520-e811-80f6-5cb901e2a858/_layouts/15/DocIdRedir.aspx?ID=4PXRRY3UFMYH-1179779178-66</Url>
      <Description>4PXRRY3UFMYH-1179779178-66</Description>
    </_dlc_DocIdUrl>
  </documentManagement>
</p:properties>
</file>

<file path=customXml/itemProps1.xml><?xml version="1.0" encoding="utf-8"?>
<ds:datastoreItem xmlns:ds="http://schemas.openxmlformats.org/officeDocument/2006/customXml" ds:itemID="{6B7CDCA6-6C11-43A3-9E10-BD95E602ED7E}"/>
</file>

<file path=customXml/itemProps2.xml><?xml version="1.0" encoding="utf-8"?>
<ds:datastoreItem xmlns:ds="http://schemas.openxmlformats.org/officeDocument/2006/customXml" ds:itemID="{5B26E51C-5969-467E-B60E-B1B6809FAD77}"/>
</file>

<file path=customXml/itemProps3.xml><?xml version="1.0" encoding="utf-8"?>
<ds:datastoreItem xmlns:ds="http://schemas.openxmlformats.org/officeDocument/2006/customXml" ds:itemID="{0655FEE0-1BFE-456E-BC91-0B85A0F6ED0B}"/>
</file>

<file path=customXml/itemProps4.xml><?xml version="1.0" encoding="utf-8"?>
<ds:datastoreItem xmlns:ds="http://schemas.openxmlformats.org/officeDocument/2006/customXml" ds:itemID="{BB1686BC-6537-44F5-B8C8-3D1CA073A375}"/>
</file>

<file path=docProps/app.xml><?xml version="1.0" encoding="utf-8"?>
<Properties xmlns="http://schemas.openxmlformats.org/officeDocument/2006/extended-properties" xmlns:vt="http://schemas.openxmlformats.org/officeDocument/2006/docPropsVTypes">
  <TotalTime>8677</TotalTime>
  <Words>1655</Words>
  <Application>Microsoft Office PowerPoint</Application>
  <PresentationFormat>On-screen Show (4:3)</PresentationFormat>
  <Paragraphs>265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Theme</vt:lpstr>
      <vt:lpstr>Lesson 8</vt:lpstr>
      <vt:lpstr>Lesson objectives</vt:lpstr>
      <vt:lpstr>What is a Userform?</vt:lpstr>
      <vt:lpstr>VBA InputBox function</vt:lpstr>
      <vt:lpstr>Do it with me</vt:lpstr>
      <vt:lpstr>Customised UserForm</vt:lpstr>
      <vt:lpstr>Do it with me</vt:lpstr>
      <vt:lpstr>Do it with me</vt:lpstr>
      <vt:lpstr>Do it with me</vt:lpstr>
      <vt:lpstr>Test your UserForm</vt:lpstr>
      <vt:lpstr>Toggle between UserForm and its codes</vt:lpstr>
      <vt:lpstr>Event Handler Procedures</vt:lpstr>
      <vt:lpstr>Exercise</vt:lpstr>
      <vt:lpstr>Exercise</vt:lpstr>
      <vt:lpstr>Types of selection controls</vt:lpstr>
      <vt:lpstr>Do it with me (Radio Button)</vt:lpstr>
      <vt:lpstr>Do it with me (Radio Button)</vt:lpstr>
      <vt:lpstr>Common control functions</vt:lpstr>
      <vt:lpstr>Do it with me (Disable controls)</vt:lpstr>
      <vt:lpstr>Frame the controls</vt:lpstr>
      <vt:lpstr>Do it with me (Frame)</vt:lpstr>
      <vt:lpstr>Do it with me (Check Box)</vt:lpstr>
      <vt:lpstr>Exercise</vt:lpstr>
      <vt:lpstr>Do it with me (Combo Box)</vt:lpstr>
      <vt:lpstr>Do it with me (Combo Box)</vt:lpstr>
      <vt:lpstr>Do it with me (Spin Button)</vt:lpstr>
      <vt:lpstr>Image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Ong</dc:creator>
  <cp:lastModifiedBy>Yap Choon Seng</cp:lastModifiedBy>
  <cp:revision>368</cp:revision>
  <dcterms:created xsi:type="dcterms:W3CDTF">2011-06-07T03:26:48Z</dcterms:created>
  <dcterms:modified xsi:type="dcterms:W3CDTF">2018-06-05T08:38:48Z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0x010100522040401DC1FF43BE827B1CC7C3A66A</vt:lpwstr>
  </property>
  <property fmtid="{D5CDD505-2E9C-101B-9397-08002B2CF9AE}" pid="3" name="_dlc_DocIdItemGuid">
    <vt:lpwstr>fa69cf2f-2c32-40e8-93a1-3026ae462f28</vt:lpwstr>
  </property>
</Properties>
</file>