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3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s/slide44.xml" ContentType="application/vnd.openxmlformats-officedocument.presentationml.slide+xml"/>
  <Override PartName="/ppt/slides/slide42.xml" ContentType="application/vnd.openxmlformats-officedocument.presentationml.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7.xml" ContentType="application/vnd.openxmlformats-officedocument.presentationml.notesSlide+xml"/>
  <Override PartName="/ppt/notesSlides/notesSlide31.xml" ContentType="application/vnd.openxmlformats-officedocument.presentationml.notesSlide+xml"/>
  <Override PartName="/ppt/notesSlides/notesSlide39.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24.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0.xml" ContentType="application/vnd.openxmlformats-officedocument.presentationml.notesSlide+xml"/>
  <Override PartName="/ppt/notesSlides/notesSlide10.xml" ContentType="application/vnd.openxmlformats-officedocument.presentationml.notesSl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notesSlides/notesSlide25.xml" ContentType="application/vnd.openxmlformats-officedocument.presentationml.notesSlide+xml"/>
  <Override PartName="/ppt/notesSlides/notesSlide13.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notesSlides/notesSlide26.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7.xml" ContentType="application/vnd.openxmlformats-officedocument.presentationml.notesSlide+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410" r:id="rId2"/>
    <p:sldId id="389" r:id="rId3"/>
    <p:sldId id="399" r:id="rId4"/>
    <p:sldId id="341" r:id="rId5"/>
    <p:sldId id="332" r:id="rId6"/>
    <p:sldId id="400" r:id="rId7"/>
    <p:sldId id="401" r:id="rId8"/>
    <p:sldId id="402" r:id="rId9"/>
    <p:sldId id="305" r:id="rId10"/>
    <p:sldId id="405" r:id="rId11"/>
    <p:sldId id="413" r:id="rId12"/>
    <p:sldId id="406" r:id="rId13"/>
    <p:sldId id="388" r:id="rId14"/>
    <p:sldId id="307" r:id="rId15"/>
    <p:sldId id="407" r:id="rId16"/>
    <p:sldId id="390" r:id="rId17"/>
    <p:sldId id="408" r:id="rId18"/>
    <p:sldId id="311" r:id="rId19"/>
    <p:sldId id="312" r:id="rId20"/>
    <p:sldId id="372" r:id="rId21"/>
    <p:sldId id="428" r:id="rId22"/>
    <p:sldId id="313" r:id="rId23"/>
    <p:sldId id="397" r:id="rId24"/>
    <p:sldId id="320" r:id="rId25"/>
    <p:sldId id="394" r:id="rId26"/>
    <p:sldId id="351" r:id="rId27"/>
    <p:sldId id="352" r:id="rId28"/>
    <p:sldId id="353" r:id="rId29"/>
    <p:sldId id="354" r:id="rId30"/>
    <p:sldId id="355" r:id="rId31"/>
    <p:sldId id="356" r:id="rId32"/>
    <p:sldId id="357" r:id="rId33"/>
    <p:sldId id="358" r:id="rId34"/>
    <p:sldId id="359" r:id="rId35"/>
    <p:sldId id="425" r:id="rId36"/>
    <p:sldId id="426" r:id="rId37"/>
    <p:sldId id="427" r:id="rId38"/>
    <p:sldId id="414" r:id="rId39"/>
    <p:sldId id="415" r:id="rId40"/>
    <p:sldId id="416" r:id="rId41"/>
    <p:sldId id="417" r:id="rId42"/>
    <p:sldId id="418" r:id="rId43"/>
    <p:sldId id="419" r:id="rId44"/>
    <p:sldId id="420" r:id="rId45"/>
    <p:sldId id="421" r:id="rId46"/>
    <p:sldId id="422" r:id="rId47"/>
    <p:sldId id="423" r:id="rId48"/>
    <p:sldId id="429"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310"/>
    <a:srgbClr val="0000F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84062" autoAdjust="0"/>
  </p:normalViewPr>
  <p:slideViewPr>
    <p:cSldViewPr snapToGrid="0" snapToObjects="1">
      <p:cViewPr varScale="1">
        <p:scale>
          <a:sx n="56" d="100"/>
          <a:sy n="56" d="100"/>
        </p:scale>
        <p:origin x="672" y="40"/>
      </p:cViewPr>
      <p:guideLst>
        <p:guide orient="horz" pos="2160"/>
        <p:guide pos="2880"/>
      </p:guideLst>
    </p:cSldViewPr>
  </p:slideViewPr>
  <p:notesTextViewPr>
    <p:cViewPr>
      <p:scale>
        <a:sx n="100" d="100"/>
        <a:sy n="100" d="100"/>
      </p:scale>
      <p:origin x="0" y="0"/>
    </p:cViewPr>
  </p:notesTextViewPr>
  <p:sorterViewPr>
    <p:cViewPr>
      <p:scale>
        <a:sx n="130" d="100"/>
        <a:sy n="130" d="100"/>
      </p:scale>
      <p:origin x="0" y="3786"/>
    </p:cViewPr>
  </p:sorterViewPr>
  <p:notesViewPr>
    <p:cSldViewPr snapToGrid="0" snapToObjects="1">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4.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33E470-D25C-4778-B345-E397459207ED}" type="doc">
      <dgm:prSet loTypeId="urn:microsoft.com/office/officeart/2005/8/layout/hierarchy1" loCatId="hierarchy" qsTypeId="urn:microsoft.com/office/officeart/2005/8/quickstyle/simple3" qsCatId="simple" csTypeId="urn:microsoft.com/office/officeart/2005/8/colors/accent2_1" csCatId="accent2" phldr="1"/>
      <dgm:spPr/>
      <dgm:t>
        <a:bodyPr/>
        <a:lstStyle/>
        <a:p>
          <a:endParaRPr lang="en-US"/>
        </a:p>
      </dgm:t>
    </dgm:pt>
    <dgm:pt modelId="{62F1AD04-79D7-482C-8638-F3DF0AF9E12D}">
      <dgm:prSet phldrT="[Text]" custT="1"/>
      <dgm:spPr/>
      <dgm:t>
        <a:bodyPr/>
        <a:lstStyle/>
        <a:p>
          <a:r>
            <a:rPr lang="en-US" sz="2800" b="1" dirty="0" smtClean="0">
              <a:solidFill>
                <a:srgbClr val="002060"/>
              </a:solidFill>
            </a:rPr>
            <a:t>E214 – Statistical Methods for Engineering</a:t>
          </a:r>
          <a:endParaRPr lang="en-US" sz="2800" b="1" dirty="0">
            <a:solidFill>
              <a:srgbClr val="002060"/>
            </a:solidFill>
          </a:endParaRPr>
        </a:p>
      </dgm:t>
    </dgm:pt>
    <dgm:pt modelId="{355D6BA9-40EA-4B94-B3CA-510BC1E2A914}" type="parTrans" cxnId="{DDB739C8-7460-4E22-93A4-371EC4D726DD}">
      <dgm:prSet/>
      <dgm:spPr/>
      <dgm:t>
        <a:bodyPr/>
        <a:lstStyle/>
        <a:p>
          <a:endParaRPr lang="en-US"/>
        </a:p>
      </dgm:t>
    </dgm:pt>
    <dgm:pt modelId="{D0AE155E-AE7C-4877-B59E-50FD05E2A4EB}" type="sibTrans" cxnId="{DDB739C8-7460-4E22-93A4-371EC4D726DD}">
      <dgm:prSet/>
      <dgm:spPr/>
      <dgm:t>
        <a:bodyPr/>
        <a:lstStyle/>
        <a:p>
          <a:endParaRPr lang="en-US"/>
        </a:p>
      </dgm:t>
    </dgm:pt>
    <dgm:pt modelId="{3D2A5E53-CE18-4823-9CAF-BCC74DDEF430}">
      <dgm:prSet phldrT="[Text]" custT="1"/>
      <dgm:spPr/>
      <dgm:t>
        <a:bodyPr/>
        <a:lstStyle/>
        <a:p>
          <a:r>
            <a:rPr lang="en-US" sz="1600" dirty="0" smtClean="0">
              <a:solidFill>
                <a:schemeClr val="tx1"/>
              </a:solidFill>
            </a:rPr>
            <a:t>Inferential Statistics</a:t>
          </a:r>
          <a:endParaRPr lang="en-US" sz="1600" dirty="0">
            <a:solidFill>
              <a:schemeClr val="tx1"/>
            </a:solidFill>
          </a:endParaRPr>
        </a:p>
      </dgm:t>
    </dgm:pt>
    <dgm:pt modelId="{24FEF719-45EC-4272-8C70-D8C28FFF9D5E}" type="parTrans" cxnId="{243C9095-8147-494D-9232-72510E9E9AC8}">
      <dgm:prSet/>
      <dgm:spPr/>
      <dgm:t>
        <a:bodyPr/>
        <a:lstStyle/>
        <a:p>
          <a:endParaRPr lang="en-US" sz="1500"/>
        </a:p>
      </dgm:t>
    </dgm:pt>
    <dgm:pt modelId="{98276121-AC9C-4422-8CFD-3803F3DAA962}" type="sibTrans" cxnId="{243C9095-8147-494D-9232-72510E9E9AC8}">
      <dgm:prSet/>
      <dgm:spPr/>
      <dgm:t>
        <a:bodyPr/>
        <a:lstStyle/>
        <a:p>
          <a:endParaRPr lang="en-US"/>
        </a:p>
      </dgm:t>
    </dgm:pt>
    <dgm:pt modelId="{290D2CB2-C22B-4F16-ABD8-70E480924B44}">
      <dgm:prSet phldrT="[Text]" custT="1"/>
      <dgm:spPr/>
      <dgm:t>
        <a:bodyPr/>
        <a:lstStyle/>
        <a:p>
          <a:r>
            <a:rPr lang="en-US" sz="1200" dirty="0" smtClean="0">
              <a:solidFill>
                <a:schemeClr val="tx1"/>
              </a:solidFill>
            </a:rPr>
            <a:t>Hypothesis Testing</a:t>
          </a:r>
          <a:endParaRPr lang="en-US" sz="1200" dirty="0">
            <a:solidFill>
              <a:schemeClr val="tx1"/>
            </a:solidFill>
          </a:endParaRPr>
        </a:p>
      </dgm:t>
    </dgm:pt>
    <dgm:pt modelId="{4C42792A-A011-4339-9EDE-AFFB2BBE882F}" type="parTrans" cxnId="{7708127B-0E44-4762-9CFD-EED48A28C011}">
      <dgm:prSet/>
      <dgm:spPr/>
      <dgm:t>
        <a:bodyPr/>
        <a:lstStyle/>
        <a:p>
          <a:endParaRPr lang="en-US" sz="1500"/>
        </a:p>
      </dgm:t>
    </dgm:pt>
    <dgm:pt modelId="{A511DE70-F356-4BA8-95D1-976057351CAB}" type="sibTrans" cxnId="{7708127B-0E44-4762-9CFD-EED48A28C011}">
      <dgm:prSet/>
      <dgm:spPr/>
      <dgm:t>
        <a:bodyPr/>
        <a:lstStyle/>
        <a:p>
          <a:endParaRPr lang="en-US"/>
        </a:p>
      </dgm:t>
    </dgm:pt>
    <dgm:pt modelId="{E5FF91C8-DE04-44E1-B19E-720EAA0C8E0E}">
      <dgm:prSet phldrT="[Text]" custT="1"/>
      <dgm:spPr/>
      <dgm:t>
        <a:bodyPr/>
        <a:lstStyle/>
        <a:p>
          <a:r>
            <a:rPr lang="en-US" sz="1200" dirty="0" smtClean="0">
              <a:solidFill>
                <a:schemeClr val="tx1"/>
              </a:solidFill>
            </a:rPr>
            <a:t>Parameter Estimation</a:t>
          </a:r>
          <a:endParaRPr lang="en-US" sz="1200" dirty="0">
            <a:solidFill>
              <a:schemeClr val="tx1"/>
            </a:solidFill>
          </a:endParaRPr>
        </a:p>
      </dgm:t>
    </dgm:pt>
    <dgm:pt modelId="{C6959BFF-BFFC-4261-9398-A3FDDA9499DC}" type="parTrans" cxnId="{BCF022BC-995E-4DBE-BCAA-4CCE64C8B03F}">
      <dgm:prSet/>
      <dgm:spPr/>
      <dgm:t>
        <a:bodyPr/>
        <a:lstStyle/>
        <a:p>
          <a:endParaRPr lang="en-US" sz="1500">
            <a:solidFill>
              <a:srgbClr val="3333FF"/>
            </a:solidFill>
          </a:endParaRPr>
        </a:p>
      </dgm:t>
    </dgm:pt>
    <dgm:pt modelId="{1B3A0606-667C-484B-9702-CDF79A13E3C0}" type="sibTrans" cxnId="{BCF022BC-995E-4DBE-BCAA-4CCE64C8B03F}">
      <dgm:prSet/>
      <dgm:spPr/>
      <dgm:t>
        <a:bodyPr/>
        <a:lstStyle/>
        <a:p>
          <a:endParaRPr lang="en-US"/>
        </a:p>
      </dgm:t>
    </dgm:pt>
    <dgm:pt modelId="{6245DC25-8F54-48E0-8328-0B21E882E1E6}">
      <dgm:prSet phldrT="[Text]" custT="1"/>
      <dgm:spPr/>
      <dgm:t>
        <a:bodyPr/>
        <a:lstStyle/>
        <a:p>
          <a:r>
            <a:rPr lang="en-US" sz="1200" dirty="0" smtClean="0">
              <a:solidFill>
                <a:schemeClr val="tx1"/>
              </a:solidFill>
            </a:rPr>
            <a:t>Organise &amp; summarise data collected</a:t>
          </a:r>
          <a:endParaRPr lang="en-US" sz="1200" dirty="0">
            <a:solidFill>
              <a:schemeClr val="tx1"/>
            </a:solidFill>
          </a:endParaRPr>
        </a:p>
      </dgm:t>
    </dgm:pt>
    <dgm:pt modelId="{7AD06F08-A90E-42C7-AB53-D3ECAFD6F620}" type="parTrans" cxnId="{2A3E33B9-B116-4FE4-9A22-832A94794F0D}">
      <dgm:prSet/>
      <dgm:spPr/>
      <dgm:t>
        <a:bodyPr/>
        <a:lstStyle/>
        <a:p>
          <a:endParaRPr lang="en-US" sz="1500"/>
        </a:p>
      </dgm:t>
    </dgm:pt>
    <dgm:pt modelId="{E3558BF7-5525-4018-AA43-87A789394980}" type="sibTrans" cxnId="{2A3E33B9-B116-4FE4-9A22-832A94794F0D}">
      <dgm:prSet/>
      <dgm:spPr/>
      <dgm:t>
        <a:bodyPr/>
        <a:lstStyle/>
        <a:p>
          <a:endParaRPr lang="en-US"/>
        </a:p>
      </dgm:t>
    </dgm:pt>
    <dgm:pt modelId="{CFE4AB47-0E86-4A47-93A1-D733CC6A6065}">
      <dgm:prSet phldrT="[Text]" custT="1"/>
      <dgm:spPr/>
      <dgm:t>
        <a:bodyPr/>
        <a:lstStyle/>
        <a:p>
          <a:r>
            <a:rPr lang="en-US" sz="1600" dirty="0" smtClean="0">
              <a:solidFill>
                <a:schemeClr val="tx1"/>
              </a:solidFill>
            </a:rPr>
            <a:t>Probability and Distributions</a:t>
          </a:r>
          <a:endParaRPr lang="en-US" sz="1600" dirty="0">
            <a:solidFill>
              <a:schemeClr val="tx1"/>
            </a:solidFill>
          </a:endParaRPr>
        </a:p>
      </dgm:t>
    </dgm:pt>
    <dgm:pt modelId="{A4B8614A-60BC-4693-8676-99FB904814CD}" type="parTrans" cxnId="{4BE3791B-5ECE-44D5-BAFB-D8360C5B5E3D}">
      <dgm:prSet/>
      <dgm:spPr/>
      <dgm:t>
        <a:bodyPr/>
        <a:lstStyle/>
        <a:p>
          <a:endParaRPr lang="en-SG"/>
        </a:p>
      </dgm:t>
    </dgm:pt>
    <dgm:pt modelId="{8250D100-3E27-4147-BBA2-60F735AC9868}" type="sibTrans" cxnId="{4BE3791B-5ECE-44D5-BAFB-D8360C5B5E3D}">
      <dgm:prSet/>
      <dgm:spPr/>
      <dgm:t>
        <a:bodyPr/>
        <a:lstStyle/>
        <a:p>
          <a:endParaRPr lang="en-SG"/>
        </a:p>
      </dgm:t>
    </dgm:pt>
    <dgm:pt modelId="{753CFE54-FE4E-4508-9535-FB40E5F26FA3}">
      <dgm:prSet phldrT="[Text]" custT="1"/>
      <dgm:spPr/>
      <dgm:t>
        <a:bodyPr/>
        <a:lstStyle/>
        <a:p>
          <a:r>
            <a:rPr lang="en-US" sz="1200" dirty="0" smtClean="0">
              <a:solidFill>
                <a:schemeClr val="tx1"/>
              </a:solidFill>
            </a:rPr>
            <a:t>Venn Diagram</a:t>
          </a:r>
          <a:endParaRPr lang="en-US" sz="1200" dirty="0">
            <a:solidFill>
              <a:schemeClr val="tx1"/>
            </a:solidFill>
          </a:endParaRPr>
        </a:p>
      </dgm:t>
    </dgm:pt>
    <dgm:pt modelId="{8467722B-48E5-4A5B-8C78-6D6A3E489616}" type="parTrans" cxnId="{ED358CF3-042E-4790-AF27-A8C0A3D86777}">
      <dgm:prSet/>
      <dgm:spPr/>
      <dgm:t>
        <a:bodyPr/>
        <a:lstStyle/>
        <a:p>
          <a:endParaRPr lang="en-SG"/>
        </a:p>
      </dgm:t>
    </dgm:pt>
    <dgm:pt modelId="{2AA1ECD3-AE72-4B33-BC4A-DBC6923CD0EB}" type="sibTrans" cxnId="{ED358CF3-042E-4790-AF27-A8C0A3D86777}">
      <dgm:prSet/>
      <dgm:spPr/>
      <dgm:t>
        <a:bodyPr/>
        <a:lstStyle/>
        <a:p>
          <a:endParaRPr lang="en-SG"/>
        </a:p>
      </dgm:t>
    </dgm:pt>
    <dgm:pt modelId="{F2C39B4C-18FB-49F5-BBB8-DE9A997AAC07}">
      <dgm:prSet phldrT="[Text]" custT="1"/>
      <dgm:spPr/>
      <dgm:t>
        <a:bodyPr/>
        <a:lstStyle/>
        <a:p>
          <a:r>
            <a:rPr lang="en-US" sz="1200" dirty="0" smtClean="0">
              <a:solidFill>
                <a:schemeClr val="tx1"/>
              </a:solidFill>
            </a:rPr>
            <a:t>Probability Distributions</a:t>
          </a:r>
          <a:endParaRPr lang="en-SG" sz="1200" dirty="0">
            <a:solidFill>
              <a:schemeClr val="tx1"/>
            </a:solidFill>
          </a:endParaRPr>
        </a:p>
      </dgm:t>
    </dgm:pt>
    <dgm:pt modelId="{A1B28FF8-AA55-4A96-91F7-22A555F2FC4C}" type="parTrans" cxnId="{7E44C995-5CC6-4403-9245-CD8AF3890611}">
      <dgm:prSet/>
      <dgm:spPr/>
      <dgm:t>
        <a:bodyPr/>
        <a:lstStyle/>
        <a:p>
          <a:endParaRPr lang="en-SG"/>
        </a:p>
      </dgm:t>
    </dgm:pt>
    <dgm:pt modelId="{35BE5480-EF32-490A-80CF-2B61D10D9850}" type="sibTrans" cxnId="{7E44C995-5CC6-4403-9245-CD8AF3890611}">
      <dgm:prSet/>
      <dgm:spPr/>
      <dgm:t>
        <a:bodyPr/>
        <a:lstStyle/>
        <a:p>
          <a:endParaRPr lang="en-SG"/>
        </a:p>
      </dgm:t>
    </dgm:pt>
    <dgm:pt modelId="{37614911-028E-4D37-8FA2-44F16462855E}">
      <dgm:prSet phldrT="[Text]" custT="1"/>
      <dgm:spPr/>
      <dgm:t>
        <a:bodyPr/>
        <a:lstStyle/>
        <a:p>
          <a:r>
            <a:rPr lang="en-US" sz="1600" dirty="0" smtClean="0">
              <a:solidFill>
                <a:schemeClr val="tx1"/>
              </a:solidFill>
            </a:rPr>
            <a:t>Descriptive Statistics</a:t>
          </a:r>
          <a:endParaRPr lang="en-US" sz="1600" dirty="0">
            <a:solidFill>
              <a:schemeClr val="tx1"/>
            </a:solidFill>
          </a:endParaRPr>
        </a:p>
      </dgm:t>
    </dgm:pt>
    <dgm:pt modelId="{DF209089-EB6C-4070-A0D2-CB1255640B4D}" type="sibTrans" cxnId="{81E49390-FDDA-456A-8795-4AA4505C9EF9}">
      <dgm:prSet/>
      <dgm:spPr/>
      <dgm:t>
        <a:bodyPr/>
        <a:lstStyle/>
        <a:p>
          <a:endParaRPr lang="en-US"/>
        </a:p>
      </dgm:t>
    </dgm:pt>
    <dgm:pt modelId="{64792F93-8C80-4F88-87B5-6E475617FF4D}" type="parTrans" cxnId="{81E49390-FDDA-456A-8795-4AA4505C9EF9}">
      <dgm:prSet/>
      <dgm:spPr/>
      <dgm:t>
        <a:bodyPr/>
        <a:lstStyle/>
        <a:p>
          <a:endParaRPr lang="en-US" sz="1500"/>
        </a:p>
      </dgm:t>
    </dgm:pt>
    <dgm:pt modelId="{8A76AD7F-3C09-4964-9F2D-05A2DA08F800}">
      <dgm:prSet phldrT="[Text]" custT="1"/>
      <dgm:spPr/>
      <dgm:t>
        <a:bodyPr/>
        <a:lstStyle/>
        <a:p>
          <a:r>
            <a:rPr lang="en-US" sz="1200" dirty="0" smtClean="0">
              <a:solidFill>
                <a:schemeClr val="tx1"/>
              </a:solidFill>
            </a:rPr>
            <a:t>Conditional Probability</a:t>
          </a:r>
          <a:endParaRPr lang="en-SG" sz="1200" dirty="0">
            <a:solidFill>
              <a:schemeClr val="tx1"/>
            </a:solidFill>
          </a:endParaRPr>
        </a:p>
      </dgm:t>
    </dgm:pt>
    <dgm:pt modelId="{3A43CF89-B241-4564-9CC3-56EFD9840038}" type="parTrans" cxnId="{B28D8A13-CCF7-4D86-B4CF-AB9F415A3696}">
      <dgm:prSet/>
      <dgm:spPr/>
      <dgm:t>
        <a:bodyPr/>
        <a:lstStyle/>
        <a:p>
          <a:endParaRPr lang="en-SG"/>
        </a:p>
      </dgm:t>
    </dgm:pt>
    <dgm:pt modelId="{877CB17A-25BA-4ECC-889F-BCB12FC52C2C}" type="sibTrans" cxnId="{B28D8A13-CCF7-4D86-B4CF-AB9F415A3696}">
      <dgm:prSet/>
      <dgm:spPr/>
      <dgm:t>
        <a:bodyPr/>
        <a:lstStyle/>
        <a:p>
          <a:endParaRPr lang="en-SG"/>
        </a:p>
      </dgm:t>
    </dgm:pt>
    <dgm:pt modelId="{50C44DA6-DDDA-4EDB-A17E-DC6572997D4C}">
      <dgm:prSet phldrT="[Text]" custT="1"/>
      <dgm:spPr/>
      <dgm:t>
        <a:bodyPr/>
        <a:lstStyle/>
        <a:p>
          <a:r>
            <a:rPr lang="en-US" sz="1200" dirty="0" smtClean="0">
              <a:solidFill>
                <a:schemeClr val="tx1"/>
              </a:solidFill>
            </a:rPr>
            <a:t>Discrete Random Variables and Probability Distributions</a:t>
          </a:r>
          <a:endParaRPr lang="en-SG" sz="1200" dirty="0">
            <a:solidFill>
              <a:schemeClr val="tx1"/>
            </a:solidFill>
          </a:endParaRPr>
        </a:p>
      </dgm:t>
    </dgm:pt>
    <dgm:pt modelId="{E13BCA82-07FD-4AAD-B6C8-62A14B2B52E2}" type="parTrans" cxnId="{58302B6D-2EAD-4300-A865-B26C3594275F}">
      <dgm:prSet/>
      <dgm:spPr/>
      <dgm:t>
        <a:bodyPr/>
        <a:lstStyle/>
        <a:p>
          <a:endParaRPr lang="en-US"/>
        </a:p>
      </dgm:t>
    </dgm:pt>
    <dgm:pt modelId="{FF55C3CE-0E12-422A-AFD1-5A4ECFE9EE49}" type="sibTrans" cxnId="{58302B6D-2EAD-4300-A865-B26C3594275F}">
      <dgm:prSet/>
      <dgm:spPr/>
      <dgm:t>
        <a:bodyPr/>
        <a:lstStyle/>
        <a:p>
          <a:endParaRPr lang="en-US"/>
        </a:p>
      </dgm:t>
    </dgm:pt>
    <dgm:pt modelId="{B3F1C171-7976-40EB-979C-6B760F1B0CCC}">
      <dgm:prSet phldrT="[Text]" custT="1"/>
      <dgm:spPr/>
      <dgm:t>
        <a:bodyPr/>
        <a:lstStyle/>
        <a:p>
          <a:r>
            <a:rPr lang="en-US" sz="1200" dirty="0" smtClean="0">
              <a:solidFill>
                <a:schemeClr val="tx1"/>
              </a:solidFill>
            </a:rPr>
            <a:t>Continuous Random Variables and Probability Distributions</a:t>
          </a:r>
          <a:endParaRPr lang="en-SG" sz="1200" dirty="0">
            <a:solidFill>
              <a:schemeClr val="tx1"/>
            </a:solidFill>
          </a:endParaRPr>
        </a:p>
      </dgm:t>
    </dgm:pt>
    <dgm:pt modelId="{D1C8F882-7A8D-46FD-AE81-42DEBEF3710F}" type="parTrans" cxnId="{B927C37B-217F-4E05-A458-37C40963A7C2}">
      <dgm:prSet/>
      <dgm:spPr/>
      <dgm:t>
        <a:bodyPr/>
        <a:lstStyle/>
        <a:p>
          <a:endParaRPr lang="en-US"/>
        </a:p>
      </dgm:t>
    </dgm:pt>
    <dgm:pt modelId="{B9B527A1-8B9F-4404-A9ED-0F97D6A2D179}" type="sibTrans" cxnId="{B927C37B-217F-4E05-A458-37C40963A7C2}">
      <dgm:prSet/>
      <dgm:spPr/>
      <dgm:t>
        <a:bodyPr/>
        <a:lstStyle/>
        <a:p>
          <a:endParaRPr lang="en-US"/>
        </a:p>
      </dgm:t>
    </dgm:pt>
    <dgm:pt modelId="{100359CE-4440-4E3B-8027-8CD0AAA65824}">
      <dgm:prSet phldrT="[Text]" custT="1"/>
      <dgm:spPr/>
      <dgm:t>
        <a:bodyPr/>
        <a:lstStyle/>
        <a:p>
          <a:r>
            <a:rPr lang="en-US" sz="1200" dirty="0" smtClean="0">
              <a:solidFill>
                <a:schemeClr val="tx1"/>
              </a:solidFill>
            </a:rPr>
            <a:t>Binomial Distribution</a:t>
          </a:r>
          <a:endParaRPr lang="en-SG" sz="1200" dirty="0">
            <a:solidFill>
              <a:schemeClr val="tx1"/>
            </a:solidFill>
          </a:endParaRPr>
        </a:p>
      </dgm:t>
    </dgm:pt>
    <dgm:pt modelId="{F950A842-A277-407C-AE0D-9941B6D5A6C4}" type="parTrans" cxnId="{D1351986-7D27-4988-9B23-4F99CE65AC2F}">
      <dgm:prSet/>
      <dgm:spPr/>
      <dgm:t>
        <a:bodyPr/>
        <a:lstStyle/>
        <a:p>
          <a:endParaRPr lang="en-US"/>
        </a:p>
      </dgm:t>
    </dgm:pt>
    <dgm:pt modelId="{1DFCD909-801F-447D-9D70-3BFC19181ED5}" type="sibTrans" cxnId="{D1351986-7D27-4988-9B23-4F99CE65AC2F}">
      <dgm:prSet/>
      <dgm:spPr/>
      <dgm:t>
        <a:bodyPr/>
        <a:lstStyle/>
        <a:p>
          <a:endParaRPr lang="en-US"/>
        </a:p>
      </dgm:t>
    </dgm:pt>
    <dgm:pt modelId="{47A3E889-7EF5-45D8-B1B7-DC43B78E1F59}">
      <dgm:prSet phldrT="[Text]" custT="1"/>
      <dgm:spPr/>
      <dgm:t>
        <a:bodyPr/>
        <a:lstStyle/>
        <a:p>
          <a:r>
            <a:rPr lang="en-US" sz="1200" dirty="0" smtClean="0">
              <a:solidFill>
                <a:schemeClr val="tx1"/>
              </a:solidFill>
            </a:rPr>
            <a:t>Poisson Distribution</a:t>
          </a:r>
          <a:endParaRPr lang="en-SG" sz="1200" dirty="0">
            <a:solidFill>
              <a:schemeClr val="tx1"/>
            </a:solidFill>
          </a:endParaRPr>
        </a:p>
      </dgm:t>
    </dgm:pt>
    <dgm:pt modelId="{F881C731-3859-4A4D-B8BD-8E45578C124D}" type="parTrans" cxnId="{D9991AE4-D0CF-4F24-8878-55F3CA735E02}">
      <dgm:prSet/>
      <dgm:spPr/>
      <dgm:t>
        <a:bodyPr/>
        <a:lstStyle/>
        <a:p>
          <a:endParaRPr lang="en-US"/>
        </a:p>
      </dgm:t>
    </dgm:pt>
    <dgm:pt modelId="{073EFDD5-E93C-47DC-83E6-0C63C552889F}" type="sibTrans" cxnId="{D9991AE4-D0CF-4F24-8878-55F3CA735E02}">
      <dgm:prSet/>
      <dgm:spPr/>
      <dgm:t>
        <a:bodyPr/>
        <a:lstStyle/>
        <a:p>
          <a:endParaRPr lang="en-US"/>
        </a:p>
      </dgm:t>
    </dgm:pt>
    <dgm:pt modelId="{FF3CBEBC-0886-4E31-860F-967FC044E72F}">
      <dgm:prSet phldrT="[Text]" custT="1"/>
      <dgm:spPr/>
      <dgm:t>
        <a:bodyPr/>
        <a:lstStyle/>
        <a:p>
          <a:r>
            <a:rPr lang="en-US" sz="1200" smtClean="0">
              <a:solidFill>
                <a:schemeClr val="tx1"/>
              </a:solidFill>
            </a:rPr>
            <a:t>Normal Distribution</a:t>
          </a:r>
          <a:endParaRPr lang="en-SG" sz="1200" dirty="0">
            <a:solidFill>
              <a:schemeClr val="tx1"/>
            </a:solidFill>
          </a:endParaRPr>
        </a:p>
      </dgm:t>
    </dgm:pt>
    <dgm:pt modelId="{1FE89C17-8331-44E4-B7A4-8396C2ABDE7C}" type="parTrans" cxnId="{4CCD832B-7991-4152-B10B-A44C63D8389F}">
      <dgm:prSet/>
      <dgm:spPr/>
      <dgm:t>
        <a:bodyPr/>
        <a:lstStyle/>
        <a:p>
          <a:endParaRPr lang="en-US"/>
        </a:p>
      </dgm:t>
    </dgm:pt>
    <dgm:pt modelId="{70F8FC51-7DB7-4D79-B24A-B6F33ED18EEC}" type="sibTrans" cxnId="{4CCD832B-7991-4152-B10B-A44C63D8389F}">
      <dgm:prSet/>
      <dgm:spPr/>
      <dgm:t>
        <a:bodyPr/>
        <a:lstStyle/>
        <a:p>
          <a:endParaRPr lang="en-US"/>
        </a:p>
      </dgm:t>
    </dgm:pt>
    <dgm:pt modelId="{2C1F21F6-9428-4332-8098-1E013F3FD8DE}">
      <dgm:prSet phldrT="[Text]" custT="1"/>
      <dgm:spPr/>
      <dgm:t>
        <a:bodyPr/>
        <a:lstStyle/>
        <a:p>
          <a:r>
            <a:rPr lang="en-US" sz="1200" dirty="0" smtClean="0">
              <a:solidFill>
                <a:schemeClr val="tx1"/>
              </a:solidFill>
            </a:rPr>
            <a:t>Exponential Distribution</a:t>
          </a:r>
          <a:endParaRPr lang="en-SG" sz="1200" dirty="0">
            <a:solidFill>
              <a:schemeClr val="tx1"/>
            </a:solidFill>
          </a:endParaRPr>
        </a:p>
      </dgm:t>
    </dgm:pt>
    <dgm:pt modelId="{D4C35BDD-B849-467A-9B84-5115B2641B85}" type="parTrans" cxnId="{38D5713C-457F-46B1-A4F9-27BB9C6F1697}">
      <dgm:prSet/>
      <dgm:spPr/>
      <dgm:t>
        <a:bodyPr/>
        <a:lstStyle/>
        <a:p>
          <a:endParaRPr lang="en-US"/>
        </a:p>
      </dgm:t>
    </dgm:pt>
    <dgm:pt modelId="{CA48D1B1-F8FC-467F-AF96-6634CB7E09D7}" type="sibTrans" cxnId="{38D5713C-457F-46B1-A4F9-27BB9C6F1697}">
      <dgm:prSet/>
      <dgm:spPr/>
      <dgm:t>
        <a:bodyPr/>
        <a:lstStyle/>
        <a:p>
          <a:endParaRPr lang="en-US"/>
        </a:p>
      </dgm:t>
    </dgm:pt>
    <dgm:pt modelId="{2E6A3642-B74F-4C0A-B277-63F79CF0699C}" type="pres">
      <dgm:prSet presAssocID="{5333E470-D25C-4778-B345-E397459207ED}" presName="hierChild1" presStyleCnt="0">
        <dgm:presLayoutVars>
          <dgm:chPref val="1"/>
          <dgm:dir/>
          <dgm:animOne val="branch"/>
          <dgm:animLvl val="lvl"/>
          <dgm:resizeHandles/>
        </dgm:presLayoutVars>
      </dgm:prSet>
      <dgm:spPr/>
      <dgm:t>
        <a:bodyPr/>
        <a:lstStyle/>
        <a:p>
          <a:endParaRPr lang="en-US"/>
        </a:p>
      </dgm:t>
    </dgm:pt>
    <dgm:pt modelId="{C4FBE6F1-A09F-46A4-BA91-848B6BF00397}" type="pres">
      <dgm:prSet presAssocID="{62F1AD04-79D7-482C-8638-F3DF0AF9E12D}" presName="hierRoot1" presStyleCnt="0"/>
      <dgm:spPr/>
      <dgm:t>
        <a:bodyPr/>
        <a:lstStyle/>
        <a:p>
          <a:endParaRPr lang="en-SG"/>
        </a:p>
      </dgm:t>
    </dgm:pt>
    <dgm:pt modelId="{E44A000C-BACE-4FAE-9A63-79287EF8F8BA}" type="pres">
      <dgm:prSet presAssocID="{62F1AD04-79D7-482C-8638-F3DF0AF9E12D}" presName="composite" presStyleCnt="0"/>
      <dgm:spPr/>
      <dgm:t>
        <a:bodyPr/>
        <a:lstStyle/>
        <a:p>
          <a:endParaRPr lang="en-SG"/>
        </a:p>
      </dgm:t>
    </dgm:pt>
    <dgm:pt modelId="{27CC3A02-9BDF-469E-8E02-5FBF0BA97272}" type="pres">
      <dgm:prSet presAssocID="{62F1AD04-79D7-482C-8638-F3DF0AF9E12D}" presName="background" presStyleLbl="node0" presStyleIdx="0" presStyleCnt="1"/>
      <dgm:spPr/>
      <dgm:t>
        <a:bodyPr/>
        <a:lstStyle/>
        <a:p>
          <a:endParaRPr lang="en-SG"/>
        </a:p>
      </dgm:t>
    </dgm:pt>
    <dgm:pt modelId="{287F44F0-C3EA-430E-A22D-879176D45D20}" type="pres">
      <dgm:prSet presAssocID="{62F1AD04-79D7-482C-8638-F3DF0AF9E12D}" presName="text" presStyleLbl="fgAcc0" presStyleIdx="0" presStyleCnt="1" custScaleX="742432" custScaleY="155660" custLinFactNeighborX="-20629" custLinFactNeighborY="-45547">
        <dgm:presLayoutVars>
          <dgm:chPref val="3"/>
        </dgm:presLayoutVars>
      </dgm:prSet>
      <dgm:spPr/>
      <dgm:t>
        <a:bodyPr/>
        <a:lstStyle/>
        <a:p>
          <a:endParaRPr lang="en-US"/>
        </a:p>
      </dgm:t>
    </dgm:pt>
    <dgm:pt modelId="{64D7A31D-DCCD-490E-8DD0-9D1093EAB9D3}" type="pres">
      <dgm:prSet presAssocID="{62F1AD04-79D7-482C-8638-F3DF0AF9E12D}" presName="hierChild2" presStyleCnt="0"/>
      <dgm:spPr/>
      <dgm:t>
        <a:bodyPr/>
        <a:lstStyle/>
        <a:p>
          <a:endParaRPr lang="en-SG"/>
        </a:p>
      </dgm:t>
    </dgm:pt>
    <dgm:pt modelId="{4E7AE6D7-8F67-4237-BA4E-C53636A5F1D5}" type="pres">
      <dgm:prSet presAssocID="{A4B8614A-60BC-4693-8676-99FB904814CD}" presName="Name10" presStyleLbl="parChTrans1D2" presStyleIdx="0" presStyleCnt="3"/>
      <dgm:spPr/>
      <dgm:t>
        <a:bodyPr/>
        <a:lstStyle/>
        <a:p>
          <a:endParaRPr lang="en-SG"/>
        </a:p>
      </dgm:t>
    </dgm:pt>
    <dgm:pt modelId="{A6D50DA4-6D6B-437B-844E-E46082C5F2B3}" type="pres">
      <dgm:prSet presAssocID="{CFE4AB47-0E86-4A47-93A1-D733CC6A6065}" presName="hierRoot2" presStyleCnt="0"/>
      <dgm:spPr/>
      <dgm:t>
        <a:bodyPr/>
        <a:lstStyle/>
        <a:p>
          <a:endParaRPr lang="en-SG"/>
        </a:p>
      </dgm:t>
    </dgm:pt>
    <dgm:pt modelId="{F89795FF-3219-4D25-B14B-11C5C28CEA0C}" type="pres">
      <dgm:prSet presAssocID="{CFE4AB47-0E86-4A47-93A1-D733CC6A6065}" presName="composite2" presStyleCnt="0"/>
      <dgm:spPr/>
      <dgm:t>
        <a:bodyPr/>
        <a:lstStyle/>
        <a:p>
          <a:endParaRPr lang="en-SG"/>
        </a:p>
      </dgm:t>
    </dgm:pt>
    <dgm:pt modelId="{3329DA71-D576-4B5D-AC21-638F5D3D2A22}" type="pres">
      <dgm:prSet presAssocID="{CFE4AB47-0E86-4A47-93A1-D733CC6A6065}" presName="background2" presStyleLbl="node2" presStyleIdx="0" presStyleCnt="3"/>
      <dgm:spPr/>
      <dgm:t>
        <a:bodyPr/>
        <a:lstStyle/>
        <a:p>
          <a:endParaRPr lang="en-SG"/>
        </a:p>
      </dgm:t>
    </dgm:pt>
    <dgm:pt modelId="{9D7A3B54-C666-47DC-AA23-A98BF8B9475F}" type="pres">
      <dgm:prSet presAssocID="{CFE4AB47-0E86-4A47-93A1-D733CC6A6065}" presName="text2" presStyleLbl="fgAcc2" presStyleIdx="0" presStyleCnt="3" custScaleX="202105" custLinFactX="100000" custLinFactNeighborX="169567" custLinFactNeighborY="30">
        <dgm:presLayoutVars>
          <dgm:chPref val="3"/>
        </dgm:presLayoutVars>
      </dgm:prSet>
      <dgm:spPr/>
      <dgm:t>
        <a:bodyPr/>
        <a:lstStyle/>
        <a:p>
          <a:endParaRPr lang="en-SG"/>
        </a:p>
      </dgm:t>
    </dgm:pt>
    <dgm:pt modelId="{1A2E63D9-8394-4038-89FC-61A09DE782DB}" type="pres">
      <dgm:prSet presAssocID="{CFE4AB47-0E86-4A47-93A1-D733CC6A6065}" presName="hierChild3" presStyleCnt="0"/>
      <dgm:spPr/>
      <dgm:t>
        <a:bodyPr/>
        <a:lstStyle/>
        <a:p>
          <a:endParaRPr lang="en-SG"/>
        </a:p>
      </dgm:t>
    </dgm:pt>
    <dgm:pt modelId="{471DBFB9-9B0B-45CC-B636-0B948F9F6188}" type="pres">
      <dgm:prSet presAssocID="{8467722B-48E5-4A5B-8C78-6D6A3E489616}" presName="Name17" presStyleLbl="parChTrans1D3" presStyleIdx="0" presStyleCnt="6"/>
      <dgm:spPr/>
      <dgm:t>
        <a:bodyPr/>
        <a:lstStyle/>
        <a:p>
          <a:endParaRPr lang="en-SG"/>
        </a:p>
      </dgm:t>
    </dgm:pt>
    <dgm:pt modelId="{042F8CA8-4650-4BB2-B10D-51216760812A}" type="pres">
      <dgm:prSet presAssocID="{753CFE54-FE4E-4508-9535-FB40E5F26FA3}" presName="hierRoot3" presStyleCnt="0"/>
      <dgm:spPr/>
      <dgm:t>
        <a:bodyPr/>
        <a:lstStyle/>
        <a:p>
          <a:endParaRPr lang="en-SG"/>
        </a:p>
      </dgm:t>
    </dgm:pt>
    <dgm:pt modelId="{990B3828-7C5C-426B-8699-5477EFB68E9A}" type="pres">
      <dgm:prSet presAssocID="{753CFE54-FE4E-4508-9535-FB40E5F26FA3}" presName="composite3" presStyleCnt="0"/>
      <dgm:spPr/>
      <dgm:t>
        <a:bodyPr/>
        <a:lstStyle/>
        <a:p>
          <a:endParaRPr lang="en-SG"/>
        </a:p>
      </dgm:t>
    </dgm:pt>
    <dgm:pt modelId="{C3811229-6B73-4377-A072-11A91DAB4B25}" type="pres">
      <dgm:prSet presAssocID="{753CFE54-FE4E-4508-9535-FB40E5F26FA3}" presName="background3" presStyleLbl="node3" presStyleIdx="0" presStyleCnt="6"/>
      <dgm:spPr/>
      <dgm:t>
        <a:bodyPr/>
        <a:lstStyle/>
        <a:p>
          <a:endParaRPr lang="en-SG"/>
        </a:p>
      </dgm:t>
    </dgm:pt>
    <dgm:pt modelId="{218EF3C6-5366-48AD-8556-20F7D058C5D7}" type="pres">
      <dgm:prSet presAssocID="{753CFE54-FE4E-4508-9535-FB40E5F26FA3}" presName="text3" presStyleLbl="fgAcc3" presStyleIdx="0" presStyleCnt="6" custScaleX="120630" custScaleY="98669" custLinFactX="100000" custLinFactNeighborX="120555" custLinFactNeighborY="-1752">
        <dgm:presLayoutVars>
          <dgm:chPref val="3"/>
        </dgm:presLayoutVars>
      </dgm:prSet>
      <dgm:spPr/>
      <dgm:t>
        <a:bodyPr/>
        <a:lstStyle/>
        <a:p>
          <a:endParaRPr lang="en-SG"/>
        </a:p>
      </dgm:t>
    </dgm:pt>
    <dgm:pt modelId="{16F2AEC1-A115-4216-8D16-92702B98750F}" type="pres">
      <dgm:prSet presAssocID="{753CFE54-FE4E-4508-9535-FB40E5F26FA3}" presName="hierChild4" presStyleCnt="0"/>
      <dgm:spPr/>
      <dgm:t>
        <a:bodyPr/>
        <a:lstStyle/>
        <a:p>
          <a:endParaRPr lang="en-SG"/>
        </a:p>
      </dgm:t>
    </dgm:pt>
    <dgm:pt modelId="{69C889D6-F940-40FE-A245-7E6D95364A32}" type="pres">
      <dgm:prSet presAssocID="{A1B28FF8-AA55-4A96-91F7-22A555F2FC4C}" presName="Name17" presStyleLbl="parChTrans1D3" presStyleIdx="1" presStyleCnt="6"/>
      <dgm:spPr/>
      <dgm:t>
        <a:bodyPr/>
        <a:lstStyle/>
        <a:p>
          <a:endParaRPr lang="en-SG"/>
        </a:p>
      </dgm:t>
    </dgm:pt>
    <dgm:pt modelId="{2F971B8E-2992-4269-9983-4E2DCEECBD87}" type="pres">
      <dgm:prSet presAssocID="{F2C39B4C-18FB-49F5-BBB8-DE9A997AAC07}" presName="hierRoot3" presStyleCnt="0"/>
      <dgm:spPr/>
      <dgm:t>
        <a:bodyPr/>
        <a:lstStyle/>
        <a:p>
          <a:endParaRPr lang="en-SG"/>
        </a:p>
      </dgm:t>
    </dgm:pt>
    <dgm:pt modelId="{8E5D9DE1-0FE7-4612-A050-B80CCC0471BE}" type="pres">
      <dgm:prSet presAssocID="{F2C39B4C-18FB-49F5-BBB8-DE9A997AAC07}" presName="composite3" presStyleCnt="0"/>
      <dgm:spPr/>
      <dgm:t>
        <a:bodyPr/>
        <a:lstStyle/>
        <a:p>
          <a:endParaRPr lang="en-SG"/>
        </a:p>
      </dgm:t>
    </dgm:pt>
    <dgm:pt modelId="{403286F5-B64D-4F9A-9048-E5ABA31C729E}" type="pres">
      <dgm:prSet presAssocID="{F2C39B4C-18FB-49F5-BBB8-DE9A997AAC07}" presName="background3" presStyleLbl="node3" presStyleIdx="1" presStyleCnt="6"/>
      <dgm:spPr/>
      <dgm:t>
        <a:bodyPr/>
        <a:lstStyle/>
        <a:p>
          <a:endParaRPr lang="en-SG"/>
        </a:p>
      </dgm:t>
    </dgm:pt>
    <dgm:pt modelId="{488F69EB-2488-44DF-B93A-3991642E2E8C}" type="pres">
      <dgm:prSet presAssocID="{F2C39B4C-18FB-49F5-BBB8-DE9A997AAC07}" presName="text3" presStyleLbl="fgAcc3" presStyleIdx="1" presStyleCnt="6" custScaleX="122863" custLinFactX="139693" custLinFactNeighborX="200000" custLinFactNeighborY="2189">
        <dgm:presLayoutVars>
          <dgm:chPref val="3"/>
        </dgm:presLayoutVars>
      </dgm:prSet>
      <dgm:spPr/>
      <dgm:t>
        <a:bodyPr/>
        <a:lstStyle/>
        <a:p>
          <a:endParaRPr lang="en-SG"/>
        </a:p>
      </dgm:t>
    </dgm:pt>
    <dgm:pt modelId="{56F1F99C-4C75-42D1-9C2B-796BEA7B4DF8}" type="pres">
      <dgm:prSet presAssocID="{F2C39B4C-18FB-49F5-BBB8-DE9A997AAC07}" presName="hierChild4" presStyleCnt="0"/>
      <dgm:spPr/>
      <dgm:t>
        <a:bodyPr/>
        <a:lstStyle/>
        <a:p>
          <a:endParaRPr lang="en-SG"/>
        </a:p>
      </dgm:t>
    </dgm:pt>
    <dgm:pt modelId="{4C761D8E-BE88-45BD-B0DA-E4BC55EEE909}" type="pres">
      <dgm:prSet presAssocID="{E13BCA82-07FD-4AAD-B6C8-62A14B2B52E2}" presName="Name23" presStyleLbl="parChTrans1D4" presStyleIdx="0" presStyleCnt="6"/>
      <dgm:spPr/>
      <dgm:t>
        <a:bodyPr/>
        <a:lstStyle/>
        <a:p>
          <a:endParaRPr lang="en-US"/>
        </a:p>
      </dgm:t>
    </dgm:pt>
    <dgm:pt modelId="{A4578936-2291-469F-9881-DEC77DCE58C3}" type="pres">
      <dgm:prSet presAssocID="{50C44DA6-DDDA-4EDB-A17E-DC6572997D4C}" presName="hierRoot4" presStyleCnt="0"/>
      <dgm:spPr/>
    </dgm:pt>
    <dgm:pt modelId="{24133468-741C-43B8-8AA3-41AF0FB2561B}" type="pres">
      <dgm:prSet presAssocID="{50C44DA6-DDDA-4EDB-A17E-DC6572997D4C}" presName="composite4" presStyleCnt="0"/>
      <dgm:spPr/>
    </dgm:pt>
    <dgm:pt modelId="{D95495A9-266A-42F1-8B1D-BFE05A7F3008}" type="pres">
      <dgm:prSet presAssocID="{50C44DA6-DDDA-4EDB-A17E-DC6572997D4C}" presName="background4" presStyleLbl="node4" presStyleIdx="0" presStyleCnt="6"/>
      <dgm:spPr/>
    </dgm:pt>
    <dgm:pt modelId="{5990E141-C9E0-4860-ADFA-2BD66A5B340F}" type="pres">
      <dgm:prSet presAssocID="{50C44DA6-DDDA-4EDB-A17E-DC6572997D4C}" presName="text4" presStyleLbl="fgAcc4" presStyleIdx="0" presStyleCnt="6" custScaleX="119385" custScaleY="155427" custLinFactX="100000" custLinFactNeighborX="176291" custLinFactNeighborY="39983">
        <dgm:presLayoutVars>
          <dgm:chPref val="3"/>
        </dgm:presLayoutVars>
      </dgm:prSet>
      <dgm:spPr/>
      <dgm:t>
        <a:bodyPr/>
        <a:lstStyle/>
        <a:p>
          <a:endParaRPr lang="en-US"/>
        </a:p>
      </dgm:t>
    </dgm:pt>
    <dgm:pt modelId="{C5558CE0-B547-4C99-BECD-8E7C987282BF}" type="pres">
      <dgm:prSet presAssocID="{50C44DA6-DDDA-4EDB-A17E-DC6572997D4C}" presName="hierChild5" presStyleCnt="0"/>
      <dgm:spPr/>
    </dgm:pt>
    <dgm:pt modelId="{1BD12F94-2A85-43B3-934B-A3674F6DE01A}" type="pres">
      <dgm:prSet presAssocID="{F950A842-A277-407C-AE0D-9941B6D5A6C4}" presName="Name23" presStyleLbl="parChTrans1D4" presStyleIdx="1" presStyleCnt="6"/>
      <dgm:spPr/>
      <dgm:t>
        <a:bodyPr/>
        <a:lstStyle/>
        <a:p>
          <a:endParaRPr lang="en-US"/>
        </a:p>
      </dgm:t>
    </dgm:pt>
    <dgm:pt modelId="{F9A9B616-A847-4160-AAE2-0314A878B52B}" type="pres">
      <dgm:prSet presAssocID="{100359CE-4440-4E3B-8027-8CD0AAA65824}" presName="hierRoot4" presStyleCnt="0"/>
      <dgm:spPr/>
    </dgm:pt>
    <dgm:pt modelId="{81D51A81-8269-4E53-AEA9-80CB3FC5EFD8}" type="pres">
      <dgm:prSet presAssocID="{100359CE-4440-4E3B-8027-8CD0AAA65824}" presName="composite4" presStyleCnt="0"/>
      <dgm:spPr/>
    </dgm:pt>
    <dgm:pt modelId="{67378DC1-8CD4-45A5-BA8F-CA3C44E385B1}" type="pres">
      <dgm:prSet presAssocID="{100359CE-4440-4E3B-8027-8CD0AAA65824}" presName="background4" presStyleLbl="node4" presStyleIdx="1" presStyleCnt="6"/>
      <dgm:spPr/>
    </dgm:pt>
    <dgm:pt modelId="{3AA1D38F-56B2-4500-8834-82A37A23EE81}" type="pres">
      <dgm:prSet presAssocID="{100359CE-4440-4E3B-8027-8CD0AAA65824}" presName="text4" presStyleLbl="fgAcc4" presStyleIdx="1" presStyleCnt="6" custLinFactX="100000" custLinFactNeighborX="176193" custLinFactNeighborY="68579">
        <dgm:presLayoutVars>
          <dgm:chPref val="3"/>
        </dgm:presLayoutVars>
      </dgm:prSet>
      <dgm:spPr/>
      <dgm:t>
        <a:bodyPr/>
        <a:lstStyle/>
        <a:p>
          <a:endParaRPr lang="en-US"/>
        </a:p>
      </dgm:t>
    </dgm:pt>
    <dgm:pt modelId="{0AC0D05A-0E45-470A-9CEB-F1636B3690A7}" type="pres">
      <dgm:prSet presAssocID="{100359CE-4440-4E3B-8027-8CD0AAA65824}" presName="hierChild5" presStyleCnt="0"/>
      <dgm:spPr/>
    </dgm:pt>
    <dgm:pt modelId="{E65D17EE-2EE3-423C-BAA7-75F06F40F44A}" type="pres">
      <dgm:prSet presAssocID="{F881C731-3859-4A4D-B8BD-8E45578C124D}" presName="Name23" presStyleLbl="parChTrans1D4" presStyleIdx="2" presStyleCnt="6"/>
      <dgm:spPr/>
      <dgm:t>
        <a:bodyPr/>
        <a:lstStyle/>
        <a:p>
          <a:endParaRPr lang="en-US"/>
        </a:p>
      </dgm:t>
    </dgm:pt>
    <dgm:pt modelId="{EC202992-A030-433F-A24B-4F2A2DCC6495}" type="pres">
      <dgm:prSet presAssocID="{47A3E889-7EF5-45D8-B1B7-DC43B78E1F59}" presName="hierRoot4" presStyleCnt="0"/>
      <dgm:spPr/>
    </dgm:pt>
    <dgm:pt modelId="{7665CE74-B46E-4A8D-A587-DEB996C66590}" type="pres">
      <dgm:prSet presAssocID="{47A3E889-7EF5-45D8-B1B7-DC43B78E1F59}" presName="composite4" presStyleCnt="0"/>
      <dgm:spPr/>
    </dgm:pt>
    <dgm:pt modelId="{47301901-5773-4715-9E45-62BA867D52AB}" type="pres">
      <dgm:prSet presAssocID="{47A3E889-7EF5-45D8-B1B7-DC43B78E1F59}" presName="background4" presStyleLbl="node4" presStyleIdx="2" presStyleCnt="6"/>
      <dgm:spPr/>
    </dgm:pt>
    <dgm:pt modelId="{BA9ED73A-E7F4-4839-A994-F48B2DB914FD}" type="pres">
      <dgm:prSet presAssocID="{47A3E889-7EF5-45D8-B1B7-DC43B78E1F59}" presName="text4" presStyleLbl="fgAcc4" presStyleIdx="2" presStyleCnt="6" custLinFactX="100000" custLinFactNeighborX="183772" custLinFactNeighborY="68579">
        <dgm:presLayoutVars>
          <dgm:chPref val="3"/>
        </dgm:presLayoutVars>
      </dgm:prSet>
      <dgm:spPr/>
      <dgm:t>
        <a:bodyPr/>
        <a:lstStyle/>
        <a:p>
          <a:endParaRPr lang="en-US"/>
        </a:p>
      </dgm:t>
    </dgm:pt>
    <dgm:pt modelId="{93DBA800-CAA7-408A-8393-3E40FCDE811B}" type="pres">
      <dgm:prSet presAssocID="{47A3E889-7EF5-45D8-B1B7-DC43B78E1F59}" presName="hierChild5" presStyleCnt="0"/>
      <dgm:spPr/>
    </dgm:pt>
    <dgm:pt modelId="{DDC1E48D-3DEB-499C-9EA1-533EB0A747FB}" type="pres">
      <dgm:prSet presAssocID="{D1C8F882-7A8D-46FD-AE81-42DEBEF3710F}" presName="Name23" presStyleLbl="parChTrans1D4" presStyleIdx="3" presStyleCnt="6"/>
      <dgm:spPr/>
      <dgm:t>
        <a:bodyPr/>
        <a:lstStyle/>
        <a:p>
          <a:endParaRPr lang="en-US"/>
        </a:p>
      </dgm:t>
    </dgm:pt>
    <dgm:pt modelId="{D30ECBE2-5081-402A-BDD6-39E6D5729C29}" type="pres">
      <dgm:prSet presAssocID="{B3F1C171-7976-40EB-979C-6B760F1B0CCC}" presName="hierRoot4" presStyleCnt="0"/>
      <dgm:spPr/>
    </dgm:pt>
    <dgm:pt modelId="{BA7EAC40-3ECC-462D-93B7-D28AE652D20C}" type="pres">
      <dgm:prSet presAssocID="{B3F1C171-7976-40EB-979C-6B760F1B0CCC}" presName="composite4" presStyleCnt="0"/>
      <dgm:spPr/>
    </dgm:pt>
    <dgm:pt modelId="{C42778B7-B333-41DE-8A8B-DEDEF72C3860}" type="pres">
      <dgm:prSet presAssocID="{B3F1C171-7976-40EB-979C-6B760F1B0CCC}" presName="background4" presStyleLbl="node4" presStyleIdx="3" presStyleCnt="6"/>
      <dgm:spPr/>
    </dgm:pt>
    <dgm:pt modelId="{DDEC20FB-FE08-4D6C-A95A-91C34B79F8A4}" type="pres">
      <dgm:prSet presAssocID="{B3F1C171-7976-40EB-979C-6B760F1B0CCC}" presName="text4" presStyleLbl="fgAcc4" presStyleIdx="3" presStyleCnt="6" custScaleX="126086" custScaleY="153027" custLinFactX="100000" custLinFactNeighborX="182213" custLinFactNeighborY="39983">
        <dgm:presLayoutVars>
          <dgm:chPref val="3"/>
        </dgm:presLayoutVars>
      </dgm:prSet>
      <dgm:spPr/>
      <dgm:t>
        <a:bodyPr/>
        <a:lstStyle/>
        <a:p>
          <a:endParaRPr lang="en-US"/>
        </a:p>
      </dgm:t>
    </dgm:pt>
    <dgm:pt modelId="{0CE74AA0-4789-4052-B89D-F2D164E4E277}" type="pres">
      <dgm:prSet presAssocID="{B3F1C171-7976-40EB-979C-6B760F1B0CCC}" presName="hierChild5" presStyleCnt="0"/>
      <dgm:spPr/>
    </dgm:pt>
    <dgm:pt modelId="{BE1AE02A-5D2B-432A-917C-E435E222E19F}" type="pres">
      <dgm:prSet presAssocID="{1FE89C17-8331-44E4-B7A4-8396C2ABDE7C}" presName="Name23" presStyleLbl="parChTrans1D4" presStyleIdx="4" presStyleCnt="6"/>
      <dgm:spPr/>
      <dgm:t>
        <a:bodyPr/>
        <a:lstStyle/>
        <a:p>
          <a:endParaRPr lang="en-US"/>
        </a:p>
      </dgm:t>
    </dgm:pt>
    <dgm:pt modelId="{148D75E1-3F64-4926-BE22-5AB39A7D0FD1}" type="pres">
      <dgm:prSet presAssocID="{FF3CBEBC-0886-4E31-860F-967FC044E72F}" presName="hierRoot4" presStyleCnt="0"/>
      <dgm:spPr/>
    </dgm:pt>
    <dgm:pt modelId="{95A2889D-20DF-4084-B49D-358824F0A3FC}" type="pres">
      <dgm:prSet presAssocID="{FF3CBEBC-0886-4E31-860F-967FC044E72F}" presName="composite4" presStyleCnt="0"/>
      <dgm:spPr/>
    </dgm:pt>
    <dgm:pt modelId="{63A586C8-E09D-4E5F-B790-E514644324A9}" type="pres">
      <dgm:prSet presAssocID="{FF3CBEBC-0886-4E31-860F-967FC044E72F}" presName="background4" presStyleLbl="node4" presStyleIdx="4" presStyleCnt="6"/>
      <dgm:spPr/>
    </dgm:pt>
    <dgm:pt modelId="{00383080-7D4C-496A-853C-8A127CF2B239}" type="pres">
      <dgm:prSet presAssocID="{FF3CBEBC-0886-4E31-860F-967FC044E72F}" presName="text4" presStyleLbl="fgAcc4" presStyleIdx="4" presStyleCnt="6" custLinFactX="100000" custLinFactNeighborX="191196" custLinFactNeighborY="70979">
        <dgm:presLayoutVars>
          <dgm:chPref val="3"/>
        </dgm:presLayoutVars>
      </dgm:prSet>
      <dgm:spPr/>
      <dgm:t>
        <a:bodyPr/>
        <a:lstStyle/>
        <a:p>
          <a:endParaRPr lang="en-US"/>
        </a:p>
      </dgm:t>
    </dgm:pt>
    <dgm:pt modelId="{19404F17-F1B3-4A3C-B3CE-472EB286A6B5}" type="pres">
      <dgm:prSet presAssocID="{FF3CBEBC-0886-4E31-860F-967FC044E72F}" presName="hierChild5" presStyleCnt="0"/>
      <dgm:spPr/>
    </dgm:pt>
    <dgm:pt modelId="{6F2B60A2-4650-4E6E-89F5-38946EA11449}" type="pres">
      <dgm:prSet presAssocID="{D4C35BDD-B849-467A-9B84-5115B2641B85}" presName="Name23" presStyleLbl="parChTrans1D4" presStyleIdx="5" presStyleCnt="6"/>
      <dgm:spPr/>
      <dgm:t>
        <a:bodyPr/>
        <a:lstStyle/>
        <a:p>
          <a:endParaRPr lang="en-US"/>
        </a:p>
      </dgm:t>
    </dgm:pt>
    <dgm:pt modelId="{5C19F8F8-6A57-4285-BC59-FDD8C528B389}" type="pres">
      <dgm:prSet presAssocID="{2C1F21F6-9428-4332-8098-1E013F3FD8DE}" presName="hierRoot4" presStyleCnt="0"/>
      <dgm:spPr/>
    </dgm:pt>
    <dgm:pt modelId="{7523F41F-5E2E-41F8-8436-0673A03D2BC5}" type="pres">
      <dgm:prSet presAssocID="{2C1F21F6-9428-4332-8098-1E013F3FD8DE}" presName="composite4" presStyleCnt="0"/>
      <dgm:spPr/>
    </dgm:pt>
    <dgm:pt modelId="{C966EE42-6C68-4390-8680-924912F5E2A1}" type="pres">
      <dgm:prSet presAssocID="{2C1F21F6-9428-4332-8098-1E013F3FD8DE}" presName="background4" presStyleLbl="node4" presStyleIdx="5" presStyleCnt="6"/>
      <dgm:spPr/>
    </dgm:pt>
    <dgm:pt modelId="{B615D8DA-8946-46EC-B9FB-C3EE55769F41}" type="pres">
      <dgm:prSet presAssocID="{2C1F21F6-9428-4332-8098-1E013F3FD8DE}" presName="text4" presStyleLbl="fgAcc4" presStyleIdx="5" presStyleCnt="6" custLinFactX="100000" custLinFactNeighborX="195225" custLinFactNeighborY="70979">
        <dgm:presLayoutVars>
          <dgm:chPref val="3"/>
        </dgm:presLayoutVars>
      </dgm:prSet>
      <dgm:spPr/>
      <dgm:t>
        <a:bodyPr/>
        <a:lstStyle/>
        <a:p>
          <a:endParaRPr lang="en-US"/>
        </a:p>
      </dgm:t>
    </dgm:pt>
    <dgm:pt modelId="{AEC5CBC6-E8EB-4C68-A0FA-4E1CCF40427C}" type="pres">
      <dgm:prSet presAssocID="{2C1F21F6-9428-4332-8098-1E013F3FD8DE}" presName="hierChild5" presStyleCnt="0"/>
      <dgm:spPr/>
    </dgm:pt>
    <dgm:pt modelId="{432F6F11-C633-4C46-B571-1F72C2806F22}" type="pres">
      <dgm:prSet presAssocID="{3A43CF89-B241-4564-9CC3-56EFD9840038}" presName="Name17" presStyleLbl="parChTrans1D3" presStyleIdx="2" presStyleCnt="6"/>
      <dgm:spPr/>
      <dgm:t>
        <a:bodyPr/>
        <a:lstStyle/>
        <a:p>
          <a:endParaRPr lang="en-US"/>
        </a:p>
      </dgm:t>
    </dgm:pt>
    <dgm:pt modelId="{404B5E73-F96D-42BA-80BB-F91CB10550B4}" type="pres">
      <dgm:prSet presAssocID="{8A76AD7F-3C09-4964-9F2D-05A2DA08F800}" presName="hierRoot3" presStyleCnt="0"/>
      <dgm:spPr/>
    </dgm:pt>
    <dgm:pt modelId="{03A8AAC6-04A4-4A6E-BE7C-7B3E10346334}" type="pres">
      <dgm:prSet presAssocID="{8A76AD7F-3C09-4964-9F2D-05A2DA08F800}" presName="composite3" presStyleCnt="0"/>
      <dgm:spPr/>
    </dgm:pt>
    <dgm:pt modelId="{2C82D3EB-1114-42A1-9C8D-5FDF3CADC053}" type="pres">
      <dgm:prSet presAssocID="{8A76AD7F-3C09-4964-9F2D-05A2DA08F800}" presName="background3" presStyleLbl="node3" presStyleIdx="2" presStyleCnt="6"/>
      <dgm:spPr/>
    </dgm:pt>
    <dgm:pt modelId="{3D13FE19-0199-41D4-ACC4-986D68C37EF7}" type="pres">
      <dgm:prSet presAssocID="{8A76AD7F-3C09-4964-9F2D-05A2DA08F800}" presName="text3" presStyleLbl="fgAcc3" presStyleIdx="2" presStyleCnt="6" custLinFactNeighborX="73911" custLinFactNeighborY="2189">
        <dgm:presLayoutVars>
          <dgm:chPref val="3"/>
        </dgm:presLayoutVars>
      </dgm:prSet>
      <dgm:spPr/>
      <dgm:t>
        <a:bodyPr/>
        <a:lstStyle/>
        <a:p>
          <a:endParaRPr lang="en-SG"/>
        </a:p>
      </dgm:t>
    </dgm:pt>
    <dgm:pt modelId="{C22C05EA-50E6-4124-AD85-EF2883010D92}" type="pres">
      <dgm:prSet presAssocID="{8A76AD7F-3C09-4964-9F2D-05A2DA08F800}" presName="hierChild4" presStyleCnt="0"/>
      <dgm:spPr/>
    </dgm:pt>
    <dgm:pt modelId="{313B8278-0A01-4803-A15B-E042D00EFE27}" type="pres">
      <dgm:prSet presAssocID="{64792F93-8C80-4F88-87B5-6E475617FF4D}" presName="Name10" presStyleLbl="parChTrans1D2" presStyleIdx="1" presStyleCnt="3"/>
      <dgm:spPr/>
      <dgm:t>
        <a:bodyPr/>
        <a:lstStyle/>
        <a:p>
          <a:endParaRPr lang="en-US"/>
        </a:p>
      </dgm:t>
    </dgm:pt>
    <dgm:pt modelId="{B412CAA0-B242-4AE9-8536-7FF173D8F5DE}" type="pres">
      <dgm:prSet presAssocID="{37614911-028E-4D37-8FA2-44F16462855E}" presName="hierRoot2" presStyleCnt="0"/>
      <dgm:spPr/>
      <dgm:t>
        <a:bodyPr/>
        <a:lstStyle/>
        <a:p>
          <a:endParaRPr lang="en-SG"/>
        </a:p>
      </dgm:t>
    </dgm:pt>
    <dgm:pt modelId="{23DD05AF-F556-405F-BC53-B9E44871B595}" type="pres">
      <dgm:prSet presAssocID="{37614911-028E-4D37-8FA2-44F16462855E}" presName="composite2" presStyleCnt="0"/>
      <dgm:spPr/>
      <dgm:t>
        <a:bodyPr/>
        <a:lstStyle/>
        <a:p>
          <a:endParaRPr lang="en-SG"/>
        </a:p>
      </dgm:t>
    </dgm:pt>
    <dgm:pt modelId="{6CE6FD6E-52D9-4410-9605-BA96A901AA06}" type="pres">
      <dgm:prSet presAssocID="{37614911-028E-4D37-8FA2-44F16462855E}" presName="background2" presStyleLbl="node2" presStyleIdx="1" presStyleCnt="3"/>
      <dgm:spPr/>
      <dgm:t>
        <a:bodyPr/>
        <a:lstStyle/>
        <a:p>
          <a:endParaRPr lang="en-SG"/>
        </a:p>
      </dgm:t>
    </dgm:pt>
    <dgm:pt modelId="{A29C7532-80BF-4D3A-B5AD-2061A567A208}" type="pres">
      <dgm:prSet presAssocID="{37614911-028E-4D37-8FA2-44F16462855E}" presName="text2" presStyleLbl="fgAcc2" presStyleIdx="1" presStyleCnt="3" custScaleX="233295" custScaleY="106628" custLinFactX="-167916" custLinFactNeighborX="-200000" custLinFactNeighborY="-1866">
        <dgm:presLayoutVars>
          <dgm:chPref val="3"/>
        </dgm:presLayoutVars>
      </dgm:prSet>
      <dgm:spPr/>
      <dgm:t>
        <a:bodyPr/>
        <a:lstStyle/>
        <a:p>
          <a:endParaRPr lang="en-US"/>
        </a:p>
      </dgm:t>
    </dgm:pt>
    <dgm:pt modelId="{50B73B8C-103A-4F5A-9639-138B7A19EF97}" type="pres">
      <dgm:prSet presAssocID="{37614911-028E-4D37-8FA2-44F16462855E}" presName="hierChild3" presStyleCnt="0"/>
      <dgm:spPr/>
      <dgm:t>
        <a:bodyPr/>
        <a:lstStyle/>
        <a:p>
          <a:endParaRPr lang="en-SG"/>
        </a:p>
      </dgm:t>
    </dgm:pt>
    <dgm:pt modelId="{CD01080D-5FDF-493E-AC43-98CDEEA3CAEA}" type="pres">
      <dgm:prSet presAssocID="{7AD06F08-A90E-42C7-AB53-D3ECAFD6F620}" presName="Name17" presStyleLbl="parChTrans1D3" presStyleIdx="3" presStyleCnt="6"/>
      <dgm:spPr/>
      <dgm:t>
        <a:bodyPr/>
        <a:lstStyle/>
        <a:p>
          <a:endParaRPr lang="en-US"/>
        </a:p>
      </dgm:t>
    </dgm:pt>
    <dgm:pt modelId="{2A01200A-43C2-4653-8BC0-014940E37561}" type="pres">
      <dgm:prSet presAssocID="{6245DC25-8F54-48E0-8328-0B21E882E1E6}" presName="hierRoot3" presStyleCnt="0"/>
      <dgm:spPr/>
      <dgm:t>
        <a:bodyPr/>
        <a:lstStyle/>
        <a:p>
          <a:endParaRPr lang="en-SG"/>
        </a:p>
      </dgm:t>
    </dgm:pt>
    <dgm:pt modelId="{7CFB3C1E-E49A-462C-8A52-1AC860BA2230}" type="pres">
      <dgm:prSet presAssocID="{6245DC25-8F54-48E0-8328-0B21E882E1E6}" presName="composite3" presStyleCnt="0"/>
      <dgm:spPr/>
      <dgm:t>
        <a:bodyPr/>
        <a:lstStyle/>
        <a:p>
          <a:endParaRPr lang="en-SG"/>
        </a:p>
      </dgm:t>
    </dgm:pt>
    <dgm:pt modelId="{AB330F2E-7A74-4527-BDEC-C9B7B7A93D81}" type="pres">
      <dgm:prSet presAssocID="{6245DC25-8F54-48E0-8328-0B21E882E1E6}" presName="background3" presStyleLbl="node3" presStyleIdx="3" presStyleCnt="6"/>
      <dgm:spPr/>
      <dgm:t>
        <a:bodyPr/>
        <a:lstStyle/>
        <a:p>
          <a:endParaRPr lang="en-SG"/>
        </a:p>
      </dgm:t>
    </dgm:pt>
    <dgm:pt modelId="{7EEB1D7A-9B6E-4ACE-A709-E5C3F4D7334A}" type="pres">
      <dgm:prSet presAssocID="{6245DC25-8F54-48E0-8328-0B21E882E1E6}" presName="text3" presStyleLbl="fgAcc3" presStyleIdx="3" presStyleCnt="6" custScaleX="135211" custScaleY="128982" custLinFactX="-172387" custLinFactNeighborX="-200000" custLinFactNeighborY="-18182">
        <dgm:presLayoutVars>
          <dgm:chPref val="3"/>
        </dgm:presLayoutVars>
      </dgm:prSet>
      <dgm:spPr/>
      <dgm:t>
        <a:bodyPr/>
        <a:lstStyle/>
        <a:p>
          <a:endParaRPr lang="en-US"/>
        </a:p>
      </dgm:t>
    </dgm:pt>
    <dgm:pt modelId="{1AEBFB25-BE92-45D8-9FEB-97EA5BC950F3}" type="pres">
      <dgm:prSet presAssocID="{6245DC25-8F54-48E0-8328-0B21E882E1E6}" presName="hierChild4" presStyleCnt="0"/>
      <dgm:spPr/>
      <dgm:t>
        <a:bodyPr/>
        <a:lstStyle/>
        <a:p>
          <a:endParaRPr lang="en-SG"/>
        </a:p>
      </dgm:t>
    </dgm:pt>
    <dgm:pt modelId="{FF02C46A-59CD-43C2-A35A-33D19FBEBDD9}" type="pres">
      <dgm:prSet presAssocID="{24FEF719-45EC-4272-8C70-D8C28FFF9D5E}" presName="Name10" presStyleLbl="parChTrans1D2" presStyleIdx="2" presStyleCnt="3"/>
      <dgm:spPr/>
      <dgm:t>
        <a:bodyPr/>
        <a:lstStyle/>
        <a:p>
          <a:endParaRPr lang="en-US"/>
        </a:p>
      </dgm:t>
    </dgm:pt>
    <dgm:pt modelId="{E2273421-D11E-4B2B-ACFC-16CB19787E15}" type="pres">
      <dgm:prSet presAssocID="{3D2A5E53-CE18-4823-9CAF-BCC74DDEF430}" presName="hierRoot2" presStyleCnt="0"/>
      <dgm:spPr/>
      <dgm:t>
        <a:bodyPr/>
        <a:lstStyle/>
        <a:p>
          <a:endParaRPr lang="en-SG"/>
        </a:p>
      </dgm:t>
    </dgm:pt>
    <dgm:pt modelId="{EFA41C0C-BA38-4C9C-8AED-1BFB5E5B786E}" type="pres">
      <dgm:prSet presAssocID="{3D2A5E53-CE18-4823-9CAF-BCC74DDEF430}" presName="composite2" presStyleCnt="0"/>
      <dgm:spPr/>
      <dgm:t>
        <a:bodyPr/>
        <a:lstStyle/>
        <a:p>
          <a:endParaRPr lang="en-SG"/>
        </a:p>
      </dgm:t>
    </dgm:pt>
    <dgm:pt modelId="{E66692CA-E5EC-4871-8147-175121861046}" type="pres">
      <dgm:prSet presAssocID="{3D2A5E53-CE18-4823-9CAF-BCC74DDEF430}" presName="background2" presStyleLbl="node2" presStyleIdx="2" presStyleCnt="3"/>
      <dgm:spPr/>
      <dgm:t>
        <a:bodyPr/>
        <a:lstStyle/>
        <a:p>
          <a:endParaRPr lang="en-SG"/>
        </a:p>
      </dgm:t>
    </dgm:pt>
    <dgm:pt modelId="{FED077A6-3916-4C81-9200-B6DC9FA40E1F}" type="pres">
      <dgm:prSet presAssocID="{3D2A5E53-CE18-4823-9CAF-BCC74DDEF430}" presName="text2" presStyleLbl="fgAcc2" presStyleIdx="2" presStyleCnt="3" custScaleX="236902" custLinFactNeighborX="75" custLinFactNeighborY="0">
        <dgm:presLayoutVars>
          <dgm:chPref val="3"/>
        </dgm:presLayoutVars>
      </dgm:prSet>
      <dgm:spPr/>
      <dgm:t>
        <a:bodyPr/>
        <a:lstStyle/>
        <a:p>
          <a:endParaRPr lang="en-US"/>
        </a:p>
      </dgm:t>
    </dgm:pt>
    <dgm:pt modelId="{A69AAA81-F9BC-4437-A039-9046115C8943}" type="pres">
      <dgm:prSet presAssocID="{3D2A5E53-CE18-4823-9CAF-BCC74DDEF430}" presName="hierChild3" presStyleCnt="0"/>
      <dgm:spPr/>
      <dgm:t>
        <a:bodyPr/>
        <a:lstStyle/>
        <a:p>
          <a:endParaRPr lang="en-SG"/>
        </a:p>
      </dgm:t>
    </dgm:pt>
    <dgm:pt modelId="{85399620-B7E7-4332-BDF9-002FB677B0B9}" type="pres">
      <dgm:prSet presAssocID="{4C42792A-A011-4339-9EDE-AFFB2BBE882F}" presName="Name17" presStyleLbl="parChTrans1D3" presStyleIdx="4" presStyleCnt="6"/>
      <dgm:spPr/>
      <dgm:t>
        <a:bodyPr/>
        <a:lstStyle/>
        <a:p>
          <a:endParaRPr lang="en-US"/>
        </a:p>
      </dgm:t>
    </dgm:pt>
    <dgm:pt modelId="{6B252A66-2A5A-4B36-8557-A4D5F29D9787}" type="pres">
      <dgm:prSet presAssocID="{290D2CB2-C22B-4F16-ABD8-70E480924B44}" presName="hierRoot3" presStyleCnt="0"/>
      <dgm:spPr/>
      <dgm:t>
        <a:bodyPr/>
        <a:lstStyle/>
        <a:p>
          <a:endParaRPr lang="en-SG"/>
        </a:p>
      </dgm:t>
    </dgm:pt>
    <dgm:pt modelId="{0C4540E8-7C6D-46D9-B5D1-51B5C4E95511}" type="pres">
      <dgm:prSet presAssocID="{290D2CB2-C22B-4F16-ABD8-70E480924B44}" presName="composite3" presStyleCnt="0"/>
      <dgm:spPr/>
      <dgm:t>
        <a:bodyPr/>
        <a:lstStyle/>
        <a:p>
          <a:endParaRPr lang="en-SG"/>
        </a:p>
      </dgm:t>
    </dgm:pt>
    <dgm:pt modelId="{E5CC09D9-C7DF-4153-B42B-4E1BE3FCEA41}" type="pres">
      <dgm:prSet presAssocID="{290D2CB2-C22B-4F16-ABD8-70E480924B44}" presName="background3" presStyleLbl="node3" presStyleIdx="4" presStyleCnt="6"/>
      <dgm:spPr/>
      <dgm:t>
        <a:bodyPr/>
        <a:lstStyle/>
        <a:p>
          <a:endParaRPr lang="en-SG"/>
        </a:p>
      </dgm:t>
    </dgm:pt>
    <dgm:pt modelId="{D6DC3AD9-7D21-4628-807E-20AF9A5D95C6}" type="pres">
      <dgm:prSet presAssocID="{290D2CB2-C22B-4F16-ABD8-70E480924B44}" presName="text3" presStyleLbl="fgAcc3" presStyleIdx="4" presStyleCnt="6" custScaleX="111240" custScaleY="116597">
        <dgm:presLayoutVars>
          <dgm:chPref val="3"/>
        </dgm:presLayoutVars>
      </dgm:prSet>
      <dgm:spPr/>
      <dgm:t>
        <a:bodyPr/>
        <a:lstStyle/>
        <a:p>
          <a:endParaRPr lang="en-US"/>
        </a:p>
      </dgm:t>
    </dgm:pt>
    <dgm:pt modelId="{621D5640-40D5-4C34-B0F9-DABC701B116C}" type="pres">
      <dgm:prSet presAssocID="{290D2CB2-C22B-4F16-ABD8-70E480924B44}" presName="hierChild4" presStyleCnt="0"/>
      <dgm:spPr/>
      <dgm:t>
        <a:bodyPr/>
        <a:lstStyle/>
        <a:p>
          <a:endParaRPr lang="en-SG"/>
        </a:p>
      </dgm:t>
    </dgm:pt>
    <dgm:pt modelId="{476A89FE-7C92-44B3-B85B-C361C4A2BD15}" type="pres">
      <dgm:prSet presAssocID="{C6959BFF-BFFC-4261-9398-A3FDDA9499DC}" presName="Name17" presStyleLbl="parChTrans1D3" presStyleIdx="5" presStyleCnt="6"/>
      <dgm:spPr/>
      <dgm:t>
        <a:bodyPr/>
        <a:lstStyle/>
        <a:p>
          <a:endParaRPr lang="en-US"/>
        </a:p>
      </dgm:t>
    </dgm:pt>
    <dgm:pt modelId="{1BF00F38-A480-4D14-BF3F-A0A08B34200B}" type="pres">
      <dgm:prSet presAssocID="{E5FF91C8-DE04-44E1-B19E-720EAA0C8E0E}" presName="hierRoot3" presStyleCnt="0"/>
      <dgm:spPr/>
      <dgm:t>
        <a:bodyPr/>
        <a:lstStyle/>
        <a:p>
          <a:endParaRPr lang="en-SG"/>
        </a:p>
      </dgm:t>
    </dgm:pt>
    <dgm:pt modelId="{3273DFDE-F063-41C4-AF9E-CF7413A313C2}" type="pres">
      <dgm:prSet presAssocID="{E5FF91C8-DE04-44E1-B19E-720EAA0C8E0E}" presName="composite3" presStyleCnt="0"/>
      <dgm:spPr/>
      <dgm:t>
        <a:bodyPr/>
        <a:lstStyle/>
        <a:p>
          <a:endParaRPr lang="en-SG"/>
        </a:p>
      </dgm:t>
    </dgm:pt>
    <dgm:pt modelId="{5B73E72F-CF55-405B-B379-1AF5D0049654}" type="pres">
      <dgm:prSet presAssocID="{E5FF91C8-DE04-44E1-B19E-720EAA0C8E0E}" presName="background3" presStyleLbl="node3" presStyleIdx="5" presStyleCnt="6"/>
      <dgm:spPr/>
      <dgm:t>
        <a:bodyPr/>
        <a:lstStyle/>
        <a:p>
          <a:endParaRPr lang="en-SG"/>
        </a:p>
      </dgm:t>
    </dgm:pt>
    <dgm:pt modelId="{01FDADDF-B09D-44E7-B819-E9E17B1FFD3D}" type="pres">
      <dgm:prSet presAssocID="{E5FF91C8-DE04-44E1-B19E-720EAA0C8E0E}" presName="text3" presStyleLbl="fgAcc3" presStyleIdx="5" presStyleCnt="6" custScaleX="101056" custScaleY="116067">
        <dgm:presLayoutVars>
          <dgm:chPref val="3"/>
        </dgm:presLayoutVars>
      </dgm:prSet>
      <dgm:spPr/>
      <dgm:t>
        <a:bodyPr/>
        <a:lstStyle/>
        <a:p>
          <a:endParaRPr lang="en-US"/>
        </a:p>
      </dgm:t>
    </dgm:pt>
    <dgm:pt modelId="{5AAAE7CB-7782-4193-818B-00B4CA219AAE}" type="pres">
      <dgm:prSet presAssocID="{E5FF91C8-DE04-44E1-B19E-720EAA0C8E0E}" presName="hierChild4" presStyleCnt="0"/>
      <dgm:spPr/>
      <dgm:t>
        <a:bodyPr/>
        <a:lstStyle/>
        <a:p>
          <a:endParaRPr lang="en-SG"/>
        </a:p>
      </dgm:t>
    </dgm:pt>
  </dgm:ptLst>
  <dgm:cxnLst>
    <dgm:cxn modelId="{1D7294C1-B504-4E5A-B377-99E4022ADE89}" type="presOf" srcId="{C6959BFF-BFFC-4261-9398-A3FDDA9499DC}" destId="{476A89FE-7C92-44B3-B85B-C361C4A2BD15}" srcOrd="0" destOrd="0" presId="urn:microsoft.com/office/officeart/2005/8/layout/hierarchy1"/>
    <dgm:cxn modelId="{63B2B3E6-9525-4860-9340-F5E8A05FD380}" type="presOf" srcId="{100359CE-4440-4E3B-8027-8CD0AAA65824}" destId="{3AA1D38F-56B2-4500-8834-82A37A23EE81}" srcOrd="0" destOrd="0" presId="urn:microsoft.com/office/officeart/2005/8/layout/hierarchy1"/>
    <dgm:cxn modelId="{A3ACAEAA-281C-4E4F-9558-26AE771DD0FB}" type="presOf" srcId="{4C42792A-A011-4339-9EDE-AFFB2BBE882F}" destId="{85399620-B7E7-4332-BDF9-002FB677B0B9}" srcOrd="0" destOrd="0" presId="urn:microsoft.com/office/officeart/2005/8/layout/hierarchy1"/>
    <dgm:cxn modelId="{E743ED1E-ADEE-4D97-8488-3695094232CB}" type="presOf" srcId="{CFE4AB47-0E86-4A47-93A1-D733CC6A6065}" destId="{9D7A3B54-C666-47DC-AA23-A98BF8B9475F}" srcOrd="0" destOrd="0" presId="urn:microsoft.com/office/officeart/2005/8/layout/hierarchy1"/>
    <dgm:cxn modelId="{39F3AE6C-542E-48B7-B0B4-C84A36928A35}" type="presOf" srcId="{E5FF91C8-DE04-44E1-B19E-720EAA0C8E0E}" destId="{01FDADDF-B09D-44E7-B819-E9E17B1FFD3D}" srcOrd="0" destOrd="0" presId="urn:microsoft.com/office/officeart/2005/8/layout/hierarchy1"/>
    <dgm:cxn modelId="{B927C37B-217F-4E05-A458-37C40963A7C2}" srcId="{F2C39B4C-18FB-49F5-BBB8-DE9A997AAC07}" destId="{B3F1C171-7976-40EB-979C-6B760F1B0CCC}" srcOrd="1" destOrd="0" parTransId="{D1C8F882-7A8D-46FD-AE81-42DEBEF3710F}" sibTransId="{B9B527A1-8B9F-4404-A9ED-0F97D6A2D179}"/>
    <dgm:cxn modelId="{9412D893-0184-4C03-A8BD-244EF3CE451F}" type="presOf" srcId="{47A3E889-7EF5-45D8-B1B7-DC43B78E1F59}" destId="{BA9ED73A-E7F4-4839-A994-F48B2DB914FD}" srcOrd="0" destOrd="0" presId="urn:microsoft.com/office/officeart/2005/8/layout/hierarchy1"/>
    <dgm:cxn modelId="{156F7E90-2287-472B-B5E5-1BB3DAEC9462}" type="presOf" srcId="{F950A842-A277-407C-AE0D-9941B6D5A6C4}" destId="{1BD12F94-2A85-43B3-934B-A3674F6DE01A}" srcOrd="0" destOrd="0" presId="urn:microsoft.com/office/officeart/2005/8/layout/hierarchy1"/>
    <dgm:cxn modelId="{39C4960C-A969-4B06-B604-228D32CDC0CC}" type="presOf" srcId="{E13BCA82-07FD-4AAD-B6C8-62A14B2B52E2}" destId="{4C761D8E-BE88-45BD-B0DA-E4BC55EEE909}" srcOrd="0" destOrd="0" presId="urn:microsoft.com/office/officeart/2005/8/layout/hierarchy1"/>
    <dgm:cxn modelId="{ED358CF3-042E-4790-AF27-A8C0A3D86777}" srcId="{CFE4AB47-0E86-4A47-93A1-D733CC6A6065}" destId="{753CFE54-FE4E-4508-9535-FB40E5F26FA3}" srcOrd="0" destOrd="0" parTransId="{8467722B-48E5-4A5B-8C78-6D6A3E489616}" sibTransId="{2AA1ECD3-AE72-4B33-BC4A-DBC6923CD0EB}"/>
    <dgm:cxn modelId="{424B76DC-E017-4445-98E5-9B72437F877D}" type="presOf" srcId="{50C44DA6-DDDA-4EDB-A17E-DC6572997D4C}" destId="{5990E141-C9E0-4860-ADFA-2BD66A5B340F}" srcOrd="0" destOrd="0" presId="urn:microsoft.com/office/officeart/2005/8/layout/hierarchy1"/>
    <dgm:cxn modelId="{F4634566-36B1-4DF8-B3DE-536BEFA7F26E}" type="presOf" srcId="{A4B8614A-60BC-4693-8676-99FB904814CD}" destId="{4E7AE6D7-8F67-4237-BA4E-C53636A5F1D5}" srcOrd="0" destOrd="0" presId="urn:microsoft.com/office/officeart/2005/8/layout/hierarchy1"/>
    <dgm:cxn modelId="{B0FC3662-FEEB-4194-BBDF-476C66266E94}" type="presOf" srcId="{8A76AD7F-3C09-4964-9F2D-05A2DA08F800}" destId="{3D13FE19-0199-41D4-ACC4-986D68C37EF7}" srcOrd="0" destOrd="0" presId="urn:microsoft.com/office/officeart/2005/8/layout/hierarchy1"/>
    <dgm:cxn modelId="{3E56B2B0-2F9E-4B5A-A1E1-762A369DA23F}" type="presOf" srcId="{1FE89C17-8331-44E4-B7A4-8396C2ABDE7C}" destId="{BE1AE02A-5D2B-432A-917C-E435E222E19F}" srcOrd="0" destOrd="0" presId="urn:microsoft.com/office/officeart/2005/8/layout/hierarchy1"/>
    <dgm:cxn modelId="{54041A36-FD1C-43B6-A892-5F78E7C60842}" type="presOf" srcId="{F2C39B4C-18FB-49F5-BBB8-DE9A997AAC07}" destId="{488F69EB-2488-44DF-B93A-3991642E2E8C}" srcOrd="0" destOrd="0" presId="urn:microsoft.com/office/officeart/2005/8/layout/hierarchy1"/>
    <dgm:cxn modelId="{085E6DAD-1E84-4F2C-BAEF-512FCAF5A01C}" type="presOf" srcId="{D1C8F882-7A8D-46FD-AE81-42DEBEF3710F}" destId="{DDC1E48D-3DEB-499C-9EA1-533EB0A747FB}" srcOrd="0" destOrd="0" presId="urn:microsoft.com/office/officeart/2005/8/layout/hierarchy1"/>
    <dgm:cxn modelId="{174E4CDC-B746-46D9-83E7-052FD687C932}" type="presOf" srcId="{2C1F21F6-9428-4332-8098-1E013F3FD8DE}" destId="{B615D8DA-8946-46EC-B9FB-C3EE55769F41}" srcOrd="0" destOrd="0" presId="urn:microsoft.com/office/officeart/2005/8/layout/hierarchy1"/>
    <dgm:cxn modelId="{697ABAD1-ED96-4371-80B7-DF2FD7E2D3DF}" type="presOf" srcId="{3A43CF89-B241-4564-9CC3-56EFD9840038}" destId="{432F6F11-C633-4C46-B571-1F72C2806F22}" srcOrd="0" destOrd="0" presId="urn:microsoft.com/office/officeart/2005/8/layout/hierarchy1"/>
    <dgm:cxn modelId="{5888A1BE-93AE-4CE8-9209-CC22A2A3BD8E}" type="presOf" srcId="{D4C35BDD-B849-467A-9B84-5115B2641B85}" destId="{6F2B60A2-4650-4E6E-89F5-38946EA11449}" srcOrd="0" destOrd="0" presId="urn:microsoft.com/office/officeart/2005/8/layout/hierarchy1"/>
    <dgm:cxn modelId="{960F089B-ECD8-4889-A29B-DB5FC322E95C}" type="presOf" srcId="{5333E470-D25C-4778-B345-E397459207ED}" destId="{2E6A3642-B74F-4C0A-B277-63F79CF0699C}" srcOrd="0" destOrd="0" presId="urn:microsoft.com/office/officeart/2005/8/layout/hierarchy1"/>
    <dgm:cxn modelId="{D9991AE4-D0CF-4F24-8878-55F3CA735E02}" srcId="{50C44DA6-DDDA-4EDB-A17E-DC6572997D4C}" destId="{47A3E889-7EF5-45D8-B1B7-DC43B78E1F59}" srcOrd="1" destOrd="0" parTransId="{F881C731-3859-4A4D-B8BD-8E45578C124D}" sibTransId="{073EFDD5-E93C-47DC-83E6-0C63C552889F}"/>
    <dgm:cxn modelId="{77868DA6-A758-4459-A5A2-D674B8C3A15D}" type="presOf" srcId="{8467722B-48E5-4A5B-8C78-6D6A3E489616}" destId="{471DBFB9-9B0B-45CC-B636-0B948F9F6188}" srcOrd="0" destOrd="0" presId="urn:microsoft.com/office/officeart/2005/8/layout/hierarchy1"/>
    <dgm:cxn modelId="{809DA7B7-B5BD-4F0B-BFA3-B0E2BB0CE08D}" type="presOf" srcId="{B3F1C171-7976-40EB-979C-6B760F1B0CCC}" destId="{DDEC20FB-FE08-4D6C-A95A-91C34B79F8A4}" srcOrd="0" destOrd="0" presId="urn:microsoft.com/office/officeart/2005/8/layout/hierarchy1"/>
    <dgm:cxn modelId="{FD626475-C193-42EA-9DC6-CC27AAECAEE5}" type="presOf" srcId="{290D2CB2-C22B-4F16-ABD8-70E480924B44}" destId="{D6DC3AD9-7D21-4628-807E-20AF9A5D95C6}" srcOrd="0" destOrd="0" presId="urn:microsoft.com/office/officeart/2005/8/layout/hierarchy1"/>
    <dgm:cxn modelId="{B28D8A13-CCF7-4D86-B4CF-AB9F415A3696}" srcId="{CFE4AB47-0E86-4A47-93A1-D733CC6A6065}" destId="{8A76AD7F-3C09-4964-9F2D-05A2DA08F800}" srcOrd="2" destOrd="0" parTransId="{3A43CF89-B241-4564-9CC3-56EFD9840038}" sibTransId="{877CB17A-25BA-4ECC-889F-BCB12FC52C2C}"/>
    <dgm:cxn modelId="{50FC4ADC-7425-42A4-80B4-C519C5D88341}" type="presOf" srcId="{37614911-028E-4D37-8FA2-44F16462855E}" destId="{A29C7532-80BF-4D3A-B5AD-2061A567A208}" srcOrd="0" destOrd="0" presId="urn:microsoft.com/office/officeart/2005/8/layout/hierarchy1"/>
    <dgm:cxn modelId="{BCF022BC-995E-4DBE-BCAA-4CCE64C8B03F}" srcId="{3D2A5E53-CE18-4823-9CAF-BCC74DDEF430}" destId="{E5FF91C8-DE04-44E1-B19E-720EAA0C8E0E}" srcOrd="1" destOrd="0" parTransId="{C6959BFF-BFFC-4261-9398-A3FDDA9499DC}" sibTransId="{1B3A0606-667C-484B-9702-CDF79A13E3C0}"/>
    <dgm:cxn modelId="{0D8E0FAE-65A1-4EE2-9916-DA3BCB6C371C}" type="presOf" srcId="{3D2A5E53-CE18-4823-9CAF-BCC74DDEF430}" destId="{FED077A6-3916-4C81-9200-B6DC9FA40E1F}" srcOrd="0" destOrd="0" presId="urn:microsoft.com/office/officeart/2005/8/layout/hierarchy1"/>
    <dgm:cxn modelId="{81E49390-FDDA-456A-8795-4AA4505C9EF9}" srcId="{62F1AD04-79D7-482C-8638-F3DF0AF9E12D}" destId="{37614911-028E-4D37-8FA2-44F16462855E}" srcOrd="1" destOrd="0" parTransId="{64792F93-8C80-4F88-87B5-6E475617FF4D}" sibTransId="{DF209089-EB6C-4070-A0D2-CB1255640B4D}"/>
    <dgm:cxn modelId="{528C3C00-B4AB-4280-9D63-3E9B53D5B21F}" type="presOf" srcId="{F881C731-3859-4A4D-B8BD-8E45578C124D}" destId="{E65D17EE-2EE3-423C-BAA7-75F06F40F44A}" srcOrd="0" destOrd="0" presId="urn:microsoft.com/office/officeart/2005/8/layout/hierarchy1"/>
    <dgm:cxn modelId="{9B6550A6-BB33-4C1D-A6D7-751DD5AAC7D8}" type="presOf" srcId="{753CFE54-FE4E-4508-9535-FB40E5F26FA3}" destId="{218EF3C6-5366-48AD-8556-20F7D058C5D7}" srcOrd="0" destOrd="0" presId="urn:microsoft.com/office/officeart/2005/8/layout/hierarchy1"/>
    <dgm:cxn modelId="{4BE3791B-5ECE-44D5-BAFB-D8360C5B5E3D}" srcId="{62F1AD04-79D7-482C-8638-F3DF0AF9E12D}" destId="{CFE4AB47-0E86-4A47-93A1-D733CC6A6065}" srcOrd="0" destOrd="0" parTransId="{A4B8614A-60BC-4693-8676-99FB904814CD}" sibTransId="{8250D100-3E27-4147-BBA2-60F735AC9868}"/>
    <dgm:cxn modelId="{D1351986-7D27-4988-9B23-4F99CE65AC2F}" srcId="{50C44DA6-DDDA-4EDB-A17E-DC6572997D4C}" destId="{100359CE-4440-4E3B-8027-8CD0AAA65824}" srcOrd="0" destOrd="0" parTransId="{F950A842-A277-407C-AE0D-9941B6D5A6C4}" sibTransId="{1DFCD909-801F-447D-9D70-3BFC19181ED5}"/>
    <dgm:cxn modelId="{58302B6D-2EAD-4300-A865-B26C3594275F}" srcId="{F2C39B4C-18FB-49F5-BBB8-DE9A997AAC07}" destId="{50C44DA6-DDDA-4EDB-A17E-DC6572997D4C}" srcOrd="0" destOrd="0" parTransId="{E13BCA82-07FD-4AAD-B6C8-62A14B2B52E2}" sibTransId="{FF55C3CE-0E12-422A-AFD1-5A4ECFE9EE49}"/>
    <dgm:cxn modelId="{38D5713C-457F-46B1-A4F9-27BB9C6F1697}" srcId="{B3F1C171-7976-40EB-979C-6B760F1B0CCC}" destId="{2C1F21F6-9428-4332-8098-1E013F3FD8DE}" srcOrd="1" destOrd="0" parTransId="{D4C35BDD-B849-467A-9B84-5115B2641B85}" sibTransId="{CA48D1B1-F8FC-467F-AF96-6634CB7E09D7}"/>
    <dgm:cxn modelId="{FBAF4C48-87EB-4BCC-9E16-72FA815B9554}" type="presOf" srcId="{24FEF719-45EC-4272-8C70-D8C28FFF9D5E}" destId="{FF02C46A-59CD-43C2-A35A-33D19FBEBDD9}" srcOrd="0" destOrd="0" presId="urn:microsoft.com/office/officeart/2005/8/layout/hierarchy1"/>
    <dgm:cxn modelId="{DDB739C8-7460-4E22-93A4-371EC4D726DD}" srcId="{5333E470-D25C-4778-B345-E397459207ED}" destId="{62F1AD04-79D7-482C-8638-F3DF0AF9E12D}" srcOrd="0" destOrd="0" parTransId="{355D6BA9-40EA-4B94-B3CA-510BC1E2A914}" sibTransId="{D0AE155E-AE7C-4877-B59E-50FD05E2A4EB}"/>
    <dgm:cxn modelId="{3758DFA1-BB2A-44CB-8553-6C81C0FFC781}" type="presOf" srcId="{64792F93-8C80-4F88-87B5-6E475617FF4D}" destId="{313B8278-0A01-4803-A15B-E042D00EFE27}" srcOrd="0" destOrd="0" presId="urn:microsoft.com/office/officeart/2005/8/layout/hierarchy1"/>
    <dgm:cxn modelId="{4CCD832B-7991-4152-B10B-A44C63D8389F}" srcId="{B3F1C171-7976-40EB-979C-6B760F1B0CCC}" destId="{FF3CBEBC-0886-4E31-860F-967FC044E72F}" srcOrd="0" destOrd="0" parTransId="{1FE89C17-8331-44E4-B7A4-8396C2ABDE7C}" sibTransId="{70F8FC51-7DB7-4D79-B24A-B6F33ED18EEC}"/>
    <dgm:cxn modelId="{A1E2AA6E-257C-42CF-B05E-91E6BA44019F}" type="presOf" srcId="{FF3CBEBC-0886-4E31-860F-967FC044E72F}" destId="{00383080-7D4C-496A-853C-8A127CF2B239}" srcOrd="0" destOrd="0" presId="urn:microsoft.com/office/officeart/2005/8/layout/hierarchy1"/>
    <dgm:cxn modelId="{7E44C995-5CC6-4403-9245-CD8AF3890611}" srcId="{CFE4AB47-0E86-4A47-93A1-D733CC6A6065}" destId="{F2C39B4C-18FB-49F5-BBB8-DE9A997AAC07}" srcOrd="1" destOrd="0" parTransId="{A1B28FF8-AA55-4A96-91F7-22A555F2FC4C}" sibTransId="{35BE5480-EF32-490A-80CF-2B61D10D9850}"/>
    <dgm:cxn modelId="{D09AE8C1-C362-47F0-A6E6-6818B4FD8381}" type="presOf" srcId="{6245DC25-8F54-48E0-8328-0B21E882E1E6}" destId="{7EEB1D7A-9B6E-4ACE-A709-E5C3F4D7334A}" srcOrd="0" destOrd="0" presId="urn:microsoft.com/office/officeart/2005/8/layout/hierarchy1"/>
    <dgm:cxn modelId="{2A3E33B9-B116-4FE4-9A22-832A94794F0D}" srcId="{37614911-028E-4D37-8FA2-44F16462855E}" destId="{6245DC25-8F54-48E0-8328-0B21E882E1E6}" srcOrd="0" destOrd="0" parTransId="{7AD06F08-A90E-42C7-AB53-D3ECAFD6F620}" sibTransId="{E3558BF7-5525-4018-AA43-87A789394980}"/>
    <dgm:cxn modelId="{7708127B-0E44-4762-9CFD-EED48A28C011}" srcId="{3D2A5E53-CE18-4823-9CAF-BCC74DDEF430}" destId="{290D2CB2-C22B-4F16-ABD8-70E480924B44}" srcOrd="0" destOrd="0" parTransId="{4C42792A-A011-4339-9EDE-AFFB2BBE882F}" sibTransId="{A511DE70-F356-4BA8-95D1-976057351CAB}"/>
    <dgm:cxn modelId="{CEA94650-7433-4BFE-8598-75395BCF907E}" type="presOf" srcId="{62F1AD04-79D7-482C-8638-F3DF0AF9E12D}" destId="{287F44F0-C3EA-430E-A22D-879176D45D20}" srcOrd="0" destOrd="0" presId="urn:microsoft.com/office/officeart/2005/8/layout/hierarchy1"/>
    <dgm:cxn modelId="{2542B609-34AE-459E-B5AF-515C04229960}" type="presOf" srcId="{7AD06F08-A90E-42C7-AB53-D3ECAFD6F620}" destId="{CD01080D-5FDF-493E-AC43-98CDEEA3CAEA}" srcOrd="0" destOrd="0" presId="urn:microsoft.com/office/officeart/2005/8/layout/hierarchy1"/>
    <dgm:cxn modelId="{243C9095-8147-494D-9232-72510E9E9AC8}" srcId="{62F1AD04-79D7-482C-8638-F3DF0AF9E12D}" destId="{3D2A5E53-CE18-4823-9CAF-BCC74DDEF430}" srcOrd="2" destOrd="0" parTransId="{24FEF719-45EC-4272-8C70-D8C28FFF9D5E}" sibTransId="{98276121-AC9C-4422-8CFD-3803F3DAA962}"/>
    <dgm:cxn modelId="{BEFBDB15-7B81-442D-BB21-DD2D9664F93D}" type="presOf" srcId="{A1B28FF8-AA55-4A96-91F7-22A555F2FC4C}" destId="{69C889D6-F940-40FE-A245-7E6D95364A32}" srcOrd="0" destOrd="0" presId="urn:microsoft.com/office/officeart/2005/8/layout/hierarchy1"/>
    <dgm:cxn modelId="{2E5A997B-E4B0-4520-9FAE-0B6D1E3C8F4E}" type="presParOf" srcId="{2E6A3642-B74F-4C0A-B277-63F79CF0699C}" destId="{C4FBE6F1-A09F-46A4-BA91-848B6BF00397}" srcOrd="0" destOrd="0" presId="urn:microsoft.com/office/officeart/2005/8/layout/hierarchy1"/>
    <dgm:cxn modelId="{F3E1E1CD-854E-499A-B087-B7AB9E1F8169}" type="presParOf" srcId="{C4FBE6F1-A09F-46A4-BA91-848B6BF00397}" destId="{E44A000C-BACE-4FAE-9A63-79287EF8F8BA}" srcOrd="0" destOrd="0" presId="urn:microsoft.com/office/officeart/2005/8/layout/hierarchy1"/>
    <dgm:cxn modelId="{8ED37C86-E622-4B2C-8674-70A873247846}" type="presParOf" srcId="{E44A000C-BACE-4FAE-9A63-79287EF8F8BA}" destId="{27CC3A02-9BDF-469E-8E02-5FBF0BA97272}" srcOrd="0" destOrd="0" presId="urn:microsoft.com/office/officeart/2005/8/layout/hierarchy1"/>
    <dgm:cxn modelId="{F14D5E55-36C3-411A-8646-AF74FDFFA607}" type="presParOf" srcId="{E44A000C-BACE-4FAE-9A63-79287EF8F8BA}" destId="{287F44F0-C3EA-430E-A22D-879176D45D20}" srcOrd="1" destOrd="0" presId="urn:microsoft.com/office/officeart/2005/8/layout/hierarchy1"/>
    <dgm:cxn modelId="{387D0E12-0B7C-4B5E-9811-DA57ECB740D0}" type="presParOf" srcId="{C4FBE6F1-A09F-46A4-BA91-848B6BF00397}" destId="{64D7A31D-DCCD-490E-8DD0-9D1093EAB9D3}" srcOrd="1" destOrd="0" presId="urn:microsoft.com/office/officeart/2005/8/layout/hierarchy1"/>
    <dgm:cxn modelId="{05D5AF00-B056-4721-8C85-1CEC67C8494A}" type="presParOf" srcId="{64D7A31D-DCCD-490E-8DD0-9D1093EAB9D3}" destId="{4E7AE6D7-8F67-4237-BA4E-C53636A5F1D5}" srcOrd="0" destOrd="0" presId="urn:microsoft.com/office/officeart/2005/8/layout/hierarchy1"/>
    <dgm:cxn modelId="{7B366A85-A83A-418E-92DF-2C80E7B2400D}" type="presParOf" srcId="{64D7A31D-DCCD-490E-8DD0-9D1093EAB9D3}" destId="{A6D50DA4-6D6B-437B-844E-E46082C5F2B3}" srcOrd="1" destOrd="0" presId="urn:microsoft.com/office/officeart/2005/8/layout/hierarchy1"/>
    <dgm:cxn modelId="{DA4F60B6-D2E3-4D7B-BB3F-EBCD12D41D34}" type="presParOf" srcId="{A6D50DA4-6D6B-437B-844E-E46082C5F2B3}" destId="{F89795FF-3219-4D25-B14B-11C5C28CEA0C}" srcOrd="0" destOrd="0" presId="urn:microsoft.com/office/officeart/2005/8/layout/hierarchy1"/>
    <dgm:cxn modelId="{50D74CFE-11DE-4124-BF00-7597AFE3E2C7}" type="presParOf" srcId="{F89795FF-3219-4D25-B14B-11C5C28CEA0C}" destId="{3329DA71-D576-4B5D-AC21-638F5D3D2A22}" srcOrd="0" destOrd="0" presId="urn:microsoft.com/office/officeart/2005/8/layout/hierarchy1"/>
    <dgm:cxn modelId="{4BA78779-A783-4563-9686-96717CC2CFB9}" type="presParOf" srcId="{F89795FF-3219-4D25-B14B-11C5C28CEA0C}" destId="{9D7A3B54-C666-47DC-AA23-A98BF8B9475F}" srcOrd="1" destOrd="0" presId="urn:microsoft.com/office/officeart/2005/8/layout/hierarchy1"/>
    <dgm:cxn modelId="{CBD7708E-4F32-454B-B133-3120E257C594}" type="presParOf" srcId="{A6D50DA4-6D6B-437B-844E-E46082C5F2B3}" destId="{1A2E63D9-8394-4038-89FC-61A09DE782DB}" srcOrd="1" destOrd="0" presId="urn:microsoft.com/office/officeart/2005/8/layout/hierarchy1"/>
    <dgm:cxn modelId="{2E5E40EE-5A11-411D-A20A-6914B1B0B4DD}" type="presParOf" srcId="{1A2E63D9-8394-4038-89FC-61A09DE782DB}" destId="{471DBFB9-9B0B-45CC-B636-0B948F9F6188}" srcOrd="0" destOrd="0" presId="urn:microsoft.com/office/officeart/2005/8/layout/hierarchy1"/>
    <dgm:cxn modelId="{039FA613-B415-4924-AA55-38A22F72F66A}" type="presParOf" srcId="{1A2E63D9-8394-4038-89FC-61A09DE782DB}" destId="{042F8CA8-4650-4BB2-B10D-51216760812A}" srcOrd="1" destOrd="0" presId="urn:microsoft.com/office/officeart/2005/8/layout/hierarchy1"/>
    <dgm:cxn modelId="{59BBD7F9-64B6-4949-8CD4-3369F7E29E5A}" type="presParOf" srcId="{042F8CA8-4650-4BB2-B10D-51216760812A}" destId="{990B3828-7C5C-426B-8699-5477EFB68E9A}" srcOrd="0" destOrd="0" presId="urn:microsoft.com/office/officeart/2005/8/layout/hierarchy1"/>
    <dgm:cxn modelId="{B09CE7C4-51E6-48FE-8D00-D7DCAC295DD0}" type="presParOf" srcId="{990B3828-7C5C-426B-8699-5477EFB68E9A}" destId="{C3811229-6B73-4377-A072-11A91DAB4B25}" srcOrd="0" destOrd="0" presId="urn:microsoft.com/office/officeart/2005/8/layout/hierarchy1"/>
    <dgm:cxn modelId="{AC36BC38-3AF8-4783-9C6B-5B4FA366D4A6}" type="presParOf" srcId="{990B3828-7C5C-426B-8699-5477EFB68E9A}" destId="{218EF3C6-5366-48AD-8556-20F7D058C5D7}" srcOrd="1" destOrd="0" presId="urn:microsoft.com/office/officeart/2005/8/layout/hierarchy1"/>
    <dgm:cxn modelId="{68F9AABD-03EC-4BE1-B12E-B7443BDEEE12}" type="presParOf" srcId="{042F8CA8-4650-4BB2-B10D-51216760812A}" destId="{16F2AEC1-A115-4216-8D16-92702B98750F}" srcOrd="1" destOrd="0" presId="urn:microsoft.com/office/officeart/2005/8/layout/hierarchy1"/>
    <dgm:cxn modelId="{9207A86F-D37A-43E3-B1B9-9FC3CE1CF67F}" type="presParOf" srcId="{1A2E63D9-8394-4038-89FC-61A09DE782DB}" destId="{69C889D6-F940-40FE-A245-7E6D95364A32}" srcOrd="2" destOrd="0" presId="urn:microsoft.com/office/officeart/2005/8/layout/hierarchy1"/>
    <dgm:cxn modelId="{E8EF8E72-AF96-44BD-ABAE-71066A7065AE}" type="presParOf" srcId="{1A2E63D9-8394-4038-89FC-61A09DE782DB}" destId="{2F971B8E-2992-4269-9983-4E2DCEECBD87}" srcOrd="3" destOrd="0" presId="urn:microsoft.com/office/officeart/2005/8/layout/hierarchy1"/>
    <dgm:cxn modelId="{08890E66-7061-4EB6-8780-238AE3B134FC}" type="presParOf" srcId="{2F971B8E-2992-4269-9983-4E2DCEECBD87}" destId="{8E5D9DE1-0FE7-4612-A050-B80CCC0471BE}" srcOrd="0" destOrd="0" presId="urn:microsoft.com/office/officeart/2005/8/layout/hierarchy1"/>
    <dgm:cxn modelId="{BB25DCC2-1D9A-4E10-9266-F3B743C4C9DA}" type="presParOf" srcId="{8E5D9DE1-0FE7-4612-A050-B80CCC0471BE}" destId="{403286F5-B64D-4F9A-9048-E5ABA31C729E}" srcOrd="0" destOrd="0" presId="urn:microsoft.com/office/officeart/2005/8/layout/hierarchy1"/>
    <dgm:cxn modelId="{06B97B5A-EF02-456C-B5FD-2D4BAC6E4F91}" type="presParOf" srcId="{8E5D9DE1-0FE7-4612-A050-B80CCC0471BE}" destId="{488F69EB-2488-44DF-B93A-3991642E2E8C}" srcOrd="1" destOrd="0" presId="urn:microsoft.com/office/officeart/2005/8/layout/hierarchy1"/>
    <dgm:cxn modelId="{7C49C81E-AE6D-4AF1-A38C-FDDA0C794C6B}" type="presParOf" srcId="{2F971B8E-2992-4269-9983-4E2DCEECBD87}" destId="{56F1F99C-4C75-42D1-9C2B-796BEA7B4DF8}" srcOrd="1" destOrd="0" presId="urn:microsoft.com/office/officeart/2005/8/layout/hierarchy1"/>
    <dgm:cxn modelId="{E3B03F41-A5A1-4280-8C03-F02690BBC202}" type="presParOf" srcId="{56F1F99C-4C75-42D1-9C2B-796BEA7B4DF8}" destId="{4C761D8E-BE88-45BD-B0DA-E4BC55EEE909}" srcOrd="0" destOrd="0" presId="urn:microsoft.com/office/officeart/2005/8/layout/hierarchy1"/>
    <dgm:cxn modelId="{235FF322-27BA-45BB-BDCE-15D7D681A941}" type="presParOf" srcId="{56F1F99C-4C75-42D1-9C2B-796BEA7B4DF8}" destId="{A4578936-2291-469F-9881-DEC77DCE58C3}" srcOrd="1" destOrd="0" presId="urn:microsoft.com/office/officeart/2005/8/layout/hierarchy1"/>
    <dgm:cxn modelId="{0DB02E2D-8999-4D4B-90A8-66879FC2FEB7}" type="presParOf" srcId="{A4578936-2291-469F-9881-DEC77DCE58C3}" destId="{24133468-741C-43B8-8AA3-41AF0FB2561B}" srcOrd="0" destOrd="0" presId="urn:microsoft.com/office/officeart/2005/8/layout/hierarchy1"/>
    <dgm:cxn modelId="{732989A1-3194-41EB-8C9F-FDAD5BFD4DD3}" type="presParOf" srcId="{24133468-741C-43B8-8AA3-41AF0FB2561B}" destId="{D95495A9-266A-42F1-8B1D-BFE05A7F3008}" srcOrd="0" destOrd="0" presId="urn:microsoft.com/office/officeart/2005/8/layout/hierarchy1"/>
    <dgm:cxn modelId="{D29B31E2-67D5-4DF3-9174-5D3AC676316E}" type="presParOf" srcId="{24133468-741C-43B8-8AA3-41AF0FB2561B}" destId="{5990E141-C9E0-4860-ADFA-2BD66A5B340F}" srcOrd="1" destOrd="0" presId="urn:microsoft.com/office/officeart/2005/8/layout/hierarchy1"/>
    <dgm:cxn modelId="{F1E9CE98-C21E-449E-AFCE-257F399F3227}" type="presParOf" srcId="{A4578936-2291-469F-9881-DEC77DCE58C3}" destId="{C5558CE0-B547-4C99-BECD-8E7C987282BF}" srcOrd="1" destOrd="0" presId="urn:microsoft.com/office/officeart/2005/8/layout/hierarchy1"/>
    <dgm:cxn modelId="{390EACDE-EE94-465D-B4BB-79318759A413}" type="presParOf" srcId="{C5558CE0-B547-4C99-BECD-8E7C987282BF}" destId="{1BD12F94-2A85-43B3-934B-A3674F6DE01A}" srcOrd="0" destOrd="0" presId="urn:microsoft.com/office/officeart/2005/8/layout/hierarchy1"/>
    <dgm:cxn modelId="{86B9A1D7-7386-4DC4-9BBC-3C689EF0AB96}" type="presParOf" srcId="{C5558CE0-B547-4C99-BECD-8E7C987282BF}" destId="{F9A9B616-A847-4160-AAE2-0314A878B52B}" srcOrd="1" destOrd="0" presId="urn:microsoft.com/office/officeart/2005/8/layout/hierarchy1"/>
    <dgm:cxn modelId="{9F226257-ACD0-4A96-9B8B-350AB8572284}" type="presParOf" srcId="{F9A9B616-A847-4160-AAE2-0314A878B52B}" destId="{81D51A81-8269-4E53-AEA9-80CB3FC5EFD8}" srcOrd="0" destOrd="0" presId="urn:microsoft.com/office/officeart/2005/8/layout/hierarchy1"/>
    <dgm:cxn modelId="{AB01B7B8-CDB7-48E1-8801-859377B0BA50}" type="presParOf" srcId="{81D51A81-8269-4E53-AEA9-80CB3FC5EFD8}" destId="{67378DC1-8CD4-45A5-BA8F-CA3C44E385B1}" srcOrd="0" destOrd="0" presId="urn:microsoft.com/office/officeart/2005/8/layout/hierarchy1"/>
    <dgm:cxn modelId="{8BE9D1D5-2A6C-45B7-86AC-D958E9BBEBAC}" type="presParOf" srcId="{81D51A81-8269-4E53-AEA9-80CB3FC5EFD8}" destId="{3AA1D38F-56B2-4500-8834-82A37A23EE81}" srcOrd="1" destOrd="0" presId="urn:microsoft.com/office/officeart/2005/8/layout/hierarchy1"/>
    <dgm:cxn modelId="{8F5CE9FA-9C4A-4404-A44C-E6A9C3FE7D96}" type="presParOf" srcId="{F9A9B616-A847-4160-AAE2-0314A878B52B}" destId="{0AC0D05A-0E45-470A-9CEB-F1636B3690A7}" srcOrd="1" destOrd="0" presId="urn:microsoft.com/office/officeart/2005/8/layout/hierarchy1"/>
    <dgm:cxn modelId="{230BD89C-3EED-477F-922E-2C22F8801AF9}" type="presParOf" srcId="{C5558CE0-B547-4C99-BECD-8E7C987282BF}" destId="{E65D17EE-2EE3-423C-BAA7-75F06F40F44A}" srcOrd="2" destOrd="0" presId="urn:microsoft.com/office/officeart/2005/8/layout/hierarchy1"/>
    <dgm:cxn modelId="{CA492C4F-1C65-40A4-AF4F-B70EC77B231F}" type="presParOf" srcId="{C5558CE0-B547-4C99-BECD-8E7C987282BF}" destId="{EC202992-A030-433F-A24B-4F2A2DCC6495}" srcOrd="3" destOrd="0" presId="urn:microsoft.com/office/officeart/2005/8/layout/hierarchy1"/>
    <dgm:cxn modelId="{B6FB2F62-2491-4AF7-93B8-269159D9C483}" type="presParOf" srcId="{EC202992-A030-433F-A24B-4F2A2DCC6495}" destId="{7665CE74-B46E-4A8D-A587-DEB996C66590}" srcOrd="0" destOrd="0" presId="urn:microsoft.com/office/officeart/2005/8/layout/hierarchy1"/>
    <dgm:cxn modelId="{EEACC87B-7CF6-43F3-BB60-471F4185AE6E}" type="presParOf" srcId="{7665CE74-B46E-4A8D-A587-DEB996C66590}" destId="{47301901-5773-4715-9E45-62BA867D52AB}" srcOrd="0" destOrd="0" presId="urn:microsoft.com/office/officeart/2005/8/layout/hierarchy1"/>
    <dgm:cxn modelId="{862009C4-BBFD-4A50-AF67-BB5E8BFCEC47}" type="presParOf" srcId="{7665CE74-B46E-4A8D-A587-DEB996C66590}" destId="{BA9ED73A-E7F4-4839-A994-F48B2DB914FD}" srcOrd="1" destOrd="0" presId="urn:microsoft.com/office/officeart/2005/8/layout/hierarchy1"/>
    <dgm:cxn modelId="{984BA034-E08B-4153-937A-6B7746A1F4F8}" type="presParOf" srcId="{EC202992-A030-433F-A24B-4F2A2DCC6495}" destId="{93DBA800-CAA7-408A-8393-3E40FCDE811B}" srcOrd="1" destOrd="0" presId="urn:microsoft.com/office/officeart/2005/8/layout/hierarchy1"/>
    <dgm:cxn modelId="{4D04BC33-2B04-4C20-9FAE-943000AB23EB}" type="presParOf" srcId="{56F1F99C-4C75-42D1-9C2B-796BEA7B4DF8}" destId="{DDC1E48D-3DEB-499C-9EA1-533EB0A747FB}" srcOrd="2" destOrd="0" presId="urn:microsoft.com/office/officeart/2005/8/layout/hierarchy1"/>
    <dgm:cxn modelId="{4659E3D7-AA31-413C-BF1B-80BA4F743C99}" type="presParOf" srcId="{56F1F99C-4C75-42D1-9C2B-796BEA7B4DF8}" destId="{D30ECBE2-5081-402A-BDD6-39E6D5729C29}" srcOrd="3" destOrd="0" presId="urn:microsoft.com/office/officeart/2005/8/layout/hierarchy1"/>
    <dgm:cxn modelId="{83852E96-621D-48CB-B18A-AD59115227C3}" type="presParOf" srcId="{D30ECBE2-5081-402A-BDD6-39E6D5729C29}" destId="{BA7EAC40-3ECC-462D-93B7-D28AE652D20C}" srcOrd="0" destOrd="0" presId="urn:microsoft.com/office/officeart/2005/8/layout/hierarchy1"/>
    <dgm:cxn modelId="{135D0A26-D259-4B49-82CD-D47844228560}" type="presParOf" srcId="{BA7EAC40-3ECC-462D-93B7-D28AE652D20C}" destId="{C42778B7-B333-41DE-8A8B-DEDEF72C3860}" srcOrd="0" destOrd="0" presId="urn:microsoft.com/office/officeart/2005/8/layout/hierarchy1"/>
    <dgm:cxn modelId="{243E0563-1C34-4E3B-8A7E-53C5F491141F}" type="presParOf" srcId="{BA7EAC40-3ECC-462D-93B7-D28AE652D20C}" destId="{DDEC20FB-FE08-4D6C-A95A-91C34B79F8A4}" srcOrd="1" destOrd="0" presId="urn:microsoft.com/office/officeart/2005/8/layout/hierarchy1"/>
    <dgm:cxn modelId="{1E9760B0-EB36-43CE-ABFF-E9A48AE5BA1A}" type="presParOf" srcId="{D30ECBE2-5081-402A-BDD6-39E6D5729C29}" destId="{0CE74AA0-4789-4052-B89D-F2D164E4E277}" srcOrd="1" destOrd="0" presId="urn:microsoft.com/office/officeart/2005/8/layout/hierarchy1"/>
    <dgm:cxn modelId="{B9122F2F-7026-4CDF-BC43-03FB4880282A}" type="presParOf" srcId="{0CE74AA0-4789-4052-B89D-F2D164E4E277}" destId="{BE1AE02A-5D2B-432A-917C-E435E222E19F}" srcOrd="0" destOrd="0" presId="urn:microsoft.com/office/officeart/2005/8/layout/hierarchy1"/>
    <dgm:cxn modelId="{5D302B43-B7B2-4B7B-BF5F-FDBF980AD714}" type="presParOf" srcId="{0CE74AA0-4789-4052-B89D-F2D164E4E277}" destId="{148D75E1-3F64-4926-BE22-5AB39A7D0FD1}" srcOrd="1" destOrd="0" presId="urn:microsoft.com/office/officeart/2005/8/layout/hierarchy1"/>
    <dgm:cxn modelId="{F3EC4ABF-CC05-43D6-AB81-EF5EDBF91B8D}" type="presParOf" srcId="{148D75E1-3F64-4926-BE22-5AB39A7D0FD1}" destId="{95A2889D-20DF-4084-B49D-358824F0A3FC}" srcOrd="0" destOrd="0" presId="urn:microsoft.com/office/officeart/2005/8/layout/hierarchy1"/>
    <dgm:cxn modelId="{CE35ECC1-B162-4EDE-9D5D-13AAA815B6AE}" type="presParOf" srcId="{95A2889D-20DF-4084-B49D-358824F0A3FC}" destId="{63A586C8-E09D-4E5F-B790-E514644324A9}" srcOrd="0" destOrd="0" presId="urn:microsoft.com/office/officeart/2005/8/layout/hierarchy1"/>
    <dgm:cxn modelId="{2DD76F90-B2E7-4B2D-A482-74A47A53C703}" type="presParOf" srcId="{95A2889D-20DF-4084-B49D-358824F0A3FC}" destId="{00383080-7D4C-496A-853C-8A127CF2B239}" srcOrd="1" destOrd="0" presId="urn:microsoft.com/office/officeart/2005/8/layout/hierarchy1"/>
    <dgm:cxn modelId="{79642883-1A74-4A36-8FEC-7E4508D2C056}" type="presParOf" srcId="{148D75E1-3F64-4926-BE22-5AB39A7D0FD1}" destId="{19404F17-F1B3-4A3C-B3CE-472EB286A6B5}" srcOrd="1" destOrd="0" presId="urn:microsoft.com/office/officeart/2005/8/layout/hierarchy1"/>
    <dgm:cxn modelId="{C83D0F70-B984-4F17-AA3B-985859782BA1}" type="presParOf" srcId="{0CE74AA0-4789-4052-B89D-F2D164E4E277}" destId="{6F2B60A2-4650-4E6E-89F5-38946EA11449}" srcOrd="2" destOrd="0" presId="urn:microsoft.com/office/officeart/2005/8/layout/hierarchy1"/>
    <dgm:cxn modelId="{C60EC255-6FDA-4CAF-AEE0-993E8A0AD93B}" type="presParOf" srcId="{0CE74AA0-4789-4052-B89D-F2D164E4E277}" destId="{5C19F8F8-6A57-4285-BC59-FDD8C528B389}" srcOrd="3" destOrd="0" presId="urn:microsoft.com/office/officeart/2005/8/layout/hierarchy1"/>
    <dgm:cxn modelId="{0E70A962-96B2-4985-A727-96DC1C7E1683}" type="presParOf" srcId="{5C19F8F8-6A57-4285-BC59-FDD8C528B389}" destId="{7523F41F-5E2E-41F8-8436-0673A03D2BC5}" srcOrd="0" destOrd="0" presId="urn:microsoft.com/office/officeart/2005/8/layout/hierarchy1"/>
    <dgm:cxn modelId="{909FE9FB-F937-4A7B-9624-57A08F0F68F8}" type="presParOf" srcId="{7523F41F-5E2E-41F8-8436-0673A03D2BC5}" destId="{C966EE42-6C68-4390-8680-924912F5E2A1}" srcOrd="0" destOrd="0" presId="urn:microsoft.com/office/officeart/2005/8/layout/hierarchy1"/>
    <dgm:cxn modelId="{9962F53C-BD8E-434C-A21D-55D214CA1771}" type="presParOf" srcId="{7523F41F-5E2E-41F8-8436-0673A03D2BC5}" destId="{B615D8DA-8946-46EC-B9FB-C3EE55769F41}" srcOrd="1" destOrd="0" presId="urn:microsoft.com/office/officeart/2005/8/layout/hierarchy1"/>
    <dgm:cxn modelId="{33E36AFB-B439-4DDA-8400-F13AEA9BB8E5}" type="presParOf" srcId="{5C19F8F8-6A57-4285-BC59-FDD8C528B389}" destId="{AEC5CBC6-E8EB-4C68-A0FA-4E1CCF40427C}" srcOrd="1" destOrd="0" presId="urn:microsoft.com/office/officeart/2005/8/layout/hierarchy1"/>
    <dgm:cxn modelId="{A174F3EE-ADBB-42A6-B563-E50922B8179F}" type="presParOf" srcId="{1A2E63D9-8394-4038-89FC-61A09DE782DB}" destId="{432F6F11-C633-4C46-B571-1F72C2806F22}" srcOrd="4" destOrd="0" presId="urn:microsoft.com/office/officeart/2005/8/layout/hierarchy1"/>
    <dgm:cxn modelId="{0D7227AB-9778-4E55-B2AF-BBE5249BCE9A}" type="presParOf" srcId="{1A2E63D9-8394-4038-89FC-61A09DE782DB}" destId="{404B5E73-F96D-42BA-80BB-F91CB10550B4}" srcOrd="5" destOrd="0" presId="urn:microsoft.com/office/officeart/2005/8/layout/hierarchy1"/>
    <dgm:cxn modelId="{6CFFFF61-ACA4-435C-AE8B-374DEAD6F3A3}" type="presParOf" srcId="{404B5E73-F96D-42BA-80BB-F91CB10550B4}" destId="{03A8AAC6-04A4-4A6E-BE7C-7B3E10346334}" srcOrd="0" destOrd="0" presId="urn:microsoft.com/office/officeart/2005/8/layout/hierarchy1"/>
    <dgm:cxn modelId="{649B5CB7-E2EC-45C2-976B-1C55E24D80DF}" type="presParOf" srcId="{03A8AAC6-04A4-4A6E-BE7C-7B3E10346334}" destId="{2C82D3EB-1114-42A1-9C8D-5FDF3CADC053}" srcOrd="0" destOrd="0" presId="urn:microsoft.com/office/officeart/2005/8/layout/hierarchy1"/>
    <dgm:cxn modelId="{1A9CF2D1-2900-4144-97DD-F309282BF6AD}" type="presParOf" srcId="{03A8AAC6-04A4-4A6E-BE7C-7B3E10346334}" destId="{3D13FE19-0199-41D4-ACC4-986D68C37EF7}" srcOrd="1" destOrd="0" presId="urn:microsoft.com/office/officeart/2005/8/layout/hierarchy1"/>
    <dgm:cxn modelId="{88EBB3D9-3460-4C23-8FB0-9275EDA2FA6C}" type="presParOf" srcId="{404B5E73-F96D-42BA-80BB-F91CB10550B4}" destId="{C22C05EA-50E6-4124-AD85-EF2883010D92}" srcOrd="1" destOrd="0" presId="urn:microsoft.com/office/officeart/2005/8/layout/hierarchy1"/>
    <dgm:cxn modelId="{F74A6EBB-B736-4F2C-9AF6-C1EAEDBC7999}" type="presParOf" srcId="{64D7A31D-DCCD-490E-8DD0-9D1093EAB9D3}" destId="{313B8278-0A01-4803-A15B-E042D00EFE27}" srcOrd="2" destOrd="0" presId="urn:microsoft.com/office/officeart/2005/8/layout/hierarchy1"/>
    <dgm:cxn modelId="{4F84ADD0-C386-44E4-A96D-0786D81E8212}" type="presParOf" srcId="{64D7A31D-DCCD-490E-8DD0-9D1093EAB9D3}" destId="{B412CAA0-B242-4AE9-8536-7FF173D8F5DE}" srcOrd="3" destOrd="0" presId="urn:microsoft.com/office/officeart/2005/8/layout/hierarchy1"/>
    <dgm:cxn modelId="{2A6FCC24-A5C5-4082-8268-11F0B32EF21E}" type="presParOf" srcId="{B412CAA0-B242-4AE9-8536-7FF173D8F5DE}" destId="{23DD05AF-F556-405F-BC53-B9E44871B595}" srcOrd="0" destOrd="0" presId="urn:microsoft.com/office/officeart/2005/8/layout/hierarchy1"/>
    <dgm:cxn modelId="{838F0B16-641B-4814-A64C-672C2D43E8A0}" type="presParOf" srcId="{23DD05AF-F556-405F-BC53-B9E44871B595}" destId="{6CE6FD6E-52D9-4410-9605-BA96A901AA06}" srcOrd="0" destOrd="0" presId="urn:microsoft.com/office/officeart/2005/8/layout/hierarchy1"/>
    <dgm:cxn modelId="{D746EB12-6E7D-4BDB-B653-23D59956F5CE}" type="presParOf" srcId="{23DD05AF-F556-405F-BC53-B9E44871B595}" destId="{A29C7532-80BF-4D3A-B5AD-2061A567A208}" srcOrd="1" destOrd="0" presId="urn:microsoft.com/office/officeart/2005/8/layout/hierarchy1"/>
    <dgm:cxn modelId="{C579FB47-2B25-4348-A43E-10E3DDE3E2F2}" type="presParOf" srcId="{B412CAA0-B242-4AE9-8536-7FF173D8F5DE}" destId="{50B73B8C-103A-4F5A-9639-138B7A19EF97}" srcOrd="1" destOrd="0" presId="urn:microsoft.com/office/officeart/2005/8/layout/hierarchy1"/>
    <dgm:cxn modelId="{BF646FAC-889C-4694-B3A0-60404522A53F}" type="presParOf" srcId="{50B73B8C-103A-4F5A-9639-138B7A19EF97}" destId="{CD01080D-5FDF-493E-AC43-98CDEEA3CAEA}" srcOrd="0" destOrd="0" presId="urn:microsoft.com/office/officeart/2005/8/layout/hierarchy1"/>
    <dgm:cxn modelId="{7F37C474-1329-45F2-B366-E18B263A413E}" type="presParOf" srcId="{50B73B8C-103A-4F5A-9639-138B7A19EF97}" destId="{2A01200A-43C2-4653-8BC0-014940E37561}" srcOrd="1" destOrd="0" presId="urn:microsoft.com/office/officeart/2005/8/layout/hierarchy1"/>
    <dgm:cxn modelId="{FE21E919-DAC5-471A-B6C4-A917F2098814}" type="presParOf" srcId="{2A01200A-43C2-4653-8BC0-014940E37561}" destId="{7CFB3C1E-E49A-462C-8A52-1AC860BA2230}" srcOrd="0" destOrd="0" presId="urn:microsoft.com/office/officeart/2005/8/layout/hierarchy1"/>
    <dgm:cxn modelId="{F1A153E1-DFE5-426F-A002-20A22A9F528E}" type="presParOf" srcId="{7CFB3C1E-E49A-462C-8A52-1AC860BA2230}" destId="{AB330F2E-7A74-4527-BDEC-C9B7B7A93D81}" srcOrd="0" destOrd="0" presId="urn:microsoft.com/office/officeart/2005/8/layout/hierarchy1"/>
    <dgm:cxn modelId="{A17C6247-5B70-4236-BBFB-A51A14F41AB0}" type="presParOf" srcId="{7CFB3C1E-E49A-462C-8A52-1AC860BA2230}" destId="{7EEB1D7A-9B6E-4ACE-A709-E5C3F4D7334A}" srcOrd="1" destOrd="0" presId="urn:microsoft.com/office/officeart/2005/8/layout/hierarchy1"/>
    <dgm:cxn modelId="{BA82B71D-1A8B-4210-A215-C13E30B87756}" type="presParOf" srcId="{2A01200A-43C2-4653-8BC0-014940E37561}" destId="{1AEBFB25-BE92-45D8-9FEB-97EA5BC950F3}" srcOrd="1" destOrd="0" presId="urn:microsoft.com/office/officeart/2005/8/layout/hierarchy1"/>
    <dgm:cxn modelId="{91E0C089-0303-42F1-8814-683E86C54960}" type="presParOf" srcId="{64D7A31D-DCCD-490E-8DD0-9D1093EAB9D3}" destId="{FF02C46A-59CD-43C2-A35A-33D19FBEBDD9}" srcOrd="4" destOrd="0" presId="urn:microsoft.com/office/officeart/2005/8/layout/hierarchy1"/>
    <dgm:cxn modelId="{288380A6-9963-4CEE-9498-1EB51A7AFA6B}" type="presParOf" srcId="{64D7A31D-DCCD-490E-8DD0-9D1093EAB9D3}" destId="{E2273421-D11E-4B2B-ACFC-16CB19787E15}" srcOrd="5" destOrd="0" presId="urn:microsoft.com/office/officeart/2005/8/layout/hierarchy1"/>
    <dgm:cxn modelId="{E5785A81-98C0-4E5E-8398-D11DD2320C6D}" type="presParOf" srcId="{E2273421-D11E-4B2B-ACFC-16CB19787E15}" destId="{EFA41C0C-BA38-4C9C-8AED-1BFB5E5B786E}" srcOrd="0" destOrd="0" presId="urn:microsoft.com/office/officeart/2005/8/layout/hierarchy1"/>
    <dgm:cxn modelId="{C5415D9A-DADD-4CC4-82CE-A47B78F69367}" type="presParOf" srcId="{EFA41C0C-BA38-4C9C-8AED-1BFB5E5B786E}" destId="{E66692CA-E5EC-4871-8147-175121861046}" srcOrd="0" destOrd="0" presId="urn:microsoft.com/office/officeart/2005/8/layout/hierarchy1"/>
    <dgm:cxn modelId="{1FBA393C-60E4-4C84-80E8-3015AF0AE539}" type="presParOf" srcId="{EFA41C0C-BA38-4C9C-8AED-1BFB5E5B786E}" destId="{FED077A6-3916-4C81-9200-B6DC9FA40E1F}" srcOrd="1" destOrd="0" presId="urn:microsoft.com/office/officeart/2005/8/layout/hierarchy1"/>
    <dgm:cxn modelId="{DDA6FF1D-F7D5-43F0-969B-1A76B1C85994}" type="presParOf" srcId="{E2273421-D11E-4B2B-ACFC-16CB19787E15}" destId="{A69AAA81-F9BC-4437-A039-9046115C8943}" srcOrd="1" destOrd="0" presId="urn:microsoft.com/office/officeart/2005/8/layout/hierarchy1"/>
    <dgm:cxn modelId="{A1F9B8DB-C295-46F3-A3AC-C9EB2FAAB2C2}" type="presParOf" srcId="{A69AAA81-F9BC-4437-A039-9046115C8943}" destId="{85399620-B7E7-4332-BDF9-002FB677B0B9}" srcOrd="0" destOrd="0" presId="urn:microsoft.com/office/officeart/2005/8/layout/hierarchy1"/>
    <dgm:cxn modelId="{83BD291B-CFF4-4B6A-B7DE-EF1F01EEC237}" type="presParOf" srcId="{A69AAA81-F9BC-4437-A039-9046115C8943}" destId="{6B252A66-2A5A-4B36-8557-A4D5F29D9787}" srcOrd="1" destOrd="0" presId="urn:microsoft.com/office/officeart/2005/8/layout/hierarchy1"/>
    <dgm:cxn modelId="{695C394A-34E8-4D6B-B8A7-E847E1308731}" type="presParOf" srcId="{6B252A66-2A5A-4B36-8557-A4D5F29D9787}" destId="{0C4540E8-7C6D-46D9-B5D1-51B5C4E95511}" srcOrd="0" destOrd="0" presId="urn:microsoft.com/office/officeart/2005/8/layout/hierarchy1"/>
    <dgm:cxn modelId="{890A165C-C645-4296-8680-CAA6C718FD2B}" type="presParOf" srcId="{0C4540E8-7C6D-46D9-B5D1-51B5C4E95511}" destId="{E5CC09D9-C7DF-4153-B42B-4E1BE3FCEA41}" srcOrd="0" destOrd="0" presId="urn:microsoft.com/office/officeart/2005/8/layout/hierarchy1"/>
    <dgm:cxn modelId="{074B13C5-D974-4B8A-BB95-9FF08DE511E8}" type="presParOf" srcId="{0C4540E8-7C6D-46D9-B5D1-51B5C4E95511}" destId="{D6DC3AD9-7D21-4628-807E-20AF9A5D95C6}" srcOrd="1" destOrd="0" presId="urn:microsoft.com/office/officeart/2005/8/layout/hierarchy1"/>
    <dgm:cxn modelId="{7B3363CC-E761-4230-908D-6F3A17EA5CB0}" type="presParOf" srcId="{6B252A66-2A5A-4B36-8557-A4D5F29D9787}" destId="{621D5640-40D5-4C34-B0F9-DABC701B116C}" srcOrd="1" destOrd="0" presId="urn:microsoft.com/office/officeart/2005/8/layout/hierarchy1"/>
    <dgm:cxn modelId="{73E124AE-A9CA-40BF-A693-4F5373094B40}" type="presParOf" srcId="{A69AAA81-F9BC-4437-A039-9046115C8943}" destId="{476A89FE-7C92-44B3-B85B-C361C4A2BD15}" srcOrd="2" destOrd="0" presId="urn:microsoft.com/office/officeart/2005/8/layout/hierarchy1"/>
    <dgm:cxn modelId="{BC32611D-DAAC-4C02-B741-BE0DD4DA85AB}" type="presParOf" srcId="{A69AAA81-F9BC-4437-A039-9046115C8943}" destId="{1BF00F38-A480-4D14-BF3F-A0A08B34200B}" srcOrd="3" destOrd="0" presId="urn:microsoft.com/office/officeart/2005/8/layout/hierarchy1"/>
    <dgm:cxn modelId="{ACC2632A-FB0B-4732-B975-6DCB6EA20210}" type="presParOf" srcId="{1BF00F38-A480-4D14-BF3F-A0A08B34200B}" destId="{3273DFDE-F063-41C4-AF9E-CF7413A313C2}" srcOrd="0" destOrd="0" presId="urn:microsoft.com/office/officeart/2005/8/layout/hierarchy1"/>
    <dgm:cxn modelId="{637AFC5F-E09B-4182-88B4-7BB382B27F18}" type="presParOf" srcId="{3273DFDE-F063-41C4-AF9E-CF7413A313C2}" destId="{5B73E72F-CF55-405B-B379-1AF5D0049654}" srcOrd="0" destOrd="0" presId="urn:microsoft.com/office/officeart/2005/8/layout/hierarchy1"/>
    <dgm:cxn modelId="{BCB5DF7C-79A8-4B0A-8D18-9DC9AF79833F}" type="presParOf" srcId="{3273DFDE-F063-41C4-AF9E-CF7413A313C2}" destId="{01FDADDF-B09D-44E7-B819-E9E17B1FFD3D}" srcOrd="1" destOrd="0" presId="urn:microsoft.com/office/officeart/2005/8/layout/hierarchy1"/>
    <dgm:cxn modelId="{B043F553-2A3E-4CEB-B374-F1E6E9B57C15}" type="presParOf" srcId="{1BF00F38-A480-4D14-BF3F-A0A08B34200B}" destId="{5AAAE7CB-7782-4193-818B-00B4CA219A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0982A0-17C7-41D2-AECB-AF971DA9D6B6}" type="datetimeFigureOut">
              <a:rPr lang="en-SG" smtClean="0"/>
              <a:t>19/10/2017</a:t>
            </a:fld>
            <a:endParaRPr lang="en-SG"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28E19C-CCB9-4E1B-A9E3-36BC9CE16B54}" type="slidenum">
              <a:rPr lang="en-SG" smtClean="0"/>
              <a:t>‹#›</a:t>
            </a:fld>
            <a:endParaRPr lang="en-SG" dirty="0"/>
          </a:p>
        </p:txBody>
      </p:sp>
    </p:spTree>
    <p:extLst>
      <p:ext uri="{BB962C8B-B14F-4D97-AF65-F5344CB8AC3E}">
        <p14:creationId xmlns:p14="http://schemas.microsoft.com/office/powerpoint/2010/main" val="33611042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BA0008-8FB6-419C-9CB7-CEE4C3BD8CD9}" type="datetimeFigureOut">
              <a:rPr lang="en-SG" smtClean="0"/>
              <a:t>19/10/2017</a:t>
            </a:fld>
            <a:endParaRPr lang="en-SG"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3331A4-492B-4F9F-898F-8E5426EDFAB4}" type="slidenum">
              <a:rPr lang="en-SG" smtClean="0"/>
              <a:t>‹#›</a:t>
            </a:fld>
            <a:endParaRPr lang="en-SG" dirty="0"/>
          </a:p>
        </p:txBody>
      </p:sp>
    </p:spTree>
    <p:extLst>
      <p:ext uri="{BB962C8B-B14F-4D97-AF65-F5344CB8AC3E}">
        <p14:creationId xmlns:p14="http://schemas.microsoft.com/office/powerpoint/2010/main" val="22739931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5D0AC73A-7E0A-4F5C-9312-9BC677AB3916}" type="slidenum">
              <a:rPr lang="en-US"/>
              <a:pPr eaLnBrk="1" hangingPunct="1"/>
              <a:t>4</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2777528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7118DFB-55FC-4FD4-BDD6-69B7940371D2}" type="slidenum">
              <a:rPr lang="en-US"/>
              <a:pPr/>
              <a:t>14</a:t>
            </a:fld>
            <a:endParaRPr lang="en-US" dirty="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833553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7118DFB-55FC-4FD4-BDD6-69B7940371D2}" type="slidenum">
              <a:rPr lang="en-US"/>
              <a:pPr/>
              <a:t>15</a:t>
            </a:fld>
            <a:endParaRPr lang="en-US" dirty="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18079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D66A1F-DC6D-43CE-90DD-B9B56B4E096C}" type="slidenum">
              <a:rPr lang="en-US"/>
              <a:pPr/>
              <a:t>16</a:t>
            </a:fld>
            <a:endParaRPr lang="en-US"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7477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D66A1F-DC6D-43CE-90DD-B9B56B4E096C}" type="slidenum">
              <a:rPr lang="en-US"/>
              <a:pPr/>
              <a:t>17</a:t>
            </a:fld>
            <a:endParaRPr lang="en-US" dirty="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smtClean="0"/>
              <a:t>Lecturer to consider discussing the</a:t>
            </a:r>
            <a:r>
              <a:rPr lang="en-US" baseline="0" dirty="0" smtClean="0"/>
              <a:t> interpretation of 70</a:t>
            </a:r>
            <a:r>
              <a:rPr lang="en-US" baseline="30000" dirty="0" smtClean="0"/>
              <a:t>th</a:t>
            </a:r>
            <a:r>
              <a:rPr lang="en-US" baseline="0" dirty="0" smtClean="0"/>
              <a:t> percentile and first quartile</a:t>
            </a:r>
            <a:endParaRPr lang="en-US" dirty="0" smtClean="0"/>
          </a:p>
        </p:txBody>
      </p:sp>
    </p:spTree>
    <p:extLst>
      <p:ext uri="{BB962C8B-B14F-4D97-AF65-F5344CB8AC3E}">
        <p14:creationId xmlns:p14="http://schemas.microsoft.com/office/powerpoint/2010/main" val="3324294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1269B36-30B5-442A-8607-DC327E51411B}" type="slidenum">
              <a:rPr lang="en-US"/>
              <a:pPr/>
              <a:t>18</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011369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76CE207-1EA3-40AD-9A48-C1454FECEE6A}" type="slidenum">
              <a:rPr lang="en-US"/>
              <a:pPr/>
              <a:t>19</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09873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Conduct</a:t>
            </a:r>
            <a:r>
              <a:rPr lang="en-US" baseline="0" dirty="0" smtClean="0"/>
              <a:t> using a polling platform (e.g. LEO or other online websites that you know) and encourage all students to participate. Do regular refreshing of polling results. Entire activity can take 5-8 minutes. Encourage students to share their workings to the class.</a:t>
            </a:r>
            <a:endParaRPr lang="en-US" dirty="0"/>
          </a:p>
        </p:txBody>
      </p:sp>
      <p:sp>
        <p:nvSpPr>
          <p:cNvPr id="4" name="Slide Number Placeholder 3"/>
          <p:cNvSpPr>
            <a:spLocks noGrp="1"/>
          </p:cNvSpPr>
          <p:nvPr>
            <p:ph type="sldNum" sz="quarter" idx="10"/>
          </p:nvPr>
        </p:nvSpPr>
        <p:spPr/>
        <p:txBody>
          <a:bodyPr/>
          <a:lstStyle/>
          <a:p>
            <a:fld id="{183331A4-492B-4F9F-898F-8E5426EDFAB4}" type="slidenum">
              <a:rPr lang="en-SG" smtClean="0"/>
              <a:t>20</a:t>
            </a:fld>
            <a:endParaRPr lang="en-SG" dirty="0"/>
          </a:p>
        </p:txBody>
      </p:sp>
    </p:spTree>
    <p:extLst>
      <p:ext uri="{BB962C8B-B14F-4D97-AF65-F5344CB8AC3E}">
        <p14:creationId xmlns:p14="http://schemas.microsoft.com/office/powerpoint/2010/main" val="3130185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331A4-492B-4F9F-898F-8E5426EDFAB4}" type="slidenum">
              <a:rPr lang="en-SG" smtClean="0"/>
              <a:t>21</a:t>
            </a:fld>
            <a:endParaRPr lang="en-SG" dirty="0"/>
          </a:p>
        </p:txBody>
      </p:sp>
    </p:spTree>
    <p:extLst>
      <p:ext uri="{BB962C8B-B14F-4D97-AF65-F5344CB8AC3E}">
        <p14:creationId xmlns:p14="http://schemas.microsoft.com/office/powerpoint/2010/main" val="4152919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64BC7A0-5B6B-4CBD-81F8-3666A6557A87}" type="slidenum">
              <a:rPr lang="en-US"/>
              <a:pPr/>
              <a:t>22</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09232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014B716-C82A-495E-A19B-94F320CF8FDE}" type="slidenum">
              <a:rPr lang="en-US"/>
              <a:pPr/>
              <a:t>23</a:t>
            </a:fld>
            <a:endParaRPr lang="en-US" dirty="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78834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A847250-32EC-480F-A6A0-7C52A6B0397E}" type="slidenum">
              <a:rPr lang="en-US"/>
              <a:pPr eaLnBrk="1" hangingPunct="1"/>
              <a:t>5</a:t>
            </a:fld>
            <a:endParaRPr lang="en-US"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902039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7085CAE-57BC-44EE-B328-5E025F3D6C0E}" type="slidenum">
              <a:rPr lang="en-US"/>
              <a:pPr/>
              <a:t>24</a:t>
            </a:fld>
            <a:endParaRPr lang="en-US" dirty="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86658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331A4-492B-4F9F-898F-8E5426EDFAB4}" type="slidenum">
              <a:rPr lang="en-SG" smtClean="0"/>
              <a:t>25</a:t>
            </a:fld>
            <a:endParaRPr lang="en-SG" dirty="0"/>
          </a:p>
        </p:txBody>
      </p:sp>
    </p:spTree>
    <p:extLst>
      <p:ext uri="{BB962C8B-B14F-4D97-AF65-F5344CB8AC3E}">
        <p14:creationId xmlns:p14="http://schemas.microsoft.com/office/powerpoint/2010/main" val="3529493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45777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819683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28</a:t>
            </a:fld>
            <a:endParaRPr lang="en-SG" dirty="0"/>
          </a:p>
        </p:txBody>
      </p:sp>
    </p:spTree>
    <p:extLst>
      <p:ext uri="{BB962C8B-B14F-4D97-AF65-F5344CB8AC3E}">
        <p14:creationId xmlns:p14="http://schemas.microsoft.com/office/powerpoint/2010/main" val="363849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90099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16943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5281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664126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331A4-492B-4F9F-898F-8E5426EDFAB4}" type="slidenum">
              <a:rPr lang="en-SG" smtClean="0"/>
              <a:t>34</a:t>
            </a:fld>
            <a:endParaRPr lang="en-SG" dirty="0"/>
          </a:p>
        </p:txBody>
      </p:sp>
    </p:spTree>
    <p:extLst>
      <p:ext uri="{BB962C8B-B14F-4D97-AF65-F5344CB8AC3E}">
        <p14:creationId xmlns:p14="http://schemas.microsoft.com/office/powerpoint/2010/main" val="4002768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6</a:t>
            </a:fld>
            <a:endParaRPr lang="en-SG" dirty="0"/>
          </a:p>
        </p:txBody>
      </p:sp>
    </p:spTree>
    <p:extLst>
      <p:ext uri="{BB962C8B-B14F-4D97-AF65-F5344CB8AC3E}">
        <p14:creationId xmlns:p14="http://schemas.microsoft.com/office/powerpoint/2010/main" val="1098061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3331A4-492B-4F9F-898F-8E5426EDFAB4}" type="slidenum">
              <a:rPr lang="en-SG" smtClean="0"/>
              <a:t>35</a:t>
            </a:fld>
            <a:endParaRPr lang="en-SG" dirty="0"/>
          </a:p>
        </p:txBody>
      </p:sp>
    </p:spTree>
    <p:extLst>
      <p:ext uri="{BB962C8B-B14F-4D97-AF65-F5344CB8AC3E}">
        <p14:creationId xmlns:p14="http://schemas.microsoft.com/office/powerpoint/2010/main" val="236192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53F989-C957-43E6-A5A9-DCFABE7A32EF}" type="slidenum">
              <a:rPr lang="en-US"/>
              <a:pPr/>
              <a:t>38</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615807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53F989-C957-43E6-A5A9-DCFABE7A32EF}" type="slidenum">
              <a:rPr lang="en-US"/>
              <a:pPr/>
              <a:t>39</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928531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53F989-C957-43E6-A5A9-DCFABE7A32EF}" type="slidenum">
              <a:rPr lang="en-US"/>
              <a:pPr/>
              <a:t>40</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081007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53F989-C957-43E6-A5A9-DCFABE7A32EF}" type="slidenum">
              <a:rPr lang="en-US"/>
              <a:pPr/>
              <a:t>41</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16369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53F989-C957-43E6-A5A9-DCFABE7A32EF}" type="slidenum">
              <a:rPr lang="en-US"/>
              <a:pPr/>
              <a:t>42</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947167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53F989-C957-43E6-A5A9-DCFABE7A32EF}" type="slidenum">
              <a:rPr lang="en-US"/>
              <a:pPr/>
              <a:t>43</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125488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53F989-C957-43E6-A5A9-DCFABE7A32EF}" type="slidenum">
              <a:rPr lang="en-US"/>
              <a:pPr/>
              <a:t>44</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2324554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53F989-C957-43E6-A5A9-DCFABE7A32EF}" type="slidenum">
              <a:rPr lang="en-US"/>
              <a:pPr/>
              <a:t>45</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223752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653F989-C957-43E6-A5A9-DCFABE7A32EF}" type="slidenum">
              <a:rPr lang="en-US"/>
              <a:pPr/>
              <a:t>46</a:t>
            </a:fld>
            <a:endParaRPr 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698775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Ordinal data: a categorical, statistical data type where the variables have natural, </a:t>
            </a:r>
            <a:r>
              <a:rPr lang="en-SG" u="sng" dirty="0" smtClean="0"/>
              <a:t>ordered</a:t>
            </a:r>
            <a:r>
              <a:rPr lang="en-SG" dirty="0" smtClean="0"/>
              <a:t> categories</a:t>
            </a:r>
          </a:p>
          <a:p>
            <a:endParaRPr lang="en-SG" dirty="0" smtClean="0"/>
          </a:p>
          <a:p>
            <a:r>
              <a:rPr lang="en-SG" dirty="0" smtClean="0"/>
              <a:t>Examples of ordinal data are often found in questionnaires: for example, the survey question "Is your general health poor, reasonable, good, or excellent?" may have those answers coded respectively as 1, 2, 3, and 4. Sometimes data on an interval scale or ratio scale are grouped onto an ordinal scale: for example, individuals whose income is known might be grouped into the income categories $0-$19,999, $20,000-$39,999, $40,000-$59,999, ..., which then might be coded as 1, 2, 3, 4, .... Other examples of ordinal data include socioeconomic status, military ranks, and letter grades for coursework.</a:t>
            </a:r>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7</a:t>
            </a:fld>
            <a:endParaRPr lang="en-SG" dirty="0"/>
          </a:p>
        </p:txBody>
      </p:sp>
    </p:spTree>
    <p:extLst>
      <p:ext uri="{BB962C8B-B14F-4D97-AF65-F5344CB8AC3E}">
        <p14:creationId xmlns:p14="http://schemas.microsoft.com/office/powerpoint/2010/main" val="37774356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060A0EA-D9E9-460A-B600-7F53B2345C59}" type="slidenum">
              <a:rPr lang="en-US"/>
              <a:pPr/>
              <a:t>47</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2754318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ftr" sz="quarter" idx="4"/>
          </p:nvPr>
        </p:nvSpPr>
        <p:spPr>
          <a:noFill/>
        </p:spPr>
        <p:txBody>
          <a:bodyPr/>
          <a:lstStyle/>
          <a:p>
            <a:r>
              <a:rPr lang="en-US" smtClean="0"/>
              <a:t>Theeee</a:t>
            </a: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03946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Nominal data contain two or more categories, but which </a:t>
            </a:r>
            <a:r>
              <a:rPr lang="en-SG" u="sng" dirty="0" smtClean="0"/>
              <a:t>do not </a:t>
            </a:r>
            <a:r>
              <a:rPr lang="en-SG" dirty="0" smtClean="0"/>
              <a:t>have an intrinsic </a:t>
            </a:r>
            <a:r>
              <a:rPr lang="en-SG" u="sng" dirty="0" smtClean="0"/>
              <a:t>order</a:t>
            </a:r>
            <a:r>
              <a:rPr lang="en-SG" dirty="0" smtClean="0"/>
              <a:t>. </a:t>
            </a:r>
          </a:p>
          <a:p>
            <a:endParaRPr lang="en-SG" dirty="0" smtClean="0"/>
          </a:p>
          <a:p>
            <a:r>
              <a:rPr lang="en-SG" dirty="0" smtClean="0"/>
              <a:t>For example, a real estate agent could classify their types of property into distinct categories such as houses, condos, co-ops or bungalows. So "type of property" is a nominal variable with 4 categories called houses, condos, co-ops and bungalows. Of note, the different categories of a nominal variable can also be referred to as groups or levels of the nominal variable. Another example of a nominal variable would be classifying where people live in the USA by state. In this case there will be many more levels of the nominal variable (50 in fact).</a:t>
            </a:r>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8</a:t>
            </a:fld>
            <a:endParaRPr lang="en-SG" dirty="0"/>
          </a:p>
        </p:txBody>
      </p:sp>
    </p:spTree>
    <p:extLst>
      <p:ext uri="{BB962C8B-B14F-4D97-AF65-F5344CB8AC3E}">
        <p14:creationId xmlns:p14="http://schemas.microsoft.com/office/powerpoint/2010/main" val="1300178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33872BE-E7A0-46F6-8BC3-7C47DC4D02E6}" type="slidenum">
              <a:rPr lang="en-US"/>
              <a:pPr/>
              <a:t>9</a:t>
            </a:fld>
            <a:endParaRPr lang="en-US" dirty="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92709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Why is it important to determine the spread of the data set?</a:t>
            </a:r>
            <a:endParaRPr lang="en-SG" baseline="0" dirty="0" smtClean="0"/>
          </a:p>
          <a:p>
            <a:pPr marL="171450" indent="-171450">
              <a:buFont typeface="Arial" panose="020B0604020202020204" pitchFamily="34" charset="0"/>
              <a:buChar char="•"/>
            </a:pPr>
            <a:r>
              <a:rPr lang="en-SG" dirty="0" smtClean="0"/>
              <a:t>A measure of spread gives us an idea of how well the mean, for example, represents the data. If the spread of values in the data set is large, the mean is not as representative of the data as if the spread of data is small. This is because a large spread indicates that there are probably large differences between individual scores.</a:t>
            </a:r>
          </a:p>
          <a:p>
            <a:pPr marL="171450" indent="-171450">
              <a:buFont typeface="Arial" panose="020B0604020202020204" pitchFamily="34" charset="0"/>
              <a:buChar char="•"/>
            </a:pPr>
            <a:r>
              <a:rPr lang="en-SG" dirty="0" smtClean="0"/>
              <a:t>Measures of dispersion are also called averages of the ‘second order </a:t>
            </a:r>
            <a:r>
              <a:rPr lang="en-SG" dirty="0" err="1" smtClean="0"/>
              <a:t>i,e</a:t>
            </a:r>
            <a:r>
              <a:rPr lang="en-SG" dirty="0" smtClean="0"/>
              <a:t>., second time averaging the deviations from a measure of central tendency. It affords an estimate of the phenomena to which the given (original) data relate. This will increase the accuracy of statistical analysis and interpretation and we can be in a position to draw more dependable inferences.</a:t>
            </a:r>
          </a:p>
          <a:p>
            <a:pPr marL="171450" indent="-171450">
              <a:buFont typeface="Arial" panose="020B0604020202020204" pitchFamily="34" charset="0"/>
              <a:buChar char="•"/>
            </a:pPr>
            <a:r>
              <a:rPr lang="en-SG" dirty="0" smtClean="0"/>
              <a:t>Measures of dispersion serve as a useful check on drawing wrong conclusions from the comparison of averages or measures of central tendency. Measures of dispersion are of great value in our statistical analysis provided relatives (coefficients of dispersions) are put into practice. Otherwise, conclusions drawn will not be dependable and reliable to a great extent.</a:t>
            </a:r>
          </a:p>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10</a:t>
            </a:fld>
            <a:endParaRPr lang="en-SG" dirty="0"/>
          </a:p>
        </p:txBody>
      </p:sp>
    </p:spTree>
    <p:extLst>
      <p:ext uri="{BB962C8B-B14F-4D97-AF65-F5344CB8AC3E}">
        <p14:creationId xmlns:p14="http://schemas.microsoft.com/office/powerpoint/2010/main" val="1866755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When to use the sample or population standard deviation</a:t>
            </a:r>
          </a:p>
          <a:p>
            <a:endParaRPr lang="en-SG" dirty="0" smtClean="0"/>
          </a:p>
          <a:p>
            <a:r>
              <a:rPr lang="en-SG" dirty="0" smtClean="0"/>
              <a:t>We are normally interested in knowing the population standard deviation because our population contains all the values we are interested in. Therefore, you would normally calculate the population standard deviation if: (1) you have the entire population or (2) you have a sample of a larger population, but you are only interested in this sample and do not wish to generalize your findings to the population. However, in statistics, we are usually presented with a sample from which we wish to estimate (generalize to) a population, and the standard deviation is no exception to this. Therefore, if all you have is a sample, but you wish to make a statement about the population standard deviation from which the sample is drawn, you need to use the sample standard deviation. </a:t>
            </a:r>
          </a:p>
          <a:p>
            <a:endParaRPr lang="en-SG" dirty="0" smtClean="0"/>
          </a:p>
          <a:p>
            <a:r>
              <a:rPr lang="en-SG" dirty="0" smtClean="0"/>
              <a:t>Confusion can often arise as to which standard deviation to use due to the name "sample" standard deviation incorrectly being interpreted as meaning the standard deviation of the sample itself and not the estimate of the population standard deviation based on the sample.</a:t>
            </a:r>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12</a:t>
            </a:fld>
            <a:endParaRPr lang="en-SG" dirty="0"/>
          </a:p>
        </p:txBody>
      </p:sp>
    </p:spTree>
    <p:extLst>
      <p:ext uri="{BB962C8B-B14F-4D97-AF65-F5344CB8AC3E}">
        <p14:creationId xmlns:p14="http://schemas.microsoft.com/office/powerpoint/2010/main" val="3178889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3331A4-492B-4F9F-898F-8E5426EDFAB4}" type="slidenum">
              <a:rPr lang="en-SG" smtClean="0"/>
              <a:t>13</a:t>
            </a:fld>
            <a:endParaRPr lang="en-SG" dirty="0"/>
          </a:p>
        </p:txBody>
      </p:sp>
    </p:spTree>
    <p:extLst>
      <p:ext uri="{BB962C8B-B14F-4D97-AF65-F5344CB8AC3E}">
        <p14:creationId xmlns:p14="http://schemas.microsoft.com/office/powerpoint/2010/main" val="30842879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GB" noProof="0" dirty="0" smtClean="0"/>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8686800" y="6362700"/>
            <a:ext cx="457200" cy="476250"/>
          </a:xfrm>
          <a:prstGeom prst="rect">
            <a:avLst/>
          </a:prstGeom>
        </p:spPr>
        <p:txBody>
          <a:bodyPr/>
          <a:lstStyle>
            <a:lvl1pPr>
              <a:defRPr/>
            </a:lvl1pPr>
          </a:lstStyle>
          <a:p>
            <a:pPr>
              <a:defRPr/>
            </a:pPr>
            <a:fld id="{71ECFDD7-FFE4-40CC-8333-FE2320E4DF75}" type="slidenum">
              <a:rPr lang="en-US"/>
              <a:pPr>
                <a:defRPr/>
              </a:pPr>
              <a:t>‹#›</a:t>
            </a:fld>
            <a:endParaRPr lang="en-US" dirty="0"/>
          </a:p>
        </p:txBody>
      </p:sp>
    </p:spTree>
    <p:extLst>
      <p:ext uri="{BB962C8B-B14F-4D97-AF65-F5344CB8AC3E}">
        <p14:creationId xmlns:p14="http://schemas.microsoft.com/office/powerpoint/2010/main" val="4973622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8686800" y="6381750"/>
            <a:ext cx="457200" cy="476250"/>
          </a:xfrm>
          <a:prstGeom prst="rect">
            <a:avLst/>
          </a:prstGeom>
        </p:spPr>
        <p:txBody>
          <a:bodyPr/>
          <a:lstStyle>
            <a:lvl1pPr>
              <a:defRPr/>
            </a:lvl1pPr>
          </a:lstStyle>
          <a:p>
            <a:pPr>
              <a:defRPr/>
            </a:pPr>
            <a:fld id="{22741949-ACB7-4DE4-9C3E-6E796C58926D}" type="slidenum">
              <a:rPr lang="en-US"/>
              <a:pPr>
                <a:defRPr/>
              </a:pPr>
              <a:t>‹#›</a:t>
            </a:fld>
            <a:endParaRPr lang="en-US" dirty="0"/>
          </a:p>
        </p:txBody>
      </p:sp>
    </p:spTree>
    <p:extLst>
      <p:ext uri="{BB962C8B-B14F-4D97-AF65-F5344CB8AC3E}">
        <p14:creationId xmlns:p14="http://schemas.microsoft.com/office/powerpoint/2010/main" val="4398712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648200" y="1600200"/>
            <a:ext cx="4038600" cy="4525963"/>
          </a:xfrm>
          <a:prstGeom prst="rect">
            <a:avLst/>
          </a:prstGeom>
        </p:spPr>
        <p:txBody>
          <a:bodyPr/>
          <a:lstStyle/>
          <a:p>
            <a:pPr lvl="0"/>
            <a:endParaRPr lang="en-GB" noProof="0" dirty="0" smtClean="0"/>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8686800" y="6381750"/>
            <a:ext cx="457200" cy="476250"/>
          </a:xfrm>
          <a:prstGeom prst="rect">
            <a:avLst/>
          </a:prstGeom>
        </p:spPr>
        <p:txBody>
          <a:bodyPr/>
          <a:lstStyle>
            <a:lvl1pPr>
              <a:defRPr/>
            </a:lvl1pPr>
          </a:lstStyle>
          <a:p>
            <a:pPr>
              <a:defRPr/>
            </a:pPr>
            <a:fld id="{61278090-328F-4E09-8DA6-7970B2F27CC1}" type="slidenum">
              <a:rPr lang="en-US"/>
              <a:pPr>
                <a:defRPr/>
              </a:pPr>
              <a:t>‹#›</a:t>
            </a:fld>
            <a:endParaRPr lang="en-US" dirty="0"/>
          </a:p>
        </p:txBody>
      </p:sp>
    </p:spTree>
    <p:extLst>
      <p:ext uri="{BB962C8B-B14F-4D97-AF65-F5344CB8AC3E}">
        <p14:creationId xmlns:p14="http://schemas.microsoft.com/office/powerpoint/2010/main" val="3847228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01000" cy="762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8686800" y="6381750"/>
            <a:ext cx="457200" cy="476250"/>
          </a:xfrm>
          <a:prstGeom prst="rect">
            <a:avLst/>
          </a:prstGeom>
        </p:spPr>
        <p:txBody>
          <a:bodyPr/>
          <a:lstStyle>
            <a:lvl1pPr>
              <a:defRPr/>
            </a:lvl1pPr>
          </a:lstStyle>
          <a:p>
            <a:pPr>
              <a:defRPr/>
            </a:pPr>
            <a:fld id="{3BA098E4-7E67-4A70-9FEE-FEAB10812372}" type="slidenum">
              <a:rPr lang="en-US"/>
              <a:pPr>
                <a:defRPr/>
              </a:pPr>
              <a:t>‹#›</a:t>
            </a:fld>
            <a:endParaRPr lang="en-US" dirty="0"/>
          </a:p>
        </p:txBody>
      </p:sp>
    </p:spTree>
    <p:extLst>
      <p:ext uri="{BB962C8B-B14F-4D97-AF65-F5344CB8AC3E}">
        <p14:creationId xmlns:p14="http://schemas.microsoft.com/office/powerpoint/2010/main" val="134389270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dirty="0"/>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dirty="0"/>
          </a:p>
        </p:txBody>
      </p:sp>
      <p:sp>
        <p:nvSpPr>
          <p:cNvPr id="9" name="Rectangle 6"/>
          <p:cNvSpPr>
            <a:spLocks noGrp="1" noChangeArrowheads="1"/>
          </p:cNvSpPr>
          <p:nvPr>
            <p:ph type="sldNum" sz="quarter" idx="12"/>
          </p:nvPr>
        </p:nvSpPr>
        <p:spPr>
          <a:xfrm>
            <a:off x="8686800" y="6362653"/>
            <a:ext cx="457200" cy="476250"/>
          </a:xfrm>
          <a:prstGeom prst="rect">
            <a:avLst/>
          </a:prstGeom>
          <a:ln/>
        </p:spPr>
        <p:txBody>
          <a:bodyPr/>
          <a:lstStyle>
            <a:lvl1pPr>
              <a:defRPr/>
            </a:lvl1pPr>
          </a:lstStyle>
          <a:p>
            <a:fld id="{927224EE-D9CB-4591-A87A-E789BD8305F7}" type="slidenum">
              <a:rPr lang="en-US"/>
              <a:pPr/>
              <a:t>‹#›</a:t>
            </a:fld>
            <a:endParaRPr lang="en-US" dirty="0"/>
          </a:p>
        </p:txBody>
      </p:sp>
    </p:spTree>
    <p:extLst>
      <p:ext uri="{BB962C8B-B14F-4D97-AF65-F5344CB8AC3E}">
        <p14:creationId xmlns:p14="http://schemas.microsoft.com/office/powerpoint/2010/main" val="27731024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dirty="0"/>
          </a:p>
        </p:txBody>
      </p:sp>
      <p:sp>
        <p:nvSpPr>
          <p:cNvPr id="7"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dirty="0"/>
          </a:p>
        </p:txBody>
      </p:sp>
      <p:sp>
        <p:nvSpPr>
          <p:cNvPr id="8" name="Rectangle 6"/>
          <p:cNvSpPr>
            <a:spLocks noGrp="1" noChangeArrowheads="1"/>
          </p:cNvSpPr>
          <p:nvPr>
            <p:ph type="sldNum" sz="quarter" idx="12"/>
          </p:nvPr>
        </p:nvSpPr>
        <p:spPr>
          <a:xfrm>
            <a:off x="8686800" y="6381750"/>
            <a:ext cx="457200" cy="476250"/>
          </a:xfrm>
          <a:prstGeom prst="rect">
            <a:avLst/>
          </a:prstGeom>
          <a:ln/>
        </p:spPr>
        <p:txBody>
          <a:bodyPr/>
          <a:lstStyle>
            <a:lvl1pPr>
              <a:defRPr/>
            </a:lvl1pPr>
          </a:lstStyle>
          <a:p>
            <a:fld id="{37A27203-43B6-40CB-A15E-8ED99FF846BD}" type="slidenum">
              <a:rPr lang="en-US"/>
              <a:pPr/>
              <a:t>‹#›</a:t>
            </a:fld>
            <a:endParaRPr lang="en-US" dirty="0"/>
          </a:p>
        </p:txBody>
      </p:sp>
    </p:spTree>
    <p:extLst>
      <p:ext uri="{BB962C8B-B14F-4D97-AF65-F5344CB8AC3E}">
        <p14:creationId xmlns:p14="http://schemas.microsoft.com/office/powerpoint/2010/main" val="21830815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dirty="0"/>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dirty="0"/>
          </a:p>
        </p:txBody>
      </p:sp>
      <p:sp>
        <p:nvSpPr>
          <p:cNvPr id="6" name="Rectangle 6"/>
          <p:cNvSpPr>
            <a:spLocks noGrp="1" noChangeArrowheads="1"/>
          </p:cNvSpPr>
          <p:nvPr>
            <p:ph type="sldNum" sz="quarter" idx="12"/>
          </p:nvPr>
        </p:nvSpPr>
        <p:spPr>
          <a:xfrm>
            <a:off x="8666328" y="6381750"/>
            <a:ext cx="477672" cy="476250"/>
          </a:xfrm>
          <a:prstGeom prst="rect">
            <a:avLst/>
          </a:prstGeom>
          <a:ln/>
        </p:spPr>
        <p:txBody>
          <a:bodyPr/>
          <a:lstStyle>
            <a:lvl1pPr>
              <a:defRPr/>
            </a:lvl1pPr>
          </a:lstStyle>
          <a:p>
            <a:fld id="{94C8DC68-7F5B-4C50-A221-BA1E6DECBC61}" type="slidenum">
              <a:rPr lang="en-US"/>
              <a:pPr/>
              <a:t>‹#›</a:t>
            </a:fld>
            <a:endParaRPr lang="en-US" dirty="0"/>
          </a:p>
        </p:txBody>
      </p:sp>
    </p:spTree>
    <p:extLst>
      <p:ext uri="{BB962C8B-B14F-4D97-AF65-F5344CB8AC3E}">
        <p14:creationId xmlns:p14="http://schemas.microsoft.com/office/powerpoint/2010/main" val="139858707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endParaRPr lang="en-US" dirty="0"/>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endParaRPr lang="en-US" dirty="0"/>
          </a:p>
        </p:txBody>
      </p:sp>
      <p:sp>
        <p:nvSpPr>
          <p:cNvPr id="5" name="Rectangle 6"/>
          <p:cNvSpPr>
            <a:spLocks noGrp="1" noChangeArrowheads="1"/>
          </p:cNvSpPr>
          <p:nvPr>
            <p:ph type="sldNum" sz="quarter" idx="12"/>
          </p:nvPr>
        </p:nvSpPr>
        <p:spPr>
          <a:xfrm>
            <a:off x="8686800" y="6381750"/>
            <a:ext cx="457200" cy="476250"/>
          </a:xfrm>
          <a:prstGeom prst="rect">
            <a:avLst/>
          </a:prstGeom>
          <a:ln/>
        </p:spPr>
        <p:txBody>
          <a:bodyPr/>
          <a:lstStyle>
            <a:lvl1pPr>
              <a:defRPr/>
            </a:lvl1pPr>
          </a:lstStyle>
          <a:p>
            <a:fld id="{466F3B82-BA8E-498E-B9BD-16E23817B50B}" type="slidenum">
              <a:rPr lang="en-US"/>
              <a:pPr/>
              <a:t>‹#›</a:t>
            </a:fld>
            <a:endParaRPr lang="en-US" dirty="0"/>
          </a:p>
        </p:txBody>
      </p:sp>
    </p:spTree>
    <p:extLst>
      <p:ext uri="{BB962C8B-B14F-4D97-AF65-F5344CB8AC3E}">
        <p14:creationId xmlns:p14="http://schemas.microsoft.com/office/powerpoint/2010/main" val="30701803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650328" y="6492875"/>
            <a:ext cx="493672"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7497109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5163" y="261543"/>
            <a:ext cx="6211928" cy="604593"/>
          </a:xfrm>
          <a:prstGeom prst="rect">
            <a:avLst/>
          </a:prstGeom>
        </p:spPr>
        <p:txBody>
          <a:bodyPr>
            <a:normAutofit/>
          </a:bodyPr>
          <a:lstStyle>
            <a:lvl1pPr algn="l">
              <a:defRPr sz="3200" baseline="0">
                <a:latin typeface="Arial"/>
                <a:cs typeface="Arial"/>
              </a:defRPr>
            </a:lvl1pPr>
          </a:lstStyle>
          <a:p>
            <a:r>
              <a:rPr lang="en-US" dirty="0" smtClean="0"/>
              <a:t>Header Copy</a:t>
            </a:r>
            <a:endParaRPr lang="en-US" dirty="0"/>
          </a:p>
        </p:txBody>
      </p:sp>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48214" y="6492875"/>
            <a:ext cx="395785"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dirty="0"/>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6" name="Content Placeholder 5"/>
          <p:cNvSpPr>
            <a:spLocks noGrp="1"/>
          </p:cNvSpPr>
          <p:nvPr>
            <p:ph sz="quarter" idx="13"/>
          </p:nvPr>
        </p:nvSpPr>
        <p:spPr>
          <a:xfrm>
            <a:off x="665610" y="961188"/>
            <a:ext cx="7781518" cy="5134811"/>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07272" y="6492875"/>
            <a:ext cx="436728"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dirty="0"/>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20918" y="6498522"/>
            <a:ext cx="423081"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dirty="0"/>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20918" y="6492875"/>
            <a:ext cx="423081"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dirty="0"/>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679976" y="6492875"/>
            <a:ext cx="464024"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dirty="0"/>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dirty="0"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51460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SG" dirty="0"/>
          </a:p>
        </p:txBody>
      </p:sp>
      <p:pic>
        <p:nvPicPr>
          <p:cNvPr id="5" name="Picture 9" descr="RP Logo 351x107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6294438"/>
            <a:ext cx="18478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571500" y="6357938"/>
            <a:ext cx="6429375" cy="338137"/>
          </a:xfrm>
          <a:prstGeom prst="rect">
            <a:avLst/>
          </a:prstGeom>
        </p:spPr>
        <p:txBody>
          <a:bodyPr>
            <a:spAutoFit/>
          </a:bodyPr>
          <a:lstStyle/>
          <a:p>
            <a:pPr fontAlgn="auto">
              <a:spcBef>
                <a:spcPts val="0"/>
              </a:spcBef>
              <a:spcAft>
                <a:spcPts val="0"/>
              </a:spcAft>
              <a:defRPr/>
            </a:pPr>
            <a:r>
              <a:rPr lang="en-US" sz="1600" b="1" dirty="0">
                <a:solidFill>
                  <a:schemeClr val="accent4"/>
                </a:solidFill>
                <a:effectLst>
                  <a:outerShdw blurRad="38100" dist="38100" dir="2700000" algn="tl">
                    <a:srgbClr val="000000">
                      <a:alpha val="43137"/>
                    </a:srgbClr>
                  </a:outerShdw>
                </a:effectLst>
                <a:latin typeface="+mn-lt"/>
              </a:rPr>
              <a:t>S</a:t>
            </a:r>
            <a:r>
              <a:rPr lang="en-US" sz="1400" b="1" dirty="0">
                <a:solidFill>
                  <a:schemeClr val="accent4"/>
                </a:solidFill>
                <a:effectLst>
                  <a:outerShdw blurRad="38100" dist="38100" dir="2700000" algn="tl">
                    <a:srgbClr val="000000">
                      <a:alpha val="43137"/>
                    </a:srgbClr>
                  </a:outerShdw>
                </a:effectLst>
                <a:latin typeface="+mn-lt"/>
              </a:rPr>
              <a:t>CHOOL OF </a:t>
            </a:r>
            <a:r>
              <a:rPr lang="en-US" sz="1600" b="1" dirty="0">
                <a:solidFill>
                  <a:schemeClr val="accent4"/>
                </a:solidFill>
                <a:effectLst>
                  <a:outerShdw blurRad="38100" dist="38100" dir="2700000" algn="tl">
                    <a:srgbClr val="000000">
                      <a:alpha val="43137"/>
                    </a:srgbClr>
                  </a:outerShdw>
                </a:effectLst>
                <a:latin typeface="+mn-lt"/>
              </a:rPr>
              <a:t>E</a:t>
            </a:r>
            <a:r>
              <a:rPr lang="en-US" sz="1400" b="1" dirty="0">
                <a:solidFill>
                  <a:schemeClr val="accent4"/>
                </a:solidFill>
                <a:effectLst>
                  <a:outerShdw blurRad="38100" dist="38100" dir="2700000" algn="tl">
                    <a:srgbClr val="000000">
                      <a:alpha val="43137"/>
                    </a:srgbClr>
                  </a:outerShdw>
                </a:effectLst>
                <a:latin typeface="+mn-lt"/>
              </a:rPr>
              <a:t>NGINEERING</a:t>
            </a:r>
            <a:r>
              <a:rPr lang="en-US" sz="1400" dirty="0">
                <a:solidFill>
                  <a:schemeClr val="accent4"/>
                </a:solidFill>
                <a:effectLst>
                  <a:outerShdw blurRad="38100" dist="38100" dir="2700000" algn="tl">
                    <a:srgbClr val="000000">
                      <a:alpha val="43137"/>
                    </a:srgbClr>
                  </a:outerShdw>
                </a:effectLst>
                <a:latin typeface="+mn-lt"/>
              </a:rPr>
              <a:t>       </a:t>
            </a:r>
            <a:r>
              <a:rPr lang="en-US" sz="1600" dirty="0">
                <a:solidFill>
                  <a:schemeClr val="accent4"/>
                </a:solidFill>
                <a:effectLst>
                  <a:outerShdw blurRad="38100" dist="38100" dir="2700000" algn="tl">
                    <a:srgbClr val="000000">
                      <a:alpha val="43137"/>
                    </a:srgbClr>
                  </a:outerShdw>
                </a:effectLst>
                <a:latin typeface="+mn-lt"/>
              </a:rPr>
              <a:t>E</a:t>
            </a:r>
            <a:r>
              <a:rPr lang="en-US" sz="1400" dirty="0">
                <a:solidFill>
                  <a:schemeClr val="accent4"/>
                </a:solidFill>
                <a:effectLst>
                  <a:outerShdw blurRad="38100" dist="38100" dir="2700000" algn="tl">
                    <a:srgbClr val="000000">
                      <a:alpha val="43137"/>
                    </a:srgbClr>
                  </a:outerShdw>
                </a:effectLst>
                <a:latin typeface="+mn-lt"/>
              </a:rPr>
              <a:t>211 – </a:t>
            </a:r>
            <a:r>
              <a:rPr lang="en-US" sz="1600" dirty="0">
                <a:solidFill>
                  <a:schemeClr val="accent4"/>
                </a:solidFill>
                <a:effectLst>
                  <a:outerShdw blurRad="38100" dist="38100" dir="2700000" algn="tl">
                    <a:srgbClr val="000000">
                      <a:alpha val="43137"/>
                    </a:srgbClr>
                  </a:outerShdw>
                </a:effectLst>
                <a:latin typeface="+mn-lt"/>
              </a:rPr>
              <a:t>O</a:t>
            </a:r>
            <a:r>
              <a:rPr lang="en-US" sz="1400" dirty="0">
                <a:solidFill>
                  <a:schemeClr val="accent4"/>
                </a:solidFill>
                <a:effectLst>
                  <a:outerShdw blurRad="38100" dist="38100" dir="2700000" algn="tl">
                    <a:srgbClr val="000000">
                      <a:alpha val="43137"/>
                    </a:srgbClr>
                  </a:outerShdw>
                </a:effectLst>
                <a:latin typeface="+mn-lt"/>
              </a:rPr>
              <a:t>PERATIONS </a:t>
            </a:r>
            <a:r>
              <a:rPr lang="en-US" sz="1600" dirty="0">
                <a:solidFill>
                  <a:schemeClr val="accent4"/>
                </a:solidFill>
                <a:effectLst>
                  <a:outerShdw blurRad="38100" dist="38100" dir="2700000" algn="tl">
                    <a:srgbClr val="000000">
                      <a:alpha val="43137"/>
                    </a:srgbClr>
                  </a:outerShdw>
                </a:effectLst>
                <a:latin typeface="+mn-lt"/>
              </a:rPr>
              <a:t>P</a:t>
            </a:r>
            <a:r>
              <a:rPr lang="en-US" sz="1400" dirty="0">
                <a:solidFill>
                  <a:schemeClr val="accent4"/>
                </a:solidFill>
                <a:effectLst>
                  <a:outerShdw blurRad="38100" dist="38100" dir="2700000" algn="tl">
                    <a:srgbClr val="000000">
                      <a:alpha val="43137"/>
                    </a:srgbClr>
                  </a:outerShdw>
                </a:effectLst>
                <a:latin typeface="+mn-lt"/>
              </a:rPr>
              <a:t>LANNING II</a:t>
            </a:r>
          </a:p>
        </p:txBody>
      </p:sp>
      <p:sp>
        <p:nvSpPr>
          <p:cNvPr id="33794" name="Rectangle 2"/>
          <p:cNvSpPr>
            <a:spLocks noGrp="1" noChangeArrowheads="1"/>
          </p:cNvSpPr>
          <p:nvPr>
            <p:ph type="ctrTitle"/>
          </p:nvPr>
        </p:nvSpPr>
        <p:spPr>
          <a:xfrm>
            <a:off x="685800" y="990600"/>
            <a:ext cx="7772400" cy="1371600"/>
          </a:xfrm>
          <a:prstGeom prst="rect">
            <a:avLst/>
          </a:prstGeom>
        </p:spPr>
        <p:txBody>
          <a:bodyPr/>
          <a:lstStyle>
            <a:lvl1pPr>
              <a:defRPr sz="4000"/>
            </a:lvl1pPr>
          </a:lstStyle>
          <a:p>
            <a:r>
              <a:rPr lang="en-US" smtClean="0"/>
              <a:t>Click to edit Master title style</a:t>
            </a:r>
            <a:endParaRPr lang="en-US" dirty="0"/>
          </a:p>
        </p:txBody>
      </p:sp>
      <p:sp>
        <p:nvSpPr>
          <p:cNvPr id="33795" name="Rectangle 3"/>
          <p:cNvSpPr>
            <a:spLocks noGrp="1" noChangeArrowheads="1"/>
          </p:cNvSpPr>
          <p:nvPr>
            <p:ph type="subTitle" idx="1"/>
          </p:nvPr>
        </p:nvSpPr>
        <p:spPr>
          <a:xfrm>
            <a:off x="1447800" y="3429000"/>
            <a:ext cx="7010400" cy="1600200"/>
          </a:xfrm>
          <a:prstGeom prst="rect">
            <a:avLst/>
          </a:prstGeom>
        </p:spPr>
        <p:txBody>
          <a:bodyPr/>
          <a:lstStyle>
            <a:lvl1pPr marL="0" indent="0">
              <a:buFont typeface="Wingdings" pitchFamily="2" charset="2"/>
              <a:buNone/>
              <a:defRPr sz="2800"/>
            </a:lvl1pPr>
          </a:lstStyle>
          <a:p>
            <a:r>
              <a:rPr lang="en-US" smtClean="0"/>
              <a:t>Click to edit Master subtitle style</a:t>
            </a:r>
            <a:endParaRPr lang="en-US" dirty="0"/>
          </a:p>
        </p:txBody>
      </p:sp>
    </p:spTree>
    <p:extLst>
      <p:ext uri="{BB962C8B-B14F-4D97-AF65-F5344CB8AC3E}">
        <p14:creationId xmlns:p14="http://schemas.microsoft.com/office/powerpoint/2010/main" val="2836779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9" descr="RP Logo 351x107x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3" y="6215063"/>
            <a:ext cx="18478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4" y="142852"/>
            <a:ext cx="8001000" cy="762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500034" y="1142984"/>
            <a:ext cx="8001000" cy="4953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385860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8.xml"/><Relationship Id="rId7"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10" Type="http://schemas.openxmlformats.org/officeDocument/2006/relationships/image" Target="../media/image12.wmf"/><Relationship Id="rId4" Type="http://schemas.openxmlformats.org/officeDocument/2006/relationships/image" Target="../media/image9.png"/><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1.xml"/><Relationship Id="rId7"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9.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5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wvR3q41Pneo"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28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support.office.com/en-US/article/Present-your-data-in-a-scatter-chart-or-a-line-chart-4570A80F-599A-4D6B-A155-104A9018B86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support.office.com/en-US/article/Present-your-data-in-a-scatter-chart-or-a-line-chart-4570A80F-599A-4D6B-A155-104A9018B86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27.w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9.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8.w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25.xml"/><Relationship Id="rId7"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13.bin"/><Relationship Id="rId4" Type="http://schemas.openxmlformats.org/officeDocument/2006/relationships/image" Target="../media/image33.png"/><Relationship Id="rId9"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32.wmf"/><Relationship Id="rId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image" Target="../media/image33.wmf"/><Relationship Id="rId4"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34.wmf"/><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9.xml"/><Relationship Id="rId7" Type="http://schemas.openxmlformats.org/officeDocument/2006/relationships/image" Target="../media/image36.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35.wmf"/><Relationship Id="rId4" Type="http://schemas.openxmlformats.org/officeDocument/2006/relationships/oleObject" Target="../embeddings/oleObject21.bin"/><Relationship Id="rId9" Type="http://schemas.openxmlformats.org/officeDocument/2006/relationships/image" Target="../media/image37.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8.wmf"/><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hyperlink" Target="https://drive.google.com/file/d/0B0VVo-P5cYtqVV9yQmNRUnVLMk0/edit?usp=sharing" TargetMode="External"/><Relationship Id="rId4" Type="http://schemas.openxmlformats.org/officeDocument/2006/relationships/hyperlink" Target="https://drive.google.com/file/d/0B0VVo-P5cYtqNHpTUkp1M09Lc0k/edit?usp=shar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4.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080000" y="1564143"/>
            <a:ext cx="7200000" cy="2732085"/>
          </a:xfrm>
        </p:spPr>
        <p:txBody>
          <a:bodyPr>
            <a:normAutofit fontScale="90000"/>
          </a:bodyPr>
          <a:lstStyle/>
          <a:p>
            <a:pPr>
              <a:lnSpc>
                <a:spcPct val="120000"/>
              </a:lnSpc>
            </a:pPr>
            <a:r>
              <a:rPr lang="en-US" sz="4300" dirty="0" smtClean="0">
                <a:solidFill>
                  <a:srgbClr val="000000"/>
                </a:solidFill>
              </a:rPr>
              <a:t>Lesson 01</a:t>
            </a:r>
            <a:r>
              <a:rPr lang="en-US" sz="4300" dirty="0" smtClean="0"/>
              <a:t/>
            </a:r>
            <a:br>
              <a:rPr lang="en-US" sz="4300" dirty="0" smtClean="0"/>
            </a:br>
            <a:r>
              <a:rPr lang="en-SG" sz="4300" dirty="0"/>
              <a:t>Introduction to Statistics and Probability</a:t>
            </a:r>
            <a:r>
              <a:rPr lang="en-US" sz="4800" dirty="0" smtClean="0"/>
              <a:t/>
            </a:r>
            <a:br>
              <a:rPr lang="en-US" sz="4800" dirty="0" smtClean="0"/>
            </a:br>
            <a:r>
              <a:rPr lang="en-US" sz="3600" dirty="0" smtClean="0"/>
              <a:t>Concepts</a:t>
            </a:r>
            <a:r>
              <a:rPr lang="en-US" sz="4000" dirty="0" smtClean="0"/>
              <a:t/>
            </a:r>
            <a:br>
              <a:rPr lang="en-US" sz="4000" dirty="0" smtClean="0"/>
            </a:br>
            <a:r>
              <a:rPr lang="en-US" sz="2200" dirty="0" smtClean="0">
                <a:solidFill>
                  <a:schemeClr val="tx1"/>
                </a:solidFill>
              </a:rPr>
              <a:t>E</a:t>
            </a:r>
            <a:r>
              <a:rPr lang="en-US" sz="2200" dirty="0">
                <a:solidFill>
                  <a:schemeClr val="tx1"/>
                </a:solidFill>
              </a:rPr>
              <a:t>2</a:t>
            </a:r>
            <a:r>
              <a:rPr lang="en-US" sz="2200" dirty="0" smtClean="0">
                <a:solidFill>
                  <a:schemeClr val="tx1"/>
                </a:solidFill>
              </a:rPr>
              <a:t>14 </a:t>
            </a:r>
            <a:r>
              <a:rPr lang="en-US" sz="2200" dirty="0">
                <a:solidFill>
                  <a:schemeClr val="tx1"/>
                </a:solidFill>
              </a:rPr>
              <a:t>– </a:t>
            </a:r>
            <a:r>
              <a:rPr lang="en-US" sz="2200" dirty="0" smtClean="0">
                <a:solidFill>
                  <a:schemeClr val="tx1"/>
                </a:solidFill>
              </a:rPr>
              <a:t>Statistical Methods for Engineering</a:t>
            </a:r>
            <a:endParaRPr lang="en-US" sz="2200" dirty="0">
              <a:solidFill>
                <a:schemeClr val="tx1"/>
              </a:solidFill>
            </a:endParaRPr>
          </a:p>
        </p:txBody>
      </p:sp>
    </p:spTree>
    <p:extLst>
      <p:ext uri="{BB962C8B-B14F-4D97-AF65-F5344CB8AC3E}">
        <p14:creationId xmlns:p14="http://schemas.microsoft.com/office/powerpoint/2010/main" val="1488050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2" y="261543"/>
            <a:ext cx="7335837" cy="604593"/>
          </a:xfrm>
        </p:spPr>
        <p:txBody>
          <a:bodyPr>
            <a:noAutofit/>
          </a:bodyPr>
          <a:lstStyle/>
          <a:p>
            <a:r>
              <a:rPr lang="en-US" dirty="0" smtClean="0"/>
              <a:t>Measures of Dispersion</a:t>
            </a:r>
            <a:endParaRPr lang="en-US" dirty="0"/>
          </a:p>
        </p:txBody>
      </p:sp>
      <p:sp>
        <p:nvSpPr>
          <p:cNvPr id="3" name="Content Placeholder 2"/>
          <p:cNvSpPr>
            <a:spLocks noGrp="1"/>
          </p:cNvSpPr>
          <p:nvPr>
            <p:ph sz="quarter" idx="13"/>
          </p:nvPr>
        </p:nvSpPr>
        <p:spPr>
          <a:xfrm>
            <a:off x="665610" y="961188"/>
            <a:ext cx="7781518" cy="5531687"/>
          </a:xfrm>
        </p:spPr>
        <p:txBody>
          <a:bodyPr>
            <a:noAutofit/>
          </a:bodyPr>
          <a:lstStyle/>
          <a:p>
            <a:pPr>
              <a:lnSpc>
                <a:spcPct val="110000"/>
              </a:lnSpc>
              <a:spcBef>
                <a:spcPts val="600"/>
              </a:spcBef>
            </a:pPr>
            <a:r>
              <a:rPr lang="en-US" dirty="0" smtClean="0"/>
              <a:t>Mean, median and mode are measures of central tendency which indicate where the data is centrally located in that data set. To determine the spread of the data, we need to use measures of dispersion. </a:t>
            </a:r>
          </a:p>
          <a:p>
            <a:pPr>
              <a:lnSpc>
                <a:spcPct val="110000"/>
              </a:lnSpc>
              <a:spcBef>
                <a:spcPts val="600"/>
              </a:spcBef>
            </a:pPr>
            <a:r>
              <a:rPr lang="en-US" dirty="0" smtClean="0"/>
              <a:t>There are several measures of dispersion, such as the range, variance, standard deviation, and interquartile range. </a:t>
            </a:r>
          </a:p>
          <a:p>
            <a:pPr marL="0" indent="0">
              <a:lnSpc>
                <a:spcPct val="110000"/>
              </a:lnSpc>
              <a:spcBef>
                <a:spcPts val="600"/>
              </a:spcBef>
              <a:buNone/>
            </a:pPr>
            <a:endParaRPr lang="en-US" dirty="0"/>
          </a:p>
          <a:p>
            <a:pPr marL="0" indent="0">
              <a:lnSpc>
                <a:spcPct val="110000"/>
              </a:lnSpc>
              <a:spcBef>
                <a:spcPts val="600"/>
              </a:spcBef>
              <a:buNone/>
            </a:pPr>
            <a:endParaRPr lang="en-US" dirty="0" smtClean="0"/>
          </a:p>
        </p:txBody>
      </p:sp>
      <p:sp>
        <p:nvSpPr>
          <p:cNvPr id="4" name="Slide Number Placeholder 3"/>
          <p:cNvSpPr>
            <a:spLocks noGrp="1"/>
          </p:cNvSpPr>
          <p:nvPr>
            <p:ph type="sldNum" sz="quarter" idx="12"/>
          </p:nvPr>
        </p:nvSpPr>
        <p:spPr/>
        <p:txBody>
          <a:bodyPr/>
          <a:lstStyle/>
          <a:p>
            <a:fld id="{6767FADE-2612-3649-B495-F644A23F288B}" type="slidenum">
              <a:rPr lang="en-US" smtClean="0"/>
              <a:pPr/>
              <a:t>10</a:t>
            </a:fld>
            <a:endParaRPr lang="en-US" dirty="0"/>
          </a:p>
        </p:txBody>
      </p:sp>
    </p:spTree>
    <p:extLst>
      <p:ext uri="{BB962C8B-B14F-4D97-AF65-F5344CB8AC3E}">
        <p14:creationId xmlns:p14="http://schemas.microsoft.com/office/powerpoint/2010/main" val="1981887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2" y="261543"/>
            <a:ext cx="7335837" cy="604593"/>
          </a:xfrm>
        </p:spPr>
        <p:txBody>
          <a:bodyPr>
            <a:noAutofit/>
          </a:bodyPr>
          <a:lstStyle/>
          <a:p>
            <a:r>
              <a:rPr lang="en-US" dirty="0" smtClean="0"/>
              <a:t>Measures of Dispersion (Range) </a:t>
            </a:r>
            <a:endParaRPr lang="en-US" dirty="0"/>
          </a:p>
        </p:txBody>
      </p:sp>
      <p:sp>
        <p:nvSpPr>
          <p:cNvPr id="3" name="Content Placeholder 2"/>
          <p:cNvSpPr>
            <a:spLocks noGrp="1"/>
          </p:cNvSpPr>
          <p:nvPr>
            <p:ph sz="quarter" idx="13"/>
          </p:nvPr>
        </p:nvSpPr>
        <p:spPr>
          <a:xfrm>
            <a:off x="665610" y="2976150"/>
            <a:ext cx="7781518" cy="3881849"/>
          </a:xfrm>
        </p:spPr>
        <p:txBody>
          <a:bodyPr>
            <a:noAutofit/>
          </a:bodyPr>
          <a:lstStyle/>
          <a:p>
            <a:pPr marL="0" indent="0">
              <a:lnSpc>
                <a:spcPct val="110000"/>
              </a:lnSpc>
              <a:spcBef>
                <a:spcPts val="600"/>
              </a:spcBef>
              <a:buNone/>
            </a:pPr>
            <a:r>
              <a:rPr lang="en-US" sz="2000" b="1" dirty="0" smtClean="0"/>
              <a:t>[</a:t>
            </a:r>
            <a:r>
              <a:rPr lang="en-US" b="1" dirty="0" smtClean="0"/>
              <a:t>Example</a:t>
            </a:r>
            <a:r>
              <a:rPr lang="en-US" sz="2000" b="1" dirty="0" smtClean="0"/>
              <a:t>]</a:t>
            </a:r>
            <a:r>
              <a:rPr lang="en-US" sz="2000" dirty="0" smtClean="0"/>
              <a:t> </a:t>
            </a:r>
          </a:p>
          <a:p>
            <a:pPr marL="0" indent="0">
              <a:lnSpc>
                <a:spcPct val="110000"/>
              </a:lnSpc>
              <a:spcBef>
                <a:spcPts val="600"/>
              </a:spcBef>
              <a:buNone/>
            </a:pPr>
            <a:r>
              <a:rPr lang="en-US" sz="2000" dirty="0" smtClean="0"/>
              <a:t>Compute the range of each data set.</a:t>
            </a:r>
          </a:p>
          <a:p>
            <a:pPr marL="0" indent="0">
              <a:lnSpc>
                <a:spcPct val="110000"/>
              </a:lnSpc>
              <a:spcBef>
                <a:spcPts val="600"/>
              </a:spcBef>
              <a:buNone/>
            </a:pPr>
            <a:endParaRPr lang="en-US" sz="2000" dirty="0"/>
          </a:p>
          <a:p>
            <a:pPr marL="0" indent="0">
              <a:lnSpc>
                <a:spcPct val="110000"/>
              </a:lnSpc>
              <a:spcBef>
                <a:spcPts val="600"/>
              </a:spcBef>
              <a:buNone/>
            </a:pPr>
            <a:endParaRPr lang="en-US" sz="2000" dirty="0" smtClean="0"/>
          </a:p>
          <a:p>
            <a:pPr marL="0" indent="0">
              <a:lnSpc>
                <a:spcPct val="110000"/>
              </a:lnSpc>
              <a:spcBef>
                <a:spcPts val="600"/>
              </a:spcBef>
              <a:buNone/>
            </a:pPr>
            <a:endParaRPr lang="en-US" sz="2000" dirty="0"/>
          </a:p>
          <a:p>
            <a:pPr marL="0" indent="0">
              <a:lnSpc>
                <a:spcPct val="110000"/>
              </a:lnSpc>
              <a:spcBef>
                <a:spcPts val="600"/>
              </a:spcBef>
              <a:buNone/>
            </a:pPr>
            <a:r>
              <a:rPr lang="en-US" b="1" dirty="0"/>
              <a:t>[Solution</a:t>
            </a:r>
            <a:r>
              <a:rPr lang="en-US" b="1" dirty="0" smtClean="0"/>
              <a:t>]</a:t>
            </a:r>
            <a:r>
              <a:rPr lang="en-US" sz="2000" dirty="0"/>
              <a:t>	</a:t>
            </a:r>
            <a:endParaRPr lang="en-US" sz="2000" dirty="0" smtClean="0"/>
          </a:p>
          <a:p>
            <a:pPr marL="0" indent="0">
              <a:lnSpc>
                <a:spcPct val="110000"/>
              </a:lnSpc>
              <a:spcBef>
                <a:spcPts val="600"/>
              </a:spcBef>
              <a:buNone/>
            </a:pPr>
            <a:r>
              <a:rPr lang="en-US" sz="2000" dirty="0" smtClean="0"/>
              <a:t>For Data Set 1, Range = 68 – 32 = 36</a:t>
            </a:r>
          </a:p>
          <a:p>
            <a:pPr marL="0" indent="0">
              <a:lnSpc>
                <a:spcPct val="110000"/>
              </a:lnSpc>
              <a:spcBef>
                <a:spcPts val="600"/>
              </a:spcBef>
              <a:buNone/>
            </a:pPr>
            <a:r>
              <a:rPr lang="en-US" sz="2000" dirty="0"/>
              <a:t>For Data Set </a:t>
            </a:r>
            <a:r>
              <a:rPr lang="en-US" sz="2000" dirty="0" smtClean="0"/>
              <a:t>2, </a:t>
            </a:r>
            <a:r>
              <a:rPr lang="en-US" sz="2000" dirty="0"/>
              <a:t>Range = </a:t>
            </a:r>
            <a:r>
              <a:rPr lang="en-US" sz="2000" dirty="0" smtClean="0"/>
              <a:t>80 </a:t>
            </a:r>
            <a:r>
              <a:rPr lang="en-US" sz="2000" dirty="0"/>
              <a:t>– </a:t>
            </a:r>
            <a:r>
              <a:rPr lang="en-US" sz="2000" dirty="0" smtClean="0"/>
              <a:t>18 </a:t>
            </a:r>
            <a:r>
              <a:rPr lang="en-US" sz="2000" dirty="0"/>
              <a:t>= </a:t>
            </a:r>
            <a:r>
              <a:rPr lang="en-US" sz="2000" dirty="0" smtClean="0"/>
              <a:t>62</a:t>
            </a:r>
          </a:p>
          <a:p>
            <a:pPr marL="0" indent="0">
              <a:lnSpc>
                <a:spcPct val="110000"/>
              </a:lnSpc>
              <a:spcBef>
                <a:spcPts val="600"/>
              </a:spcBef>
              <a:buNone/>
            </a:pPr>
            <a:endParaRPr lang="en-US" sz="2000" dirty="0"/>
          </a:p>
          <a:p>
            <a:pPr marL="0" indent="0">
              <a:lnSpc>
                <a:spcPct val="110000"/>
              </a:lnSpc>
              <a:spcBef>
                <a:spcPts val="600"/>
              </a:spcBef>
              <a:buNone/>
            </a:pPr>
            <a:endParaRPr lang="en-US" sz="2000" dirty="0" smtClean="0"/>
          </a:p>
          <a:p>
            <a:pPr marL="0" indent="0">
              <a:lnSpc>
                <a:spcPct val="110000"/>
              </a:lnSpc>
              <a:spcBef>
                <a:spcPts val="600"/>
              </a:spcBef>
              <a:buNone/>
            </a:pPr>
            <a:r>
              <a:rPr lang="en-US" sz="2000" dirty="0" smtClean="0"/>
              <a:t> </a:t>
            </a:r>
          </a:p>
        </p:txBody>
      </p:sp>
      <p:sp>
        <p:nvSpPr>
          <p:cNvPr id="5" name="TextBox 4"/>
          <p:cNvSpPr txBox="1"/>
          <p:nvPr/>
        </p:nvSpPr>
        <p:spPr>
          <a:xfrm>
            <a:off x="665610" y="1259424"/>
            <a:ext cx="7781518" cy="1323439"/>
          </a:xfrm>
          <a:prstGeom prst="rect">
            <a:avLst/>
          </a:prstGeom>
          <a:solidFill>
            <a:srgbClr val="FFFF00"/>
          </a:solidFill>
          <a:ln w="25400">
            <a:solidFill>
              <a:srgbClr val="FF0000"/>
            </a:solidFill>
          </a:ln>
        </p:spPr>
        <p:txBody>
          <a:bodyPr wrap="square" rtlCol="0">
            <a:spAutoFit/>
          </a:bodyPr>
          <a:lstStyle/>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 range of a data set is the easiest to determine, as it is the difference between the largest and smallest data values. </a:t>
            </a:r>
          </a:p>
          <a:p>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a:t>
            </a:r>
            <a:r>
              <a:rPr lang="en-US" sz="2000" b="1" dirty="0" smtClean="0">
                <a:solidFill>
                  <a:srgbClr val="FF0000"/>
                </a:solidFill>
                <a:latin typeface="Arial" panose="020B0604020202020204" pitchFamily="34" charset="0"/>
                <a:cs typeface="Arial" panose="020B0604020202020204" pitchFamily="34" charset="0"/>
              </a:rPr>
              <a:t>Range = maximum data value – minimum data value </a:t>
            </a:r>
            <a:endParaRPr lang="en-SG" sz="2000" b="1" dirty="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767FADE-2612-3649-B495-F644A23F288B}" type="slidenum">
              <a:rPr lang="en-US" smtClean="0"/>
              <a:pPr/>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92561365"/>
              </p:ext>
            </p:extLst>
          </p:nvPr>
        </p:nvGraphicFramePr>
        <p:xfrm>
          <a:off x="2393090" y="3962227"/>
          <a:ext cx="6095999" cy="396240"/>
        </p:xfrm>
        <a:graphic>
          <a:graphicData uri="http://schemas.openxmlformats.org/drawingml/2006/table">
            <a:tbl>
              <a:tblPr firstRow="1" bandRow="1">
                <a:tableStyleId>{5940675A-B579-460E-94D1-54222C63F5DA}</a:tableStyleId>
              </a:tblPr>
              <a:tblGrid>
                <a:gridCol w="870857">
                  <a:extLst>
                    <a:ext uri="{9D8B030D-6E8A-4147-A177-3AD203B41FA5}">
                      <a16:colId xmlns="" xmlns:a16="http://schemas.microsoft.com/office/drawing/2014/main" val="3372299382"/>
                    </a:ext>
                  </a:extLst>
                </a:gridCol>
                <a:gridCol w="870857">
                  <a:extLst>
                    <a:ext uri="{9D8B030D-6E8A-4147-A177-3AD203B41FA5}">
                      <a16:colId xmlns="" xmlns:a16="http://schemas.microsoft.com/office/drawing/2014/main" val="1639364770"/>
                    </a:ext>
                  </a:extLst>
                </a:gridCol>
                <a:gridCol w="870857">
                  <a:extLst>
                    <a:ext uri="{9D8B030D-6E8A-4147-A177-3AD203B41FA5}">
                      <a16:colId xmlns="" xmlns:a16="http://schemas.microsoft.com/office/drawing/2014/main" val="628789023"/>
                    </a:ext>
                  </a:extLst>
                </a:gridCol>
                <a:gridCol w="870857">
                  <a:extLst>
                    <a:ext uri="{9D8B030D-6E8A-4147-A177-3AD203B41FA5}">
                      <a16:colId xmlns="" xmlns:a16="http://schemas.microsoft.com/office/drawing/2014/main" val="10783394"/>
                    </a:ext>
                  </a:extLst>
                </a:gridCol>
                <a:gridCol w="870857">
                  <a:extLst>
                    <a:ext uri="{9D8B030D-6E8A-4147-A177-3AD203B41FA5}">
                      <a16:colId xmlns="" xmlns:a16="http://schemas.microsoft.com/office/drawing/2014/main" val="3136008019"/>
                    </a:ext>
                  </a:extLst>
                </a:gridCol>
                <a:gridCol w="870857">
                  <a:extLst>
                    <a:ext uri="{9D8B030D-6E8A-4147-A177-3AD203B41FA5}">
                      <a16:colId xmlns="" xmlns:a16="http://schemas.microsoft.com/office/drawing/2014/main" val="195626137"/>
                    </a:ext>
                  </a:extLst>
                </a:gridCol>
                <a:gridCol w="870857">
                  <a:extLst>
                    <a:ext uri="{9D8B030D-6E8A-4147-A177-3AD203B41FA5}">
                      <a16:colId xmlns="" xmlns:a16="http://schemas.microsoft.com/office/drawing/2014/main" val="2934400080"/>
                    </a:ext>
                  </a:extLst>
                </a:gridCol>
              </a:tblGrid>
              <a:tr h="359343">
                <a:tc>
                  <a:txBody>
                    <a:bodyPr/>
                    <a:lstStyle/>
                    <a:p>
                      <a:pPr algn="ctr"/>
                      <a:r>
                        <a:rPr lang="en-US" sz="2000" dirty="0" smtClean="0">
                          <a:latin typeface="Arial" panose="020B0604020202020204" pitchFamily="34" charset="0"/>
                          <a:cs typeface="Arial" panose="020B0604020202020204" pitchFamily="34" charset="0"/>
                        </a:rPr>
                        <a:t>68</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40</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36</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33</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42</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53</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32</a:t>
                      </a:r>
                      <a:endParaRPr lang="en-SG" sz="20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4550853"/>
                  </a:ext>
                </a:extLst>
              </a:tr>
            </a:tbl>
          </a:graphicData>
        </a:graphic>
      </p:graphicFrame>
      <p:sp>
        <p:nvSpPr>
          <p:cNvPr id="7" name="TextBox 6"/>
          <p:cNvSpPr txBox="1"/>
          <p:nvPr/>
        </p:nvSpPr>
        <p:spPr>
          <a:xfrm>
            <a:off x="681240" y="3962227"/>
            <a:ext cx="1632857" cy="400110"/>
          </a:xfrm>
          <a:prstGeom prst="rect">
            <a:avLst/>
          </a:prstGeom>
          <a:noFill/>
        </p:spPr>
        <p:txBody>
          <a:bodyPr wrap="square" rtlCol="0">
            <a:spAutoFit/>
          </a:bodyPr>
          <a:lstStyle/>
          <a:p>
            <a:r>
              <a:rPr lang="en-SG" sz="2000" dirty="0" smtClean="0">
                <a:latin typeface="Arial" panose="020B0604020202020204" pitchFamily="34" charset="0"/>
                <a:cs typeface="Arial" panose="020B0604020202020204" pitchFamily="34" charset="0"/>
              </a:rPr>
              <a:t>Data Set 1:</a:t>
            </a:r>
            <a:endParaRPr lang="en-SG" sz="2000" dirty="0">
              <a:latin typeface="Arial" panose="020B0604020202020204" pitchFamily="34" charset="0"/>
              <a:cs typeface="Arial" panose="020B0604020202020204" pitchFamily="34" charset="0"/>
            </a:endParaRPr>
          </a:p>
        </p:txBody>
      </p:sp>
      <p:sp>
        <p:nvSpPr>
          <p:cNvPr id="8" name="TextBox 7"/>
          <p:cNvSpPr txBox="1"/>
          <p:nvPr/>
        </p:nvSpPr>
        <p:spPr>
          <a:xfrm>
            <a:off x="665162" y="4432151"/>
            <a:ext cx="1632857" cy="400110"/>
          </a:xfrm>
          <a:prstGeom prst="rect">
            <a:avLst/>
          </a:prstGeom>
          <a:noFill/>
        </p:spPr>
        <p:txBody>
          <a:bodyPr wrap="square" rtlCol="0">
            <a:spAutoFit/>
          </a:bodyPr>
          <a:lstStyle/>
          <a:p>
            <a:r>
              <a:rPr lang="en-SG" sz="2000" dirty="0" smtClean="0">
                <a:latin typeface="Arial" panose="020B0604020202020204" pitchFamily="34" charset="0"/>
                <a:cs typeface="Arial" panose="020B0604020202020204" pitchFamily="34" charset="0"/>
              </a:rPr>
              <a:t>Data Set 2:</a:t>
            </a:r>
            <a:endParaRPr lang="en-SG" sz="2000" dirty="0">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462402512"/>
              </p:ext>
            </p:extLst>
          </p:nvPr>
        </p:nvGraphicFramePr>
        <p:xfrm>
          <a:off x="2393090" y="4436021"/>
          <a:ext cx="6096000" cy="396240"/>
        </p:xfrm>
        <a:graphic>
          <a:graphicData uri="http://schemas.openxmlformats.org/drawingml/2006/table">
            <a:tbl>
              <a:tblPr firstRow="1" bandRow="1">
                <a:tableStyleId>{5940675A-B579-460E-94D1-54222C63F5DA}</a:tableStyleId>
              </a:tblPr>
              <a:tblGrid>
                <a:gridCol w="762000">
                  <a:extLst>
                    <a:ext uri="{9D8B030D-6E8A-4147-A177-3AD203B41FA5}">
                      <a16:colId xmlns="" xmlns:a16="http://schemas.microsoft.com/office/drawing/2014/main" val="1353495483"/>
                    </a:ext>
                  </a:extLst>
                </a:gridCol>
                <a:gridCol w="762000">
                  <a:extLst>
                    <a:ext uri="{9D8B030D-6E8A-4147-A177-3AD203B41FA5}">
                      <a16:colId xmlns="" xmlns:a16="http://schemas.microsoft.com/office/drawing/2014/main" val="2310240548"/>
                    </a:ext>
                  </a:extLst>
                </a:gridCol>
                <a:gridCol w="762000">
                  <a:extLst>
                    <a:ext uri="{9D8B030D-6E8A-4147-A177-3AD203B41FA5}">
                      <a16:colId xmlns="" xmlns:a16="http://schemas.microsoft.com/office/drawing/2014/main" val="2766079209"/>
                    </a:ext>
                  </a:extLst>
                </a:gridCol>
                <a:gridCol w="762000">
                  <a:extLst>
                    <a:ext uri="{9D8B030D-6E8A-4147-A177-3AD203B41FA5}">
                      <a16:colId xmlns="" xmlns:a16="http://schemas.microsoft.com/office/drawing/2014/main" val="3854238791"/>
                    </a:ext>
                  </a:extLst>
                </a:gridCol>
                <a:gridCol w="762000">
                  <a:extLst>
                    <a:ext uri="{9D8B030D-6E8A-4147-A177-3AD203B41FA5}">
                      <a16:colId xmlns="" xmlns:a16="http://schemas.microsoft.com/office/drawing/2014/main" val="3472293109"/>
                    </a:ext>
                  </a:extLst>
                </a:gridCol>
                <a:gridCol w="762000">
                  <a:extLst>
                    <a:ext uri="{9D8B030D-6E8A-4147-A177-3AD203B41FA5}">
                      <a16:colId xmlns="" xmlns:a16="http://schemas.microsoft.com/office/drawing/2014/main" val="1816906675"/>
                    </a:ext>
                  </a:extLst>
                </a:gridCol>
                <a:gridCol w="762000">
                  <a:extLst>
                    <a:ext uri="{9D8B030D-6E8A-4147-A177-3AD203B41FA5}">
                      <a16:colId xmlns="" xmlns:a16="http://schemas.microsoft.com/office/drawing/2014/main" val="2344249662"/>
                    </a:ext>
                  </a:extLst>
                </a:gridCol>
                <a:gridCol w="762000">
                  <a:extLst>
                    <a:ext uri="{9D8B030D-6E8A-4147-A177-3AD203B41FA5}">
                      <a16:colId xmlns="" xmlns:a16="http://schemas.microsoft.com/office/drawing/2014/main" val="684732145"/>
                    </a:ext>
                  </a:extLst>
                </a:gridCol>
              </a:tblGrid>
              <a:tr h="370840">
                <a:tc>
                  <a:txBody>
                    <a:bodyPr/>
                    <a:lstStyle/>
                    <a:p>
                      <a:pPr algn="ctr"/>
                      <a:r>
                        <a:rPr lang="en-US" sz="2000" dirty="0" smtClean="0">
                          <a:latin typeface="Arial" panose="020B0604020202020204" pitchFamily="34" charset="0"/>
                          <a:cs typeface="Arial" panose="020B0604020202020204" pitchFamily="34" charset="0"/>
                        </a:rPr>
                        <a:t>20</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18</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32</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42</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20</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40</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58</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80</a:t>
                      </a:r>
                      <a:endParaRPr lang="en-SG" sz="20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11306940"/>
                  </a:ext>
                </a:extLst>
              </a:tr>
            </a:tbl>
          </a:graphicData>
        </a:graphic>
      </p:graphicFrame>
    </p:spTree>
    <p:extLst>
      <p:ext uri="{BB962C8B-B14F-4D97-AF65-F5344CB8AC3E}">
        <p14:creationId xmlns:p14="http://schemas.microsoft.com/office/powerpoint/2010/main" val="3756045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5610" y="961188"/>
            <a:ext cx="7781518" cy="806652"/>
          </a:xfrm>
        </p:spPr>
        <p:txBody>
          <a:bodyPr/>
          <a:lstStyle/>
          <a:p>
            <a:r>
              <a:rPr lang="en-US" sz="2000" dirty="0" smtClean="0"/>
              <a:t>The following table shows the different notations of mean, variance and standard deviation for population and sample data:</a:t>
            </a:r>
          </a:p>
          <a:p>
            <a:endParaRPr lang="en-SG" dirty="0"/>
          </a:p>
        </p:txBody>
      </p:sp>
      <p:sp>
        <p:nvSpPr>
          <p:cNvPr id="4" name="Title 1"/>
          <p:cNvSpPr>
            <a:spLocks noGrp="1"/>
          </p:cNvSpPr>
          <p:nvPr>
            <p:ph type="title"/>
          </p:nvPr>
        </p:nvSpPr>
        <p:spPr>
          <a:xfrm>
            <a:off x="665162" y="-89939"/>
            <a:ext cx="7335837" cy="866136"/>
          </a:xfrm>
        </p:spPr>
        <p:txBody>
          <a:bodyPr>
            <a:noAutofit/>
          </a:bodyPr>
          <a:lstStyle/>
          <a:p>
            <a:r>
              <a:rPr lang="en-US" dirty="0" smtClean="0"/>
              <a:t>Measures of Dispersion (Variance, Standard Deviation) </a:t>
            </a:r>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596572581"/>
                  </p:ext>
                </p:extLst>
              </p:nvPr>
            </p:nvGraphicFramePr>
            <p:xfrm>
              <a:off x="657177" y="1767840"/>
              <a:ext cx="8131222" cy="2956560"/>
            </p:xfrm>
            <a:graphic>
              <a:graphicData uri="http://schemas.openxmlformats.org/drawingml/2006/table">
                <a:tbl>
                  <a:tblPr firstRow="1" bandRow="1">
                    <a:tableStyleId>{5C22544A-7EE6-4342-B048-85BDC9FD1C3A}</a:tableStyleId>
                  </a:tblPr>
                  <a:tblGrid>
                    <a:gridCol w="1680253">
                      <a:extLst>
                        <a:ext uri="{9D8B030D-6E8A-4147-A177-3AD203B41FA5}">
                          <a16:colId xmlns="" xmlns:a16="http://schemas.microsoft.com/office/drawing/2014/main" val="4267188939"/>
                        </a:ext>
                      </a:extLst>
                    </a:gridCol>
                    <a:gridCol w="1304128">
                      <a:extLst>
                        <a:ext uri="{9D8B030D-6E8A-4147-A177-3AD203B41FA5}">
                          <a16:colId xmlns="" xmlns:a16="http://schemas.microsoft.com/office/drawing/2014/main" val="1896518521"/>
                        </a:ext>
                      </a:extLst>
                    </a:gridCol>
                    <a:gridCol w="2026372">
                      <a:extLst>
                        <a:ext uri="{9D8B030D-6E8A-4147-A177-3AD203B41FA5}">
                          <a16:colId xmlns="" xmlns:a16="http://schemas.microsoft.com/office/drawing/2014/main" val="2318838762"/>
                        </a:ext>
                      </a:extLst>
                    </a:gridCol>
                    <a:gridCol w="1503976">
                      <a:extLst>
                        <a:ext uri="{9D8B030D-6E8A-4147-A177-3AD203B41FA5}">
                          <a16:colId xmlns="" xmlns:a16="http://schemas.microsoft.com/office/drawing/2014/main" val="1700424457"/>
                        </a:ext>
                      </a:extLst>
                    </a:gridCol>
                    <a:gridCol w="1616493">
                      <a:extLst>
                        <a:ext uri="{9D8B030D-6E8A-4147-A177-3AD203B41FA5}">
                          <a16:colId xmlns="" xmlns:a16="http://schemas.microsoft.com/office/drawing/2014/main" val="3019735594"/>
                        </a:ext>
                      </a:extLst>
                    </a:gridCol>
                  </a:tblGrid>
                  <a:tr h="370840">
                    <a:tc>
                      <a:txBody>
                        <a:bodyPr/>
                        <a:lstStyle/>
                        <a:p>
                          <a:pPr algn="ctr"/>
                          <a:endParaRPr lang="en-SG"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latin typeface="Arial" panose="020B0604020202020204" pitchFamily="34" charset="0"/>
                              <a:cs typeface="Arial" panose="020B0604020202020204" pitchFamily="34" charset="0"/>
                            </a:rPr>
                            <a:t>Data</a:t>
                          </a:r>
                          <a:r>
                            <a:rPr lang="en-US" sz="1600" baseline="0" dirty="0" smtClean="0">
                              <a:solidFill>
                                <a:schemeClr val="bg1"/>
                              </a:solidFill>
                              <a:latin typeface="Arial" panose="020B0604020202020204" pitchFamily="34" charset="0"/>
                              <a:cs typeface="Arial" panose="020B0604020202020204" pitchFamily="34" charset="0"/>
                            </a:rPr>
                            <a:t> Size</a:t>
                          </a:r>
                          <a:endParaRPr lang="en-SG"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latin typeface="Arial" panose="020B0604020202020204" pitchFamily="34" charset="0"/>
                              <a:cs typeface="Arial" panose="020B0604020202020204" pitchFamily="34" charset="0"/>
                            </a:rPr>
                            <a:t>Mean </a:t>
                          </a:r>
                          <a:endParaRPr lang="en-SG"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latin typeface="Arial" panose="020B0604020202020204" pitchFamily="34" charset="0"/>
                              <a:cs typeface="Arial" panose="020B0604020202020204" pitchFamily="34" charset="0"/>
                            </a:rPr>
                            <a:t>Variance </a:t>
                          </a:r>
                          <a:endParaRPr lang="en-SG"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latin typeface="Arial" panose="020B0604020202020204" pitchFamily="34" charset="0"/>
                              <a:cs typeface="Arial" panose="020B0604020202020204" pitchFamily="34" charset="0"/>
                            </a:rPr>
                            <a:t>Standard Deviation </a:t>
                          </a:r>
                          <a:endParaRPr lang="en-SG"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 xmlns:a16="http://schemas.microsoft.com/office/drawing/2014/main" val="2675455095"/>
                      </a:ext>
                    </a:extLst>
                  </a:tr>
                  <a:tr h="370840">
                    <a:tc>
                      <a:txBody>
                        <a:bodyPr/>
                        <a:lstStyle/>
                        <a:p>
                          <a:pPr algn="ctr"/>
                          <a:r>
                            <a:rPr lang="en-US" sz="1600" dirty="0" smtClean="0">
                              <a:latin typeface="Arial" panose="020B0604020202020204" pitchFamily="34" charset="0"/>
                              <a:cs typeface="Arial" panose="020B0604020202020204" pitchFamily="34" charset="0"/>
                            </a:rPr>
                            <a:t>Population</a:t>
                          </a:r>
                          <a:r>
                            <a:rPr lang="en-US" sz="1600" baseline="0" dirty="0" smtClean="0">
                              <a:latin typeface="Arial" panose="020B0604020202020204" pitchFamily="34" charset="0"/>
                              <a:cs typeface="Arial" panose="020B0604020202020204" pitchFamily="34" charset="0"/>
                            </a:rPr>
                            <a:t> Data </a:t>
                          </a:r>
                          <a:endParaRPr lang="en-SG" sz="1600" dirty="0">
                            <a:latin typeface="Arial" panose="020B0604020202020204" pitchFamily="34" charset="0"/>
                            <a:cs typeface="Arial" panose="020B0604020202020204" pitchFamily="34"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anose="020B0604020202020204" pitchFamily="34" charset="0"/>
                                  </a:rPr>
                                  <m:t>𝑁</m:t>
                                </m:r>
                              </m:oMath>
                            </m:oMathPara>
                          </a14:m>
                          <a:endParaRPr lang="en-SG" sz="1600" dirty="0">
                            <a:latin typeface="Arial" panose="020B0604020202020204" pitchFamily="34" charset="0"/>
                            <a:cs typeface="Arial" panose="020B0604020202020204" pitchFamily="34"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r>
                                  <a:rPr lang="en-SG" sz="1600" i="1" smtClean="0">
                                    <a:latin typeface="Cambria Math" panose="02040503050406030204" pitchFamily="18" charset="0"/>
                                    <a:ea typeface="Cambria Math" panose="02040503050406030204" pitchFamily="18" charset="0"/>
                                  </a:rPr>
                                  <m:t>𝜇</m:t>
                                </m:r>
                              </m:oMath>
                            </m:oMathPara>
                          </a14:m>
                          <a:endParaRPr lang="en-SG" sz="1600" dirty="0" smtClean="0">
                            <a:latin typeface="Arial" panose="020B0604020202020204" pitchFamily="34" charset="0"/>
                            <a:cs typeface="Arial" panose="020B0604020202020204" pitchFamily="34" charset="0"/>
                          </a:endParaRPr>
                        </a:p>
                        <a:p>
                          <a:pPr algn="ctr"/>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AVERAGE(…)</a:t>
                          </a:r>
                        </a:p>
                        <a:p>
                          <a:pPr algn="ctr"/>
                          <a:r>
                            <a:rPr lang="en-US" sz="1600" dirty="0" smtClean="0">
                              <a:latin typeface="Arial" panose="020B0604020202020204" pitchFamily="34" charset="0"/>
                              <a:cs typeface="Arial" panose="020B0604020202020204" pitchFamily="34" charset="0"/>
                            </a:rPr>
                            <a:t>[MS</a:t>
                          </a:r>
                          <a:r>
                            <a:rPr lang="en-US" sz="1600" baseline="0" dirty="0" smtClean="0">
                              <a:latin typeface="Arial" panose="020B0604020202020204" pitchFamily="34" charset="0"/>
                              <a:cs typeface="Arial" panose="020B0604020202020204" pitchFamily="34" charset="0"/>
                            </a:rPr>
                            <a:t> Excel]</a:t>
                          </a:r>
                          <a:endParaRPr lang="en-SG"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SG" sz="1600" i="1" smtClean="0">
                                        <a:latin typeface="Cambria Math" panose="02040503050406030204" pitchFamily="18" charset="0"/>
                                      </a:rPr>
                                    </m:ctrlPr>
                                  </m:sSupPr>
                                  <m:e>
                                    <m:r>
                                      <a:rPr lang="en-SG" sz="160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rPr>
                                      <m:t>2</m:t>
                                    </m:r>
                                  </m:sup>
                                </m:sSup>
                              </m:oMath>
                            </m:oMathPara>
                          </a14:m>
                          <a:endParaRPr lang="en-SG" sz="1600" dirty="0" smtClean="0">
                            <a:latin typeface="Arial" panose="020B0604020202020204" pitchFamily="34" charset="0"/>
                            <a:cs typeface="Arial" panose="020B0604020202020204" pitchFamily="34" charset="0"/>
                          </a:endParaRPr>
                        </a:p>
                        <a:p>
                          <a:pPr algn="ctr"/>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VAR.</a:t>
                          </a:r>
                          <a:r>
                            <a:rPr lang="en-US" sz="1600" b="1" dirty="0" smtClean="0">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a:t>
                          </a:r>
                        </a:p>
                        <a:p>
                          <a:pPr algn="ctr"/>
                          <a:r>
                            <a:rPr lang="en-US" sz="1600" dirty="0" smtClean="0">
                              <a:latin typeface="Arial" panose="020B0604020202020204" pitchFamily="34" charset="0"/>
                              <a:cs typeface="Arial" panose="020B0604020202020204" pitchFamily="34" charset="0"/>
                            </a:rPr>
                            <a:t>[MS Excel]</a:t>
                          </a:r>
                          <a:endParaRPr lang="en-SG"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r>
                                  <a:rPr lang="en-SG" sz="1600" i="1" smtClean="0">
                                    <a:latin typeface="Cambria Math" panose="02040503050406030204" pitchFamily="18" charset="0"/>
                                    <a:ea typeface="Cambria Math" panose="02040503050406030204" pitchFamily="18" charset="0"/>
                                  </a:rPr>
                                  <m:t>𝜎</m:t>
                                </m:r>
                              </m:oMath>
                            </m:oMathPara>
                          </a14:m>
                          <a:endParaRPr lang="en-SG" sz="1600" dirty="0" smtClean="0">
                            <a:latin typeface="Arial" panose="020B0604020202020204" pitchFamily="34" charset="0"/>
                            <a:cs typeface="Arial" panose="020B0604020202020204" pitchFamily="34" charset="0"/>
                          </a:endParaRPr>
                        </a:p>
                        <a:p>
                          <a:pPr algn="ctr"/>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STDEV.</a:t>
                          </a:r>
                          <a:r>
                            <a:rPr lang="en-US" sz="1600" b="1" dirty="0" smtClean="0">
                              <a:latin typeface="Arial" panose="020B0604020202020204" pitchFamily="34" charset="0"/>
                              <a:cs typeface="Arial" panose="020B0604020202020204" pitchFamily="34" charset="0"/>
                            </a:rPr>
                            <a:t>P</a:t>
                          </a:r>
                          <a:r>
                            <a:rPr lang="en-US" sz="1600" dirty="0" smtClean="0">
                              <a:latin typeface="Arial" panose="020B0604020202020204" pitchFamily="34" charset="0"/>
                              <a:cs typeface="Arial" panose="020B0604020202020204" pitchFamily="34" charset="0"/>
                            </a:rPr>
                            <a:t>(…)</a:t>
                          </a:r>
                        </a:p>
                        <a:p>
                          <a:pPr algn="ctr"/>
                          <a:r>
                            <a:rPr lang="en-US" sz="1600" dirty="0" smtClean="0">
                              <a:latin typeface="Arial" panose="020B0604020202020204" pitchFamily="34" charset="0"/>
                              <a:cs typeface="Arial" panose="020B0604020202020204" pitchFamily="34" charset="0"/>
                            </a:rPr>
                            <a:t>[MS Excel]</a:t>
                          </a:r>
                          <a:endParaRPr lang="en-SG"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2499390230"/>
                      </a:ext>
                    </a:extLst>
                  </a:tr>
                  <a:tr h="370840">
                    <a:tc>
                      <a:txBody>
                        <a:bodyPr/>
                        <a:lstStyle/>
                        <a:p>
                          <a:pPr algn="ctr"/>
                          <a:r>
                            <a:rPr lang="en-US" sz="1600" dirty="0" smtClean="0">
                              <a:latin typeface="Arial" panose="020B0604020202020204" pitchFamily="34" charset="0"/>
                              <a:cs typeface="Arial" panose="020B0604020202020204" pitchFamily="34" charset="0"/>
                            </a:rPr>
                            <a:t>Sample</a:t>
                          </a:r>
                          <a:r>
                            <a:rPr lang="en-US" sz="1600" baseline="0" dirty="0" smtClean="0">
                              <a:latin typeface="Arial" panose="020B0604020202020204" pitchFamily="34" charset="0"/>
                              <a:cs typeface="Arial" panose="020B0604020202020204" pitchFamily="34" charset="0"/>
                            </a:rPr>
                            <a:t> Data </a:t>
                          </a:r>
                          <a:endParaRPr lang="en-SG" sz="1600" dirty="0">
                            <a:latin typeface="Arial" panose="020B0604020202020204" pitchFamily="34" charset="0"/>
                            <a:cs typeface="Arial" panose="020B0604020202020204" pitchFamily="34"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anose="020B0604020202020204" pitchFamily="34" charset="0"/>
                                  </a:rPr>
                                  <m:t>𝑛</m:t>
                                </m:r>
                              </m:oMath>
                            </m:oMathPara>
                          </a14:m>
                          <a:endParaRPr lang="en-SG" sz="1600" dirty="0">
                            <a:latin typeface="Arial" panose="020B0604020202020204" pitchFamily="34" charset="0"/>
                            <a:cs typeface="Arial" panose="020B0604020202020204" pitchFamily="34"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SG" sz="1600" i="1" smtClean="0">
                                        <a:latin typeface="Cambria Math" panose="02040503050406030204" pitchFamily="18" charset="0"/>
                                      </a:rPr>
                                    </m:ctrlPr>
                                  </m:accPr>
                                  <m:e>
                                    <m:r>
                                      <a:rPr lang="en-US" sz="1600" b="0" i="1" smtClean="0">
                                        <a:latin typeface="Cambria Math" panose="02040503050406030204" pitchFamily="18" charset="0"/>
                                      </a:rPr>
                                      <m:t>𝑥</m:t>
                                    </m:r>
                                  </m:e>
                                </m:acc>
                              </m:oMath>
                            </m:oMathPara>
                          </a14:m>
                          <a:endParaRPr lang="en-SG" sz="1600" dirty="0" smtClean="0">
                            <a:latin typeface="Arial" panose="020B0604020202020204" pitchFamily="34" charset="0"/>
                            <a:cs typeface="Arial" panose="020B0604020202020204" pitchFamily="34" charset="0"/>
                          </a:endParaRPr>
                        </a:p>
                        <a:p>
                          <a:pPr algn="ctr"/>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AVERAGE(…)</a:t>
                          </a:r>
                        </a:p>
                        <a:p>
                          <a:pPr algn="ctr"/>
                          <a:r>
                            <a:rPr lang="en-US" sz="1600" dirty="0" smtClean="0">
                              <a:latin typeface="Arial" panose="020B0604020202020204" pitchFamily="34" charset="0"/>
                              <a:cs typeface="Arial" panose="020B0604020202020204" pitchFamily="34" charset="0"/>
                            </a:rPr>
                            <a:t>[MS</a:t>
                          </a:r>
                          <a:r>
                            <a:rPr lang="en-US" sz="1600" baseline="0" dirty="0" smtClean="0">
                              <a:latin typeface="Arial" panose="020B0604020202020204" pitchFamily="34" charset="0"/>
                              <a:cs typeface="Arial" panose="020B0604020202020204" pitchFamily="34" charset="0"/>
                            </a:rPr>
                            <a:t> Excel]</a:t>
                          </a:r>
                          <a:endParaRPr lang="en-SG" sz="1600" dirty="0" smtClean="0">
                            <a:latin typeface="Arial" panose="020B0604020202020204" pitchFamily="34" charset="0"/>
                            <a:cs typeface="Arial" panose="020B0604020202020204" pitchFamily="34" charset="0"/>
                          </a:endParaRPr>
                        </a:p>
                        <a:p>
                          <a:pPr algn="ctr"/>
                          <a:endParaRPr lang="en-SG"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SG" sz="1600" i="1" smtClean="0">
                                        <a:latin typeface="Cambria Math" panose="02040503050406030204" pitchFamily="18" charset="0"/>
                                      </a:rPr>
                                    </m:ctrlPr>
                                  </m:sSupPr>
                                  <m:e>
                                    <m:r>
                                      <a:rPr lang="en-US" sz="1600" b="0" i="1" smtClean="0">
                                        <a:latin typeface="Cambria Math" panose="02040503050406030204" pitchFamily="18" charset="0"/>
                                      </a:rPr>
                                      <m:t>𝑠</m:t>
                                    </m:r>
                                  </m:e>
                                  <m:sup>
                                    <m:r>
                                      <a:rPr lang="en-US" sz="1600" b="0" i="1" smtClean="0">
                                        <a:latin typeface="Cambria Math" panose="02040503050406030204" pitchFamily="18" charset="0"/>
                                      </a:rPr>
                                      <m:t>2</m:t>
                                    </m:r>
                                  </m:sup>
                                </m:sSup>
                              </m:oMath>
                            </m:oMathPara>
                          </a14:m>
                          <a:endParaRPr lang="en-SG" sz="1600" dirty="0" smtClean="0">
                            <a:latin typeface="Arial" panose="020B0604020202020204" pitchFamily="34" charset="0"/>
                            <a:cs typeface="Arial" panose="020B0604020202020204" pitchFamily="34" charset="0"/>
                          </a:endParaRPr>
                        </a:p>
                        <a:p>
                          <a:pPr algn="ctr"/>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VAR.</a:t>
                          </a:r>
                          <a:r>
                            <a:rPr lang="en-US" sz="1600" b="1" dirty="0" smtClean="0">
                              <a:latin typeface="Arial" panose="020B0604020202020204" pitchFamily="34" charset="0"/>
                              <a:cs typeface="Arial" panose="020B0604020202020204" pitchFamily="34" charset="0"/>
                            </a:rPr>
                            <a:t>S</a:t>
                          </a:r>
                          <a:r>
                            <a:rPr lang="en-US" sz="1600" dirty="0" smtClean="0">
                              <a:latin typeface="Arial" panose="020B0604020202020204" pitchFamily="34" charset="0"/>
                              <a:cs typeface="Arial" panose="020B0604020202020204" pitchFamily="34" charset="0"/>
                            </a:rPr>
                            <a:t>(…)</a:t>
                          </a:r>
                        </a:p>
                        <a:p>
                          <a:pPr algn="ctr"/>
                          <a:r>
                            <a:rPr lang="en-US" sz="1600" dirty="0" smtClean="0">
                              <a:latin typeface="Arial" panose="020B0604020202020204" pitchFamily="34" charset="0"/>
                              <a:cs typeface="Arial" panose="020B0604020202020204" pitchFamily="34" charset="0"/>
                            </a:rPr>
                            <a:t>[MS Excel]</a:t>
                          </a:r>
                          <a:endParaRPr lang="en-SG" sz="1600" dirty="0" smtClean="0">
                            <a:latin typeface="Arial" panose="020B0604020202020204" pitchFamily="34" charset="0"/>
                            <a:cs typeface="Arial" panose="020B0604020202020204" pitchFamily="34" charset="0"/>
                          </a:endParaRPr>
                        </a:p>
                        <a:p>
                          <a:pPr algn="ctr"/>
                          <a:endParaRPr lang="en-SG"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𝑠</m:t>
                                </m:r>
                              </m:oMath>
                            </m:oMathPara>
                          </a14:m>
                          <a:endParaRPr lang="en-SG" sz="1600" dirty="0" smtClean="0">
                            <a:latin typeface="Arial" panose="020B0604020202020204" pitchFamily="34" charset="0"/>
                            <a:cs typeface="Arial" panose="020B0604020202020204" pitchFamily="34" charset="0"/>
                          </a:endParaRPr>
                        </a:p>
                        <a:p>
                          <a:pPr algn="ctr"/>
                          <a:endParaRPr lang="en-US" sz="1600" dirty="0" smtClean="0">
                            <a:latin typeface="Arial" panose="020B0604020202020204" pitchFamily="34" charset="0"/>
                            <a:cs typeface="Arial" panose="020B0604020202020204" pitchFamily="34" charset="0"/>
                          </a:endParaRPr>
                        </a:p>
                        <a:p>
                          <a:pPr algn="ctr"/>
                          <a:r>
                            <a:rPr lang="en-US" sz="1600" dirty="0" smtClean="0">
                              <a:latin typeface="Arial" panose="020B0604020202020204" pitchFamily="34" charset="0"/>
                              <a:cs typeface="Arial" panose="020B0604020202020204" pitchFamily="34" charset="0"/>
                            </a:rPr>
                            <a:t>STDEV.</a:t>
                          </a:r>
                          <a:r>
                            <a:rPr lang="en-US" sz="1600" b="1" dirty="0" smtClean="0">
                              <a:latin typeface="Arial" panose="020B0604020202020204" pitchFamily="34" charset="0"/>
                              <a:cs typeface="Arial" panose="020B0604020202020204" pitchFamily="34" charset="0"/>
                            </a:rPr>
                            <a:t>S</a:t>
                          </a:r>
                          <a:r>
                            <a:rPr lang="en-US" sz="1600" dirty="0" smtClean="0">
                              <a:latin typeface="Arial" panose="020B0604020202020204" pitchFamily="34" charset="0"/>
                              <a:cs typeface="Arial" panose="020B0604020202020204" pitchFamily="34" charset="0"/>
                            </a:rPr>
                            <a:t>(…)</a:t>
                          </a:r>
                        </a:p>
                        <a:p>
                          <a:pPr algn="ctr"/>
                          <a:r>
                            <a:rPr lang="en-US" sz="1600" dirty="0" smtClean="0">
                              <a:latin typeface="Arial" panose="020B0604020202020204" pitchFamily="34" charset="0"/>
                              <a:cs typeface="Arial" panose="020B0604020202020204" pitchFamily="34" charset="0"/>
                            </a:rPr>
                            <a:t>[MS Excel]</a:t>
                          </a:r>
                          <a:endParaRPr lang="en-SG" sz="1600" dirty="0" smtClean="0">
                            <a:latin typeface="Arial" panose="020B0604020202020204" pitchFamily="34" charset="0"/>
                            <a:cs typeface="Arial" panose="020B0604020202020204" pitchFamily="34" charset="0"/>
                          </a:endParaRPr>
                        </a:p>
                        <a:p>
                          <a:pPr algn="ctr"/>
                          <a:endParaRPr lang="en-SG" sz="16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2216527948"/>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596572581"/>
                  </p:ext>
                </p:extLst>
              </p:nvPr>
            </p:nvGraphicFramePr>
            <p:xfrm>
              <a:off x="657177" y="1767840"/>
              <a:ext cx="8131222" cy="2956560"/>
            </p:xfrm>
            <a:graphic>
              <a:graphicData uri="http://schemas.openxmlformats.org/drawingml/2006/table">
                <a:tbl>
                  <a:tblPr firstRow="1" bandRow="1">
                    <a:tableStyleId>{5C22544A-7EE6-4342-B048-85BDC9FD1C3A}</a:tableStyleId>
                  </a:tblPr>
                  <a:tblGrid>
                    <a:gridCol w="1680253">
                      <a:extLst>
                        <a:ext uri="{9D8B030D-6E8A-4147-A177-3AD203B41FA5}">
                          <a16:colId xmlns:a16="http://schemas.microsoft.com/office/drawing/2014/main" xmlns:a14="http://schemas.microsoft.com/office/drawing/2010/main" xmlns="" val="4267188939"/>
                        </a:ext>
                      </a:extLst>
                    </a:gridCol>
                    <a:gridCol w="1304128">
                      <a:extLst>
                        <a:ext uri="{9D8B030D-6E8A-4147-A177-3AD203B41FA5}">
                          <a16:colId xmlns:a16="http://schemas.microsoft.com/office/drawing/2014/main" xmlns:a14="http://schemas.microsoft.com/office/drawing/2010/main" xmlns="" val="1896518521"/>
                        </a:ext>
                      </a:extLst>
                    </a:gridCol>
                    <a:gridCol w="2026372">
                      <a:extLst>
                        <a:ext uri="{9D8B030D-6E8A-4147-A177-3AD203B41FA5}">
                          <a16:colId xmlns:a16="http://schemas.microsoft.com/office/drawing/2014/main" xmlns:a14="http://schemas.microsoft.com/office/drawing/2010/main" xmlns="" val="2318838762"/>
                        </a:ext>
                      </a:extLst>
                    </a:gridCol>
                    <a:gridCol w="1503976">
                      <a:extLst>
                        <a:ext uri="{9D8B030D-6E8A-4147-A177-3AD203B41FA5}">
                          <a16:colId xmlns:a16="http://schemas.microsoft.com/office/drawing/2014/main" xmlns:a14="http://schemas.microsoft.com/office/drawing/2010/main" xmlns="" val="1700424457"/>
                        </a:ext>
                      </a:extLst>
                    </a:gridCol>
                    <a:gridCol w="1616493">
                      <a:extLst>
                        <a:ext uri="{9D8B030D-6E8A-4147-A177-3AD203B41FA5}">
                          <a16:colId xmlns:a16="http://schemas.microsoft.com/office/drawing/2014/main" xmlns:a14="http://schemas.microsoft.com/office/drawing/2010/main" xmlns="" val="3019735594"/>
                        </a:ext>
                      </a:extLst>
                    </a:gridCol>
                  </a:tblGrid>
                  <a:tr h="579120">
                    <a:tc>
                      <a:txBody>
                        <a:bodyPr/>
                        <a:lstStyle/>
                        <a:p>
                          <a:pPr algn="ctr"/>
                          <a:endParaRPr lang="en-SG"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latin typeface="Arial" panose="020B0604020202020204" pitchFamily="34" charset="0"/>
                              <a:cs typeface="Arial" panose="020B0604020202020204" pitchFamily="34" charset="0"/>
                            </a:rPr>
                            <a:t>Data</a:t>
                          </a:r>
                          <a:r>
                            <a:rPr lang="en-US" sz="1600" baseline="0" dirty="0" smtClean="0">
                              <a:solidFill>
                                <a:schemeClr val="bg1"/>
                              </a:solidFill>
                              <a:latin typeface="Arial" panose="020B0604020202020204" pitchFamily="34" charset="0"/>
                              <a:cs typeface="Arial" panose="020B0604020202020204" pitchFamily="34" charset="0"/>
                            </a:rPr>
                            <a:t> Size</a:t>
                          </a:r>
                          <a:endParaRPr lang="en-SG"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latin typeface="Arial" panose="020B0604020202020204" pitchFamily="34" charset="0"/>
                              <a:cs typeface="Arial" panose="020B0604020202020204" pitchFamily="34" charset="0"/>
                            </a:rPr>
                            <a:t>Mean </a:t>
                          </a:r>
                          <a:endParaRPr lang="en-SG"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latin typeface="Arial" panose="020B0604020202020204" pitchFamily="34" charset="0"/>
                              <a:cs typeface="Arial" panose="020B0604020202020204" pitchFamily="34" charset="0"/>
                            </a:rPr>
                            <a:t>Variance </a:t>
                          </a:r>
                          <a:endParaRPr lang="en-SG"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smtClean="0">
                              <a:solidFill>
                                <a:schemeClr val="bg1"/>
                              </a:solidFill>
                              <a:latin typeface="Arial" panose="020B0604020202020204" pitchFamily="34" charset="0"/>
                              <a:cs typeface="Arial" panose="020B0604020202020204" pitchFamily="34" charset="0"/>
                            </a:rPr>
                            <a:t>Standard Deviation </a:t>
                          </a:r>
                          <a:endParaRPr lang="en-SG"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xmlns:a14="http://schemas.microsoft.com/office/drawing/2010/main" xmlns="" val="2675455095"/>
                      </a:ext>
                    </a:extLst>
                  </a:tr>
                  <a:tr h="1066800">
                    <a:tc>
                      <a:txBody>
                        <a:bodyPr/>
                        <a:lstStyle/>
                        <a:p>
                          <a:pPr algn="ctr"/>
                          <a:r>
                            <a:rPr lang="en-US" sz="1600" dirty="0" smtClean="0">
                              <a:latin typeface="Arial" panose="020B0604020202020204" pitchFamily="34" charset="0"/>
                              <a:cs typeface="Arial" panose="020B0604020202020204" pitchFamily="34" charset="0"/>
                            </a:rPr>
                            <a:t>Population</a:t>
                          </a:r>
                          <a:r>
                            <a:rPr lang="en-US" sz="1600" baseline="0" dirty="0" smtClean="0">
                              <a:latin typeface="Arial" panose="020B0604020202020204" pitchFamily="34" charset="0"/>
                              <a:cs typeface="Arial" panose="020B0604020202020204" pitchFamily="34" charset="0"/>
                            </a:rPr>
                            <a:t> Data </a:t>
                          </a:r>
                          <a:endParaRPr lang="en-SG" sz="1600" dirty="0">
                            <a:latin typeface="Arial" panose="020B0604020202020204" pitchFamily="34" charset="0"/>
                            <a:cs typeface="Arial" panose="020B0604020202020204" pitchFamily="34"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29439" t="-56000" r="-395794" b="-12457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47447" t="-56000" r="-154354" b="-12457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33603" t="-56000" r="-108097" b="-124571"/>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4151" t="-56000" r="-755" b="-124571"/>
                          </a:stretch>
                        </a:blipFill>
                      </a:tcPr>
                    </a:tc>
                    <a:extLst>
                      <a:ext uri="{0D108BD9-81ED-4DB2-BD59-A6C34878D82A}">
                        <a16:rowId xmlns:a16="http://schemas.microsoft.com/office/drawing/2014/main" xmlns:a14="http://schemas.microsoft.com/office/drawing/2010/main" xmlns="" val="2499390230"/>
                      </a:ext>
                    </a:extLst>
                  </a:tr>
                  <a:tr h="1310640">
                    <a:tc>
                      <a:txBody>
                        <a:bodyPr/>
                        <a:lstStyle/>
                        <a:p>
                          <a:pPr algn="ctr"/>
                          <a:r>
                            <a:rPr lang="en-US" sz="1600" dirty="0" smtClean="0">
                              <a:latin typeface="Arial" panose="020B0604020202020204" pitchFamily="34" charset="0"/>
                              <a:cs typeface="Arial" panose="020B0604020202020204" pitchFamily="34" charset="0"/>
                            </a:rPr>
                            <a:t>Sample</a:t>
                          </a:r>
                          <a:r>
                            <a:rPr lang="en-US" sz="1600" baseline="0" dirty="0" smtClean="0">
                              <a:latin typeface="Arial" panose="020B0604020202020204" pitchFamily="34" charset="0"/>
                              <a:cs typeface="Arial" panose="020B0604020202020204" pitchFamily="34" charset="0"/>
                            </a:rPr>
                            <a:t> Data </a:t>
                          </a:r>
                          <a:endParaRPr lang="en-SG" sz="1600" dirty="0">
                            <a:latin typeface="Arial" panose="020B0604020202020204" pitchFamily="34" charset="0"/>
                            <a:cs typeface="Arial" panose="020B0604020202020204" pitchFamily="34"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29439" t="-126977" r="-395794" b="-139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47447" t="-126977" r="-154354" b="-139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33603" t="-126977" r="-108097" b="-139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404151" t="-126977" r="-755" b="-1395"/>
                          </a:stretch>
                        </a:blipFill>
                      </a:tcPr>
                    </a:tc>
                    <a:extLst>
                      <a:ext uri="{0D108BD9-81ED-4DB2-BD59-A6C34878D82A}">
                        <a16:rowId xmlns:a16="http://schemas.microsoft.com/office/drawing/2014/main" xmlns:a14="http://schemas.microsoft.com/office/drawing/2010/main" xmlns="" val="2216527948"/>
                      </a:ext>
                    </a:extLst>
                  </a:tr>
                </a:tbl>
              </a:graphicData>
            </a:graphic>
          </p:graphicFrame>
        </mc:Fallback>
      </mc:AlternateContent>
      <p:sp>
        <p:nvSpPr>
          <p:cNvPr id="7" name="Content Placeholder 2"/>
          <p:cNvSpPr txBox="1">
            <a:spLocks/>
          </p:cNvSpPr>
          <p:nvPr/>
        </p:nvSpPr>
        <p:spPr>
          <a:xfrm>
            <a:off x="657176" y="4819450"/>
            <a:ext cx="8486823" cy="203855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smtClean="0"/>
              <a:t>Note:</a:t>
            </a:r>
          </a:p>
          <a:p>
            <a:r>
              <a:rPr lang="en-US" sz="1800" dirty="0" smtClean="0"/>
              <a:t>Population variance, </a:t>
            </a:r>
          </a:p>
          <a:p>
            <a:endParaRPr lang="en-US" sz="1800" dirty="0" smtClean="0"/>
          </a:p>
          <a:p>
            <a:r>
              <a:rPr lang="en-US" sz="1800" dirty="0" smtClean="0"/>
              <a:t>Sample variance, 					[also called “unbiased” sample variance]</a:t>
            </a:r>
          </a:p>
          <a:p>
            <a:endParaRPr lang="en-US" sz="1800" dirty="0" smtClean="0"/>
          </a:p>
          <a:p>
            <a:r>
              <a:rPr lang="en-US" sz="1800" dirty="0" smtClean="0"/>
              <a:t>Standard deviation =</a:t>
            </a:r>
          </a:p>
          <a:p>
            <a:pPr marL="0" indent="0">
              <a:buNone/>
            </a:pPr>
            <a:endParaRPr lang="en-US" sz="1800" b="1" dirty="0" smtClean="0"/>
          </a:p>
          <a:p>
            <a:endParaRPr lang="en-US" sz="2000" b="1" dirty="0" smtClean="0"/>
          </a:p>
          <a:p>
            <a:endParaRPr lang="en-SG" dirty="0"/>
          </a:p>
        </p:txBody>
      </p:sp>
      <p:sp>
        <p:nvSpPr>
          <p:cNvPr id="2" name="Slide Number Placeholder 1"/>
          <p:cNvSpPr>
            <a:spLocks noGrp="1"/>
          </p:cNvSpPr>
          <p:nvPr>
            <p:ph type="sldNum" sz="quarter" idx="12"/>
          </p:nvPr>
        </p:nvSpPr>
        <p:spPr/>
        <p:txBody>
          <a:bodyPr/>
          <a:lstStyle/>
          <a:p>
            <a:fld id="{6767FADE-2612-3649-B495-F644A23F288B}" type="slidenum">
              <a:rPr lang="en-US" smtClean="0"/>
              <a:pPr/>
              <a:t>12</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267773181"/>
              </p:ext>
            </p:extLst>
          </p:nvPr>
        </p:nvGraphicFramePr>
        <p:xfrm>
          <a:off x="3259025" y="4944603"/>
          <a:ext cx="1748908" cy="679097"/>
        </p:xfrm>
        <a:graphic>
          <a:graphicData uri="http://schemas.openxmlformats.org/presentationml/2006/ole">
            <mc:AlternateContent xmlns:mc="http://schemas.openxmlformats.org/markup-compatibility/2006">
              <mc:Choice xmlns:v="urn:schemas-microsoft-com:vml" Requires="v">
                <p:oleObj spid="_x0000_s3140" name="Equation" r:id="rId5" imgW="1206360" imgH="469800" progId="Equation.3">
                  <p:embed/>
                </p:oleObj>
              </mc:Choice>
              <mc:Fallback>
                <p:oleObj name="Equation" r:id="rId5" imgW="1206360" imgH="469800" progId="Equation.3">
                  <p:embed/>
                  <p:pic>
                    <p:nvPicPr>
                      <p:cNvPr id="0" name=""/>
                      <p:cNvPicPr/>
                      <p:nvPr/>
                    </p:nvPicPr>
                    <p:blipFill>
                      <a:blip r:embed="rId6"/>
                      <a:stretch>
                        <a:fillRect/>
                      </a:stretch>
                    </p:blipFill>
                    <p:spPr>
                      <a:xfrm>
                        <a:off x="3259025" y="4944603"/>
                        <a:ext cx="1748908" cy="67909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859001145"/>
              </p:ext>
            </p:extLst>
          </p:nvPr>
        </p:nvGraphicFramePr>
        <p:xfrm>
          <a:off x="2958422" y="5602434"/>
          <a:ext cx="1704274" cy="691177"/>
        </p:xfrm>
        <a:graphic>
          <a:graphicData uri="http://schemas.openxmlformats.org/presentationml/2006/ole">
            <mc:AlternateContent xmlns:mc="http://schemas.openxmlformats.org/markup-compatibility/2006">
              <mc:Choice xmlns:v="urn:schemas-microsoft-com:vml" Requires="v">
                <p:oleObj spid="_x0000_s3141" name="Equation" r:id="rId7" imgW="1155600" imgH="469800" progId="Equation.3">
                  <p:embed/>
                </p:oleObj>
              </mc:Choice>
              <mc:Fallback>
                <p:oleObj name="Equation" r:id="rId7" imgW="1155600" imgH="469800" progId="Equation.3">
                  <p:embed/>
                  <p:pic>
                    <p:nvPicPr>
                      <p:cNvPr id="0" name=""/>
                      <p:cNvPicPr/>
                      <p:nvPr/>
                    </p:nvPicPr>
                    <p:blipFill>
                      <a:blip r:embed="rId8"/>
                      <a:stretch>
                        <a:fillRect/>
                      </a:stretch>
                    </p:blipFill>
                    <p:spPr>
                      <a:xfrm>
                        <a:off x="2958422" y="5602434"/>
                        <a:ext cx="1704274" cy="69117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476735315"/>
              </p:ext>
            </p:extLst>
          </p:nvPr>
        </p:nvGraphicFramePr>
        <p:xfrm>
          <a:off x="3281644" y="6409673"/>
          <a:ext cx="1232193" cy="396062"/>
        </p:xfrm>
        <a:graphic>
          <a:graphicData uri="http://schemas.openxmlformats.org/presentationml/2006/ole">
            <mc:AlternateContent xmlns:mc="http://schemas.openxmlformats.org/markup-compatibility/2006">
              <mc:Choice xmlns:v="urn:schemas-microsoft-com:vml" Requires="v">
                <p:oleObj spid="_x0000_s3142" name="Equation" r:id="rId9" imgW="711000" imgH="228600" progId="Equation.3">
                  <p:embed/>
                </p:oleObj>
              </mc:Choice>
              <mc:Fallback>
                <p:oleObj name="Equation" r:id="rId9" imgW="711000" imgH="228600" progId="Equation.3">
                  <p:embed/>
                  <p:pic>
                    <p:nvPicPr>
                      <p:cNvPr id="0" name=""/>
                      <p:cNvPicPr/>
                      <p:nvPr/>
                    </p:nvPicPr>
                    <p:blipFill>
                      <a:blip r:embed="rId10"/>
                      <a:stretch>
                        <a:fillRect/>
                      </a:stretch>
                    </p:blipFill>
                    <p:spPr>
                      <a:xfrm>
                        <a:off x="3281644" y="6409673"/>
                        <a:ext cx="1232193" cy="396062"/>
                      </a:xfrm>
                      <a:prstGeom prst="rect">
                        <a:avLst/>
                      </a:prstGeom>
                    </p:spPr>
                  </p:pic>
                </p:oleObj>
              </mc:Fallback>
            </mc:AlternateContent>
          </a:graphicData>
        </a:graphic>
      </p:graphicFrame>
    </p:spTree>
    <p:extLst>
      <p:ext uri="{BB962C8B-B14F-4D97-AF65-F5344CB8AC3E}">
        <p14:creationId xmlns:p14="http://schemas.microsoft.com/office/powerpoint/2010/main" val="3055479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2" y="-74949"/>
            <a:ext cx="7468185" cy="866136"/>
          </a:xfrm>
        </p:spPr>
        <p:txBody>
          <a:bodyPr>
            <a:noAutofit/>
          </a:bodyPr>
          <a:lstStyle/>
          <a:p>
            <a:r>
              <a:rPr lang="en-US" dirty="0" smtClean="0"/>
              <a:t>Computing Variance and Standard Deviation in MS Excel </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117" y="4300809"/>
            <a:ext cx="1711602" cy="205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091" y="4278092"/>
            <a:ext cx="1726666" cy="20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117" y="1933829"/>
            <a:ext cx="1711602" cy="200784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7091" y="1933828"/>
            <a:ext cx="1726666" cy="2087799"/>
          </a:xfrm>
          <a:prstGeom prst="rect">
            <a:avLst/>
          </a:prstGeom>
        </p:spPr>
      </p:pic>
      <p:sp>
        <p:nvSpPr>
          <p:cNvPr id="9" name="Right Arrow 8"/>
          <p:cNvSpPr/>
          <p:nvPr/>
        </p:nvSpPr>
        <p:spPr>
          <a:xfrm>
            <a:off x="4217158" y="2759093"/>
            <a:ext cx="545911" cy="436728"/>
          </a:xfrm>
          <a:prstGeom prst="right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ight Arrow 9"/>
          <p:cNvSpPr/>
          <p:nvPr/>
        </p:nvSpPr>
        <p:spPr>
          <a:xfrm>
            <a:off x="4217158" y="5060534"/>
            <a:ext cx="545911" cy="436728"/>
          </a:xfrm>
          <a:prstGeom prst="rightArrow">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Content Placeholder 3"/>
          <p:cNvSpPr>
            <a:spLocks noGrp="1"/>
          </p:cNvSpPr>
          <p:nvPr>
            <p:ph sz="quarter" idx="13"/>
          </p:nvPr>
        </p:nvSpPr>
        <p:spPr/>
        <p:txBody>
          <a:bodyPr/>
          <a:lstStyle/>
          <a:p>
            <a:r>
              <a:rPr lang="en-US" dirty="0" smtClean="0"/>
              <a:t>An illustration of using Excel to compute variance and standard deviation:</a:t>
            </a:r>
          </a:p>
          <a:p>
            <a:pPr marL="0" indent="0">
              <a:buNone/>
            </a:pPr>
            <a:endParaRPr lang="en-SG" dirty="0"/>
          </a:p>
        </p:txBody>
      </p:sp>
      <p:sp>
        <p:nvSpPr>
          <p:cNvPr id="3" name="Slide Number Placeholder 2"/>
          <p:cNvSpPr>
            <a:spLocks noGrp="1"/>
          </p:cNvSpPr>
          <p:nvPr>
            <p:ph type="sldNum" sz="quarter" idx="12"/>
          </p:nvPr>
        </p:nvSpPr>
        <p:spPr/>
        <p:txBody>
          <a:bodyPr/>
          <a:lstStyle/>
          <a:p>
            <a:fld id="{6767FADE-2612-3649-B495-F644A23F288B}" type="slidenum">
              <a:rPr lang="en-US" smtClean="0"/>
              <a:pPr/>
              <a:t>13</a:t>
            </a:fld>
            <a:endParaRPr lang="en-US" dirty="0"/>
          </a:p>
        </p:txBody>
      </p:sp>
    </p:spTree>
    <p:extLst>
      <p:ext uri="{BB962C8B-B14F-4D97-AF65-F5344CB8AC3E}">
        <p14:creationId xmlns:p14="http://schemas.microsoft.com/office/powerpoint/2010/main" val="3306582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sz="quarter" idx="13"/>
          </p:nvPr>
        </p:nvSpPr>
        <p:spPr/>
        <p:txBody>
          <a:bodyPr>
            <a:normAutofit fontScale="92500" lnSpcReduction="20000"/>
          </a:bodyPr>
          <a:lstStyle/>
          <a:p>
            <a:pPr algn="just" eaLnBrk="1" hangingPunct="1">
              <a:lnSpc>
                <a:spcPct val="110000"/>
              </a:lnSpc>
              <a:spcBef>
                <a:spcPts val="1200"/>
              </a:spcBef>
            </a:pPr>
            <a:r>
              <a:rPr lang="en-US" sz="2400" dirty="0" smtClean="0"/>
              <a:t>A </a:t>
            </a:r>
            <a:r>
              <a:rPr lang="en-US" sz="2400" b="1" dirty="0" smtClean="0">
                <a:solidFill>
                  <a:srgbClr val="FF0000"/>
                </a:solidFill>
              </a:rPr>
              <a:t>percentile</a:t>
            </a:r>
            <a:r>
              <a:rPr lang="en-US" sz="2400" dirty="0" smtClean="0"/>
              <a:t> is the data value </a:t>
            </a:r>
            <a:r>
              <a:rPr lang="en-US" sz="2400" b="1" u="sng" dirty="0" smtClean="0"/>
              <a:t>below which</a:t>
            </a:r>
            <a:r>
              <a:rPr lang="en-US" sz="2400" dirty="0" smtClean="0"/>
              <a:t> a certain percentage of all the data observation values fall. So the 20th percentile is the value below which 20 percent of the observations may be found.</a:t>
            </a:r>
          </a:p>
          <a:p>
            <a:pPr algn="just" eaLnBrk="1" hangingPunct="1">
              <a:lnSpc>
                <a:spcPct val="110000"/>
              </a:lnSpc>
              <a:spcBef>
                <a:spcPts val="1200"/>
              </a:spcBef>
            </a:pPr>
            <a:r>
              <a:rPr lang="en-US" sz="2400" dirty="0" smtClean="0"/>
              <a:t>The </a:t>
            </a:r>
            <a:r>
              <a:rPr lang="en-US" sz="2400" b="1" dirty="0" smtClean="0">
                <a:solidFill>
                  <a:srgbClr val="FF0000"/>
                </a:solidFill>
              </a:rPr>
              <a:t>quartiles</a:t>
            </a:r>
            <a:r>
              <a:rPr lang="en-US" sz="2400" dirty="0" smtClean="0"/>
              <a:t> are the 25</a:t>
            </a:r>
            <a:r>
              <a:rPr lang="en-US" sz="2400" baseline="30000" dirty="0" smtClean="0"/>
              <a:t>th</a:t>
            </a:r>
            <a:r>
              <a:rPr lang="en-US" sz="2400" dirty="0" smtClean="0"/>
              <a:t>, 50</a:t>
            </a:r>
            <a:r>
              <a:rPr lang="en-US" sz="2400" baseline="30000" dirty="0" smtClean="0"/>
              <a:t>th</a:t>
            </a:r>
            <a:r>
              <a:rPr lang="en-US" sz="2400" dirty="0" smtClean="0"/>
              <a:t> and 75</a:t>
            </a:r>
            <a:r>
              <a:rPr lang="en-US" sz="2400" baseline="30000" dirty="0" smtClean="0"/>
              <a:t>th</a:t>
            </a:r>
            <a:r>
              <a:rPr lang="en-US" sz="2400" dirty="0" smtClean="0"/>
              <a:t> percentiles</a:t>
            </a:r>
          </a:p>
          <a:p>
            <a:pPr lvl="1" algn="just" eaLnBrk="1" hangingPunct="1">
              <a:lnSpc>
                <a:spcPct val="110000"/>
              </a:lnSpc>
              <a:spcBef>
                <a:spcPts val="1200"/>
              </a:spcBef>
            </a:pPr>
            <a:r>
              <a:rPr lang="en-US" sz="2000" dirty="0" smtClean="0">
                <a:solidFill>
                  <a:srgbClr val="FF0000"/>
                </a:solidFill>
              </a:rPr>
              <a:t>First (lower) quartile		Q</a:t>
            </a:r>
            <a:r>
              <a:rPr lang="en-US" sz="2000" baseline="-25000" dirty="0" smtClean="0">
                <a:solidFill>
                  <a:srgbClr val="FF0000"/>
                </a:solidFill>
              </a:rPr>
              <a:t>1 </a:t>
            </a:r>
            <a:r>
              <a:rPr lang="en-US" sz="2000" dirty="0" smtClean="0">
                <a:solidFill>
                  <a:srgbClr val="FF0000"/>
                </a:solidFill>
              </a:rPr>
              <a:t>= 25</a:t>
            </a:r>
            <a:r>
              <a:rPr lang="en-US" sz="2000" baseline="30000" dirty="0" smtClean="0">
                <a:solidFill>
                  <a:srgbClr val="FF0000"/>
                </a:solidFill>
              </a:rPr>
              <a:t>th</a:t>
            </a:r>
            <a:r>
              <a:rPr lang="en-US" sz="2000" dirty="0" smtClean="0">
                <a:solidFill>
                  <a:srgbClr val="FF0000"/>
                </a:solidFill>
              </a:rPr>
              <a:t> percentile</a:t>
            </a:r>
          </a:p>
          <a:p>
            <a:pPr lvl="1" algn="just" eaLnBrk="1" hangingPunct="1">
              <a:lnSpc>
                <a:spcPct val="110000"/>
              </a:lnSpc>
              <a:spcBef>
                <a:spcPts val="1200"/>
              </a:spcBef>
            </a:pPr>
            <a:r>
              <a:rPr lang="en-US" sz="2000" dirty="0" smtClean="0">
                <a:solidFill>
                  <a:srgbClr val="FF0000"/>
                </a:solidFill>
              </a:rPr>
              <a:t>Second quartile			Q</a:t>
            </a:r>
            <a:r>
              <a:rPr lang="en-US" sz="2000" baseline="-25000" dirty="0" smtClean="0">
                <a:solidFill>
                  <a:srgbClr val="FF0000"/>
                </a:solidFill>
              </a:rPr>
              <a:t>2 </a:t>
            </a:r>
            <a:r>
              <a:rPr lang="en-US" sz="2000" dirty="0" smtClean="0">
                <a:solidFill>
                  <a:srgbClr val="FF0000"/>
                </a:solidFill>
              </a:rPr>
              <a:t>= 50</a:t>
            </a:r>
            <a:r>
              <a:rPr lang="en-US" sz="2000" baseline="30000" dirty="0" smtClean="0">
                <a:solidFill>
                  <a:srgbClr val="FF0000"/>
                </a:solidFill>
              </a:rPr>
              <a:t>th</a:t>
            </a:r>
            <a:r>
              <a:rPr lang="en-US" sz="2000" dirty="0" smtClean="0">
                <a:solidFill>
                  <a:srgbClr val="FF0000"/>
                </a:solidFill>
              </a:rPr>
              <a:t> percentile</a:t>
            </a:r>
            <a:r>
              <a:rPr lang="en-US" sz="2000" baseline="-25000" dirty="0" smtClean="0">
                <a:solidFill>
                  <a:srgbClr val="FF0000"/>
                </a:solidFill>
              </a:rPr>
              <a:t> </a:t>
            </a:r>
          </a:p>
          <a:p>
            <a:pPr lvl="1" algn="just" eaLnBrk="1" hangingPunct="1">
              <a:lnSpc>
                <a:spcPct val="110000"/>
              </a:lnSpc>
              <a:spcBef>
                <a:spcPts val="1200"/>
              </a:spcBef>
            </a:pPr>
            <a:r>
              <a:rPr lang="en-US" sz="2000" dirty="0" smtClean="0">
                <a:solidFill>
                  <a:srgbClr val="FF0000"/>
                </a:solidFill>
              </a:rPr>
              <a:t>Third (upper) quartile		Q</a:t>
            </a:r>
            <a:r>
              <a:rPr lang="en-US" sz="2000" baseline="-25000" dirty="0" smtClean="0">
                <a:solidFill>
                  <a:srgbClr val="FF0000"/>
                </a:solidFill>
              </a:rPr>
              <a:t>3 </a:t>
            </a:r>
            <a:r>
              <a:rPr lang="en-US" sz="2000" dirty="0" smtClean="0">
                <a:solidFill>
                  <a:srgbClr val="FF0000"/>
                </a:solidFill>
              </a:rPr>
              <a:t>= 75</a:t>
            </a:r>
            <a:r>
              <a:rPr lang="en-US" sz="2000" baseline="30000" dirty="0" smtClean="0">
                <a:solidFill>
                  <a:srgbClr val="FF0000"/>
                </a:solidFill>
              </a:rPr>
              <a:t>th</a:t>
            </a:r>
            <a:r>
              <a:rPr lang="en-US" sz="2000" dirty="0" smtClean="0">
                <a:solidFill>
                  <a:srgbClr val="FF0000"/>
                </a:solidFill>
              </a:rPr>
              <a:t> percentile</a:t>
            </a:r>
          </a:p>
          <a:p>
            <a:pPr algn="just" eaLnBrk="1" hangingPunct="1">
              <a:lnSpc>
                <a:spcPct val="110000"/>
              </a:lnSpc>
              <a:spcBef>
                <a:spcPts val="1200"/>
              </a:spcBef>
            </a:pPr>
            <a:r>
              <a:rPr lang="en-US" sz="2400" dirty="0" smtClean="0"/>
              <a:t>Second quartile is equal to the </a:t>
            </a:r>
            <a:r>
              <a:rPr lang="en-US" sz="2400" b="1" dirty="0" smtClean="0">
                <a:solidFill>
                  <a:srgbClr val="FF0000"/>
                </a:solidFill>
              </a:rPr>
              <a:t>median</a:t>
            </a:r>
          </a:p>
          <a:p>
            <a:pPr marL="0" indent="0" algn="just" eaLnBrk="1" hangingPunct="1">
              <a:lnSpc>
                <a:spcPct val="110000"/>
              </a:lnSpc>
              <a:spcBef>
                <a:spcPts val="1200"/>
              </a:spcBef>
              <a:buNone/>
            </a:pPr>
            <a:r>
              <a:rPr lang="en-US" sz="2400" b="1" dirty="0" smtClean="0"/>
              <a:t>[Example</a:t>
            </a:r>
            <a:r>
              <a:rPr lang="en-US" b="1" dirty="0"/>
              <a:t>]</a:t>
            </a:r>
            <a:endParaRPr lang="en-US" sz="2400" b="1" dirty="0" smtClean="0"/>
          </a:p>
          <a:p>
            <a:pPr marL="457200" lvl="1" indent="0" algn="just" eaLnBrk="1" hangingPunct="1">
              <a:lnSpc>
                <a:spcPct val="110000"/>
              </a:lnSpc>
              <a:spcBef>
                <a:spcPts val="1200"/>
              </a:spcBef>
              <a:buNone/>
            </a:pPr>
            <a:r>
              <a:rPr lang="en-US" sz="2000" dirty="0" smtClean="0"/>
              <a:t>Percentiles are often used to interpret scores on standardized tests (GRE, GMAT etc.). If a student is informed that her score is on the 70</a:t>
            </a:r>
            <a:r>
              <a:rPr lang="en-US" sz="2000" baseline="30000" dirty="0" smtClean="0"/>
              <a:t>th</a:t>
            </a:r>
            <a:r>
              <a:rPr lang="en-US" sz="2000" dirty="0" smtClean="0"/>
              <a:t> percentile, this means that 70 percent of students who took the test received lower scores than her.</a:t>
            </a:r>
          </a:p>
        </p:txBody>
      </p:sp>
      <p:sp>
        <p:nvSpPr>
          <p:cNvPr id="7" name="Rectangle 2"/>
          <p:cNvSpPr>
            <a:spLocks noGrp="1" noChangeArrowheads="1"/>
          </p:cNvSpPr>
          <p:nvPr>
            <p:ph type="title"/>
          </p:nvPr>
        </p:nvSpPr>
        <p:spPr>
          <a:xfrm>
            <a:off x="545807" y="296882"/>
            <a:ext cx="7901321" cy="591838"/>
          </a:xfrm>
        </p:spPr>
        <p:txBody>
          <a:bodyPr>
            <a:noAutofit/>
          </a:bodyPr>
          <a:lstStyle/>
          <a:p>
            <a:pPr eaLnBrk="1" hangingPunct="1"/>
            <a:r>
              <a:rPr lang="en-US" sz="2800" dirty="0" smtClean="0"/>
              <a:t>Percentile, Quartile, and Interquartile range</a:t>
            </a:r>
          </a:p>
        </p:txBody>
      </p:sp>
      <p:sp>
        <p:nvSpPr>
          <p:cNvPr id="2" name="Slide Number Placeholder 1"/>
          <p:cNvSpPr>
            <a:spLocks noGrp="1"/>
          </p:cNvSpPr>
          <p:nvPr>
            <p:ph type="sldNum" sz="quarter" idx="12"/>
          </p:nvPr>
        </p:nvSpPr>
        <p:spPr/>
        <p:txBody>
          <a:bodyPr/>
          <a:lstStyle/>
          <a:p>
            <a:fld id="{6767FADE-2612-3649-B495-F644A23F288B}" type="slidenum">
              <a:rPr lang="en-US" smtClean="0"/>
              <a:pPr/>
              <a:t>14</a:t>
            </a:fld>
            <a:endParaRPr lang="en-US" dirty="0"/>
          </a:p>
        </p:txBody>
      </p:sp>
    </p:spTree>
    <p:extLst>
      <p:ext uri="{BB962C8B-B14F-4D97-AF65-F5344CB8AC3E}">
        <p14:creationId xmlns:p14="http://schemas.microsoft.com/office/powerpoint/2010/main" val="102858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9354" y="3001280"/>
            <a:ext cx="8178859" cy="378052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569355" y="1120272"/>
                <a:ext cx="8093379" cy="5737727"/>
              </a:xfrm>
              <a:noFill/>
              <a:ln w="25400">
                <a:noFill/>
              </a:ln>
            </p:spPr>
            <p:txBody>
              <a:bodyPr/>
              <a:lstStyle/>
              <a:p>
                <a:pPr marL="0" indent="0">
                  <a:buNone/>
                </a:pPr>
                <a:r>
                  <a:rPr lang="en-US" sz="2000" b="1" u="sng" dirty="0" smtClean="0"/>
                  <a:t>Determination of the 100</a:t>
                </a:r>
                <a:r>
                  <a:rPr lang="en-US" sz="2000" b="1" i="1" u="sng" dirty="0" smtClean="0">
                    <a:latin typeface="Times New Roman" panose="02020603050405020304" pitchFamily="18" charset="0"/>
                    <a:cs typeface="Times New Roman" panose="02020603050405020304" pitchFamily="18" charset="0"/>
                  </a:rPr>
                  <a:t>p</a:t>
                </a:r>
                <a:r>
                  <a:rPr lang="en-SG" sz="2000" b="1" u="sng" baseline="30000" dirty="0" err="1" smtClean="0"/>
                  <a:t>th</a:t>
                </a:r>
                <a:r>
                  <a:rPr lang="en-SG" sz="2000" b="1" u="sng" dirty="0" smtClean="0"/>
                  <a:t> percentile</a:t>
                </a:r>
              </a:p>
              <a:p>
                <a:pPr marL="0" indent="0">
                  <a:buNone/>
                </a:pPr>
                <a:r>
                  <a:rPr lang="en-US" sz="2000" dirty="0" smtClean="0"/>
                  <a:t>Consider a data set of </a:t>
                </a:r>
                <a:r>
                  <a:rPr lang="en-US" sz="2000" i="1" dirty="0" smtClean="0">
                    <a:latin typeface="Times New Roman" panose="02020603050405020304" pitchFamily="18" charset="0"/>
                    <a:cs typeface="Times New Roman" panose="02020603050405020304" pitchFamily="18" charset="0"/>
                  </a:rPr>
                  <a:t>n</a:t>
                </a:r>
                <a:r>
                  <a:rPr lang="en-US" sz="2000" dirty="0" smtClean="0"/>
                  <a:t> </a:t>
                </a:r>
                <a:r>
                  <a:rPr lang="en-SG" sz="2000" dirty="0" smtClean="0"/>
                  <a:t>values. </a:t>
                </a:r>
              </a:p>
              <a:p>
                <a:pPr marL="0" indent="0">
                  <a:buNone/>
                </a:pPr>
                <a:endParaRPr lang="en-SG" sz="2000" dirty="0" smtClean="0"/>
              </a:p>
              <a:p>
                <a:pPr marL="0" indent="0">
                  <a:buNone/>
                </a:pPr>
                <a:r>
                  <a:rPr lang="en-US" sz="2000" dirty="0" smtClean="0"/>
                  <a:t>Procedures to obtain the 100</a:t>
                </a:r>
                <a:r>
                  <a:rPr lang="en-US" sz="2000" i="1" dirty="0" smtClean="0">
                    <a:latin typeface="Times New Roman" panose="02020603050405020304" pitchFamily="18" charset="0"/>
                    <a:cs typeface="Times New Roman" panose="02020603050405020304" pitchFamily="18" charset="0"/>
                  </a:rPr>
                  <a:t>p</a:t>
                </a:r>
                <a:r>
                  <a:rPr lang="en-SG" sz="2000" baseline="30000" dirty="0" err="1" smtClean="0"/>
                  <a:t>th</a:t>
                </a:r>
                <a:r>
                  <a:rPr lang="en-SG" sz="2000" dirty="0" smtClean="0"/>
                  <a:t> percentile </a:t>
                </a:r>
                <a:r>
                  <a:rPr lang="en-SG" sz="2000" dirty="0"/>
                  <a:t>are as </a:t>
                </a:r>
                <a:r>
                  <a:rPr lang="en-SG" sz="2000" dirty="0" smtClean="0"/>
                  <a:t>follows (e.g. if we need to find 60</a:t>
                </a:r>
                <a:r>
                  <a:rPr lang="en-SG" sz="2000" baseline="30000" dirty="0" smtClean="0"/>
                  <a:t>th</a:t>
                </a:r>
                <a:r>
                  <a:rPr lang="en-SG" sz="2000" dirty="0" smtClean="0"/>
                  <a:t> percentile, then				):</a:t>
                </a:r>
                <a:endParaRPr lang="en-US" sz="2000" dirty="0"/>
              </a:p>
              <a:p>
                <a:pPr marL="457200" indent="-457200">
                  <a:buAutoNum type="arabicParenR"/>
                </a:pPr>
                <a:r>
                  <a:rPr lang="en-US" sz="2000" dirty="0" smtClean="0">
                    <a:solidFill>
                      <a:schemeClr val="tx1"/>
                    </a:solidFill>
                  </a:rPr>
                  <a:t>Arrange the data values in ascending order.</a:t>
                </a:r>
              </a:p>
              <a:p>
                <a:pPr marL="457200" indent="-457200">
                  <a:buAutoNum type="arabicParenR"/>
                </a:pPr>
                <a:r>
                  <a:rPr lang="en-US" sz="2000" dirty="0" smtClean="0">
                    <a:solidFill>
                      <a:schemeClr val="tx1"/>
                    </a:solidFill>
                  </a:rPr>
                  <a:t>Compute the value of </a:t>
                </a:r>
                <a:r>
                  <a:rPr lang="en-US" sz="2000" i="1" dirty="0" smtClean="0">
                    <a:solidFill>
                      <a:schemeClr val="tx1"/>
                    </a:solidFill>
                    <a:latin typeface="Times New Roman" panose="02020603050405020304" pitchFamily="18" charset="0"/>
                    <a:cs typeface="Times New Roman" panose="02020603050405020304" pitchFamily="18" charset="0"/>
                  </a:rPr>
                  <a:t>n</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i="1" dirty="0" smtClean="0">
                    <a:solidFill>
                      <a:schemeClr val="tx1"/>
                    </a:solidFill>
                    <a:latin typeface="Times New Roman" panose="02020603050405020304" pitchFamily="18" charset="0"/>
                    <a:cs typeface="Times New Roman" panose="02020603050405020304" pitchFamily="18" charset="0"/>
                  </a:rPr>
                  <a:t>p</a:t>
                </a:r>
                <a:r>
                  <a:rPr lang="en-SG" sz="2000" dirty="0" smtClean="0">
                    <a:solidFill>
                      <a:schemeClr val="tx1"/>
                    </a:solidFill>
                  </a:rPr>
                  <a:t>:</a:t>
                </a:r>
              </a:p>
              <a:p>
                <a:pPr marL="898525" lvl="1" indent="-441325"/>
                <a:r>
                  <a:rPr lang="en-US" dirty="0">
                    <a:solidFill>
                      <a:schemeClr val="tx1"/>
                    </a:solidFill>
                  </a:rPr>
                  <a:t>	</a:t>
                </a:r>
                <a:r>
                  <a:rPr lang="en-US" dirty="0" smtClean="0">
                    <a:solidFill>
                      <a:schemeClr val="tx1"/>
                    </a:solidFill>
                  </a:rPr>
                  <a:t>If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p</a:t>
                </a:r>
                <a:r>
                  <a:rPr lang="en-US" dirty="0" smtClean="0">
                    <a:solidFill>
                      <a:schemeClr val="tx1"/>
                    </a:solidFill>
                  </a:rPr>
                  <a:t> </a:t>
                </a:r>
                <a:r>
                  <a:rPr lang="en-SG" dirty="0" smtClean="0">
                    <a:solidFill>
                      <a:schemeClr val="tx1"/>
                    </a:solidFill>
                  </a:rPr>
                  <a:t>is not an integer, round it up to the next integer, say </a:t>
                </a:r>
                <a:r>
                  <a:rPr lang="en-US" i="1" dirty="0" smtClean="0">
                    <a:latin typeface="Times New Roman" panose="02020603050405020304" pitchFamily="18" charset="0"/>
                    <a:cs typeface="Times New Roman" panose="02020603050405020304" pitchFamily="18" charset="0"/>
                  </a:rPr>
                  <a:t>m.</a:t>
                </a:r>
                <a:endParaRPr lang="en-SG" dirty="0" smtClean="0">
                  <a:solidFill>
                    <a:schemeClr val="tx1"/>
                  </a:solidFill>
                </a:endParaRPr>
              </a:p>
              <a:p>
                <a:pPr marL="457200" lvl="1" indent="0">
                  <a:buNone/>
                </a:pPr>
                <a:r>
                  <a:rPr lang="en-US" dirty="0">
                    <a:solidFill>
                      <a:schemeClr val="tx1"/>
                    </a:solidFill>
                  </a:rPr>
                  <a:t>	</a:t>
                </a:r>
                <a:r>
                  <a:rPr lang="en-US" dirty="0" smtClean="0">
                    <a:solidFill>
                      <a:schemeClr val="tx1"/>
                    </a:solidFill>
                  </a:rPr>
                  <a:t>Percentile = Data value at the </a:t>
                </a:r>
                <a:r>
                  <a:rPr lang="en-US" i="1" dirty="0" smtClean="0">
                    <a:solidFill>
                      <a:schemeClr val="tx1"/>
                    </a:solidFill>
                    <a:latin typeface="Times New Roman" panose="02020603050405020304" pitchFamily="18" charset="0"/>
                    <a:cs typeface="Times New Roman" panose="02020603050405020304" pitchFamily="18" charset="0"/>
                  </a:rPr>
                  <a:t>m</a:t>
                </a:r>
                <a:r>
                  <a:rPr lang="en-SG" dirty="0" err="1" smtClean="0">
                    <a:solidFill>
                      <a:schemeClr val="tx1"/>
                    </a:solidFill>
                  </a:rPr>
                  <a:t>th</a:t>
                </a:r>
                <a:r>
                  <a:rPr lang="en-SG" dirty="0" smtClean="0">
                    <a:solidFill>
                      <a:schemeClr val="tx1"/>
                    </a:solidFill>
                  </a:rPr>
                  <a:t> position</a:t>
                </a:r>
              </a:p>
              <a:p>
                <a:pPr marL="457200" lvl="1" indent="0">
                  <a:buNone/>
                </a:pPr>
                <a:endParaRPr lang="en-US" dirty="0">
                  <a:solidFill>
                    <a:schemeClr val="tx1"/>
                  </a:solidFill>
                </a:endParaRPr>
              </a:p>
              <a:p>
                <a:pPr lvl="1"/>
                <a:r>
                  <a:rPr lang="en-US" dirty="0" smtClean="0">
                    <a:solidFill>
                      <a:schemeClr val="tx1"/>
                    </a:solidFill>
                  </a:rPr>
                  <a:t>  If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p</a:t>
                </a:r>
                <a:r>
                  <a:rPr lang="en-US" dirty="0" smtClean="0">
                    <a:solidFill>
                      <a:schemeClr val="tx1"/>
                    </a:solidFill>
                  </a:rPr>
                  <a:t> </a:t>
                </a:r>
                <a:r>
                  <a:rPr lang="en-SG" dirty="0" smtClean="0">
                    <a:solidFill>
                      <a:schemeClr val="tx1"/>
                    </a:solidFill>
                  </a:rPr>
                  <a:t>is an integer, say </a:t>
                </a:r>
                <a:r>
                  <a:rPr lang="en-SG" i="1" dirty="0" smtClean="0">
                    <a:solidFill>
                      <a:schemeClr val="tx1"/>
                    </a:solidFill>
                    <a:latin typeface="Times New Roman" panose="02020603050405020304" pitchFamily="18" charset="0"/>
                    <a:cs typeface="Times New Roman" panose="02020603050405020304" pitchFamily="18" charset="0"/>
                  </a:rPr>
                  <a:t>k</a:t>
                </a:r>
                <a:r>
                  <a:rPr lang="en-SG" dirty="0" smtClean="0">
                    <a:solidFill>
                      <a:schemeClr val="tx1"/>
                    </a:solidFill>
                  </a:rPr>
                  <a:t>, then</a:t>
                </a:r>
              </a:p>
              <a:p>
                <a:pPr marL="457200" lvl="1" indent="0">
                  <a:buNone/>
                </a:pPr>
                <a:r>
                  <a:rPr lang="en-SG" dirty="0">
                    <a:solidFill>
                      <a:schemeClr val="tx1"/>
                    </a:solidFill>
                  </a:rPr>
                  <a:t>	</a:t>
                </a:r>
                <a:r>
                  <a:rPr lang="en-SG" dirty="0" smtClean="0">
                    <a:solidFill>
                      <a:schemeClr val="tx1"/>
                    </a:solidFill>
                  </a:rPr>
                  <a:t>Percentile =</a:t>
                </a:r>
              </a:p>
              <a:p>
                <a:pPr marL="0" lvl="1" indent="0">
                  <a:buNone/>
                </a:pPr>
                <a:endParaRPr lang="en-US" b="1" dirty="0" smtClean="0"/>
              </a:p>
              <a:p>
                <a:pPr marL="0" lvl="1" indent="0">
                  <a:buNone/>
                </a:pPr>
                <a:r>
                  <a:rPr lang="en-US" b="1" dirty="0" smtClean="0"/>
                  <a:t>Interquartile Range, IQR = Third Quartile – First Quartile </a:t>
                </a:r>
              </a:p>
              <a:p>
                <a:pPr marL="0" lvl="1" indent="0">
                  <a:buNone/>
                </a:pPr>
                <a:r>
                  <a:rPr lang="en-US" b="1" dirty="0"/>
                  <a:t> </a:t>
                </a:r>
                <a:r>
                  <a:rPr lang="en-US" b="1" dirty="0" smtClean="0"/>
                  <a:t>                                          =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𝟑</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𝟏</m:t>
                        </m:r>
                      </m:sub>
                    </m:sSub>
                  </m:oMath>
                </a14:m>
                <a:endParaRPr lang="en-SG" b="1" dirty="0" smtClean="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569355" y="1120272"/>
                <a:ext cx="8093379" cy="5737727"/>
              </a:xfrm>
              <a:blipFill rotWithShape="0">
                <a:blip r:embed="rId4"/>
                <a:stretch>
                  <a:fillRect l="-753" t="-638"/>
                </a:stretch>
              </a:blipFill>
              <a:ln w="25400">
                <a:noFill/>
              </a:ln>
            </p:spPr>
            <p:txBody>
              <a:bodyPr/>
              <a:lstStyle/>
              <a:p>
                <a:r>
                  <a:rPr lang="en-SG">
                    <a:noFill/>
                  </a:rPr>
                  <a:t> </a:t>
                </a:r>
              </a:p>
            </p:txBody>
          </p:sp>
        </mc:Fallback>
      </mc:AlternateContent>
      <p:sp>
        <p:nvSpPr>
          <p:cNvPr id="3" name="Slide Number Placeholder 2"/>
          <p:cNvSpPr>
            <a:spLocks noGrp="1"/>
          </p:cNvSpPr>
          <p:nvPr>
            <p:ph type="sldNum" sz="quarter" idx="12"/>
          </p:nvPr>
        </p:nvSpPr>
        <p:spPr/>
        <p:txBody>
          <a:bodyPr/>
          <a:lstStyle/>
          <a:p>
            <a:fld id="{6767FADE-2612-3649-B495-F644A23F288B}" type="slidenum">
              <a:rPr lang="en-US" smtClean="0"/>
              <a:pPr/>
              <a:t>15</a:t>
            </a:fld>
            <a:endParaRPr lang="en-US" dirty="0"/>
          </a:p>
        </p:txBody>
      </p:sp>
      <p:sp>
        <p:nvSpPr>
          <p:cNvPr id="7" name="Rectangle 2"/>
          <p:cNvSpPr>
            <a:spLocks noGrp="1" noChangeArrowheads="1"/>
          </p:cNvSpPr>
          <p:nvPr>
            <p:ph type="title"/>
          </p:nvPr>
        </p:nvSpPr>
        <p:spPr>
          <a:xfrm>
            <a:off x="545807" y="296882"/>
            <a:ext cx="7901321" cy="591838"/>
          </a:xfrm>
        </p:spPr>
        <p:txBody>
          <a:bodyPr>
            <a:noAutofit/>
          </a:bodyPr>
          <a:lstStyle/>
          <a:p>
            <a:pPr eaLnBrk="1" hangingPunct="1"/>
            <a:r>
              <a:rPr lang="en-US" sz="2800" dirty="0" smtClean="0"/>
              <a:t>Percentile, Quartile, and Interquartile range</a:t>
            </a:r>
          </a:p>
        </p:txBody>
      </p:sp>
      <p:graphicFrame>
        <p:nvGraphicFramePr>
          <p:cNvPr id="5" name="Object 4"/>
          <p:cNvGraphicFramePr>
            <a:graphicFrameLocks noChangeAspect="1"/>
          </p:cNvGraphicFramePr>
          <p:nvPr>
            <p:extLst>
              <p:ext uri="{D42A27DB-BD31-4B8C-83A1-F6EECF244321}">
                <p14:modId xmlns:p14="http://schemas.microsoft.com/office/powerpoint/2010/main" val="4064846385"/>
              </p:ext>
            </p:extLst>
          </p:nvPr>
        </p:nvGraphicFramePr>
        <p:xfrm>
          <a:off x="3019425" y="5099083"/>
          <a:ext cx="5008563" cy="609600"/>
        </p:xfrm>
        <a:graphic>
          <a:graphicData uri="http://schemas.openxmlformats.org/presentationml/2006/ole">
            <mc:AlternateContent xmlns:mc="http://schemas.openxmlformats.org/markup-compatibility/2006">
              <mc:Choice xmlns:v="urn:schemas-microsoft-com:vml" Requires="v">
                <p:oleObj spid="_x0000_s4143" name="Equation" r:id="rId5" imgW="3543120" imgH="431640" progId="Equation.3">
                  <p:embed/>
                </p:oleObj>
              </mc:Choice>
              <mc:Fallback>
                <p:oleObj name="Equation" r:id="rId5" imgW="3543120" imgH="431640" progId="Equation.3">
                  <p:embed/>
                  <p:pic>
                    <p:nvPicPr>
                      <p:cNvPr id="0" name=""/>
                      <p:cNvPicPr/>
                      <p:nvPr/>
                    </p:nvPicPr>
                    <p:blipFill>
                      <a:blip r:embed="rId6"/>
                      <a:stretch>
                        <a:fillRect/>
                      </a:stretch>
                    </p:blipFill>
                    <p:spPr>
                      <a:xfrm>
                        <a:off x="3019425" y="5099083"/>
                        <a:ext cx="5008563" cy="6096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0033756"/>
              </p:ext>
            </p:extLst>
          </p:nvPr>
        </p:nvGraphicFramePr>
        <p:xfrm>
          <a:off x="4337895" y="2486930"/>
          <a:ext cx="1173111" cy="527050"/>
        </p:xfrm>
        <a:graphic>
          <a:graphicData uri="http://schemas.openxmlformats.org/presentationml/2006/ole">
            <mc:AlternateContent xmlns:mc="http://schemas.openxmlformats.org/markup-compatibility/2006">
              <mc:Choice xmlns:v="urn:schemas-microsoft-com:vml" Requires="v">
                <p:oleObj spid="_x0000_s4144" name="Equation" r:id="rId7" imgW="876240" imgH="393480" progId="Equation.3">
                  <p:embed/>
                </p:oleObj>
              </mc:Choice>
              <mc:Fallback>
                <p:oleObj name="Equation" r:id="rId7" imgW="876240" imgH="393480" progId="Equation.3">
                  <p:embed/>
                  <p:pic>
                    <p:nvPicPr>
                      <p:cNvPr id="0" name=""/>
                      <p:cNvPicPr/>
                      <p:nvPr/>
                    </p:nvPicPr>
                    <p:blipFill>
                      <a:blip r:embed="rId8"/>
                      <a:stretch>
                        <a:fillRect/>
                      </a:stretch>
                    </p:blipFill>
                    <p:spPr>
                      <a:xfrm>
                        <a:off x="4337895" y="2486930"/>
                        <a:ext cx="1173111" cy="527050"/>
                      </a:xfrm>
                      <a:prstGeom prst="rect">
                        <a:avLst/>
                      </a:prstGeom>
                    </p:spPr>
                  </p:pic>
                </p:oleObj>
              </mc:Fallback>
            </mc:AlternateContent>
          </a:graphicData>
        </a:graphic>
      </p:graphicFrame>
    </p:spTree>
    <p:extLst>
      <p:ext uri="{BB962C8B-B14F-4D97-AF65-F5344CB8AC3E}">
        <p14:creationId xmlns:p14="http://schemas.microsoft.com/office/powerpoint/2010/main" val="117227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65608" y="-49699"/>
            <a:ext cx="7531907" cy="479532"/>
          </a:xfrm>
        </p:spPr>
        <p:txBody>
          <a:bodyPr>
            <a:noAutofit/>
          </a:bodyPr>
          <a:lstStyle/>
          <a:p>
            <a:r>
              <a:rPr lang="en-US" dirty="0" smtClean="0"/>
              <a:t>Example: </a:t>
            </a:r>
            <a:r>
              <a:rPr lang="en-US" dirty="0"/>
              <a:t>Percentile, Quartile, and Interquartile range </a:t>
            </a:r>
            <a:endParaRPr lang="en-US" dirty="0" smtClean="0"/>
          </a:p>
        </p:txBody>
      </p:sp>
      <p:sp>
        <p:nvSpPr>
          <p:cNvPr id="21507" name="Rectangle 3"/>
          <p:cNvSpPr>
            <a:spLocks noGrp="1" noChangeArrowheads="1"/>
          </p:cNvSpPr>
          <p:nvPr>
            <p:ph sz="quarter" idx="13"/>
          </p:nvPr>
        </p:nvSpPr>
        <p:spPr>
          <a:xfrm>
            <a:off x="665609" y="961188"/>
            <a:ext cx="8217133" cy="466559"/>
          </a:xfrm>
        </p:spPr>
        <p:txBody>
          <a:bodyPr>
            <a:normAutofit lnSpcReduction="10000"/>
          </a:bodyPr>
          <a:lstStyle/>
          <a:p>
            <a:pPr marL="0" lvl="1" indent="0" eaLnBrk="1" hangingPunct="1">
              <a:lnSpc>
                <a:spcPct val="110000"/>
              </a:lnSpc>
              <a:spcBef>
                <a:spcPts val="600"/>
              </a:spcBef>
              <a:buFontTx/>
              <a:buNone/>
            </a:pPr>
            <a:r>
              <a:rPr lang="en-US" sz="2400" dirty="0" smtClean="0">
                <a:latin typeface="Arial" panose="020B0604020202020204" pitchFamily="34" charset="0"/>
                <a:cs typeface="Arial" panose="020B0604020202020204" pitchFamily="34" charset="0"/>
              </a:rPr>
              <a:t>A data set is given as follows:</a:t>
            </a:r>
          </a:p>
          <a:p>
            <a:pPr marL="0" lvl="1" indent="0" eaLnBrk="1" hangingPunct="1">
              <a:lnSpc>
                <a:spcPct val="110000"/>
              </a:lnSpc>
              <a:spcBef>
                <a:spcPts val="600"/>
              </a:spcBef>
              <a:buFontTx/>
              <a:buNone/>
            </a:pPr>
            <a:endParaRPr 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804126520"/>
              </p:ext>
            </p:extLst>
          </p:nvPr>
        </p:nvGraphicFramePr>
        <p:xfrm>
          <a:off x="2000291" y="1570146"/>
          <a:ext cx="4876800" cy="628650"/>
        </p:xfrm>
        <a:graphic>
          <a:graphicData uri="http://schemas.openxmlformats.org/drawingml/2006/table">
            <a:tbl>
              <a:tblPr>
                <a:tableStyleId>{5940675A-B579-460E-94D1-54222C63F5DA}</a:tableStyleId>
              </a:tblPr>
              <a:tblGrid>
                <a:gridCol w="6096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gridCol w="609600">
                  <a:extLst>
                    <a:ext uri="{9D8B030D-6E8A-4147-A177-3AD203B41FA5}">
                      <a16:colId xmlns="" xmlns:a16="http://schemas.microsoft.com/office/drawing/2014/main" val="20003"/>
                    </a:ext>
                  </a:extLst>
                </a:gridCol>
                <a:gridCol w="609600">
                  <a:extLst>
                    <a:ext uri="{9D8B030D-6E8A-4147-A177-3AD203B41FA5}">
                      <a16:colId xmlns="" xmlns:a16="http://schemas.microsoft.com/office/drawing/2014/main" val="20004"/>
                    </a:ext>
                  </a:extLst>
                </a:gridCol>
                <a:gridCol w="609600">
                  <a:extLst>
                    <a:ext uri="{9D8B030D-6E8A-4147-A177-3AD203B41FA5}">
                      <a16:colId xmlns="" xmlns:a16="http://schemas.microsoft.com/office/drawing/2014/main" val="20005"/>
                    </a:ext>
                  </a:extLst>
                </a:gridCol>
                <a:gridCol w="609600">
                  <a:extLst>
                    <a:ext uri="{9D8B030D-6E8A-4147-A177-3AD203B41FA5}">
                      <a16:colId xmlns="" xmlns:a16="http://schemas.microsoft.com/office/drawing/2014/main" val="20006"/>
                    </a:ext>
                  </a:extLst>
                </a:gridCol>
                <a:gridCol w="609600">
                  <a:extLst>
                    <a:ext uri="{9D8B030D-6E8A-4147-A177-3AD203B41FA5}">
                      <a16:colId xmlns="" xmlns:a16="http://schemas.microsoft.com/office/drawing/2014/main" val="20007"/>
                    </a:ext>
                  </a:extLst>
                </a:gridCol>
              </a:tblGrid>
              <a:tr h="190500">
                <a:tc>
                  <a:txBody>
                    <a:bodyPr/>
                    <a:lstStyle/>
                    <a:p>
                      <a:pPr algn="ctr" fontAlgn="b"/>
                      <a:r>
                        <a:rPr lang="en-US" sz="2000" u="none" strike="noStrike" dirty="0">
                          <a:effectLst/>
                          <a:latin typeface="Arial" panose="020B0604020202020204" pitchFamily="34" charset="0"/>
                          <a:cs typeface="Arial" panose="020B0604020202020204" pitchFamily="34" charset="0"/>
                        </a:rPr>
                        <a:t>40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25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23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38</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31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24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21</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5</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10000"/>
                  </a:ext>
                </a:extLst>
              </a:tr>
              <a:tr h="190500">
                <a:tc>
                  <a:txBody>
                    <a:bodyPr/>
                    <a:lstStyle/>
                    <a:p>
                      <a:pPr algn="ctr" fontAlgn="b"/>
                      <a:r>
                        <a:rPr lang="en-US" sz="2000" u="none" strike="noStrike" dirty="0">
                          <a:effectLst/>
                          <a:latin typeface="Arial" panose="020B0604020202020204" pitchFamily="34" charset="0"/>
                          <a:cs typeface="Arial" panose="020B0604020202020204" pitchFamily="34" charset="0"/>
                        </a:rPr>
                        <a:t>6</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50</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14</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47</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49</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49</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33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en-US" sz="2000" u="none" strike="noStrike" dirty="0">
                          <a:effectLst/>
                          <a:latin typeface="Arial" panose="020B0604020202020204" pitchFamily="34" charset="0"/>
                          <a:cs typeface="Arial" panose="020B0604020202020204" pitchFamily="34" charset="0"/>
                        </a:rPr>
                        <a:t>43</a:t>
                      </a:r>
                      <a:endParaRPr lang="en-US"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5" name="Rectangle 3"/>
              <p:cNvSpPr txBox="1">
                <a:spLocks noChangeArrowheads="1"/>
              </p:cNvSpPr>
              <p:nvPr/>
            </p:nvSpPr>
            <p:spPr>
              <a:xfrm>
                <a:off x="665609" y="2333174"/>
                <a:ext cx="8217133" cy="3778868"/>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pitchFamily="34" charset="0"/>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lnSpc>
                    <a:spcPct val="110000"/>
                  </a:lnSpc>
                  <a:spcBef>
                    <a:spcPts val="600"/>
                  </a:spcBef>
                  <a:buFontTx/>
                  <a:buNone/>
                </a:pPr>
                <a:r>
                  <a:rPr lang="en-US" sz="2400" dirty="0" smtClean="0">
                    <a:latin typeface="Arial" panose="020B0604020202020204" pitchFamily="34" charset="0"/>
                    <a:cs typeface="Arial" panose="020B0604020202020204" pitchFamily="34" charset="0"/>
                  </a:rPr>
                  <a:t>Determine its</a:t>
                </a:r>
              </a:p>
              <a:p>
                <a:pPr marL="457200" lvl="1" indent="-457200">
                  <a:lnSpc>
                    <a:spcPct val="110000"/>
                  </a:lnSpc>
                  <a:spcBef>
                    <a:spcPts val="600"/>
                  </a:spcBef>
                  <a:buFontTx/>
                  <a:buAutoNum type="alphaLcParenR"/>
                </a:pPr>
                <a:r>
                  <a:rPr lang="en-US" sz="2400" dirty="0" smtClean="0">
                    <a:latin typeface="Arial" panose="020B0604020202020204" pitchFamily="34" charset="0"/>
                    <a:cs typeface="Arial" panose="020B0604020202020204" pitchFamily="34" charset="0"/>
                  </a:rPr>
                  <a:t>70</a:t>
                </a:r>
                <a:r>
                  <a:rPr lang="en-US" sz="2400" baseline="30000" dirty="0" smtClean="0">
                    <a:latin typeface="Arial" panose="020B0604020202020204" pitchFamily="34" charset="0"/>
                    <a:cs typeface="Arial" panose="020B0604020202020204" pitchFamily="34" charset="0"/>
                  </a:rPr>
                  <a:t>th</a:t>
                </a:r>
                <a:r>
                  <a:rPr lang="en-US" sz="2400" dirty="0" smtClean="0">
                    <a:latin typeface="Arial" panose="020B0604020202020204" pitchFamily="34" charset="0"/>
                    <a:cs typeface="Arial" panose="020B0604020202020204" pitchFamily="34" charset="0"/>
                  </a:rPr>
                  <a:t> percentile, and </a:t>
                </a:r>
              </a:p>
              <a:p>
                <a:pPr marL="457200" lvl="1" indent="-457200">
                  <a:lnSpc>
                    <a:spcPct val="110000"/>
                  </a:lnSpc>
                  <a:spcBef>
                    <a:spcPts val="600"/>
                  </a:spcBef>
                  <a:buFontTx/>
                  <a:buAutoNum type="alphaLcParenR"/>
                </a:pPr>
                <a:r>
                  <a:rPr lang="en-US" sz="2400" dirty="0" smtClean="0">
                    <a:latin typeface="Arial" panose="020B0604020202020204" pitchFamily="34" charset="0"/>
                    <a:cs typeface="Arial" panose="020B0604020202020204" pitchFamily="34" charset="0"/>
                  </a:rPr>
                  <a:t>first quartile, </a:t>
                </a:r>
                <a14:m>
                  <m:oMath xmlns:m="http://schemas.openxmlformats.org/officeDocument/2006/math">
                    <m:sSub>
                      <m:sSubPr>
                        <m:ctrlPr>
                          <a:rPr lang="en-US" sz="240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𝑄</m:t>
                        </m:r>
                      </m:e>
                      <m:sub>
                        <m:r>
                          <a:rPr lang="en-US" sz="2400" b="0" i="1" smtClean="0">
                            <a:latin typeface="Cambria Math" panose="02040503050406030204" pitchFamily="18" charset="0"/>
                            <a:cs typeface="Arial" panose="020B0604020202020204" pitchFamily="34" charset="0"/>
                          </a:rPr>
                          <m:t>1</m:t>
                        </m:r>
                      </m:sub>
                    </m:sSub>
                  </m:oMath>
                </a14:m>
                <a:r>
                  <a:rPr lang="en-US" sz="2400" dirty="0" smtClean="0">
                    <a:latin typeface="Arial" panose="020B0604020202020204" pitchFamily="34" charset="0"/>
                    <a:cs typeface="Arial" panose="020B0604020202020204" pitchFamily="34" charset="0"/>
                  </a:rPr>
                  <a:t>. </a:t>
                </a:r>
              </a:p>
              <a:p>
                <a:pPr marL="457200" lvl="1" indent="-457200">
                  <a:lnSpc>
                    <a:spcPct val="110000"/>
                  </a:lnSpc>
                  <a:spcBef>
                    <a:spcPts val="600"/>
                  </a:spcBef>
                  <a:buFontTx/>
                  <a:buAutoNum type="alphaLcParenR"/>
                </a:pPr>
                <a:endParaRPr lang="en-US" sz="2400" dirty="0" smtClean="0">
                  <a:latin typeface="Arial" panose="020B0604020202020204" pitchFamily="34" charset="0"/>
                  <a:cs typeface="Arial" panose="020B0604020202020204" pitchFamily="34" charset="0"/>
                </a:endParaRPr>
              </a:p>
              <a:p>
                <a:pPr marL="0" lvl="1" indent="0">
                  <a:lnSpc>
                    <a:spcPct val="110000"/>
                  </a:lnSpc>
                  <a:spcBef>
                    <a:spcPts val="600"/>
                  </a:spcBef>
                  <a:buFontTx/>
                  <a:buNone/>
                </a:pPr>
                <a:endParaRPr lang="en-US" sz="2400" dirty="0" smtClean="0">
                  <a:latin typeface="Arial" panose="020B0604020202020204" pitchFamily="34" charset="0"/>
                  <a:cs typeface="Arial" panose="020B0604020202020204" pitchFamily="34" charset="0"/>
                </a:endParaRPr>
              </a:p>
              <a:p>
                <a:pPr marL="0" lvl="1" indent="0">
                  <a:lnSpc>
                    <a:spcPct val="110000"/>
                  </a:lnSpc>
                  <a:spcBef>
                    <a:spcPts val="600"/>
                  </a:spcBef>
                  <a:buFontTx/>
                  <a:buNone/>
                </a:pPr>
                <a:endParaRPr lang="en-US" sz="2400" dirty="0" smtClean="0"/>
              </a:p>
            </p:txBody>
          </p:sp>
        </mc:Choice>
        <mc:Fallback xmlns="">
          <p:sp>
            <p:nvSpPr>
              <p:cNvPr id="5" name="Rectangle 3"/>
              <p:cNvSpPr txBox="1">
                <a:spLocks noRot="1" noChangeAspect="1" noMove="1" noResize="1" noEditPoints="1" noAdjustHandles="1" noChangeArrowheads="1" noChangeShapeType="1" noTextEdit="1"/>
              </p:cNvSpPr>
              <p:nvPr/>
            </p:nvSpPr>
            <p:spPr>
              <a:xfrm>
                <a:off x="665609" y="2333174"/>
                <a:ext cx="8217133" cy="3778868"/>
              </a:xfrm>
              <a:prstGeom prst="rect">
                <a:avLst/>
              </a:prstGeom>
              <a:blipFill>
                <a:blip r:embed="rId3"/>
                <a:stretch>
                  <a:fillRect l="-1113" t="-968"/>
                </a:stretch>
              </a:blipFill>
            </p:spPr>
            <p:txBody>
              <a:bodyPr/>
              <a:lstStyle/>
              <a:p>
                <a:r>
                  <a:rPr lang="en-SG">
                    <a:noFill/>
                  </a:rPr>
                  <a:t> </a:t>
                </a:r>
              </a:p>
            </p:txBody>
          </p:sp>
        </mc:Fallback>
      </mc:AlternateContent>
      <p:sp>
        <p:nvSpPr>
          <p:cNvPr id="2" name="Slide Number Placeholder 1"/>
          <p:cNvSpPr>
            <a:spLocks noGrp="1"/>
          </p:cNvSpPr>
          <p:nvPr>
            <p:ph type="sldNum" sz="quarter" idx="12"/>
          </p:nvPr>
        </p:nvSpPr>
        <p:spPr/>
        <p:txBody>
          <a:bodyPr/>
          <a:lstStyle/>
          <a:p>
            <a:fld id="{6767FADE-2612-3649-B495-F644A23F288B}" type="slidenum">
              <a:rPr lang="en-US" smtClean="0"/>
              <a:pPr/>
              <a:t>16</a:t>
            </a:fld>
            <a:endParaRPr lang="en-US" dirty="0"/>
          </a:p>
        </p:txBody>
      </p:sp>
    </p:spTree>
    <p:extLst>
      <p:ext uri="{BB962C8B-B14F-4D97-AF65-F5344CB8AC3E}">
        <p14:creationId xmlns:p14="http://schemas.microsoft.com/office/powerpoint/2010/main" val="33903765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7" name="Rectangle 3"/>
              <p:cNvSpPr>
                <a:spLocks noGrp="1" noChangeArrowheads="1"/>
              </p:cNvSpPr>
              <p:nvPr>
                <p:ph sz="quarter" idx="13"/>
              </p:nvPr>
            </p:nvSpPr>
            <p:spPr>
              <a:xfrm>
                <a:off x="665610" y="961188"/>
                <a:ext cx="7756496" cy="5648159"/>
              </a:xfrm>
            </p:spPr>
            <p:txBody>
              <a:bodyPr>
                <a:normAutofit lnSpcReduction="10000"/>
              </a:bodyPr>
              <a:lstStyle/>
              <a:p>
                <a:pPr marL="0" lvl="1" indent="0" eaLnBrk="1" hangingPunct="1">
                  <a:lnSpc>
                    <a:spcPct val="110000"/>
                  </a:lnSpc>
                  <a:spcBef>
                    <a:spcPts val="600"/>
                  </a:spcBef>
                  <a:buFontTx/>
                  <a:buNone/>
                </a:pPr>
                <a:r>
                  <a:rPr lang="en-US" sz="2400" b="1" dirty="0" smtClean="0">
                    <a:latin typeface="Arial" panose="020B0604020202020204" pitchFamily="34" charset="0"/>
                    <a:cs typeface="Arial" panose="020B0604020202020204" pitchFamily="34" charset="0"/>
                  </a:rPr>
                  <a:t>[Solution]</a:t>
                </a:r>
              </a:p>
              <a:p>
                <a:pPr marL="0" lvl="1" indent="0" eaLnBrk="1" hangingPunct="1">
                  <a:lnSpc>
                    <a:spcPct val="110000"/>
                  </a:lnSpc>
                  <a:spcBef>
                    <a:spcPts val="600"/>
                  </a:spcBef>
                  <a:buFontTx/>
                  <a:buNone/>
                </a:pPr>
                <a:r>
                  <a:rPr lang="en-US" sz="1900" dirty="0" smtClean="0">
                    <a:latin typeface="Arial" panose="020B0604020202020204" pitchFamily="34" charset="0"/>
                    <a:cs typeface="Arial" panose="020B0604020202020204" pitchFamily="34" charset="0"/>
                  </a:rPr>
                  <a:t>Arrange the data values in ascending order first. </a:t>
                </a:r>
              </a:p>
              <a:p>
                <a:pPr marL="0" lvl="1" indent="0" eaLnBrk="1" hangingPunct="1">
                  <a:lnSpc>
                    <a:spcPct val="110000"/>
                  </a:lnSpc>
                  <a:spcBef>
                    <a:spcPts val="600"/>
                  </a:spcBef>
                  <a:buFontTx/>
                  <a:buNone/>
                </a:pPr>
                <a:endParaRPr lang="en-US" sz="1900" b="1" dirty="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endParaRPr lang="en-US" sz="1900" b="1" dirty="0" smtClean="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endParaRPr lang="en-US" sz="1900" dirty="0" smtClean="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r>
                  <a:rPr lang="en-US" sz="1900" dirty="0" smtClean="0">
                    <a:latin typeface="Arial" panose="020B0604020202020204" pitchFamily="34" charset="0"/>
                    <a:cs typeface="Arial" panose="020B0604020202020204" pitchFamily="34" charset="0"/>
                  </a:rPr>
                  <a:t>Number of data values, </a:t>
                </a:r>
                <a:r>
                  <a:rPr lang="en-US" sz="1900" i="1" dirty="0" smtClean="0">
                    <a:latin typeface="Times New Roman" panose="02020603050405020304" pitchFamily="18" charset="0"/>
                    <a:cs typeface="Times New Roman" panose="02020603050405020304" pitchFamily="18" charset="0"/>
                  </a:rPr>
                  <a:t>n</a:t>
                </a:r>
                <a:r>
                  <a:rPr lang="en-US" sz="1900" dirty="0" smtClean="0">
                    <a:latin typeface="Times New Roman" panose="02020603050405020304" pitchFamily="18" charset="0"/>
                    <a:cs typeface="Times New Roman" panose="02020603050405020304" pitchFamily="18" charset="0"/>
                  </a:rPr>
                  <a:t> = 16</a:t>
                </a:r>
              </a:p>
              <a:p>
                <a:pPr marL="457200" lvl="1" indent="-457200" eaLnBrk="1" hangingPunct="1">
                  <a:lnSpc>
                    <a:spcPct val="110000"/>
                  </a:lnSpc>
                  <a:spcBef>
                    <a:spcPts val="600"/>
                  </a:spcBef>
                  <a:buFontTx/>
                  <a:buAutoNum type="alphaLcParenR"/>
                </a:pPr>
                <a:r>
                  <a:rPr lang="en-US" sz="1900" dirty="0" smtClean="0">
                    <a:latin typeface="Arial" panose="020B0604020202020204" pitchFamily="34" charset="0"/>
                    <a:cs typeface="Arial" panose="020B0604020202020204" pitchFamily="34" charset="0"/>
                  </a:rPr>
                  <a:t>70</a:t>
                </a:r>
                <a:r>
                  <a:rPr lang="en-US" sz="1900" baseline="30000" dirty="0" smtClean="0">
                    <a:latin typeface="Arial" panose="020B0604020202020204" pitchFamily="34" charset="0"/>
                    <a:cs typeface="Arial" panose="020B0604020202020204" pitchFamily="34" charset="0"/>
                  </a:rPr>
                  <a:t>th</a:t>
                </a:r>
                <a:r>
                  <a:rPr lang="en-US" sz="1900" dirty="0" smtClean="0">
                    <a:latin typeface="Arial" panose="020B0604020202020204" pitchFamily="34" charset="0"/>
                    <a:cs typeface="Arial" panose="020B0604020202020204" pitchFamily="34" charset="0"/>
                  </a:rPr>
                  <a:t> percentile </a:t>
                </a:r>
                <a14:m>
                  <m:oMath xmlns:m="http://schemas.openxmlformats.org/officeDocument/2006/math">
                    <m:r>
                      <a:rPr lang="en-US" sz="190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1900" b="0" dirty="0" smtClean="0">
                    <a:latin typeface="Arial" panose="020B0604020202020204" pitchFamily="34" charset="0"/>
                    <a:ea typeface="Cambria Math" panose="02040503050406030204" pitchFamily="18" charset="0"/>
                    <a:cs typeface="Arial" panose="020B0604020202020204" pitchFamily="34" charset="0"/>
                  </a:rPr>
                  <a:t> </a:t>
                </a:r>
                <a:r>
                  <a:rPr lang="en-US" sz="1900" b="0" i="1" dirty="0" smtClean="0">
                    <a:latin typeface="Times New Roman" panose="02020603050405020304" pitchFamily="18" charset="0"/>
                    <a:ea typeface="Cambria Math" panose="02040503050406030204" pitchFamily="18" charset="0"/>
                    <a:cs typeface="Times New Roman" panose="02020603050405020304" pitchFamily="18" charset="0"/>
                  </a:rPr>
                  <a:t>p</a:t>
                </a:r>
                <a:r>
                  <a:rPr lang="en-US" sz="1900" b="0" dirty="0" smtClean="0">
                    <a:latin typeface="Times New Roman" panose="02020603050405020304" pitchFamily="18" charset="0"/>
                    <a:ea typeface="Cambria Math" panose="02040503050406030204" pitchFamily="18" charset="0"/>
                    <a:cs typeface="Times New Roman" panose="02020603050405020304" pitchFamily="18" charset="0"/>
                  </a:rPr>
                  <a:t> = 0.7</a:t>
                </a:r>
              </a:p>
              <a:p>
                <a:pPr marL="0" lvl="1" indent="0">
                  <a:lnSpc>
                    <a:spcPct val="110000"/>
                  </a:lnSpc>
                  <a:spcBef>
                    <a:spcPts val="600"/>
                  </a:spcBef>
                  <a:buNone/>
                </a:pPr>
                <a:r>
                  <a:rPr lang="en-US" sz="1900" dirty="0">
                    <a:latin typeface="Arial" panose="020B0604020202020204" pitchFamily="34" charset="0"/>
                    <a:ea typeface="Cambria Math" panose="02040503050406030204" pitchFamily="18" charset="0"/>
                    <a:cs typeface="Arial" panose="020B0604020202020204" pitchFamily="34" charset="0"/>
                  </a:rPr>
                  <a:t>	</a:t>
                </a:r>
                <a:r>
                  <a:rPr lang="en-US" sz="1900" i="1" dirty="0">
                    <a:latin typeface="Times New Roman" panose="02020603050405020304" pitchFamily="18" charset="0"/>
                    <a:cs typeface="Times New Roman" panose="02020603050405020304" pitchFamily="18" charset="0"/>
                  </a:rPr>
                  <a:t> n</a:t>
                </a:r>
                <a:r>
                  <a:rPr lang="en-US" sz="1900" dirty="0">
                    <a:latin typeface="Times New Roman" panose="02020603050405020304" pitchFamily="18" charset="0"/>
                    <a:cs typeface="Times New Roman" panose="02020603050405020304" pitchFamily="18" charset="0"/>
                  </a:rPr>
                  <a:t> × </a:t>
                </a:r>
                <a:r>
                  <a:rPr lang="en-US" sz="1900" i="1" dirty="0" smtClean="0">
                    <a:latin typeface="Times New Roman" panose="02020603050405020304" pitchFamily="18" charset="0"/>
                    <a:cs typeface="Times New Roman" panose="02020603050405020304" pitchFamily="18" charset="0"/>
                  </a:rPr>
                  <a:t>p </a:t>
                </a:r>
                <a:r>
                  <a:rPr lang="en-US" sz="1900" dirty="0" smtClean="0">
                    <a:latin typeface="Times New Roman" panose="02020603050405020304" pitchFamily="18" charset="0"/>
                    <a:cs typeface="Times New Roman" panose="02020603050405020304" pitchFamily="18" charset="0"/>
                  </a:rPr>
                  <a:t>= 16 × 0.7 = 11.2</a:t>
                </a:r>
                <a:r>
                  <a:rPr lang="en-US" sz="1900" b="0" dirty="0" smtClean="0">
                    <a:latin typeface="Arial" panose="020B0604020202020204" pitchFamily="34" charset="0"/>
                    <a:ea typeface="Cambria Math" panose="02040503050406030204" pitchFamily="18" charset="0"/>
                    <a:cs typeface="Arial" panose="020B0604020202020204" pitchFamily="34" charset="0"/>
                  </a:rPr>
                  <a:t> (rounded up to 12)</a:t>
                </a:r>
              </a:p>
              <a:p>
                <a:pPr marL="0" lvl="1" indent="0" eaLnBrk="1" hangingPunct="1">
                  <a:lnSpc>
                    <a:spcPct val="110000"/>
                  </a:lnSpc>
                  <a:spcBef>
                    <a:spcPts val="600"/>
                  </a:spcBef>
                  <a:buNone/>
                </a:pPr>
                <a:r>
                  <a:rPr lang="en-US" sz="1900" dirty="0">
                    <a:latin typeface="Arial" panose="020B0604020202020204" pitchFamily="34" charset="0"/>
                    <a:ea typeface="Cambria Math" panose="02040503050406030204" pitchFamily="18" charset="0"/>
                    <a:cs typeface="Arial" panose="020B0604020202020204" pitchFamily="34" charset="0"/>
                  </a:rPr>
                  <a:t>	</a:t>
                </a:r>
                <a:r>
                  <a:rPr lang="en-US" sz="1900" dirty="0" smtClean="0">
                    <a:latin typeface="Arial" panose="020B0604020202020204" pitchFamily="34" charset="0"/>
                    <a:ea typeface="Cambria Math" panose="02040503050406030204" pitchFamily="18" charset="0"/>
                    <a:cs typeface="Arial" panose="020B0604020202020204" pitchFamily="34" charset="0"/>
                  </a:rPr>
                  <a:t>70</a:t>
                </a:r>
                <a:r>
                  <a:rPr lang="en-US" sz="1900" baseline="30000" dirty="0" smtClean="0">
                    <a:latin typeface="Arial" panose="020B0604020202020204" pitchFamily="34" charset="0"/>
                    <a:ea typeface="Cambria Math" panose="02040503050406030204" pitchFamily="18" charset="0"/>
                    <a:cs typeface="Arial" panose="020B0604020202020204" pitchFamily="34" charset="0"/>
                  </a:rPr>
                  <a:t>th</a:t>
                </a:r>
                <a:r>
                  <a:rPr lang="en-US" sz="1900" dirty="0" smtClean="0">
                    <a:latin typeface="Arial" panose="020B0604020202020204" pitchFamily="34" charset="0"/>
                    <a:ea typeface="Cambria Math" panose="02040503050406030204" pitchFamily="18" charset="0"/>
                    <a:cs typeface="Arial" panose="020B0604020202020204" pitchFamily="34" charset="0"/>
                  </a:rPr>
                  <a:t> percentile = Data value at 12</a:t>
                </a:r>
                <a:r>
                  <a:rPr lang="en-US" sz="1900" baseline="30000" dirty="0" smtClean="0">
                    <a:latin typeface="Arial" panose="020B0604020202020204" pitchFamily="34" charset="0"/>
                    <a:ea typeface="Cambria Math" panose="02040503050406030204" pitchFamily="18" charset="0"/>
                    <a:cs typeface="Arial" panose="020B0604020202020204" pitchFamily="34" charset="0"/>
                  </a:rPr>
                  <a:t>th</a:t>
                </a:r>
                <a:r>
                  <a:rPr lang="en-US" sz="1900" dirty="0" smtClean="0">
                    <a:latin typeface="Arial" panose="020B0604020202020204" pitchFamily="34" charset="0"/>
                    <a:ea typeface="Cambria Math" panose="02040503050406030204" pitchFamily="18" charset="0"/>
                    <a:cs typeface="Arial" panose="020B0604020202020204" pitchFamily="34" charset="0"/>
                  </a:rPr>
                  <a:t> position = 43</a:t>
                </a:r>
              </a:p>
              <a:p>
                <a:pPr marL="457200" lvl="1" indent="-457200" eaLnBrk="1" hangingPunct="1">
                  <a:lnSpc>
                    <a:spcPct val="110000"/>
                  </a:lnSpc>
                  <a:spcBef>
                    <a:spcPts val="600"/>
                  </a:spcBef>
                  <a:buAutoNum type="alphaLcParenR" startAt="2"/>
                </a:pPr>
                <a:r>
                  <a:rPr lang="en-US" sz="1900" dirty="0" smtClean="0">
                    <a:latin typeface="Arial" panose="020B0604020202020204" pitchFamily="34" charset="0"/>
                    <a:ea typeface="Cambria Math" panose="02040503050406030204" pitchFamily="18" charset="0"/>
                    <a:cs typeface="Arial" panose="020B0604020202020204" pitchFamily="34" charset="0"/>
                  </a:rPr>
                  <a:t>First quartile </a:t>
                </a:r>
                <a14:m>
                  <m:oMath xmlns:m="http://schemas.openxmlformats.org/officeDocument/2006/math">
                    <m:r>
                      <a:rPr lang="en-US" sz="190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1900" b="0" dirty="0" smtClean="0">
                    <a:latin typeface="Arial" panose="020B0604020202020204" pitchFamily="34" charset="0"/>
                    <a:ea typeface="Cambria Math" panose="02040503050406030204" pitchFamily="18" charset="0"/>
                    <a:cs typeface="Arial" panose="020B0604020202020204" pitchFamily="34" charset="0"/>
                  </a:rPr>
                  <a:t> </a:t>
                </a:r>
                <a:r>
                  <a:rPr lang="en-US" sz="1900" b="0" i="1" dirty="0" smtClean="0">
                    <a:latin typeface="Times New Roman" panose="02020603050405020304" pitchFamily="18" charset="0"/>
                    <a:ea typeface="Cambria Math" panose="02040503050406030204" pitchFamily="18" charset="0"/>
                    <a:cs typeface="Times New Roman" panose="02020603050405020304" pitchFamily="18" charset="0"/>
                  </a:rPr>
                  <a:t>p</a:t>
                </a:r>
                <a:r>
                  <a:rPr lang="en-US" sz="1900" b="0" dirty="0" smtClean="0">
                    <a:latin typeface="Times New Roman" panose="02020603050405020304" pitchFamily="18" charset="0"/>
                    <a:ea typeface="Cambria Math" panose="02040503050406030204" pitchFamily="18" charset="0"/>
                    <a:cs typeface="Times New Roman" panose="02020603050405020304" pitchFamily="18" charset="0"/>
                  </a:rPr>
                  <a:t> = 0.25</a:t>
                </a:r>
              </a:p>
              <a:p>
                <a:pPr marL="0" lvl="1" indent="0">
                  <a:lnSpc>
                    <a:spcPct val="110000"/>
                  </a:lnSpc>
                  <a:spcBef>
                    <a:spcPts val="600"/>
                  </a:spcBef>
                  <a:buNone/>
                </a:pPr>
                <a:r>
                  <a:rPr lang="en-US" sz="1900" dirty="0" smtClean="0">
                    <a:latin typeface="Arial" panose="020B0604020202020204" pitchFamily="34" charset="0"/>
                    <a:ea typeface="Cambria Math" panose="02040503050406030204" pitchFamily="18" charset="0"/>
                    <a:cs typeface="Arial" panose="020B0604020202020204" pitchFamily="34" charset="0"/>
                  </a:rPr>
                  <a:t>	</a:t>
                </a:r>
                <a:r>
                  <a:rPr lang="en-US" sz="1900" i="1" dirty="0">
                    <a:latin typeface="Times New Roman" panose="02020603050405020304" pitchFamily="18" charset="0"/>
                    <a:cs typeface="Times New Roman" panose="02020603050405020304" pitchFamily="18" charset="0"/>
                  </a:rPr>
                  <a:t> n</a:t>
                </a:r>
                <a:r>
                  <a:rPr lang="en-US" sz="1900" dirty="0">
                    <a:latin typeface="Times New Roman" panose="02020603050405020304" pitchFamily="18" charset="0"/>
                    <a:cs typeface="Times New Roman" panose="02020603050405020304" pitchFamily="18" charset="0"/>
                  </a:rPr>
                  <a:t> × </a:t>
                </a:r>
                <a:r>
                  <a:rPr lang="en-US" sz="1900" i="1" dirty="0">
                    <a:latin typeface="Times New Roman" panose="02020603050405020304" pitchFamily="18" charset="0"/>
                    <a:cs typeface="Times New Roman" panose="02020603050405020304" pitchFamily="18" charset="0"/>
                  </a:rPr>
                  <a:t>p </a:t>
                </a:r>
                <a:r>
                  <a:rPr lang="en-US" sz="1900" dirty="0">
                    <a:latin typeface="Times New Roman" panose="02020603050405020304" pitchFamily="18" charset="0"/>
                    <a:cs typeface="Times New Roman" panose="02020603050405020304" pitchFamily="18" charset="0"/>
                  </a:rPr>
                  <a:t>= 16 × </a:t>
                </a:r>
                <a:r>
                  <a:rPr lang="en-US" sz="1900" dirty="0" smtClean="0">
                    <a:latin typeface="Times New Roman" panose="02020603050405020304" pitchFamily="18" charset="0"/>
                    <a:cs typeface="Times New Roman" panose="02020603050405020304" pitchFamily="18" charset="0"/>
                  </a:rPr>
                  <a:t>0.25 </a:t>
                </a:r>
                <a:r>
                  <a:rPr lang="en-US" sz="1900" dirty="0">
                    <a:latin typeface="Times New Roman" panose="02020603050405020304" pitchFamily="18" charset="0"/>
                    <a:cs typeface="Times New Roman" panose="02020603050405020304" pitchFamily="18" charset="0"/>
                  </a:rPr>
                  <a:t>= 4</a:t>
                </a:r>
                <a:endParaRPr lang="en-US" sz="1900" dirty="0" smtClean="0">
                  <a:latin typeface="Arial" panose="020B0604020202020204" pitchFamily="34" charset="0"/>
                  <a:ea typeface="Cambria Math" panose="02040503050406030204" pitchFamily="18" charset="0"/>
                  <a:cs typeface="Arial" panose="020B0604020202020204" pitchFamily="34" charset="0"/>
                </a:endParaRPr>
              </a:p>
              <a:p>
                <a:pPr marL="0" lvl="1" indent="0">
                  <a:lnSpc>
                    <a:spcPct val="110000"/>
                  </a:lnSpc>
                  <a:spcBef>
                    <a:spcPts val="600"/>
                  </a:spcBef>
                  <a:buNone/>
                </a:pPr>
                <a:r>
                  <a:rPr lang="en-US" sz="1900" dirty="0">
                    <a:latin typeface="Arial" panose="020B0604020202020204" pitchFamily="34" charset="0"/>
                    <a:ea typeface="Cambria Math" panose="02040503050406030204" pitchFamily="18" charset="0"/>
                    <a:cs typeface="Arial" panose="020B0604020202020204" pitchFamily="34" charset="0"/>
                  </a:rPr>
                  <a:t>	</a:t>
                </a:r>
                <a:r>
                  <a:rPr lang="en-US" sz="1900" dirty="0" smtClean="0">
                    <a:latin typeface="Arial" panose="020B0604020202020204" pitchFamily="34" charset="0"/>
                    <a:ea typeface="Cambria Math" panose="02040503050406030204" pitchFamily="18" charset="0"/>
                    <a:cs typeface="Arial" panose="020B0604020202020204" pitchFamily="34" charset="0"/>
                  </a:rPr>
                  <a:t>First quartile, </a:t>
                </a:r>
                <a14:m>
                  <m:oMath xmlns:m="http://schemas.openxmlformats.org/officeDocument/2006/math">
                    <m:sSub>
                      <m:sSubPr>
                        <m:ctrlPr>
                          <a:rPr lang="en-US" sz="190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900" b="0" i="1" smtClean="0">
                            <a:latin typeface="Cambria Math" panose="02040503050406030204" pitchFamily="18" charset="0"/>
                            <a:ea typeface="Cambria Math" panose="02040503050406030204" pitchFamily="18" charset="0"/>
                            <a:cs typeface="Arial" panose="020B0604020202020204" pitchFamily="34" charset="0"/>
                          </a:rPr>
                          <m:t>𝑄</m:t>
                        </m:r>
                      </m:e>
                      <m:sub>
                        <m:r>
                          <a:rPr lang="en-US" sz="1900" b="0" i="1" smtClean="0">
                            <a:latin typeface="Cambria Math" panose="02040503050406030204" pitchFamily="18" charset="0"/>
                            <a:ea typeface="Cambria Math" panose="02040503050406030204" pitchFamily="18" charset="0"/>
                            <a:cs typeface="Arial" panose="020B0604020202020204" pitchFamily="34" charset="0"/>
                          </a:rPr>
                          <m:t>1</m:t>
                        </m:r>
                      </m:sub>
                    </m:sSub>
                  </m:oMath>
                </a14:m>
                <a:endParaRPr lang="en-US" sz="1900" dirty="0" smtClean="0">
                  <a:latin typeface="Arial" panose="020B0604020202020204" pitchFamily="34" charset="0"/>
                  <a:ea typeface="Cambria Math" panose="02040503050406030204" pitchFamily="18" charset="0"/>
                  <a:cs typeface="Arial" panose="020B0604020202020204" pitchFamily="34" charset="0"/>
                </a:endParaRPr>
              </a:p>
              <a:p>
                <a:pPr marL="0" lvl="1" indent="0">
                  <a:lnSpc>
                    <a:spcPct val="110000"/>
                  </a:lnSpc>
                  <a:spcBef>
                    <a:spcPts val="600"/>
                  </a:spcBef>
                  <a:buNone/>
                </a:pPr>
                <a:r>
                  <a:rPr lang="en-US" sz="2400" dirty="0">
                    <a:latin typeface="Arial" panose="020B0604020202020204" pitchFamily="34" charset="0"/>
                    <a:ea typeface="Cambria Math" panose="02040503050406030204" pitchFamily="18" charset="0"/>
                    <a:cs typeface="Arial" panose="020B0604020202020204" pitchFamily="34" charset="0"/>
                  </a:rPr>
                  <a:t>	</a:t>
                </a:r>
                <a:endParaRPr lang="en-US" sz="2400" i="1" dirty="0" smtClean="0">
                  <a:latin typeface="Cambria Math" panose="02040503050406030204" pitchFamily="18" charset="0"/>
                  <a:ea typeface="Cambria Math" panose="02040503050406030204" pitchFamily="18" charset="0"/>
                  <a:cs typeface="Arial" panose="020B0604020202020204" pitchFamily="34" charset="0"/>
                </a:endParaRPr>
              </a:p>
              <a:p>
                <a:pPr marL="0" lvl="1" indent="0">
                  <a:lnSpc>
                    <a:spcPct val="110000"/>
                  </a:lnSpc>
                  <a:spcBef>
                    <a:spcPts val="600"/>
                  </a:spcBef>
                  <a:buNone/>
                </a:pPr>
                <a:r>
                  <a:rPr lang="en-US" sz="2400" b="0" dirty="0" smtClean="0">
                    <a:ea typeface="Cambria Math" panose="02040503050406030204" pitchFamily="18" charset="0"/>
                    <a:cs typeface="Arial" panose="020B0604020202020204" pitchFamily="34" charset="0"/>
                  </a:rPr>
                  <a:t> 	</a:t>
                </a:r>
                <a:endParaRPr lang="en-US" sz="2400" dirty="0">
                  <a:latin typeface="Arial" panose="020B0604020202020204" pitchFamily="34" charset="0"/>
                  <a:ea typeface="Cambria Math" panose="02040503050406030204" pitchFamily="18" charset="0"/>
                  <a:cs typeface="Arial" panose="020B0604020202020204" pitchFamily="34" charset="0"/>
                </a:endParaRPr>
              </a:p>
              <a:p>
                <a:pPr marL="0" lvl="1" indent="0" eaLnBrk="1" hangingPunct="1">
                  <a:lnSpc>
                    <a:spcPct val="110000"/>
                  </a:lnSpc>
                  <a:spcBef>
                    <a:spcPts val="600"/>
                  </a:spcBef>
                  <a:buNone/>
                </a:pPr>
                <a:endParaRPr lang="en-US" sz="2400" dirty="0" smtClean="0">
                  <a:latin typeface="Arial" panose="020B0604020202020204" pitchFamily="34" charset="0"/>
                  <a:ea typeface="Cambria Math" panose="02040503050406030204" pitchFamily="18" charset="0"/>
                  <a:cs typeface="Arial" panose="020B0604020202020204" pitchFamily="34" charset="0"/>
                </a:endParaRPr>
              </a:p>
              <a:p>
                <a:pPr marL="0" lvl="1" indent="0" eaLnBrk="1" hangingPunct="1">
                  <a:lnSpc>
                    <a:spcPct val="110000"/>
                  </a:lnSpc>
                  <a:spcBef>
                    <a:spcPts val="600"/>
                  </a:spcBef>
                  <a:buNone/>
                </a:pPr>
                <a:endParaRPr lang="en-US" sz="2400" b="0" dirty="0" smtClean="0">
                  <a:latin typeface="Arial" panose="020B0604020202020204" pitchFamily="34" charset="0"/>
                  <a:ea typeface="Cambria Math" panose="02040503050406030204" pitchFamily="18" charset="0"/>
                  <a:cs typeface="Arial" panose="020B0604020202020204" pitchFamily="34" charset="0"/>
                </a:endParaRPr>
              </a:p>
              <a:p>
                <a:pPr marL="0" lvl="1" indent="0" eaLnBrk="1" hangingPunct="1">
                  <a:lnSpc>
                    <a:spcPct val="110000"/>
                  </a:lnSpc>
                  <a:spcBef>
                    <a:spcPts val="600"/>
                  </a:spcBef>
                  <a:buNone/>
                </a:pPr>
                <a:endParaRPr lang="en-US" sz="2400" dirty="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endParaRPr lang="en-US" sz="2400" b="1" dirty="0" smtClean="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endParaRPr lang="en-US" sz="2400" b="1" dirty="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endParaRPr lang="en-US" sz="2400" b="1" dirty="0" smtClean="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endParaRPr lang="en-US" sz="2400" b="1" dirty="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endParaRPr lang="en-US" sz="2400" b="1" dirty="0" smtClean="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endParaRPr lang="en-US" sz="2400" b="1" dirty="0" smtClean="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endParaRPr lang="en-US" sz="2400" b="1" dirty="0" smtClean="0">
                  <a:latin typeface="Arial" panose="020B0604020202020204" pitchFamily="34" charset="0"/>
                  <a:cs typeface="Arial" panose="020B0604020202020204" pitchFamily="34" charset="0"/>
                </a:endParaRPr>
              </a:p>
              <a:p>
                <a:pPr marL="0" lvl="1" indent="0" eaLnBrk="1" hangingPunct="1">
                  <a:lnSpc>
                    <a:spcPct val="110000"/>
                  </a:lnSpc>
                  <a:spcBef>
                    <a:spcPts val="600"/>
                  </a:spcBef>
                  <a:buFontTx/>
                  <a:buNone/>
                </a:pPr>
                <a:endParaRPr lang="en-US" sz="2400" dirty="0" smtClean="0"/>
              </a:p>
            </p:txBody>
          </p:sp>
        </mc:Choice>
        <mc:Fallback xmlns="">
          <p:sp>
            <p:nvSpPr>
              <p:cNvPr id="21507" name="Rectangle 3"/>
              <p:cNvSpPr>
                <a:spLocks noGrp="1" noRot="1" noChangeAspect="1" noMove="1" noResize="1" noEditPoints="1" noAdjustHandles="1" noChangeArrowheads="1" noChangeShapeType="1" noTextEdit="1"/>
              </p:cNvSpPr>
              <p:nvPr>
                <p:ph sz="quarter" idx="13"/>
              </p:nvPr>
            </p:nvSpPr>
            <p:spPr>
              <a:xfrm>
                <a:off x="665610" y="961188"/>
                <a:ext cx="7756496" cy="5648159"/>
              </a:xfrm>
              <a:blipFill rotWithShape="0">
                <a:blip r:embed="rId4"/>
                <a:stretch>
                  <a:fillRect l="-1178" t="-756"/>
                </a:stretch>
              </a:blipFill>
            </p:spPr>
            <p:txBody>
              <a:bodyPr/>
              <a:lstStyle/>
              <a:p>
                <a:r>
                  <a:rPr lang="en-SG">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1203190601"/>
              </p:ext>
            </p:extLst>
          </p:nvPr>
        </p:nvGraphicFramePr>
        <p:xfrm>
          <a:off x="1426204" y="1780675"/>
          <a:ext cx="6096000" cy="763872"/>
        </p:xfrm>
        <a:graphic>
          <a:graphicData uri="http://schemas.openxmlformats.org/drawingml/2006/table">
            <a:tbl>
              <a:tblPr firstRow="1" bandRow="1">
                <a:tableStyleId>{5940675A-B579-460E-94D1-54222C63F5DA}</a:tableStyleId>
              </a:tblPr>
              <a:tblGrid>
                <a:gridCol w="762000">
                  <a:extLst>
                    <a:ext uri="{9D8B030D-6E8A-4147-A177-3AD203B41FA5}">
                      <a16:colId xmlns="" xmlns:a16="http://schemas.microsoft.com/office/drawing/2014/main" val="3016437913"/>
                    </a:ext>
                  </a:extLst>
                </a:gridCol>
                <a:gridCol w="762000">
                  <a:extLst>
                    <a:ext uri="{9D8B030D-6E8A-4147-A177-3AD203B41FA5}">
                      <a16:colId xmlns="" xmlns:a16="http://schemas.microsoft.com/office/drawing/2014/main" val="2925501369"/>
                    </a:ext>
                  </a:extLst>
                </a:gridCol>
                <a:gridCol w="762000">
                  <a:extLst>
                    <a:ext uri="{9D8B030D-6E8A-4147-A177-3AD203B41FA5}">
                      <a16:colId xmlns="" xmlns:a16="http://schemas.microsoft.com/office/drawing/2014/main" val="430001132"/>
                    </a:ext>
                  </a:extLst>
                </a:gridCol>
                <a:gridCol w="762000">
                  <a:extLst>
                    <a:ext uri="{9D8B030D-6E8A-4147-A177-3AD203B41FA5}">
                      <a16:colId xmlns="" xmlns:a16="http://schemas.microsoft.com/office/drawing/2014/main" val="1955757342"/>
                    </a:ext>
                  </a:extLst>
                </a:gridCol>
                <a:gridCol w="762000">
                  <a:extLst>
                    <a:ext uri="{9D8B030D-6E8A-4147-A177-3AD203B41FA5}">
                      <a16:colId xmlns="" xmlns:a16="http://schemas.microsoft.com/office/drawing/2014/main" val="3929185164"/>
                    </a:ext>
                  </a:extLst>
                </a:gridCol>
                <a:gridCol w="762000">
                  <a:extLst>
                    <a:ext uri="{9D8B030D-6E8A-4147-A177-3AD203B41FA5}">
                      <a16:colId xmlns="" xmlns:a16="http://schemas.microsoft.com/office/drawing/2014/main" val="823919207"/>
                    </a:ext>
                  </a:extLst>
                </a:gridCol>
                <a:gridCol w="762000">
                  <a:extLst>
                    <a:ext uri="{9D8B030D-6E8A-4147-A177-3AD203B41FA5}">
                      <a16:colId xmlns="" xmlns:a16="http://schemas.microsoft.com/office/drawing/2014/main" val="1600962625"/>
                    </a:ext>
                  </a:extLst>
                </a:gridCol>
                <a:gridCol w="762000">
                  <a:extLst>
                    <a:ext uri="{9D8B030D-6E8A-4147-A177-3AD203B41FA5}">
                      <a16:colId xmlns="" xmlns:a16="http://schemas.microsoft.com/office/drawing/2014/main" val="2060349758"/>
                    </a:ext>
                  </a:extLst>
                </a:gridCol>
              </a:tblGrid>
              <a:tr h="393032">
                <a:tc>
                  <a:txBody>
                    <a:bodyPr/>
                    <a:lstStyle/>
                    <a:p>
                      <a:pPr algn="ctr"/>
                      <a:r>
                        <a:rPr lang="en-US" sz="1600" dirty="0" smtClean="0">
                          <a:latin typeface="Arial" panose="020B0604020202020204" pitchFamily="34" charset="0"/>
                          <a:cs typeface="Arial" panose="020B0604020202020204" pitchFamily="34" charset="0"/>
                        </a:rPr>
                        <a:t>5</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6</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14</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21</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23</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24</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25</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31</a:t>
                      </a:r>
                      <a:endParaRPr lang="en-SG" sz="16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842429519"/>
                  </a:ext>
                </a:extLst>
              </a:tr>
              <a:tr h="370840">
                <a:tc>
                  <a:txBody>
                    <a:bodyPr/>
                    <a:lstStyle/>
                    <a:p>
                      <a:pPr algn="ctr"/>
                      <a:r>
                        <a:rPr lang="en-US" sz="1600" dirty="0" smtClean="0">
                          <a:latin typeface="Arial" panose="020B0604020202020204" pitchFamily="34" charset="0"/>
                          <a:cs typeface="Arial" panose="020B0604020202020204" pitchFamily="34" charset="0"/>
                        </a:rPr>
                        <a:t>33</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38</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40</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43</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47</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49</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49</a:t>
                      </a:r>
                      <a:endParaRPr lang="en-SG" sz="1600" dirty="0">
                        <a:latin typeface="Arial" panose="020B0604020202020204" pitchFamily="34" charset="0"/>
                        <a:cs typeface="Arial" panose="020B0604020202020204" pitchFamily="34" charset="0"/>
                      </a:endParaRPr>
                    </a:p>
                  </a:txBody>
                  <a:tcPr/>
                </a:tc>
                <a:tc>
                  <a:txBody>
                    <a:bodyPr/>
                    <a:lstStyle/>
                    <a:p>
                      <a:pPr algn="ctr"/>
                      <a:r>
                        <a:rPr lang="en-US" sz="1600" dirty="0" smtClean="0">
                          <a:latin typeface="Arial" panose="020B0604020202020204" pitchFamily="34" charset="0"/>
                          <a:cs typeface="Arial" panose="020B0604020202020204" pitchFamily="34" charset="0"/>
                        </a:rPr>
                        <a:t>50</a:t>
                      </a:r>
                      <a:endParaRPr lang="en-SG" sz="16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241928473"/>
                  </a:ext>
                </a:extLst>
              </a:tr>
            </a:tbl>
          </a:graphicData>
        </a:graphic>
      </p:graphicFrame>
      <p:sp>
        <p:nvSpPr>
          <p:cNvPr id="3" name="Slide Number Placeholder 2"/>
          <p:cNvSpPr>
            <a:spLocks noGrp="1"/>
          </p:cNvSpPr>
          <p:nvPr>
            <p:ph type="sldNum" sz="quarter" idx="12"/>
          </p:nvPr>
        </p:nvSpPr>
        <p:spPr/>
        <p:txBody>
          <a:bodyPr/>
          <a:lstStyle/>
          <a:p>
            <a:fld id="{6767FADE-2612-3649-B495-F644A23F288B}" type="slidenum">
              <a:rPr lang="en-US" smtClean="0"/>
              <a:pPr/>
              <a:t>17</a:t>
            </a:fld>
            <a:endParaRPr lang="en-US" dirty="0"/>
          </a:p>
        </p:txBody>
      </p:sp>
      <p:grpSp>
        <p:nvGrpSpPr>
          <p:cNvPr id="11" name="Group 10"/>
          <p:cNvGrpSpPr/>
          <p:nvPr/>
        </p:nvGrpSpPr>
        <p:grpSpPr>
          <a:xfrm>
            <a:off x="4474204" y="2864483"/>
            <a:ext cx="4555671" cy="988764"/>
            <a:chOff x="4474204" y="2641192"/>
            <a:chExt cx="4555671" cy="988764"/>
          </a:xfrm>
        </p:grpSpPr>
        <p:sp>
          <p:nvSpPr>
            <p:cNvPr id="4" name="TextBox 3"/>
            <p:cNvSpPr txBox="1"/>
            <p:nvPr/>
          </p:nvSpPr>
          <p:spPr>
            <a:xfrm>
              <a:off x="4474204" y="2641192"/>
              <a:ext cx="4555671" cy="369332"/>
            </a:xfrm>
            <a:prstGeom prst="rect">
              <a:avLst/>
            </a:prstGeom>
            <a:noFill/>
          </p:spPr>
          <p:txBody>
            <a:bodyPr wrap="square" rtlCol="0">
              <a:spAutoFit/>
            </a:bodyPr>
            <a:lstStyle/>
            <a:p>
              <a:r>
                <a:rPr lang="en-US" dirty="0" smtClean="0">
                  <a:solidFill>
                    <a:srgbClr val="0000FF"/>
                  </a:solidFill>
                </a:rPr>
                <a:t>5 6 14 21 23 24 25 31 33 38 40 43 47 49 49 50</a:t>
              </a:r>
              <a:endParaRPr lang="en-SG" dirty="0">
                <a:solidFill>
                  <a:srgbClr val="0000FF"/>
                </a:solidFill>
              </a:endParaRPr>
            </a:p>
          </p:txBody>
        </p:sp>
        <p:sp>
          <p:nvSpPr>
            <p:cNvPr id="5" name="Oval 4"/>
            <p:cNvSpPr/>
            <p:nvPr/>
          </p:nvSpPr>
          <p:spPr>
            <a:xfrm>
              <a:off x="7391400" y="2654257"/>
              <a:ext cx="333375" cy="356267"/>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7" name="Straight Arrow Connector 6"/>
            <p:cNvCxnSpPr/>
            <p:nvPr/>
          </p:nvCxnSpPr>
          <p:spPr>
            <a:xfrm flipV="1">
              <a:off x="7558088" y="2991258"/>
              <a:ext cx="0" cy="372776"/>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921500" y="3291402"/>
              <a:ext cx="1701800" cy="338554"/>
            </a:xfrm>
            <a:prstGeom prst="rect">
              <a:avLst/>
            </a:prstGeom>
            <a:noFill/>
          </p:spPr>
          <p:txBody>
            <a:bodyPr wrap="square" rtlCol="0">
              <a:spAutoFit/>
            </a:bodyPr>
            <a:lstStyle/>
            <a:p>
              <a:r>
                <a:rPr lang="en-US" sz="1600" dirty="0" smtClean="0">
                  <a:solidFill>
                    <a:srgbClr val="FF0000"/>
                  </a:solidFill>
                  <a:latin typeface="Arial" panose="020B0604020202020204" pitchFamily="34" charset="0"/>
                  <a:cs typeface="Arial" panose="020B0604020202020204" pitchFamily="34" charset="0"/>
                </a:rPr>
                <a:t>70</a:t>
              </a:r>
              <a:r>
                <a:rPr lang="en-US" sz="1600" baseline="30000" dirty="0" smtClean="0">
                  <a:solidFill>
                    <a:srgbClr val="FF0000"/>
                  </a:solidFill>
                  <a:latin typeface="Arial" panose="020B0604020202020204" pitchFamily="34" charset="0"/>
                  <a:cs typeface="Arial" panose="020B0604020202020204" pitchFamily="34" charset="0"/>
                </a:rPr>
                <a:t>th</a:t>
              </a:r>
              <a:r>
                <a:rPr lang="en-US" sz="1600" dirty="0" smtClean="0">
                  <a:solidFill>
                    <a:srgbClr val="FF0000"/>
                  </a:solidFill>
                  <a:latin typeface="Arial" panose="020B0604020202020204" pitchFamily="34" charset="0"/>
                  <a:cs typeface="Arial" panose="020B0604020202020204" pitchFamily="34" charset="0"/>
                </a:rPr>
                <a:t> percentile</a:t>
              </a:r>
              <a:endParaRPr lang="en-SG" sz="1600" dirty="0">
                <a:solidFill>
                  <a:srgbClr val="FF0000"/>
                </a:solidFill>
                <a:latin typeface="Arial" panose="020B0604020202020204" pitchFamily="34" charset="0"/>
                <a:cs typeface="Arial" panose="020B0604020202020204" pitchFamily="34" charset="0"/>
              </a:endParaRPr>
            </a:p>
          </p:txBody>
        </p:sp>
      </p:grpSp>
      <p:grpSp>
        <p:nvGrpSpPr>
          <p:cNvPr id="13" name="Group 12"/>
          <p:cNvGrpSpPr/>
          <p:nvPr/>
        </p:nvGrpSpPr>
        <p:grpSpPr>
          <a:xfrm>
            <a:off x="4474203" y="4358085"/>
            <a:ext cx="4555671" cy="842694"/>
            <a:chOff x="4474204" y="2641192"/>
            <a:chExt cx="4555671" cy="842694"/>
          </a:xfrm>
        </p:grpSpPr>
        <p:sp>
          <p:nvSpPr>
            <p:cNvPr id="14" name="TextBox 13"/>
            <p:cNvSpPr txBox="1"/>
            <p:nvPr/>
          </p:nvSpPr>
          <p:spPr>
            <a:xfrm>
              <a:off x="4474204" y="2641192"/>
              <a:ext cx="4555671" cy="369332"/>
            </a:xfrm>
            <a:prstGeom prst="rect">
              <a:avLst/>
            </a:prstGeom>
            <a:noFill/>
          </p:spPr>
          <p:txBody>
            <a:bodyPr wrap="square" rtlCol="0">
              <a:spAutoFit/>
            </a:bodyPr>
            <a:lstStyle/>
            <a:p>
              <a:r>
                <a:rPr lang="en-US" dirty="0" smtClean="0">
                  <a:solidFill>
                    <a:srgbClr val="0000FF"/>
                  </a:solidFill>
                </a:rPr>
                <a:t>5 6 14 21 23 24 25 31 33 38 40 43 47 49 49 50</a:t>
              </a:r>
              <a:endParaRPr lang="en-SG" dirty="0">
                <a:solidFill>
                  <a:srgbClr val="0000FF"/>
                </a:solidFill>
              </a:endParaRPr>
            </a:p>
          </p:txBody>
        </p:sp>
        <p:cxnSp>
          <p:nvCxnSpPr>
            <p:cNvPr id="16" name="Straight Arrow Connector 15"/>
            <p:cNvCxnSpPr/>
            <p:nvPr/>
          </p:nvCxnSpPr>
          <p:spPr>
            <a:xfrm flipV="1">
              <a:off x="5430504" y="2825858"/>
              <a:ext cx="0" cy="372776"/>
            </a:xfrm>
            <a:prstGeom prst="straightConnector1">
              <a:avLst/>
            </a:prstGeom>
            <a:ln w="19050">
              <a:solidFill>
                <a:srgbClr val="FF000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5195553" y="3145332"/>
                  <a:ext cx="46990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sz="1600" i="1" smtClean="0">
                                <a:solidFill>
                                  <a:srgbClr val="FF0000"/>
                                </a:solidFill>
                                <a:latin typeface="Cambria Math" panose="02040503050406030204" pitchFamily="18" charset="0"/>
                                <a:cs typeface="Arial" panose="020B0604020202020204" pitchFamily="34" charset="0"/>
                              </a:rPr>
                            </m:ctrlPr>
                          </m:sSubPr>
                          <m:e>
                            <m:r>
                              <a:rPr lang="en-US" sz="1600" b="0" i="1" smtClean="0">
                                <a:solidFill>
                                  <a:srgbClr val="FF0000"/>
                                </a:solidFill>
                                <a:latin typeface="Cambria Math" panose="02040503050406030204" pitchFamily="18" charset="0"/>
                                <a:cs typeface="Arial" panose="020B0604020202020204" pitchFamily="34" charset="0"/>
                              </a:rPr>
                              <m:t>𝑄</m:t>
                            </m:r>
                          </m:e>
                          <m:sub>
                            <m:r>
                              <a:rPr lang="en-US" sz="1600" b="0" i="1" smtClean="0">
                                <a:solidFill>
                                  <a:srgbClr val="FF0000"/>
                                </a:solidFill>
                                <a:latin typeface="Cambria Math" panose="02040503050406030204" pitchFamily="18" charset="0"/>
                                <a:cs typeface="Arial" panose="020B0604020202020204" pitchFamily="34" charset="0"/>
                              </a:rPr>
                              <m:t>1</m:t>
                            </m:r>
                          </m:sub>
                        </m:sSub>
                      </m:oMath>
                    </m:oMathPara>
                  </a14:m>
                  <a:endParaRPr lang="en-SG" sz="1600" dirty="0">
                    <a:solidFill>
                      <a:srgbClr val="FF0000"/>
                    </a:solidFill>
                    <a:latin typeface="Arial" panose="020B0604020202020204" pitchFamily="34" charset="0"/>
                    <a:cs typeface="Arial" panose="020B0604020202020204"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195553" y="3145332"/>
                  <a:ext cx="469901" cy="338554"/>
                </a:xfrm>
                <a:prstGeom prst="rect">
                  <a:avLst/>
                </a:prstGeom>
                <a:blipFill>
                  <a:blip r:embed="rId5"/>
                  <a:stretch>
                    <a:fillRect b="-9091"/>
                  </a:stretch>
                </a:blipFill>
              </p:spPr>
              <p:txBody>
                <a:bodyPr/>
                <a:lstStyle/>
                <a:p>
                  <a:r>
                    <a:rPr lang="en-SG">
                      <a:noFill/>
                    </a:rPr>
                    <a:t> </a:t>
                  </a:r>
                </a:p>
              </p:txBody>
            </p:sp>
          </mc:Fallback>
        </mc:AlternateContent>
      </p:grpSp>
      <p:sp>
        <p:nvSpPr>
          <p:cNvPr id="18" name="Rectangle 2"/>
          <p:cNvSpPr>
            <a:spLocks noGrp="1" noChangeArrowheads="1"/>
          </p:cNvSpPr>
          <p:nvPr>
            <p:ph type="title"/>
          </p:nvPr>
        </p:nvSpPr>
        <p:spPr>
          <a:xfrm>
            <a:off x="665608" y="-49699"/>
            <a:ext cx="7531907" cy="479532"/>
          </a:xfrm>
        </p:spPr>
        <p:txBody>
          <a:bodyPr>
            <a:noAutofit/>
          </a:bodyPr>
          <a:lstStyle/>
          <a:p>
            <a:r>
              <a:rPr lang="en-US" dirty="0" smtClean="0"/>
              <a:t>Example: </a:t>
            </a:r>
            <a:r>
              <a:rPr lang="en-US" dirty="0"/>
              <a:t>Percentile, Quartile, and Interquartile range </a:t>
            </a:r>
            <a:endParaRPr lang="en-US" dirty="0" smtClean="0"/>
          </a:p>
        </p:txBody>
      </p:sp>
      <p:graphicFrame>
        <p:nvGraphicFramePr>
          <p:cNvPr id="15" name="Object 14"/>
          <p:cNvGraphicFramePr>
            <a:graphicFrameLocks noChangeAspect="1"/>
          </p:cNvGraphicFramePr>
          <p:nvPr>
            <p:extLst>
              <p:ext uri="{D42A27DB-BD31-4B8C-83A1-F6EECF244321}">
                <p14:modId xmlns:p14="http://schemas.microsoft.com/office/powerpoint/2010/main" val="1022862295"/>
              </p:ext>
            </p:extLst>
          </p:nvPr>
        </p:nvGraphicFramePr>
        <p:xfrm>
          <a:off x="1156291" y="5402701"/>
          <a:ext cx="4756150" cy="1435100"/>
        </p:xfrm>
        <a:graphic>
          <a:graphicData uri="http://schemas.openxmlformats.org/presentationml/2006/ole">
            <mc:AlternateContent xmlns:mc="http://schemas.openxmlformats.org/markup-compatibility/2006">
              <mc:Choice xmlns:v="urn:schemas-microsoft-com:vml" Requires="v">
                <p:oleObj spid="_x0000_s5142" name="Equation" r:id="rId6" imgW="3365280" imgH="1015920" progId="Equation.3">
                  <p:embed/>
                </p:oleObj>
              </mc:Choice>
              <mc:Fallback>
                <p:oleObj name="Equation" r:id="rId6" imgW="3365280" imgH="1015920" progId="Equation.3">
                  <p:embed/>
                  <p:pic>
                    <p:nvPicPr>
                      <p:cNvPr id="0" name=""/>
                      <p:cNvPicPr/>
                      <p:nvPr/>
                    </p:nvPicPr>
                    <p:blipFill>
                      <a:blip r:embed="rId7"/>
                      <a:stretch>
                        <a:fillRect/>
                      </a:stretch>
                    </p:blipFill>
                    <p:spPr>
                      <a:xfrm>
                        <a:off x="1156291" y="5402701"/>
                        <a:ext cx="4756150" cy="1435100"/>
                      </a:xfrm>
                      <a:prstGeom prst="rect">
                        <a:avLst/>
                      </a:prstGeom>
                    </p:spPr>
                  </p:pic>
                </p:oleObj>
              </mc:Fallback>
            </mc:AlternateContent>
          </a:graphicData>
        </a:graphic>
      </p:graphicFrame>
    </p:spTree>
    <p:extLst>
      <p:ext uri="{BB962C8B-B14F-4D97-AF65-F5344CB8AC3E}">
        <p14:creationId xmlns:p14="http://schemas.microsoft.com/office/powerpoint/2010/main" val="158243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65162" y="261543"/>
            <a:ext cx="6814929" cy="604593"/>
          </a:xfrm>
        </p:spPr>
        <p:txBody>
          <a:bodyPr>
            <a:noAutofit/>
          </a:bodyPr>
          <a:lstStyle/>
          <a:p>
            <a:pPr eaLnBrk="1" hangingPunct="1"/>
            <a:r>
              <a:rPr lang="en-US" dirty="0" smtClean="0"/>
              <a:t>Graphical Display Tools (Box Plot)</a:t>
            </a:r>
          </a:p>
        </p:txBody>
      </p:sp>
      <p:sp>
        <p:nvSpPr>
          <p:cNvPr id="9219" name="Rectangle 3"/>
          <p:cNvSpPr>
            <a:spLocks noGrp="1" noChangeArrowheads="1"/>
          </p:cNvSpPr>
          <p:nvPr>
            <p:ph sz="quarter" idx="13"/>
          </p:nvPr>
        </p:nvSpPr>
        <p:spPr>
          <a:xfrm>
            <a:off x="665610" y="961189"/>
            <a:ext cx="7781518" cy="5038558"/>
          </a:xfrm>
        </p:spPr>
        <p:txBody>
          <a:bodyPr>
            <a:normAutofit fontScale="77500" lnSpcReduction="20000"/>
          </a:bodyPr>
          <a:lstStyle/>
          <a:p>
            <a:pPr eaLnBrk="1" hangingPunct="1">
              <a:lnSpc>
                <a:spcPct val="120000"/>
              </a:lnSpc>
              <a:spcBef>
                <a:spcPts val="1200"/>
              </a:spcBef>
            </a:pPr>
            <a:r>
              <a:rPr lang="en-US" sz="2600" dirty="0" smtClean="0"/>
              <a:t>A box </a:t>
            </a:r>
            <a:r>
              <a:rPr lang="en-US" sz="2600" dirty="0"/>
              <a:t>p</a:t>
            </a:r>
            <a:r>
              <a:rPr lang="en-US" sz="2600" dirty="0" smtClean="0"/>
              <a:t>lot presents the median (second quartile), first and third quartiles, and outliers (if any). It can be used to </a:t>
            </a:r>
            <a:r>
              <a:rPr lang="en-US" sz="2600" b="1" dirty="0" smtClean="0"/>
              <a:t>compare samples</a:t>
            </a:r>
            <a:r>
              <a:rPr lang="en-US" sz="2600" dirty="0" smtClean="0"/>
              <a:t>.</a:t>
            </a:r>
          </a:p>
          <a:p>
            <a:pPr eaLnBrk="1" hangingPunct="1">
              <a:lnSpc>
                <a:spcPct val="120000"/>
              </a:lnSpc>
              <a:spcBef>
                <a:spcPts val="1200"/>
              </a:spcBef>
            </a:pPr>
            <a:r>
              <a:rPr lang="en-US" sz="2600" dirty="0" smtClean="0"/>
              <a:t>The box plot has two parts of the box</a:t>
            </a:r>
            <a:r>
              <a:rPr lang="en-US" sz="2600" dirty="0"/>
              <a:t>, each representing one quarter of the </a:t>
            </a:r>
            <a:r>
              <a:rPr lang="en-US" sz="2600" dirty="0" smtClean="0"/>
              <a:t>data.</a:t>
            </a:r>
          </a:p>
          <a:p>
            <a:pPr eaLnBrk="1" hangingPunct="1">
              <a:lnSpc>
                <a:spcPct val="120000"/>
              </a:lnSpc>
              <a:spcBef>
                <a:spcPts val="1200"/>
              </a:spcBef>
            </a:pPr>
            <a:r>
              <a:rPr lang="en-US" sz="2600" dirty="0" smtClean="0"/>
              <a:t>The box plot also has two whiskers. </a:t>
            </a:r>
          </a:p>
          <a:p>
            <a:pPr lvl="1">
              <a:lnSpc>
                <a:spcPct val="120000"/>
              </a:lnSpc>
              <a:spcBef>
                <a:spcPts val="1200"/>
              </a:spcBef>
              <a:buFont typeface="Wingdings" pitchFamily="2" charset="2"/>
              <a:buChar char="Ø"/>
            </a:pPr>
            <a:r>
              <a:rPr lang="en-US" sz="2300" dirty="0" smtClean="0"/>
              <a:t>The “whiskers” extend from the top and the bottom of the box and end at </a:t>
            </a:r>
            <a:r>
              <a:rPr lang="en-US" sz="2300" dirty="0" smtClean="0">
                <a:solidFill>
                  <a:srgbClr val="FF0000"/>
                </a:solidFill>
              </a:rPr>
              <a:t>the most extreme data point </a:t>
            </a:r>
            <a:r>
              <a:rPr lang="en-US" sz="2300" i="1" u="sng" dirty="0" smtClean="0">
                <a:solidFill>
                  <a:srgbClr val="FF0000"/>
                </a:solidFill>
              </a:rPr>
              <a:t>that is not an outlier</a:t>
            </a:r>
            <a:r>
              <a:rPr lang="en-US" sz="2300" dirty="0" smtClean="0"/>
              <a:t>.</a:t>
            </a:r>
          </a:p>
          <a:p>
            <a:pPr lvl="1">
              <a:lnSpc>
                <a:spcPct val="120000"/>
              </a:lnSpc>
              <a:spcBef>
                <a:spcPts val="1200"/>
              </a:spcBef>
              <a:buFont typeface="Wingdings" pitchFamily="2" charset="2"/>
              <a:buChar char="Ø"/>
            </a:pPr>
            <a:r>
              <a:rPr lang="en-US" sz="2300" dirty="0" smtClean="0"/>
              <a:t>Outliers are those data values that lie more than “</a:t>
            </a:r>
            <a:r>
              <a:rPr lang="en-US" sz="2300" dirty="0" smtClean="0">
                <a:solidFill>
                  <a:srgbClr val="FF0000"/>
                </a:solidFill>
              </a:rPr>
              <a:t>1.5 IQR below the first quartile</a:t>
            </a:r>
            <a:r>
              <a:rPr lang="en-US" sz="2300" dirty="0" smtClean="0"/>
              <a:t>” or “</a:t>
            </a:r>
            <a:r>
              <a:rPr lang="en-US" sz="2300" dirty="0" smtClean="0">
                <a:solidFill>
                  <a:srgbClr val="FF0000"/>
                </a:solidFill>
              </a:rPr>
              <a:t>1.5 IQR above the third quartile</a:t>
            </a:r>
            <a:r>
              <a:rPr lang="en-US" sz="2300" dirty="0" smtClean="0"/>
              <a:t>”.</a:t>
            </a:r>
          </a:p>
          <a:p>
            <a:pPr eaLnBrk="1" hangingPunct="1">
              <a:lnSpc>
                <a:spcPct val="120000"/>
              </a:lnSpc>
              <a:spcBef>
                <a:spcPts val="1200"/>
              </a:spcBef>
            </a:pPr>
            <a:r>
              <a:rPr lang="en-US" sz="2600" dirty="0" smtClean="0"/>
              <a:t>How to use Excel for Box Plot? </a:t>
            </a:r>
            <a:r>
              <a:rPr lang="en-US" sz="2600" u="sng" dirty="0" smtClean="0">
                <a:hlinkClick r:id="rId3"/>
              </a:rPr>
              <a:t>http://www.youtube.com/watch?v=wvR3q41Pneo</a:t>
            </a:r>
            <a:endParaRPr lang="en-US" sz="2600" u="sng" dirty="0" smtClean="0"/>
          </a:p>
          <a:p>
            <a:pPr eaLnBrk="1" hangingPunct="1">
              <a:spcBef>
                <a:spcPts val="1200"/>
              </a:spcBef>
              <a:buNone/>
            </a:pPr>
            <a:endParaRPr lang="en-US" sz="2400" u="sng" dirty="0" smtClean="0"/>
          </a:p>
        </p:txBody>
      </p:sp>
      <p:sp>
        <p:nvSpPr>
          <p:cNvPr id="2" name="Slide Number Placeholder 1"/>
          <p:cNvSpPr>
            <a:spLocks noGrp="1"/>
          </p:cNvSpPr>
          <p:nvPr>
            <p:ph type="sldNum" sz="quarter" idx="12"/>
          </p:nvPr>
        </p:nvSpPr>
        <p:spPr/>
        <p:txBody>
          <a:bodyPr/>
          <a:lstStyle/>
          <a:p>
            <a:fld id="{6767FADE-2612-3649-B495-F644A23F288B}" type="slidenum">
              <a:rPr lang="en-US" smtClean="0"/>
              <a:pPr/>
              <a:t>18</a:t>
            </a:fld>
            <a:endParaRPr lang="en-US" dirty="0"/>
          </a:p>
        </p:txBody>
      </p:sp>
    </p:spTree>
    <p:extLst>
      <p:ext uri="{BB962C8B-B14F-4D97-AF65-F5344CB8AC3E}">
        <p14:creationId xmlns:p14="http://schemas.microsoft.com/office/powerpoint/2010/main" val="2114222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z="3600" dirty="0" smtClean="0"/>
              <a:t>Anatomy of a Box Plot</a:t>
            </a:r>
          </a:p>
        </p:txBody>
      </p:sp>
      <p:sp>
        <p:nvSpPr>
          <p:cNvPr id="10243" name="Rectangle 3"/>
          <p:cNvSpPr>
            <a:spLocks noChangeArrowheads="1"/>
          </p:cNvSpPr>
          <p:nvPr/>
        </p:nvSpPr>
        <p:spPr bwMode="auto">
          <a:xfrm>
            <a:off x="3575539" y="3007598"/>
            <a:ext cx="3276600" cy="990600"/>
          </a:xfrm>
          <a:prstGeom prst="rect">
            <a:avLst/>
          </a:prstGeom>
          <a:solidFill>
            <a:srgbClr val="FFFF00"/>
          </a:solidFill>
          <a:ln w="9525">
            <a:solidFill>
              <a:schemeClr val="tx1"/>
            </a:solidFill>
            <a:miter lim="800000"/>
            <a:headEnd/>
            <a:tailEnd/>
          </a:ln>
        </p:spPr>
        <p:txBody>
          <a:bodyPr wrap="none" anchor="ctr"/>
          <a:lstStyle/>
          <a:p>
            <a:endParaRPr lang="en-GB" dirty="0"/>
          </a:p>
        </p:txBody>
      </p:sp>
      <p:sp>
        <p:nvSpPr>
          <p:cNvPr id="10244" name="Line 4"/>
          <p:cNvSpPr>
            <a:spLocks noChangeShapeType="1"/>
          </p:cNvSpPr>
          <p:nvPr/>
        </p:nvSpPr>
        <p:spPr bwMode="auto">
          <a:xfrm>
            <a:off x="3575539" y="3312398"/>
            <a:ext cx="3276600" cy="0"/>
          </a:xfrm>
          <a:prstGeom prst="line">
            <a:avLst/>
          </a:prstGeom>
          <a:noFill/>
          <a:ln w="9525">
            <a:solidFill>
              <a:schemeClr val="tx1"/>
            </a:solidFill>
            <a:round/>
            <a:headEnd/>
            <a:tailEnd/>
          </a:ln>
        </p:spPr>
        <p:txBody>
          <a:bodyPr/>
          <a:lstStyle/>
          <a:p>
            <a:endParaRPr lang="en-US" dirty="0"/>
          </a:p>
        </p:txBody>
      </p:sp>
      <p:sp>
        <p:nvSpPr>
          <p:cNvPr id="10245" name="Line 5"/>
          <p:cNvSpPr>
            <a:spLocks noChangeShapeType="1"/>
          </p:cNvSpPr>
          <p:nvPr/>
        </p:nvSpPr>
        <p:spPr bwMode="auto">
          <a:xfrm flipV="1">
            <a:off x="5175739" y="1635998"/>
            <a:ext cx="0" cy="1371600"/>
          </a:xfrm>
          <a:prstGeom prst="line">
            <a:avLst/>
          </a:prstGeom>
          <a:noFill/>
          <a:ln w="9525">
            <a:solidFill>
              <a:schemeClr val="tx1"/>
            </a:solidFill>
            <a:round/>
            <a:headEnd/>
            <a:tailEnd/>
          </a:ln>
        </p:spPr>
        <p:txBody>
          <a:bodyPr/>
          <a:lstStyle/>
          <a:p>
            <a:endParaRPr lang="en-US" dirty="0"/>
          </a:p>
        </p:txBody>
      </p:sp>
      <p:sp>
        <p:nvSpPr>
          <p:cNvPr id="10246" name="Line 6"/>
          <p:cNvSpPr>
            <a:spLocks noChangeShapeType="1"/>
          </p:cNvSpPr>
          <p:nvPr/>
        </p:nvSpPr>
        <p:spPr bwMode="auto">
          <a:xfrm>
            <a:off x="5175739" y="3998198"/>
            <a:ext cx="0" cy="762000"/>
          </a:xfrm>
          <a:prstGeom prst="line">
            <a:avLst/>
          </a:prstGeom>
          <a:noFill/>
          <a:ln w="9525">
            <a:solidFill>
              <a:schemeClr val="tx1"/>
            </a:solidFill>
            <a:round/>
            <a:headEnd/>
            <a:tailEnd/>
          </a:ln>
        </p:spPr>
        <p:txBody>
          <a:bodyPr/>
          <a:lstStyle/>
          <a:p>
            <a:endParaRPr lang="en-US" dirty="0"/>
          </a:p>
        </p:txBody>
      </p:sp>
      <p:sp>
        <p:nvSpPr>
          <p:cNvPr id="10248" name="Line 8"/>
          <p:cNvSpPr>
            <a:spLocks noChangeShapeType="1"/>
          </p:cNvSpPr>
          <p:nvPr/>
        </p:nvSpPr>
        <p:spPr bwMode="auto">
          <a:xfrm>
            <a:off x="2889739" y="4760198"/>
            <a:ext cx="2103120" cy="0"/>
          </a:xfrm>
          <a:prstGeom prst="line">
            <a:avLst/>
          </a:prstGeom>
          <a:noFill/>
          <a:ln w="9525">
            <a:solidFill>
              <a:schemeClr val="tx1"/>
            </a:solidFill>
            <a:round/>
            <a:headEnd/>
            <a:tailEnd type="triangle" w="med" len="med"/>
          </a:ln>
        </p:spPr>
        <p:txBody>
          <a:bodyPr/>
          <a:lstStyle/>
          <a:p>
            <a:endParaRPr lang="en-US" dirty="0"/>
          </a:p>
        </p:txBody>
      </p:sp>
      <p:sp>
        <p:nvSpPr>
          <p:cNvPr id="10249" name="Line 9"/>
          <p:cNvSpPr>
            <a:spLocks noChangeShapeType="1"/>
          </p:cNvSpPr>
          <p:nvPr/>
        </p:nvSpPr>
        <p:spPr bwMode="auto">
          <a:xfrm>
            <a:off x="2889739" y="3312398"/>
            <a:ext cx="685800" cy="0"/>
          </a:xfrm>
          <a:prstGeom prst="line">
            <a:avLst/>
          </a:prstGeom>
          <a:noFill/>
          <a:ln w="9525">
            <a:solidFill>
              <a:schemeClr val="tx1"/>
            </a:solidFill>
            <a:round/>
            <a:headEnd/>
            <a:tailEnd type="triangle" w="med" len="med"/>
          </a:ln>
        </p:spPr>
        <p:txBody>
          <a:bodyPr/>
          <a:lstStyle/>
          <a:p>
            <a:endParaRPr lang="en-US" dirty="0"/>
          </a:p>
        </p:txBody>
      </p:sp>
      <p:sp>
        <p:nvSpPr>
          <p:cNvPr id="10250" name="Line 10"/>
          <p:cNvSpPr>
            <a:spLocks noChangeShapeType="1"/>
          </p:cNvSpPr>
          <p:nvPr/>
        </p:nvSpPr>
        <p:spPr bwMode="auto">
          <a:xfrm>
            <a:off x="3651739" y="2626598"/>
            <a:ext cx="0" cy="381000"/>
          </a:xfrm>
          <a:prstGeom prst="line">
            <a:avLst/>
          </a:prstGeom>
          <a:noFill/>
          <a:ln w="9525">
            <a:solidFill>
              <a:schemeClr val="tx1"/>
            </a:solidFill>
            <a:round/>
            <a:headEnd/>
            <a:tailEnd type="triangle" w="med" len="med"/>
          </a:ln>
        </p:spPr>
        <p:txBody>
          <a:bodyPr/>
          <a:lstStyle/>
          <a:p>
            <a:endParaRPr lang="en-US" dirty="0"/>
          </a:p>
        </p:txBody>
      </p:sp>
      <p:sp>
        <p:nvSpPr>
          <p:cNvPr id="10251" name="Line 11"/>
          <p:cNvSpPr>
            <a:spLocks noChangeShapeType="1"/>
          </p:cNvSpPr>
          <p:nvPr/>
        </p:nvSpPr>
        <p:spPr bwMode="auto">
          <a:xfrm flipV="1">
            <a:off x="3651739" y="3998198"/>
            <a:ext cx="0" cy="381000"/>
          </a:xfrm>
          <a:prstGeom prst="line">
            <a:avLst/>
          </a:prstGeom>
          <a:noFill/>
          <a:ln w="9525">
            <a:solidFill>
              <a:schemeClr val="tx1"/>
            </a:solidFill>
            <a:round/>
            <a:headEnd/>
            <a:tailEnd type="triangle" w="med" len="med"/>
          </a:ln>
        </p:spPr>
        <p:txBody>
          <a:bodyPr/>
          <a:lstStyle/>
          <a:p>
            <a:endParaRPr lang="en-US" dirty="0"/>
          </a:p>
        </p:txBody>
      </p:sp>
      <p:sp>
        <p:nvSpPr>
          <p:cNvPr id="10252" name="Line 12"/>
          <p:cNvSpPr>
            <a:spLocks noChangeShapeType="1"/>
          </p:cNvSpPr>
          <p:nvPr/>
        </p:nvSpPr>
        <p:spPr bwMode="auto">
          <a:xfrm flipH="1">
            <a:off x="2889739" y="2626598"/>
            <a:ext cx="762000" cy="0"/>
          </a:xfrm>
          <a:prstGeom prst="line">
            <a:avLst/>
          </a:prstGeom>
          <a:noFill/>
          <a:ln w="9525">
            <a:solidFill>
              <a:schemeClr val="tx1"/>
            </a:solidFill>
            <a:round/>
            <a:headEnd/>
            <a:tailEnd/>
          </a:ln>
        </p:spPr>
        <p:txBody>
          <a:bodyPr/>
          <a:lstStyle/>
          <a:p>
            <a:endParaRPr lang="en-US" dirty="0"/>
          </a:p>
        </p:txBody>
      </p:sp>
      <p:sp>
        <p:nvSpPr>
          <p:cNvPr id="10253" name="Line 13"/>
          <p:cNvSpPr>
            <a:spLocks noChangeShapeType="1"/>
          </p:cNvSpPr>
          <p:nvPr/>
        </p:nvSpPr>
        <p:spPr bwMode="auto">
          <a:xfrm flipH="1">
            <a:off x="2889739" y="4379198"/>
            <a:ext cx="762000" cy="0"/>
          </a:xfrm>
          <a:prstGeom prst="line">
            <a:avLst/>
          </a:prstGeom>
          <a:noFill/>
          <a:ln w="9525">
            <a:solidFill>
              <a:schemeClr val="tx1"/>
            </a:solidFill>
            <a:round/>
            <a:headEnd/>
            <a:tailEnd/>
          </a:ln>
        </p:spPr>
        <p:txBody>
          <a:bodyPr/>
          <a:lstStyle/>
          <a:p>
            <a:endParaRPr lang="en-US" dirty="0"/>
          </a:p>
        </p:txBody>
      </p:sp>
      <p:sp>
        <p:nvSpPr>
          <p:cNvPr id="10254" name="Text Box 14"/>
          <p:cNvSpPr txBox="1">
            <a:spLocks noChangeArrowheads="1"/>
          </p:cNvSpPr>
          <p:nvPr/>
        </p:nvSpPr>
        <p:spPr bwMode="auto">
          <a:xfrm>
            <a:off x="5023339" y="1178798"/>
            <a:ext cx="304800" cy="366713"/>
          </a:xfrm>
          <a:prstGeom prst="rect">
            <a:avLst/>
          </a:prstGeom>
          <a:noFill/>
          <a:ln w="9525">
            <a:noFill/>
            <a:miter lim="800000"/>
            <a:headEnd/>
            <a:tailEnd/>
          </a:ln>
        </p:spPr>
        <p:txBody>
          <a:bodyPr>
            <a:spAutoFit/>
          </a:bodyPr>
          <a:lstStyle/>
          <a:p>
            <a:pPr eaLnBrk="0" hangingPunct="0"/>
            <a:r>
              <a:rPr lang="en-US" b="1" dirty="0">
                <a:solidFill>
                  <a:srgbClr val="C00000"/>
                </a:solidFill>
              </a:rPr>
              <a:t>X</a:t>
            </a:r>
          </a:p>
        </p:txBody>
      </p:sp>
      <p:sp>
        <p:nvSpPr>
          <p:cNvPr id="10255" name="Text Box 15"/>
          <p:cNvSpPr txBox="1">
            <a:spLocks noChangeArrowheads="1"/>
          </p:cNvSpPr>
          <p:nvPr/>
        </p:nvSpPr>
        <p:spPr bwMode="auto">
          <a:xfrm>
            <a:off x="5023339" y="5230098"/>
            <a:ext cx="304800" cy="395288"/>
          </a:xfrm>
          <a:prstGeom prst="rect">
            <a:avLst/>
          </a:prstGeom>
          <a:noFill/>
          <a:ln w="9525">
            <a:noFill/>
            <a:miter lim="800000"/>
            <a:headEnd/>
            <a:tailEnd/>
          </a:ln>
        </p:spPr>
        <p:txBody>
          <a:bodyPr>
            <a:spAutoFit/>
          </a:bodyPr>
          <a:lstStyle/>
          <a:p>
            <a:pPr eaLnBrk="0" hangingPunct="0">
              <a:lnSpc>
                <a:spcPct val="30000"/>
              </a:lnSpc>
              <a:spcBef>
                <a:spcPct val="50000"/>
              </a:spcBef>
            </a:pPr>
            <a:r>
              <a:rPr lang="en-US" b="1" dirty="0">
                <a:solidFill>
                  <a:srgbClr val="C00000"/>
                </a:solidFill>
              </a:rPr>
              <a:t>X</a:t>
            </a:r>
          </a:p>
          <a:p>
            <a:pPr eaLnBrk="0" hangingPunct="0">
              <a:lnSpc>
                <a:spcPct val="30000"/>
              </a:lnSpc>
              <a:spcBef>
                <a:spcPct val="50000"/>
              </a:spcBef>
            </a:pPr>
            <a:r>
              <a:rPr lang="en-US" b="1" dirty="0">
                <a:solidFill>
                  <a:srgbClr val="C00000"/>
                </a:solidFill>
              </a:rPr>
              <a:t>X</a:t>
            </a:r>
          </a:p>
        </p:txBody>
      </p:sp>
      <p:sp>
        <p:nvSpPr>
          <p:cNvPr id="10256" name="Line 16"/>
          <p:cNvSpPr>
            <a:spLocks noChangeShapeType="1"/>
          </p:cNvSpPr>
          <p:nvPr/>
        </p:nvSpPr>
        <p:spPr bwMode="auto">
          <a:xfrm flipH="1">
            <a:off x="5251939" y="1331198"/>
            <a:ext cx="2438400" cy="0"/>
          </a:xfrm>
          <a:prstGeom prst="line">
            <a:avLst/>
          </a:prstGeom>
          <a:noFill/>
          <a:ln w="9525">
            <a:solidFill>
              <a:schemeClr val="tx1"/>
            </a:solidFill>
            <a:round/>
            <a:headEnd/>
            <a:tailEnd type="triangle" w="med" len="med"/>
          </a:ln>
        </p:spPr>
        <p:txBody>
          <a:bodyPr/>
          <a:lstStyle/>
          <a:p>
            <a:endParaRPr lang="en-US" dirty="0"/>
          </a:p>
        </p:txBody>
      </p:sp>
      <p:sp>
        <p:nvSpPr>
          <p:cNvPr id="10257" name="Line 17"/>
          <p:cNvSpPr>
            <a:spLocks noChangeShapeType="1"/>
          </p:cNvSpPr>
          <p:nvPr/>
        </p:nvSpPr>
        <p:spPr bwMode="auto">
          <a:xfrm flipH="1">
            <a:off x="5328139" y="5369798"/>
            <a:ext cx="2362200" cy="0"/>
          </a:xfrm>
          <a:prstGeom prst="line">
            <a:avLst/>
          </a:prstGeom>
          <a:noFill/>
          <a:ln w="9525">
            <a:solidFill>
              <a:schemeClr val="tx1"/>
            </a:solidFill>
            <a:round/>
            <a:headEnd/>
            <a:tailEnd type="triangle" w="med" len="med"/>
          </a:ln>
        </p:spPr>
        <p:txBody>
          <a:bodyPr/>
          <a:lstStyle/>
          <a:p>
            <a:endParaRPr lang="en-US" dirty="0"/>
          </a:p>
        </p:txBody>
      </p:sp>
      <p:sp>
        <p:nvSpPr>
          <p:cNvPr id="10258" name="Text Box 18"/>
          <p:cNvSpPr txBox="1">
            <a:spLocks noChangeArrowheads="1"/>
          </p:cNvSpPr>
          <p:nvPr/>
        </p:nvSpPr>
        <p:spPr bwMode="auto">
          <a:xfrm>
            <a:off x="7156938" y="3388599"/>
            <a:ext cx="1190297" cy="369332"/>
          </a:xfrm>
          <a:prstGeom prst="rect">
            <a:avLst/>
          </a:prstGeom>
          <a:noFill/>
          <a:ln w="9525">
            <a:noFill/>
            <a:miter lim="800000"/>
            <a:headEnd/>
            <a:tailEnd/>
          </a:ln>
        </p:spPr>
        <p:txBody>
          <a:bodyPr wrap="square">
            <a:spAutoFit/>
          </a:bodyPr>
          <a:lstStyle/>
          <a:p>
            <a:pPr algn="ctr" eaLnBrk="0" hangingPunct="0">
              <a:spcBef>
                <a:spcPct val="50000"/>
              </a:spcBef>
            </a:pPr>
            <a:r>
              <a:rPr lang="en-US" b="1" dirty="0">
                <a:solidFill>
                  <a:srgbClr val="C00000"/>
                </a:solidFill>
              </a:rPr>
              <a:t>Outliers</a:t>
            </a:r>
          </a:p>
        </p:txBody>
      </p:sp>
      <p:sp>
        <p:nvSpPr>
          <p:cNvPr id="10259" name="Line 19"/>
          <p:cNvSpPr>
            <a:spLocks noChangeShapeType="1"/>
          </p:cNvSpPr>
          <p:nvPr/>
        </p:nvSpPr>
        <p:spPr bwMode="auto">
          <a:xfrm>
            <a:off x="7690339" y="1331198"/>
            <a:ext cx="0" cy="2057400"/>
          </a:xfrm>
          <a:prstGeom prst="line">
            <a:avLst/>
          </a:prstGeom>
          <a:noFill/>
          <a:ln w="9525">
            <a:solidFill>
              <a:schemeClr val="tx1"/>
            </a:solidFill>
            <a:round/>
            <a:headEnd/>
            <a:tailEnd/>
          </a:ln>
        </p:spPr>
        <p:txBody>
          <a:bodyPr/>
          <a:lstStyle/>
          <a:p>
            <a:endParaRPr lang="en-US" dirty="0"/>
          </a:p>
        </p:txBody>
      </p:sp>
      <p:sp>
        <p:nvSpPr>
          <p:cNvPr id="10260" name="Line 20"/>
          <p:cNvSpPr>
            <a:spLocks noChangeShapeType="1"/>
          </p:cNvSpPr>
          <p:nvPr/>
        </p:nvSpPr>
        <p:spPr bwMode="auto">
          <a:xfrm>
            <a:off x="7690339" y="3769598"/>
            <a:ext cx="0" cy="1600200"/>
          </a:xfrm>
          <a:prstGeom prst="line">
            <a:avLst/>
          </a:prstGeom>
          <a:noFill/>
          <a:ln w="9525">
            <a:solidFill>
              <a:schemeClr val="tx1"/>
            </a:solidFill>
            <a:round/>
            <a:headEnd/>
            <a:tailEnd/>
          </a:ln>
        </p:spPr>
        <p:txBody>
          <a:bodyPr/>
          <a:lstStyle/>
          <a:p>
            <a:endParaRPr lang="en-US" dirty="0"/>
          </a:p>
        </p:txBody>
      </p:sp>
      <p:sp>
        <p:nvSpPr>
          <p:cNvPr id="10261" name="Text Box 21"/>
          <p:cNvSpPr txBox="1">
            <a:spLocks noChangeArrowheads="1"/>
          </p:cNvSpPr>
          <p:nvPr/>
        </p:nvSpPr>
        <p:spPr bwMode="auto">
          <a:xfrm>
            <a:off x="908539" y="1559798"/>
            <a:ext cx="1555750" cy="366713"/>
          </a:xfrm>
          <a:prstGeom prst="rect">
            <a:avLst/>
          </a:prstGeom>
          <a:noFill/>
          <a:ln w="9525">
            <a:noFill/>
            <a:miter lim="800000"/>
            <a:headEnd/>
            <a:tailEnd/>
          </a:ln>
        </p:spPr>
        <p:txBody>
          <a:bodyPr>
            <a:spAutoFit/>
          </a:bodyPr>
          <a:lstStyle/>
          <a:p>
            <a:pPr eaLnBrk="0" hangingPunct="0"/>
            <a:endParaRPr lang="en-US" dirty="0"/>
          </a:p>
        </p:txBody>
      </p:sp>
      <mc:AlternateContent xmlns:mc="http://schemas.openxmlformats.org/markup-compatibility/2006" xmlns:a14="http://schemas.microsoft.com/office/drawing/2010/main">
        <mc:Choice Requires="a14">
          <p:sp>
            <p:nvSpPr>
              <p:cNvPr id="10262" name="Text Box 22"/>
              <p:cNvSpPr txBox="1">
                <a:spLocks noChangeArrowheads="1"/>
              </p:cNvSpPr>
              <p:nvPr/>
            </p:nvSpPr>
            <p:spPr bwMode="auto">
              <a:xfrm>
                <a:off x="908539" y="2474198"/>
                <a:ext cx="1981200" cy="369332"/>
              </a:xfrm>
              <a:prstGeom prst="rect">
                <a:avLst/>
              </a:prstGeom>
              <a:noFill/>
              <a:ln w="9525">
                <a:noFill/>
                <a:miter lim="800000"/>
                <a:headEnd/>
                <a:tailEnd/>
              </a:ln>
            </p:spPr>
            <p:txBody>
              <a:bodyPr wrap="square">
                <a:spAutoFit/>
              </a:bodyPr>
              <a:lstStyle/>
              <a:p>
                <a:pPr algn="ctr" eaLnBrk="0" hangingPunct="0">
                  <a:spcBef>
                    <a:spcPct val="50000"/>
                  </a:spcBef>
                </a:pPr>
                <a:r>
                  <a:rPr lang="en-US" i="1" dirty="0" smtClean="0">
                    <a:solidFill>
                      <a:srgbClr val="C00000"/>
                    </a:solidFill>
                  </a:rPr>
                  <a:t>Third Quartile,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𝑄</m:t>
                        </m:r>
                      </m:e>
                      <m:sub>
                        <m:r>
                          <a:rPr lang="en-US" b="0" i="1" smtClean="0">
                            <a:solidFill>
                              <a:srgbClr val="C00000"/>
                            </a:solidFill>
                            <a:latin typeface="Cambria Math" panose="02040503050406030204" pitchFamily="18" charset="0"/>
                          </a:rPr>
                          <m:t>3</m:t>
                        </m:r>
                      </m:sub>
                    </m:sSub>
                  </m:oMath>
                </a14:m>
                <a:endParaRPr lang="en-US" i="1" dirty="0">
                  <a:solidFill>
                    <a:srgbClr val="C00000"/>
                  </a:solidFill>
                </a:endParaRPr>
              </a:p>
            </p:txBody>
          </p:sp>
        </mc:Choice>
        <mc:Fallback xmlns="">
          <p:sp>
            <p:nvSpPr>
              <p:cNvPr id="10262" name="Text Box 22"/>
              <p:cNvSpPr txBox="1">
                <a:spLocks noRot="1" noChangeAspect="1" noMove="1" noResize="1" noEditPoints="1" noAdjustHandles="1" noChangeArrowheads="1" noChangeShapeType="1" noTextEdit="1"/>
              </p:cNvSpPr>
              <p:nvPr/>
            </p:nvSpPr>
            <p:spPr bwMode="auto">
              <a:xfrm>
                <a:off x="908539" y="2474198"/>
                <a:ext cx="1981200" cy="369332"/>
              </a:xfrm>
              <a:prstGeom prst="rect">
                <a:avLst/>
              </a:prstGeom>
              <a:blipFill>
                <a:blip r:embed="rId3"/>
                <a:stretch>
                  <a:fillRect t="-10000" b="-26667"/>
                </a:stretch>
              </a:blipFill>
              <a:ln w="9525">
                <a:noFill/>
                <a:miter lim="800000"/>
                <a:headEnd/>
                <a:tailEnd/>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263" name="Text Box 23"/>
              <p:cNvSpPr txBox="1">
                <a:spLocks noChangeArrowheads="1"/>
              </p:cNvSpPr>
              <p:nvPr/>
            </p:nvSpPr>
            <p:spPr bwMode="auto">
              <a:xfrm>
                <a:off x="1137140" y="4150598"/>
                <a:ext cx="1752599" cy="369332"/>
              </a:xfrm>
              <a:prstGeom prst="rect">
                <a:avLst/>
              </a:prstGeom>
              <a:noFill/>
              <a:ln w="9525">
                <a:noFill/>
                <a:miter lim="800000"/>
                <a:headEnd/>
                <a:tailEnd/>
              </a:ln>
            </p:spPr>
            <p:txBody>
              <a:bodyPr wrap="square">
                <a:spAutoFit/>
              </a:bodyPr>
              <a:lstStyle/>
              <a:p>
                <a:pPr algn="ctr" eaLnBrk="0" hangingPunct="0">
                  <a:spcBef>
                    <a:spcPct val="50000"/>
                  </a:spcBef>
                </a:pPr>
                <a:r>
                  <a:rPr lang="en-US" i="1" dirty="0" smtClean="0">
                    <a:solidFill>
                      <a:srgbClr val="C00000"/>
                    </a:solidFill>
                  </a:rPr>
                  <a:t>First Quartile,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𝑄</m:t>
                        </m:r>
                      </m:e>
                      <m:sub>
                        <m:r>
                          <a:rPr lang="en-US" b="0" i="1" smtClean="0">
                            <a:solidFill>
                              <a:srgbClr val="C00000"/>
                            </a:solidFill>
                            <a:latin typeface="Cambria Math" panose="02040503050406030204" pitchFamily="18" charset="0"/>
                          </a:rPr>
                          <m:t>1</m:t>
                        </m:r>
                      </m:sub>
                    </m:sSub>
                  </m:oMath>
                </a14:m>
                <a:endParaRPr lang="en-US" i="1" dirty="0">
                  <a:solidFill>
                    <a:srgbClr val="C00000"/>
                  </a:solidFill>
                </a:endParaRPr>
              </a:p>
            </p:txBody>
          </p:sp>
        </mc:Choice>
        <mc:Fallback xmlns="">
          <p:sp>
            <p:nvSpPr>
              <p:cNvPr id="10263" name="Text Box 23"/>
              <p:cNvSpPr txBox="1">
                <a:spLocks noRot="1" noChangeAspect="1" noMove="1" noResize="1" noEditPoints="1" noAdjustHandles="1" noChangeArrowheads="1" noChangeShapeType="1" noTextEdit="1"/>
              </p:cNvSpPr>
              <p:nvPr/>
            </p:nvSpPr>
            <p:spPr bwMode="auto">
              <a:xfrm>
                <a:off x="1137140" y="4150598"/>
                <a:ext cx="1752599" cy="369332"/>
              </a:xfrm>
              <a:prstGeom prst="rect">
                <a:avLst/>
              </a:prstGeom>
              <a:blipFill>
                <a:blip r:embed="rId4"/>
                <a:stretch>
                  <a:fillRect l="-3136" t="-10000" b="-26667"/>
                </a:stretch>
              </a:blipFill>
              <a:ln w="9525">
                <a:noFill/>
                <a:miter lim="800000"/>
                <a:headEnd/>
                <a:tailEnd/>
              </a:ln>
            </p:spPr>
            <p:txBody>
              <a:bodyPr/>
              <a:lstStyle/>
              <a:p>
                <a:r>
                  <a:rPr lang="en-SG">
                    <a:noFill/>
                  </a:rPr>
                  <a:t> </a:t>
                </a:r>
              </a:p>
            </p:txBody>
          </p:sp>
        </mc:Fallback>
      </mc:AlternateContent>
      <p:sp>
        <p:nvSpPr>
          <p:cNvPr id="10264" name="Text Box 24"/>
          <p:cNvSpPr txBox="1">
            <a:spLocks noChangeArrowheads="1"/>
          </p:cNvSpPr>
          <p:nvPr/>
        </p:nvSpPr>
        <p:spPr bwMode="auto">
          <a:xfrm>
            <a:off x="1899139" y="3159998"/>
            <a:ext cx="1006475" cy="366713"/>
          </a:xfrm>
          <a:prstGeom prst="rect">
            <a:avLst/>
          </a:prstGeom>
          <a:noFill/>
          <a:ln w="9525">
            <a:noFill/>
            <a:miter lim="800000"/>
            <a:headEnd/>
            <a:tailEnd/>
          </a:ln>
        </p:spPr>
        <p:txBody>
          <a:bodyPr>
            <a:spAutoFit/>
          </a:bodyPr>
          <a:lstStyle/>
          <a:p>
            <a:pPr algn="ctr" eaLnBrk="0" hangingPunct="0"/>
            <a:r>
              <a:rPr lang="en-US" i="1" dirty="0">
                <a:solidFill>
                  <a:srgbClr val="C00000"/>
                </a:solidFill>
              </a:rPr>
              <a:t>Median</a:t>
            </a:r>
          </a:p>
        </p:txBody>
      </p:sp>
      <mc:AlternateContent xmlns:mc="http://schemas.openxmlformats.org/markup-compatibility/2006">
        <mc:Choice xmlns:a14="http://schemas.microsoft.com/office/drawing/2010/main" Requires="a14">
          <p:sp>
            <p:nvSpPr>
              <p:cNvPr id="10265" name="Text Box 25"/>
              <p:cNvSpPr txBox="1">
                <a:spLocks noChangeArrowheads="1"/>
              </p:cNvSpPr>
              <p:nvPr/>
            </p:nvSpPr>
            <p:spPr bwMode="auto">
              <a:xfrm>
                <a:off x="661543" y="1036904"/>
                <a:ext cx="2209800" cy="120032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0" hangingPunct="0">
                  <a:spcBef>
                    <a:spcPct val="50000"/>
                  </a:spcBef>
                </a:pPr>
                <a:r>
                  <a:rPr lang="en-US" dirty="0" smtClean="0"/>
                  <a:t>Largest data value that is </a:t>
                </a:r>
                <a:r>
                  <a:rPr lang="en-US" dirty="0" smtClean="0">
                    <a:solidFill>
                      <a:schemeClr val="tx1"/>
                    </a:solidFill>
                  </a:rPr>
                  <a:t>smaller</a:t>
                </a:r>
                <a:r>
                  <a:rPr lang="en-US" dirty="0" smtClean="0">
                    <a:solidFill>
                      <a:srgbClr val="FF0000"/>
                    </a:solidFill>
                  </a:rPr>
                  <a:t> </a:t>
                </a:r>
                <a:r>
                  <a:rPr lang="en-US" dirty="0" smtClean="0"/>
                  <a:t>than or equal to </a:t>
                </a:r>
                <a:endParaRPr lang="en-US" dirty="0" smtClean="0"/>
              </a:p>
              <a:p>
                <a:pPr algn="ctr" eaLnBrk="0" hangingPunct="0">
                  <a:spcBef>
                    <a:spcPct val="50000"/>
                  </a:spcBef>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3</m:t>
                          </m:r>
                        </m:sub>
                      </m:sSub>
                      <m:r>
                        <a:rPr lang="en-US" b="0" i="1" smtClean="0">
                          <a:latin typeface="Cambria Math" panose="02040503050406030204" pitchFamily="18" charset="0"/>
                        </a:rPr>
                        <m:t>+1.5</m:t>
                      </m:r>
                      <m:r>
                        <a:rPr lang="en-US" b="0" i="1" smtClean="0">
                          <a:latin typeface="Cambria Math" panose="02040503050406030204" pitchFamily="18" charset="0"/>
                        </a:rPr>
                        <m:t>𝐼𝑄𝑅</m:t>
                      </m:r>
                    </m:oMath>
                  </m:oMathPara>
                </a14:m>
                <a:endParaRPr lang="en-US" dirty="0"/>
              </a:p>
            </p:txBody>
          </p:sp>
        </mc:Choice>
        <mc:Fallback>
          <p:sp>
            <p:nvSpPr>
              <p:cNvPr id="10265" name="Text Box 25"/>
              <p:cNvSpPr txBox="1">
                <a:spLocks noRot="1" noChangeAspect="1" noMove="1" noResize="1" noEditPoints="1" noAdjustHandles="1" noChangeArrowheads="1" noChangeShapeType="1" noTextEdit="1"/>
              </p:cNvSpPr>
              <p:nvPr/>
            </p:nvSpPr>
            <p:spPr bwMode="auto">
              <a:xfrm>
                <a:off x="661543" y="1036904"/>
                <a:ext cx="2209800" cy="1200329"/>
              </a:xfrm>
              <a:prstGeom prst="rect">
                <a:avLst/>
              </a:prstGeom>
              <a:blipFill rotWithShape="0">
                <a:blip r:embed="rId5"/>
                <a:stretch>
                  <a:fillRect t="-1493" b="-1493"/>
                </a:stretch>
              </a:blipFill>
              <a:ln>
                <a:headEnd/>
                <a:tailEnd/>
              </a:ln>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266" name="Text Box 26"/>
              <p:cNvSpPr txBox="1">
                <a:spLocks noChangeArrowheads="1"/>
              </p:cNvSpPr>
              <p:nvPr/>
            </p:nvSpPr>
            <p:spPr bwMode="auto">
              <a:xfrm>
                <a:off x="608260" y="4569698"/>
                <a:ext cx="2286000" cy="923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eaLnBrk="0" hangingPunct="0">
                  <a:spcBef>
                    <a:spcPct val="50000"/>
                  </a:spcBef>
                </a:pPr>
                <a:r>
                  <a:rPr lang="en-US" dirty="0" smtClean="0"/>
                  <a:t>Smallest data value that is </a:t>
                </a:r>
                <a:r>
                  <a:rPr lang="en-US" dirty="0" smtClean="0">
                    <a:solidFill>
                      <a:schemeClr val="tx1"/>
                    </a:solidFill>
                  </a:rPr>
                  <a:t>larger</a:t>
                </a:r>
                <a:r>
                  <a:rPr lang="en-US" dirty="0" smtClean="0">
                    <a:solidFill>
                      <a:srgbClr val="FF0000"/>
                    </a:solidFill>
                  </a:rPr>
                  <a:t> </a:t>
                </a:r>
                <a:r>
                  <a:rPr lang="en-US" dirty="0" smtClean="0"/>
                  <a:t>than or equal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r>
                      <a:rPr lang="en-US" b="0" i="1" smtClean="0">
                        <a:latin typeface="Cambria Math" panose="02040503050406030204" pitchFamily="18" charset="0"/>
                      </a:rPr>
                      <m:t>−1.5</m:t>
                    </m:r>
                    <m:r>
                      <a:rPr lang="en-US" b="0" i="1" smtClean="0">
                        <a:latin typeface="Cambria Math" panose="02040503050406030204" pitchFamily="18" charset="0"/>
                      </a:rPr>
                      <m:t>𝐼𝑄𝑅</m:t>
                    </m:r>
                  </m:oMath>
                </a14:m>
                <a:endParaRPr lang="en-US" dirty="0"/>
              </a:p>
            </p:txBody>
          </p:sp>
        </mc:Choice>
        <mc:Fallback>
          <p:sp>
            <p:nvSpPr>
              <p:cNvPr id="10266" name="Text Box 26"/>
              <p:cNvSpPr txBox="1">
                <a:spLocks noRot="1" noChangeAspect="1" noMove="1" noResize="1" noEditPoints="1" noAdjustHandles="1" noChangeArrowheads="1" noChangeShapeType="1" noTextEdit="1"/>
              </p:cNvSpPr>
              <p:nvPr/>
            </p:nvSpPr>
            <p:spPr bwMode="auto">
              <a:xfrm>
                <a:off x="608260" y="4569698"/>
                <a:ext cx="2286000" cy="923330"/>
              </a:xfrm>
              <a:prstGeom prst="rect">
                <a:avLst/>
              </a:prstGeom>
              <a:blipFill rotWithShape="0">
                <a:blip r:embed="rId6"/>
                <a:stretch>
                  <a:fillRect l="-528" t="-2581" b="-8387"/>
                </a:stretch>
              </a:blipFill>
              <a:ln>
                <a:headEnd/>
                <a:tailEnd/>
              </a:ln>
            </p:spPr>
            <p:txBody>
              <a:bodyPr/>
              <a:lstStyle/>
              <a:p>
                <a:r>
                  <a:rPr lang="en-SG">
                    <a:noFill/>
                  </a:rPr>
                  <a:t> </a:t>
                </a:r>
              </a:p>
            </p:txBody>
          </p:sp>
        </mc:Fallback>
      </mc:AlternateContent>
      <p:sp>
        <p:nvSpPr>
          <p:cNvPr id="10267" name="Text Box 27"/>
          <p:cNvSpPr txBox="1">
            <a:spLocks noChangeArrowheads="1"/>
          </p:cNvSpPr>
          <p:nvPr/>
        </p:nvSpPr>
        <p:spPr bwMode="auto">
          <a:xfrm>
            <a:off x="3038803" y="5799805"/>
            <a:ext cx="5809593" cy="338554"/>
          </a:xfrm>
          <a:prstGeom prst="rect">
            <a:avLst/>
          </a:prstGeom>
          <a:noFill/>
          <a:ln w="9525">
            <a:noFill/>
            <a:miter lim="800000"/>
            <a:headEnd/>
            <a:tailEnd/>
          </a:ln>
        </p:spPr>
        <p:txBody>
          <a:bodyPr wrap="square">
            <a:spAutoFit/>
          </a:bodyPr>
          <a:lstStyle/>
          <a:p>
            <a:pPr eaLnBrk="0" hangingPunct="0">
              <a:spcBef>
                <a:spcPct val="50000"/>
              </a:spcBef>
            </a:pPr>
            <a:r>
              <a:rPr lang="en-US" sz="1600" i="1" dirty="0"/>
              <a:t>[</a:t>
            </a:r>
            <a:r>
              <a:rPr lang="en-US" sz="1600" i="1" dirty="0" smtClean="0"/>
              <a:t>Taken </a:t>
            </a:r>
            <a:r>
              <a:rPr lang="en-US" sz="1600" i="1" dirty="0"/>
              <a:t>from Navidi W., Statistics for Engineers and </a:t>
            </a:r>
            <a:r>
              <a:rPr lang="en-US" sz="1600" i="1" dirty="0" smtClean="0"/>
              <a:t>Scientists]</a:t>
            </a:r>
            <a:endParaRPr lang="en-US" sz="1600" i="1" dirty="0"/>
          </a:p>
        </p:txBody>
      </p:sp>
      <p:sp>
        <p:nvSpPr>
          <p:cNvPr id="2" name="Oval 1"/>
          <p:cNvSpPr/>
          <p:nvPr/>
        </p:nvSpPr>
        <p:spPr>
          <a:xfrm>
            <a:off x="5078613" y="1560274"/>
            <a:ext cx="182880" cy="182880"/>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Oval 28"/>
          <p:cNvSpPr/>
          <p:nvPr/>
        </p:nvSpPr>
        <p:spPr>
          <a:xfrm>
            <a:off x="5082707" y="4668758"/>
            <a:ext cx="182880" cy="182880"/>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47" name="Line 7"/>
          <p:cNvSpPr>
            <a:spLocks noChangeShapeType="1"/>
          </p:cNvSpPr>
          <p:nvPr/>
        </p:nvSpPr>
        <p:spPr bwMode="auto">
          <a:xfrm>
            <a:off x="2889739" y="1635998"/>
            <a:ext cx="2103120" cy="0"/>
          </a:xfrm>
          <a:prstGeom prst="line">
            <a:avLst/>
          </a:prstGeom>
          <a:noFill/>
          <a:ln w="9525">
            <a:solidFill>
              <a:schemeClr val="tx1"/>
            </a:solidFill>
            <a:round/>
            <a:headEnd/>
            <a:tailEnd type="triangle" w="med" len="med"/>
          </a:ln>
        </p:spPr>
        <p:txBody>
          <a:bodyPr/>
          <a:lstStyle/>
          <a:p>
            <a:endParaRPr lang="en-US" dirty="0"/>
          </a:p>
        </p:txBody>
      </p:sp>
      <p:sp>
        <p:nvSpPr>
          <p:cNvPr id="3" name="Slide Number Placeholder 2"/>
          <p:cNvSpPr>
            <a:spLocks noGrp="1"/>
          </p:cNvSpPr>
          <p:nvPr>
            <p:ph type="sldNum" sz="quarter" idx="12"/>
          </p:nvPr>
        </p:nvSpPr>
        <p:spPr/>
        <p:txBody>
          <a:bodyPr/>
          <a:lstStyle/>
          <a:p>
            <a:fld id="{6767FADE-2612-3649-B495-F644A23F288B}" type="slidenum">
              <a:rPr lang="en-US" smtClean="0"/>
              <a:pPr/>
              <a:t>19</a:t>
            </a:fld>
            <a:endParaRPr lang="en-US" dirty="0"/>
          </a:p>
        </p:txBody>
      </p:sp>
    </p:spTree>
    <p:extLst>
      <p:ext uri="{BB962C8B-B14F-4D97-AF65-F5344CB8AC3E}">
        <p14:creationId xmlns:p14="http://schemas.microsoft.com/office/powerpoint/2010/main" val="2011030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835808041"/>
              </p:ext>
            </p:extLst>
          </p:nvPr>
        </p:nvGraphicFramePr>
        <p:xfrm>
          <a:off x="126124" y="126124"/>
          <a:ext cx="8891752" cy="5975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7403024" y="3721032"/>
            <a:ext cx="1614852" cy="830997"/>
          </a:xfrm>
          <a:prstGeom prst="rect">
            <a:avLst/>
          </a:prstGeom>
          <a:noFill/>
        </p:spPr>
        <p:txBody>
          <a:bodyPr wrap="square" rtlCol="0">
            <a:spAutoFit/>
          </a:bodyPr>
          <a:lstStyle/>
          <a:p>
            <a:pPr algn="ctr"/>
            <a:r>
              <a:rPr lang="en-GB" sz="1200" dirty="0" smtClean="0"/>
              <a:t>A more detailed topic tree on Hypothesis Testing will be given from L08 onwards </a:t>
            </a:r>
            <a:endParaRPr lang="en-SG" sz="1200" dirty="0"/>
          </a:p>
        </p:txBody>
      </p:sp>
      <p:cxnSp>
        <p:nvCxnSpPr>
          <p:cNvPr id="5" name="Straight Arrow Connector 4"/>
          <p:cNvCxnSpPr/>
          <p:nvPr/>
        </p:nvCxnSpPr>
        <p:spPr>
          <a:xfrm flipH="1" flipV="1">
            <a:off x="7304531" y="3462493"/>
            <a:ext cx="228383" cy="2585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06267" y="3804142"/>
            <a:ext cx="612535" cy="369332"/>
          </a:xfrm>
          <a:prstGeom prst="rect">
            <a:avLst/>
          </a:prstGeom>
          <a:noFill/>
        </p:spPr>
        <p:txBody>
          <a:bodyPr wrap="square" rtlCol="0">
            <a:spAutoFit/>
          </a:bodyPr>
          <a:lstStyle/>
          <a:p>
            <a:r>
              <a:rPr lang="en-US" b="1" dirty="0">
                <a:solidFill>
                  <a:srgbClr val="FF0000"/>
                </a:solidFill>
              </a:rPr>
              <a:t>L</a:t>
            </a:r>
            <a:r>
              <a:rPr lang="en-US" b="1" dirty="0" smtClean="0">
                <a:solidFill>
                  <a:srgbClr val="FF0000"/>
                </a:solidFill>
              </a:rPr>
              <a:t>01</a:t>
            </a:r>
            <a:endParaRPr lang="en-SG" b="1" dirty="0">
              <a:solidFill>
                <a:srgbClr val="FF0000"/>
              </a:solidFill>
            </a:endParaRPr>
          </a:p>
        </p:txBody>
      </p:sp>
      <p:sp>
        <p:nvSpPr>
          <p:cNvPr id="9" name="Rectangle 8"/>
          <p:cNvSpPr/>
          <p:nvPr/>
        </p:nvSpPr>
        <p:spPr>
          <a:xfrm>
            <a:off x="306267" y="2673104"/>
            <a:ext cx="3749190" cy="109394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 name="Slide Number Placeholder 1"/>
          <p:cNvSpPr>
            <a:spLocks noGrp="1"/>
          </p:cNvSpPr>
          <p:nvPr>
            <p:ph type="sldNum" sz="quarter" idx="12"/>
          </p:nvPr>
        </p:nvSpPr>
        <p:spPr>
          <a:xfrm>
            <a:off x="8784771" y="6399618"/>
            <a:ext cx="359229" cy="458382"/>
          </a:xfrm>
        </p:spPr>
        <p:txBody>
          <a:bodyPr/>
          <a:lstStyle/>
          <a:p>
            <a:fld id="{466F3B82-BA8E-498E-B9BD-16E23817B50B}" type="slidenum">
              <a:rPr lang="en-US" sz="1400" smtClean="0">
                <a:cs typeface="Arial" panose="020B0604020202020204" pitchFamily="34" charset="0"/>
              </a:rPr>
              <a:pPr/>
              <a:t>2</a:t>
            </a:fld>
            <a:endParaRPr lang="en-US" sz="1400" dirty="0">
              <a:cs typeface="Arial" panose="020B0604020202020204" pitchFamily="34" charset="0"/>
            </a:endParaRPr>
          </a:p>
        </p:txBody>
      </p:sp>
    </p:spTree>
    <p:extLst>
      <p:ext uri="{BB962C8B-B14F-4D97-AF65-F5344CB8AC3E}">
        <p14:creationId xmlns:p14="http://schemas.microsoft.com/office/powerpoint/2010/main" val="3380206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633" y="261543"/>
            <a:ext cx="6211928" cy="604593"/>
          </a:xfrm>
        </p:spPr>
        <p:txBody>
          <a:bodyPr/>
          <a:lstStyle/>
          <a:p>
            <a:r>
              <a:rPr lang="en-US" dirty="0" smtClean="0"/>
              <a:t>Example: Box </a:t>
            </a:r>
            <a:r>
              <a:rPr lang="en-US" dirty="0"/>
              <a:t>Plot</a:t>
            </a:r>
          </a:p>
        </p:txBody>
      </p:sp>
      <p:sp>
        <p:nvSpPr>
          <p:cNvPr id="3" name="Content Placeholder 2"/>
          <p:cNvSpPr>
            <a:spLocks noGrp="1"/>
          </p:cNvSpPr>
          <p:nvPr>
            <p:ph sz="quarter" idx="13"/>
          </p:nvPr>
        </p:nvSpPr>
        <p:spPr>
          <a:xfrm>
            <a:off x="665609" y="961188"/>
            <a:ext cx="8233461" cy="5134811"/>
          </a:xfrm>
        </p:spPr>
        <p:txBody>
          <a:bodyPr/>
          <a:lstStyle/>
          <a:p>
            <a:endParaRPr lang="en-US" dirty="0" smtClean="0"/>
          </a:p>
          <a:p>
            <a:endParaRPr lang="en-US" dirty="0"/>
          </a:p>
          <a:p>
            <a:endParaRPr lang="en-US" dirty="0" smtClean="0"/>
          </a:p>
          <a:p>
            <a:endParaRPr lang="en-US" dirty="0"/>
          </a:p>
          <a:p>
            <a:pPr marL="0" indent="0">
              <a:buNone/>
            </a:pPr>
            <a:r>
              <a:rPr lang="en-US" sz="2000" dirty="0" smtClean="0"/>
              <a:t>Based on the data above, which is in ascending order, it is given that</a:t>
            </a:r>
          </a:p>
          <a:p>
            <a:pPr marL="0" indent="0">
              <a:buNone/>
            </a:pPr>
            <a:r>
              <a:rPr lang="en-US" sz="2000" dirty="0" smtClean="0"/>
              <a:t>Q</a:t>
            </a:r>
            <a:r>
              <a:rPr lang="en-US" sz="2000" baseline="-25000" dirty="0" smtClean="0"/>
              <a:t>1</a:t>
            </a:r>
            <a:r>
              <a:rPr lang="en-US" sz="2000" dirty="0" smtClean="0"/>
              <a:t> = 50, Median = 54.5, Q</a:t>
            </a:r>
            <a:r>
              <a:rPr lang="en-US" sz="2000" baseline="-25000" dirty="0" smtClean="0"/>
              <a:t>3</a:t>
            </a:r>
            <a:r>
              <a:rPr lang="en-US" sz="2000" dirty="0" smtClean="0"/>
              <a:t> </a:t>
            </a:r>
            <a:r>
              <a:rPr lang="en-US" sz="2000" dirty="0"/>
              <a:t>= </a:t>
            </a:r>
            <a:r>
              <a:rPr lang="en-US" sz="2000" dirty="0" smtClean="0"/>
              <a:t>58</a:t>
            </a:r>
          </a:p>
          <a:p>
            <a:pPr marL="0" indent="0">
              <a:buNone/>
            </a:pPr>
            <a:endParaRPr lang="en-US" sz="2000" dirty="0">
              <a:solidFill>
                <a:srgbClr val="FF0000"/>
              </a:solidFill>
            </a:endParaRPr>
          </a:p>
          <a:p>
            <a:pPr marL="0" indent="0">
              <a:buNone/>
            </a:pPr>
            <a:r>
              <a:rPr lang="en-US" sz="2000" dirty="0"/>
              <a:t>Which data value(s) are outlier(s</a:t>
            </a:r>
            <a:r>
              <a:rPr lang="en-US" sz="2000" dirty="0" smtClean="0"/>
              <a:t>)? [Hint: Consider computing the values of the end-points of the box plot.]</a:t>
            </a:r>
            <a:endParaRPr lang="en-US" sz="2000" dirty="0"/>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446" y="1174816"/>
            <a:ext cx="7472442" cy="1177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7325259" y="5093279"/>
            <a:ext cx="1422402" cy="1706455"/>
            <a:chOff x="5901439" y="5093279"/>
            <a:chExt cx="1422402" cy="1706455"/>
          </a:xfrm>
        </p:grpSpPr>
        <p:sp>
          <p:nvSpPr>
            <p:cNvPr id="7" name="Rectangle 3"/>
            <p:cNvSpPr>
              <a:spLocks noChangeArrowheads="1"/>
            </p:cNvSpPr>
            <p:nvPr/>
          </p:nvSpPr>
          <p:spPr bwMode="auto">
            <a:xfrm>
              <a:off x="6404988" y="5823541"/>
              <a:ext cx="914400" cy="495300"/>
            </a:xfrm>
            <a:prstGeom prst="rect">
              <a:avLst/>
            </a:prstGeom>
            <a:solidFill>
              <a:srgbClr val="FFFF00"/>
            </a:solidFill>
            <a:ln w="9525">
              <a:solidFill>
                <a:schemeClr val="tx1"/>
              </a:solidFill>
              <a:miter lim="800000"/>
              <a:headEnd/>
              <a:tailEnd/>
            </a:ln>
          </p:spPr>
          <p:txBody>
            <a:bodyPr wrap="none" anchor="ctr"/>
            <a:lstStyle/>
            <a:p>
              <a:endParaRPr lang="en-GB" dirty="0"/>
            </a:p>
          </p:txBody>
        </p:sp>
        <p:sp>
          <p:nvSpPr>
            <p:cNvPr id="8" name="Line 4"/>
            <p:cNvSpPr>
              <a:spLocks noChangeShapeType="1"/>
            </p:cNvSpPr>
            <p:nvPr/>
          </p:nvSpPr>
          <p:spPr bwMode="auto">
            <a:xfrm>
              <a:off x="6409441" y="6027649"/>
              <a:ext cx="914400" cy="0"/>
            </a:xfrm>
            <a:prstGeom prst="line">
              <a:avLst/>
            </a:prstGeom>
            <a:noFill/>
            <a:ln w="9525">
              <a:solidFill>
                <a:schemeClr val="tx1"/>
              </a:solidFill>
              <a:round/>
              <a:headEnd/>
              <a:tailEnd/>
            </a:ln>
          </p:spPr>
          <p:txBody>
            <a:bodyPr/>
            <a:lstStyle/>
            <a:p>
              <a:endParaRPr lang="en-US" dirty="0"/>
            </a:p>
          </p:txBody>
        </p:sp>
        <p:sp>
          <p:nvSpPr>
            <p:cNvPr id="9" name="Line 5"/>
            <p:cNvSpPr>
              <a:spLocks noChangeShapeType="1"/>
            </p:cNvSpPr>
            <p:nvPr/>
          </p:nvSpPr>
          <p:spPr bwMode="auto">
            <a:xfrm flipV="1">
              <a:off x="6862188" y="5276345"/>
              <a:ext cx="0" cy="548640"/>
            </a:xfrm>
            <a:prstGeom prst="line">
              <a:avLst/>
            </a:prstGeom>
            <a:noFill/>
            <a:ln w="9525">
              <a:solidFill>
                <a:schemeClr val="tx1"/>
              </a:solidFill>
              <a:round/>
              <a:headEnd/>
              <a:tailEnd/>
            </a:ln>
          </p:spPr>
          <p:txBody>
            <a:bodyPr/>
            <a:lstStyle/>
            <a:p>
              <a:endParaRPr lang="en-US" dirty="0"/>
            </a:p>
          </p:txBody>
        </p:sp>
        <p:sp>
          <p:nvSpPr>
            <p:cNvPr id="10" name="Line 6"/>
            <p:cNvSpPr>
              <a:spLocks noChangeShapeType="1"/>
            </p:cNvSpPr>
            <p:nvPr/>
          </p:nvSpPr>
          <p:spPr bwMode="auto">
            <a:xfrm>
              <a:off x="6862188" y="6328355"/>
              <a:ext cx="0" cy="274320"/>
            </a:xfrm>
            <a:prstGeom prst="line">
              <a:avLst/>
            </a:prstGeom>
            <a:noFill/>
            <a:ln w="9525">
              <a:solidFill>
                <a:schemeClr val="tx1"/>
              </a:solidFill>
              <a:round/>
              <a:headEnd/>
              <a:tailEnd/>
            </a:ln>
          </p:spPr>
          <p:txBody>
            <a:bodyPr/>
            <a:lstStyle/>
            <a:p>
              <a:endParaRPr lang="en-US" dirty="0"/>
            </a:p>
          </p:txBody>
        </p:sp>
        <p:sp>
          <p:nvSpPr>
            <p:cNvPr id="5" name="TextBox 4"/>
            <p:cNvSpPr txBox="1"/>
            <p:nvPr/>
          </p:nvSpPr>
          <p:spPr>
            <a:xfrm>
              <a:off x="5901439" y="5673216"/>
              <a:ext cx="638628" cy="307777"/>
            </a:xfrm>
            <a:prstGeom prst="rect">
              <a:avLst/>
            </a:prstGeom>
            <a:noFill/>
          </p:spPr>
          <p:txBody>
            <a:bodyPr wrap="square" rtlCol="0">
              <a:spAutoFit/>
            </a:bodyPr>
            <a:lstStyle/>
            <a:p>
              <a:pPr algn="ctr"/>
              <a:r>
                <a:rPr lang="en-US" sz="1400" dirty="0" smtClean="0"/>
                <a:t>58</a:t>
              </a:r>
              <a:endParaRPr lang="en-US" sz="1400" dirty="0"/>
            </a:p>
          </p:txBody>
        </p:sp>
        <p:sp>
          <p:nvSpPr>
            <p:cNvPr id="12" name="TextBox 11"/>
            <p:cNvSpPr txBox="1"/>
            <p:nvPr/>
          </p:nvSpPr>
          <p:spPr>
            <a:xfrm>
              <a:off x="5908699" y="5869158"/>
              <a:ext cx="638628" cy="307777"/>
            </a:xfrm>
            <a:prstGeom prst="rect">
              <a:avLst/>
            </a:prstGeom>
            <a:noFill/>
          </p:spPr>
          <p:txBody>
            <a:bodyPr wrap="square" rtlCol="0">
              <a:spAutoFit/>
            </a:bodyPr>
            <a:lstStyle/>
            <a:p>
              <a:pPr algn="ctr"/>
              <a:r>
                <a:rPr lang="en-US" sz="1400" dirty="0" smtClean="0"/>
                <a:t>54.5</a:t>
              </a:r>
              <a:endParaRPr lang="en-US" sz="1400" dirty="0"/>
            </a:p>
          </p:txBody>
        </p:sp>
        <p:sp>
          <p:nvSpPr>
            <p:cNvPr id="13" name="TextBox 12"/>
            <p:cNvSpPr txBox="1"/>
            <p:nvPr/>
          </p:nvSpPr>
          <p:spPr>
            <a:xfrm>
              <a:off x="5908699" y="6159438"/>
              <a:ext cx="638628" cy="307777"/>
            </a:xfrm>
            <a:prstGeom prst="rect">
              <a:avLst/>
            </a:prstGeom>
            <a:noFill/>
          </p:spPr>
          <p:txBody>
            <a:bodyPr wrap="square" rtlCol="0">
              <a:spAutoFit/>
            </a:bodyPr>
            <a:lstStyle/>
            <a:p>
              <a:pPr algn="ctr"/>
              <a:r>
                <a:rPr lang="en-US" sz="1400" dirty="0" smtClean="0"/>
                <a:t>5</a:t>
              </a:r>
              <a:r>
                <a:rPr lang="en-US" sz="1400" dirty="0"/>
                <a:t>0</a:t>
              </a:r>
            </a:p>
          </p:txBody>
        </p:sp>
        <p:sp>
          <p:nvSpPr>
            <p:cNvPr id="14" name="TextBox 13"/>
            <p:cNvSpPr txBox="1"/>
            <p:nvPr/>
          </p:nvSpPr>
          <p:spPr>
            <a:xfrm>
              <a:off x="6277359" y="6491957"/>
              <a:ext cx="638628" cy="307777"/>
            </a:xfrm>
            <a:prstGeom prst="rect">
              <a:avLst/>
            </a:prstGeom>
            <a:noFill/>
          </p:spPr>
          <p:txBody>
            <a:bodyPr wrap="square" rtlCol="0">
              <a:spAutoFit/>
            </a:bodyPr>
            <a:lstStyle/>
            <a:p>
              <a:pPr algn="ctr"/>
              <a:r>
                <a:rPr lang="en-US" sz="1400" dirty="0" smtClean="0"/>
                <a:t>?</a:t>
              </a:r>
              <a:endParaRPr lang="en-US" sz="1400" dirty="0"/>
            </a:p>
          </p:txBody>
        </p:sp>
        <p:sp>
          <p:nvSpPr>
            <p:cNvPr id="15" name="TextBox 14"/>
            <p:cNvSpPr txBox="1"/>
            <p:nvPr/>
          </p:nvSpPr>
          <p:spPr>
            <a:xfrm>
              <a:off x="6281648" y="5093279"/>
              <a:ext cx="638628" cy="307777"/>
            </a:xfrm>
            <a:prstGeom prst="rect">
              <a:avLst/>
            </a:prstGeom>
            <a:noFill/>
          </p:spPr>
          <p:txBody>
            <a:bodyPr wrap="square" rtlCol="0">
              <a:spAutoFit/>
            </a:bodyPr>
            <a:lstStyle/>
            <a:p>
              <a:pPr algn="ctr"/>
              <a:r>
                <a:rPr lang="en-US" sz="1400" dirty="0" smtClean="0"/>
                <a:t>?</a:t>
              </a:r>
              <a:endParaRPr lang="en-US" sz="1400" dirty="0"/>
            </a:p>
          </p:txBody>
        </p:sp>
        <p:sp>
          <p:nvSpPr>
            <p:cNvPr id="16" name="Oval 15"/>
            <p:cNvSpPr/>
            <p:nvPr/>
          </p:nvSpPr>
          <p:spPr>
            <a:xfrm>
              <a:off x="6770748" y="5153006"/>
              <a:ext cx="182880" cy="182880"/>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p:cNvSpPr/>
            <p:nvPr/>
          </p:nvSpPr>
          <p:spPr>
            <a:xfrm>
              <a:off x="6766839" y="6534085"/>
              <a:ext cx="182880" cy="182880"/>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6" name="Slide Number Placeholder 5"/>
          <p:cNvSpPr>
            <a:spLocks noGrp="1"/>
          </p:cNvSpPr>
          <p:nvPr>
            <p:ph type="sldNum" sz="quarter" idx="12"/>
          </p:nvPr>
        </p:nvSpPr>
        <p:spPr/>
        <p:txBody>
          <a:bodyPr/>
          <a:lstStyle/>
          <a:p>
            <a:fld id="{6767FADE-2612-3649-B495-F644A23F288B}" type="slidenum">
              <a:rPr lang="en-US" smtClean="0"/>
              <a:pPr/>
              <a:t>20</a:t>
            </a:fld>
            <a:endParaRPr lang="en-US" dirty="0"/>
          </a:p>
        </p:txBody>
      </p:sp>
    </p:spTree>
    <p:extLst>
      <p:ext uri="{BB962C8B-B14F-4D97-AF65-F5344CB8AC3E}">
        <p14:creationId xmlns:p14="http://schemas.microsoft.com/office/powerpoint/2010/main" val="15352119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5610" y="961188"/>
            <a:ext cx="7781518" cy="5755777"/>
          </a:xfrm>
        </p:spPr>
        <p:txBody>
          <a:bodyPr/>
          <a:lstStyle/>
          <a:p>
            <a:endParaRPr lang="en-US" dirty="0" smtClean="0"/>
          </a:p>
          <a:p>
            <a:endParaRPr lang="en-US" dirty="0"/>
          </a:p>
          <a:p>
            <a:endParaRPr lang="en-US" dirty="0" smtClean="0"/>
          </a:p>
          <a:p>
            <a:endParaRPr lang="en-US" dirty="0"/>
          </a:p>
          <a:p>
            <a:pPr marL="0" indent="0">
              <a:buNone/>
            </a:pPr>
            <a:r>
              <a:rPr lang="en-US" sz="2000" b="1" dirty="0" smtClean="0"/>
              <a:t>[Solution]</a:t>
            </a:r>
          </a:p>
          <a:p>
            <a:pPr marL="0" indent="0">
              <a:buNone/>
            </a:pPr>
            <a:endParaRPr lang="en-US" sz="2000" dirty="0" smtClean="0">
              <a:solidFill>
                <a:srgbClr val="FF0000"/>
              </a:solidFill>
            </a:endParaRPr>
          </a:p>
          <a:p>
            <a:pPr marL="0" indent="0">
              <a:buNone/>
            </a:pPr>
            <a:r>
              <a:rPr lang="en-US" sz="2000" dirty="0"/>
              <a:t>IQR = </a:t>
            </a:r>
            <a:r>
              <a:rPr lang="en-US" sz="2000" dirty="0" smtClean="0"/>
              <a:t>Q</a:t>
            </a:r>
            <a:r>
              <a:rPr lang="en-US" sz="2000" baseline="-25000" dirty="0" smtClean="0"/>
              <a:t>3</a:t>
            </a:r>
            <a:r>
              <a:rPr lang="en-US" sz="2000" dirty="0" smtClean="0"/>
              <a:t> – Q</a:t>
            </a:r>
            <a:r>
              <a:rPr lang="en-US" sz="2000" baseline="-25000" dirty="0" smtClean="0"/>
              <a:t>1</a:t>
            </a:r>
            <a:r>
              <a:rPr lang="en-US" sz="2000" dirty="0" smtClean="0"/>
              <a:t> = 58 – 50 = 8 </a:t>
            </a:r>
          </a:p>
          <a:p>
            <a:pPr marL="0" indent="0">
              <a:buNone/>
            </a:pPr>
            <a:r>
              <a:rPr lang="en-US" sz="2000" dirty="0" smtClean="0"/>
              <a:t>1.5 * IQR = 1.5*8 = 12</a:t>
            </a:r>
          </a:p>
          <a:p>
            <a:pPr marL="0" indent="0">
              <a:buNone/>
            </a:pPr>
            <a:r>
              <a:rPr lang="en-US" sz="2000" dirty="0" smtClean="0"/>
              <a:t>Q</a:t>
            </a:r>
            <a:r>
              <a:rPr lang="en-US" sz="2000" baseline="-25000" dirty="0" smtClean="0"/>
              <a:t>1</a:t>
            </a:r>
            <a:r>
              <a:rPr lang="en-US" sz="2000" dirty="0" smtClean="0"/>
              <a:t> - </a:t>
            </a:r>
            <a:r>
              <a:rPr lang="en-US" sz="2000" dirty="0"/>
              <a:t>1.5 IQR = </a:t>
            </a:r>
            <a:r>
              <a:rPr lang="en-US" sz="2000" dirty="0" smtClean="0"/>
              <a:t>50 – 12 = 38 </a:t>
            </a:r>
          </a:p>
          <a:p>
            <a:pPr marL="0" indent="0">
              <a:buNone/>
            </a:pPr>
            <a:r>
              <a:rPr lang="en-US" sz="2000" dirty="0" smtClean="0"/>
              <a:t>(The smallest </a:t>
            </a:r>
            <a:r>
              <a:rPr lang="en-US" sz="2000" dirty="0"/>
              <a:t>data </a:t>
            </a:r>
            <a:r>
              <a:rPr lang="en-US" sz="2000" dirty="0" smtClean="0"/>
              <a:t>value that is larger than </a:t>
            </a:r>
            <a:r>
              <a:rPr lang="en-US" sz="2000" dirty="0"/>
              <a:t>Q</a:t>
            </a:r>
            <a:r>
              <a:rPr lang="en-US" sz="2000" baseline="-25000" dirty="0"/>
              <a:t>1</a:t>
            </a:r>
            <a:r>
              <a:rPr lang="en-US" sz="2000" dirty="0"/>
              <a:t> - 1.5 IQR = </a:t>
            </a:r>
            <a:r>
              <a:rPr lang="en-US" sz="2000" dirty="0" smtClean="0">
                <a:solidFill>
                  <a:srgbClr val="FF0000"/>
                </a:solidFill>
              </a:rPr>
              <a:t>42</a:t>
            </a:r>
            <a:r>
              <a:rPr lang="en-US" sz="2000" dirty="0" smtClean="0"/>
              <a:t>)</a:t>
            </a:r>
            <a:endParaRPr lang="en-US" sz="2000" dirty="0"/>
          </a:p>
          <a:p>
            <a:pPr marL="0" indent="0">
              <a:buNone/>
            </a:pPr>
            <a:r>
              <a:rPr lang="en-US" sz="2000" dirty="0" smtClean="0"/>
              <a:t>Q</a:t>
            </a:r>
            <a:r>
              <a:rPr lang="en-US" sz="2000" baseline="-25000" dirty="0" smtClean="0"/>
              <a:t>3</a:t>
            </a:r>
            <a:r>
              <a:rPr lang="en-US" sz="2000" dirty="0" smtClean="0"/>
              <a:t> + </a:t>
            </a:r>
            <a:r>
              <a:rPr lang="en-US" sz="2000" dirty="0"/>
              <a:t>1.5 IQR = </a:t>
            </a:r>
            <a:r>
              <a:rPr lang="en-US" sz="2000" dirty="0" smtClean="0"/>
              <a:t>58 + 12 = 70 </a:t>
            </a:r>
          </a:p>
          <a:p>
            <a:pPr marL="0" indent="0">
              <a:buNone/>
            </a:pPr>
            <a:r>
              <a:rPr lang="en-US" sz="2000" dirty="0" smtClean="0"/>
              <a:t>(The largest </a:t>
            </a:r>
            <a:r>
              <a:rPr lang="en-US" sz="2000" dirty="0"/>
              <a:t>data </a:t>
            </a:r>
            <a:r>
              <a:rPr lang="en-US" sz="2000" dirty="0" smtClean="0"/>
              <a:t>value that is </a:t>
            </a:r>
            <a:r>
              <a:rPr lang="en-US" sz="2000" dirty="0"/>
              <a:t>smaller than Q</a:t>
            </a:r>
            <a:r>
              <a:rPr lang="en-US" sz="2000" baseline="-25000" dirty="0"/>
              <a:t>3</a:t>
            </a:r>
            <a:r>
              <a:rPr lang="en-US" sz="2000" dirty="0"/>
              <a:t> + 1.5 IQR </a:t>
            </a:r>
            <a:r>
              <a:rPr lang="en-US" sz="2000" dirty="0" smtClean="0"/>
              <a:t>= </a:t>
            </a:r>
            <a:r>
              <a:rPr lang="en-US" sz="2000" dirty="0" smtClean="0">
                <a:solidFill>
                  <a:srgbClr val="FF0000"/>
                </a:solidFill>
              </a:rPr>
              <a:t>68</a:t>
            </a:r>
            <a:r>
              <a:rPr lang="en-US" sz="2000" dirty="0" smtClean="0"/>
              <a:t>)</a:t>
            </a:r>
          </a:p>
          <a:p>
            <a:pPr marL="0" indent="0">
              <a:buNone/>
            </a:pPr>
            <a:endParaRPr lang="en-US" sz="2000" dirty="0"/>
          </a:p>
          <a:p>
            <a:pPr marL="0" indent="0">
              <a:buNone/>
            </a:pPr>
            <a:r>
              <a:rPr lang="en-US" sz="2000" dirty="0" smtClean="0"/>
              <a:t>Hence, 71 is the outlier.</a:t>
            </a:r>
            <a:endParaRPr lang="en-US" sz="2000" dirty="0" smtClean="0">
              <a:solidFill>
                <a:schemeClr val="tx1"/>
              </a:solidFill>
            </a:endParaRP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549" y="1160838"/>
            <a:ext cx="7700847" cy="1213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767FADE-2612-3649-B495-F644A23F288B}" type="slidenum">
              <a:rPr lang="en-US" smtClean="0"/>
              <a:pPr/>
              <a:t>21</a:t>
            </a:fld>
            <a:endParaRPr lang="en-US" dirty="0"/>
          </a:p>
        </p:txBody>
      </p:sp>
      <p:sp>
        <p:nvSpPr>
          <p:cNvPr id="34" name="Title 1"/>
          <p:cNvSpPr>
            <a:spLocks noGrp="1"/>
          </p:cNvSpPr>
          <p:nvPr>
            <p:ph type="title"/>
          </p:nvPr>
        </p:nvSpPr>
        <p:spPr>
          <a:xfrm>
            <a:off x="690633" y="261543"/>
            <a:ext cx="6211928" cy="604593"/>
          </a:xfrm>
        </p:spPr>
        <p:txBody>
          <a:bodyPr/>
          <a:lstStyle/>
          <a:p>
            <a:r>
              <a:rPr lang="en-US" dirty="0" smtClean="0"/>
              <a:t>Example: Box </a:t>
            </a:r>
            <a:r>
              <a:rPr lang="en-US" dirty="0"/>
              <a:t>Plot</a:t>
            </a:r>
          </a:p>
        </p:txBody>
      </p:sp>
      <p:grpSp>
        <p:nvGrpSpPr>
          <p:cNvPr id="4" name="Group 3"/>
          <p:cNvGrpSpPr/>
          <p:nvPr/>
        </p:nvGrpSpPr>
        <p:grpSpPr>
          <a:xfrm>
            <a:off x="7325259" y="4754882"/>
            <a:ext cx="1422402" cy="2044852"/>
            <a:chOff x="7325259" y="4754882"/>
            <a:chExt cx="1422402" cy="2044852"/>
          </a:xfrm>
        </p:grpSpPr>
        <p:sp>
          <p:nvSpPr>
            <p:cNvPr id="31" name="Text Box 14"/>
            <p:cNvSpPr txBox="1">
              <a:spLocks noChangeArrowheads="1"/>
            </p:cNvSpPr>
            <p:nvPr/>
          </p:nvSpPr>
          <p:spPr bwMode="auto">
            <a:xfrm>
              <a:off x="8114776" y="4754882"/>
              <a:ext cx="480392" cy="366713"/>
            </a:xfrm>
            <a:prstGeom prst="rect">
              <a:avLst/>
            </a:prstGeom>
            <a:noFill/>
            <a:ln w="9525">
              <a:noFill/>
              <a:miter lim="800000"/>
              <a:headEnd/>
              <a:tailEnd/>
            </a:ln>
          </p:spPr>
          <p:txBody>
            <a:bodyPr wrap="square">
              <a:spAutoFit/>
            </a:bodyPr>
            <a:lstStyle/>
            <a:p>
              <a:pPr eaLnBrk="0" hangingPunct="0"/>
              <a:r>
                <a:rPr lang="en-US" b="1" dirty="0">
                  <a:solidFill>
                    <a:srgbClr val="C00000"/>
                  </a:solidFill>
                </a:rPr>
                <a:t>X</a:t>
              </a:r>
            </a:p>
          </p:txBody>
        </p:sp>
        <p:sp>
          <p:nvSpPr>
            <p:cNvPr id="32" name="TextBox 31"/>
            <p:cNvSpPr txBox="1"/>
            <p:nvPr/>
          </p:nvSpPr>
          <p:spPr>
            <a:xfrm>
              <a:off x="7745394" y="4781769"/>
              <a:ext cx="530554" cy="310452"/>
            </a:xfrm>
            <a:prstGeom prst="rect">
              <a:avLst/>
            </a:prstGeom>
            <a:noFill/>
          </p:spPr>
          <p:txBody>
            <a:bodyPr wrap="square" rtlCol="0">
              <a:spAutoFit/>
            </a:bodyPr>
            <a:lstStyle/>
            <a:p>
              <a:pPr algn="ctr"/>
              <a:r>
                <a:rPr lang="en-US" sz="1400" dirty="0" smtClean="0"/>
                <a:t>71</a:t>
              </a:r>
              <a:endParaRPr lang="en-US" sz="1400" dirty="0"/>
            </a:p>
          </p:txBody>
        </p:sp>
        <p:sp>
          <p:nvSpPr>
            <p:cNvPr id="33" name="Rectangle 3"/>
            <p:cNvSpPr>
              <a:spLocks noChangeArrowheads="1"/>
            </p:cNvSpPr>
            <p:nvPr/>
          </p:nvSpPr>
          <p:spPr bwMode="auto">
            <a:xfrm>
              <a:off x="7828808" y="5823541"/>
              <a:ext cx="914400" cy="495300"/>
            </a:xfrm>
            <a:prstGeom prst="rect">
              <a:avLst/>
            </a:prstGeom>
            <a:solidFill>
              <a:srgbClr val="FFFF00"/>
            </a:solidFill>
            <a:ln w="9525">
              <a:solidFill>
                <a:schemeClr val="tx1"/>
              </a:solidFill>
              <a:miter lim="800000"/>
              <a:headEnd/>
              <a:tailEnd/>
            </a:ln>
          </p:spPr>
          <p:txBody>
            <a:bodyPr wrap="none" anchor="ctr"/>
            <a:lstStyle/>
            <a:p>
              <a:endParaRPr lang="en-GB" dirty="0"/>
            </a:p>
          </p:txBody>
        </p:sp>
        <p:sp>
          <p:nvSpPr>
            <p:cNvPr id="35" name="Line 4"/>
            <p:cNvSpPr>
              <a:spLocks noChangeShapeType="1"/>
            </p:cNvSpPr>
            <p:nvPr/>
          </p:nvSpPr>
          <p:spPr bwMode="auto">
            <a:xfrm>
              <a:off x="7833261" y="6027649"/>
              <a:ext cx="914400" cy="0"/>
            </a:xfrm>
            <a:prstGeom prst="line">
              <a:avLst/>
            </a:prstGeom>
            <a:noFill/>
            <a:ln w="9525">
              <a:solidFill>
                <a:schemeClr val="tx1"/>
              </a:solidFill>
              <a:round/>
              <a:headEnd/>
              <a:tailEnd/>
            </a:ln>
          </p:spPr>
          <p:txBody>
            <a:bodyPr/>
            <a:lstStyle/>
            <a:p>
              <a:endParaRPr lang="en-US" dirty="0"/>
            </a:p>
          </p:txBody>
        </p:sp>
        <p:sp>
          <p:nvSpPr>
            <p:cNvPr id="36" name="Line 5"/>
            <p:cNvSpPr>
              <a:spLocks noChangeShapeType="1"/>
            </p:cNvSpPr>
            <p:nvPr/>
          </p:nvSpPr>
          <p:spPr bwMode="auto">
            <a:xfrm flipV="1">
              <a:off x="8286008" y="5276345"/>
              <a:ext cx="0" cy="548640"/>
            </a:xfrm>
            <a:prstGeom prst="line">
              <a:avLst/>
            </a:prstGeom>
            <a:noFill/>
            <a:ln w="9525">
              <a:solidFill>
                <a:schemeClr val="tx1"/>
              </a:solidFill>
              <a:round/>
              <a:headEnd/>
              <a:tailEnd/>
            </a:ln>
          </p:spPr>
          <p:txBody>
            <a:bodyPr/>
            <a:lstStyle/>
            <a:p>
              <a:endParaRPr lang="en-US" dirty="0"/>
            </a:p>
          </p:txBody>
        </p:sp>
        <p:sp>
          <p:nvSpPr>
            <p:cNvPr id="37" name="Line 6"/>
            <p:cNvSpPr>
              <a:spLocks noChangeShapeType="1"/>
            </p:cNvSpPr>
            <p:nvPr/>
          </p:nvSpPr>
          <p:spPr bwMode="auto">
            <a:xfrm>
              <a:off x="8286008" y="6328355"/>
              <a:ext cx="0" cy="274320"/>
            </a:xfrm>
            <a:prstGeom prst="line">
              <a:avLst/>
            </a:prstGeom>
            <a:noFill/>
            <a:ln w="9525">
              <a:solidFill>
                <a:schemeClr val="tx1"/>
              </a:solidFill>
              <a:round/>
              <a:headEnd/>
              <a:tailEnd/>
            </a:ln>
          </p:spPr>
          <p:txBody>
            <a:bodyPr/>
            <a:lstStyle/>
            <a:p>
              <a:endParaRPr lang="en-US" dirty="0"/>
            </a:p>
          </p:txBody>
        </p:sp>
        <p:sp>
          <p:nvSpPr>
            <p:cNvPr id="38" name="TextBox 37"/>
            <p:cNvSpPr txBox="1"/>
            <p:nvPr/>
          </p:nvSpPr>
          <p:spPr>
            <a:xfrm>
              <a:off x="7325259" y="5673216"/>
              <a:ext cx="638628" cy="307777"/>
            </a:xfrm>
            <a:prstGeom prst="rect">
              <a:avLst/>
            </a:prstGeom>
            <a:noFill/>
          </p:spPr>
          <p:txBody>
            <a:bodyPr wrap="square" rtlCol="0">
              <a:spAutoFit/>
            </a:bodyPr>
            <a:lstStyle/>
            <a:p>
              <a:pPr algn="ctr"/>
              <a:r>
                <a:rPr lang="en-US" sz="1400" dirty="0" smtClean="0"/>
                <a:t>58</a:t>
              </a:r>
              <a:endParaRPr lang="en-US" sz="1400" dirty="0"/>
            </a:p>
          </p:txBody>
        </p:sp>
        <p:sp>
          <p:nvSpPr>
            <p:cNvPr id="39" name="TextBox 38"/>
            <p:cNvSpPr txBox="1"/>
            <p:nvPr/>
          </p:nvSpPr>
          <p:spPr>
            <a:xfrm>
              <a:off x="7332519" y="5869158"/>
              <a:ext cx="638628" cy="307777"/>
            </a:xfrm>
            <a:prstGeom prst="rect">
              <a:avLst/>
            </a:prstGeom>
            <a:noFill/>
          </p:spPr>
          <p:txBody>
            <a:bodyPr wrap="square" rtlCol="0">
              <a:spAutoFit/>
            </a:bodyPr>
            <a:lstStyle/>
            <a:p>
              <a:pPr algn="ctr"/>
              <a:r>
                <a:rPr lang="en-US" sz="1400" dirty="0" smtClean="0"/>
                <a:t>54.5</a:t>
              </a:r>
              <a:endParaRPr lang="en-US" sz="1400" dirty="0"/>
            </a:p>
          </p:txBody>
        </p:sp>
        <p:sp>
          <p:nvSpPr>
            <p:cNvPr id="40" name="TextBox 39"/>
            <p:cNvSpPr txBox="1"/>
            <p:nvPr/>
          </p:nvSpPr>
          <p:spPr>
            <a:xfrm>
              <a:off x="7332519" y="6159438"/>
              <a:ext cx="638628" cy="307777"/>
            </a:xfrm>
            <a:prstGeom prst="rect">
              <a:avLst/>
            </a:prstGeom>
            <a:noFill/>
          </p:spPr>
          <p:txBody>
            <a:bodyPr wrap="square" rtlCol="0">
              <a:spAutoFit/>
            </a:bodyPr>
            <a:lstStyle/>
            <a:p>
              <a:pPr algn="ctr"/>
              <a:r>
                <a:rPr lang="en-US" sz="1400" dirty="0" smtClean="0"/>
                <a:t>5</a:t>
              </a:r>
              <a:r>
                <a:rPr lang="en-US" sz="1400" dirty="0"/>
                <a:t>0</a:t>
              </a:r>
            </a:p>
          </p:txBody>
        </p:sp>
        <p:sp>
          <p:nvSpPr>
            <p:cNvPr id="41" name="TextBox 40"/>
            <p:cNvSpPr txBox="1"/>
            <p:nvPr/>
          </p:nvSpPr>
          <p:spPr>
            <a:xfrm>
              <a:off x="7701179" y="6491957"/>
              <a:ext cx="638628" cy="307777"/>
            </a:xfrm>
            <a:prstGeom prst="rect">
              <a:avLst/>
            </a:prstGeom>
            <a:noFill/>
          </p:spPr>
          <p:txBody>
            <a:bodyPr wrap="square" rtlCol="0">
              <a:spAutoFit/>
            </a:bodyPr>
            <a:lstStyle/>
            <a:p>
              <a:pPr algn="ctr"/>
              <a:r>
                <a:rPr lang="en-US" sz="1400" dirty="0" smtClean="0">
                  <a:solidFill>
                    <a:srgbClr val="FF0000"/>
                  </a:solidFill>
                </a:rPr>
                <a:t>42</a:t>
              </a:r>
              <a:endParaRPr lang="en-US" sz="1400" dirty="0">
                <a:solidFill>
                  <a:srgbClr val="FF0000"/>
                </a:solidFill>
              </a:endParaRPr>
            </a:p>
          </p:txBody>
        </p:sp>
        <p:sp>
          <p:nvSpPr>
            <p:cNvPr id="42" name="TextBox 41"/>
            <p:cNvSpPr txBox="1"/>
            <p:nvPr/>
          </p:nvSpPr>
          <p:spPr>
            <a:xfrm>
              <a:off x="7695308" y="5083119"/>
              <a:ext cx="638628" cy="307777"/>
            </a:xfrm>
            <a:prstGeom prst="rect">
              <a:avLst/>
            </a:prstGeom>
            <a:noFill/>
          </p:spPr>
          <p:txBody>
            <a:bodyPr wrap="square" rtlCol="0">
              <a:spAutoFit/>
            </a:bodyPr>
            <a:lstStyle/>
            <a:p>
              <a:pPr algn="ctr"/>
              <a:r>
                <a:rPr lang="en-US" sz="1400" dirty="0" smtClean="0">
                  <a:solidFill>
                    <a:srgbClr val="FF0000"/>
                  </a:solidFill>
                </a:rPr>
                <a:t>68</a:t>
              </a:r>
              <a:endParaRPr lang="en-US" sz="1400" dirty="0">
                <a:solidFill>
                  <a:srgbClr val="FF0000"/>
                </a:solidFill>
              </a:endParaRPr>
            </a:p>
          </p:txBody>
        </p:sp>
        <p:sp>
          <p:nvSpPr>
            <p:cNvPr id="43" name="Oval 42"/>
            <p:cNvSpPr/>
            <p:nvPr/>
          </p:nvSpPr>
          <p:spPr>
            <a:xfrm>
              <a:off x="8194568" y="5153006"/>
              <a:ext cx="182880" cy="182880"/>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Oval 43"/>
            <p:cNvSpPr/>
            <p:nvPr/>
          </p:nvSpPr>
          <p:spPr>
            <a:xfrm>
              <a:off x="8190659" y="6534085"/>
              <a:ext cx="182880" cy="182880"/>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325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z="3600" dirty="0" smtClean="0"/>
              <a:t>Box Plot and Distribution Shape</a:t>
            </a:r>
          </a:p>
        </p:txBody>
      </p:sp>
      <p:sp>
        <p:nvSpPr>
          <p:cNvPr id="11267" name="Rectangle 3"/>
          <p:cNvSpPr>
            <a:spLocks noChangeArrowheads="1"/>
          </p:cNvSpPr>
          <p:nvPr/>
        </p:nvSpPr>
        <p:spPr bwMode="auto">
          <a:xfrm>
            <a:off x="6188075" y="1309687"/>
            <a:ext cx="2863850" cy="576263"/>
          </a:xfrm>
          <a:prstGeom prst="rect">
            <a:avLst/>
          </a:prstGeom>
          <a:noFill/>
          <a:ln w="12700">
            <a:noFill/>
            <a:miter lim="800000"/>
            <a:headEnd/>
            <a:tailEnd/>
          </a:ln>
        </p:spPr>
        <p:txBody>
          <a:bodyPr wrap="none" lIns="90488" tIns="44450" rIns="90488" bIns="44450">
            <a:spAutoFit/>
          </a:bodyPr>
          <a:lstStyle/>
          <a:p>
            <a:pPr eaLnBrk="0" hangingPunct="0"/>
            <a:r>
              <a:rPr lang="en-US" sz="3200" b="1" dirty="0"/>
              <a:t>Right-Skewed</a:t>
            </a:r>
          </a:p>
        </p:txBody>
      </p:sp>
      <p:sp>
        <p:nvSpPr>
          <p:cNvPr id="11268" name="Rectangle 4"/>
          <p:cNvSpPr>
            <a:spLocks noChangeArrowheads="1"/>
          </p:cNvSpPr>
          <p:nvPr/>
        </p:nvSpPr>
        <p:spPr bwMode="auto">
          <a:xfrm>
            <a:off x="381000" y="1317625"/>
            <a:ext cx="2570163" cy="576262"/>
          </a:xfrm>
          <a:prstGeom prst="rect">
            <a:avLst/>
          </a:prstGeom>
          <a:noFill/>
          <a:ln w="12700">
            <a:noFill/>
            <a:miter lim="800000"/>
            <a:headEnd/>
            <a:tailEnd/>
          </a:ln>
        </p:spPr>
        <p:txBody>
          <a:bodyPr wrap="none" lIns="90488" tIns="44450" rIns="90488" bIns="44450">
            <a:spAutoFit/>
          </a:bodyPr>
          <a:lstStyle/>
          <a:p>
            <a:pPr eaLnBrk="0" hangingPunct="0"/>
            <a:r>
              <a:rPr lang="en-US" sz="3200" b="1" dirty="0"/>
              <a:t>Left-Skewed</a:t>
            </a:r>
          </a:p>
        </p:txBody>
      </p:sp>
      <p:sp>
        <p:nvSpPr>
          <p:cNvPr id="11269" name="Rectangle 5"/>
          <p:cNvSpPr>
            <a:spLocks noChangeArrowheads="1"/>
          </p:cNvSpPr>
          <p:nvPr/>
        </p:nvSpPr>
        <p:spPr bwMode="auto">
          <a:xfrm>
            <a:off x="3581400" y="1309687"/>
            <a:ext cx="2259013" cy="576263"/>
          </a:xfrm>
          <a:prstGeom prst="rect">
            <a:avLst/>
          </a:prstGeom>
          <a:noFill/>
          <a:ln w="12700">
            <a:noFill/>
            <a:miter lim="800000"/>
            <a:headEnd/>
            <a:tailEnd/>
          </a:ln>
        </p:spPr>
        <p:txBody>
          <a:bodyPr wrap="none" lIns="90488" tIns="44450" rIns="90488" bIns="44450">
            <a:spAutoFit/>
          </a:bodyPr>
          <a:lstStyle/>
          <a:p>
            <a:pPr eaLnBrk="0" hangingPunct="0"/>
            <a:r>
              <a:rPr lang="en-US" sz="3200" b="1" dirty="0"/>
              <a:t>Symmetric</a:t>
            </a:r>
          </a:p>
        </p:txBody>
      </p:sp>
      <p:sp>
        <p:nvSpPr>
          <p:cNvPr id="11270" name="Line 6"/>
          <p:cNvSpPr>
            <a:spLocks noChangeShapeType="1"/>
          </p:cNvSpPr>
          <p:nvPr/>
        </p:nvSpPr>
        <p:spPr bwMode="auto">
          <a:xfrm>
            <a:off x="7740650" y="3186112"/>
            <a:ext cx="0" cy="1588"/>
          </a:xfrm>
          <a:prstGeom prst="line">
            <a:avLst/>
          </a:prstGeom>
          <a:noFill/>
          <a:ln w="25400">
            <a:solidFill>
              <a:schemeClr val="tx2"/>
            </a:solidFill>
            <a:round/>
            <a:headEnd/>
            <a:tailEnd/>
          </a:ln>
        </p:spPr>
        <p:txBody>
          <a:bodyPr wrap="none" anchor="ctr"/>
          <a:lstStyle/>
          <a:p>
            <a:endParaRPr lang="en-US" dirty="0"/>
          </a:p>
        </p:txBody>
      </p:sp>
      <p:sp>
        <p:nvSpPr>
          <p:cNvPr id="11271" name="Freeform 7"/>
          <p:cNvSpPr>
            <a:spLocks/>
          </p:cNvSpPr>
          <p:nvPr/>
        </p:nvSpPr>
        <p:spPr bwMode="auto">
          <a:xfrm>
            <a:off x="2149475" y="2147887"/>
            <a:ext cx="461963" cy="1098550"/>
          </a:xfrm>
          <a:custGeom>
            <a:avLst/>
            <a:gdLst>
              <a:gd name="T0" fmla="*/ 2147483647 w 291"/>
              <a:gd name="T1" fmla="*/ 2147483647 h 692"/>
              <a:gd name="T2" fmla="*/ 2147483647 w 291"/>
              <a:gd name="T3" fmla="*/ 2147483647 h 692"/>
              <a:gd name="T4" fmla="*/ 2147483647 w 291"/>
              <a:gd name="T5" fmla="*/ 2147483647 h 692"/>
              <a:gd name="T6" fmla="*/ 2147483647 w 291"/>
              <a:gd name="T7" fmla="*/ 2147483647 h 692"/>
              <a:gd name="T8" fmla="*/ 2147483647 w 291"/>
              <a:gd name="T9" fmla="*/ 2147483647 h 692"/>
              <a:gd name="T10" fmla="*/ 2147483647 w 291"/>
              <a:gd name="T11" fmla="*/ 2147483647 h 692"/>
              <a:gd name="T12" fmla="*/ 2147483647 w 291"/>
              <a:gd name="T13" fmla="*/ 2147483647 h 692"/>
              <a:gd name="T14" fmla="*/ 2147483647 w 291"/>
              <a:gd name="T15" fmla="*/ 2147483647 h 692"/>
              <a:gd name="T16" fmla="*/ 2147483647 w 291"/>
              <a:gd name="T17" fmla="*/ 2147483647 h 692"/>
              <a:gd name="T18" fmla="*/ 2147483647 w 291"/>
              <a:gd name="T19" fmla="*/ 2147483647 h 692"/>
              <a:gd name="T20" fmla="*/ 2147483647 w 291"/>
              <a:gd name="T21" fmla="*/ 2147483647 h 692"/>
              <a:gd name="T22" fmla="*/ 2147483647 w 291"/>
              <a:gd name="T23" fmla="*/ 2147483647 h 692"/>
              <a:gd name="T24" fmla="*/ 2147483647 w 291"/>
              <a:gd name="T25" fmla="*/ 2147483647 h 692"/>
              <a:gd name="T26" fmla="*/ 2147483647 w 291"/>
              <a:gd name="T27" fmla="*/ 2147483647 h 692"/>
              <a:gd name="T28" fmla="*/ 2147483647 w 291"/>
              <a:gd name="T29" fmla="*/ 2147483647 h 692"/>
              <a:gd name="T30" fmla="*/ 0 w 29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1"/>
              <a:gd name="T49" fmla="*/ 0 h 692"/>
              <a:gd name="T50" fmla="*/ 291 w 291"/>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1" h="692">
                <a:moveTo>
                  <a:pt x="290" y="691"/>
                </a:moveTo>
                <a:lnTo>
                  <a:pt x="259" y="684"/>
                </a:lnTo>
                <a:lnTo>
                  <a:pt x="243" y="676"/>
                </a:lnTo>
                <a:lnTo>
                  <a:pt x="230" y="664"/>
                </a:lnTo>
                <a:lnTo>
                  <a:pt x="214" y="649"/>
                </a:lnTo>
                <a:lnTo>
                  <a:pt x="199" y="627"/>
                </a:lnTo>
                <a:lnTo>
                  <a:pt x="183" y="598"/>
                </a:lnTo>
                <a:lnTo>
                  <a:pt x="153" y="519"/>
                </a:lnTo>
                <a:lnTo>
                  <a:pt x="122" y="406"/>
                </a:lnTo>
                <a:lnTo>
                  <a:pt x="93" y="270"/>
                </a:lnTo>
                <a:lnTo>
                  <a:pt x="77" y="202"/>
                </a:lnTo>
                <a:lnTo>
                  <a:pt x="62" y="136"/>
                </a:lnTo>
                <a:lnTo>
                  <a:pt x="46" y="80"/>
                </a:lnTo>
                <a:lnTo>
                  <a:pt x="31" y="37"/>
                </a:lnTo>
                <a:lnTo>
                  <a:pt x="15" y="10"/>
                </a:lnTo>
                <a:lnTo>
                  <a:pt x="0" y="0"/>
                </a:lnTo>
              </a:path>
            </a:pathLst>
          </a:custGeom>
          <a:noFill/>
          <a:ln w="25400" cap="rnd">
            <a:solidFill>
              <a:schemeClr val="tx2"/>
            </a:solidFill>
            <a:round/>
            <a:headEnd/>
            <a:tailEnd/>
          </a:ln>
        </p:spPr>
        <p:txBody>
          <a:bodyPr/>
          <a:lstStyle/>
          <a:p>
            <a:endParaRPr lang="en-GB" dirty="0"/>
          </a:p>
        </p:txBody>
      </p:sp>
      <p:sp>
        <p:nvSpPr>
          <p:cNvPr id="11272" name="Freeform 8"/>
          <p:cNvSpPr>
            <a:spLocks/>
          </p:cNvSpPr>
          <p:nvPr/>
        </p:nvSpPr>
        <p:spPr bwMode="auto">
          <a:xfrm>
            <a:off x="777875" y="2147887"/>
            <a:ext cx="1384300" cy="1098550"/>
          </a:xfrm>
          <a:custGeom>
            <a:avLst/>
            <a:gdLst>
              <a:gd name="T0" fmla="*/ 0 w 872"/>
              <a:gd name="T1" fmla="*/ 2147483647 h 692"/>
              <a:gd name="T2" fmla="*/ 2147483647 w 872"/>
              <a:gd name="T3" fmla="*/ 2147483647 h 692"/>
              <a:gd name="T4" fmla="*/ 2147483647 w 872"/>
              <a:gd name="T5" fmla="*/ 2147483647 h 692"/>
              <a:gd name="T6" fmla="*/ 2147483647 w 872"/>
              <a:gd name="T7" fmla="*/ 2147483647 h 692"/>
              <a:gd name="T8" fmla="*/ 2147483647 w 872"/>
              <a:gd name="T9" fmla="*/ 2147483647 h 692"/>
              <a:gd name="T10" fmla="*/ 2147483647 w 872"/>
              <a:gd name="T11" fmla="*/ 2147483647 h 692"/>
              <a:gd name="T12" fmla="*/ 2147483647 w 872"/>
              <a:gd name="T13" fmla="*/ 2147483647 h 692"/>
              <a:gd name="T14" fmla="*/ 2147483647 w 872"/>
              <a:gd name="T15" fmla="*/ 2147483647 h 692"/>
              <a:gd name="T16" fmla="*/ 2147483647 w 872"/>
              <a:gd name="T17" fmla="*/ 2147483647 h 692"/>
              <a:gd name="T18" fmla="*/ 2147483647 w 872"/>
              <a:gd name="T19" fmla="*/ 2147483647 h 692"/>
              <a:gd name="T20" fmla="*/ 2147483647 w 872"/>
              <a:gd name="T21" fmla="*/ 2147483647 h 692"/>
              <a:gd name="T22" fmla="*/ 2147483647 w 872"/>
              <a:gd name="T23" fmla="*/ 2147483647 h 692"/>
              <a:gd name="T24" fmla="*/ 2147483647 w 872"/>
              <a:gd name="T25" fmla="*/ 2147483647 h 692"/>
              <a:gd name="T26" fmla="*/ 2147483647 w 872"/>
              <a:gd name="T27" fmla="*/ 2147483647 h 692"/>
              <a:gd name="T28" fmla="*/ 2147483647 w 872"/>
              <a:gd name="T29" fmla="*/ 2147483647 h 692"/>
              <a:gd name="T30" fmla="*/ 2147483647 w 872"/>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2"/>
              <a:gd name="T49" fmla="*/ 0 h 692"/>
              <a:gd name="T50" fmla="*/ 872 w 872"/>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2" h="692">
                <a:moveTo>
                  <a:pt x="0" y="691"/>
                </a:moveTo>
                <a:lnTo>
                  <a:pt x="93" y="684"/>
                </a:lnTo>
                <a:lnTo>
                  <a:pt x="138" y="676"/>
                </a:lnTo>
                <a:lnTo>
                  <a:pt x="184" y="664"/>
                </a:lnTo>
                <a:lnTo>
                  <a:pt x="230" y="649"/>
                </a:lnTo>
                <a:lnTo>
                  <a:pt x="275" y="627"/>
                </a:lnTo>
                <a:lnTo>
                  <a:pt x="321" y="598"/>
                </a:lnTo>
                <a:lnTo>
                  <a:pt x="412" y="519"/>
                </a:lnTo>
                <a:lnTo>
                  <a:pt x="505" y="406"/>
                </a:lnTo>
                <a:lnTo>
                  <a:pt x="596" y="270"/>
                </a:lnTo>
                <a:lnTo>
                  <a:pt x="642" y="202"/>
                </a:lnTo>
                <a:lnTo>
                  <a:pt x="689" y="136"/>
                </a:lnTo>
                <a:lnTo>
                  <a:pt x="733" y="80"/>
                </a:lnTo>
                <a:lnTo>
                  <a:pt x="780" y="37"/>
                </a:lnTo>
                <a:lnTo>
                  <a:pt x="826" y="10"/>
                </a:lnTo>
                <a:lnTo>
                  <a:pt x="871" y="0"/>
                </a:lnTo>
              </a:path>
            </a:pathLst>
          </a:custGeom>
          <a:noFill/>
          <a:ln w="25400" cap="rnd">
            <a:solidFill>
              <a:schemeClr val="tx2"/>
            </a:solidFill>
            <a:round/>
            <a:headEnd/>
            <a:tailEnd/>
          </a:ln>
        </p:spPr>
        <p:txBody>
          <a:bodyPr/>
          <a:lstStyle/>
          <a:p>
            <a:endParaRPr lang="en-GB" dirty="0"/>
          </a:p>
        </p:txBody>
      </p:sp>
      <p:sp>
        <p:nvSpPr>
          <p:cNvPr id="11273" name="Freeform 9"/>
          <p:cNvSpPr>
            <a:spLocks/>
          </p:cNvSpPr>
          <p:nvPr/>
        </p:nvSpPr>
        <p:spPr bwMode="auto">
          <a:xfrm>
            <a:off x="4664075" y="2147887"/>
            <a:ext cx="633413" cy="1098550"/>
          </a:xfrm>
          <a:custGeom>
            <a:avLst/>
            <a:gdLst>
              <a:gd name="T0" fmla="*/ 2147483647 w 399"/>
              <a:gd name="T1" fmla="*/ 2147483647 h 692"/>
              <a:gd name="T2" fmla="*/ 2147483647 w 399"/>
              <a:gd name="T3" fmla="*/ 2147483647 h 692"/>
              <a:gd name="T4" fmla="*/ 2147483647 w 399"/>
              <a:gd name="T5" fmla="*/ 2147483647 h 692"/>
              <a:gd name="T6" fmla="*/ 2147483647 w 399"/>
              <a:gd name="T7" fmla="*/ 2147483647 h 692"/>
              <a:gd name="T8" fmla="*/ 2147483647 w 399"/>
              <a:gd name="T9" fmla="*/ 2147483647 h 692"/>
              <a:gd name="T10" fmla="*/ 2147483647 w 399"/>
              <a:gd name="T11" fmla="*/ 2147483647 h 692"/>
              <a:gd name="T12" fmla="*/ 2147483647 w 399"/>
              <a:gd name="T13" fmla="*/ 2147483647 h 692"/>
              <a:gd name="T14" fmla="*/ 2147483647 w 399"/>
              <a:gd name="T15" fmla="*/ 2147483647 h 692"/>
              <a:gd name="T16" fmla="*/ 2147483647 w 399"/>
              <a:gd name="T17" fmla="*/ 2147483647 h 692"/>
              <a:gd name="T18" fmla="*/ 2147483647 w 399"/>
              <a:gd name="T19" fmla="*/ 2147483647 h 692"/>
              <a:gd name="T20" fmla="*/ 2147483647 w 399"/>
              <a:gd name="T21" fmla="*/ 2147483647 h 692"/>
              <a:gd name="T22" fmla="*/ 2147483647 w 399"/>
              <a:gd name="T23" fmla="*/ 2147483647 h 692"/>
              <a:gd name="T24" fmla="*/ 2147483647 w 399"/>
              <a:gd name="T25" fmla="*/ 2147483647 h 692"/>
              <a:gd name="T26" fmla="*/ 2147483647 w 399"/>
              <a:gd name="T27" fmla="*/ 2147483647 h 692"/>
              <a:gd name="T28" fmla="*/ 2147483647 w 399"/>
              <a:gd name="T29" fmla="*/ 2147483647 h 692"/>
              <a:gd name="T30" fmla="*/ 0 w 399"/>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9"/>
              <a:gd name="T49" fmla="*/ 0 h 692"/>
              <a:gd name="T50" fmla="*/ 399 w 399"/>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9" h="692">
                <a:moveTo>
                  <a:pt x="398" y="691"/>
                </a:moveTo>
                <a:lnTo>
                  <a:pt x="356" y="684"/>
                </a:lnTo>
                <a:lnTo>
                  <a:pt x="335" y="676"/>
                </a:lnTo>
                <a:lnTo>
                  <a:pt x="315" y="664"/>
                </a:lnTo>
                <a:lnTo>
                  <a:pt x="294" y="649"/>
                </a:lnTo>
                <a:lnTo>
                  <a:pt x="273" y="627"/>
                </a:lnTo>
                <a:lnTo>
                  <a:pt x="251" y="598"/>
                </a:lnTo>
                <a:lnTo>
                  <a:pt x="209" y="519"/>
                </a:lnTo>
                <a:lnTo>
                  <a:pt x="168" y="406"/>
                </a:lnTo>
                <a:lnTo>
                  <a:pt x="126" y="270"/>
                </a:lnTo>
                <a:lnTo>
                  <a:pt x="104" y="202"/>
                </a:lnTo>
                <a:lnTo>
                  <a:pt x="83" y="136"/>
                </a:lnTo>
                <a:lnTo>
                  <a:pt x="62" y="80"/>
                </a:lnTo>
                <a:lnTo>
                  <a:pt x="41" y="37"/>
                </a:lnTo>
                <a:lnTo>
                  <a:pt x="21" y="10"/>
                </a:lnTo>
                <a:lnTo>
                  <a:pt x="0" y="0"/>
                </a:lnTo>
              </a:path>
            </a:pathLst>
          </a:custGeom>
          <a:noFill/>
          <a:ln w="25400" cap="rnd">
            <a:solidFill>
              <a:schemeClr val="tx2"/>
            </a:solidFill>
            <a:round/>
            <a:headEnd/>
            <a:tailEnd/>
          </a:ln>
        </p:spPr>
        <p:txBody>
          <a:bodyPr/>
          <a:lstStyle/>
          <a:p>
            <a:endParaRPr lang="en-GB" dirty="0"/>
          </a:p>
        </p:txBody>
      </p:sp>
      <p:sp>
        <p:nvSpPr>
          <p:cNvPr id="11274" name="Freeform 10"/>
          <p:cNvSpPr>
            <a:spLocks/>
          </p:cNvSpPr>
          <p:nvPr/>
        </p:nvSpPr>
        <p:spPr bwMode="auto">
          <a:xfrm>
            <a:off x="4054475" y="2147887"/>
            <a:ext cx="636588" cy="1098550"/>
          </a:xfrm>
          <a:custGeom>
            <a:avLst/>
            <a:gdLst>
              <a:gd name="T0" fmla="*/ 0 w 401"/>
              <a:gd name="T1" fmla="*/ 2147483647 h 692"/>
              <a:gd name="T2" fmla="*/ 2147483647 w 401"/>
              <a:gd name="T3" fmla="*/ 2147483647 h 692"/>
              <a:gd name="T4" fmla="*/ 2147483647 w 401"/>
              <a:gd name="T5" fmla="*/ 2147483647 h 692"/>
              <a:gd name="T6" fmla="*/ 2147483647 w 401"/>
              <a:gd name="T7" fmla="*/ 2147483647 h 692"/>
              <a:gd name="T8" fmla="*/ 2147483647 w 401"/>
              <a:gd name="T9" fmla="*/ 2147483647 h 692"/>
              <a:gd name="T10" fmla="*/ 2147483647 w 401"/>
              <a:gd name="T11" fmla="*/ 2147483647 h 692"/>
              <a:gd name="T12" fmla="*/ 2147483647 w 401"/>
              <a:gd name="T13" fmla="*/ 2147483647 h 692"/>
              <a:gd name="T14" fmla="*/ 2147483647 w 401"/>
              <a:gd name="T15" fmla="*/ 2147483647 h 692"/>
              <a:gd name="T16" fmla="*/ 2147483647 w 401"/>
              <a:gd name="T17" fmla="*/ 2147483647 h 692"/>
              <a:gd name="T18" fmla="*/ 2147483647 w 401"/>
              <a:gd name="T19" fmla="*/ 2147483647 h 692"/>
              <a:gd name="T20" fmla="*/ 2147483647 w 401"/>
              <a:gd name="T21" fmla="*/ 2147483647 h 692"/>
              <a:gd name="T22" fmla="*/ 2147483647 w 401"/>
              <a:gd name="T23" fmla="*/ 2147483647 h 692"/>
              <a:gd name="T24" fmla="*/ 2147483647 w 401"/>
              <a:gd name="T25" fmla="*/ 2147483647 h 692"/>
              <a:gd name="T26" fmla="*/ 2147483647 w 401"/>
              <a:gd name="T27" fmla="*/ 2147483647 h 692"/>
              <a:gd name="T28" fmla="*/ 2147483647 w 401"/>
              <a:gd name="T29" fmla="*/ 2147483647 h 692"/>
              <a:gd name="T30" fmla="*/ 2147483647 w 40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1"/>
              <a:gd name="T49" fmla="*/ 0 h 692"/>
              <a:gd name="T50" fmla="*/ 401 w 401"/>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1" h="692">
                <a:moveTo>
                  <a:pt x="0" y="691"/>
                </a:moveTo>
                <a:lnTo>
                  <a:pt x="42" y="684"/>
                </a:lnTo>
                <a:lnTo>
                  <a:pt x="63" y="676"/>
                </a:lnTo>
                <a:lnTo>
                  <a:pt x="85" y="664"/>
                </a:lnTo>
                <a:lnTo>
                  <a:pt x="106" y="649"/>
                </a:lnTo>
                <a:lnTo>
                  <a:pt x="127" y="627"/>
                </a:lnTo>
                <a:lnTo>
                  <a:pt x="147" y="598"/>
                </a:lnTo>
                <a:lnTo>
                  <a:pt x="189" y="519"/>
                </a:lnTo>
                <a:lnTo>
                  <a:pt x="232" y="406"/>
                </a:lnTo>
                <a:lnTo>
                  <a:pt x="274" y="270"/>
                </a:lnTo>
                <a:lnTo>
                  <a:pt x="294" y="202"/>
                </a:lnTo>
                <a:lnTo>
                  <a:pt x="315" y="136"/>
                </a:lnTo>
                <a:lnTo>
                  <a:pt x="336" y="80"/>
                </a:lnTo>
                <a:lnTo>
                  <a:pt x="357" y="37"/>
                </a:lnTo>
                <a:lnTo>
                  <a:pt x="379" y="10"/>
                </a:lnTo>
                <a:lnTo>
                  <a:pt x="400" y="0"/>
                </a:lnTo>
              </a:path>
            </a:pathLst>
          </a:custGeom>
          <a:noFill/>
          <a:ln w="25400" cap="rnd">
            <a:solidFill>
              <a:schemeClr val="tx2"/>
            </a:solidFill>
            <a:round/>
            <a:headEnd/>
            <a:tailEnd/>
          </a:ln>
        </p:spPr>
        <p:txBody>
          <a:bodyPr/>
          <a:lstStyle/>
          <a:p>
            <a:endParaRPr lang="en-GB" dirty="0"/>
          </a:p>
        </p:txBody>
      </p:sp>
      <p:sp>
        <p:nvSpPr>
          <p:cNvPr id="11275" name="Freeform 11"/>
          <p:cNvSpPr>
            <a:spLocks/>
          </p:cNvSpPr>
          <p:nvPr/>
        </p:nvSpPr>
        <p:spPr bwMode="auto">
          <a:xfrm>
            <a:off x="6873875" y="2147887"/>
            <a:ext cx="1382713" cy="1098550"/>
          </a:xfrm>
          <a:custGeom>
            <a:avLst/>
            <a:gdLst>
              <a:gd name="T0" fmla="*/ 2147483647 w 871"/>
              <a:gd name="T1" fmla="*/ 2147483647 h 692"/>
              <a:gd name="T2" fmla="*/ 2147483647 w 871"/>
              <a:gd name="T3" fmla="*/ 2147483647 h 692"/>
              <a:gd name="T4" fmla="*/ 2147483647 w 871"/>
              <a:gd name="T5" fmla="*/ 2147483647 h 692"/>
              <a:gd name="T6" fmla="*/ 2147483647 w 871"/>
              <a:gd name="T7" fmla="*/ 2147483647 h 692"/>
              <a:gd name="T8" fmla="*/ 2147483647 w 871"/>
              <a:gd name="T9" fmla="*/ 2147483647 h 692"/>
              <a:gd name="T10" fmla="*/ 2147483647 w 871"/>
              <a:gd name="T11" fmla="*/ 2147483647 h 692"/>
              <a:gd name="T12" fmla="*/ 2147483647 w 871"/>
              <a:gd name="T13" fmla="*/ 2147483647 h 692"/>
              <a:gd name="T14" fmla="*/ 2147483647 w 871"/>
              <a:gd name="T15" fmla="*/ 2147483647 h 692"/>
              <a:gd name="T16" fmla="*/ 2147483647 w 871"/>
              <a:gd name="T17" fmla="*/ 2147483647 h 692"/>
              <a:gd name="T18" fmla="*/ 2147483647 w 871"/>
              <a:gd name="T19" fmla="*/ 2147483647 h 692"/>
              <a:gd name="T20" fmla="*/ 2147483647 w 871"/>
              <a:gd name="T21" fmla="*/ 2147483647 h 692"/>
              <a:gd name="T22" fmla="*/ 2147483647 w 871"/>
              <a:gd name="T23" fmla="*/ 2147483647 h 692"/>
              <a:gd name="T24" fmla="*/ 2147483647 w 871"/>
              <a:gd name="T25" fmla="*/ 2147483647 h 692"/>
              <a:gd name="T26" fmla="*/ 2147483647 w 871"/>
              <a:gd name="T27" fmla="*/ 2147483647 h 692"/>
              <a:gd name="T28" fmla="*/ 2147483647 w 871"/>
              <a:gd name="T29" fmla="*/ 2147483647 h 692"/>
              <a:gd name="T30" fmla="*/ 0 w 87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1"/>
              <a:gd name="T49" fmla="*/ 0 h 692"/>
              <a:gd name="T50" fmla="*/ 871 w 871"/>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1" h="692">
                <a:moveTo>
                  <a:pt x="870" y="691"/>
                </a:moveTo>
                <a:lnTo>
                  <a:pt x="777" y="684"/>
                </a:lnTo>
                <a:lnTo>
                  <a:pt x="733" y="676"/>
                </a:lnTo>
                <a:lnTo>
                  <a:pt x="686" y="664"/>
                </a:lnTo>
                <a:lnTo>
                  <a:pt x="640" y="649"/>
                </a:lnTo>
                <a:lnTo>
                  <a:pt x="596" y="627"/>
                </a:lnTo>
                <a:lnTo>
                  <a:pt x="549" y="598"/>
                </a:lnTo>
                <a:lnTo>
                  <a:pt x="456" y="519"/>
                </a:lnTo>
                <a:lnTo>
                  <a:pt x="365" y="406"/>
                </a:lnTo>
                <a:lnTo>
                  <a:pt x="274" y="270"/>
                </a:lnTo>
                <a:lnTo>
                  <a:pt x="228" y="202"/>
                </a:lnTo>
                <a:lnTo>
                  <a:pt x="182" y="136"/>
                </a:lnTo>
                <a:lnTo>
                  <a:pt x="137" y="80"/>
                </a:lnTo>
                <a:lnTo>
                  <a:pt x="91" y="37"/>
                </a:lnTo>
                <a:lnTo>
                  <a:pt x="44" y="10"/>
                </a:lnTo>
                <a:lnTo>
                  <a:pt x="0" y="0"/>
                </a:lnTo>
              </a:path>
            </a:pathLst>
          </a:custGeom>
          <a:noFill/>
          <a:ln w="25400" cap="rnd">
            <a:solidFill>
              <a:schemeClr val="tx2"/>
            </a:solidFill>
            <a:round/>
            <a:headEnd/>
            <a:tailEnd/>
          </a:ln>
        </p:spPr>
        <p:txBody>
          <a:bodyPr/>
          <a:lstStyle/>
          <a:p>
            <a:endParaRPr lang="en-GB" dirty="0"/>
          </a:p>
        </p:txBody>
      </p:sp>
      <p:sp>
        <p:nvSpPr>
          <p:cNvPr id="11276" name="Freeform 12"/>
          <p:cNvSpPr>
            <a:spLocks/>
          </p:cNvSpPr>
          <p:nvPr/>
        </p:nvSpPr>
        <p:spPr bwMode="auto">
          <a:xfrm>
            <a:off x="6416675" y="2147887"/>
            <a:ext cx="461963" cy="1098550"/>
          </a:xfrm>
          <a:custGeom>
            <a:avLst/>
            <a:gdLst>
              <a:gd name="T0" fmla="*/ 0 w 291"/>
              <a:gd name="T1" fmla="*/ 2147483647 h 692"/>
              <a:gd name="T2" fmla="*/ 2147483647 w 291"/>
              <a:gd name="T3" fmla="*/ 2147483647 h 692"/>
              <a:gd name="T4" fmla="*/ 2147483647 w 291"/>
              <a:gd name="T5" fmla="*/ 2147483647 h 692"/>
              <a:gd name="T6" fmla="*/ 2147483647 w 291"/>
              <a:gd name="T7" fmla="*/ 2147483647 h 692"/>
              <a:gd name="T8" fmla="*/ 2147483647 w 291"/>
              <a:gd name="T9" fmla="*/ 2147483647 h 692"/>
              <a:gd name="T10" fmla="*/ 2147483647 w 291"/>
              <a:gd name="T11" fmla="*/ 2147483647 h 692"/>
              <a:gd name="T12" fmla="*/ 2147483647 w 291"/>
              <a:gd name="T13" fmla="*/ 2147483647 h 692"/>
              <a:gd name="T14" fmla="*/ 2147483647 w 291"/>
              <a:gd name="T15" fmla="*/ 2147483647 h 692"/>
              <a:gd name="T16" fmla="*/ 2147483647 w 291"/>
              <a:gd name="T17" fmla="*/ 2147483647 h 692"/>
              <a:gd name="T18" fmla="*/ 2147483647 w 291"/>
              <a:gd name="T19" fmla="*/ 2147483647 h 692"/>
              <a:gd name="T20" fmla="*/ 2147483647 w 291"/>
              <a:gd name="T21" fmla="*/ 2147483647 h 692"/>
              <a:gd name="T22" fmla="*/ 2147483647 w 291"/>
              <a:gd name="T23" fmla="*/ 2147483647 h 692"/>
              <a:gd name="T24" fmla="*/ 2147483647 w 291"/>
              <a:gd name="T25" fmla="*/ 2147483647 h 692"/>
              <a:gd name="T26" fmla="*/ 2147483647 w 291"/>
              <a:gd name="T27" fmla="*/ 2147483647 h 692"/>
              <a:gd name="T28" fmla="*/ 2147483647 w 291"/>
              <a:gd name="T29" fmla="*/ 2147483647 h 692"/>
              <a:gd name="T30" fmla="*/ 2147483647 w 291"/>
              <a:gd name="T31" fmla="*/ 0 h 6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1"/>
              <a:gd name="T49" fmla="*/ 0 h 692"/>
              <a:gd name="T50" fmla="*/ 291 w 291"/>
              <a:gd name="T51" fmla="*/ 692 h 6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1" h="692">
                <a:moveTo>
                  <a:pt x="0" y="691"/>
                </a:moveTo>
                <a:lnTo>
                  <a:pt x="29" y="684"/>
                </a:lnTo>
                <a:lnTo>
                  <a:pt x="44" y="676"/>
                </a:lnTo>
                <a:lnTo>
                  <a:pt x="60" y="664"/>
                </a:lnTo>
                <a:lnTo>
                  <a:pt x="75" y="649"/>
                </a:lnTo>
                <a:lnTo>
                  <a:pt x="90" y="627"/>
                </a:lnTo>
                <a:lnTo>
                  <a:pt x="106" y="598"/>
                </a:lnTo>
                <a:lnTo>
                  <a:pt x="137" y="519"/>
                </a:lnTo>
                <a:lnTo>
                  <a:pt x="168" y="406"/>
                </a:lnTo>
                <a:lnTo>
                  <a:pt x="197" y="270"/>
                </a:lnTo>
                <a:lnTo>
                  <a:pt x="212" y="202"/>
                </a:lnTo>
                <a:lnTo>
                  <a:pt x="228" y="136"/>
                </a:lnTo>
                <a:lnTo>
                  <a:pt x="243" y="80"/>
                </a:lnTo>
                <a:lnTo>
                  <a:pt x="259" y="37"/>
                </a:lnTo>
                <a:lnTo>
                  <a:pt x="274" y="10"/>
                </a:lnTo>
                <a:lnTo>
                  <a:pt x="290" y="0"/>
                </a:lnTo>
              </a:path>
            </a:pathLst>
          </a:custGeom>
          <a:noFill/>
          <a:ln w="25400" cap="rnd">
            <a:solidFill>
              <a:schemeClr val="tx2"/>
            </a:solidFill>
            <a:round/>
            <a:headEnd/>
            <a:tailEnd/>
          </a:ln>
        </p:spPr>
        <p:txBody>
          <a:bodyPr/>
          <a:lstStyle/>
          <a:p>
            <a:endParaRPr lang="en-GB" dirty="0"/>
          </a:p>
        </p:txBody>
      </p:sp>
      <p:sp>
        <p:nvSpPr>
          <p:cNvPr id="11277" name="Freeform 13"/>
          <p:cNvSpPr>
            <a:spLocks/>
          </p:cNvSpPr>
          <p:nvPr/>
        </p:nvSpPr>
        <p:spPr bwMode="auto">
          <a:xfrm>
            <a:off x="1311275" y="4357687"/>
            <a:ext cx="1039813" cy="463550"/>
          </a:xfrm>
          <a:custGeom>
            <a:avLst/>
            <a:gdLst>
              <a:gd name="T0" fmla="*/ 0 w 655"/>
              <a:gd name="T1" fmla="*/ 2147483647 h 292"/>
              <a:gd name="T2" fmla="*/ 2147483647 w 655"/>
              <a:gd name="T3" fmla="*/ 2147483647 h 292"/>
              <a:gd name="T4" fmla="*/ 2147483647 w 655"/>
              <a:gd name="T5" fmla="*/ 0 h 292"/>
              <a:gd name="T6" fmla="*/ 0 w 655"/>
              <a:gd name="T7" fmla="*/ 0 h 292"/>
              <a:gd name="T8" fmla="*/ 0 w 655"/>
              <a:gd name="T9" fmla="*/ 2147483647 h 292"/>
              <a:gd name="T10" fmla="*/ 0 60000 65536"/>
              <a:gd name="T11" fmla="*/ 0 60000 65536"/>
              <a:gd name="T12" fmla="*/ 0 60000 65536"/>
              <a:gd name="T13" fmla="*/ 0 60000 65536"/>
              <a:gd name="T14" fmla="*/ 0 60000 65536"/>
              <a:gd name="T15" fmla="*/ 0 w 655"/>
              <a:gd name="T16" fmla="*/ 0 h 292"/>
              <a:gd name="T17" fmla="*/ 655 w 655"/>
              <a:gd name="T18" fmla="*/ 292 h 292"/>
            </a:gdLst>
            <a:ahLst/>
            <a:cxnLst>
              <a:cxn ang="T10">
                <a:pos x="T0" y="T1"/>
              </a:cxn>
              <a:cxn ang="T11">
                <a:pos x="T2" y="T3"/>
              </a:cxn>
              <a:cxn ang="T12">
                <a:pos x="T4" y="T5"/>
              </a:cxn>
              <a:cxn ang="T13">
                <a:pos x="T6" y="T7"/>
              </a:cxn>
              <a:cxn ang="T14">
                <a:pos x="T8" y="T9"/>
              </a:cxn>
            </a:cxnLst>
            <a:rect l="T15" t="T16" r="T17" b="T18"/>
            <a:pathLst>
              <a:path w="655" h="292">
                <a:moveTo>
                  <a:pt x="0" y="291"/>
                </a:moveTo>
                <a:lnTo>
                  <a:pt x="654" y="291"/>
                </a:lnTo>
                <a:lnTo>
                  <a:pt x="654" y="0"/>
                </a:lnTo>
                <a:lnTo>
                  <a:pt x="0" y="0"/>
                </a:lnTo>
                <a:lnTo>
                  <a:pt x="0" y="291"/>
                </a:lnTo>
              </a:path>
            </a:pathLst>
          </a:custGeom>
          <a:noFill/>
          <a:ln w="28575" cap="rnd">
            <a:solidFill>
              <a:schemeClr val="tx1"/>
            </a:solidFill>
            <a:round/>
            <a:headEnd/>
            <a:tailEnd/>
          </a:ln>
        </p:spPr>
        <p:txBody>
          <a:bodyPr/>
          <a:lstStyle/>
          <a:p>
            <a:endParaRPr lang="en-GB" dirty="0"/>
          </a:p>
        </p:txBody>
      </p:sp>
      <p:sp>
        <p:nvSpPr>
          <p:cNvPr id="11278" name="Line 14"/>
          <p:cNvSpPr>
            <a:spLocks noChangeShapeType="1"/>
          </p:cNvSpPr>
          <p:nvPr/>
        </p:nvSpPr>
        <p:spPr bwMode="auto">
          <a:xfrm>
            <a:off x="1920875" y="4357687"/>
            <a:ext cx="0" cy="457200"/>
          </a:xfrm>
          <a:prstGeom prst="line">
            <a:avLst/>
          </a:prstGeom>
          <a:noFill/>
          <a:ln w="28575">
            <a:solidFill>
              <a:schemeClr val="tx1"/>
            </a:solidFill>
            <a:round/>
            <a:headEnd/>
            <a:tailEnd/>
          </a:ln>
        </p:spPr>
        <p:txBody>
          <a:bodyPr wrap="none" anchor="ctr"/>
          <a:lstStyle/>
          <a:p>
            <a:endParaRPr lang="en-US" dirty="0"/>
          </a:p>
        </p:txBody>
      </p:sp>
      <p:sp>
        <p:nvSpPr>
          <p:cNvPr id="11279" name="Line 15"/>
          <p:cNvSpPr>
            <a:spLocks noChangeShapeType="1"/>
          </p:cNvSpPr>
          <p:nvPr/>
        </p:nvSpPr>
        <p:spPr bwMode="auto">
          <a:xfrm flipV="1">
            <a:off x="2378075" y="4586287"/>
            <a:ext cx="228600" cy="0"/>
          </a:xfrm>
          <a:prstGeom prst="line">
            <a:avLst/>
          </a:prstGeom>
          <a:noFill/>
          <a:ln w="28575">
            <a:solidFill>
              <a:schemeClr val="tx1"/>
            </a:solidFill>
            <a:round/>
            <a:headEnd/>
            <a:tailEnd/>
          </a:ln>
        </p:spPr>
        <p:txBody>
          <a:bodyPr wrap="none" anchor="ctr"/>
          <a:lstStyle/>
          <a:p>
            <a:endParaRPr lang="en-US" dirty="0"/>
          </a:p>
        </p:txBody>
      </p:sp>
      <p:sp>
        <p:nvSpPr>
          <p:cNvPr id="11280" name="Freeform 16"/>
          <p:cNvSpPr>
            <a:spLocks/>
          </p:cNvSpPr>
          <p:nvPr/>
        </p:nvSpPr>
        <p:spPr bwMode="auto">
          <a:xfrm>
            <a:off x="4359275" y="4351337"/>
            <a:ext cx="609600" cy="457200"/>
          </a:xfrm>
          <a:custGeom>
            <a:avLst/>
            <a:gdLst>
              <a:gd name="T0" fmla="*/ 0 w 288"/>
              <a:gd name="T1" fmla="*/ 2147483647 h 292"/>
              <a:gd name="T2" fmla="*/ 2147483647 w 288"/>
              <a:gd name="T3" fmla="*/ 2147483647 h 292"/>
              <a:gd name="T4" fmla="*/ 2147483647 w 288"/>
              <a:gd name="T5" fmla="*/ 0 h 292"/>
              <a:gd name="T6" fmla="*/ 0 w 288"/>
              <a:gd name="T7" fmla="*/ 0 h 292"/>
              <a:gd name="T8" fmla="*/ 0 w 288"/>
              <a:gd name="T9" fmla="*/ 2147483647 h 292"/>
              <a:gd name="T10" fmla="*/ 0 60000 65536"/>
              <a:gd name="T11" fmla="*/ 0 60000 65536"/>
              <a:gd name="T12" fmla="*/ 0 60000 65536"/>
              <a:gd name="T13" fmla="*/ 0 60000 65536"/>
              <a:gd name="T14" fmla="*/ 0 60000 65536"/>
              <a:gd name="T15" fmla="*/ 0 w 288"/>
              <a:gd name="T16" fmla="*/ 0 h 292"/>
              <a:gd name="T17" fmla="*/ 288 w 288"/>
              <a:gd name="T18" fmla="*/ 292 h 292"/>
            </a:gdLst>
            <a:ahLst/>
            <a:cxnLst>
              <a:cxn ang="T10">
                <a:pos x="T0" y="T1"/>
              </a:cxn>
              <a:cxn ang="T11">
                <a:pos x="T2" y="T3"/>
              </a:cxn>
              <a:cxn ang="T12">
                <a:pos x="T4" y="T5"/>
              </a:cxn>
              <a:cxn ang="T13">
                <a:pos x="T6" y="T7"/>
              </a:cxn>
              <a:cxn ang="T14">
                <a:pos x="T8" y="T9"/>
              </a:cxn>
            </a:cxnLst>
            <a:rect l="T15" t="T16" r="T17" b="T18"/>
            <a:pathLst>
              <a:path w="288" h="292">
                <a:moveTo>
                  <a:pt x="0" y="291"/>
                </a:moveTo>
                <a:lnTo>
                  <a:pt x="287" y="291"/>
                </a:lnTo>
                <a:lnTo>
                  <a:pt x="287" y="0"/>
                </a:lnTo>
                <a:lnTo>
                  <a:pt x="0" y="0"/>
                </a:lnTo>
                <a:lnTo>
                  <a:pt x="0" y="291"/>
                </a:lnTo>
              </a:path>
            </a:pathLst>
          </a:custGeom>
          <a:noFill/>
          <a:ln w="28575" cap="rnd">
            <a:solidFill>
              <a:schemeClr val="tx1"/>
            </a:solidFill>
            <a:round/>
            <a:headEnd/>
            <a:tailEnd/>
          </a:ln>
        </p:spPr>
        <p:txBody>
          <a:bodyPr/>
          <a:lstStyle/>
          <a:p>
            <a:endParaRPr lang="en-GB" dirty="0"/>
          </a:p>
        </p:txBody>
      </p:sp>
      <p:sp>
        <p:nvSpPr>
          <p:cNvPr id="11281" name="Freeform 17"/>
          <p:cNvSpPr>
            <a:spLocks/>
          </p:cNvSpPr>
          <p:nvPr/>
        </p:nvSpPr>
        <p:spPr bwMode="auto">
          <a:xfrm>
            <a:off x="6721475" y="4357687"/>
            <a:ext cx="990600" cy="457200"/>
          </a:xfrm>
          <a:custGeom>
            <a:avLst/>
            <a:gdLst>
              <a:gd name="T0" fmla="*/ 0 w 653"/>
              <a:gd name="T1" fmla="*/ 2147483647 h 292"/>
              <a:gd name="T2" fmla="*/ 2147483647 w 653"/>
              <a:gd name="T3" fmla="*/ 2147483647 h 292"/>
              <a:gd name="T4" fmla="*/ 2147483647 w 653"/>
              <a:gd name="T5" fmla="*/ 0 h 292"/>
              <a:gd name="T6" fmla="*/ 0 w 653"/>
              <a:gd name="T7" fmla="*/ 0 h 292"/>
              <a:gd name="T8" fmla="*/ 0 w 653"/>
              <a:gd name="T9" fmla="*/ 2147483647 h 292"/>
              <a:gd name="T10" fmla="*/ 0 60000 65536"/>
              <a:gd name="T11" fmla="*/ 0 60000 65536"/>
              <a:gd name="T12" fmla="*/ 0 60000 65536"/>
              <a:gd name="T13" fmla="*/ 0 60000 65536"/>
              <a:gd name="T14" fmla="*/ 0 60000 65536"/>
              <a:gd name="T15" fmla="*/ 0 w 653"/>
              <a:gd name="T16" fmla="*/ 0 h 292"/>
              <a:gd name="T17" fmla="*/ 653 w 653"/>
              <a:gd name="T18" fmla="*/ 292 h 292"/>
            </a:gdLst>
            <a:ahLst/>
            <a:cxnLst>
              <a:cxn ang="T10">
                <a:pos x="T0" y="T1"/>
              </a:cxn>
              <a:cxn ang="T11">
                <a:pos x="T2" y="T3"/>
              </a:cxn>
              <a:cxn ang="T12">
                <a:pos x="T4" y="T5"/>
              </a:cxn>
              <a:cxn ang="T13">
                <a:pos x="T6" y="T7"/>
              </a:cxn>
              <a:cxn ang="T14">
                <a:pos x="T8" y="T9"/>
              </a:cxn>
            </a:cxnLst>
            <a:rect l="T15" t="T16" r="T17" b="T18"/>
            <a:pathLst>
              <a:path w="653" h="292">
                <a:moveTo>
                  <a:pt x="0" y="291"/>
                </a:moveTo>
                <a:lnTo>
                  <a:pt x="652" y="291"/>
                </a:lnTo>
                <a:lnTo>
                  <a:pt x="652" y="0"/>
                </a:lnTo>
                <a:lnTo>
                  <a:pt x="0" y="0"/>
                </a:lnTo>
                <a:lnTo>
                  <a:pt x="0" y="291"/>
                </a:lnTo>
              </a:path>
            </a:pathLst>
          </a:custGeom>
          <a:noFill/>
          <a:ln w="28575" cap="rnd">
            <a:solidFill>
              <a:schemeClr val="tx1"/>
            </a:solidFill>
            <a:round/>
            <a:headEnd/>
            <a:tailEnd/>
          </a:ln>
        </p:spPr>
        <p:txBody>
          <a:bodyPr/>
          <a:lstStyle/>
          <a:p>
            <a:endParaRPr lang="en-GB" dirty="0"/>
          </a:p>
        </p:txBody>
      </p:sp>
      <p:sp>
        <p:nvSpPr>
          <p:cNvPr id="11282" name="Line 18"/>
          <p:cNvSpPr>
            <a:spLocks noChangeShapeType="1"/>
          </p:cNvSpPr>
          <p:nvPr/>
        </p:nvSpPr>
        <p:spPr bwMode="auto">
          <a:xfrm>
            <a:off x="7102475" y="4357687"/>
            <a:ext cx="0" cy="457200"/>
          </a:xfrm>
          <a:prstGeom prst="line">
            <a:avLst/>
          </a:prstGeom>
          <a:noFill/>
          <a:ln w="28575">
            <a:solidFill>
              <a:schemeClr val="tx1"/>
            </a:solidFill>
            <a:round/>
            <a:headEnd/>
            <a:tailEnd/>
          </a:ln>
        </p:spPr>
        <p:txBody>
          <a:bodyPr wrap="none" anchor="ctr"/>
          <a:lstStyle/>
          <a:p>
            <a:endParaRPr lang="en-US" dirty="0"/>
          </a:p>
        </p:txBody>
      </p:sp>
      <p:sp>
        <p:nvSpPr>
          <p:cNvPr id="11283" name="Line 19"/>
          <p:cNvSpPr>
            <a:spLocks noChangeShapeType="1"/>
          </p:cNvSpPr>
          <p:nvPr/>
        </p:nvSpPr>
        <p:spPr bwMode="auto">
          <a:xfrm>
            <a:off x="930275" y="4586287"/>
            <a:ext cx="381000" cy="0"/>
          </a:xfrm>
          <a:prstGeom prst="line">
            <a:avLst/>
          </a:prstGeom>
          <a:noFill/>
          <a:ln w="28575">
            <a:solidFill>
              <a:schemeClr val="tx1"/>
            </a:solidFill>
            <a:round/>
            <a:headEnd/>
            <a:tailEnd/>
          </a:ln>
        </p:spPr>
        <p:txBody>
          <a:bodyPr wrap="none" anchor="ctr"/>
          <a:lstStyle/>
          <a:p>
            <a:endParaRPr lang="en-US" dirty="0"/>
          </a:p>
        </p:txBody>
      </p:sp>
      <p:sp>
        <p:nvSpPr>
          <p:cNvPr id="11284" name="Line 20"/>
          <p:cNvSpPr>
            <a:spLocks noChangeShapeType="1"/>
          </p:cNvSpPr>
          <p:nvPr/>
        </p:nvSpPr>
        <p:spPr bwMode="auto">
          <a:xfrm flipV="1">
            <a:off x="4968875" y="4586287"/>
            <a:ext cx="457200" cy="0"/>
          </a:xfrm>
          <a:prstGeom prst="line">
            <a:avLst/>
          </a:prstGeom>
          <a:noFill/>
          <a:ln w="28575">
            <a:solidFill>
              <a:schemeClr val="tx1"/>
            </a:solidFill>
            <a:round/>
            <a:headEnd/>
            <a:tailEnd/>
          </a:ln>
        </p:spPr>
        <p:txBody>
          <a:bodyPr wrap="none" anchor="ctr"/>
          <a:lstStyle/>
          <a:p>
            <a:endParaRPr lang="en-US" dirty="0"/>
          </a:p>
        </p:txBody>
      </p:sp>
      <p:sp>
        <p:nvSpPr>
          <p:cNvPr id="11285" name="Line 21"/>
          <p:cNvSpPr>
            <a:spLocks noChangeShapeType="1"/>
          </p:cNvSpPr>
          <p:nvPr/>
        </p:nvSpPr>
        <p:spPr bwMode="auto">
          <a:xfrm flipV="1">
            <a:off x="7712075" y="4586287"/>
            <a:ext cx="457200" cy="0"/>
          </a:xfrm>
          <a:prstGeom prst="line">
            <a:avLst/>
          </a:prstGeom>
          <a:noFill/>
          <a:ln w="28575">
            <a:solidFill>
              <a:schemeClr val="tx1"/>
            </a:solidFill>
            <a:round/>
            <a:headEnd/>
            <a:tailEnd/>
          </a:ln>
        </p:spPr>
        <p:txBody>
          <a:bodyPr wrap="none" anchor="ctr"/>
          <a:lstStyle/>
          <a:p>
            <a:endParaRPr lang="en-US" dirty="0"/>
          </a:p>
        </p:txBody>
      </p:sp>
      <p:sp>
        <p:nvSpPr>
          <p:cNvPr id="11286" name="Line 22"/>
          <p:cNvSpPr>
            <a:spLocks noChangeShapeType="1"/>
          </p:cNvSpPr>
          <p:nvPr/>
        </p:nvSpPr>
        <p:spPr bwMode="auto">
          <a:xfrm flipV="1">
            <a:off x="6492875" y="4586287"/>
            <a:ext cx="228600" cy="0"/>
          </a:xfrm>
          <a:prstGeom prst="line">
            <a:avLst/>
          </a:prstGeom>
          <a:noFill/>
          <a:ln w="28575">
            <a:solidFill>
              <a:schemeClr val="tx1"/>
            </a:solidFill>
            <a:round/>
            <a:headEnd/>
            <a:tailEnd/>
          </a:ln>
        </p:spPr>
        <p:txBody>
          <a:bodyPr wrap="none" anchor="ctr"/>
          <a:lstStyle/>
          <a:p>
            <a:endParaRPr lang="en-US" dirty="0"/>
          </a:p>
        </p:txBody>
      </p:sp>
      <p:sp>
        <p:nvSpPr>
          <p:cNvPr id="11287" name="Line 23"/>
          <p:cNvSpPr>
            <a:spLocks noChangeShapeType="1"/>
          </p:cNvSpPr>
          <p:nvPr/>
        </p:nvSpPr>
        <p:spPr bwMode="auto">
          <a:xfrm>
            <a:off x="4664075" y="4357687"/>
            <a:ext cx="0" cy="457200"/>
          </a:xfrm>
          <a:prstGeom prst="line">
            <a:avLst/>
          </a:prstGeom>
          <a:noFill/>
          <a:ln w="28575">
            <a:solidFill>
              <a:schemeClr val="tx1"/>
            </a:solidFill>
            <a:round/>
            <a:headEnd/>
            <a:tailEnd/>
          </a:ln>
        </p:spPr>
        <p:txBody>
          <a:bodyPr wrap="none" anchor="ctr"/>
          <a:lstStyle/>
          <a:p>
            <a:endParaRPr lang="en-US" dirty="0"/>
          </a:p>
        </p:txBody>
      </p:sp>
      <p:sp>
        <p:nvSpPr>
          <p:cNvPr id="11288" name="Line 24"/>
          <p:cNvSpPr>
            <a:spLocks noChangeShapeType="1"/>
          </p:cNvSpPr>
          <p:nvPr/>
        </p:nvSpPr>
        <p:spPr bwMode="auto">
          <a:xfrm>
            <a:off x="3902075" y="3367087"/>
            <a:ext cx="1524000" cy="0"/>
          </a:xfrm>
          <a:prstGeom prst="line">
            <a:avLst/>
          </a:prstGeom>
          <a:noFill/>
          <a:ln w="28575">
            <a:solidFill>
              <a:schemeClr val="tx2"/>
            </a:solidFill>
            <a:round/>
            <a:headEnd/>
            <a:tailEnd/>
          </a:ln>
        </p:spPr>
        <p:txBody>
          <a:bodyPr wrap="none" anchor="ctr"/>
          <a:lstStyle/>
          <a:p>
            <a:endParaRPr lang="en-US" dirty="0"/>
          </a:p>
        </p:txBody>
      </p:sp>
      <p:sp>
        <p:nvSpPr>
          <p:cNvPr id="11289" name="Line 25"/>
          <p:cNvSpPr>
            <a:spLocks noChangeShapeType="1"/>
          </p:cNvSpPr>
          <p:nvPr/>
        </p:nvSpPr>
        <p:spPr bwMode="auto">
          <a:xfrm>
            <a:off x="6534150" y="3367087"/>
            <a:ext cx="1635125" cy="0"/>
          </a:xfrm>
          <a:prstGeom prst="line">
            <a:avLst/>
          </a:prstGeom>
          <a:noFill/>
          <a:ln w="28575">
            <a:solidFill>
              <a:schemeClr val="tx2"/>
            </a:solidFill>
            <a:round/>
            <a:headEnd/>
            <a:tailEnd/>
          </a:ln>
        </p:spPr>
        <p:txBody>
          <a:bodyPr wrap="none" anchor="ctr"/>
          <a:lstStyle/>
          <a:p>
            <a:endParaRPr lang="en-US" dirty="0"/>
          </a:p>
        </p:txBody>
      </p:sp>
      <p:sp>
        <p:nvSpPr>
          <p:cNvPr id="11290" name="Line 26"/>
          <p:cNvSpPr>
            <a:spLocks noChangeShapeType="1"/>
          </p:cNvSpPr>
          <p:nvPr/>
        </p:nvSpPr>
        <p:spPr bwMode="auto">
          <a:xfrm flipV="1">
            <a:off x="3902075" y="4579937"/>
            <a:ext cx="457200" cy="6350"/>
          </a:xfrm>
          <a:prstGeom prst="line">
            <a:avLst/>
          </a:prstGeom>
          <a:noFill/>
          <a:ln w="28575">
            <a:solidFill>
              <a:schemeClr val="tx1"/>
            </a:solidFill>
            <a:round/>
            <a:headEnd/>
            <a:tailEnd/>
          </a:ln>
        </p:spPr>
        <p:txBody>
          <a:bodyPr/>
          <a:lstStyle/>
          <a:p>
            <a:endParaRPr lang="en-US" dirty="0"/>
          </a:p>
        </p:txBody>
      </p:sp>
      <p:sp>
        <p:nvSpPr>
          <p:cNvPr id="11291" name="Line 27"/>
          <p:cNvSpPr>
            <a:spLocks noChangeShapeType="1"/>
          </p:cNvSpPr>
          <p:nvPr/>
        </p:nvSpPr>
        <p:spPr bwMode="auto">
          <a:xfrm flipV="1">
            <a:off x="1920875" y="2300287"/>
            <a:ext cx="0" cy="990600"/>
          </a:xfrm>
          <a:prstGeom prst="line">
            <a:avLst/>
          </a:prstGeom>
          <a:noFill/>
          <a:ln w="9525">
            <a:solidFill>
              <a:schemeClr val="tx1"/>
            </a:solidFill>
            <a:round/>
            <a:headEnd/>
            <a:tailEnd/>
          </a:ln>
        </p:spPr>
        <p:txBody>
          <a:bodyPr/>
          <a:lstStyle/>
          <a:p>
            <a:endParaRPr lang="en-US" dirty="0"/>
          </a:p>
        </p:txBody>
      </p:sp>
      <p:sp>
        <p:nvSpPr>
          <p:cNvPr id="11292" name="Line 28"/>
          <p:cNvSpPr>
            <a:spLocks noChangeShapeType="1"/>
          </p:cNvSpPr>
          <p:nvPr/>
        </p:nvSpPr>
        <p:spPr bwMode="auto">
          <a:xfrm flipV="1">
            <a:off x="1311275" y="3062287"/>
            <a:ext cx="0" cy="152400"/>
          </a:xfrm>
          <a:prstGeom prst="line">
            <a:avLst/>
          </a:prstGeom>
          <a:noFill/>
          <a:ln w="9525">
            <a:solidFill>
              <a:schemeClr val="tx1"/>
            </a:solidFill>
            <a:round/>
            <a:headEnd/>
            <a:tailEnd/>
          </a:ln>
        </p:spPr>
        <p:txBody>
          <a:bodyPr/>
          <a:lstStyle/>
          <a:p>
            <a:endParaRPr lang="en-US" dirty="0"/>
          </a:p>
        </p:txBody>
      </p:sp>
      <p:sp>
        <p:nvSpPr>
          <p:cNvPr id="11293" name="Line 29"/>
          <p:cNvSpPr>
            <a:spLocks noChangeShapeType="1"/>
          </p:cNvSpPr>
          <p:nvPr/>
        </p:nvSpPr>
        <p:spPr bwMode="auto">
          <a:xfrm flipV="1">
            <a:off x="2378075" y="2909887"/>
            <a:ext cx="0" cy="304800"/>
          </a:xfrm>
          <a:prstGeom prst="line">
            <a:avLst/>
          </a:prstGeom>
          <a:noFill/>
          <a:ln w="9525">
            <a:solidFill>
              <a:schemeClr val="tx1"/>
            </a:solidFill>
            <a:round/>
            <a:headEnd/>
            <a:tailEnd/>
          </a:ln>
        </p:spPr>
        <p:txBody>
          <a:bodyPr/>
          <a:lstStyle/>
          <a:p>
            <a:endParaRPr lang="en-US" dirty="0"/>
          </a:p>
        </p:txBody>
      </p:sp>
      <p:sp>
        <p:nvSpPr>
          <p:cNvPr id="11294" name="Line 30"/>
          <p:cNvSpPr>
            <a:spLocks noChangeShapeType="1"/>
          </p:cNvSpPr>
          <p:nvPr/>
        </p:nvSpPr>
        <p:spPr bwMode="auto">
          <a:xfrm flipV="1">
            <a:off x="4664075" y="2147887"/>
            <a:ext cx="0" cy="1066800"/>
          </a:xfrm>
          <a:prstGeom prst="line">
            <a:avLst/>
          </a:prstGeom>
          <a:noFill/>
          <a:ln w="9525">
            <a:solidFill>
              <a:schemeClr val="tx1"/>
            </a:solidFill>
            <a:round/>
            <a:headEnd/>
            <a:tailEnd/>
          </a:ln>
        </p:spPr>
        <p:txBody>
          <a:bodyPr/>
          <a:lstStyle/>
          <a:p>
            <a:endParaRPr lang="en-US" dirty="0"/>
          </a:p>
        </p:txBody>
      </p:sp>
      <p:sp>
        <p:nvSpPr>
          <p:cNvPr id="11295" name="Line 31"/>
          <p:cNvSpPr>
            <a:spLocks noChangeShapeType="1"/>
          </p:cNvSpPr>
          <p:nvPr/>
        </p:nvSpPr>
        <p:spPr bwMode="auto">
          <a:xfrm flipV="1">
            <a:off x="4359275" y="2986087"/>
            <a:ext cx="0" cy="228600"/>
          </a:xfrm>
          <a:prstGeom prst="line">
            <a:avLst/>
          </a:prstGeom>
          <a:noFill/>
          <a:ln w="9525">
            <a:solidFill>
              <a:schemeClr val="tx1"/>
            </a:solidFill>
            <a:round/>
            <a:headEnd/>
            <a:tailEnd/>
          </a:ln>
        </p:spPr>
        <p:txBody>
          <a:bodyPr/>
          <a:lstStyle/>
          <a:p>
            <a:endParaRPr lang="en-US" dirty="0"/>
          </a:p>
        </p:txBody>
      </p:sp>
      <p:sp>
        <p:nvSpPr>
          <p:cNvPr id="11296" name="Line 32"/>
          <p:cNvSpPr>
            <a:spLocks noChangeShapeType="1"/>
          </p:cNvSpPr>
          <p:nvPr/>
        </p:nvSpPr>
        <p:spPr bwMode="auto">
          <a:xfrm flipV="1">
            <a:off x="4968875" y="2986087"/>
            <a:ext cx="0" cy="228600"/>
          </a:xfrm>
          <a:prstGeom prst="line">
            <a:avLst/>
          </a:prstGeom>
          <a:noFill/>
          <a:ln w="9525">
            <a:solidFill>
              <a:schemeClr val="tx1"/>
            </a:solidFill>
            <a:round/>
            <a:headEnd/>
            <a:tailEnd/>
          </a:ln>
        </p:spPr>
        <p:txBody>
          <a:bodyPr/>
          <a:lstStyle/>
          <a:p>
            <a:endParaRPr lang="en-US" dirty="0"/>
          </a:p>
        </p:txBody>
      </p:sp>
      <p:sp>
        <p:nvSpPr>
          <p:cNvPr id="11297" name="Line 33"/>
          <p:cNvSpPr>
            <a:spLocks noChangeShapeType="1"/>
          </p:cNvSpPr>
          <p:nvPr/>
        </p:nvSpPr>
        <p:spPr bwMode="auto">
          <a:xfrm flipV="1">
            <a:off x="7102475" y="2300287"/>
            <a:ext cx="0" cy="914400"/>
          </a:xfrm>
          <a:prstGeom prst="line">
            <a:avLst/>
          </a:prstGeom>
          <a:noFill/>
          <a:ln w="9525">
            <a:solidFill>
              <a:schemeClr val="tx1"/>
            </a:solidFill>
            <a:round/>
            <a:headEnd/>
            <a:tailEnd/>
          </a:ln>
        </p:spPr>
        <p:txBody>
          <a:bodyPr/>
          <a:lstStyle/>
          <a:p>
            <a:endParaRPr lang="en-US" dirty="0"/>
          </a:p>
        </p:txBody>
      </p:sp>
      <p:sp>
        <p:nvSpPr>
          <p:cNvPr id="11298" name="Line 34"/>
          <p:cNvSpPr>
            <a:spLocks noChangeShapeType="1"/>
          </p:cNvSpPr>
          <p:nvPr/>
        </p:nvSpPr>
        <p:spPr bwMode="auto">
          <a:xfrm flipV="1">
            <a:off x="6721475" y="2605087"/>
            <a:ext cx="0" cy="609600"/>
          </a:xfrm>
          <a:prstGeom prst="line">
            <a:avLst/>
          </a:prstGeom>
          <a:noFill/>
          <a:ln w="9525">
            <a:solidFill>
              <a:schemeClr val="tx1"/>
            </a:solidFill>
            <a:round/>
            <a:headEnd/>
            <a:tailEnd/>
          </a:ln>
        </p:spPr>
        <p:txBody>
          <a:bodyPr/>
          <a:lstStyle/>
          <a:p>
            <a:endParaRPr lang="en-US" dirty="0"/>
          </a:p>
        </p:txBody>
      </p:sp>
      <p:sp>
        <p:nvSpPr>
          <p:cNvPr id="11299" name="Line 35"/>
          <p:cNvSpPr>
            <a:spLocks noChangeShapeType="1"/>
          </p:cNvSpPr>
          <p:nvPr/>
        </p:nvSpPr>
        <p:spPr bwMode="auto">
          <a:xfrm flipV="1">
            <a:off x="7712075" y="3062287"/>
            <a:ext cx="0" cy="152400"/>
          </a:xfrm>
          <a:prstGeom prst="line">
            <a:avLst/>
          </a:prstGeom>
          <a:noFill/>
          <a:ln w="9525">
            <a:solidFill>
              <a:schemeClr val="tx1"/>
            </a:solidFill>
            <a:round/>
            <a:headEnd/>
            <a:tailEnd/>
          </a:ln>
        </p:spPr>
        <p:txBody>
          <a:bodyPr/>
          <a:lstStyle/>
          <a:p>
            <a:endParaRPr lang="en-US" dirty="0"/>
          </a:p>
        </p:txBody>
      </p:sp>
      <p:sp>
        <p:nvSpPr>
          <p:cNvPr id="11300" name="Text Box 36"/>
          <p:cNvSpPr txBox="1">
            <a:spLocks noChangeArrowheads="1"/>
          </p:cNvSpPr>
          <p:nvPr/>
        </p:nvSpPr>
        <p:spPr bwMode="auto">
          <a:xfrm>
            <a:off x="1158875" y="33670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1</a:t>
            </a:r>
          </a:p>
        </p:txBody>
      </p:sp>
      <p:sp>
        <p:nvSpPr>
          <p:cNvPr id="11301" name="Text Box 37"/>
          <p:cNvSpPr txBox="1">
            <a:spLocks noChangeArrowheads="1"/>
          </p:cNvSpPr>
          <p:nvPr/>
        </p:nvSpPr>
        <p:spPr bwMode="auto">
          <a:xfrm>
            <a:off x="4130675" y="3367087"/>
            <a:ext cx="446088" cy="366713"/>
          </a:xfrm>
          <a:prstGeom prst="rect">
            <a:avLst/>
          </a:prstGeom>
          <a:noFill/>
          <a:ln w="9525">
            <a:noFill/>
            <a:miter lim="800000"/>
            <a:headEnd/>
            <a:tailEnd/>
          </a:ln>
        </p:spPr>
        <p:txBody>
          <a:bodyPr wrap="none">
            <a:spAutoFit/>
          </a:bodyPr>
          <a:lstStyle/>
          <a:p>
            <a:r>
              <a:rPr lang="en-US" dirty="0"/>
              <a:t>Q</a:t>
            </a:r>
            <a:r>
              <a:rPr lang="en-US" baseline="-25000" dirty="0"/>
              <a:t>1</a:t>
            </a:r>
          </a:p>
        </p:txBody>
      </p:sp>
      <p:sp>
        <p:nvSpPr>
          <p:cNvPr id="11302" name="Text Box 38"/>
          <p:cNvSpPr txBox="1">
            <a:spLocks noChangeArrowheads="1"/>
          </p:cNvSpPr>
          <p:nvPr/>
        </p:nvSpPr>
        <p:spPr bwMode="auto">
          <a:xfrm>
            <a:off x="6492875" y="33670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1</a:t>
            </a:r>
          </a:p>
        </p:txBody>
      </p:sp>
      <p:sp>
        <p:nvSpPr>
          <p:cNvPr id="11303" name="Line 39"/>
          <p:cNvSpPr>
            <a:spLocks noChangeShapeType="1"/>
          </p:cNvSpPr>
          <p:nvPr/>
        </p:nvSpPr>
        <p:spPr bwMode="auto">
          <a:xfrm>
            <a:off x="777875" y="3367087"/>
            <a:ext cx="1828800" cy="0"/>
          </a:xfrm>
          <a:prstGeom prst="line">
            <a:avLst/>
          </a:prstGeom>
          <a:noFill/>
          <a:ln w="28575">
            <a:solidFill>
              <a:schemeClr val="tx1"/>
            </a:solidFill>
            <a:round/>
            <a:headEnd/>
            <a:tailEnd/>
          </a:ln>
        </p:spPr>
        <p:txBody>
          <a:bodyPr/>
          <a:lstStyle/>
          <a:p>
            <a:endParaRPr lang="en-US" dirty="0"/>
          </a:p>
        </p:txBody>
      </p:sp>
      <p:sp>
        <p:nvSpPr>
          <p:cNvPr id="11304" name="Text Box 40"/>
          <p:cNvSpPr txBox="1">
            <a:spLocks noChangeArrowheads="1"/>
          </p:cNvSpPr>
          <p:nvPr/>
        </p:nvSpPr>
        <p:spPr bwMode="auto">
          <a:xfrm>
            <a:off x="1768475" y="33670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2</a:t>
            </a:r>
          </a:p>
        </p:txBody>
      </p:sp>
      <p:sp>
        <p:nvSpPr>
          <p:cNvPr id="11305" name="Text Box 41"/>
          <p:cNvSpPr txBox="1">
            <a:spLocks noChangeArrowheads="1"/>
          </p:cNvSpPr>
          <p:nvPr/>
        </p:nvSpPr>
        <p:spPr bwMode="auto">
          <a:xfrm>
            <a:off x="4511675" y="33670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2</a:t>
            </a:r>
          </a:p>
        </p:txBody>
      </p:sp>
      <p:sp>
        <p:nvSpPr>
          <p:cNvPr id="11306" name="Text Box 42"/>
          <p:cNvSpPr txBox="1">
            <a:spLocks noChangeArrowheads="1"/>
          </p:cNvSpPr>
          <p:nvPr/>
        </p:nvSpPr>
        <p:spPr bwMode="auto">
          <a:xfrm>
            <a:off x="6950075" y="33670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2</a:t>
            </a:r>
          </a:p>
        </p:txBody>
      </p:sp>
      <p:sp>
        <p:nvSpPr>
          <p:cNvPr id="11307" name="Text Box 43"/>
          <p:cNvSpPr txBox="1">
            <a:spLocks noChangeArrowheads="1"/>
          </p:cNvSpPr>
          <p:nvPr/>
        </p:nvSpPr>
        <p:spPr bwMode="auto">
          <a:xfrm>
            <a:off x="1692275" y="47386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2</a:t>
            </a:r>
          </a:p>
        </p:txBody>
      </p:sp>
      <p:sp>
        <p:nvSpPr>
          <p:cNvPr id="11308" name="Text Box 44"/>
          <p:cNvSpPr txBox="1">
            <a:spLocks noChangeArrowheads="1"/>
          </p:cNvSpPr>
          <p:nvPr/>
        </p:nvSpPr>
        <p:spPr bwMode="auto">
          <a:xfrm>
            <a:off x="2225675" y="33670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3</a:t>
            </a:r>
          </a:p>
        </p:txBody>
      </p:sp>
      <p:sp>
        <p:nvSpPr>
          <p:cNvPr id="11309" name="Text Box 45"/>
          <p:cNvSpPr txBox="1">
            <a:spLocks noChangeArrowheads="1"/>
          </p:cNvSpPr>
          <p:nvPr/>
        </p:nvSpPr>
        <p:spPr bwMode="auto">
          <a:xfrm>
            <a:off x="4892675" y="33670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3</a:t>
            </a:r>
          </a:p>
        </p:txBody>
      </p:sp>
      <p:sp>
        <p:nvSpPr>
          <p:cNvPr id="11310" name="Text Box 46"/>
          <p:cNvSpPr txBox="1">
            <a:spLocks noChangeArrowheads="1"/>
          </p:cNvSpPr>
          <p:nvPr/>
        </p:nvSpPr>
        <p:spPr bwMode="auto">
          <a:xfrm>
            <a:off x="7559675" y="33670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3</a:t>
            </a:r>
          </a:p>
        </p:txBody>
      </p:sp>
      <p:sp>
        <p:nvSpPr>
          <p:cNvPr id="11311" name="Text Box 47"/>
          <p:cNvSpPr txBox="1">
            <a:spLocks noChangeArrowheads="1"/>
          </p:cNvSpPr>
          <p:nvPr/>
        </p:nvSpPr>
        <p:spPr bwMode="auto">
          <a:xfrm>
            <a:off x="1082675" y="47386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1</a:t>
            </a:r>
          </a:p>
        </p:txBody>
      </p:sp>
      <p:sp>
        <p:nvSpPr>
          <p:cNvPr id="11312" name="Text Box 48"/>
          <p:cNvSpPr txBox="1">
            <a:spLocks noChangeArrowheads="1"/>
          </p:cNvSpPr>
          <p:nvPr/>
        </p:nvSpPr>
        <p:spPr bwMode="auto">
          <a:xfrm>
            <a:off x="2149475" y="47386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3</a:t>
            </a:r>
          </a:p>
        </p:txBody>
      </p:sp>
      <p:sp>
        <p:nvSpPr>
          <p:cNvPr id="11313" name="Text Box 49"/>
          <p:cNvSpPr txBox="1">
            <a:spLocks noChangeArrowheads="1"/>
          </p:cNvSpPr>
          <p:nvPr/>
        </p:nvSpPr>
        <p:spPr bwMode="auto">
          <a:xfrm>
            <a:off x="4130675" y="47386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1</a:t>
            </a:r>
          </a:p>
        </p:txBody>
      </p:sp>
      <p:sp>
        <p:nvSpPr>
          <p:cNvPr id="11314" name="Text Box 50"/>
          <p:cNvSpPr txBox="1">
            <a:spLocks noChangeArrowheads="1"/>
          </p:cNvSpPr>
          <p:nvPr/>
        </p:nvSpPr>
        <p:spPr bwMode="auto">
          <a:xfrm>
            <a:off x="4435475" y="47386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2</a:t>
            </a:r>
          </a:p>
        </p:txBody>
      </p:sp>
      <p:sp>
        <p:nvSpPr>
          <p:cNvPr id="11315" name="Text Box 51"/>
          <p:cNvSpPr txBox="1">
            <a:spLocks noChangeArrowheads="1"/>
          </p:cNvSpPr>
          <p:nvPr/>
        </p:nvSpPr>
        <p:spPr bwMode="auto">
          <a:xfrm>
            <a:off x="4816475" y="47386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3</a:t>
            </a:r>
          </a:p>
        </p:txBody>
      </p:sp>
      <p:sp>
        <p:nvSpPr>
          <p:cNvPr id="11316" name="Text Box 52"/>
          <p:cNvSpPr txBox="1">
            <a:spLocks noChangeArrowheads="1"/>
          </p:cNvSpPr>
          <p:nvPr/>
        </p:nvSpPr>
        <p:spPr bwMode="auto">
          <a:xfrm>
            <a:off x="6492875" y="47386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1</a:t>
            </a:r>
          </a:p>
        </p:txBody>
      </p:sp>
      <p:sp>
        <p:nvSpPr>
          <p:cNvPr id="11317" name="Text Box 53"/>
          <p:cNvSpPr txBox="1">
            <a:spLocks noChangeArrowheads="1"/>
          </p:cNvSpPr>
          <p:nvPr/>
        </p:nvSpPr>
        <p:spPr bwMode="auto">
          <a:xfrm>
            <a:off x="6873875" y="47386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2</a:t>
            </a:r>
          </a:p>
        </p:txBody>
      </p:sp>
      <p:sp>
        <p:nvSpPr>
          <p:cNvPr id="11318" name="Text Box 54"/>
          <p:cNvSpPr txBox="1">
            <a:spLocks noChangeArrowheads="1"/>
          </p:cNvSpPr>
          <p:nvPr/>
        </p:nvSpPr>
        <p:spPr bwMode="auto">
          <a:xfrm>
            <a:off x="7483475" y="4738687"/>
            <a:ext cx="457200" cy="366713"/>
          </a:xfrm>
          <a:prstGeom prst="rect">
            <a:avLst/>
          </a:prstGeom>
          <a:noFill/>
          <a:ln w="9525">
            <a:noFill/>
            <a:miter lim="800000"/>
            <a:headEnd/>
            <a:tailEnd/>
          </a:ln>
        </p:spPr>
        <p:txBody>
          <a:bodyPr>
            <a:spAutoFit/>
          </a:bodyPr>
          <a:lstStyle/>
          <a:p>
            <a:pPr>
              <a:spcBef>
                <a:spcPct val="50000"/>
              </a:spcBef>
            </a:pPr>
            <a:r>
              <a:rPr lang="en-US" dirty="0"/>
              <a:t>Q</a:t>
            </a:r>
            <a:r>
              <a:rPr lang="en-US" baseline="-25000" dirty="0"/>
              <a:t>3</a:t>
            </a:r>
          </a:p>
        </p:txBody>
      </p:sp>
      <p:sp>
        <p:nvSpPr>
          <p:cNvPr id="2" name="Slide Number Placeholder 1"/>
          <p:cNvSpPr>
            <a:spLocks noGrp="1"/>
          </p:cNvSpPr>
          <p:nvPr>
            <p:ph type="sldNum" sz="quarter" idx="12"/>
          </p:nvPr>
        </p:nvSpPr>
        <p:spPr/>
        <p:txBody>
          <a:bodyPr/>
          <a:lstStyle/>
          <a:p>
            <a:fld id="{6767FADE-2612-3649-B495-F644A23F288B}" type="slidenum">
              <a:rPr lang="en-US" smtClean="0"/>
              <a:pPr/>
              <a:t>22</a:t>
            </a:fld>
            <a:endParaRPr lang="en-US" dirty="0"/>
          </a:p>
        </p:txBody>
      </p:sp>
    </p:spTree>
    <p:extLst>
      <p:ext uri="{BB962C8B-B14F-4D97-AF65-F5344CB8AC3E}">
        <p14:creationId xmlns:p14="http://schemas.microsoft.com/office/powerpoint/2010/main" val="2228001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65162" y="-68237"/>
            <a:ext cx="7417481" cy="604593"/>
          </a:xfrm>
        </p:spPr>
        <p:txBody>
          <a:bodyPr>
            <a:noAutofit/>
          </a:bodyPr>
          <a:lstStyle/>
          <a:p>
            <a:r>
              <a:rPr lang="en-US" dirty="0"/>
              <a:t>Graphical Display Tools </a:t>
            </a:r>
            <a:r>
              <a:rPr lang="en-US" dirty="0" smtClean="0"/>
              <a:t>(Scatter Diagra</a:t>
            </a:r>
            <a:r>
              <a:rPr lang="en-US" dirty="0"/>
              <a:t>m</a:t>
            </a:r>
            <a:r>
              <a:rPr lang="en-US" dirty="0" smtClean="0"/>
              <a:t>)</a:t>
            </a:r>
            <a:endParaRPr lang="en-US" sz="4800" dirty="0" smtClean="0"/>
          </a:p>
        </p:txBody>
      </p:sp>
      <p:sp>
        <p:nvSpPr>
          <p:cNvPr id="270339" name="Rectangle 3"/>
          <p:cNvSpPr>
            <a:spLocks noGrp="1" noChangeArrowheads="1"/>
          </p:cNvSpPr>
          <p:nvPr>
            <p:ph sz="quarter" idx="13"/>
          </p:nvPr>
        </p:nvSpPr>
        <p:spPr/>
        <p:txBody>
          <a:bodyPr/>
          <a:lstStyle/>
          <a:p>
            <a:pPr eaLnBrk="1" hangingPunct="1"/>
            <a:r>
              <a:rPr lang="en-US" sz="2000" dirty="0" smtClean="0"/>
              <a:t>Different variables are plotted on different axes</a:t>
            </a:r>
          </a:p>
          <a:p>
            <a:pPr eaLnBrk="1" hangingPunct="1"/>
            <a:r>
              <a:rPr lang="en-US" sz="2000" dirty="0" smtClean="0"/>
              <a:t>Show whether a relationship exists between 2 variables</a:t>
            </a:r>
          </a:p>
        </p:txBody>
      </p:sp>
      <p:sp>
        <p:nvSpPr>
          <p:cNvPr id="2" name="Rectangle 1"/>
          <p:cNvSpPr/>
          <p:nvPr/>
        </p:nvSpPr>
        <p:spPr>
          <a:xfrm>
            <a:off x="204951" y="5438781"/>
            <a:ext cx="8939049" cy="646331"/>
          </a:xfrm>
          <a:prstGeom prst="rect">
            <a:avLst/>
          </a:prstGeom>
        </p:spPr>
        <p:txBody>
          <a:bodyPr wrap="square">
            <a:spAutoFit/>
          </a:bodyPr>
          <a:lstStyle/>
          <a:p>
            <a:r>
              <a:rPr lang="en-US" dirty="0"/>
              <a:t>Using Excel: </a:t>
            </a:r>
            <a:r>
              <a:rPr lang="en-US" dirty="0">
                <a:hlinkClick r:id="rId3"/>
              </a:rPr>
              <a:t>https://</a:t>
            </a:r>
            <a:r>
              <a:rPr lang="en-US" dirty="0" smtClean="0">
                <a:hlinkClick r:id="rId3"/>
              </a:rPr>
              <a:t>support.office.com/en-US/article/Present-your-data-in-a-scatter-chart-or-a-line-chart-4570A80F-599A-4D6B-A155-104A9018B86E</a:t>
            </a:r>
            <a:endParaRPr lang="en-US" dirty="0" smtClean="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069" y="2090058"/>
            <a:ext cx="5346999" cy="3152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6767FADE-2612-3649-B495-F644A23F288B}" type="slidenum">
              <a:rPr lang="en-US" smtClean="0"/>
              <a:pPr/>
              <a:t>23</a:t>
            </a:fld>
            <a:endParaRPr lang="en-US" dirty="0"/>
          </a:p>
        </p:txBody>
      </p:sp>
    </p:spTree>
    <p:extLst>
      <p:ext uri="{BB962C8B-B14F-4D97-AF65-F5344CB8AC3E}">
        <p14:creationId xmlns:p14="http://schemas.microsoft.com/office/powerpoint/2010/main" val="1382788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9" name="Rectangle 3"/>
          <p:cNvSpPr>
            <a:spLocks noGrp="1" noChangeArrowheads="1"/>
          </p:cNvSpPr>
          <p:nvPr>
            <p:ph sz="quarter" idx="13"/>
          </p:nvPr>
        </p:nvSpPr>
        <p:spPr/>
        <p:txBody>
          <a:bodyPr/>
          <a:lstStyle/>
          <a:p>
            <a:pPr eaLnBrk="1" hangingPunct="1">
              <a:spcBef>
                <a:spcPts val="600"/>
              </a:spcBef>
            </a:pPr>
            <a:r>
              <a:rPr lang="en-US" sz="2000" dirty="0" smtClean="0"/>
              <a:t>Also known as the line graph or run chart</a:t>
            </a:r>
          </a:p>
          <a:p>
            <a:pPr eaLnBrk="1" hangingPunct="1">
              <a:spcBef>
                <a:spcPts val="600"/>
              </a:spcBef>
            </a:pPr>
            <a:r>
              <a:rPr lang="en-US" sz="2000" dirty="0" smtClean="0"/>
              <a:t>Displays data in a time sequence for a given period of time</a:t>
            </a:r>
            <a:endParaRPr lang="en-US" sz="2000" u="sng" dirty="0" smtClean="0"/>
          </a:p>
          <a:p>
            <a:pPr eaLnBrk="1" hangingPunct="1">
              <a:spcBef>
                <a:spcPts val="600"/>
              </a:spcBef>
            </a:pPr>
            <a:r>
              <a:rPr lang="en-US" sz="2000" dirty="0" smtClean="0"/>
              <a:t>Used to monitor whether there is a systematic change of the data over time (trend)</a:t>
            </a:r>
          </a:p>
        </p:txBody>
      </p:sp>
      <p:pic>
        <p:nvPicPr>
          <p:cNvPr id="17412" name="Picture 4" descr="http://www.eurofound.europa.eu/ewco/surveys/SE0601SR01/SE0601SR01_Fig2.gif"/>
          <p:cNvPicPr>
            <a:picLocks noChangeAspect="1" noChangeArrowheads="1"/>
          </p:cNvPicPr>
          <p:nvPr/>
        </p:nvPicPr>
        <p:blipFill>
          <a:blip r:embed="rId3" cstate="print">
            <a:lum bright="-10000" contrast="10000"/>
          </a:blip>
          <a:srcRect/>
          <a:stretch>
            <a:fillRect/>
          </a:stretch>
        </p:blipFill>
        <p:spPr bwMode="auto">
          <a:xfrm>
            <a:off x="1398156" y="2581723"/>
            <a:ext cx="6221908" cy="3514276"/>
          </a:xfrm>
          <a:prstGeom prst="rect">
            <a:avLst/>
          </a:prstGeom>
          <a:noFill/>
          <a:ln w="6350">
            <a:solidFill>
              <a:schemeClr val="tx1"/>
            </a:solidFill>
            <a:miter lim="800000"/>
            <a:headEnd/>
            <a:tailEnd/>
          </a:ln>
        </p:spPr>
      </p:pic>
      <p:sp>
        <p:nvSpPr>
          <p:cNvPr id="2" name="Rectangle 1"/>
          <p:cNvSpPr/>
          <p:nvPr/>
        </p:nvSpPr>
        <p:spPr>
          <a:xfrm>
            <a:off x="204952" y="6211669"/>
            <a:ext cx="8939048" cy="646331"/>
          </a:xfrm>
          <a:prstGeom prst="rect">
            <a:avLst/>
          </a:prstGeom>
        </p:spPr>
        <p:txBody>
          <a:bodyPr wrap="square">
            <a:spAutoFit/>
          </a:bodyPr>
          <a:lstStyle/>
          <a:p>
            <a:pPr>
              <a:spcBef>
                <a:spcPts val="600"/>
              </a:spcBef>
            </a:pPr>
            <a:r>
              <a:rPr lang="en-US" dirty="0"/>
              <a:t>Using Excel: </a:t>
            </a:r>
            <a:r>
              <a:rPr lang="en-US" dirty="0">
                <a:hlinkClick r:id="rId4"/>
              </a:rPr>
              <a:t>https://</a:t>
            </a:r>
            <a:r>
              <a:rPr lang="en-US" dirty="0" smtClean="0">
                <a:hlinkClick r:id="rId4"/>
              </a:rPr>
              <a:t>support.office.com/en-US/article/Present-your-data-in-a-scatter-chart-or-a-line-chart-4570A80F-599A-4D6B-A155-104A9018B86E</a:t>
            </a:r>
            <a:r>
              <a:rPr lang="en-US" dirty="0"/>
              <a:t> </a:t>
            </a:r>
            <a:r>
              <a:rPr lang="en-US" dirty="0" smtClean="0"/>
              <a:t> </a:t>
            </a:r>
          </a:p>
        </p:txBody>
      </p:sp>
      <p:sp>
        <p:nvSpPr>
          <p:cNvPr id="7" name="Rectangle 2"/>
          <p:cNvSpPr>
            <a:spLocks noGrp="1" noChangeArrowheads="1"/>
          </p:cNvSpPr>
          <p:nvPr>
            <p:ph type="title"/>
          </p:nvPr>
        </p:nvSpPr>
        <p:spPr>
          <a:xfrm>
            <a:off x="665162" y="-83227"/>
            <a:ext cx="7417481" cy="604593"/>
          </a:xfrm>
        </p:spPr>
        <p:txBody>
          <a:bodyPr>
            <a:noAutofit/>
          </a:bodyPr>
          <a:lstStyle/>
          <a:p>
            <a:r>
              <a:rPr lang="en-US" dirty="0"/>
              <a:t>Graphical Display Tools </a:t>
            </a:r>
            <a:r>
              <a:rPr lang="en-US" dirty="0" smtClean="0"/>
              <a:t>(Time Series Plot)</a:t>
            </a:r>
            <a:endParaRPr lang="en-US" sz="4800" dirty="0" smtClean="0"/>
          </a:p>
        </p:txBody>
      </p:sp>
      <p:sp>
        <p:nvSpPr>
          <p:cNvPr id="3" name="Slide Number Placeholder 2"/>
          <p:cNvSpPr>
            <a:spLocks noGrp="1"/>
          </p:cNvSpPr>
          <p:nvPr>
            <p:ph type="sldNum" sz="quarter" idx="12"/>
          </p:nvPr>
        </p:nvSpPr>
        <p:spPr/>
        <p:txBody>
          <a:bodyPr/>
          <a:lstStyle/>
          <a:p>
            <a:fld id="{6767FADE-2612-3649-B495-F644A23F288B}" type="slidenum">
              <a:rPr lang="en-US" smtClean="0"/>
              <a:pPr/>
              <a:t>24</a:t>
            </a:fld>
            <a:endParaRPr lang="en-US" dirty="0"/>
          </a:p>
        </p:txBody>
      </p:sp>
    </p:spTree>
    <p:extLst>
      <p:ext uri="{BB962C8B-B14F-4D97-AF65-F5344CB8AC3E}">
        <p14:creationId xmlns:p14="http://schemas.microsoft.com/office/powerpoint/2010/main" val="3191978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43992" y="261543"/>
            <a:ext cx="7485609" cy="604593"/>
          </a:xfrm>
          <a:prstGeom prst="rect">
            <a:avLst/>
          </a:prstGeom>
        </p:spPr>
        <p:txBody>
          <a:bodyPr>
            <a:noAutofit/>
          </a:bodyPr>
          <a:lstStyle/>
          <a:p>
            <a:r>
              <a:rPr lang="en-US" dirty="0" smtClean="0"/>
              <a:t>Random </a:t>
            </a:r>
            <a:r>
              <a:rPr lang="en-US" dirty="0"/>
              <a:t>Experiment</a:t>
            </a:r>
            <a:endParaRPr lang="en-US" dirty="0" smtClean="0"/>
          </a:p>
        </p:txBody>
      </p:sp>
      <mc:AlternateContent xmlns:mc="http://schemas.openxmlformats.org/markup-compatibility/2006" xmlns:a14="http://schemas.microsoft.com/office/drawing/2010/main">
        <mc:Choice Requires="a14">
          <p:sp>
            <p:nvSpPr>
              <p:cNvPr id="9219" name="Rectangle 3"/>
              <p:cNvSpPr>
                <a:spLocks noGrp="1" noChangeArrowheads="1"/>
              </p:cNvSpPr>
              <p:nvPr>
                <p:ph sz="quarter" idx="13"/>
              </p:nvPr>
            </p:nvSpPr>
            <p:spPr>
              <a:xfrm>
                <a:off x="665609" y="961188"/>
                <a:ext cx="8004861" cy="2206555"/>
              </a:xfrm>
              <a:solidFill>
                <a:srgbClr val="FFFF00"/>
              </a:solidFill>
              <a:ln w="25400">
                <a:solidFill>
                  <a:srgbClr val="FF0000"/>
                </a:solidFill>
              </a:ln>
            </p:spPr>
            <p:txBody>
              <a:bodyPr/>
              <a:lstStyle/>
              <a:p>
                <a:pPr marL="0" indent="0" algn="just">
                  <a:buNone/>
                </a:pPr>
                <a:r>
                  <a:rPr lang="en-US" dirty="0">
                    <a:latin typeface="Arial" pitchFamily="34" charset="0"/>
                    <a:cs typeface="Arial" pitchFamily="34" charset="0"/>
                  </a:rPr>
                  <a:t>A </a:t>
                </a:r>
                <a:r>
                  <a:rPr lang="en-US" dirty="0">
                    <a:solidFill>
                      <a:srgbClr val="FF0000"/>
                    </a:solidFill>
                    <a:latin typeface="Arial" pitchFamily="34" charset="0"/>
                    <a:cs typeface="Arial" pitchFamily="34" charset="0"/>
                  </a:rPr>
                  <a:t>random experiment </a:t>
                </a:r>
                <a:r>
                  <a:rPr lang="en-US" dirty="0">
                    <a:latin typeface="Arial" pitchFamily="34" charset="0"/>
                    <a:cs typeface="Arial" pitchFamily="34" charset="0"/>
                  </a:rPr>
                  <a:t>is an experiment which fulfills the following three conditions:</a:t>
                </a:r>
              </a:p>
              <a:p>
                <a:pPr marL="571500" indent="-571500" algn="just">
                  <a:buAutoNum type="romanLcParenBoth"/>
                </a:pPr>
                <a:r>
                  <a:rPr lang="en-US" dirty="0">
                    <a:solidFill>
                      <a:srgbClr val="FF0000"/>
                    </a:solidFill>
                    <a:latin typeface="Arial" pitchFamily="34" charset="0"/>
                    <a:cs typeface="Arial" pitchFamily="34" charset="0"/>
                  </a:rPr>
                  <a:t>Multiple outcomes</a:t>
                </a:r>
              </a:p>
              <a:p>
                <a:pPr marL="571500" indent="-571500" algn="just">
                  <a:buAutoNum type="romanLcParenBoth"/>
                </a:pPr>
                <a:r>
                  <a:rPr lang="en-US" dirty="0">
                    <a:solidFill>
                      <a:srgbClr val="FF0000"/>
                    </a:solidFill>
                    <a:latin typeface="Arial" pitchFamily="34" charset="0"/>
                    <a:cs typeface="Arial" pitchFamily="34" charset="0"/>
                  </a:rPr>
                  <a:t>Uncertainty of the outcomes</a:t>
                </a:r>
              </a:p>
              <a:p>
                <a:pPr marL="571500" indent="-571500" algn="just">
                  <a:buAutoNum type="romanLcParenBoth"/>
                </a:pPr>
                <a:r>
                  <a:rPr lang="en-US" dirty="0" smtClean="0">
                    <a:solidFill>
                      <a:srgbClr val="FF0000"/>
                    </a:solidFill>
                    <a:latin typeface="Arial" pitchFamily="34" charset="0"/>
                    <a:cs typeface="Arial" pitchFamily="34" charset="0"/>
                  </a:rPr>
                  <a:t>Repeatability of experiment under identical conditions</a:t>
                </a:r>
                <a:endParaRPr lang="en-US" dirty="0">
                  <a:solidFill>
                    <a:srgbClr val="FF0000"/>
                  </a:solidFill>
                  <a:latin typeface="Arial" pitchFamily="34" charset="0"/>
                  <a:cs typeface="Arial" pitchFamily="34" charset="0"/>
                </a:endParaRPr>
              </a:p>
              <a:p>
                <a:pPr marL="0" indent="0" algn="just">
                  <a:buNone/>
                </a:pPr>
                <a:endParaRPr lang="en-US" dirty="0" smtClean="0">
                  <a:latin typeface="Arial" pitchFamily="34" charset="0"/>
                  <a:cs typeface="Arial" pitchFamily="34" charset="0"/>
                </a:endParaRPr>
              </a:p>
              <a:p>
                <a:pPr marL="0" indent="0" algn="just">
                  <a:buNone/>
                </a:pPr>
                <a:r>
                  <a:rPr lang="en-US" b="1" dirty="0" smtClean="0">
                    <a:latin typeface="Arial" pitchFamily="34" charset="0"/>
                    <a:cs typeface="Arial" pitchFamily="34" charset="0"/>
                  </a:rPr>
                  <a:t>[Example]</a:t>
                </a:r>
              </a:p>
              <a:p>
                <a:pPr marL="0" indent="0" algn="just">
                  <a:buNone/>
                </a:pPr>
                <a:r>
                  <a:rPr lang="en-US" dirty="0" smtClean="0">
                    <a:latin typeface="Arial" pitchFamily="34" charset="0"/>
                    <a:cs typeface="Arial" pitchFamily="34" charset="0"/>
                  </a:rPr>
                  <a:t>A simple coin </a:t>
                </a:r>
                <a:r>
                  <a:rPr lang="en-US" dirty="0">
                    <a:latin typeface="Arial" pitchFamily="34" charset="0"/>
                    <a:cs typeface="Arial" pitchFamily="34" charset="0"/>
                  </a:rPr>
                  <a:t>toss is a random experiment because:</a:t>
                </a:r>
              </a:p>
              <a:p>
                <a:pPr marL="571500" indent="-571500">
                  <a:buAutoNum type="romanLcParenBoth"/>
                </a:pPr>
                <a:r>
                  <a:rPr lang="en-US" dirty="0">
                    <a:latin typeface="Arial" pitchFamily="34" charset="0"/>
                    <a:cs typeface="Arial" pitchFamily="34" charset="0"/>
                  </a:rPr>
                  <a:t>It has 2 possible outcomes: Head or </a:t>
                </a:r>
                <a:r>
                  <a:rPr lang="en-US" dirty="0" smtClean="0">
                    <a:latin typeface="Arial" pitchFamily="34" charset="0"/>
                    <a:cs typeface="Arial" pitchFamily="34" charset="0"/>
                  </a:rPr>
                  <a:t>Tail</a:t>
                </a:r>
              </a:p>
              <a:p>
                <a:pPr marL="571500" indent="-571500">
                  <a:buAutoNum type="romanLcParenBoth"/>
                </a:pPr>
                <a:r>
                  <a:rPr lang="en-US" dirty="0" smtClean="0">
                    <a:latin typeface="Arial" pitchFamily="34" charset="0"/>
                    <a:cs typeface="Arial" pitchFamily="34" charset="0"/>
                  </a:rPr>
                  <a:t>There is uncertainty associated with each outcome</a:t>
                </a:r>
                <a:endParaRPr lang="en-US" dirty="0">
                  <a:latin typeface="Arial" pitchFamily="34" charset="0"/>
                  <a:cs typeface="Arial" pitchFamily="34" charset="0"/>
                </a:endParaRPr>
              </a:p>
              <a:p>
                <a:pPr marL="571500" indent="-571500">
                  <a:buAutoNum type="romanLcParenBoth"/>
                </a:pPr>
                <a:r>
                  <a:rPr lang="en-US" dirty="0" smtClean="0">
                    <a:latin typeface="Arial" pitchFamily="34" charset="0"/>
                    <a:cs typeface="Arial" pitchFamily="34" charset="0"/>
                  </a:rPr>
                  <a:t>We </a:t>
                </a:r>
                <a:r>
                  <a:rPr lang="en-US" dirty="0">
                    <a:latin typeface="Arial" pitchFamily="34" charset="0"/>
                    <a:cs typeface="Arial" pitchFamily="34" charset="0"/>
                  </a:rPr>
                  <a:t>can repeat this experiment as many times as we want under identical </a:t>
                </a:r>
                <a:r>
                  <a:rPr lang="en-US" dirty="0" smtClean="0">
                    <a:latin typeface="Arial" pitchFamily="34" charset="0"/>
                    <a:cs typeface="Arial" pitchFamily="34" charset="0"/>
                  </a:rPr>
                  <a:t>conditions </a:t>
                </a:r>
                <a14:m>
                  <m:oMath xmlns:m="http://schemas.openxmlformats.org/officeDocument/2006/math">
                    <m:r>
                      <a:rPr lang="en-US" i="1" smtClean="0">
                        <a:latin typeface="Cambria Math" panose="02040503050406030204" pitchFamily="18" charset="0"/>
                        <a:ea typeface="Cambria Math" panose="02040503050406030204" pitchFamily="18" charset="0"/>
                        <a:cs typeface="Arial" pitchFamily="34" charset="0"/>
                      </a:rPr>
                      <m:t>∎</m:t>
                    </m:r>
                  </m:oMath>
                </a14:m>
                <a:endParaRPr lang="en-SG" dirty="0">
                  <a:latin typeface="Arial" pitchFamily="34" charset="0"/>
                  <a:cs typeface="Arial" pitchFamily="34" charset="0"/>
                </a:endParaRPr>
              </a:p>
            </p:txBody>
          </p:sp>
        </mc:Choice>
        <mc:Fallback xmlns="">
          <p:sp>
            <p:nvSpPr>
              <p:cNvPr id="9219" name="Rectangle 3"/>
              <p:cNvSpPr>
                <a:spLocks noGrp="1" noRot="1" noChangeAspect="1" noMove="1" noResize="1" noEditPoints="1" noAdjustHandles="1" noChangeArrowheads="1" noChangeShapeType="1" noTextEdit="1"/>
              </p:cNvSpPr>
              <p:nvPr>
                <p:ph sz="quarter" idx="13"/>
              </p:nvPr>
            </p:nvSpPr>
            <p:spPr>
              <a:xfrm>
                <a:off x="665609" y="961188"/>
                <a:ext cx="8004861" cy="2206555"/>
              </a:xfrm>
              <a:blipFill>
                <a:blip r:embed="rId3"/>
                <a:stretch>
                  <a:fillRect l="-987" t="-1366" r="-1063" b="-137432"/>
                </a:stretch>
              </a:blipFill>
              <a:ln w="25400">
                <a:solidFill>
                  <a:srgbClr val="FF0000"/>
                </a:solidFill>
              </a:ln>
            </p:spPr>
            <p:txBody>
              <a:bodyPr/>
              <a:lstStyle/>
              <a:p>
                <a:r>
                  <a:rPr lang="en-SG">
                    <a:noFill/>
                  </a:rPr>
                  <a:t> </a:t>
                </a:r>
              </a:p>
            </p:txBody>
          </p:sp>
        </mc:Fallback>
      </mc:AlternateContent>
      <p:sp>
        <p:nvSpPr>
          <p:cNvPr id="2" name="Slide Number Placeholder 1"/>
          <p:cNvSpPr>
            <a:spLocks noGrp="1"/>
          </p:cNvSpPr>
          <p:nvPr>
            <p:ph type="sldNum" sz="quarter" idx="12"/>
          </p:nvPr>
        </p:nvSpPr>
        <p:spPr/>
        <p:txBody>
          <a:bodyPr/>
          <a:lstStyle/>
          <a:p>
            <a:fld id="{6767FADE-2612-3649-B495-F644A23F288B}" type="slidenum">
              <a:rPr lang="en-US" smtClean="0"/>
              <a:pPr/>
              <a:t>25</a:t>
            </a:fld>
            <a:endParaRPr lang="en-US" dirty="0"/>
          </a:p>
        </p:txBody>
      </p:sp>
    </p:spTree>
    <p:extLst>
      <p:ext uri="{BB962C8B-B14F-4D97-AF65-F5344CB8AC3E}">
        <p14:creationId xmlns:p14="http://schemas.microsoft.com/office/powerpoint/2010/main" val="4524599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65163" y="261543"/>
            <a:ext cx="7387016" cy="604593"/>
          </a:xfrm>
        </p:spPr>
        <p:txBody>
          <a:bodyPr>
            <a:normAutofit/>
          </a:bodyPr>
          <a:lstStyle/>
          <a:p>
            <a:pPr eaLnBrk="1" hangingPunct="1"/>
            <a:r>
              <a:rPr lang="en-GB" dirty="0" smtClean="0"/>
              <a:t>Sample Space </a:t>
            </a:r>
          </a:p>
        </p:txBody>
      </p:sp>
      <mc:AlternateContent xmlns:mc="http://schemas.openxmlformats.org/markup-compatibility/2006" xmlns:a14="http://schemas.microsoft.com/office/drawing/2010/main">
        <mc:Choice Requires="a14">
          <p:sp>
            <p:nvSpPr>
              <p:cNvPr id="3075" name="Rectangle 3"/>
              <p:cNvSpPr>
                <a:spLocks noGrp="1" noChangeArrowheads="1"/>
              </p:cNvSpPr>
              <p:nvPr>
                <p:ph sz="quarter" idx="13"/>
              </p:nvPr>
            </p:nvSpPr>
            <p:spPr>
              <a:xfrm>
                <a:off x="665610" y="961189"/>
                <a:ext cx="8150844" cy="1390126"/>
              </a:xfrm>
              <a:solidFill>
                <a:srgbClr val="FFFF00"/>
              </a:solidFill>
              <a:ln w="25400">
                <a:solidFill>
                  <a:srgbClr val="FF0000"/>
                </a:solidFill>
              </a:ln>
            </p:spPr>
            <p:txBody>
              <a:bodyPr/>
              <a:lstStyle/>
              <a:p>
                <a:pPr eaLnBrk="1" hangingPunct="1"/>
                <a:r>
                  <a:rPr lang="en-US" sz="2000" dirty="0" smtClean="0">
                    <a:latin typeface="Arial" pitchFamily="34" charset="0"/>
                    <a:cs typeface="Arial" pitchFamily="34" charset="0"/>
                  </a:rPr>
                  <a:t>The </a:t>
                </a:r>
                <a:r>
                  <a:rPr lang="en-US" sz="2000" dirty="0" smtClean="0">
                    <a:solidFill>
                      <a:srgbClr val="FF0000"/>
                    </a:solidFill>
                    <a:latin typeface="Arial" pitchFamily="34" charset="0"/>
                    <a:cs typeface="Arial" pitchFamily="34" charset="0"/>
                  </a:rPr>
                  <a:t>sample space </a:t>
                </a:r>
                <a:r>
                  <a:rPr lang="en-US" sz="2000" dirty="0" smtClean="0">
                    <a:latin typeface="Arial" pitchFamily="34" charset="0"/>
                    <a:cs typeface="Arial" pitchFamily="34" charset="0"/>
                  </a:rPr>
                  <a:t>is the set of all possible outcomes of a random experiment.</a:t>
                </a:r>
              </a:p>
              <a:p>
                <a:pPr eaLnBrk="1" hangingPunct="1"/>
                <a:r>
                  <a:rPr lang="en-US" sz="2000" dirty="0" smtClean="0"/>
                  <a:t>In set notation, the </a:t>
                </a:r>
                <a:r>
                  <a:rPr lang="en-US" sz="2000" dirty="0" smtClean="0">
                    <a:solidFill>
                      <a:srgbClr val="FF0000"/>
                    </a:solidFill>
                  </a:rPr>
                  <a:t>sample space is usually denoted by the capital letter, “S”</a:t>
                </a:r>
                <a:r>
                  <a:rPr lang="en-US" sz="2000" dirty="0" smtClean="0"/>
                  <a:t>.</a:t>
                </a:r>
              </a:p>
              <a:p>
                <a:pPr marL="0" indent="0" eaLnBrk="1" hangingPunct="1">
                  <a:buNone/>
                </a:pPr>
                <a:endParaRPr lang="en-US" sz="2000" dirty="0" smtClean="0"/>
              </a:p>
              <a:p>
                <a:pPr marL="0" indent="0" eaLnBrk="1" hangingPunct="1">
                  <a:buNone/>
                </a:pPr>
                <a:r>
                  <a:rPr lang="en-US" sz="2000" b="1" dirty="0" smtClean="0"/>
                  <a:t>[Example]</a:t>
                </a:r>
              </a:p>
              <a:p>
                <a:pPr marL="0" indent="0" eaLnBrk="1" hangingPunct="1">
                  <a:buNone/>
                </a:pPr>
                <a:r>
                  <a:rPr lang="en-US" sz="2000" dirty="0" smtClean="0"/>
                  <a:t>Random Experiment: </a:t>
                </a:r>
              </a:p>
              <a:p>
                <a:pPr marL="0" indent="0" eaLnBrk="1" hangingPunct="1">
                  <a:buNone/>
                </a:pPr>
                <a:r>
                  <a:rPr lang="en-US" sz="2000" dirty="0" smtClean="0"/>
                  <a:t>Tossing a coin and observing the outcome:</a:t>
                </a:r>
              </a:p>
              <a:p>
                <a:pPr marL="0" indent="0" eaLnBrk="1" hangingPunct="1">
                  <a:buNone/>
                </a:pPr>
                <a:r>
                  <a:rPr lang="en-US" sz="2000" dirty="0" smtClean="0"/>
                  <a:t>Sample space, S = {H, T} where H denotes “Head”, T denotes “Tail” </a:t>
                </a:r>
                <a14:m>
                  <m:oMath xmlns:m="http://schemas.openxmlformats.org/officeDocument/2006/math">
                    <m:r>
                      <a:rPr lang="en-US" sz="2000" i="1" smtClean="0">
                        <a:latin typeface="Cambria Math"/>
                        <a:ea typeface="Cambria Math"/>
                      </a:rPr>
                      <m:t>∎</m:t>
                    </m:r>
                  </m:oMath>
                </a14:m>
                <a:endParaRPr lang="en-US" sz="2000" dirty="0" smtClean="0"/>
              </a:p>
              <a:p>
                <a:pPr marL="0" indent="0" eaLnBrk="1" hangingPunct="1">
                  <a:buNone/>
                </a:pPr>
                <a:endParaRPr lang="en-US" sz="2000" dirty="0"/>
              </a:p>
              <a:p>
                <a:pPr marL="0" indent="0" eaLnBrk="1" hangingPunct="1">
                  <a:buNone/>
                </a:pPr>
                <a:r>
                  <a:rPr lang="en-US" sz="2000" b="1" dirty="0" smtClean="0"/>
                  <a:t>[Example]</a:t>
                </a:r>
              </a:p>
              <a:p>
                <a:pPr marL="0" indent="0" eaLnBrk="1" hangingPunct="1">
                  <a:buNone/>
                </a:pPr>
                <a:r>
                  <a:rPr lang="en-US" sz="2000" dirty="0" smtClean="0"/>
                  <a:t>Random Experiment:</a:t>
                </a:r>
              </a:p>
              <a:p>
                <a:pPr marL="0" indent="0" eaLnBrk="1" hangingPunct="1">
                  <a:buNone/>
                </a:pPr>
                <a:r>
                  <a:rPr lang="en-US" sz="2000" dirty="0" smtClean="0"/>
                  <a:t>Throwing a die and observing the score on the die:</a:t>
                </a:r>
              </a:p>
              <a:p>
                <a:pPr marL="0" indent="0" eaLnBrk="1" hangingPunct="1">
                  <a:buNone/>
                </a:pPr>
                <a:r>
                  <a:rPr lang="en-US" sz="2000" dirty="0" smtClean="0"/>
                  <a:t>Sample space, S = {1, 2, 3, 4, 5, 6}  </a:t>
                </a:r>
                <a14:m>
                  <m:oMath xmlns:m="http://schemas.openxmlformats.org/officeDocument/2006/math">
                    <m:r>
                      <a:rPr lang="en-US" sz="2000" b="1" i="1" smtClean="0">
                        <a:latin typeface="Cambria Math" panose="02040503050406030204" pitchFamily="18" charset="0"/>
                        <a:ea typeface="Cambria Math" panose="02040503050406030204" pitchFamily="18" charset="0"/>
                      </a:rPr>
                      <m:t>∎</m:t>
                    </m:r>
                  </m:oMath>
                </a14:m>
                <a:endParaRPr lang="en-US" sz="2000" b="1" dirty="0" smtClean="0"/>
              </a:p>
            </p:txBody>
          </p:sp>
        </mc:Choice>
        <mc:Fallback xmlns="">
          <p:sp>
            <p:nvSpPr>
              <p:cNvPr id="3075" name="Rectangle 3"/>
              <p:cNvSpPr>
                <a:spLocks noGrp="1" noRot="1" noChangeAspect="1" noMove="1" noResize="1" noEditPoints="1" noAdjustHandles="1" noChangeArrowheads="1" noChangeShapeType="1" noTextEdit="1"/>
              </p:cNvSpPr>
              <p:nvPr>
                <p:ph sz="quarter" idx="13"/>
              </p:nvPr>
            </p:nvSpPr>
            <p:spPr>
              <a:xfrm>
                <a:off x="665610" y="961189"/>
                <a:ext cx="8150844" cy="1390126"/>
              </a:xfrm>
              <a:blipFill rotWithShape="0">
                <a:blip r:embed="rId3"/>
                <a:stretch>
                  <a:fillRect l="-597" t="-1293" b="-264655"/>
                </a:stretch>
              </a:blipFill>
              <a:ln w="25400">
                <a:solidFill>
                  <a:srgbClr val="FF0000"/>
                </a:solidFill>
              </a:ln>
            </p:spPr>
            <p:txBody>
              <a:bodyPr/>
              <a:lstStyle/>
              <a:p>
                <a:r>
                  <a:rPr lang="en-SG">
                    <a:noFill/>
                  </a:rPr>
                  <a:t> </a:t>
                </a:r>
              </a:p>
            </p:txBody>
          </p:sp>
        </mc:Fallback>
      </mc:AlternateContent>
      <p:sp>
        <p:nvSpPr>
          <p:cNvPr id="2" name="Slide Number Placeholder 1"/>
          <p:cNvSpPr>
            <a:spLocks noGrp="1"/>
          </p:cNvSpPr>
          <p:nvPr>
            <p:ph type="sldNum" sz="quarter" idx="12"/>
          </p:nvPr>
        </p:nvSpPr>
        <p:spPr/>
        <p:txBody>
          <a:bodyPr/>
          <a:lstStyle/>
          <a:p>
            <a:fld id="{6767FADE-2612-3649-B495-F644A23F288B}" type="slidenum">
              <a:rPr lang="en-US" smtClean="0"/>
              <a:pPr/>
              <a:t>26</a:t>
            </a:fld>
            <a:endParaRPr lang="en-US" dirty="0"/>
          </a:p>
        </p:txBody>
      </p:sp>
    </p:spTree>
    <p:extLst>
      <p:ext uri="{BB962C8B-B14F-4D97-AF65-F5344CB8AC3E}">
        <p14:creationId xmlns:p14="http://schemas.microsoft.com/office/powerpoint/2010/main" val="1743814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5163" y="261543"/>
            <a:ext cx="7060584" cy="604593"/>
          </a:xfrm>
        </p:spPr>
        <p:txBody>
          <a:bodyPr>
            <a:normAutofit/>
          </a:bodyPr>
          <a:lstStyle/>
          <a:p>
            <a:pPr eaLnBrk="1" hangingPunct="1"/>
            <a:r>
              <a:rPr lang="en-US" dirty="0" smtClean="0"/>
              <a:t>Sample Point and Event </a:t>
            </a:r>
          </a:p>
        </p:txBody>
      </p:sp>
      <p:sp>
        <p:nvSpPr>
          <p:cNvPr id="4099" name="Rectangle 3"/>
          <p:cNvSpPr>
            <a:spLocks noGrp="1" noChangeArrowheads="1"/>
          </p:cNvSpPr>
          <p:nvPr>
            <p:ph sz="quarter" idx="13"/>
          </p:nvPr>
        </p:nvSpPr>
        <p:spPr>
          <a:xfrm>
            <a:off x="665163" y="924373"/>
            <a:ext cx="7796449" cy="2569941"/>
          </a:xfrm>
          <a:solidFill>
            <a:srgbClr val="FFFF00"/>
          </a:solidFill>
          <a:ln w="25400">
            <a:solidFill>
              <a:srgbClr val="FF0000"/>
            </a:solidFill>
          </a:ln>
        </p:spPr>
        <p:txBody>
          <a:bodyPr>
            <a:noAutofit/>
          </a:bodyPr>
          <a:lstStyle/>
          <a:p>
            <a:pPr eaLnBrk="1" hangingPunct="1">
              <a:lnSpc>
                <a:spcPct val="120000"/>
              </a:lnSpc>
              <a:spcBef>
                <a:spcPts val="600"/>
              </a:spcBef>
              <a:spcAft>
                <a:spcPts val="600"/>
              </a:spcAft>
            </a:pPr>
            <a:r>
              <a:rPr lang="en-GB" sz="2000" dirty="0" smtClean="0">
                <a:solidFill>
                  <a:srgbClr val="FF0000"/>
                </a:solidFill>
              </a:rPr>
              <a:t>A sample point </a:t>
            </a:r>
            <a:r>
              <a:rPr lang="en-GB" sz="2000" dirty="0" smtClean="0"/>
              <a:t>is a particular outcome of a sample space, S. </a:t>
            </a:r>
          </a:p>
          <a:p>
            <a:pPr eaLnBrk="1" hangingPunct="1">
              <a:lnSpc>
                <a:spcPct val="120000"/>
              </a:lnSpc>
              <a:spcBef>
                <a:spcPts val="600"/>
              </a:spcBef>
              <a:spcAft>
                <a:spcPts val="600"/>
              </a:spcAft>
            </a:pPr>
            <a:r>
              <a:rPr lang="en-GB" sz="2000" dirty="0" smtClean="0"/>
              <a:t>An </a:t>
            </a:r>
            <a:r>
              <a:rPr lang="en-GB" sz="2000" dirty="0" smtClean="0">
                <a:solidFill>
                  <a:srgbClr val="FF0000"/>
                </a:solidFill>
              </a:rPr>
              <a:t>event </a:t>
            </a:r>
            <a:r>
              <a:rPr lang="en-GB" sz="2000" dirty="0" smtClean="0"/>
              <a:t>is a subset of the sample space, S. </a:t>
            </a:r>
          </a:p>
          <a:p>
            <a:pPr>
              <a:lnSpc>
                <a:spcPct val="120000"/>
              </a:lnSpc>
              <a:spcBef>
                <a:spcPts val="600"/>
              </a:spcBef>
              <a:spcAft>
                <a:spcPts val="600"/>
              </a:spcAft>
            </a:pPr>
            <a:r>
              <a:rPr lang="en-GB" sz="2000" dirty="0" smtClean="0">
                <a:solidFill>
                  <a:srgbClr val="FF0000"/>
                </a:solidFill>
              </a:rPr>
              <a:t>An event is denoted by a capital letter</a:t>
            </a:r>
            <a:r>
              <a:rPr lang="en-GB" sz="2000" dirty="0" smtClean="0"/>
              <a:t>, such as A, B, C,…etc. Do note, however, that S is reserved for the sample space.</a:t>
            </a:r>
            <a:r>
              <a:rPr lang="en-GB" sz="2000" dirty="0"/>
              <a:t> We write </a:t>
            </a:r>
            <a:r>
              <a:rPr lang="en-GB" sz="2000" dirty="0" smtClean="0"/>
              <a:t>“		   ” </a:t>
            </a:r>
            <a:r>
              <a:rPr lang="en-GB" sz="2000" dirty="0"/>
              <a:t>to mean “Event A is a subset of S”, which means every element inside A also lies inside S</a:t>
            </a:r>
            <a:r>
              <a:rPr lang="en-GB" sz="2000" dirty="0" smtClean="0"/>
              <a:t>.</a:t>
            </a:r>
          </a:p>
          <a:p>
            <a:pPr marL="0" indent="0" eaLnBrk="1" hangingPunct="1">
              <a:lnSpc>
                <a:spcPct val="120000"/>
              </a:lnSpc>
              <a:spcBef>
                <a:spcPts val="600"/>
              </a:spcBef>
              <a:spcAft>
                <a:spcPts val="600"/>
              </a:spcAft>
              <a:buNone/>
            </a:pPr>
            <a:r>
              <a:rPr lang="en-GB" sz="1900" b="1" dirty="0" smtClean="0"/>
              <a:t>[Example]</a:t>
            </a:r>
          </a:p>
          <a:p>
            <a:pPr marL="0" indent="0">
              <a:lnSpc>
                <a:spcPct val="120000"/>
              </a:lnSpc>
              <a:spcBef>
                <a:spcPts val="600"/>
              </a:spcBef>
              <a:spcAft>
                <a:spcPts val="600"/>
              </a:spcAft>
              <a:buNone/>
            </a:pPr>
            <a:r>
              <a:rPr lang="en-US" sz="1900" dirty="0"/>
              <a:t>Consider the random experiment of rolling two </a:t>
            </a:r>
            <a:endParaRPr lang="en-US" sz="1900" dirty="0" smtClean="0"/>
          </a:p>
          <a:p>
            <a:pPr marL="0" indent="0">
              <a:lnSpc>
                <a:spcPct val="120000"/>
              </a:lnSpc>
              <a:spcBef>
                <a:spcPts val="600"/>
              </a:spcBef>
              <a:spcAft>
                <a:spcPts val="600"/>
              </a:spcAft>
              <a:buNone/>
            </a:pPr>
            <a:r>
              <a:rPr lang="en-US" sz="1900" dirty="0" smtClean="0"/>
              <a:t>dice </a:t>
            </a:r>
            <a:r>
              <a:rPr lang="en-US" sz="1900" dirty="0"/>
              <a:t>and recording the sum of the scores on the two </a:t>
            </a:r>
            <a:r>
              <a:rPr lang="en-US" sz="1900" dirty="0" smtClean="0"/>
              <a:t>dice</a:t>
            </a:r>
          </a:p>
          <a:p>
            <a:pPr marL="0" indent="0">
              <a:spcBef>
                <a:spcPts val="600"/>
              </a:spcBef>
              <a:spcAft>
                <a:spcPts val="600"/>
              </a:spcAft>
              <a:buNone/>
            </a:pPr>
            <a:r>
              <a:rPr lang="en-GB" sz="1900" dirty="0" smtClean="0"/>
              <a:t>Sample space, S = {2,3,4,5,6,7,8,9,10,11,12}</a:t>
            </a:r>
          </a:p>
          <a:p>
            <a:pPr marL="0" indent="0" eaLnBrk="1" hangingPunct="1">
              <a:spcBef>
                <a:spcPts val="600"/>
              </a:spcBef>
              <a:spcAft>
                <a:spcPts val="600"/>
              </a:spcAft>
              <a:buNone/>
            </a:pPr>
            <a:r>
              <a:rPr lang="en-GB" sz="1900" dirty="0"/>
              <a:t>T</a:t>
            </a:r>
            <a:r>
              <a:rPr lang="en-GB" sz="1900" dirty="0" smtClean="0"/>
              <a:t>he outcome “6” is a sample point of the sample space, S.</a:t>
            </a:r>
          </a:p>
          <a:p>
            <a:pPr marL="0" indent="0" eaLnBrk="1" hangingPunct="1">
              <a:spcBef>
                <a:spcPts val="600"/>
              </a:spcBef>
              <a:spcAft>
                <a:spcPts val="600"/>
              </a:spcAft>
              <a:buNone/>
            </a:pPr>
            <a:r>
              <a:rPr lang="en-GB" sz="1900" dirty="0" smtClean="0"/>
              <a:t>Let A be the event “total score on the two dice is even”. Therefore, </a:t>
            </a:r>
          </a:p>
          <a:p>
            <a:pPr marL="0" indent="0" eaLnBrk="1" hangingPunct="1">
              <a:spcBef>
                <a:spcPts val="600"/>
              </a:spcBef>
              <a:spcAft>
                <a:spcPts val="600"/>
              </a:spcAft>
              <a:buNone/>
            </a:pPr>
            <a:r>
              <a:rPr lang="en-GB" sz="1900" dirty="0" smtClean="0"/>
              <a:t>A = {2,4,6,8,10,12}. Notice that A is a subset of S.  </a:t>
            </a:r>
          </a:p>
          <a:p>
            <a:pPr marL="0" indent="0" eaLnBrk="1" hangingPunct="1">
              <a:lnSpc>
                <a:spcPct val="120000"/>
              </a:lnSpc>
              <a:spcBef>
                <a:spcPts val="600"/>
              </a:spcBef>
              <a:spcAft>
                <a:spcPts val="600"/>
              </a:spcAft>
              <a:buNone/>
            </a:pPr>
            <a:endParaRPr lang="en-GB" sz="2200" dirty="0" smtClean="0"/>
          </a:p>
          <a:p>
            <a:pPr marL="0" indent="0" eaLnBrk="1" hangingPunct="1">
              <a:lnSpc>
                <a:spcPct val="120000"/>
              </a:lnSpc>
              <a:spcBef>
                <a:spcPts val="600"/>
              </a:spcBef>
              <a:spcAft>
                <a:spcPts val="600"/>
              </a:spcAft>
              <a:buNone/>
            </a:pPr>
            <a:endParaRPr lang="en-GB" sz="2200" dirty="0" smtClean="0"/>
          </a:p>
        </p:txBody>
      </p:sp>
      <p:sp>
        <p:nvSpPr>
          <p:cNvPr id="5" name="Slide Number Placeholder 4"/>
          <p:cNvSpPr>
            <a:spLocks noGrp="1"/>
          </p:cNvSpPr>
          <p:nvPr>
            <p:ph type="sldNum" sz="quarter" idx="12"/>
          </p:nvPr>
        </p:nvSpPr>
        <p:spPr/>
        <p:txBody>
          <a:bodyPr/>
          <a:lstStyle/>
          <a:p>
            <a:fld id="{6767FADE-2612-3649-B495-F644A23F288B}" type="slidenum">
              <a:rPr lang="en-US" smtClean="0"/>
              <a:pPr/>
              <a:t>27</a:t>
            </a:fld>
            <a:endParaRPr lang="en-US" dirty="0"/>
          </a:p>
        </p:txBody>
      </p:sp>
      <p:grpSp>
        <p:nvGrpSpPr>
          <p:cNvPr id="9" name="Group 8"/>
          <p:cNvGrpSpPr/>
          <p:nvPr/>
        </p:nvGrpSpPr>
        <p:grpSpPr>
          <a:xfrm>
            <a:off x="6958880" y="3479552"/>
            <a:ext cx="2315569" cy="1799407"/>
            <a:chOff x="6958880" y="3479552"/>
            <a:chExt cx="2315569" cy="1799407"/>
          </a:xfrm>
        </p:grpSpPr>
        <p:grpSp>
          <p:nvGrpSpPr>
            <p:cNvPr id="6" name="Group 5"/>
            <p:cNvGrpSpPr/>
            <p:nvPr/>
          </p:nvGrpSpPr>
          <p:grpSpPr>
            <a:xfrm>
              <a:off x="6958880" y="3479552"/>
              <a:ext cx="2315569" cy="1430078"/>
              <a:chOff x="5988868" y="3099447"/>
              <a:chExt cx="3013657" cy="1639978"/>
            </a:xfrm>
          </p:grpSpPr>
          <p:sp>
            <p:nvSpPr>
              <p:cNvPr id="2" name="Rectangle 1"/>
              <p:cNvSpPr/>
              <p:nvPr/>
            </p:nvSpPr>
            <p:spPr>
              <a:xfrm>
                <a:off x="5988868" y="3284113"/>
                <a:ext cx="2472744" cy="145531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sp>
            <p:nvSpPr>
              <p:cNvPr id="3" name="TextBox 2"/>
              <p:cNvSpPr txBox="1"/>
              <p:nvPr/>
            </p:nvSpPr>
            <p:spPr>
              <a:xfrm>
                <a:off x="8461612" y="3099447"/>
                <a:ext cx="540913" cy="369332"/>
              </a:xfrm>
              <a:prstGeom prst="rect">
                <a:avLst/>
              </a:prstGeom>
              <a:noFill/>
            </p:spPr>
            <p:txBody>
              <a:bodyPr wrap="square" rtlCol="0">
                <a:spAutoFit/>
              </a:bodyPr>
              <a:lstStyle/>
              <a:p>
                <a:r>
                  <a:rPr lang="en-US" dirty="0" smtClean="0">
                    <a:latin typeface="Arial" pitchFamily="34" charset="0"/>
                    <a:cs typeface="Arial" pitchFamily="34" charset="0"/>
                  </a:rPr>
                  <a:t>S</a:t>
                </a:r>
                <a:endParaRPr lang="en-SG" dirty="0">
                  <a:latin typeface="Arial" pitchFamily="34" charset="0"/>
                  <a:cs typeface="Arial" pitchFamily="34" charset="0"/>
                </a:endParaRPr>
              </a:p>
            </p:txBody>
          </p:sp>
          <p:sp>
            <p:nvSpPr>
              <p:cNvPr id="4" name="Oval 3"/>
              <p:cNvSpPr/>
              <p:nvPr/>
            </p:nvSpPr>
            <p:spPr>
              <a:xfrm>
                <a:off x="6549099" y="3367825"/>
                <a:ext cx="1352282" cy="1287887"/>
              </a:xfrm>
              <a:prstGeom prst="ellipse">
                <a:avLst/>
              </a:prstGeom>
              <a:solidFill>
                <a:schemeClr val="bg1">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sp>
            <p:nvSpPr>
              <p:cNvPr id="8" name="TextBox 7"/>
              <p:cNvSpPr txBox="1"/>
              <p:nvPr/>
            </p:nvSpPr>
            <p:spPr>
              <a:xfrm>
                <a:off x="6338485" y="3299462"/>
                <a:ext cx="421228" cy="369332"/>
              </a:xfrm>
              <a:prstGeom prst="rect">
                <a:avLst/>
              </a:prstGeom>
              <a:noFill/>
            </p:spPr>
            <p:txBody>
              <a:bodyPr wrap="square" rtlCol="0">
                <a:spAutoFit/>
              </a:bodyPr>
              <a:lstStyle/>
              <a:p>
                <a:r>
                  <a:rPr lang="en-US" dirty="0" smtClean="0">
                    <a:latin typeface="Arial" pitchFamily="34" charset="0"/>
                    <a:cs typeface="Arial" pitchFamily="34" charset="0"/>
                  </a:rPr>
                  <a:t>A</a:t>
                </a:r>
                <a:endParaRPr lang="en-SG" dirty="0">
                  <a:latin typeface="Arial" pitchFamily="34" charset="0"/>
                  <a:cs typeface="Arial" pitchFamily="34" charset="0"/>
                </a:endParaRPr>
              </a:p>
            </p:txBody>
          </p:sp>
        </p:grpSp>
        <p:sp>
          <p:nvSpPr>
            <p:cNvPr id="7" name="TextBox 6"/>
            <p:cNvSpPr txBox="1"/>
            <p:nvPr/>
          </p:nvSpPr>
          <p:spPr>
            <a:xfrm>
              <a:off x="7104173" y="4909627"/>
              <a:ext cx="1754661" cy="369332"/>
            </a:xfrm>
            <a:prstGeom prst="rect">
              <a:avLst/>
            </a:prstGeom>
            <a:noFill/>
          </p:spPr>
          <p:txBody>
            <a:bodyPr wrap="square" rtlCol="0">
              <a:spAutoFit/>
            </a:bodyPr>
            <a:lstStyle/>
            <a:p>
              <a:r>
                <a:rPr lang="en-SG" dirty="0" smtClean="0">
                  <a:latin typeface="Arial" panose="020B0604020202020204" pitchFamily="34" charset="0"/>
                  <a:cs typeface="Arial" panose="020B0604020202020204" pitchFamily="34" charset="0"/>
                </a:rPr>
                <a:t>Venn Diagram</a:t>
              </a:r>
              <a:endParaRPr lang="en-SG" dirty="0">
                <a:latin typeface="Arial" panose="020B0604020202020204" pitchFamily="34" charset="0"/>
                <a:cs typeface="Arial" panose="020B0604020202020204" pitchFamily="34" charset="0"/>
              </a:endParaRPr>
            </a:p>
          </p:txBody>
        </p:sp>
      </p:grpSp>
      <p:graphicFrame>
        <p:nvGraphicFramePr>
          <p:cNvPr id="10" name="Object 9"/>
          <p:cNvGraphicFramePr>
            <a:graphicFrameLocks noChangeAspect="1"/>
          </p:cNvGraphicFramePr>
          <p:nvPr>
            <p:extLst>
              <p:ext uri="{D42A27DB-BD31-4B8C-83A1-F6EECF244321}">
                <p14:modId xmlns:p14="http://schemas.microsoft.com/office/powerpoint/2010/main" val="1772327456"/>
              </p:ext>
            </p:extLst>
          </p:nvPr>
        </p:nvGraphicFramePr>
        <p:xfrm>
          <a:off x="1162049" y="2763577"/>
          <a:ext cx="709282" cy="322401"/>
        </p:xfrm>
        <a:graphic>
          <a:graphicData uri="http://schemas.openxmlformats.org/presentationml/2006/ole">
            <mc:AlternateContent xmlns:mc="http://schemas.openxmlformats.org/markup-compatibility/2006">
              <mc:Choice xmlns:v="urn:schemas-microsoft-com:vml" Requires="v">
                <p:oleObj spid="_x0000_s7187" name="Equation" r:id="rId4" imgW="419040" imgH="190440" progId="Equation.3">
                  <p:embed/>
                </p:oleObj>
              </mc:Choice>
              <mc:Fallback>
                <p:oleObj name="Equation" r:id="rId4" imgW="419040" imgH="190440" progId="Equation.3">
                  <p:embed/>
                  <p:pic>
                    <p:nvPicPr>
                      <p:cNvPr id="0" name=""/>
                      <p:cNvPicPr/>
                      <p:nvPr/>
                    </p:nvPicPr>
                    <p:blipFill>
                      <a:blip r:embed="rId5"/>
                      <a:stretch>
                        <a:fillRect/>
                      </a:stretch>
                    </p:blipFill>
                    <p:spPr>
                      <a:xfrm>
                        <a:off x="1162049" y="2763577"/>
                        <a:ext cx="709282" cy="322401"/>
                      </a:xfrm>
                      <a:prstGeom prst="rect">
                        <a:avLst/>
                      </a:prstGeom>
                    </p:spPr>
                  </p:pic>
                </p:oleObj>
              </mc:Fallback>
            </mc:AlternateContent>
          </a:graphicData>
        </a:graphic>
      </p:graphicFrame>
    </p:spTree>
    <p:extLst>
      <p:ext uri="{BB962C8B-B14F-4D97-AF65-F5344CB8AC3E}">
        <p14:creationId xmlns:p14="http://schemas.microsoft.com/office/powerpoint/2010/main" val="2746873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 </a:t>
            </a:r>
            <a:endParaRPr lang="en-SG" dirty="0"/>
          </a:p>
        </p:txBody>
      </p:sp>
      <p:sp>
        <p:nvSpPr>
          <p:cNvPr id="3" name="Content Placeholder 2"/>
          <p:cNvSpPr>
            <a:spLocks noGrp="1"/>
          </p:cNvSpPr>
          <p:nvPr>
            <p:ph sz="quarter" idx="13"/>
          </p:nvPr>
        </p:nvSpPr>
        <p:spPr>
          <a:xfrm>
            <a:off x="665163" y="944860"/>
            <a:ext cx="7781518" cy="3398541"/>
          </a:xfrm>
          <a:noFill/>
          <a:ln w="25400">
            <a:noFill/>
          </a:ln>
        </p:spPr>
        <p:txBody>
          <a:bodyPr/>
          <a:lstStyle/>
          <a:p>
            <a:pPr algn="just"/>
            <a:r>
              <a:rPr lang="en-US" sz="2000" dirty="0" smtClean="0">
                <a:solidFill>
                  <a:schemeClr val="tx1"/>
                </a:solidFill>
              </a:rPr>
              <a:t>Given a finite sample space from a random experiment, the probability of an event A happening is denoted by P(A). </a:t>
            </a:r>
            <a:r>
              <a:rPr lang="en-US" sz="2000" dirty="0">
                <a:solidFill>
                  <a:schemeClr val="tx1"/>
                </a:solidFill>
              </a:rPr>
              <a:t>For any event A, </a:t>
            </a:r>
            <a:r>
              <a:rPr lang="en-US" sz="2000" dirty="0" smtClean="0">
                <a:solidFill>
                  <a:schemeClr val="tx1"/>
                </a:solidFill>
              </a:rPr>
              <a:t>0 ≤ </a:t>
            </a:r>
            <a:r>
              <a:rPr lang="en-SG" sz="2000" dirty="0" smtClean="0">
                <a:solidFill>
                  <a:schemeClr val="tx1"/>
                </a:solidFill>
              </a:rPr>
              <a:t>P(A) </a:t>
            </a:r>
            <a:r>
              <a:rPr lang="en-US" sz="2000" dirty="0" smtClean="0">
                <a:solidFill>
                  <a:schemeClr val="tx1"/>
                </a:solidFill>
              </a:rPr>
              <a:t>≤ </a:t>
            </a:r>
            <a:r>
              <a:rPr lang="en-SG" sz="2000" dirty="0" smtClean="0">
                <a:solidFill>
                  <a:schemeClr val="tx1"/>
                </a:solidFill>
              </a:rPr>
              <a:t>1.</a:t>
            </a:r>
            <a:endParaRPr lang="en-US" sz="2000" dirty="0" smtClean="0">
              <a:solidFill>
                <a:schemeClr val="tx1"/>
              </a:solidFill>
            </a:endParaRPr>
          </a:p>
          <a:p>
            <a:pPr algn="just"/>
            <a:r>
              <a:rPr lang="en-US" sz="2000" dirty="0" smtClean="0">
                <a:solidFill>
                  <a:schemeClr val="tx1"/>
                </a:solidFill>
              </a:rPr>
              <a:t>P(A) is determined using the following formula:</a:t>
            </a:r>
          </a:p>
          <a:p>
            <a:pPr marL="0" indent="0" algn="just">
              <a:buNone/>
            </a:pPr>
            <a:r>
              <a:rPr lang="en-US" sz="2000" dirty="0">
                <a:solidFill>
                  <a:schemeClr val="tx1"/>
                </a:solidFill>
              </a:rPr>
              <a:t>	</a:t>
            </a:r>
            <a:r>
              <a:rPr lang="en-US" sz="2000" dirty="0" smtClean="0">
                <a:solidFill>
                  <a:schemeClr val="tx1"/>
                </a:solidFill>
              </a:rPr>
              <a:t>				</a:t>
            </a:r>
            <a:r>
              <a:rPr lang="en-SG" sz="2000" dirty="0" smtClean="0">
                <a:solidFill>
                  <a:schemeClr val="tx1"/>
                </a:solidFill>
              </a:rPr>
              <a:t> , where</a:t>
            </a:r>
          </a:p>
          <a:p>
            <a:pPr marL="0" indent="0" algn="just">
              <a:buNone/>
            </a:pPr>
            <a:r>
              <a:rPr lang="en-US" sz="2000" dirty="0">
                <a:solidFill>
                  <a:schemeClr val="tx1"/>
                </a:solidFill>
              </a:rPr>
              <a:t> </a:t>
            </a:r>
            <a:r>
              <a:rPr lang="en-US" sz="2000" dirty="0" smtClean="0">
                <a:solidFill>
                  <a:schemeClr val="tx1"/>
                </a:solidFill>
              </a:rPr>
              <a:t>   </a:t>
            </a:r>
          </a:p>
          <a:p>
            <a:pPr marL="0" indent="0" algn="just">
              <a:buNone/>
            </a:pPr>
            <a:r>
              <a:rPr lang="en-US" sz="2000" dirty="0"/>
              <a:t>	</a:t>
            </a:r>
            <a:r>
              <a:rPr lang="en-US" sz="2000" dirty="0" smtClean="0">
                <a:solidFill>
                  <a:schemeClr val="tx1"/>
                </a:solidFill>
              </a:rPr>
              <a:t>n(A) = number of sample points in event A</a:t>
            </a:r>
          </a:p>
          <a:p>
            <a:pPr marL="0" indent="0" algn="just">
              <a:buNone/>
            </a:pPr>
            <a:r>
              <a:rPr lang="en-US" sz="2000" dirty="0">
                <a:solidFill>
                  <a:schemeClr val="tx1"/>
                </a:solidFill>
              </a:rPr>
              <a:t> </a:t>
            </a:r>
            <a:r>
              <a:rPr lang="en-US" sz="2000" dirty="0" smtClean="0">
                <a:solidFill>
                  <a:schemeClr val="tx1"/>
                </a:solidFill>
              </a:rPr>
              <a:t>   	n(S) = total number of sample points in sample space S</a:t>
            </a:r>
          </a:p>
          <a:p>
            <a:pPr algn="just"/>
            <a:r>
              <a:rPr lang="en-US" sz="2000" dirty="0" smtClean="0">
                <a:solidFill>
                  <a:schemeClr val="tx1"/>
                </a:solidFill>
              </a:rPr>
              <a:t>Note: This formula applies only to random experiments with </a:t>
            </a:r>
            <a:r>
              <a:rPr lang="en-US" sz="2000" u="sng" dirty="0" smtClean="0">
                <a:solidFill>
                  <a:schemeClr val="tx1"/>
                </a:solidFill>
              </a:rPr>
              <a:t>equally likely </a:t>
            </a:r>
            <a:r>
              <a:rPr lang="en-US" sz="2000" dirty="0" smtClean="0">
                <a:solidFill>
                  <a:schemeClr val="tx1"/>
                </a:solidFill>
              </a:rPr>
              <a:t>outcomes. </a:t>
            </a:r>
          </a:p>
          <a:p>
            <a:pPr marL="0" indent="0">
              <a:buNone/>
            </a:pPr>
            <a:r>
              <a:rPr lang="en-US" sz="2000" b="1" dirty="0" smtClean="0">
                <a:solidFill>
                  <a:schemeClr val="tx1"/>
                </a:solidFill>
              </a:rPr>
              <a:t>[Example]</a:t>
            </a:r>
          </a:p>
          <a:p>
            <a:pPr marL="0" indent="0">
              <a:buNone/>
            </a:pPr>
            <a:r>
              <a:rPr lang="en-US" sz="2000" dirty="0" smtClean="0">
                <a:solidFill>
                  <a:schemeClr val="tx1"/>
                </a:solidFill>
              </a:rPr>
              <a:t>Random experiment: Throwing a </a:t>
            </a:r>
            <a:r>
              <a:rPr lang="en-US" sz="2000" u="sng" dirty="0" smtClean="0">
                <a:solidFill>
                  <a:schemeClr val="tx1"/>
                </a:solidFill>
              </a:rPr>
              <a:t>fair</a:t>
            </a:r>
            <a:r>
              <a:rPr lang="en-US" sz="2000" dirty="0" smtClean="0">
                <a:solidFill>
                  <a:schemeClr val="tx1"/>
                </a:solidFill>
              </a:rPr>
              <a:t> dice and observing the score. Sample space, S ={1,2,3,4,5,6}</a:t>
            </a:r>
          </a:p>
          <a:p>
            <a:pPr marL="0" indent="0">
              <a:buNone/>
            </a:pPr>
            <a:r>
              <a:rPr lang="en-US" sz="2000" dirty="0" smtClean="0">
                <a:solidFill>
                  <a:schemeClr val="tx1"/>
                </a:solidFill>
              </a:rPr>
              <a:t>Let A be event “score is even and more than 3”</a:t>
            </a:r>
          </a:p>
          <a:p>
            <a:pPr marL="0" indent="0">
              <a:buNone/>
            </a:pPr>
            <a:r>
              <a:rPr lang="en-US" sz="2000" dirty="0" smtClean="0">
                <a:solidFill>
                  <a:schemeClr val="tx1"/>
                </a:solidFill>
              </a:rPr>
              <a:t>A={4,6}</a:t>
            </a:r>
          </a:p>
          <a:p>
            <a:pPr marL="0" indent="0">
              <a:buNone/>
            </a:pPr>
            <a:endParaRPr lang="en-SG" sz="2000" dirty="0">
              <a:solidFill>
                <a:schemeClr val="tx1"/>
              </a:solidFill>
            </a:endParaRPr>
          </a:p>
        </p:txBody>
      </p:sp>
      <p:grpSp>
        <p:nvGrpSpPr>
          <p:cNvPr id="6" name="Group 5"/>
          <p:cNvGrpSpPr/>
          <p:nvPr/>
        </p:nvGrpSpPr>
        <p:grpSpPr>
          <a:xfrm>
            <a:off x="6355991" y="5149440"/>
            <a:ext cx="2628900" cy="1257300"/>
            <a:chOff x="6302829" y="5064379"/>
            <a:chExt cx="2628900" cy="1257300"/>
          </a:xfrm>
        </p:grpSpPr>
        <p:sp>
          <p:nvSpPr>
            <p:cNvPr id="4" name="Rounded Rectangular Callout 3"/>
            <p:cNvSpPr/>
            <p:nvPr/>
          </p:nvSpPr>
          <p:spPr>
            <a:xfrm>
              <a:off x="6302829" y="5064379"/>
              <a:ext cx="2628900" cy="1257300"/>
            </a:xfrm>
            <a:prstGeom prst="wedgeRoundRectCallout">
              <a:avLst>
                <a:gd name="adj1" fmla="val -101578"/>
                <a:gd name="adj2" fmla="val -5568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SG"/>
            </a:p>
          </p:txBody>
        </p:sp>
        <p:sp>
          <p:nvSpPr>
            <p:cNvPr id="5" name="TextBox 4"/>
            <p:cNvSpPr txBox="1"/>
            <p:nvPr/>
          </p:nvSpPr>
          <p:spPr>
            <a:xfrm>
              <a:off x="6302829" y="5064379"/>
              <a:ext cx="26289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It is important that the dice is fair so that each outcome is equally likely to occur. </a:t>
              </a:r>
              <a:endParaRPr lang="en-SG" dirty="0">
                <a:latin typeface="Arial" panose="020B0604020202020204" pitchFamily="34" charset="0"/>
                <a:cs typeface="Arial" panose="020B0604020202020204" pitchFamily="34" charset="0"/>
              </a:endParaRPr>
            </a:p>
          </p:txBody>
        </p:sp>
      </p:grpSp>
      <p:sp>
        <p:nvSpPr>
          <p:cNvPr id="7" name="Slide Number Placeholder 6"/>
          <p:cNvSpPr>
            <a:spLocks noGrp="1"/>
          </p:cNvSpPr>
          <p:nvPr>
            <p:ph type="sldNum" sz="quarter" idx="12"/>
          </p:nvPr>
        </p:nvSpPr>
        <p:spPr/>
        <p:txBody>
          <a:bodyPr/>
          <a:lstStyle/>
          <a:p>
            <a:fld id="{6767FADE-2612-3649-B495-F644A23F288B}" type="slidenum">
              <a:rPr lang="en-US" smtClean="0"/>
              <a:pPr/>
              <a:t>28</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694846890"/>
              </p:ext>
            </p:extLst>
          </p:nvPr>
        </p:nvGraphicFramePr>
        <p:xfrm>
          <a:off x="1854052" y="2229689"/>
          <a:ext cx="1197492" cy="627258"/>
        </p:xfrm>
        <a:graphic>
          <a:graphicData uri="http://schemas.openxmlformats.org/presentationml/2006/ole">
            <mc:AlternateContent xmlns:mc="http://schemas.openxmlformats.org/markup-compatibility/2006">
              <mc:Choice xmlns:v="urn:schemas-microsoft-com:vml" Requires="v">
                <p:oleObj spid="_x0000_s6184" name="Equation" r:id="rId4" imgW="799920" imgH="419040" progId="Equation.3">
                  <p:embed/>
                </p:oleObj>
              </mc:Choice>
              <mc:Fallback>
                <p:oleObj name="Equation" r:id="rId4" imgW="799920" imgH="419040" progId="Equation.3">
                  <p:embed/>
                  <p:pic>
                    <p:nvPicPr>
                      <p:cNvPr id="0" name=""/>
                      <p:cNvPicPr/>
                      <p:nvPr/>
                    </p:nvPicPr>
                    <p:blipFill>
                      <a:blip r:embed="rId5"/>
                      <a:stretch>
                        <a:fillRect/>
                      </a:stretch>
                    </p:blipFill>
                    <p:spPr>
                      <a:xfrm>
                        <a:off x="1854052" y="2229689"/>
                        <a:ext cx="1197492" cy="62725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67291559"/>
              </p:ext>
            </p:extLst>
          </p:nvPr>
        </p:nvGraphicFramePr>
        <p:xfrm>
          <a:off x="687498" y="6207125"/>
          <a:ext cx="1765300" cy="571500"/>
        </p:xfrm>
        <a:graphic>
          <a:graphicData uri="http://schemas.openxmlformats.org/presentationml/2006/ole">
            <mc:AlternateContent xmlns:mc="http://schemas.openxmlformats.org/markup-compatibility/2006">
              <mc:Choice xmlns:v="urn:schemas-microsoft-com:vml" Requires="v">
                <p:oleObj spid="_x0000_s6185" name="Equation" r:id="rId6" imgW="1295280" imgH="419040" progId="Equation.3">
                  <p:embed/>
                </p:oleObj>
              </mc:Choice>
              <mc:Fallback>
                <p:oleObj name="Equation" r:id="rId6" imgW="1295280" imgH="419040" progId="Equation.3">
                  <p:embed/>
                  <p:pic>
                    <p:nvPicPr>
                      <p:cNvPr id="0" name=""/>
                      <p:cNvPicPr/>
                      <p:nvPr/>
                    </p:nvPicPr>
                    <p:blipFill>
                      <a:blip r:embed="rId7"/>
                      <a:stretch>
                        <a:fillRect/>
                      </a:stretch>
                    </p:blipFill>
                    <p:spPr>
                      <a:xfrm>
                        <a:off x="687498" y="6207125"/>
                        <a:ext cx="1765300" cy="571500"/>
                      </a:xfrm>
                      <a:prstGeom prst="rect">
                        <a:avLst/>
                      </a:prstGeom>
                    </p:spPr>
                  </p:pic>
                </p:oleObj>
              </mc:Fallback>
            </mc:AlternateContent>
          </a:graphicData>
        </a:graphic>
      </p:graphicFrame>
    </p:spTree>
    <p:extLst>
      <p:ext uri="{BB962C8B-B14F-4D97-AF65-F5344CB8AC3E}">
        <p14:creationId xmlns:p14="http://schemas.microsoft.com/office/powerpoint/2010/main" val="26870129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t>Certain and Impossible Events </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163" y="3435035"/>
                <a:ext cx="8000718" cy="3202598"/>
              </a:xfrm>
            </p:spPr>
            <p:txBody>
              <a:bodyPr>
                <a:normAutofit/>
              </a:bodyPr>
              <a:lstStyle/>
              <a:p>
                <a:pPr marL="0" indent="0" algn="just">
                  <a:buNone/>
                </a:pPr>
                <a:r>
                  <a:rPr lang="en-US" sz="2200" b="1" dirty="0" smtClean="0"/>
                  <a:t>[Example]</a:t>
                </a:r>
              </a:p>
              <a:p>
                <a:pPr marL="0" indent="0" algn="just">
                  <a:buNone/>
                </a:pPr>
                <a:r>
                  <a:rPr lang="en-US" sz="2000" dirty="0" smtClean="0"/>
                  <a:t>Consider the</a:t>
                </a:r>
                <a:r>
                  <a:rPr lang="en-US" sz="2000" dirty="0"/>
                  <a:t> </a:t>
                </a:r>
                <a:r>
                  <a:rPr lang="en-US" sz="2000" dirty="0" smtClean="0"/>
                  <a:t>random experiment of rolling two dice and recording the sum of the scores on the two dice.</a:t>
                </a:r>
              </a:p>
              <a:p>
                <a:pPr marL="0" indent="0" algn="just">
                  <a:buNone/>
                </a:pPr>
                <a:endParaRPr lang="en-US" sz="2000" dirty="0" smtClean="0"/>
              </a:p>
              <a:p>
                <a:pPr marL="0" indent="0" algn="just">
                  <a:buNone/>
                </a:pPr>
                <a:r>
                  <a:rPr lang="en-US" sz="2000" dirty="0"/>
                  <a:t>If A denotes the event “total score is </a:t>
                </a:r>
                <a:r>
                  <a:rPr lang="en-US" sz="2000" dirty="0" smtClean="0"/>
                  <a:t>at least 2”, A is a certain event i.e. P(A)=1.</a:t>
                </a:r>
              </a:p>
              <a:p>
                <a:pPr marL="0" indent="0" algn="just">
                  <a:buNone/>
                </a:pPr>
                <a:endParaRPr lang="en-US" sz="2000" dirty="0" smtClean="0"/>
              </a:p>
              <a:p>
                <a:pPr marL="0" indent="0" algn="just">
                  <a:buNone/>
                </a:pPr>
                <a:r>
                  <a:rPr lang="en-US" sz="2000" dirty="0" smtClean="0"/>
                  <a:t>If B denotes the event “total score is more than 12”, B is an impossible event, and we write </a:t>
                </a:r>
                <a:r>
                  <a:rPr lang="en-US" sz="2000" dirty="0" smtClean="0">
                    <a:solidFill>
                      <a:schemeClr val="tx1"/>
                    </a:solidFill>
                  </a:rPr>
                  <a:t>B = { } or</a:t>
                </a:r>
                <a14:m>
                  <m:oMath xmlns:m="http://schemas.openxmlformats.org/officeDocument/2006/math">
                    <m:r>
                      <a:rPr lang="en-SG" sz="2000" b="0" i="0" smtClean="0">
                        <a:solidFill>
                          <a:schemeClr val="tx1"/>
                        </a:solidFill>
                        <a:latin typeface="Cambria Math" panose="02040503050406030204" pitchFamily="18" charset="0"/>
                        <a:ea typeface="Cambria Math"/>
                      </a:rPr>
                      <m:t> </m:t>
                    </m:r>
                  </m:oMath>
                </a14:m>
                <a:r>
                  <a:rPr lang="en-SG" sz="2000" dirty="0">
                    <a:latin typeface="Times New Roman" panose="02020603050405020304" pitchFamily="18" charset="0"/>
                    <a:cs typeface="Times New Roman" panose="02020603050405020304" pitchFamily="18" charset="0"/>
                  </a:rPr>
                  <a:t>∅</a:t>
                </a:r>
                <a:r>
                  <a:rPr lang="en-US" sz="2000" dirty="0" smtClean="0">
                    <a:solidFill>
                      <a:schemeClr val="tx1"/>
                    </a:solidFill>
                  </a:rPr>
                  <a:t> and P(B)=0 </a:t>
                </a:r>
                <a14:m>
                  <m:oMath xmlns:m="http://schemas.openxmlformats.org/officeDocument/2006/math">
                    <m:r>
                      <a:rPr lang="en-US" sz="2000" i="1" smtClean="0">
                        <a:solidFill>
                          <a:schemeClr val="tx1"/>
                        </a:solidFill>
                        <a:latin typeface="Cambria Math"/>
                        <a:ea typeface="Cambria Math"/>
                      </a:rPr>
                      <m:t>∎</m:t>
                    </m:r>
                  </m:oMath>
                </a14:m>
                <a:endParaRPr lang="en-US" sz="2000" dirty="0" smtClean="0">
                  <a:solidFill>
                    <a:schemeClr val="tx1"/>
                  </a:solidFill>
                </a:endParaRPr>
              </a:p>
              <a:p>
                <a:pPr marL="0" indent="0" algn="just">
                  <a:buNone/>
                </a:pPr>
                <a:endParaRPr lang="en-SG"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163" y="3435035"/>
                <a:ext cx="8000718" cy="3202598"/>
              </a:xfrm>
              <a:blipFill rotWithShape="0">
                <a:blip r:embed="rId2"/>
                <a:stretch>
                  <a:fillRect l="-990" t="-951" r="-762" b="-2471"/>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6767FADE-2612-3649-B495-F644A23F288B}" type="slidenum">
              <a:rPr lang="en-US" smtClean="0"/>
              <a:pPr/>
              <a:t>29</a:t>
            </a:fld>
            <a:endParaRPr lang="en-US" dirty="0"/>
          </a:p>
        </p:txBody>
      </p:sp>
      <p:sp>
        <p:nvSpPr>
          <p:cNvPr id="5" name="Rectangle 4"/>
          <p:cNvSpPr/>
          <p:nvPr/>
        </p:nvSpPr>
        <p:spPr>
          <a:xfrm>
            <a:off x="665163" y="1046103"/>
            <a:ext cx="8000718" cy="2246769"/>
          </a:xfrm>
          <a:prstGeom prst="rect">
            <a:avLst/>
          </a:prstGeom>
          <a:solidFill>
            <a:srgbClr val="FFFF00"/>
          </a:solidFill>
          <a:ln w="25400">
            <a:solidFill>
              <a:srgbClr val="FF0000"/>
            </a:solidFill>
          </a:ln>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 </a:t>
            </a:r>
            <a:r>
              <a:rPr lang="en-US" sz="2000" dirty="0">
                <a:solidFill>
                  <a:srgbClr val="FF0000"/>
                </a:solidFill>
                <a:latin typeface="Arial" panose="020B0604020202020204" pitchFamily="34" charset="0"/>
                <a:cs typeface="Arial" panose="020B0604020202020204" pitchFamily="34" charset="0"/>
              </a:rPr>
              <a:t>certain event </a:t>
            </a:r>
            <a:r>
              <a:rPr lang="en-US" sz="2000" dirty="0">
                <a:latin typeface="Arial" panose="020B0604020202020204" pitchFamily="34" charset="0"/>
                <a:cs typeface="Arial" panose="020B0604020202020204" pitchFamily="34" charset="0"/>
              </a:rPr>
              <a:t>is an event that is guaranteed to happen. An example would be sample space S, i.e. </a:t>
            </a:r>
            <a:r>
              <a:rPr lang="en-US" sz="2000" dirty="0">
                <a:solidFill>
                  <a:srgbClr val="FF0000"/>
                </a:solidFill>
                <a:latin typeface="Arial" panose="020B0604020202020204" pitchFamily="34" charset="0"/>
                <a:cs typeface="Arial" panose="020B0604020202020204" pitchFamily="34" charset="0"/>
              </a:rPr>
              <a:t>P(S</a:t>
            </a:r>
            <a:r>
              <a:rPr lang="en-US" sz="2000" dirty="0" smtClean="0">
                <a:solidFill>
                  <a:srgbClr val="FF0000"/>
                </a:solidFill>
                <a:latin typeface="Arial" panose="020B0604020202020204" pitchFamily="34" charset="0"/>
                <a:cs typeface="Arial" panose="020B0604020202020204" pitchFamily="34" charset="0"/>
              </a:rPr>
              <a:t>) = 1 </a:t>
            </a:r>
            <a:r>
              <a:rPr lang="en-US" sz="2000" dirty="0">
                <a:latin typeface="Arial" panose="020B0604020202020204" pitchFamily="34" charset="0"/>
                <a:cs typeface="Arial" panose="020B0604020202020204" pitchFamily="34" charset="0"/>
              </a:rPr>
              <a:t>because S contains all possible outcomes of a random experiment, and for sure one of these outcomes will happen.</a:t>
            </a:r>
            <a:endParaRPr lang="en-US" sz="20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An </a:t>
            </a:r>
            <a:r>
              <a:rPr lang="en-US" sz="2000" dirty="0">
                <a:solidFill>
                  <a:srgbClr val="FF0000"/>
                </a:solidFill>
                <a:latin typeface="Arial" panose="020B0604020202020204" pitchFamily="34" charset="0"/>
                <a:cs typeface="Arial" panose="020B0604020202020204" pitchFamily="34" charset="0"/>
              </a:rPr>
              <a:t>impossible event </a:t>
            </a:r>
            <a:r>
              <a:rPr lang="en-US" sz="2000" dirty="0">
                <a:latin typeface="Arial" panose="020B0604020202020204" pitchFamily="34" charset="0"/>
                <a:cs typeface="Arial" panose="020B0604020202020204" pitchFamily="34" charset="0"/>
              </a:rPr>
              <a:t>is an event that will never happen. It is denoted by the </a:t>
            </a:r>
            <a:r>
              <a:rPr lang="en-US" sz="2000" dirty="0">
                <a:solidFill>
                  <a:srgbClr val="FF0000"/>
                </a:solidFill>
                <a:latin typeface="Arial" panose="020B0604020202020204" pitchFamily="34" charset="0"/>
                <a:cs typeface="Arial" panose="020B0604020202020204" pitchFamily="34" charset="0"/>
              </a:rPr>
              <a:t>null set, { } </a:t>
            </a:r>
            <a:r>
              <a:rPr lang="en-US" sz="2000" dirty="0" smtClean="0">
                <a:solidFill>
                  <a:srgbClr val="FF0000"/>
                </a:solidFill>
                <a:latin typeface="Arial" panose="020B0604020202020204" pitchFamily="34" charset="0"/>
                <a:cs typeface="Arial" panose="020B0604020202020204" pitchFamily="34" charset="0"/>
              </a:rPr>
              <a:t>or	</a:t>
            </a:r>
            <a:r>
              <a:rPr lang="en-SG" sz="2000" dirty="0">
                <a:solidFill>
                  <a:srgbClr val="FF0000"/>
                </a:solidFill>
                <a:latin typeface="Times New Roman" panose="02020603050405020304" pitchFamily="18" charset="0"/>
                <a:cs typeface="Times New Roman" panose="02020603050405020304" pitchFamily="18" charset="0"/>
              </a:rPr>
              <a:t>∅</a:t>
            </a:r>
            <a:r>
              <a:rPr lang="en-US" sz="2000" dirty="0" smtClean="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null set does not contain any elements at all. </a:t>
            </a:r>
            <a:r>
              <a:rPr lang="en-US" sz="2000" dirty="0">
                <a:solidFill>
                  <a:srgbClr val="FF0000"/>
                </a:solidFill>
                <a:latin typeface="Arial" panose="020B0604020202020204" pitchFamily="34" charset="0"/>
                <a:cs typeface="Arial" panose="020B0604020202020204" pitchFamily="34" charset="0"/>
              </a:rPr>
              <a:t>P</a:t>
            </a:r>
            <a:r>
              <a:rPr lang="en-US" sz="2000" dirty="0" smtClean="0">
                <a:solidFill>
                  <a:srgbClr val="FF0000"/>
                </a:solidFill>
                <a:latin typeface="Arial" panose="020B0604020202020204" pitchFamily="34" charset="0"/>
                <a:cs typeface="Arial" panose="020B0604020202020204" pitchFamily="34" charset="0"/>
              </a:rPr>
              <a:t>(</a:t>
            </a:r>
            <a:r>
              <a:rPr lang="en-SG" sz="2000" dirty="0">
                <a:solidFill>
                  <a:srgbClr val="FF0000"/>
                </a:solidFill>
                <a:latin typeface="Times New Roman" panose="02020603050405020304" pitchFamily="18" charset="0"/>
                <a:cs typeface="Times New Roman" panose="02020603050405020304" pitchFamily="18" charset="0"/>
              </a:rPr>
              <a:t>∅</a:t>
            </a:r>
            <a:r>
              <a:rPr lang="en-US" sz="2000" dirty="0" smtClean="0">
                <a:solidFill>
                  <a:srgbClr val="FF0000"/>
                </a:solidFill>
                <a:latin typeface="Arial" panose="020B0604020202020204" pitchFamily="34" charset="0"/>
                <a:cs typeface="Arial" panose="020B0604020202020204" pitchFamily="34" charset="0"/>
              </a:rPr>
              <a:t>) = 0</a:t>
            </a:r>
            <a:r>
              <a:rPr lang="en-US" sz="20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88053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25440" y="274638"/>
            <a:ext cx="8129335" cy="11430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dirty="0" smtClean="0"/>
              <a:t>Overview of Concepts </a:t>
            </a:r>
          </a:p>
        </p:txBody>
      </p:sp>
      <p:graphicFrame>
        <p:nvGraphicFramePr>
          <p:cNvPr id="3" name="Table 2"/>
          <p:cNvGraphicFramePr>
            <a:graphicFrameLocks noGrp="1"/>
          </p:cNvGraphicFramePr>
          <p:nvPr>
            <p:extLst>
              <p:ext uri="{D42A27DB-BD31-4B8C-83A1-F6EECF244321}">
                <p14:modId xmlns:p14="http://schemas.microsoft.com/office/powerpoint/2010/main" val="2512774087"/>
              </p:ext>
            </p:extLst>
          </p:nvPr>
        </p:nvGraphicFramePr>
        <p:xfrm>
          <a:off x="408214" y="1162958"/>
          <a:ext cx="8447029" cy="4602480"/>
        </p:xfrm>
        <a:graphic>
          <a:graphicData uri="http://schemas.openxmlformats.org/drawingml/2006/table">
            <a:tbl>
              <a:tblPr firstRow="1" bandRow="1">
                <a:tableStyleId>{5940675A-B579-460E-94D1-54222C63F5DA}</a:tableStyleId>
              </a:tblPr>
              <a:tblGrid>
                <a:gridCol w="606875">
                  <a:extLst>
                    <a:ext uri="{9D8B030D-6E8A-4147-A177-3AD203B41FA5}">
                      <a16:colId xmlns="" xmlns:a16="http://schemas.microsoft.com/office/drawing/2014/main" val="20000"/>
                    </a:ext>
                  </a:extLst>
                </a:gridCol>
                <a:gridCol w="6445984">
                  <a:extLst>
                    <a:ext uri="{9D8B030D-6E8A-4147-A177-3AD203B41FA5}">
                      <a16:colId xmlns="" xmlns:a16="http://schemas.microsoft.com/office/drawing/2014/main" val="20001"/>
                    </a:ext>
                  </a:extLst>
                </a:gridCol>
                <a:gridCol w="1394170">
                  <a:extLst>
                    <a:ext uri="{9D8B030D-6E8A-4147-A177-3AD203B41FA5}">
                      <a16:colId xmlns="" xmlns:a16="http://schemas.microsoft.com/office/drawing/2014/main" val="20002"/>
                    </a:ext>
                  </a:extLst>
                </a:gridCol>
              </a:tblGrid>
              <a:tr h="438331">
                <a:tc>
                  <a:txBody>
                    <a:bodyPr/>
                    <a:lstStyle/>
                    <a:p>
                      <a:r>
                        <a:rPr lang="en-US" sz="2000" b="0" dirty="0" smtClean="0">
                          <a:solidFill>
                            <a:schemeClr val="bg1"/>
                          </a:solidFill>
                          <a:latin typeface="Arial" panose="020B0604020202020204" pitchFamily="34" charset="0"/>
                          <a:cs typeface="Arial" panose="020B0604020202020204" pitchFamily="34" charset="0"/>
                        </a:rPr>
                        <a:t>S/N</a:t>
                      </a:r>
                      <a:endParaRPr lang="en-SG" sz="2000" b="0" dirty="0">
                        <a:solidFill>
                          <a:schemeClr val="bg1"/>
                        </a:solidFill>
                        <a:latin typeface="Arial" panose="020B0604020202020204" pitchFamily="34" charset="0"/>
                        <a:cs typeface="Arial" panose="020B0604020202020204" pitchFamily="34" charset="0"/>
                      </a:endParaRPr>
                    </a:p>
                  </a:txBody>
                  <a:tcPr>
                    <a:solidFill>
                      <a:schemeClr val="tx1"/>
                    </a:solidFill>
                  </a:tcPr>
                </a:tc>
                <a:tc>
                  <a:txBody>
                    <a:bodyPr/>
                    <a:lstStyle/>
                    <a:p>
                      <a:r>
                        <a:rPr lang="en-US" sz="2000" dirty="0" smtClean="0">
                          <a:solidFill>
                            <a:schemeClr val="bg1"/>
                          </a:solidFill>
                          <a:latin typeface="Arial" panose="020B0604020202020204" pitchFamily="34" charset="0"/>
                          <a:cs typeface="Arial" panose="020B0604020202020204" pitchFamily="34" charset="0"/>
                        </a:rPr>
                        <a:t>Concepts</a:t>
                      </a:r>
                      <a:endParaRPr lang="en-SG" sz="2000" dirty="0">
                        <a:solidFill>
                          <a:schemeClr val="bg1"/>
                        </a:solidFill>
                        <a:latin typeface="Arial" panose="020B0604020202020204" pitchFamily="34" charset="0"/>
                        <a:cs typeface="Arial" panose="020B0604020202020204" pitchFamily="34" charset="0"/>
                      </a:endParaRPr>
                    </a:p>
                  </a:txBody>
                  <a:tcPr>
                    <a:solidFill>
                      <a:schemeClr val="tx1"/>
                    </a:solidFill>
                  </a:tcPr>
                </a:tc>
                <a:tc>
                  <a:txBody>
                    <a:bodyPr/>
                    <a:lstStyle/>
                    <a:p>
                      <a:pPr algn="ctr"/>
                      <a:r>
                        <a:rPr lang="en-US" sz="2000" dirty="0" smtClean="0">
                          <a:solidFill>
                            <a:schemeClr val="bg1"/>
                          </a:solidFill>
                          <a:latin typeface="Arial" panose="020B0604020202020204" pitchFamily="34" charset="0"/>
                          <a:cs typeface="Arial" panose="020B0604020202020204" pitchFamily="34" charset="0"/>
                        </a:rPr>
                        <a:t>Slide Number</a:t>
                      </a:r>
                      <a:endParaRPr lang="en-SG" sz="2000" b="0" dirty="0">
                        <a:solidFill>
                          <a:schemeClr val="bg1"/>
                        </a:solidFill>
                        <a:latin typeface="Arial" panose="020B0604020202020204" pitchFamily="34" charset="0"/>
                        <a:cs typeface="Arial" panose="020B0604020202020204" pitchFamily="34" charset="0"/>
                      </a:endParaRPr>
                    </a:p>
                  </a:txBody>
                  <a:tcPr>
                    <a:solidFill>
                      <a:schemeClr val="tx1"/>
                    </a:solidFill>
                  </a:tcPr>
                </a:tc>
                <a:extLst>
                  <a:ext uri="{0D108BD9-81ED-4DB2-BD59-A6C34878D82A}">
                    <a16:rowId xmlns="" xmlns:a16="http://schemas.microsoft.com/office/drawing/2014/main" val="10000"/>
                  </a:ext>
                </a:extLst>
              </a:tr>
              <a:tr h="370840">
                <a:tc>
                  <a:txBody>
                    <a:bodyPr/>
                    <a:lstStyle/>
                    <a:p>
                      <a:r>
                        <a:rPr lang="en-US" sz="2000" dirty="0" smtClean="0">
                          <a:latin typeface="Arial" panose="020B0604020202020204" pitchFamily="34" charset="0"/>
                          <a:cs typeface="Arial" panose="020B0604020202020204" pitchFamily="34" charset="0"/>
                        </a:rPr>
                        <a:t>1 </a:t>
                      </a:r>
                      <a:endParaRPr lang="en-SG"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Introduction</a:t>
                      </a:r>
                      <a:r>
                        <a:rPr lang="en-US" sz="2000" baseline="0" dirty="0" smtClean="0">
                          <a:latin typeface="Arial" panose="020B0604020202020204" pitchFamily="34" charset="0"/>
                          <a:cs typeface="Arial" panose="020B0604020202020204" pitchFamily="34" charset="0"/>
                        </a:rPr>
                        <a:t> to Statistics, Descriptive vs Inferential Statistics </a:t>
                      </a:r>
                      <a:endParaRPr lang="en-SG" sz="2000" dirty="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4-5</a:t>
                      </a:r>
                      <a:endParaRPr lang="en-SG" sz="2000" b="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r h="370840">
                <a:tc>
                  <a:txBody>
                    <a:bodyPr/>
                    <a:lstStyle/>
                    <a:p>
                      <a:r>
                        <a:rPr lang="en-US" sz="2000" b="0" dirty="0" smtClean="0">
                          <a:latin typeface="Arial" panose="020B0604020202020204" pitchFamily="34" charset="0"/>
                          <a:cs typeface="Arial" panose="020B0604020202020204" pitchFamily="34" charset="0"/>
                        </a:rPr>
                        <a:t>2</a:t>
                      </a:r>
                      <a:endParaRPr lang="en-SG" sz="2000" b="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2000" dirty="0" smtClean="0">
                          <a:latin typeface="Arial" panose="020B0604020202020204" pitchFamily="34" charset="0"/>
                          <a:cs typeface="Arial" panose="020B0604020202020204" pitchFamily="34" charset="0"/>
                        </a:rPr>
                        <a:t>Measures of Central Tendency (Mean,</a:t>
                      </a:r>
                      <a:r>
                        <a:rPr lang="en-US" sz="2000" baseline="0" dirty="0" smtClean="0">
                          <a:latin typeface="Arial" panose="020B0604020202020204" pitchFamily="34" charset="0"/>
                          <a:cs typeface="Arial" panose="020B0604020202020204" pitchFamily="34" charset="0"/>
                        </a:rPr>
                        <a:t> Median, Mode)</a:t>
                      </a:r>
                      <a:endParaRPr lang="en-US" sz="2000" dirty="0" smtClean="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6-8</a:t>
                      </a:r>
                      <a:endParaRPr lang="en-SG" sz="2000" b="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2"/>
                  </a:ext>
                </a:extLst>
              </a:tr>
              <a:tr h="370840">
                <a:tc>
                  <a:txBody>
                    <a:bodyPr/>
                    <a:lstStyle/>
                    <a:p>
                      <a:r>
                        <a:rPr lang="en-US" sz="2000" b="0" dirty="0" smtClean="0">
                          <a:latin typeface="Arial" panose="020B0604020202020204" pitchFamily="34" charset="0"/>
                          <a:cs typeface="Arial" panose="020B0604020202020204" pitchFamily="34" charset="0"/>
                        </a:rPr>
                        <a:t>3</a:t>
                      </a:r>
                      <a:endParaRPr lang="en-SG" sz="2000" b="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2000" dirty="0" smtClean="0">
                          <a:latin typeface="Arial" panose="020B0604020202020204" pitchFamily="34" charset="0"/>
                          <a:cs typeface="Arial" panose="020B0604020202020204" pitchFamily="34" charset="0"/>
                        </a:rPr>
                        <a:t>Shape of Data Distribution</a:t>
                      </a:r>
                      <a:r>
                        <a:rPr lang="en-US" sz="2000" baseline="0" dirty="0" smtClean="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9</a:t>
                      </a:r>
                      <a:endParaRPr lang="en-SG" sz="2000" b="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3"/>
                  </a:ext>
                </a:extLst>
              </a:tr>
              <a:tr h="370840">
                <a:tc>
                  <a:txBody>
                    <a:bodyPr/>
                    <a:lstStyle/>
                    <a:p>
                      <a:r>
                        <a:rPr lang="en-US" sz="2000" b="0" dirty="0" smtClean="0">
                          <a:latin typeface="Arial" panose="020B0604020202020204" pitchFamily="34" charset="0"/>
                          <a:cs typeface="Arial" panose="020B0604020202020204" pitchFamily="34" charset="0"/>
                        </a:rPr>
                        <a:t>4</a:t>
                      </a:r>
                      <a:endParaRPr lang="en-SG" sz="2000" b="0" dirty="0">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2000" dirty="0" smtClean="0">
                          <a:latin typeface="Arial" panose="020B0604020202020204" pitchFamily="34" charset="0"/>
                          <a:cs typeface="Arial" panose="020B0604020202020204" pitchFamily="34" charset="0"/>
                        </a:rPr>
                        <a:t>Measures of Dispersion</a:t>
                      </a:r>
                      <a:r>
                        <a:rPr lang="en-US" sz="2000" baseline="0" dirty="0" smtClean="0">
                          <a:latin typeface="Arial" panose="020B0604020202020204" pitchFamily="34" charset="0"/>
                          <a:cs typeface="Arial" panose="020B0604020202020204" pitchFamily="34" charset="0"/>
                        </a:rPr>
                        <a:t> (Range, Variance, Standard Deviation, Interquartile Range) and calculation of Percentiles, Quartiles</a:t>
                      </a:r>
                      <a:endParaRPr lang="en-US" sz="2000" dirty="0" smtClean="0">
                        <a:latin typeface="Arial" panose="020B0604020202020204" pitchFamily="34" charset="0"/>
                        <a:cs typeface="Arial" panose="020B0604020202020204" pitchFamily="34" charset="0"/>
                      </a:endParaRPr>
                    </a:p>
                  </a:txBody>
                  <a:tcPr/>
                </a:tc>
                <a:tc>
                  <a:txBody>
                    <a:bodyPr/>
                    <a:lstStyle/>
                    <a:p>
                      <a:pPr algn="ctr"/>
                      <a:r>
                        <a:rPr lang="en-US" sz="2000" b="0" dirty="0" smtClean="0">
                          <a:latin typeface="Arial" panose="020B0604020202020204" pitchFamily="34" charset="0"/>
                          <a:cs typeface="Arial" panose="020B0604020202020204" pitchFamily="34" charset="0"/>
                        </a:rPr>
                        <a:t>10-17</a:t>
                      </a:r>
                      <a:endParaRPr lang="en-SG" sz="2000" b="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4"/>
                  </a:ext>
                </a:extLst>
              </a:tr>
              <a:tr h="370840">
                <a:tc>
                  <a:txBody>
                    <a:bodyPr/>
                    <a:lstStyle/>
                    <a:p>
                      <a:r>
                        <a:rPr lang="en-US" sz="2000" b="0" dirty="0" smtClean="0">
                          <a:latin typeface="Arial" panose="020B0604020202020204" pitchFamily="34" charset="0"/>
                          <a:cs typeface="Arial" panose="020B0604020202020204" pitchFamily="34" charset="0"/>
                        </a:rPr>
                        <a:t>5</a:t>
                      </a:r>
                      <a:endParaRPr lang="en-SG" sz="2000" b="0" dirty="0">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smtClean="0">
                          <a:latin typeface="Arial" pitchFamily="34" charset="0"/>
                          <a:cs typeface="Arial" pitchFamily="34" charset="0"/>
                        </a:rPr>
                        <a:t>Graphical</a:t>
                      </a:r>
                      <a:r>
                        <a:rPr lang="en-US" sz="2000" baseline="0" dirty="0" smtClean="0">
                          <a:latin typeface="Arial" pitchFamily="34" charset="0"/>
                          <a:cs typeface="Arial" pitchFamily="34" charset="0"/>
                        </a:rPr>
                        <a:t> Display Tools (Box Plot, Scatter Diagram, Time Series Plot)</a:t>
                      </a:r>
                      <a:endParaRPr lang="en-US" sz="2000" dirty="0" smtClean="0">
                        <a:latin typeface="Arial" pitchFamily="34" charset="0"/>
                        <a:cs typeface="Arial"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18-24</a:t>
                      </a:r>
                      <a:endParaRPr lang="en-SG" sz="20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r h="370840">
                <a:tc>
                  <a:txBody>
                    <a:bodyPr/>
                    <a:lstStyle/>
                    <a:p>
                      <a:r>
                        <a:rPr lang="en-US" sz="2000" b="0" dirty="0" smtClean="0">
                          <a:latin typeface="Arial" panose="020B0604020202020204" pitchFamily="34" charset="0"/>
                          <a:cs typeface="Arial" panose="020B0604020202020204" pitchFamily="34" charset="0"/>
                        </a:rPr>
                        <a:t>6</a:t>
                      </a:r>
                      <a:endParaRPr lang="en-SG" sz="2000" b="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Random Experiment, Sample Space, Sample Point,</a:t>
                      </a:r>
                      <a:r>
                        <a:rPr lang="en-US" sz="2000" baseline="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Event and</a:t>
                      </a:r>
                      <a:r>
                        <a:rPr lang="en-US" sz="2000" baseline="0" dirty="0" smtClean="0">
                          <a:latin typeface="Arial" panose="020B0604020202020204" pitchFamily="34" charset="0"/>
                          <a:cs typeface="Arial" panose="020B0604020202020204" pitchFamily="34" charset="0"/>
                        </a:rPr>
                        <a:t> Venn Diagram</a:t>
                      </a:r>
                      <a:endParaRPr lang="en-US" sz="2000" dirty="0" smtClean="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25-44</a:t>
                      </a:r>
                      <a:endParaRPr lang="en-SG" sz="20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6"/>
                  </a:ext>
                </a:extLst>
              </a:tr>
            </a:tbl>
          </a:graphicData>
        </a:graphic>
      </p:graphicFrame>
      <p:sp>
        <p:nvSpPr>
          <p:cNvPr id="4" name="Slide Number Placeholder 3"/>
          <p:cNvSpPr>
            <a:spLocks noGrp="1"/>
          </p:cNvSpPr>
          <p:nvPr>
            <p:ph type="sldNum" sz="quarter" idx="12"/>
          </p:nvPr>
        </p:nvSpPr>
        <p:spPr>
          <a:xfrm>
            <a:off x="8855242" y="6492875"/>
            <a:ext cx="288757" cy="365125"/>
          </a:xfrm>
        </p:spPr>
        <p:txBody>
          <a:bodyPr/>
          <a:lstStyle/>
          <a:p>
            <a:fld id="{6767FADE-2612-3649-B495-F644A23F288B}" type="slidenum">
              <a:rPr lang="en-US" smtClean="0"/>
              <a:pPr/>
              <a:t>3</a:t>
            </a:fld>
            <a:endParaRPr lang="en-US" dirty="0"/>
          </a:p>
        </p:txBody>
      </p:sp>
    </p:spTree>
    <p:extLst>
      <p:ext uri="{BB962C8B-B14F-4D97-AF65-F5344CB8AC3E}">
        <p14:creationId xmlns:p14="http://schemas.microsoft.com/office/powerpoint/2010/main" val="27162316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lstStyle/>
          <a:p>
            <a:pPr eaLnBrk="1" hangingPunct="1"/>
            <a:r>
              <a:rPr lang="en-US" dirty="0" smtClean="0"/>
              <a:t>Union of Two Events </a:t>
            </a:r>
          </a:p>
        </p:txBody>
      </p:sp>
      <mc:AlternateContent xmlns:mc="http://schemas.openxmlformats.org/markup-compatibility/2006" xmlns:a14="http://schemas.microsoft.com/office/drawing/2010/main">
        <mc:Choice Requires="a14">
          <p:sp>
            <p:nvSpPr>
              <p:cNvPr id="6147" name="Rectangle 3"/>
              <p:cNvSpPr>
                <a:spLocks noGrp="1" noChangeArrowheads="1"/>
              </p:cNvSpPr>
              <p:nvPr>
                <p:ph sz="quarter" idx="13"/>
              </p:nvPr>
            </p:nvSpPr>
            <p:spPr>
              <a:xfrm>
                <a:off x="665610" y="961188"/>
                <a:ext cx="7781518" cy="2467057"/>
              </a:xfrm>
              <a:solidFill>
                <a:srgbClr val="FFFF00"/>
              </a:solidFill>
              <a:ln w="25400">
                <a:solidFill>
                  <a:srgbClr val="FF0000"/>
                </a:solidFill>
              </a:ln>
            </p:spPr>
            <p:txBody>
              <a:bodyPr>
                <a:noAutofit/>
              </a:bodyPr>
              <a:lstStyle/>
              <a:p>
                <a:pPr algn="just" eaLnBrk="1" hangingPunct="1">
                  <a:spcBef>
                    <a:spcPts val="1200"/>
                  </a:spcBef>
                  <a:spcAft>
                    <a:spcPts val="600"/>
                  </a:spcAft>
                </a:pPr>
                <a:r>
                  <a:rPr lang="en-US" sz="2200" dirty="0" smtClean="0">
                    <a:solidFill>
                      <a:schemeClr val="tx1"/>
                    </a:solidFill>
                  </a:rPr>
                  <a:t>If A and B are both events of a random experiment, </a:t>
                </a:r>
              </a:p>
              <a:p>
                <a:pPr marL="0" indent="0" algn="just">
                  <a:spcBef>
                    <a:spcPts val="1200"/>
                  </a:spcBef>
                  <a:spcAft>
                    <a:spcPts val="600"/>
                  </a:spcAft>
                  <a:buNone/>
                </a:pPr>
                <a:r>
                  <a:rPr lang="en-US" sz="2200" dirty="0">
                    <a:solidFill>
                      <a:schemeClr val="tx1"/>
                    </a:solidFill>
                  </a:rPr>
                  <a:t>	</a:t>
                </a:r>
                <a:r>
                  <a:rPr lang="en-US" sz="2200" dirty="0" smtClean="0">
                    <a:solidFill>
                      <a:schemeClr val="tx1"/>
                    </a:solidFill>
                  </a:rPr>
                  <a:t>A </a:t>
                </a:r>
                <a14:m>
                  <m:oMath xmlns:m="http://schemas.openxmlformats.org/officeDocument/2006/math">
                    <m:r>
                      <a:rPr lang="en-US" sz="2200" i="1" smtClean="0">
                        <a:solidFill>
                          <a:schemeClr val="tx1"/>
                        </a:solidFill>
                        <a:latin typeface="Cambria Math"/>
                        <a:ea typeface="Cambria Math"/>
                      </a:rPr>
                      <m:t>∪</m:t>
                    </m:r>
                  </m:oMath>
                </a14:m>
                <a:r>
                  <a:rPr lang="en-US" sz="2200" dirty="0" smtClean="0">
                    <a:solidFill>
                      <a:schemeClr val="tx1"/>
                    </a:solidFill>
                  </a:rPr>
                  <a:t> B (read as “A </a:t>
                </a:r>
                <a:r>
                  <a:rPr lang="en-US" sz="2200" i="1" dirty="0" smtClean="0">
                    <a:solidFill>
                      <a:schemeClr val="tx1"/>
                    </a:solidFill>
                  </a:rPr>
                  <a:t>union</a:t>
                </a:r>
                <a:r>
                  <a:rPr lang="en-US" sz="2200" dirty="0" smtClean="0">
                    <a:solidFill>
                      <a:schemeClr val="tx1"/>
                    </a:solidFill>
                  </a:rPr>
                  <a:t> B”) is an event which occurs 	when 	either A </a:t>
                </a:r>
                <a:r>
                  <a:rPr lang="en-US" sz="2200" u="sng" dirty="0" smtClean="0">
                    <a:solidFill>
                      <a:schemeClr val="tx1"/>
                    </a:solidFill>
                  </a:rPr>
                  <a:t>or</a:t>
                </a:r>
                <a:r>
                  <a:rPr lang="en-US" sz="2200" dirty="0" smtClean="0">
                    <a:solidFill>
                      <a:schemeClr val="tx1"/>
                    </a:solidFill>
                  </a:rPr>
                  <a:t> B (or both) occurs. Note that in some 	resources, the words “or both” are omitted, as in 	“either A </a:t>
                </a:r>
                <a:r>
                  <a:rPr lang="en-US" sz="2200" u="sng" dirty="0" smtClean="0">
                    <a:solidFill>
                      <a:schemeClr val="tx1"/>
                    </a:solidFill>
                  </a:rPr>
                  <a:t>or</a:t>
                </a:r>
                <a:r>
                  <a:rPr lang="en-US" sz="2200" dirty="0" smtClean="0">
                    <a:solidFill>
                      <a:schemeClr val="tx1"/>
                    </a:solidFill>
                  </a:rPr>
                  <a:t> B”. But it should be understood that they are	referring to the same		</a:t>
                </a:r>
                <a:r>
                  <a:rPr lang="en-US" sz="2200" dirty="0"/>
                  <a:t> </a:t>
                </a:r>
                <a:r>
                  <a:rPr lang="en-US" sz="2200" dirty="0" smtClean="0"/>
                  <a:t> .</a:t>
                </a:r>
                <a:r>
                  <a:rPr lang="en-US" sz="2200" dirty="0" smtClean="0">
                    <a:solidFill>
                      <a:schemeClr val="tx1"/>
                    </a:solidFill>
                  </a:rPr>
                  <a:t>	</a:t>
                </a:r>
              </a:p>
              <a:p>
                <a:pPr algn="just">
                  <a:spcBef>
                    <a:spcPts val="1200"/>
                  </a:spcBef>
                  <a:spcAft>
                    <a:spcPts val="600"/>
                  </a:spcAft>
                </a:pPr>
                <a:r>
                  <a:rPr lang="en-US" sz="2200" dirty="0" smtClean="0">
                    <a:solidFill>
                      <a:schemeClr val="tx1"/>
                    </a:solidFill>
                  </a:rPr>
                  <a:t>In the Venn diagram: 		 represents the shaded region of either set A </a:t>
                </a:r>
                <a:r>
                  <a:rPr lang="en-US" sz="2200" u="sng" dirty="0" smtClean="0">
                    <a:solidFill>
                      <a:schemeClr val="tx1"/>
                    </a:solidFill>
                  </a:rPr>
                  <a:t>or</a:t>
                </a:r>
                <a:r>
                  <a:rPr lang="en-US" sz="2200" dirty="0" smtClean="0">
                    <a:solidFill>
                      <a:schemeClr val="tx1"/>
                    </a:solidFill>
                  </a:rPr>
                  <a:t> B (or both).</a:t>
                </a:r>
              </a:p>
              <a:p>
                <a:pPr algn="just">
                  <a:spcBef>
                    <a:spcPts val="1200"/>
                  </a:spcBef>
                  <a:spcAft>
                    <a:spcPts val="600"/>
                  </a:spcAft>
                </a:pPr>
                <a:endParaRPr lang="en-US" sz="2200" dirty="0" smtClean="0">
                  <a:solidFill>
                    <a:schemeClr val="tx1"/>
                  </a:solidFill>
                </a:endParaRPr>
              </a:p>
            </p:txBody>
          </p:sp>
        </mc:Choice>
        <mc:Fallback xmlns="">
          <p:sp>
            <p:nvSpPr>
              <p:cNvPr id="6147" name="Rectangle 3"/>
              <p:cNvSpPr>
                <a:spLocks noGrp="1" noRot="1" noChangeAspect="1" noMove="1" noResize="1" noEditPoints="1" noAdjustHandles="1" noChangeArrowheads="1" noChangeShapeType="1" noTextEdit="1"/>
              </p:cNvSpPr>
              <p:nvPr>
                <p:ph sz="quarter" idx="13"/>
              </p:nvPr>
            </p:nvSpPr>
            <p:spPr>
              <a:xfrm>
                <a:off x="665610" y="961188"/>
                <a:ext cx="7781518" cy="2467057"/>
              </a:xfrm>
              <a:blipFill rotWithShape="0">
                <a:blip r:embed="rId4"/>
                <a:stretch>
                  <a:fillRect l="-703" t="-980" r="-781" b="-35539"/>
                </a:stretch>
              </a:blipFill>
              <a:ln w="25400">
                <a:solidFill>
                  <a:srgbClr val="FF0000"/>
                </a:solidFill>
              </a:ln>
            </p:spPr>
            <p:txBody>
              <a:bodyPr/>
              <a:lstStyle/>
              <a:p>
                <a:r>
                  <a:rPr lang="en-SG">
                    <a:noFill/>
                  </a:rPr>
                  <a:t> </a:t>
                </a:r>
              </a:p>
            </p:txBody>
          </p:sp>
        </mc:Fallback>
      </mc:AlternateContent>
      <p:grpSp>
        <p:nvGrpSpPr>
          <p:cNvPr id="34" name="Group 33"/>
          <p:cNvGrpSpPr/>
          <p:nvPr/>
        </p:nvGrpSpPr>
        <p:grpSpPr>
          <a:xfrm>
            <a:off x="1901520" y="4323945"/>
            <a:ext cx="4893032" cy="2298700"/>
            <a:chOff x="2286701" y="3638939"/>
            <a:chExt cx="4893032" cy="2298700"/>
          </a:xfrm>
        </p:grpSpPr>
        <p:sp>
          <p:nvSpPr>
            <p:cNvPr id="135" name="Oval 5"/>
            <p:cNvSpPr>
              <a:spLocks noChangeArrowheads="1"/>
            </p:cNvSpPr>
            <p:nvPr/>
          </p:nvSpPr>
          <p:spPr bwMode="auto">
            <a:xfrm>
              <a:off x="3188401" y="4032639"/>
              <a:ext cx="1574800" cy="1587500"/>
            </a:xfrm>
            <a:prstGeom prst="ellipse">
              <a:avLst/>
            </a:prstGeom>
            <a:solidFill>
              <a:schemeClr val="bg1">
                <a:lumMod val="50000"/>
                <a:alpha val="68000"/>
              </a:schemeClr>
            </a:solidFill>
            <a:ln w="9525">
              <a:solidFill>
                <a:schemeClr val="tx1"/>
              </a:solidFill>
              <a:round/>
              <a:headEnd/>
              <a:tailEnd/>
            </a:ln>
          </p:spPr>
          <p:txBody>
            <a:bodyPr wrap="none" anchor="ctr"/>
            <a:lstStyle/>
            <a:p>
              <a:endParaRPr lang="en-GB" dirty="0"/>
            </a:p>
          </p:txBody>
        </p:sp>
        <p:sp>
          <p:nvSpPr>
            <p:cNvPr id="136" name="Oval 6"/>
            <p:cNvSpPr>
              <a:spLocks noChangeArrowheads="1"/>
            </p:cNvSpPr>
            <p:nvPr/>
          </p:nvSpPr>
          <p:spPr bwMode="auto">
            <a:xfrm>
              <a:off x="4191701" y="4045339"/>
              <a:ext cx="1574800" cy="1587500"/>
            </a:xfrm>
            <a:prstGeom prst="ellipse">
              <a:avLst/>
            </a:prstGeom>
            <a:solidFill>
              <a:schemeClr val="bg1">
                <a:lumMod val="50000"/>
                <a:alpha val="72000"/>
              </a:schemeClr>
            </a:solidFill>
            <a:ln w="9525">
              <a:solidFill>
                <a:schemeClr val="tx1"/>
              </a:solidFill>
              <a:round/>
              <a:headEnd/>
              <a:tailEnd/>
            </a:ln>
          </p:spPr>
          <p:txBody>
            <a:bodyPr wrap="none" anchor="ctr"/>
            <a:lstStyle/>
            <a:p>
              <a:endParaRPr lang="en-GB" dirty="0"/>
            </a:p>
          </p:txBody>
        </p:sp>
        <p:sp>
          <p:nvSpPr>
            <p:cNvPr id="137" name="Rectangle 7"/>
            <p:cNvSpPr>
              <a:spLocks noChangeArrowheads="1"/>
            </p:cNvSpPr>
            <p:nvPr/>
          </p:nvSpPr>
          <p:spPr bwMode="auto">
            <a:xfrm>
              <a:off x="6503101" y="3740539"/>
              <a:ext cx="279400" cy="482600"/>
            </a:xfrm>
            <a:prstGeom prst="rect">
              <a:avLst/>
            </a:prstGeom>
            <a:noFill/>
            <a:ln w="9525">
              <a:noFill/>
              <a:miter lim="800000"/>
              <a:headEnd/>
              <a:tailEnd/>
            </a:ln>
          </p:spPr>
          <p:txBody>
            <a:bodyPr wrap="none" anchor="ctr"/>
            <a:lstStyle/>
            <a:p>
              <a:pPr algn="ctr" eaLnBrk="0" hangingPunct="0"/>
              <a:r>
                <a:rPr lang="en-US" dirty="0">
                  <a:latin typeface="Arial" pitchFamily="34" charset="0"/>
                  <a:cs typeface="Arial" pitchFamily="34" charset="0"/>
                </a:rPr>
                <a:t>S</a:t>
              </a:r>
            </a:p>
          </p:txBody>
        </p:sp>
        <p:sp>
          <p:nvSpPr>
            <p:cNvPr id="138" name="Text Box 8"/>
            <p:cNvSpPr txBox="1">
              <a:spLocks noChangeArrowheads="1"/>
            </p:cNvSpPr>
            <p:nvPr/>
          </p:nvSpPr>
          <p:spPr bwMode="auto">
            <a:xfrm>
              <a:off x="2921701" y="5289939"/>
              <a:ext cx="292100" cy="366713"/>
            </a:xfrm>
            <a:prstGeom prst="rect">
              <a:avLst/>
            </a:prstGeom>
            <a:noFill/>
            <a:ln w="9525">
              <a:noFill/>
              <a:miter lim="800000"/>
              <a:headEnd/>
              <a:tailEnd/>
            </a:ln>
          </p:spPr>
          <p:txBody>
            <a:bodyPr>
              <a:spAutoFit/>
            </a:bodyPr>
            <a:lstStyle/>
            <a:p>
              <a:pPr eaLnBrk="0" hangingPunct="0">
                <a:spcBef>
                  <a:spcPct val="50000"/>
                </a:spcBef>
              </a:pPr>
              <a:r>
                <a:rPr lang="en-US" dirty="0">
                  <a:latin typeface="Arial" pitchFamily="34" charset="0"/>
                  <a:cs typeface="Arial" pitchFamily="34" charset="0"/>
                </a:rPr>
                <a:t>A</a:t>
              </a:r>
            </a:p>
          </p:txBody>
        </p:sp>
        <p:sp>
          <p:nvSpPr>
            <p:cNvPr id="139" name="Rectangle 9"/>
            <p:cNvSpPr>
              <a:spLocks noChangeArrowheads="1"/>
            </p:cNvSpPr>
            <p:nvPr/>
          </p:nvSpPr>
          <p:spPr bwMode="auto">
            <a:xfrm>
              <a:off x="5741101" y="5315339"/>
              <a:ext cx="279400" cy="368300"/>
            </a:xfrm>
            <a:prstGeom prst="rect">
              <a:avLst/>
            </a:prstGeom>
            <a:noFill/>
            <a:ln w="9525">
              <a:noFill/>
              <a:miter lim="800000"/>
              <a:headEnd/>
              <a:tailEnd/>
            </a:ln>
          </p:spPr>
          <p:txBody>
            <a:bodyPr wrap="none" anchor="ctr"/>
            <a:lstStyle/>
            <a:p>
              <a:pPr algn="ctr" eaLnBrk="0" hangingPunct="0"/>
              <a:r>
                <a:rPr lang="en-US" dirty="0">
                  <a:latin typeface="Arial" pitchFamily="34" charset="0"/>
                  <a:cs typeface="Arial" pitchFamily="34" charset="0"/>
                </a:rPr>
                <a:t>B</a:t>
              </a:r>
            </a:p>
          </p:txBody>
        </p:sp>
        <p:sp>
          <p:nvSpPr>
            <p:cNvPr id="140" name="Rectangle 4"/>
            <p:cNvSpPr>
              <a:spLocks noChangeArrowheads="1"/>
            </p:cNvSpPr>
            <p:nvPr/>
          </p:nvSpPr>
          <p:spPr bwMode="auto">
            <a:xfrm>
              <a:off x="2286701" y="3638939"/>
              <a:ext cx="4660900" cy="2298700"/>
            </a:xfrm>
            <a:prstGeom prst="rect">
              <a:avLst/>
            </a:prstGeom>
            <a:noFill/>
            <a:ln w="9525">
              <a:solidFill>
                <a:schemeClr val="tx1"/>
              </a:solidFill>
              <a:miter lim="800000"/>
              <a:headEnd/>
              <a:tailEnd/>
            </a:ln>
          </p:spPr>
          <p:txBody>
            <a:bodyPr wrap="none" anchor="ctr"/>
            <a:lstStyle/>
            <a:p>
              <a:endParaRPr lang="en-GB" dirty="0"/>
            </a:p>
          </p:txBody>
        </p:sp>
        <p:cxnSp>
          <p:nvCxnSpPr>
            <p:cNvPr id="133" name="Straight Arrow Connector 132"/>
            <p:cNvCxnSpPr/>
            <p:nvPr/>
          </p:nvCxnSpPr>
          <p:spPr>
            <a:xfrm flipH="1" flipV="1">
              <a:off x="5336288" y="5000665"/>
              <a:ext cx="1843445" cy="4127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 name="Slide Number Placeholder 1"/>
          <p:cNvSpPr>
            <a:spLocks noGrp="1"/>
          </p:cNvSpPr>
          <p:nvPr>
            <p:ph type="sldNum" sz="quarter" idx="12"/>
          </p:nvPr>
        </p:nvSpPr>
        <p:spPr/>
        <p:txBody>
          <a:bodyPr/>
          <a:lstStyle/>
          <a:p>
            <a:fld id="{6767FADE-2612-3649-B495-F644A23F288B}" type="slidenum">
              <a:rPr lang="en-US" smtClean="0"/>
              <a:pPr/>
              <a:t>30</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701578373"/>
              </p:ext>
            </p:extLst>
          </p:nvPr>
        </p:nvGraphicFramePr>
        <p:xfrm>
          <a:off x="3817153" y="2923538"/>
          <a:ext cx="754847" cy="297364"/>
        </p:xfrm>
        <a:graphic>
          <a:graphicData uri="http://schemas.openxmlformats.org/presentationml/2006/ole">
            <mc:AlternateContent xmlns:mc="http://schemas.openxmlformats.org/markup-compatibility/2006">
              <mc:Choice xmlns:v="urn:schemas-microsoft-com:vml" Requires="v">
                <p:oleObj spid="_x0000_s8239" name="Equation" r:id="rId5" imgW="419040" imgH="164880" progId="Equation.3">
                  <p:embed/>
                </p:oleObj>
              </mc:Choice>
              <mc:Fallback>
                <p:oleObj name="Equation" r:id="rId5" imgW="419040" imgH="164880" progId="Equation.3">
                  <p:embed/>
                  <p:pic>
                    <p:nvPicPr>
                      <p:cNvPr id="0" name=""/>
                      <p:cNvPicPr/>
                      <p:nvPr/>
                    </p:nvPicPr>
                    <p:blipFill>
                      <a:blip r:embed="rId6"/>
                      <a:stretch>
                        <a:fillRect/>
                      </a:stretch>
                    </p:blipFill>
                    <p:spPr>
                      <a:xfrm>
                        <a:off x="3817153" y="2923538"/>
                        <a:ext cx="754847" cy="297364"/>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04850124"/>
              </p:ext>
            </p:extLst>
          </p:nvPr>
        </p:nvGraphicFramePr>
        <p:xfrm>
          <a:off x="3681826" y="3502031"/>
          <a:ext cx="754847" cy="297364"/>
        </p:xfrm>
        <a:graphic>
          <a:graphicData uri="http://schemas.openxmlformats.org/presentationml/2006/ole">
            <mc:AlternateContent xmlns:mc="http://schemas.openxmlformats.org/markup-compatibility/2006">
              <mc:Choice xmlns:v="urn:schemas-microsoft-com:vml" Requires="v">
                <p:oleObj spid="_x0000_s8240" name="Equation" r:id="rId7" imgW="419040" imgH="164880" progId="Equation.3">
                  <p:embed/>
                </p:oleObj>
              </mc:Choice>
              <mc:Fallback>
                <p:oleObj name="Equation" r:id="rId7" imgW="419040" imgH="164880" progId="Equation.3">
                  <p:embed/>
                  <p:pic>
                    <p:nvPicPr>
                      <p:cNvPr id="0" name=""/>
                      <p:cNvPicPr/>
                      <p:nvPr/>
                    </p:nvPicPr>
                    <p:blipFill>
                      <a:blip r:embed="rId8"/>
                      <a:stretch>
                        <a:fillRect/>
                      </a:stretch>
                    </p:blipFill>
                    <p:spPr>
                      <a:xfrm>
                        <a:off x="3681826" y="3502031"/>
                        <a:ext cx="754847" cy="297364"/>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740751756"/>
              </p:ext>
            </p:extLst>
          </p:nvPr>
        </p:nvGraphicFramePr>
        <p:xfrm>
          <a:off x="6837772" y="5536989"/>
          <a:ext cx="754847" cy="297364"/>
        </p:xfrm>
        <a:graphic>
          <a:graphicData uri="http://schemas.openxmlformats.org/presentationml/2006/ole">
            <mc:AlternateContent xmlns:mc="http://schemas.openxmlformats.org/markup-compatibility/2006">
              <mc:Choice xmlns:v="urn:schemas-microsoft-com:vml" Requires="v">
                <p:oleObj spid="_x0000_s8241" name="Equation" r:id="rId9" imgW="419040" imgH="164880" progId="Equation.3">
                  <p:embed/>
                </p:oleObj>
              </mc:Choice>
              <mc:Fallback>
                <p:oleObj name="Equation" r:id="rId9" imgW="419040" imgH="164880" progId="Equation.3">
                  <p:embed/>
                  <p:pic>
                    <p:nvPicPr>
                      <p:cNvPr id="0" name=""/>
                      <p:cNvPicPr/>
                      <p:nvPr/>
                    </p:nvPicPr>
                    <p:blipFill>
                      <a:blip r:embed="rId8"/>
                      <a:stretch>
                        <a:fillRect/>
                      </a:stretch>
                    </p:blipFill>
                    <p:spPr>
                      <a:xfrm>
                        <a:off x="6837772" y="5536989"/>
                        <a:ext cx="754847" cy="297364"/>
                      </a:xfrm>
                      <a:prstGeom prst="rect">
                        <a:avLst/>
                      </a:prstGeom>
                    </p:spPr>
                  </p:pic>
                </p:oleObj>
              </mc:Fallback>
            </mc:AlternateContent>
          </a:graphicData>
        </a:graphic>
      </p:graphicFrame>
    </p:spTree>
    <p:extLst>
      <p:ext uri="{BB962C8B-B14F-4D97-AF65-F5344CB8AC3E}">
        <p14:creationId xmlns:p14="http://schemas.microsoft.com/office/powerpoint/2010/main" val="227536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Intersection of Two Events </a:t>
            </a:r>
          </a:p>
        </p:txBody>
      </p:sp>
      <p:sp>
        <p:nvSpPr>
          <p:cNvPr id="7171" name="Rectangle 3"/>
          <p:cNvSpPr>
            <a:spLocks noGrp="1" noChangeArrowheads="1"/>
          </p:cNvSpPr>
          <p:nvPr>
            <p:ph sz="quarter" idx="13"/>
          </p:nvPr>
        </p:nvSpPr>
        <p:spPr>
          <a:xfrm>
            <a:off x="665610" y="1041327"/>
            <a:ext cx="7781518" cy="1473617"/>
          </a:xfrm>
          <a:solidFill>
            <a:srgbClr val="FFFF00"/>
          </a:solidFill>
          <a:ln w="25400">
            <a:solidFill>
              <a:srgbClr val="FF0000"/>
            </a:solidFill>
          </a:ln>
        </p:spPr>
        <p:txBody>
          <a:bodyPr>
            <a:noAutofit/>
          </a:bodyPr>
          <a:lstStyle/>
          <a:p>
            <a:pPr algn="just">
              <a:spcBef>
                <a:spcPts val="1200"/>
              </a:spcBef>
              <a:spcAft>
                <a:spcPts val="600"/>
              </a:spcAft>
            </a:pPr>
            <a:r>
              <a:rPr lang="en-US" dirty="0">
                <a:latin typeface="Arial" pitchFamily="34" charset="0"/>
                <a:cs typeface="Arial" pitchFamily="34" charset="0"/>
              </a:rPr>
              <a:t>If A and B are both events of a random experiment, </a:t>
            </a:r>
          </a:p>
          <a:p>
            <a:pPr marL="0" indent="0" algn="just">
              <a:spcBef>
                <a:spcPts val="1200"/>
              </a:spcBef>
              <a:spcAft>
                <a:spcPts val="600"/>
              </a:spcAft>
              <a:buNone/>
            </a:pPr>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smtClean="0">
                <a:solidFill>
                  <a:schemeClr val="tx1"/>
                </a:solidFill>
                <a:latin typeface="Arial" pitchFamily="34" charset="0"/>
                <a:cs typeface="Arial" pitchFamily="34" charset="0"/>
              </a:rPr>
              <a:t>(</a:t>
            </a:r>
            <a:r>
              <a:rPr lang="en-US" dirty="0">
                <a:solidFill>
                  <a:schemeClr val="tx1"/>
                </a:solidFill>
                <a:latin typeface="Arial" pitchFamily="34" charset="0"/>
                <a:cs typeface="Arial" pitchFamily="34" charset="0"/>
              </a:rPr>
              <a:t>read as “A </a:t>
            </a:r>
            <a:r>
              <a:rPr lang="en-US" i="1" dirty="0" smtClean="0">
                <a:solidFill>
                  <a:schemeClr val="tx1"/>
                </a:solidFill>
                <a:latin typeface="Arial" pitchFamily="34" charset="0"/>
                <a:cs typeface="Arial" pitchFamily="34" charset="0"/>
              </a:rPr>
              <a:t>intersect</a:t>
            </a:r>
            <a:r>
              <a:rPr lang="en-US" dirty="0" smtClean="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B”) is an event which </a:t>
            </a:r>
            <a:r>
              <a:rPr lang="en-US" dirty="0" smtClean="0">
                <a:solidFill>
                  <a:schemeClr val="tx1"/>
                </a:solidFill>
                <a:latin typeface="Arial" pitchFamily="34" charset="0"/>
                <a:cs typeface="Arial" pitchFamily="34" charset="0"/>
              </a:rPr>
              <a:t>	occurs when both A </a:t>
            </a:r>
            <a:r>
              <a:rPr lang="en-US" u="sng" dirty="0" smtClean="0">
                <a:solidFill>
                  <a:schemeClr val="tx1"/>
                </a:solidFill>
                <a:latin typeface="Arial" pitchFamily="34" charset="0"/>
                <a:cs typeface="Arial" pitchFamily="34" charset="0"/>
              </a:rPr>
              <a:t>and</a:t>
            </a:r>
            <a:r>
              <a:rPr lang="en-US" dirty="0" smtClean="0">
                <a:solidFill>
                  <a:schemeClr val="tx1"/>
                </a:solidFill>
                <a:latin typeface="Arial" pitchFamily="34" charset="0"/>
                <a:cs typeface="Arial" pitchFamily="34" charset="0"/>
              </a:rPr>
              <a:t> B occur simultaneously.</a:t>
            </a:r>
            <a:endParaRPr lang="en-US" dirty="0">
              <a:solidFill>
                <a:schemeClr val="tx1"/>
              </a:solidFill>
              <a:latin typeface="Arial" pitchFamily="34" charset="0"/>
              <a:cs typeface="Arial" pitchFamily="34" charset="0"/>
            </a:endParaRPr>
          </a:p>
          <a:p>
            <a:pPr>
              <a:spcBef>
                <a:spcPts val="1200"/>
              </a:spcBef>
              <a:spcAft>
                <a:spcPts val="600"/>
              </a:spcAft>
            </a:pPr>
            <a:r>
              <a:rPr lang="en-US" dirty="0" smtClean="0"/>
              <a:t>In the </a:t>
            </a:r>
            <a:r>
              <a:rPr lang="en-US" dirty="0"/>
              <a:t>Venn diagram: </a:t>
            </a:r>
            <a:r>
              <a:rPr lang="en-US" dirty="0" smtClean="0"/>
              <a:t>		represents </a:t>
            </a:r>
            <a:r>
              <a:rPr lang="en-US" dirty="0"/>
              <a:t>the shaded </a:t>
            </a:r>
            <a:r>
              <a:rPr lang="en-US" dirty="0" smtClean="0"/>
              <a:t>common, overlapping region between sets A and B.</a:t>
            </a:r>
            <a:endParaRPr lang="en-US" dirty="0"/>
          </a:p>
          <a:p>
            <a:pPr eaLnBrk="1" hangingPunct="1">
              <a:buFontTx/>
              <a:buNone/>
            </a:pPr>
            <a:endParaRPr lang="en-US" sz="2800" dirty="0" smtClean="0"/>
          </a:p>
        </p:txBody>
      </p:sp>
      <p:grpSp>
        <p:nvGrpSpPr>
          <p:cNvPr id="8" name="Group 7"/>
          <p:cNvGrpSpPr/>
          <p:nvPr/>
        </p:nvGrpSpPr>
        <p:grpSpPr>
          <a:xfrm>
            <a:off x="2286701" y="3638939"/>
            <a:ext cx="4854051" cy="2298700"/>
            <a:chOff x="2286701" y="3638939"/>
            <a:chExt cx="4854051" cy="2298700"/>
          </a:xfrm>
        </p:grpSpPr>
        <p:grpSp>
          <p:nvGrpSpPr>
            <p:cNvPr id="7" name="Group 6"/>
            <p:cNvGrpSpPr/>
            <p:nvPr/>
          </p:nvGrpSpPr>
          <p:grpSpPr>
            <a:xfrm>
              <a:off x="2286701" y="3638939"/>
              <a:ext cx="4660900" cy="2298700"/>
              <a:chOff x="2286701" y="3638939"/>
              <a:chExt cx="4660900" cy="2298700"/>
            </a:xfrm>
          </p:grpSpPr>
          <p:sp>
            <p:nvSpPr>
              <p:cNvPr id="18" name="Oval 5"/>
              <p:cNvSpPr>
                <a:spLocks noChangeArrowheads="1"/>
              </p:cNvSpPr>
              <p:nvPr/>
            </p:nvSpPr>
            <p:spPr bwMode="auto">
              <a:xfrm>
                <a:off x="3188401" y="4032639"/>
                <a:ext cx="1574800" cy="1587500"/>
              </a:xfrm>
              <a:prstGeom prst="ellipse">
                <a:avLst/>
              </a:prstGeom>
              <a:noFill/>
              <a:ln w="9525">
                <a:solidFill>
                  <a:schemeClr val="tx1"/>
                </a:solidFill>
                <a:round/>
                <a:headEnd/>
                <a:tailEnd/>
              </a:ln>
            </p:spPr>
            <p:txBody>
              <a:bodyPr wrap="none" anchor="ctr"/>
              <a:lstStyle/>
              <a:p>
                <a:endParaRPr lang="en-GB" dirty="0"/>
              </a:p>
            </p:txBody>
          </p:sp>
          <p:sp>
            <p:nvSpPr>
              <p:cNvPr id="19" name="Oval 6"/>
              <p:cNvSpPr>
                <a:spLocks noChangeArrowheads="1"/>
              </p:cNvSpPr>
              <p:nvPr/>
            </p:nvSpPr>
            <p:spPr bwMode="auto">
              <a:xfrm>
                <a:off x="4191701" y="4045339"/>
                <a:ext cx="1574800" cy="1587500"/>
              </a:xfrm>
              <a:prstGeom prst="ellipse">
                <a:avLst/>
              </a:prstGeom>
              <a:noFill/>
              <a:ln w="9525">
                <a:solidFill>
                  <a:schemeClr val="tx1"/>
                </a:solidFill>
                <a:round/>
                <a:headEnd/>
                <a:tailEnd/>
              </a:ln>
            </p:spPr>
            <p:txBody>
              <a:bodyPr wrap="none" anchor="ctr"/>
              <a:lstStyle/>
              <a:p>
                <a:endParaRPr lang="en-GB" dirty="0"/>
              </a:p>
            </p:txBody>
          </p:sp>
          <p:sp>
            <p:nvSpPr>
              <p:cNvPr id="20" name="Rectangle 7"/>
              <p:cNvSpPr>
                <a:spLocks noChangeArrowheads="1"/>
              </p:cNvSpPr>
              <p:nvPr/>
            </p:nvSpPr>
            <p:spPr bwMode="auto">
              <a:xfrm>
                <a:off x="6503101" y="3740539"/>
                <a:ext cx="279400" cy="482600"/>
              </a:xfrm>
              <a:prstGeom prst="rect">
                <a:avLst/>
              </a:prstGeom>
              <a:noFill/>
              <a:ln w="9525">
                <a:noFill/>
                <a:miter lim="800000"/>
                <a:headEnd/>
                <a:tailEnd/>
              </a:ln>
            </p:spPr>
            <p:txBody>
              <a:bodyPr wrap="none" anchor="ctr"/>
              <a:lstStyle/>
              <a:p>
                <a:pPr algn="ctr" eaLnBrk="0" hangingPunct="0"/>
                <a:r>
                  <a:rPr lang="en-US" dirty="0">
                    <a:latin typeface="Arial" pitchFamily="34" charset="0"/>
                    <a:cs typeface="Arial" pitchFamily="34" charset="0"/>
                  </a:rPr>
                  <a:t>S</a:t>
                </a:r>
              </a:p>
            </p:txBody>
          </p:sp>
          <p:sp>
            <p:nvSpPr>
              <p:cNvPr id="21" name="Text Box 8"/>
              <p:cNvSpPr txBox="1">
                <a:spLocks noChangeArrowheads="1"/>
              </p:cNvSpPr>
              <p:nvPr/>
            </p:nvSpPr>
            <p:spPr bwMode="auto">
              <a:xfrm>
                <a:off x="2921701" y="5289939"/>
                <a:ext cx="292100" cy="366713"/>
              </a:xfrm>
              <a:prstGeom prst="rect">
                <a:avLst/>
              </a:prstGeom>
              <a:noFill/>
              <a:ln w="9525">
                <a:noFill/>
                <a:miter lim="800000"/>
                <a:headEnd/>
                <a:tailEnd/>
              </a:ln>
            </p:spPr>
            <p:txBody>
              <a:bodyPr>
                <a:spAutoFit/>
              </a:bodyPr>
              <a:lstStyle/>
              <a:p>
                <a:pPr eaLnBrk="0" hangingPunct="0">
                  <a:spcBef>
                    <a:spcPct val="50000"/>
                  </a:spcBef>
                </a:pPr>
                <a:r>
                  <a:rPr lang="en-US" dirty="0">
                    <a:latin typeface="Arial" pitchFamily="34" charset="0"/>
                    <a:cs typeface="Arial" pitchFamily="34" charset="0"/>
                  </a:rPr>
                  <a:t>A</a:t>
                </a:r>
              </a:p>
            </p:txBody>
          </p:sp>
          <p:sp>
            <p:nvSpPr>
              <p:cNvPr id="22" name="Rectangle 9"/>
              <p:cNvSpPr>
                <a:spLocks noChangeArrowheads="1"/>
              </p:cNvSpPr>
              <p:nvPr/>
            </p:nvSpPr>
            <p:spPr bwMode="auto">
              <a:xfrm>
                <a:off x="5741101" y="5315339"/>
                <a:ext cx="279400" cy="368300"/>
              </a:xfrm>
              <a:prstGeom prst="rect">
                <a:avLst/>
              </a:prstGeom>
              <a:noFill/>
              <a:ln w="9525">
                <a:noFill/>
                <a:miter lim="800000"/>
                <a:headEnd/>
                <a:tailEnd/>
              </a:ln>
            </p:spPr>
            <p:txBody>
              <a:bodyPr wrap="none" anchor="ctr"/>
              <a:lstStyle/>
              <a:p>
                <a:pPr algn="ctr" eaLnBrk="0" hangingPunct="0"/>
                <a:r>
                  <a:rPr lang="en-US" dirty="0">
                    <a:latin typeface="Arial" pitchFamily="34" charset="0"/>
                    <a:cs typeface="Arial" pitchFamily="34" charset="0"/>
                  </a:rPr>
                  <a:t>B</a:t>
                </a:r>
              </a:p>
            </p:txBody>
          </p:sp>
          <p:sp>
            <p:nvSpPr>
              <p:cNvPr id="23" name="Rectangle 4"/>
              <p:cNvSpPr>
                <a:spLocks noChangeArrowheads="1"/>
              </p:cNvSpPr>
              <p:nvPr/>
            </p:nvSpPr>
            <p:spPr bwMode="auto">
              <a:xfrm>
                <a:off x="2286701" y="3638939"/>
                <a:ext cx="4660900" cy="2298700"/>
              </a:xfrm>
              <a:prstGeom prst="rect">
                <a:avLst/>
              </a:prstGeom>
              <a:noFill/>
              <a:ln w="9525">
                <a:solidFill>
                  <a:schemeClr val="tx1"/>
                </a:solidFill>
                <a:miter lim="800000"/>
                <a:headEnd/>
                <a:tailEnd/>
              </a:ln>
            </p:spPr>
            <p:txBody>
              <a:bodyPr wrap="none" anchor="ctr"/>
              <a:lstStyle/>
              <a:p>
                <a:endParaRPr lang="en-GB" dirty="0"/>
              </a:p>
            </p:txBody>
          </p:sp>
          <p:sp>
            <p:nvSpPr>
              <p:cNvPr id="2" name="Freeform 1"/>
              <p:cNvSpPr/>
              <p:nvPr/>
            </p:nvSpPr>
            <p:spPr>
              <a:xfrm>
                <a:off x="4187825" y="4225925"/>
                <a:ext cx="577850" cy="1216025"/>
              </a:xfrm>
              <a:custGeom>
                <a:avLst/>
                <a:gdLst>
                  <a:gd name="connsiteX0" fmla="*/ 282575 w 577850"/>
                  <a:gd name="connsiteY0" fmla="*/ 1216025 h 1216025"/>
                  <a:gd name="connsiteX1" fmla="*/ 180975 w 577850"/>
                  <a:gd name="connsiteY1" fmla="*/ 1111250 h 1216025"/>
                  <a:gd name="connsiteX2" fmla="*/ 82550 w 577850"/>
                  <a:gd name="connsiteY2" fmla="*/ 977900 h 1216025"/>
                  <a:gd name="connsiteX3" fmla="*/ 28575 w 577850"/>
                  <a:gd name="connsiteY3" fmla="*/ 815975 h 1216025"/>
                  <a:gd name="connsiteX4" fmla="*/ 9525 w 577850"/>
                  <a:gd name="connsiteY4" fmla="*/ 723900 h 1216025"/>
                  <a:gd name="connsiteX5" fmla="*/ 0 w 577850"/>
                  <a:gd name="connsiteY5" fmla="*/ 565150 h 1216025"/>
                  <a:gd name="connsiteX6" fmla="*/ 22225 w 577850"/>
                  <a:gd name="connsiteY6" fmla="*/ 444500 h 1216025"/>
                  <a:gd name="connsiteX7" fmla="*/ 60325 w 577850"/>
                  <a:gd name="connsiteY7" fmla="*/ 301625 h 1216025"/>
                  <a:gd name="connsiteX8" fmla="*/ 114300 w 577850"/>
                  <a:gd name="connsiteY8" fmla="*/ 212725 h 1216025"/>
                  <a:gd name="connsiteX9" fmla="*/ 212725 w 577850"/>
                  <a:gd name="connsiteY9" fmla="*/ 69850 h 1216025"/>
                  <a:gd name="connsiteX10" fmla="*/ 295275 w 577850"/>
                  <a:gd name="connsiteY10" fmla="*/ 0 h 1216025"/>
                  <a:gd name="connsiteX11" fmla="*/ 377825 w 577850"/>
                  <a:gd name="connsiteY11" fmla="*/ 76200 h 1216025"/>
                  <a:gd name="connsiteX12" fmla="*/ 457200 w 577850"/>
                  <a:gd name="connsiteY12" fmla="*/ 184150 h 1216025"/>
                  <a:gd name="connsiteX13" fmla="*/ 520700 w 577850"/>
                  <a:gd name="connsiteY13" fmla="*/ 301625 h 1216025"/>
                  <a:gd name="connsiteX14" fmla="*/ 565150 w 577850"/>
                  <a:gd name="connsiteY14" fmla="*/ 450850 h 1216025"/>
                  <a:gd name="connsiteX15" fmla="*/ 577850 w 577850"/>
                  <a:gd name="connsiteY15" fmla="*/ 606425 h 1216025"/>
                  <a:gd name="connsiteX16" fmla="*/ 558800 w 577850"/>
                  <a:gd name="connsiteY16" fmla="*/ 755650 h 1216025"/>
                  <a:gd name="connsiteX17" fmla="*/ 530225 w 577850"/>
                  <a:gd name="connsiteY17" fmla="*/ 879475 h 1216025"/>
                  <a:gd name="connsiteX18" fmla="*/ 479425 w 577850"/>
                  <a:gd name="connsiteY18" fmla="*/ 996950 h 1216025"/>
                  <a:gd name="connsiteX19" fmla="*/ 409575 w 577850"/>
                  <a:gd name="connsiteY19" fmla="*/ 1095375 h 1216025"/>
                  <a:gd name="connsiteX20" fmla="*/ 336550 w 577850"/>
                  <a:gd name="connsiteY20" fmla="*/ 1168400 h 1216025"/>
                  <a:gd name="connsiteX21" fmla="*/ 282575 w 577850"/>
                  <a:gd name="connsiteY21" fmla="*/ 1216025 h 121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7850" h="1216025">
                    <a:moveTo>
                      <a:pt x="282575" y="1216025"/>
                    </a:moveTo>
                    <a:lnTo>
                      <a:pt x="180975" y="1111250"/>
                    </a:lnTo>
                    <a:lnTo>
                      <a:pt x="82550" y="977900"/>
                    </a:lnTo>
                    <a:lnTo>
                      <a:pt x="28575" y="815975"/>
                    </a:lnTo>
                    <a:lnTo>
                      <a:pt x="9525" y="723900"/>
                    </a:lnTo>
                    <a:lnTo>
                      <a:pt x="0" y="565150"/>
                    </a:lnTo>
                    <a:lnTo>
                      <a:pt x="22225" y="444500"/>
                    </a:lnTo>
                    <a:lnTo>
                      <a:pt x="60325" y="301625"/>
                    </a:lnTo>
                    <a:lnTo>
                      <a:pt x="114300" y="212725"/>
                    </a:lnTo>
                    <a:lnTo>
                      <a:pt x="212725" y="69850"/>
                    </a:lnTo>
                    <a:lnTo>
                      <a:pt x="295275" y="0"/>
                    </a:lnTo>
                    <a:lnTo>
                      <a:pt x="377825" y="76200"/>
                    </a:lnTo>
                    <a:lnTo>
                      <a:pt x="457200" y="184150"/>
                    </a:lnTo>
                    <a:lnTo>
                      <a:pt x="520700" y="301625"/>
                    </a:lnTo>
                    <a:lnTo>
                      <a:pt x="565150" y="450850"/>
                    </a:lnTo>
                    <a:lnTo>
                      <a:pt x="577850" y="606425"/>
                    </a:lnTo>
                    <a:lnTo>
                      <a:pt x="558800" y="755650"/>
                    </a:lnTo>
                    <a:lnTo>
                      <a:pt x="530225" y="879475"/>
                    </a:lnTo>
                    <a:lnTo>
                      <a:pt x="479425" y="996950"/>
                    </a:lnTo>
                    <a:lnTo>
                      <a:pt x="409575" y="1095375"/>
                    </a:lnTo>
                    <a:lnTo>
                      <a:pt x="336550" y="1168400"/>
                    </a:lnTo>
                    <a:lnTo>
                      <a:pt x="282575" y="1216025"/>
                    </a:lnTo>
                    <a:close/>
                  </a:path>
                </a:pathLst>
              </a:cu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grpSp>
        <p:cxnSp>
          <p:nvCxnSpPr>
            <p:cNvPr id="25" name="Straight Arrow Connector 24"/>
            <p:cNvCxnSpPr/>
            <p:nvPr/>
          </p:nvCxnSpPr>
          <p:spPr>
            <a:xfrm flipH="1">
              <a:off x="4476752" y="4857273"/>
              <a:ext cx="2664000" cy="6866"/>
            </a:xfrm>
            <a:prstGeom prst="straightConnector1">
              <a:avLst/>
            </a:prstGeom>
            <a:noFill/>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6767FADE-2612-3649-B495-F644A23F288B}" type="slidenum">
              <a:rPr lang="en-US" smtClean="0"/>
              <a:pPr/>
              <a:t>31</a:t>
            </a:fld>
            <a:endParaRPr lang="en-US" dirty="0"/>
          </a:p>
        </p:txBody>
      </p:sp>
      <p:graphicFrame>
        <p:nvGraphicFramePr>
          <p:cNvPr id="17" name="Object 16"/>
          <p:cNvGraphicFramePr>
            <a:graphicFrameLocks noChangeAspect="1"/>
          </p:cNvGraphicFramePr>
          <p:nvPr>
            <p:extLst>
              <p:ext uri="{D42A27DB-BD31-4B8C-83A1-F6EECF244321}">
                <p14:modId xmlns:p14="http://schemas.microsoft.com/office/powerpoint/2010/main" val="3721411227"/>
              </p:ext>
            </p:extLst>
          </p:nvPr>
        </p:nvGraphicFramePr>
        <p:xfrm>
          <a:off x="797506" y="1698050"/>
          <a:ext cx="861173" cy="339250"/>
        </p:xfrm>
        <a:graphic>
          <a:graphicData uri="http://schemas.openxmlformats.org/presentationml/2006/ole">
            <mc:AlternateContent xmlns:mc="http://schemas.openxmlformats.org/markup-compatibility/2006">
              <mc:Choice xmlns:v="urn:schemas-microsoft-com:vml" Requires="v">
                <p:oleObj spid="_x0000_s9260" name="Equation" r:id="rId4" imgW="419040" imgH="164880" progId="Equation.3">
                  <p:embed/>
                </p:oleObj>
              </mc:Choice>
              <mc:Fallback>
                <p:oleObj name="Equation" r:id="rId4" imgW="419040" imgH="164880" progId="Equation.3">
                  <p:embed/>
                  <p:pic>
                    <p:nvPicPr>
                      <p:cNvPr id="0" name=""/>
                      <p:cNvPicPr/>
                      <p:nvPr/>
                    </p:nvPicPr>
                    <p:blipFill>
                      <a:blip r:embed="rId5"/>
                      <a:stretch>
                        <a:fillRect/>
                      </a:stretch>
                    </p:blipFill>
                    <p:spPr>
                      <a:xfrm>
                        <a:off x="797506" y="1698050"/>
                        <a:ext cx="861173" cy="3392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348446356"/>
              </p:ext>
            </p:extLst>
          </p:nvPr>
        </p:nvGraphicFramePr>
        <p:xfrm>
          <a:off x="3927821" y="2635259"/>
          <a:ext cx="861173" cy="339250"/>
        </p:xfrm>
        <a:graphic>
          <a:graphicData uri="http://schemas.openxmlformats.org/presentationml/2006/ole">
            <mc:AlternateContent xmlns:mc="http://schemas.openxmlformats.org/markup-compatibility/2006">
              <mc:Choice xmlns:v="urn:schemas-microsoft-com:vml" Requires="v">
                <p:oleObj spid="_x0000_s9261" name="Equation" r:id="rId6" imgW="419040" imgH="164880" progId="Equation.3">
                  <p:embed/>
                </p:oleObj>
              </mc:Choice>
              <mc:Fallback>
                <p:oleObj name="Equation" r:id="rId6" imgW="419040" imgH="164880" progId="Equation.3">
                  <p:embed/>
                  <p:pic>
                    <p:nvPicPr>
                      <p:cNvPr id="0" name=""/>
                      <p:cNvPicPr/>
                      <p:nvPr/>
                    </p:nvPicPr>
                    <p:blipFill>
                      <a:blip r:embed="rId5"/>
                      <a:stretch>
                        <a:fillRect/>
                      </a:stretch>
                    </p:blipFill>
                    <p:spPr>
                      <a:xfrm>
                        <a:off x="3927821" y="2635259"/>
                        <a:ext cx="861173" cy="339250"/>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550458884"/>
              </p:ext>
            </p:extLst>
          </p:nvPr>
        </p:nvGraphicFramePr>
        <p:xfrm>
          <a:off x="7232652" y="4674719"/>
          <a:ext cx="770017" cy="303340"/>
        </p:xfrm>
        <a:graphic>
          <a:graphicData uri="http://schemas.openxmlformats.org/presentationml/2006/ole">
            <mc:AlternateContent xmlns:mc="http://schemas.openxmlformats.org/markup-compatibility/2006">
              <mc:Choice xmlns:v="urn:schemas-microsoft-com:vml" Requires="v">
                <p:oleObj spid="_x0000_s9262" name="Equation" r:id="rId7" imgW="419040" imgH="164880" progId="Equation.3">
                  <p:embed/>
                </p:oleObj>
              </mc:Choice>
              <mc:Fallback>
                <p:oleObj name="Equation" r:id="rId7" imgW="419040" imgH="164880" progId="Equation.3">
                  <p:embed/>
                  <p:pic>
                    <p:nvPicPr>
                      <p:cNvPr id="0" name=""/>
                      <p:cNvPicPr/>
                      <p:nvPr/>
                    </p:nvPicPr>
                    <p:blipFill>
                      <a:blip r:embed="rId5"/>
                      <a:stretch>
                        <a:fillRect/>
                      </a:stretch>
                    </p:blipFill>
                    <p:spPr>
                      <a:xfrm>
                        <a:off x="7232652" y="4674719"/>
                        <a:ext cx="770017" cy="303340"/>
                      </a:xfrm>
                      <a:prstGeom prst="rect">
                        <a:avLst/>
                      </a:prstGeom>
                    </p:spPr>
                  </p:pic>
                </p:oleObj>
              </mc:Fallback>
            </mc:AlternateContent>
          </a:graphicData>
        </a:graphic>
      </p:graphicFrame>
    </p:spTree>
    <p:extLst>
      <p:ext uri="{BB962C8B-B14F-4D97-AF65-F5344CB8AC3E}">
        <p14:creationId xmlns:p14="http://schemas.microsoft.com/office/powerpoint/2010/main" val="2708192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3"/>
              </p:nvPr>
            </p:nvSpPr>
            <p:spPr>
              <a:xfrm>
                <a:off x="640474" y="989182"/>
                <a:ext cx="7781518" cy="2292862"/>
              </a:xfrm>
              <a:solidFill>
                <a:srgbClr val="FFFF00"/>
              </a:solidFill>
              <a:ln w="25400">
                <a:solidFill>
                  <a:srgbClr val="FF0000"/>
                </a:solidFill>
              </a:ln>
            </p:spPr>
            <p:txBody>
              <a:bodyPr>
                <a:noAutofit/>
              </a:bodyPr>
              <a:lstStyle/>
              <a:p>
                <a:pPr>
                  <a:lnSpc>
                    <a:spcPct val="110000"/>
                  </a:lnSpc>
                  <a:spcBef>
                    <a:spcPts val="1200"/>
                  </a:spcBef>
                  <a:spcAft>
                    <a:spcPts val="600"/>
                  </a:spcAft>
                </a:pPr>
                <a:r>
                  <a:rPr lang="en-US" sz="2300" dirty="0" smtClean="0">
                    <a:solidFill>
                      <a:srgbClr val="FF0000"/>
                    </a:solidFill>
                  </a:rPr>
                  <a:t>The complement of an event A, denoted by A</a:t>
                </a:r>
                <a:r>
                  <a:rPr lang="en-US" sz="2000" dirty="0" smtClean="0">
                    <a:solidFill>
                      <a:srgbClr val="FF0000"/>
                    </a:solidFill>
                  </a:rPr>
                  <a:t>′</a:t>
                </a:r>
                <a:r>
                  <a:rPr lang="en-US" sz="2300" baseline="30000" dirty="0" smtClean="0">
                    <a:solidFill>
                      <a:srgbClr val="FF0000"/>
                    </a:solidFill>
                  </a:rPr>
                  <a:t> </a:t>
                </a:r>
                <a:r>
                  <a:rPr lang="en-US" sz="2300" dirty="0" smtClean="0"/>
                  <a:t>, is the subset of S that contains all the elements of S that are not in A. Note: In some textbooks, alternative notations are A</a:t>
                </a:r>
                <a:r>
                  <a:rPr lang="en-US" sz="2300" baseline="30000" dirty="0" smtClean="0"/>
                  <a:t>c</a:t>
                </a:r>
                <a:r>
                  <a:rPr lang="en-US" sz="2300" dirty="0" smtClean="0"/>
                  <a:t> and </a:t>
                </a:r>
                <a14:m>
                  <m:oMath xmlns:m="http://schemas.openxmlformats.org/officeDocument/2006/math">
                    <m:acc>
                      <m:accPr>
                        <m:chr m:val="̅"/>
                        <m:ctrlPr>
                          <a:rPr lang="en-US" sz="2300" i="1" smtClean="0">
                            <a:latin typeface="Cambria Math" panose="02040503050406030204" pitchFamily="18" charset="0"/>
                          </a:rPr>
                        </m:ctrlPr>
                      </m:accPr>
                      <m:e>
                        <m:r>
                          <a:rPr lang="en-US" sz="2300" b="0" i="1" smtClean="0">
                            <a:latin typeface="Cambria Math"/>
                          </a:rPr>
                          <m:t>𝐴</m:t>
                        </m:r>
                      </m:e>
                    </m:acc>
                  </m:oMath>
                </a14:m>
                <a:r>
                  <a:rPr lang="en-US" sz="2300" dirty="0" smtClean="0"/>
                  <a:t>.</a:t>
                </a:r>
              </a:p>
              <a:p>
                <a:pPr>
                  <a:lnSpc>
                    <a:spcPct val="110000"/>
                  </a:lnSpc>
                  <a:spcBef>
                    <a:spcPts val="1200"/>
                  </a:spcBef>
                  <a:spcAft>
                    <a:spcPts val="600"/>
                  </a:spcAft>
                </a:pPr>
                <a:r>
                  <a:rPr lang="en-US" sz="2300" dirty="0" smtClean="0">
                    <a:solidFill>
                      <a:srgbClr val="FF0000"/>
                    </a:solidFill>
                  </a:rPr>
                  <a:t>A</a:t>
                </a:r>
                <a:r>
                  <a:rPr lang="en-US" sz="2000" dirty="0" smtClean="0">
                    <a:solidFill>
                      <a:srgbClr val="FF0000"/>
                    </a:solidFill>
                  </a:rPr>
                  <a:t>′</a:t>
                </a:r>
                <a:r>
                  <a:rPr lang="en-US" sz="2300" baseline="30000" dirty="0" smtClean="0">
                    <a:solidFill>
                      <a:srgbClr val="FF0000"/>
                    </a:solidFill>
                  </a:rPr>
                  <a:t> </a:t>
                </a:r>
                <a:r>
                  <a:rPr lang="en-US" sz="2300" dirty="0" smtClean="0">
                    <a:solidFill>
                      <a:srgbClr val="FF0000"/>
                    </a:solidFill>
                  </a:rPr>
                  <a:t>represents the event that A does </a:t>
                </a:r>
                <a:r>
                  <a:rPr lang="en-US" sz="2300" u="sng" dirty="0" smtClean="0">
                    <a:solidFill>
                      <a:srgbClr val="FF0000"/>
                    </a:solidFill>
                  </a:rPr>
                  <a:t>not</a:t>
                </a:r>
                <a:r>
                  <a:rPr lang="en-US" sz="2300" dirty="0" smtClean="0">
                    <a:solidFill>
                      <a:srgbClr val="FF0000"/>
                    </a:solidFill>
                  </a:rPr>
                  <a:t> occur. </a:t>
                </a:r>
              </a:p>
              <a:p>
                <a:pPr>
                  <a:lnSpc>
                    <a:spcPct val="110000"/>
                  </a:lnSpc>
                  <a:spcBef>
                    <a:spcPts val="1200"/>
                  </a:spcBef>
                  <a:spcAft>
                    <a:spcPts val="600"/>
                  </a:spcAft>
                </a:pPr>
                <a:r>
                  <a:rPr lang="en-US" sz="2300" dirty="0" smtClean="0"/>
                  <a:t>In the </a:t>
                </a:r>
                <a:r>
                  <a:rPr lang="en-US" sz="2300" dirty="0"/>
                  <a:t>Venn diagram: </a:t>
                </a:r>
                <a:r>
                  <a:rPr lang="en-US" sz="2300" dirty="0" smtClean="0"/>
                  <a:t>A</a:t>
                </a:r>
                <a:r>
                  <a:rPr lang="en-US" sz="2000" dirty="0" smtClean="0"/>
                  <a:t>′</a:t>
                </a:r>
                <a:r>
                  <a:rPr lang="en-US" sz="2300" baseline="30000" dirty="0" smtClean="0"/>
                  <a:t>  </a:t>
                </a:r>
                <a:r>
                  <a:rPr lang="en-US" sz="2300" dirty="0" smtClean="0"/>
                  <a:t>represents the shaded region within S that is outside A. </a:t>
                </a:r>
                <a:endParaRPr lang="en-US" sz="2300" dirty="0"/>
              </a:p>
              <a:p>
                <a:pPr eaLnBrk="1" hangingPunct="1">
                  <a:lnSpc>
                    <a:spcPct val="110000"/>
                  </a:lnSpc>
                  <a:spcBef>
                    <a:spcPts val="1200"/>
                  </a:spcBef>
                  <a:spcAft>
                    <a:spcPts val="600"/>
                  </a:spcAft>
                </a:pPr>
                <a:endParaRPr lang="en-US" sz="2400" baseline="30000" dirty="0" smtClean="0"/>
              </a:p>
              <a:p>
                <a:pPr eaLnBrk="1" hangingPunct="1">
                  <a:buFontTx/>
                  <a:buNone/>
                </a:pPr>
                <a:endParaRPr lang="en-US" dirty="0" smtClean="0"/>
              </a:p>
            </p:txBody>
          </p:sp>
        </mc:Choice>
        <mc:Fallback xmlns="">
          <p:sp>
            <p:nvSpPr>
              <p:cNvPr id="8195" name="Rectangle 3"/>
              <p:cNvSpPr>
                <a:spLocks noGrp="1" noRot="1" noChangeAspect="1" noMove="1" noResize="1" noEditPoints="1" noAdjustHandles="1" noChangeArrowheads="1" noChangeShapeType="1" noTextEdit="1"/>
              </p:cNvSpPr>
              <p:nvPr>
                <p:ph sz="quarter" idx="13"/>
              </p:nvPr>
            </p:nvSpPr>
            <p:spPr>
              <a:xfrm>
                <a:off x="640474" y="989182"/>
                <a:ext cx="7781518" cy="2292862"/>
              </a:xfrm>
              <a:blipFill rotWithShape="0">
                <a:blip r:embed="rId3"/>
                <a:stretch>
                  <a:fillRect l="-781" t="-1316" b="-45263"/>
                </a:stretch>
              </a:blipFill>
              <a:ln w="25400">
                <a:solidFill>
                  <a:srgbClr val="FF0000"/>
                </a:solidFill>
              </a:ln>
            </p:spPr>
            <p:txBody>
              <a:bodyPr/>
              <a:lstStyle/>
              <a:p>
                <a:r>
                  <a:rPr lang="en-SG">
                    <a:noFill/>
                  </a:rPr>
                  <a:t> </a:t>
                </a:r>
              </a:p>
            </p:txBody>
          </p:sp>
        </mc:Fallback>
      </mc:AlternateContent>
      <p:sp>
        <p:nvSpPr>
          <p:cNvPr id="8194" name="Rectangle 2"/>
          <p:cNvSpPr>
            <a:spLocks noGrp="1" noChangeArrowheads="1"/>
          </p:cNvSpPr>
          <p:nvPr>
            <p:ph type="title"/>
          </p:nvPr>
        </p:nvSpPr>
        <p:spPr>
          <a:noFill/>
        </p:spPr>
        <p:txBody>
          <a:bodyPr/>
          <a:lstStyle/>
          <a:p>
            <a:pPr eaLnBrk="1" hangingPunct="1"/>
            <a:r>
              <a:rPr lang="en-US" dirty="0" smtClean="0"/>
              <a:t>Complement of an Event </a:t>
            </a:r>
          </a:p>
        </p:txBody>
      </p:sp>
      <p:grpSp>
        <p:nvGrpSpPr>
          <p:cNvPr id="2" name="Group 1"/>
          <p:cNvGrpSpPr/>
          <p:nvPr/>
        </p:nvGrpSpPr>
        <p:grpSpPr>
          <a:xfrm>
            <a:off x="2052152" y="4527939"/>
            <a:ext cx="5808958" cy="2169075"/>
            <a:chOff x="1871454" y="4045339"/>
            <a:chExt cx="6215294" cy="2298700"/>
          </a:xfrm>
        </p:grpSpPr>
        <p:sp>
          <p:nvSpPr>
            <p:cNvPr id="21" name="Rectangle 4"/>
            <p:cNvSpPr>
              <a:spLocks noChangeArrowheads="1"/>
            </p:cNvSpPr>
            <p:nvPr/>
          </p:nvSpPr>
          <p:spPr bwMode="auto">
            <a:xfrm>
              <a:off x="1871454" y="4045339"/>
              <a:ext cx="4660900" cy="2298700"/>
            </a:xfrm>
            <a:prstGeom prst="rect">
              <a:avLst/>
            </a:prstGeom>
            <a:solidFill>
              <a:schemeClr val="bg1">
                <a:lumMod val="50000"/>
                <a:alpha val="81000"/>
              </a:schemeClr>
            </a:solidFill>
            <a:ln w="9525">
              <a:solidFill>
                <a:schemeClr val="tx1"/>
              </a:solidFill>
              <a:miter lim="800000"/>
              <a:headEnd/>
              <a:tailEnd/>
            </a:ln>
          </p:spPr>
          <p:txBody>
            <a:bodyPr wrap="none" anchor="ctr"/>
            <a:lstStyle/>
            <a:p>
              <a:endParaRPr lang="en-GB" dirty="0"/>
            </a:p>
          </p:txBody>
        </p:sp>
        <p:sp>
          <p:nvSpPr>
            <p:cNvPr id="16" name="Oval 5"/>
            <p:cNvSpPr>
              <a:spLocks noChangeArrowheads="1"/>
            </p:cNvSpPr>
            <p:nvPr/>
          </p:nvSpPr>
          <p:spPr bwMode="auto">
            <a:xfrm>
              <a:off x="3414504" y="4420020"/>
              <a:ext cx="1574800" cy="1587500"/>
            </a:xfrm>
            <a:prstGeom prst="ellipse">
              <a:avLst/>
            </a:prstGeom>
            <a:solidFill>
              <a:schemeClr val="bg1"/>
            </a:solidFill>
            <a:ln w="9525">
              <a:solidFill>
                <a:schemeClr val="tx1"/>
              </a:solidFill>
              <a:round/>
              <a:headEnd/>
              <a:tailEnd/>
            </a:ln>
          </p:spPr>
          <p:txBody>
            <a:bodyPr wrap="none" anchor="ctr"/>
            <a:lstStyle/>
            <a:p>
              <a:endParaRPr lang="en-GB" dirty="0"/>
            </a:p>
          </p:txBody>
        </p:sp>
        <p:sp>
          <p:nvSpPr>
            <p:cNvPr id="18" name="Rectangle 7"/>
            <p:cNvSpPr>
              <a:spLocks noChangeArrowheads="1"/>
            </p:cNvSpPr>
            <p:nvPr/>
          </p:nvSpPr>
          <p:spPr bwMode="auto">
            <a:xfrm>
              <a:off x="6120670" y="4045339"/>
              <a:ext cx="279400" cy="482600"/>
            </a:xfrm>
            <a:prstGeom prst="rect">
              <a:avLst/>
            </a:prstGeom>
            <a:noFill/>
            <a:ln w="9525">
              <a:noFill/>
              <a:miter lim="800000"/>
              <a:headEnd/>
              <a:tailEnd/>
            </a:ln>
          </p:spPr>
          <p:txBody>
            <a:bodyPr wrap="none" anchor="ctr"/>
            <a:lstStyle/>
            <a:p>
              <a:pPr algn="ctr" eaLnBrk="0" hangingPunct="0"/>
              <a:r>
                <a:rPr lang="en-US" dirty="0">
                  <a:latin typeface="Arial" pitchFamily="34" charset="0"/>
                  <a:cs typeface="Arial" pitchFamily="34" charset="0"/>
                </a:rPr>
                <a:t>S</a:t>
              </a:r>
            </a:p>
          </p:txBody>
        </p:sp>
        <p:sp>
          <p:nvSpPr>
            <p:cNvPr id="19" name="Text Box 8"/>
            <p:cNvSpPr txBox="1">
              <a:spLocks noChangeArrowheads="1"/>
            </p:cNvSpPr>
            <p:nvPr/>
          </p:nvSpPr>
          <p:spPr bwMode="auto">
            <a:xfrm>
              <a:off x="3847012" y="4446182"/>
              <a:ext cx="292100" cy="366713"/>
            </a:xfrm>
            <a:prstGeom prst="rect">
              <a:avLst/>
            </a:prstGeom>
            <a:noFill/>
            <a:ln w="9525">
              <a:noFill/>
              <a:miter lim="800000"/>
              <a:headEnd/>
              <a:tailEnd/>
            </a:ln>
          </p:spPr>
          <p:txBody>
            <a:bodyPr>
              <a:spAutoFit/>
            </a:bodyPr>
            <a:lstStyle/>
            <a:p>
              <a:pPr eaLnBrk="0" hangingPunct="0">
                <a:spcBef>
                  <a:spcPct val="50000"/>
                </a:spcBef>
              </a:pPr>
              <a:r>
                <a:rPr lang="en-US" dirty="0">
                  <a:latin typeface="Arial" pitchFamily="34" charset="0"/>
                  <a:cs typeface="Arial" pitchFamily="34" charset="0"/>
                </a:rPr>
                <a:t>A</a:t>
              </a:r>
            </a:p>
          </p:txBody>
        </p:sp>
        <p:grpSp>
          <p:nvGrpSpPr>
            <p:cNvPr id="13" name="Group 12"/>
            <p:cNvGrpSpPr/>
            <p:nvPr/>
          </p:nvGrpSpPr>
          <p:grpSpPr>
            <a:xfrm>
              <a:off x="5296931" y="5079007"/>
              <a:ext cx="2789817" cy="424020"/>
              <a:chOff x="5291453" y="4566813"/>
              <a:chExt cx="3268400" cy="424020"/>
            </a:xfrm>
            <a:noFill/>
          </p:grpSpPr>
          <p:cxnSp>
            <p:nvCxnSpPr>
              <p:cNvPr id="14" name="Straight Arrow Connector 13"/>
              <p:cNvCxnSpPr>
                <a:stCxn id="15" idx="1"/>
              </p:cNvCxnSpPr>
              <p:nvPr/>
            </p:nvCxnSpPr>
            <p:spPr>
              <a:xfrm flipH="1" flipV="1">
                <a:off x="5291453" y="4758345"/>
                <a:ext cx="2006270" cy="20479"/>
              </a:xfrm>
              <a:prstGeom prst="straightConnector1">
                <a:avLst/>
              </a:prstGeom>
              <a:grpFill/>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7297723" y="4566813"/>
                <a:ext cx="1262130" cy="424020"/>
              </a:xfrm>
              <a:prstGeom prst="rect">
                <a:avLst/>
              </a:prstGeom>
              <a:grpFill/>
            </p:spPr>
            <p:txBody>
              <a:bodyPr wrap="square" rtlCol="0">
                <a:spAutoFit/>
              </a:bodyPr>
              <a:lstStyle/>
              <a:p>
                <a:r>
                  <a:rPr lang="en-US" sz="2000" dirty="0" smtClean="0">
                    <a:latin typeface="Arial" pitchFamily="34" charset="0"/>
                    <a:cs typeface="Arial" pitchFamily="34" charset="0"/>
                  </a:rPr>
                  <a:t>A</a:t>
                </a:r>
                <a:r>
                  <a:rPr lang="en-US" sz="2000" dirty="0" smtClean="0"/>
                  <a:t>′</a:t>
                </a:r>
                <a:endParaRPr lang="en-SG" sz="2000" dirty="0">
                  <a:latin typeface="Arial" pitchFamily="34" charset="0"/>
                  <a:cs typeface="Arial" pitchFamily="34" charset="0"/>
                </a:endParaRPr>
              </a:p>
            </p:txBody>
          </p:sp>
        </p:grpSp>
      </p:grpSp>
      <p:sp>
        <p:nvSpPr>
          <p:cNvPr id="3" name="Slide Number Placeholder 2"/>
          <p:cNvSpPr>
            <a:spLocks noGrp="1"/>
          </p:cNvSpPr>
          <p:nvPr>
            <p:ph type="sldNum" sz="quarter" idx="12"/>
          </p:nvPr>
        </p:nvSpPr>
        <p:spPr/>
        <p:txBody>
          <a:bodyPr/>
          <a:lstStyle/>
          <a:p>
            <a:fld id="{6767FADE-2612-3649-B495-F644A23F288B}" type="slidenum">
              <a:rPr lang="en-US" smtClean="0"/>
              <a:pPr/>
              <a:t>32</a:t>
            </a:fld>
            <a:endParaRPr lang="en-US" dirty="0"/>
          </a:p>
        </p:txBody>
      </p:sp>
    </p:spTree>
    <p:extLst>
      <p:ext uri="{BB962C8B-B14F-4D97-AF65-F5344CB8AC3E}">
        <p14:creationId xmlns:p14="http://schemas.microsoft.com/office/powerpoint/2010/main" val="2589046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GB" dirty="0" smtClean="0"/>
              <a:t>Mutually Exclusive Events</a:t>
            </a:r>
          </a:p>
        </p:txBody>
      </p:sp>
      <p:sp>
        <p:nvSpPr>
          <p:cNvPr id="5123" name="Rectangle 3"/>
          <p:cNvSpPr>
            <a:spLocks noGrp="1" noChangeArrowheads="1"/>
          </p:cNvSpPr>
          <p:nvPr>
            <p:ph sz="quarter" idx="13"/>
          </p:nvPr>
        </p:nvSpPr>
        <p:spPr>
          <a:xfrm>
            <a:off x="665610" y="961189"/>
            <a:ext cx="7781518" cy="1618726"/>
          </a:xfrm>
          <a:solidFill>
            <a:srgbClr val="FFFF00"/>
          </a:solidFill>
          <a:ln w="25400">
            <a:solidFill>
              <a:srgbClr val="FF0000"/>
            </a:solidFill>
          </a:ln>
        </p:spPr>
        <p:txBody>
          <a:bodyPr>
            <a:noAutofit/>
          </a:bodyPr>
          <a:lstStyle/>
          <a:p>
            <a:pPr algn="just">
              <a:spcBef>
                <a:spcPts val="1200"/>
              </a:spcBef>
              <a:spcAft>
                <a:spcPts val="600"/>
              </a:spcAft>
            </a:pPr>
            <a:r>
              <a:rPr lang="en-GB" sz="2000" dirty="0" smtClean="0"/>
              <a:t>The events A and B are said to be </a:t>
            </a:r>
            <a:r>
              <a:rPr lang="en-GB" sz="2000" dirty="0">
                <a:solidFill>
                  <a:srgbClr val="FF0000"/>
                </a:solidFill>
              </a:rPr>
              <a:t>mutually exclusive </a:t>
            </a:r>
            <a:r>
              <a:rPr lang="en-GB" sz="2000" dirty="0" smtClean="0"/>
              <a:t>if they cannot happen together at the same time. In the Venn diagram, sets representing mutually exclusive events </a:t>
            </a:r>
            <a:r>
              <a:rPr lang="en-GB" sz="2000" dirty="0"/>
              <a:t>have no </a:t>
            </a:r>
            <a:r>
              <a:rPr lang="en-GB" sz="2000" dirty="0" smtClean="0"/>
              <a:t>elements (outcomes) </a:t>
            </a:r>
            <a:r>
              <a:rPr lang="en-GB" sz="2000" dirty="0"/>
              <a:t>in </a:t>
            </a:r>
            <a:r>
              <a:rPr lang="en-GB" sz="2000" dirty="0" smtClean="0"/>
              <a:t>common, i.e. 		 		or </a:t>
            </a:r>
            <a:r>
              <a:rPr lang="en-SG" sz="2000" dirty="0">
                <a:latin typeface="Times New Roman" panose="02020603050405020304" pitchFamily="18" charset="0"/>
                <a:cs typeface="Times New Roman" panose="02020603050405020304" pitchFamily="18" charset="0"/>
              </a:rPr>
              <a:t>∅</a:t>
            </a:r>
            <a:r>
              <a:rPr lang="en-GB" sz="2000" dirty="0" smtClean="0"/>
              <a:t> if A and B are mutually exclusive.</a:t>
            </a:r>
            <a:endParaRPr lang="en-GB" sz="2000" dirty="0"/>
          </a:p>
          <a:p>
            <a:pPr algn="just" eaLnBrk="1" hangingPunct="1">
              <a:spcBef>
                <a:spcPts val="1200"/>
              </a:spcBef>
              <a:spcAft>
                <a:spcPts val="600"/>
              </a:spcAft>
            </a:pPr>
            <a:r>
              <a:rPr lang="en-GB" sz="2000" b="1" dirty="0" smtClean="0"/>
              <a:t>[Example]</a:t>
            </a:r>
          </a:p>
          <a:p>
            <a:pPr marL="0" indent="0" algn="just" eaLnBrk="1" hangingPunct="1">
              <a:spcBef>
                <a:spcPts val="1200"/>
              </a:spcBef>
              <a:spcAft>
                <a:spcPts val="600"/>
              </a:spcAft>
              <a:buNone/>
              <a:tabLst>
                <a:tab pos="360363" algn="l"/>
              </a:tabLst>
            </a:pPr>
            <a:r>
              <a:rPr lang="en-GB" sz="2000" dirty="0" smtClean="0"/>
              <a:t>	It is impossible that tossing a coin can show both head and 	tail at the same time. The events “coin shows a head” and “coin 	shows a tail” are mutually exclusive for a single coin toss 	random experiment. </a:t>
            </a:r>
          </a:p>
          <a:p>
            <a:pPr eaLnBrk="1" hangingPunct="1"/>
            <a:endParaRPr lang="en-GB" sz="2000" dirty="0" smtClean="0"/>
          </a:p>
        </p:txBody>
      </p:sp>
      <p:grpSp>
        <p:nvGrpSpPr>
          <p:cNvPr id="2" name="Group 1"/>
          <p:cNvGrpSpPr/>
          <p:nvPr/>
        </p:nvGrpSpPr>
        <p:grpSpPr>
          <a:xfrm>
            <a:off x="985189" y="4434455"/>
            <a:ext cx="5574584" cy="2074071"/>
            <a:chOff x="1159099" y="3971129"/>
            <a:chExt cx="5574584" cy="2074071"/>
          </a:xfrm>
        </p:grpSpPr>
        <p:sp>
          <p:nvSpPr>
            <p:cNvPr id="5124" name="Rectangle 4"/>
            <p:cNvSpPr>
              <a:spLocks noChangeArrowheads="1"/>
            </p:cNvSpPr>
            <p:nvPr/>
          </p:nvSpPr>
          <p:spPr bwMode="auto">
            <a:xfrm>
              <a:off x="1159099" y="4056845"/>
              <a:ext cx="5254401" cy="1988355"/>
            </a:xfrm>
            <a:prstGeom prst="rect">
              <a:avLst/>
            </a:prstGeom>
            <a:noFill/>
            <a:ln w="9525">
              <a:solidFill>
                <a:schemeClr val="tx1"/>
              </a:solidFill>
              <a:miter lim="800000"/>
              <a:headEnd/>
              <a:tailEnd/>
            </a:ln>
          </p:spPr>
          <p:txBody>
            <a:bodyPr wrap="none" anchor="ctr"/>
            <a:lstStyle/>
            <a:p>
              <a:endParaRPr lang="en-GB" dirty="0"/>
            </a:p>
          </p:txBody>
        </p:sp>
        <p:sp>
          <p:nvSpPr>
            <p:cNvPr id="5125" name="Oval 9"/>
            <p:cNvSpPr>
              <a:spLocks noChangeArrowheads="1"/>
            </p:cNvSpPr>
            <p:nvPr/>
          </p:nvSpPr>
          <p:spPr bwMode="auto">
            <a:xfrm>
              <a:off x="2095500" y="4360762"/>
              <a:ext cx="1270000" cy="1270000"/>
            </a:xfrm>
            <a:prstGeom prst="ellipse">
              <a:avLst/>
            </a:prstGeom>
            <a:noFill/>
            <a:ln w="9525">
              <a:solidFill>
                <a:schemeClr val="tx1"/>
              </a:solidFill>
              <a:round/>
              <a:headEnd/>
              <a:tailEnd/>
            </a:ln>
          </p:spPr>
          <p:txBody>
            <a:bodyPr wrap="none" anchor="ctr"/>
            <a:lstStyle/>
            <a:p>
              <a:endParaRPr lang="en-GB" dirty="0"/>
            </a:p>
          </p:txBody>
        </p:sp>
        <p:sp>
          <p:nvSpPr>
            <p:cNvPr id="5126" name="Oval 10"/>
            <p:cNvSpPr>
              <a:spLocks noChangeArrowheads="1"/>
            </p:cNvSpPr>
            <p:nvPr/>
          </p:nvSpPr>
          <p:spPr bwMode="auto">
            <a:xfrm>
              <a:off x="3786299" y="4398158"/>
              <a:ext cx="1270000" cy="1270000"/>
            </a:xfrm>
            <a:prstGeom prst="ellipse">
              <a:avLst/>
            </a:prstGeom>
            <a:noFill/>
            <a:ln w="9525">
              <a:solidFill>
                <a:schemeClr val="tx1"/>
              </a:solidFill>
              <a:round/>
              <a:headEnd/>
              <a:tailEnd/>
            </a:ln>
          </p:spPr>
          <p:txBody>
            <a:bodyPr wrap="none" anchor="ctr"/>
            <a:lstStyle/>
            <a:p>
              <a:endParaRPr lang="en-GB" dirty="0"/>
            </a:p>
          </p:txBody>
        </p:sp>
        <p:sp>
          <p:nvSpPr>
            <p:cNvPr id="5127" name="Text Box 11"/>
            <p:cNvSpPr txBox="1">
              <a:spLocks noChangeArrowheads="1"/>
            </p:cNvSpPr>
            <p:nvPr/>
          </p:nvSpPr>
          <p:spPr bwMode="auto">
            <a:xfrm>
              <a:off x="2027349" y="4214801"/>
              <a:ext cx="342900" cy="366713"/>
            </a:xfrm>
            <a:prstGeom prst="rect">
              <a:avLst/>
            </a:prstGeom>
            <a:noFill/>
            <a:ln w="9525">
              <a:noFill/>
              <a:miter lim="800000"/>
              <a:headEnd/>
              <a:tailEnd/>
            </a:ln>
          </p:spPr>
          <p:txBody>
            <a:bodyPr>
              <a:spAutoFit/>
            </a:bodyPr>
            <a:lstStyle/>
            <a:p>
              <a:pPr eaLnBrk="0" hangingPunct="0">
                <a:spcBef>
                  <a:spcPct val="50000"/>
                </a:spcBef>
              </a:pPr>
              <a:r>
                <a:rPr lang="en-US" dirty="0">
                  <a:latin typeface="Arial" pitchFamily="34" charset="0"/>
                  <a:cs typeface="Arial" pitchFamily="34" charset="0"/>
                </a:rPr>
                <a:t>A</a:t>
              </a:r>
            </a:p>
          </p:txBody>
        </p:sp>
        <p:sp>
          <p:nvSpPr>
            <p:cNvPr id="5128" name="Text Box 12"/>
            <p:cNvSpPr txBox="1">
              <a:spLocks noChangeArrowheads="1"/>
            </p:cNvSpPr>
            <p:nvPr/>
          </p:nvSpPr>
          <p:spPr bwMode="auto">
            <a:xfrm>
              <a:off x="4828056" y="4263978"/>
              <a:ext cx="317500" cy="366713"/>
            </a:xfrm>
            <a:prstGeom prst="rect">
              <a:avLst/>
            </a:prstGeom>
            <a:noFill/>
            <a:ln w="9525">
              <a:noFill/>
              <a:miter lim="800000"/>
              <a:headEnd/>
              <a:tailEnd/>
            </a:ln>
          </p:spPr>
          <p:txBody>
            <a:bodyPr>
              <a:spAutoFit/>
            </a:bodyPr>
            <a:lstStyle/>
            <a:p>
              <a:pPr eaLnBrk="0" hangingPunct="0">
                <a:spcBef>
                  <a:spcPct val="50000"/>
                </a:spcBef>
              </a:pPr>
              <a:r>
                <a:rPr lang="en-US" dirty="0">
                  <a:latin typeface="Arial" pitchFamily="34" charset="0"/>
                  <a:cs typeface="Arial" pitchFamily="34" charset="0"/>
                </a:rPr>
                <a:t>B</a:t>
              </a:r>
            </a:p>
          </p:txBody>
        </p:sp>
        <p:sp>
          <p:nvSpPr>
            <p:cNvPr id="5129" name="Text Box 13"/>
            <p:cNvSpPr txBox="1">
              <a:spLocks noChangeArrowheads="1"/>
            </p:cNvSpPr>
            <p:nvPr/>
          </p:nvSpPr>
          <p:spPr bwMode="auto">
            <a:xfrm>
              <a:off x="6428883" y="3971129"/>
              <a:ext cx="304800" cy="366713"/>
            </a:xfrm>
            <a:prstGeom prst="rect">
              <a:avLst/>
            </a:prstGeom>
            <a:noFill/>
            <a:ln w="9525">
              <a:noFill/>
              <a:miter lim="800000"/>
              <a:headEnd/>
              <a:tailEnd/>
            </a:ln>
          </p:spPr>
          <p:txBody>
            <a:bodyPr>
              <a:spAutoFit/>
            </a:bodyPr>
            <a:lstStyle/>
            <a:p>
              <a:pPr eaLnBrk="0" hangingPunct="0">
                <a:spcBef>
                  <a:spcPct val="50000"/>
                </a:spcBef>
              </a:pPr>
              <a:r>
                <a:rPr lang="en-US" dirty="0">
                  <a:latin typeface="Arial" pitchFamily="34" charset="0"/>
                  <a:cs typeface="Arial" pitchFamily="34" charset="0"/>
                </a:rPr>
                <a:t>S</a:t>
              </a:r>
            </a:p>
          </p:txBody>
        </p:sp>
      </p:grpSp>
      <p:sp>
        <p:nvSpPr>
          <p:cNvPr id="4" name="TextBox 3"/>
          <p:cNvSpPr txBox="1"/>
          <p:nvPr/>
        </p:nvSpPr>
        <p:spPr>
          <a:xfrm>
            <a:off x="6407372" y="4856307"/>
            <a:ext cx="2466171" cy="1477328"/>
          </a:xfrm>
          <a:prstGeom prst="rect">
            <a:avLst/>
          </a:prstGeom>
          <a:noFill/>
        </p:spPr>
        <p:txBody>
          <a:bodyPr wrap="square" rtlCol="0">
            <a:spAutoFit/>
          </a:bodyPr>
          <a:lstStyle/>
          <a:p>
            <a:r>
              <a:rPr lang="en-US" dirty="0" smtClean="0">
                <a:latin typeface="Arial" pitchFamily="34" charset="0"/>
                <a:cs typeface="Arial" pitchFamily="34" charset="0"/>
              </a:rPr>
              <a:t>Mutually exclusive events A and B are represented by non-overlapping sets in the Venn diagram.</a:t>
            </a:r>
            <a:endParaRPr lang="en-SG"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6767FADE-2612-3649-B495-F644A23F288B}" type="slidenum">
              <a:rPr lang="en-US" smtClean="0"/>
              <a:pPr/>
              <a:t>33</a:t>
            </a:fld>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3294608480"/>
              </p:ext>
            </p:extLst>
          </p:nvPr>
        </p:nvGraphicFramePr>
        <p:xfrm>
          <a:off x="4200420" y="1891341"/>
          <a:ext cx="1352550" cy="396875"/>
        </p:xfrm>
        <a:graphic>
          <a:graphicData uri="http://schemas.openxmlformats.org/presentationml/2006/ole">
            <mc:AlternateContent xmlns:mc="http://schemas.openxmlformats.org/markup-compatibility/2006">
              <mc:Choice xmlns:v="urn:schemas-microsoft-com:vml" Requires="v">
                <p:oleObj spid="_x0000_s10256" name="Equation" r:id="rId4" imgW="736560" imgH="215640" progId="Equation.3">
                  <p:embed/>
                </p:oleObj>
              </mc:Choice>
              <mc:Fallback>
                <p:oleObj name="Equation" r:id="rId4" imgW="736560" imgH="215640" progId="Equation.3">
                  <p:embed/>
                  <p:pic>
                    <p:nvPicPr>
                      <p:cNvPr id="0" name=""/>
                      <p:cNvPicPr/>
                      <p:nvPr/>
                    </p:nvPicPr>
                    <p:blipFill>
                      <a:blip r:embed="rId5"/>
                      <a:stretch>
                        <a:fillRect/>
                      </a:stretch>
                    </p:blipFill>
                    <p:spPr>
                      <a:xfrm>
                        <a:off x="4200420" y="1891341"/>
                        <a:ext cx="1352550" cy="396875"/>
                      </a:xfrm>
                      <a:prstGeom prst="rect">
                        <a:avLst/>
                      </a:prstGeom>
                    </p:spPr>
                  </p:pic>
                </p:oleObj>
              </mc:Fallback>
            </mc:AlternateContent>
          </a:graphicData>
        </a:graphic>
      </p:graphicFrame>
    </p:spTree>
    <p:extLst>
      <p:ext uri="{BB962C8B-B14F-4D97-AF65-F5344CB8AC3E}">
        <p14:creationId xmlns:p14="http://schemas.microsoft.com/office/powerpoint/2010/main" val="203660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Example: Events </a:t>
            </a:r>
            <a:r>
              <a:rPr lang="en-SG" dirty="0"/>
              <a:t/>
            </a:r>
            <a:br>
              <a:rPr lang="en-SG" dirty="0"/>
            </a:b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09" y="874286"/>
                <a:ext cx="7988993" cy="5983713"/>
              </a:xfrm>
            </p:spPr>
            <p:txBody>
              <a:bodyPr>
                <a:normAutofit lnSpcReduction="10000"/>
              </a:bodyPr>
              <a:lstStyle/>
              <a:p>
                <a:pPr marL="0" indent="0">
                  <a:buNone/>
                </a:pPr>
                <a:r>
                  <a:rPr lang="en-US" dirty="0" smtClean="0"/>
                  <a:t>Consider the following random experiment: Rolling two dice and recording the sum of the scores on the two dice.</a:t>
                </a:r>
              </a:p>
              <a:p>
                <a:pPr marL="0" indent="0">
                  <a:buNone/>
                </a:pPr>
                <a:r>
                  <a:rPr lang="en-US" dirty="0" smtClean="0"/>
                  <a:t>    </a:t>
                </a:r>
              </a:p>
              <a:p>
                <a:pPr marL="0" indent="0">
                  <a:buNone/>
                </a:pPr>
                <a:r>
                  <a:rPr lang="en-US" dirty="0"/>
                  <a:t>	</a:t>
                </a:r>
                <a:r>
                  <a:rPr lang="en-US" dirty="0" smtClean="0"/>
                  <a:t>Sample space, S = {2,3,4,5,6,7,8,9,10,11,12}</a:t>
                </a:r>
              </a:p>
              <a:p>
                <a:pPr marL="0" indent="0">
                  <a:buNone/>
                  <a:tabLst>
                    <a:tab pos="360363" algn="l"/>
                  </a:tabLst>
                </a:pPr>
                <a:r>
                  <a:rPr lang="en-US" dirty="0"/>
                  <a:t>	</a:t>
                </a:r>
                <a:endParaRPr lang="en-US" dirty="0" smtClean="0"/>
              </a:p>
              <a:p>
                <a:pPr marL="0" indent="0">
                  <a:buNone/>
                  <a:tabLst>
                    <a:tab pos="360363" algn="l"/>
                  </a:tabLst>
                </a:pPr>
                <a:r>
                  <a:rPr lang="en-US" dirty="0"/>
                  <a:t>	</a:t>
                </a:r>
                <a:r>
                  <a:rPr lang="en-US" dirty="0" smtClean="0"/>
                  <a:t>Let A be the event “total score is more than 8”</a:t>
                </a:r>
              </a:p>
              <a:p>
                <a:pPr marL="0" indent="0">
                  <a:buNone/>
                  <a:tabLst>
                    <a:tab pos="360363" algn="l"/>
                  </a:tabLst>
                </a:pPr>
                <a:r>
                  <a:rPr lang="en-US" dirty="0"/>
                  <a:t>	</a:t>
                </a:r>
                <a:r>
                  <a:rPr lang="en-US" dirty="0" smtClean="0"/>
                  <a:t>Let B be the event “total score is even”.</a:t>
                </a:r>
              </a:p>
              <a:p>
                <a:pPr marL="0" indent="0">
                  <a:buNone/>
                </a:pPr>
                <a:r>
                  <a:rPr lang="en-US" dirty="0" smtClean="0"/>
                  <a:t>     So A = {9,10,11,12}</a:t>
                </a:r>
              </a:p>
              <a:p>
                <a:pPr marL="0" indent="0">
                  <a:buNone/>
                </a:pPr>
                <a:r>
                  <a:rPr lang="en-US" dirty="0"/>
                  <a:t> </a:t>
                </a:r>
                <a:r>
                  <a:rPr lang="en-US" dirty="0" smtClean="0"/>
                  <a:t>         B = {2,4,6,8,10,12}</a:t>
                </a:r>
              </a:p>
              <a:p>
                <a:pPr marL="0" indent="0">
                  <a:buNone/>
                </a:pPr>
                <a:r>
                  <a:rPr lang="en-US" dirty="0"/>
                  <a:t> </a:t>
                </a:r>
                <a:r>
                  <a:rPr lang="en-US" dirty="0" smtClean="0"/>
                  <a:t>    A </a:t>
                </a:r>
                <a14:m>
                  <m:oMath xmlns:m="http://schemas.openxmlformats.org/officeDocument/2006/math">
                    <m:r>
                      <a:rPr lang="en-US" i="1" smtClean="0">
                        <a:latin typeface="Cambria Math"/>
                        <a:ea typeface="Cambria Math"/>
                      </a:rPr>
                      <m:t>∪</m:t>
                    </m:r>
                  </m:oMath>
                </a14:m>
                <a:r>
                  <a:rPr lang="en-SG" dirty="0" smtClean="0"/>
                  <a:t> B = {2,4,6,8,9,10,11,12}*</a:t>
                </a:r>
              </a:p>
              <a:p>
                <a:pPr marL="0" indent="0">
                  <a:buNone/>
                </a:pPr>
                <a:r>
                  <a:rPr lang="en-US" dirty="0"/>
                  <a:t> </a:t>
                </a:r>
                <a:r>
                  <a:rPr lang="en-US" dirty="0" smtClean="0"/>
                  <a:t>    A </a:t>
                </a:r>
                <a14:m>
                  <m:oMath xmlns:m="http://schemas.openxmlformats.org/officeDocument/2006/math">
                    <m:r>
                      <a:rPr lang="en-US" i="1" smtClean="0">
                        <a:latin typeface="Cambria Math"/>
                        <a:ea typeface="Cambria Math"/>
                      </a:rPr>
                      <m:t>∩</m:t>
                    </m:r>
                  </m:oMath>
                </a14:m>
                <a:r>
                  <a:rPr lang="en-SG" dirty="0" smtClean="0"/>
                  <a:t> B = {10,12}</a:t>
                </a:r>
              </a:p>
              <a:p>
                <a:pPr marL="0" indent="0">
                  <a:buNone/>
                </a:pPr>
                <a:r>
                  <a:rPr lang="en-US" dirty="0"/>
                  <a:t> </a:t>
                </a:r>
                <a:r>
                  <a:rPr lang="en-US" dirty="0" smtClean="0"/>
                  <a:t>    A′</a:t>
                </a:r>
                <a:r>
                  <a:rPr lang="en-US" baseline="30000" dirty="0" smtClean="0"/>
                  <a:t> </a:t>
                </a:r>
                <a:r>
                  <a:rPr lang="en-US" dirty="0" smtClean="0"/>
                  <a:t>= {2,3,4,5,6,7,8}</a:t>
                </a:r>
              </a:p>
              <a:p>
                <a:pPr marL="0" indent="0">
                  <a:buNone/>
                </a:pPr>
                <a:r>
                  <a:rPr lang="en-US" dirty="0"/>
                  <a:t> </a:t>
                </a:r>
                <a:r>
                  <a:rPr lang="en-US" dirty="0" smtClean="0"/>
                  <a:t>    A′</a:t>
                </a:r>
                <a:r>
                  <a:rPr lang="en-US" baseline="30000" dirty="0" smtClean="0"/>
                  <a:t> </a:t>
                </a:r>
                <a14:m>
                  <m:oMath xmlns:m="http://schemas.openxmlformats.org/officeDocument/2006/math">
                    <m:r>
                      <a:rPr lang="en-US" i="1" smtClean="0">
                        <a:latin typeface="Cambria Math"/>
                        <a:ea typeface="Cambria Math"/>
                      </a:rPr>
                      <m:t>∩</m:t>
                    </m:r>
                  </m:oMath>
                </a14:m>
                <a:r>
                  <a:rPr lang="en-SG" dirty="0" smtClean="0"/>
                  <a:t> B = {2,4,6,8} . </a:t>
                </a:r>
              </a:p>
              <a:p>
                <a:pPr marL="0" indent="0">
                  <a:buNone/>
                  <a:tabLst>
                    <a:tab pos="360363" algn="l"/>
                  </a:tabLst>
                </a:pPr>
                <a:r>
                  <a:rPr lang="en-SG" dirty="0" smtClean="0"/>
                  <a:t>     </a:t>
                </a:r>
                <a:endParaRPr lang="en-SG" dirty="0"/>
              </a:p>
              <a:p>
                <a:pPr marL="0" indent="0">
                  <a:buNone/>
                  <a:tabLst>
                    <a:tab pos="360363" algn="l"/>
                  </a:tabLst>
                </a:pPr>
                <a:r>
                  <a:rPr lang="en-SG" sz="1900" dirty="0" smtClean="0">
                    <a:solidFill>
                      <a:srgbClr val="FF0000"/>
                    </a:solidFill>
                  </a:rPr>
                  <a:t>*Take note that outcomes of a sample space should be </a:t>
                </a:r>
                <a:r>
                  <a:rPr lang="en-SG" sz="1900" b="1" dirty="0" smtClean="0">
                    <a:solidFill>
                      <a:srgbClr val="FF0000"/>
                    </a:solidFill>
                  </a:rPr>
                  <a:t>non-repetitive</a:t>
                </a:r>
                <a:r>
                  <a:rPr lang="en-SG" sz="1900" b="1" dirty="0" smtClean="0"/>
                  <a:t>.</a:t>
                </a:r>
                <a:endParaRPr lang="en-SG" sz="1900" b="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09" y="874286"/>
                <a:ext cx="7988993" cy="5983713"/>
              </a:xfrm>
              <a:blipFill rotWithShape="0">
                <a:blip r:embed="rId3"/>
                <a:stretch>
                  <a:fillRect l="-1144" t="-1324" r="-305" b="-204"/>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6767FADE-2612-3649-B495-F644A23F288B}" type="slidenum">
              <a:rPr lang="en-US" smtClean="0"/>
              <a:pPr/>
              <a:t>34</a:t>
            </a:fld>
            <a:endParaRPr lang="en-US" dirty="0"/>
          </a:p>
        </p:txBody>
      </p:sp>
    </p:spTree>
    <p:extLst>
      <p:ext uri="{BB962C8B-B14F-4D97-AF65-F5344CB8AC3E}">
        <p14:creationId xmlns:p14="http://schemas.microsoft.com/office/powerpoint/2010/main" val="859190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Events </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5285154"/>
                <a:ext cx="7781518" cy="1373798"/>
              </a:xfrm>
            </p:spPr>
            <p:txBody>
              <a:bodyPr>
                <a:normAutofit/>
              </a:bodyPr>
              <a:lstStyle/>
              <a:p>
                <a:pPr marL="0" indent="0">
                  <a:buNone/>
                </a:pPr>
                <a:r>
                  <a:rPr lang="en-US" sz="2000" b="1" dirty="0" smtClean="0"/>
                  <a:t>[Example 11]</a:t>
                </a:r>
              </a:p>
              <a:p>
                <a:pPr marL="0" indent="0">
                  <a:buNone/>
                </a:pPr>
                <a:r>
                  <a:rPr lang="en-US" sz="2000" dirty="0" smtClean="0"/>
                  <a:t>Tossing a coin and throwing a dice are considered independent experiments as the result of one does not affect the occurrence of the other.  </a:t>
                </a:r>
                <a14:m>
                  <m:oMath xmlns:m="http://schemas.openxmlformats.org/officeDocument/2006/math">
                    <m:r>
                      <a:rPr lang="en-US" sz="2000" i="1" smtClean="0">
                        <a:latin typeface="Cambria Math"/>
                        <a:ea typeface="Cambria Math"/>
                      </a:rPr>
                      <m:t>∎</m:t>
                    </m:r>
                  </m:oMath>
                </a14:m>
                <a:endParaRPr lang="en-US" sz="2000" dirty="0" smtClean="0"/>
              </a:p>
              <a:p>
                <a:pPr marL="0" indent="0">
                  <a:buNone/>
                </a:pPr>
                <a:endParaRPr lang="en-SG"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5285154"/>
                <a:ext cx="7781518" cy="1373798"/>
              </a:xfrm>
              <a:blipFill>
                <a:blip r:embed="rId3"/>
                <a:stretch>
                  <a:fillRect l="-783" t="-2222" b="-8444"/>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6767FADE-2612-3649-B495-F644A23F288B}" type="slidenum">
              <a:rPr lang="en-US" smtClean="0"/>
              <a:pPr/>
              <a:t>35</a:t>
            </a:fld>
            <a:endParaRPr lang="en-US" dirty="0"/>
          </a:p>
        </p:txBody>
      </p:sp>
      <p:sp>
        <p:nvSpPr>
          <p:cNvPr id="5" name="Rectangle 4"/>
          <p:cNvSpPr/>
          <p:nvPr/>
        </p:nvSpPr>
        <p:spPr>
          <a:xfrm>
            <a:off x="665610" y="889844"/>
            <a:ext cx="7781518" cy="4401205"/>
          </a:xfrm>
          <a:prstGeom prst="rect">
            <a:avLst/>
          </a:prstGeom>
          <a:solidFill>
            <a:srgbClr val="FFFF00"/>
          </a:solidFill>
          <a:ln w="25400">
            <a:solidFill>
              <a:srgbClr val="FF0000"/>
            </a:solidFill>
          </a:ln>
        </p:spPr>
        <p:txBody>
          <a:bodyPr wrap="square">
            <a:spAutoFit/>
          </a:bodyPr>
          <a:lstStyle/>
          <a:p>
            <a:pPr marL="285750" indent="-285750" algn="just">
              <a:buFont typeface="Arial" panose="020B0604020202020204" pitchFamily="34" charset="0"/>
              <a:buChar char="•"/>
            </a:pPr>
            <a:r>
              <a:rPr lang="en-US" sz="2000" dirty="0">
                <a:latin typeface="Arial" panose="020B0604020202020204" pitchFamily="34" charset="0"/>
                <a:cs typeface="Arial" panose="020B0604020202020204" pitchFamily="34" charset="0"/>
              </a:rPr>
              <a:t>Two events are </a:t>
            </a:r>
            <a:r>
              <a:rPr lang="en-US" sz="2000" dirty="0">
                <a:solidFill>
                  <a:srgbClr val="FF0000"/>
                </a:solidFill>
                <a:latin typeface="Arial" panose="020B0604020202020204" pitchFamily="34" charset="0"/>
                <a:cs typeface="Arial" panose="020B0604020202020204" pitchFamily="34" charset="0"/>
              </a:rPr>
              <a:t>independent</a:t>
            </a:r>
            <a:r>
              <a:rPr lang="en-US" sz="2000" dirty="0">
                <a:latin typeface="Arial" panose="020B0604020202020204" pitchFamily="34" charset="0"/>
                <a:cs typeface="Arial" panose="020B0604020202020204" pitchFamily="34" charset="0"/>
              </a:rPr>
              <a:t> if and only if the happening or non-happening of an event does not affect the occurrence of the other event.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Suppose two cards are drawn from a shuffled deck of poker cards. </a:t>
            </a:r>
          </a:p>
          <a:p>
            <a:pPr marL="800100" lvl="1" indent="-342900">
              <a:buFont typeface="Wingdings" panose="05000000000000000000" pitchFamily="2" charset="2"/>
              <a:buChar char="Ø"/>
            </a:pPr>
            <a:r>
              <a:rPr lang="en-US" sz="2000" dirty="0" smtClean="0">
                <a:latin typeface="Arial" panose="020B0604020202020204" pitchFamily="34" charset="0"/>
                <a:cs typeface="Arial" panose="020B0604020202020204" pitchFamily="34" charset="0"/>
              </a:rPr>
              <a:t>	If </a:t>
            </a:r>
            <a:r>
              <a:rPr lang="en-US" sz="2000" dirty="0">
                <a:latin typeface="Arial" panose="020B0604020202020204" pitchFamily="34" charset="0"/>
                <a:cs typeface="Arial" panose="020B0604020202020204" pitchFamily="34" charset="0"/>
              </a:rPr>
              <a:t>the cards are drawn </a:t>
            </a:r>
            <a:r>
              <a:rPr lang="en-US" sz="2000" dirty="0">
                <a:solidFill>
                  <a:srgbClr val="FF0000"/>
                </a:solidFill>
                <a:latin typeface="Arial" panose="020B0604020202020204" pitchFamily="34" charset="0"/>
                <a:cs typeface="Arial" panose="020B0604020202020204" pitchFamily="34" charset="0"/>
              </a:rPr>
              <a:t>with replacement</a:t>
            </a:r>
            <a:r>
              <a:rPr lang="en-US" sz="2000" dirty="0">
                <a:latin typeface="Arial" panose="020B0604020202020204" pitchFamily="34" charset="0"/>
                <a:cs typeface="Arial" panose="020B0604020202020204" pitchFamily="34" charset="0"/>
              </a:rPr>
              <a:t>, i.e. the first card is 	drawn, then </a:t>
            </a:r>
            <a:r>
              <a:rPr lang="en-US" sz="2000" dirty="0" smtClean="0">
                <a:latin typeface="Arial" panose="020B0604020202020204" pitchFamily="34" charset="0"/>
                <a:cs typeface="Arial" panose="020B0604020202020204" pitchFamily="34" charset="0"/>
              </a:rPr>
              <a:t>replaced</a:t>
            </a:r>
            <a:r>
              <a:rPr lang="en-US" sz="2000" dirty="0">
                <a:latin typeface="Arial" panose="020B0604020202020204" pitchFamily="34" charset="0"/>
                <a:cs typeface="Arial" panose="020B0604020202020204" pitchFamily="34" charset="0"/>
              </a:rPr>
              <a:t>, and the second card is drawn, </a:t>
            </a:r>
            <a:r>
              <a:rPr lang="en-US" sz="2000" dirty="0" smtClean="0">
                <a:latin typeface="Arial" panose="020B0604020202020204" pitchFamily="34" charset="0"/>
                <a:cs typeface="Arial" panose="020B0604020202020204" pitchFamily="34" charset="0"/>
              </a:rPr>
              <a:t>	then </a:t>
            </a:r>
            <a:r>
              <a:rPr lang="en-US" sz="2000" dirty="0">
                <a:latin typeface="Arial" panose="020B0604020202020204" pitchFamily="34" charset="0"/>
                <a:cs typeface="Arial" panose="020B0604020202020204" pitchFamily="34" charset="0"/>
              </a:rPr>
              <a:t>the </a:t>
            </a:r>
            <a:r>
              <a:rPr lang="en-US" sz="2000" dirty="0" smtClean="0">
                <a:latin typeface="Arial" panose="020B0604020202020204" pitchFamily="34" charset="0"/>
                <a:cs typeface="Arial" panose="020B0604020202020204" pitchFamily="34" charset="0"/>
              </a:rPr>
              <a:t>two </a:t>
            </a:r>
            <a:r>
              <a:rPr lang="en-US" sz="2000" dirty="0">
                <a:latin typeface="Arial" panose="020B0604020202020204" pitchFamily="34" charset="0"/>
                <a:cs typeface="Arial" panose="020B0604020202020204" pitchFamily="34" charset="0"/>
              </a:rPr>
              <a:t>events are </a:t>
            </a:r>
            <a:r>
              <a:rPr lang="en-US" sz="2000" dirty="0">
                <a:solidFill>
                  <a:srgbClr val="FF0000"/>
                </a:solidFill>
                <a:latin typeface="Arial" panose="020B0604020202020204" pitchFamily="34" charset="0"/>
                <a:cs typeface="Arial" panose="020B0604020202020204" pitchFamily="34" charset="0"/>
              </a:rPr>
              <a:t>independent</a:t>
            </a:r>
            <a:r>
              <a:rPr lang="en-US" sz="2000" dirty="0">
                <a:latin typeface="Arial" panose="020B0604020202020204" pitchFamily="34" charset="0"/>
                <a:cs typeface="Arial" panose="020B0604020202020204" pitchFamily="34" charset="0"/>
              </a:rPr>
              <a:t> as the result of the </a:t>
            </a:r>
            <a:r>
              <a:rPr lang="en-US" sz="2000" dirty="0" smtClean="0">
                <a:latin typeface="Arial" panose="020B0604020202020204" pitchFamily="34" charset="0"/>
                <a:cs typeface="Arial" panose="020B0604020202020204" pitchFamily="34" charset="0"/>
              </a:rPr>
              <a:t>	second </a:t>
            </a:r>
            <a:r>
              <a:rPr lang="en-US" sz="2000" dirty="0">
                <a:latin typeface="Arial" panose="020B0604020202020204" pitchFamily="34" charset="0"/>
                <a:cs typeface="Arial" panose="020B0604020202020204" pitchFamily="34" charset="0"/>
              </a:rPr>
              <a:t>draw </a:t>
            </a:r>
            <a:r>
              <a:rPr lang="en-US" sz="2000" dirty="0" smtClean="0">
                <a:latin typeface="Arial" panose="020B0604020202020204" pitchFamily="34" charset="0"/>
                <a:cs typeface="Arial" panose="020B0604020202020204" pitchFamily="34" charset="0"/>
              </a:rPr>
              <a:t>does </a:t>
            </a:r>
            <a:r>
              <a:rPr lang="en-US" sz="2000" dirty="0">
                <a:latin typeface="Arial" panose="020B0604020202020204" pitchFamily="34" charset="0"/>
                <a:cs typeface="Arial" panose="020B0604020202020204" pitchFamily="34" charset="0"/>
              </a:rPr>
              <a:t>not depend on the first draw.</a:t>
            </a:r>
          </a:p>
          <a:p>
            <a:endParaRPr lang="en-US"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	If the cards are drawn </a:t>
            </a:r>
            <a:r>
              <a:rPr lang="en-US" sz="2000" dirty="0">
                <a:solidFill>
                  <a:srgbClr val="FF0000"/>
                </a:solidFill>
                <a:latin typeface="Arial" panose="020B0604020202020204" pitchFamily="34" charset="0"/>
                <a:cs typeface="Arial" panose="020B0604020202020204" pitchFamily="34" charset="0"/>
              </a:rPr>
              <a:t>without replacement</a:t>
            </a:r>
            <a:r>
              <a:rPr lang="en-US" sz="2000" dirty="0">
                <a:latin typeface="Arial" panose="020B0604020202020204" pitchFamily="34" charset="0"/>
                <a:cs typeface="Arial" panose="020B0604020202020204" pitchFamily="34" charset="0"/>
              </a:rPr>
              <a:t>, i.e. the first </a:t>
            </a:r>
            <a:r>
              <a:rPr lang="en-US" sz="2000" dirty="0" smtClean="0">
                <a:latin typeface="Arial" panose="020B0604020202020204" pitchFamily="34" charset="0"/>
                <a:cs typeface="Arial" panose="020B0604020202020204" pitchFamily="34" charset="0"/>
              </a:rPr>
              <a:t>	card </a:t>
            </a:r>
            <a:r>
              <a:rPr lang="en-US" sz="2000" dirty="0">
                <a:latin typeface="Arial" panose="020B0604020202020204" pitchFamily="34" charset="0"/>
                <a:cs typeface="Arial" panose="020B0604020202020204" pitchFamily="34" charset="0"/>
              </a:rPr>
              <a:t>is 	drawn, not replaced, and the second card is drawn, </a:t>
            </a:r>
            <a:r>
              <a:rPr lang="en-US" sz="2000" dirty="0" smtClean="0">
                <a:latin typeface="Arial" panose="020B0604020202020204" pitchFamily="34" charset="0"/>
                <a:cs typeface="Arial" panose="020B0604020202020204" pitchFamily="34" charset="0"/>
              </a:rPr>
              <a:t>	then </a:t>
            </a:r>
            <a:r>
              <a:rPr lang="en-US" sz="2000" dirty="0">
                <a:latin typeface="Arial" panose="020B0604020202020204" pitchFamily="34" charset="0"/>
                <a:cs typeface="Arial" panose="020B0604020202020204" pitchFamily="34" charset="0"/>
              </a:rPr>
              <a:t>the </a:t>
            </a:r>
            <a:r>
              <a:rPr lang="en-US" sz="2000" dirty="0" smtClean="0">
                <a:latin typeface="Arial" panose="020B0604020202020204" pitchFamily="34" charset="0"/>
                <a:cs typeface="Arial" panose="020B0604020202020204" pitchFamily="34" charset="0"/>
              </a:rPr>
              <a:t>two </a:t>
            </a:r>
            <a:r>
              <a:rPr lang="en-US" sz="2000" dirty="0">
                <a:latin typeface="Arial" panose="020B0604020202020204" pitchFamily="34" charset="0"/>
                <a:cs typeface="Arial" panose="020B0604020202020204" pitchFamily="34" charset="0"/>
              </a:rPr>
              <a:t>events are </a:t>
            </a:r>
            <a:r>
              <a:rPr lang="en-US" sz="2000" dirty="0">
                <a:solidFill>
                  <a:srgbClr val="FF0000"/>
                </a:solidFill>
                <a:latin typeface="Arial" panose="020B0604020202020204" pitchFamily="34" charset="0"/>
                <a:cs typeface="Arial" panose="020B0604020202020204" pitchFamily="34" charset="0"/>
              </a:rPr>
              <a:t>dependent</a:t>
            </a:r>
            <a:r>
              <a:rPr lang="en-US" sz="2000" dirty="0">
                <a:latin typeface="Arial" panose="020B0604020202020204" pitchFamily="34" charset="0"/>
                <a:cs typeface="Arial" panose="020B0604020202020204" pitchFamily="34" charset="0"/>
              </a:rPr>
              <a:t> since the result of </a:t>
            </a:r>
            <a:r>
              <a:rPr lang="en-US" sz="2000" dirty="0" smtClean="0">
                <a:latin typeface="Arial" panose="020B0604020202020204" pitchFamily="34" charset="0"/>
                <a:cs typeface="Arial" panose="020B0604020202020204" pitchFamily="34" charset="0"/>
              </a:rPr>
              <a:t>	the </a:t>
            </a:r>
            <a:r>
              <a:rPr lang="en-US" sz="2000" dirty="0">
                <a:latin typeface="Arial" panose="020B0604020202020204" pitchFamily="34" charset="0"/>
                <a:cs typeface="Arial" panose="020B0604020202020204" pitchFamily="34" charset="0"/>
              </a:rPr>
              <a:t>second draw </a:t>
            </a:r>
            <a:r>
              <a:rPr lang="en-US" sz="2000" dirty="0" smtClean="0">
                <a:latin typeface="Arial" panose="020B0604020202020204" pitchFamily="34" charset="0"/>
                <a:cs typeface="Arial" panose="020B0604020202020204" pitchFamily="34" charset="0"/>
              </a:rPr>
              <a:t>is </a:t>
            </a:r>
            <a:r>
              <a:rPr lang="en-US" sz="2000" dirty="0">
                <a:latin typeface="Arial" panose="020B0604020202020204" pitchFamily="34" charset="0"/>
                <a:cs typeface="Arial" panose="020B0604020202020204" pitchFamily="34" charset="0"/>
              </a:rPr>
              <a:t>affected by the result of the first draw.</a:t>
            </a:r>
          </a:p>
        </p:txBody>
      </p:sp>
    </p:spTree>
    <p:extLst>
      <p:ext uri="{BB962C8B-B14F-4D97-AF65-F5344CB8AC3E}">
        <p14:creationId xmlns:p14="http://schemas.microsoft.com/office/powerpoint/2010/main" val="304045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3" y="261543"/>
            <a:ext cx="7577316" cy="604593"/>
          </a:xfrm>
        </p:spPr>
        <p:txBody>
          <a:bodyPr>
            <a:noAutofit/>
          </a:bodyPr>
          <a:lstStyle/>
          <a:p>
            <a:r>
              <a:rPr lang="en-US" sz="2800" dirty="0" smtClean="0"/>
              <a:t>Some Important Results in Probability Theory</a:t>
            </a:r>
            <a:endParaRPr lang="en-SG" sz="2800"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163" y="969661"/>
                <a:ext cx="7781518" cy="5705776"/>
              </a:xfrm>
              <a:solidFill>
                <a:srgbClr val="FFFF00"/>
              </a:solidFill>
              <a:ln w="25400">
                <a:solidFill>
                  <a:srgbClr val="FF0000"/>
                </a:solidFill>
              </a:ln>
            </p:spPr>
            <p:txBody>
              <a:bodyPr/>
              <a:lstStyle/>
              <a:p>
                <a:pPr algn="just"/>
                <a:r>
                  <a:rPr lang="en-US" sz="2300" dirty="0" smtClean="0">
                    <a:latin typeface="Arial" pitchFamily="34" charset="0"/>
                    <a:cs typeface="Arial" pitchFamily="34" charset="0"/>
                  </a:rPr>
                  <a:t>In general, for any two events A and B within a finite sample space for a random experiment, </a:t>
                </a:r>
              </a:p>
              <a:p>
                <a:pPr marL="0" indent="0" algn="just">
                  <a:buNone/>
                </a:pPr>
                <a:r>
                  <a:rPr lang="en-US" sz="2300" dirty="0">
                    <a:latin typeface="Arial" pitchFamily="34" charset="0"/>
                    <a:cs typeface="Arial" pitchFamily="34" charset="0"/>
                  </a:rPr>
                  <a:t>	</a:t>
                </a:r>
                <a:r>
                  <a:rPr lang="en-US" sz="2300" dirty="0" smtClean="0">
                    <a:solidFill>
                      <a:srgbClr val="FF0000"/>
                    </a:solidFill>
                    <a:latin typeface="Arial" pitchFamily="34" charset="0"/>
                    <a:cs typeface="Arial" pitchFamily="34" charset="0"/>
                  </a:rPr>
                  <a:t>P(A </a:t>
                </a:r>
                <a:r>
                  <a:rPr lang="en-US" sz="2300" dirty="0" smtClean="0">
                    <a:solidFill>
                      <a:srgbClr val="FF0000"/>
                    </a:solidFill>
                    <a:latin typeface="Cambria Math" panose="02040503050406030204" pitchFamily="18" charset="0"/>
                    <a:ea typeface="Cambria Math" panose="02040503050406030204" pitchFamily="18" charset="0"/>
                    <a:cs typeface="Arial" pitchFamily="34" charset="0"/>
                  </a:rPr>
                  <a:t>∪ </a:t>
                </a:r>
                <a:r>
                  <a:rPr lang="en-SG" sz="2300" dirty="0" smtClean="0">
                    <a:solidFill>
                      <a:srgbClr val="FF0000"/>
                    </a:solidFill>
                    <a:latin typeface="Arial" pitchFamily="34" charset="0"/>
                    <a:cs typeface="Arial" pitchFamily="34" charset="0"/>
                  </a:rPr>
                  <a:t>B) = P(A) + P(B) – P(A ∩ B) [Addition Rule]</a:t>
                </a:r>
              </a:p>
              <a:p>
                <a:pPr marL="0" indent="0" algn="just">
                  <a:buNone/>
                </a:pPr>
                <a:r>
                  <a:rPr lang="en-SG" sz="2300" dirty="0" smtClean="0">
                    <a:solidFill>
                      <a:srgbClr val="FF0000"/>
                    </a:solidFill>
                    <a:latin typeface="Arial" pitchFamily="34" charset="0"/>
                    <a:cs typeface="Arial" pitchFamily="34" charset="0"/>
                  </a:rPr>
                  <a:t>	</a:t>
                </a:r>
                <a:r>
                  <a:rPr lang="en-SG" sz="2300" u="sng" dirty="0" smtClean="0">
                    <a:latin typeface="Arial" pitchFamily="34" charset="0"/>
                    <a:cs typeface="Arial" pitchFamily="34" charset="0"/>
                  </a:rPr>
                  <a:t>Special Case: </a:t>
                </a:r>
              </a:p>
              <a:p>
                <a:pPr marL="0" indent="0" algn="just">
                  <a:buNone/>
                </a:pPr>
                <a:r>
                  <a:rPr lang="en-US" sz="2300" dirty="0" smtClean="0">
                    <a:latin typeface="Arial" pitchFamily="34" charset="0"/>
                    <a:cs typeface="Arial" pitchFamily="34" charset="0"/>
                  </a:rPr>
                  <a:t>	If A and B are mutually exclusive, then </a:t>
                </a:r>
                <a:r>
                  <a:rPr lang="en-SG" sz="2300" dirty="0" smtClean="0">
                    <a:solidFill>
                      <a:schemeClr val="tx1"/>
                    </a:solidFill>
                    <a:latin typeface="Arial" pitchFamily="34" charset="0"/>
                    <a:cs typeface="Arial" pitchFamily="34" charset="0"/>
                  </a:rPr>
                  <a:t>P(A </a:t>
                </a:r>
                <a14:m>
                  <m:oMath xmlns:m="http://schemas.openxmlformats.org/officeDocument/2006/math">
                    <m:r>
                      <a:rPr lang="en-SG" sz="2300" i="1">
                        <a:solidFill>
                          <a:schemeClr val="tx1"/>
                        </a:solidFill>
                        <a:latin typeface="Cambria Math"/>
                        <a:ea typeface="Cambria Math"/>
                        <a:cs typeface="Arial" pitchFamily="34" charset="0"/>
                      </a:rPr>
                      <m:t>∩</m:t>
                    </m:r>
                  </m:oMath>
                </a14:m>
                <a:r>
                  <a:rPr lang="en-SG" sz="2300" dirty="0">
                    <a:solidFill>
                      <a:schemeClr val="tx1"/>
                    </a:solidFill>
                    <a:latin typeface="Arial" pitchFamily="34" charset="0"/>
                    <a:cs typeface="Arial" pitchFamily="34" charset="0"/>
                  </a:rPr>
                  <a:t> B) </a:t>
                </a:r>
                <a:r>
                  <a:rPr lang="en-SG" sz="2300" dirty="0" smtClean="0">
                    <a:solidFill>
                      <a:schemeClr val="tx1"/>
                    </a:solidFill>
                    <a:latin typeface="Arial" pitchFamily="34" charset="0"/>
                    <a:cs typeface="Arial" pitchFamily="34" charset="0"/>
                  </a:rPr>
                  <a:t>=0. 	Applying the addition rule gives the following result 	for two mutually exclusive events:</a:t>
                </a:r>
              </a:p>
              <a:p>
                <a:pPr marL="0" indent="0" algn="just">
                  <a:buNone/>
                </a:pPr>
                <a:r>
                  <a:rPr lang="en-US" sz="2300" dirty="0">
                    <a:latin typeface="Arial" pitchFamily="34" charset="0"/>
                    <a:cs typeface="Arial" pitchFamily="34" charset="0"/>
                  </a:rPr>
                  <a:t>	</a:t>
                </a:r>
                <a:r>
                  <a:rPr lang="en-US" sz="2300" dirty="0">
                    <a:solidFill>
                      <a:srgbClr val="FF0000"/>
                    </a:solidFill>
                    <a:latin typeface="Arial" pitchFamily="34" charset="0"/>
                    <a:cs typeface="Arial" pitchFamily="34" charset="0"/>
                  </a:rPr>
                  <a:t> P(A </a:t>
                </a:r>
                <a:r>
                  <a:rPr lang="en-US" sz="2300" dirty="0">
                    <a:solidFill>
                      <a:srgbClr val="FF0000"/>
                    </a:solidFill>
                    <a:latin typeface="Cambria Math" panose="02040503050406030204" pitchFamily="18" charset="0"/>
                    <a:ea typeface="Cambria Math" panose="02040503050406030204" pitchFamily="18" charset="0"/>
                    <a:cs typeface="Arial" pitchFamily="34" charset="0"/>
                  </a:rPr>
                  <a:t>∪ </a:t>
                </a:r>
                <a:r>
                  <a:rPr lang="en-SG" sz="2300" dirty="0" smtClean="0">
                    <a:solidFill>
                      <a:srgbClr val="FF0000"/>
                    </a:solidFill>
                    <a:latin typeface="Arial" pitchFamily="34" charset="0"/>
                    <a:cs typeface="Arial" pitchFamily="34" charset="0"/>
                  </a:rPr>
                  <a:t>B</a:t>
                </a:r>
                <a:r>
                  <a:rPr lang="en-SG" sz="2300" dirty="0">
                    <a:solidFill>
                      <a:srgbClr val="FF0000"/>
                    </a:solidFill>
                    <a:latin typeface="Arial" pitchFamily="34" charset="0"/>
                    <a:cs typeface="Arial" pitchFamily="34" charset="0"/>
                  </a:rPr>
                  <a:t>) = P(A) + P(B) </a:t>
                </a:r>
                <a:endParaRPr lang="en-SG" sz="2300" dirty="0" smtClean="0">
                  <a:solidFill>
                    <a:srgbClr val="FF0000"/>
                  </a:solidFill>
                  <a:latin typeface="Arial" pitchFamily="34" charset="0"/>
                  <a:cs typeface="Arial" pitchFamily="34" charset="0"/>
                </a:endParaRPr>
              </a:p>
              <a:p>
                <a:pPr marL="0" indent="0" algn="just">
                  <a:buNone/>
                </a:pPr>
                <a:r>
                  <a:rPr lang="en-SG" sz="2300" dirty="0">
                    <a:solidFill>
                      <a:srgbClr val="FF0000"/>
                    </a:solidFill>
                    <a:latin typeface="Arial" pitchFamily="34" charset="0"/>
                    <a:cs typeface="Arial" pitchFamily="34" charset="0"/>
                  </a:rPr>
                  <a:t> </a:t>
                </a:r>
                <a:r>
                  <a:rPr lang="en-SG" sz="2300" dirty="0" smtClean="0">
                    <a:solidFill>
                      <a:srgbClr val="FF0000"/>
                    </a:solidFill>
                    <a:latin typeface="Arial" pitchFamily="34" charset="0"/>
                    <a:cs typeface="Arial" pitchFamily="34" charset="0"/>
                  </a:rPr>
                  <a:t>     [for mutually exclusive events A and B]</a:t>
                </a:r>
              </a:p>
              <a:p>
                <a:r>
                  <a:rPr lang="en-US" sz="2300" dirty="0" smtClean="0">
                    <a:latin typeface="Arial" pitchFamily="34" charset="0"/>
                    <a:cs typeface="Arial" pitchFamily="34" charset="0"/>
                  </a:rPr>
                  <a:t>If two events A and B are independent, then </a:t>
                </a:r>
              </a:p>
              <a:p>
                <a:pPr marL="0" indent="0">
                  <a:buNone/>
                </a:pPr>
                <a:r>
                  <a:rPr lang="en-US" sz="2300" dirty="0" smtClean="0">
                    <a:solidFill>
                      <a:srgbClr val="FF0000"/>
                    </a:solidFill>
                    <a:latin typeface="Arial" pitchFamily="34" charset="0"/>
                    <a:cs typeface="Arial" pitchFamily="34" charset="0"/>
                  </a:rPr>
                  <a:t>	</a:t>
                </a:r>
                <a:r>
                  <a:rPr lang="en-SG" sz="2300" dirty="0">
                    <a:solidFill>
                      <a:srgbClr val="FF0000"/>
                    </a:solidFill>
                    <a:latin typeface="Arial" pitchFamily="34" charset="0"/>
                    <a:cs typeface="Arial" pitchFamily="34" charset="0"/>
                  </a:rPr>
                  <a:t> P(A ∩ B) </a:t>
                </a:r>
                <a:r>
                  <a:rPr lang="en-SG" sz="2300" dirty="0" smtClean="0">
                    <a:solidFill>
                      <a:srgbClr val="FF0000"/>
                    </a:solidFill>
                    <a:latin typeface="Arial" pitchFamily="34" charset="0"/>
                    <a:cs typeface="Arial" pitchFamily="34" charset="0"/>
                  </a:rPr>
                  <a:t>= P(A) </a:t>
                </a:r>
                <a:r>
                  <a:rPr lang="en-SG" sz="2300" dirty="0" smtClean="0">
                    <a:solidFill>
                      <a:srgbClr val="FF0000"/>
                    </a:solidFill>
                    <a:latin typeface="Times New Roman" panose="02020603050405020304" pitchFamily="18" charset="0"/>
                    <a:cs typeface="Times New Roman" panose="02020603050405020304" pitchFamily="18" charset="0"/>
                  </a:rPr>
                  <a:t>×</a:t>
                </a:r>
                <a:r>
                  <a:rPr lang="en-SG" sz="2300" dirty="0" smtClean="0">
                    <a:solidFill>
                      <a:srgbClr val="FF0000"/>
                    </a:solidFill>
                    <a:latin typeface="Arial" pitchFamily="34" charset="0"/>
                    <a:cs typeface="Arial" pitchFamily="34" charset="0"/>
                  </a:rPr>
                  <a:t> P(B) [Multiplication Rule]</a:t>
                </a:r>
              </a:p>
              <a:p>
                <a:r>
                  <a:rPr lang="en-US" sz="2300" dirty="0" smtClean="0">
                    <a:latin typeface="Arial" pitchFamily="34" charset="0"/>
                    <a:cs typeface="Arial" pitchFamily="34" charset="0"/>
                  </a:rPr>
                  <a:t>The probability of the complement of an event A happening is given by </a:t>
                </a:r>
              </a:p>
              <a:p>
                <a:pPr marL="0" indent="0">
                  <a:buNone/>
                </a:pPr>
                <a:r>
                  <a:rPr lang="en-US" sz="2300" dirty="0">
                    <a:solidFill>
                      <a:srgbClr val="FF0000"/>
                    </a:solidFill>
                    <a:latin typeface="Arial" pitchFamily="34" charset="0"/>
                    <a:cs typeface="Arial" pitchFamily="34" charset="0"/>
                  </a:rPr>
                  <a:t>	</a:t>
                </a:r>
                <a:r>
                  <a:rPr lang="en-US" sz="2300" dirty="0" smtClean="0">
                    <a:solidFill>
                      <a:srgbClr val="FF0000"/>
                    </a:solidFill>
                    <a:latin typeface="Arial" pitchFamily="34" charset="0"/>
                    <a:cs typeface="Arial" pitchFamily="34" charset="0"/>
                  </a:rPr>
                  <a:t> P(A</a:t>
                </a:r>
                <a:r>
                  <a:rPr lang="en-US" sz="2000" dirty="0" smtClean="0">
                    <a:solidFill>
                      <a:srgbClr val="FF0000"/>
                    </a:solidFill>
                  </a:rPr>
                  <a:t>′</a:t>
                </a:r>
                <a:r>
                  <a:rPr lang="en-US" sz="2300" dirty="0" smtClean="0">
                    <a:solidFill>
                      <a:srgbClr val="FF0000"/>
                    </a:solidFill>
                    <a:latin typeface="Arial" pitchFamily="34" charset="0"/>
                    <a:cs typeface="Arial" pitchFamily="34" charset="0"/>
                  </a:rPr>
                  <a:t>) = 1 – P(A)</a:t>
                </a:r>
                <a:endParaRPr lang="en-SG" sz="2300" dirty="0">
                  <a:solidFill>
                    <a:srgbClr val="FF0000"/>
                  </a:solidFill>
                  <a:latin typeface="Arial" pitchFamily="34" charset="0"/>
                  <a:cs typeface="Arial"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163" y="969661"/>
                <a:ext cx="7781518" cy="5705776"/>
              </a:xfrm>
              <a:blipFill rotWithShape="0">
                <a:blip r:embed="rId2"/>
                <a:stretch>
                  <a:fillRect l="-781" t="-532" r="-937" b="-851"/>
                </a:stretch>
              </a:blipFill>
              <a:ln w="25400">
                <a:solidFill>
                  <a:srgbClr val="FF0000"/>
                </a:solidFill>
              </a:ln>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6767FADE-2612-3649-B495-F644A23F288B}" type="slidenum">
              <a:rPr lang="en-US" smtClean="0"/>
              <a:pPr/>
              <a:t>36</a:t>
            </a:fld>
            <a:endParaRPr lang="en-US" dirty="0"/>
          </a:p>
        </p:txBody>
      </p:sp>
    </p:spTree>
    <p:extLst>
      <p:ext uri="{BB962C8B-B14F-4D97-AF65-F5344CB8AC3E}">
        <p14:creationId xmlns:p14="http://schemas.microsoft.com/office/powerpoint/2010/main" val="201697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3" y="261543"/>
            <a:ext cx="6211928" cy="604593"/>
          </a:xfrm>
        </p:spPr>
        <p:txBody>
          <a:bodyPr/>
          <a:lstStyle/>
          <a:p>
            <a:r>
              <a:rPr lang="en-US" dirty="0" smtClean="0"/>
              <a:t>Example 12: Independent Events </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961188"/>
                <a:ext cx="7781518" cy="5896812"/>
              </a:xfrm>
            </p:spPr>
            <p:txBody>
              <a:bodyPr/>
              <a:lstStyle/>
              <a:p>
                <a:pPr marL="0" indent="0" algn="just">
                  <a:buNone/>
                </a:pPr>
                <a:r>
                  <a:rPr lang="en-US" dirty="0" smtClean="0"/>
                  <a:t>A coin is biased such that the probability of getting a “Head” is ¾.</a:t>
                </a:r>
              </a:p>
              <a:p>
                <a:pPr marL="0" indent="0" algn="just">
                  <a:buNone/>
                </a:pPr>
                <a:r>
                  <a:rPr lang="en-US" dirty="0" smtClean="0"/>
                  <a:t>If a fair dice and the biased coin are thrown simultaneously at the same time, what is the probability that both a “1” and a “Tail” occur?</a:t>
                </a:r>
              </a:p>
              <a:p>
                <a:pPr marL="0" indent="0" algn="just">
                  <a:buNone/>
                </a:pPr>
                <a:r>
                  <a:rPr lang="en-US" b="1" dirty="0" smtClean="0"/>
                  <a:t>[Solution]</a:t>
                </a:r>
              </a:p>
              <a:p>
                <a:pPr marL="0" indent="0" algn="just">
                  <a:buNone/>
                </a:pPr>
                <a:r>
                  <a:rPr lang="en-US" dirty="0" smtClean="0"/>
                  <a:t>Let A be event “score on fair dice is 1”</a:t>
                </a:r>
              </a:p>
              <a:p>
                <a:pPr marL="0" indent="0" algn="just">
                  <a:buNone/>
                </a:pPr>
                <a:r>
                  <a:rPr lang="en-US" dirty="0" smtClean="0"/>
                  <a:t>Let B be event “biased coin shows a tail”.</a:t>
                </a:r>
              </a:p>
              <a:p>
                <a:pPr marL="0" indent="0" algn="just">
                  <a:buNone/>
                </a:pPr>
                <a:r>
                  <a:rPr lang="en-US" dirty="0" smtClean="0"/>
                  <a:t>Both A and B are independent events, so</a:t>
                </a:r>
              </a:p>
              <a:p>
                <a:pPr marL="0" indent="0" algn="just">
                  <a:buNone/>
                </a:pPr>
                <a:r>
                  <a:rPr lang="en-US" dirty="0" smtClean="0"/>
                  <a:t>the required probability = P(A</a:t>
                </a:r>
                <a14:m>
                  <m:oMath xmlns:m="http://schemas.openxmlformats.org/officeDocument/2006/math">
                    <m:r>
                      <a:rPr lang="en-US" i="1" smtClean="0">
                        <a:latin typeface="Cambria Math"/>
                        <a:ea typeface="Cambria Math"/>
                      </a:rPr>
                      <m:t>∩</m:t>
                    </m:r>
                  </m:oMath>
                </a14:m>
                <a:r>
                  <a:rPr lang="en-SG" dirty="0" smtClean="0"/>
                  <a:t>B) </a:t>
                </a:r>
              </a:p>
              <a:p>
                <a:pPr marL="0" indent="0" algn="just">
                  <a:buNone/>
                </a:pPr>
                <a:r>
                  <a:rPr lang="en-US" dirty="0"/>
                  <a:t> </a:t>
                </a:r>
                <a:r>
                  <a:rPr lang="en-US" dirty="0" smtClean="0"/>
                  <a:t>                                 	= P(A) x P(B)</a:t>
                </a:r>
              </a:p>
              <a:p>
                <a:pPr marL="0" indent="0" algn="just">
                  <a:buNone/>
                </a:pPr>
                <a:r>
                  <a:rPr lang="en-US" dirty="0"/>
                  <a:t> </a:t>
                </a:r>
                <a:r>
                  <a:rPr lang="en-US" dirty="0" smtClean="0"/>
                  <a:t>                                 	</a:t>
                </a:r>
              </a:p>
              <a:p>
                <a:pPr marL="0" indent="0" algn="just">
                  <a:buNone/>
                </a:pPr>
                <a:r>
                  <a:rPr lang="en-US" dirty="0"/>
                  <a:t> </a:t>
                </a:r>
                <a:r>
                  <a:rPr lang="en-US" dirty="0" smtClean="0"/>
                  <a:t>                                 	</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961188"/>
                <a:ext cx="7781518" cy="5896812"/>
              </a:xfrm>
              <a:blipFill rotWithShape="0">
                <a:blip r:embed="rId3"/>
                <a:stretch>
                  <a:fillRect l="-1175" t="-724" r="-1175"/>
                </a:stretch>
              </a:blipFill>
            </p:spPr>
            <p:txBody>
              <a:bodyPr/>
              <a:lstStyle/>
              <a:p>
                <a:r>
                  <a:rPr lang="en-SG">
                    <a:noFill/>
                  </a:rPr>
                  <a:t> </a:t>
                </a:r>
              </a:p>
            </p:txBody>
          </p:sp>
        </mc:Fallback>
      </mc:AlternateContent>
      <p:sp>
        <p:nvSpPr>
          <p:cNvPr id="4" name="Slide Number Placeholder 3"/>
          <p:cNvSpPr>
            <a:spLocks noGrp="1"/>
          </p:cNvSpPr>
          <p:nvPr>
            <p:ph type="sldNum" sz="quarter" idx="12"/>
          </p:nvPr>
        </p:nvSpPr>
        <p:spPr/>
        <p:txBody>
          <a:bodyPr/>
          <a:lstStyle/>
          <a:p>
            <a:fld id="{6767FADE-2612-3649-B495-F644A23F288B}" type="slidenum">
              <a:rPr lang="en-US" smtClean="0"/>
              <a:pPr/>
              <a:t>37</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60762905"/>
              </p:ext>
            </p:extLst>
          </p:nvPr>
        </p:nvGraphicFramePr>
        <p:xfrm>
          <a:off x="3916363" y="5648289"/>
          <a:ext cx="2022332" cy="763144"/>
        </p:xfrm>
        <a:graphic>
          <a:graphicData uri="http://schemas.openxmlformats.org/presentationml/2006/ole">
            <mc:AlternateContent xmlns:mc="http://schemas.openxmlformats.org/markup-compatibility/2006">
              <mc:Choice xmlns:v="urn:schemas-microsoft-com:vml" Requires="v">
                <p:oleObj spid="_x0000_s11278" name="Equation" r:id="rId4" imgW="1143000" imgH="431640" progId="Equation.3">
                  <p:embed/>
                </p:oleObj>
              </mc:Choice>
              <mc:Fallback>
                <p:oleObj name="Equation" r:id="rId4" imgW="1143000" imgH="431640" progId="Equation.3">
                  <p:embed/>
                  <p:pic>
                    <p:nvPicPr>
                      <p:cNvPr id="0" name=""/>
                      <p:cNvPicPr/>
                      <p:nvPr/>
                    </p:nvPicPr>
                    <p:blipFill>
                      <a:blip r:embed="rId5"/>
                      <a:stretch>
                        <a:fillRect/>
                      </a:stretch>
                    </p:blipFill>
                    <p:spPr>
                      <a:xfrm>
                        <a:off x="3916363" y="5648289"/>
                        <a:ext cx="2022332" cy="763144"/>
                      </a:xfrm>
                      <a:prstGeom prst="rect">
                        <a:avLst/>
                      </a:prstGeom>
                    </p:spPr>
                  </p:pic>
                </p:oleObj>
              </mc:Fallback>
            </mc:AlternateContent>
          </a:graphicData>
        </a:graphic>
      </p:graphicFrame>
    </p:spTree>
    <p:extLst>
      <p:ext uri="{BB962C8B-B14F-4D97-AF65-F5344CB8AC3E}">
        <p14:creationId xmlns:p14="http://schemas.microsoft.com/office/powerpoint/2010/main" val="27617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5162" y="261543"/>
            <a:ext cx="7361237" cy="604593"/>
          </a:xfrm>
          <a:noFill/>
        </p:spPr>
        <p:txBody>
          <a:bodyPr>
            <a:normAutofit/>
          </a:bodyPr>
          <a:lstStyle/>
          <a:p>
            <a:pPr eaLnBrk="1" hangingPunct="1"/>
            <a:r>
              <a:rPr lang="en-GB" dirty="0" smtClean="0"/>
              <a:t>Example: Venn Diagram</a:t>
            </a:r>
          </a:p>
        </p:txBody>
      </p:sp>
      <p:sp>
        <p:nvSpPr>
          <p:cNvPr id="12291" name="Rectangle 3"/>
          <p:cNvSpPr>
            <a:spLocks noGrp="1" noChangeArrowheads="1"/>
          </p:cNvSpPr>
          <p:nvPr>
            <p:ph sz="quarter" idx="13"/>
          </p:nvPr>
        </p:nvSpPr>
        <p:spPr>
          <a:xfrm>
            <a:off x="665610" y="1007842"/>
            <a:ext cx="7781518" cy="5726787"/>
          </a:xfrm>
        </p:spPr>
        <p:txBody>
          <a:bodyPr>
            <a:normAutofit/>
          </a:bodyPr>
          <a:lstStyle/>
          <a:p>
            <a:pPr marL="0" indent="0" algn="just">
              <a:lnSpc>
                <a:spcPct val="120000"/>
              </a:lnSpc>
              <a:spcBef>
                <a:spcPts val="600"/>
              </a:spcBef>
              <a:buNone/>
            </a:pPr>
            <a:r>
              <a:rPr lang="en-GB" sz="1800" dirty="0" smtClean="0"/>
              <a:t>Three ball games (basketball, football, and volleyball) are available for a class of 35 students to choose as CCAs. 15 students chose basketball, 25 students chose football, 10 students </a:t>
            </a:r>
            <a:r>
              <a:rPr lang="en-GB" sz="1800" dirty="0"/>
              <a:t>chose volleyball, </a:t>
            </a:r>
            <a:r>
              <a:rPr lang="en-GB" sz="1800" dirty="0" smtClean="0"/>
              <a:t>8 students </a:t>
            </a:r>
            <a:r>
              <a:rPr lang="en-GB" sz="1800" dirty="0"/>
              <a:t>chose both </a:t>
            </a:r>
            <a:r>
              <a:rPr lang="en-GB" sz="1800" dirty="0" smtClean="0"/>
              <a:t>basketball and football, 5 </a:t>
            </a:r>
            <a:r>
              <a:rPr lang="en-GB" sz="1800" dirty="0"/>
              <a:t>students chose both basketball and volleyball</a:t>
            </a:r>
            <a:r>
              <a:rPr lang="en-GB" sz="1800" dirty="0" smtClean="0"/>
              <a:t>, 7 </a:t>
            </a:r>
            <a:r>
              <a:rPr lang="en-GB" sz="1800" dirty="0"/>
              <a:t>students chose both </a:t>
            </a:r>
            <a:r>
              <a:rPr lang="en-GB" sz="1800" dirty="0" smtClean="0"/>
              <a:t>football and </a:t>
            </a:r>
            <a:r>
              <a:rPr lang="en-GB" sz="1800" dirty="0"/>
              <a:t>volleyball</a:t>
            </a:r>
            <a:r>
              <a:rPr lang="en-GB" sz="1800" dirty="0" smtClean="0"/>
              <a:t>, and 2 students chose all three games. </a:t>
            </a:r>
          </a:p>
          <a:p>
            <a:pPr marL="0" indent="0" algn="just">
              <a:lnSpc>
                <a:spcPct val="120000"/>
              </a:lnSpc>
              <a:spcBef>
                <a:spcPts val="600"/>
              </a:spcBef>
              <a:buNone/>
            </a:pPr>
            <a:endParaRPr lang="en-GB" sz="1800" dirty="0" smtClean="0"/>
          </a:p>
          <a:p>
            <a:pPr eaLnBrk="1" hangingPunct="1">
              <a:lnSpc>
                <a:spcPct val="120000"/>
              </a:lnSpc>
              <a:spcBef>
                <a:spcPts val="600"/>
              </a:spcBef>
              <a:buFontTx/>
              <a:buAutoNum type="alphaLcParenBoth"/>
            </a:pPr>
            <a:r>
              <a:rPr lang="en-GB" sz="1800" dirty="0" smtClean="0"/>
              <a:t>Draw the Venn diagram with all figures labelled.</a:t>
            </a:r>
          </a:p>
          <a:p>
            <a:pPr eaLnBrk="1" hangingPunct="1">
              <a:lnSpc>
                <a:spcPct val="120000"/>
              </a:lnSpc>
              <a:spcBef>
                <a:spcPts val="600"/>
              </a:spcBef>
              <a:buFontTx/>
              <a:buAutoNum type="alphaLcParenBoth"/>
            </a:pPr>
            <a:r>
              <a:rPr lang="en-GB" sz="1800" dirty="0" smtClean="0"/>
              <a:t>Determine how many students chose none of the games as CCA.</a:t>
            </a:r>
          </a:p>
          <a:p>
            <a:pPr eaLnBrk="1" hangingPunct="1">
              <a:lnSpc>
                <a:spcPct val="120000"/>
              </a:lnSpc>
              <a:spcBef>
                <a:spcPts val="600"/>
              </a:spcBef>
              <a:buFontTx/>
              <a:buAutoNum type="alphaLcParenBoth"/>
            </a:pPr>
            <a:r>
              <a:rPr lang="en-GB" sz="1800" dirty="0" smtClean="0"/>
              <a:t>If one student is randomly chosen from the class, calculate the probability that </a:t>
            </a:r>
          </a:p>
          <a:p>
            <a:pPr marL="800100" lvl="1" indent="-400050">
              <a:lnSpc>
                <a:spcPct val="120000"/>
              </a:lnSpc>
              <a:spcBef>
                <a:spcPts val="600"/>
              </a:spcBef>
              <a:buFont typeface="+mj-lt"/>
              <a:buAutoNum type="romanLcPeriod"/>
            </a:pPr>
            <a:r>
              <a:rPr lang="en-GB" sz="1800" dirty="0"/>
              <a:t>t</a:t>
            </a:r>
            <a:r>
              <a:rPr lang="en-GB" sz="1800" dirty="0" smtClean="0"/>
              <a:t>he student chose both basketball and football as CCA.</a:t>
            </a:r>
          </a:p>
          <a:p>
            <a:pPr marL="800100" lvl="1" indent="-400050">
              <a:lnSpc>
                <a:spcPct val="120000"/>
              </a:lnSpc>
              <a:spcBef>
                <a:spcPts val="600"/>
              </a:spcBef>
              <a:buFont typeface="+mj-lt"/>
              <a:buAutoNum type="romanLcPeriod"/>
            </a:pPr>
            <a:r>
              <a:rPr lang="en-GB" sz="1800" dirty="0"/>
              <a:t>the </a:t>
            </a:r>
            <a:r>
              <a:rPr lang="en-GB" sz="1800" dirty="0" smtClean="0"/>
              <a:t>student chose </a:t>
            </a:r>
            <a:r>
              <a:rPr lang="en-GB" sz="1800" dirty="0"/>
              <a:t>either basketball or </a:t>
            </a:r>
            <a:r>
              <a:rPr lang="en-GB" sz="1800" dirty="0" smtClean="0"/>
              <a:t>football </a:t>
            </a:r>
            <a:r>
              <a:rPr lang="en-GB" sz="1800" dirty="0"/>
              <a:t>as </a:t>
            </a:r>
            <a:r>
              <a:rPr lang="en-GB" sz="1800" dirty="0" smtClean="0"/>
              <a:t>CCA.</a:t>
            </a:r>
          </a:p>
          <a:p>
            <a:pPr marL="800100" lvl="1" indent="-400050">
              <a:lnSpc>
                <a:spcPct val="120000"/>
              </a:lnSpc>
              <a:spcBef>
                <a:spcPts val="600"/>
              </a:spcBef>
              <a:buFont typeface="+mj-lt"/>
              <a:buAutoNum type="romanLcPeriod"/>
            </a:pPr>
            <a:r>
              <a:rPr lang="en-GB" sz="1800" dirty="0" smtClean="0"/>
              <a:t>the student chose basketball but not football.</a:t>
            </a:r>
            <a:endParaRPr lang="en-GB" sz="1800" dirty="0"/>
          </a:p>
          <a:p>
            <a:pPr marL="800100" lvl="1" indent="-400050" algn="just">
              <a:lnSpc>
                <a:spcPct val="120000"/>
              </a:lnSpc>
              <a:spcBef>
                <a:spcPts val="600"/>
              </a:spcBef>
              <a:buFont typeface="+mj-lt"/>
              <a:buAutoNum type="romanLcPeriod"/>
            </a:pPr>
            <a:endParaRPr lang="en-GB" sz="1400" dirty="0" smtClean="0"/>
          </a:p>
        </p:txBody>
      </p:sp>
      <p:sp>
        <p:nvSpPr>
          <p:cNvPr id="2" name="Slide Number Placeholder 1"/>
          <p:cNvSpPr>
            <a:spLocks noGrp="1"/>
          </p:cNvSpPr>
          <p:nvPr>
            <p:ph type="sldNum" sz="quarter" idx="12"/>
          </p:nvPr>
        </p:nvSpPr>
        <p:spPr/>
        <p:txBody>
          <a:bodyPr/>
          <a:lstStyle/>
          <a:p>
            <a:fld id="{6767FADE-2612-3649-B495-F644A23F288B}" type="slidenum">
              <a:rPr lang="en-US" smtClean="0"/>
              <a:pPr/>
              <a:t>38</a:t>
            </a:fld>
            <a:endParaRPr lang="en-US" dirty="0"/>
          </a:p>
        </p:txBody>
      </p:sp>
    </p:spTree>
    <p:extLst>
      <p:ext uri="{BB962C8B-B14F-4D97-AF65-F5344CB8AC3E}">
        <p14:creationId xmlns:p14="http://schemas.microsoft.com/office/powerpoint/2010/main" val="34055392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5162" y="261543"/>
            <a:ext cx="7361237" cy="604593"/>
          </a:xfrm>
          <a:noFill/>
        </p:spPr>
        <p:txBody>
          <a:bodyPr>
            <a:normAutofit/>
          </a:bodyPr>
          <a:lstStyle/>
          <a:p>
            <a:pPr eaLnBrk="1" hangingPunct="1"/>
            <a:r>
              <a:rPr lang="en-GB" dirty="0" smtClean="0"/>
              <a:t>Example: Venn Diagram</a:t>
            </a:r>
          </a:p>
        </p:txBody>
      </p:sp>
      <p:sp>
        <p:nvSpPr>
          <p:cNvPr id="12291" name="Rectangle 3"/>
          <p:cNvSpPr>
            <a:spLocks noGrp="1" noChangeArrowheads="1"/>
          </p:cNvSpPr>
          <p:nvPr>
            <p:ph sz="quarter" idx="13"/>
          </p:nvPr>
        </p:nvSpPr>
        <p:spPr>
          <a:xfrm>
            <a:off x="665610" y="1007842"/>
            <a:ext cx="7781518" cy="5726787"/>
          </a:xfrm>
        </p:spPr>
        <p:txBody>
          <a:bodyPr>
            <a:normAutofit/>
          </a:bodyPr>
          <a:lstStyle/>
          <a:p>
            <a:pPr marL="0" indent="0" algn="just">
              <a:lnSpc>
                <a:spcPct val="120000"/>
              </a:lnSpc>
              <a:spcBef>
                <a:spcPts val="600"/>
              </a:spcBef>
              <a:buNone/>
            </a:pPr>
            <a:r>
              <a:rPr lang="en-GB" sz="1800" dirty="0"/>
              <a:t>Three ball games (basketball, football, and volleyball) are available for a class of 35 students to choose as CCAs. 15 students chose basketball, 25 students chose football, 10 students chose volleyball, 8 students chose both basketball and football, 5 students chose both basketball and volleyball, 7 students chose both football and volleyball, and 2 students chose all three games. </a:t>
            </a:r>
          </a:p>
          <a:p>
            <a:pPr marL="0" indent="0" algn="just">
              <a:lnSpc>
                <a:spcPct val="120000"/>
              </a:lnSpc>
              <a:spcBef>
                <a:spcPts val="600"/>
              </a:spcBef>
              <a:buNone/>
            </a:pPr>
            <a:endParaRPr lang="en-GB" sz="1800" dirty="0" smtClean="0"/>
          </a:p>
          <a:p>
            <a:pPr eaLnBrk="1" hangingPunct="1">
              <a:lnSpc>
                <a:spcPct val="120000"/>
              </a:lnSpc>
              <a:spcBef>
                <a:spcPts val="600"/>
              </a:spcBef>
              <a:buFontTx/>
              <a:buAutoNum type="alphaLcParenBoth"/>
            </a:pPr>
            <a:r>
              <a:rPr lang="en-GB" sz="1800" dirty="0" smtClean="0"/>
              <a:t>Draw the Venn diagram with all figures labelled.</a:t>
            </a:r>
          </a:p>
          <a:p>
            <a:pPr marL="0" indent="0" eaLnBrk="1" hangingPunct="1">
              <a:lnSpc>
                <a:spcPct val="120000"/>
              </a:lnSpc>
              <a:spcBef>
                <a:spcPts val="600"/>
              </a:spcBef>
              <a:buNone/>
            </a:pPr>
            <a:endParaRPr lang="en-GB" sz="1800" dirty="0"/>
          </a:p>
          <a:p>
            <a:pPr marL="0" indent="0" eaLnBrk="1" hangingPunct="1">
              <a:lnSpc>
                <a:spcPct val="120000"/>
              </a:lnSpc>
              <a:spcBef>
                <a:spcPts val="600"/>
              </a:spcBef>
              <a:buNone/>
            </a:pPr>
            <a:r>
              <a:rPr lang="en-GB" sz="1800" dirty="0" smtClean="0"/>
              <a:t>Denote B as Basketball, F as Football,</a:t>
            </a:r>
          </a:p>
          <a:p>
            <a:pPr marL="0" indent="0" eaLnBrk="1" hangingPunct="1">
              <a:lnSpc>
                <a:spcPct val="120000"/>
              </a:lnSpc>
              <a:spcBef>
                <a:spcPts val="600"/>
              </a:spcBef>
              <a:buNone/>
            </a:pPr>
            <a:r>
              <a:rPr lang="en-GB" sz="1800" dirty="0" smtClean="0"/>
              <a:t>V as Volleyball and S as sample space.</a:t>
            </a:r>
          </a:p>
          <a:p>
            <a:pPr marL="0" indent="0" eaLnBrk="1" hangingPunct="1">
              <a:lnSpc>
                <a:spcPct val="120000"/>
              </a:lnSpc>
              <a:spcBef>
                <a:spcPts val="600"/>
              </a:spcBef>
              <a:buNone/>
            </a:pPr>
            <a:endParaRPr lang="en-GB" sz="1800" dirty="0" smtClean="0"/>
          </a:p>
        </p:txBody>
      </p:sp>
      <p:grpSp>
        <p:nvGrpSpPr>
          <p:cNvPr id="8" name="Group 7"/>
          <p:cNvGrpSpPr/>
          <p:nvPr/>
        </p:nvGrpSpPr>
        <p:grpSpPr>
          <a:xfrm>
            <a:off x="5242375" y="4412342"/>
            <a:ext cx="3781157" cy="2077997"/>
            <a:chOff x="5137871" y="4412342"/>
            <a:chExt cx="3781157" cy="2077997"/>
          </a:xfrm>
        </p:grpSpPr>
        <p:sp>
          <p:nvSpPr>
            <p:cNvPr id="2" name="Rectangle 1"/>
            <p:cNvSpPr/>
            <p:nvPr/>
          </p:nvSpPr>
          <p:spPr>
            <a:xfrm>
              <a:off x="5137871" y="4412342"/>
              <a:ext cx="3309257" cy="2002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Oval 2"/>
            <p:cNvSpPr/>
            <p:nvPr/>
          </p:nvSpPr>
          <p:spPr>
            <a:xfrm>
              <a:off x="656770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604519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6291941" y="52541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5746406" y="4615540"/>
              <a:ext cx="597581" cy="369332"/>
            </a:xfrm>
            <a:prstGeom prst="rect">
              <a:avLst/>
            </a:prstGeom>
            <a:noFill/>
          </p:spPr>
          <p:txBody>
            <a:bodyPr wrap="square" rtlCol="0">
              <a:spAutoFit/>
            </a:bodyPr>
            <a:lstStyle/>
            <a:p>
              <a:pPr algn="ctr"/>
              <a:r>
                <a:rPr lang="en-US" dirty="0" smtClean="0"/>
                <a:t>B</a:t>
              </a:r>
              <a:endParaRPr lang="en-US" dirty="0"/>
            </a:p>
          </p:txBody>
        </p:sp>
        <p:sp>
          <p:nvSpPr>
            <p:cNvPr id="9" name="TextBox 8"/>
            <p:cNvSpPr txBox="1"/>
            <p:nvPr/>
          </p:nvSpPr>
          <p:spPr>
            <a:xfrm>
              <a:off x="7206341" y="4615540"/>
              <a:ext cx="597581" cy="369332"/>
            </a:xfrm>
            <a:prstGeom prst="rect">
              <a:avLst/>
            </a:prstGeom>
            <a:noFill/>
          </p:spPr>
          <p:txBody>
            <a:bodyPr wrap="square" rtlCol="0">
              <a:spAutoFit/>
            </a:bodyPr>
            <a:lstStyle/>
            <a:p>
              <a:pPr algn="ctr"/>
              <a:r>
                <a:rPr lang="en-US" dirty="0" smtClean="0"/>
                <a:t>F</a:t>
              </a:r>
              <a:endParaRPr lang="en-US" dirty="0"/>
            </a:p>
          </p:txBody>
        </p:sp>
        <p:sp>
          <p:nvSpPr>
            <p:cNvPr id="10" name="TextBox 9"/>
            <p:cNvSpPr txBox="1"/>
            <p:nvPr/>
          </p:nvSpPr>
          <p:spPr>
            <a:xfrm>
              <a:off x="6450350" y="6121007"/>
              <a:ext cx="597581" cy="369332"/>
            </a:xfrm>
            <a:prstGeom prst="rect">
              <a:avLst/>
            </a:prstGeom>
            <a:noFill/>
          </p:spPr>
          <p:txBody>
            <a:bodyPr wrap="square" rtlCol="0">
              <a:spAutoFit/>
            </a:bodyPr>
            <a:lstStyle/>
            <a:p>
              <a:pPr algn="ctr"/>
              <a:r>
                <a:rPr lang="en-US" dirty="0" smtClean="0"/>
                <a:t>V</a:t>
              </a:r>
              <a:endParaRPr lang="en-US" dirty="0"/>
            </a:p>
          </p:txBody>
        </p:sp>
        <p:sp>
          <p:nvSpPr>
            <p:cNvPr id="11" name="TextBox 10"/>
            <p:cNvSpPr txBox="1"/>
            <p:nvPr/>
          </p:nvSpPr>
          <p:spPr>
            <a:xfrm>
              <a:off x="8321447" y="4427638"/>
              <a:ext cx="597581" cy="369332"/>
            </a:xfrm>
            <a:prstGeom prst="rect">
              <a:avLst/>
            </a:prstGeom>
            <a:noFill/>
          </p:spPr>
          <p:txBody>
            <a:bodyPr wrap="square" rtlCol="0">
              <a:spAutoFit/>
            </a:bodyPr>
            <a:lstStyle/>
            <a:p>
              <a:pPr algn="ctr"/>
              <a:r>
                <a:rPr lang="en-US" dirty="0" smtClean="0"/>
                <a:t>S</a:t>
              </a:r>
              <a:endParaRPr lang="en-US" dirty="0"/>
            </a:p>
          </p:txBody>
        </p:sp>
      </p:grpSp>
      <p:sp>
        <p:nvSpPr>
          <p:cNvPr id="5" name="Slide Number Placeholder 4"/>
          <p:cNvSpPr>
            <a:spLocks noGrp="1"/>
          </p:cNvSpPr>
          <p:nvPr>
            <p:ph type="sldNum" sz="quarter" idx="12"/>
          </p:nvPr>
        </p:nvSpPr>
        <p:spPr/>
        <p:txBody>
          <a:bodyPr/>
          <a:lstStyle/>
          <a:p>
            <a:fld id="{6767FADE-2612-3649-B495-F644A23F288B}" type="slidenum">
              <a:rPr lang="en-US" smtClean="0"/>
              <a:pPr/>
              <a:t>39</a:t>
            </a:fld>
            <a:endParaRPr lang="en-US" dirty="0"/>
          </a:p>
        </p:txBody>
      </p:sp>
    </p:spTree>
    <p:extLst>
      <p:ext uri="{BB962C8B-B14F-4D97-AF65-F5344CB8AC3E}">
        <p14:creationId xmlns:p14="http://schemas.microsoft.com/office/powerpoint/2010/main" val="522571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Introduction to Statistics </a:t>
            </a:r>
          </a:p>
        </p:txBody>
      </p:sp>
      <p:sp>
        <p:nvSpPr>
          <p:cNvPr id="7171" name="Rectangle 3"/>
          <p:cNvSpPr>
            <a:spLocks noGrp="1" noChangeArrowheads="1"/>
          </p:cNvSpPr>
          <p:nvPr>
            <p:ph sz="quarter" idx="13"/>
          </p:nvPr>
        </p:nvSpPr>
        <p:spPr/>
        <p:txBody>
          <a:bodyPr/>
          <a:lstStyle/>
          <a:p>
            <a:pPr marL="609600" indent="-609600" algn="just">
              <a:spcBef>
                <a:spcPts val="1200"/>
              </a:spcBef>
            </a:pPr>
            <a:r>
              <a:rPr lang="en-US" dirty="0" smtClean="0"/>
              <a:t>Statistics deals </a:t>
            </a:r>
            <a:r>
              <a:rPr lang="en-US" dirty="0"/>
              <a:t>with the collection, processing, </a:t>
            </a:r>
            <a:r>
              <a:rPr lang="en-US" dirty="0" err="1" smtClean="0"/>
              <a:t>analysing</a:t>
            </a:r>
            <a:r>
              <a:rPr lang="en-US" dirty="0" smtClean="0"/>
              <a:t>, </a:t>
            </a:r>
            <a:r>
              <a:rPr lang="en-US" dirty="0"/>
              <a:t>and interpretation of </a:t>
            </a:r>
            <a:r>
              <a:rPr lang="en-US" dirty="0" smtClean="0"/>
              <a:t>data.</a:t>
            </a:r>
            <a:endParaRPr lang="en-US" dirty="0"/>
          </a:p>
          <a:p>
            <a:pPr marL="1009650" lvl="1" indent="-609600" algn="just">
              <a:spcBef>
                <a:spcPts val="1200"/>
              </a:spcBef>
              <a:buFont typeface="Wingdings" pitchFamily="2" charset="2"/>
              <a:buChar char="Ø"/>
            </a:pPr>
            <a:r>
              <a:rPr lang="en-US" sz="2000" dirty="0" smtClean="0"/>
              <a:t>Statistics provides a basis for assessing and drawing a conclusion.</a:t>
            </a:r>
          </a:p>
          <a:p>
            <a:pPr marL="1009650" lvl="1" indent="-609600" algn="just">
              <a:spcBef>
                <a:spcPts val="1200"/>
              </a:spcBef>
              <a:buFont typeface="Wingdings" pitchFamily="2" charset="2"/>
              <a:buChar char="Ø"/>
            </a:pPr>
            <a:r>
              <a:rPr lang="en-US" dirty="0" smtClean="0"/>
              <a:t>The basic </a:t>
            </a:r>
            <a:r>
              <a:rPr lang="en-US" dirty="0"/>
              <a:t>idea behind </a:t>
            </a:r>
            <a:r>
              <a:rPr lang="en-US" dirty="0" smtClean="0"/>
              <a:t>statistical </a:t>
            </a:r>
            <a:r>
              <a:rPr lang="en-US" dirty="0"/>
              <a:t>methods of data analysis is to make inferences about a population by studying a relatively </a:t>
            </a:r>
            <a:r>
              <a:rPr lang="en-US" dirty="0" smtClean="0"/>
              <a:t>small representative </a:t>
            </a:r>
            <a:r>
              <a:rPr lang="en-US" dirty="0"/>
              <a:t>sample chosen from it. </a:t>
            </a:r>
          </a:p>
          <a:p>
            <a:pPr marL="1009650" lvl="1" indent="-609600" algn="just">
              <a:spcBef>
                <a:spcPts val="1200"/>
              </a:spcBef>
              <a:buFont typeface="Wingdings" pitchFamily="2" charset="2"/>
              <a:buChar char="Ø"/>
            </a:pPr>
            <a:r>
              <a:rPr lang="en-US" sz="2000" dirty="0" smtClean="0"/>
              <a:t>Statistics plays a critical role in the improvement of the quality of any product or service. It enables engineers to understand phenomena subject to variation and to effectively predict or control them.</a:t>
            </a:r>
          </a:p>
          <a:p>
            <a:pPr marL="1009650" lvl="1" indent="-609600" algn="just">
              <a:spcBef>
                <a:spcPts val="1200"/>
              </a:spcBef>
              <a:buFont typeface="Wingdings" pitchFamily="2" charset="2"/>
              <a:buChar char="Ø"/>
            </a:pPr>
            <a:r>
              <a:rPr lang="en-US" dirty="0" smtClean="0"/>
              <a:t>Statistics can be further classified as “descriptive statistics” and “inferential</a:t>
            </a:r>
            <a:r>
              <a:rPr lang="en-US" dirty="0"/>
              <a:t> </a:t>
            </a:r>
            <a:r>
              <a:rPr lang="en-US" dirty="0" smtClean="0"/>
              <a:t>statistics”.</a:t>
            </a:r>
            <a:endParaRPr lang="en-US" sz="2000" dirty="0" smtClean="0"/>
          </a:p>
        </p:txBody>
      </p:sp>
      <p:sp>
        <p:nvSpPr>
          <p:cNvPr id="2" name="Slide Number Placeholder 1"/>
          <p:cNvSpPr>
            <a:spLocks noGrp="1"/>
          </p:cNvSpPr>
          <p:nvPr>
            <p:ph type="sldNum" sz="quarter" idx="12"/>
          </p:nvPr>
        </p:nvSpPr>
        <p:spPr/>
        <p:txBody>
          <a:bodyPr/>
          <a:lstStyle/>
          <a:p>
            <a:fld id="{6767FADE-2612-3649-B495-F644A23F288B}" type="slidenum">
              <a:rPr lang="en-US" smtClean="0"/>
              <a:pPr/>
              <a:t>4</a:t>
            </a:fld>
            <a:endParaRPr lang="en-US" dirty="0"/>
          </a:p>
        </p:txBody>
      </p:sp>
    </p:spTree>
    <p:extLst>
      <p:ext uri="{BB962C8B-B14F-4D97-AF65-F5344CB8AC3E}">
        <p14:creationId xmlns:p14="http://schemas.microsoft.com/office/powerpoint/2010/main" val="33360747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5162" y="261543"/>
            <a:ext cx="7361237" cy="604593"/>
          </a:xfrm>
          <a:noFill/>
        </p:spPr>
        <p:txBody>
          <a:bodyPr>
            <a:normAutofit/>
          </a:bodyPr>
          <a:lstStyle/>
          <a:p>
            <a:pPr eaLnBrk="1" hangingPunct="1"/>
            <a:r>
              <a:rPr lang="en-GB" dirty="0" smtClean="0"/>
              <a:t>Example: Venn Diagram</a:t>
            </a:r>
          </a:p>
        </p:txBody>
      </p:sp>
      <p:sp>
        <p:nvSpPr>
          <p:cNvPr id="12291" name="Rectangle 3"/>
          <p:cNvSpPr>
            <a:spLocks noGrp="1" noChangeArrowheads="1"/>
          </p:cNvSpPr>
          <p:nvPr>
            <p:ph sz="quarter" idx="13"/>
          </p:nvPr>
        </p:nvSpPr>
        <p:spPr>
          <a:xfrm>
            <a:off x="665610" y="1007842"/>
            <a:ext cx="7781518" cy="5726787"/>
          </a:xfrm>
        </p:spPr>
        <p:txBody>
          <a:bodyPr>
            <a:normAutofit/>
          </a:bodyPr>
          <a:lstStyle/>
          <a:p>
            <a:pPr marL="0" indent="0" algn="just">
              <a:lnSpc>
                <a:spcPct val="120000"/>
              </a:lnSpc>
              <a:spcBef>
                <a:spcPts val="600"/>
              </a:spcBef>
              <a:buNone/>
            </a:pPr>
            <a:r>
              <a:rPr lang="en-GB" sz="1800" dirty="0"/>
              <a:t>Three ball games (basketball, football, and volleyball) are available for a class of 35 students to choose as CCAs. 15 students chose basketball, 25 students chose football, 10 students chose volleyball, 8 students chose both basketball and football, 5 students chose both basketball and volleyball, 7 students chose both football and volleyball, and 2 students chose all three games. </a:t>
            </a:r>
          </a:p>
          <a:p>
            <a:pPr marL="0" indent="0" algn="just">
              <a:lnSpc>
                <a:spcPct val="120000"/>
              </a:lnSpc>
              <a:spcBef>
                <a:spcPts val="600"/>
              </a:spcBef>
              <a:buNone/>
            </a:pPr>
            <a:endParaRPr lang="en-GB" sz="1800" dirty="0" smtClean="0"/>
          </a:p>
          <a:p>
            <a:pPr eaLnBrk="1" hangingPunct="1">
              <a:lnSpc>
                <a:spcPct val="120000"/>
              </a:lnSpc>
              <a:spcBef>
                <a:spcPts val="600"/>
              </a:spcBef>
              <a:buFontTx/>
              <a:buAutoNum type="alphaLcParenBoth"/>
            </a:pPr>
            <a:r>
              <a:rPr lang="en-GB" sz="1800" dirty="0" smtClean="0"/>
              <a:t>Draw the Venn diagram with all figures labelled.</a:t>
            </a:r>
          </a:p>
          <a:p>
            <a:pPr marL="0" indent="0" eaLnBrk="1" hangingPunct="1">
              <a:lnSpc>
                <a:spcPct val="120000"/>
              </a:lnSpc>
              <a:spcBef>
                <a:spcPts val="600"/>
              </a:spcBef>
              <a:buNone/>
            </a:pPr>
            <a:endParaRPr lang="en-GB" sz="1800" dirty="0"/>
          </a:p>
          <a:p>
            <a:pPr marL="0" indent="0" eaLnBrk="1" hangingPunct="1">
              <a:lnSpc>
                <a:spcPct val="120000"/>
              </a:lnSpc>
              <a:spcBef>
                <a:spcPts val="600"/>
              </a:spcBef>
              <a:buNone/>
            </a:pPr>
            <a:r>
              <a:rPr lang="en-GB" sz="1800" dirty="0" smtClean="0"/>
              <a:t>Firstly, fill in the number of students who</a:t>
            </a:r>
          </a:p>
          <a:p>
            <a:pPr marL="0" indent="0" eaLnBrk="1" hangingPunct="1">
              <a:lnSpc>
                <a:spcPct val="120000"/>
              </a:lnSpc>
              <a:spcBef>
                <a:spcPts val="600"/>
              </a:spcBef>
              <a:buNone/>
            </a:pPr>
            <a:r>
              <a:rPr lang="en-GB" sz="1800" dirty="0" smtClean="0"/>
              <a:t>chose all three games.</a:t>
            </a:r>
          </a:p>
          <a:p>
            <a:pPr marL="0" indent="0" eaLnBrk="1" hangingPunct="1">
              <a:lnSpc>
                <a:spcPct val="120000"/>
              </a:lnSpc>
              <a:spcBef>
                <a:spcPts val="600"/>
              </a:spcBef>
              <a:buNone/>
            </a:pPr>
            <a:r>
              <a:rPr lang="en-GB" sz="1800" dirty="0" smtClean="0"/>
              <a:t>Next, calculate the number of students who</a:t>
            </a:r>
          </a:p>
          <a:p>
            <a:pPr marL="0" indent="0">
              <a:lnSpc>
                <a:spcPct val="120000"/>
              </a:lnSpc>
              <a:spcBef>
                <a:spcPts val="600"/>
              </a:spcBef>
              <a:buNone/>
            </a:pPr>
            <a:r>
              <a:rPr lang="en-GB" sz="1800" dirty="0" smtClean="0"/>
              <a:t>chose basketball </a:t>
            </a:r>
            <a:r>
              <a:rPr lang="en-GB" sz="1800" dirty="0"/>
              <a:t>and </a:t>
            </a:r>
            <a:r>
              <a:rPr lang="en-GB" sz="1800" dirty="0" smtClean="0"/>
              <a:t>football </a:t>
            </a:r>
            <a:r>
              <a:rPr lang="en-GB" sz="1800" b="1" dirty="0" smtClean="0"/>
              <a:t>only</a:t>
            </a:r>
            <a:r>
              <a:rPr lang="en-GB" sz="1800" dirty="0" smtClean="0"/>
              <a:t> as</a:t>
            </a:r>
          </a:p>
          <a:p>
            <a:pPr marL="0" indent="0">
              <a:lnSpc>
                <a:spcPct val="120000"/>
              </a:lnSpc>
              <a:spcBef>
                <a:spcPts val="600"/>
              </a:spcBef>
              <a:buNone/>
            </a:pPr>
            <a:r>
              <a:rPr lang="en-GB" sz="1800" dirty="0" smtClean="0"/>
              <a:t>8 – 2 = 6.</a:t>
            </a:r>
          </a:p>
        </p:txBody>
      </p:sp>
      <p:grpSp>
        <p:nvGrpSpPr>
          <p:cNvPr id="8" name="Group 7"/>
          <p:cNvGrpSpPr/>
          <p:nvPr/>
        </p:nvGrpSpPr>
        <p:grpSpPr>
          <a:xfrm>
            <a:off x="5244746" y="4412342"/>
            <a:ext cx="3781157" cy="2077997"/>
            <a:chOff x="5137871" y="4412342"/>
            <a:chExt cx="3781157" cy="2077997"/>
          </a:xfrm>
        </p:grpSpPr>
        <p:sp>
          <p:nvSpPr>
            <p:cNvPr id="2" name="Rectangle 1"/>
            <p:cNvSpPr/>
            <p:nvPr/>
          </p:nvSpPr>
          <p:spPr>
            <a:xfrm>
              <a:off x="5137871" y="4412342"/>
              <a:ext cx="3309257" cy="2002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Oval 2"/>
            <p:cNvSpPr/>
            <p:nvPr/>
          </p:nvSpPr>
          <p:spPr>
            <a:xfrm>
              <a:off x="656770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604519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6291941" y="52541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5746406" y="4615540"/>
              <a:ext cx="597581" cy="369332"/>
            </a:xfrm>
            <a:prstGeom prst="rect">
              <a:avLst/>
            </a:prstGeom>
            <a:noFill/>
          </p:spPr>
          <p:txBody>
            <a:bodyPr wrap="square" rtlCol="0">
              <a:spAutoFit/>
            </a:bodyPr>
            <a:lstStyle/>
            <a:p>
              <a:pPr algn="ctr"/>
              <a:r>
                <a:rPr lang="en-US" dirty="0" smtClean="0"/>
                <a:t>B</a:t>
              </a:r>
              <a:endParaRPr lang="en-US" dirty="0"/>
            </a:p>
          </p:txBody>
        </p:sp>
        <p:sp>
          <p:nvSpPr>
            <p:cNvPr id="9" name="TextBox 8"/>
            <p:cNvSpPr txBox="1"/>
            <p:nvPr/>
          </p:nvSpPr>
          <p:spPr>
            <a:xfrm>
              <a:off x="7206341" y="4615540"/>
              <a:ext cx="597581" cy="369332"/>
            </a:xfrm>
            <a:prstGeom prst="rect">
              <a:avLst/>
            </a:prstGeom>
            <a:noFill/>
          </p:spPr>
          <p:txBody>
            <a:bodyPr wrap="square" rtlCol="0">
              <a:spAutoFit/>
            </a:bodyPr>
            <a:lstStyle/>
            <a:p>
              <a:pPr algn="ctr"/>
              <a:r>
                <a:rPr lang="en-US" dirty="0" smtClean="0"/>
                <a:t>F</a:t>
              </a:r>
              <a:endParaRPr lang="en-US" dirty="0"/>
            </a:p>
          </p:txBody>
        </p:sp>
        <p:sp>
          <p:nvSpPr>
            <p:cNvPr id="10" name="TextBox 9"/>
            <p:cNvSpPr txBox="1"/>
            <p:nvPr/>
          </p:nvSpPr>
          <p:spPr>
            <a:xfrm>
              <a:off x="6450350" y="6121007"/>
              <a:ext cx="597581" cy="369332"/>
            </a:xfrm>
            <a:prstGeom prst="rect">
              <a:avLst/>
            </a:prstGeom>
            <a:noFill/>
          </p:spPr>
          <p:txBody>
            <a:bodyPr wrap="square" rtlCol="0">
              <a:spAutoFit/>
            </a:bodyPr>
            <a:lstStyle/>
            <a:p>
              <a:pPr algn="ctr"/>
              <a:r>
                <a:rPr lang="en-US" dirty="0" smtClean="0"/>
                <a:t>V</a:t>
              </a:r>
              <a:endParaRPr lang="en-US" dirty="0"/>
            </a:p>
          </p:txBody>
        </p:sp>
        <p:sp>
          <p:nvSpPr>
            <p:cNvPr id="11" name="TextBox 10"/>
            <p:cNvSpPr txBox="1"/>
            <p:nvPr/>
          </p:nvSpPr>
          <p:spPr>
            <a:xfrm>
              <a:off x="8321447" y="4427638"/>
              <a:ext cx="597581" cy="369332"/>
            </a:xfrm>
            <a:prstGeom prst="rect">
              <a:avLst/>
            </a:prstGeom>
            <a:noFill/>
          </p:spPr>
          <p:txBody>
            <a:bodyPr wrap="square" rtlCol="0">
              <a:spAutoFit/>
            </a:bodyPr>
            <a:lstStyle/>
            <a:p>
              <a:pPr algn="ctr"/>
              <a:r>
                <a:rPr lang="en-US" dirty="0" smtClean="0"/>
                <a:t>S</a:t>
              </a:r>
              <a:endParaRPr lang="en-US" dirty="0"/>
            </a:p>
          </p:txBody>
        </p:sp>
        <p:sp>
          <p:nvSpPr>
            <p:cNvPr id="12" name="TextBox 11"/>
            <p:cNvSpPr txBox="1"/>
            <p:nvPr/>
          </p:nvSpPr>
          <p:spPr>
            <a:xfrm>
              <a:off x="6473369" y="5229162"/>
              <a:ext cx="597581" cy="369332"/>
            </a:xfrm>
            <a:prstGeom prst="rect">
              <a:avLst/>
            </a:prstGeom>
            <a:noFill/>
          </p:spPr>
          <p:txBody>
            <a:bodyPr wrap="square" rtlCol="0">
              <a:spAutoFit/>
            </a:bodyPr>
            <a:lstStyle/>
            <a:p>
              <a:pPr algn="ctr"/>
              <a:r>
                <a:rPr lang="en-US" dirty="0" smtClean="0"/>
                <a:t>2</a:t>
              </a:r>
              <a:endParaRPr lang="en-US" dirty="0"/>
            </a:p>
          </p:txBody>
        </p:sp>
        <p:sp>
          <p:nvSpPr>
            <p:cNvPr id="13" name="TextBox 12"/>
            <p:cNvSpPr txBox="1"/>
            <p:nvPr/>
          </p:nvSpPr>
          <p:spPr>
            <a:xfrm>
              <a:off x="6464680" y="4885620"/>
              <a:ext cx="597581" cy="369332"/>
            </a:xfrm>
            <a:prstGeom prst="rect">
              <a:avLst/>
            </a:prstGeom>
            <a:noFill/>
          </p:spPr>
          <p:txBody>
            <a:bodyPr wrap="square" rtlCol="0">
              <a:spAutoFit/>
            </a:bodyPr>
            <a:lstStyle/>
            <a:p>
              <a:pPr algn="ctr"/>
              <a:r>
                <a:rPr lang="en-US" dirty="0" smtClean="0"/>
                <a:t>6</a:t>
              </a:r>
              <a:endParaRPr lang="en-US" dirty="0"/>
            </a:p>
          </p:txBody>
        </p:sp>
      </p:grpSp>
      <p:sp>
        <p:nvSpPr>
          <p:cNvPr id="5" name="Slide Number Placeholder 4"/>
          <p:cNvSpPr>
            <a:spLocks noGrp="1"/>
          </p:cNvSpPr>
          <p:nvPr>
            <p:ph type="sldNum" sz="quarter" idx="12"/>
          </p:nvPr>
        </p:nvSpPr>
        <p:spPr/>
        <p:txBody>
          <a:bodyPr/>
          <a:lstStyle/>
          <a:p>
            <a:fld id="{6767FADE-2612-3649-B495-F644A23F288B}" type="slidenum">
              <a:rPr lang="en-US" smtClean="0"/>
              <a:pPr/>
              <a:t>40</a:t>
            </a:fld>
            <a:endParaRPr lang="en-US" dirty="0"/>
          </a:p>
        </p:txBody>
      </p:sp>
    </p:spTree>
    <p:extLst>
      <p:ext uri="{BB962C8B-B14F-4D97-AF65-F5344CB8AC3E}">
        <p14:creationId xmlns:p14="http://schemas.microsoft.com/office/powerpoint/2010/main" val="2737541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5162" y="261543"/>
            <a:ext cx="7361237" cy="604593"/>
          </a:xfrm>
          <a:noFill/>
        </p:spPr>
        <p:txBody>
          <a:bodyPr>
            <a:normAutofit/>
          </a:bodyPr>
          <a:lstStyle/>
          <a:p>
            <a:pPr eaLnBrk="1" hangingPunct="1"/>
            <a:r>
              <a:rPr lang="en-GB" dirty="0" smtClean="0"/>
              <a:t>Example: Venn Diagram</a:t>
            </a:r>
          </a:p>
        </p:txBody>
      </p:sp>
      <p:sp>
        <p:nvSpPr>
          <p:cNvPr id="12291" name="Rectangle 3"/>
          <p:cNvSpPr>
            <a:spLocks noGrp="1" noChangeArrowheads="1"/>
          </p:cNvSpPr>
          <p:nvPr>
            <p:ph sz="quarter" idx="13"/>
          </p:nvPr>
        </p:nvSpPr>
        <p:spPr>
          <a:xfrm>
            <a:off x="665610" y="1007842"/>
            <a:ext cx="7781518" cy="5726787"/>
          </a:xfrm>
        </p:spPr>
        <p:txBody>
          <a:bodyPr>
            <a:normAutofit/>
          </a:bodyPr>
          <a:lstStyle/>
          <a:p>
            <a:pPr marL="0" indent="0" algn="just">
              <a:lnSpc>
                <a:spcPct val="120000"/>
              </a:lnSpc>
              <a:spcBef>
                <a:spcPts val="600"/>
              </a:spcBef>
              <a:buNone/>
            </a:pPr>
            <a:r>
              <a:rPr lang="en-GB" sz="1800" dirty="0"/>
              <a:t>Three ball games (basketball, football, and volleyball) are available for a class of 35 students to choose as CCAs. 15 students chose basketball, 25 students chose football, 10 students chose volleyball, 8 students chose both basketball and football, 5 students chose both basketball and volleyball, 7 students chose both football and volleyball, and 2 students chose all three games. </a:t>
            </a:r>
          </a:p>
          <a:p>
            <a:pPr marL="0" indent="0" algn="just">
              <a:lnSpc>
                <a:spcPct val="120000"/>
              </a:lnSpc>
              <a:spcBef>
                <a:spcPts val="600"/>
              </a:spcBef>
              <a:buNone/>
            </a:pPr>
            <a:endParaRPr lang="en-GB" sz="1800" dirty="0" smtClean="0"/>
          </a:p>
          <a:p>
            <a:pPr eaLnBrk="1" hangingPunct="1">
              <a:lnSpc>
                <a:spcPct val="120000"/>
              </a:lnSpc>
              <a:spcBef>
                <a:spcPts val="600"/>
              </a:spcBef>
              <a:buFontTx/>
              <a:buAutoNum type="alphaLcParenBoth"/>
            </a:pPr>
            <a:r>
              <a:rPr lang="en-GB" sz="1800" dirty="0" smtClean="0"/>
              <a:t>Draw the Venn diagram with all figures labelled.</a:t>
            </a:r>
          </a:p>
          <a:p>
            <a:pPr marL="0" indent="0" eaLnBrk="1" hangingPunct="1">
              <a:lnSpc>
                <a:spcPct val="120000"/>
              </a:lnSpc>
              <a:spcBef>
                <a:spcPts val="600"/>
              </a:spcBef>
              <a:buNone/>
            </a:pPr>
            <a:endParaRPr lang="en-GB" sz="1800" dirty="0"/>
          </a:p>
          <a:p>
            <a:pPr marL="0" indent="0" eaLnBrk="1" hangingPunct="1">
              <a:lnSpc>
                <a:spcPct val="120000"/>
              </a:lnSpc>
              <a:spcBef>
                <a:spcPts val="600"/>
              </a:spcBef>
              <a:buNone/>
            </a:pPr>
            <a:r>
              <a:rPr lang="en-GB" sz="1800" dirty="0" smtClean="0"/>
              <a:t>Similarly,  the number of students who</a:t>
            </a:r>
          </a:p>
          <a:p>
            <a:pPr marL="0" indent="0">
              <a:lnSpc>
                <a:spcPct val="120000"/>
              </a:lnSpc>
              <a:spcBef>
                <a:spcPts val="600"/>
              </a:spcBef>
              <a:buNone/>
            </a:pPr>
            <a:r>
              <a:rPr lang="en-GB" sz="1800" dirty="0" smtClean="0"/>
              <a:t>chose basketball </a:t>
            </a:r>
            <a:r>
              <a:rPr lang="en-GB" sz="1800" dirty="0"/>
              <a:t>and </a:t>
            </a:r>
            <a:r>
              <a:rPr lang="en-GB" sz="1800" dirty="0" smtClean="0"/>
              <a:t>volleyball </a:t>
            </a:r>
            <a:r>
              <a:rPr lang="en-GB" sz="1800" b="1" dirty="0" smtClean="0"/>
              <a:t>only</a:t>
            </a:r>
            <a:r>
              <a:rPr lang="en-GB" sz="1800" dirty="0" smtClean="0"/>
              <a:t> is</a:t>
            </a:r>
          </a:p>
          <a:p>
            <a:pPr marL="0" indent="0">
              <a:lnSpc>
                <a:spcPct val="120000"/>
              </a:lnSpc>
              <a:spcBef>
                <a:spcPts val="600"/>
              </a:spcBef>
              <a:buNone/>
            </a:pPr>
            <a:r>
              <a:rPr lang="en-GB" sz="1800" dirty="0" smtClean="0"/>
              <a:t>5 – 2 = 3, and the </a:t>
            </a:r>
            <a:r>
              <a:rPr lang="en-GB" sz="1800" dirty="0"/>
              <a:t>number of students who</a:t>
            </a:r>
          </a:p>
          <a:p>
            <a:pPr marL="0" indent="0">
              <a:lnSpc>
                <a:spcPct val="120000"/>
              </a:lnSpc>
              <a:spcBef>
                <a:spcPts val="600"/>
              </a:spcBef>
              <a:buNone/>
            </a:pPr>
            <a:r>
              <a:rPr lang="en-GB" sz="1800" dirty="0"/>
              <a:t>chose football </a:t>
            </a:r>
            <a:r>
              <a:rPr lang="en-GB" sz="1800" dirty="0" smtClean="0"/>
              <a:t>and </a:t>
            </a:r>
            <a:r>
              <a:rPr lang="en-GB" sz="1800" dirty="0"/>
              <a:t>volleyball </a:t>
            </a:r>
            <a:r>
              <a:rPr lang="en-GB" sz="1800" b="1" dirty="0"/>
              <a:t>only</a:t>
            </a:r>
            <a:r>
              <a:rPr lang="en-GB" sz="1800" dirty="0"/>
              <a:t> is</a:t>
            </a:r>
          </a:p>
          <a:p>
            <a:pPr marL="0" indent="0">
              <a:lnSpc>
                <a:spcPct val="120000"/>
              </a:lnSpc>
              <a:spcBef>
                <a:spcPts val="600"/>
              </a:spcBef>
              <a:buNone/>
            </a:pPr>
            <a:r>
              <a:rPr lang="en-GB" sz="1800" dirty="0" smtClean="0"/>
              <a:t>7 </a:t>
            </a:r>
            <a:r>
              <a:rPr lang="en-GB" sz="1800" dirty="0"/>
              <a:t>– 2 = </a:t>
            </a:r>
            <a:r>
              <a:rPr lang="en-GB" sz="1800" dirty="0" smtClean="0"/>
              <a:t>5.</a:t>
            </a:r>
          </a:p>
        </p:txBody>
      </p:sp>
      <p:grpSp>
        <p:nvGrpSpPr>
          <p:cNvPr id="8" name="Group 7"/>
          <p:cNvGrpSpPr/>
          <p:nvPr/>
        </p:nvGrpSpPr>
        <p:grpSpPr>
          <a:xfrm>
            <a:off x="5244747" y="4412342"/>
            <a:ext cx="3781157" cy="2077997"/>
            <a:chOff x="5137871" y="4412342"/>
            <a:chExt cx="3781157" cy="2077997"/>
          </a:xfrm>
        </p:grpSpPr>
        <p:sp>
          <p:nvSpPr>
            <p:cNvPr id="2" name="Rectangle 1"/>
            <p:cNvSpPr/>
            <p:nvPr/>
          </p:nvSpPr>
          <p:spPr>
            <a:xfrm>
              <a:off x="5137871" y="4412342"/>
              <a:ext cx="3309257" cy="2002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Oval 2"/>
            <p:cNvSpPr/>
            <p:nvPr/>
          </p:nvSpPr>
          <p:spPr>
            <a:xfrm>
              <a:off x="656770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604519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6291941" y="52541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5746406" y="4615540"/>
              <a:ext cx="597581" cy="369332"/>
            </a:xfrm>
            <a:prstGeom prst="rect">
              <a:avLst/>
            </a:prstGeom>
            <a:noFill/>
          </p:spPr>
          <p:txBody>
            <a:bodyPr wrap="square" rtlCol="0">
              <a:spAutoFit/>
            </a:bodyPr>
            <a:lstStyle/>
            <a:p>
              <a:pPr algn="ctr"/>
              <a:r>
                <a:rPr lang="en-US" dirty="0" smtClean="0"/>
                <a:t>B</a:t>
              </a:r>
              <a:endParaRPr lang="en-US" dirty="0"/>
            </a:p>
          </p:txBody>
        </p:sp>
        <p:sp>
          <p:nvSpPr>
            <p:cNvPr id="9" name="TextBox 8"/>
            <p:cNvSpPr txBox="1"/>
            <p:nvPr/>
          </p:nvSpPr>
          <p:spPr>
            <a:xfrm>
              <a:off x="7206341" y="4615540"/>
              <a:ext cx="597581" cy="369332"/>
            </a:xfrm>
            <a:prstGeom prst="rect">
              <a:avLst/>
            </a:prstGeom>
            <a:noFill/>
          </p:spPr>
          <p:txBody>
            <a:bodyPr wrap="square" rtlCol="0">
              <a:spAutoFit/>
            </a:bodyPr>
            <a:lstStyle/>
            <a:p>
              <a:pPr algn="ctr"/>
              <a:r>
                <a:rPr lang="en-US" dirty="0" smtClean="0"/>
                <a:t>F</a:t>
              </a:r>
              <a:endParaRPr lang="en-US" dirty="0"/>
            </a:p>
          </p:txBody>
        </p:sp>
        <p:sp>
          <p:nvSpPr>
            <p:cNvPr id="10" name="TextBox 9"/>
            <p:cNvSpPr txBox="1"/>
            <p:nvPr/>
          </p:nvSpPr>
          <p:spPr>
            <a:xfrm>
              <a:off x="6450350" y="6121007"/>
              <a:ext cx="597581" cy="369332"/>
            </a:xfrm>
            <a:prstGeom prst="rect">
              <a:avLst/>
            </a:prstGeom>
            <a:noFill/>
          </p:spPr>
          <p:txBody>
            <a:bodyPr wrap="square" rtlCol="0">
              <a:spAutoFit/>
            </a:bodyPr>
            <a:lstStyle/>
            <a:p>
              <a:pPr algn="ctr"/>
              <a:r>
                <a:rPr lang="en-US" dirty="0" smtClean="0"/>
                <a:t>V</a:t>
              </a:r>
              <a:endParaRPr lang="en-US" dirty="0"/>
            </a:p>
          </p:txBody>
        </p:sp>
        <p:sp>
          <p:nvSpPr>
            <p:cNvPr id="11" name="TextBox 10"/>
            <p:cNvSpPr txBox="1"/>
            <p:nvPr/>
          </p:nvSpPr>
          <p:spPr>
            <a:xfrm>
              <a:off x="8321447" y="4427638"/>
              <a:ext cx="597581" cy="369332"/>
            </a:xfrm>
            <a:prstGeom prst="rect">
              <a:avLst/>
            </a:prstGeom>
            <a:noFill/>
          </p:spPr>
          <p:txBody>
            <a:bodyPr wrap="square" rtlCol="0">
              <a:spAutoFit/>
            </a:bodyPr>
            <a:lstStyle/>
            <a:p>
              <a:pPr algn="ctr"/>
              <a:r>
                <a:rPr lang="en-US" dirty="0" smtClean="0"/>
                <a:t>S</a:t>
              </a:r>
              <a:endParaRPr lang="en-US" dirty="0"/>
            </a:p>
          </p:txBody>
        </p:sp>
        <p:sp>
          <p:nvSpPr>
            <p:cNvPr id="12" name="TextBox 11"/>
            <p:cNvSpPr txBox="1"/>
            <p:nvPr/>
          </p:nvSpPr>
          <p:spPr>
            <a:xfrm>
              <a:off x="6473369" y="5229162"/>
              <a:ext cx="597581" cy="369332"/>
            </a:xfrm>
            <a:prstGeom prst="rect">
              <a:avLst/>
            </a:prstGeom>
            <a:noFill/>
          </p:spPr>
          <p:txBody>
            <a:bodyPr wrap="square" rtlCol="0">
              <a:spAutoFit/>
            </a:bodyPr>
            <a:lstStyle/>
            <a:p>
              <a:pPr algn="ctr"/>
              <a:r>
                <a:rPr lang="en-US" dirty="0" smtClean="0"/>
                <a:t>2</a:t>
              </a:r>
              <a:endParaRPr lang="en-US" dirty="0"/>
            </a:p>
          </p:txBody>
        </p:sp>
        <p:sp>
          <p:nvSpPr>
            <p:cNvPr id="13" name="TextBox 12"/>
            <p:cNvSpPr txBox="1"/>
            <p:nvPr/>
          </p:nvSpPr>
          <p:spPr>
            <a:xfrm>
              <a:off x="6464680" y="4885620"/>
              <a:ext cx="597581" cy="369332"/>
            </a:xfrm>
            <a:prstGeom prst="rect">
              <a:avLst/>
            </a:prstGeom>
            <a:noFill/>
          </p:spPr>
          <p:txBody>
            <a:bodyPr wrap="square" rtlCol="0">
              <a:spAutoFit/>
            </a:bodyPr>
            <a:lstStyle/>
            <a:p>
              <a:pPr algn="ctr"/>
              <a:r>
                <a:rPr lang="en-US" dirty="0" smtClean="0"/>
                <a:t>6</a:t>
              </a:r>
              <a:endParaRPr lang="en-US" dirty="0"/>
            </a:p>
          </p:txBody>
        </p:sp>
        <p:sp>
          <p:nvSpPr>
            <p:cNvPr id="14" name="TextBox 13"/>
            <p:cNvSpPr txBox="1"/>
            <p:nvPr/>
          </p:nvSpPr>
          <p:spPr>
            <a:xfrm>
              <a:off x="6203606" y="5356552"/>
              <a:ext cx="597581" cy="369332"/>
            </a:xfrm>
            <a:prstGeom prst="rect">
              <a:avLst/>
            </a:prstGeom>
            <a:noFill/>
          </p:spPr>
          <p:txBody>
            <a:bodyPr wrap="square" rtlCol="0">
              <a:spAutoFit/>
            </a:bodyPr>
            <a:lstStyle/>
            <a:p>
              <a:pPr algn="ctr"/>
              <a:r>
                <a:rPr lang="en-US" dirty="0" smtClean="0"/>
                <a:t>3</a:t>
              </a:r>
              <a:endParaRPr lang="en-US" dirty="0"/>
            </a:p>
          </p:txBody>
        </p:sp>
        <p:sp>
          <p:nvSpPr>
            <p:cNvPr id="15" name="TextBox 14"/>
            <p:cNvSpPr txBox="1"/>
            <p:nvPr/>
          </p:nvSpPr>
          <p:spPr>
            <a:xfrm>
              <a:off x="6714103" y="5370286"/>
              <a:ext cx="597581" cy="369332"/>
            </a:xfrm>
            <a:prstGeom prst="rect">
              <a:avLst/>
            </a:prstGeom>
            <a:noFill/>
          </p:spPr>
          <p:txBody>
            <a:bodyPr wrap="square" rtlCol="0">
              <a:spAutoFit/>
            </a:bodyPr>
            <a:lstStyle/>
            <a:p>
              <a:pPr algn="ctr"/>
              <a:r>
                <a:rPr lang="en-US" dirty="0" smtClean="0"/>
                <a:t>5</a:t>
              </a:r>
              <a:endParaRPr lang="en-US" dirty="0"/>
            </a:p>
          </p:txBody>
        </p:sp>
      </p:grpSp>
      <p:sp>
        <p:nvSpPr>
          <p:cNvPr id="5" name="Slide Number Placeholder 4"/>
          <p:cNvSpPr>
            <a:spLocks noGrp="1"/>
          </p:cNvSpPr>
          <p:nvPr>
            <p:ph type="sldNum" sz="quarter" idx="12"/>
          </p:nvPr>
        </p:nvSpPr>
        <p:spPr/>
        <p:txBody>
          <a:bodyPr/>
          <a:lstStyle/>
          <a:p>
            <a:fld id="{6767FADE-2612-3649-B495-F644A23F288B}" type="slidenum">
              <a:rPr lang="en-US" smtClean="0"/>
              <a:pPr/>
              <a:t>41</a:t>
            </a:fld>
            <a:endParaRPr lang="en-US" dirty="0"/>
          </a:p>
        </p:txBody>
      </p:sp>
    </p:spTree>
    <p:extLst>
      <p:ext uri="{BB962C8B-B14F-4D97-AF65-F5344CB8AC3E}">
        <p14:creationId xmlns:p14="http://schemas.microsoft.com/office/powerpoint/2010/main" val="2004150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5162" y="261543"/>
            <a:ext cx="7361237" cy="604593"/>
          </a:xfrm>
          <a:noFill/>
        </p:spPr>
        <p:txBody>
          <a:bodyPr>
            <a:normAutofit/>
          </a:bodyPr>
          <a:lstStyle/>
          <a:p>
            <a:pPr eaLnBrk="1" hangingPunct="1"/>
            <a:r>
              <a:rPr lang="en-GB" dirty="0" smtClean="0"/>
              <a:t>Example: Venn Diagram</a:t>
            </a:r>
          </a:p>
        </p:txBody>
      </p:sp>
      <p:sp>
        <p:nvSpPr>
          <p:cNvPr id="12291" name="Rectangle 3"/>
          <p:cNvSpPr>
            <a:spLocks noGrp="1" noChangeArrowheads="1"/>
          </p:cNvSpPr>
          <p:nvPr>
            <p:ph sz="quarter" idx="13"/>
          </p:nvPr>
        </p:nvSpPr>
        <p:spPr>
          <a:xfrm>
            <a:off x="665610" y="1007842"/>
            <a:ext cx="7781518" cy="5726787"/>
          </a:xfrm>
        </p:spPr>
        <p:txBody>
          <a:bodyPr>
            <a:normAutofit/>
          </a:bodyPr>
          <a:lstStyle/>
          <a:p>
            <a:pPr marL="0" indent="0" algn="just">
              <a:lnSpc>
                <a:spcPct val="120000"/>
              </a:lnSpc>
              <a:spcBef>
                <a:spcPts val="600"/>
              </a:spcBef>
              <a:buNone/>
            </a:pPr>
            <a:r>
              <a:rPr lang="en-GB" sz="1800" dirty="0"/>
              <a:t>Three ball games (basketball, football, and volleyball) are available for a class of 35 students to choose as CCAs. 15 students chose basketball, 25 students chose football, 10 students chose volleyball, 8 students chose both basketball and football, 5 students chose both basketball and volleyball, 7 students chose both football and volleyball, and 2 students chose all three games. </a:t>
            </a:r>
          </a:p>
          <a:p>
            <a:pPr marL="0" indent="0" algn="just">
              <a:lnSpc>
                <a:spcPct val="120000"/>
              </a:lnSpc>
              <a:spcBef>
                <a:spcPts val="600"/>
              </a:spcBef>
              <a:buNone/>
            </a:pPr>
            <a:endParaRPr lang="en-GB" sz="1800" dirty="0" smtClean="0"/>
          </a:p>
          <a:p>
            <a:pPr eaLnBrk="1" hangingPunct="1">
              <a:lnSpc>
                <a:spcPct val="120000"/>
              </a:lnSpc>
              <a:spcBef>
                <a:spcPts val="600"/>
              </a:spcBef>
              <a:buFontTx/>
              <a:buAutoNum type="alphaLcParenBoth"/>
            </a:pPr>
            <a:r>
              <a:rPr lang="en-GB" sz="1800" dirty="0" smtClean="0"/>
              <a:t>Draw the Venn diagram with all figures labelled.</a:t>
            </a:r>
          </a:p>
          <a:p>
            <a:pPr marL="0" indent="0" eaLnBrk="1" hangingPunct="1">
              <a:lnSpc>
                <a:spcPct val="120000"/>
              </a:lnSpc>
              <a:spcBef>
                <a:spcPts val="600"/>
              </a:spcBef>
              <a:buNone/>
            </a:pPr>
            <a:endParaRPr lang="en-GB" sz="1800" dirty="0"/>
          </a:p>
          <a:p>
            <a:pPr marL="0" indent="0" eaLnBrk="1" hangingPunct="1">
              <a:lnSpc>
                <a:spcPct val="120000"/>
              </a:lnSpc>
              <a:spcBef>
                <a:spcPts val="600"/>
              </a:spcBef>
              <a:buNone/>
            </a:pPr>
            <a:r>
              <a:rPr lang="en-GB" sz="1800" dirty="0" smtClean="0"/>
              <a:t>Next, the number of students who</a:t>
            </a:r>
          </a:p>
          <a:p>
            <a:pPr marL="0" indent="0">
              <a:lnSpc>
                <a:spcPct val="120000"/>
              </a:lnSpc>
              <a:spcBef>
                <a:spcPts val="600"/>
              </a:spcBef>
              <a:buNone/>
            </a:pPr>
            <a:r>
              <a:rPr lang="en-GB" sz="1800" dirty="0" smtClean="0"/>
              <a:t>chose basketball </a:t>
            </a:r>
            <a:r>
              <a:rPr lang="en-GB" sz="1800" b="1" dirty="0" smtClean="0"/>
              <a:t>only</a:t>
            </a:r>
            <a:r>
              <a:rPr lang="en-GB" sz="1800" dirty="0" smtClean="0"/>
              <a:t> is calculated as</a:t>
            </a:r>
          </a:p>
          <a:p>
            <a:pPr marL="0" indent="0">
              <a:lnSpc>
                <a:spcPct val="120000"/>
              </a:lnSpc>
              <a:spcBef>
                <a:spcPts val="600"/>
              </a:spcBef>
              <a:buNone/>
            </a:pPr>
            <a:r>
              <a:rPr lang="en-GB" sz="1800" dirty="0" smtClean="0"/>
              <a:t>15 – 2 – 6 – 3 = 4. </a:t>
            </a:r>
          </a:p>
        </p:txBody>
      </p:sp>
      <p:grpSp>
        <p:nvGrpSpPr>
          <p:cNvPr id="8" name="Group 7"/>
          <p:cNvGrpSpPr/>
          <p:nvPr/>
        </p:nvGrpSpPr>
        <p:grpSpPr>
          <a:xfrm>
            <a:off x="5244747" y="4412342"/>
            <a:ext cx="3781157" cy="2077997"/>
            <a:chOff x="5137871" y="4412342"/>
            <a:chExt cx="3781157" cy="2077997"/>
          </a:xfrm>
        </p:grpSpPr>
        <p:sp>
          <p:nvSpPr>
            <p:cNvPr id="2" name="Rectangle 1"/>
            <p:cNvSpPr/>
            <p:nvPr/>
          </p:nvSpPr>
          <p:spPr>
            <a:xfrm>
              <a:off x="5137871" y="4412342"/>
              <a:ext cx="3309257" cy="2002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Oval 2"/>
            <p:cNvSpPr/>
            <p:nvPr/>
          </p:nvSpPr>
          <p:spPr>
            <a:xfrm>
              <a:off x="656770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604519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6291941" y="52541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5746406" y="4615540"/>
              <a:ext cx="597581" cy="369332"/>
            </a:xfrm>
            <a:prstGeom prst="rect">
              <a:avLst/>
            </a:prstGeom>
            <a:noFill/>
          </p:spPr>
          <p:txBody>
            <a:bodyPr wrap="square" rtlCol="0">
              <a:spAutoFit/>
            </a:bodyPr>
            <a:lstStyle/>
            <a:p>
              <a:pPr algn="ctr"/>
              <a:r>
                <a:rPr lang="en-US" dirty="0" smtClean="0"/>
                <a:t>B</a:t>
              </a:r>
              <a:endParaRPr lang="en-US" dirty="0"/>
            </a:p>
          </p:txBody>
        </p:sp>
        <p:sp>
          <p:nvSpPr>
            <p:cNvPr id="9" name="TextBox 8"/>
            <p:cNvSpPr txBox="1"/>
            <p:nvPr/>
          </p:nvSpPr>
          <p:spPr>
            <a:xfrm>
              <a:off x="7206341" y="4615540"/>
              <a:ext cx="597581" cy="369332"/>
            </a:xfrm>
            <a:prstGeom prst="rect">
              <a:avLst/>
            </a:prstGeom>
            <a:noFill/>
          </p:spPr>
          <p:txBody>
            <a:bodyPr wrap="square" rtlCol="0">
              <a:spAutoFit/>
            </a:bodyPr>
            <a:lstStyle/>
            <a:p>
              <a:pPr algn="ctr"/>
              <a:r>
                <a:rPr lang="en-US" dirty="0" smtClean="0"/>
                <a:t>F</a:t>
              </a:r>
              <a:endParaRPr lang="en-US" dirty="0"/>
            </a:p>
          </p:txBody>
        </p:sp>
        <p:sp>
          <p:nvSpPr>
            <p:cNvPr id="10" name="TextBox 9"/>
            <p:cNvSpPr txBox="1"/>
            <p:nvPr/>
          </p:nvSpPr>
          <p:spPr>
            <a:xfrm>
              <a:off x="6450350" y="6121007"/>
              <a:ext cx="597581" cy="369332"/>
            </a:xfrm>
            <a:prstGeom prst="rect">
              <a:avLst/>
            </a:prstGeom>
            <a:noFill/>
          </p:spPr>
          <p:txBody>
            <a:bodyPr wrap="square" rtlCol="0">
              <a:spAutoFit/>
            </a:bodyPr>
            <a:lstStyle/>
            <a:p>
              <a:pPr algn="ctr"/>
              <a:r>
                <a:rPr lang="en-US" dirty="0" smtClean="0"/>
                <a:t>V</a:t>
              </a:r>
              <a:endParaRPr lang="en-US" dirty="0"/>
            </a:p>
          </p:txBody>
        </p:sp>
        <p:sp>
          <p:nvSpPr>
            <p:cNvPr id="11" name="TextBox 10"/>
            <p:cNvSpPr txBox="1"/>
            <p:nvPr/>
          </p:nvSpPr>
          <p:spPr>
            <a:xfrm>
              <a:off x="8321447" y="4427638"/>
              <a:ext cx="597581" cy="369332"/>
            </a:xfrm>
            <a:prstGeom prst="rect">
              <a:avLst/>
            </a:prstGeom>
            <a:noFill/>
          </p:spPr>
          <p:txBody>
            <a:bodyPr wrap="square" rtlCol="0">
              <a:spAutoFit/>
            </a:bodyPr>
            <a:lstStyle/>
            <a:p>
              <a:pPr algn="ctr"/>
              <a:r>
                <a:rPr lang="en-US" dirty="0" smtClean="0"/>
                <a:t>S</a:t>
              </a:r>
              <a:endParaRPr lang="en-US" dirty="0"/>
            </a:p>
          </p:txBody>
        </p:sp>
        <p:sp>
          <p:nvSpPr>
            <p:cNvPr id="12" name="TextBox 11"/>
            <p:cNvSpPr txBox="1"/>
            <p:nvPr/>
          </p:nvSpPr>
          <p:spPr>
            <a:xfrm>
              <a:off x="6473369" y="5229162"/>
              <a:ext cx="597581" cy="369332"/>
            </a:xfrm>
            <a:prstGeom prst="rect">
              <a:avLst/>
            </a:prstGeom>
            <a:noFill/>
          </p:spPr>
          <p:txBody>
            <a:bodyPr wrap="square" rtlCol="0">
              <a:spAutoFit/>
            </a:bodyPr>
            <a:lstStyle/>
            <a:p>
              <a:pPr algn="ctr"/>
              <a:r>
                <a:rPr lang="en-US" dirty="0" smtClean="0"/>
                <a:t>2</a:t>
              </a:r>
              <a:endParaRPr lang="en-US" dirty="0"/>
            </a:p>
          </p:txBody>
        </p:sp>
        <p:sp>
          <p:nvSpPr>
            <p:cNvPr id="13" name="TextBox 12"/>
            <p:cNvSpPr txBox="1"/>
            <p:nvPr/>
          </p:nvSpPr>
          <p:spPr>
            <a:xfrm>
              <a:off x="6464680" y="4885620"/>
              <a:ext cx="597581" cy="369332"/>
            </a:xfrm>
            <a:prstGeom prst="rect">
              <a:avLst/>
            </a:prstGeom>
            <a:noFill/>
          </p:spPr>
          <p:txBody>
            <a:bodyPr wrap="square" rtlCol="0">
              <a:spAutoFit/>
            </a:bodyPr>
            <a:lstStyle/>
            <a:p>
              <a:pPr algn="ctr"/>
              <a:r>
                <a:rPr lang="en-US" dirty="0" smtClean="0"/>
                <a:t>6</a:t>
              </a:r>
              <a:endParaRPr lang="en-US" dirty="0"/>
            </a:p>
          </p:txBody>
        </p:sp>
        <p:sp>
          <p:nvSpPr>
            <p:cNvPr id="14" name="TextBox 13"/>
            <p:cNvSpPr txBox="1"/>
            <p:nvPr/>
          </p:nvSpPr>
          <p:spPr>
            <a:xfrm>
              <a:off x="6203606" y="5356552"/>
              <a:ext cx="597581" cy="369332"/>
            </a:xfrm>
            <a:prstGeom prst="rect">
              <a:avLst/>
            </a:prstGeom>
            <a:noFill/>
          </p:spPr>
          <p:txBody>
            <a:bodyPr wrap="square" rtlCol="0">
              <a:spAutoFit/>
            </a:bodyPr>
            <a:lstStyle/>
            <a:p>
              <a:pPr algn="ctr"/>
              <a:r>
                <a:rPr lang="en-US" dirty="0" smtClean="0"/>
                <a:t>3</a:t>
              </a:r>
              <a:endParaRPr lang="en-US" dirty="0"/>
            </a:p>
          </p:txBody>
        </p:sp>
        <p:sp>
          <p:nvSpPr>
            <p:cNvPr id="15" name="TextBox 14"/>
            <p:cNvSpPr txBox="1"/>
            <p:nvPr/>
          </p:nvSpPr>
          <p:spPr>
            <a:xfrm>
              <a:off x="6714103" y="5370286"/>
              <a:ext cx="597581" cy="369332"/>
            </a:xfrm>
            <a:prstGeom prst="rect">
              <a:avLst/>
            </a:prstGeom>
            <a:noFill/>
          </p:spPr>
          <p:txBody>
            <a:bodyPr wrap="square" rtlCol="0">
              <a:spAutoFit/>
            </a:bodyPr>
            <a:lstStyle/>
            <a:p>
              <a:pPr algn="ctr"/>
              <a:r>
                <a:rPr lang="en-US" dirty="0" smtClean="0"/>
                <a:t>5</a:t>
              </a:r>
              <a:endParaRPr lang="en-US" dirty="0"/>
            </a:p>
          </p:txBody>
        </p:sp>
        <p:sp>
          <p:nvSpPr>
            <p:cNvPr id="16" name="TextBox 15"/>
            <p:cNvSpPr txBox="1"/>
            <p:nvPr/>
          </p:nvSpPr>
          <p:spPr>
            <a:xfrm>
              <a:off x="6045009" y="4906606"/>
              <a:ext cx="597581" cy="369332"/>
            </a:xfrm>
            <a:prstGeom prst="rect">
              <a:avLst/>
            </a:prstGeom>
            <a:noFill/>
          </p:spPr>
          <p:txBody>
            <a:bodyPr wrap="square" rtlCol="0">
              <a:spAutoFit/>
            </a:bodyPr>
            <a:lstStyle/>
            <a:p>
              <a:pPr algn="ctr"/>
              <a:r>
                <a:rPr lang="en-US" dirty="0" smtClean="0"/>
                <a:t>4</a:t>
              </a:r>
              <a:endParaRPr lang="en-US" dirty="0"/>
            </a:p>
          </p:txBody>
        </p:sp>
      </p:grpSp>
      <p:sp>
        <p:nvSpPr>
          <p:cNvPr id="5" name="Slide Number Placeholder 4"/>
          <p:cNvSpPr>
            <a:spLocks noGrp="1"/>
          </p:cNvSpPr>
          <p:nvPr>
            <p:ph type="sldNum" sz="quarter" idx="12"/>
          </p:nvPr>
        </p:nvSpPr>
        <p:spPr/>
        <p:txBody>
          <a:bodyPr/>
          <a:lstStyle/>
          <a:p>
            <a:fld id="{6767FADE-2612-3649-B495-F644A23F288B}" type="slidenum">
              <a:rPr lang="en-US" smtClean="0"/>
              <a:pPr/>
              <a:t>42</a:t>
            </a:fld>
            <a:endParaRPr lang="en-US" dirty="0"/>
          </a:p>
        </p:txBody>
      </p:sp>
    </p:spTree>
    <p:extLst>
      <p:ext uri="{BB962C8B-B14F-4D97-AF65-F5344CB8AC3E}">
        <p14:creationId xmlns:p14="http://schemas.microsoft.com/office/powerpoint/2010/main" val="11193634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5162" y="261543"/>
            <a:ext cx="7361237" cy="604593"/>
          </a:xfrm>
          <a:noFill/>
        </p:spPr>
        <p:txBody>
          <a:bodyPr>
            <a:normAutofit/>
          </a:bodyPr>
          <a:lstStyle/>
          <a:p>
            <a:pPr eaLnBrk="1" hangingPunct="1"/>
            <a:r>
              <a:rPr lang="en-GB" dirty="0" smtClean="0"/>
              <a:t>Example: Venn Diagram</a:t>
            </a:r>
          </a:p>
        </p:txBody>
      </p:sp>
      <p:sp>
        <p:nvSpPr>
          <p:cNvPr id="12291" name="Rectangle 3"/>
          <p:cNvSpPr>
            <a:spLocks noGrp="1" noChangeArrowheads="1"/>
          </p:cNvSpPr>
          <p:nvPr>
            <p:ph sz="quarter" idx="13"/>
          </p:nvPr>
        </p:nvSpPr>
        <p:spPr>
          <a:xfrm>
            <a:off x="665610" y="1007842"/>
            <a:ext cx="7781518" cy="5726787"/>
          </a:xfrm>
        </p:spPr>
        <p:txBody>
          <a:bodyPr>
            <a:normAutofit/>
          </a:bodyPr>
          <a:lstStyle/>
          <a:p>
            <a:pPr marL="0" indent="0" algn="just">
              <a:lnSpc>
                <a:spcPct val="120000"/>
              </a:lnSpc>
              <a:spcBef>
                <a:spcPts val="600"/>
              </a:spcBef>
              <a:buNone/>
            </a:pPr>
            <a:r>
              <a:rPr lang="en-GB" sz="1800" dirty="0"/>
              <a:t>Three ball games (basketball, football, and volleyball) are available for a class of 35 students to choose as CCAs. 15 students chose basketball, 25 students chose football, 10 students chose volleyball, 8 students chose both basketball and football, 5 students chose both basketball and volleyball, 7 students chose both football and volleyball, and 2 students chose all three games. </a:t>
            </a:r>
          </a:p>
          <a:p>
            <a:pPr marL="0" indent="0" algn="just">
              <a:lnSpc>
                <a:spcPct val="120000"/>
              </a:lnSpc>
              <a:spcBef>
                <a:spcPts val="600"/>
              </a:spcBef>
              <a:buNone/>
            </a:pPr>
            <a:endParaRPr lang="en-GB" sz="1800" dirty="0" smtClean="0"/>
          </a:p>
          <a:p>
            <a:pPr eaLnBrk="1" hangingPunct="1">
              <a:lnSpc>
                <a:spcPct val="120000"/>
              </a:lnSpc>
              <a:spcBef>
                <a:spcPts val="600"/>
              </a:spcBef>
              <a:buFontTx/>
              <a:buAutoNum type="alphaLcParenBoth"/>
            </a:pPr>
            <a:r>
              <a:rPr lang="en-GB" sz="1800" dirty="0" smtClean="0"/>
              <a:t>Draw the Venn diagram with all figures labelled.</a:t>
            </a:r>
          </a:p>
          <a:p>
            <a:pPr marL="0" indent="0" eaLnBrk="1" hangingPunct="1">
              <a:lnSpc>
                <a:spcPct val="120000"/>
              </a:lnSpc>
              <a:spcBef>
                <a:spcPts val="600"/>
              </a:spcBef>
              <a:buNone/>
            </a:pPr>
            <a:endParaRPr lang="en-GB" sz="1800" dirty="0"/>
          </a:p>
          <a:p>
            <a:pPr marL="0" indent="0" eaLnBrk="1" hangingPunct="1">
              <a:lnSpc>
                <a:spcPct val="120000"/>
              </a:lnSpc>
              <a:spcBef>
                <a:spcPts val="600"/>
              </a:spcBef>
              <a:buNone/>
            </a:pPr>
            <a:r>
              <a:rPr lang="en-GB" sz="1800" dirty="0" smtClean="0"/>
              <a:t>Similarly, the number of students who</a:t>
            </a:r>
          </a:p>
          <a:p>
            <a:pPr marL="0" indent="0">
              <a:lnSpc>
                <a:spcPct val="120000"/>
              </a:lnSpc>
              <a:spcBef>
                <a:spcPts val="600"/>
              </a:spcBef>
              <a:buNone/>
            </a:pPr>
            <a:r>
              <a:rPr lang="en-GB" sz="1800" dirty="0" smtClean="0"/>
              <a:t>chose </a:t>
            </a:r>
            <a:r>
              <a:rPr lang="en-GB" sz="1800" dirty="0"/>
              <a:t>football </a:t>
            </a:r>
            <a:r>
              <a:rPr lang="en-GB" sz="1800" b="1" dirty="0" smtClean="0"/>
              <a:t>only</a:t>
            </a:r>
            <a:r>
              <a:rPr lang="en-GB" sz="1800" dirty="0" smtClean="0"/>
              <a:t> is calculated as</a:t>
            </a:r>
          </a:p>
          <a:p>
            <a:pPr marL="0" indent="0">
              <a:lnSpc>
                <a:spcPct val="120000"/>
              </a:lnSpc>
              <a:spcBef>
                <a:spcPts val="600"/>
              </a:spcBef>
              <a:buNone/>
            </a:pPr>
            <a:r>
              <a:rPr lang="en-GB" sz="1800" dirty="0"/>
              <a:t>2</a:t>
            </a:r>
            <a:r>
              <a:rPr lang="en-GB" sz="1800" dirty="0" smtClean="0"/>
              <a:t>5 – 2 – 6 – 5 = 12.</a:t>
            </a:r>
          </a:p>
          <a:p>
            <a:pPr marL="0" indent="0">
              <a:lnSpc>
                <a:spcPct val="120000"/>
              </a:lnSpc>
              <a:spcBef>
                <a:spcPts val="600"/>
              </a:spcBef>
              <a:buNone/>
            </a:pPr>
            <a:r>
              <a:rPr lang="en-GB" sz="1800" dirty="0" smtClean="0"/>
              <a:t>The number </a:t>
            </a:r>
            <a:r>
              <a:rPr lang="en-GB" sz="1800" dirty="0"/>
              <a:t>of students who</a:t>
            </a:r>
          </a:p>
          <a:p>
            <a:pPr marL="0" indent="0">
              <a:lnSpc>
                <a:spcPct val="120000"/>
              </a:lnSpc>
              <a:spcBef>
                <a:spcPts val="600"/>
              </a:spcBef>
              <a:buNone/>
            </a:pPr>
            <a:r>
              <a:rPr lang="en-GB" sz="1800" dirty="0"/>
              <a:t>chose volleyball </a:t>
            </a:r>
            <a:r>
              <a:rPr lang="en-GB" sz="1800" b="1" dirty="0" smtClean="0"/>
              <a:t>only</a:t>
            </a:r>
            <a:r>
              <a:rPr lang="en-GB" sz="1800" dirty="0" smtClean="0"/>
              <a:t> </a:t>
            </a:r>
            <a:r>
              <a:rPr lang="en-GB" sz="1800" dirty="0"/>
              <a:t>is calculated as</a:t>
            </a:r>
          </a:p>
          <a:p>
            <a:pPr marL="0" indent="0">
              <a:lnSpc>
                <a:spcPct val="120000"/>
              </a:lnSpc>
              <a:spcBef>
                <a:spcPts val="600"/>
              </a:spcBef>
              <a:buNone/>
            </a:pPr>
            <a:r>
              <a:rPr lang="en-GB" sz="1800" dirty="0" smtClean="0"/>
              <a:t>10 </a:t>
            </a:r>
            <a:r>
              <a:rPr lang="en-GB" sz="1800" dirty="0"/>
              <a:t>– 2 – </a:t>
            </a:r>
            <a:r>
              <a:rPr lang="en-GB" sz="1800" dirty="0" smtClean="0"/>
              <a:t>3 </a:t>
            </a:r>
            <a:r>
              <a:rPr lang="en-GB" sz="1800" dirty="0"/>
              <a:t>– 5 = 0</a:t>
            </a:r>
            <a:r>
              <a:rPr lang="en-GB" sz="1800" dirty="0" smtClean="0"/>
              <a:t>. </a:t>
            </a:r>
          </a:p>
        </p:txBody>
      </p:sp>
      <p:grpSp>
        <p:nvGrpSpPr>
          <p:cNvPr id="8" name="Group 7"/>
          <p:cNvGrpSpPr/>
          <p:nvPr/>
        </p:nvGrpSpPr>
        <p:grpSpPr>
          <a:xfrm>
            <a:off x="5244746" y="4412342"/>
            <a:ext cx="3781157" cy="2077997"/>
            <a:chOff x="5137871" y="4412342"/>
            <a:chExt cx="3781157" cy="2077997"/>
          </a:xfrm>
        </p:grpSpPr>
        <p:sp>
          <p:nvSpPr>
            <p:cNvPr id="2" name="Rectangle 1"/>
            <p:cNvSpPr/>
            <p:nvPr/>
          </p:nvSpPr>
          <p:spPr>
            <a:xfrm>
              <a:off x="5137871" y="4412342"/>
              <a:ext cx="3309257" cy="2002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Oval 2"/>
            <p:cNvSpPr/>
            <p:nvPr/>
          </p:nvSpPr>
          <p:spPr>
            <a:xfrm>
              <a:off x="656770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604519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6291941" y="52541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5746406" y="4615540"/>
              <a:ext cx="597581" cy="369332"/>
            </a:xfrm>
            <a:prstGeom prst="rect">
              <a:avLst/>
            </a:prstGeom>
            <a:noFill/>
          </p:spPr>
          <p:txBody>
            <a:bodyPr wrap="square" rtlCol="0">
              <a:spAutoFit/>
            </a:bodyPr>
            <a:lstStyle/>
            <a:p>
              <a:pPr algn="ctr"/>
              <a:r>
                <a:rPr lang="en-US" dirty="0" smtClean="0"/>
                <a:t>B</a:t>
              </a:r>
              <a:endParaRPr lang="en-US" dirty="0"/>
            </a:p>
          </p:txBody>
        </p:sp>
        <p:sp>
          <p:nvSpPr>
            <p:cNvPr id="9" name="TextBox 8"/>
            <p:cNvSpPr txBox="1"/>
            <p:nvPr/>
          </p:nvSpPr>
          <p:spPr>
            <a:xfrm>
              <a:off x="7206341" y="4615540"/>
              <a:ext cx="597581" cy="369332"/>
            </a:xfrm>
            <a:prstGeom prst="rect">
              <a:avLst/>
            </a:prstGeom>
            <a:noFill/>
          </p:spPr>
          <p:txBody>
            <a:bodyPr wrap="square" rtlCol="0">
              <a:spAutoFit/>
            </a:bodyPr>
            <a:lstStyle/>
            <a:p>
              <a:pPr algn="ctr"/>
              <a:r>
                <a:rPr lang="en-US" dirty="0" smtClean="0"/>
                <a:t>F</a:t>
              </a:r>
              <a:endParaRPr lang="en-US" dirty="0"/>
            </a:p>
          </p:txBody>
        </p:sp>
        <p:sp>
          <p:nvSpPr>
            <p:cNvPr id="10" name="TextBox 9"/>
            <p:cNvSpPr txBox="1"/>
            <p:nvPr/>
          </p:nvSpPr>
          <p:spPr>
            <a:xfrm>
              <a:off x="6450350" y="6121007"/>
              <a:ext cx="597581" cy="369332"/>
            </a:xfrm>
            <a:prstGeom prst="rect">
              <a:avLst/>
            </a:prstGeom>
            <a:noFill/>
          </p:spPr>
          <p:txBody>
            <a:bodyPr wrap="square" rtlCol="0">
              <a:spAutoFit/>
            </a:bodyPr>
            <a:lstStyle/>
            <a:p>
              <a:pPr algn="ctr"/>
              <a:r>
                <a:rPr lang="en-US" dirty="0" smtClean="0"/>
                <a:t>V</a:t>
              </a:r>
              <a:endParaRPr lang="en-US" dirty="0"/>
            </a:p>
          </p:txBody>
        </p:sp>
        <p:sp>
          <p:nvSpPr>
            <p:cNvPr id="11" name="TextBox 10"/>
            <p:cNvSpPr txBox="1"/>
            <p:nvPr/>
          </p:nvSpPr>
          <p:spPr>
            <a:xfrm>
              <a:off x="8321447" y="4427638"/>
              <a:ext cx="597581" cy="369332"/>
            </a:xfrm>
            <a:prstGeom prst="rect">
              <a:avLst/>
            </a:prstGeom>
            <a:noFill/>
          </p:spPr>
          <p:txBody>
            <a:bodyPr wrap="square" rtlCol="0">
              <a:spAutoFit/>
            </a:bodyPr>
            <a:lstStyle/>
            <a:p>
              <a:pPr algn="ctr"/>
              <a:r>
                <a:rPr lang="en-US" dirty="0" smtClean="0"/>
                <a:t>S</a:t>
              </a:r>
              <a:endParaRPr lang="en-US" dirty="0"/>
            </a:p>
          </p:txBody>
        </p:sp>
        <p:sp>
          <p:nvSpPr>
            <p:cNvPr id="12" name="TextBox 11"/>
            <p:cNvSpPr txBox="1"/>
            <p:nvPr/>
          </p:nvSpPr>
          <p:spPr>
            <a:xfrm>
              <a:off x="6473369" y="5229162"/>
              <a:ext cx="597581" cy="369332"/>
            </a:xfrm>
            <a:prstGeom prst="rect">
              <a:avLst/>
            </a:prstGeom>
            <a:noFill/>
          </p:spPr>
          <p:txBody>
            <a:bodyPr wrap="square" rtlCol="0">
              <a:spAutoFit/>
            </a:bodyPr>
            <a:lstStyle/>
            <a:p>
              <a:pPr algn="ctr"/>
              <a:r>
                <a:rPr lang="en-US" dirty="0" smtClean="0"/>
                <a:t>2</a:t>
              </a:r>
              <a:endParaRPr lang="en-US" dirty="0"/>
            </a:p>
          </p:txBody>
        </p:sp>
        <p:sp>
          <p:nvSpPr>
            <p:cNvPr id="13" name="TextBox 12"/>
            <p:cNvSpPr txBox="1"/>
            <p:nvPr/>
          </p:nvSpPr>
          <p:spPr>
            <a:xfrm>
              <a:off x="6464680" y="4885620"/>
              <a:ext cx="597581" cy="369332"/>
            </a:xfrm>
            <a:prstGeom prst="rect">
              <a:avLst/>
            </a:prstGeom>
            <a:noFill/>
          </p:spPr>
          <p:txBody>
            <a:bodyPr wrap="square" rtlCol="0">
              <a:spAutoFit/>
            </a:bodyPr>
            <a:lstStyle/>
            <a:p>
              <a:pPr algn="ctr"/>
              <a:r>
                <a:rPr lang="en-US" dirty="0" smtClean="0"/>
                <a:t>6</a:t>
              </a:r>
              <a:endParaRPr lang="en-US" dirty="0"/>
            </a:p>
          </p:txBody>
        </p:sp>
        <p:sp>
          <p:nvSpPr>
            <p:cNvPr id="14" name="TextBox 13"/>
            <p:cNvSpPr txBox="1"/>
            <p:nvPr/>
          </p:nvSpPr>
          <p:spPr>
            <a:xfrm>
              <a:off x="6203606" y="5356552"/>
              <a:ext cx="597581" cy="369332"/>
            </a:xfrm>
            <a:prstGeom prst="rect">
              <a:avLst/>
            </a:prstGeom>
            <a:noFill/>
          </p:spPr>
          <p:txBody>
            <a:bodyPr wrap="square" rtlCol="0">
              <a:spAutoFit/>
            </a:bodyPr>
            <a:lstStyle/>
            <a:p>
              <a:pPr algn="ctr"/>
              <a:r>
                <a:rPr lang="en-US" dirty="0" smtClean="0"/>
                <a:t>3</a:t>
              </a:r>
              <a:endParaRPr lang="en-US" dirty="0"/>
            </a:p>
          </p:txBody>
        </p:sp>
        <p:sp>
          <p:nvSpPr>
            <p:cNvPr id="15" name="TextBox 14"/>
            <p:cNvSpPr txBox="1"/>
            <p:nvPr/>
          </p:nvSpPr>
          <p:spPr>
            <a:xfrm>
              <a:off x="6714103" y="5370286"/>
              <a:ext cx="597581" cy="369332"/>
            </a:xfrm>
            <a:prstGeom prst="rect">
              <a:avLst/>
            </a:prstGeom>
            <a:noFill/>
          </p:spPr>
          <p:txBody>
            <a:bodyPr wrap="square" rtlCol="0">
              <a:spAutoFit/>
            </a:bodyPr>
            <a:lstStyle/>
            <a:p>
              <a:pPr algn="ctr"/>
              <a:r>
                <a:rPr lang="en-US" dirty="0" smtClean="0"/>
                <a:t>5</a:t>
              </a:r>
              <a:endParaRPr lang="en-US" dirty="0"/>
            </a:p>
          </p:txBody>
        </p:sp>
        <p:sp>
          <p:nvSpPr>
            <p:cNvPr id="16" name="TextBox 15"/>
            <p:cNvSpPr txBox="1"/>
            <p:nvPr/>
          </p:nvSpPr>
          <p:spPr>
            <a:xfrm>
              <a:off x="6045009" y="4926697"/>
              <a:ext cx="597581" cy="369332"/>
            </a:xfrm>
            <a:prstGeom prst="rect">
              <a:avLst/>
            </a:prstGeom>
            <a:noFill/>
          </p:spPr>
          <p:txBody>
            <a:bodyPr wrap="square" rtlCol="0">
              <a:spAutoFit/>
            </a:bodyPr>
            <a:lstStyle/>
            <a:p>
              <a:pPr algn="ctr"/>
              <a:r>
                <a:rPr lang="en-US" dirty="0" smtClean="0"/>
                <a:t>4</a:t>
              </a:r>
              <a:endParaRPr lang="en-US" dirty="0"/>
            </a:p>
          </p:txBody>
        </p:sp>
        <p:sp>
          <p:nvSpPr>
            <p:cNvPr id="17" name="TextBox 16"/>
            <p:cNvSpPr txBox="1"/>
            <p:nvPr/>
          </p:nvSpPr>
          <p:spPr>
            <a:xfrm>
              <a:off x="6916055" y="4925920"/>
              <a:ext cx="597581" cy="369332"/>
            </a:xfrm>
            <a:prstGeom prst="rect">
              <a:avLst/>
            </a:prstGeom>
            <a:noFill/>
          </p:spPr>
          <p:txBody>
            <a:bodyPr wrap="square" rtlCol="0">
              <a:spAutoFit/>
            </a:bodyPr>
            <a:lstStyle/>
            <a:p>
              <a:pPr algn="ctr"/>
              <a:r>
                <a:rPr lang="en-US" dirty="0" smtClean="0"/>
                <a:t>12</a:t>
              </a:r>
              <a:endParaRPr lang="en-US" dirty="0"/>
            </a:p>
          </p:txBody>
        </p:sp>
        <p:sp>
          <p:nvSpPr>
            <p:cNvPr id="18" name="TextBox 17"/>
            <p:cNvSpPr txBox="1"/>
            <p:nvPr/>
          </p:nvSpPr>
          <p:spPr>
            <a:xfrm>
              <a:off x="6473183" y="5751675"/>
              <a:ext cx="597581" cy="369332"/>
            </a:xfrm>
            <a:prstGeom prst="rect">
              <a:avLst/>
            </a:prstGeom>
            <a:noFill/>
          </p:spPr>
          <p:txBody>
            <a:bodyPr wrap="square" rtlCol="0">
              <a:spAutoFit/>
            </a:bodyPr>
            <a:lstStyle/>
            <a:p>
              <a:pPr algn="ctr"/>
              <a:r>
                <a:rPr lang="en-US" dirty="0" smtClean="0"/>
                <a:t>0</a:t>
              </a:r>
              <a:endParaRPr lang="en-US" dirty="0"/>
            </a:p>
          </p:txBody>
        </p:sp>
      </p:grpSp>
      <p:sp>
        <p:nvSpPr>
          <p:cNvPr id="5" name="Slide Number Placeholder 4"/>
          <p:cNvSpPr>
            <a:spLocks noGrp="1"/>
          </p:cNvSpPr>
          <p:nvPr>
            <p:ph type="sldNum" sz="quarter" idx="12"/>
          </p:nvPr>
        </p:nvSpPr>
        <p:spPr/>
        <p:txBody>
          <a:bodyPr/>
          <a:lstStyle/>
          <a:p>
            <a:fld id="{6767FADE-2612-3649-B495-F644A23F288B}" type="slidenum">
              <a:rPr lang="en-US" smtClean="0"/>
              <a:pPr/>
              <a:t>43</a:t>
            </a:fld>
            <a:endParaRPr lang="en-US" dirty="0"/>
          </a:p>
        </p:txBody>
      </p:sp>
    </p:spTree>
    <p:extLst>
      <p:ext uri="{BB962C8B-B14F-4D97-AF65-F5344CB8AC3E}">
        <p14:creationId xmlns:p14="http://schemas.microsoft.com/office/powerpoint/2010/main" val="12439493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5162" y="261543"/>
            <a:ext cx="7361237" cy="604593"/>
          </a:xfrm>
          <a:noFill/>
        </p:spPr>
        <p:txBody>
          <a:bodyPr>
            <a:normAutofit/>
          </a:bodyPr>
          <a:lstStyle/>
          <a:p>
            <a:pPr eaLnBrk="1" hangingPunct="1"/>
            <a:r>
              <a:rPr lang="en-GB" dirty="0" smtClean="0"/>
              <a:t>Example: Venn Diagram</a:t>
            </a:r>
          </a:p>
        </p:txBody>
      </p:sp>
      <p:sp>
        <p:nvSpPr>
          <p:cNvPr id="12291" name="Rectangle 3"/>
          <p:cNvSpPr>
            <a:spLocks noGrp="1" noChangeArrowheads="1"/>
          </p:cNvSpPr>
          <p:nvPr>
            <p:ph sz="quarter" idx="13"/>
          </p:nvPr>
        </p:nvSpPr>
        <p:spPr>
          <a:xfrm>
            <a:off x="665610" y="1007842"/>
            <a:ext cx="7781518" cy="5726787"/>
          </a:xfrm>
        </p:spPr>
        <p:txBody>
          <a:bodyPr>
            <a:normAutofit/>
          </a:bodyPr>
          <a:lstStyle/>
          <a:p>
            <a:pPr marL="0" indent="0" algn="just">
              <a:lnSpc>
                <a:spcPct val="120000"/>
              </a:lnSpc>
              <a:spcBef>
                <a:spcPts val="600"/>
              </a:spcBef>
              <a:buNone/>
            </a:pPr>
            <a:r>
              <a:rPr lang="en-GB" sz="1800" dirty="0"/>
              <a:t>Three ball games (basketball, football, and volleyball) are available for a class of 35 students to choose as CCAs. 15 students chose basketball, 25 students chose football, 10 students chose volleyball, 8 students chose both basketball and football, 5 students chose both basketball and volleyball, 7 students chose both football and volleyball, and 2 students chose all three games. </a:t>
            </a:r>
          </a:p>
          <a:p>
            <a:pPr marL="0" indent="0" algn="just">
              <a:lnSpc>
                <a:spcPct val="120000"/>
              </a:lnSpc>
              <a:spcBef>
                <a:spcPts val="600"/>
              </a:spcBef>
              <a:buNone/>
            </a:pPr>
            <a:endParaRPr lang="en-GB" sz="1800" dirty="0" smtClean="0"/>
          </a:p>
          <a:p>
            <a:pPr eaLnBrk="1" hangingPunct="1">
              <a:lnSpc>
                <a:spcPct val="120000"/>
              </a:lnSpc>
              <a:spcBef>
                <a:spcPts val="600"/>
              </a:spcBef>
              <a:buFontTx/>
              <a:buAutoNum type="alphaLcParenBoth"/>
            </a:pPr>
            <a:r>
              <a:rPr lang="en-GB" sz="1800" dirty="0" smtClean="0"/>
              <a:t>Draw the Venn diagram with all figures labelled.</a:t>
            </a:r>
          </a:p>
          <a:p>
            <a:pPr marL="0" indent="0" eaLnBrk="1" hangingPunct="1">
              <a:lnSpc>
                <a:spcPct val="120000"/>
              </a:lnSpc>
              <a:spcBef>
                <a:spcPts val="600"/>
              </a:spcBef>
              <a:buNone/>
            </a:pPr>
            <a:endParaRPr lang="en-GB" sz="1800" dirty="0"/>
          </a:p>
          <a:p>
            <a:pPr marL="0" indent="0" eaLnBrk="1" hangingPunct="1">
              <a:lnSpc>
                <a:spcPct val="120000"/>
              </a:lnSpc>
              <a:spcBef>
                <a:spcPts val="600"/>
              </a:spcBef>
              <a:buNone/>
            </a:pPr>
            <a:r>
              <a:rPr lang="en-GB" sz="1800" dirty="0" smtClean="0"/>
              <a:t>Lastly, the number of students who</a:t>
            </a:r>
          </a:p>
          <a:p>
            <a:pPr marL="0" indent="0">
              <a:lnSpc>
                <a:spcPct val="120000"/>
              </a:lnSpc>
              <a:spcBef>
                <a:spcPts val="600"/>
              </a:spcBef>
              <a:buNone/>
            </a:pPr>
            <a:r>
              <a:rPr lang="en-GB" sz="1800" dirty="0"/>
              <a:t>chose none of the games as CCA </a:t>
            </a:r>
            <a:r>
              <a:rPr lang="en-GB" sz="1800" dirty="0" smtClean="0"/>
              <a:t>is </a:t>
            </a:r>
          </a:p>
          <a:p>
            <a:pPr marL="0" indent="0">
              <a:lnSpc>
                <a:spcPct val="120000"/>
              </a:lnSpc>
              <a:spcBef>
                <a:spcPts val="600"/>
              </a:spcBef>
              <a:buNone/>
            </a:pPr>
            <a:r>
              <a:rPr lang="en-GB" sz="1800" dirty="0" smtClean="0"/>
              <a:t>calculated as</a:t>
            </a:r>
          </a:p>
          <a:p>
            <a:pPr marL="0" indent="0">
              <a:lnSpc>
                <a:spcPct val="120000"/>
              </a:lnSpc>
              <a:spcBef>
                <a:spcPts val="600"/>
              </a:spcBef>
              <a:buNone/>
            </a:pPr>
            <a:r>
              <a:rPr lang="en-GB" sz="1800" dirty="0" smtClean="0"/>
              <a:t>35 – 2 – 6 – 5 – 4 – </a:t>
            </a:r>
            <a:r>
              <a:rPr lang="en-GB" sz="1800" dirty="0"/>
              <a:t>12 – 3</a:t>
            </a:r>
            <a:r>
              <a:rPr lang="en-GB" sz="1800" dirty="0" smtClean="0"/>
              <a:t> </a:t>
            </a:r>
            <a:r>
              <a:rPr lang="en-GB" sz="1800" dirty="0"/>
              <a:t>= </a:t>
            </a:r>
            <a:r>
              <a:rPr lang="en-GB" sz="1800" dirty="0" smtClean="0"/>
              <a:t>3.</a:t>
            </a:r>
          </a:p>
        </p:txBody>
      </p:sp>
      <p:grpSp>
        <p:nvGrpSpPr>
          <p:cNvPr id="8" name="Group 7"/>
          <p:cNvGrpSpPr/>
          <p:nvPr/>
        </p:nvGrpSpPr>
        <p:grpSpPr>
          <a:xfrm>
            <a:off x="5244746" y="4412342"/>
            <a:ext cx="3781157" cy="2077997"/>
            <a:chOff x="5137871" y="4412342"/>
            <a:chExt cx="3781157" cy="2077997"/>
          </a:xfrm>
        </p:grpSpPr>
        <p:sp>
          <p:nvSpPr>
            <p:cNvPr id="2" name="Rectangle 1"/>
            <p:cNvSpPr/>
            <p:nvPr/>
          </p:nvSpPr>
          <p:spPr>
            <a:xfrm>
              <a:off x="5137871" y="4412342"/>
              <a:ext cx="3309257" cy="2002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Oval 2"/>
            <p:cNvSpPr/>
            <p:nvPr/>
          </p:nvSpPr>
          <p:spPr>
            <a:xfrm>
              <a:off x="656770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604519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6291941" y="52541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5746406" y="4615540"/>
              <a:ext cx="597581" cy="369332"/>
            </a:xfrm>
            <a:prstGeom prst="rect">
              <a:avLst/>
            </a:prstGeom>
            <a:noFill/>
          </p:spPr>
          <p:txBody>
            <a:bodyPr wrap="square" rtlCol="0">
              <a:spAutoFit/>
            </a:bodyPr>
            <a:lstStyle/>
            <a:p>
              <a:pPr algn="ctr"/>
              <a:r>
                <a:rPr lang="en-US" dirty="0" smtClean="0"/>
                <a:t>B</a:t>
              </a:r>
              <a:endParaRPr lang="en-US" dirty="0"/>
            </a:p>
          </p:txBody>
        </p:sp>
        <p:sp>
          <p:nvSpPr>
            <p:cNvPr id="9" name="TextBox 8"/>
            <p:cNvSpPr txBox="1"/>
            <p:nvPr/>
          </p:nvSpPr>
          <p:spPr>
            <a:xfrm>
              <a:off x="7206341" y="4615540"/>
              <a:ext cx="597581" cy="369332"/>
            </a:xfrm>
            <a:prstGeom prst="rect">
              <a:avLst/>
            </a:prstGeom>
            <a:noFill/>
          </p:spPr>
          <p:txBody>
            <a:bodyPr wrap="square" rtlCol="0">
              <a:spAutoFit/>
            </a:bodyPr>
            <a:lstStyle/>
            <a:p>
              <a:pPr algn="ctr"/>
              <a:r>
                <a:rPr lang="en-US" dirty="0" smtClean="0"/>
                <a:t>F</a:t>
              </a:r>
              <a:endParaRPr lang="en-US" dirty="0"/>
            </a:p>
          </p:txBody>
        </p:sp>
        <p:sp>
          <p:nvSpPr>
            <p:cNvPr id="10" name="TextBox 9"/>
            <p:cNvSpPr txBox="1"/>
            <p:nvPr/>
          </p:nvSpPr>
          <p:spPr>
            <a:xfrm>
              <a:off x="6450350" y="6121007"/>
              <a:ext cx="597581" cy="369332"/>
            </a:xfrm>
            <a:prstGeom prst="rect">
              <a:avLst/>
            </a:prstGeom>
            <a:noFill/>
          </p:spPr>
          <p:txBody>
            <a:bodyPr wrap="square" rtlCol="0">
              <a:spAutoFit/>
            </a:bodyPr>
            <a:lstStyle/>
            <a:p>
              <a:pPr algn="ctr"/>
              <a:r>
                <a:rPr lang="en-US" dirty="0" smtClean="0"/>
                <a:t>V</a:t>
              </a:r>
              <a:endParaRPr lang="en-US" dirty="0"/>
            </a:p>
          </p:txBody>
        </p:sp>
        <p:sp>
          <p:nvSpPr>
            <p:cNvPr id="11" name="TextBox 10"/>
            <p:cNvSpPr txBox="1"/>
            <p:nvPr/>
          </p:nvSpPr>
          <p:spPr>
            <a:xfrm>
              <a:off x="8321447" y="4427638"/>
              <a:ext cx="597581" cy="369332"/>
            </a:xfrm>
            <a:prstGeom prst="rect">
              <a:avLst/>
            </a:prstGeom>
            <a:noFill/>
          </p:spPr>
          <p:txBody>
            <a:bodyPr wrap="square" rtlCol="0">
              <a:spAutoFit/>
            </a:bodyPr>
            <a:lstStyle/>
            <a:p>
              <a:pPr algn="ctr"/>
              <a:r>
                <a:rPr lang="en-US" dirty="0" smtClean="0"/>
                <a:t>S</a:t>
              </a:r>
              <a:endParaRPr lang="en-US" dirty="0"/>
            </a:p>
          </p:txBody>
        </p:sp>
        <p:sp>
          <p:nvSpPr>
            <p:cNvPr id="12" name="TextBox 11"/>
            <p:cNvSpPr txBox="1"/>
            <p:nvPr/>
          </p:nvSpPr>
          <p:spPr>
            <a:xfrm>
              <a:off x="6473369" y="5229162"/>
              <a:ext cx="597581" cy="369332"/>
            </a:xfrm>
            <a:prstGeom prst="rect">
              <a:avLst/>
            </a:prstGeom>
            <a:noFill/>
          </p:spPr>
          <p:txBody>
            <a:bodyPr wrap="square" rtlCol="0">
              <a:spAutoFit/>
            </a:bodyPr>
            <a:lstStyle/>
            <a:p>
              <a:pPr algn="ctr"/>
              <a:r>
                <a:rPr lang="en-US" dirty="0" smtClean="0"/>
                <a:t>2</a:t>
              </a:r>
              <a:endParaRPr lang="en-US" dirty="0"/>
            </a:p>
          </p:txBody>
        </p:sp>
        <p:sp>
          <p:nvSpPr>
            <p:cNvPr id="13" name="TextBox 12"/>
            <p:cNvSpPr txBox="1"/>
            <p:nvPr/>
          </p:nvSpPr>
          <p:spPr>
            <a:xfrm>
              <a:off x="6464680" y="4885620"/>
              <a:ext cx="597581" cy="369332"/>
            </a:xfrm>
            <a:prstGeom prst="rect">
              <a:avLst/>
            </a:prstGeom>
            <a:noFill/>
          </p:spPr>
          <p:txBody>
            <a:bodyPr wrap="square" rtlCol="0">
              <a:spAutoFit/>
            </a:bodyPr>
            <a:lstStyle/>
            <a:p>
              <a:pPr algn="ctr"/>
              <a:r>
                <a:rPr lang="en-US" dirty="0" smtClean="0"/>
                <a:t>6</a:t>
              </a:r>
              <a:endParaRPr lang="en-US" dirty="0"/>
            </a:p>
          </p:txBody>
        </p:sp>
        <p:sp>
          <p:nvSpPr>
            <p:cNvPr id="14" name="TextBox 13"/>
            <p:cNvSpPr txBox="1"/>
            <p:nvPr/>
          </p:nvSpPr>
          <p:spPr>
            <a:xfrm>
              <a:off x="6203606" y="5356552"/>
              <a:ext cx="597581" cy="369332"/>
            </a:xfrm>
            <a:prstGeom prst="rect">
              <a:avLst/>
            </a:prstGeom>
            <a:noFill/>
          </p:spPr>
          <p:txBody>
            <a:bodyPr wrap="square" rtlCol="0">
              <a:spAutoFit/>
            </a:bodyPr>
            <a:lstStyle/>
            <a:p>
              <a:pPr algn="ctr"/>
              <a:r>
                <a:rPr lang="en-US" dirty="0" smtClean="0"/>
                <a:t>3</a:t>
              </a:r>
              <a:endParaRPr lang="en-US" dirty="0"/>
            </a:p>
          </p:txBody>
        </p:sp>
        <p:sp>
          <p:nvSpPr>
            <p:cNvPr id="15" name="TextBox 14"/>
            <p:cNvSpPr txBox="1"/>
            <p:nvPr/>
          </p:nvSpPr>
          <p:spPr>
            <a:xfrm>
              <a:off x="6714103" y="5370286"/>
              <a:ext cx="597581" cy="369332"/>
            </a:xfrm>
            <a:prstGeom prst="rect">
              <a:avLst/>
            </a:prstGeom>
            <a:noFill/>
          </p:spPr>
          <p:txBody>
            <a:bodyPr wrap="square" rtlCol="0">
              <a:spAutoFit/>
            </a:bodyPr>
            <a:lstStyle/>
            <a:p>
              <a:pPr algn="ctr"/>
              <a:r>
                <a:rPr lang="en-US" dirty="0" smtClean="0"/>
                <a:t>5</a:t>
              </a:r>
              <a:endParaRPr lang="en-US" dirty="0"/>
            </a:p>
          </p:txBody>
        </p:sp>
        <p:sp>
          <p:nvSpPr>
            <p:cNvPr id="16" name="TextBox 15"/>
            <p:cNvSpPr txBox="1"/>
            <p:nvPr/>
          </p:nvSpPr>
          <p:spPr>
            <a:xfrm>
              <a:off x="6045009" y="4926697"/>
              <a:ext cx="597581" cy="369332"/>
            </a:xfrm>
            <a:prstGeom prst="rect">
              <a:avLst/>
            </a:prstGeom>
            <a:noFill/>
          </p:spPr>
          <p:txBody>
            <a:bodyPr wrap="square" rtlCol="0">
              <a:spAutoFit/>
            </a:bodyPr>
            <a:lstStyle/>
            <a:p>
              <a:pPr algn="ctr"/>
              <a:r>
                <a:rPr lang="en-US" dirty="0" smtClean="0"/>
                <a:t>4</a:t>
              </a:r>
              <a:endParaRPr lang="en-US" dirty="0"/>
            </a:p>
          </p:txBody>
        </p:sp>
        <p:sp>
          <p:nvSpPr>
            <p:cNvPr id="17" name="TextBox 16"/>
            <p:cNvSpPr txBox="1"/>
            <p:nvPr/>
          </p:nvSpPr>
          <p:spPr>
            <a:xfrm>
              <a:off x="6916055" y="4925920"/>
              <a:ext cx="597581" cy="369332"/>
            </a:xfrm>
            <a:prstGeom prst="rect">
              <a:avLst/>
            </a:prstGeom>
            <a:noFill/>
          </p:spPr>
          <p:txBody>
            <a:bodyPr wrap="square" rtlCol="0">
              <a:spAutoFit/>
            </a:bodyPr>
            <a:lstStyle/>
            <a:p>
              <a:pPr algn="ctr"/>
              <a:r>
                <a:rPr lang="en-US" dirty="0" smtClean="0"/>
                <a:t>12</a:t>
              </a:r>
              <a:endParaRPr lang="en-US" dirty="0"/>
            </a:p>
          </p:txBody>
        </p:sp>
        <p:sp>
          <p:nvSpPr>
            <p:cNvPr id="18" name="TextBox 17"/>
            <p:cNvSpPr txBox="1"/>
            <p:nvPr/>
          </p:nvSpPr>
          <p:spPr>
            <a:xfrm>
              <a:off x="6473183" y="5751675"/>
              <a:ext cx="597581" cy="369332"/>
            </a:xfrm>
            <a:prstGeom prst="rect">
              <a:avLst/>
            </a:prstGeom>
            <a:noFill/>
          </p:spPr>
          <p:txBody>
            <a:bodyPr wrap="square" rtlCol="0">
              <a:spAutoFit/>
            </a:bodyPr>
            <a:lstStyle/>
            <a:p>
              <a:pPr algn="ctr"/>
              <a:r>
                <a:rPr lang="en-US" dirty="0" smtClean="0"/>
                <a:t>0</a:t>
              </a:r>
              <a:endParaRPr lang="en-US" dirty="0"/>
            </a:p>
          </p:txBody>
        </p:sp>
        <p:sp>
          <p:nvSpPr>
            <p:cNvPr id="19" name="TextBox 18"/>
            <p:cNvSpPr txBox="1"/>
            <p:nvPr/>
          </p:nvSpPr>
          <p:spPr>
            <a:xfrm>
              <a:off x="7768880" y="5950854"/>
              <a:ext cx="597581" cy="369332"/>
            </a:xfrm>
            <a:prstGeom prst="rect">
              <a:avLst/>
            </a:prstGeom>
            <a:noFill/>
          </p:spPr>
          <p:txBody>
            <a:bodyPr wrap="square" rtlCol="0">
              <a:spAutoFit/>
            </a:bodyPr>
            <a:lstStyle/>
            <a:p>
              <a:pPr algn="ctr"/>
              <a:r>
                <a:rPr lang="en-US" dirty="0" smtClean="0"/>
                <a:t>3</a:t>
              </a:r>
              <a:endParaRPr lang="en-US" dirty="0"/>
            </a:p>
          </p:txBody>
        </p:sp>
      </p:grpSp>
      <p:sp>
        <p:nvSpPr>
          <p:cNvPr id="5" name="Slide Number Placeholder 4"/>
          <p:cNvSpPr>
            <a:spLocks noGrp="1"/>
          </p:cNvSpPr>
          <p:nvPr>
            <p:ph type="sldNum" sz="quarter" idx="12"/>
          </p:nvPr>
        </p:nvSpPr>
        <p:spPr/>
        <p:txBody>
          <a:bodyPr/>
          <a:lstStyle/>
          <a:p>
            <a:fld id="{6767FADE-2612-3649-B495-F644A23F288B}" type="slidenum">
              <a:rPr lang="en-US" smtClean="0"/>
              <a:pPr/>
              <a:t>44</a:t>
            </a:fld>
            <a:endParaRPr lang="en-US" dirty="0"/>
          </a:p>
        </p:txBody>
      </p:sp>
    </p:spTree>
    <p:extLst>
      <p:ext uri="{BB962C8B-B14F-4D97-AF65-F5344CB8AC3E}">
        <p14:creationId xmlns:p14="http://schemas.microsoft.com/office/powerpoint/2010/main" val="11230373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5162" y="261543"/>
            <a:ext cx="7361237" cy="604593"/>
          </a:xfrm>
          <a:noFill/>
        </p:spPr>
        <p:txBody>
          <a:bodyPr>
            <a:normAutofit/>
          </a:bodyPr>
          <a:lstStyle/>
          <a:p>
            <a:pPr eaLnBrk="1" hangingPunct="1"/>
            <a:r>
              <a:rPr lang="en-GB" dirty="0" smtClean="0"/>
              <a:t>Example 13: Venn Diagram</a:t>
            </a:r>
          </a:p>
        </p:txBody>
      </p:sp>
      <p:sp>
        <p:nvSpPr>
          <p:cNvPr id="12291" name="Rectangle 3"/>
          <p:cNvSpPr>
            <a:spLocks noGrp="1" noChangeArrowheads="1"/>
          </p:cNvSpPr>
          <p:nvPr>
            <p:ph sz="quarter" idx="13"/>
          </p:nvPr>
        </p:nvSpPr>
        <p:spPr>
          <a:xfrm>
            <a:off x="665610" y="1007842"/>
            <a:ext cx="7781518" cy="5726787"/>
          </a:xfrm>
        </p:spPr>
        <p:txBody>
          <a:bodyPr>
            <a:normAutofit/>
          </a:bodyPr>
          <a:lstStyle/>
          <a:p>
            <a:pPr marL="0" indent="0" algn="just">
              <a:lnSpc>
                <a:spcPct val="120000"/>
              </a:lnSpc>
              <a:spcBef>
                <a:spcPts val="600"/>
              </a:spcBef>
              <a:buNone/>
            </a:pPr>
            <a:r>
              <a:rPr lang="en-GB" sz="1800" dirty="0"/>
              <a:t>Three ball games (basketball, football, and volleyball) are available for a class of 35 students to choose as CCAs. 15 students chose basketball, 25 students chose football, 10 students chose volleyball, 8 students chose both basketball and football, 5 students chose both basketball and volleyball, 7 students chose both football and volleyball, and 2 students chose all three games. </a:t>
            </a:r>
          </a:p>
          <a:p>
            <a:pPr marL="0" indent="0" algn="just">
              <a:lnSpc>
                <a:spcPct val="120000"/>
              </a:lnSpc>
              <a:spcBef>
                <a:spcPts val="600"/>
              </a:spcBef>
              <a:buNone/>
            </a:pPr>
            <a:endParaRPr lang="en-GB" sz="1800" dirty="0" smtClean="0"/>
          </a:p>
          <a:p>
            <a:pPr>
              <a:lnSpc>
                <a:spcPct val="120000"/>
              </a:lnSpc>
              <a:spcBef>
                <a:spcPts val="600"/>
              </a:spcBef>
              <a:buFont typeface="Wingdings" panose="05000000000000000000" pitchFamily="2" charset="2"/>
              <a:buAutoNum type="alphaLcParenBoth" startAt="2"/>
            </a:pPr>
            <a:r>
              <a:rPr lang="en-GB" sz="1800" dirty="0"/>
              <a:t>Determine how many students chose none of the games as CCA.</a:t>
            </a:r>
            <a:endParaRPr lang="en-GB" sz="1800" dirty="0" smtClean="0"/>
          </a:p>
          <a:p>
            <a:pPr marL="0" indent="0" eaLnBrk="1" hangingPunct="1">
              <a:lnSpc>
                <a:spcPct val="120000"/>
              </a:lnSpc>
              <a:spcBef>
                <a:spcPts val="600"/>
              </a:spcBef>
              <a:buNone/>
            </a:pPr>
            <a:endParaRPr lang="en-GB" sz="1800" dirty="0"/>
          </a:p>
          <a:p>
            <a:pPr marL="0" indent="0" eaLnBrk="1" hangingPunct="1">
              <a:lnSpc>
                <a:spcPct val="120000"/>
              </a:lnSpc>
              <a:spcBef>
                <a:spcPts val="600"/>
              </a:spcBef>
              <a:buNone/>
            </a:pPr>
            <a:r>
              <a:rPr lang="en-GB" sz="1800" dirty="0" smtClean="0"/>
              <a:t>3 students chose </a:t>
            </a:r>
            <a:r>
              <a:rPr lang="en-GB" sz="1800" dirty="0"/>
              <a:t>none of the games as </a:t>
            </a:r>
            <a:endParaRPr lang="en-GB" sz="1800" dirty="0" smtClean="0"/>
          </a:p>
          <a:p>
            <a:pPr marL="0" indent="0" eaLnBrk="1" hangingPunct="1">
              <a:lnSpc>
                <a:spcPct val="120000"/>
              </a:lnSpc>
              <a:spcBef>
                <a:spcPts val="600"/>
              </a:spcBef>
              <a:buNone/>
            </a:pPr>
            <a:r>
              <a:rPr lang="en-GB" sz="1800" dirty="0" smtClean="0"/>
              <a:t>CCA.</a:t>
            </a:r>
          </a:p>
        </p:txBody>
      </p:sp>
      <p:sp>
        <p:nvSpPr>
          <p:cNvPr id="2" name="Rectangle 1"/>
          <p:cNvSpPr/>
          <p:nvPr/>
        </p:nvSpPr>
        <p:spPr>
          <a:xfrm>
            <a:off x="5137871" y="4412342"/>
            <a:ext cx="3309257" cy="2002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Oval 2"/>
          <p:cNvSpPr/>
          <p:nvPr/>
        </p:nvSpPr>
        <p:spPr>
          <a:xfrm>
            <a:off x="656770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604519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6291941" y="52541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5746406" y="4615540"/>
            <a:ext cx="597581" cy="369332"/>
          </a:xfrm>
          <a:prstGeom prst="rect">
            <a:avLst/>
          </a:prstGeom>
          <a:noFill/>
        </p:spPr>
        <p:txBody>
          <a:bodyPr wrap="square" rtlCol="0">
            <a:spAutoFit/>
          </a:bodyPr>
          <a:lstStyle/>
          <a:p>
            <a:pPr algn="ctr"/>
            <a:r>
              <a:rPr lang="en-US" dirty="0" smtClean="0"/>
              <a:t>B</a:t>
            </a:r>
            <a:endParaRPr lang="en-US" dirty="0"/>
          </a:p>
        </p:txBody>
      </p:sp>
      <p:sp>
        <p:nvSpPr>
          <p:cNvPr id="9" name="TextBox 8"/>
          <p:cNvSpPr txBox="1"/>
          <p:nvPr/>
        </p:nvSpPr>
        <p:spPr>
          <a:xfrm>
            <a:off x="7206341" y="4615540"/>
            <a:ext cx="597581" cy="369332"/>
          </a:xfrm>
          <a:prstGeom prst="rect">
            <a:avLst/>
          </a:prstGeom>
          <a:noFill/>
        </p:spPr>
        <p:txBody>
          <a:bodyPr wrap="square" rtlCol="0">
            <a:spAutoFit/>
          </a:bodyPr>
          <a:lstStyle/>
          <a:p>
            <a:pPr algn="ctr"/>
            <a:r>
              <a:rPr lang="en-US" dirty="0" smtClean="0"/>
              <a:t>F</a:t>
            </a:r>
            <a:endParaRPr lang="en-US" dirty="0"/>
          </a:p>
        </p:txBody>
      </p:sp>
      <p:sp>
        <p:nvSpPr>
          <p:cNvPr id="10" name="TextBox 9"/>
          <p:cNvSpPr txBox="1"/>
          <p:nvPr/>
        </p:nvSpPr>
        <p:spPr>
          <a:xfrm>
            <a:off x="6450350" y="6121007"/>
            <a:ext cx="597581" cy="369332"/>
          </a:xfrm>
          <a:prstGeom prst="rect">
            <a:avLst/>
          </a:prstGeom>
          <a:noFill/>
        </p:spPr>
        <p:txBody>
          <a:bodyPr wrap="square" rtlCol="0">
            <a:spAutoFit/>
          </a:bodyPr>
          <a:lstStyle/>
          <a:p>
            <a:pPr algn="ctr"/>
            <a:r>
              <a:rPr lang="en-US" dirty="0" smtClean="0"/>
              <a:t>V</a:t>
            </a:r>
            <a:endParaRPr lang="en-US" dirty="0"/>
          </a:p>
        </p:txBody>
      </p:sp>
      <p:sp>
        <p:nvSpPr>
          <p:cNvPr id="11" name="TextBox 10"/>
          <p:cNvSpPr txBox="1"/>
          <p:nvPr/>
        </p:nvSpPr>
        <p:spPr>
          <a:xfrm>
            <a:off x="8321447" y="4427638"/>
            <a:ext cx="597581" cy="369332"/>
          </a:xfrm>
          <a:prstGeom prst="rect">
            <a:avLst/>
          </a:prstGeom>
          <a:noFill/>
        </p:spPr>
        <p:txBody>
          <a:bodyPr wrap="square" rtlCol="0">
            <a:spAutoFit/>
          </a:bodyPr>
          <a:lstStyle/>
          <a:p>
            <a:pPr algn="ctr"/>
            <a:r>
              <a:rPr lang="en-US" dirty="0" smtClean="0"/>
              <a:t>S</a:t>
            </a:r>
            <a:endParaRPr lang="en-US" dirty="0"/>
          </a:p>
        </p:txBody>
      </p:sp>
      <p:sp>
        <p:nvSpPr>
          <p:cNvPr id="12" name="TextBox 11"/>
          <p:cNvSpPr txBox="1"/>
          <p:nvPr/>
        </p:nvSpPr>
        <p:spPr>
          <a:xfrm>
            <a:off x="6473369" y="5229162"/>
            <a:ext cx="597581" cy="369332"/>
          </a:xfrm>
          <a:prstGeom prst="rect">
            <a:avLst/>
          </a:prstGeom>
          <a:noFill/>
        </p:spPr>
        <p:txBody>
          <a:bodyPr wrap="square" rtlCol="0">
            <a:spAutoFit/>
          </a:bodyPr>
          <a:lstStyle/>
          <a:p>
            <a:pPr algn="ctr"/>
            <a:r>
              <a:rPr lang="en-US" dirty="0" smtClean="0"/>
              <a:t>2</a:t>
            </a:r>
            <a:endParaRPr lang="en-US" dirty="0"/>
          </a:p>
        </p:txBody>
      </p:sp>
      <p:sp>
        <p:nvSpPr>
          <p:cNvPr id="13" name="TextBox 12"/>
          <p:cNvSpPr txBox="1"/>
          <p:nvPr/>
        </p:nvSpPr>
        <p:spPr>
          <a:xfrm>
            <a:off x="6464680" y="4885620"/>
            <a:ext cx="597581" cy="369332"/>
          </a:xfrm>
          <a:prstGeom prst="rect">
            <a:avLst/>
          </a:prstGeom>
          <a:noFill/>
        </p:spPr>
        <p:txBody>
          <a:bodyPr wrap="square" rtlCol="0">
            <a:spAutoFit/>
          </a:bodyPr>
          <a:lstStyle/>
          <a:p>
            <a:pPr algn="ctr"/>
            <a:r>
              <a:rPr lang="en-US" dirty="0" smtClean="0"/>
              <a:t>6</a:t>
            </a:r>
            <a:endParaRPr lang="en-US" dirty="0"/>
          </a:p>
        </p:txBody>
      </p:sp>
      <p:sp>
        <p:nvSpPr>
          <p:cNvPr id="14" name="TextBox 13"/>
          <p:cNvSpPr txBox="1"/>
          <p:nvPr/>
        </p:nvSpPr>
        <p:spPr>
          <a:xfrm>
            <a:off x="6203606" y="5356552"/>
            <a:ext cx="597581" cy="369332"/>
          </a:xfrm>
          <a:prstGeom prst="rect">
            <a:avLst/>
          </a:prstGeom>
          <a:noFill/>
        </p:spPr>
        <p:txBody>
          <a:bodyPr wrap="square" rtlCol="0">
            <a:spAutoFit/>
          </a:bodyPr>
          <a:lstStyle/>
          <a:p>
            <a:pPr algn="ctr"/>
            <a:r>
              <a:rPr lang="en-US" dirty="0" smtClean="0"/>
              <a:t>3</a:t>
            </a:r>
            <a:endParaRPr lang="en-US" dirty="0"/>
          </a:p>
        </p:txBody>
      </p:sp>
      <p:sp>
        <p:nvSpPr>
          <p:cNvPr id="15" name="TextBox 14"/>
          <p:cNvSpPr txBox="1"/>
          <p:nvPr/>
        </p:nvSpPr>
        <p:spPr>
          <a:xfrm>
            <a:off x="6714103" y="5370286"/>
            <a:ext cx="597581" cy="369332"/>
          </a:xfrm>
          <a:prstGeom prst="rect">
            <a:avLst/>
          </a:prstGeom>
          <a:noFill/>
        </p:spPr>
        <p:txBody>
          <a:bodyPr wrap="square" rtlCol="0">
            <a:spAutoFit/>
          </a:bodyPr>
          <a:lstStyle/>
          <a:p>
            <a:pPr algn="ctr"/>
            <a:r>
              <a:rPr lang="en-US" dirty="0" smtClean="0"/>
              <a:t>5</a:t>
            </a:r>
            <a:endParaRPr lang="en-US" dirty="0"/>
          </a:p>
        </p:txBody>
      </p:sp>
      <p:sp>
        <p:nvSpPr>
          <p:cNvPr id="16" name="TextBox 15"/>
          <p:cNvSpPr txBox="1"/>
          <p:nvPr/>
        </p:nvSpPr>
        <p:spPr>
          <a:xfrm>
            <a:off x="6045009" y="4926697"/>
            <a:ext cx="597581" cy="369332"/>
          </a:xfrm>
          <a:prstGeom prst="rect">
            <a:avLst/>
          </a:prstGeom>
          <a:noFill/>
        </p:spPr>
        <p:txBody>
          <a:bodyPr wrap="square" rtlCol="0">
            <a:spAutoFit/>
          </a:bodyPr>
          <a:lstStyle/>
          <a:p>
            <a:pPr algn="ctr"/>
            <a:r>
              <a:rPr lang="en-US" dirty="0" smtClean="0"/>
              <a:t>4</a:t>
            </a:r>
            <a:endParaRPr lang="en-US" dirty="0"/>
          </a:p>
        </p:txBody>
      </p:sp>
      <p:sp>
        <p:nvSpPr>
          <p:cNvPr id="17" name="TextBox 16"/>
          <p:cNvSpPr txBox="1"/>
          <p:nvPr/>
        </p:nvSpPr>
        <p:spPr>
          <a:xfrm>
            <a:off x="6916055" y="4925920"/>
            <a:ext cx="597581" cy="369332"/>
          </a:xfrm>
          <a:prstGeom prst="rect">
            <a:avLst/>
          </a:prstGeom>
          <a:noFill/>
        </p:spPr>
        <p:txBody>
          <a:bodyPr wrap="square" rtlCol="0">
            <a:spAutoFit/>
          </a:bodyPr>
          <a:lstStyle/>
          <a:p>
            <a:pPr algn="ctr"/>
            <a:r>
              <a:rPr lang="en-US" dirty="0" smtClean="0"/>
              <a:t>12</a:t>
            </a:r>
            <a:endParaRPr lang="en-US" dirty="0"/>
          </a:p>
        </p:txBody>
      </p:sp>
      <p:sp>
        <p:nvSpPr>
          <p:cNvPr id="18" name="TextBox 17"/>
          <p:cNvSpPr txBox="1"/>
          <p:nvPr/>
        </p:nvSpPr>
        <p:spPr>
          <a:xfrm>
            <a:off x="6473183" y="5751675"/>
            <a:ext cx="597581" cy="369332"/>
          </a:xfrm>
          <a:prstGeom prst="rect">
            <a:avLst/>
          </a:prstGeom>
          <a:noFill/>
        </p:spPr>
        <p:txBody>
          <a:bodyPr wrap="square" rtlCol="0">
            <a:spAutoFit/>
          </a:bodyPr>
          <a:lstStyle/>
          <a:p>
            <a:pPr algn="ctr"/>
            <a:r>
              <a:rPr lang="en-US" dirty="0" smtClean="0"/>
              <a:t>0</a:t>
            </a:r>
            <a:endParaRPr lang="en-US" dirty="0"/>
          </a:p>
        </p:txBody>
      </p:sp>
      <p:sp>
        <p:nvSpPr>
          <p:cNvPr id="19" name="TextBox 18"/>
          <p:cNvSpPr txBox="1"/>
          <p:nvPr/>
        </p:nvSpPr>
        <p:spPr>
          <a:xfrm>
            <a:off x="7768880" y="5950854"/>
            <a:ext cx="597581" cy="369332"/>
          </a:xfrm>
          <a:prstGeom prst="rect">
            <a:avLst/>
          </a:prstGeom>
          <a:noFill/>
        </p:spPr>
        <p:txBody>
          <a:bodyPr wrap="square" rtlCol="0">
            <a:spAutoFit/>
          </a:bodyPr>
          <a:lstStyle/>
          <a:p>
            <a:pPr algn="ctr"/>
            <a:r>
              <a:rPr lang="en-US" dirty="0" smtClean="0"/>
              <a:t>3</a:t>
            </a:r>
            <a:endParaRPr lang="en-US" dirty="0"/>
          </a:p>
        </p:txBody>
      </p:sp>
      <p:sp>
        <p:nvSpPr>
          <p:cNvPr id="5" name="Slide Number Placeholder 4"/>
          <p:cNvSpPr>
            <a:spLocks noGrp="1"/>
          </p:cNvSpPr>
          <p:nvPr>
            <p:ph type="sldNum" sz="quarter" idx="12"/>
          </p:nvPr>
        </p:nvSpPr>
        <p:spPr/>
        <p:txBody>
          <a:bodyPr/>
          <a:lstStyle/>
          <a:p>
            <a:fld id="{6767FADE-2612-3649-B495-F644A23F288B}" type="slidenum">
              <a:rPr lang="en-US" smtClean="0"/>
              <a:pPr/>
              <a:t>45</a:t>
            </a:fld>
            <a:endParaRPr lang="en-US" dirty="0"/>
          </a:p>
        </p:txBody>
      </p:sp>
    </p:spTree>
    <p:extLst>
      <p:ext uri="{BB962C8B-B14F-4D97-AF65-F5344CB8AC3E}">
        <p14:creationId xmlns:p14="http://schemas.microsoft.com/office/powerpoint/2010/main" val="35443752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65162" y="261543"/>
            <a:ext cx="7361237" cy="604593"/>
          </a:xfrm>
          <a:noFill/>
        </p:spPr>
        <p:txBody>
          <a:bodyPr>
            <a:normAutofit/>
          </a:bodyPr>
          <a:lstStyle/>
          <a:p>
            <a:pPr eaLnBrk="1" hangingPunct="1"/>
            <a:r>
              <a:rPr lang="en-GB" dirty="0" smtClean="0"/>
              <a:t>Example 13: Venn Diagram</a:t>
            </a:r>
          </a:p>
        </p:txBody>
      </p:sp>
      <p:sp>
        <p:nvSpPr>
          <p:cNvPr id="12291" name="Rectangle 3"/>
          <p:cNvSpPr>
            <a:spLocks noGrp="1" noChangeArrowheads="1"/>
          </p:cNvSpPr>
          <p:nvPr>
            <p:ph sz="quarter" idx="13"/>
          </p:nvPr>
        </p:nvSpPr>
        <p:spPr>
          <a:xfrm>
            <a:off x="665610" y="1007842"/>
            <a:ext cx="7781518" cy="5726787"/>
          </a:xfrm>
        </p:spPr>
        <p:txBody>
          <a:bodyPr>
            <a:normAutofit/>
          </a:bodyPr>
          <a:lstStyle/>
          <a:p>
            <a:pPr>
              <a:lnSpc>
                <a:spcPct val="120000"/>
              </a:lnSpc>
              <a:spcBef>
                <a:spcPts val="600"/>
              </a:spcBef>
              <a:buFont typeface="Wingdings" panose="05000000000000000000" pitchFamily="2" charset="2"/>
              <a:buAutoNum type="alphaLcParenBoth" startAt="3"/>
            </a:pPr>
            <a:r>
              <a:rPr lang="en-GB" sz="1800" dirty="0" smtClean="0"/>
              <a:t>If </a:t>
            </a:r>
            <a:r>
              <a:rPr lang="en-GB" sz="1800" dirty="0"/>
              <a:t>one student is randomly chosen from the class, calculate the probability that </a:t>
            </a:r>
          </a:p>
          <a:p>
            <a:pPr marL="800100" lvl="1" indent="-400050">
              <a:lnSpc>
                <a:spcPct val="120000"/>
              </a:lnSpc>
              <a:spcBef>
                <a:spcPts val="600"/>
              </a:spcBef>
              <a:buFont typeface="+mj-lt"/>
              <a:buAutoNum type="romanLcPeriod"/>
            </a:pPr>
            <a:r>
              <a:rPr lang="en-GB" sz="1800" dirty="0"/>
              <a:t>the student chose both basketball and football as CCA</a:t>
            </a:r>
            <a:r>
              <a:rPr lang="en-GB" sz="1800" dirty="0" smtClean="0"/>
              <a:t>.</a:t>
            </a:r>
          </a:p>
          <a:p>
            <a:pPr marL="400050" lvl="1" indent="0">
              <a:lnSpc>
                <a:spcPct val="120000"/>
              </a:lnSpc>
              <a:spcBef>
                <a:spcPts val="600"/>
              </a:spcBef>
              <a:buNone/>
            </a:pPr>
            <a:r>
              <a:rPr lang="en-GB" sz="1800" dirty="0"/>
              <a:t>	</a:t>
            </a:r>
            <a:r>
              <a:rPr lang="en-GB" sz="1800" dirty="0" smtClean="0"/>
              <a:t>	Probability</a:t>
            </a:r>
            <a:endParaRPr lang="en-GB" sz="1800" dirty="0"/>
          </a:p>
          <a:p>
            <a:pPr marL="800100" lvl="1" indent="-400050">
              <a:lnSpc>
                <a:spcPct val="120000"/>
              </a:lnSpc>
              <a:spcBef>
                <a:spcPts val="600"/>
              </a:spcBef>
              <a:buFont typeface="+mj-lt"/>
              <a:buAutoNum type="romanLcPeriod" startAt="2"/>
            </a:pPr>
            <a:r>
              <a:rPr lang="en-GB" sz="1800" dirty="0"/>
              <a:t>the students chose either basketball or football as CCA</a:t>
            </a:r>
            <a:r>
              <a:rPr lang="en-GB" sz="1800" dirty="0" smtClean="0"/>
              <a:t>.</a:t>
            </a:r>
          </a:p>
          <a:p>
            <a:pPr marL="400050" lvl="1" indent="0">
              <a:lnSpc>
                <a:spcPct val="120000"/>
              </a:lnSpc>
              <a:spcBef>
                <a:spcPts val="600"/>
              </a:spcBef>
              <a:buNone/>
            </a:pPr>
            <a:r>
              <a:rPr lang="en-GB" sz="1800" dirty="0" smtClean="0"/>
              <a:t>		</a:t>
            </a:r>
            <a:r>
              <a:rPr lang="en-GB" sz="1800" dirty="0"/>
              <a:t> </a:t>
            </a:r>
            <a:r>
              <a:rPr lang="en-GB" sz="1800" dirty="0" smtClean="0"/>
              <a:t>Probability</a:t>
            </a:r>
          </a:p>
          <a:p>
            <a:pPr marL="800100" lvl="1" indent="-400050">
              <a:lnSpc>
                <a:spcPct val="120000"/>
              </a:lnSpc>
              <a:spcBef>
                <a:spcPts val="600"/>
              </a:spcBef>
              <a:buFont typeface="+mj-lt"/>
              <a:buAutoNum type="romanLcPeriod" startAt="3"/>
            </a:pPr>
            <a:r>
              <a:rPr lang="en-GB" sz="1800" dirty="0"/>
              <a:t>the student chose basketball but not football</a:t>
            </a:r>
          </a:p>
          <a:p>
            <a:pPr marL="0" indent="0">
              <a:lnSpc>
                <a:spcPct val="120000"/>
              </a:lnSpc>
              <a:spcBef>
                <a:spcPts val="600"/>
              </a:spcBef>
              <a:buNone/>
            </a:pPr>
            <a:r>
              <a:rPr lang="en-GB" sz="1800" dirty="0" smtClean="0"/>
              <a:t>		</a:t>
            </a:r>
            <a:r>
              <a:rPr lang="en-GB" sz="1800" dirty="0"/>
              <a:t> </a:t>
            </a:r>
            <a:r>
              <a:rPr lang="en-GB" sz="1800" dirty="0" smtClean="0"/>
              <a:t>Probability</a:t>
            </a:r>
          </a:p>
        </p:txBody>
      </p:sp>
      <p:sp>
        <p:nvSpPr>
          <p:cNvPr id="2" name="Rectangle 1"/>
          <p:cNvSpPr/>
          <p:nvPr/>
        </p:nvSpPr>
        <p:spPr>
          <a:xfrm>
            <a:off x="5137871" y="4412342"/>
            <a:ext cx="3309257" cy="200297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Oval 2"/>
          <p:cNvSpPr/>
          <p:nvPr/>
        </p:nvSpPr>
        <p:spPr>
          <a:xfrm>
            <a:off x="656770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6045197" y="47969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6291941" y="5254170"/>
            <a:ext cx="914400" cy="914400"/>
          </a:xfrm>
          <a:prstGeom prst="ellipse">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5746406" y="4615540"/>
            <a:ext cx="597581" cy="369332"/>
          </a:xfrm>
          <a:prstGeom prst="rect">
            <a:avLst/>
          </a:prstGeom>
          <a:noFill/>
        </p:spPr>
        <p:txBody>
          <a:bodyPr wrap="square" rtlCol="0">
            <a:spAutoFit/>
          </a:bodyPr>
          <a:lstStyle/>
          <a:p>
            <a:pPr algn="ctr"/>
            <a:r>
              <a:rPr lang="en-US" dirty="0" smtClean="0"/>
              <a:t>B</a:t>
            </a:r>
            <a:endParaRPr lang="en-US" dirty="0"/>
          </a:p>
        </p:txBody>
      </p:sp>
      <p:sp>
        <p:nvSpPr>
          <p:cNvPr id="9" name="TextBox 8"/>
          <p:cNvSpPr txBox="1"/>
          <p:nvPr/>
        </p:nvSpPr>
        <p:spPr>
          <a:xfrm>
            <a:off x="7206341" y="4615540"/>
            <a:ext cx="597581" cy="369332"/>
          </a:xfrm>
          <a:prstGeom prst="rect">
            <a:avLst/>
          </a:prstGeom>
          <a:noFill/>
        </p:spPr>
        <p:txBody>
          <a:bodyPr wrap="square" rtlCol="0">
            <a:spAutoFit/>
          </a:bodyPr>
          <a:lstStyle/>
          <a:p>
            <a:pPr algn="ctr"/>
            <a:r>
              <a:rPr lang="en-US" dirty="0" smtClean="0"/>
              <a:t>F</a:t>
            </a:r>
            <a:endParaRPr lang="en-US" dirty="0"/>
          </a:p>
        </p:txBody>
      </p:sp>
      <p:sp>
        <p:nvSpPr>
          <p:cNvPr id="10" name="TextBox 9"/>
          <p:cNvSpPr txBox="1"/>
          <p:nvPr/>
        </p:nvSpPr>
        <p:spPr>
          <a:xfrm>
            <a:off x="6450350" y="6121007"/>
            <a:ext cx="597581" cy="369332"/>
          </a:xfrm>
          <a:prstGeom prst="rect">
            <a:avLst/>
          </a:prstGeom>
          <a:noFill/>
        </p:spPr>
        <p:txBody>
          <a:bodyPr wrap="square" rtlCol="0">
            <a:spAutoFit/>
          </a:bodyPr>
          <a:lstStyle/>
          <a:p>
            <a:pPr algn="ctr"/>
            <a:r>
              <a:rPr lang="en-US" dirty="0" smtClean="0"/>
              <a:t>V</a:t>
            </a:r>
            <a:endParaRPr lang="en-US" dirty="0"/>
          </a:p>
        </p:txBody>
      </p:sp>
      <p:sp>
        <p:nvSpPr>
          <p:cNvPr id="11" name="TextBox 10"/>
          <p:cNvSpPr txBox="1"/>
          <p:nvPr/>
        </p:nvSpPr>
        <p:spPr>
          <a:xfrm>
            <a:off x="8321447" y="4427638"/>
            <a:ext cx="597581" cy="369332"/>
          </a:xfrm>
          <a:prstGeom prst="rect">
            <a:avLst/>
          </a:prstGeom>
          <a:noFill/>
        </p:spPr>
        <p:txBody>
          <a:bodyPr wrap="square" rtlCol="0">
            <a:spAutoFit/>
          </a:bodyPr>
          <a:lstStyle/>
          <a:p>
            <a:pPr algn="ctr"/>
            <a:r>
              <a:rPr lang="en-US" dirty="0" smtClean="0"/>
              <a:t>S</a:t>
            </a:r>
            <a:endParaRPr lang="en-US" dirty="0"/>
          </a:p>
        </p:txBody>
      </p:sp>
      <p:sp>
        <p:nvSpPr>
          <p:cNvPr id="12" name="TextBox 11"/>
          <p:cNvSpPr txBox="1"/>
          <p:nvPr/>
        </p:nvSpPr>
        <p:spPr>
          <a:xfrm>
            <a:off x="6473369" y="5229162"/>
            <a:ext cx="597581" cy="369332"/>
          </a:xfrm>
          <a:prstGeom prst="rect">
            <a:avLst/>
          </a:prstGeom>
          <a:noFill/>
        </p:spPr>
        <p:txBody>
          <a:bodyPr wrap="square" rtlCol="0">
            <a:spAutoFit/>
          </a:bodyPr>
          <a:lstStyle/>
          <a:p>
            <a:pPr algn="ctr"/>
            <a:r>
              <a:rPr lang="en-US" dirty="0" smtClean="0"/>
              <a:t>2</a:t>
            </a:r>
            <a:endParaRPr lang="en-US" dirty="0"/>
          </a:p>
        </p:txBody>
      </p:sp>
      <p:sp>
        <p:nvSpPr>
          <p:cNvPr id="13" name="TextBox 12"/>
          <p:cNvSpPr txBox="1"/>
          <p:nvPr/>
        </p:nvSpPr>
        <p:spPr>
          <a:xfrm>
            <a:off x="6464680" y="4885620"/>
            <a:ext cx="597581" cy="369332"/>
          </a:xfrm>
          <a:prstGeom prst="rect">
            <a:avLst/>
          </a:prstGeom>
          <a:noFill/>
        </p:spPr>
        <p:txBody>
          <a:bodyPr wrap="square" rtlCol="0">
            <a:spAutoFit/>
          </a:bodyPr>
          <a:lstStyle/>
          <a:p>
            <a:pPr algn="ctr"/>
            <a:r>
              <a:rPr lang="en-US" dirty="0" smtClean="0"/>
              <a:t>6</a:t>
            </a:r>
            <a:endParaRPr lang="en-US" dirty="0"/>
          </a:p>
        </p:txBody>
      </p:sp>
      <p:sp>
        <p:nvSpPr>
          <p:cNvPr id="14" name="TextBox 13"/>
          <p:cNvSpPr txBox="1"/>
          <p:nvPr/>
        </p:nvSpPr>
        <p:spPr>
          <a:xfrm>
            <a:off x="6203606" y="5356552"/>
            <a:ext cx="597581" cy="369332"/>
          </a:xfrm>
          <a:prstGeom prst="rect">
            <a:avLst/>
          </a:prstGeom>
          <a:noFill/>
        </p:spPr>
        <p:txBody>
          <a:bodyPr wrap="square" rtlCol="0">
            <a:spAutoFit/>
          </a:bodyPr>
          <a:lstStyle/>
          <a:p>
            <a:pPr algn="ctr"/>
            <a:r>
              <a:rPr lang="en-US" dirty="0" smtClean="0"/>
              <a:t>3</a:t>
            </a:r>
            <a:endParaRPr lang="en-US" dirty="0"/>
          </a:p>
        </p:txBody>
      </p:sp>
      <p:sp>
        <p:nvSpPr>
          <p:cNvPr id="15" name="TextBox 14"/>
          <p:cNvSpPr txBox="1"/>
          <p:nvPr/>
        </p:nvSpPr>
        <p:spPr>
          <a:xfrm>
            <a:off x="6714103" y="5370286"/>
            <a:ext cx="597581" cy="369332"/>
          </a:xfrm>
          <a:prstGeom prst="rect">
            <a:avLst/>
          </a:prstGeom>
          <a:noFill/>
        </p:spPr>
        <p:txBody>
          <a:bodyPr wrap="square" rtlCol="0">
            <a:spAutoFit/>
          </a:bodyPr>
          <a:lstStyle/>
          <a:p>
            <a:pPr algn="ctr"/>
            <a:r>
              <a:rPr lang="en-US" dirty="0" smtClean="0"/>
              <a:t>5</a:t>
            </a:r>
            <a:endParaRPr lang="en-US" dirty="0"/>
          </a:p>
        </p:txBody>
      </p:sp>
      <p:sp>
        <p:nvSpPr>
          <p:cNvPr id="16" name="TextBox 15"/>
          <p:cNvSpPr txBox="1"/>
          <p:nvPr/>
        </p:nvSpPr>
        <p:spPr>
          <a:xfrm>
            <a:off x="6045009" y="4926697"/>
            <a:ext cx="597581" cy="369332"/>
          </a:xfrm>
          <a:prstGeom prst="rect">
            <a:avLst/>
          </a:prstGeom>
          <a:noFill/>
        </p:spPr>
        <p:txBody>
          <a:bodyPr wrap="square" rtlCol="0">
            <a:spAutoFit/>
          </a:bodyPr>
          <a:lstStyle/>
          <a:p>
            <a:pPr algn="ctr"/>
            <a:r>
              <a:rPr lang="en-US" dirty="0" smtClean="0"/>
              <a:t>4</a:t>
            </a:r>
            <a:endParaRPr lang="en-US" dirty="0"/>
          </a:p>
        </p:txBody>
      </p:sp>
      <p:sp>
        <p:nvSpPr>
          <p:cNvPr id="17" name="TextBox 16"/>
          <p:cNvSpPr txBox="1"/>
          <p:nvPr/>
        </p:nvSpPr>
        <p:spPr>
          <a:xfrm>
            <a:off x="6916055" y="4925920"/>
            <a:ext cx="597581" cy="369332"/>
          </a:xfrm>
          <a:prstGeom prst="rect">
            <a:avLst/>
          </a:prstGeom>
          <a:noFill/>
        </p:spPr>
        <p:txBody>
          <a:bodyPr wrap="square" rtlCol="0">
            <a:spAutoFit/>
          </a:bodyPr>
          <a:lstStyle/>
          <a:p>
            <a:pPr algn="ctr"/>
            <a:r>
              <a:rPr lang="en-US" dirty="0" smtClean="0"/>
              <a:t>12</a:t>
            </a:r>
            <a:endParaRPr lang="en-US" dirty="0"/>
          </a:p>
        </p:txBody>
      </p:sp>
      <p:sp>
        <p:nvSpPr>
          <p:cNvPr id="18" name="TextBox 17"/>
          <p:cNvSpPr txBox="1"/>
          <p:nvPr/>
        </p:nvSpPr>
        <p:spPr>
          <a:xfrm>
            <a:off x="6473183" y="5751675"/>
            <a:ext cx="597581" cy="369332"/>
          </a:xfrm>
          <a:prstGeom prst="rect">
            <a:avLst/>
          </a:prstGeom>
          <a:noFill/>
        </p:spPr>
        <p:txBody>
          <a:bodyPr wrap="square" rtlCol="0">
            <a:spAutoFit/>
          </a:bodyPr>
          <a:lstStyle/>
          <a:p>
            <a:pPr algn="ctr"/>
            <a:r>
              <a:rPr lang="en-US" dirty="0" smtClean="0"/>
              <a:t>0</a:t>
            </a:r>
            <a:endParaRPr lang="en-US" dirty="0"/>
          </a:p>
        </p:txBody>
      </p:sp>
      <p:sp>
        <p:nvSpPr>
          <p:cNvPr id="19" name="TextBox 18"/>
          <p:cNvSpPr txBox="1"/>
          <p:nvPr/>
        </p:nvSpPr>
        <p:spPr>
          <a:xfrm>
            <a:off x="7768880" y="5950854"/>
            <a:ext cx="597581" cy="369332"/>
          </a:xfrm>
          <a:prstGeom prst="rect">
            <a:avLst/>
          </a:prstGeom>
          <a:noFill/>
        </p:spPr>
        <p:txBody>
          <a:bodyPr wrap="square" rtlCol="0">
            <a:spAutoFit/>
          </a:bodyPr>
          <a:lstStyle/>
          <a:p>
            <a:pPr algn="ctr"/>
            <a:r>
              <a:rPr lang="en-US" dirty="0" smtClean="0"/>
              <a:t>3</a:t>
            </a:r>
            <a:endParaRPr lang="en-US" dirty="0"/>
          </a:p>
        </p:txBody>
      </p:sp>
      <p:sp>
        <p:nvSpPr>
          <p:cNvPr id="5" name="Slide Number Placeholder 4"/>
          <p:cNvSpPr>
            <a:spLocks noGrp="1"/>
          </p:cNvSpPr>
          <p:nvPr>
            <p:ph type="sldNum" sz="quarter" idx="12"/>
          </p:nvPr>
        </p:nvSpPr>
        <p:spPr/>
        <p:txBody>
          <a:bodyPr/>
          <a:lstStyle/>
          <a:p>
            <a:fld id="{6767FADE-2612-3649-B495-F644A23F288B}" type="slidenum">
              <a:rPr lang="en-US" smtClean="0"/>
              <a:pPr/>
              <a:t>46</a:t>
            </a:fld>
            <a:endParaRPr lang="en-US" dirty="0"/>
          </a:p>
        </p:txBody>
      </p:sp>
      <p:graphicFrame>
        <p:nvGraphicFramePr>
          <p:cNvPr id="21" name="Object 20"/>
          <p:cNvGraphicFramePr>
            <a:graphicFrameLocks noChangeAspect="1"/>
          </p:cNvGraphicFramePr>
          <p:nvPr>
            <p:extLst>
              <p:ext uri="{D42A27DB-BD31-4B8C-83A1-F6EECF244321}">
                <p14:modId xmlns:p14="http://schemas.microsoft.com/office/powerpoint/2010/main" val="1673076026"/>
              </p:ext>
            </p:extLst>
          </p:nvPr>
        </p:nvGraphicFramePr>
        <p:xfrm>
          <a:off x="2830328" y="2082988"/>
          <a:ext cx="1954213" cy="522287"/>
        </p:xfrm>
        <a:graphic>
          <a:graphicData uri="http://schemas.openxmlformats.org/presentationml/2006/ole">
            <mc:AlternateContent xmlns:mc="http://schemas.openxmlformats.org/markup-compatibility/2006">
              <mc:Choice xmlns:v="urn:schemas-microsoft-com:vml" Requires="v">
                <p:oleObj spid="_x0000_s12323" name="Equation" r:id="rId4" imgW="1473120" imgH="393480" progId="Equation.3">
                  <p:embed/>
                </p:oleObj>
              </mc:Choice>
              <mc:Fallback>
                <p:oleObj name="Equation" r:id="rId4" imgW="1473120" imgH="393480" progId="Equation.3">
                  <p:embed/>
                  <p:pic>
                    <p:nvPicPr>
                      <p:cNvPr id="0" name=""/>
                      <p:cNvPicPr/>
                      <p:nvPr/>
                    </p:nvPicPr>
                    <p:blipFill>
                      <a:blip r:embed="rId5"/>
                      <a:stretch>
                        <a:fillRect/>
                      </a:stretch>
                    </p:blipFill>
                    <p:spPr>
                      <a:xfrm>
                        <a:off x="2830328" y="2082988"/>
                        <a:ext cx="1954213" cy="522287"/>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112248945"/>
              </p:ext>
            </p:extLst>
          </p:nvPr>
        </p:nvGraphicFramePr>
        <p:xfrm>
          <a:off x="2863509" y="2923954"/>
          <a:ext cx="3149601" cy="522288"/>
        </p:xfrm>
        <a:graphic>
          <a:graphicData uri="http://schemas.openxmlformats.org/presentationml/2006/ole">
            <mc:AlternateContent xmlns:mc="http://schemas.openxmlformats.org/markup-compatibility/2006">
              <mc:Choice xmlns:v="urn:schemas-microsoft-com:vml" Requires="v">
                <p:oleObj spid="_x0000_s12324" name="Equation" r:id="rId6" imgW="2374560" imgH="393480" progId="Equation.3">
                  <p:embed/>
                </p:oleObj>
              </mc:Choice>
              <mc:Fallback>
                <p:oleObj name="Equation" r:id="rId6" imgW="2374560" imgH="393480" progId="Equation.3">
                  <p:embed/>
                  <p:pic>
                    <p:nvPicPr>
                      <p:cNvPr id="0" name=""/>
                      <p:cNvPicPr/>
                      <p:nvPr/>
                    </p:nvPicPr>
                    <p:blipFill>
                      <a:blip r:embed="rId7"/>
                      <a:stretch>
                        <a:fillRect/>
                      </a:stretch>
                    </p:blipFill>
                    <p:spPr>
                      <a:xfrm>
                        <a:off x="2863509" y="2923954"/>
                        <a:ext cx="3149601" cy="522288"/>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1111826030"/>
              </p:ext>
            </p:extLst>
          </p:nvPr>
        </p:nvGraphicFramePr>
        <p:xfrm>
          <a:off x="2862226" y="3733022"/>
          <a:ext cx="1989138" cy="522287"/>
        </p:xfrm>
        <a:graphic>
          <a:graphicData uri="http://schemas.openxmlformats.org/presentationml/2006/ole">
            <mc:AlternateContent xmlns:mc="http://schemas.openxmlformats.org/markup-compatibility/2006">
              <mc:Choice xmlns:v="urn:schemas-microsoft-com:vml" Requires="v">
                <p:oleObj spid="_x0000_s12325" name="Equation" r:id="rId8" imgW="1498320" imgH="393480" progId="Equation.3">
                  <p:embed/>
                </p:oleObj>
              </mc:Choice>
              <mc:Fallback>
                <p:oleObj name="Equation" r:id="rId8" imgW="1498320" imgH="393480" progId="Equation.3">
                  <p:embed/>
                  <p:pic>
                    <p:nvPicPr>
                      <p:cNvPr id="0" name=""/>
                      <p:cNvPicPr/>
                      <p:nvPr/>
                    </p:nvPicPr>
                    <p:blipFill>
                      <a:blip r:embed="rId9"/>
                      <a:stretch>
                        <a:fillRect/>
                      </a:stretch>
                    </p:blipFill>
                    <p:spPr>
                      <a:xfrm>
                        <a:off x="2862226" y="3733022"/>
                        <a:ext cx="1989138" cy="522287"/>
                      </a:xfrm>
                      <a:prstGeom prst="rect">
                        <a:avLst/>
                      </a:prstGeom>
                    </p:spPr>
                  </p:pic>
                </p:oleObj>
              </mc:Fallback>
            </mc:AlternateContent>
          </a:graphicData>
        </a:graphic>
      </p:graphicFrame>
    </p:spTree>
    <p:extLst>
      <p:ext uri="{BB962C8B-B14F-4D97-AF65-F5344CB8AC3E}">
        <p14:creationId xmlns:p14="http://schemas.microsoft.com/office/powerpoint/2010/main" val="29667917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r>
              <a:rPr lang="en-US" sz="3600" dirty="0" smtClean="0"/>
              <a:t>Learning Objectives</a:t>
            </a:r>
          </a:p>
        </p:txBody>
      </p:sp>
      <p:sp>
        <p:nvSpPr>
          <p:cNvPr id="6147" name="Rectangle 3"/>
          <p:cNvSpPr>
            <a:spLocks noGrp="1" noChangeArrowheads="1"/>
          </p:cNvSpPr>
          <p:nvPr>
            <p:ph sz="quarter" idx="13"/>
          </p:nvPr>
        </p:nvSpPr>
        <p:spPr>
          <a:xfrm>
            <a:off x="665610" y="938328"/>
            <a:ext cx="7781518" cy="5700869"/>
          </a:xfrm>
        </p:spPr>
        <p:txBody>
          <a:bodyPr>
            <a:noAutofit/>
          </a:bodyPr>
          <a:lstStyle/>
          <a:p>
            <a:pPr>
              <a:spcBef>
                <a:spcPts val="1200"/>
              </a:spcBef>
            </a:pPr>
            <a:r>
              <a:rPr lang="en-SG" sz="2000" dirty="0"/>
              <a:t>Explain the difference between descriptive and inferential statistics </a:t>
            </a:r>
          </a:p>
          <a:p>
            <a:pPr>
              <a:spcBef>
                <a:spcPts val="1200"/>
              </a:spcBef>
            </a:pPr>
            <a:r>
              <a:rPr lang="en-SG" sz="2000" dirty="0"/>
              <a:t>Select and use appropriate data display tools for given data</a:t>
            </a:r>
          </a:p>
          <a:p>
            <a:pPr>
              <a:spcBef>
                <a:spcPts val="1200"/>
              </a:spcBef>
            </a:pPr>
            <a:r>
              <a:rPr lang="en-SG" sz="2000" dirty="0"/>
              <a:t>Interpret graphical display tools</a:t>
            </a:r>
          </a:p>
          <a:p>
            <a:pPr>
              <a:spcBef>
                <a:spcPts val="1200"/>
              </a:spcBef>
            </a:pPr>
            <a:r>
              <a:rPr lang="en-SG" sz="2000" dirty="0"/>
              <a:t>Summarize data using measures of central tendency and dispersion and compare data using these summary measurements</a:t>
            </a:r>
          </a:p>
          <a:p>
            <a:pPr>
              <a:spcBef>
                <a:spcPts val="1200"/>
              </a:spcBef>
            </a:pPr>
            <a:r>
              <a:rPr lang="en-SG" sz="2000" dirty="0"/>
              <a:t>Comprehend the concepts of random experiment, sample space, event, probability of an event, mutually exclusive events and independent events </a:t>
            </a:r>
          </a:p>
          <a:p>
            <a:pPr>
              <a:spcBef>
                <a:spcPts val="1200"/>
              </a:spcBef>
            </a:pPr>
            <a:r>
              <a:rPr lang="en-SG" sz="2000" dirty="0"/>
              <a:t>Draw and interpret Venn diagrams to determine the unions, intersections, and complements of events and probabilities</a:t>
            </a:r>
          </a:p>
          <a:p>
            <a:pPr>
              <a:spcBef>
                <a:spcPts val="1200"/>
              </a:spcBef>
            </a:pPr>
            <a:r>
              <a:rPr lang="en-SG" sz="2000" dirty="0"/>
              <a:t>Apply the addition rule in calculating probabilities</a:t>
            </a:r>
          </a:p>
          <a:p>
            <a:pPr>
              <a:spcBef>
                <a:spcPts val="1200"/>
              </a:spcBef>
            </a:pPr>
            <a:r>
              <a:rPr lang="en-SG" sz="2000" dirty="0"/>
              <a:t>Apply the multiplication rule in calculating probabilities for independent </a:t>
            </a:r>
            <a:r>
              <a:rPr lang="en-SG" sz="2000" dirty="0" smtClean="0"/>
              <a:t>events</a:t>
            </a:r>
            <a:endParaRPr lang="en-SG" sz="2000" dirty="0"/>
          </a:p>
        </p:txBody>
      </p:sp>
      <p:sp>
        <p:nvSpPr>
          <p:cNvPr id="2" name="Slide Number Placeholder 1"/>
          <p:cNvSpPr>
            <a:spLocks noGrp="1"/>
          </p:cNvSpPr>
          <p:nvPr>
            <p:ph type="sldNum" sz="quarter" idx="12"/>
          </p:nvPr>
        </p:nvSpPr>
        <p:spPr/>
        <p:txBody>
          <a:bodyPr/>
          <a:lstStyle/>
          <a:p>
            <a:fld id="{6767FADE-2612-3649-B495-F644A23F288B}" type="slidenum">
              <a:rPr lang="en-US" smtClean="0"/>
              <a:pPr/>
              <a:t>47</a:t>
            </a:fld>
            <a:endParaRPr lang="en-US" dirty="0"/>
          </a:p>
        </p:txBody>
      </p:sp>
    </p:spTree>
    <p:extLst>
      <p:ext uri="{BB962C8B-B14F-4D97-AF65-F5344CB8AC3E}">
        <p14:creationId xmlns:p14="http://schemas.microsoft.com/office/powerpoint/2010/main" val="17854055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hangingPunct="1"/>
            <a:r>
              <a:rPr lang="en-US" sz="3600" dirty="0" smtClean="0"/>
              <a:t>E-Learning Videos</a:t>
            </a:r>
          </a:p>
        </p:txBody>
      </p:sp>
      <p:sp>
        <p:nvSpPr>
          <p:cNvPr id="16387" name="Rectangle 3"/>
          <p:cNvSpPr>
            <a:spLocks noGrp="1" noChangeArrowheads="1"/>
          </p:cNvSpPr>
          <p:nvPr>
            <p:ph sz="quarter" idx="13"/>
          </p:nvPr>
        </p:nvSpPr>
        <p:spPr>
          <a:xfrm>
            <a:off x="665610" y="961188"/>
            <a:ext cx="7877890" cy="5452491"/>
          </a:xfrm>
        </p:spPr>
        <p:txBody>
          <a:bodyPr>
            <a:noAutofit/>
          </a:bodyPr>
          <a:lstStyle/>
          <a:p>
            <a:pPr eaLnBrk="1" hangingPunct="1">
              <a:lnSpc>
                <a:spcPct val="120000"/>
              </a:lnSpc>
              <a:spcBef>
                <a:spcPts val="1200"/>
              </a:spcBef>
              <a:spcAft>
                <a:spcPts val="600"/>
              </a:spcAft>
            </a:pPr>
            <a:r>
              <a:rPr lang="en-US" dirty="0" smtClean="0">
                <a:latin typeface="Arial" pitchFamily="34" charset="0"/>
                <a:cs typeface="Arial" pitchFamily="34" charset="0"/>
              </a:rPr>
              <a:t>You are strongly encouraged to watch the e-learning video prepared for L01 to enhance your understanding of the main learning objectives.</a:t>
            </a:r>
          </a:p>
          <a:p>
            <a:pPr eaLnBrk="1" hangingPunct="1">
              <a:lnSpc>
                <a:spcPct val="120000"/>
              </a:lnSpc>
              <a:spcBef>
                <a:spcPts val="1200"/>
              </a:spcBef>
              <a:spcAft>
                <a:spcPts val="600"/>
              </a:spcAft>
            </a:pPr>
            <a:r>
              <a:rPr lang="en-US" dirty="0" smtClean="0">
                <a:latin typeface="Arial" pitchFamily="34" charset="0"/>
                <a:cs typeface="Arial" pitchFamily="34" charset="0"/>
              </a:rPr>
              <a:t>You can access the e-learning videos from the following link: </a:t>
            </a:r>
            <a:endParaRPr lang="en-US" dirty="0">
              <a:latin typeface="Arial" pitchFamily="34" charset="0"/>
              <a:cs typeface="Arial" pitchFamily="34" charset="0"/>
            </a:endParaRPr>
          </a:p>
          <a:p>
            <a:pPr marL="400050" lvl="1" indent="0">
              <a:lnSpc>
                <a:spcPct val="120000"/>
              </a:lnSpc>
              <a:spcBef>
                <a:spcPts val="1200"/>
              </a:spcBef>
              <a:spcAft>
                <a:spcPts val="600"/>
              </a:spcAft>
              <a:buNone/>
            </a:pPr>
            <a:r>
              <a:rPr lang="en-US" u="sng" dirty="0">
                <a:hlinkClick r:id="rId4"/>
              </a:rPr>
              <a:t>https://drive.google.com/file/d/0B0VVo-P5cYtqNHpTUkp1M09Lc0k/edit?usp=sharing</a:t>
            </a:r>
            <a:r>
              <a:rPr lang="en-US" u="sng" dirty="0"/>
              <a:t> </a:t>
            </a:r>
            <a:endParaRPr lang="en-US" dirty="0"/>
          </a:p>
          <a:p>
            <a:pPr marL="400050" lvl="1" indent="0">
              <a:lnSpc>
                <a:spcPct val="120000"/>
              </a:lnSpc>
              <a:spcBef>
                <a:spcPts val="1200"/>
              </a:spcBef>
              <a:spcAft>
                <a:spcPts val="600"/>
              </a:spcAft>
              <a:buNone/>
            </a:pPr>
            <a:r>
              <a:rPr lang="en-SG" u="sng" dirty="0">
                <a:hlinkClick r:id="rId5"/>
              </a:rPr>
              <a:t>https://drive.google.com/file/d/0B0VVo-P5cYtqVV9yQmNRUnVLMk0/edit?usp=sharing</a:t>
            </a:r>
            <a:r>
              <a:rPr lang="en-SG" dirty="0"/>
              <a:t> </a:t>
            </a:r>
            <a:endParaRPr lang="en-US" dirty="0"/>
          </a:p>
          <a:p>
            <a:pPr eaLnBrk="1" hangingPunct="1">
              <a:lnSpc>
                <a:spcPct val="120000"/>
              </a:lnSpc>
              <a:spcBef>
                <a:spcPts val="1200"/>
              </a:spcBef>
              <a:spcAft>
                <a:spcPts val="600"/>
              </a:spcAft>
            </a:pPr>
            <a:r>
              <a:rPr lang="en-US" dirty="0" smtClean="0">
                <a:latin typeface="Arial" pitchFamily="34" charset="0"/>
                <a:cs typeface="Arial" pitchFamily="34" charset="0"/>
              </a:rPr>
              <a:t>You can also refer to some additional concepts related to this problem attached in Appendix:</a:t>
            </a:r>
          </a:p>
          <a:p>
            <a:pPr marL="400050" lvl="1" indent="0">
              <a:lnSpc>
                <a:spcPct val="120000"/>
              </a:lnSpc>
              <a:spcBef>
                <a:spcPts val="1200"/>
              </a:spcBef>
              <a:spcAft>
                <a:spcPts val="600"/>
              </a:spcAft>
              <a:buNone/>
            </a:pPr>
            <a:endParaRPr lang="en-US" dirty="0" smtClean="0"/>
          </a:p>
          <a:p>
            <a:pPr marL="0" indent="0" eaLnBrk="1" hangingPunct="1">
              <a:lnSpc>
                <a:spcPct val="120000"/>
              </a:lnSpc>
              <a:spcBef>
                <a:spcPts val="1200"/>
              </a:spcBef>
              <a:spcAft>
                <a:spcPts val="600"/>
              </a:spcAft>
              <a:buNone/>
            </a:pPr>
            <a:endParaRPr lang="en-US" dirty="0" smtClean="0">
              <a:latin typeface="Arial" pitchFamily="34" charset="0"/>
              <a:cs typeface="Arial" pitchFamily="34" charset="0"/>
            </a:endParaRPr>
          </a:p>
        </p:txBody>
      </p:sp>
      <p:graphicFrame>
        <p:nvGraphicFramePr>
          <p:cNvPr id="2" name="Object 1">
            <a:hlinkClick r:id="" action="ppaction://ole?verb=0"/>
          </p:cNvPr>
          <p:cNvGraphicFramePr>
            <a:graphicFrameLocks noChangeAspect="1"/>
          </p:cNvGraphicFramePr>
          <p:nvPr>
            <p:extLst/>
          </p:nvPr>
        </p:nvGraphicFramePr>
        <p:xfrm>
          <a:off x="5962691" y="5986974"/>
          <a:ext cx="914400" cy="771525"/>
        </p:xfrm>
        <a:graphic>
          <a:graphicData uri="http://schemas.openxmlformats.org/presentationml/2006/ole">
            <mc:AlternateContent xmlns:mc="http://schemas.openxmlformats.org/markup-compatibility/2006">
              <mc:Choice xmlns:v="urn:schemas-microsoft-com:vml" Requires="v">
                <p:oleObj spid="_x0000_s13318" name="Presentation" showAsIcon="1" r:id="rId6" imgW="914400" imgH="771480" progId="PowerPoint.Show.12">
                  <p:embed/>
                </p:oleObj>
              </mc:Choice>
              <mc:Fallback>
                <p:oleObj name="Presentation" showAsIcon="1" r:id="rId6" imgW="914400" imgH="771480" progId="PowerPoint.Show.12">
                  <p:embed/>
                  <p:pic>
                    <p:nvPicPr>
                      <p:cNvPr id="0" name=""/>
                      <p:cNvPicPr/>
                      <p:nvPr/>
                    </p:nvPicPr>
                    <p:blipFill>
                      <a:blip r:embed="rId7"/>
                      <a:stretch>
                        <a:fillRect/>
                      </a:stretch>
                    </p:blipFill>
                    <p:spPr>
                      <a:xfrm>
                        <a:off x="5962691" y="5986974"/>
                        <a:ext cx="914400" cy="771525"/>
                      </a:xfrm>
                      <a:prstGeom prst="rect">
                        <a:avLst/>
                      </a:prstGeom>
                    </p:spPr>
                  </p:pic>
                </p:oleObj>
              </mc:Fallback>
            </mc:AlternateContent>
          </a:graphicData>
        </a:graphic>
      </p:graphicFrame>
      <p:sp>
        <p:nvSpPr>
          <p:cNvPr id="3" name="Slide Number Placeholder 2"/>
          <p:cNvSpPr>
            <a:spLocks noGrp="1"/>
          </p:cNvSpPr>
          <p:nvPr>
            <p:ph type="sldNum" sz="quarter" idx="12"/>
          </p:nvPr>
        </p:nvSpPr>
        <p:spPr/>
        <p:txBody>
          <a:bodyPr/>
          <a:lstStyle/>
          <a:p>
            <a:fld id="{6767FADE-2612-3649-B495-F644A23F288B}" type="slidenum">
              <a:rPr lang="en-US" smtClean="0"/>
              <a:pPr/>
              <a:t>48</a:t>
            </a:fld>
            <a:endParaRPr lang="en-US"/>
          </a:p>
        </p:txBody>
      </p:sp>
    </p:spTree>
    <p:extLst>
      <p:ext uri="{BB962C8B-B14F-4D97-AF65-F5344CB8AC3E}">
        <p14:creationId xmlns:p14="http://schemas.microsoft.com/office/powerpoint/2010/main" val="3506570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65162" y="261543"/>
            <a:ext cx="7265499" cy="604593"/>
          </a:xfrm>
        </p:spPr>
        <p:txBody>
          <a:bodyPr>
            <a:noAutofit/>
          </a:bodyPr>
          <a:lstStyle/>
          <a:p>
            <a:pPr eaLnBrk="1" hangingPunct="1"/>
            <a:r>
              <a:rPr lang="en-US" dirty="0" smtClean="0"/>
              <a:t>Descriptive vs. Inferential Statistics</a:t>
            </a:r>
          </a:p>
        </p:txBody>
      </p:sp>
      <p:sp>
        <p:nvSpPr>
          <p:cNvPr id="7171" name="Rectangle 3"/>
          <p:cNvSpPr>
            <a:spLocks noGrp="1" noChangeArrowheads="1"/>
          </p:cNvSpPr>
          <p:nvPr>
            <p:ph sz="quarter" idx="13"/>
          </p:nvPr>
        </p:nvSpPr>
        <p:spPr>
          <a:xfrm>
            <a:off x="665610" y="961188"/>
            <a:ext cx="3906390" cy="5616000"/>
          </a:xfrm>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609600" indent="-609600" eaLnBrk="1" hangingPunct="1">
              <a:lnSpc>
                <a:spcPct val="110000"/>
              </a:lnSpc>
              <a:spcBef>
                <a:spcPts val="1200"/>
              </a:spcBef>
              <a:buFontTx/>
              <a:buNone/>
            </a:pPr>
            <a:r>
              <a:rPr lang="en-US" sz="2100" b="1" u="sng" dirty="0" smtClean="0">
                <a:solidFill>
                  <a:srgbClr val="000000"/>
                </a:solidFill>
                <a:latin typeface="Arial" pitchFamily="34" charset="0"/>
                <a:cs typeface="Arial" pitchFamily="34" charset="0"/>
              </a:rPr>
              <a:t>Descriptive Statistics</a:t>
            </a:r>
          </a:p>
          <a:p>
            <a:pPr marL="609600" indent="-609600" eaLnBrk="1" hangingPunct="1">
              <a:lnSpc>
                <a:spcPct val="110000"/>
              </a:lnSpc>
              <a:spcBef>
                <a:spcPts val="1200"/>
              </a:spcBef>
            </a:pPr>
            <a:r>
              <a:rPr lang="en-US" sz="2000" dirty="0" smtClean="0">
                <a:solidFill>
                  <a:srgbClr val="000000"/>
                </a:solidFill>
                <a:latin typeface="Arial" pitchFamily="34" charset="0"/>
                <a:cs typeface="Arial" pitchFamily="34" charset="0"/>
              </a:rPr>
              <a:t>Enable understanding of important features or provide insight into the data through summary measures of central tendency and dispersion and graphical representations</a:t>
            </a:r>
          </a:p>
          <a:p>
            <a:pPr marL="609600" indent="-609600" eaLnBrk="1" hangingPunct="1">
              <a:lnSpc>
                <a:spcPct val="110000"/>
              </a:lnSpc>
              <a:spcBef>
                <a:spcPts val="1200"/>
              </a:spcBef>
            </a:pPr>
            <a:r>
              <a:rPr lang="en-US" sz="2000" dirty="0" smtClean="0">
                <a:solidFill>
                  <a:srgbClr val="000000"/>
                </a:solidFill>
                <a:latin typeface="Arial" pitchFamily="34" charset="0"/>
                <a:cs typeface="Arial" pitchFamily="34" charset="0"/>
              </a:rPr>
              <a:t>Purpose is to </a:t>
            </a:r>
            <a:r>
              <a:rPr lang="en-US" sz="2000" dirty="0" err="1" smtClean="0">
                <a:solidFill>
                  <a:srgbClr val="000000"/>
                </a:solidFill>
                <a:latin typeface="Arial" pitchFamily="34" charset="0"/>
                <a:cs typeface="Arial" pitchFamily="34" charset="0"/>
              </a:rPr>
              <a:t>organise</a:t>
            </a:r>
            <a:r>
              <a:rPr lang="en-US" sz="2000" dirty="0" smtClean="0">
                <a:solidFill>
                  <a:srgbClr val="000000"/>
                </a:solidFill>
                <a:latin typeface="Arial" pitchFamily="34" charset="0"/>
                <a:cs typeface="Arial" pitchFamily="34" charset="0"/>
              </a:rPr>
              <a:t> and summarise the data collected into some meaningful forms that are more easily understood</a:t>
            </a:r>
          </a:p>
          <a:p>
            <a:pPr marL="609600" indent="-609600" eaLnBrk="1" hangingPunct="1">
              <a:lnSpc>
                <a:spcPct val="110000"/>
              </a:lnSpc>
              <a:spcBef>
                <a:spcPts val="1200"/>
              </a:spcBef>
            </a:pPr>
            <a:r>
              <a:rPr lang="en-US" sz="2000" dirty="0" smtClean="0">
                <a:solidFill>
                  <a:srgbClr val="000000"/>
                </a:solidFill>
                <a:latin typeface="Arial" pitchFamily="34" charset="0"/>
                <a:cs typeface="Arial" pitchFamily="34" charset="0"/>
              </a:rPr>
              <a:t>Examples:</a:t>
            </a:r>
          </a:p>
          <a:p>
            <a:pPr marL="0" indent="0" defTabSz="625475" eaLnBrk="1" hangingPunct="1">
              <a:lnSpc>
                <a:spcPct val="110000"/>
              </a:lnSpc>
              <a:spcBef>
                <a:spcPts val="1200"/>
              </a:spcBef>
              <a:buNone/>
            </a:pPr>
            <a:r>
              <a:rPr lang="en-US" sz="2000" dirty="0" smtClean="0">
                <a:solidFill>
                  <a:srgbClr val="000000"/>
                </a:solidFill>
                <a:latin typeface="Arial" pitchFamily="34" charset="0"/>
                <a:cs typeface="Arial" pitchFamily="34" charset="0"/>
              </a:rPr>
              <a:t>	Charts, graphs, plots, measures 	of central tendency (mean, 	median, mode),</a:t>
            </a:r>
            <a:r>
              <a:rPr lang="en-US" sz="2000" dirty="0">
                <a:solidFill>
                  <a:srgbClr val="000000"/>
                </a:solidFill>
                <a:latin typeface="Arial" pitchFamily="34" charset="0"/>
                <a:cs typeface="Arial" pitchFamily="34" charset="0"/>
              </a:rPr>
              <a:t> </a:t>
            </a:r>
            <a:r>
              <a:rPr lang="en-US" sz="2000" dirty="0" smtClean="0">
                <a:solidFill>
                  <a:srgbClr val="000000"/>
                </a:solidFill>
                <a:latin typeface="Arial" pitchFamily="34" charset="0"/>
                <a:cs typeface="Arial" pitchFamily="34" charset="0"/>
              </a:rPr>
              <a:t>measures of 	dispersion (range, variance, 	standard deviation), frequency 	etc.</a:t>
            </a:r>
          </a:p>
        </p:txBody>
      </p:sp>
      <p:sp>
        <p:nvSpPr>
          <p:cNvPr id="4" name="Rectangle 3"/>
          <p:cNvSpPr txBox="1">
            <a:spLocks noChangeArrowheads="1"/>
          </p:cNvSpPr>
          <p:nvPr/>
        </p:nvSpPr>
        <p:spPr bwMode="auto">
          <a:xfrm>
            <a:off x="4692650" y="961188"/>
            <a:ext cx="4050297" cy="5616000"/>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marL="609600" indent="-6096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ts val="1200"/>
              </a:spcBef>
            </a:pPr>
            <a:r>
              <a:rPr lang="en-US" b="1" u="sng" dirty="0" smtClean="0"/>
              <a:t>Inferential Statistics</a:t>
            </a:r>
            <a:endParaRPr lang="en-US" b="1" u="sng" dirty="0"/>
          </a:p>
          <a:p>
            <a:pPr eaLnBrk="1" hangingPunct="1">
              <a:spcBef>
                <a:spcPts val="1200"/>
              </a:spcBef>
            </a:pPr>
            <a:r>
              <a:rPr lang="en-US" sz="1900" dirty="0"/>
              <a:t>Consists of:</a:t>
            </a:r>
          </a:p>
          <a:p>
            <a:pPr eaLnBrk="1" hangingPunct="1">
              <a:spcBef>
                <a:spcPts val="1200"/>
              </a:spcBef>
              <a:buFontTx/>
              <a:buChar char="•"/>
            </a:pPr>
            <a:r>
              <a:rPr lang="en-US" sz="1900" dirty="0"/>
              <a:t>Making claims about </a:t>
            </a:r>
            <a:r>
              <a:rPr lang="en-US" sz="1900" dirty="0" smtClean="0"/>
              <a:t>a population from representative sample data collected from the population</a:t>
            </a:r>
            <a:endParaRPr lang="en-US" sz="1900" dirty="0"/>
          </a:p>
          <a:p>
            <a:pPr eaLnBrk="1" hangingPunct="1">
              <a:spcBef>
                <a:spcPts val="1200"/>
              </a:spcBef>
              <a:buFontTx/>
              <a:buChar char="•"/>
            </a:pPr>
            <a:r>
              <a:rPr lang="en-US" sz="1900" dirty="0" smtClean="0">
                <a:solidFill>
                  <a:srgbClr val="000000"/>
                </a:solidFill>
              </a:rPr>
              <a:t>Performing </a:t>
            </a:r>
            <a:r>
              <a:rPr lang="en-US" sz="1900" dirty="0">
                <a:solidFill>
                  <a:srgbClr val="000000"/>
                </a:solidFill>
              </a:rPr>
              <a:t>estimations about </a:t>
            </a:r>
            <a:r>
              <a:rPr lang="en-US" sz="1900" dirty="0" smtClean="0">
                <a:solidFill>
                  <a:srgbClr val="000000"/>
                </a:solidFill>
              </a:rPr>
              <a:t>the population characteristics (e.g. population mean and variance) </a:t>
            </a:r>
            <a:r>
              <a:rPr lang="en-US" sz="1900" dirty="0">
                <a:solidFill>
                  <a:srgbClr val="000000"/>
                </a:solidFill>
              </a:rPr>
              <a:t>and making predictions</a:t>
            </a:r>
          </a:p>
          <a:p>
            <a:pPr eaLnBrk="1" hangingPunct="1">
              <a:spcBef>
                <a:spcPts val="1200"/>
              </a:spcBef>
              <a:buFontTx/>
              <a:buChar char="•"/>
            </a:pPr>
            <a:r>
              <a:rPr lang="en-US" sz="1900" dirty="0" smtClean="0"/>
              <a:t>Determining the relationships </a:t>
            </a:r>
            <a:r>
              <a:rPr lang="en-US" sz="1900" dirty="0"/>
              <a:t>among variables</a:t>
            </a:r>
          </a:p>
          <a:p>
            <a:pPr eaLnBrk="1" hangingPunct="1">
              <a:spcBef>
                <a:spcPts val="1200"/>
              </a:spcBef>
              <a:buFontTx/>
              <a:buChar char="•"/>
            </a:pPr>
            <a:r>
              <a:rPr lang="en-US" sz="1900" dirty="0" smtClean="0"/>
              <a:t>Examples</a:t>
            </a:r>
            <a:r>
              <a:rPr lang="en-US" sz="1900" dirty="0"/>
              <a:t>:</a:t>
            </a:r>
          </a:p>
          <a:p>
            <a:pPr eaLnBrk="1" hangingPunct="1">
              <a:spcBef>
                <a:spcPts val="1200"/>
              </a:spcBef>
            </a:pPr>
            <a:r>
              <a:rPr lang="en-US" sz="1900" dirty="0">
                <a:solidFill>
                  <a:srgbClr val="000000"/>
                </a:solidFill>
              </a:rPr>
              <a:t>	Hypothesis </a:t>
            </a:r>
            <a:r>
              <a:rPr lang="en-US" sz="1900" dirty="0" smtClean="0">
                <a:solidFill>
                  <a:srgbClr val="000000"/>
                </a:solidFill>
              </a:rPr>
              <a:t>testing</a:t>
            </a:r>
            <a:r>
              <a:rPr lang="en-US" sz="1900" dirty="0">
                <a:solidFill>
                  <a:srgbClr val="000000"/>
                </a:solidFill>
              </a:rPr>
              <a:t>, ANOVA, correlation </a:t>
            </a:r>
            <a:r>
              <a:rPr lang="en-US" sz="1900" dirty="0" smtClean="0">
                <a:solidFill>
                  <a:srgbClr val="000000"/>
                </a:solidFill>
              </a:rPr>
              <a:t>analysis </a:t>
            </a:r>
            <a:r>
              <a:rPr lang="en-US" sz="1900" dirty="0" err="1" smtClean="0">
                <a:solidFill>
                  <a:srgbClr val="000000"/>
                </a:solidFill>
              </a:rPr>
              <a:t>etc</a:t>
            </a:r>
            <a:endParaRPr lang="en-US" sz="1900" dirty="0"/>
          </a:p>
        </p:txBody>
      </p:sp>
      <p:sp>
        <p:nvSpPr>
          <p:cNvPr id="2" name="Rectangle 1"/>
          <p:cNvSpPr/>
          <p:nvPr/>
        </p:nvSpPr>
        <p:spPr>
          <a:xfrm>
            <a:off x="665610" y="961189"/>
            <a:ext cx="3906390" cy="5616000"/>
          </a:xfrm>
          <a:prstGeom prst="rect">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 name="TextBox 2"/>
          <p:cNvSpPr txBox="1"/>
          <p:nvPr/>
        </p:nvSpPr>
        <p:spPr>
          <a:xfrm>
            <a:off x="-472" y="866136"/>
            <a:ext cx="730501"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L</a:t>
            </a:r>
            <a:r>
              <a:rPr lang="en-US" sz="2000" b="1" dirty="0" smtClean="0">
                <a:solidFill>
                  <a:srgbClr val="FF0000"/>
                </a:solidFill>
                <a:latin typeface="Arial" panose="020B0604020202020204" pitchFamily="34" charset="0"/>
                <a:cs typeface="Arial" panose="020B0604020202020204" pitchFamily="34" charset="0"/>
              </a:rPr>
              <a:t>01</a:t>
            </a:r>
            <a:endParaRPr lang="en-SG" sz="2000" b="1" dirty="0">
              <a:solidFill>
                <a:srgbClr val="FF000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6767FADE-2612-3649-B495-F644A23F288B}" type="slidenum">
              <a:rPr lang="en-US" smtClean="0"/>
              <a:pPr/>
              <a:t>5</a:t>
            </a:fld>
            <a:endParaRPr lang="en-US" dirty="0"/>
          </a:p>
        </p:txBody>
      </p:sp>
    </p:spTree>
    <p:extLst>
      <p:ext uri="{BB962C8B-B14F-4D97-AF65-F5344CB8AC3E}">
        <p14:creationId xmlns:p14="http://schemas.microsoft.com/office/powerpoint/2010/main" val="2285695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6673" y="2784415"/>
            <a:ext cx="5104436" cy="6416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961188"/>
                <a:ext cx="7781518" cy="5471696"/>
              </a:xfrm>
              <a:noFill/>
              <a:ln w="25400">
                <a:noFill/>
              </a:ln>
            </p:spPr>
            <p:txBody>
              <a:bodyPr/>
              <a:lstStyle/>
              <a:p>
                <a:pPr marL="0" indent="0">
                  <a:buNone/>
                </a:pPr>
                <a:r>
                  <a:rPr lang="en-US" sz="2000" b="1" u="sng" dirty="0" smtClean="0"/>
                  <a:t>Calculation of Mean </a:t>
                </a:r>
              </a:p>
              <a:p>
                <a:pPr marL="0" indent="0">
                  <a:buNone/>
                </a:pPr>
                <a:r>
                  <a:rPr lang="en-US" sz="2000" dirty="0" smtClean="0"/>
                  <a:t>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oMath>
                </a14:m>
                <a:r>
                  <a:rPr lang="en-SG" sz="2000" dirty="0" smtClean="0"/>
                  <a:t> denote a data set of </a:t>
                </a:r>
                <a14:m>
                  <m:oMath xmlns:m="http://schemas.openxmlformats.org/officeDocument/2006/math">
                    <m:r>
                      <a:rPr lang="en-US" sz="2000" b="0" i="1" smtClean="0">
                        <a:latin typeface="Cambria Math" panose="02040503050406030204" pitchFamily="18" charset="0"/>
                      </a:rPr>
                      <m:t>𝑛</m:t>
                    </m:r>
                  </m:oMath>
                </a14:m>
                <a:r>
                  <a:rPr lang="en-SG" sz="2000" dirty="0" smtClean="0"/>
                  <a:t> values (</a:t>
                </a:r>
                <a14:m>
                  <m:oMath xmlns:m="http://schemas.openxmlformats.org/officeDocument/2006/math">
                    <m:r>
                      <a:rPr lang="en-US" sz="2000" b="0" i="1" smtClean="0">
                        <a:latin typeface="Cambria Math" panose="02040503050406030204" pitchFamily="18" charset="0"/>
                      </a:rPr>
                      <m:t>𝑛</m:t>
                    </m:r>
                  </m:oMath>
                </a14:m>
                <a:r>
                  <a:rPr lang="en-SG" sz="2000" dirty="0" smtClean="0"/>
                  <a:t> is also called the data size).</a:t>
                </a:r>
              </a:p>
              <a:p>
                <a:pPr marL="0" indent="0">
                  <a:buNone/>
                </a:pPr>
                <a:endParaRPr lang="en-US" sz="2000" dirty="0"/>
              </a:p>
              <a:p>
                <a:pPr marL="0" indent="0">
                  <a:buNone/>
                </a:pPr>
                <a:r>
                  <a:rPr lang="en-SG" sz="2000" dirty="0"/>
                  <a:t>The procedure to obtain the mean is as follows:</a:t>
                </a:r>
                <a:r>
                  <a:rPr lang="en-US" sz="2000" dirty="0" smtClean="0"/>
                  <a:t> </a:t>
                </a:r>
              </a:p>
              <a:p>
                <a:pPr marL="0" indent="0">
                  <a:buNone/>
                </a:pPr>
                <a:r>
                  <a:rPr lang="en-SG" sz="2000" b="1" dirty="0" smtClean="0">
                    <a:solidFill>
                      <a:srgbClr val="FF0000"/>
                    </a:solidFill>
                  </a:rPr>
                  <a:t> </a:t>
                </a:r>
              </a:p>
              <a:p>
                <a:pPr marL="0" indent="0">
                  <a:buNone/>
                </a:pPr>
                <a:endParaRPr lang="en-US" sz="2000" dirty="0"/>
              </a:p>
              <a:p>
                <a:pPr marL="0" indent="0">
                  <a:buNone/>
                </a:pPr>
                <a:r>
                  <a:rPr lang="en-US" sz="2000" b="1" dirty="0" smtClean="0"/>
                  <a:t>Note:</a:t>
                </a:r>
              </a:p>
              <a:p>
                <a:r>
                  <a:rPr lang="en-SG" sz="2000" dirty="0" smtClean="0"/>
                  <a:t>The </a:t>
                </a:r>
                <a:r>
                  <a:rPr lang="en-SG" sz="2000" dirty="0"/>
                  <a:t>mean is easily affected by the presence of outliers (that is, the presence of a few very large and/or few very small extreme values). It is not recommended to use the mean when the distribution </a:t>
                </a:r>
                <a:r>
                  <a:rPr lang="en-SG" sz="2000" dirty="0" smtClean="0"/>
                  <a:t>is </a:t>
                </a:r>
                <a:r>
                  <a:rPr lang="en-SG" sz="2000" dirty="0"/>
                  <a:t>skewed.</a:t>
                </a:r>
                <a:endParaRPr lang="en-US" sz="2000" dirty="0" smtClean="0"/>
              </a:p>
              <a:p>
                <a:r>
                  <a:rPr lang="en-SG" sz="2000" dirty="0"/>
                  <a:t>The mean is usually the best measure of central tendency to use when </a:t>
                </a:r>
                <a:r>
                  <a:rPr lang="en-SG" sz="2000" dirty="0" smtClean="0"/>
                  <a:t>the </a:t>
                </a:r>
                <a:r>
                  <a:rPr lang="en-SG" sz="2000" dirty="0"/>
                  <a:t>data distribution is continuous and </a:t>
                </a:r>
                <a:r>
                  <a:rPr lang="en-SG" sz="2000" dirty="0" smtClean="0"/>
                  <a:t>symmetrical (e.g. normal distribution)</a:t>
                </a:r>
              </a:p>
              <a:p>
                <a:endParaRPr lang="en-SG" dirty="0" smtClean="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961188"/>
                <a:ext cx="7781518" cy="5471696"/>
              </a:xfrm>
              <a:blipFill rotWithShape="0">
                <a:blip r:embed="rId4"/>
                <a:stretch>
                  <a:fillRect l="-783" t="-557" r="-1018"/>
                </a:stretch>
              </a:blipFill>
              <a:ln w="25400">
                <a:noFill/>
              </a:ln>
            </p:spPr>
            <p:txBody>
              <a:bodyPr/>
              <a:lstStyle/>
              <a:p>
                <a:r>
                  <a:rPr lang="en-SG">
                    <a:noFill/>
                  </a:rPr>
                  <a:t> </a:t>
                </a:r>
              </a:p>
            </p:txBody>
          </p:sp>
        </mc:Fallback>
      </mc:AlternateContent>
      <p:sp>
        <p:nvSpPr>
          <p:cNvPr id="4" name="Title 2"/>
          <p:cNvSpPr>
            <a:spLocks noGrp="1"/>
          </p:cNvSpPr>
          <p:nvPr>
            <p:ph type="title"/>
          </p:nvPr>
        </p:nvSpPr>
        <p:spPr>
          <a:xfrm>
            <a:off x="665609" y="280737"/>
            <a:ext cx="7556929" cy="561473"/>
          </a:xfrm>
        </p:spPr>
        <p:txBody>
          <a:bodyPr>
            <a:noAutofit/>
          </a:bodyPr>
          <a:lstStyle/>
          <a:p>
            <a:r>
              <a:rPr lang="en-US" dirty="0" smtClean="0"/>
              <a:t>Measures of Central Tendency (Mean)</a:t>
            </a:r>
            <a:endParaRPr lang="en-US" dirty="0"/>
          </a:p>
        </p:txBody>
      </p:sp>
      <p:sp>
        <p:nvSpPr>
          <p:cNvPr id="2" name="Slide Number Placeholder 1"/>
          <p:cNvSpPr>
            <a:spLocks noGrp="1"/>
          </p:cNvSpPr>
          <p:nvPr>
            <p:ph type="sldNum" sz="quarter" idx="12"/>
          </p:nvPr>
        </p:nvSpPr>
        <p:spPr/>
        <p:txBody>
          <a:bodyPr/>
          <a:lstStyle/>
          <a:p>
            <a:fld id="{6767FADE-2612-3649-B495-F644A23F288B}" type="slidenum">
              <a:rPr lang="en-US" smtClean="0"/>
              <a:pPr/>
              <a:t>6</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622468373"/>
              </p:ext>
            </p:extLst>
          </p:nvPr>
        </p:nvGraphicFramePr>
        <p:xfrm>
          <a:off x="2002601" y="2784415"/>
          <a:ext cx="4898308" cy="641691"/>
        </p:xfrm>
        <a:graphic>
          <a:graphicData uri="http://schemas.openxmlformats.org/presentationml/2006/ole">
            <mc:AlternateContent xmlns:mc="http://schemas.openxmlformats.org/markup-compatibility/2006">
              <mc:Choice xmlns:v="urn:schemas-microsoft-com:vml" Requires="v">
                <p:oleObj spid="_x0000_s1050" name="Equation" r:id="rId5" imgW="3288960" imgH="431640" progId="Equation.3">
                  <p:embed/>
                </p:oleObj>
              </mc:Choice>
              <mc:Fallback>
                <p:oleObj name="Equation" r:id="rId5" imgW="3288960" imgH="431640" progId="Equation.3">
                  <p:embed/>
                  <p:pic>
                    <p:nvPicPr>
                      <p:cNvPr id="0" name=""/>
                      <p:cNvPicPr/>
                      <p:nvPr/>
                    </p:nvPicPr>
                    <p:blipFill>
                      <a:blip r:embed="rId6"/>
                      <a:stretch>
                        <a:fillRect/>
                      </a:stretch>
                    </p:blipFill>
                    <p:spPr>
                      <a:xfrm>
                        <a:off x="2002601" y="2784415"/>
                        <a:ext cx="4898308" cy="641691"/>
                      </a:xfrm>
                      <a:prstGeom prst="rect">
                        <a:avLst/>
                      </a:prstGeom>
                    </p:spPr>
                  </p:pic>
                </p:oleObj>
              </mc:Fallback>
            </mc:AlternateContent>
          </a:graphicData>
        </a:graphic>
      </p:graphicFrame>
    </p:spTree>
    <p:extLst>
      <p:ext uri="{BB962C8B-B14F-4D97-AF65-F5344CB8AC3E}">
        <p14:creationId xmlns:p14="http://schemas.microsoft.com/office/powerpoint/2010/main" val="2036372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3342" y="2738117"/>
            <a:ext cx="7740000" cy="25560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665610" y="961187"/>
                <a:ext cx="7781518" cy="5724000"/>
              </a:xfrm>
              <a:noFill/>
              <a:ln w="25400">
                <a:noFill/>
              </a:ln>
            </p:spPr>
            <p:txBody>
              <a:bodyPr/>
              <a:lstStyle/>
              <a:p>
                <a:pPr marL="0" indent="0">
                  <a:buNone/>
                </a:pPr>
                <a:r>
                  <a:rPr lang="en-US" sz="2000" b="1" u="sng" dirty="0" smtClean="0"/>
                  <a:t>Determination of Median</a:t>
                </a:r>
              </a:p>
              <a:p>
                <a:pPr marL="0" indent="0">
                  <a:buNone/>
                </a:pPr>
                <a:r>
                  <a:rPr lang="en-US" sz="2000" dirty="0" smtClean="0"/>
                  <a:t>The median is the middle data value, after all the data values have been arranged from smallest to largest. </a:t>
                </a:r>
              </a:p>
              <a:p>
                <a:pPr marL="0" indent="0">
                  <a:buNone/>
                </a:pPr>
                <a:endParaRPr lang="en-US" sz="2000" dirty="0"/>
              </a:p>
              <a:p>
                <a:pPr marL="0" indent="0">
                  <a:buNone/>
                </a:pPr>
                <a:r>
                  <a:rPr lang="en-US" sz="2000" dirty="0" smtClean="0"/>
                  <a:t>The procedure to obtain the median is as follows:</a:t>
                </a:r>
              </a:p>
              <a:p>
                <a:pPr marL="457200" indent="-457200">
                  <a:buAutoNum type="arabicParenR"/>
                </a:pPr>
                <a:r>
                  <a:rPr lang="en-US" sz="2000" dirty="0" smtClean="0">
                    <a:solidFill>
                      <a:schemeClr val="tx1"/>
                    </a:solidFill>
                  </a:rPr>
                  <a:t>Arrange all the </a:t>
                </a:r>
                <a14:m>
                  <m:oMath xmlns:m="http://schemas.openxmlformats.org/officeDocument/2006/math">
                    <m:r>
                      <a:rPr lang="en-US" sz="2000" b="0" i="1" smtClean="0">
                        <a:solidFill>
                          <a:schemeClr val="tx1"/>
                        </a:solidFill>
                        <a:latin typeface="Cambria Math" panose="02040503050406030204" pitchFamily="18" charset="0"/>
                      </a:rPr>
                      <m:t>𝑛</m:t>
                    </m:r>
                  </m:oMath>
                </a14:m>
                <a:r>
                  <a:rPr lang="en-US" sz="2000" dirty="0" smtClean="0">
                    <a:solidFill>
                      <a:schemeClr val="tx1"/>
                    </a:solidFill>
                  </a:rPr>
                  <a:t> data values from smallest to largest (i.e. in ascending order).</a:t>
                </a:r>
              </a:p>
              <a:p>
                <a:pPr marL="457200" indent="-457200">
                  <a:buAutoNum type="arabicParenR"/>
                </a:pPr>
                <a:r>
                  <a:rPr lang="en-US" sz="2000" dirty="0" smtClean="0">
                    <a:solidFill>
                      <a:schemeClr val="tx1"/>
                    </a:solidFill>
                  </a:rPr>
                  <a:t>If </a:t>
                </a:r>
                <a14:m>
                  <m:oMath xmlns:m="http://schemas.openxmlformats.org/officeDocument/2006/math">
                    <m:r>
                      <a:rPr lang="en-US" sz="2000" b="0" i="1" smtClean="0">
                        <a:solidFill>
                          <a:schemeClr val="tx1"/>
                        </a:solidFill>
                        <a:latin typeface="Cambria Math" panose="02040503050406030204" pitchFamily="18" charset="0"/>
                      </a:rPr>
                      <m:t>𝑛</m:t>
                    </m:r>
                  </m:oMath>
                </a14:m>
                <a:r>
                  <a:rPr lang="en-SG" sz="2000" dirty="0" smtClean="0">
                    <a:solidFill>
                      <a:schemeClr val="tx1"/>
                    </a:solidFill>
                  </a:rPr>
                  <a:t> is an even number, then </a:t>
                </a:r>
              </a:p>
              <a:p>
                <a:pPr marL="0" indent="0">
                  <a:buNone/>
                </a:pPr>
                <a:r>
                  <a:rPr lang="en-SG" sz="2000" dirty="0">
                    <a:solidFill>
                      <a:schemeClr val="tx1"/>
                    </a:solidFill>
                  </a:rPr>
                  <a:t>	</a:t>
                </a:r>
                <a:r>
                  <a:rPr lang="en-SG" sz="2000" dirty="0" smtClean="0">
                    <a:solidFill>
                      <a:schemeClr val="tx1"/>
                    </a:solidFill>
                  </a:rPr>
                  <a:t>	</a:t>
                </a:r>
              </a:p>
              <a:p>
                <a:pPr marL="0" indent="0">
                  <a:buNone/>
                </a:pPr>
                <a:r>
                  <a:rPr lang="en-SG" sz="2000" dirty="0"/>
                  <a:t>	</a:t>
                </a:r>
                <a:r>
                  <a:rPr lang="en-SG" sz="2000" dirty="0" smtClean="0"/>
                  <a:t>	</a:t>
                </a:r>
                <a:r>
                  <a:rPr lang="en-SG" sz="2000" dirty="0" smtClean="0">
                    <a:solidFill>
                      <a:schemeClr val="tx1"/>
                    </a:solidFill>
                  </a:rPr>
                  <a:t>Median =</a:t>
                </a:r>
                <a:endParaRPr lang="en-US" sz="2000" dirty="0" smtClean="0">
                  <a:solidFill>
                    <a:schemeClr val="tx1"/>
                  </a:solidFill>
                </a:endParaRPr>
              </a:p>
              <a:p>
                <a:pPr marL="0" indent="0">
                  <a:buNone/>
                </a:pPr>
                <a:r>
                  <a:rPr lang="en-US" sz="2000" dirty="0" smtClean="0">
                    <a:solidFill>
                      <a:schemeClr val="tx1"/>
                    </a:solidFill>
                  </a:rPr>
                  <a:t>	If </a:t>
                </a:r>
                <a14:m>
                  <m:oMath xmlns:m="http://schemas.openxmlformats.org/officeDocument/2006/math">
                    <m:r>
                      <a:rPr lang="en-US" sz="2000" b="0" i="1" smtClean="0">
                        <a:solidFill>
                          <a:schemeClr val="tx1"/>
                        </a:solidFill>
                        <a:latin typeface="Cambria Math" panose="02040503050406030204" pitchFamily="18" charset="0"/>
                      </a:rPr>
                      <m:t>𝑛</m:t>
                    </m:r>
                  </m:oMath>
                </a14:m>
                <a:r>
                  <a:rPr lang="en-SG" sz="2000" dirty="0" smtClean="0">
                    <a:solidFill>
                      <a:schemeClr val="tx1"/>
                    </a:solidFill>
                  </a:rPr>
                  <a:t> is an odd number, then </a:t>
                </a:r>
              </a:p>
              <a:p>
                <a:pPr marL="0" indent="0">
                  <a:buNone/>
                </a:pPr>
                <a:r>
                  <a:rPr lang="en-US" sz="2000" b="1" dirty="0">
                    <a:solidFill>
                      <a:schemeClr val="tx1"/>
                    </a:solidFill>
                  </a:rPr>
                  <a:t>	</a:t>
                </a:r>
                <a:r>
                  <a:rPr lang="en-US" sz="2000" b="1" dirty="0" smtClean="0">
                    <a:solidFill>
                      <a:schemeClr val="tx1"/>
                    </a:solidFill>
                  </a:rPr>
                  <a:t>	</a:t>
                </a:r>
                <a:r>
                  <a:rPr lang="en-US" sz="2000" dirty="0" smtClean="0">
                    <a:solidFill>
                      <a:schemeClr val="tx1"/>
                    </a:solidFill>
                  </a:rPr>
                  <a:t>Median = Data value at (       )</a:t>
                </a:r>
                <a:r>
                  <a:rPr lang="en-SG" sz="2000" baseline="30000" dirty="0" err="1" smtClean="0">
                    <a:solidFill>
                      <a:schemeClr val="tx1"/>
                    </a:solidFill>
                  </a:rPr>
                  <a:t>th</a:t>
                </a:r>
                <a:r>
                  <a:rPr lang="en-SG" sz="2000" dirty="0" smtClean="0">
                    <a:solidFill>
                      <a:schemeClr val="tx1"/>
                    </a:solidFill>
                  </a:rPr>
                  <a:t> position</a:t>
                </a:r>
              </a:p>
              <a:p>
                <a:pPr marL="0" indent="0">
                  <a:buNone/>
                </a:pPr>
                <a:r>
                  <a:rPr lang="en-US" sz="2000" b="1" dirty="0" smtClean="0"/>
                  <a:t>Note:</a:t>
                </a:r>
              </a:p>
              <a:p>
                <a:r>
                  <a:rPr lang="en-US" sz="2000" dirty="0" smtClean="0"/>
                  <a:t>The median is not affected by the presence of outliers. It is </a:t>
                </a:r>
                <a:r>
                  <a:rPr lang="en-SG" sz="2000" dirty="0" smtClean="0"/>
                  <a:t>usually </a:t>
                </a:r>
                <a:r>
                  <a:rPr lang="en-SG" sz="2000" dirty="0"/>
                  <a:t>preferred to other measures of central tendency when </a:t>
                </a:r>
                <a:r>
                  <a:rPr lang="en-SG" sz="2000" dirty="0" smtClean="0"/>
                  <a:t>the </a:t>
                </a:r>
                <a:r>
                  <a:rPr lang="en-SG" sz="2000" dirty="0"/>
                  <a:t>data set is </a:t>
                </a:r>
                <a:r>
                  <a:rPr lang="en-SG" sz="2000" dirty="0" smtClean="0"/>
                  <a:t>skewed or when dealing with ordinal data.</a:t>
                </a:r>
                <a:endParaRPr lang="en-US" sz="2000" dirty="0" smtClean="0"/>
              </a:p>
              <a:p>
                <a:pPr marL="0" indent="0">
                  <a:buNone/>
                </a:pPr>
                <a:endParaRPr lang="en-US" sz="2000" b="1" dirty="0" smtClean="0"/>
              </a:p>
              <a:p>
                <a:pPr marL="0" indent="0">
                  <a:buNone/>
                </a:pPr>
                <a:endParaRPr lang="en-SG" sz="20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665610" y="961187"/>
                <a:ext cx="7781518" cy="5724000"/>
              </a:xfrm>
              <a:blipFill rotWithShape="0">
                <a:blip r:embed="rId4"/>
                <a:stretch>
                  <a:fillRect l="-783" t="-532" b="-532"/>
                </a:stretch>
              </a:blipFill>
              <a:ln w="25400">
                <a:noFill/>
              </a:ln>
            </p:spPr>
            <p:txBody>
              <a:bodyPr/>
              <a:lstStyle/>
              <a:p>
                <a:r>
                  <a:rPr lang="en-SG">
                    <a:noFill/>
                  </a:rPr>
                  <a:t> </a:t>
                </a:r>
              </a:p>
            </p:txBody>
          </p:sp>
        </mc:Fallback>
      </mc:AlternateContent>
      <p:sp>
        <p:nvSpPr>
          <p:cNvPr id="4" name="Title 2"/>
          <p:cNvSpPr>
            <a:spLocks noGrp="1"/>
          </p:cNvSpPr>
          <p:nvPr>
            <p:ph type="title"/>
          </p:nvPr>
        </p:nvSpPr>
        <p:spPr>
          <a:xfrm>
            <a:off x="665609" y="280737"/>
            <a:ext cx="7556929" cy="561473"/>
          </a:xfrm>
        </p:spPr>
        <p:txBody>
          <a:bodyPr>
            <a:noAutofit/>
          </a:bodyPr>
          <a:lstStyle/>
          <a:p>
            <a:r>
              <a:rPr lang="en-US" dirty="0" smtClean="0"/>
              <a:t>Measures of Central Tendency (Median)</a:t>
            </a:r>
            <a:endParaRPr lang="en-US" dirty="0"/>
          </a:p>
        </p:txBody>
      </p:sp>
      <p:sp>
        <p:nvSpPr>
          <p:cNvPr id="2" name="Slide Number Placeholder 1"/>
          <p:cNvSpPr>
            <a:spLocks noGrp="1"/>
          </p:cNvSpPr>
          <p:nvPr>
            <p:ph type="sldNum" sz="quarter" idx="12"/>
          </p:nvPr>
        </p:nvSpPr>
        <p:spPr/>
        <p:txBody>
          <a:bodyPr/>
          <a:lstStyle/>
          <a:p>
            <a:fld id="{6767FADE-2612-3649-B495-F644A23F288B}" type="slidenum">
              <a:rPr lang="en-US" smtClean="0"/>
              <a:pPr/>
              <a:t>7</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780687592"/>
              </p:ext>
            </p:extLst>
          </p:nvPr>
        </p:nvGraphicFramePr>
        <p:xfrm>
          <a:off x="4456746" y="4806304"/>
          <a:ext cx="466042" cy="555665"/>
        </p:xfrm>
        <a:graphic>
          <a:graphicData uri="http://schemas.openxmlformats.org/presentationml/2006/ole">
            <mc:AlternateContent xmlns:mc="http://schemas.openxmlformats.org/markup-compatibility/2006">
              <mc:Choice xmlns:v="urn:schemas-microsoft-com:vml" Requires="v">
                <p:oleObj spid="_x0000_s2098" name="Equation" r:id="rId5" imgW="330120" imgH="393480" progId="Equation.3">
                  <p:embed/>
                </p:oleObj>
              </mc:Choice>
              <mc:Fallback>
                <p:oleObj name="Equation" r:id="rId5" imgW="330120" imgH="393480" progId="Equation.3">
                  <p:embed/>
                  <p:pic>
                    <p:nvPicPr>
                      <p:cNvPr id="0" name=""/>
                      <p:cNvPicPr/>
                      <p:nvPr/>
                    </p:nvPicPr>
                    <p:blipFill>
                      <a:blip r:embed="rId6"/>
                      <a:stretch>
                        <a:fillRect/>
                      </a:stretch>
                    </p:blipFill>
                    <p:spPr>
                      <a:xfrm>
                        <a:off x="4456746" y="4806304"/>
                        <a:ext cx="466042" cy="55566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01915081"/>
              </p:ext>
            </p:extLst>
          </p:nvPr>
        </p:nvGraphicFramePr>
        <p:xfrm>
          <a:off x="2872663" y="3650719"/>
          <a:ext cx="5349875" cy="914400"/>
        </p:xfrm>
        <a:graphic>
          <a:graphicData uri="http://schemas.openxmlformats.org/presentationml/2006/ole">
            <mc:AlternateContent xmlns:mc="http://schemas.openxmlformats.org/markup-compatibility/2006">
              <mc:Choice xmlns:v="urn:schemas-microsoft-com:vml" Requires="v">
                <p:oleObj spid="_x0000_s2099" name="Equation" r:id="rId7" imgW="3784320" imgH="647640" progId="Equation.3">
                  <p:embed/>
                </p:oleObj>
              </mc:Choice>
              <mc:Fallback>
                <p:oleObj name="Equation" r:id="rId7" imgW="3784320" imgH="647640" progId="Equation.3">
                  <p:embed/>
                  <p:pic>
                    <p:nvPicPr>
                      <p:cNvPr id="0" name=""/>
                      <p:cNvPicPr/>
                      <p:nvPr/>
                    </p:nvPicPr>
                    <p:blipFill>
                      <a:blip r:embed="rId8"/>
                      <a:stretch>
                        <a:fillRect/>
                      </a:stretch>
                    </p:blipFill>
                    <p:spPr>
                      <a:xfrm>
                        <a:off x="2872663" y="3650719"/>
                        <a:ext cx="5349875" cy="914400"/>
                      </a:xfrm>
                      <a:prstGeom prst="rect">
                        <a:avLst/>
                      </a:prstGeom>
                    </p:spPr>
                  </p:pic>
                </p:oleObj>
              </mc:Fallback>
            </mc:AlternateContent>
          </a:graphicData>
        </a:graphic>
      </p:graphicFrame>
    </p:spTree>
    <p:extLst>
      <p:ext uri="{BB962C8B-B14F-4D97-AF65-F5344CB8AC3E}">
        <p14:creationId xmlns:p14="http://schemas.microsoft.com/office/powerpoint/2010/main" val="3985837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3342" y="1337580"/>
            <a:ext cx="7740000" cy="803736"/>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 name="Content Placeholder 2"/>
          <p:cNvSpPr>
            <a:spLocks noGrp="1"/>
          </p:cNvSpPr>
          <p:nvPr>
            <p:ph sz="quarter" idx="13"/>
          </p:nvPr>
        </p:nvSpPr>
        <p:spPr>
          <a:xfrm>
            <a:off x="665610" y="961188"/>
            <a:ext cx="7781518" cy="4026447"/>
          </a:xfrm>
          <a:noFill/>
          <a:ln w="25400">
            <a:noFill/>
          </a:ln>
        </p:spPr>
        <p:txBody>
          <a:bodyPr/>
          <a:lstStyle/>
          <a:p>
            <a:pPr marL="0" indent="0">
              <a:buNone/>
            </a:pPr>
            <a:r>
              <a:rPr lang="en-US" sz="2000" b="1" u="sng" dirty="0" smtClean="0"/>
              <a:t>Determination of Mode</a:t>
            </a:r>
          </a:p>
          <a:p>
            <a:pPr marL="0" indent="0">
              <a:buNone/>
            </a:pPr>
            <a:r>
              <a:rPr lang="en-US" sz="2000" dirty="0" smtClean="0"/>
              <a:t>The mode is the data value that appears the most number of times in the data set. </a:t>
            </a:r>
          </a:p>
          <a:p>
            <a:pPr marL="0" indent="0">
              <a:buNone/>
            </a:pPr>
            <a:endParaRPr lang="en-US" sz="2000" dirty="0"/>
          </a:p>
          <a:p>
            <a:pPr marL="0" indent="0">
              <a:buNone/>
            </a:pPr>
            <a:r>
              <a:rPr lang="en-US" sz="2000" b="1" dirty="0" smtClean="0"/>
              <a:t>Note:</a:t>
            </a:r>
          </a:p>
          <a:p>
            <a:r>
              <a:rPr lang="en-US" sz="2000" dirty="0" smtClean="0"/>
              <a:t>There can be no mode, one mode, or more than one mode.</a:t>
            </a:r>
          </a:p>
          <a:p>
            <a:r>
              <a:rPr lang="en-US" sz="2000" dirty="0" smtClean="0"/>
              <a:t>It will be easier to determine the mode if the data set has been arranged in ascending order first. </a:t>
            </a:r>
          </a:p>
          <a:p>
            <a:r>
              <a:rPr lang="en-US" sz="2000" dirty="0" smtClean="0"/>
              <a:t>The mode </a:t>
            </a:r>
            <a:r>
              <a:rPr lang="en-US" sz="2000" dirty="0"/>
              <a:t>is not affected by the presence of </a:t>
            </a:r>
            <a:r>
              <a:rPr lang="en-US" sz="2000" dirty="0" smtClean="0"/>
              <a:t>outliers.</a:t>
            </a:r>
          </a:p>
          <a:p>
            <a:r>
              <a:rPr lang="en-SG" sz="2000" dirty="0" smtClean="0"/>
              <a:t>The mode is the </a:t>
            </a:r>
            <a:r>
              <a:rPr lang="en-SG" sz="2000" dirty="0"/>
              <a:t>best measure of central </a:t>
            </a:r>
            <a:r>
              <a:rPr lang="en-SG" sz="2000" dirty="0" smtClean="0"/>
              <a:t>tendency to use when </a:t>
            </a:r>
            <a:r>
              <a:rPr lang="en-SG" sz="2000" dirty="0"/>
              <a:t>dealing with nominal data.</a:t>
            </a:r>
            <a:endParaRPr lang="en-US" sz="2000" dirty="0" smtClean="0"/>
          </a:p>
          <a:p>
            <a:endParaRPr lang="en-US" sz="2000" dirty="0" smtClean="0"/>
          </a:p>
          <a:p>
            <a:pPr marL="0" indent="0">
              <a:buNone/>
            </a:pPr>
            <a:endParaRPr lang="en-US" sz="2000" b="1" dirty="0" smtClean="0"/>
          </a:p>
          <a:p>
            <a:pPr marL="0" indent="0">
              <a:buNone/>
            </a:pPr>
            <a:endParaRPr lang="en-US" sz="2000" b="1" dirty="0" smtClean="0"/>
          </a:p>
          <a:p>
            <a:pPr marL="0" indent="0">
              <a:buNone/>
            </a:pPr>
            <a:endParaRPr lang="en-SG" sz="2000" dirty="0"/>
          </a:p>
        </p:txBody>
      </p:sp>
      <p:sp>
        <p:nvSpPr>
          <p:cNvPr id="4" name="Title 2"/>
          <p:cNvSpPr>
            <a:spLocks noGrp="1"/>
          </p:cNvSpPr>
          <p:nvPr>
            <p:ph type="title"/>
          </p:nvPr>
        </p:nvSpPr>
        <p:spPr>
          <a:xfrm>
            <a:off x="665609" y="280737"/>
            <a:ext cx="7556929" cy="561473"/>
          </a:xfrm>
        </p:spPr>
        <p:txBody>
          <a:bodyPr>
            <a:noAutofit/>
          </a:bodyPr>
          <a:lstStyle/>
          <a:p>
            <a:r>
              <a:rPr lang="en-US" dirty="0" smtClean="0"/>
              <a:t>Measures of Central Tendency (Mode)</a:t>
            </a:r>
            <a:endParaRPr lang="en-US" dirty="0"/>
          </a:p>
        </p:txBody>
      </p:sp>
      <p:sp>
        <p:nvSpPr>
          <p:cNvPr id="2" name="Slide Number Placeholder 1"/>
          <p:cNvSpPr>
            <a:spLocks noGrp="1"/>
          </p:cNvSpPr>
          <p:nvPr>
            <p:ph type="sldNum" sz="quarter" idx="12"/>
          </p:nvPr>
        </p:nvSpPr>
        <p:spPr/>
        <p:txBody>
          <a:bodyPr/>
          <a:lstStyle/>
          <a:p>
            <a:fld id="{6767FADE-2612-3649-B495-F644A23F288B}" type="slidenum">
              <a:rPr lang="en-US" smtClean="0"/>
              <a:pPr/>
              <a:t>8</a:t>
            </a:fld>
            <a:endParaRPr lang="en-US" dirty="0"/>
          </a:p>
        </p:txBody>
      </p:sp>
    </p:spTree>
    <p:extLst>
      <p:ext uri="{BB962C8B-B14F-4D97-AF65-F5344CB8AC3E}">
        <p14:creationId xmlns:p14="http://schemas.microsoft.com/office/powerpoint/2010/main" val="2856381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14300" y="4068762"/>
            <a:ext cx="8886825" cy="2438400"/>
          </a:xfrm>
          <a:prstGeom prst="rect">
            <a:avLst/>
          </a:prstGeom>
          <a:solidFill>
            <a:srgbClr val="FFFF00"/>
          </a:solidFill>
          <a:ln w="25400">
            <a:solidFill>
              <a:srgbClr val="FF0000"/>
            </a:solidFill>
            <a:miter lim="800000"/>
            <a:headEnd/>
            <a:tailEnd/>
          </a:ln>
        </p:spPr>
        <p:txBody>
          <a:bodyPr wrap="none" anchor="ctr"/>
          <a:lstStyle/>
          <a:p>
            <a:endParaRPr lang="en-GB" dirty="0"/>
          </a:p>
        </p:txBody>
      </p:sp>
      <p:sp>
        <p:nvSpPr>
          <p:cNvPr id="19461" name="Rectangle 5"/>
          <p:cNvSpPr>
            <a:spLocks noGrp="1" noChangeArrowheads="1"/>
          </p:cNvSpPr>
          <p:nvPr>
            <p:ph type="title"/>
          </p:nvPr>
        </p:nvSpPr>
        <p:spPr/>
        <p:txBody>
          <a:bodyPr>
            <a:normAutofit/>
          </a:bodyPr>
          <a:lstStyle/>
          <a:p>
            <a:pPr eaLnBrk="1" hangingPunct="1">
              <a:lnSpc>
                <a:spcPct val="80000"/>
              </a:lnSpc>
            </a:pPr>
            <a:r>
              <a:rPr lang="en-US" dirty="0" smtClean="0"/>
              <a:t>Shapes of the </a:t>
            </a:r>
            <a:r>
              <a:rPr lang="en-US" dirty="0"/>
              <a:t>d</a:t>
            </a:r>
            <a:r>
              <a:rPr lang="en-US" dirty="0" smtClean="0"/>
              <a:t>ata </a:t>
            </a:r>
            <a:r>
              <a:rPr lang="en-US" dirty="0"/>
              <a:t>d</a:t>
            </a:r>
            <a:r>
              <a:rPr lang="en-US" dirty="0" smtClean="0"/>
              <a:t>istribution</a:t>
            </a:r>
          </a:p>
        </p:txBody>
      </p:sp>
      <p:sp>
        <p:nvSpPr>
          <p:cNvPr id="19462" name="Rectangle 6"/>
          <p:cNvSpPr>
            <a:spLocks noGrp="1" noChangeArrowheads="1"/>
          </p:cNvSpPr>
          <p:nvPr>
            <p:ph sz="quarter" idx="13"/>
          </p:nvPr>
        </p:nvSpPr>
        <p:spPr>
          <a:xfrm>
            <a:off x="665610" y="961188"/>
            <a:ext cx="7781518" cy="2620212"/>
          </a:xfrm>
          <a:noFill/>
        </p:spPr>
        <p:txBody>
          <a:bodyPr>
            <a:noAutofit/>
          </a:bodyPr>
          <a:lstStyle/>
          <a:p>
            <a:pPr eaLnBrk="1" hangingPunct="1">
              <a:lnSpc>
                <a:spcPct val="120000"/>
              </a:lnSpc>
              <a:spcBef>
                <a:spcPts val="600"/>
              </a:spcBef>
            </a:pPr>
            <a:r>
              <a:rPr lang="en-US" sz="2000" dirty="0" smtClean="0"/>
              <a:t>Describes how the data is distributed</a:t>
            </a:r>
          </a:p>
          <a:p>
            <a:pPr eaLnBrk="1" hangingPunct="1">
              <a:lnSpc>
                <a:spcPct val="120000"/>
              </a:lnSpc>
              <a:spcBef>
                <a:spcPts val="600"/>
              </a:spcBef>
            </a:pPr>
            <a:r>
              <a:rPr lang="en-US" sz="2000" dirty="0" smtClean="0"/>
              <a:t>Types of shapes</a:t>
            </a:r>
          </a:p>
          <a:p>
            <a:pPr lvl="1" eaLnBrk="1" hangingPunct="1">
              <a:lnSpc>
                <a:spcPct val="120000"/>
              </a:lnSpc>
              <a:spcBef>
                <a:spcPts val="600"/>
              </a:spcBef>
            </a:pPr>
            <a:r>
              <a:rPr lang="en-US" sz="1600" dirty="0" smtClean="0"/>
              <a:t>Symmetric or Skewed</a:t>
            </a:r>
          </a:p>
          <a:p>
            <a:pPr lvl="1">
              <a:lnSpc>
                <a:spcPct val="120000"/>
              </a:lnSpc>
              <a:spcBef>
                <a:spcPts val="600"/>
              </a:spcBef>
            </a:pPr>
            <a:r>
              <a:rPr lang="en-SG" sz="1600" b="1" dirty="0"/>
              <a:t>S</a:t>
            </a:r>
            <a:r>
              <a:rPr lang="en-SG" sz="1600" b="1" dirty="0" smtClean="0"/>
              <a:t>kewness</a:t>
            </a:r>
            <a:r>
              <a:rPr lang="en-SG" sz="1600" dirty="0" smtClean="0"/>
              <a:t> </a:t>
            </a:r>
            <a:r>
              <a:rPr lang="en-SG" sz="1600" dirty="0"/>
              <a:t>is a measure of the asymmetry of </a:t>
            </a:r>
            <a:r>
              <a:rPr lang="en-SG" sz="1600" dirty="0" smtClean="0"/>
              <a:t>the probability distribution </a:t>
            </a:r>
            <a:r>
              <a:rPr lang="en-SG" sz="1600" dirty="0"/>
              <a:t>of a </a:t>
            </a:r>
            <a:r>
              <a:rPr lang="en-SG" sz="1600" dirty="0" smtClean="0"/>
              <a:t>real-valued random variable. </a:t>
            </a:r>
          </a:p>
          <a:p>
            <a:pPr lvl="2">
              <a:lnSpc>
                <a:spcPct val="120000"/>
              </a:lnSpc>
              <a:spcBef>
                <a:spcPts val="600"/>
              </a:spcBef>
              <a:buFont typeface="Wingdings" pitchFamily="2" charset="2"/>
              <a:buChar char="Ø"/>
            </a:pPr>
            <a:r>
              <a:rPr lang="en-SG" sz="1400" dirty="0" smtClean="0"/>
              <a:t>A </a:t>
            </a:r>
            <a:r>
              <a:rPr lang="en-SG" sz="1400" b="1" u="sng" dirty="0">
                <a:solidFill>
                  <a:srgbClr val="FF0000"/>
                </a:solidFill>
              </a:rPr>
              <a:t>negative</a:t>
            </a:r>
            <a:r>
              <a:rPr lang="en-SG" sz="1400" dirty="0"/>
              <a:t> skew indicates that the </a:t>
            </a:r>
            <a:r>
              <a:rPr lang="en-SG" sz="1400" i="1" dirty="0"/>
              <a:t>tail on the left side </a:t>
            </a:r>
            <a:r>
              <a:rPr lang="en-SG" sz="1400" dirty="0"/>
              <a:t>of the probability density function is </a:t>
            </a:r>
            <a:r>
              <a:rPr lang="en-SG" sz="1400" i="1" dirty="0"/>
              <a:t>longer</a:t>
            </a:r>
            <a:r>
              <a:rPr lang="en-SG" sz="1400" dirty="0"/>
              <a:t> than the right </a:t>
            </a:r>
            <a:r>
              <a:rPr lang="en-SG" sz="1400" dirty="0" smtClean="0"/>
              <a:t>side, i.e., </a:t>
            </a:r>
            <a:r>
              <a:rPr lang="en-SG" sz="1400" b="1" u="sng" dirty="0" smtClean="0">
                <a:solidFill>
                  <a:srgbClr val="FF0000"/>
                </a:solidFill>
              </a:rPr>
              <a:t>left-skewed</a:t>
            </a:r>
            <a:r>
              <a:rPr lang="en-SG" sz="1400" dirty="0" smtClean="0"/>
              <a:t>; </a:t>
            </a:r>
          </a:p>
          <a:p>
            <a:pPr lvl="2">
              <a:lnSpc>
                <a:spcPct val="120000"/>
              </a:lnSpc>
              <a:spcBef>
                <a:spcPts val="600"/>
              </a:spcBef>
              <a:buFont typeface="Wingdings" pitchFamily="2" charset="2"/>
              <a:buChar char="Ø"/>
            </a:pPr>
            <a:r>
              <a:rPr lang="en-SG" sz="1400" dirty="0" smtClean="0"/>
              <a:t>A </a:t>
            </a:r>
            <a:r>
              <a:rPr lang="en-SG" sz="1400" b="1" u="sng" dirty="0">
                <a:solidFill>
                  <a:srgbClr val="FF0000"/>
                </a:solidFill>
              </a:rPr>
              <a:t>positive</a:t>
            </a:r>
            <a:r>
              <a:rPr lang="en-SG" sz="1400" dirty="0"/>
              <a:t> skew indicates that the </a:t>
            </a:r>
            <a:r>
              <a:rPr lang="en-SG" sz="1400" i="1" dirty="0"/>
              <a:t>tail on the right side </a:t>
            </a:r>
            <a:r>
              <a:rPr lang="en-SG" sz="1400" dirty="0"/>
              <a:t>is</a:t>
            </a:r>
            <a:r>
              <a:rPr lang="en-SG" sz="1400" i="1" dirty="0"/>
              <a:t> longer </a:t>
            </a:r>
            <a:r>
              <a:rPr lang="en-SG" sz="1400" dirty="0"/>
              <a:t>than the left </a:t>
            </a:r>
            <a:r>
              <a:rPr lang="en-SG" sz="1400" dirty="0" smtClean="0"/>
              <a:t>side, i.e., </a:t>
            </a:r>
            <a:r>
              <a:rPr lang="en-SG" sz="1400" b="1" u="sng" dirty="0" smtClean="0">
                <a:solidFill>
                  <a:srgbClr val="FF0000"/>
                </a:solidFill>
              </a:rPr>
              <a:t>right-skewed</a:t>
            </a:r>
            <a:r>
              <a:rPr lang="en-SG" sz="1400" dirty="0" smtClean="0"/>
              <a:t>.</a:t>
            </a:r>
            <a:endParaRPr lang="en-US" sz="1400" dirty="0" smtClean="0"/>
          </a:p>
        </p:txBody>
      </p:sp>
      <p:sp>
        <p:nvSpPr>
          <p:cNvPr id="19463" name="Freeform 7"/>
          <p:cNvSpPr>
            <a:spLocks/>
          </p:cNvSpPr>
          <p:nvPr/>
        </p:nvSpPr>
        <p:spPr bwMode="auto">
          <a:xfrm>
            <a:off x="2100263" y="5276850"/>
            <a:ext cx="452437" cy="1071563"/>
          </a:xfrm>
          <a:custGeom>
            <a:avLst/>
            <a:gdLst>
              <a:gd name="T0" fmla="*/ 2147483647 w 285"/>
              <a:gd name="T1" fmla="*/ 2147483647 h 675"/>
              <a:gd name="T2" fmla="*/ 2147483647 w 285"/>
              <a:gd name="T3" fmla="*/ 2147483647 h 675"/>
              <a:gd name="T4" fmla="*/ 2147483647 w 285"/>
              <a:gd name="T5" fmla="*/ 2147483647 h 675"/>
              <a:gd name="T6" fmla="*/ 2147483647 w 285"/>
              <a:gd name="T7" fmla="*/ 2147483647 h 675"/>
              <a:gd name="T8" fmla="*/ 2147483647 w 285"/>
              <a:gd name="T9" fmla="*/ 2147483647 h 675"/>
              <a:gd name="T10" fmla="*/ 2147483647 w 285"/>
              <a:gd name="T11" fmla="*/ 2147483647 h 675"/>
              <a:gd name="T12" fmla="*/ 2147483647 w 285"/>
              <a:gd name="T13" fmla="*/ 2147483647 h 675"/>
              <a:gd name="T14" fmla="*/ 2147483647 w 285"/>
              <a:gd name="T15" fmla="*/ 2147483647 h 675"/>
              <a:gd name="T16" fmla="*/ 2147483647 w 285"/>
              <a:gd name="T17" fmla="*/ 2147483647 h 675"/>
              <a:gd name="T18" fmla="*/ 2147483647 w 285"/>
              <a:gd name="T19" fmla="*/ 2147483647 h 675"/>
              <a:gd name="T20" fmla="*/ 2147483647 w 285"/>
              <a:gd name="T21" fmla="*/ 2147483647 h 675"/>
              <a:gd name="T22" fmla="*/ 2147483647 w 285"/>
              <a:gd name="T23" fmla="*/ 2147483647 h 675"/>
              <a:gd name="T24" fmla="*/ 2147483647 w 285"/>
              <a:gd name="T25" fmla="*/ 2147483647 h 675"/>
              <a:gd name="T26" fmla="*/ 2147483647 w 285"/>
              <a:gd name="T27" fmla="*/ 2147483647 h 675"/>
              <a:gd name="T28" fmla="*/ 2147483647 w 285"/>
              <a:gd name="T29" fmla="*/ 2147483647 h 675"/>
              <a:gd name="T30" fmla="*/ 0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5"/>
              <a:gd name="T49" fmla="*/ 0 h 675"/>
              <a:gd name="T50" fmla="*/ 285 w 285"/>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5" h="675">
                <a:moveTo>
                  <a:pt x="284" y="674"/>
                </a:moveTo>
                <a:lnTo>
                  <a:pt x="254" y="667"/>
                </a:lnTo>
                <a:lnTo>
                  <a:pt x="239" y="659"/>
                </a:lnTo>
                <a:lnTo>
                  <a:pt x="225" y="648"/>
                </a:lnTo>
                <a:lnTo>
                  <a:pt x="210" y="633"/>
                </a:lnTo>
                <a:lnTo>
                  <a:pt x="195" y="612"/>
                </a:lnTo>
                <a:lnTo>
                  <a:pt x="180" y="583"/>
                </a:lnTo>
                <a:lnTo>
                  <a:pt x="150" y="506"/>
                </a:lnTo>
                <a:lnTo>
                  <a:pt x="119" y="396"/>
                </a:lnTo>
                <a:lnTo>
                  <a:pt x="91" y="263"/>
                </a:lnTo>
                <a:lnTo>
                  <a:pt x="76" y="197"/>
                </a:lnTo>
                <a:lnTo>
                  <a:pt x="61" y="133"/>
                </a:lnTo>
                <a:lnTo>
                  <a:pt x="45" y="78"/>
                </a:lnTo>
                <a:lnTo>
                  <a:pt x="30" y="36"/>
                </a:lnTo>
                <a:lnTo>
                  <a:pt x="15" y="10"/>
                </a:lnTo>
                <a:lnTo>
                  <a:pt x="0" y="0"/>
                </a:lnTo>
              </a:path>
            </a:pathLst>
          </a:custGeom>
          <a:noFill/>
          <a:ln w="25400" cap="rnd">
            <a:solidFill>
              <a:srgbClr val="7030A0"/>
            </a:solidFill>
            <a:round/>
            <a:headEnd/>
            <a:tailEnd/>
          </a:ln>
        </p:spPr>
        <p:txBody>
          <a:bodyPr/>
          <a:lstStyle/>
          <a:p>
            <a:endParaRPr lang="en-GB" dirty="0"/>
          </a:p>
        </p:txBody>
      </p:sp>
      <p:sp>
        <p:nvSpPr>
          <p:cNvPr id="19464" name="Freeform 8"/>
          <p:cNvSpPr>
            <a:spLocks/>
          </p:cNvSpPr>
          <p:nvPr/>
        </p:nvSpPr>
        <p:spPr bwMode="auto">
          <a:xfrm>
            <a:off x="747713" y="5276850"/>
            <a:ext cx="1354137" cy="1071563"/>
          </a:xfrm>
          <a:custGeom>
            <a:avLst/>
            <a:gdLst>
              <a:gd name="T0" fmla="*/ 0 w 853"/>
              <a:gd name="T1" fmla="*/ 2147483647 h 675"/>
              <a:gd name="T2" fmla="*/ 2147483647 w 853"/>
              <a:gd name="T3" fmla="*/ 2147483647 h 675"/>
              <a:gd name="T4" fmla="*/ 2147483647 w 853"/>
              <a:gd name="T5" fmla="*/ 2147483647 h 675"/>
              <a:gd name="T6" fmla="*/ 2147483647 w 853"/>
              <a:gd name="T7" fmla="*/ 2147483647 h 675"/>
              <a:gd name="T8" fmla="*/ 2147483647 w 853"/>
              <a:gd name="T9" fmla="*/ 2147483647 h 675"/>
              <a:gd name="T10" fmla="*/ 2147483647 w 853"/>
              <a:gd name="T11" fmla="*/ 2147483647 h 675"/>
              <a:gd name="T12" fmla="*/ 2147483647 w 853"/>
              <a:gd name="T13" fmla="*/ 2147483647 h 675"/>
              <a:gd name="T14" fmla="*/ 2147483647 w 853"/>
              <a:gd name="T15" fmla="*/ 2147483647 h 675"/>
              <a:gd name="T16" fmla="*/ 2147483647 w 853"/>
              <a:gd name="T17" fmla="*/ 2147483647 h 675"/>
              <a:gd name="T18" fmla="*/ 2147483647 w 853"/>
              <a:gd name="T19" fmla="*/ 2147483647 h 675"/>
              <a:gd name="T20" fmla="*/ 2147483647 w 853"/>
              <a:gd name="T21" fmla="*/ 2147483647 h 675"/>
              <a:gd name="T22" fmla="*/ 2147483647 w 853"/>
              <a:gd name="T23" fmla="*/ 2147483647 h 675"/>
              <a:gd name="T24" fmla="*/ 2147483647 w 853"/>
              <a:gd name="T25" fmla="*/ 2147483647 h 675"/>
              <a:gd name="T26" fmla="*/ 2147483647 w 853"/>
              <a:gd name="T27" fmla="*/ 2147483647 h 675"/>
              <a:gd name="T28" fmla="*/ 2147483647 w 853"/>
              <a:gd name="T29" fmla="*/ 2147483647 h 675"/>
              <a:gd name="T30" fmla="*/ 2147483647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53"/>
              <a:gd name="T49" fmla="*/ 0 h 675"/>
              <a:gd name="T50" fmla="*/ 853 w 853"/>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53" h="675">
                <a:moveTo>
                  <a:pt x="0" y="674"/>
                </a:moveTo>
                <a:lnTo>
                  <a:pt x="90" y="667"/>
                </a:lnTo>
                <a:lnTo>
                  <a:pt x="134" y="659"/>
                </a:lnTo>
                <a:lnTo>
                  <a:pt x="179" y="648"/>
                </a:lnTo>
                <a:lnTo>
                  <a:pt x="225" y="633"/>
                </a:lnTo>
                <a:lnTo>
                  <a:pt x="269" y="612"/>
                </a:lnTo>
                <a:lnTo>
                  <a:pt x="314" y="583"/>
                </a:lnTo>
                <a:lnTo>
                  <a:pt x="403" y="506"/>
                </a:lnTo>
                <a:lnTo>
                  <a:pt x="494" y="396"/>
                </a:lnTo>
                <a:lnTo>
                  <a:pt x="583" y="263"/>
                </a:lnTo>
                <a:lnTo>
                  <a:pt x="628" y="197"/>
                </a:lnTo>
                <a:lnTo>
                  <a:pt x="674" y="133"/>
                </a:lnTo>
                <a:lnTo>
                  <a:pt x="717" y="78"/>
                </a:lnTo>
                <a:lnTo>
                  <a:pt x="763" y="36"/>
                </a:lnTo>
                <a:lnTo>
                  <a:pt x="808" y="10"/>
                </a:lnTo>
                <a:lnTo>
                  <a:pt x="852" y="0"/>
                </a:lnTo>
              </a:path>
            </a:pathLst>
          </a:custGeom>
          <a:noFill/>
          <a:ln w="25400" cap="rnd">
            <a:solidFill>
              <a:srgbClr val="7030A0"/>
            </a:solidFill>
            <a:round/>
            <a:headEnd/>
            <a:tailEnd/>
          </a:ln>
        </p:spPr>
        <p:txBody>
          <a:bodyPr/>
          <a:lstStyle/>
          <a:p>
            <a:endParaRPr lang="en-GB" dirty="0"/>
          </a:p>
        </p:txBody>
      </p:sp>
      <p:sp>
        <p:nvSpPr>
          <p:cNvPr id="19465" name="Freeform 9"/>
          <p:cNvSpPr>
            <a:spLocks/>
          </p:cNvSpPr>
          <p:nvPr/>
        </p:nvSpPr>
        <p:spPr bwMode="auto">
          <a:xfrm>
            <a:off x="4568825" y="5276850"/>
            <a:ext cx="904875" cy="1071563"/>
          </a:xfrm>
          <a:custGeom>
            <a:avLst/>
            <a:gdLst>
              <a:gd name="T0" fmla="*/ 2147483647 w 570"/>
              <a:gd name="T1" fmla="*/ 2147483647 h 675"/>
              <a:gd name="T2" fmla="*/ 2147483647 w 570"/>
              <a:gd name="T3" fmla="*/ 2147483647 h 675"/>
              <a:gd name="T4" fmla="*/ 2147483647 w 570"/>
              <a:gd name="T5" fmla="*/ 2147483647 h 675"/>
              <a:gd name="T6" fmla="*/ 2147483647 w 570"/>
              <a:gd name="T7" fmla="*/ 2147483647 h 675"/>
              <a:gd name="T8" fmla="*/ 2147483647 w 570"/>
              <a:gd name="T9" fmla="*/ 2147483647 h 675"/>
              <a:gd name="T10" fmla="*/ 2147483647 w 570"/>
              <a:gd name="T11" fmla="*/ 2147483647 h 675"/>
              <a:gd name="T12" fmla="*/ 2147483647 w 570"/>
              <a:gd name="T13" fmla="*/ 2147483647 h 675"/>
              <a:gd name="T14" fmla="*/ 2147483647 w 570"/>
              <a:gd name="T15" fmla="*/ 2147483647 h 675"/>
              <a:gd name="T16" fmla="*/ 2147483647 w 570"/>
              <a:gd name="T17" fmla="*/ 2147483647 h 675"/>
              <a:gd name="T18" fmla="*/ 2147483647 w 570"/>
              <a:gd name="T19" fmla="*/ 2147483647 h 675"/>
              <a:gd name="T20" fmla="*/ 2147483647 w 570"/>
              <a:gd name="T21" fmla="*/ 2147483647 h 675"/>
              <a:gd name="T22" fmla="*/ 2147483647 w 570"/>
              <a:gd name="T23" fmla="*/ 2147483647 h 675"/>
              <a:gd name="T24" fmla="*/ 2147483647 w 570"/>
              <a:gd name="T25" fmla="*/ 2147483647 h 675"/>
              <a:gd name="T26" fmla="*/ 2147483647 w 570"/>
              <a:gd name="T27" fmla="*/ 2147483647 h 675"/>
              <a:gd name="T28" fmla="*/ 2147483647 w 570"/>
              <a:gd name="T29" fmla="*/ 2147483647 h 675"/>
              <a:gd name="T30" fmla="*/ 0 w 570"/>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0"/>
              <a:gd name="T49" fmla="*/ 0 h 675"/>
              <a:gd name="T50" fmla="*/ 570 w 570"/>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0" h="675">
                <a:moveTo>
                  <a:pt x="569" y="674"/>
                </a:moveTo>
                <a:lnTo>
                  <a:pt x="508" y="667"/>
                </a:lnTo>
                <a:lnTo>
                  <a:pt x="478" y="659"/>
                </a:lnTo>
                <a:lnTo>
                  <a:pt x="449" y="648"/>
                </a:lnTo>
                <a:lnTo>
                  <a:pt x="419" y="633"/>
                </a:lnTo>
                <a:lnTo>
                  <a:pt x="389" y="612"/>
                </a:lnTo>
                <a:lnTo>
                  <a:pt x="358" y="583"/>
                </a:lnTo>
                <a:lnTo>
                  <a:pt x="300" y="506"/>
                </a:lnTo>
                <a:lnTo>
                  <a:pt x="239" y="396"/>
                </a:lnTo>
                <a:lnTo>
                  <a:pt x="178" y="263"/>
                </a:lnTo>
                <a:lnTo>
                  <a:pt x="150" y="197"/>
                </a:lnTo>
                <a:lnTo>
                  <a:pt x="120" y="133"/>
                </a:lnTo>
                <a:lnTo>
                  <a:pt x="89" y="78"/>
                </a:lnTo>
                <a:lnTo>
                  <a:pt x="59" y="36"/>
                </a:lnTo>
                <a:lnTo>
                  <a:pt x="29" y="10"/>
                </a:lnTo>
                <a:lnTo>
                  <a:pt x="0" y="0"/>
                </a:lnTo>
              </a:path>
            </a:pathLst>
          </a:custGeom>
          <a:noFill/>
          <a:ln w="25400" cap="rnd">
            <a:solidFill>
              <a:srgbClr val="7030A0"/>
            </a:solidFill>
            <a:round/>
            <a:headEnd/>
            <a:tailEnd/>
          </a:ln>
        </p:spPr>
        <p:txBody>
          <a:bodyPr/>
          <a:lstStyle/>
          <a:p>
            <a:endParaRPr lang="en-GB" dirty="0"/>
          </a:p>
        </p:txBody>
      </p:sp>
      <p:sp>
        <p:nvSpPr>
          <p:cNvPr id="19466" name="Freeform 10"/>
          <p:cNvSpPr>
            <a:spLocks/>
          </p:cNvSpPr>
          <p:nvPr/>
        </p:nvSpPr>
        <p:spPr bwMode="auto">
          <a:xfrm>
            <a:off x="3667125" y="5276850"/>
            <a:ext cx="903288" cy="1071563"/>
          </a:xfrm>
          <a:custGeom>
            <a:avLst/>
            <a:gdLst>
              <a:gd name="T0" fmla="*/ 0 w 569"/>
              <a:gd name="T1" fmla="*/ 2147483647 h 675"/>
              <a:gd name="T2" fmla="*/ 2147483647 w 569"/>
              <a:gd name="T3" fmla="*/ 2147483647 h 675"/>
              <a:gd name="T4" fmla="*/ 2147483647 w 569"/>
              <a:gd name="T5" fmla="*/ 2147483647 h 675"/>
              <a:gd name="T6" fmla="*/ 2147483647 w 569"/>
              <a:gd name="T7" fmla="*/ 2147483647 h 675"/>
              <a:gd name="T8" fmla="*/ 2147483647 w 569"/>
              <a:gd name="T9" fmla="*/ 2147483647 h 675"/>
              <a:gd name="T10" fmla="*/ 2147483647 w 569"/>
              <a:gd name="T11" fmla="*/ 2147483647 h 675"/>
              <a:gd name="T12" fmla="*/ 2147483647 w 569"/>
              <a:gd name="T13" fmla="*/ 2147483647 h 675"/>
              <a:gd name="T14" fmla="*/ 2147483647 w 569"/>
              <a:gd name="T15" fmla="*/ 2147483647 h 675"/>
              <a:gd name="T16" fmla="*/ 2147483647 w 569"/>
              <a:gd name="T17" fmla="*/ 2147483647 h 675"/>
              <a:gd name="T18" fmla="*/ 2147483647 w 569"/>
              <a:gd name="T19" fmla="*/ 2147483647 h 675"/>
              <a:gd name="T20" fmla="*/ 2147483647 w 569"/>
              <a:gd name="T21" fmla="*/ 2147483647 h 675"/>
              <a:gd name="T22" fmla="*/ 2147483647 w 569"/>
              <a:gd name="T23" fmla="*/ 2147483647 h 675"/>
              <a:gd name="T24" fmla="*/ 2147483647 w 569"/>
              <a:gd name="T25" fmla="*/ 2147483647 h 675"/>
              <a:gd name="T26" fmla="*/ 2147483647 w 569"/>
              <a:gd name="T27" fmla="*/ 2147483647 h 675"/>
              <a:gd name="T28" fmla="*/ 2147483647 w 569"/>
              <a:gd name="T29" fmla="*/ 2147483647 h 675"/>
              <a:gd name="T30" fmla="*/ 2147483647 w 569"/>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9"/>
              <a:gd name="T49" fmla="*/ 0 h 675"/>
              <a:gd name="T50" fmla="*/ 569 w 569"/>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9" h="675">
                <a:moveTo>
                  <a:pt x="0" y="674"/>
                </a:moveTo>
                <a:lnTo>
                  <a:pt x="59" y="667"/>
                </a:lnTo>
                <a:lnTo>
                  <a:pt x="89" y="659"/>
                </a:lnTo>
                <a:lnTo>
                  <a:pt x="120" y="648"/>
                </a:lnTo>
                <a:lnTo>
                  <a:pt x="150" y="633"/>
                </a:lnTo>
                <a:lnTo>
                  <a:pt x="178" y="612"/>
                </a:lnTo>
                <a:lnTo>
                  <a:pt x="209" y="583"/>
                </a:lnTo>
                <a:lnTo>
                  <a:pt x="269" y="506"/>
                </a:lnTo>
                <a:lnTo>
                  <a:pt x="328" y="396"/>
                </a:lnTo>
                <a:lnTo>
                  <a:pt x="389" y="263"/>
                </a:lnTo>
                <a:lnTo>
                  <a:pt x="419" y="197"/>
                </a:lnTo>
                <a:lnTo>
                  <a:pt x="449" y="133"/>
                </a:lnTo>
                <a:lnTo>
                  <a:pt x="478" y="78"/>
                </a:lnTo>
                <a:lnTo>
                  <a:pt x="508" y="36"/>
                </a:lnTo>
                <a:lnTo>
                  <a:pt x="538" y="10"/>
                </a:lnTo>
                <a:lnTo>
                  <a:pt x="568" y="0"/>
                </a:lnTo>
              </a:path>
            </a:pathLst>
          </a:custGeom>
          <a:noFill/>
          <a:ln w="25400" cap="rnd">
            <a:solidFill>
              <a:srgbClr val="7030A0"/>
            </a:solidFill>
            <a:round/>
            <a:headEnd/>
            <a:tailEnd/>
          </a:ln>
        </p:spPr>
        <p:txBody>
          <a:bodyPr/>
          <a:lstStyle/>
          <a:p>
            <a:endParaRPr lang="en-GB" dirty="0"/>
          </a:p>
        </p:txBody>
      </p:sp>
      <p:sp>
        <p:nvSpPr>
          <p:cNvPr id="19467" name="Freeform 11"/>
          <p:cNvSpPr>
            <a:spLocks/>
          </p:cNvSpPr>
          <p:nvPr/>
        </p:nvSpPr>
        <p:spPr bwMode="auto">
          <a:xfrm>
            <a:off x="7204075" y="5253038"/>
            <a:ext cx="1354138" cy="1071562"/>
          </a:xfrm>
          <a:custGeom>
            <a:avLst/>
            <a:gdLst>
              <a:gd name="T0" fmla="*/ 2147483647 w 853"/>
              <a:gd name="T1" fmla="*/ 2147483647 h 675"/>
              <a:gd name="T2" fmla="*/ 2147483647 w 853"/>
              <a:gd name="T3" fmla="*/ 2147483647 h 675"/>
              <a:gd name="T4" fmla="*/ 2147483647 w 853"/>
              <a:gd name="T5" fmla="*/ 2147483647 h 675"/>
              <a:gd name="T6" fmla="*/ 2147483647 w 853"/>
              <a:gd name="T7" fmla="*/ 2147483647 h 675"/>
              <a:gd name="T8" fmla="*/ 2147483647 w 853"/>
              <a:gd name="T9" fmla="*/ 2147483647 h 675"/>
              <a:gd name="T10" fmla="*/ 2147483647 w 853"/>
              <a:gd name="T11" fmla="*/ 2147483647 h 675"/>
              <a:gd name="T12" fmla="*/ 2147483647 w 853"/>
              <a:gd name="T13" fmla="*/ 2147483647 h 675"/>
              <a:gd name="T14" fmla="*/ 2147483647 w 853"/>
              <a:gd name="T15" fmla="*/ 2147483647 h 675"/>
              <a:gd name="T16" fmla="*/ 2147483647 w 853"/>
              <a:gd name="T17" fmla="*/ 2147483647 h 675"/>
              <a:gd name="T18" fmla="*/ 2147483647 w 853"/>
              <a:gd name="T19" fmla="*/ 2147483647 h 675"/>
              <a:gd name="T20" fmla="*/ 2147483647 w 853"/>
              <a:gd name="T21" fmla="*/ 2147483647 h 675"/>
              <a:gd name="T22" fmla="*/ 2147483647 w 853"/>
              <a:gd name="T23" fmla="*/ 2147483647 h 675"/>
              <a:gd name="T24" fmla="*/ 2147483647 w 853"/>
              <a:gd name="T25" fmla="*/ 2147483647 h 675"/>
              <a:gd name="T26" fmla="*/ 2147483647 w 853"/>
              <a:gd name="T27" fmla="*/ 2147483647 h 675"/>
              <a:gd name="T28" fmla="*/ 2147483647 w 853"/>
              <a:gd name="T29" fmla="*/ 2147483647 h 675"/>
              <a:gd name="T30" fmla="*/ 0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53"/>
              <a:gd name="T49" fmla="*/ 0 h 675"/>
              <a:gd name="T50" fmla="*/ 853 w 853"/>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53" h="675">
                <a:moveTo>
                  <a:pt x="852" y="674"/>
                </a:moveTo>
                <a:lnTo>
                  <a:pt x="761" y="667"/>
                </a:lnTo>
                <a:lnTo>
                  <a:pt x="718" y="659"/>
                </a:lnTo>
                <a:lnTo>
                  <a:pt x="672" y="648"/>
                </a:lnTo>
                <a:lnTo>
                  <a:pt x="627" y="633"/>
                </a:lnTo>
                <a:lnTo>
                  <a:pt x="583" y="612"/>
                </a:lnTo>
                <a:lnTo>
                  <a:pt x="538" y="583"/>
                </a:lnTo>
                <a:lnTo>
                  <a:pt x="447" y="506"/>
                </a:lnTo>
                <a:lnTo>
                  <a:pt x="358" y="396"/>
                </a:lnTo>
                <a:lnTo>
                  <a:pt x="269" y="263"/>
                </a:lnTo>
                <a:lnTo>
                  <a:pt x="224" y="197"/>
                </a:lnTo>
                <a:lnTo>
                  <a:pt x="178" y="133"/>
                </a:lnTo>
                <a:lnTo>
                  <a:pt x="135" y="78"/>
                </a:lnTo>
                <a:lnTo>
                  <a:pt x="89" y="36"/>
                </a:lnTo>
                <a:lnTo>
                  <a:pt x="44" y="10"/>
                </a:lnTo>
                <a:lnTo>
                  <a:pt x="0" y="0"/>
                </a:lnTo>
              </a:path>
            </a:pathLst>
          </a:custGeom>
          <a:noFill/>
          <a:ln w="25400" cap="rnd">
            <a:solidFill>
              <a:srgbClr val="7030A0"/>
            </a:solidFill>
            <a:round/>
            <a:headEnd/>
            <a:tailEnd/>
          </a:ln>
        </p:spPr>
        <p:txBody>
          <a:bodyPr/>
          <a:lstStyle/>
          <a:p>
            <a:endParaRPr lang="en-GB" dirty="0"/>
          </a:p>
        </p:txBody>
      </p:sp>
      <p:sp>
        <p:nvSpPr>
          <p:cNvPr id="19468" name="Freeform 12"/>
          <p:cNvSpPr>
            <a:spLocks/>
          </p:cNvSpPr>
          <p:nvPr/>
        </p:nvSpPr>
        <p:spPr bwMode="auto">
          <a:xfrm>
            <a:off x="6753225" y="5253038"/>
            <a:ext cx="452438" cy="1071562"/>
          </a:xfrm>
          <a:custGeom>
            <a:avLst/>
            <a:gdLst>
              <a:gd name="T0" fmla="*/ 0 w 285"/>
              <a:gd name="T1" fmla="*/ 2147483647 h 675"/>
              <a:gd name="T2" fmla="*/ 2147483647 w 285"/>
              <a:gd name="T3" fmla="*/ 2147483647 h 675"/>
              <a:gd name="T4" fmla="*/ 2147483647 w 285"/>
              <a:gd name="T5" fmla="*/ 2147483647 h 675"/>
              <a:gd name="T6" fmla="*/ 2147483647 w 285"/>
              <a:gd name="T7" fmla="*/ 2147483647 h 675"/>
              <a:gd name="T8" fmla="*/ 2147483647 w 285"/>
              <a:gd name="T9" fmla="*/ 2147483647 h 675"/>
              <a:gd name="T10" fmla="*/ 2147483647 w 285"/>
              <a:gd name="T11" fmla="*/ 2147483647 h 675"/>
              <a:gd name="T12" fmla="*/ 2147483647 w 285"/>
              <a:gd name="T13" fmla="*/ 2147483647 h 675"/>
              <a:gd name="T14" fmla="*/ 2147483647 w 285"/>
              <a:gd name="T15" fmla="*/ 2147483647 h 675"/>
              <a:gd name="T16" fmla="*/ 2147483647 w 285"/>
              <a:gd name="T17" fmla="*/ 2147483647 h 675"/>
              <a:gd name="T18" fmla="*/ 2147483647 w 285"/>
              <a:gd name="T19" fmla="*/ 2147483647 h 675"/>
              <a:gd name="T20" fmla="*/ 2147483647 w 285"/>
              <a:gd name="T21" fmla="*/ 2147483647 h 675"/>
              <a:gd name="T22" fmla="*/ 2147483647 w 285"/>
              <a:gd name="T23" fmla="*/ 2147483647 h 675"/>
              <a:gd name="T24" fmla="*/ 2147483647 w 285"/>
              <a:gd name="T25" fmla="*/ 2147483647 h 675"/>
              <a:gd name="T26" fmla="*/ 2147483647 w 285"/>
              <a:gd name="T27" fmla="*/ 2147483647 h 675"/>
              <a:gd name="T28" fmla="*/ 2147483647 w 285"/>
              <a:gd name="T29" fmla="*/ 2147483647 h 675"/>
              <a:gd name="T30" fmla="*/ 2147483647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5"/>
              <a:gd name="T49" fmla="*/ 0 h 675"/>
              <a:gd name="T50" fmla="*/ 285 w 285"/>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5" h="675">
                <a:moveTo>
                  <a:pt x="0" y="674"/>
                </a:moveTo>
                <a:lnTo>
                  <a:pt x="28" y="667"/>
                </a:lnTo>
                <a:lnTo>
                  <a:pt x="43" y="659"/>
                </a:lnTo>
                <a:lnTo>
                  <a:pt x="59" y="648"/>
                </a:lnTo>
                <a:lnTo>
                  <a:pt x="74" y="633"/>
                </a:lnTo>
                <a:lnTo>
                  <a:pt x="89" y="612"/>
                </a:lnTo>
                <a:lnTo>
                  <a:pt x="104" y="583"/>
                </a:lnTo>
                <a:lnTo>
                  <a:pt x="134" y="506"/>
                </a:lnTo>
                <a:lnTo>
                  <a:pt x="165" y="396"/>
                </a:lnTo>
                <a:lnTo>
                  <a:pt x="193" y="263"/>
                </a:lnTo>
                <a:lnTo>
                  <a:pt x="208" y="197"/>
                </a:lnTo>
                <a:lnTo>
                  <a:pt x="223" y="133"/>
                </a:lnTo>
                <a:lnTo>
                  <a:pt x="239" y="78"/>
                </a:lnTo>
                <a:lnTo>
                  <a:pt x="254" y="36"/>
                </a:lnTo>
                <a:lnTo>
                  <a:pt x="269" y="10"/>
                </a:lnTo>
                <a:lnTo>
                  <a:pt x="284" y="0"/>
                </a:lnTo>
              </a:path>
            </a:pathLst>
          </a:custGeom>
          <a:noFill/>
          <a:ln w="25400" cap="rnd">
            <a:solidFill>
              <a:srgbClr val="7030A0"/>
            </a:solidFill>
            <a:round/>
            <a:headEnd/>
            <a:tailEnd/>
          </a:ln>
        </p:spPr>
        <p:txBody>
          <a:bodyPr/>
          <a:lstStyle/>
          <a:p>
            <a:endParaRPr lang="en-GB" dirty="0"/>
          </a:p>
        </p:txBody>
      </p:sp>
      <p:sp>
        <p:nvSpPr>
          <p:cNvPr id="19469" name="Rectangle 13"/>
          <p:cNvSpPr>
            <a:spLocks noChangeArrowheads="1"/>
          </p:cNvSpPr>
          <p:nvPr/>
        </p:nvSpPr>
        <p:spPr bwMode="auto">
          <a:xfrm>
            <a:off x="3133725" y="4775200"/>
            <a:ext cx="2680222" cy="397545"/>
          </a:xfrm>
          <a:prstGeom prst="rect">
            <a:avLst/>
          </a:prstGeom>
          <a:noFill/>
          <a:ln w="12700">
            <a:noFill/>
            <a:miter lim="800000"/>
            <a:headEnd/>
            <a:tailEnd/>
          </a:ln>
        </p:spPr>
        <p:txBody>
          <a:bodyPr wrap="none" lIns="90488" tIns="44450" rIns="90488" bIns="44450">
            <a:spAutoFit/>
          </a:bodyPr>
          <a:lstStyle/>
          <a:p>
            <a:pPr eaLnBrk="0" hangingPunct="0"/>
            <a:r>
              <a:rPr lang="en-US" sz="2000" b="1" dirty="0">
                <a:solidFill>
                  <a:srgbClr val="0066FF"/>
                </a:solidFill>
              </a:rPr>
              <a:t>Mean </a:t>
            </a:r>
            <a:r>
              <a:rPr lang="en-US" sz="2000" b="1" dirty="0"/>
              <a:t>=</a:t>
            </a:r>
            <a:r>
              <a:rPr lang="en-US" sz="2000" b="1" dirty="0">
                <a:solidFill>
                  <a:srgbClr val="FF0000"/>
                </a:solidFill>
              </a:rPr>
              <a:t> Median</a:t>
            </a:r>
            <a:r>
              <a:rPr lang="en-US" sz="2000" b="1" dirty="0"/>
              <a:t> =</a:t>
            </a:r>
            <a:r>
              <a:rPr lang="en-US" sz="2000" b="1" dirty="0">
                <a:solidFill>
                  <a:srgbClr val="FF00FF"/>
                </a:solidFill>
              </a:rPr>
              <a:t>Mode</a:t>
            </a:r>
            <a:endParaRPr lang="en-US" b="1" dirty="0">
              <a:solidFill>
                <a:srgbClr val="FF0000"/>
              </a:solidFill>
            </a:endParaRPr>
          </a:p>
        </p:txBody>
      </p:sp>
      <p:sp>
        <p:nvSpPr>
          <p:cNvPr id="19470" name="Rectangle 14"/>
          <p:cNvSpPr>
            <a:spLocks noChangeArrowheads="1"/>
          </p:cNvSpPr>
          <p:nvPr/>
        </p:nvSpPr>
        <p:spPr bwMode="auto">
          <a:xfrm>
            <a:off x="4789488" y="4775200"/>
            <a:ext cx="244475" cy="363538"/>
          </a:xfrm>
          <a:prstGeom prst="rect">
            <a:avLst/>
          </a:prstGeom>
          <a:noFill/>
          <a:ln w="12700">
            <a:noFill/>
            <a:miter lim="800000"/>
            <a:headEnd/>
            <a:tailEnd/>
          </a:ln>
        </p:spPr>
        <p:txBody>
          <a:bodyPr wrap="none" lIns="90488" tIns="44450" rIns="90488" bIns="44450">
            <a:spAutoFit/>
          </a:bodyPr>
          <a:lstStyle/>
          <a:p>
            <a:pPr eaLnBrk="0" hangingPunct="0"/>
            <a:r>
              <a:rPr lang="en-US" b="1" dirty="0">
                <a:solidFill>
                  <a:srgbClr val="FF0000"/>
                </a:solidFill>
              </a:rPr>
              <a:t> </a:t>
            </a:r>
          </a:p>
        </p:txBody>
      </p:sp>
      <p:sp>
        <p:nvSpPr>
          <p:cNvPr id="19471" name="Rectangle 15"/>
          <p:cNvSpPr>
            <a:spLocks noChangeArrowheads="1"/>
          </p:cNvSpPr>
          <p:nvPr/>
        </p:nvSpPr>
        <p:spPr bwMode="auto">
          <a:xfrm>
            <a:off x="6173788" y="5105400"/>
            <a:ext cx="184150" cy="92075"/>
          </a:xfrm>
          <a:prstGeom prst="rect">
            <a:avLst/>
          </a:prstGeom>
          <a:noFill/>
          <a:ln w="12700">
            <a:noFill/>
            <a:miter lim="800000"/>
            <a:headEnd/>
            <a:tailEnd/>
          </a:ln>
        </p:spPr>
        <p:txBody>
          <a:bodyPr wrap="none" anchor="ctr"/>
          <a:lstStyle/>
          <a:p>
            <a:endParaRPr lang="en-GB" dirty="0"/>
          </a:p>
        </p:txBody>
      </p:sp>
      <p:sp>
        <p:nvSpPr>
          <p:cNvPr id="19472" name="Rectangle 16"/>
          <p:cNvSpPr>
            <a:spLocks noChangeArrowheads="1"/>
          </p:cNvSpPr>
          <p:nvPr/>
        </p:nvSpPr>
        <p:spPr bwMode="auto">
          <a:xfrm>
            <a:off x="114300" y="4768850"/>
            <a:ext cx="2737930" cy="397545"/>
          </a:xfrm>
          <a:prstGeom prst="rect">
            <a:avLst/>
          </a:prstGeom>
          <a:noFill/>
          <a:ln w="12700">
            <a:noFill/>
            <a:miter lim="800000"/>
            <a:headEnd/>
            <a:tailEnd/>
          </a:ln>
        </p:spPr>
        <p:txBody>
          <a:bodyPr wrap="none" lIns="90488" tIns="44450" rIns="90488" bIns="44450">
            <a:spAutoFit/>
          </a:bodyPr>
          <a:lstStyle/>
          <a:p>
            <a:pPr eaLnBrk="0" hangingPunct="0"/>
            <a:r>
              <a:rPr lang="en-US" sz="2000" b="1" dirty="0">
                <a:solidFill>
                  <a:srgbClr val="0066FF"/>
                </a:solidFill>
              </a:rPr>
              <a:t>Mean </a:t>
            </a:r>
            <a:r>
              <a:rPr lang="en-US" sz="2000" b="1" dirty="0"/>
              <a:t>&lt;</a:t>
            </a:r>
            <a:r>
              <a:rPr lang="en-US" sz="2000" b="1" dirty="0">
                <a:solidFill>
                  <a:srgbClr val="FF0000"/>
                </a:solidFill>
              </a:rPr>
              <a:t> Median </a:t>
            </a:r>
            <a:r>
              <a:rPr lang="en-US" sz="2000" b="1" dirty="0"/>
              <a:t>&lt;</a:t>
            </a:r>
            <a:r>
              <a:rPr lang="en-US" sz="2000" b="1" dirty="0">
                <a:solidFill>
                  <a:srgbClr val="FF00FF"/>
                </a:solidFill>
              </a:rPr>
              <a:t> Mode</a:t>
            </a:r>
          </a:p>
        </p:txBody>
      </p:sp>
      <p:sp>
        <p:nvSpPr>
          <p:cNvPr id="19473" name="Rectangle 17"/>
          <p:cNvSpPr>
            <a:spLocks noChangeArrowheads="1"/>
          </p:cNvSpPr>
          <p:nvPr/>
        </p:nvSpPr>
        <p:spPr bwMode="auto">
          <a:xfrm>
            <a:off x="2403475" y="5122863"/>
            <a:ext cx="184150" cy="92075"/>
          </a:xfrm>
          <a:prstGeom prst="rect">
            <a:avLst/>
          </a:prstGeom>
          <a:noFill/>
          <a:ln w="12700">
            <a:noFill/>
            <a:miter lim="800000"/>
            <a:headEnd/>
            <a:tailEnd/>
          </a:ln>
        </p:spPr>
        <p:txBody>
          <a:bodyPr wrap="none" anchor="ctr"/>
          <a:lstStyle/>
          <a:p>
            <a:endParaRPr lang="en-GB" dirty="0"/>
          </a:p>
        </p:txBody>
      </p:sp>
      <p:sp>
        <p:nvSpPr>
          <p:cNvPr id="19474" name="Rectangle 18"/>
          <p:cNvSpPr>
            <a:spLocks noChangeArrowheads="1"/>
          </p:cNvSpPr>
          <p:nvPr/>
        </p:nvSpPr>
        <p:spPr bwMode="auto">
          <a:xfrm>
            <a:off x="6076950" y="4787900"/>
            <a:ext cx="2786020" cy="397545"/>
          </a:xfrm>
          <a:prstGeom prst="rect">
            <a:avLst/>
          </a:prstGeom>
          <a:noFill/>
          <a:ln w="12700">
            <a:noFill/>
            <a:miter lim="800000"/>
            <a:headEnd/>
            <a:tailEnd/>
          </a:ln>
        </p:spPr>
        <p:txBody>
          <a:bodyPr wrap="none" lIns="90488" tIns="44450" rIns="90488" bIns="44450">
            <a:spAutoFit/>
          </a:bodyPr>
          <a:lstStyle/>
          <a:p>
            <a:pPr eaLnBrk="0" hangingPunct="0"/>
            <a:r>
              <a:rPr lang="en-US" b="1" dirty="0">
                <a:solidFill>
                  <a:srgbClr val="FF00FF"/>
                </a:solidFill>
              </a:rPr>
              <a:t> </a:t>
            </a:r>
            <a:r>
              <a:rPr lang="en-US" sz="2000" b="1" dirty="0">
                <a:solidFill>
                  <a:srgbClr val="FF00FF"/>
                </a:solidFill>
              </a:rPr>
              <a:t>Mode </a:t>
            </a:r>
            <a:r>
              <a:rPr lang="en-US" sz="2000" b="1" dirty="0"/>
              <a:t>&lt;</a:t>
            </a:r>
            <a:r>
              <a:rPr lang="en-US" b="1" dirty="0">
                <a:solidFill>
                  <a:srgbClr val="FF0000"/>
                </a:solidFill>
              </a:rPr>
              <a:t> </a:t>
            </a:r>
            <a:r>
              <a:rPr lang="en-US" sz="2000" b="1" dirty="0">
                <a:solidFill>
                  <a:srgbClr val="FF0000"/>
                </a:solidFill>
              </a:rPr>
              <a:t>Median </a:t>
            </a:r>
            <a:r>
              <a:rPr lang="en-US" sz="2000" b="1" dirty="0"/>
              <a:t>&lt;</a:t>
            </a:r>
            <a:r>
              <a:rPr lang="en-US" sz="2000" b="1" dirty="0">
                <a:solidFill>
                  <a:srgbClr val="FF0000"/>
                </a:solidFill>
              </a:rPr>
              <a:t> </a:t>
            </a:r>
            <a:r>
              <a:rPr lang="en-US" sz="2000" b="1" dirty="0">
                <a:solidFill>
                  <a:srgbClr val="0066FF"/>
                </a:solidFill>
              </a:rPr>
              <a:t>Mean</a:t>
            </a:r>
            <a:endParaRPr lang="en-US" b="1" dirty="0">
              <a:solidFill>
                <a:srgbClr val="0066FF"/>
              </a:solidFill>
            </a:endParaRPr>
          </a:p>
        </p:txBody>
      </p:sp>
      <p:sp>
        <p:nvSpPr>
          <p:cNvPr id="19475" name="Rectangle 19"/>
          <p:cNvSpPr>
            <a:spLocks noChangeArrowheads="1"/>
          </p:cNvSpPr>
          <p:nvPr/>
        </p:nvSpPr>
        <p:spPr bwMode="auto">
          <a:xfrm>
            <a:off x="8675688" y="5105400"/>
            <a:ext cx="184150" cy="92075"/>
          </a:xfrm>
          <a:prstGeom prst="rect">
            <a:avLst/>
          </a:prstGeom>
          <a:noFill/>
          <a:ln w="12700">
            <a:noFill/>
            <a:miter lim="800000"/>
            <a:headEnd/>
            <a:tailEnd/>
          </a:ln>
        </p:spPr>
        <p:txBody>
          <a:bodyPr wrap="none" anchor="ctr"/>
          <a:lstStyle/>
          <a:p>
            <a:endParaRPr lang="en-GB" dirty="0"/>
          </a:p>
        </p:txBody>
      </p:sp>
      <p:sp>
        <p:nvSpPr>
          <p:cNvPr id="19476" name="Line 20"/>
          <p:cNvSpPr>
            <a:spLocks noChangeShapeType="1"/>
          </p:cNvSpPr>
          <p:nvPr/>
        </p:nvSpPr>
        <p:spPr bwMode="auto">
          <a:xfrm>
            <a:off x="7196138" y="5334000"/>
            <a:ext cx="0" cy="990600"/>
          </a:xfrm>
          <a:prstGeom prst="line">
            <a:avLst/>
          </a:prstGeom>
          <a:noFill/>
          <a:ln w="25400">
            <a:solidFill>
              <a:srgbClr val="FF00FF"/>
            </a:solidFill>
            <a:round/>
            <a:headEnd/>
            <a:tailEnd/>
          </a:ln>
        </p:spPr>
        <p:txBody>
          <a:bodyPr wrap="none" anchor="ctr"/>
          <a:lstStyle/>
          <a:p>
            <a:endParaRPr lang="en-US" dirty="0"/>
          </a:p>
        </p:txBody>
      </p:sp>
      <p:sp>
        <p:nvSpPr>
          <p:cNvPr id="19477" name="Line 21"/>
          <p:cNvSpPr>
            <a:spLocks noChangeShapeType="1"/>
          </p:cNvSpPr>
          <p:nvPr/>
        </p:nvSpPr>
        <p:spPr bwMode="auto">
          <a:xfrm flipH="1">
            <a:off x="7400925" y="5334000"/>
            <a:ext cx="0" cy="990600"/>
          </a:xfrm>
          <a:prstGeom prst="line">
            <a:avLst/>
          </a:prstGeom>
          <a:noFill/>
          <a:ln w="25400">
            <a:solidFill>
              <a:srgbClr val="FF0000"/>
            </a:solidFill>
            <a:round/>
            <a:headEnd/>
            <a:tailEnd/>
          </a:ln>
        </p:spPr>
        <p:txBody>
          <a:bodyPr wrap="none" anchor="ctr"/>
          <a:lstStyle/>
          <a:p>
            <a:endParaRPr lang="en-US" dirty="0"/>
          </a:p>
        </p:txBody>
      </p:sp>
      <p:sp>
        <p:nvSpPr>
          <p:cNvPr id="19478" name="Line 22"/>
          <p:cNvSpPr>
            <a:spLocks noChangeShapeType="1"/>
          </p:cNvSpPr>
          <p:nvPr/>
        </p:nvSpPr>
        <p:spPr bwMode="auto">
          <a:xfrm>
            <a:off x="7629525" y="5715000"/>
            <a:ext cx="0" cy="609600"/>
          </a:xfrm>
          <a:prstGeom prst="line">
            <a:avLst/>
          </a:prstGeom>
          <a:noFill/>
          <a:ln w="25400">
            <a:solidFill>
              <a:schemeClr val="tx2"/>
            </a:solidFill>
            <a:round/>
            <a:headEnd/>
            <a:tailEnd/>
          </a:ln>
        </p:spPr>
        <p:txBody>
          <a:bodyPr wrap="none" anchor="ctr"/>
          <a:lstStyle/>
          <a:p>
            <a:endParaRPr lang="en-US" dirty="0"/>
          </a:p>
        </p:txBody>
      </p:sp>
      <p:sp>
        <p:nvSpPr>
          <p:cNvPr id="19479" name="Line 23"/>
          <p:cNvSpPr>
            <a:spLocks noChangeShapeType="1"/>
          </p:cNvSpPr>
          <p:nvPr/>
        </p:nvSpPr>
        <p:spPr bwMode="auto">
          <a:xfrm>
            <a:off x="2066925" y="5334000"/>
            <a:ext cx="1588" cy="990600"/>
          </a:xfrm>
          <a:prstGeom prst="line">
            <a:avLst/>
          </a:prstGeom>
          <a:noFill/>
          <a:ln w="25400">
            <a:solidFill>
              <a:srgbClr val="FF00FF"/>
            </a:solidFill>
            <a:round/>
            <a:headEnd/>
            <a:tailEnd/>
          </a:ln>
        </p:spPr>
        <p:txBody>
          <a:bodyPr wrap="none" anchor="ctr"/>
          <a:lstStyle/>
          <a:p>
            <a:endParaRPr lang="en-US" dirty="0"/>
          </a:p>
        </p:txBody>
      </p:sp>
      <p:sp>
        <p:nvSpPr>
          <p:cNvPr id="19480" name="Line 24"/>
          <p:cNvSpPr>
            <a:spLocks noChangeShapeType="1"/>
          </p:cNvSpPr>
          <p:nvPr/>
        </p:nvSpPr>
        <p:spPr bwMode="auto">
          <a:xfrm>
            <a:off x="1763713" y="5638800"/>
            <a:ext cx="0" cy="685800"/>
          </a:xfrm>
          <a:prstGeom prst="line">
            <a:avLst/>
          </a:prstGeom>
          <a:noFill/>
          <a:ln w="25400">
            <a:solidFill>
              <a:srgbClr val="FF0000"/>
            </a:solidFill>
            <a:round/>
            <a:headEnd/>
            <a:tailEnd/>
          </a:ln>
        </p:spPr>
        <p:txBody>
          <a:bodyPr wrap="none" anchor="ctr"/>
          <a:lstStyle/>
          <a:p>
            <a:endParaRPr lang="en-US" dirty="0"/>
          </a:p>
        </p:txBody>
      </p:sp>
      <p:sp>
        <p:nvSpPr>
          <p:cNvPr id="19481" name="Line 25"/>
          <p:cNvSpPr>
            <a:spLocks noChangeShapeType="1"/>
          </p:cNvSpPr>
          <p:nvPr/>
        </p:nvSpPr>
        <p:spPr bwMode="auto">
          <a:xfrm>
            <a:off x="1535113" y="5976938"/>
            <a:ext cx="0" cy="376237"/>
          </a:xfrm>
          <a:prstGeom prst="line">
            <a:avLst/>
          </a:prstGeom>
          <a:noFill/>
          <a:ln w="25400">
            <a:solidFill>
              <a:schemeClr val="tx2"/>
            </a:solidFill>
            <a:round/>
            <a:headEnd/>
            <a:tailEnd/>
          </a:ln>
        </p:spPr>
        <p:txBody>
          <a:bodyPr wrap="none" anchor="ctr"/>
          <a:lstStyle/>
          <a:p>
            <a:endParaRPr lang="en-US" dirty="0"/>
          </a:p>
        </p:txBody>
      </p:sp>
      <p:sp>
        <p:nvSpPr>
          <p:cNvPr id="19482" name="Line 26"/>
          <p:cNvSpPr>
            <a:spLocks noChangeShapeType="1"/>
          </p:cNvSpPr>
          <p:nvPr/>
        </p:nvSpPr>
        <p:spPr bwMode="auto">
          <a:xfrm>
            <a:off x="4583113" y="5376863"/>
            <a:ext cx="4762" cy="873125"/>
          </a:xfrm>
          <a:prstGeom prst="line">
            <a:avLst/>
          </a:prstGeom>
          <a:noFill/>
          <a:ln w="25400">
            <a:solidFill>
              <a:srgbClr val="FF0000"/>
            </a:solidFill>
            <a:round/>
            <a:headEnd/>
            <a:tailEnd/>
          </a:ln>
        </p:spPr>
        <p:txBody>
          <a:bodyPr wrap="none" anchor="ctr"/>
          <a:lstStyle/>
          <a:p>
            <a:endParaRPr lang="en-US" dirty="0"/>
          </a:p>
        </p:txBody>
      </p:sp>
      <p:sp>
        <p:nvSpPr>
          <p:cNvPr id="19483" name="Line 27"/>
          <p:cNvSpPr>
            <a:spLocks noChangeShapeType="1"/>
          </p:cNvSpPr>
          <p:nvPr/>
        </p:nvSpPr>
        <p:spPr bwMode="auto">
          <a:xfrm>
            <a:off x="4581525" y="5654675"/>
            <a:ext cx="0" cy="517525"/>
          </a:xfrm>
          <a:prstGeom prst="line">
            <a:avLst/>
          </a:prstGeom>
          <a:noFill/>
          <a:ln w="25400">
            <a:solidFill>
              <a:schemeClr val="tx2"/>
            </a:solidFill>
            <a:round/>
            <a:headEnd/>
            <a:tailEnd/>
          </a:ln>
        </p:spPr>
        <p:txBody>
          <a:bodyPr wrap="none" anchor="ctr"/>
          <a:lstStyle/>
          <a:p>
            <a:endParaRPr lang="en-US" dirty="0"/>
          </a:p>
        </p:txBody>
      </p:sp>
      <p:sp>
        <p:nvSpPr>
          <p:cNvPr id="19484" name="Line 28"/>
          <p:cNvSpPr>
            <a:spLocks noChangeShapeType="1"/>
          </p:cNvSpPr>
          <p:nvPr/>
        </p:nvSpPr>
        <p:spPr bwMode="auto">
          <a:xfrm>
            <a:off x="4581525" y="5948363"/>
            <a:ext cx="0" cy="376237"/>
          </a:xfrm>
          <a:prstGeom prst="line">
            <a:avLst/>
          </a:prstGeom>
          <a:noFill/>
          <a:ln w="25400">
            <a:solidFill>
              <a:srgbClr val="FF00FF"/>
            </a:solidFill>
            <a:round/>
            <a:headEnd/>
            <a:tailEnd/>
          </a:ln>
        </p:spPr>
        <p:txBody>
          <a:bodyPr wrap="none" anchor="ctr"/>
          <a:lstStyle/>
          <a:p>
            <a:endParaRPr lang="en-US" dirty="0"/>
          </a:p>
        </p:txBody>
      </p:sp>
      <p:sp>
        <p:nvSpPr>
          <p:cNvPr id="19485" name="Line 29"/>
          <p:cNvSpPr>
            <a:spLocks noChangeShapeType="1"/>
          </p:cNvSpPr>
          <p:nvPr/>
        </p:nvSpPr>
        <p:spPr bwMode="auto">
          <a:xfrm>
            <a:off x="3679825" y="6346825"/>
            <a:ext cx="1771650" cy="0"/>
          </a:xfrm>
          <a:prstGeom prst="line">
            <a:avLst/>
          </a:prstGeom>
          <a:noFill/>
          <a:ln w="12700">
            <a:solidFill>
              <a:schemeClr val="tx1"/>
            </a:solidFill>
            <a:round/>
            <a:headEnd/>
            <a:tailEnd/>
          </a:ln>
        </p:spPr>
        <p:txBody>
          <a:bodyPr wrap="none" anchor="ctr"/>
          <a:lstStyle/>
          <a:p>
            <a:endParaRPr lang="en-US" dirty="0"/>
          </a:p>
        </p:txBody>
      </p:sp>
      <p:sp>
        <p:nvSpPr>
          <p:cNvPr id="19486" name="Rectangle 30"/>
          <p:cNvSpPr>
            <a:spLocks noChangeArrowheads="1"/>
          </p:cNvSpPr>
          <p:nvPr/>
        </p:nvSpPr>
        <p:spPr bwMode="auto">
          <a:xfrm>
            <a:off x="4476750" y="6461125"/>
            <a:ext cx="184150" cy="92075"/>
          </a:xfrm>
          <a:prstGeom prst="rect">
            <a:avLst/>
          </a:prstGeom>
          <a:noFill/>
          <a:ln w="12700">
            <a:noFill/>
            <a:miter lim="800000"/>
            <a:headEnd/>
            <a:tailEnd/>
          </a:ln>
        </p:spPr>
        <p:txBody>
          <a:bodyPr wrap="none" anchor="ctr"/>
          <a:lstStyle/>
          <a:p>
            <a:endParaRPr lang="en-GB" dirty="0"/>
          </a:p>
        </p:txBody>
      </p:sp>
      <p:sp>
        <p:nvSpPr>
          <p:cNvPr id="19487" name="Line 31"/>
          <p:cNvSpPr>
            <a:spLocks noChangeShapeType="1"/>
          </p:cNvSpPr>
          <p:nvPr/>
        </p:nvSpPr>
        <p:spPr bwMode="auto">
          <a:xfrm>
            <a:off x="6662738" y="6323013"/>
            <a:ext cx="1874837" cy="0"/>
          </a:xfrm>
          <a:prstGeom prst="line">
            <a:avLst/>
          </a:prstGeom>
          <a:noFill/>
          <a:ln w="12700">
            <a:solidFill>
              <a:schemeClr val="tx1"/>
            </a:solidFill>
            <a:round/>
            <a:headEnd/>
            <a:tailEnd/>
          </a:ln>
        </p:spPr>
        <p:txBody>
          <a:bodyPr wrap="none" anchor="ctr"/>
          <a:lstStyle/>
          <a:p>
            <a:endParaRPr lang="en-US" dirty="0"/>
          </a:p>
        </p:txBody>
      </p:sp>
      <p:sp>
        <p:nvSpPr>
          <p:cNvPr id="19488" name="Rectangle 32"/>
          <p:cNvSpPr>
            <a:spLocks noChangeArrowheads="1"/>
          </p:cNvSpPr>
          <p:nvPr/>
        </p:nvSpPr>
        <p:spPr bwMode="auto">
          <a:xfrm>
            <a:off x="7562850" y="6437313"/>
            <a:ext cx="184150" cy="92075"/>
          </a:xfrm>
          <a:prstGeom prst="rect">
            <a:avLst/>
          </a:prstGeom>
          <a:noFill/>
          <a:ln w="12700">
            <a:noFill/>
            <a:miter lim="800000"/>
            <a:headEnd/>
            <a:tailEnd/>
          </a:ln>
        </p:spPr>
        <p:txBody>
          <a:bodyPr wrap="none" anchor="ctr"/>
          <a:lstStyle/>
          <a:p>
            <a:endParaRPr lang="en-GB" dirty="0"/>
          </a:p>
        </p:txBody>
      </p:sp>
      <p:sp>
        <p:nvSpPr>
          <p:cNvPr id="19489" name="Line 33"/>
          <p:cNvSpPr>
            <a:spLocks noChangeShapeType="1"/>
          </p:cNvSpPr>
          <p:nvPr/>
        </p:nvSpPr>
        <p:spPr bwMode="auto">
          <a:xfrm>
            <a:off x="747713" y="6346825"/>
            <a:ext cx="1782762" cy="0"/>
          </a:xfrm>
          <a:prstGeom prst="line">
            <a:avLst/>
          </a:prstGeom>
          <a:noFill/>
          <a:ln w="12700">
            <a:solidFill>
              <a:schemeClr val="tx1"/>
            </a:solidFill>
            <a:round/>
            <a:headEnd/>
            <a:tailEnd/>
          </a:ln>
        </p:spPr>
        <p:txBody>
          <a:bodyPr wrap="none" anchor="ctr"/>
          <a:lstStyle/>
          <a:p>
            <a:endParaRPr lang="en-US" dirty="0"/>
          </a:p>
        </p:txBody>
      </p:sp>
      <p:sp>
        <p:nvSpPr>
          <p:cNvPr id="19490" name="Rectangle 34"/>
          <p:cNvSpPr>
            <a:spLocks noChangeArrowheads="1"/>
          </p:cNvSpPr>
          <p:nvPr/>
        </p:nvSpPr>
        <p:spPr bwMode="auto">
          <a:xfrm>
            <a:off x="1557338" y="6461125"/>
            <a:ext cx="184150" cy="92075"/>
          </a:xfrm>
          <a:prstGeom prst="rect">
            <a:avLst/>
          </a:prstGeom>
          <a:noFill/>
          <a:ln w="12700">
            <a:noFill/>
            <a:miter lim="800000"/>
            <a:headEnd/>
            <a:tailEnd/>
          </a:ln>
        </p:spPr>
        <p:txBody>
          <a:bodyPr wrap="none" anchor="ctr"/>
          <a:lstStyle/>
          <a:p>
            <a:endParaRPr lang="en-GB" dirty="0"/>
          </a:p>
        </p:txBody>
      </p:sp>
      <p:sp>
        <p:nvSpPr>
          <p:cNvPr id="19491" name="Line 35"/>
          <p:cNvSpPr>
            <a:spLocks noChangeShapeType="1"/>
          </p:cNvSpPr>
          <p:nvPr/>
        </p:nvSpPr>
        <p:spPr bwMode="auto">
          <a:xfrm flipH="1">
            <a:off x="2068513" y="5324475"/>
            <a:ext cx="533400" cy="588962"/>
          </a:xfrm>
          <a:prstGeom prst="line">
            <a:avLst/>
          </a:prstGeom>
          <a:noFill/>
          <a:ln w="12700">
            <a:solidFill>
              <a:srgbClr val="FF66FF"/>
            </a:solidFill>
            <a:round/>
            <a:headEnd/>
            <a:tailEnd type="triangle" w="med" len="med"/>
          </a:ln>
        </p:spPr>
        <p:txBody>
          <a:bodyPr wrap="none" anchor="ctr"/>
          <a:lstStyle/>
          <a:p>
            <a:endParaRPr lang="en-US" dirty="0"/>
          </a:p>
        </p:txBody>
      </p:sp>
      <p:sp>
        <p:nvSpPr>
          <p:cNvPr id="19492" name="Line 36"/>
          <p:cNvSpPr>
            <a:spLocks noChangeShapeType="1"/>
          </p:cNvSpPr>
          <p:nvPr/>
        </p:nvSpPr>
        <p:spPr bwMode="auto">
          <a:xfrm>
            <a:off x="1535112" y="5248275"/>
            <a:ext cx="199232" cy="665162"/>
          </a:xfrm>
          <a:prstGeom prst="line">
            <a:avLst/>
          </a:prstGeom>
          <a:noFill/>
          <a:ln w="12700">
            <a:solidFill>
              <a:srgbClr val="FF0066"/>
            </a:solidFill>
            <a:round/>
            <a:headEnd/>
            <a:tailEnd type="triangle" w="med" len="med"/>
          </a:ln>
        </p:spPr>
        <p:txBody>
          <a:bodyPr wrap="none" anchor="ctr"/>
          <a:lstStyle/>
          <a:p>
            <a:endParaRPr lang="en-US" dirty="0"/>
          </a:p>
        </p:txBody>
      </p:sp>
      <p:sp>
        <p:nvSpPr>
          <p:cNvPr id="19493" name="Line 37"/>
          <p:cNvSpPr>
            <a:spLocks noChangeShapeType="1"/>
          </p:cNvSpPr>
          <p:nvPr/>
        </p:nvSpPr>
        <p:spPr bwMode="auto">
          <a:xfrm>
            <a:off x="849313" y="5248275"/>
            <a:ext cx="685800" cy="888206"/>
          </a:xfrm>
          <a:prstGeom prst="line">
            <a:avLst/>
          </a:prstGeom>
          <a:noFill/>
          <a:ln w="12700">
            <a:solidFill>
              <a:schemeClr val="tx2"/>
            </a:solidFill>
            <a:round/>
            <a:headEnd/>
            <a:tailEnd type="triangle" w="med" len="med"/>
          </a:ln>
        </p:spPr>
        <p:txBody>
          <a:bodyPr wrap="none" anchor="ctr"/>
          <a:lstStyle/>
          <a:p>
            <a:endParaRPr lang="en-US" dirty="0"/>
          </a:p>
        </p:txBody>
      </p:sp>
      <p:sp>
        <p:nvSpPr>
          <p:cNvPr id="19494" name="Line 38"/>
          <p:cNvSpPr>
            <a:spLocks noChangeShapeType="1"/>
          </p:cNvSpPr>
          <p:nvPr/>
        </p:nvSpPr>
        <p:spPr bwMode="auto">
          <a:xfrm>
            <a:off x="6662738" y="5300663"/>
            <a:ext cx="533400" cy="612774"/>
          </a:xfrm>
          <a:prstGeom prst="line">
            <a:avLst/>
          </a:prstGeom>
          <a:noFill/>
          <a:ln w="12700">
            <a:solidFill>
              <a:srgbClr val="FF66FF"/>
            </a:solidFill>
            <a:round/>
            <a:headEnd/>
            <a:tailEnd type="triangle" w="med" len="med"/>
          </a:ln>
        </p:spPr>
        <p:txBody>
          <a:bodyPr wrap="none" anchor="ctr"/>
          <a:lstStyle/>
          <a:p>
            <a:endParaRPr lang="en-US" dirty="0"/>
          </a:p>
        </p:txBody>
      </p:sp>
      <p:sp>
        <p:nvSpPr>
          <p:cNvPr id="19495" name="Line 39"/>
          <p:cNvSpPr>
            <a:spLocks noChangeShapeType="1"/>
          </p:cNvSpPr>
          <p:nvPr/>
        </p:nvSpPr>
        <p:spPr bwMode="auto">
          <a:xfrm flipH="1">
            <a:off x="7400925" y="5224463"/>
            <a:ext cx="176213" cy="688974"/>
          </a:xfrm>
          <a:prstGeom prst="line">
            <a:avLst/>
          </a:prstGeom>
          <a:noFill/>
          <a:ln w="12700">
            <a:solidFill>
              <a:srgbClr val="FF0066"/>
            </a:solidFill>
            <a:round/>
            <a:headEnd/>
            <a:tailEnd type="triangle" w="med" len="med"/>
          </a:ln>
        </p:spPr>
        <p:txBody>
          <a:bodyPr wrap="none" anchor="ctr"/>
          <a:lstStyle/>
          <a:p>
            <a:endParaRPr lang="en-US" dirty="0"/>
          </a:p>
        </p:txBody>
      </p:sp>
      <p:sp>
        <p:nvSpPr>
          <p:cNvPr id="19496" name="Line 40"/>
          <p:cNvSpPr>
            <a:spLocks noChangeShapeType="1"/>
          </p:cNvSpPr>
          <p:nvPr/>
        </p:nvSpPr>
        <p:spPr bwMode="auto">
          <a:xfrm flipH="1">
            <a:off x="7629525" y="5300663"/>
            <a:ext cx="709613" cy="612774"/>
          </a:xfrm>
          <a:prstGeom prst="line">
            <a:avLst/>
          </a:prstGeom>
          <a:noFill/>
          <a:ln w="12700">
            <a:solidFill>
              <a:schemeClr val="tx2"/>
            </a:solidFill>
            <a:round/>
            <a:headEnd/>
            <a:tailEnd type="triangle" w="med" len="med"/>
          </a:ln>
        </p:spPr>
        <p:txBody>
          <a:bodyPr wrap="none" anchor="ctr"/>
          <a:lstStyle/>
          <a:p>
            <a:endParaRPr lang="en-US" dirty="0"/>
          </a:p>
        </p:txBody>
      </p:sp>
      <p:sp>
        <p:nvSpPr>
          <p:cNvPr id="19497" name="Rectangle 41"/>
          <p:cNvSpPr>
            <a:spLocks noChangeArrowheads="1"/>
          </p:cNvSpPr>
          <p:nvPr/>
        </p:nvSpPr>
        <p:spPr bwMode="auto">
          <a:xfrm>
            <a:off x="6257925" y="4191000"/>
            <a:ext cx="2218493" cy="520655"/>
          </a:xfrm>
          <a:prstGeom prst="rect">
            <a:avLst/>
          </a:prstGeom>
          <a:noFill/>
          <a:ln w="12700">
            <a:noFill/>
            <a:miter lim="800000"/>
            <a:headEnd/>
            <a:tailEnd/>
          </a:ln>
        </p:spPr>
        <p:txBody>
          <a:bodyPr wrap="none" lIns="90488" tIns="44450" rIns="90488" bIns="44450">
            <a:spAutoFit/>
          </a:bodyPr>
          <a:lstStyle/>
          <a:p>
            <a:pPr eaLnBrk="0" hangingPunct="0"/>
            <a:r>
              <a:rPr lang="en-US" sz="2800" b="1" dirty="0"/>
              <a:t>Right-Skewed</a:t>
            </a:r>
          </a:p>
        </p:txBody>
      </p:sp>
      <p:sp>
        <p:nvSpPr>
          <p:cNvPr id="19498" name="Rectangle 42"/>
          <p:cNvSpPr>
            <a:spLocks noChangeArrowheads="1"/>
          </p:cNvSpPr>
          <p:nvPr/>
        </p:nvSpPr>
        <p:spPr bwMode="auto">
          <a:xfrm>
            <a:off x="612775" y="4273550"/>
            <a:ext cx="2014014" cy="520655"/>
          </a:xfrm>
          <a:prstGeom prst="rect">
            <a:avLst/>
          </a:prstGeom>
          <a:noFill/>
          <a:ln w="12700">
            <a:noFill/>
            <a:miter lim="800000"/>
            <a:headEnd/>
            <a:tailEnd/>
          </a:ln>
        </p:spPr>
        <p:txBody>
          <a:bodyPr wrap="none" lIns="90488" tIns="44450" rIns="90488" bIns="44450">
            <a:spAutoFit/>
          </a:bodyPr>
          <a:lstStyle/>
          <a:p>
            <a:pPr eaLnBrk="0" hangingPunct="0"/>
            <a:r>
              <a:rPr lang="en-US" sz="2800" b="1" dirty="0"/>
              <a:t>Left-Skewed</a:t>
            </a:r>
          </a:p>
        </p:txBody>
      </p:sp>
      <p:sp>
        <p:nvSpPr>
          <p:cNvPr id="19499" name="Rectangle 43"/>
          <p:cNvSpPr>
            <a:spLocks noChangeArrowheads="1"/>
          </p:cNvSpPr>
          <p:nvPr/>
        </p:nvSpPr>
        <p:spPr bwMode="auto">
          <a:xfrm>
            <a:off x="3679825" y="4273550"/>
            <a:ext cx="1771833" cy="520655"/>
          </a:xfrm>
          <a:prstGeom prst="rect">
            <a:avLst/>
          </a:prstGeom>
          <a:noFill/>
          <a:ln w="12700">
            <a:noFill/>
            <a:miter lim="800000"/>
            <a:headEnd/>
            <a:tailEnd/>
          </a:ln>
        </p:spPr>
        <p:txBody>
          <a:bodyPr wrap="none" lIns="90488" tIns="44450" rIns="90488" bIns="44450">
            <a:spAutoFit/>
          </a:bodyPr>
          <a:lstStyle/>
          <a:p>
            <a:pPr eaLnBrk="0" hangingPunct="0"/>
            <a:r>
              <a:rPr lang="en-US" sz="2800" b="1" dirty="0"/>
              <a:t>Symmetric</a:t>
            </a:r>
          </a:p>
        </p:txBody>
      </p:sp>
      <p:sp>
        <p:nvSpPr>
          <p:cNvPr id="2" name="Slide Number Placeholder 1"/>
          <p:cNvSpPr>
            <a:spLocks noGrp="1"/>
          </p:cNvSpPr>
          <p:nvPr>
            <p:ph type="sldNum" sz="quarter" idx="12"/>
          </p:nvPr>
        </p:nvSpPr>
        <p:spPr/>
        <p:txBody>
          <a:bodyPr/>
          <a:lstStyle/>
          <a:p>
            <a:fld id="{6767FADE-2612-3649-B495-F644A23F288B}" type="slidenum">
              <a:rPr lang="en-US" smtClean="0"/>
              <a:pPr/>
              <a:t>9</a:t>
            </a:fld>
            <a:endParaRPr lang="en-US" dirty="0"/>
          </a:p>
        </p:txBody>
      </p:sp>
    </p:spTree>
    <p:extLst>
      <p:ext uri="{BB962C8B-B14F-4D97-AF65-F5344CB8AC3E}">
        <p14:creationId xmlns:p14="http://schemas.microsoft.com/office/powerpoint/2010/main" val="992077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A4016A0ED0FA4E811546472B2182F5" ma:contentTypeVersion="0" ma:contentTypeDescription="Create a new document." ma:contentTypeScope="" ma:versionID="b0c75e3a941c053e5b1f740c77c2c2fb">
  <xsd:schema xmlns:xsd="http://www.w3.org/2001/XMLSchema" xmlns:xs="http://www.w3.org/2001/XMLSchema" xmlns:p="http://schemas.microsoft.com/office/2006/metadata/properties" xmlns:ns2="f1c517e7-bd42-400b-be40-c506d97d1be6" targetNamespace="http://schemas.microsoft.com/office/2006/metadata/properties" ma:root="true" ma:fieldsID="cbcacc55af4be625a03ac8ba984dde74" ns2:_="">
    <xsd:import namespace="f1c517e7-bd42-400b-be40-c506d97d1be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c517e7-bd42-400b-be40-c506d97d1be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f1c517e7-bd42-400b-be40-c506d97d1be6">455EXKX6M4MF-1452358852-16</_dlc_DocId>
    <_dlc_DocIdUrl xmlns="f1c517e7-bd42-400b-be40-c506d97d1be6">
      <Url>https://rp-sp.rp.edu.sg/sites/LCMS_2017-2-E214-1/_layouts/15/DocIdRedir.aspx?ID=455EXKX6M4MF-1452358852-16</Url>
      <Description>455EXKX6M4MF-1452358852-16</Description>
    </_dlc_DocIdUrl>
  </documentManagement>
</p:properties>
</file>

<file path=customXml/itemProps1.xml><?xml version="1.0" encoding="utf-8"?>
<ds:datastoreItem xmlns:ds="http://schemas.openxmlformats.org/officeDocument/2006/customXml" ds:itemID="{7E33C141-F25C-4FDD-8BD8-D8459381BB87}"/>
</file>

<file path=customXml/itemProps2.xml><?xml version="1.0" encoding="utf-8"?>
<ds:datastoreItem xmlns:ds="http://schemas.openxmlformats.org/officeDocument/2006/customXml" ds:itemID="{7349249F-DF59-4E2D-8C2D-D815872331B6}"/>
</file>

<file path=customXml/itemProps3.xml><?xml version="1.0" encoding="utf-8"?>
<ds:datastoreItem xmlns:ds="http://schemas.openxmlformats.org/officeDocument/2006/customXml" ds:itemID="{721EC7C0-B7B6-4E9B-8479-7209372FF744}"/>
</file>

<file path=customXml/itemProps4.xml><?xml version="1.0" encoding="utf-8"?>
<ds:datastoreItem xmlns:ds="http://schemas.openxmlformats.org/officeDocument/2006/customXml" ds:itemID="{0128FCD9-D941-4152-99B8-77D064A0CE4B}"/>
</file>

<file path=docProps/app.xml><?xml version="1.0" encoding="utf-8"?>
<Properties xmlns="http://schemas.openxmlformats.org/officeDocument/2006/extended-properties" xmlns:vt="http://schemas.openxmlformats.org/officeDocument/2006/docPropsVTypes">
  <TotalTime>15538</TotalTime>
  <Words>4348</Words>
  <Application>Microsoft Office PowerPoint</Application>
  <PresentationFormat>On-screen Show (4:3)</PresentationFormat>
  <Paragraphs>764</Paragraphs>
  <Slides>48</Slides>
  <Notes>41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6" baseType="lpstr">
      <vt:lpstr>Arial</vt:lpstr>
      <vt:lpstr>Calibri</vt:lpstr>
      <vt:lpstr>Cambria Math</vt:lpstr>
      <vt:lpstr>Times New Roman</vt:lpstr>
      <vt:lpstr>Wingdings</vt:lpstr>
      <vt:lpstr>Office Theme</vt:lpstr>
      <vt:lpstr>Equation</vt:lpstr>
      <vt:lpstr>Presentation</vt:lpstr>
      <vt:lpstr>Lesson 01 Introduction to Statistics and Probability Concepts E214 – Statistical Methods for Engineering</vt:lpstr>
      <vt:lpstr>PowerPoint Presentation</vt:lpstr>
      <vt:lpstr>PowerPoint Presentation</vt:lpstr>
      <vt:lpstr>Introduction to Statistics </vt:lpstr>
      <vt:lpstr>Descriptive vs. Inferential Statistics</vt:lpstr>
      <vt:lpstr>Measures of Central Tendency (Mean)</vt:lpstr>
      <vt:lpstr>Measures of Central Tendency (Median)</vt:lpstr>
      <vt:lpstr>Measures of Central Tendency (Mode)</vt:lpstr>
      <vt:lpstr>Shapes of the data distribution</vt:lpstr>
      <vt:lpstr>Measures of Dispersion</vt:lpstr>
      <vt:lpstr>Measures of Dispersion (Range) </vt:lpstr>
      <vt:lpstr>Measures of Dispersion (Variance, Standard Deviation) </vt:lpstr>
      <vt:lpstr>Computing Variance and Standard Deviation in MS Excel </vt:lpstr>
      <vt:lpstr>Percentile, Quartile, and Interquartile range</vt:lpstr>
      <vt:lpstr>Percentile, Quartile, and Interquartile range</vt:lpstr>
      <vt:lpstr>Example: Percentile, Quartile, and Interquartile range </vt:lpstr>
      <vt:lpstr>Example: Percentile, Quartile, and Interquartile range </vt:lpstr>
      <vt:lpstr>Graphical Display Tools (Box Plot)</vt:lpstr>
      <vt:lpstr>Anatomy of a Box Plot</vt:lpstr>
      <vt:lpstr>Example: Box Plot</vt:lpstr>
      <vt:lpstr>Example: Box Plot</vt:lpstr>
      <vt:lpstr>Box Plot and Distribution Shape</vt:lpstr>
      <vt:lpstr>Graphical Display Tools (Scatter Diagram)</vt:lpstr>
      <vt:lpstr>Graphical Display Tools (Time Series Plot)</vt:lpstr>
      <vt:lpstr>Random Experiment</vt:lpstr>
      <vt:lpstr>Sample Space </vt:lpstr>
      <vt:lpstr>Sample Point and Event </vt:lpstr>
      <vt:lpstr>Probability of an Event </vt:lpstr>
      <vt:lpstr>Certain and Impossible Events </vt:lpstr>
      <vt:lpstr>Union of Two Events </vt:lpstr>
      <vt:lpstr>Intersection of Two Events </vt:lpstr>
      <vt:lpstr>Complement of an Event </vt:lpstr>
      <vt:lpstr>Mutually Exclusive Events</vt:lpstr>
      <vt:lpstr>Example: Events  </vt:lpstr>
      <vt:lpstr>Independent Events </vt:lpstr>
      <vt:lpstr>Some Important Results in Probability Theory</vt:lpstr>
      <vt:lpstr>Example 12: Independent Events </vt:lpstr>
      <vt:lpstr>Example: Venn Diagram</vt:lpstr>
      <vt:lpstr>Example: Venn Diagram</vt:lpstr>
      <vt:lpstr>Example: Venn Diagram</vt:lpstr>
      <vt:lpstr>Example: Venn Diagram</vt:lpstr>
      <vt:lpstr>Example: Venn Diagram</vt:lpstr>
      <vt:lpstr>Example: Venn Diagram</vt:lpstr>
      <vt:lpstr>Example: Venn Diagram</vt:lpstr>
      <vt:lpstr>Example 13: Venn Diagram</vt:lpstr>
      <vt:lpstr>Example 13: Venn Diagram</vt:lpstr>
      <vt:lpstr>Learning Objectives</vt:lpstr>
      <vt:lpstr>E-Learning Videos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E214-P01-The Internship</dc:title>
  <dc:creator>simon_yeo@rp.edu.sg</dc:creator>
  <cp:lastModifiedBy>Samuel Chua</cp:lastModifiedBy>
  <cp:revision>645</cp:revision>
  <dcterms:created xsi:type="dcterms:W3CDTF">2011-06-07T03:26:48Z</dcterms:created>
  <dcterms:modified xsi:type="dcterms:W3CDTF">2017-10-19T09:18:56Z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0x01010028A4016A0ED0FA4E811546472B2182F5</vt:lpwstr>
  </property>
  <property fmtid="{D5CDD505-2E9C-101B-9397-08002B2CF9AE}" pid="3" name="_dlc_DocIdItemGuid">
    <vt:lpwstr>d1853072-49d0-40eb-a2f2-63d7b7d0af8b</vt:lpwstr>
  </property>
</Properties>
</file>